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62" r:id="rId5"/>
    <p:sldId id="264" r:id="rId6"/>
    <p:sldId id="263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294"/>
    <a:srgbClr val="FFC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2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11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038A3-6661-4170-8403-EB41CC7785E4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01F45-C7AD-42D8-B44E-8CA1A5D3E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94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22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5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13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98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73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7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8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85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17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B4DE-61C7-42F5-81C3-F267534E014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BC1D-38D3-451A-AE96-1345BDB8F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15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8AB5DAD-C252-403D-97B7-4DE31AE01E92}"/>
              </a:ext>
            </a:extLst>
          </p:cNvPr>
          <p:cNvSpPr/>
          <p:nvPr/>
        </p:nvSpPr>
        <p:spPr>
          <a:xfrm>
            <a:off x="1" y="-7086"/>
            <a:ext cx="9601199" cy="296569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BC6616-B922-460B-8E92-0F2E55B7FDBD}"/>
              </a:ext>
            </a:extLst>
          </p:cNvPr>
          <p:cNvSpPr/>
          <p:nvPr/>
        </p:nvSpPr>
        <p:spPr>
          <a:xfrm>
            <a:off x="908733" y="12270166"/>
            <a:ext cx="8182005" cy="390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0848"/>
            <a:r>
              <a:rPr lang="ja-JP" altLang="en-US" sz="16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問い合せ先</a:t>
            </a:r>
            <a:r>
              <a:rPr lang="en-US" altLang="ja-JP" sz="1600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1600"/>
              <a:t>筑波大学理工学群社会工学類</a:t>
            </a:r>
            <a:r>
              <a:rPr kumimoji="1" lang="ja-JP" altLang="en-US" sz="1600">
                <a:solidFill>
                  <a:schemeClr val="bg1"/>
                </a:solidFill>
              </a:rPr>
              <a:t>都市計画実習</a:t>
            </a:r>
            <a:r>
              <a:rPr kumimoji="1" lang="en-US" altLang="ja-JP" sz="1600" dirty="0">
                <a:solidFill>
                  <a:schemeClr val="bg1"/>
                </a:solidFill>
              </a:rPr>
              <a:t>3</a:t>
            </a:r>
            <a:r>
              <a:rPr kumimoji="1" lang="ja-JP" altLang="en-US" sz="1600">
                <a:solidFill>
                  <a:schemeClr val="bg1"/>
                </a:solidFill>
              </a:rPr>
              <a:t>班（</a:t>
            </a:r>
            <a:r>
              <a:rPr lang="en-US" altLang="ja-JP" sz="1600" dirty="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Toshikei3han@gmail.com</a:t>
            </a:r>
            <a:r>
              <a:rPr lang="ja-JP" altLang="en-US" sz="160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）</a:t>
            </a:r>
            <a:endParaRPr lang="en-US" altLang="ja-JP" sz="1600" dirty="0">
              <a:solidFill>
                <a:schemeClr val="bg1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866CF5-84CC-484F-88B7-6012F03D85A2}"/>
              </a:ext>
            </a:extLst>
          </p:cNvPr>
          <p:cNvSpPr txBox="1"/>
          <p:nvPr/>
        </p:nvSpPr>
        <p:spPr>
          <a:xfrm>
            <a:off x="908733" y="11913593"/>
            <a:ext cx="458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chemeClr val="bg1"/>
                </a:solidFill>
              </a:rPr>
              <a:t>データの出典</a:t>
            </a:r>
            <a:r>
              <a:rPr kumimoji="1" lang="en-US" altLang="ja-JP" sz="1600" dirty="0">
                <a:solidFill>
                  <a:schemeClr val="bg1"/>
                </a:solidFill>
              </a:rPr>
              <a:t>: Google Map (https://bit.ly/376AYY4)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93E40A8-C0ED-4815-B84B-BBB2EA0B4EB2}"/>
              </a:ext>
            </a:extLst>
          </p:cNvPr>
          <p:cNvSpPr txBox="1"/>
          <p:nvPr/>
        </p:nvSpPr>
        <p:spPr>
          <a:xfrm>
            <a:off x="1156705" y="889811"/>
            <a:ext cx="446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19050" cap="rnd">
                  <a:noFill/>
                </a:ln>
                <a:solidFill>
                  <a:srgbClr val="324294"/>
                </a:solidFill>
              </a:rPr>
              <a:t>ウエルシア</a:t>
            </a:r>
            <a:endParaRPr kumimoji="1" lang="en-US" altLang="ja-JP" sz="2400" b="1" dirty="0">
              <a:ln w="19050" cap="rnd">
                <a:noFill/>
              </a:ln>
              <a:solidFill>
                <a:srgbClr val="324294"/>
              </a:solidFill>
            </a:endParaRPr>
          </a:p>
          <a:p>
            <a:r>
              <a:rPr kumimoji="1" lang="ja-JP" altLang="en-US" sz="2400" b="1" dirty="0">
                <a:ln w="19050" cap="rnd">
                  <a:noFill/>
                </a:ln>
                <a:solidFill>
                  <a:srgbClr val="324294"/>
                </a:solidFill>
              </a:rPr>
              <a:t>つくば学園二の宮店</a:t>
            </a:r>
            <a:endParaRPr kumimoji="1" lang="en-US" altLang="ja-JP" sz="2400" b="1" dirty="0">
              <a:ln w="19050" cap="rnd">
                <a:noFill/>
              </a:ln>
              <a:solidFill>
                <a:srgbClr val="324294"/>
              </a:solidFill>
            </a:endParaRPr>
          </a:p>
          <a:p>
            <a:r>
              <a:rPr kumimoji="1" lang="ja-JP" altLang="en-US" sz="4800" b="1" dirty="0">
                <a:solidFill>
                  <a:srgbClr val="324294"/>
                </a:solidFill>
              </a:rPr>
              <a:t>混雑</a:t>
            </a:r>
            <a:r>
              <a:rPr kumimoji="1" lang="ja-JP" altLang="en-US" sz="4800" b="1" dirty="0">
                <a:ln w="19050" cap="rnd">
                  <a:solidFill>
                    <a:srgbClr val="324294"/>
                  </a:solidFill>
                </a:ln>
                <a:solidFill>
                  <a:schemeClr val="bg1"/>
                </a:solidFill>
              </a:rPr>
              <a:t>時間帯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85E6916B-A97A-4D25-8376-E4A32645B20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7411" y="3339841"/>
            <a:ext cx="3690000" cy="19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7440820-0B3F-4586-9EC7-39F86752DE0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3513"/>
          <a:stretch/>
        </p:blipFill>
        <p:spPr>
          <a:xfrm>
            <a:off x="926091" y="5482568"/>
            <a:ext cx="3690000" cy="19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4F858C82-2506-4E2A-860F-358F7171C50F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213" t="-4257" r="4605"/>
          <a:stretch/>
        </p:blipFill>
        <p:spPr>
          <a:xfrm>
            <a:off x="5098028" y="5410197"/>
            <a:ext cx="3690000" cy="202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BE9B9B15-F845-4927-A0D1-BFEA9AF8E68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197" t="-1241"/>
          <a:stretch/>
        </p:blipFill>
        <p:spPr>
          <a:xfrm>
            <a:off x="932265" y="7670684"/>
            <a:ext cx="3690000" cy="196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B8F5D32-CE0D-45C7-A943-263603080518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468" t="-1241"/>
          <a:stretch/>
        </p:blipFill>
        <p:spPr>
          <a:xfrm>
            <a:off x="5098028" y="7662672"/>
            <a:ext cx="3690000" cy="196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A6D881C-997E-4AA3-B137-AC2D91BAD6B0}"/>
              </a:ext>
            </a:extLst>
          </p:cNvPr>
          <p:cNvSpPr/>
          <p:nvPr/>
        </p:nvSpPr>
        <p:spPr>
          <a:xfrm>
            <a:off x="926091" y="554520"/>
            <a:ext cx="3690000" cy="2153555"/>
          </a:xfrm>
          <a:prstGeom prst="rect">
            <a:avLst/>
          </a:prstGeom>
          <a:noFill/>
          <a:ln w="63500" cap="flat" cmpd="sng" algn="ctr">
            <a:solidFill>
              <a:srgbClr val="3242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E7241F28-9DB7-49C3-8534-1DE09EEBEB5C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-469" r="-1"/>
          <a:stretch/>
        </p:blipFill>
        <p:spPr>
          <a:xfrm>
            <a:off x="917411" y="9856845"/>
            <a:ext cx="3690000" cy="19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" name="図 1023">
            <a:extLst>
              <a:ext uri="{FF2B5EF4-FFF2-40B4-BE49-F238E27FC236}">
                <a16:creationId xmlns:a16="http://schemas.microsoft.com/office/drawing/2014/main" id="{BEF48DE3-7CB9-4989-899A-FD3B07E8D4E0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1261" r="866"/>
          <a:stretch/>
        </p:blipFill>
        <p:spPr>
          <a:xfrm>
            <a:off x="5098028" y="9841062"/>
            <a:ext cx="3690000" cy="19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B3643083-9D55-4D44-A05A-2071855C08B0}"/>
              </a:ext>
            </a:extLst>
          </p:cNvPr>
          <p:cNvSpPr/>
          <p:nvPr/>
        </p:nvSpPr>
        <p:spPr>
          <a:xfrm>
            <a:off x="3227330" y="4198952"/>
            <a:ext cx="170273" cy="67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F7A0ADF7-6F97-439F-9FBD-CAF1739B7CA7}"/>
              </a:ext>
            </a:extLst>
          </p:cNvPr>
          <p:cNvSpPr/>
          <p:nvPr/>
        </p:nvSpPr>
        <p:spPr>
          <a:xfrm>
            <a:off x="7430853" y="6567836"/>
            <a:ext cx="170273" cy="48065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8B78BF36-B82D-4A31-8890-54729AF1B3C2}"/>
              </a:ext>
            </a:extLst>
          </p:cNvPr>
          <p:cNvSpPr/>
          <p:nvPr/>
        </p:nvSpPr>
        <p:spPr>
          <a:xfrm>
            <a:off x="7406916" y="8643858"/>
            <a:ext cx="170273" cy="5942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50A0EF44-753F-478F-8181-420BC32A73EF}"/>
              </a:ext>
            </a:extLst>
          </p:cNvPr>
          <p:cNvSpPr/>
          <p:nvPr/>
        </p:nvSpPr>
        <p:spPr>
          <a:xfrm>
            <a:off x="7429713" y="10981771"/>
            <a:ext cx="170273" cy="401982"/>
          </a:xfrm>
          <a:prstGeom prst="roundRect">
            <a:avLst/>
          </a:prstGeom>
          <a:solidFill>
            <a:srgbClr val="7BA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95D6EFB6-D1A4-41D5-8E0F-C2DB0ED36F2D}"/>
              </a:ext>
            </a:extLst>
          </p:cNvPr>
          <p:cNvSpPr/>
          <p:nvPr/>
        </p:nvSpPr>
        <p:spPr>
          <a:xfrm>
            <a:off x="3416174" y="4222245"/>
            <a:ext cx="170273" cy="6546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BC0BA7AE-83FA-4441-9F33-B02047F89C3E}"/>
              </a:ext>
            </a:extLst>
          </p:cNvPr>
          <p:cNvSpPr/>
          <p:nvPr/>
        </p:nvSpPr>
        <p:spPr>
          <a:xfrm>
            <a:off x="7626793" y="6566599"/>
            <a:ext cx="170273" cy="48459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1285172-8B49-4B9D-B95B-994B69459EC8}"/>
              </a:ext>
            </a:extLst>
          </p:cNvPr>
          <p:cNvSpPr/>
          <p:nvPr/>
        </p:nvSpPr>
        <p:spPr>
          <a:xfrm>
            <a:off x="7599151" y="8603936"/>
            <a:ext cx="167913" cy="63022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5F04A6B1-3929-40A0-B20C-1586CE73DD93}"/>
              </a:ext>
            </a:extLst>
          </p:cNvPr>
          <p:cNvSpPr/>
          <p:nvPr/>
        </p:nvSpPr>
        <p:spPr>
          <a:xfrm>
            <a:off x="3245500" y="8794835"/>
            <a:ext cx="170299" cy="4561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4A1E6D0A-2FC8-4B8E-9B3D-CF66B17AE8BF}"/>
              </a:ext>
            </a:extLst>
          </p:cNvPr>
          <p:cNvSpPr/>
          <p:nvPr/>
        </p:nvSpPr>
        <p:spPr>
          <a:xfrm>
            <a:off x="3437761" y="8797157"/>
            <a:ext cx="170299" cy="4561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DFC04B5B-DCCB-40A8-8F15-C4E9E2E0364C}"/>
              </a:ext>
            </a:extLst>
          </p:cNvPr>
          <p:cNvSpPr/>
          <p:nvPr/>
        </p:nvSpPr>
        <p:spPr>
          <a:xfrm>
            <a:off x="2988385" y="10825966"/>
            <a:ext cx="170273" cy="56144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A79D2125-3703-4F3A-BCC2-849A86097B99}"/>
              </a:ext>
            </a:extLst>
          </p:cNvPr>
          <p:cNvSpPr/>
          <p:nvPr/>
        </p:nvSpPr>
        <p:spPr>
          <a:xfrm>
            <a:off x="3176142" y="10848779"/>
            <a:ext cx="170273" cy="5330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61251B14-CEDF-4F23-BA0B-02F26AFA03B9}"/>
              </a:ext>
            </a:extLst>
          </p:cNvPr>
          <p:cNvSpPr/>
          <p:nvPr/>
        </p:nvSpPr>
        <p:spPr>
          <a:xfrm>
            <a:off x="6849211" y="10901069"/>
            <a:ext cx="170273" cy="4826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B6FF6617-2FAA-49CC-A1A1-E07DD7A0BB0B}"/>
              </a:ext>
            </a:extLst>
          </p:cNvPr>
          <p:cNvSpPr/>
          <p:nvPr/>
        </p:nvSpPr>
        <p:spPr>
          <a:xfrm>
            <a:off x="6655700" y="10937323"/>
            <a:ext cx="170273" cy="44643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9F1E4F9D-8E52-4218-8EF9-84EBEB864E71}"/>
              </a:ext>
            </a:extLst>
          </p:cNvPr>
          <p:cNvSpPr/>
          <p:nvPr/>
        </p:nvSpPr>
        <p:spPr>
          <a:xfrm>
            <a:off x="3231867" y="6479514"/>
            <a:ext cx="170273" cy="5411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0F557CE9-A70F-4D26-A9DA-F06D1CE18B34}"/>
              </a:ext>
            </a:extLst>
          </p:cNvPr>
          <p:cNvSpPr/>
          <p:nvPr/>
        </p:nvSpPr>
        <p:spPr>
          <a:xfrm>
            <a:off x="3420528" y="6500957"/>
            <a:ext cx="170273" cy="5239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フローチャート: 処理 89">
            <a:extLst>
              <a:ext uri="{FF2B5EF4-FFF2-40B4-BE49-F238E27FC236}">
                <a16:creationId xmlns:a16="http://schemas.microsoft.com/office/drawing/2014/main" id="{EA941D91-725A-4976-9714-B26F008DBEFE}"/>
              </a:ext>
            </a:extLst>
          </p:cNvPr>
          <p:cNvSpPr/>
          <p:nvPr/>
        </p:nvSpPr>
        <p:spPr>
          <a:xfrm>
            <a:off x="969340" y="3447179"/>
            <a:ext cx="3495328" cy="6403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月曜日</a:t>
            </a:r>
          </a:p>
        </p:txBody>
      </p:sp>
      <p:sp>
        <p:nvSpPr>
          <p:cNvPr id="91" name="フローチャート: 処理 90">
            <a:extLst>
              <a:ext uri="{FF2B5EF4-FFF2-40B4-BE49-F238E27FC236}">
                <a16:creationId xmlns:a16="http://schemas.microsoft.com/office/drawing/2014/main" id="{EA5CC42E-AF75-4C9C-96D1-865EF1FF32A9}"/>
              </a:ext>
            </a:extLst>
          </p:cNvPr>
          <p:cNvSpPr/>
          <p:nvPr/>
        </p:nvSpPr>
        <p:spPr>
          <a:xfrm>
            <a:off x="5272141" y="5614873"/>
            <a:ext cx="3495328" cy="6403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水曜日</a:t>
            </a:r>
          </a:p>
        </p:txBody>
      </p:sp>
      <p:sp>
        <p:nvSpPr>
          <p:cNvPr id="95" name="フローチャート: 処理 94">
            <a:extLst>
              <a:ext uri="{FF2B5EF4-FFF2-40B4-BE49-F238E27FC236}">
                <a16:creationId xmlns:a16="http://schemas.microsoft.com/office/drawing/2014/main" id="{9B809161-63E2-4D92-8E70-D47C6FE72134}"/>
              </a:ext>
            </a:extLst>
          </p:cNvPr>
          <p:cNvSpPr/>
          <p:nvPr/>
        </p:nvSpPr>
        <p:spPr>
          <a:xfrm>
            <a:off x="1092370" y="5570658"/>
            <a:ext cx="3495328" cy="6403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火曜日</a:t>
            </a:r>
          </a:p>
        </p:txBody>
      </p:sp>
      <p:sp>
        <p:nvSpPr>
          <p:cNvPr id="93" name="フローチャート: 処理 92">
            <a:extLst>
              <a:ext uri="{FF2B5EF4-FFF2-40B4-BE49-F238E27FC236}">
                <a16:creationId xmlns:a16="http://schemas.microsoft.com/office/drawing/2014/main" id="{C3843AE8-F3E9-4852-855A-909368D33245}"/>
              </a:ext>
            </a:extLst>
          </p:cNvPr>
          <p:cNvSpPr/>
          <p:nvPr/>
        </p:nvSpPr>
        <p:spPr>
          <a:xfrm>
            <a:off x="5204043" y="7832280"/>
            <a:ext cx="3547357" cy="6403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金曜日</a:t>
            </a:r>
          </a:p>
        </p:txBody>
      </p:sp>
      <p:pic>
        <p:nvPicPr>
          <p:cNvPr id="37" name="図 3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FEE5451B-C74F-43AF-A487-F649E5C9CFC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3" flipH="1">
            <a:off x="4209896" y="277046"/>
            <a:ext cx="5080524" cy="2453333"/>
          </a:xfrm>
          <a:prstGeom prst="rect">
            <a:avLst/>
          </a:prstGeom>
        </p:spPr>
      </p:pic>
      <p:sp>
        <p:nvSpPr>
          <p:cNvPr id="94" name="フローチャート: 処理 93">
            <a:extLst>
              <a:ext uri="{FF2B5EF4-FFF2-40B4-BE49-F238E27FC236}">
                <a16:creationId xmlns:a16="http://schemas.microsoft.com/office/drawing/2014/main" id="{07382A36-5E9E-4FCD-9435-167E9A6FFCE8}"/>
              </a:ext>
            </a:extLst>
          </p:cNvPr>
          <p:cNvSpPr/>
          <p:nvPr/>
        </p:nvSpPr>
        <p:spPr>
          <a:xfrm>
            <a:off x="5256073" y="9950365"/>
            <a:ext cx="3495328" cy="6403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日曜日</a:t>
            </a:r>
          </a:p>
        </p:txBody>
      </p:sp>
      <p:pic>
        <p:nvPicPr>
          <p:cNvPr id="1026" name="Picture 2" descr="おねがい">
            <a:extLst>
              <a:ext uri="{FF2B5EF4-FFF2-40B4-BE49-F238E27FC236}">
                <a16:creationId xmlns:a16="http://schemas.microsoft.com/office/drawing/2014/main" id="{E519E672-38C1-4690-82F7-2173B162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967">
            <a:off x="7199207" y="2133502"/>
            <a:ext cx="1401654" cy="14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フローチャート: 処理 95">
            <a:extLst>
              <a:ext uri="{FF2B5EF4-FFF2-40B4-BE49-F238E27FC236}">
                <a16:creationId xmlns:a16="http://schemas.microsoft.com/office/drawing/2014/main" id="{73A80102-622B-4102-B7E8-C8B370C08FA2}"/>
              </a:ext>
            </a:extLst>
          </p:cNvPr>
          <p:cNvSpPr/>
          <p:nvPr/>
        </p:nvSpPr>
        <p:spPr>
          <a:xfrm>
            <a:off x="1094354" y="7771294"/>
            <a:ext cx="3495328" cy="6403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木曜日</a:t>
            </a:r>
          </a:p>
        </p:txBody>
      </p:sp>
      <p:sp>
        <p:nvSpPr>
          <p:cNvPr id="97" name="フローチャート: 処理 96">
            <a:extLst>
              <a:ext uri="{FF2B5EF4-FFF2-40B4-BE49-F238E27FC236}">
                <a16:creationId xmlns:a16="http://schemas.microsoft.com/office/drawing/2014/main" id="{21AEB65D-F3BD-49EF-901B-3DA5CC6088AE}"/>
              </a:ext>
            </a:extLst>
          </p:cNvPr>
          <p:cNvSpPr/>
          <p:nvPr/>
        </p:nvSpPr>
        <p:spPr>
          <a:xfrm>
            <a:off x="1042103" y="9990745"/>
            <a:ext cx="3495328" cy="6403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土曜日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8683664-A575-4308-87D9-7D3B39ACBDF1}"/>
              </a:ext>
            </a:extLst>
          </p:cNvPr>
          <p:cNvSpPr txBox="1"/>
          <p:nvPr/>
        </p:nvSpPr>
        <p:spPr>
          <a:xfrm rot="21188771">
            <a:off x="4862901" y="1083578"/>
            <a:ext cx="433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密</a:t>
            </a:r>
            <a:r>
              <a:rPr kumimoji="1" lang="ja-JP" altLang="en-US" sz="4400" b="1" dirty="0"/>
              <a:t>を避けっぺ</a:t>
            </a:r>
            <a:r>
              <a:rPr kumimoji="1" lang="en-US" altLang="ja-JP" sz="4400" b="1" dirty="0"/>
              <a:t>!!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C36E695-41B5-094B-BAB4-DB57EC87A800}"/>
              </a:ext>
            </a:extLst>
          </p:cNvPr>
          <p:cNvSpPr/>
          <p:nvPr/>
        </p:nvSpPr>
        <p:spPr>
          <a:xfrm>
            <a:off x="5100111" y="3644733"/>
            <a:ext cx="3838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この掲示内容は、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筑波大学社会工学類都市計画実習グループが作成したものであって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ウエルシア薬局</a:t>
            </a:r>
            <a:r>
              <a:rPr kumimoji="1" lang="en-US" altLang="ja-JP" dirty="0">
                <a:solidFill>
                  <a:schemeClr val="bg1"/>
                </a:solidFill>
              </a:rPr>
              <a:t>(</a:t>
            </a:r>
            <a:r>
              <a:rPr kumimoji="1" lang="ja-JP" altLang="en-US" dirty="0">
                <a:solidFill>
                  <a:schemeClr val="bg1"/>
                </a:solidFill>
              </a:rPr>
              <a:t>株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r>
              <a:rPr kumimoji="1" lang="ja-JP" altLang="en-US" dirty="0">
                <a:solidFill>
                  <a:schemeClr val="bg1"/>
                </a:solidFill>
              </a:rPr>
              <a:t>が責任を負うものではありません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465F12FA-3075-49FE-94C9-68B0DE40ADFB}"/>
              </a:ext>
            </a:extLst>
          </p:cNvPr>
          <p:cNvSpPr/>
          <p:nvPr/>
        </p:nvSpPr>
        <p:spPr>
          <a:xfrm>
            <a:off x="2283445" y="4426003"/>
            <a:ext cx="170273" cy="4401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85B509AE-C98D-465C-9A7B-D1C515D43BD7}"/>
              </a:ext>
            </a:extLst>
          </p:cNvPr>
          <p:cNvSpPr/>
          <p:nvPr/>
        </p:nvSpPr>
        <p:spPr>
          <a:xfrm>
            <a:off x="2094601" y="4426002"/>
            <a:ext cx="170273" cy="4401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C36F7F60-5C45-46BE-8E60-F42DD7D51777}"/>
              </a:ext>
            </a:extLst>
          </p:cNvPr>
          <p:cNvSpPr/>
          <p:nvPr/>
        </p:nvSpPr>
        <p:spPr>
          <a:xfrm>
            <a:off x="7789026" y="8698366"/>
            <a:ext cx="170273" cy="5357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53A3970-BA53-4223-AECF-4DBA9058DEA8}"/>
              </a:ext>
            </a:extLst>
          </p:cNvPr>
          <p:cNvSpPr/>
          <p:nvPr/>
        </p:nvSpPr>
        <p:spPr>
          <a:xfrm>
            <a:off x="7214681" y="8727483"/>
            <a:ext cx="170273" cy="50667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81142F2E-D81F-4742-A585-654900E64535}"/>
              </a:ext>
            </a:extLst>
          </p:cNvPr>
          <p:cNvSpPr/>
          <p:nvPr/>
        </p:nvSpPr>
        <p:spPr>
          <a:xfrm>
            <a:off x="2078615" y="10937322"/>
            <a:ext cx="170273" cy="4429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4606593-5655-49E1-B6FD-C2DD767B166F}"/>
              </a:ext>
            </a:extLst>
          </p:cNvPr>
          <p:cNvSpPr/>
          <p:nvPr/>
        </p:nvSpPr>
        <p:spPr>
          <a:xfrm>
            <a:off x="3043206" y="6517829"/>
            <a:ext cx="170273" cy="5028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8AFAEC40-264B-4468-B87B-10BB3D0B96B6}"/>
              </a:ext>
            </a:extLst>
          </p:cNvPr>
          <p:cNvSpPr/>
          <p:nvPr/>
        </p:nvSpPr>
        <p:spPr>
          <a:xfrm>
            <a:off x="7042688" y="10937321"/>
            <a:ext cx="170273" cy="4464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81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8AB5DAD-C252-403D-97B7-4DE31AE01E92}"/>
              </a:ext>
            </a:extLst>
          </p:cNvPr>
          <p:cNvSpPr/>
          <p:nvPr/>
        </p:nvSpPr>
        <p:spPr>
          <a:xfrm>
            <a:off x="1" y="-7086"/>
            <a:ext cx="9601199" cy="296569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BC6616-B922-460B-8E92-0F2E55B7FDBD}"/>
              </a:ext>
            </a:extLst>
          </p:cNvPr>
          <p:cNvSpPr/>
          <p:nvPr/>
        </p:nvSpPr>
        <p:spPr>
          <a:xfrm>
            <a:off x="908733" y="12270166"/>
            <a:ext cx="8182005" cy="390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0848"/>
            <a:r>
              <a:rPr lang="ja-JP" altLang="en-US" sz="16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問い合せ先</a:t>
            </a:r>
            <a:r>
              <a:rPr lang="en-US" altLang="ja-JP" sz="1600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1600"/>
              <a:t>筑波大学理工学群社会工学類</a:t>
            </a:r>
            <a:r>
              <a:rPr kumimoji="1" lang="ja-JP" altLang="en-US" sz="1600">
                <a:solidFill>
                  <a:schemeClr val="bg1"/>
                </a:solidFill>
              </a:rPr>
              <a:t>都市計画実習</a:t>
            </a:r>
            <a:r>
              <a:rPr kumimoji="1" lang="en-US" altLang="ja-JP" sz="1600" dirty="0">
                <a:solidFill>
                  <a:schemeClr val="bg1"/>
                </a:solidFill>
              </a:rPr>
              <a:t>3</a:t>
            </a:r>
            <a:r>
              <a:rPr kumimoji="1" lang="ja-JP" altLang="en-US" sz="1600">
                <a:solidFill>
                  <a:schemeClr val="bg1"/>
                </a:solidFill>
              </a:rPr>
              <a:t>班（</a:t>
            </a:r>
            <a:r>
              <a:rPr lang="en-US" altLang="ja-JP" sz="1600" dirty="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Toshikei3han@gmail.com</a:t>
            </a:r>
            <a:r>
              <a:rPr lang="ja-JP" altLang="en-US" sz="160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）</a:t>
            </a:r>
            <a:endParaRPr lang="en-US" altLang="ja-JP" sz="1600" dirty="0">
              <a:solidFill>
                <a:schemeClr val="bg1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866CF5-84CC-484F-88B7-6012F03D85A2}"/>
              </a:ext>
            </a:extLst>
          </p:cNvPr>
          <p:cNvSpPr txBox="1"/>
          <p:nvPr/>
        </p:nvSpPr>
        <p:spPr>
          <a:xfrm>
            <a:off x="908733" y="11913593"/>
            <a:ext cx="458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データの出典</a:t>
            </a:r>
            <a:r>
              <a:rPr kumimoji="1" lang="en-US" altLang="ja-JP" sz="1600" dirty="0">
                <a:solidFill>
                  <a:schemeClr val="bg1"/>
                </a:solidFill>
              </a:rPr>
              <a:t>: Google Map (https://bit.ly/376AYY4)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93E40A8-C0ED-4815-B84B-BBB2EA0B4EB2}"/>
              </a:ext>
            </a:extLst>
          </p:cNvPr>
          <p:cNvSpPr txBox="1"/>
          <p:nvPr/>
        </p:nvSpPr>
        <p:spPr>
          <a:xfrm>
            <a:off x="1156705" y="889811"/>
            <a:ext cx="446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19050" cap="rnd">
                  <a:noFill/>
                </a:ln>
                <a:solidFill>
                  <a:srgbClr val="324294"/>
                </a:solidFill>
              </a:rPr>
              <a:t>ウエルシア</a:t>
            </a:r>
            <a:endParaRPr kumimoji="1" lang="en-US" altLang="ja-JP" sz="2400" b="1" dirty="0">
              <a:ln w="19050" cap="rnd">
                <a:noFill/>
              </a:ln>
              <a:solidFill>
                <a:srgbClr val="324294"/>
              </a:solidFill>
            </a:endParaRPr>
          </a:p>
          <a:p>
            <a:r>
              <a:rPr kumimoji="1" lang="ja-JP" altLang="en-US" sz="2400" b="1" dirty="0">
                <a:ln w="19050" cap="rnd">
                  <a:noFill/>
                </a:ln>
                <a:solidFill>
                  <a:srgbClr val="324294"/>
                </a:solidFill>
              </a:rPr>
              <a:t>つくば万博記念公園店</a:t>
            </a:r>
            <a:endParaRPr kumimoji="1" lang="en-US" altLang="ja-JP" sz="2400" b="1" dirty="0">
              <a:ln w="19050" cap="rnd">
                <a:noFill/>
              </a:ln>
              <a:solidFill>
                <a:srgbClr val="324294"/>
              </a:solidFill>
            </a:endParaRPr>
          </a:p>
          <a:p>
            <a:r>
              <a:rPr kumimoji="1" lang="ja-JP" altLang="en-US" sz="4800" b="1" dirty="0">
                <a:solidFill>
                  <a:srgbClr val="324294"/>
                </a:solidFill>
              </a:rPr>
              <a:t>混雑</a:t>
            </a:r>
            <a:r>
              <a:rPr kumimoji="1" lang="ja-JP" altLang="en-US" sz="4800" b="1" dirty="0">
                <a:ln w="19050" cap="rnd">
                  <a:solidFill>
                    <a:srgbClr val="324294"/>
                  </a:solidFill>
                </a:ln>
                <a:solidFill>
                  <a:schemeClr val="bg1"/>
                </a:solidFill>
              </a:rPr>
              <a:t>時間帯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A6D881C-997E-4AA3-B137-AC2D91BAD6B0}"/>
              </a:ext>
            </a:extLst>
          </p:cNvPr>
          <p:cNvSpPr/>
          <p:nvPr/>
        </p:nvSpPr>
        <p:spPr>
          <a:xfrm>
            <a:off x="926091" y="554520"/>
            <a:ext cx="3690000" cy="2153555"/>
          </a:xfrm>
          <a:prstGeom prst="rect">
            <a:avLst/>
          </a:prstGeom>
          <a:noFill/>
          <a:ln w="63500" cap="flat" cmpd="sng" algn="ctr">
            <a:solidFill>
              <a:srgbClr val="3242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7" name="図 3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FEE5451B-C74F-43AF-A487-F649E5C9CF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3" flipH="1">
            <a:off x="4209896" y="277046"/>
            <a:ext cx="5080524" cy="245333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8683664-A575-4308-87D9-7D3B39ACBDF1}"/>
              </a:ext>
            </a:extLst>
          </p:cNvPr>
          <p:cNvSpPr txBox="1"/>
          <p:nvPr/>
        </p:nvSpPr>
        <p:spPr>
          <a:xfrm rot="21188771">
            <a:off x="4862901" y="1083578"/>
            <a:ext cx="433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密</a:t>
            </a:r>
            <a:r>
              <a:rPr kumimoji="1" lang="ja-JP" altLang="en-US" sz="4400" b="1" dirty="0"/>
              <a:t>を避けっぺ</a:t>
            </a:r>
            <a:r>
              <a:rPr kumimoji="1" lang="en-US" altLang="ja-JP" sz="4400" b="1" dirty="0"/>
              <a:t>!!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C36E695-41B5-094B-BAB4-DB57EC87A800}"/>
              </a:ext>
            </a:extLst>
          </p:cNvPr>
          <p:cNvSpPr/>
          <p:nvPr/>
        </p:nvSpPr>
        <p:spPr>
          <a:xfrm>
            <a:off x="5094823" y="3656078"/>
            <a:ext cx="3838746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この掲示内容は、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筑波大学社会工学類都市計画実習グループが作成したものであって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ウエルシア薬局</a:t>
            </a:r>
            <a:r>
              <a:rPr kumimoji="1" lang="en-US" altLang="ja-JP" dirty="0">
                <a:solidFill>
                  <a:schemeClr val="bg1"/>
                </a:solidFill>
              </a:rPr>
              <a:t>(</a:t>
            </a:r>
            <a:r>
              <a:rPr kumimoji="1" lang="ja-JP" altLang="en-US" dirty="0">
                <a:solidFill>
                  <a:schemeClr val="bg1"/>
                </a:solidFill>
              </a:rPr>
              <a:t>株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r>
              <a:rPr kumimoji="1" lang="ja-JP" altLang="en-US" dirty="0">
                <a:solidFill>
                  <a:schemeClr val="bg1"/>
                </a:solidFill>
              </a:rPr>
              <a:t>が責任を負うものではありません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おねがい">
            <a:extLst>
              <a:ext uri="{FF2B5EF4-FFF2-40B4-BE49-F238E27FC236}">
                <a16:creationId xmlns:a16="http://schemas.microsoft.com/office/drawing/2014/main" id="{E519E672-38C1-4690-82F7-2173B162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967">
            <a:off x="7199207" y="2133502"/>
            <a:ext cx="1401654" cy="14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2FF19276-99C0-4EA3-981C-BC9D65A11351}"/>
              </a:ext>
            </a:extLst>
          </p:cNvPr>
          <p:cNvGrpSpPr/>
          <p:nvPr/>
        </p:nvGrpSpPr>
        <p:grpSpPr>
          <a:xfrm>
            <a:off x="921590" y="3372746"/>
            <a:ext cx="3756661" cy="1939817"/>
            <a:chOff x="1160480" y="2215475"/>
            <a:chExt cx="3756661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E142885B-9313-47A9-B27E-96EFA72AA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5" t="42658" r="20371" b="20583"/>
            <a:stretch/>
          </p:blipFill>
          <p:spPr>
            <a:xfrm>
              <a:off x="1160481" y="2215475"/>
              <a:ext cx="3756660" cy="19398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264A3F67-6EFE-462D-B6CB-FBCC60A4C1AC}"/>
                </a:ext>
              </a:extLst>
            </p:cNvPr>
            <p:cNvSpPr/>
            <p:nvPr/>
          </p:nvSpPr>
          <p:spPr>
            <a:xfrm>
              <a:off x="1160480" y="2215475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月曜日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FB1D9660-0E07-40CE-8451-9B7DF3BA588C}"/>
                </a:ext>
              </a:extLst>
            </p:cNvPr>
            <p:cNvSpPr/>
            <p:nvPr/>
          </p:nvSpPr>
          <p:spPr>
            <a:xfrm>
              <a:off x="1160480" y="3089016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A42E4E0E-FBFE-495B-B35C-7E1A5971BC38}"/>
                </a:ext>
              </a:extLst>
            </p:cNvPr>
            <p:cNvSpPr/>
            <p:nvPr/>
          </p:nvSpPr>
          <p:spPr>
            <a:xfrm>
              <a:off x="4486280" y="3132479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D80786E0-33E1-43D8-BB85-C424372B9752}"/>
              </a:ext>
            </a:extLst>
          </p:cNvPr>
          <p:cNvSpPr/>
          <p:nvPr/>
        </p:nvSpPr>
        <p:spPr>
          <a:xfrm>
            <a:off x="3394959" y="4228174"/>
            <a:ext cx="174686" cy="6768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9635501B-8283-4218-ADA8-7B642A6B23A0}"/>
              </a:ext>
            </a:extLst>
          </p:cNvPr>
          <p:cNvSpPr/>
          <p:nvPr/>
        </p:nvSpPr>
        <p:spPr>
          <a:xfrm>
            <a:off x="3206392" y="4271144"/>
            <a:ext cx="174686" cy="6344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8A8A4B5B-F1D7-4DB4-AA7F-50F74CC4C262}"/>
              </a:ext>
            </a:extLst>
          </p:cNvPr>
          <p:cNvSpPr/>
          <p:nvPr/>
        </p:nvSpPr>
        <p:spPr>
          <a:xfrm>
            <a:off x="3585602" y="4271143"/>
            <a:ext cx="174686" cy="6320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B0186E6D-D4E1-4B2E-8CDC-6BEA2358862E}"/>
              </a:ext>
            </a:extLst>
          </p:cNvPr>
          <p:cNvGrpSpPr/>
          <p:nvPr/>
        </p:nvGrpSpPr>
        <p:grpSpPr>
          <a:xfrm>
            <a:off x="921590" y="5504477"/>
            <a:ext cx="3756660" cy="1939817"/>
            <a:chOff x="5262487" y="2215475"/>
            <a:chExt cx="3756660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E570A274-7D48-4A26-A0F3-861F0013B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3" t="43240" r="21163" b="20001"/>
            <a:stretch/>
          </p:blipFill>
          <p:spPr>
            <a:xfrm>
              <a:off x="5262487" y="2215475"/>
              <a:ext cx="3756660" cy="19398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FB4A147B-0ADC-42EB-A2D0-5D65804F1F5D}"/>
                </a:ext>
              </a:extLst>
            </p:cNvPr>
            <p:cNvSpPr/>
            <p:nvPr/>
          </p:nvSpPr>
          <p:spPr>
            <a:xfrm>
              <a:off x="5262487" y="2215475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火曜日</a:t>
              </a: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9FF78D12-BD97-4210-BDFF-B906729E8CF6}"/>
                </a:ext>
              </a:extLst>
            </p:cNvPr>
            <p:cNvSpPr/>
            <p:nvPr/>
          </p:nvSpPr>
          <p:spPr>
            <a:xfrm>
              <a:off x="5315650" y="3089015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15033DCE-6604-48ED-BC43-EB3CCFD5A39D}"/>
                </a:ext>
              </a:extLst>
            </p:cNvPr>
            <p:cNvSpPr/>
            <p:nvPr/>
          </p:nvSpPr>
          <p:spPr>
            <a:xfrm>
              <a:off x="8588287" y="3022314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39BF6D2-C8C7-42B2-A24F-EA8D64386E3B}"/>
              </a:ext>
            </a:extLst>
          </p:cNvPr>
          <p:cNvGrpSpPr/>
          <p:nvPr/>
        </p:nvGrpSpPr>
        <p:grpSpPr>
          <a:xfrm>
            <a:off x="5094823" y="5504477"/>
            <a:ext cx="3756661" cy="1939817"/>
            <a:chOff x="5094823" y="5497684"/>
            <a:chExt cx="3756661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D96D6B05-B75C-4A12-8388-C67743E7E4D9}"/>
                </a:ext>
              </a:extLst>
            </p:cNvPr>
            <p:cNvGrpSpPr/>
            <p:nvPr/>
          </p:nvGrpSpPr>
          <p:grpSpPr>
            <a:xfrm>
              <a:off x="5094823" y="5497684"/>
              <a:ext cx="3756661" cy="1939817"/>
              <a:chOff x="1160480" y="4527891"/>
              <a:chExt cx="3756661" cy="1939817"/>
            </a:xfrm>
          </p:grpSpPr>
          <p:pic>
            <p:nvPicPr>
              <p:cNvPr id="80" name="図 79">
                <a:extLst>
                  <a:ext uri="{FF2B5EF4-FFF2-40B4-BE49-F238E27FC236}">
                    <a16:creationId xmlns:a16="http://schemas.microsoft.com/office/drawing/2014/main" id="{1BBE8FF8-09BB-4396-8112-825FD9D03D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004" t="42552" r="20642" b="20689"/>
              <a:stretch/>
            </p:blipFill>
            <p:spPr>
              <a:xfrm>
                <a:off x="1160481" y="4527891"/>
                <a:ext cx="3756660" cy="19398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48F08F52-1861-441A-884C-A608AD57F07C}"/>
                  </a:ext>
                </a:extLst>
              </p:cNvPr>
              <p:cNvSpPr/>
              <p:nvPr/>
            </p:nvSpPr>
            <p:spPr>
              <a:xfrm>
                <a:off x="1160480" y="4531851"/>
                <a:ext cx="3756660" cy="70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水曜日</a:t>
                </a: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E321B714-4A55-43A5-808A-23DDC2CBA89E}"/>
                  </a:ext>
                </a:extLst>
              </p:cNvPr>
              <p:cNvSpPr/>
              <p:nvPr/>
            </p:nvSpPr>
            <p:spPr>
              <a:xfrm>
                <a:off x="1160480" y="5417937"/>
                <a:ext cx="5832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D231F82C-B91D-424A-9918-43112D2CD3CB}"/>
                  </a:ext>
                </a:extLst>
              </p:cNvPr>
              <p:cNvSpPr/>
              <p:nvPr/>
            </p:nvSpPr>
            <p:spPr>
              <a:xfrm>
                <a:off x="4459473" y="5417937"/>
                <a:ext cx="4308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D837EBA4-9D20-47EF-B26F-FC4CFCBFA14A}"/>
                </a:ext>
              </a:extLst>
            </p:cNvPr>
            <p:cNvSpPr/>
            <p:nvPr/>
          </p:nvSpPr>
          <p:spPr>
            <a:xfrm>
              <a:off x="7584149" y="6573663"/>
              <a:ext cx="174686" cy="46133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3CDB2D2F-B3C6-433E-844F-9FFDE47E3DD8}"/>
                </a:ext>
              </a:extLst>
            </p:cNvPr>
            <p:cNvSpPr/>
            <p:nvPr/>
          </p:nvSpPr>
          <p:spPr>
            <a:xfrm>
              <a:off x="7391918" y="6573663"/>
              <a:ext cx="174686" cy="46292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1D03ECBD-FA0B-4E6B-A6E4-DA4619ED650B}"/>
              </a:ext>
            </a:extLst>
          </p:cNvPr>
          <p:cNvGrpSpPr/>
          <p:nvPr/>
        </p:nvGrpSpPr>
        <p:grpSpPr>
          <a:xfrm>
            <a:off x="921590" y="7636208"/>
            <a:ext cx="3756660" cy="1922894"/>
            <a:chOff x="5262487" y="4529260"/>
            <a:chExt cx="3756660" cy="1922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150DBD9F-3147-48BA-A1EB-C64685C0A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06" t="43412" r="20242" b="20150"/>
            <a:stretch/>
          </p:blipFill>
          <p:spPr>
            <a:xfrm>
              <a:off x="5262487" y="4529260"/>
              <a:ext cx="3756660" cy="19228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79B9C82F-18AD-4C05-976E-C0E77FD3698A}"/>
                </a:ext>
              </a:extLst>
            </p:cNvPr>
            <p:cNvSpPr/>
            <p:nvPr/>
          </p:nvSpPr>
          <p:spPr>
            <a:xfrm>
              <a:off x="5262487" y="4531851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木曜日</a:t>
              </a: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00B7D5B0-B046-4892-A801-1A0F54B08298}"/>
                </a:ext>
              </a:extLst>
            </p:cNvPr>
            <p:cNvSpPr/>
            <p:nvPr/>
          </p:nvSpPr>
          <p:spPr>
            <a:xfrm>
              <a:off x="5315650" y="5330770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ED23F443-4600-4460-A710-966CFD5ACA2F}"/>
                </a:ext>
              </a:extLst>
            </p:cNvPr>
            <p:cNvSpPr/>
            <p:nvPr/>
          </p:nvSpPr>
          <p:spPr>
            <a:xfrm>
              <a:off x="8587643" y="5335214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48EE582-6690-4C26-AF35-1793B4502DD7}"/>
              </a:ext>
            </a:extLst>
          </p:cNvPr>
          <p:cNvGrpSpPr/>
          <p:nvPr/>
        </p:nvGrpSpPr>
        <p:grpSpPr>
          <a:xfrm>
            <a:off x="921590" y="9751017"/>
            <a:ext cx="3756660" cy="1939817"/>
            <a:chOff x="925447" y="9751017"/>
            <a:chExt cx="3756660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8B67F58E-C436-44D6-BEC9-EB77FE8C2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07" t="43100" r="19839" b="20140"/>
            <a:stretch/>
          </p:blipFill>
          <p:spPr>
            <a:xfrm>
              <a:off x="925447" y="9751017"/>
              <a:ext cx="3756660" cy="19398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C6ACCE3A-13EA-4EF2-A70F-1F36531F0278}"/>
                </a:ext>
              </a:extLst>
            </p:cNvPr>
            <p:cNvSpPr/>
            <p:nvPr/>
          </p:nvSpPr>
          <p:spPr>
            <a:xfrm>
              <a:off x="925447" y="9751017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土曜日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389EE3AB-9736-42BF-8215-B972F29EA0E2}"/>
                </a:ext>
              </a:extLst>
            </p:cNvPr>
            <p:cNvSpPr/>
            <p:nvPr/>
          </p:nvSpPr>
          <p:spPr>
            <a:xfrm>
              <a:off x="978610" y="10645021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AAAF2A14-DBAE-4FBF-8574-4190E2CC94A8}"/>
                </a:ext>
              </a:extLst>
            </p:cNvPr>
            <p:cNvSpPr/>
            <p:nvPr/>
          </p:nvSpPr>
          <p:spPr>
            <a:xfrm>
              <a:off x="4175316" y="10549936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5A6CE714-7EEB-412C-8B57-4C34D0F8A668}"/>
              </a:ext>
            </a:extLst>
          </p:cNvPr>
          <p:cNvGrpSpPr/>
          <p:nvPr/>
        </p:nvGrpSpPr>
        <p:grpSpPr>
          <a:xfrm>
            <a:off x="5094823" y="7625767"/>
            <a:ext cx="3756661" cy="1943777"/>
            <a:chOff x="1160480" y="6817309"/>
            <a:chExt cx="3756661" cy="1943777"/>
          </a:xfrm>
        </p:grpSpPr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78C849F2-C7A4-4D2E-A64A-86C6408B5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06" t="42340" r="20240" b="21261"/>
            <a:stretch/>
          </p:blipFill>
          <p:spPr>
            <a:xfrm>
              <a:off x="1160481" y="6840307"/>
              <a:ext cx="3756660" cy="1920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1AED922E-178B-437A-AB3C-4A8C3652FC45}"/>
                </a:ext>
              </a:extLst>
            </p:cNvPr>
            <p:cNvSpPr/>
            <p:nvPr/>
          </p:nvSpPr>
          <p:spPr>
            <a:xfrm>
              <a:off x="1160480" y="6817309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金曜日</a:t>
              </a: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BB7CF3BC-BAB3-45A0-B4C9-D3695749C703}"/>
                </a:ext>
              </a:extLst>
            </p:cNvPr>
            <p:cNvSpPr/>
            <p:nvPr/>
          </p:nvSpPr>
          <p:spPr>
            <a:xfrm>
              <a:off x="1259717" y="7734312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CD0FC4F5-C194-48DF-88F6-81CC83A35704}"/>
                </a:ext>
              </a:extLst>
            </p:cNvPr>
            <p:cNvSpPr/>
            <p:nvPr/>
          </p:nvSpPr>
          <p:spPr>
            <a:xfrm>
              <a:off x="4458588" y="7734311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15" name="四角形: 角を丸くする 114">
            <a:extLst>
              <a:ext uri="{FF2B5EF4-FFF2-40B4-BE49-F238E27FC236}">
                <a16:creationId xmlns:a16="http://schemas.microsoft.com/office/drawing/2014/main" id="{6DBE592F-29B7-4094-87CF-FC6172DE6593}"/>
              </a:ext>
            </a:extLst>
          </p:cNvPr>
          <p:cNvSpPr/>
          <p:nvPr/>
        </p:nvSpPr>
        <p:spPr>
          <a:xfrm>
            <a:off x="7565016" y="8695492"/>
            <a:ext cx="174686" cy="50065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3E9A0A3-5CD3-4CF4-B61C-447CEF758FEF}"/>
              </a:ext>
            </a:extLst>
          </p:cNvPr>
          <p:cNvGrpSpPr/>
          <p:nvPr/>
        </p:nvGrpSpPr>
        <p:grpSpPr>
          <a:xfrm>
            <a:off x="5094823" y="9751017"/>
            <a:ext cx="3756661" cy="1939817"/>
            <a:chOff x="5094822" y="9751017"/>
            <a:chExt cx="3756661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E53C51C8-CC2F-486B-AD80-C4AEB34A7239}"/>
                </a:ext>
              </a:extLst>
            </p:cNvPr>
            <p:cNvGrpSpPr/>
            <p:nvPr/>
          </p:nvGrpSpPr>
          <p:grpSpPr>
            <a:xfrm>
              <a:off x="5094822" y="9751017"/>
              <a:ext cx="3756661" cy="1939817"/>
              <a:chOff x="1160480" y="9133685"/>
              <a:chExt cx="3756661" cy="1939817"/>
            </a:xfrm>
          </p:grpSpPr>
          <p:pic>
            <p:nvPicPr>
              <p:cNvPr id="111" name="図 110">
                <a:extLst>
                  <a:ext uri="{FF2B5EF4-FFF2-40B4-BE49-F238E27FC236}">
                    <a16:creationId xmlns:a16="http://schemas.microsoft.com/office/drawing/2014/main" id="{43943057-653F-47BC-9ACB-FEA229CF0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551" t="43093" r="20096" b="20148"/>
              <a:stretch/>
            </p:blipFill>
            <p:spPr>
              <a:xfrm>
                <a:off x="1160480" y="9133685"/>
                <a:ext cx="3756661" cy="19398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2" name="正方形/長方形 111">
                <a:extLst>
                  <a:ext uri="{FF2B5EF4-FFF2-40B4-BE49-F238E27FC236}">
                    <a16:creationId xmlns:a16="http://schemas.microsoft.com/office/drawing/2014/main" id="{5D09BF95-8DC2-4D38-96CE-8A646FCA20BD}"/>
                  </a:ext>
                </a:extLst>
              </p:cNvPr>
              <p:cNvSpPr/>
              <p:nvPr/>
            </p:nvSpPr>
            <p:spPr>
              <a:xfrm>
                <a:off x="1160480" y="9151585"/>
                <a:ext cx="3756660" cy="70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日曜日</a:t>
                </a:r>
              </a:p>
            </p:txBody>
          </p:sp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C06EAEFA-7486-4D99-9963-0BC6934DC238}"/>
                  </a:ext>
                </a:extLst>
              </p:cNvPr>
              <p:cNvSpPr/>
              <p:nvPr/>
            </p:nvSpPr>
            <p:spPr>
              <a:xfrm>
                <a:off x="1297697" y="9934950"/>
                <a:ext cx="5832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DAB87AE9-C87B-4D8D-A85E-2CBAF8BB766D}"/>
                  </a:ext>
                </a:extLst>
              </p:cNvPr>
              <p:cNvSpPr/>
              <p:nvPr/>
            </p:nvSpPr>
            <p:spPr>
              <a:xfrm>
                <a:off x="4369740" y="9956769"/>
                <a:ext cx="4308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16" name="四角形: 角を丸くする 115">
              <a:extLst>
                <a:ext uri="{FF2B5EF4-FFF2-40B4-BE49-F238E27FC236}">
                  <a16:creationId xmlns:a16="http://schemas.microsoft.com/office/drawing/2014/main" id="{A55EA473-7F4E-4879-9071-ACFBF2F7AB80}"/>
                </a:ext>
              </a:extLst>
            </p:cNvPr>
            <p:cNvSpPr/>
            <p:nvPr/>
          </p:nvSpPr>
          <p:spPr>
            <a:xfrm>
              <a:off x="7175774" y="10683189"/>
              <a:ext cx="174686" cy="57524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1D272CB7-8EBB-4016-A4AD-4BBB150D6B01}"/>
                </a:ext>
              </a:extLst>
            </p:cNvPr>
            <p:cNvSpPr/>
            <p:nvPr/>
          </p:nvSpPr>
          <p:spPr>
            <a:xfrm>
              <a:off x="7364996" y="10707573"/>
              <a:ext cx="174686" cy="55086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32" name="四角形: 角を丸くする 131">
            <a:extLst>
              <a:ext uri="{FF2B5EF4-FFF2-40B4-BE49-F238E27FC236}">
                <a16:creationId xmlns:a16="http://schemas.microsoft.com/office/drawing/2014/main" id="{0067BF12-9BA8-43B2-9F12-31B04A8025B3}"/>
              </a:ext>
            </a:extLst>
          </p:cNvPr>
          <p:cNvSpPr/>
          <p:nvPr/>
        </p:nvSpPr>
        <p:spPr>
          <a:xfrm>
            <a:off x="3434259" y="6537959"/>
            <a:ext cx="174686" cy="4736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四角形: 角を丸くする 132">
            <a:extLst>
              <a:ext uri="{FF2B5EF4-FFF2-40B4-BE49-F238E27FC236}">
                <a16:creationId xmlns:a16="http://schemas.microsoft.com/office/drawing/2014/main" id="{FB7D7930-F2C4-4A5B-9D6F-E14575A60088}"/>
              </a:ext>
            </a:extLst>
          </p:cNvPr>
          <p:cNvSpPr/>
          <p:nvPr/>
        </p:nvSpPr>
        <p:spPr>
          <a:xfrm>
            <a:off x="3242028" y="6580456"/>
            <a:ext cx="174686" cy="43030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71AE91BB-29A3-45EC-B56A-C76E4A95EEA3}"/>
              </a:ext>
            </a:extLst>
          </p:cNvPr>
          <p:cNvSpPr/>
          <p:nvPr/>
        </p:nvSpPr>
        <p:spPr>
          <a:xfrm>
            <a:off x="3201154" y="8695493"/>
            <a:ext cx="174686" cy="4322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BE917B7C-EC5F-42F3-BAD2-BCD2D4FCF49D}"/>
              </a:ext>
            </a:extLst>
          </p:cNvPr>
          <p:cNvSpPr/>
          <p:nvPr/>
        </p:nvSpPr>
        <p:spPr>
          <a:xfrm>
            <a:off x="2054732" y="8695492"/>
            <a:ext cx="174686" cy="4374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四角形: 角を丸くする 137">
            <a:extLst>
              <a:ext uri="{FF2B5EF4-FFF2-40B4-BE49-F238E27FC236}">
                <a16:creationId xmlns:a16="http://schemas.microsoft.com/office/drawing/2014/main" id="{9B46277A-0DFD-443C-8303-174ADD7982A2}"/>
              </a:ext>
            </a:extLst>
          </p:cNvPr>
          <p:cNvSpPr/>
          <p:nvPr/>
        </p:nvSpPr>
        <p:spPr>
          <a:xfrm>
            <a:off x="3183834" y="10790980"/>
            <a:ext cx="174686" cy="46745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C1B26D4E-4865-41BD-B655-71D1A7C23311}"/>
              </a:ext>
            </a:extLst>
          </p:cNvPr>
          <p:cNvSpPr/>
          <p:nvPr/>
        </p:nvSpPr>
        <p:spPr>
          <a:xfrm>
            <a:off x="3373056" y="10790980"/>
            <a:ext cx="174686" cy="4698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四角形: 角を丸くする 139">
            <a:extLst>
              <a:ext uri="{FF2B5EF4-FFF2-40B4-BE49-F238E27FC236}">
                <a16:creationId xmlns:a16="http://schemas.microsoft.com/office/drawing/2014/main" id="{5E560B79-7DFB-49FF-85A4-B6B36B01D42D}"/>
              </a:ext>
            </a:extLst>
          </p:cNvPr>
          <p:cNvSpPr/>
          <p:nvPr/>
        </p:nvSpPr>
        <p:spPr>
          <a:xfrm>
            <a:off x="6245558" y="6700169"/>
            <a:ext cx="174686" cy="3416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四角形: 角を丸くする 140">
            <a:extLst>
              <a:ext uri="{FF2B5EF4-FFF2-40B4-BE49-F238E27FC236}">
                <a16:creationId xmlns:a16="http://schemas.microsoft.com/office/drawing/2014/main" id="{86B8CF64-C207-4F42-97F2-C8A20657EEF5}"/>
              </a:ext>
            </a:extLst>
          </p:cNvPr>
          <p:cNvSpPr/>
          <p:nvPr/>
        </p:nvSpPr>
        <p:spPr>
          <a:xfrm>
            <a:off x="6230097" y="8785629"/>
            <a:ext cx="174686" cy="41052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四角形: 角を丸くする 141">
            <a:extLst>
              <a:ext uri="{FF2B5EF4-FFF2-40B4-BE49-F238E27FC236}">
                <a16:creationId xmlns:a16="http://schemas.microsoft.com/office/drawing/2014/main" id="{6F3025C4-3A82-4CC4-B693-E7448000C0C8}"/>
              </a:ext>
            </a:extLst>
          </p:cNvPr>
          <p:cNvSpPr/>
          <p:nvPr/>
        </p:nvSpPr>
        <p:spPr>
          <a:xfrm>
            <a:off x="2102519" y="6703300"/>
            <a:ext cx="174686" cy="3038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四角形: 角を丸くする 142">
            <a:extLst>
              <a:ext uri="{FF2B5EF4-FFF2-40B4-BE49-F238E27FC236}">
                <a16:creationId xmlns:a16="http://schemas.microsoft.com/office/drawing/2014/main" id="{D9B60878-6865-40BE-9D3C-7A4171E312B2}"/>
              </a:ext>
            </a:extLst>
          </p:cNvPr>
          <p:cNvSpPr/>
          <p:nvPr/>
        </p:nvSpPr>
        <p:spPr>
          <a:xfrm>
            <a:off x="2252867" y="4412709"/>
            <a:ext cx="174686" cy="4944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四角形: 角を丸くする 145">
            <a:extLst>
              <a:ext uri="{FF2B5EF4-FFF2-40B4-BE49-F238E27FC236}">
                <a16:creationId xmlns:a16="http://schemas.microsoft.com/office/drawing/2014/main" id="{C15A8A5F-5A82-4CA4-934B-844042CED5F9}"/>
              </a:ext>
            </a:extLst>
          </p:cNvPr>
          <p:cNvSpPr/>
          <p:nvPr/>
        </p:nvSpPr>
        <p:spPr>
          <a:xfrm>
            <a:off x="6986553" y="10743127"/>
            <a:ext cx="174686" cy="5153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3A1EA0F7-E10E-45C7-800A-CC40F92BAC2F}"/>
              </a:ext>
            </a:extLst>
          </p:cNvPr>
          <p:cNvSpPr/>
          <p:nvPr/>
        </p:nvSpPr>
        <p:spPr>
          <a:xfrm>
            <a:off x="7750216" y="8718816"/>
            <a:ext cx="174686" cy="47733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CCB3C8EA-21D5-4956-8BEC-B9F593252571}"/>
              </a:ext>
            </a:extLst>
          </p:cNvPr>
          <p:cNvSpPr/>
          <p:nvPr/>
        </p:nvSpPr>
        <p:spPr>
          <a:xfrm>
            <a:off x="7377255" y="8736745"/>
            <a:ext cx="174686" cy="4619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5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8AB5DAD-C252-403D-97B7-4DE31AE01E92}"/>
              </a:ext>
            </a:extLst>
          </p:cNvPr>
          <p:cNvSpPr/>
          <p:nvPr/>
        </p:nvSpPr>
        <p:spPr>
          <a:xfrm>
            <a:off x="1" y="-7086"/>
            <a:ext cx="9601199" cy="296569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BC6616-B922-460B-8E92-0F2E55B7FDBD}"/>
              </a:ext>
            </a:extLst>
          </p:cNvPr>
          <p:cNvSpPr/>
          <p:nvPr/>
        </p:nvSpPr>
        <p:spPr>
          <a:xfrm>
            <a:off x="908733" y="12270166"/>
            <a:ext cx="8182005" cy="390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0848"/>
            <a:r>
              <a:rPr lang="ja-JP" altLang="en-US" sz="16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問い合せ先</a:t>
            </a:r>
            <a:r>
              <a:rPr lang="en-US" altLang="ja-JP" sz="1600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1600"/>
              <a:t>筑波大学理工学群社会工学類</a:t>
            </a:r>
            <a:r>
              <a:rPr kumimoji="1" lang="ja-JP" altLang="en-US" sz="1600">
                <a:solidFill>
                  <a:schemeClr val="bg1"/>
                </a:solidFill>
              </a:rPr>
              <a:t>都市計画実習</a:t>
            </a:r>
            <a:r>
              <a:rPr kumimoji="1" lang="en-US" altLang="ja-JP" sz="1600" dirty="0">
                <a:solidFill>
                  <a:schemeClr val="bg1"/>
                </a:solidFill>
              </a:rPr>
              <a:t>3</a:t>
            </a:r>
            <a:r>
              <a:rPr kumimoji="1" lang="ja-JP" altLang="en-US" sz="1600">
                <a:solidFill>
                  <a:schemeClr val="bg1"/>
                </a:solidFill>
              </a:rPr>
              <a:t>班（</a:t>
            </a:r>
            <a:r>
              <a:rPr lang="en-US" altLang="ja-JP" sz="1600" dirty="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Toshikei3han@gmail.com</a:t>
            </a:r>
            <a:r>
              <a:rPr lang="ja-JP" altLang="en-US" sz="160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）</a:t>
            </a:r>
            <a:endParaRPr lang="en-US" altLang="ja-JP" sz="1600" dirty="0">
              <a:solidFill>
                <a:schemeClr val="bg1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866CF5-84CC-484F-88B7-6012F03D85A2}"/>
              </a:ext>
            </a:extLst>
          </p:cNvPr>
          <p:cNvSpPr txBox="1"/>
          <p:nvPr/>
        </p:nvSpPr>
        <p:spPr>
          <a:xfrm>
            <a:off x="908733" y="11913593"/>
            <a:ext cx="458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データの出典</a:t>
            </a:r>
            <a:r>
              <a:rPr kumimoji="1" lang="en-US" altLang="ja-JP" sz="1600" dirty="0">
                <a:solidFill>
                  <a:schemeClr val="bg1"/>
                </a:solidFill>
              </a:rPr>
              <a:t>: Google Map (https://bit.ly/376AYY4)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93E40A8-C0ED-4815-B84B-BBB2EA0B4EB2}"/>
              </a:ext>
            </a:extLst>
          </p:cNvPr>
          <p:cNvSpPr txBox="1"/>
          <p:nvPr/>
        </p:nvSpPr>
        <p:spPr>
          <a:xfrm>
            <a:off x="1156705" y="889811"/>
            <a:ext cx="446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19050" cap="rnd">
                  <a:noFill/>
                </a:ln>
                <a:solidFill>
                  <a:srgbClr val="324294"/>
                </a:solidFill>
              </a:rPr>
              <a:t>ウエルシア</a:t>
            </a:r>
            <a:endParaRPr kumimoji="1" lang="en-US" altLang="ja-JP" sz="2400" b="1" dirty="0">
              <a:ln w="19050" cap="rnd">
                <a:noFill/>
              </a:ln>
              <a:solidFill>
                <a:srgbClr val="324294"/>
              </a:solidFill>
            </a:endParaRPr>
          </a:p>
          <a:p>
            <a:r>
              <a:rPr kumimoji="1" lang="ja-JP" altLang="en-US" sz="2400" b="1" dirty="0">
                <a:ln w="19050" cap="rnd">
                  <a:noFill/>
                </a:ln>
                <a:solidFill>
                  <a:srgbClr val="324294"/>
                </a:solidFill>
              </a:rPr>
              <a:t>つくば万博記念公園店</a:t>
            </a:r>
            <a:endParaRPr kumimoji="1" lang="en-US" altLang="ja-JP" sz="2400" b="1" dirty="0">
              <a:ln w="19050" cap="rnd">
                <a:noFill/>
              </a:ln>
              <a:solidFill>
                <a:srgbClr val="324294"/>
              </a:solidFill>
            </a:endParaRPr>
          </a:p>
          <a:p>
            <a:r>
              <a:rPr kumimoji="1" lang="ja-JP" altLang="en-US" sz="4800" b="1" dirty="0">
                <a:solidFill>
                  <a:srgbClr val="324294"/>
                </a:solidFill>
              </a:rPr>
              <a:t>混雑</a:t>
            </a:r>
            <a:r>
              <a:rPr kumimoji="1" lang="ja-JP" altLang="en-US" sz="4800" b="1" dirty="0">
                <a:ln w="19050" cap="rnd">
                  <a:solidFill>
                    <a:srgbClr val="324294"/>
                  </a:solidFill>
                </a:ln>
                <a:solidFill>
                  <a:schemeClr val="bg1"/>
                </a:solidFill>
              </a:rPr>
              <a:t>時間帯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A6D881C-997E-4AA3-B137-AC2D91BAD6B0}"/>
              </a:ext>
            </a:extLst>
          </p:cNvPr>
          <p:cNvSpPr/>
          <p:nvPr/>
        </p:nvSpPr>
        <p:spPr>
          <a:xfrm>
            <a:off x="926091" y="554520"/>
            <a:ext cx="3690000" cy="2153555"/>
          </a:xfrm>
          <a:prstGeom prst="rect">
            <a:avLst/>
          </a:prstGeom>
          <a:noFill/>
          <a:ln w="63500" cap="flat" cmpd="sng" algn="ctr">
            <a:solidFill>
              <a:srgbClr val="3242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7" name="図 3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FEE5451B-C74F-43AF-A487-F649E5C9CF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3" flipH="1">
            <a:off x="4209896" y="277046"/>
            <a:ext cx="5080524" cy="245333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8683664-A575-4308-87D9-7D3B39ACBDF1}"/>
              </a:ext>
            </a:extLst>
          </p:cNvPr>
          <p:cNvSpPr txBox="1"/>
          <p:nvPr/>
        </p:nvSpPr>
        <p:spPr>
          <a:xfrm rot="21188771">
            <a:off x="4862901" y="1083578"/>
            <a:ext cx="433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密</a:t>
            </a:r>
            <a:r>
              <a:rPr kumimoji="1" lang="ja-JP" altLang="en-US" sz="4400" b="1" dirty="0"/>
              <a:t>を避けっぺ</a:t>
            </a:r>
            <a:r>
              <a:rPr kumimoji="1" lang="en-US" altLang="ja-JP" sz="4400" b="1" dirty="0"/>
              <a:t>!!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C36E695-41B5-094B-BAB4-DB57EC87A800}"/>
              </a:ext>
            </a:extLst>
          </p:cNvPr>
          <p:cNvSpPr/>
          <p:nvPr/>
        </p:nvSpPr>
        <p:spPr>
          <a:xfrm>
            <a:off x="5094823" y="3656078"/>
            <a:ext cx="3838746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この掲示内容は、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筑波大学社会工学類都市計画実習グループが作成したものであって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ウエルシア薬局</a:t>
            </a:r>
            <a:r>
              <a:rPr kumimoji="1" lang="en-US" altLang="ja-JP" dirty="0">
                <a:solidFill>
                  <a:schemeClr val="bg1"/>
                </a:solidFill>
              </a:rPr>
              <a:t>(</a:t>
            </a:r>
            <a:r>
              <a:rPr kumimoji="1" lang="ja-JP" altLang="en-US" dirty="0">
                <a:solidFill>
                  <a:schemeClr val="bg1"/>
                </a:solidFill>
              </a:rPr>
              <a:t>株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r>
              <a:rPr kumimoji="1" lang="ja-JP" altLang="en-US" dirty="0">
                <a:solidFill>
                  <a:schemeClr val="bg1"/>
                </a:solidFill>
              </a:rPr>
              <a:t>が責任を負うものではありません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おねがい">
            <a:extLst>
              <a:ext uri="{FF2B5EF4-FFF2-40B4-BE49-F238E27FC236}">
                <a16:creationId xmlns:a16="http://schemas.microsoft.com/office/drawing/2014/main" id="{E519E672-38C1-4690-82F7-2173B162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967">
            <a:off x="7199207" y="2133502"/>
            <a:ext cx="1401654" cy="14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2FF19276-99C0-4EA3-981C-BC9D65A11351}"/>
              </a:ext>
            </a:extLst>
          </p:cNvPr>
          <p:cNvGrpSpPr/>
          <p:nvPr/>
        </p:nvGrpSpPr>
        <p:grpSpPr>
          <a:xfrm>
            <a:off x="921590" y="3372746"/>
            <a:ext cx="3756661" cy="1939817"/>
            <a:chOff x="1160480" y="2215475"/>
            <a:chExt cx="3756661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E142885B-9313-47A9-B27E-96EFA72AA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5" t="42658" r="20371" b="20583"/>
            <a:stretch/>
          </p:blipFill>
          <p:spPr>
            <a:xfrm>
              <a:off x="1160481" y="2215475"/>
              <a:ext cx="3756660" cy="19398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264A3F67-6EFE-462D-B6CB-FBCC60A4C1AC}"/>
                </a:ext>
              </a:extLst>
            </p:cNvPr>
            <p:cNvSpPr/>
            <p:nvPr/>
          </p:nvSpPr>
          <p:spPr>
            <a:xfrm>
              <a:off x="1160480" y="2215475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月曜日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FB1D9660-0E07-40CE-8451-9B7DF3BA588C}"/>
                </a:ext>
              </a:extLst>
            </p:cNvPr>
            <p:cNvSpPr/>
            <p:nvPr/>
          </p:nvSpPr>
          <p:spPr>
            <a:xfrm>
              <a:off x="1160480" y="3089016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A42E4E0E-FBFE-495B-B35C-7E1A5971BC38}"/>
                </a:ext>
              </a:extLst>
            </p:cNvPr>
            <p:cNvSpPr/>
            <p:nvPr/>
          </p:nvSpPr>
          <p:spPr>
            <a:xfrm>
              <a:off x="4486280" y="3132479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D80786E0-33E1-43D8-BB85-C424372B9752}"/>
              </a:ext>
            </a:extLst>
          </p:cNvPr>
          <p:cNvSpPr/>
          <p:nvPr/>
        </p:nvSpPr>
        <p:spPr>
          <a:xfrm>
            <a:off x="3394959" y="4228174"/>
            <a:ext cx="174686" cy="6768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9635501B-8283-4218-ADA8-7B642A6B23A0}"/>
              </a:ext>
            </a:extLst>
          </p:cNvPr>
          <p:cNvSpPr/>
          <p:nvPr/>
        </p:nvSpPr>
        <p:spPr>
          <a:xfrm>
            <a:off x="3206392" y="4271144"/>
            <a:ext cx="174686" cy="6344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8A8A4B5B-F1D7-4DB4-AA7F-50F74CC4C262}"/>
              </a:ext>
            </a:extLst>
          </p:cNvPr>
          <p:cNvSpPr/>
          <p:nvPr/>
        </p:nvSpPr>
        <p:spPr>
          <a:xfrm>
            <a:off x="3585602" y="4271143"/>
            <a:ext cx="174686" cy="6320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B0186E6D-D4E1-4B2E-8CDC-6BEA2358862E}"/>
              </a:ext>
            </a:extLst>
          </p:cNvPr>
          <p:cNvGrpSpPr/>
          <p:nvPr/>
        </p:nvGrpSpPr>
        <p:grpSpPr>
          <a:xfrm>
            <a:off x="921590" y="5504477"/>
            <a:ext cx="3756660" cy="1939817"/>
            <a:chOff x="5262487" y="2215475"/>
            <a:chExt cx="3756660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E570A274-7D48-4A26-A0F3-861F0013B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3" t="43240" r="21163" b="20001"/>
            <a:stretch/>
          </p:blipFill>
          <p:spPr>
            <a:xfrm>
              <a:off x="5262487" y="2215475"/>
              <a:ext cx="3756660" cy="19398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FB4A147B-0ADC-42EB-A2D0-5D65804F1F5D}"/>
                </a:ext>
              </a:extLst>
            </p:cNvPr>
            <p:cNvSpPr/>
            <p:nvPr/>
          </p:nvSpPr>
          <p:spPr>
            <a:xfrm>
              <a:off x="5262487" y="2215475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火曜日</a:t>
              </a: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9FF78D12-BD97-4210-BDFF-B906729E8CF6}"/>
                </a:ext>
              </a:extLst>
            </p:cNvPr>
            <p:cNvSpPr/>
            <p:nvPr/>
          </p:nvSpPr>
          <p:spPr>
            <a:xfrm>
              <a:off x="5315650" y="3089015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15033DCE-6604-48ED-BC43-EB3CCFD5A39D}"/>
                </a:ext>
              </a:extLst>
            </p:cNvPr>
            <p:cNvSpPr/>
            <p:nvPr/>
          </p:nvSpPr>
          <p:spPr>
            <a:xfrm>
              <a:off x="8588287" y="3022314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39BF6D2-C8C7-42B2-A24F-EA8D64386E3B}"/>
              </a:ext>
            </a:extLst>
          </p:cNvPr>
          <p:cNvGrpSpPr/>
          <p:nvPr/>
        </p:nvGrpSpPr>
        <p:grpSpPr>
          <a:xfrm>
            <a:off x="5094823" y="5504477"/>
            <a:ext cx="3756661" cy="1939817"/>
            <a:chOff x="5094823" y="5497684"/>
            <a:chExt cx="3756661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D96D6B05-B75C-4A12-8388-C67743E7E4D9}"/>
                </a:ext>
              </a:extLst>
            </p:cNvPr>
            <p:cNvGrpSpPr/>
            <p:nvPr/>
          </p:nvGrpSpPr>
          <p:grpSpPr>
            <a:xfrm>
              <a:off x="5094823" y="5497684"/>
              <a:ext cx="3756661" cy="1939817"/>
              <a:chOff x="1160480" y="4527891"/>
              <a:chExt cx="3756661" cy="1939817"/>
            </a:xfrm>
          </p:grpSpPr>
          <p:pic>
            <p:nvPicPr>
              <p:cNvPr id="80" name="図 79">
                <a:extLst>
                  <a:ext uri="{FF2B5EF4-FFF2-40B4-BE49-F238E27FC236}">
                    <a16:creationId xmlns:a16="http://schemas.microsoft.com/office/drawing/2014/main" id="{1BBE8FF8-09BB-4396-8112-825FD9D03D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004" t="42552" r="20642" b="20689"/>
              <a:stretch/>
            </p:blipFill>
            <p:spPr>
              <a:xfrm>
                <a:off x="1160481" y="4527891"/>
                <a:ext cx="3756660" cy="19398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48F08F52-1861-441A-884C-A608AD57F07C}"/>
                  </a:ext>
                </a:extLst>
              </p:cNvPr>
              <p:cNvSpPr/>
              <p:nvPr/>
            </p:nvSpPr>
            <p:spPr>
              <a:xfrm>
                <a:off x="1160480" y="4531851"/>
                <a:ext cx="3756660" cy="70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水曜日</a:t>
                </a: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E321B714-4A55-43A5-808A-23DDC2CBA89E}"/>
                  </a:ext>
                </a:extLst>
              </p:cNvPr>
              <p:cNvSpPr/>
              <p:nvPr/>
            </p:nvSpPr>
            <p:spPr>
              <a:xfrm>
                <a:off x="1160480" y="5417937"/>
                <a:ext cx="5832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D231F82C-B91D-424A-9918-43112D2CD3CB}"/>
                  </a:ext>
                </a:extLst>
              </p:cNvPr>
              <p:cNvSpPr/>
              <p:nvPr/>
            </p:nvSpPr>
            <p:spPr>
              <a:xfrm>
                <a:off x="4459473" y="5417937"/>
                <a:ext cx="4308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D837EBA4-9D20-47EF-B26F-FC4CFCBFA14A}"/>
                </a:ext>
              </a:extLst>
            </p:cNvPr>
            <p:cNvSpPr/>
            <p:nvPr/>
          </p:nvSpPr>
          <p:spPr>
            <a:xfrm>
              <a:off x="7584149" y="6573663"/>
              <a:ext cx="174686" cy="46133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3CDB2D2F-B3C6-433E-844F-9FFDE47E3DD8}"/>
                </a:ext>
              </a:extLst>
            </p:cNvPr>
            <p:cNvSpPr/>
            <p:nvPr/>
          </p:nvSpPr>
          <p:spPr>
            <a:xfrm>
              <a:off x="7391918" y="6573663"/>
              <a:ext cx="174686" cy="46292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1D03ECBD-FA0B-4E6B-A6E4-DA4619ED650B}"/>
              </a:ext>
            </a:extLst>
          </p:cNvPr>
          <p:cNvGrpSpPr/>
          <p:nvPr/>
        </p:nvGrpSpPr>
        <p:grpSpPr>
          <a:xfrm>
            <a:off x="921590" y="7636208"/>
            <a:ext cx="3756660" cy="1922894"/>
            <a:chOff x="5262487" y="4529260"/>
            <a:chExt cx="3756660" cy="1922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150DBD9F-3147-48BA-A1EB-C64685C0A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06" t="43412" r="20242" b="20150"/>
            <a:stretch/>
          </p:blipFill>
          <p:spPr>
            <a:xfrm>
              <a:off x="5262487" y="4529260"/>
              <a:ext cx="3756660" cy="19228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79B9C82F-18AD-4C05-976E-C0E77FD3698A}"/>
                </a:ext>
              </a:extLst>
            </p:cNvPr>
            <p:cNvSpPr/>
            <p:nvPr/>
          </p:nvSpPr>
          <p:spPr>
            <a:xfrm>
              <a:off x="5262487" y="4531851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木曜日</a:t>
              </a: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00B7D5B0-B046-4892-A801-1A0F54B08298}"/>
                </a:ext>
              </a:extLst>
            </p:cNvPr>
            <p:cNvSpPr/>
            <p:nvPr/>
          </p:nvSpPr>
          <p:spPr>
            <a:xfrm>
              <a:off x="5315650" y="5330770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ED23F443-4600-4460-A710-966CFD5ACA2F}"/>
                </a:ext>
              </a:extLst>
            </p:cNvPr>
            <p:cNvSpPr/>
            <p:nvPr/>
          </p:nvSpPr>
          <p:spPr>
            <a:xfrm>
              <a:off x="8587643" y="5335214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48EE582-6690-4C26-AF35-1793B4502DD7}"/>
              </a:ext>
            </a:extLst>
          </p:cNvPr>
          <p:cNvGrpSpPr/>
          <p:nvPr/>
        </p:nvGrpSpPr>
        <p:grpSpPr>
          <a:xfrm>
            <a:off x="921590" y="9751017"/>
            <a:ext cx="3756660" cy="1939817"/>
            <a:chOff x="925447" y="9751017"/>
            <a:chExt cx="3756660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8B67F58E-C436-44D6-BEC9-EB77FE8C2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07" t="43100" r="19839" b="20140"/>
            <a:stretch/>
          </p:blipFill>
          <p:spPr>
            <a:xfrm>
              <a:off x="925447" y="9751017"/>
              <a:ext cx="3756660" cy="19398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C6ACCE3A-13EA-4EF2-A70F-1F36531F0278}"/>
                </a:ext>
              </a:extLst>
            </p:cNvPr>
            <p:cNvSpPr/>
            <p:nvPr/>
          </p:nvSpPr>
          <p:spPr>
            <a:xfrm>
              <a:off x="925447" y="9751017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土曜日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389EE3AB-9736-42BF-8215-B972F29EA0E2}"/>
                </a:ext>
              </a:extLst>
            </p:cNvPr>
            <p:cNvSpPr/>
            <p:nvPr/>
          </p:nvSpPr>
          <p:spPr>
            <a:xfrm>
              <a:off x="978610" y="10645021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AAAF2A14-DBAE-4FBF-8574-4190E2CC94A8}"/>
                </a:ext>
              </a:extLst>
            </p:cNvPr>
            <p:cNvSpPr/>
            <p:nvPr/>
          </p:nvSpPr>
          <p:spPr>
            <a:xfrm>
              <a:off x="4175316" y="10549936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5A6CE714-7EEB-412C-8B57-4C34D0F8A668}"/>
              </a:ext>
            </a:extLst>
          </p:cNvPr>
          <p:cNvGrpSpPr/>
          <p:nvPr/>
        </p:nvGrpSpPr>
        <p:grpSpPr>
          <a:xfrm>
            <a:off x="5094823" y="7625767"/>
            <a:ext cx="3756661" cy="1943777"/>
            <a:chOff x="1160480" y="6817309"/>
            <a:chExt cx="3756661" cy="1943777"/>
          </a:xfrm>
        </p:grpSpPr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78C849F2-C7A4-4D2E-A64A-86C6408B5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06" t="42340" r="20240" b="21261"/>
            <a:stretch/>
          </p:blipFill>
          <p:spPr>
            <a:xfrm>
              <a:off x="1160481" y="6840307"/>
              <a:ext cx="3756660" cy="1920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1AED922E-178B-437A-AB3C-4A8C3652FC45}"/>
                </a:ext>
              </a:extLst>
            </p:cNvPr>
            <p:cNvSpPr/>
            <p:nvPr/>
          </p:nvSpPr>
          <p:spPr>
            <a:xfrm>
              <a:off x="1160480" y="6817309"/>
              <a:ext cx="3756660" cy="70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金曜日</a:t>
              </a: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BB7CF3BC-BAB3-45A0-B4C9-D3695749C703}"/>
                </a:ext>
              </a:extLst>
            </p:cNvPr>
            <p:cNvSpPr/>
            <p:nvPr/>
          </p:nvSpPr>
          <p:spPr>
            <a:xfrm>
              <a:off x="1259717" y="7734312"/>
              <a:ext cx="5832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CD0FC4F5-C194-48DF-88F6-81CC83A35704}"/>
                </a:ext>
              </a:extLst>
            </p:cNvPr>
            <p:cNvSpPr/>
            <p:nvPr/>
          </p:nvSpPr>
          <p:spPr>
            <a:xfrm>
              <a:off x="4458588" y="7734311"/>
              <a:ext cx="430860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15" name="四角形: 角を丸くする 114">
            <a:extLst>
              <a:ext uri="{FF2B5EF4-FFF2-40B4-BE49-F238E27FC236}">
                <a16:creationId xmlns:a16="http://schemas.microsoft.com/office/drawing/2014/main" id="{6DBE592F-29B7-4094-87CF-FC6172DE6593}"/>
              </a:ext>
            </a:extLst>
          </p:cNvPr>
          <p:cNvSpPr/>
          <p:nvPr/>
        </p:nvSpPr>
        <p:spPr>
          <a:xfrm>
            <a:off x="7565016" y="8695492"/>
            <a:ext cx="174686" cy="50065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3E9A0A3-5CD3-4CF4-B61C-447CEF758FEF}"/>
              </a:ext>
            </a:extLst>
          </p:cNvPr>
          <p:cNvGrpSpPr/>
          <p:nvPr/>
        </p:nvGrpSpPr>
        <p:grpSpPr>
          <a:xfrm>
            <a:off x="5094823" y="9751017"/>
            <a:ext cx="3756661" cy="1939817"/>
            <a:chOff x="5094822" y="9751017"/>
            <a:chExt cx="3756661" cy="1939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E53C51C8-CC2F-486B-AD80-C4AEB34A7239}"/>
                </a:ext>
              </a:extLst>
            </p:cNvPr>
            <p:cNvGrpSpPr/>
            <p:nvPr/>
          </p:nvGrpSpPr>
          <p:grpSpPr>
            <a:xfrm>
              <a:off x="5094822" y="9751017"/>
              <a:ext cx="3756661" cy="1939817"/>
              <a:chOff x="1160480" y="9133685"/>
              <a:chExt cx="3756661" cy="1939817"/>
            </a:xfrm>
          </p:grpSpPr>
          <p:pic>
            <p:nvPicPr>
              <p:cNvPr id="111" name="図 110">
                <a:extLst>
                  <a:ext uri="{FF2B5EF4-FFF2-40B4-BE49-F238E27FC236}">
                    <a16:creationId xmlns:a16="http://schemas.microsoft.com/office/drawing/2014/main" id="{43943057-653F-47BC-9ACB-FEA229CF0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551" t="43093" r="20096" b="20148"/>
              <a:stretch/>
            </p:blipFill>
            <p:spPr>
              <a:xfrm>
                <a:off x="1160480" y="9133685"/>
                <a:ext cx="3756661" cy="19398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2" name="正方形/長方形 111">
                <a:extLst>
                  <a:ext uri="{FF2B5EF4-FFF2-40B4-BE49-F238E27FC236}">
                    <a16:creationId xmlns:a16="http://schemas.microsoft.com/office/drawing/2014/main" id="{5D09BF95-8DC2-4D38-96CE-8A646FCA20BD}"/>
                  </a:ext>
                </a:extLst>
              </p:cNvPr>
              <p:cNvSpPr/>
              <p:nvPr/>
            </p:nvSpPr>
            <p:spPr>
              <a:xfrm>
                <a:off x="1160480" y="9151585"/>
                <a:ext cx="3756660" cy="70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日曜日</a:t>
                </a:r>
              </a:p>
            </p:txBody>
          </p:sp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C06EAEFA-7486-4D99-9963-0BC6934DC238}"/>
                  </a:ext>
                </a:extLst>
              </p:cNvPr>
              <p:cNvSpPr/>
              <p:nvPr/>
            </p:nvSpPr>
            <p:spPr>
              <a:xfrm>
                <a:off x="1297697" y="9934950"/>
                <a:ext cx="5832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DAB87AE9-C87B-4D8D-A85E-2CBAF8BB766D}"/>
                  </a:ext>
                </a:extLst>
              </p:cNvPr>
              <p:cNvSpPr/>
              <p:nvPr/>
            </p:nvSpPr>
            <p:spPr>
              <a:xfrm>
                <a:off x="4369740" y="9956769"/>
                <a:ext cx="430860" cy="595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16" name="四角形: 角を丸くする 115">
              <a:extLst>
                <a:ext uri="{FF2B5EF4-FFF2-40B4-BE49-F238E27FC236}">
                  <a16:creationId xmlns:a16="http://schemas.microsoft.com/office/drawing/2014/main" id="{A55EA473-7F4E-4879-9071-ACFBF2F7AB80}"/>
                </a:ext>
              </a:extLst>
            </p:cNvPr>
            <p:cNvSpPr/>
            <p:nvPr/>
          </p:nvSpPr>
          <p:spPr>
            <a:xfrm>
              <a:off x="7175774" y="10683189"/>
              <a:ext cx="174686" cy="57524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1D272CB7-8EBB-4016-A4AD-4BBB150D6B01}"/>
                </a:ext>
              </a:extLst>
            </p:cNvPr>
            <p:cNvSpPr/>
            <p:nvPr/>
          </p:nvSpPr>
          <p:spPr>
            <a:xfrm>
              <a:off x="7364996" y="10707573"/>
              <a:ext cx="174686" cy="55086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32" name="四角形: 角を丸くする 131">
            <a:extLst>
              <a:ext uri="{FF2B5EF4-FFF2-40B4-BE49-F238E27FC236}">
                <a16:creationId xmlns:a16="http://schemas.microsoft.com/office/drawing/2014/main" id="{0067BF12-9BA8-43B2-9F12-31B04A8025B3}"/>
              </a:ext>
            </a:extLst>
          </p:cNvPr>
          <p:cNvSpPr/>
          <p:nvPr/>
        </p:nvSpPr>
        <p:spPr>
          <a:xfrm>
            <a:off x="3434259" y="6537959"/>
            <a:ext cx="174686" cy="4736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四角形: 角を丸くする 132">
            <a:extLst>
              <a:ext uri="{FF2B5EF4-FFF2-40B4-BE49-F238E27FC236}">
                <a16:creationId xmlns:a16="http://schemas.microsoft.com/office/drawing/2014/main" id="{FB7D7930-F2C4-4A5B-9D6F-E14575A60088}"/>
              </a:ext>
            </a:extLst>
          </p:cNvPr>
          <p:cNvSpPr/>
          <p:nvPr/>
        </p:nvSpPr>
        <p:spPr>
          <a:xfrm>
            <a:off x="3242028" y="6580456"/>
            <a:ext cx="174686" cy="43030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71AE91BB-29A3-45EC-B56A-C76E4A95EEA3}"/>
              </a:ext>
            </a:extLst>
          </p:cNvPr>
          <p:cNvSpPr/>
          <p:nvPr/>
        </p:nvSpPr>
        <p:spPr>
          <a:xfrm>
            <a:off x="3201154" y="8695493"/>
            <a:ext cx="174686" cy="4322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BE917B7C-EC5F-42F3-BAD2-BCD2D4FCF49D}"/>
              </a:ext>
            </a:extLst>
          </p:cNvPr>
          <p:cNvSpPr/>
          <p:nvPr/>
        </p:nvSpPr>
        <p:spPr>
          <a:xfrm>
            <a:off x="2054732" y="8695492"/>
            <a:ext cx="174686" cy="4374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四角形: 角を丸くする 137">
            <a:extLst>
              <a:ext uri="{FF2B5EF4-FFF2-40B4-BE49-F238E27FC236}">
                <a16:creationId xmlns:a16="http://schemas.microsoft.com/office/drawing/2014/main" id="{9B46277A-0DFD-443C-8303-174ADD7982A2}"/>
              </a:ext>
            </a:extLst>
          </p:cNvPr>
          <p:cNvSpPr/>
          <p:nvPr/>
        </p:nvSpPr>
        <p:spPr>
          <a:xfrm>
            <a:off x="3183834" y="10790980"/>
            <a:ext cx="174686" cy="46745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C1B26D4E-4865-41BD-B655-71D1A7C23311}"/>
              </a:ext>
            </a:extLst>
          </p:cNvPr>
          <p:cNvSpPr/>
          <p:nvPr/>
        </p:nvSpPr>
        <p:spPr>
          <a:xfrm>
            <a:off x="3373056" y="10790980"/>
            <a:ext cx="174686" cy="4698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四角形: 角を丸くする 139">
            <a:extLst>
              <a:ext uri="{FF2B5EF4-FFF2-40B4-BE49-F238E27FC236}">
                <a16:creationId xmlns:a16="http://schemas.microsoft.com/office/drawing/2014/main" id="{5E560B79-7DFB-49FF-85A4-B6B36B01D42D}"/>
              </a:ext>
            </a:extLst>
          </p:cNvPr>
          <p:cNvSpPr/>
          <p:nvPr/>
        </p:nvSpPr>
        <p:spPr>
          <a:xfrm>
            <a:off x="6245558" y="6700169"/>
            <a:ext cx="174686" cy="3416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四角形: 角を丸くする 140">
            <a:extLst>
              <a:ext uri="{FF2B5EF4-FFF2-40B4-BE49-F238E27FC236}">
                <a16:creationId xmlns:a16="http://schemas.microsoft.com/office/drawing/2014/main" id="{86B8CF64-C207-4F42-97F2-C8A20657EEF5}"/>
              </a:ext>
            </a:extLst>
          </p:cNvPr>
          <p:cNvSpPr/>
          <p:nvPr/>
        </p:nvSpPr>
        <p:spPr>
          <a:xfrm>
            <a:off x="6230097" y="8785629"/>
            <a:ext cx="174686" cy="41052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四角形: 角を丸くする 141">
            <a:extLst>
              <a:ext uri="{FF2B5EF4-FFF2-40B4-BE49-F238E27FC236}">
                <a16:creationId xmlns:a16="http://schemas.microsoft.com/office/drawing/2014/main" id="{6F3025C4-3A82-4CC4-B693-E7448000C0C8}"/>
              </a:ext>
            </a:extLst>
          </p:cNvPr>
          <p:cNvSpPr/>
          <p:nvPr/>
        </p:nvSpPr>
        <p:spPr>
          <a:xfrm>
            <a:off x="2102519" y="6703300"/>
            <a:ext cx="174686" cy="3038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四角形: 角を丸くする 142">
            <a:extLst>
              <a:ext uri="{FF2B5EF4-FFF2-40B4-BE49-F238E27FC236}">
                <a16:creationId xmlns:a16="http://schemas.microsoft.com/office/drawing/2014/main" id="{D9B60878-6865-40BE-9D3C-7A4171E312B2}"/>
              </a:ext>
            </a:extLst>
          </p:cNvPr>
          <p:cNvSpPr/>
          <p:nvPr/>
        </p:nvSpPr>
        <p:spPr>
          <a:xfrm>
            <a:off x="2252867" y="4412709"/>
            <a:ext cx="174686" cy="4944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四角形: 角を丸くする 145">
            <a:extLst>
              <a:ext uri="{FF2B5EF4-FFF2-40B4-BE49-F238E27FC236}">
                <a16:creationId xmlns:a16="http://schemas.microsoft.com/office/drawing/2014/main" id="{C15A8A5F-5A82-4CA4-934B-844042CED5F9}"/>
              </a:ext>
            </a:extLst>
          </p:cNvPr>
          <p:cNvSpPr/>
          <p:nvPr/>
        </p:nvSpPr>
        <p:spPr>
          <a:xfrm>
            <a:off x="6986553" y="10743127"/>
            <a:ext cx="174686" cy="5153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3A1EA0F7-E10E-45C7-800A-CC40F92BAC2F}"/>
              </a:ext>
            </a:extLst>
          </p:cNvPr>
          <p:cNvSpPr/>
          <p:nvPr/>
        </p:nvSpPr>
        <p:spPr>
          <a:xfrm>
            <a:off x="7750216" y="8718816"/>
            <a:ext cx="174686" cy="47733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CCB3C8EA-21D5-4956-8BEC-B9F593252571}"/>
              </a:ext>
            </a:extLst>
          </p:cNvPr>
          <p:cNvSpPr/>
          <p:nvPr/>
        </p:nvSpPr>
        <p:spPr>
          <a:xfrm>
            <a:off x="7377255" y="8736745"/>
            <a:ext cx="174686" cy="4619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81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2EBA48516584BA54F6C6643EE8424" ma:contentTypeVersion="8" ma:contentTypeDescription="新しいドキュメントを作成します。" ma:contentTypeScope="" ma:versionID="c164df16494174352bf2d96426c32e79">
  <xsd:schema xmlns:xsd="http://www.w3.org/2001/XMLSchema" xmlns:xs="http://www.w3.org/2001/XMLSchema" xmlns:p="http://schemas.microsoft.com/office/2006/metadata/properties" xmlns:ns2="2177bceb-914c-4da8-9c8e-1b6348de703d" targetNamespace="http://schemas.microsoft.com/office/2006/metadata/properties" ma:root="true" ma:fieldsID="46b118b81b2a5e0b1fbe6af20833ed4c" ns2:_="">
    <xsd:import namespace="2177bceb-914c-4da8-9c8e-1b6348de70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7bceb-914c-4da8-9c8e-1b6348de7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3E896F-9A2A-46F4-8923-829CDBE58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7bceb-914c-4da8-9c8e-1b6348de70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B62CF8-80FF-45F7-A11A-46B3DF029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076797-62D5-4202-993A-600C9E2751BD}">
  <ds:schemaRefs>
    <ds:schemaRef ds:uri="http://schemas.microsoft.com/office/2006/metadata/properties"/>
    <ds:schemaRef ds:uri="http://schemas.microsoft.com/office/2006/documentManagement/types"/>
    <ds:schemaRef ds:uri="2177bceb-914c-4da8-9c8e-1b6348de703d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258</Words>
  <Application>Microsoft Office PowerPoint</Application>
  <PresentationFormat>A3 297x420 mm</PresentationFormat>
  <Paragraphs>48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1_Office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周雨青</dc:creator>
  <cp:lastModifiedBy>下妻康平</cp:lastModifiedBy>
  <cp:revision>48</cp:revision>
  <dcterms:created xsi:type="dcterms:W3CDTF">2020-06-06T08:00:37Z</dcterms:created>
  <dcterms:modified xsi:type="dcterms:W3CDTF">2020-07-02T13:21:43Z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0x0101000162EBA48516584BA54F6C6643EE8424</vt:lpwstr>
  </property>
</Properties>
</file>