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3.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4" r:id="rId3"/>
  </p:sldMasterIdLst>
  <p:notesMasterIdLst>
    <p:notesMasterId r:id="rId90"/>
  </p:notesMasterIdLst>
  <p:handoutMasterIdLst>
    <p:handoutMasterId r:id="rId91"/>
  </p:handoutMasterIdLst>
  <p:sldIdLst>
    <p:sldId id="328" r:id="rId4"/>
    <p:sldId id="816" r:id="rId5"/>
    <p:sldId id="817" r:id="rId6"/>
    <p:sldId id="519" r:id="rId7"/>
    <p:sldId id="798" r:id="rId8"/>
    <p:sldId id="528" r:id="rId9"/>
    <p:sldId id="818" r:id="rId10"/>
    <p:sldId id="621" r:id="rId11"/>
    <p:sldId id="812" r:id="rId12"/>
    <p:sldId id="813" r:id="rId13"/>
    <p:sldId id="956" r:id="rId14"/>
    <p:sldId id="819" r:id="rId15"/>
    <p:sldId id="815" r:id="rId16"/>
    <p:sldId id="820" r:id="rId17"/>
    <p:sldId id="821" r:id="rId18"/>
    <p:sldId id="880" r:id="rId19"/>
    <p:sldId id="822" r:id="rId20"/>
    <p:sldId id="823" r:id="rId21"/>
    <p:sldId id="801" r:id="rId22"/>
    <p:sldId id="824" r:id="rId23"/>
    <p:sldId id="834" r:id="rId24"/>
    <p:sldId id="835" r:id="rId25"/>
    <p:sldId id="836" r:id="rId26"/>
    <p:sldId id="954" r:id="rId27"/>
    <p:sldId id="829" r:id="rId28"/>
    <p:sldId id="737" r:id="rId29"/>
    <p:sldId id="717" r:id="rId30"/>
    <p:sldId id="859" r:id="rId31"/>
    <p:sldId id="860" r:id="rId32"/>
    <p:sldId id="941" r:id="rId33"/>
    <p:sldId id="942" r:id="rId34"/>
    <p:sldId id="943" r:id="rId35"/>
    <p:sldId id="944" r:id="rId36"/>
    <p:sldId id="947" r:id="rId37"/>
    <p:sldId id="926" r:id="rId38"/>
    <p:sldId id="927" r:id="rId39"/>
    <p:sldId id="928" r:id="rId40"/>
    <p:sldId id="870" r:id="rId41"/>
    <p:sldId id="871" r:id="rId42"/>
    <p:sldId id="872" r:id="rId43"/>
    <p:sldId id="873" r:id="rId44"/>
    <p:sldId id="874" r:id="rId45"/>
    <p:sldId id="875" r:id="rId46"/>
    <p:sldId id="922" r:id="rId47"/>
    <p:sldId id="945" r:id="rId48"/>
    <p:sldId id="896" r:id="rId49"/>
    <p:sldId id="882" r:id="rId50"/>
    <p:sldId id="883" r:id="rId51"/>
    <p:sldId id="897" r:id="rId52"/>
    <p:sldId id="898" r:id="rId53"/>
    <p:sldId id="886" r:id="rId54"/>
    <p:sldId id="899" r:id="rId55"/>
    <p:sldId id="955" r:id="rId56"/>
    <p:sldId id="949" r:id="rId57"/>
    <p:sldId id="950" r:id="rId58"/>
    <p:sldId id="951" r:id="rId59"/>
    <p:sldId id="920" r:id="rId60"/>
    <p:sldId id="901" r:id="rId61"/>
    <p:sldId id="902" r:id="rId62"/>
    <p:sldId id="903" r:id="rId63"/>
    <p:sldId id="911" r:id="rId64"/>
    <p:sldId id="924" r:id="rId65"/>
    <p:sldId id="925" r:id="rId66"/>
    <p:sldId id="906" r:id="rId67"/>
    <p:sldId id="907" r:id="rId68"/>
    <p:sldId id="908" r:id="rId69"/>
    <p:sldId id="948" r:id="rId70"/>
    <p:sldId id="952" r:id="rId71"/>
    <p:sldId id="752" r:id="rId72"/>
    <p:sldId id="787" r:id="rId73"/>
    <p:sldId id="788" r:id="rId74"/>
    <p:sldId id="289" r:id="rId75"/>
    <p:sldId id="929" r:id="rId76"/>
    <p:sldId id="939" r:id="rId77"/>
    <p:sldId id="940" r:id="rId78"/>
    <p:sldId id="933" r:id="rId79"/>
    <p:sldId id="930" r:id="rId80"/>
    <p:sldId id="932" r:id="rId81"/>
    <p:sldId id="931" r:id="rId82"/>
    <p:sldId id="934" r:id="rId83"/>
    <p:sldId id="935" r:id="rId84"/>
    <p:sldId id="936" r:id="rId85"/>
    <p:sldId id="946" r:id="rId86"/>
    <p:sldId id="937" r:id="rId87"/>
    <p:sldId id="957" r:id="rId88"/>
    <p:sldId id="953" r:id="rId89"/>
  </p:sldIdLst>
  <p:sldSz cx="9144000" cy="6858000" type="screen4x3"/>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御手洗 陽" initials="御手洗" lastIdx="24" clrIdx="0">
    <p:extLst>
      <p:ext uri="{19B8F6BF-5375-455C-9EA6-DF929625EA0E}">
        <p15:presenceInfo xmlns:p15="http://schemas.microsoft.com/office/powerpoint/2012/main" userId="48f17cc01786f5ff" providerId="Windows Live"/>
      </p:ext>
    </p:extLst>
  </p:cmAuthor>
  <p:cmAuthor id="2" name="御手洗 陽" initials="御手洗 [2]" lastIdx="10" clrIdx="1">
    <p:extLst>
      <p:ext uri="{19B8F6BF-5375-455C-9EA6-DF929625EA0E}">
        <p15:presenceInfo xmlns:p15="http://schemas.microsoft.com/office/powerpoint/2012/main" userId="4203064a5ff5d927" providerId="Windows Live"/>
      </p:ext>
    </p:extLst>
  </p:cmAuthor>
  <p:cmAuthor id="3" name="s1711233" initials="s" lastIdx="2" clrIdx="2">
    <p:extLst>
      <p:ext uri="{19B8F6BF-5375-455C-9EA6-DF929625EA0E}">
        <p15:presenceInfo xmlns:p15="http://schemas.microsoft.com/office/powerpoint/2012/main" userId="s171123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FF"/>
    <a:srgbClr val="00CC66"/>
    <a:srgbClr val="FF7C80"/>
    <a:srgbClr val="FF6600"/>
    <a:srgbClr val="FF5050"/>
    <a:srgbClr val="FFFF99"/>
    <a:srgbClr val="69AFFD"/>
    <a:srgbClr val="FF9933"/>
    <a:srgbClr val="66FF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89" autoAdjust="0"/>
    <p:restoredTop sz="94660"/>
  </p:normalViewPr>
  <p:slideViewPr>
    <p:cSldViewPr snapToGrid="0">
      <p:cViewPr>
        <p:scale>
          <a:sx n="87" d="100"/>
          <a:sy n="87" d="100"/>
        </p:scale>
        <p:origin x="566" y="41"/>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95"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nwfs\home\shakoug\s1711233\WinFiles\Downloads\&#24215;&#33303;&#12372;&#12392;&#12450;&#12523;&#12496;&#12452;&#12488;&#20869;&#3537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3.xml"/></Relationships>
</file>

<file path=ppt/charts/_rels/chart15.xml.rels><?xml version="1.0" encoding="UTF-8" standalone="yes"?>
<Relationships xmlns="http://schemas.openxmlformats.org/package/2006/relationships"><Relationship Id="rId3" Type="http://schemas.openxmlformats.org/officeDocument/2006/relationships/oleObject" Target="file:///\\nwfs\home\shakoug\s1711233\WinFiles\Desktop\&#12496;&#12452;&#12488;&#12398;&#26377;&#21177;&#27714;&#20154;&#20493;&#29575;.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1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808657674852"/>
          <c:y val="0.10927976085981915"/>
          <c:w val="0.8028635170603674"/>
          <c:h val="0.69153579760863226"/>
        </c:manualLayout>
      </c:layout>
      <c:barChart>
        <c:barDir val="col"/>
        <c:grouping val="clustered"/>
        <c:varyColors val="0"/>
        <c:ser>
          <c:idx val="0"/>
          <c:order val="0"/>
          <c:spPr>
            <a:solidFill>
              <a:srgbClr val="00B0F0"/>
            </a:solidFill>
            <a:ln>
              <a:noFill/>
            </a:ln>
            <a:effectLst/>
          </c:spPr>
          <c:invertIfNegative val="0"/>
          <c:cat>
            <c:numRef>
              <c:f>Sheet1!$D$2:$D$9</c:f>
              <c:numCache>
                <c:formatCode>General</c:formatCode>
                <c:ptCount val="8"/>
                <c:pt idx="0">
                  <c:v>1980</c:v>
                </c:pt>
                <c:pt idx="1">
                  <c:v>1985</c:v>
                </c:pt>
                <c:pt idx="2">
                  <c:v>1990</c:v>
                </c:pt>
                <c:pt idx="3">
                  <c:v>1995</c:v>
                </c:pt>
                <c:pt idx="4">
                  <c:v>2000</c:v>
                </c:pt>
                <c:pt idx="5">
                  <c:v>2005</c:v>
                </c:pt>
                <c:pt idx="6">
                  <c:v>2010</c:v>
                </c:pt>
                <c:pt idx="7">
                  <c:v>2015</c:v>
                </c:pt>
              </c:numCache>
            </c:numRef>
          </c:cat>
          <c:val>
            <c:numRef>
              <c:f>Sheet1!$E$2:$E$9</c:f>
              <c:numCache>
                <c:formatCode>General</c:formatCode>
                <c:ptCount val="8"/>
                <c:pt idx="0">
                  <c:v>782910</c:v>
                </c:pt>
                <c:pt idx="1">
                  <c:v>850612</c:v>
                </c:pt>
                <c:pt idx="2">
                  <c:v>1075317</c:v>
                </c:pt>
                <c:pt idx="3">
                  <c:v>1296562</c:v>
                </c:pt>
                <c:pt idx="4">
                  <c:v>1594001</c:v>
                </c:pt>
                <c:pt idx="5">
                  <c:v>1906689</c:v>
                </c:pt>
                <c:pt idx="6">
                  <c:v>2087261</c:v>
                </c:pt>
                <c:pt idx="7">
                  <c:v>2232189</c:v>
                </c:pt>
              </c:numCache>
            </c:numRef>
          </c:val>
          <c:extLst>
            <c:ext xmlns:c16="http://schemas.microsoft.com/office/drawing/2014/chart" uri="{C3380CC4-5D6E-409C-BE32-E72D297353CC}">
              <c16:uniqueId val="{00000000-8A88-41FD-AAFB-C9D253B06A9D}"/>
            </c:ext>
          </c:extLst>
        </c:ser>
        <c:dLbls>
          <c:showLegendKey val="0"/>
          <c:showVal val="0"/>
          <c:showCatName val="0"/>
          <c:showSerName val="0"/>
          <c:showPercent val="0"/>
          <c:showBubbleSize val="0"/>
        </c:dLbls>
        <c:gapWidth val="80"/>
        <c:overlap val="25"/>
        <c:axId val="1388818719"/>
        <c:axId val="1388817887"/>
      </c:barChart>
      <c:catAx>
        <c:axId val="1388818719"/>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cap="none" spc="20" normalizeH="0" baseline="0">
                <a:solidFill>
                  <a:schemeClr val="tx1"/>
                </a:solidFill>
                <a:latin typeface="+mn-lt"/>
                <a:ea typeface="+mn-ea"/>
                <a:cs typeface="+mn-cs"/>
              </a:defRPr>
            </a:pPr>
            <a:endParaRPr lang="ja-JP"/>
          </a:p>
        </c:txPr>
        <c:crossAx val="1388817887"/>
        <c:crosses val="autoZero"/>
        <c:auto val="1"/>
        <c:lblAlgn val="ctr"/>
        <c:lblOffset val="100"/>
        <c:noMultiLvlLbl val="0"/>
      </c:catAx>
      <c:valAx>
        <c:axId val="1388817887"/>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spc="20" baseline="0">
                <a:solidFill>
                  <a:schemeClr val="tx1"/>
                </a:solidFill>
                <a:latin typeface="+mn-lt"/>
                <a:ea typeface="+mn-ea"/>
                <a:cs typeface="+mn-cs"/>
              </a:defRPr>
            </a:pPr>
            <a:endParaRPr lang="ja-JP"/>
          </a:p>
        </c:txPr>
        <c:crossAx val="1388818719"/>
        <c:crosses val="autoZero"/>
        <c:crossBetween val="between"/>
        <c:dispUnits>
          <c:builtInUnit val="tenThousands"/>
          <c:dispUnitsLbl>
            <c:layout>
              <c:manualLayout>
                <c:xMode val="edge"/>
                <c:yMode val="edge"/>
                <c:x val="9.6056188717909718E-2"/>
                <c:y val="1.8302001204373513E-2"/>
              </c:manualLayout>
            </c:layout>
            <c:tx>
              <c:rich>
                <a:bodyPr rot="0" spcFirstLastPara="1" vertOverflow="ellipsis" wrap="square" anchor="ctr" anchorCtr="1"/>
                <a:lstStyle/>
                <a:p>
                  <a:pPr>
                    <a:defRPr sz="1600" b="1" i="0" u="none" strike="noStrike" kern="1200" cap="all" baseline="0">
                      <a:solidFill>
                        <a:schemeClr val="tx1"/>
                      </a:solidFill>
                      <a:latin typeface="+mn-lt"/>
                      <a:ea typeface="+mn-ea"/>
                      <a:cs typeface="+mn-cs"/>
                    </a:defRPr>
                  </a:pPr>
                  <a:r>
                    <a:rPr lang="en-US" altLang="ja-JP" sz="1600" b="1" dirty="0">
                      <a:solidFill>
                        <a:schemeClr val="tx1"/>
                      </a:solidFill>
                    </a:rPr>
                    <a:t>(</a:t>
                  </a:r>
                  <a:r>
                    <a:rPr lang="ja-JP" altLang="en-US" sz="1600" b="1" dirty="0">
                      <a:solidFill>
                        <a:schemeClr val="tx1"/>
                      </a:solidFill>
                    </a:rPr>
                    <a:t>万人</a:t>
                  </a:r>
                  <a:r>
                    <a:rPr lang="en-US" altLang="ja-JP" sz="1600" b="1" dirty="0">
                      <a:solidFill>
                        <a:schemeClr val="tx1"/>
                      </a:solidFill>
                    </a:rPr>
                    <a:t>)</a:t>
                  </a:r>
                  <a:endParaRPr lang="ja-JP" altLang="en-US" sz="1600" b="1" dirty="0">
                    <a:solidFill>
                      <a:schemeClr val="tx1"/>
                    </a:solidFill>
                  </a:endParaRPr>
                </a:p>
              </c:rich>
            </c:tx>
            <c:spPr>
              <a:noFill/>
              <a:ln>
                <a:noFill/>
              </a:ln>
              <a:effectLst/>
            </c:spPr>
            <c:txPr>
              <a:bodyPr rot="0" spcFirstLastPara="1" vertOverflow="ellipsis" wrap="square" anchor="ctr" anchorCtr="1"/>
              <a:lstStyle/>
              <a:p>
                <a:pPr>
                  <a:defRPr sz="1600" b="1" i="0" u="none" strike="noStrike" kern="1200" cap="all" baseline="0">
                    <a:solidFill>
                      <a:schemeClr val="tx1"/>
                    </a:solidFill>
                    <a:latin typeface="+mn-lt"/>
                    <a:ea typeface="+mn-ea"/>
                    <a:cs typeface="+mn-cs"/>
                  </a:defRPr>
                </a:pPr>
                <a:endParaRPr lang="ja-JP"/>
              </a:p>
            </c:txPr>
          </c:dispUnitsLbl>
        </c:dispUnits>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cat>
            <c:strRef>
              <c:f>作ってほしいグラフのデータ!$E$4:$S$4</c:f>
              <c:strCache>
                <c:ptCount val="15"/>
                <c:pt idx="0">
                  <c:v>コンビニ</c:v>
                </c:pt>
                <c:pt idx="1">
                  <c:v>アパレル</c:v>
                </c:pt>
                <c:pt idx="2">
                  <c:v>ファストフード</c:v>
                </c:pt>
                <c:pt idx="3">
                  <c:v>イベントスタッフ</c:v>
                </c:pt>
                <c:pt idx="4">
                  <c:v>その他飲食</c:v>
                </c:pt>
                <c:pt idx="5">
                  <c:v>その他小売店</c:v>
                </c:pt>
                <c:pt idx="6">
                  <c:v>ファミレス</c:v>
                </c:pt>
                <c:pt idx="7">
                  <c:v>居酒屋</c:v>
                </c:pt>
                <c:pt idx="8">
                  <c:v>塾講師・家庭教師</c:v>
                </c:pt>
                <c:pt idx="9">
                  <c:v>通訳・翻訳</c:v>
                </c:pt>
                <c:pt idx="10">
                  <c:v>カフェ</c:v>
                </c:pt>
                <c:pt idx="11">
                  <c:v>アミューズメント施設</c:v>
                </c:pt>
                <c:pt idx="12">
                  <c:v>スーパー</c:v>
                </c:pt>
                <c:pt idx="13">
                  <c:v>引っ越し・宅配・運送</c:v>
                </c:pt>
                <c:pt idx="14">
                  <c:v>不動産</c:v>
                </c:pt>
              </c:strCache>
            </c:strRef>
          </c:cat>
          <c:val>
            <c:numRef>
              <c:f>作ってほしいグラフのデータ!$E$5:$S$5</c:f>
              <c:numCache>
                <c:formatCode>General</c:formatCode>
                <c:ptCount val="15"/>
                <c:pt idx="0">
                  <c:v>8</c:v>
                </c:pt>
                <c:pt idx="1">
                  <c:v>4</c:v>
                </c:pt>
                <c:pt idx="2">
                  <c:v>4</c:v>
                </c:pt>
                <c:pt idx="3">
                  <c:v>4</c:v>
                </c:pt>
                <c:pt idx="4">
                  <c:v>4</c:v>
                </c:pt>
                <c:pt idx="5">
                  <c:v>4</c:v>
                </c:pt>
                <c:pt idx="6">
                  <c:v>3</c:v>
                </c:pt>
                <c:pt idx="7">
                  <c:v>3</c:v>
                </c:pt>
                <c:pt idx="8">
                  <c:v>3</c:v>
                </c:pt>
                <c:pt idx="9">
                  <c:v>3</c:v>
                </c:pt>
                <c:pt idx="10">
                  <c:v>2</c:v>
                </c:pt>
                <c:pt idx="11">
                  <c:v>2</c:v>
                </c:pt>
                <c:pt idx="12">
                  <c:v>1</c:v>
                </c:pt>
                <c:pt idx="13">
                  <c:v>1</c:v>
                </c:pt>
                <c:pt idx="14">
                  <c:v>1</c:v>
                </c:pt>
              </c:numCache>
            </c:numRef>
          </c:val>
          <c:extLst>
            <c:ext xmlns:c16="http://schemas.microsoft.com/office/drawing/2014/chart" uri="{C3380CC4-5D6E-409C-BE32-E72D297353CC}">
              <c16:uniqueId val="{00000000-9C01-4DE6-AF20-5AA8AC278DC7}"/>
            </c:ext>
          </c:extLst>
        </c:ser>
        <c:dLbls>
          <c:showLegendKey val="0"/>
          <c:showVal val="0"/>
          <c:showCatName val="0"/>
          <c:showSerName val="0"/>
          <c:showPercent val="0"/>
          <c:showBubbleSize val="0"/>
        </c:dLbls>
        <c:gapWidth val="219"/>
        <c:overlap val="-27"/>
        <c:axId val="756625839"/>
        <c:axId val="756634991"/>
      </c:barChart>
      <c:catAx>
        <c:axId val="756625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756634991"/>
        <c:crosses val="autoZero"/>
        <c:auto val="1"/>
        <c:lblAlgn val="ctr"/>
        <c:lblOffset val="100"/>
        <c:noMultiLvlLbl val="0"/>
      </c:catAx>
      <c:valAx>
        <c:axId val="7566349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2000" b="0" i="0" u="none" strike="noStrike" kern="1200" baseline="0">
                    <a:solidFill>
                      <a:schemeClr val="tx1"/>
                    </a:solidFill>
                    <a:latin typeface="メイリオ" panose="020B0604030504040204" pitchFamily="50" charset="-128"/>
                    <a:ea typeface="メイリオ" panose="020B0604030504040204" pitchFamily="50" charset="-128"/>
                    <a:cs typeface="+mn-cs"/>
                  </a:defRPr>
                </a:pPr>
                <a:r>
                  <a:rPr lang="en-US" altLang="ja-JP" sz="2000" baseline="0" dirty="0">
                    <a:solidFill>
                      <a:schemeClr val="tx1"/>
                    </a:solidFill>
                    <a:latin typeface="メイリオ" panose="020B0604030504040204" pitchFamily="50" charset="-128"/>
                    <a:ea typeface="メイリオ" panose="020B0604030504040204" pitchFamily="50" charset="-128"/>
                  </a:rPr>
                  <a:t>(</a:t>
                </a:r>
                <a:r>
                  <a:rPr lang="ja-JP" altLang="en-US" sz="2000" baseline="0" dirty="0">
                    <a:solidFill>
                      <a:schemeClr val="tx1"/>
                    </a:solidFill>
                    <a:latin typeface="メイリオ" panose="020B0604030504040204" pitchFamily="50" charset="-128"/>
                    <a:ea typeface="メイリオ" panose="020B0604030504040204" pitchFamily="50" charset="-128"/>
                  </a:rPr>
                  <a:t>人</a:t>
                </a:r>
                <a:r>
                  <a:rPr lang="en-US" altLang="ja-JP" sz="2000" baseline="0" dirty="0">
                    <a:solidFill>
                      <a:schemeClr val="tx1"/>
                    </a:solidFill>
                    <a:latin typeface="メイリオ" panose="020B0604030504040204" pitchFamily="50" charset="-128"/>
                    <a:ea typeface="メイリオ" panose="020B0604030504040204" pitchFamily="50" charset="-128"/>
                  </a:rPr>
                  <a:t>)</a:t>
                </a:r>
                <a:endParaRPr lang="ja-JP" altLang="en-US" sz="2000" baseline="0" dirty="0">
                  <a:solidFill>
                    <a:schemeClr val="tx1"/>
                  </a:solidFill>
                  <a:latin typeface="メイリオ" panose="020B0604030504040204" pitchFamily="50" charset="-128"/>
                  <a:ea typeface="メイリオ" panose="020B0604030504040204" pitchFamily="50" charset="-128"/>
                </a:endParaRPr>
              </a:p>
            </c:rich>
          </c:tx>
          <c:layout>
            <c:manualLayout>
              <c:xMode val="edge"/>
              <c:yMode val="edge"/>
              <c:x val="1.2192801248017053E-2"/>
              <c:y val="2.4952901539937667E-2"/>
            </c:manualLayout>
          </c:layout>
          <c:overlay val="0"/>
          <c:spPr>
            <a:noFill/>
            <a:ln>
              <a:noFill/>
            </a:ln>
            <a:effectLst/>
          </c:spPr>
          <c:txPr>
            <a:bodyPr rot="0" spcFirstLastPara="1" vertOverflow="ellipsis" wrap="square" anchor="ctr" anchorCtr="1"/>
            <a:lstStyle/>
            <a:p>
              <a:pPr>
                <a:defRPr sz="2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ja-JP"/>
          </a:p>
        </c:txPr>
        <c:crossAx val="7566258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546488822589205E-2"/>
          <c:y val="4.598296662198828E-2"/>
          <c:w val="0.7935020965092463"/>
          <c:h val="0.78442622222495628"/>
        </c:manualLayout>
      </c:layout>
      <c:barChart>
        <c:barDir val="col"/>
        <c:grouping val="stacked"/>
        <c:varyColors val="0"/>
        <c:ser>
          <c:idx val="0"/>
          <c:order val="0"/>
          <c:tx>
            <c:strRef>
              <c:f>Sheet1!$Q$4</c:f>
              <c:strCache>
                <c:ptCount val="1"/>
                <c:pt idx="0">
                  <c:v>留学生数</c:v>
                </c:pt>
              </c:strCache>
            </c:strRef>
          </c:tx>
          <c:spPr>
            <a:solidFill>
              <a:srgbClr val="C00000"/>
            </a:solidFill>
            <a:ln>
              <a:noFill/>
            </a:ln>
            <a:effectLst/>
          </c:spPr>
          <c:invertIfNegative val="0"/>
          <c:dPt>
            <c:idx val="6"/>
            <c:invertIfNegative val="0"/>
            <c:bubble3D val="0"/>
            <c:spPr>
              <a:solidFill>
                <a:srgbClr val="0070C0"/>
              </a:solidFill>
              <a:ln>
                <a:noFill/>
              </a:ln>
              <a:effectLst/>
            </c:spPr>
            <c:extLst>
              <c:ext xmlns:c16="http://schemas.microsoft.com/office/drawing/2014/chart" uri="{C3380CC4-5D6E-409C-BE32-E72D297353CC}">
                <c16:uniqueId val="{00000001-F2ED-4C4B-AE7B-E95637E73D0B}"/>
              </c:ext>
            </c:extLst>
          </c:dPt>
          <c:dPt>
            <c:idx val="7"/>
            <c:invertIfNegative val="0"/>
            <c:bubble3D val="0"/>
            <c:spPr>
              <a:solidFill>
                <a:srgbClr val="0070C0"/>
              </a:solidFill>
              <a:ln>
                <a:noFill/>
              </a:ln>
              <a:effectLst/>
            </c:spPr>
            <c:extLst>
              <c:ext xmlns:c16="http://schemas.microsoft.com/office/drawing/2014/chart" uri="{C3380CC4-5D6E-409C-BE32-E72D297353CC}">
                <c16:uniqueId val="{00000003-F2ED-4C4B-AE7B-E95637E73D0B}"/>
              </c:ext>
            </c:extLst>
          </c:dPt>
          <c:dPt>
            <c:idx val="8"/>
            <c:invertIfNegative val="0"/>
            <c:bubble3D val="0"/>
            <c:spPr>
              <a:solidFill>
                <a:srgbClr val="0070C0"/>
              </a:solidFill>
              <a:ln>
                <a:noFill/>
              </a:ln>
              <a:effectLst/>
            </c:spPr>
            <c:extLst>
              <c:ext xmlns:c16="http://schemas.microsoft.com/office/drawing/2014/chart" uri="{C3380CC4-5D6E-409C-BE32-E72D297353CC}">
                <c16:uniqueId val="{00000005-F2ED-4C4B-AE7B-E95637E73D0B}"/>
              </c:ext>
            </c:extLst>
          </c:dPt>
          <c:dPt>
            <c:idx val="9"/>
            <c:invertIfNegative val="0"/>
            <c:bubble3D val="0"/>
            <c:spPr>
              <a:solidFill>
                <a:srgbClr val="0070C0"/>
              </a:solidFill>
              <a:ln>
                <a:noFill/>
              </a:ln>
              <a:effectLst/>
            </c:spPr>
            <c:extLst>
              <c:ext xmlns:c16="http://schemas.microsoft.com/office/drawing/2014/chart" uri="{C3380CC4-5D6E-409C-BE32-E72D297353CC}">
                <c16:uniqueId val="{00000007-F2ED-4C4B-AE7B-E95637E73D0B}"/>
              </c:ext>
            </c:extLst>
          </c:dPt>
          <c:dPt>
            <c:idx val="10"/>
            <c:invertIfNegative val="0"/>
            <c:bubble3D val="0"/>
            <c:spPr>
              <a:solidFill>
                <a:srgbClr val="0070C0"/>
              </a:solidFill>
              <a:ln>
                <a:noFill/>
              </a:ln>
              <a:effectLst/>
            </c:spPr>
            <c:extLst>
              <c:ext xmlns:c16="http://schemas.microsoft.com/office/drawing/2014/chart" uri="{C3380CC4-5D6E-409C-BE32-E72D297353CC}">
                <c16:uniqueId val="{00000009-F2ED-4C4B-AE7B-E95637E73D0B}"/>
              </c:ext>
            </c:extLst>
          </c:dPt>
          <c:dPt>
            <c:idx val="11"/>
            <c:invertIfNegative val="0"/>
            <c:bubble3D val="0"/>
            <c:spPr>
              <a:solidFill>
                <a:srgbClr val="0070C0"/>
              </a:solidFill>
              <a:ln>
                <a:noFill/>
              </a:ln>
              <a:effectLst/>
            </c:spPr>
            <c:extLst>
              <c:ext xmlns:c16="http://schemas.microsoft.com/office/drawing/2014/chart" uri="{C3380CC4-5D6E-409C-BE32-E72D297353CC}">
                <c16:uniqueId val="{0000000B-F2ED-4C4B-AE7B-E95637E73D0B}"/>
              </c:ext>
            </c:extLst>
          </c:dPt>
          <c:dPt>
            <c:idx val="1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D-F2ED-4C4B-AE7B-E95637E73D0B}"/>
              </c:ext>
            </c:extLst>
          </c:dPt>
          <c:dPt>
            <c:idx val="13"/>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F-F2ED-4C4B-AE7B-E95637E73D0B}"/>
              </c:ext>
            </c:extLst>
          </c:dPt>
          <c:dPt>
            <c:idx val="14"/>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1-F2ED-4C4B-AE7B-E95637E73D0B}"/>
              </c:ext>
            </c:extLst>
          </c:dPt>
          <c:dPt>
            <c:idx val="1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3-F2ED-4C4B-AE7B-E95637E73D0B}"/>
              </c:ext>
            </c:extLst>
          </c:dPt>
          <c:dLbls>
            <c:dLbl>
              <c:idx val="0"/>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4-F2ED-4C4B-AE7B-E95637E73D0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2ED-4C4B-AE7B-E95637E73D0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2ED-4C4B-AE7B-E95637E73D0B}"/>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ED-4C4B-AE7B-E95637E73D0B}"/>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ED-4C4B-AE7B-E95637E73D0B}"/>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effectLst>
                      <a:glow rad="101600">
                        <a:schemeClr val="bg1"/>
                      </a:glow>
                    </a:effectLst>
                    <a:latin typeface="+mn-lt"/>
                    <a:ea typeface="+mn-ea"/>
                    <a:cs typeface="+mn-cs"/>
                  </a:defRPr>
                </a:pPr>
                <a:endParaRPr lang="ja-JP"/>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Sheet1!$R$3:$AI$3</c:f>
              <c:strCache>
                <c:ptCount val="18"/>
                <c:pt idx="0">
                  <c:v>A</c:v>
                </c:pt>
                <c:pt idx="1">
                  <c:v>B</c:v>
                </c:pt>
                <c:pt idx="2">
                  <c:v>C</c:v>
                </c:pt>
                <c:pt idx="3">
                  <c:v>D</c:v>
                </c:pt>
                <c:pt idx="4">
                  <c:v>E</c:v>
                </c:pt>
                <c:pt idx="5">
                  <c:v>F</c:v>
                </c:pt>
                <c:pt idx="6">
                  <c:v>A</c:v>
                </c:pt>
                <c:pt idx="7">
                  <c:v>B</c:v>
                </c:pt>
                <c:pt idx="8">
                  <c:v>C</c:v>
                </c:pt>
                <c:pt idx="9">
                  <c:v>D</c:v>
                </c:pt>
                <c:pt idx="10">
                  <c:v>E</c:v>
                </c:pt>
                <c:pt idx="11">
                  <c:v>F</c:v>
                </c:pt>
                <c:pt idx="12">
                  <c:v>A</c:v>
                </c:pt>
                <c:pt idx="13">
                  <c:v>B</c:v>
                </c:pt>
                <c:pt idx="14">
                  <c:v>C</c:v>
                </c:pt>
                <c:pt idx="15">
                  <c:v>D</c:v>
                </c:pt>
                <c:pt idx="16">
                  <c:v>E</c:v>
                </c:pt>
                <c:pt idx="17">
                  <c:v>F</c:v>
                </c:pt>
              </c:strCache>
            </c:strRef>
          </c:cat>
          <c:val>
            <c:numRef>
              <c:f>Sheet1!$R$4:$AI$4</c:f>
              <c:numCache>
                <c:formatCode>General</c:formatCode>
                <c:ptCount val="18"/>
                <c:pt idx="0">
                  <c:v>15</c:v>
                </c:pt>
                <c:pt idx="1">
                  <c:v>4</c:v>
                </c:pt>
                <c:pt idx="2">
                  <c:v>3</c:v>
                </c:pt>
                <c:pt idx="3">
                  <c:v>0</c:v>
                </c:pt>
                <c:pt idx="4">
                  <c:v>0</c:v>
                </c:pt>
                <c:pt idx="5">
                  <c:v>0</c:v>
                </c:pt>
                <c:pt idx="6">
                  <c:v>13</c:v>
                </c:pt>
                <c:pt idx="7">
                  <c:v>11</c:v>
                </c:pt>
                <c:pt idx="8">
                  <c:v>10</c:v>
                </c:pt>
                <c:pt idx="9">
                  <c:v>5</c:v>
                </c:pt>
                <c:pt idx="10">
                  <c:v>3</c:v>
                </c:pt>
                <c:pt idx="11">
                  <c:v>1</c:v>
                </c:pt>
                <c:pt idx="12">
                  <c:v>10</c:v>
                </c:pt>
                <c:pt idx="13">
                  <c:v>2</c:v>
                </c:pt>
                <c:pt idx="14">
                  <c:v>2</c:v>
                </c:pt>
                <c:pt idx="15">
                  <c:v>1</c:v>
                </c:pt>
                <c:pt idx="16">
                  <c:v>0</c:v>
                </c:pt>
                <c:pt idx="17">
                  <c:v>0</c:v>
                </c:pt>
              </c:numCache>
            </c:numRef>
          </c:val>
          <c:extLst>
            <c:ext xmlns:c16="http://schemas.microsoft.com/office/drawing/2014/chart" uri="{C3380CC4-5D6E-409C-BE32-E72D297353CC}">
              <c16:uniqueId val="{00000015-F2ED-4C4B-AE7B-E95637E73D0B}"/>
            </c:ext>
          </c:extLst>
        </c:ser>
        <c:ser>
          <c:idx val="1"/>
          <c:order val="1"/>
          <c:tx>
            <c:strRef>
              <c:f>Sheet1!$Q$5</c:f>
              <c:strCache>
                <c:ptCount val="1"/>
                <c:pt idx="0">
                  <c:v>総アルバイト数</c:v>
                </c:pt>
              </c:strCache>
            </c:strRef>
          </c:tx>
          <c:spPr>
            <a:solidFill>
              <a:schemeClr val="bg1">
                <a:lumMod val="85000"/>
              </a:schemeClr>
            </a:solidFill>
            <a:ln>
              <a:noFill/>
            </a:ln>
            <a:effectLst/>
          </c:spPr>
          <c:invertIfNegative val="0"/>
          <c:cat>
            <c:strRef>
              <c:f>Sheet1!$R$3:$AI$3</c:f>
              <c:strCache>
                <c:ptCount val="18"/>
                <c:pt idx="0">
                  <c:v>A</c:v>
                </c:pt>
                <c:pt idx="1">
                  <c:v>B</c:v>
                </c:pt>
                <c:pt idx="2">
                  <c:v>C</c:v>
                </c:pt>
                <c:pt idx="3">
                  <c:v>D</c:v>
                </c:pt>
                <c:pt idx="4">
                  <c:v>E</c:v>
                </c:pt>
                <c:pt idx="5">
                  <c:v>F</c:v>
                </c:pt>
                <c:pt idx="6">
                  <c:v>A</c:v>
                </c:pt>
                <c:pt idx="7">
                  <c:v>B</c:v>
                </c:pt>
                <c:pt idx="8">
                  <c:v>C</c:v>
                </c:pt>
                <c:pt idx="9">
                  <c:v>D</c:v>
                </c:pt>
                <c:pt idx="10">
                  <c:v>E</c:v>
                </c:pt>
                <c:pt idx="11">
                  <c:v>F</c:v>
                </c:pt>
                <c:pt idx="12">
                  <c:v>A</c:v>
                </c:pt>
                <c:pt idx="13">
                  <c:v>B</c:v>
                </c:pt>
                <c:pt idx="14">
                  <c:v>C</c:v>
                </c:pt>
                <c:pt idx="15">
                  <c:v>D</c:v>
                </c:pt>
                <c:pt idx="16">
                  <c:v>E</c:v>
                </c:pt>
                <c:pt idx="17">
                  <c:v>F</c:v>
                </c:pt>
              </c:strCache>
            </c:strRef>
          </c:cat>
          <c:val>
            <c:numRef>
              <c:f>Sheet1!$R$5:$AI$5</c:f>
              <c:numCache>
                <c:formatCode>General</c:formatCode>
                <c:ptCount val="18"/>
                <c:pt idx="0">
                  <c:v>5</c:v>
                </c:pt>
                <c:pt idx="1">
                  <c:v>41</c:v>
                </c:pt>
                <c:pt idx="2">
                  <c:v>31</c:v>
                </c:pt>
                <c:pt idx="3">
                  <c:v>34</c:v>
                </c:pt>
                <c:pt idx="4">
                  <c:v>26</c:v>
                </c:pt>
                <c:pt idx="5">
                  <c:v>20</c:v>
                </c:pt>
                <c:pt idx="6">
                  <c:v>14</c:v>
                </c:pt>
                <c:pt idx="7">
                  <c:v>4</c:v>
                </c:pt>
                <c:pt idx="8">
                  <c:v>10</c:v>
                </c:pt>
                <c:pt idx="9">
                  <c:v>38</c:v>
                </c:pt>
                <c:pt idx="10">
                  <c:v>22</c:v>
                </c:pt>
                <c:pt idx="11">
                  <c:v>24</c:v>
                </c:pt>
                <c:pt idx="12">
                  <c:v>55</c:v>
                </c:pt>
                <c:pt idx="13">
                  <c:v>20</c:v>
                </c:pt>
                <c:pt idx="14">
                  <c:v>21</c:v>
                </c:pt>
                <c:pt idx="15">
                  <c:v>8</c:v>
                </c:pt>
                <c:pt idx="16">
                  <c:v>31</c:v>
                </c:pt>
                <c:pt idx="17">
                  <c:v>2</c:v>
                </c:pt>
              </c:numCache>
            </c:numRef>
          </c:val>
          <c:extLst>
            <c:ext xmlns:c16="http://schemas.microsoft.com/office/drawing/2014/chart" uri="{C3380CC4-5D6E-409C-BE32-E72D297353CC}">
              <c16:uniqueId val="{00000016-F2ED-4C4B-AE7B-E95637E73D0B}"/>
            </c:ext>
          </c:extLst>
        </c:ser>
        <c:dLbls>
          <c:showLegendKey val="0"/>
          <c:showVal val="0"/>
          <c:showCatName val="0"/>
          <c:showSerName val="0"/>
          <c:showPercent val="0"/>
          <c:showBubbleSize val="0"/>
        </c:dLbls>
        <c:gapWidth val="219"/>
        <c:overlap val="100"/>
        <c:axId val="1358711232"/>
        <c:axId val="1358714560"/>
      </c:barChart>
      <c:lineChart>
        <c:grouping val="standard"/>
        <c:varyColors val="0"/>
        <c:ser>
          <c:idx val="2"/>
          <c:order val="2"/>
          <c:tx>
            <c:strRef>
              <c:f>Sheet1!$Q$6</c:f>
              <c:strCache>
                <c:ptCount val="1"/>
              </c:strCache>
            </c:strRef>
          </c:tx>
          <c:spPr>
            <a:ln w="44450" cap="rnd">
              <a:solidFill>
                <a:srgbClr val="7030A0"/>
              </a:solidFill>
              <a:round/>
            </a:ln>
            <a:effectLst/>
          </c:spPr>
          <c:marker>
            <c:symbol val="none"/>
          </c:marker>
          <c:cat>
            <c:strRef>
              <c:f>Sheet1!$R$3:$AI$3</c:f>
              <c:strCache>
                <c:ptCount val="18"/>
                <c:pt idx="0">
                  <c:v>A</c:v>
                </c:pt>
                <c:pt idx="1">
                  <c:v>B</c:v>
                </c:pt>
                <c:pt idx="2">
                  <c:v>C</c:v>
                </c:pt>
                <c:pt idx="3">
                  <c:v>D</c:v>
                </c:pt>
                <c:pt idx="4">
                  <c:v>E</c:v>
                </c:pt>
                <c:pt idx="5">
                  <c:v>F</c:v>
                </c:pt>
                <c:pt idx="6">
                  <c:v>A</c:v>
                </c:pt>
                <c:pt idx="7">
                  <c:v>B</c:v>
                </c:pt>
                <c:pt idx="8">
                  <c:v>C</c:v>
                </c:pt>
                <c:pt idx="9">
                  <c:v>D</c:v>
                </c:pt>
                <c:pt idx="10">
                  <c:v>E</c:v>
                </c:pt>
                <c:pt idx="11">
                  <c:v>F</c:v>
                </c:pt>
                <c:pt idx="12">
                  <c:v>A</c:v>
                </c:pt>
                <c:pt idx="13">
                  <c:v>B</c:v>
                </c:pt>
                <c:pt idx="14">
                  <c:v>C</c:v>
                </c:pt>
                <c:pt idx="15">
                  <c:v>D</c:v>
                </c:pt>
                <c:pt idx="16">
                  <c:v>E</c:v>
                </c:pt>
                <c:pt idx="17">
                  <c:v>F</c:v>
                </c:pt>
              </c:strCache>
            </c:strRef>
          </c:cat>
          <c:val>
            <c:numRef>
              <c:f>Sheet1!$R$6:$AI$6</c:f>
              <c:numCache>
                <c:formatCode>0%</c:formatCode>
                <c:ptCount val="18"/>
                <c:pt idx="0">
                  <c:v>0.75</c:v>
                </c:pt>
                <c:pt idx="1">
                  <c:v>8.8888888888888892E-2</c:v>
                </c:pt>
                <c:pt idx="2">
                  <c:v>8.8235294117647065E-2</c:v>
                </c:pt>
                <c:pt idx="3">
                  <c:v>0</c:v>
                </c:pt>
                <c:pt idx="4">
                  <c:v>0</c:v>
                </c:pt>
                <c:pt idx="5">
                  <c:v>0</c:v>
                </c:pt>
                <c:pt idx="6">
                  <c:v>0.48148148148148145</c:v>
                </c:pt>
                <c:pt idx="7">
                  <c:v>0.73333333333333328</c:v>
                </c:pt>
                <c:pt idx="8">
                  <c:v>0.5</c:v>
                </c:pt>
                <c:pt idx="9">
                  <c:v>0.11627906976744186</c:v>
                </c:pt>
                <c:pt idx="10">
                  <c:v>0.12</c:v>
                </c:pt>
                <c:pt idx="11">
                  <c:v>0.04</c:v>
                </c:pt>
                <c:pt idx="12">
                  <c:v>0.15384615384615385</c:v>
                </c:pt>
                <c:pt idx="13">
                  <c:v>9.0909090909090912E-2</c:v>
                </c:pt>
                <c:pt idx="14">
                  <c:v>8.6956521739130432E-2</c:v>
                </c:pt>
                <c:pt idx="15">
                  <c:v>0.1111111111111111</c:v>
                </c:pt>
                <c:pt idx="16">
                  <c:v>0</c:v>
                </c:pt>
                <c:pt idx="17">
                  <c:v>0</c:v>
                </c:pt>
              </c:numCache>
            </c:numRef>
          </c:val>
          <c:smooth val="0"/>
          <c:extLst>
            <c:ext xmlns:c16="http://schemas.microsoft.com/office/drawing/2014/chart" uri="{C3380CC4-5D6E-409C-BE32-E72D297353CC}">
              <c16:uniqueId val="{00000017-F2ED-4C4B-AE7B-E95637E73D0B}"/>
            </c:ext>
          </c:extLst>
        </c:ser>
        <c:dLbls>
          <c:showLegendKey val="0"/>
          <c:showVal val="0"/>
          <c:showCatName val="0"/>
          <c:showSerName val="0"/>
          <c:showPercent val="0"/>
          <c:showBubbleSize val="0"/>
        </c:dLbls>
        <c:marker val="1"/>
        <c:smooth val="0"/>
        <c:axId val="1431233248"/>
        <c:axId val="1346703216"/>
      </c:lineChart>
      <c:catAx>
        <c:axId val="1358711232"/>
        <c:scaling>
          <c:orientation val="minMax"/>
        </c:scaling>
        <c:delete val="1"/>
        <c:axPos val="b"/>
        <c:numFmt formatCode="General" sourceLinked="1"/>
        <c:majorTickMark val="none"/>
        <c:minorTickMark val="none"/>
        <c:tickLblPos val="nextTo"/>
        <c:crossAx val="1358714560"/>
        <c:crosses val="autoZero"/>
        <c:auto val="1"/>
        <c:lblAlgn val="ctr"/>
        <c:lblOffset val="100"/>
        <c:noMultiLvlLbl val="0"/>
      </c:catAx>
      <c:valAx>
        <c:axId val="1358714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1358711232"/>
        <c:crosses val="autoZero"/>
        <c:crossBetween val="between"/>
      </c:valAx>
      <c:valAx>
        <c:axId val="134670321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1431233248"/>
        <c:crosses val="max"/>
        <c:crossBetween val="between"/>
      </c:valAx>
      <c:catAx>
        <c:axId val="1431233248"/>
        <c:scaling>
          <c:orientation val="minMax"/>
        </c:scaling>
        <c:delete val="1"/>
        <c:axPos val="b"/>
        <c:numFmt formatCode="General" sourceLinked="1"/>
        <c:majorTickMark val="out"/>
        <c:minorTickMark val="none"/>
        <c:tickLblPos val="nextTo"/>
        <c:crossAx val="134670321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留学生</c:v>
                </c:pt>
              </c:strCache>
            </c:strRef>
          </c:tx>
          <c:spPr>
            <a:solidFill>
              <a:schemeClr val="accent1"/>
            </a:solidFill>
            <a:ln>
              <a:noFill/>
            </a:ln>
            <a:effectLst/>
          </c:spPr>
          <c:invertIfNegative val="0"/>
          <c:cat>
            <c:strRef>
              <c:f>Sheet1!$B$2:$B$6</c:f>
              <c:strCache>
                <c:ptCount val="5"/>
                <c:pt idx="0">
                  <c:v>知人の紹介</c:v>
                </c:pt>
                <c:pt idx="1">
                  <c:v>店のポスター</c:v>
                </c:pt>
                <c:pt idx="2">
                  <c:v>ウェブサイトを見て</c:v>
                </c:pt>
                <c:pt idx="3">
                  <c:v>つくバイト</c:v>
                </c:pt>
                <c:pt idx="4">
                  <c:v>大学の掲示など</c:v>
                </c:pt>
              </c:strCache>
            </c:strRef>
          </c:cat>
          <c:val>
            <c:numRef>
              <c:f>Sheet1!$C$2:$C$6</c:f>
            </c:numRef>
          </c:val>
          <c:extLst>
            <c:ext xmlns:c16="http://schemas.microsoft.com/office/drawing/2014/chart" uri="{C3380CC4-5D6E-409C-BE32-E72D297353CC}">
              <c16:uniqueId val="{00000000-CC41-4183-AF90-8D00B78992BF}"/>
            </c:ext>
          </c:extLst>
        </c:ser>
        <c:ser>
          <c:idx val="1"/>
          <c:order val="1"/>
          <c:tx>
            <c:strRef>
              <c:f>Sheet1!$D$1</c:f>
              <c:strCache>
                <c:ptCount val="1"/>
                <c:pt idx="0">
                  <c:v>留学生</c:v>
                </c:pt>
              </c:strCache>
            </c:strRef>
          </c:tx>
          <c:spPr>
            <a:solidFill>
              <a:srgbClr val="002060"/>
            </a:solidFill>
            <a:ln>
              <a:noFill/>
            </a:ln>
            <a:effectLst/>
          </c:spPr>
          <c:invertIfNegative val="0"/>
          <c:cat>
            <c:strRef>
              <c:f>Sheet1!$B$2:$B$6</c:f>
              <c:strCache>
                <c:ptCount val="5"/>
                <c:pt idx="0">
                  <c:v>知人の紹介</c:v>
                </c:pt>
                <c:pt idx="1">
                  <c:v>店のポスター</c:v>
                </c:pt>
                <c:pt idx="2">
                  <c:v>ウェブサイトを見て</c:v>
                </c:pt>
                <c:pt idx="3">
                  <c:v>つくバイト</c:v>
                </c:pt>
                <c:pt idx="4">
                  <c:v>大学の掲示など</c:v>
                </c:pt>
              </c:strCache>
            </c:strRef>
          </c:cat>
          <c:val>
            <c:numRef>
              <c:f>Sheet1!$D$2:$D$6</c:f>
              <c:numCache>
                <c:formatCode>0.0%</c:formatCode>
                <c:ptCount val="5"/>
                <c:pt idx="0">
                  <c:v>0.58333333333333337</c:v>
                </c:pt>
                <c:pt idx="1">
                  <c:v>0.19444444444444445</c:v>
                </c:pt>
                <c:pt idx="2">
                  <c:v>0.27777777777777779</c:v>
                </c:pt>
                <c:pt idx="3">
                  <c:v>0</c:v>
                </c:pt>
                <c:pt idx="4">
                  <c:v>5.5555555555555552E-2</c:v>
                </c:pt>
              </c:numCache>
            </c:numRef>
          </c:val>
          <c:extLst>
            <c:ext xmlns:c16="http://schemas.microsoft.com/office/drawing/2014/chart" uri="{C3380CC4-5D6E-409C-BE32-E72D297353CC}">
              <c16:uniqueId val="{00000001-CC41-4183-AF90-8D00B78992BF}"/>
            </c:ext>
          </c:extLst>
        </c:ser>
        <c:ser>
          <c:idx val="2"/>
          <c:order val="2"/>
          <c:tx>
            <c:strRef>
              <c:f>Sheet1!$E$1</c:f>
              <c:strCache>
                <c:ptCount val="1"/>
                <c:pt idx="0">
                  <c:v>日本人学生</c:v>
                </c:pt>
              </c:strCache>
            </c:strRef>
          </c:tx>
          <c:spPr>
            <a:solidFill>
              <a:schemeClr val="accent3"/>
            </a:solidFill>
            <a:ln>
              <a:noFill/>
            </a:ln>
            <a:effectLst/>
          </c:spPr>
          <c:invertIfNegative val="0"/>
          <c:cat>
            <c:strRef>
              <c:f>Sheet1!$B$2:$B$6</c:f>
              <c:strCache>
                <c:ptCount val="5"/>
                <c:pt idx="0">
                  <c:v>知人の紹介</c:v>
                </c:pt>
                <c:pt idx="1">
                  <c:v>店のポスター</c:v>
                </c:pt>
                <c:pt idx="2">
                  <c:v>ウェブサイトを見て</c:v>
                </c:pt>
                <c:pt idx="3">
                  <c:v>つくバイト</c:v>
                </c:pt>
                <c:pt idx="4">
                  <c:v>大学の掲示など</c:v>
                </c:pt>
              </c:strCache>
            </c:strRef>
          </c:cat>
          <c:val>
            <c:numRef>
              <c:f>Sheet1!$E$2:$E$6</c:f>
            </c:numRef>
          </c:val>
          <c:extLst>
            <c:ext xmlns:c16="http://schemas.microsoft.com/office/drawing/2014/chart" uri="{C3380CC4-5D6E-409C-BE32-E72D297353CC}">
              <c16:uniqueId val="{00000002-CC41-4183-AF90-8D00B78992BF}"/>
            </c:ext>
          </c:extLst>
        </c:ser>
        <c:ser>
          <c:idx val="3"/>
          <c:order val="3"/>
          <c:tx>
            <c:strRef>
              <c:f>Sheet1!$F$1</c:f>
              <c:strCache>
                <c:ptCount val="1"/>
                <c:pt idx="0">
                  <c:v>日本人学生</c:v>
                </c:pt>
              </c:strCache>
            </c:strRef>
          </c:tx>
          <c:spPr>
            <a:solidFill>
              <a:srgbClr val="00B0F0"/>
            </a:solidFill>
            <a:ln>
              <a:noFill/>
            </a:ln>
            <a:effectLst/>
          </c:spPr>
          <c:invertIfNegative val="0"/>
          <c:cat>
            <c:strRef>
              <c:f>Sheet1!$B$2:$B$6</c:f>
              <c:strCache>
                <c:ptCount val="5"/>
                <c:pt idx="0">
                  <c:v>知人の紹介</c:v>
                </c:pt>
                <c:pt idx="1">
                  <c:v>店のポスター</c:v>
                </c:pt>
                <c:pt idx="2">
                  <c:v>ウェブサイトを見て</c:v>
                </c:pt>
                <c:pt idx="3">
                  <c:v>つくバイト</c:v>
                </c:pt>
                <c:pt idx="4">
                  <c:v>大学の掲示など</c:v>
                </c:pt>
              </c:strCache>
            </c:strRef>
          </c:cat>
          <c:val>
            <c:numRef>
              <c:f>Sheet1!$F$2:$F$6</c:f>
              <c:numCache>
                <c:formatCode>0.0%</c:formatCode>
                <c:ptCount val="5"/>
                <c:pt idx="0">
                  <c:v>0.41509433962264153</c:v>
                </c:pt>
                <c:pt idx="1">
                  <c:v>3.7735849056603772E-2</c:v>
                </c:pt>
                <c:pt idx="2">
                  <c:v>0.62264150943396224</c:v>
                </c:pt>
                <c:pt idx="3">
                  <c:v>3.7735849056603772E-2</c:v>
                </c:pt>
                <c:pt idx="4">
                  <c:v>3.7735849056603772E-2</c:v>
                </c:pt>
              </c:numCache>
            </c:numRef>
          </c:val>
          <c:extLst>
            <c:ext xmlns:c16="http://schemas.microsoft.com/office/drawing/2014/chart" uri="{C3380CC4-5D6E-409C-BE32-E72D297353CC}">
              <c16:uniqueId val="{00000003-CC41-4183-AF90-8D00B78992BF}"/>
            </c:ext>
          </c:extLst>
        </c:ser>
        <c:dLbls>
          <c:showLegendKey val="0"/>
          <c:showVal val="0"/>
          <c:showCatName val="0"/>
          <c:showSerName val="0"/>
          <c:showPercent val="0"/>
          <c:showBubbleSize val="0"/>
        </c:dLbls>
        <c:gapWidth val="182"/>
        <c:axId val="20011584"/>
        <c:axId val="20012000"/>
      </c:barChart>
      <c:catAx>
        <c:axId val="20011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メイリオ" panose="020B0604030504040204" pitchFamily="50" charset="-128"/>
                <a:cs typeface="+mn-cs"/>
              </a:defRPr>
            </a:pPr>
            <a:endParaRPr lang="ja-JP"/>
          </a:p>
        </c:txPr>
        <c:crossAx val="20012000"/>
        <c:crosses val="autoZero"/>
        <c:auto val="1"/>
        <c:lblAlgn val="ctr"/>
        <c:lblOffset val="100"/>
        <c:noMultiLvlLbl val="0"/>
      </c:catAx>
      <c:valAx>
        <c:axId val="2001200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20011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メイリオ" panose="020B0604030504040204" pitchFamily="50" charset="-128"/>
                <a:ea typeface="メイリオ" panose="020B0604030504040204" pitchFamily="50" charset="-128"/>
                <a:cs typeface="+mn-cs"/>
              </a:defRPr>
            </a:pPr>
            <a:r>
              <a:rPr lang="ja-JP" altLang="en-US" sz="1800" b="1" dirty="0">
                <a:solidFill>
                  <a:schemeClr val="tx1"/>
                </a:solidFill>
                <a:latin typeface="メイリオ" panose="020B0604030504040204" pitchFamily="50" charset="-128"/>
                <a:ea typeface="メイリオ" panose="020B0604030504040204" pitchFamily="50" charset="-128"/>
              </a:rPr>
              <a:t>図</a:t>
            </a:r>
            <a:r>
              <a:rPr lang="en-US" altLang="ja-JP" sz="1800" b="1" dirty="0">
                <a:solidFill>
                  <a:schemeClr val="tx1"/>
                </a:solidFill>
                <a:latin typeface="メイリオ" panose="020B0604030504040204" pitchFamily="50" charset="-128"/>
                <a:ea typeface="メイリオ" panose="020B0604030504040204" pitchFamily="50" charset="-128"/>
              </a:rPr>
              <a:t>13</a:t>
            </a:r>
            <a:r>
              <a:rPr lang="ja-JP" altLang="en-US" sz="1800" b="1" dirty="0">
                <a:solidFill>
                  <a:schemeClr val="tx1"/>
                </a:solidFill>
                <a:latin typeface="メイリオ" panose="020B0604030504040204" pitchFamily="50" charset="-128"/>
                <a:ea typeface="メイリオ" panose="020B0604030504040204" pitchFamily="50" charset="-128"/>
              </a:rPr>
              <a:t>　留学生がアル</a:t>
            </a:r>
            <a:r>
              <a:rPr lang="ja-JP" sz="1800" b="1" dirty="0">
                <a:solidFill>
                  <a:schemeClr val="tx1"/>
                </a:solidFill>
                <a:latin typeface="メイリオ" panose="020B0604030504040204" pitchFamily="50" charset="-128"/>
                <a:ea typeface="メイリオ" panose="020B0604030504040204" pitchFamily="50" charset="-128"/>
              </a:rPr>
              <a:t>バイト先に求めること</a:t>
            </a:r>
            <a:r>
              <a:rPr lang="en-US" altLang="ja-JP" sz="1800" b="1" dirty="0">
                <a:solidFill>
                  <a:schemeClr val="tx1"/>
                </a:solidFill>
                <a:latin typeface="メイリオ" panose="020B0604030504040204" pitchFamily="50" charset="-128"/>
                <a:ea typeface="メイリオ" panose="020B0604030504040204" pitchFamily="50" charset="-128"/>
              </a:rPr>
              <a:t>(</a:t>
            </a:r>
            <a:r>
              <a:rPr lang="ja-JP" altLang="en-US" sz="1800" b="1" dirty="0">
                <a:solidFill>
                  <a:schemeClr val="tx1"/>
                </a:solidFill>
                <a:latin typeface="メイリオ" panose="020B0604030504040204" pitchFamily="50" charset="-128"/>
                <a:ea typeface="メイリオ" panose="020B0604030504040204" pitchFamily="50" charset="-128"/>
              </a:rPr>
              <a:t>複数回答</a:t>
            </a:r>
            <a:r>
              <a:rPr lang="en-US" altLang="ja-JP" sz="1800" b="1" dirty="0">
                <a:solidFill>
                  <a:schemeClr val="tx1"/>
                </a:solidFill>
                <a:latin typeface="メイリオ" panose="020B0604030504040204" pitchFamily="50" charset="-128"/>
                <a:ea typeface="メイリオ" panose="020B0604030504040204" pitchFamily="50" charset="-128"/>
              </a:rPr>
              <a:t>)</a:t>
            </a:r>
            <a:endParaRPr lang="en-US" sz="1800" b="1" dirty="0">
              <a:solidFill>
                <a:schemeClr val="tx1"/>
              </a:solidFill>
              <a:latin typeface="メイリオ" panose="020B0604030504040204" pitchFamily="50" charset="-128"/>
              <a:ea typeface="メイリオ" panose="020B0604030504040204" pitchFamily="50" charset="-128"/>
            </a:endParaRPr>
          </a:p>
        </c:rich>
      </c:tx>
      <c:layout>
        <c:manualLayout>
          <c:xMode val="edge"/>
          <c:yMode val="edge"/>
          <c:x val="0.20803868325212013"/>
          <c:y val="0.829466940756546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title>
    <c:autoTitleDeleted val="0"/>
    <c:plotArea>
      <c:layout>
        <c:manualLayout>
          <c:layoutTarget val="inner"/>
          <c:xMode val="edge"/>
          <c:yMode val="edge"/>
          <c:x val="0.34437918789563071"/>
          <c:y val="0.1124485241483852"/>
          <c:w val="0.62605218465338897"/>
          <c:h val="0.73068873075357554"/>
        </c:manualLayout>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algn="ctr" rotWithShape="0">
                <a:srgbClr val="000000"/>
              </a:outerShdw>
            </a:effectLst>
          </c:spPr>
          <c:invertIfNegative val="0"/>
          <c:dPt>
            <c:idx val="1"/>
            <c:invertIfNegative val="0"/>
            <c:bubble3D val="0"/>
            <c:spPr>
              <a:solidFill>
                <a:srgbClr val="FF0000"/>
              </a:solidFill>
              <a:ln>
                <a:noFill/>
              </a:ln>
              <a:effectLst>
                <a:outerShdw algn="ctr" rotWithShape="0">
                  <a:srgbClr val="000000"/>
                </a:outerShdw>
              </a:effectLst>
            </c:spPr>
            <c:extLst>
              <c:ext xmlns:c16="http://schemas.microsoft.com/office/drawing/2014/chart" uri="{C3380CC4-5D6E-409C-BE32-E72D297353CC}">
                <c16:uniqueId val="{00000000-ADD2-4995-8B58-AE4CFD9C70FB}"/>
              </c:ext>
            </c:extLst>
          </c:dPt>
          <c:cat>
            <c:strRef>
              <c:f>'[グラフ用データ (1).xlsx]バイトに求める条件'!$B$21:$B$28</c:f>
              <c:strCache>
                <c:ptCount val="8"/>
                <c:pt idx="0">
                  <c:v>日本語力が上達する</c:v>
                </c:pt>
                <c:pt idx="1">
                  <c:v>職場の人間関係が良好</c:v>
                </c:pt>
                <c:pt idx="2">
                  <c:v>学業との両立ができる</c:v>
                </c:pt>
                <c:pt idx="3">
                  <c:v>家から近い</c:v>
                </c:pt>
                <c:pt idx="4">
                  <c:v>賃金が高い</c:v>
                </c:pt>
                <c:pt idx="5">
                  <c:v>自分のほかにも留学生がいる</c:v>
                </c:pt>
                <c:pt idx="6">
                  <c:v>社会勉強ができる</c:v>
                </c:pt>
                <c:pt idx="7">
                  <c:v>教育体制がしっかりしている</c:v>
                </c:pt>
              </c:strCache>
            </c:strRef>
          </c:cat>
          <c:val>
            <c:numRef>
              <c:f>'[グラフ用データ (1).xlsx]バイトに求める条件'!$C$21:$C$28</c:f>
              <c:numCache>
                <c:formatCode>General</c:formatCode>
                <c:ptCount val="8"/>
                <c:pt idx="0">
                  <c:v>16</c:v>
                </c:pt>
                <c:pt idx="1">
                  <c:v>14</c:v>
                </c:pt>
                <c:pt idx="2">
                  <c:v>10</c:v>
                </c:pt>
                <c:pt idx="3">
                  <c:v>10</c:v>
                </c:pt>
                <c:pt idx="4">
                  <c:v>9</c:v>
                </c:pt>
                <c:pt idx="5">
                  <c:v>8</c:v>
                </c:pt>
                <c:pt idx="6">
                  <c:v>4</c:v>
                </c:pt>
                <c:pt idx="7">
                  <c:v>4</c:v>
                </c:pt>
              </c:numCache>
            </c:numRef>
          </c:val>
          <c:extLst>
            <c:ext xmlns:c16="http://schemas.microsoft.com/office/drawing/2014/chart" uri="{C3380CC4-5D6E-409C-BE32-E72D297353CC}">
              <c16:uniqueId val="{00000000-2380-4922-B3DB-87F68FDCFCBB}"/>
            </c:ext>
          </c:extLst>
        </c:ser>
        <c:dLbls>
          <c:showLegendKey val="0"/>
          <c:showVal val="0"/>
          <c:showCatName val="0"/>
          <c:showSerName val="0"/>
          <c:showPercent val="0"/>
          <c:showBubbleSize val="0"/>
        </c:dLbls>
        <c:gapWidth val="115"/>
        <c:overlap val="-20"/>
        <c:axId val="1327846672"/>
        <c:axId val="1327848336"/>
      </c:barChart>
      <c:catAx>
        <c:axId val="1327846672"/>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メイリオ" panose="020B0604030504040204" pitchFamily="50" charset="-128"/>
                <a:cs typeface="+mn-cs"/>
              </a:defRPr>
            </a:pPr>
            <a:endParaRPr lang="ja-JP"/>
          </a:p>
        </c:txPr>
        <c:crossAx val="1327848336"/>
        <c:crosses val="autoZero"/>
        <c:auto val="1"/>
        <c:lblAlgn val="ctr"/>
        <c:lblOffset val="100"/>
        <c:noMultiLvlLbl val="0"/>
      </c:catAx>
      <c:valAx>
        <c:axId val="132784833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メイリオ" panose="020B0604030504040204" pitchFamily="50" charset="-128"/>
                <a:cs typeface="+mn-cs"/>
              </a:defRPr>
            </a:pPr>
            <a:endParaRPr lang="ja-JP"/>
          </a:p>
        </c:txPr>
        <c:crossAx val="132784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3358125981063924"/>
          <c:y val="0.30393292505103531"/>
          <c:w val="0.45294908715541199"/>
          <c:h val="0.60393205016039664"/>
        </c:manualLayout>
      </c:layout>
      <c:doughnutChart>
        <c:varyColors val="1"/>
        <c:ser>
          <c:idx val="0"/>
          <c:order val="0"/>
          <c:explosion val="7"/>
          <c:dPt>
            <c:idx val="0"/>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1-E953-4BF8-AA57-1CD71E1178ED}"/>
              </c:ext>
            </c:extLst>
          </c:dPt>
          <c:dPt>
            <c:idx val="1"/>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3-E953-4BF8-AA57-1CD71E1178ED}"/>
              </c:ext>
            </c:extLst>
          </c:dPt>
          <c:dLbls>
            <c:dLbl>
              <c:idx val="0"/>
              <c:tx>
                <c:rich>
                  <a:bodyPr/>
                  <a:lstStyle/>
                  <a:p>
                    <a:fld id="{D72E75EB-FD2D-4251-9BA4-F53ECCBE5730}" type="VALUE">
                      <a:rPr lang="en-US" altLang="ja-JP" smtClean="0"/>
                      <a:pPr/>
                      <a:t>[値]</a:t>
                    </a:fld>
                    <a:endParaRPr lang="ja-JP" alt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953-4BF8-AA57-1CD71E1178ED}"/>
                </c:ext>
              </c:extLst>
            </c:dLbl>
            <c:dLbl>
              <c:idx val="1"/>
              <c:tx>
                <c:rich>
                  <a:bodyPr/>
                  <a:lstStyle/>
                  <a:p>
                    <a:fld id="{B9F75665-A71A-4FB7-AC74-AFAEFFA7EF51}" type="VALUE">
                      <a:rPr lang="en-US" altLang="ja-JP" smtClean="0"/>
                      <a:pPr/>
                      <a:t>[値]</a:t>
                    </a:fld>
                    <a:endParaRPr lang="ja-JP" alt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953-4BF8-AA57-1CD71E1178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Sheet1!$B$4:$B$5</c:f>
              <c:strCache>
                <c:ptCount val="2"/>
                <c:pt idx="0">
                  <c:v>留学生</c:v>
                </c:pt>
                <c:pt idx="1">
                  <c:v>留学生以外</c:v>
                </c:pt>
              </c:strCache>
            </c:strRef>
          </c:cat>
          <c:val>
            <c:numRef>
              <c:f>Sheet1!$C$4:$C$5</c:f>
              <c:numCache>
                <c:formatCode>General</c:formatCode>
                <c:ptCount val="2"/>
                <c:pt idx="0">
                  <c:v>2664</c:v>
                </c:pt>
                <c:pt idx="1">
                  <c:v>7013</c:v>
                </c:pt>
              </c:numCache>
            </c:numRef>
          </c:val>
          <c:extLst>
            <c:ext xmlns:c16="http://schemas.microsoft.com/office/drawing/2014/chart" uri="{C3380CC4-5D6E-409C-BE32-E72D297353CC}">
              <c16:uniqueId val="{00000004-E953-4BF8-AA57-1CD71E1178ED}"/>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egendEntry>
        <c:idx val="1"/>
        <c:delete val="1"/>
      </c:legendEntry>
      <c:layout>
        <c:manualLayout>
          <c:xMode val="edge"/>
          <c:yMode val="edge"/>
          <c:x val="0.77717298525513834"/>
          <c:y val="0.41765937591134433"/>
          <c:w val="0.13662239026929027"/>
          <c:h val="5.5871828521434817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85394970789939E-2"/>
          <c:y val="7.187509649529103E-2"/>
          <c:w val="0.79548935737871473"/>
          <c:h val="0.67182009417940403"/>
        </c:manualLayout>
      </c:layout>
      <c:barChart>
        <c:barDir val="col"/>
        <c:grouping val="clustered"/>
        <c:varyColors val="0"/>
        <c:ser>
          <c:idx val="0"/>
          <c:order val="0"/>
          <c:tx>
            <c:strRef>
              <c:f>Sheet1!$B$4</c:f>
              <c:strCache>
                <c:ptCount val="1"/>
                <c:pt idx="0">
                  <c:v>有効求人数</c:v>
                </c:pt>
              </c:strCache>
            </c:strRef>
          </c:tx>
          <c:spPr>
            <a:solidFill>
              <a:schemeClr val="accent1"/>
            </a:solidFill>
            <a:ln>
              <a:noFill/>
            </a:ln>
            <a:effectLst/>
          </c:spPr>
          <c:invertIfNegative val="0"/>
          <c:cat>
            <c:multiLvlStrRef>
              <c:f>Sheet1!$C$2:$O$3</c:f>
              <c:multiLvlStrCache>
                <c:ptCount val="13"/>
                <c:lvl>
                  <c:pt idx="0">
                    <c:v>03月</c:v>
                  </c:pt>
                  <c:pt idx="1">
                    <c:v>06月</c:v>
                  </c:pt>
                  <c:pt idx="2">
                    <c:v>09月</c:v>
                  </c:pt>
                  <c:pt idx="3">
                    <c:v>12月</c:v>
                  </c:pt>
                  <c:pt idx="4">
                    <c:v>03月</c:v>
                  </c:pt>
                  <c:pt idx="5">
                    <c:v>06月</c:v>
                  </c:pt>
                  <c:pt idx="6">
                    <c:v>09月</c:v>
                  </c:pt>
                  <c:pt idx="7">
                    <c:v>12月</c:v>
                  </c:pt>
                  <c:pt idx="8">
                    <c:v>03月</c:v>
                  </c:pt>
                  <c:pt idx="9">
                    <c:v>06月</c:v>
                  </c:pt>
                  <c:pt idx="10">
                    <c:v>09月</c:v>
                  </c:pt>
                  <c:pt idx="11">
                    <c:v>12月</c:v>
                  </c:pt>
                  <c:pt idx="12">
                    <c:v>03月</c:v>
                  </c:pt>
                </c:lvl>
                <c:lvl>
                  <c:pt idx="0">
                    <c:v>2015年</c:v>
                  </c:pt>
                  <c:pt idx="4">
                    <c:v>2016年</c:v>
                  </c:pt>
                  <c:pt idx="8">
                    <c:v>2017年</c:v>
                  </c:pt>
                  <c:pt idx="12">
                    <c:v>2018年</c:v>
                  </c:pt>
                </c:lvl>
              </c:multiLvlStrCache>
            </c:multiLvlStrRef>
          </c:cat>
          <c:val>
            <c:numRef>
              <c:f>Sheet1!$C$4:$O$4</c:f>
              <c:numCache>
                <c:formatCode>General</c:formatCode>
                <c:ptCount val="13"/>
                <c:pt idx="0">
                  <c:v>90</c:v>
                </c:pt>
                <c:pt idx="1">
                  <c:v>92</c:v>
                </c:pt>
                <c:pt idx="2">
                  <c:v>94</c:v>
                </c:pt>
                <c:pt idx="3">
                  <c:v>99</c:v>
                </c:pt>
                <c:pt idx="4">
                  <c:v>100</c:v>
                </c:pt>
                <c:pt idx="5">
                  <c:v>102</c:v>
                </c:pt>
                <c:pt idx="6">
                  <c:v>104</c:v>
                </c:pt>
                <c:pt idx="7">
                  <c:v>105</c:v>
                </c:pt>
                <c:pt idx="8">
                  <c:v>106</c:v>
                </c:pt>
                <c:pt idx="9">
                  <c:v>107</c:v>
                </c:pt>
                <c:pt idx="10">
                  <c:v>107</c:v>
                </c:pt>
                <c:pt idx="11">
                  <c:v>111</c:v>
                </c:pt>
                <c:pt idx="12">
                  <c:v>108</c:v>
                </c:pt>
              </c:numCache>
            </c:numRef>
          </c:val>
          <c:extLst>
            <c:ext xmlns:c16="http://schemas.microsoft.com/office/drawing/2014/chart" uri="{C3380CC4-5D6E-409C-BE32-E72D297353CC}">
              <c16:uniqueId val="{00000000-EE8B-4279-B305-0758DCDD5A92}"/>
            </c:ext>
          </c:extLst>
        </c:ser>
        <c:ser>
          <c:idx val="1"/>
          <c:order val="1"/>
          <c:tx>
            <c:strRef>
              <c:f>Sheet1!$B$5</c:f>
              <c:strCache>
                <c:ptCount val="1"/>
                <c:pt idx="0">
                  <c:v>有効求職者数</c:v>
                </c:pt>
              </c:strCache>
            </c:strRef>
          </c:tx>
          <c:spPr>
            <a:solidFill>
              <a:schemeClr val="accent2"/>
            </a:solidFill>
            <a:ln>
              <a:noFill/>
            </a:ln>
            <a:effectLst/>
          </c:spPr>
          <c:invertIfNegative val="0"/>
          <c:cat>
            <c:multiLvlStrRef>
              <c:f>Sheet1!$C$2:$O$3</c:f>
              <c:multiLvlStrCache>
                <c:ptCount val="13"/>
                <c:lvl>
                  <c:pt idx="0">
                    <c:v>03月</c:v>
                  </c:pt>
                  <c:pt idx="1">
                    <c:v>06月</c:v>
                  </c:pt>
                  <c:pt idx="2">
                    <c:v>09月</c:v>
                  </c:pt>
                  <c:pt idx="3">
                    <c:v>12月</c:v>
                  </c:pt>
                  <c:pt idx="4">
                    <c:v>03月</c:v>
                  </c:pt>
                  <c:pt idx="5">
                    <c:v>06月</c:v>
                  </c:pt>
                  <c:pt idx="6">
                    <c:v>09月</c:v>
                  </c:pt>
                  <c:pt idx="7">
                    <c:v>12月</c:v>
                  </c:pt>
                  <c:pt idx="8">
                    <c:v>03月</c:v>
                  </c:pt>
                  <c:pt idx="9">
                    <c:v>06月</c:v>
                  </c:pt>
                  <c:pt idx="10">
                    <c:v>09月</c:v>
                  </c:pt>
                  <c:pt idx="11">
                    <c:v>12月</c:v>
                  </c:pt>
                  <c:pt idx="12">
                    <c:v>03月</c:v>
                  </c:pt>
                </c:lvl>
                <c:lvl>
                  <c:pt idx="0">
                    <c:v>2015年</c:v>
                  </c:pt>
                  <c:pt idx="4">
                    <c:v>2016年</c:v>
                  </c:pt>
                  <c:pt idx="8">
                    <c:v>2017年</c:v>
                  </c:pt>
                  <c:pt idx="12">
                    <c:v>2018年</c:v>
                  </c:pt>
                </c:lvl>
              </c:multiLvlStrCache>
            </c:multiLvlStrRef>
          </c:cat>
          <c:val>
            <c:numRef>
              <c:f>Sheet1!$C$5:$O$5</c:f>
              <c:numCache>
                <c:formatCode>General</c:formatCode>
                <c:ptCount val="13"/>
                <c:pt idx="0">
                  <c:v>63</c:v>
                </c:pt>
                <c:pt idx="1">
                  <c:v>62</c:v>
                </c:pt>
                <c:pt idx="2">
                  <c:v>61</c:v>
                </c:pt>
                <c:pt idx="3">
                  <c:v>62</c:v>
                </c:pt>
                <c:pt idx="4">
                  <c:v>60</c:v>
                </c:pt>
                <c:pt idx="5">
                  <c:v>59</c:v>
                </c:pt>
                <c:pt idx="6">
                  <c:v>60</c:v>
                </c:pt>
                <c:pt idx="7">
                  <c:v>60</c:v>
                </c:pt>
                <c:pt idx="8">
                  <c:v>61</c:v>
                </c:pt>
                <c:pt idx="9">
                  <c:v>60</c:v>
                </c:pt>
                <c:pt idx="10">
                  <c:v>61</c:v>
                </c:pt>
                <c:pt idx="11">
                  <c:v>62</c:v>
                </c:pt>
                <c:pt idx="12">
                  <c:v>60</c:v>
                </c:pt>
              </c:numCache>
            </c:numRef>
          </c:val>
          <c:extLst>
            <c:ext xmlns:c16="http://schemas.microsoft.com/office/drawing/2014/chart" uri="{C3380CC4-5D6E-409C-BE32-E72D297353CC}">
              <c16:uniqueId val="{00000001-EE8B-4279-B305-0758DCDD5A92}"/>
            </c:ext>
          </c:extLst>
        </c:ser>
        <c:dLbls>
          <c:showLegendKey val="0"/>
          <c:showVal val="0"/>
          <c:showCatName val="0"/>
          <c:showSerName val="0"/>
          <c:showPercent val="0"/>
          <c:showBubbleSize val="0"/>
        </c:dLbls>
        <c:gapWidth val="219"/>
        <c:overlap val="-27"/>
        <c:axId val="2071131679"/>
        <c:axId val="2071132927"/>
      </c:barChart>
      <c:lineChart>
        <c:grouping val="standard"/>
        <c:varyColors val="0"/>
        <c:ser>
          <c:idx val="2"/>
          <c:order val="2"/>
          <c:tx>
            <c:strRef>
              <c:f>Sheet1!$B$6</c:f>
              <c:strCache>
                <c:ptCount val="1"/>
                <c:pt idx="0">
                  <c:v>有効求人倍率</c:v>
                </c:pt>
              </c:strCache>
            </c:strRef>
          </c:tx>
          <c:spPr>
            <a:ln w="28575" cap="rnd">
              <a:solidFill>
                <a:srgbClr val="800080"/>
              </a:solidFill>
              <a:round/>
            </a:ln>
            <a:effectLst/>
          </c:spPr>
          <c:marker>
            <c:symbol val="none"/>
          </c:marker>
          <c:cat>
            <c:multiLvlStrRef>
              <c:f>Sheet1!$C$2:$O$3</c:f>
              <c:multiLvlStrCache>
                <c:ptCount val="13"/>
                <c:lvl>
                  <c:pt idx="0">
                    <c:v>03月</c:v>
                  </c:pt>
                  <c:pt idx="1">
                    <c:v>06月</c:v>
                  </c:pt>
                  <c:pt idx="2">
                    <c:v>09月</c:v>
                  </c:pt>
                  <c:pt idx="3">
                    <c:v>12月</c:v>
                  </c:pt>
                  <c:pt idx="4">
                    <c:v>03月</c:v>
                  </c:pt>
                  <c:pt idx="5">
                    <c:v>06月</c:v>
                  </c:pt>
                  <c:pt idx="6">
                    <c:v>09月</c:v>
                  </c:pt>
                  <c:pt idx="7">
                    <c:v>12月</c:v>
                  </c:pt>
                  <c:pt idx="8">
                    <c:v>03月</c:v>
                  </c:pt>
                  <c:pt idx="9">
                    <c:v>06月</c:v>
                  </c:pt>
                  <c:pt idx="10">
                    <c:v>09月</c:v>
                  </c:pt>
                  <c:pt idx="11">
                    <c:v>12月</c:v>
                  </c:pt>
                  <c:pt idx="12">
                    <c:v>03月</c:v>
                  </c:pt>
                </c:lvl>
                <c:lvl>
                  <c:pt idx="0">
                    <c:v>2015年</c:v>
                  </c:pt>
                  <c:pt idx="4">
                    <c:v>2016年</c:v>
                  </c:pt>
                  <c:pt idx="8">
                    <c:v>2017年</c:v>
                  </c:pt>
                  <c:pt idx="12">
                    <c:v>2018年</c:v>
                  </c:pt>
                </c:lvl>
              </c:multiLvlStrCache>
            </c:multiLvlStrRef>
          </c:cat>
          <c:val>
            <c:numRef>
              <c:f>Sheet1!$C$6:$O$6</c:f>
              <c:numCache>
                <c:formatCode>General</c:formatCode>
                <c:ptCount val="13"/>
                <c:pt idx="0">
                  <c:v>1.4285714285714286</c:v>
                </c:pt>
                <c:pt idx="1">
                  <c:v>1.4838709677419355</c:v>
                </c:pt>
                <c:pt idx="2">
                  <c:v>1.540983606557377</c:v>
                </c:pt>
                <c:pt idx="3">
                  <c:v>1.596774193548387</c:v>
                </c:pt>
                <c:pt idx="4">
                  <c:v>1.6666666666666667</c:v>
                </c:pt>
                <c:pt idx="5">
                  <c:v>1.728813559322034</c:v>
                </c:pt>
                <c:pt idx="6">
                  <c:v>1.7333333333333334</c:v>
                </c:pt>
                <c:pt idx="7">
                  <c:v>1.75</c:v>
                </c:pt>
                <c:pt idx="8">
                  <c:v>1.7377049180327868</c:v>
                </c:pt>
                <c:pt idx="9">
                  <c:v>1.7833333333333334</c:v>
                </c:pt>
                <c:pt idx="10">
                  <c:v>1.7540983606557377</c:v>
                </c:pt>
                <c:pt idx="11">
                  <c:v>1.7903225806451613</c:v>
                </c:pt>
                <c:pt idx="12">
                  <c:v>1.8</c:v>
                </c:pt>
              </c:numCache>
            </c:numRef>
          </c:val>
          <c:smooth val="0"/>
          <c:extLst>
            <c:ext xmlns:c16="http://schemas.microsoft.com/office/drawing/2014/chart" uri="{C3380CC4-5D6E-409C-BE32-E72D297353CC}">
              <c16:uniqueId val="{00000002-EE8B-4279-B305-0758DCDD5A92}"/>
            </c:ext>
          </c:extLst>
        </c:ser>
        <c:dLbls>
          <c:showLegendKey val="0"/>
          <c:showVal val="0"/>
          <c:showCatName val="0"/>
          <c:showSerName val="0"/>
          <c:showPercent val="0"/>
          <c:showBubbleSize val="0"/>
        </c:dLbls>
        <c:marker val="1"/>
        <c:smooth val="0"/>
        <c:axId val="1985730175"/>
        <c:axId val="1985728927"/>
      </c:lineChart>
      <c:catAx>
        <c:axId val="2071131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ja-JP"/>
          </a:p>
        </c:txPr>
        <c:crossAx val="2071132927"/>
        <c:crosses val="autoZero"/>
        <c:auto val="1"/>
        <c:lblAlgn val="ctr"/>
        <c:lblOffset val="100"/>
        <c:noMultiLvlLbl val="0"/>
      </c:catAx>
      <c:valAx>
        <c:axId val="2071132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2071131679"/>
        <c:crosses val="autoZero"/>
        <c:crossBetween val="between"/>
      </c:valAx>
      <c:valAx>
        <c:axId val="1985728927"/>
        <c:scaling>
          <c:orientation val="minMax"/>
          <c:max val="1.8"/>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1985730175"/>
        <c:crosses val="max"/>
        <c:crossBetween val="between"/>
      </c:valAx>
      <c:catAx>
        <c:axId val="1985730175"/>
        <c:scaling>
          <c:orientation val="minMax"/>
        </c:scaling>
        <c:delete val="1"/>
        <c:axPos val="b"/>
        <c:numFmt formatCode="General" sourceLinked="1"/>
        <c:majorTickMark val="out"/>
        <c:minorTickMark val="none"/>
        <c:tickLblPos val="nextTo"/>
        <c:crossAx val="1985728927"/>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Sheet1!$D$2</c:f>
              <c:strCache>
                <c:ptCount val="1"/>
                <c:pt idx="0">
                  <c:v>いつもある</c:v>
                </c:pt>
              </c:strCache>
            </c:strRef>
          </c:tx>
          <c:spPr>
            <a:solidFill>
              <a:schemeClr val="accent1">
                <a:lumMod val="50000"/>
              </a:schemeClr>
            </a:solidFill>
            <a:ln>
              <a:noFill/>
            </a:ln>
            <a:effectLst/>
          </c:spPr>
          <c:invertIfNegative val="0"/>
          <c:cat>
            <c:strRef>
              <c:f>Sheet1!$C$3:$C$9</c:f>
              <c:strCache>
                <c:ptCount val="7"/>
                <c:pt idx="0">
                  <c:v>アパレル</c:v>
                </c:pt>
                <c:pt idx="1">
                  <c:v>コンビニスーパー</c:v>
                </c:pt>
                <c:pt idx="2">
                  <c:v>ファミレス</c:v>
                </c:pt>
                <c:pt idx="4">
                  <c:v>アパレル</c:v>
                </c:pt>
                <c:pt idx="5">
                  <c:v>コンビニスーパー</c:v>
                </c:pt>
                <c:pt idx="6">
                  <c:v>ファミレス</c:v>
                </c:pt>
              </c:strCache>
            </c:strRef>
          </c:cat>
          <c:val>
            <c:numRef>
              <c:f>Sheet1!$D$3:$D$9</c:f>
              <c:numCache>
                <c:formatCode>General</c:formatCode>
                <c:ptCount val="7"/>
                <c:pt idx="0">
                  <c:v>2</c:v>
                </c:pt>
                <c:pt idx="1">
                  <c:v>4</c:v>
                </c:pt>
                <c:pt idx="2">
                  <c:v>2</c:v>
                </c:pt>
                <c:pt idx="4">
                  <c:v>2</c:v>
                </c:pt>
                <c:pt idx="5">
                  <c:v>3</c:v>
                </c:pt>
                <c:pt idx="6">
                  <c:v>2</c:v>
                </c:pt>
              </c:numCache>
            </c:numRef>
          </c:val>
          <c:extLst>
            <c:ext xmlns:c16="http://schemas.microsoft.com/office/drawing/2014/chart" uri="{C3380CC4-5D6E-409C-BE32-E72D297353CC}">
              <c16:uniqueId val="{00000000-121E-4DA5-82D1-D0BAEA8A8E56}"/>
            </c:ext>
          </c:extLst>
        </c:ser>
        <c:ser>
          <c:idx val="1"/>
          <c:order val="1"/>
          <c:tx>
            <c:strRef>
              <c:f>Sheet1!$E$2</c:f>
              <c:strCache>
                <c:ptCount val="1"/>
                <c:pt idx="0">
                  <c:v>よくある</c:v>
                </c:pt>
              </c:strCache>
            </c:strRef>
          </c:tx>
          <c:spPr>
            <a:solidFill>
              <a:schemeClr val="accent1">
                <a:lumMod val="75000"/>
              </a:schemeClr>
            </a:solidFill>
            <a:ln>
              <a:noFill/>
            </a:ln>
            <a:effectLst/>
          </c:spPr>
          <c:invertIfNegative val="0"/>
          <c:cat>
            <c:strRef>
              <c:f>Sheet1!$C$3:$C$9</c:f>
              <c:strCache>
                <c:ptCount val="7"/>
                <c:pt idx="0">
                  <c:v>アパレル</c:v>
                </c:pt>
                <c:pt idx="1">
                  <c:v>コンビニスーパー</c:v>
                </c:pt>
                <c:pt idx="2">
                  <c:v>ファミレス</c:v>
                </c:pt>
                <c:pt idx="4">
                  <c:v>アパレル</c:v>
                </c:pt>
                <c:pt idx="5">
                  <c:v>コンビニスーパー</c:v>
                </c:pt>
                <c:pt idx="6">
                  <c:v>ファミレス</c:v>
                </c:pt>
              </c:strCache>
            </c:strRef>
          </c:cat>
          <c:val>
            <c:numRef>
              <c:f>Sheet1!$E$3:$E$9</c:f>
              <c:numCache>
                <c:formatCode>General</c:formatCode>
                <c:ptCount val="7"/>
                <c:pt idx="0">
                  <c:v>10</c:v>
                </c:pt>
                <c:pt idx="1">
                  <c:v>7</c:v>
                </c:pt>
                <c:pt idx="2">
                  <c:v>7</c:v>
                </c:pt>
                <c:pt idx="4">
                  <c:v>11</c:v>
                </c:pt>
                <c:pt idx="5">
                  <c:v>8</c:v>
                </c:pt>
                <c:pt idx="6">
                  <c:v>10</c:v>
                </c:pt>
              </c:numCache>
            </c:numRef>
          </c:val>
          <c:extLst>
            <c:ext xmlns:c16="http://schemas.microsoft.com/office/drawing/2014/chart" uri="{C3380CC4-5D6E-409C-BE32-E72D297353CC}">
              <c16:uniqueId val="{00000001-121E-4DA5-82D1-D0BAEA8A8E56}"/>
            </c:ext>
          </c:extLst>
        </c:ser>
        <c:ser>
          <c:idx val="2"/>
          <c:order val="2"/>
          <c:tx>
            <c:strRef>
              <c:f>Sheet1!$F$2</c:f>
              <c:strCache>
                <c:ptCount val="1"/>
                <c:pt idx="0">
                  <c:v>時々ある</c:v>
                </c:pt>
              </c:strCache>
            </c:strRef>
          </c:tx>
          <c:spPr>
            <a:solidFill>
              <a:schemeClr val="accent1">
                <a:lumMod val="60000"/>
                <a:lumOff val="40000"/>
              </a:schemeClr>
            </a:solidFill>
            <a:ln>
              <a:noFill/>
            </a:ln>
            <a:effectLst/>
          </c:spPr>
          <c:invertIfNegative val="0"/>
          <c:cat>
            <c:strRef>
              <c:f>Sheet1!$C$3:$C$9</c:f>
              <c:strCache>
                <c:ptCount val="7"/>
                <c:pt idx="0">
                  <c:v>アパレル</c:v>
                </c:pt>
                <c:pt idx="1">
                  <c:v>コンビニスーパー</c:v>
                </c:pt>
                <c:pt idx="2">
                  <c:v>ファミレス</c:v>
                </c:pt>
                <c:pt idx="4">
                  <c:v>アパレル</c:v>
                </c:pt>
                <c:pt idx="5">
                  <c:v>コンビニスーパー</c:v>
                </c:pt>
                <c:pt idx="6">
                  <c:v>ファミレス</c:v>
                </c:pt>
              </c:strCache>
            </c:strRef>
          </c:cat>
          <c:val>
            <c:numRef>
              <c:f>Sheet1!$F$3:$F$9</c:f>
              <c:numCache>
                <c:formatCode>General</c:formatCode>
                <c:ptCount val="7"/>
                <c:pt idx="0">
                  <c:v>17</c:v>
                </c:pt>
                <c:pt idx="1">
                  <c:v>10</c:v>
                </c:pt>
                <c:pt idx="2">
                  <c:v>20</c:v>
                </c:pt>
                <c:pt idx="4">
                  <c:v>13</c:v>
                </c:pt>
                <c:pt idx="5">
                  <c:v>13</c:v>
                </c:pt>
                <c:pt idx="6">
                  <c:v>20</c:v>
                </c:pt>
              </c:numCache>
            </c:numRef>
          </c:val>
          <c:extLst>
            <c:ext xmlns:c16="http://schemas.microsoft.com/office/drawing/2014/chart" uri="{C3380CC4-5D6E-409C-BE32-E72D297353CC}">
              <c16:uniqueId val="{00000002-121E-4DA5-82D1-D0BAEA8A8E56}"/>
            </c:ext>
          </c:extLst>
        </c:ser>
        <c:ser>
          <c:idx val="3"/>
          <c:order val="3"/>
          <c:tx>
            <c:strRef>
              <c:f>Sheet1!$G$2</c:f>
              <c:strCache>
                <c:ptCount val="1"/>
                <c:pt idx="0">
                  <c:v>ほとんどない</c:v>
                </c:pt>
              </c:strCache>
            </c:strRef>
          </c:tx>
          <c:spPr>
            <a:solidFill>
              <a:schemeClr val="accent1">
                <a:lumMod val="40000"/>
                <a:lumOff val="60000"/>
              </a:schemeClr>
            </a:solidFill>
            <a:ln>
              <a:noFill/>
            </a:ln>
            <a:effectLst/>
          </c:spPr>
          <c:invertIfNegative val="0"/>
          <c:cat>
            <c:strRef>
              <c:f>Sheet1!$C$3:$C$9</c:f>
              <c:strCache>
                <c:ptCount val="7"/>
                <c:pt idx="0">
                  <c:v>アパレル</c:v>
                </c:pt>
                <c:pt idx="1">
                  <c:v>コンビニスーパー</c:v>
                </c:pt>
                <c:pt idx="2">
                  <c:v>ファミレス</c:v>
                </c:pt>
                <c:pt idx="4">
                  <c:v>アパレル</c:v>
                </c:pt>
                <c:pt idx="5">
                  <c:v>コンビニスーパー</c:v>
                </c:pt>
                <c:pt idx="6">
                  <c:v>ファミレス</c:v>
                </c:pt>
              </c:strCache>
            </c:strRef>
          </c:cat>
          <c:val>
            <c:numRef>
              <c:f>Sheet1!$G$3:$G$9</c:f>
              <c:numCache>
                <c:formatCode>General</c:formatCode>
                <c:ptCount val="7"/>
                <c:pt idx="0">
                  <c:v>21</c:v>
                </c:pt>
                <c:pt idx="1">
                  <c:v>25</c:v>
                </c:pt>
                <c:pt idx="2">
                  <c:v>24</c:v>
                </c:pt>
                <c:pt idx="4">
                  <c:v>24</c:v>
                </c:pt>
                <c:pt idx="5">
                  <c:v>26</c:v>
                </c:pt>
                <c:pt idx="6">
                  <c:v>25</c:v>
                </c:pt>
              </c:numCache>
            </c:numRef>
          </c:val>
          <c:extLst>
            <c:ext xmlns:c16="http://schemas.microsoft.com/office/drawing/2014/chart" uri="{C3380CC4-5D6E-409C-BE32-E72D297353CC}">
              <c16:uniqueId val="{00000003-121E-4DA5-82D1-D0BAEA8A8E56}"/>
            </c:ext>
          </c:extLst>
        </c:ser>
        <c:ser>
          <c:idx val="4"/>
          <c:order val="4"/>
          <c:tx>
            <c:strRef>
              <c:f>Sheet1!$H$2</c:f>
              <c:strCache>
                <c:ptCount val="1"/>
                <c:pt idx="0">
                  <c:v>まったくない</c:v>
                </c:pt>
              </c:strCache>
            </c:strRef>
          </c:tx>
          <c:spPr>
            <a:solidFill>
              <a:schemeClr val="accent1">
                <a:lumMod val="20000"/>
                <a:lumOff val="80000"/>
              </a:schemeClr>
            </a:solidFill>
            <a:ln>
              <a:noFill/>
            </a:ln>
            <a:effectLst/>
          </c:spPr>
          <c:invertIfNegative val="0"/>
          <c:cat>
            <c:strRef>
              <c:f>Sheet1!$C$3:$C$9</c:f>
              <c:strCache>
                <c:ptCount val="7"/>
                <c:pt idx="0">
                  <c:v>アパレル</c:v>
                </c:pt>
                <c:pt idx="1">
                  <c:v>コンビニスーパー</c:v>
                </c:pt>
                <c:pt idx="2">
                  <c:v>ファミレス</c:v>
                </c:pt>
                <c:pt idx="4">
                  <c:v>アパレル</c:v>
                </c:pt>
                <c:pt idx="5">
                  <c:v>コンビニスーパー</c:v>
                </c:pt>
                <c:pt idx="6">
                  <c:v>ファミレス</c:v>
                </c:pt>
              </c:strCache>
            </c:strRef>
          </c:cat>
          <c:val>
            <c:numRef>
              <c:f>Sheet1!$H$3:$H$9</c:f>
              <c:numCache>
                <c:formatCode>General</c:formatCode>
                <c:ptCount val="7"/>
                <c:pt idx="0">
                  <c:v>10</c:v>
                </c:pt>
                <c:pt idx="1">
                  <c:v>14</c:v>
                </c:pt>
                <c:pt idx="2">
                  <c:v>7</c:v>
                </c:pt>
                <c:pt idx="4">
                  <c:v>10</c:v>
                </c:pt>
                <c:pt idx="5">
                  <c:v>10</c:v>
                </c:pt>
                <c:pt idx="6">
                  <c:v>3</c:v>
                </c:pt>
              </c:numCache>
            </c:numRef>
          </c:val>
          <c:extLst>
            <c:ext xmlns:c16="http://schemas.microsoft.com/office/drawing/2014/chart" uri="{C3380CC4-5D6E-409C-BE32-E72D297353CC}">
              <c16:uniqueId val="{00000004-121E-4DA5-82D1-D0BAEA8A8E56}"/>
            </c:ext>
          </c:extLst>
        </c:ser>
        <c:dLbls>
          <c:showLegendKey val="0"/>
          <c:showVal val="0"/>
          <c:showCatName val="0"/>
          <c:showSerName val="0"/>
          <c:showPercent val="0"/>
          <c:showBubbleSize val="0"/>
        </c:dLbls>
        <c:gapWidth val="90"/>
        <c:overlap val="100"/>
        <c:axId val="144386415"/>
        <c:axId val="144387663"/>
      </c:barChart>
      <c:catAx>
        <c:axId val="144386415"/>
        <c:scaling>
          <c:orientation val="minMax"/>
        </c:scaling>
        <c:delete val="1"/>
        <c:axPos val="l"/>
        <c:numFmt formatCode="General" sourceLinked="1"/>
        <c:majorTickMark val="none"/>
        <c:minorTickMark val="none"/>
        <c:tickLblPos val="nextTo"/>
        <c:crossAx val="144387663"/>
        <c:crosses val="autoZero"/>
        <c:auto val="1"/>
        <c:lblAlgn val="ctr"/>
        <c:lblOffset val="100"/>
        <c:noMultiLvlLbl val="0"/>
      </c:catAx>
      <c:valAx>
        <c:axId val="14438766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1443864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659377149079329E-2"/>
          <c:y val="9.7415835726947481E-2"/>
          <c:w val="0.83564522204860381"/>
          <c:h val="0.74704355749998341"/>
        </c:manualLayout>
      </c:layout>
      <c:barChart>
        <c:barDir val="col"/>
        <c:grouping val="clustered"/>
        <c:varyColors val="0"/>
        <c:ser>
          <c:idx val="0"/>
          <c:order val="0"/>
          <c:tx>
            <c:strRef>
              <c:f>'1'!$H$19</c:f>
              <c:strCache>
                <c:ptCount val="1"/>
                <c:pt idx="0">
                  <c:v>つくば市の外国人数</c:v>
                </c:pt>
              </c:strCache>
            </c:strRef>
          </c:tx>
          <c:spPr>
            <a:solidFill>
              <a:srgbClr val="00B0F0"/>
            </a:solidFill>
            <a:ln>
              <a:noFill/>
            </a:ln>
            <a:effectLst/>
          </c:spPr>
          <c:invertIfNegative val="0"/>
          <c:cat>
            <c:numRef>
              <c:f>'1'!$I$18:$P$18</c:f>
              <c:numCache>
                <c:formatCode>General</c:formatCode>
                <c:ptCount val="8"/>
                <c:pt idx="0">
                  <c:v>1980</c:v>
                </c:pt>
                <c:pt idx="1">
                  <c:v>1985</c:v>
                </c:pt>
                <c:pt idx="2">
                  <c:v>1990</c:v>
                </c:pt>
                <c:pt idx="3">
                  <c:v>1995</c:v>
                </c:pt>
                <c:pt idx="4">
                  <c:v>2000</c:v>
                </c:pt>
                <c:pt idx="5">
                  <c:v>2005</c:v>
                </c:pt>
                <c:pt idx="6">
                  <c:v>2010</c:v>
                </c:pt>
                <c:pt idx="7">
                  <c:v>2015</c:v>
                </c:pt>
              </c:numCache>
            </c:numRef>
          </c:cat>
          <c:val>
            <c:numRef>
              <c:f>'1'!$I$19:$P$19</c:f>
              <c:numCache>
                <c:formatCode>#,###</c:formatCode>
                <c:ptCount val="8"/>
                <c:pt idx="0" formatCode="0">
                  <c:v>507</c:v>
                </c:pt>
                <c:pt idx="1">
                  <c:v>1218</c:v>
                </c:pt>
                <c:pt idx="2">
                  <c:v>2142</c:v>
                </c:pt>
                <c:pt idx="3">
                  <c:v>3676</c:v>
                </c:pt>
                <c:pt idx="4">
                  <c:v>5169</c:v>
                </c:pt>
                <c:pt idx="5">
                  <c:v>5460</c:v>
                </c:pt>
                <c:pt idx="6">
                  <c:v>6041</c:v>
                </c:pt>
                <c:pt idx="7">
                  <c:v>6131</c:v>
                </c:pt>
              </c:numCache>
            </c:numRef>
          </c:val>
          <c:extLst>
            <c:ext xmlns:c16="http://schemas.microsoft.com/office/drawing/2014/chart" uri="{C3380CC4-5D6E-409C-BE32-E72D297353CC}">
              <c16:uniqueId val="{00000000-ECC1-4C8C-A57A-048B0A98F46F}"/>
            </c:ext>
          </c:extLst>
        </c:ser>
        <c:dLbls>
          <c:showLegendKey val="0"/>
          <c:showVal val="0"/>
          <c:showCatName val="0"/>
          <c:showSerName val="0"/>
          <c:showPercent val="0"/>
          <c:showBubbleSize val="0"/>
        </c:dLbls>
        <c:gapWidth val="219"/>
        <c:overlap val="-27"/>
        <c:axId val="1478644623"/>
        <c:axId val="1478645455"/>
      </c:barChart>
      <c:lineChart>
        <c:grouping val="standard"/>
        <c:varyColors val="0"/>
        <c:ser>
          <c:idx val="1"/>
          <c:order val="1"/>
          <c:tx>
            <c:strRef>
              <c:f>'1'!$H$20</c:f>
              <c:strCache>
                <c:ptCount val="1"/>
                <c:pt idx="0">
                  <c:v>つくば市の総人口に占める外国人の割合</c:v>
                </c:pt>
              </c:strCache>
            </c:strRef>
          </c:tx>
          <c:spPr>
            <a:ln w="28575" cap="rnd">
              <a:solidFill>
                <a:schemeClr val="accent2"/>
              </a:solidFill>
              <a:round/>
            </a:ln>
            <a:effectLst/>
          </c:spPr>
          <c:marker>
            <c:symbol val="circle"/>
            <c:size val="5"/>
            <c:spPr>
              <a:solidFill>
                <a:srgbClr val="FFC000"/>
              </a:solidFill>
              <a:ln w="9525">
                <a:solidFill>
                  <a:schemeClr val="accent2"/>
                </a:solidFill>
              </a:ln>
              <a:effectLst/>
            </c:spPr>
          </c:marker>
          <c:cat>
            <c:numRef>
              <c:f>'1'!$I$18:$P$18</c:f>
              <c:numCache>
                <c:formatCode>General</c:formatCode>
                <c:ptCount val="8"/>
                <c:pt idx="0">
                  <c:v>1980</c:v>
                </c:pt>
                <c:pt idx="1">
                  <c:v>1985</c:v>
                </c:pt>
                <c:pt idx="2">
                  <c:v>1990</c:v>
                </c:pt>
                <c:pt idx="3">
                  <c:v>1995</c:v>
                </c:pt>
                <c:pt idx="4">
                  <c:v>2000</c:v>
                </c:pt>
                <c:pt idx="5">
                  <c:v>2005</c:v>
                </c:pt>
                <c:pt idx="6">
                  <c:v>2010</c:v>
                </c:pt>
                <c:pt idx="7">
                  <c:v>2015</c:v>
                </c:pt>
              </c:numCache>
            </c:numRef>
          </c:cat>
          <c:val>
            <c:numRef>
              <c:f>'1'!$I$20:$P$20</c:f>
              <c:numCache>
                <c:formatCode>0.00%</c:formatCode>
                <c:ptCount val="8"/>
                <c:pt idx="0">
                  <c:v>3.9795293637462517E-3</c:v>
                </c:pt>
                <c:pt idx="1">
                  <c:v>8.1159961085864301E-3</c:v>
                </c:pt>
                <c:pt idx="2">
                  <c:v>1.2714731755962628E-2</c:v>
                </c:pt>
                <c:pt idx="3">
                  <c:v>2.0161577824458255E-2</c:v>
                </c:pt>
                <c:pt idx="4">
                  <c:v>2.6947980856454692E-2</c:v>
                </c:pt>
                <c:pt idx="5">
                  <c:v>2.7228117769089604E-2</c:v>
                </c:pt>
                <c:pt idx="6">
                  <c:v>2.8151358404399085E-2</c:v>
                </c:pt>
                <c:pt idx="7">
                  <c:v>2.7013213607504308E-2</c:v>
                </c:pt>
              </c:numCache>
            </c:numRef>
          </c:val>
          <c:smooth val="0"/>
          <c:extLst>
            <c:ext xmlns:c16="http://schemas.microsoft.com/office/drawing/2014/chart" uri="{C3380CC4-5D6E-409C-BE32-E72D297353CC}">
              <c16:uniqueId val="{00000001-ECC1-4C8C-A57A-048B0A98F46F}"/>
            </c:ext>
          </c:extLst>
        </c:ser>
        <c:ser>
          <c:idx val="2"/>
          <c:order val="2"/>
          <c:tx>
            <c:strRef>
              <c:f>'1'!$H$21</c:f>
              <c:strCache>
                <c:ptCount val="1"/>
                <c:pt idx="0">
                  <c:v>全国の総人口に占める外国人の割合</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numRef>
              <c:f>'1'!$I$18:$P$18</c:f>
              <c:numCache>
                <c:formatCode>General</c:formatCode>
                <c:ptCount val="8"/>
                <c:pt idx="0">
                  <c:v>1980</c:v>
                </c:pt>
                <c:pt idx="1">
                  <c:v>1985</c:v>
                </c:pt>
                <c:pt idx="2">
                  <c:v>1990</c:v>
                </c:pt>
                <c:pt idx="3">
                  <c:v>1995</c:v>
                </c:pt>
                <c:pt idx="4">
                  <c:v>2000</c:v>
                </c:pt>
                <c:pt idx="5">
                  <c:v>2005</c:v>
                </c:pt>
                <c:pt idx="6">
                  <c:v>2010</c:v>
                </c:pt>
                <c:pt idx="7">
                  <c:v>2015</c:v>
                </c:pt>
              </c:numCache>
            </c:numRef>
          </c:cat>
          <c:val>
            <c:numRef>
              <c:f>'1'!$I$21:$P$21</c:f>
              <c:numCache>
                <c:formatCode>0.00%</c:formatCode>
                <c:ptCount val="8"/>
                <c:pt idx="0">
                  <c:v>6.7000000000000002E-3</c:v>
                </c:pt>
                <c:pt idx="1">
                  <c:v>7.0000000000000001E-3</c:v>
                </c:pt>
                <c:pt idx="2">
                  <c:v>8.6999999999999994E-3</c:v>
                </c:pt>
                <c:pt idx="3">
                  <c:v>1.03E-2</c:v>
                </c:pt>
                <c:pt idx="4">
                  <c:v>1.26E-2</c:v>
                </c:pt>
                <c:pt idx="5">
                  <c:v>1.49E-2</c:v>
                </c:pt>
                <c:pt idx="6">
                  <c:v>1.6299999999999999E-2</c:v>
                </c:pt>
                <c:pt idx="7">
                  <c:v>1.7600000000000001E-2</c:v>
                </c:pt>
              </c:numCache>
            </c:numRef>
          </c:val>
          <c:smooth val="0"/>
          <c:extLst>
            <c:ext xmlns:c16="http://schemas.microsoft.com/office/drawing/2014/chart" uri="{C3380CC4-5D6E-409C-BE32-E72D297353CC}">
              <c16:uniqueId val="{00000002-ECC1-4C8C-A57A-048B0A98F46F}"/>
            </c:ext>
          </c:extLst>
        </c:ser>
        <c:dLbls>
          <c:showLegendKey val="0"/>
          <c:showVal val="0"/>
          <c:showCatName val="0"/>
          <c:showSerName val="0"/>
          <c:showPercent val="0"/>
          <c:showBubbleSize val="0"/>
        </c:dLbls>
        <c:marker val="1"/>
        <c:smooth val="0"/>
        <c:axId val="2027591183"/>
        <c:axId val="1480547551"/>
      </c:lineChart>
      <c:catAx>
        <c:axId val="1478644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crossAx val="1478645455"/>
        <c:crosses val="autoZero"/>
        <c:auto val="1"/>
        <c:lblAlgn val="ctr"/>
        <c:lblOffset val="100"/>
        <c:noMultiLvlLbl val="0"/>
      </c:catAx>
      <c:valAx>
        <c:axId val="1478645455"/>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1478644623"/>
        <c:crosses val="autoZero"/>
        <c:crossBetween val="between"/>
      </c:valAx>
      <c:valAx>
        <c:axId val="1480547551"/>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2027591183"/>
        <c:crosses val="max"/>
        <c:crossBetween val="between"/>
      </c:valAx>
      <c:catAx>
        <c:axId val="2027591183"/>
        <c:scaling>
          <c:orientation val="minMax"/>
        </c:scaling>
        <c:delete val="1"/>
        <c:axPos val="b"/>
        <c:numFmt formatCode="General" sourceLinked="1"/>
        <c:majorTickMark val="out"/>
        <c:minorTickMark val="none"/>
        <c:tickLblPos val="nextTo"/>
        <c:crossAx val="148054755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9728356883193785"/>
          <c:y val="0.1372015986350171"/>
          <c:w val="0.59565371013110058"/>
          <c:h val="0.72370614695049362"/>
        </c:manualLayout>
      </c:layout>
      <c:barChart>
        <c:barDir val="bar"/>
        <c:grouping val="clustered"/>
        <c:varyColors val="0"/>
        <c:ser>
          <c:idx val="0"/>
          <c:order val="0"/>
          <c:spPr>
            <a:solidFill>
              <a:srgbClr val="00B0F0"/>
            </a:solidFill>
            <a:ln>
              <a:solidFill>
                <a:schemeClr val="tx1"/>
              </a:solidFill>
            </a:ln>
            <a:effectLst/>
          </c:spPr>
          <c:invertIfNegative val="0"/>
          <c:cat>
            <c:strRef>
              <c:f>Sheet1!$C$2:$C$13</c:f>
              <c:strCache>
                <c:ptCount val="12"/>
                <c:pt idx="0">
                  <c:v>特にない</c:v>
                </c:pt>
                <c:pt idx="1">
                  <c:v>その他</c:v>
                </c:pt>
                <c:pt idx="2">
                  <c:v>近所付き合い</c:v>
                </c:pt>
                <c:pt idx="3">
                  <c:v>老後</c:v>
                </c:pt>
                <c:pt idx="4">
                  <c:v>子供の保育や教育</c:v>
                </c:pt>
                <c:pt idx="5">
                  <c:v>災害や犯罪</c:v>
                </c:pt>
                <c:pt idx="6">
                  <c:v>健康</c:v>
                </c:pt>
                <c:pt idx="7">
                  <c:v>住宅</c:v>
                </c:pt>
                <c:pt idx="8">
                  <c:v>仕事や職場</c:v>
                </c:pt>
                <c:pt idx="9">
                  <c:v>お金(財政面)</c:v>
                </c:pt>
                <c:pt idx="10">
                  <c:v>公共交通が不便</c:v>
                </c:pt>
                <c:pt idx="11">
                  <c:v>日本語が分からない</c:v>
                </c:pt>
              </c:strCache>
            </c:strRef>
          </c:cat>
          <c:val>
            <c:numRef>
              <c:f>Sheet1!$D$2:$D$13</c:f>
              <c:numCache>
                <c:formatCode>General</c:formatCode>
                <c:ptCount val="12"/>
                <c:pt idx="0">
                  <c:v>24</c:v>
                </c:pt>
                <c:pt idx="1">
                  <c:v>5</c:v>
                </c:pt>
                <c:pt idx="2">
                  <c:v>0</c:v>
                </c:pt>
                <c:pt idx="3">
                  <c:v>0</c:v>
                </c:pt>
                <c:pt idx="4">
                  <c:v>2</c:v>
                </c:pt>
                <c:pt idx="5">
                  <c:v>6</c:v>
                </c:pt>
                <c:pt idx="6">
                  <c:v>6</c:v>
                </c:pt>
                <c:pt idx="7">
                  <c:v>7</c:v>
                </c:pt>
                <c:pt idx="8">
                  <c:v>9</c:v>
                </c:pt>
                <c:pt idx="9">
                  <c:v>11</c:v>
                </c:pt>
                <c:pt idx="10">
                  <c:v>14</c:v>
                </c:pt>
                <c:pt idx="11">
                  <c:v>37</c:v>
                </c:pt>
              </c:numCache>
            </c:numRef>
          </c:val>
          <c:extLst>
            <c:ext xmlns:c16="http://schemas.microsoft.com/office/drawing/2014/chart" uri="{C3380CC4-5D6E-409C-BE32-E72D297353CC}">
              <c16:uniqueId val="{00000000-D676-49BE-A61B-1703F7574702}"/>
            </c:ext>
          </c:extLst>
        </c:ser>
        <c:dLbls>
          <c:showLegendKey val="0"/>
          <c:showVal val="0"/>
          <c:showCatName val="0"/>
          <c:showSerName val="0"/>
          <c:showPercent val="0"/>
          <c:showBubbleSize val="0"/>
        </c:dLbls>
        <c:gapWidth val="182"/>
        <c:axId val="1013261151"/>
        <c:axId val="1013263231"/>
      </c:barChart>
      <c:catAx>
        <c:axId val="1013261151"/>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13263231"/>
        <c:crosses val="autoZero"/>
        <c:auto val="1"/>
        <c:lblAlgn val="ctr"/>
        <c:lblOffset val="100"/>
        <c:noMultiLvlLbl val="0"/>
      </c:catAx>
      <c:valAx>
        <c:axId val="1013263231"/>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crossAx val="10132611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4"/>
          <c:order val="0"/>
          <c:tx>
            <c:strRef>
              <c:f>Sheet1!$F$2</c:f>
              <c:strCache>
                <c:ptCount val="1"/>
                <c:pt idx="0">
                  <c:v>いつもある</c:v>
                </c:pt>
              </c:strCache>
            </c:strRef>
          </c:tx>
          <c:spPr>
            <a:solidFill>
              <a:srgbClr val="002060"/>
            </a:solidFill>
            <a:ln>
              <a:noFill/>
            </a:ln>
            <a:effectLst/>
          </c:spPr>
          <c:invertIfNegative val="0"/>
          <c:dLbls>
            <c:dLbl>
              <c:idx val="0"/>
              <c:layout>
                <c:manualLayout>
                  <c:x val="4.2643892610472788E-3"/>
                  <c:y val="-0.13894466405848072"/>
                </c:manualLayout>
              </c:layout>
              <c:tx>
                <c:rich>
                  <a:bodyPr/>
                  <a:lstStyle/>
                  <a:p>
                    <a:r>
                      <a:rPr lang="ja-JP" altLang="en-US"/>
                      <a:t>いつもある</a:t>
                    </a:r>
                  </a:p>
                  <a:p>
                    <a:r>
                      <a:rPr lang="en-US" altLang="ja-JP"/>
                      <a:t>(2)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B6-450F-9BC7-65033910DFD1}"/>
                </c:ext>
              </c:extLst>
            </c:dLbl>
            <c:dLbl>
              <c:idx val="1"/>
              <c:delete val="1"/>
              <c:extLst>
                <c:ext xmlns:c15="http://schemas.microsoft.com/office/drawing/2012/chart" uri="{CE6537A1-D6FC-4f65-9D91-7224C49458BB}"/>
                <c:ext xmlns:c16="http://schemas.microsoft.com/office/drawing/2014/chart" uri="{C3380CC4-5D6E-409C-BE32-E72D297353CC}">
                  <c16:uniqueId val="{00000001-B7B6-450F-9BC7-65033910DFD1}"/>
                </c:ext>
              </c:extLst>
            </c:dLbl>
            <c:dLbl>
              <c:idx val="2"/>
              <c:layout>
                <c:manualLayout>
                  <c:x val="1.5595736408108494E-2"/>
                  <c:y val="-5.9668163838749996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r>
                      <a:rPr lang="ja-JP" altLang="en-US" sz="1000" dirty="0">
                        <a:solidFill>
                          <a:schemeClr val="tx1"/>
                        </a:solidFill>
                        <a:effectLst>
                          <a:glow rad="127000">
                            <a:schemeClr val="bg1"/>
                          </a:glow>
                        </a:effectLst>
                      </a:rPr>
                      <a:t>いつもある</a:t>
                    </a:r>
                  </a:p>
                  <a:p>
                    <a:pPr>
                      <a:defRPr sz="1000" b="1">
                        <a:solidFill>
                          <a:schemeClr val="tx1"/>
                        </a:solidFill>
                        <a:effectLst>
                          <a:glow rad="127000">
                            <a:schemeClr val="bg1"/>
                          </a:glow>
                        </a:effectLst>
                        <a:latin typeface="メイリオ" panose="020B0604030504040204" pitchFamily="50" charset="-128"/>
                        <a:ea typeface="メイリオ" panose="020B0604030504040204" pitchFamily="50" charset="-128"/>
                      </a:defRPr>
                    </a:pPr>
                    <a:r>
                      <a:rPr lang="en-US" altLang="ja-JP" sz="1000" dirty="0">
                        <a:solidFill>
                          <a:schemeClr val="tx1"/>
                        </a:solidFill>
                        <a:effectLst>
                          <a:glow rad="127000">
                            <a:schemeClr val="bg1"/>
                          </a:glow>
                        </a:effectLst>
                      </a:rPr>
                      <a:t>(</a:t>
                    </a:r>
                    <a:fld id="{7C2F03C8-27B1-409B-AA2C-D84547652A54}" type="VALUE">
                      <a:rPr lang="en-US" altLang="ja-JP" sz="1000">
                        <a:solidFill>
                          <a:schemeClr val="tx1"/>
                        </a:solidFill>
                        <a:effectLst>
                          <a:glow rad="127000">
                            <a:schemeClr val="bg1"/>
                          </a:glow>
                        </a:effectLst>
                      </a:rPr>
                      <a:pPr>
                        <a:defRPr sz="1000" b="1">
                          <a:solidFill>
                            <a:schemeClr val="tx1"/>
                          </a:solidFill>
                          <a:effectLst>
                            <a:glow rad="127000">
                              <a:schemeClr val="bg1"/>
                            </a:glow>
                          </a:effectLst>
                          <a:latin typeface="メイリオ" panose="020B0604030504040204" pitchFamily="50" charset="-128"/>
                          <a:ea typeface="メイリオ" panose="020B0604030504040204" pitchFamily="50" charset="-128"/>
                        </a:defRPr>
                      </a:pPr>
                      <a:t>[値]</a:t>
                    </a:fld>
                    <a:r>
                      <a:rPr lang="en-US" altLang="ja-JP" sz="1000" dirty="0">
                        <a:solidFill>
                          <a:schemeClr val="tx1"/>
                        </a:solidFill>
                        <a:effectLst>
                          <a:glow rad="127000">
                            <a:schemeClr val="bg1"/>
                          </a:glow>
                        </a:effectLst>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15303316350456458"/>
                      <c:h val="0.15791769393434016"/>
                    </c:manualLayout>
                  </c15:layout>
                  <c15:dlblFieldTable/>
                  <c15:showDataLabelsRange val="0"/>
                </c:ext>
                <c:ext xmlns:c16="http://schemas.microsoft.com/office/drawing/2014/chart" uri="{C3380CC4-5D6E-409C-BE32-E72D297353CC}">
                  <c16:uniqueId val="{00000002-B7B6-450F-9BC7-65033910DFD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 レストラン</c:v>
                </c:pt>
                <c:pt idx="1">
                  <c:v>コンビニ・スーパー</c:v>
                </c:pt>
                <c:pt idx="2">
                  <c:v>アパレル</c:v>
                </c:pt>
              </c:strCache>
            </c:strRef>
          </c:cat>
          <c:val>
            <c:numRef>
              <c:f>Sheet1!$F$3:$F$5</c:f>
              <c:numCache>
                <c:formatCode>General</c:formatCode>
                <c:ptCount val="3"/>
                <c:pt idx="0">
                  <c:v>2</c:v>
                </c:pt>
                <c:pt idx="1">
                  <c:v>3</c:v>
                </c:pt>
                <c:pt idx="2">
                  <c:v>2</c:v>
                </c:pt>
              </c:numCache>
            </c:numRef>
          </c:val>
          <c:extLst>
            <c:ext xmlns:c16="http://schemas.microsoft.com/office/drawing/2014/chart" uri="{C3380CC4-5D6E-409C-BE32-E72D297353CC}">
              <c16:uniqueId val="{00000003-B7B6-450F-9BC7-65033910DFD1}"/>
            </c:ext>
          </c:extLst>
        </c:ser>
        <c:ser>
          <c:idx val="3"/>
          <c:order val="1"/>
          <c:tx>
            <c:strRef>
              <c:f>Sheet1!$E$2</c:f>
              <c:strCache>
                <c:ptCount val="1"/>
                <c:pt idx="0">
                  <c:v>よくある</c:v>
                </c:pt>
              </c:strCache>
            </c:strRef>
          </c:tx>
          <c:spPr>
            <a:solidFill>
              <a:schemeClr val="accent5">
                <a:lumMod val="75000"/>
              </a:schemeClr>
            </a:solidFill>
            <a:ln>
              <a:noFill/>
            </a:ln>
            <a:effectLst/>
          </c:spPr>
          <c:invertIfNegative val="0"/>
          <c:dLbls>
            <c:dLbl>
              <c:idx val="0"/>
              <c:tx>
                <c:rich>
                  <a:bodyPr/>
                  <a:lstStyle/>
                  <a:p>
                    <a:r>
                      <a:rPr lang="ja-JP" altLang="en-US"/>
                      <a:t>よくある</a:t>
                    </a:r>
                  </a:p>
                  <a:p>
                    <a:r>
                      <a:rPr lang="en-US" altLang="ja-JP"/>
                      <a:t>(</a:t>
                    </a:r>
                    <a:fld id="{10D66F29-BAB5-4998-A791-91943AF291B7}"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7B6-450F-9BC7-65033910DFD1}"/>
                </c:ext>
              </c:extLst>
            </c:dLbl>
            <c:dLbl>
              <c:idx val="1"/>
              <c:tx>
                <c:rich>
                  <a:bodyPr/>
                  <a:lstStyle/>
                  <a:p>
                    <a:r>
                      <a:rPr lang="ja-JP" altLang="en-US"/>
                      <a:t>よくある</a:t>
                    </a:r>
                  </a:p>
                  <a:p>
                    <a:r>
                      <a:rPr lang="en-US" altLang="ja-JP"/>
                      <a:t>(</a:t>
                    </a:r>
                    <a:fld id="{D575CB44-C187-4008-9BAA-FDB45AE4CCEA}"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7B6-450F-9BC7-65033910DFD1}"/>
                </c:ext>
              </c:extLst>
            </c:dLbl>
            <c:dLbl>
              <c:idx val="2"/>
              <c:layout>
                <c:manualLayout>
                  <c:x val="3.3140939867230546E-2"/>
                  <c:y val="2.8943911922103289E-7"/>
                </c:manualLayout>
              </c:layout>
              <c:tx>
                <c:rich>
                  <a:bodyPr/>
                  <a:lstStyle/>
                  <a:p>
                    <a:r>
                      <a:rPr lang="ja-JP" altLang="en-US"/>
                      <a:t>よくある</a:t>
                    </a:r>
                  </a:p>
                  <a:p>
                    <a:r>
                      <a:rPr lang="en-US" altLang="ja-JP"/>
                      <a:t>(</a:t>
                    </a:r>
                    <a:fld id="{D766D347-4AFF-44AA-AC22-0850F3FC64E2}"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7B6-450F-9BC7-65033910DFD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 レストラン</c:v>
                </c:pt>
                <c:pt idx="1">
                  <c:v>コンビニ・スーパー</c:v>
                </c:pt>
                <c:pt idx="2">
                  <c:v>アパレル</c:v>
                </c:pt>
              </c:strCache>
            </c:strRef>
          </c:cat>
          <c:val>
            <c:numRef>
              <c:f>Sheet1!$E$3:$E$5</c:f>
              <c:numCache>
                <c:formatCode>General</c:formatCode>
                <c:ptCount val="3"/>
                <c:pt idx="0">
                  <c:v>10</c:v>
                </c:pt>
                <c:pt idx="1">
                  <c:v>8</c:v>
                </c:pt>
                <c:pt idx="2">
                  <c:v>11</c:v>
                </c:pt>
              </c:numCache>
            </c:numRef>
          </c:val>
          <c:extLst>
            <c:ext xmlns:c16="http://schemas.microsoft.com/office/drawing/2014/chart" uri="{C3380CC4-5D6E-409C-BE32-E72D297353CC}">
              <c16:uniqueId val="{00000007-B7B6-450F-9BC7-65033910DFD1}"/>
            </c:ext>
          </c:extLst>
        </c:ser>
        <c:ser>
          <c:idx val="2"/>
          <c:order val="2"/>
          <c:tx>
            <c:strRef>
              <c:f>Sheet1!$D$2</c:f>
              <c:strCache>
                <c:ptCount val="1"/>
                <c:pt idx="0">
                  <c:v>時々ある</c:v>
                </c:pt>
              </c:strCache>
            </c:strRef>
          </c:tx>
          <c:spPr>
            <a:solidFill>
              <a:schemeClr val="accent5">
                <a:lumMod val="60000"/>
                <a:lumOff val="40000"/>
              </a:schemeClr>
            </a:solidFill>
            <a:ln>
              <a:noFill/>
            </a:ln>
            <a:effectLst/>
          </c:spPr>
          <c:invertIfNegative val="0"/>
          <c:dLbls>
            <c:dLbl>
              <c:idx val="0"/>
              <c:tx>
                <c:rich>
                  <a:bodyPr/>
                  <a:lstStyle/>
                  <a:p>
                    <a:r>
                      <a:rPr lang="ja-JP" altLang="en-US"/>
                      <a:t>時々ある</a:t>
                    </a:r>
                  </a:p>
                  <a:p>
                    <a:r>
                      <a:rPr lang="en-US" altLang="ja-JP"/>
                      <a:t>(</a:t>
                    </a:r>
                    <a:fld id="{60AD2697-750C-48B7-9C35-444E5FBF0AA8}"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B7B6-450F-9BC7-65033910DFD1}"/>
                </c:ext>
              </c:extLst>
            </c:dLbl>
            <c:dLbl>
              <c:idx val="1"/>
              <c:tx>
                <c:rich>
                  <a:bodyPr/>
                  <a:lstStyle/>
                  <a:p>
                    <a:r>
                      <a:rPr lang="ja-JP" altLang="en-US"/>
                      <a:t>時々ある</a:t>
                    </a:r>
                  </a:p>
                  <a:p>
                    <a:r>
                      <a:rPr lang="en-US" altLang="ja-JP"/>
                      <a:t>(13)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7B6-450F-9BC7-65033910DFD1}"/>
                </c:ext>
              </c:extLst>
            </c:dLbl>
            <c:dLbl>
              <c:idx val="2"/>
              <c:tx>
                <c:rich>
                  <a:bodyPr/>
                  <a:lstStyle/>
                  <a:p>
                    <a:r>
                      <a:rPr lang="ja-JP" altLang="en-US"/>
                      <a:t>時々ある</a:t>
                    </a:r>
                  </a:p>
                  <a:p>
                    <a:r>
                      <a:rPr lang="en-US" altLang="ja-JP"/>
                      <a:t>(</a:t>
                    </a:r>
                    <a:fld id="{80EEABCA-7EFE-4C8F-ACF7-A275DC8A3967}"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B7B6-450F-9BC7-65033910DFD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 レストラン</c:v>
                </c:pt>
                <c:pt idx="1">
                  <c:v>コンビニ・スーパー</c:v>
                </c:pt>
                <c:pt idx="2">
                  <c:v>アパレル</c:v>
                </c:pt>
              </c:strCache>
            </c:strRef>
          </c:cat>
          <c:val>
            <c:numRef>
              <c:f>Sheet1!$D$3:$D$5</c:f>
              <c:numCache>
                <c:formatCode>General</c:formatCode>
                <c:ptCount val="3"/>
                <c:pt idx="0">
                  <c:v>20</c:v>
                </c:pt>
                <c:pt idx="1">
                  <c:v>13</c:v>
                </c:pt>
                <c:pt idx="2">
                  <c:v>13</c:v>
                </c:pt>
              </c:numCache>
            </c:numRef>
          </c:val>
          <c:extLst>
            <c:ext xmlns:c16="http://schemas.microsoft.com/office/drawing/2014/chart" uri="{C3380CC4-5D6E-409C-BE32-E72D297353CC}">
              <c16:uniqueId val="{0000000B-B7B6-450F-9BC7-65033910DFD1}"/>
            </c:ext>
          </c:extLst>
        </c:ser>
        <c:ser>
          <c:idx val="1"/>
          <c:order val="3"/>
          <c:tx>
            <c:strRef>
              <c:f>Sheet1!$C$2</c:f>
              <c:strCache>
                <c:ptCount val="1"/>
                <c:pt idx="0">
                  <c:v>ほとんどない</c:v>
                </c:pt>
              </c:strCache>
            </c:strRef>
          </c:tx>
          <c:spPr>
            <a:solidFill>
              <a:schemeClr val="accent5">
                <a:lumMod val="40000"/>
                <a:lumOff val="60000"/>
              </a:schemeClr>
            </a:solidFill>
            <a:ln>
              <a:noFill/>
            </a:ln>
            <a:effectLst/>
          </c:spPr>
          <c:invertIfNegative val="0"/>
          <c:dLbls>
            <c:dLbl>
              <c:idx val="0"/>
              <c:tx>
                <c:rich>
                  <a:bodyPr/>
                  <a:lstStyle/>
                  <a:p>
                    <a:r>
                      <a:rPr lang="ja-JP" altLang="en-US"/>
                      <a:t>ほとんどない</a:t>
                    </a:r>
                  </a:p>
                  <a:p>
                    <a:r>
                      <a:rPr lang="en-US" altLang="ja-JP"/>
                      <a:t>(</a:t>
                    </a:r>
                    <a:fld id="{0BEFAED7-AF57-4928-B60A-FB787FEC5AFF}"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B7B6-450F-9BC7-65033910DFD1}"/>
                </c:ext>
              </c:extLst>
            </c:dLbl>
            <c:dLbl>
              <c:idx val="1"/>
              <c:tx>
                <c:rich>
                  <a:bodyPr/>
                  <a:lstStyle/>
                  <a:p>
                    <a:r>
                      <a:rPr lang="ja-JP" altLang="en-US"/>
                      <a:t>ほとんどない</a:t>
                    </a:r>
                  </a:p>
                  <a:p>
                    <a:r>
                      <a:rPr lang="en-US" altLang="ja-JP"/>
                      <a:t>(</a:t>
                    </a:r>
                    <a:fld id="{825F3F0B-16FC-4FBB-8912-044820E4AC5D}"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7B6-450F-9BC7-65033910DFD1}"/>
                </c:ext>
              </c:extLst>
            </c:dLbl>
            <c:dLbl>
              <c:idx val="2"/>
              <c:tx>
                <c:rich>
                  <a:bodyPr/>
                  <a:lstStyle/>
                  <a:p>
                    <a:r>
                      <a:rPr lang="ja-JP" altLang="en-US"/>
                      <a:t>ほとんどない</a:t>
                    </a:r>
                  </a:p>
                  <a:p>
                    <a:r>
                      <a:rPr lang="en-US" altLang="ja-JP"/>
                      <a:t>(</a:t>
                    </a:r>
                    <a:fld id="{4A8F7F04-4D0F-4E1D-915D-DE9F298CD5A5}"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7B6-450F-9BC7-65033910DFD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 レストラン</c:v>
                </c:pt>
                <c:pt idx="1">
                  <c:v>コンビニ・スーパー</c:v>
                </c:pt>
                <c:pt idx="2">
                  <c:v>アパレル</c:v>
                </c:pt>
              </c:strCache>
            </c:strRef>
          </c:cat>
          <c:val>
            <c:numRef>
              <c:f>Sheet1!$C$3:$C$5</c:f>
              <c:numCache>
                <c:formatCode>General</c:formatCode>
                <c:ptCount val="3"/>
                <c:pt idx="0">
                  <c:v>25</c:v>
                </c:pt>
                <c:pt idx="1">
                  <c:v>26</c:v>
                </c:pt>
                <c:pt idx="2">
                  <c:v>24</c:v>
                </c:pt>
              </c:numCache>
            </c:numRef>
          </c:val>
          <c:extLst>
            <c:ext xmlns:c16="http://schemas.microsoft.com/office/drawing/2014/chart" uri="{C3380CC4-5D6E-409C-BE32-E72D297353CC}">
              <c16:uniqueId val="{0000000F-B7B6-450F-9BC7-65033910DFD1}"/>
            </c:ext>
          </c:extLst>
        </c:ser>
        <c:ser>
          <c:idx val="0"/>
          <c:order val="4"/>
          <c:tx>
            <c:strRef>
              <c:f>Sheet1!$B$2</c:f>
              <c:strCache>
                <c:ptCount val="1"/>
                <c:pt idx="0">
                  <c:v>まったくない</c:v>
                </c:pt>
              </c:strCache>
            </c:strRef>
          </c:tx>
          <c:spPr>
            <a:solidFill>
              <a:schemeClr val="accent5">
                <a:lumMod val="20000"/>
                <a:lumOff val="80000"/>
              </a:schemeClr>
            </a:solidFill>
            <a:ln>
              <a:noFill/>
            </a:ln>
            <a:effectLst/>
          </c:spPr>
          <c:invertIfNegative val="0"/>
          <c:dLbls>
            <c:dLbl>
              <c:idx val="0"/>
              <c:layout>
                <c:manualLayout>
                  <c:x val="-9.2619453393559953E-3"/>
                  <c:y val="-0.14417845633245521"/>
                </c:manualLayout>
              </c:layout>
              <c:tx>
                <c:rich>
                  <a:bodyPr/>
                  <a:lstStyle/>
                  <a:p>
                    <a:r>
                      <a:rPr lang="ja-JP" altLang="en-US" dirty="0"/>
                      <a:t>まったくない</a:t>
                    </a:r>
                  </a:p>
                  <a:p>
                    <a:r>
                      <a:rPr lang="en-US" altLang="ja-JP" dirty="0"/>
                      <a:t>(</a:t>
                    </a:r>
                    <a:fld id="{8EAA089A-2842-4874-8BC2-785BC3BADB28}" type="VALUE">
                      <a:rPr lang="en-US" altLang="ja-JP"/>
                      <a:pPr/>
                      <a:t>[値]</a:t>
                    </a:fld>
                    <a:r>
                      <a:rPr lang="en-US" altLang="ja-JP"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B7B6-450F-9BC7-65033910DFD1}"/>
                </c:ext>
              </c:extLst>
            </c:dLbl>
            <c:dLbl>
              <c:idx val="1"/>
              <c:tx>
                <c:rich>
                  <a:bodyPr/>
                  <a:lstStyle/>
                  <a:p>
                    <a:r>
                      <a:rPr lang="ja-JP" altLang="en-US"/>
                      <a:t>まったくない</a:t>
                    </a:r>
                  </a:p>
                  <a:p>
                    <a:r>
                      <a:rPr lang="en-US" altLang="ja-JP"/>
                      <a:t>(</a:t>
                    </a:r>
                    <a:fld id="{C5072834-D6AE-4DBE-B9E0-3ED1974AD21B}"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7B6-450F-9BC7-65033910DFD1}"/>
                </c:ext>
              </c:extLst>
            </c:dLbl>
            <c:dLbl>
              <c:idx val="2"/>
              <c:layout>
                <c:manualLayout>
                  <c:x val="0"/>
                  <c:y val="2.0100910581990482E-7"/>
                </c:manualLayout>
              </c:layout>
              <c:tx>
                <c:rich>
                  <a:bodyPr/>
                  <a:lstStyle/>
                  <a:p>
                    <a:r>
                      <a:rPr lang="ja-JP" altLang="en-US"/>
                      <a:t>まったくない</a:t>
                    </a:r>
                  </a:p>
                  <a:p>
                    <a:r>
                      <a:rPr lang="en-US" altLang="ja-JP"/>
                      <a:t>(</a:t>
                    </a:r>
                    <a:fld id="{4D422D2A-136C-4F8C-8194-1F295E302D00}"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B7B6-450F-9BC7-65033910DFD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Sheet1!$A$3:$A$5</c:f>
              <c:strCache>
                <c:ptCount val="3"/>
                <c:pt idx="0">
                  <c:v> レストラン</c:v>
                </c:pt>
                <c:pt idx="1">
                  <c:v>コンビニ・スーパー</c:v>
                </c:pt>
                <c:pt idx="2">
                  <c:v>アパレル</c:v>
                </c:pt>
              </c:strCache>
            </c:strRef>
          </c:cat>
          <c:val>
            <c:numRef>
              <c:f>Sheet1!$B$3:$B$5</c:f>
              <c:numCache>
                <c:formatCode>General</c:formatCode>
                <c:ptCount val="3"/>
                <c:pt idx="0">
                  <c:v>3</c:v>
                </c:pt>
                <c:pt idx="1">
                  <c:v>10</c:v>
                </c:pt>
                <c:pt idx="2">
                  <c:v>10</c:v>
                </c:pt>
              </c:numCache>
            </c:numRef>
          </c:val>
          <c:extLst>
            <c:ext xmlns:c16="http://schemas.microsoft.com/office/drawing/2014/chart" uri="{C3380CC4-5D6E-409C-BE32-E72D297353CC}">
              <c16:uniqueId val="{00000013-B7B6-450F-9BC7-65033910DFD1}"/>
            </c:ext>
          </c:extLst>
        </c:ser>
        <c:dLbls>
          <c:showLegendKey val="0"/>
          <c:showVal val="0"/>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2017695087"/>
        <c:axId val="2017696335"/>
      </c:barChart>
      <c:catAx>
        <c:axId val="2017695087"/>
        <c:scaling>
          <c:orientation val="maxMin"/>
        </c:scaling>
        <c:delete val="1"/>
        <c:axPos val="l"/>
        <c:numFmt formatCode="General" sourceLinked="1"/>
        <c:majorTickMark val="none"/>
        <c:minorTickMark val="none"/>
        <c:tickLblPos val="nextTo"/>
        <c:crossAx val="2017696335"/>
        <c:crosses val="autoZero"/>
        <c:auto val="1"/>
        <c:lblAlgn val="ctr"/>
        <c:lblOffset val="100"/>
        <c:noMultiLvlLbl val="0"/>
      </c:catAx>
      <c:valAx>
        <c:axId val="201769633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20176950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02948514202337E-2"/>
          <c:y val="5.4674137270254802E-2"/>
          <c:w val="0.93529598260913682"/>
          <c:h val="0.91504709282583552"/>
        </c:manualLayout>
      </c:layout>
      <c:barChart>
        <c:barDir val="bar"/>
        <c:grouping val="percentStacked"/>
        <c:varyColors val="0"/>
        <c:ser>
          <c:idx val="4"/>
          <c:order val="0"/>
          <c:tx>
            <c:strRef>
              <c:f>Sheet1!$N$2</c:f>
              <c:strCache>
                <c:ptCount val="1"/>
                <c:pt idx="0">
                  <c:v>いつもある</c:v>
                </c:pt>
              </c:strCache>
            </c:strRef>
          </c:tx>
          <c:spPr>
            <a:solidFill>
              <a:srgbClr val="002060"/>
            </a:solidFill>
            <a:ln>
              <a:noFill/>
            </a:ln>
            <a:effectLst/>
          </c:spPr>
          <c:invertIfNegative val="0"/>
          <c:dLbls>
            <c:dLbl>
              <c:idx val="0"/>
              <c:layout>
                <c:manualLayout>
                  <c:x val="-1.4716703458425313E-3"/>
                  <c:y val="-0.13245013799323646"/>
                </c:manualLayout>
              </c:layout>
              <c:tx>
                <c:rich>
                  <a:bodyPr/>
                  <a:lstStyle/>
                  <a:p>
                    <a:r>
                      <a:rPr lang="ja-JP" altLang="en-US" sz="1000" dirty="0"/>
                      <a:t>いつもある</a:t>
                    </a:r>
                  </a:p>
                  <a:p>
                    <a:r>
                      <a:rPr lang="en-US" altLang="ja-JP" sz="1000" dirty="0"/>
                      <a:t>(</a:t>
                    </a:r>
                    <a:fld id="{90057BC2-B10B-4EB5-AEEF-5803F9D75F91}" type="VALUE">
                      <a:rPr lang="en-US" altLang="ja-JP" sz="1000"/>
                      <a:pPr/>
                      <a:t>[値]</a:t>
                    </a:fld>
                    <a:r>
                      <a:rPr lang="en-US" altLang="ja-JP" sz="1000"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085-4431-9A00-09F8B8B7C546}"/>
                </c:ext>
              </c:extLst>
            </c:dLbl>
            <c:dLbl>
              <c:idx val="1"/>
              <c:layout>
                <c:manualLayout>
                  <c:x val="-4.4150044490557675E-3"/>
                  <c:y val="-0.1326382075464318"/>
                </c:manualLayout>
              </c:layout>
              <c:tx>
                <c:rich>
                  <a:bodyPr/>
                  <a:lstStyle/>
                  <a:p>
                    <a:r>
                      <a:rPr lang="ja-JP" altLang="en-US"/>
                      <a:t>いつもある</a:t>
                    </a:r>
                  </a:p>
                  <a:p>
                    <a:r>
                      <a:rPr lang="en-US" altLang="ja-JP"/>
                      <a:t>(</a:t>
                    </a:r>
                    <a:fld id="{86913F2C-BE16-4860-99A8-19FE5716ADCC}"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85-4431-9A00-09F8B8B7C546}"/>
                </c:ext>
              </c:extLst>
            </c:dLbl>
            <c:dLbl>
              <c:idx val="2"/>
              <c:layout>
                <c:manualLayout>
                  <c:x val="3.0253501400981875E-2"/>
                  <c:y val="-5.8549673427675218E-2"/>
                </c:manualLayout>
              </c:layout>
              <c:tx>
                <c:rich>
                  <a:bodyPr/>
                  <a:lstStyle/>
                  <a:p>
                    <a:r>
                      <a:rPr lang="ja-JP" altLang="en-US"/>
                      <a:t>いつもある</a:t>
                    </a:r>
                  </a:p>
                  <a:p>
                    <a:r>
                      <a:rPr lang="en-US" altLang="ja-JP"/>
                      <a:t>(</a:t>
                    </a:r>
                    <a:fld id="{900C46B3-A80A-4808-8476-3D0C74276128}"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085-4431-9A00-09F8B8B7C54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Sheet1!$I$3:$I$5</c:f>
              <c:strCache>
                <c:ptCount val="3"/>
                <c:pt idx="0">
                  <c:v> レストラン</c:v>
                </c:pt>
                <c:pt idx="1">
                  <c:v>コンビニ・スーパー</c:v>
                </c:pt>
                <c:pt idx="2">
                  <c:v>アパレル</c:v>
                </c:pt>
              </c:strCache>
            </c:strRef>
          </c:cat>
          <c:val>
            <c:numRef>
              <c:f>Sheet1!$N$3:$N$5</c:f>
              <c:numCache>
                <c:formatCode>General</c:formatCode>
                <c:ptCount val="3"/>
                <c:pt idx="0">
                  <c:v>2</c:v>
                </c:pt>
                <c:pt idx="1">
                  <c:v>4</c:v>
                </c:pt>
                <c:pt idx="2">
                  <c:v>2</c:v>
                </c:pt>
              </c:numCache>
            </c:numRef>
          </c:val>
          <c:extLst>
            <c:ext xmlns:c16="http://schemas.microsoft.com/office/drawing/2014/chart" uri="{C3380CC4-5D6E-409C-BE32-E72D297353CC}">
              <c16:uniqueId val="{00000003-0085-4431-9A00-09F8B8B7C546}"/>
            </c:ext>
          </c:extLst>
        </c:ser>
        <c:ser>
          <c:idx val="3"/>
          <c:order val="1"/>
          <c:tx>
            <c:strRef>
              <c:f>Sheet1!$M$2</c:f>
              <c:strCache>
                <c:ptCount val="1"/>
                <c:pt idx="0">
                  <c:v>よくある</c:v>
                </c:pt>
              </c:strCache>
            </c:strRef>
          </c:tx>
          <c:spPr>
            <a:solidFill>
              <a:schemeClr val="accent5">
                <a:lumMod val="75000"/>
              </a:schemeClr>
            </a:solidFill>
            <a:ln>
              <a:noFill/>
            </a:ln>
            <a:effectLst/>
          </c:spPr>
          <c:invertIfNegative val="0"/>
          <c:dLbls>
            <c:dLbl>
              <c:idx val="0"/>
              <c:tx>
                <c:rich>
                  <a:bodyPr/>
                  <a:lstStyle/>
                  <a:p>
                    <a:r>
                      <a:rPr lang="ja-JP" altLang="en-US"/>
                      <a:t>よくある</a:t>
                    </a:r>
                  </a:p>
                  <a:p>
                    <a:r>
                      <a:rPr lang="en-US" altLang="ja-JP"/>
                      <a:t>(</a:t>
                    </a:r>
                    <a:fld id="{C9461239-4AFE-4D8F-AAED-B8A8DF9539F0}"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085-4431-9A00-09F8B8B7C546}"/>
                </c:ext>
              </c:extLst>
            </c:dLbl>
            <c:dLbl>
              <c:idx val="1"/>
              <c:tx>
                <c:rich>
                  <a:bodyPr/>
                  <a:lstStyle/>
                  <a:p>
                    <a:r>
                      <a:rPr lang="ja-JP" altLang="en-US"/>
                      <a:t>よくある</a:t>
                    </a:r>
                  </a:p>
                  <a:p>
                    <a:r>
                      <a:rPr lang="en-US" altLang="ja-JP"/>
                      <a:t>(</a:t>
                    </a:r>
                    <a:fld id="{EB09D12E-E976-4C24-B511-67EA0DA88EBF}"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85-4431-9A00-09F8B8B7C546}"/>
                </c:ext>
              </c:extLst>
            </c:dLbl>
            <c:dLbl>
              <c:idx val="2"/>
              <c:layout>
                <c:manualLayout>
                  <c:x val="4.3969786840615019E-2"/>
                  <c:y val="0"/>
                </c:manualLayout>
              </c:layout>
              <c:tx>
                <c:rich>
                  <a:bodyPr/>
                  <a:lstStyle/>
                  <a:p>
                    <a:r>
                      <a:rPr lang="ja-JP" altLang="en-US"/>
                      <a:t>よくある</a:t>
                    </a:r>
                  </a:p>
                  <a:p>
                    <a:r>
                      <a:rPr lang="en-US" altLang="ja-JP"/>
                      <a:t>(</a:t>
                    </a:r>
                    <a:fld id="{6B3A6839-107E-4F44-A9C6-433BCB51ED2E}"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085-4431-9A00-09F8B8B7C54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Sheet1!$I$3:$I$5</c:f>
              <c:strCache>
                <c:ptCount val="3"/>
                <c:pt idx="0">
                  <c:v> レストラン</c:v>
                </c:pt>
                <c:pt idx="1">
                  <c:v>コンビニ・スーパー</c:v>
                </c:pt>
                <c:pt idx="2">
                  <c:v>アパレル</c:v>
                </c:pt>
              </c:strCache>
            </c:strRef>
          </c:cat>
          <c:val>
            <c:numRef>
              <c:f>Sheet1!$M$3:$M$5</c:f>
              <c:numCache>
                <c:formatCode>General</c:formatCode>
                <c:ptCount val="3"/>
                <c:pt idx="0">
                  <c:v>7</c:v>
                </c:pt>
                <c:pt idx="1">
                  <c:v>7</c:v>
                </c:pt>
                <c:pt idx="2">
                  <c:v>10</c:v>
                </c:pt>
              </c:numCache>
            </c:numRef>
          </c:val>
          <c:extLst>
            <c:ext xmlns:c16="http://schemas.microsoft.com/office/drawing/2014/chart" uri="{C3380CC4-5D6E-409C-BE32-E72D297353CC}">
              <c16:uniqueId val="{00000007-0085-4431-9A00-09F8B8B7C546}"/>
            </c:ext>
          </c:extLst>
        </c:ser>
        <c:ser>
          <c:idx val="2"/>
          <c:order val="2"/>
          <c:tx>
            <c:strRef>
              <c:f>Sheet1!$L$2</c:f>
              <c:strCache>
                <c:ptCount val="1"/>
                <c:pt idx="0">
                  <c:v>時々ある</c:v>
                </c:pt>
              </c:strCache>
            </c:strRef>
          </c:tx>
          <c:spPr>
            <a:solidFill>
              <a:schemeClr val="accent5">
                <a:lumMod val="60000"/>
                <a:lumOff val="40000"/>
              </a:schemeClr>
            </a:solidFill>
            <a:ln>
              <a:noFill/>
            </a:ln>
            <a:effectLst/>
          </c:spPr>
          <c:invertIfNegative val="0"/>
          <c:dLbls>
            <c:dLbl>
              <c:idx val="0"/>
              <c:tx>
                <c:rich>
                  <a:bodyPr/>
                  <a:lstStyle/>
                  <a:p>
                    <a:r>
                      <a:rPr lang="ja-JP" altLang="en-US"/>
                      <a:t>時々ある</a:t>
                    </a:r>
                  </a:p>
                  <a:p>
                    <a:r>
                      <a:rPr lang="ja-JP" altLang="en-US"/>
                      <a:t>（</a:t>
                    </a:r>
                    <a:fld id="{A2BD6A48-6353-46F4-B778-462B32EEB949}" type="VALUE">
                      <a:rPr lang="en-US" altLang="ja-JP"/>
                      <a:pPr/>
                      <a:t>[値]</a:t>
                    </a:fld>
                    <a:r>
                      <a:rPr lang="ja-JP" alt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085-4431-9A00-09F8B8B7C546}"/>
                </c:ext>
              </c:extLst>
            </c:dLbl>
            <c:dLbl>
              <c:idx val="1"/>
              <c:tx>
                <c:rich>
                  <a:bodyPr/>
                  <a:lstStyle/>
                  <a:p>
                    <a:r>
                      <a:rPr lang="ja-JP" altLang="en-US"/>
                      <a:t>時々ある</a:t>
                    </a:r>
                  </a:p>
                  <a:p>
                    <a:r>
                      <a:rPr lang="en-US" altLang="ja-JP"/>
                      <a:t>(</a:t>
                    </a:r>
                    <a:fld id="{478EC656-6942-4CAC-8722-CDC1EA84B687}"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085-4431-9A00-09F8B8B7C546}"/>
                </c:ext>
              </c:extLst>
            </c:dLbl>
            <c:dLbl>
              <c:idx val="2"/>
              <c:tx>
                <c:rich>
                  <a:bodyPr/>
                  <a:lstStyle/>
                  <a:p>
                    <a:r>
                      <a:rPr lang="ja-JP" altLang="en-US"/>
                      <a:t>時々ある</a:t>
                    </a:r>
                  </a:p>
                  <a:p>
                    <a:r>
                      <a:rPr lang="en-US" altLang="ja-JP"/>
                      <a:t>(</a:t>
                    </a:r>
                    <a:fld id="{751028EF-A087-4006-B448-D148CC2F454C}"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0085-4431-9A00-09F8B8B7C54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Sheet1!$I$3:$I$5</c:f>
              <c:strCache>
                <c:ptCount val="3"/>
                <c:pt idx="0">
                  <c:v> レストラン</c:v>
                </c:pt>
                <c:pt idx="1">
                  <c:v>コンビニ・スーパー</c:v>
                </c:pt>
                <c:pt idx="2">
                  <c:v>アパレル</c:v>
                </c:pt>
              </c:strCache>
            </c:strRef>
          </c:cat>
          <c:val>
            <c:numRef>
              <c:f>Sheet1!$L$3:$L$5</c:f>
              <c:numCache>
                <c:formatCode>General</c:formatCode>
                <c:ptCount val="3"/>
                <c:pt idx="0">
                  <c:v>20</c:v>
                </c:pt>
                <c:pt idx="1">
                  <c:v>10</c:v>
                </c:pt>
                <c:pt idx="2">
                  <c:v>17</c:v>
                </c:pt>
              </c:numCache>
            </c:numRef>
          </c:val>
          <c:extLst>
            <c:ext xmlns:c16="http://schemas.microsoft.com/office/drawing/2014/chart" uri="{C3380CC4-5D6E-409C-BE32-E72D297353CC}">
              <c16:uniqueId val="{0000000B-0085-4431-9A00-09F8B8B7C546}"/>
            </c:ext>
          </c:extLst>
        </c:ser>
        <c:ser>
          <c:idx val="1"/>
          <c:order val="3"/>
          <c:tx>
            <c:strRef>
              <c:f>Sheet1!$K$2</c:f>
              <c:strCache>
                <c:ptCount val="1"/>
                <c:pt idx="0">
                  <c:v>ほとんどない</c:v>
                </c:pt>
              </c:strCache>
            </c:strRef>
          </c:tx>
          <c:spPr>
            <a:solidFill>
              <a:schemeClr val="accent5">
                <a:lumMod val="40000"/>
                <a:lumOff val="60000"/>
              </a:schemeClr>
            </a:solidFill>
            <a:ln>
              <a:noFill/>
            </a:ln>
            <a:effectLst/>
          </c:spPr>
          <c:invertIfNegative val="0"/>
          <c:dLbls>
            <c:dLbl>
              <c:idx val="0"/>
              <c:tx>
                <c:rich>
                  <a:bodyPr/>
                  <a:lstStyle/>
                  <a:p>
                    <a:r>
                      <a:rPr lang="ja-JP" altLang="en-US"/>
                      <a:t>ほとんどない</a:t>
                    </a:r>
                  </a:p>
                  <a:p>
                    <a:r>
                      <a:rPr lang="en-US" altLang="ja-JP"/>
                      <a:t>(</a:t>
                    </a:r>
                    <a:fld id="{8A26760E-D695-4E54-A0E8-7661421A7B4A}"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0085-4431-9A00-09F8B8B7C546}"/>
                </c:ext>
              </c:extLst>
            </c:dLbl>
            <c:dLbl>
              <c:idx val="1"/>
              <c:tx>
                <c:rich>
                  <a:bodyPr/>
                  <a:lstStyle/>
                  <a:p>
                    <a:r>
                      <a:rPr lang="ja-JP" altLang="en-US"/>
                      <a:t>ほとんどない</a:t>
                    </a:r>
                  </a:p>
                  <a:p>
                    <a:r>
                      <a:rPr lang="en-US" altLang="ja-JP"/>
                      <a:t>(</a:t>
                    </a:r>
                    <a:fld id="{776C0AD2-DF9D-4CC6-9FAB-0ADB90889110}"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0085-4431-9A00-09F8B8B7C546}"/>
                </c:ext>
              </c:extLst>
            </c:dLbl>
            <c:dLbl>
              <c:idx val="2"/>
              <c:tx>
                <c:rich>
                  <a:bodyPr/>
                  <a:lstStyle/>
                  <a:p>
                    <a:r>
                      <a:rPr lang="ja-JP" altLang="en-US"/>
                      <a:t>ほとんどない</a:t>
                    </a:r>
                  </a:p>
                  <a:p>
                    <a:r>
                      <a:rPr lang="en-US" altLang="ja-JP"/>
                      <a:t>(</a:t>
                    </a:r>
                    <a:fld id="{8AB93FDE-4CCE-48A6-A5C2-7051204AF278}"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0085-4431-9A00-09F8B8B7C54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Sheet1!$I$3:$I$5</c:f>
              <c:strCache>
                <c:ptCount val="3"/>
                <c:pt idx="0">
                  <c:v> レストラン</c:v>
                </c:pt>
                <c:pt idx="1">
                  <c:v>コンビニ・スーパー</c:v>
                </c:pt>
                <c:pt idx="2">
                  <c:v>アパレル</c:v>
                </c:pt>
              </c:strCache>
            </c:strRef>
          </c:cat>
          <c:val>
            <c:numRef>
              <c:f>Sheet1!$K$3:$K$5</c:f>
              <c:numCache>
                <c:formatCode>General</c:formatCode>
                <c:ptCount val="3"/>
                <c:pt idx="0">
                  <c:v>24</c:v>
                </c:pt>
                <c:pt idx="1">
                  <c:v>25</c:v>
                </c:pt>
                <c:pt idx="2">
                  <c:v>21</c:v>
                </c:pt>
              </c:numCache>
            </c:numRef>
          </c:val>
          <c:extLst>
            <c:ext xmlns:c16="http://schemas.microsoft.com/office/drawing/2014/chart" uri="{C3380CC4-5D6E-409C-BE32-E72D297353CC}">
              <c16:uniqueId val="{0000000F-0085-4431-9A00-09F8B8B7C546}"/>
            </c:ext>
          </c:extLst>
        </c:ser>
        <c:ser>
          <c:idx val="0"/>
          <c:order val="4"/>
          <c:tx>
            <c:strRef>
              <c:f>Sheet1!$J$2</c:f>
              <c:strCache>
                <c:ptCount val="1"/>
                <c:pt idx="0">
                  <c:v>まったくない</c:v>
                </c:pt>
              </c:strCache>
            </c:strRef>
          </c:tx>
          <c:spPr>
            <a:solidFill>
              <a:schemeClr val="accent5">
                <a:lumMod val="20000"/>
                <a:lumOff val="80000"/>
              </a:schemeClr>
            </a:solidFill>
            <a:ln>
              <a:noFill/>
            </a:ln>
            <a:effectLst/>
          </c:spPr>
          <c:invertIfNegative val="0"/>
          <c:dLbls>
            <c:dLbl>
              <c:idx val="0"/>
              <c:tx>
                <c:rich>
                  <a:bodyPr/>
                  <a:lstStyle/>
                  <a:p>
                    <a:r>
                      <a:rPr lang="ja-JP" altLang="en-US"/>
                      <a:t>まったくない</a:t>
                    </a:r>
                  </a:p>
                  <a:p>
                    <a:r>
                      <a:rPr lang="en-US" altLang="ja-JP"/>
                      <a:t>(</a:t>
                    </a:r>
                    <a:fld id="{20F94E53-12D3-4309-8898-B4B7C8BD78FB}"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0085-4431-9A00-09F8B8B7C546}"/>
                </c:ext>
              </c:extLst>
            </c:dLbl>
            <c:dLbl>
              <c:idx val="1"/>
              <c:tx>
                <c:rich>
                  <a:bodyPr/>
                  <a:lstStyle/>
                  <a:p>
                    <a:r>
                      <a:rPr lang="ja-JP" altLang="en-US"/>
                      <a:t>まったくない</a:t>
                    </a:r>
                  </a:p>
                  <a:p>
                    <a:r>
                      <a:rPr lang="en-US" altLang="ja-JP"/>
                      <a:t>(</a:t>
                    </a:r>
                    <a:fld id="{46AFF39B-61B3-4FA5-82AE-1816EF619CCD}"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0085-4431-9A00-09F8B8B7C546}"/>
                </c:ext>
              </c:extLst>
            </c:dLbl>
            <c:dLbl>
              <c:idx val="2"/>
              <c:tx>
                <c:rich>
                  <a:bodyPr/>
                  <a:lstStyle/>
                  <a:p>
                    <a:r>
                      <a:rPr lang="ja-JP" altLang="en-US"/>
                      <a:t>まったくない</a:t>
                    </a:r>
                  </a:p>
                  <a:p>
                    <a:r>
                      <a:rPr lang="en-US" altLang="ja-JP"/>
                      <a:t>(</a:t>
                    </a:r>
                    <a:fld id="{493088CB-E4D6-4A4A-B136-AF62ACB1DB9B}" type="VALUE">
                      <a:rPr lang="en-US" altLang="ja-JP"/>
                      <a:pPr/>
                      <a:t>[値]</a:t>
                    </a:fld>
                    <a:r>
                      <a:rPr lang="en-US" altLang="ja-JP"/>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0085-4431-9A00-09F8B8B7C54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Sheet1!$I$3:$I$5</c:f>
              <c:strCache>
                <c:ptCount val="3"/>
                <c:pt idx="0">
                  <c:v> レストラン</c:v>
                </c:pt>
                <c:pt idx="1">
                  <c:v>コンビニ・スーパー</c:v>
                </c:pt>
                <c:pt idx="2">
                  <c:v>アパレル</c:v>
                </c:pt>
              </c:strCache>
            </c:strRef>
          </c:cat>
          <c:val>
            <c:numRef>
              <c:f>Sheet1!$J$3:$J$5</c:f>
              <c:numCache>
                <c:formatCode>General</c:formatCode>
                <c:ptCount val="3"/>
                <c:pt idx="0">
                  <c:v>7</c:v>
                </c:pt>
                <c:pt idx="1">
                  <c:v>14</c:v>
                </c:pt>
                <c:pt idx="2">
                  <c:v>10</c:v>
                </c:pt>
              </c:numCache>
            </c:numRef>
          </c:val>
          <c:extLst>
            <c:ext xmlns:c16="http://schemas.microsoft.com/office/drawing/2014/chart" uri="{C3380CC4-5D6E-409C-BE32-E72D297353CC}">
              <c16:uniqueId val="{00000013-0085-4431-9A00-09F8B8B7C546}"/>
            </c:ext>
          </c:extLst>
        </c:ser>
        <c:dLbls>
          <c:showLegendKey val="0"/>
          <c:showVal val="0"/>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2027810687"/>
        <c:axId val="2027808607"/>
      </c:barChart>
      <c:catAx>
        <c:axId val="2027810687"/>
        <c:scaling>
          <c:orientation val="maxMin"/>
        </c:scaling>
        <c:delete val="1"/>
        <c:axPos val="l"/>
        <c:numFmt formatCode="General" sourceLinked="1"/>
        <c:majorTickMark val="none"/>
        <c:minorTickMark val="none"/>
        <c:tickLblPos val="nextTo"/>
        <c:crossAx val="2027808607"/>
        <c:crosses val="autoZero"/>
        <c:auto val="1"/>
        <c:lblAlgn val="ctr"/>
        <c:lblOffset val="100"/>
        <c:noMultiLvlLbl val="0"/>
      </c:catAx>
      <c:valAx>
        <c:axId val="202780860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20278106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19556030828097"/>
          <c:y val="6.1177625595150241E-2"/>
          <c:w val="0.74329490917885954"/>
          <c:h val="0.76339631014693887"/>
        </c:manualLayout>
      </c:layout>
      <c:pieChart>
        <c:varyColors val="1"/>
        <c:ser>
          <c:idx val="0"/>
          <c:order val="0"/>
          <c:dPt>
            <c:idx val="0"/>
            <c:bubble3D val="0"/>
            <c:spPr>
              <a:solidFill>
                <a:srgbClr val="FFFF00"/>
              </a:solidFill>
              <a:ln w="19050">
                <a:solidFill>
                  <a:schemeClr val="lt1"/>
                </a:solidFill>
              </a:ln>
              <a:effectLst/>
            </c:spPr>
            <c:extLst>
              <c:ext xmlns:c16="http://schemas.microsoft.com/office/drawing/2014/chart" uri="{C3380CC4-5D6E-409C-BE32-E72D297353CC}">
                <c16:uniqueId val="{00000001-13F3-447E-BCF2-46C1808B6A57}"/>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13F3-447E-BCF2-46C1808B6A57}"/>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13F3-447E-BCF2-46C1808B6A57}"/>
              </c:ext>
            </c:extLst>
          </c:dPt>
          <c:dPt>
            <c:idx val="3"/>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7-13F3-447E-BCF2-46C1808B6A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3F3-447E-BCF2-46C1808B6A57}"/>
              </c:ext>
            </c:extLst>
          </c:dPt>
          <c:dPt>
            <c:idx val="5"/>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B-13F3-447E-BCF2-46C1808B6A57}"/>
              </c:ext>
            </c:extLst>
          </c:dPt>
          <c:dLbls>
            <c:dLbl>
              <c:idx val="0"/>
              <c:layout>
                <c:manualLayout>
                  <c:x val="-0.22592586809716655"/>
                  <c:y val="0.13339077932108856"/>
                </c:manualLayout>
              </c:layout>
              <c:tx>
                <c:rich>
                  <a:bodyPr/>
                  <a:lstStyle/>
                  <a:p>
                    <a:r>
                      <a:rPr lang="en-US" altLang="ja-JP" sz="2000" dirty="0"/>
                      <a:t>N1</a:t>
                    </a:r>
                  </a:p>
                  <a:p>
                    <a:r>
                      <a:rPr lang="en-US" altLang="ja-JP" sz="2000" dirty="0"/>
                      <a:t>(21)</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F3-447E-BCF2-46C1808B6A57}"/>
                </c:ext>
              </c:extLst>
            </c:dLbl>
            <c:dLbl>
              <c:idx val="1"/>
              <c:layout>
                <c:manualLayout>
                  <c:x val="-8.2945631743395976E-2"/>
                  <c:y val="-0.22335254136839788"/>
                </c:manualLayout>
              </c:layout>
              <c:tx>
                <c:rich>
                  <a:bodyPr/>
                  <a:lstStyle/>
                  <a:p>
                    <a:r>
                      <a:rPr lang="en-US" altLang="ja-JP" dirty="0"/>
                      <a:t>N2</a:t>
                    </a:r>
                  </a:p>
                  <a:p>
                    <a:r>
                      <a:rPr lang="en-US" altLang="ja-JP" sz="1800" dirty="0"/>
                      <a:t>(11)</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F3-447E-BCF2-46C1808B6A57}"/>
                </c:ext>
              </c:extLst>
            </c:dLbl>
            <c:dLbl>
              <c:idx val="2"/>
              <c:layout>
                <c:manualLayout>
                  <c:x val="-0.13790534791599754"/>
                  <c:y val="-5.5111344095364875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r>
                      <a:rPr lang="en-US" altLang="ja-JP" sz="1600" dirty="0"/>
                      <a:t>N3</a:t>
                    </a:r>
                    <a:r>
                      <a:rPr lang="en-US" altLang="ja-JP" sz="1600" baseline="0" dirty="0"/>
                      <a:t> </a:t>
                    </a:r>
                    <a:r>
                      <a:rPr lang="en-US" altLang="ja-JP" sz="1600" dirty="0"/>
                      <a:t>(1)</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6196636821414953"/>
                      <c:h val="0.13693571599667501"/>
                    </c:manualLayout>
                  </c15:layout>
                </c:ext>
                <c:ext xmlns:c16="http://schemas.microsoft.com/office/drawing/2014/chart" uri="{C3380CC4-5D6E-409C-BE32-E72D297353CC}">
                  <c16:uniqueId val="{00000005-13F3-447E-BCF2-46C1808B6A57}"/>
                </c:ext>
              </c:extLst>
            </c:dLbl>
            <c:dLbl>
              <c:idx val="3"/>
              <c:layout>
                <c:manualLayout>
                  <c:x val="-0.1133648126548375"/>
                  <c:y val="-0.12130702120987058"/>
                </c:manualLayout>
              </c:layout>
              <c:tx>
                <c:rich>
                  <a:bodyPr/>
                  <a:lstStyle/>
                  <a:p>
                    <a:r>
                      <a:rPr lang="en-US" altLang="ja-JP" sz="1600" dirty="0"/>
                      <a:t>N4 (1)</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F3-447E-BCF2-46C1808B6A57}"/>
                </c:ext>
              </c:extLst>
            </c:dLbl>
            <c:dLbl>
              <c:idx val="4"/>
              <c:delete val="1"/>
              <c:extLst>
                <c:ext xmlns:c15="http://schemas.microsoft.com/office/drawing/2012/chart" uri="{CE6537A1-D6FC-4f65-9D91-7224C49458BB}"/>
                <c:ext xmlns:c16="http://schemas.microsoft.com/office/drawing/2014/chart" uri="{C3380CC4-5D6E-409C-BE32-E72D297353CC}">
                  <c16:uniqueId val="{00000009-13F3-447E-BCF2-46C1808B6A57}"/>
                </c:ext>
              </c:extLst>
            </c:dLbl>
            <c:dLbl>
              <c:idx val="5"/>
              <c:layout>
                <c:manualLayout>
                  <c:x val="0.10535500631230717"/>
                  <c:y val="0.10225476124727541"/>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r>
                      <a:rPr lang="ja-JP" altLang="en-US" sz="2000" b="1" dirty="0">
                        <a:solidFill>
                          <a:schemeClr val="tx1"/>
                        </a:solidFill>
                      </a:rPr>
                      <a:t>持っていない</a:t>
                    </a:r>
                  </a:p>
                  <a:p>
                    <a:pPr>
                      <a:defRPr sz="2000" b="1">
                        <a:solidFill>
                          <a:schemeClr val="tx1"/>
                        </a:solidFill>
                        <a:effectLst>
                          <a:glow rad="127000">
                            <a:schemeClr val="bg1"/>
                          </a:glow>
                        </a:effectLst>
                        <a:latin typeface="メイリオ" panose="020B0604030504040204" pitchFamily="50" charset="-128"/>
                        <a:ea typeface="メイリオ" panose="020B0604030504040204" pitchFamily="50" charset="-128"/>
                      </a:defRPr>
                    </a:pPr>
                    <a:r>
                      <a:rPr lang="en-US" altLang="ja-JP" sz="2000" b="1" dirty="0">
                        <a:solidFill>
                          <a:schemeClr val="tx1"/>
                        </a:solidFill>
                      </a:rPr>
                      <a:t>(23)</a:t>
                    </a:r>
                    <a:endParaRPr lang="ja-JP" altLang="en-US" sz="2000" b="1"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41829437484335924"/>
                      <c:h val="0.27292156567470194"/>
                    </c:manualLayout>
                  </c15:layout>
                </c:ext>
                <c:ext xmlns:c16="http://schemas.microsoft.com/office/drawing/2014/chart" uri="{C3380CC4-5D6E-409C-BE32-E72D297353CC}">
                  <c16:uniqueId val="{0000000B-13F3-447E-BCF2-46C1808B6A5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'[0616各種ローデータ.xlsx]作ってほしいグラフのデータ'!$A$11:$A$16</c:f>
              <c:strCache>
                <c:ptCount val="6"/>
                <c:pt idx="0">
                  <c:v>N1</c:v>
                </c:pt>
                <c:pt idx="1">
                  <c:v>N2</c:v>
                </c:pt>
                <c:pt idx="2">
                  <c:v>N3</c:v>
                </c:pt>
                <c:pt idx="3">
                  <c:v>N4</c:v>
                </c:pt>
                <c:pt idx="4">
                  <c:v>N5</c:v>
                </c:pt>
                <c:pt idx="5">
                  <c:v>もっていない</c:v>
                </c:pt>
              </c:strCache>
            </c:strRef>
          </c:cat>
          <c:val>
            <c:numRef>
              <c:f>'[0616各種ローデータ.xlsx]作ってほしいグラフのデータ'!$B$11:$B$16</c:f>
              <c:numCache>
                <c:formatCode>General</c:formatCode>
                <c:ptCount val="6"/>
                <c:pt idx="0">
                  <c:v>21</c:v>
                </c:pt>
                <c:pt idx="1">
                  <c:v>11</c:v>
                </c:pt>
                <c:pt idx="2">
                  <c:v>1</c:v>
                </c:pt>
                <c:pt idx="3">
                  <c:v>1</c:v>
                </c:pt>
                <c:pt idx="4">
                  <c:v>0</c:v>
                </c:pt>
                <c:pt idx="5">
                  <c:v>23</c:v>
                </c:pt>
              </c:numCache>
            </c:numRef>
          </c:val>
          <c:extLst>
            <c:ext xmlns:c16="http://schemas.microsoft.com/office/drawing/2014/chart" uri="{C3380CC4-5D6E-409C-BE32-E72D297353CC}">
              <c16:uniqueId val="{0000000C-13F3-447E-BCF2-46C1808B6A5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69AFFD"/>
              </a:solidFill>
              <a:ln w="19050">
                <a:solidFill>
                  <a:schemeClr val="lt1"/>
                </a:solidFill>
              </a:ln>
              <a:effectLst/>
            </c:spPr>
            <c:extLst>
              <c:ext xmlns:c16="http://schemas.microsoft.com/office/drawing/2014/chart" uri="{C3380CC4-5D6E-409C-BE32-E72D297353CC}">
                <c16:uniqueId val="{00000001-3839-4E6D-B7E0-473DA0E4823D}"/>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3839-4E6D-B7E0-473DA0E4823D}"/>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3839-4E6D-B7E0-473DA0E4823D}"/>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3839-4E6D-B7E0-473DA0E4823D}"/>
              </c:ext>
            </c:extLst>
          </c:dPt>
          <c:dLbls>
            <c:dLbl>
              <c:idx val="0"/>
              <c:layout>
                <c:manualLayout>
                  <c:x val="-0.18900319146424197"/>
                  <c:y val="0.24781451121359685"/>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effectLst>
                        <a:glow rad="101600">
                          <a:schemeClr val="bg1"/>
                        </a:glow>
                      </a:effectLst>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2631198629970531"/>
                      <c:h val="0.22353133816535134"/>
                    </c:manualLayout>
                  </c15:layout>
                </c:ext>
                <c:ext xmlns:c16="http://schemas.microsoft.com/office/drawing/2014/chart" uri="{C3380CC4-5D6E-409C-BE32-E72D297353CC}">
                  <c16:uniqueId val="{00000001-3839-4E6D-B7E0-473DA0E4823D}"/>
                </c:ext>
              </c:extLst>
            </c:dLbl>
            <c:dLbl>
              <c:idx val="1"/>
              <c:layout>
                <c:manualLayout>
                  <c:x val="-0.13360845042553293"/>
                  <c:y val="-0.19556770634403259"/>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effectLst>
                        <a:glow rad="101600">
                          <a:schemeClr val="bg1"/>
                        </a:glow>
                      </a:effectLst>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8576466265722403"/>
                      <c:h val="0.26762938052995688"/>
                    </c:manualLayout>
                  </c15:layout>
                </c:ext>
                <c:ext xmlns:c16="http://schemas.microsoft.com/office/drawing/2014/chart" uri="{C3380CC4-5D6E-409C-BE32-E72D297353CC}">
                  <c16:uniqueId val="{00000003-3839-4E6D-B7E0-473DA0E4823D}"/>
                </c:ext>
              </c:extLst>
            </c:dLbl>
            <c:dLbl>
              <c:idx val="2"/>
              <c:layout>
                <c:manualLayout>
                  <c:x val="0.20620968202379952"/>
                  <c:y val="-0.1806913505084474"/>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effectLst>
                        <a:glow rad="101600">
                          <a:schemeClr val="bg1"/>
                        </a:glow>
                      </a:effectLst>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359789436706579"/>
                      <c:h val="0.28154914895022359"/>
                    </c:manualLayout>
                  </c15:layout>
                </c:ext>
                <c:ext xmlns:c16="http://schemas.microsoft.com/office/drawing/2014/chart" uri="{C3380CC4-5D6E-409C-BE32-E72D297353CC}">
                  <c16:uniqueId val="{00000005-3839-4E6D-B7E0-473DA0E4823D}"/>
                </c:ext>
              </c:extLst>
            </c:dLbl>
            <c:dLbl>
              <c:idx val="3"/>
              <c:layout>
                <c:manualLayout>
                  <c:x val="0.14994201141292102"/>
                  <c:y val="0.11305680078801437"/>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effectLst>
                        <a:glow rad="101600">
                          <a:schemeClr val="bg1"/>
                        </a:glow>
                      </a:effectLst>
                      <a:latin typeface="+mn-lt"/>
                      <a:ea typeface="+mn-ea"/>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1182117287310893"/>
                      <c:h val="0.2367698877424135"/>
                    </c:manualLayout>
                  </c15:layout>
                </c:ext>
                <c:ext xmlns:c16="http://schemas.microsoft.com/office/drawing/2014/chart" uri="{C3380CC4-5D6E-409C-BE32-E72D297353CC}">
                  <c16:uniqueId val="{00000007-3839-4E6D-B7E0-473DA0E4823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effectLst>
                      <a:glow rad="101600">
                        <a:schemeClr val="bg1"/>
                      </a:glow>
                    </a:effectLst>
                    <a:latin typeface="+mn-lt"/>
                    <a:ea typeface="+mn-ea"/>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Sheet1!$B$2:$B$5</c:f>
              <c:strCache>
                <c:ptCount val="4"/>
                <c:pt idx="0">
                  <c:v>英語ができる人</c:v>
                </c:pt>
                <c:pt idx="1">
                  <c:v>中国語ができる人</c:v>
                </c:pt>
                <c:pt idx="2">
                  <c:v>両方できる人</c:v>
                </c:pt>
                <c:pt idx="3">
                  <c:v>どちらもできない人</c:v>
                </c:pt>
              </c:strCache>
            </c:strRef>
          </c:cat>
          <c:val>
            <c:numRef>
              <c:f>Sheet1!$C$2:$C$5</c:f>
              <c:numCache>
                <c:formatCode>General</c:formatCode>
                <c:ptCount val="4"/>
                <c:pt idx="0">
                  <c:v>9</c:v>
                </c:pt>
                <c:pt idx="1">
                  <c:v>6</c:v>
                </c:pt>
                <c:pt idx="2">
                  <c:v>14</c:v>
                </c:pt>
                <c:pt idx="3">
                  <c:v>4</c:v>
                </c:pt>
              </c:numCache>
            </c:numRef>
          </c:val>
          <c:extLst>
            <c:ext xmlns:c16="http://schemas.microsoft.com/office/drawing/2014/chart" uri="{C3380CC4-5D6E-409C-BE32-E72D297353CC}">
              <c16:uniqueId val="{00000008-3839-4E6D-B7E0-473DA0E4823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06616753518084"/>
          <c:y val="9.0664562654406616E-2"/>
          <c:w val="0.52777000310216282"/>
          <c:h val="0.80615325022090645"/>
        </c:manualLayout>
      </c:layout>
      <c:pieChart>
        <c:varyColors val="1"/>
        <c:ser>
          <c:idx val="0"/>
          <c:order val="0"/>
          <c:dPt>
            <c:idx val="0"/>
            <c:bubble3D val="0"/>
            <c:explosion val="1"/>
            <c:spPr>
              <a:solidFill>
                <a:srgbClr val="FF5050"/>
              </a:solidFill>
              <a:ln w="19050">
                <a:solidFill>
                  <a:schemeClr val="lt1"/>
                </a:solidFill>
              </a:ln>
              <a:effectLst/>
            </c:spPr>
            <c:extLst>
              <c:ext xmlns:c16="http://schemas.microsoft.com/office/drawing/2014/chart" uri="{C3380CC4-5D6E-409C-BE32-E72D297353CC}">
                <c16:uniqueId val="{00000001-9309-4A30-84B2-2E27EEA3A439}"/>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9309-4A30-84B2-2E27EEA3A439}"/>
              </c:ext>
            </c:extLst>
          </c:dPt>
          <c:dLbls>
            <c:dLbl>
              <c:idx val="0"/>
              <c:layout>
                <c:manualLayout>
                  <c:x val="-0.21923676727909011"/>
                  <c:y val="-8.059383202099737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9309-4A30-84B2-2E27EEA3A439}"/>
                </c:ext>
              </c:extLst>
            </c:dLbl>
            <c:dLbl>
              <c:idx val="1"/>
              <c:layout>
                <c:manualLayout>
                  <c:x val="0.20061537620297462"/>
                  <c:y val="0.1086267862350539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309-4A30-84B2-2E27EEA3A439}"/>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ysClr val="windowText" lastClr="000000"/>
                    </a:solidFill>
                    <a:effectLst>
                      <a:glow rad="101600">
                        <a:schemeClr val="bg1"/>
                      </a:glow>
                    </a:effectLst>
                    <a:latin typeface="+mn-lt"/>
                    <a:ea typeface="+mn-ea"/>
                    <a:cs typeface="+mn-cs"/>
                  </a:defRPr>
                </a:pPr>
                <a:endParaRPr lang="ja-JP"/>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Sheet1!$E$2:$E$3</c:f>
              <c:strCache>
                <c:ptCount val="2"/>
                <c:pt idx="0">
                  <c:v>N1～N3</c:v>
                </c:pt>
                <c:pt idx="1">
                  <c:v>その他</c:v>
                </c:pt>
              </c:strCache>
            </c:strRef>
          </c:cat>
          <c:val>
            <c:numRef>
              <c:f>Sheet1!$F$2:$F$3</c:f>
              <c:numCache>
                <c:formatCode>General</c:formatCode>
                <c:ptCount val="2"/>
                <c:pt idx="0">
                  <c:v>33</c:v>
                </c:pt>
                <c:pt idx="1">
                  <c:v>24</c:v>
                </c:pt>
              </c:numCache>
            </c:numRef>
          </c:val>
          <c:extLst>
            <c:ext xmlns:c16="http://schemas.microsoft.com/office/drawing/2014/chart" uri="{C3380CC4-5D6E-409C-BE32-E72D297353CC}">
              <c16:uniqueId val="{00000004-9309-4A30-84B2-2E27EEA3A4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35072721793678"/>
          <c:y val="7.0521309692482437E-2"/>
          <c:w val="0.57508183150157788"/>
          <c:h val="0.77597557302142495"/>
        </c:manualLayout>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5AEB-4EA7-A2F7-B137B176AEAE}"/>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5AEB-4EA7-A2F7-B137B176AEAE}"/>
              </c:ext>
            </c:extLst>
          </c:dPt>
          <c:dPt>
            <c:idx val="2"/>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5-5AEB-4EA7-A2F7-B137B176AEAE}"/>
              </c:ext>
            </c:extLst>
          </c:dPt>
          <c:dLbls>
            <c:dLbl>
              <c:idx val="0"/>
              <c:layout>
                <c:manualLayout>
                  <c:x val="-0.17041656638730401"/>
                  <c:y val="5.0955740082159376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r>
                      <a:rPr lang="ja-JP" altLang="en-US" sz="1600" b="1" dirty="0">
                        <a:effectLst>
                          <a:glow rad="127000">
                            <a:schemeClr val="bg1"/>
                          </a:glow>
                        </a:effectLst>
                      </a:rPr>
                      <a:t>現在している</a:t>
                    </a:r>
                  </a:p>
                  <a:p>
                    <a:pPr>
                      <a:defRPr sz="1600" b="1">
                        <a:solidFill>
                          <a:schemeClr val="tx1"/>
                        </a:solidFill>
                        <a:effectLst>
                          <a:glow rad="127000">
                            <a:schemeClr val="bg1"/>
                          </a:glow>
                        </a:effectLst>
                        <a:latin typeface="メイリオ" panose="020B0604030504040204" pitchFamily="50" charset="-128"/>
                        <a:ea typeface="メイリオ" panose="020B0604030504040204" pitchFamily="50" charset="-128"/>
                      </a:defRPr>
                    </a:pPr>
                    <a:r>
                      <a:rPr lang="en-US" altLang="ja-JP" sz="1600" b="1" dirty="0">
                        <a:effectLst>
                          <a:glow rad="127000">
                            <a:schemeClr val="bg1"/>
                          </a:glow>
                        </a:effectLst>
                      </a:rPr>
                      <a:t>(27)</a:t>
                    </a:r>
                    <a:endParaRPr lang="ja-JP" altLang="en-US" sz="1600" b="1" dirty="0">
                      <a:effectLst>
                        <a:glow rad="127000">
                          <a:schemeClr val="bg1"/>
                        </a:glow>
                      </a:effectLst>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36778848356311011"/>
                      <c:h val="0.26666555226342264"/>
                    </c:manualLayout>
                  </c15:layout>
                </c:ext>
                <c:ext xmlns:c16="http://schemas.microsoft.com/office/drawing/2014/chart" uri="{C3380CC4-5D6E-409C-BE32-E72D297353CC}">
                  <c16:uniqueId val="{00000001-5AEB-4EA7-A2F7-B137B176AEAE}"/>
                </c:ext>
              </c:extLst>
            </c:dLbl>
            <c:dLbl>
              <c:idx val="1"/>
              <c:layout>
                <c:manualLayout>
                  <c:x val="0.22750066677519801"/>
                  <c:y val="-0.12915208743310377"/>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r>
                      <a:rPr lang="ja-JP" altLang="en-US" sz="1600" b="1" dirty="0">
                        <a:effectLst>
                          <a:glow rad="127000">
                            <a:schemeClr val="bg1"/>
                          </a:glow>
                        </a:effectLst>
                      </a:rPr>
                      <a:t>以前していた</a:t>
                    </a:r>
                  </a:p>
                  <a:p>
                    <a:pPr>
                      <a:defRPr sz="1600" b="1">
                        <a:solidFill>
                          <a:schemeClr val="tx1"/>
                        </a:solidFill>
                        <a:effectLst>
                          <a:glow rad="127000">
                            <a:schemeClr val="bg1"/>
                          </a:glow>
                        </a:effectLst>
                        <a:latin typeface="メイリオ" panose="020B0604030504040204" pitchFamily="50" charset="-128"/>
                        <a:ea typeface="メイリオ" panose="020B0604030504040204" pitchFamily="50" charset="-128"/>
                      </a:defRPr>
                    </a:pPr>
                    <a:r>
                      <a:rPr lang="en-US" altLang="ja-JP" sz="1600" b="1" dirty="0">
                        <a:effectLst>
                          <a:glow rad="127000">
                            <a:schemeClr val="bg1"/>
                          </a:glow>
                        </a:effectLst>
                      </a:rPr>
                      <a:t>(9)</a:t>
                    </a:r>
                    <a:endParaRPr lang="ja-JP" altLang="en-US" sz="1600" b="1" dirty="0">
                      <a:effectLst>
                        <a:glow rad="127000">
                          <a:schemeClr val="bg1"/>
                        </a:glow>
                      </a:effectLst>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33009419700265252"/>
                      <c:h val="0.29099088557446795"/>
                    </c:manualLayout>
                  </c15:layout>
                </c:ext>
                <c:ext xmlns:c16="http://schemas.microsoft.com/office/drawing/2014/chart" uri="{C3380CC4-5D6E-409C-BE32-E72D297353CC}">
                  <c16:uniqueId val="{00000003-5AEB-4EA7-A2F7-B137B176AEAE}"/>
                </c:ext>
              </c:extLst>
            </c:dLbl>
            <c:dLbl>
              <c:idx val="2"/>
              <c:layout>
                <c:manualLayout>
                  <c:x val="0.15971860266595778"/>
                  <c:y val="0.11026123353295077"/>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r>
                      <a:rPr lang="ja-JP" altLang="en-US" sz="1600" b="1" dirty="0">
                        <a:effectLst>
                          <a:glow rad="127000">
                            <a:schemeClr val="bg1"/>
                          </a:glow>
                        </a:effectLst>
                      </a:rPr>
                      <a:t>したことがない</a:t>
                    </a:r>
                  </a:p>
                  <a:p>
                    <a:pPr>
                      <a:defRPr sz="1600" b="1">
                        <a:solidFill>
                          <a:schemeClr val="tx1"/>
                        </a:solidFill>
                        <a:effectLst>
                          <a:glow rad="127000">
                            <a:schemeClr val="bg1"/>
                          </a:glow>
                        </a:effectLst>
                        <a:latin typeface="メイリオ" panose="020B0604030504040204" pitchFamily="50" charset="-128"/>
                        <a:ea typeface="メイリオ" panose="020B0604030504040204" pitchFamily="50" charset="-128"/>
                      </a:defRPr>
                    </a:pPr>
                    <a:r>
                      <a:rPr lang="en-US" altLang="ja-JP" sz="1600" b="1" dirty="0">
                        <a:effectLst>
                          <a:glow rad="127000">
                            <a:schemeClr val="bg1"/>
                          </a:glow>
                        </a:effectLst>
                      </a:rPr>
                      <a:t>(21)</a:t>
                    </a:r>
                    <a:endParaRPr lang="ja-JP" altLang="en-US" sz="1600" b="1" dirty="0">
                      <a:effectLst>
                        <a:glow rad="127000">
                          <a:schemeClr val="bg1"/>
                        </a:glow>
                      </a:effectLst>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32083296501503061"/>
                      <c:h val="0.28386462507992355"/>
                    </c:manualLayout>
                  </c15:layout>
                </c:ext>
                <c:ext xmlns:c16="http://schemas.microsoft.com/office/drawing/2014/chart" uri="{C3380CC4-5D6E-409C-BE32-E72D297353CC}">
                  <c16:uniqueId val="{00000005-5AEB-4EA7-A2F7-B137B176AEA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effectLst>
                      <a:glow rad="127000">
                        <a:schemeClr val="bg1"/>
                      </a:glow>
                    </a:effectLst>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extLst>
          </c:dLbls>
          <c:cat>
            <c:strRef>
              <c:f>'[0616各種ローデータ.xlsx]作ってほしいグラフのデータ'!$A$4:$A$6</c:f>
              <c:strCache>
                <c:ptCount val="3"/>
                <c:pt idx="0">
                  <c:v>現在している</c:v>
                </c:pt>
                <c:pt idx="1">
                  <c:v>以前していた</c:v>
                </c:pt>
                <c:pt idx="2">
                  <c:v>したことがない</c:v>
                </c:pt>
              </c:strCache>
            </c:strRef>
          </c:cat>
          <c:val>
            <c:numRef>
              <c:f>'[0616各種ローデータ.xlsx]作ってほしいグラフのデータ'!$B$4:$B$6</c:f>
              <c:numCache>
                <c:formatCode>General</c:formatCode>
                <c:ptCount val="3"/>
                <c:pt idx="0">
                  <c:v>27</c:v>
                </c:pt>
                <c:pt idx="1">
                  <c:v>9</c:v>
                </c:pt>
                <c:pt idx="2">
                  <c:v>21</c:v>
                </c:pt>
              </c:numCache>
            </c:numRef>
          </c:val>
          <c:extLst>
            <c:ext xmlns:c16="http://schemas.microsoft.com/office/drawing/2014/chart" uri="{C3380CC4-5D6E-409C-BE32-E72D297353CC}">
              <c16:uniqueId val="{00000006-5AEB-4EA7-A2F7-B137B176AEA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7">
  <a:schemeClr val="accent4"/>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rawings/drawing1.xml><?xml version="1.0" encoding="utf-8"?>
<c:userShapes xmlns:c="http://schemas.openxmlformats.org/drawingml/2006/chart">
  <cdr:relSizeAnchor xmlns:cdr="http://schemas.openxmlformats.org/drawingml/2006/chartDrawing">
    <cdr:from>
      <cdr:x>0.17475</cdr:x>
      <cdr:y>0.06038</cdr:y>
    </cdr:from>
    <cdr:to>
      <cdr:x>0.82525</cdr:x>
      <cdr:y>0.82699</cdr:y>
    </cdr:to>
    <cdr:sp macro="" textlink="">
      <cdr:nvSpPr>
        <cdr:cNvPr id="2" name="円 1"/>
        <cdr:cNvSpPr/>
      </cdr:nvSpPr>
      <cdr:spPr>
        <a:xfrm xmlns:a="http://schemas.openxmlformats.org/drawingml/2006/main" rot="16200000">
          <a:off x="1035194" y="332065"/>
          <a:ext cx="3965996" cy="3926634"/>
        </a:xfrm>
        <a:prstGeom xmlns:a="http://schemas.openxmlformats.org/drawingml/2006/main" prst="pie">
          <a:avLst>
            <a:gd name="adj1" fmla="val 6287"/>
            <a:gd name="adj2" fmla="val 12489749"/>
          </a:avLst>
        </a:prstGeom>
        <a:noFill xmlns:a="http://schemas.openxmlformats.org/drawingml/2006/main"/>
        <a:ln xmlns:a="http://schemas.openxmlformats.org/drawingml/2006/main" w="762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0.23911</cdr:x>
      <cdr:y>0.10133</cdr:y>
    </cdr:from>
    <cdr:to>
      <cdr:x>0.76709</cdr:x>
      <cdr:y>0.90137</cdr:y>
    </cdr:to>
    <cdr:sp macro="" textlink="">
      <cdr:nvSpPr>
        <cdr:cNvPr id="3" name="円 2"/>
        <cdr:cNvSpPr/>
      </cdr:nvSpPr>
      <cdr:spPr>
        <a:xfrm xmlns:a="http://schemas.openxmlformats.org/drawingml/2006/main" rot="16200000">
          <a:off x="1495274" y="398170"/>
          <a:ext cx="3246785" cy="3272896"/>
        </a:xfrm>
        <a:prstGeom xmlns:a="http://schemas.openxmlformats.org/drawingml/2006/main" prst="pie">
          <a:avLst>
            <a:gd name="adj1" fmla="val 0"/>
            <a:gd name="adj2" fmla="val 12519086"/>
          </a:avLst>
        </a:prstGeom>
        <a:noFill xmlns:a="http://schemas.openxmlformats.org/drawingml/2006/main"/>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3.xml><?xml version="1.0" encoding="utf-8"?>
<c:userShapes xmlns:c="http://schemas.openxmlformats.org/drawingml/2006/chart">
  <cdr:relSizeAnchor xmlns:cdr="http://schemas.openxmlformats.org/drawingml/2006/chartDrawing">
    <cdr:from>
      <cdr:x>0.52931</cdr:x>
      <cdr:y>0.58667</cdr:y>
    </cdr:from>
    <cdr:to>
      <cdr:x>0.70243</cdr:x>
      <cdr:y>0.65455</cdr:y>
    </cdr:to>
    <cdr:sp macro="" textlink="">
      <cdr:nvSpPr>
        <cdr:cNvPr id="4" name="テキスト ボックス 3"/>
        <cdr:cNvSpPr txBox="1"/>
      </cdr:nvSpPr>
      <cdr:spPr>
        <a:xfrm xmlns:a="http://schemas.openxmlformats.org/drawingml/2006/main">
          <a:off x="4879571" y="4023360"/>
          <a:ext cx="1596044" cy="4655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0.42606</cdr:x>
      <cdr:y>0.58788</cdr:y>
    </cdr:from>
    <cdr:to>
      <cdr:x>0.57394</cdr:x>
      <cdr:y>0.67515</cdr:y>
    </cdr:to>
    <cdr:sp macro="" textlink="">
      <cdr:nvSpPr>
        <cdr:cNvPr id="6" name="テキスト ボックス 5"/>
        <cdr:cNvSpPr txBox="1"/>
      </cdr:nvSpPr>
      <cdr:spPr>
        <a:xfrm xmlns:a="http://schemas.openxmlformats.org/drawingml/2006/main">
          <a:off x="3927762" y="4031673"/>
          <a:ext cx="1363288" cy="5985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3200" b="1" dirty="0"/>
        </a:p>
      </cdr:txBody>
    </cdr:sp>
  </cdr:relSizeAnchor>
  <cdr:relSizeAnchor xmlns:cdr="http://schemas.openxmlformats.org/drawingml/2006/chartDrawing">
    <cdr:from>
      <cdr:x>0.02292</cdr:x>
      <cdr:y>0.20601</cdr:y>
    </cdr:from>
    <cdr:to>
      <cdr:x>0.2955</cdr:x>
      <cdr:y>0.42078</cdr:y>
    </cdr:to>
    <cdr:pic>
      <cdr:nvPicPr>
        <cdr:cNvPr id="9" name="chart">
          <a:extLst xmlns:a="http://schemas.openxmlformats.org/drawingml/2006/main">
            <a:ext uri="{FF2B5EF4-FFF2-40B4-BE49-F238E27FC236}">
              <a16:creationId xmlns:a16="http://schemas.microsoft.com/office/drawing/2014/main" id="{861B0659-46A2-CC4C-AFC4-46049695AE0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09617" y="1412799"/>
          <a:ext cx="2492407" cy="1472918"/>
        </a:xfrm>
        <a:prstGeom xmlns:a="http://schemas.openxmlformats.org/drawingml/2006/main" prst="rect">
          <a:avLst/>
        </a:prstGeom>
      </cdr:spPr>
    </cdr:pic>
  </cdr:relSizeAnchor>
  <cdr:relSizeAnchor xmlns:cdr="http://schemas.openxmlformats.org/drawingml/2006/chartDrawing">
    <cdr:from>
      <cdr:x>0.02699</cdr:x>
      <cdr:y>0.44659</cdr:y>
    </cdr:from>
    <cdr:to>
      <cdr:x>0.29434</cdr:x>
      <cdr:y>0.66247</cdr:y>
    </cdr:to>
    <cdr:pic>
      <cdr:nvPicPr>
        <cdr:cNvPr id="10" name="chart">
          <a:extLst xmlns:a="http://schemas.openxmlformats.org/drawingml/2006/main">
            <a:ext uri="{FF2B5EF4-FFF2-40B4-BE49-F238E27FC236}">
              <a16:creationId xmlns:a16="http://schemas.microsoft.com/office/drawing/2014/main" id="{043EEA41-FD91-D944-AC9F-F676D2FA3DEF}"/>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2"/>
        <a:srcRect xmlns:a="http://schemas.openxmlformats.org/drawingml/2006/main" l="12123" r="12217"/>
        <a:stretch xmlns:a="http://schemas.openxmlformats.org/drawingml/2006/main"/>
      </cdr:blipFill>
      <cdr:spPr>
        <a:xfrm xmlns:a="http://schemas.openxmlformats.org/drawingml/2006/main">
          <a:off x="246831" y="3062727"/>
          <a:ext cx="2444613" cy="1480478"/>
        </a:xfrm>
        <a:prstGeom xmlns:a="http://schemas.openxmlformats.org/drawingml/2006/main" prst="rect">
          <a:avLst/>
        </a:prstGeom>
      </cdr:spPr>
    </cdr:pic>
  </cdr:relSizeAnchor>
  <cdr:relSizeAnchor xmlns:cdr="http://schemas.openxmlformats.org/drawingml/2006/chartDrawing">
    <cdr:from>
      <cdr:x>0.02117</cdr:x>
      <cdr:y>0.71509</cdr:y>
    </cdr:from>
    <cdr:to>
      <cdr:x>0.29725</cdr:x>
      <cdr:y>0.93942</cdr:y>
    </cdr:to>
    <cdr:pic>
      <cdr:nvPicPr>
        <cdr:cNvPr id="11" name="chart">
          <a:extLst xmlns:a="http://schemas.openxmlformats.org/drawingml/2006/main">
            <a:ext uri="{FF2B5EF4-FFF2-40B4-BE49-F238E27FC236}">
              <a16:creationId xmlns:a16="http://schemas.microsoft.com/office/drawing/2014/main" id="{A36CD714-AF17-1244-A954-B014D8DE825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193547" y="4904073"/>
          <a:ext cx="2524547" cy="1538497"/>
        </a:xfrm>
        <a:prstGeom xmlns:a="http://schemas.openxmlformats.org/drawingml/2006/main" prst="rect">
          <a:avLst/>
        </a:prstGeom>
      </cdr:spPr>
    </cdr:pic>
  </cdr:relSizeAnchor>
  <cdr:relSizeAnchor xmlns:cdr="http://schemas.openxmlformats.org/drawingml/2006/chartDrawing">
    <cdr:from>
      <cdr:x>0.46113</cdr:x>
      <cdr:y>0.53857</cdr:y>
    </cdr:from>
    <cdr:to>
      <cdr:x>0.66687</cdr:x>
      <cdr:y>0.60589</cdr:y>
    </cdr:to>
    <cdr:sp macro="" textlink="">
      <cdr:nvSpPr>
        <cdr:cNvPr id="12" name="テキスト ボックス 12"/>
        <cdr:cNvSpPr txBox="1"/>
      </cdr:nvSpPr>
      <cdr:spPr>
        <a:xfrm xmlns:a="http://schemas.openxmlformats.org/drawingml/2006/main">
          <a:off x="4216608" y="3693531"/>
          <a:ext cx="1881286" cy="46168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2400" b="1" dirty="0">
              <a:solidFill>
                <a:schemeClr val="tx1"/>
              </a:solidFill>
              <a:latin typeface="HGPｺﾞｼｯｸM" panose="020B0600000000000000" pitchFamily="50" charset="-128"/>
              <a:ea typeface="HGPｺﾞｼｯｸM" panose="020B0600000000000000" pitchFamily="50" charset="-128"/>
            </a:rPr>
            <a:t>在留外国人</a:t>
          </a:r>
        </a:p>
      </cdr:txBody>
    </cdr:sp>
  </cdr:relSizeAnchor>
  <cdr:relSizeAnchor xmlns:cdr="http://schemas.openxmlformats.org/drawingml/2006/chartDrawing">
    <cdr:from>
      <cdr:x>0.48133</cdr:x>
      <cdr:y>0.60757</cdr:y>
    </cdr:from>
    <cdr:to>
      <cdr:x>0.67023</cdr:x>
      <cdr:y>0.70182</cdr:y>
    </cdr:to>
    <cdr:sp macro="" textlink="">
      <cdr:nvSpPr>
        <cdr:cNvPr id="13" name="テキスト ボックス 13"/>
        <cdr:cNvSpPr txBox="1"/>
      </cdr:nvSpPr>
      <cdr:spPr>
        <a:xfrm xmlns:a="http://schemas.openxmlformats.org/drawingml/2006/main">
          <a:off x="4401275" y="4166715"/>
          <a:ext cx="1727302" cy="64636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sz="3600" b="1" dirty="0">
              <a:solidFill>
                <a:schemeClr val="tx1"/>
              </a:solidFill>
            </a:rPr>
            <a:t>9677</a:t>
          </a:r>
          <a:r>
            <a:rPr kumimoji="1" lang="ja-JP" altLang="en-US" sz="3600" b="1" dirty="0">
              <a:solidFill>
                <a:schemeClr val="tx1"/>
              </a:solidFill>
            </a:rPr>
            <a:t>人</a:t>
          </a:r>
        </a:p>
      </cdr:txBody>
    </cdr:sp>
  </cdr:relSizeAnchor>
  <cdr:relSizeAnchor xmlns:cdr="http://schemas.openxmlformats.org/drawingml/2006/chartDrawing">
    <cdr:from>
      <cdr:x>0.06838</cdr:x>
      <cdr:y>0.06994</cdr:y>
    </cdr:from>
    <cdr:to>
      <cdr:x>0.32556</cdr:x>
      <cdr:y>0.13383</cdr:y>
    </cdr:to>
    <cdr:sp macro="" textlink="">
      <cdr:nvSpPr>
        <cdr:cNvPr id="17" name="テキスト ボックス 7"/>
        <cdr:cNvSpPr txBox="1"/>
      </cdr:nvSpPr>
      <cdr:spPr>
        <a:xfrm xmlns:a="http://schemas.openxmlformats.org/drawingml/2006/main">
          <a:off x="625231" y="438011"/>
          <a:ext cx="2351649" cy="400110"/>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nchor="b" anchorCtr="1">
          <a:spAutoFit/>
        </a:bodyP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r>
            <a:rPr lang="ja-JP" altLang="en-US" sz="2000" dirty="0"/>
            <a:t>質問対策スライド</a:t>
          </a:r>
        </a:p>
      </cdr:txBody>
    </cdr:sp>
  </cdr:relSizeAnchor>
</c:userShapes>
</file>

<file path=ppt/drawings/drawing4.xml><?xml version="1.0" encoding="utf-8"?>
<c:userShapes xmlns:c="http://schemas.openxmlformats.org/drawingml/2006/chart">
  <cdr:relSizeAnchor xmlns:cdr="http://schemas.openxmlformats.org/drawingml/2006/chartDrawing">
    <cdr:from>
      <cdr:x>0.00774</cdr:x>
      <cdr:y>0</cdr:y>
    </cdr:from>
    <cdr:to>
      <cdr:x>0.1151</cdr:x>
      <cdr:y>0.06581</cdr:y>
    </cdr:to>
    <cdr:sp macro="" textlink="">
      <cdr:nvSpPr>
        <cdr:cNvPr id="2" name="テキスト ボックス 1"/>
        <cdr:cNvSpPr txBox="1"/>
      </cdr:nvSpPr>
      <cdr:spPr>
        <a:xfrm xmlns:a="http://schemas.openxmlformats.org/drawingml/2006/main">
          <a:off x="57150" y="0"/>
          <a:ext cx="792518" cy="3410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b="1" dirty="0"/>
            <a:t>(</a:t>
          </a:r>
          <a:r>
            <a:rPr lang="ja-JP" altLang="en-US" sz="1100" b="1" dirty="0"/>
            <a:t>万人</a:t>
          </a:r>
          <a:r>
            <a:rPr lang="en-US" altLang="ja-JP" sz="1100" b="1" dirty="0"/>
            <a:t>)</a:t>
          </a:r>
          <a:endParaRPr lang="ja-JP" altLang="en-US" sz="1100" b="1" dirty="0"/>
        </a:p>
      </cdr:txBody>
    </cdr:sp>
  </cdr:relSizeAnchor>
  <cdr:relSizeAnchor xmlns:cdr="http://schemas.openxmlformats.org/drawingml/2006/chartDrawing">
    <cdr:from>
      <cdr:x>0.89264</cdr:x>
      <cdr:y>0</cdr:y>
    </cdr:from>
    <cdr:to>
      <cdr:x>1</cdr:x>
      <cdr:y>0.06581</cdr:y>
    </cdr:to>
    <cdr:sp macro="" textlink="">
      <cdr:nvSpPr>
        <cdr:cNvPr id="3" name="テキスト ボックス 2"/>
        <cdr:cNvSpPr txBox="1"/>
      </cdr:nvSpPr>
      <cdr:spPr>
        <a:xfrm xmlns:a="http://schemas.openxmlformats.org/drawingml/2006/main">
          <a:off x="7565878" y="-1045059"/>
          <a:ext cx="909967" cy="3637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600" b="1" dirty="0"/>
            <a:t>(</a:t>
          </a:r>
          <a:r>
            <a:rPr lang="ja-JP" altLang="en-US" sz="1600" b="1" dirty="0"/>
            <a:t>％</a:t>
          </a:r>
          <a:r>
            <a:rPr lang="en-US" altLang="ja-JP" sz="1600" b="1" dirty="0"/>
            <a:t>)</a:t>
          </a:r>
          <a:endParaRPr lang="ja-JP" altLang="en-US" sz="16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0.23072</cdr:x>
      <cdr:y>0.68538</cdr:y>
    </cdr:from>
    <cdr:to>
      <cdr:x>0.32059</cdr:x>
      <cdr:y>0.76651</cdr:y>
    </cdr:to>
    <cdr:sp macro="" textlink="">
      <cdr:nvSpPr>
        <cdr:cNvPr id="2" name="テキスト ボックス 99">
          <a:extLst xmlns:a="http://schemas.openxmlformats.org/drawingml/2006/main">
            <a:ext uri="{FF2B5EF4-FFF2-40B4-BE49-F238E27FC236}">
              <a16:creationId xmlns:a16="http://schemas.microsoft.com/office/drawing/2014/main" id="{89E7B1C8-F893-4CF5-8DDF-1761CEA0CE1D}"/>
            </a:ext>
          </a:extLst>
        </cdr:cNvPr>
        <cdr:cNvSpPr txBox="1"/>
      </cdr:nvSpPr>
      <cdr:spPr>
        <a:xfrm xmlns:a="http://schemas.openxmlformats.org/drawingml/2006/main">
          <a:off x="1856714" y="3510075"/>
          <a:ext cx="723275" cy="41549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r>
            <a:rPr lang="ja-JP" altLang="en-US" sz="1000" b="1" dirty="0">
              <a:latin typeface="メイリオ" panose="020B0604030504040204" pitchFamily="50" charset="-128"/>
              <a:ea typeface="メイリオ" panose="020B0604030504040204" pitchFamily="50" charset="-128"/>
            </a:rPr>
            <a:t>時々</a:t>
          </a:r>
          <a:r>
            <a:rPr kumimoji="1" lang="ja-JP" altLang="en-US" sz="1000" b="1" dirty="0">
              <a:latin typeface="メイリオ" panose="020B0604030504040204" pitchFamily="50" charset="-128"/>
              <a:ea typeface="メイリオ" panose="020B0604030504040204" pitchFamily="50" charset="-128"/>
            </a:rPr>
            <a:t>ある</a:t>
          </a:r>
          <a:endParaRPr kumimoji="1" lang="en-US" altLang="ja-JP" sz="1000" b="1" dirty="0">
            <a:latin typeface="メイリオ" panose="020B0604030504040204" pitchFamily="50" charset="-128"/>
            <a:ea typeface="メイリオ" panose="020B0604030504040204" pitchFamily="50" charset="-128"/>
          </a:endParaRPr>
        </a:p>
        <a:p xmlns:a="http://schemas.openxmlformats.org/drawingml/2006/main">
          <a:pPr algn="ctr"/>
          <a:r>
            <a:rPr lang="en-US" altLang="ja-JP" sz="1000" b="1" dirty="0">
              <a:latin typeface="メイリオ" panose="020B0604030504040204" pitchFamily="50" charset="-128"/>
              <a:ea typeface="メイリオ" panose="020B0604030504040204" pitchFamily="50" charset="-128"/>
            </a:rPr>
            <a:t>(20)</a:t>
          </a:r>
          <a:endParaRPr kumimoji="1" lang="ja-JP" altLang="en-US" sz="1050" b="1" dirty="0">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0.58124</cdr:x>
      <cdr:y>0.66339</cdr:y>
    </cdr:from>
    <cdr:to>
      <cdr:x>0.6998</cdr:x>
      <cdr:y>0.74151</cdr:y>
    </cdr:to>
    <cdr:sp macro="" textlink="">
      <cdr:nvSpPr>
        <cdr:cNvPr id="3" name="テキスト ボックス 106">
          <a:extLst xmlns:a="http://schemas.openxmlformats.org/drawingml/2006/main">
            <a:ext uri="{FF2B5EF4-FFF2-40B4-BE49-F238E27FC236}">
              <a16:creationId xmlns:a16="http://schemas.microsoft.com/office/drawing/2014/main" id="{89E7B1C8-F893-4CF5-8DDF-1761CEA0CE1D}"/>
            </a:ext>
          </a:extLst>
        </cdr:cNvPr>
        <cdr:cNvSpPr txBox="1"/>
      </cdr:nvSpPr>
      <cdr:spPr>
        <a:xfrm xmlns:a="http://schemas.openxmlformats.org/drawingml/2006/main">
          <a:off x="4677617" y="3397441"/>
          <a:ext cx="954107"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r>
            <a:rPr lang="ja-JP" altLang="en-US" sz="1000" b="1" dirty="0">
              <a:latin typeface="メイリオ" panose="020B0604030504040204" pitchFamily="50" charset="-128"/>
              <a:ea typeface="メイリオ" panose="020B0604030504040204" pitchFamily="50" charset="-128"/>
            </a:rPr>
            <a:t>ほとんどない</a:t>
          </a:r>
          <a:endParaRPr lang="en-US" altLang="ja-JP" sz="1000" b="1" dirty="0">
            <a:latin typeface="メイリオ" panose="020B0604030504040204" pitchFamily="50" charset="-128"/>
            <a:ea typeface="メイリオ" panose="020B0604030504040204" pitchFamily="50" charset="-128"/>
          </a:endParaRPr>
        </a:p>
        <a:p xmlns:a="http://schemas.openxmlformats.org/drawingml/2006/main">
          <a:pPr algn="ctr"/>
          <a:r>
            <a:rPr lang="en-US" altLang="ja-JP" sz="1000" b="1" dirty="0">
              <a:latin typeface="メイリオ" panose="020B0604030504040204" pitchFamily="50" charset="-128"/>
              <a:ea typeface="メイリオ" panose="020B0604030504040204" pitchFamily="50" charset="-128"/>
            </a:rPr>
            <a:t>(24)</a:t>
          </a:r>
          <a:endParaRPr kumimoji="1" lang="ja-JP" altLang="en-US" sz="1050" b="1" dirty="0">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0.5585</cdr:x>
      <cdr:y>0.7956</cdr:y>
    </cdr:from>
    <cdr:to>
      <cdr:x>0.62248</cdr:x>
      <cdr:y>0.84668</cdr:y>
    </cdr:to>
    <cdr:sp macro="" textlink="">
      <cdr:nvSpPr>
        <cdr:cNvPr id="4" name="正方形/長方形 3"/>
        <cdr:cNvSpPr/>
      </cdr:nvSpPr>
      <cdr:spPr>
        <a:xfrm xmlns:a="http://schemas.openxmlformats.org/drawingml/2006/main">
          <a:off x="4494631" y="4074529"/>
          <a:ext cx="514886" cy="2616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r>
            <a:rPr lang="en-US" altLang="ja-JP" sz="1100" b="1" dirty="0">
              <a:latin typeface="メイリオ" panose="020B0604030504040204" pitchFamily="50" charset="-128"/>
              <a:ea typeface="メイリオ" panose="020B0604030504040204" pitchFamily="50" charset="-128"/>
            </a:rPr>
            <a:t>(25)</a:t>
          </a:r>
          <a:endParaRPr lang="ja-JP" altLang="en-US" sz="1200" b="1" dirty="0">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0.86098</cdr:x>
      <cdr:y>0.17466</cdr:y>
    </cdr:from>
    <cdr:to>
      <cdr:x>0.97954</cdr:x>
      <cdr:y>0.25278</cdr:y>
    </cdr:to>
    <cdr:sp macro="" textlink="">
      <cdr:nvSpPr>
        <cdr:cNvPr id="5" name="テキスト ボックス 106">
          <a:extLst xmlns:a="http://schemas.openxmlformats.org/drawingml/2006/main">
            <a:ext uri="{FF2B5EF4-FFF2-40B4-BE49-F238E27FC236}">
              <a16:creationId xmlns:a16="http://schemas.microsoft.com/office/drawing/2014/main" id="{89E7B1C8-F893-4CF5-8DDF-1761CEA0CE1D}"/>
            </a:ext>
          </a:extLst>
        </cdr:cNvPr>
        <cdr:cNvSpPr txBox="1"/>
      </cdr:nvSpPr>
      <cdr:spPr>
        <a:xfrm xmlns:a="http://schemas.openxmlformats.org/drawingml/2006/main">
          <a:off x="6928852" y="894482"/>
          <a:ext cx="954108"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algn="ctr"/>
          <a:r>
            <a:rPr lang="ja-JP" altLang="en-US" sz="1000" b="1" dirty="0">
              <a:latin typeface="メイリオ" panose="020B0604030504040204" pitchFamily="50" charset="-128"/>
              <a:ea typeface="メイリオ" panose="020B0604030504040204" pitchFamily="50" charset="-128"/>
            </a:rPr>
            <a:t>まったくない</a:t>
          </a:r>
          <a:endParaRPr lang="en-US" altLang="ja-JP" sz="1000" b="1" dirty="0">
            <a:latin typeface="メイリオ" panose="020B0604030504040204" pitchFamily="50" charset="-128"/>
            <a:ea typeface="メイリオ" panose="020B0604030504040204" pitchFamily="50" charset="-128"/>
          </a:endParaRPr>
        </a:p>
        <a:p xmlns:a="http://schemas.openxmlformats.org/drawingml/2006/main">
          <a:pPr algn="ctr"/>
          <a:r>
            <a:rPr lang="en-US" altLang="ja-JP" sz="1000" b="1" dirty="0">
              <a:latin typeface="メイリオ" panose="020B0604030504040204" pitchFamily="50" charset="-128"/>
              <a:ea typeface="メイリオ" panose="020B0604030504040204" pitchFamily="50" charset="-128"/>
            </a:rPr>
            <a:t>(3)</a:t>
          </a:r>
          <a:endParaRPr kumimoji="1" lang="ja-JP" altLang="en-US" sz="1050" b="1" dirty="0">
            <a:latin typeface="メイリオ" panose="020B0604030504040204" pitchFamily="50" charset="-128"/>
            <a:ea typeface="メイリオ" panose="020B0604030504040204"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7" cy="3413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0284" y="0"/>
            <a:ext cx="4306737" cy="341393"/>
          </a:xfrm>
          <a:prstGeom prst="rect">
            <a:avLst/>
          </a:prstGeom>
        </p:spPr>
        <p:txBody>
          <a:bodyPr vert="horz" lIns="91440" tIns="45720" rIns="91440" bIns="45720" rtlCol="0"/>
          <a:lstStyle>
            <a:lvl1pPr algn="r">
              <a:defRPr sz="1200"/>
            </a:lvl1pPr>
          </a:lstStyle>
          <a:p>
            <a:fld id="{C43DA278-24E6-4D8E-939C-917C24491974}" type="datetimeFigureOut">
              <a:rPr kumimoji="1" lang="ja-JP" altLang="en-US" smtClean="0"/>
              <a:t>2019/7/5</a:t>
            </a:fld>
            <a:endParaRPr kumimoji="1" lang="ja-JP" altLang="en-US"/>
          </a:p>
        </p:txBody>
      </p:sp>
      <p:sp>
        <p:nvSpPr>
          <p:cNvPr id="4" name="フッター プレースホルダー 3"/>
          <p:cNvSpPr>
            <a:spLocks noGrp="1"/>
          </p:cNvSpPr>
          <p:nvPr>
            <p:ph type="ftr" sz="quarter" idx="2"/>
          </p:nvPr>
        </p:nvSpPr>
        <p:spPr>
          <a:xfrm>
            <a:off x="1" y="6465807"/>
            <a:ext cx="4306737" cy="3413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0284" y="6465807"/>
            <a:ext cx="4306737" cy="341393"/>
          </a:xfrm>
          <a:prstGeom prst="rect">
            <a:avLst/>
          </a:prstGeom>
        </p:spPr>
        <p:txBody>
          <a:bodyPr vert="horz" lIns="91440" tIns="45720" rIns="91440" bIns="45720" rtlCol="0" anchor="b"/>
          <a:lstStyle>
            <a:lvl1pPr algn="r">
              <a:defRPr sz="1200"/>
            </a:lvl1pPr>
          </a:lstStyle>
          <a:p>
            <a:fld id="{F6A0F294-C2B3-42FB-B69E-E48048A41DFF}" type="slidenum">
              <a:rPr kumimoji="1" lang="ja-JP" altLang="en-US" smtClean="0"/>
              <a:t>‹#›</a:t>
            </a:fld>
            <a:endParaRPr kumimoji="1" lang="ja-JP" altLang="en-US"/>
          </a:p>
        </p:txBody>
      </p:sp>
    </p:spTree>
    <p:extLst>
      <p:ext uri="{BB962C8B-B14F-4D97-AF65-F5344CB8AC3E}">
        <p14:creationId xmlns:p14="http://schemas.microsoft.com/office/powerpoint/2010/main" val="3248972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6888"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275" y="0"/>
            <a:ext cx="4308475" cy="341313"/>
          </a:xfrm>
          <a:prstGeom prst="rect">
            <a:avLst/>
          </a:prstGeom>
        </p:spPr>
        <p:txBody>
          <a:bodyPr vert="horz" lIns="91440" tIns="45720" rIns="91440" bIns="45720" rtlCol="0"/>
          <a:lstStyle>
            <a:lvl1pPr algn="r">
              <a:defRPr sz="1200"/>
            </a:lvl1pPr>
          </a:lstStyle>
          <a:p>
            <a:fld id="{B15C9BDF-BBFC-411D-A519-1E950C4F28CA}" type="datetimeFigureOut">
              <a:rPr kumimoji="1" lang="ja-JP" altLang="en-US" smtClean="0"/>
              <a:t>2019/7/5</a:t>
            </a:fld>
            <a:endParaRPr kumimoji="1" lang="ja-JP" altLang="en-US"/>
          </a:p>
        </p:txBody>
      </p:sp>
      <p:sp>
        <p:nvSpPr>
          <p:cNvPr id="4" name="スライド イメージ プレースホルダー 3"/>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775" y="3276600"/>
            <a:ext cx="7951788" cy="26797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5888"/>
            <a:ext cx="4306888"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275" y="6465888"/>
            <a:ext cx="4308475" cy="341312"/>
          </a:xfrm>
          <a:prstGeom prst="rect">
            <a:avLst/>
          </a:prstGeom>
        </p:spPr>
        <p:txBody>
          <a:bodyPr vert="horz" lIns="91440" tIns="45720" rIns="91440" bIns="45720" rtlCol="0" anchor="b"/>
          <a:lstStyle>
            <a:lvl1pPr algn="r">
              <a:defRPr sz="1200"/>
            </a:lvl1pPr>
          </a:lstStyle>
          <a:p>
            <a:fld id="{65D9FEEF-B470-4337-9DEF-B6F0149C4B3A}" type="slidenum">
              <a:rPr kumimoji="1" lang="ja-JP" altLang="en-US" smtClean="0"/>
              <a:t>‹#›</a:t>
            </a:fld>
            <a:endParaRPr kumimoji="1" lang="ja-JP" altLang="en-US"/>
          </a:p>
        </p:txBody>
      </p:sp>
    </p:spTree>
    <p:extLst>
      <p:ext uri="{BB962C8B-B14F-4D97-AF65-F5344CB8AC3E}">
        <p14:creationId xmlns:p14="http://schemas.microsoft.com/office/powerpoint/2010/main" val="21591558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828415-B102-409C-94E6-3CFBCEFC3179}" type="datetime1">
              <a:rPr kumimoji="1" lang="ja-JP" altLang="en-US" smtClean="0"/>
              <a:t>2019/7/5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7796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4542B1-30BB-498B-88D4-52EF51AAF33D}" type="datetime1">
              <a:rPr kumimoji="1" lang="ja-JP" altLang="en-US" smtClean="0"/>
              <a:t>2019/7/5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2289875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E38984D-A912-4CAB-8AB3-4B26C8FD3B53}" type="datetime1">
              <a:rPr kumimoji="1" lang="ja-JP" altLang="en-US" smtClean="0"/>
              <a:t>2019/7/5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956124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EF4F96B-4521-445C-8412-25CDA786DE9B}" type="datetime1">
              <a:rPr kumimoji="1" lang="ja-JP" altLang="en-US" smtClean="0"/>
              <a:t>2019/7/5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2535831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5C7B8ED-9EB1-4D76-ACBE-9F115807E0C7}" type="datetime1">
              <a:rPr kumimoji="1" lang="ja-JP" altLang="en-US" smtClean="0"/>
              <a:t>2019/7/5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293881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060748C-6FC0-4ED8-A313-57C2C5D83158}" type="datetime1">
              <a:rPr kumimoji="1" lang="ja-JP" altLang="en-US" smtClean="0"/>
              <a:t>2019/7/5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823818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266D4B-9810-40BE-BB20-2E0798DB385F}" type="datetime1">
              <a:rPr kumimoji="1" lang="ja-JP" altLang="en-US" smtClean="0"/>
              <a:t>2019/7/5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9231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6ED589-9A18-445D-87ED-4BCE6513059E}" type="datetime1">
              <a:rPr kumimoji="1" lang="ja-JP" altLang="en-US" smtClean="0"/>
              <a:t>2019/7/5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169999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A1B10BA-D8CC-4858-8E83-63626E60D5DB}" type="datetime1">
              <a:rPr kumimoji="1" lang="ja-JP" altLang="en-US" smtClean="0"/>
              <a:t>2019/7/5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1993204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6C63CA8-9BEC-4432-B121-A49F107168F4}" type="datetime1">
              <a:rPr kumimoji="1" lang="ja-JP" altLang="en-US" smtClean="0"/>
              <a:t>2019/7/5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3888554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77B9BF9-2510-4B6B-9E5B-69BB35F617AF}" type="datetime1">
              <a:rPr kumimoji="1" lang="ja-JP" altLang="en-US" smtClean="0"/>
              <a:t>2019/7/5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336508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788513E-2E88-438C-9190-3A924CE82BCC}" type="datetime1">
              <a:rPr kumimoji="1" lang="ja-JP" altLang="en-US" smtClean="0"/>
              <a:t>2019/7/5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2678629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8000C7D-3AB0-41BD-B63E-34968C3FBE64}" type="datetime1">
              <a:rPr kumimoji="1" lang="ja-JP" altLang="en-US" smtClean="0"/>
              <a:t>2019/7/5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3318002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D5032C5-0612-4C41-B291-61BF3C905BD0}" type="datetime1">
              <a:rPr kumimoji="1" lang="ja-JP" altLang="en-US" smtClean="0"/>
              <a:t>2019/7/5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3368896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FF7C95E-6B80-4A30-83A6-4C9FA84C401B}" type="datetime1">
              <a:rPr kumimoji="1" lang="ja-JP" altLang="en-US" smtClean="0"/>
              <a:t>2019/7/5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2221757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481595-29F4-45E2-8FF2-500593F0C08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90713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D991E5-AAFE-404A-A409-FADF6BB5729E}"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04600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4ADA92-6AFD-49A0-B6EE-CDF9A4027F8B}"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2269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8F82D-5DA2-4715-807C-539B04C9776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20976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F28640-7A66-47E7-802D-D41F0BF159C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2178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9A5A55-87BF-4127-84EA-84893839B58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62803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EB9F76-6358-47E2-8752-B0FF696F5CF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a:xfrm>
            <a:off x="6992876" y="-142956"/>
            <a:ext cx="2057400" cy="958849"/>
          </a:xfrm>
        </p:spPr>
        <p:txBody>
          <a:bodyPr/>
          <a:lstStyle>
            <a:lvl1pPr>
              <a:defRPr sz="4800">
                <a:solidFill>
                  <a:schemeClr val="tx1"/>
                </a:solidFill>
                <a:latin typeface="Agency FB" panose="020B0503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4800" b="0" i="0" u="none" strike="noStrike" kern="1200" cap="none" spc="0" normalizeH="0" baseline="0" noProof="0" smtClean="0">
                <a:ln>
                  <a:noFill/>
                </a:ln>
                <a:solidFill>
                  <a:prstClr val="black"/>
                </a:solidFill>
                <a:effectLst/>
                <a:uLnTx/>
                <a:uFillTx/>
                <a:latin typeface="Agency FB" panose="020B0503020202020204" pitchFamily="34" charset="0"/>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4800" b="0" i="0" u="none" strike="noStrike" kern="1200" cap="none" spc="0" normalizeH="0" baseline="0" noProof="0" dirty="0">
              <a:ln>
                <a:noFill/>
              </a:ln>
              <a:solidFill>
                <a:prstClr val="black"/>
              </a:solidFill>
              <a:effectLst/>
              <a:uLnTx/>
              <a:uFillTx/>
              <a:latin typeface="Agency FB" panose="020B0503020202020204" pitchFamily="34" charset="0"/>
              <a:ea typeface="游ゴシック" panose="020B0400000000000000" pitchFamily="50" charset="-128"/>
              <a:cs typeface="+mn-cs"/>
            </a:endParaRPr>
          </a:p>
        </p:txBody>
      </p:sp>
    </p:spTree>
    <p:extLst>
      <p:ext uri="{BB962C8B-B14F-4D97-AF65-F5344CB8AC3E}">
        <p14:creationId xmlns:p14="http://schemas.microsoft.com/office/powerpoint/2010/main" val="235333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462774F-9109-428D-8032-1515BE455A0E}" type="datetime1">
              <a:rPr kumimoji="1" lang="ja-JP" altLang="en-US" smtClean="0"/>
              <a:t>2019/7/5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1237059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7FD8A6-A8D0-4821-9592-4814EFA1937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56729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ABC91-D768-419B-817B-D21F78F427C8}"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37398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045E23-78BE-4C85-84C1-3C8CBB55B8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50614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B8884B-59F9-44BF-B9FB-711923C9593B}"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7879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EA9CDD7-34F9-47A0-BF25-C4AED08A86DD}" type="datetime1">
              <a:rPr kumimoji="1" lang="ja-JP" altLang="en-US" smtClean="0"/>
              <a:t>2019/7/5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312064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415A900-B51F-49DC-A854-EEBA9238668C}" type="datetime1">
              <a:rPr kumimoji="1" lang="ja-JP" altLang="en-US" smtClean="0"/>
              <a:t>2019/7/5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54114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240F56C-F3B6-4BE7-A2A0-41FA6B2402DA}" type="datetime1">
              <a:rPr kumimoji="1" lang="ja-JP" altLang="en-US" smtClean="0"/>
              <a:t>2019/7/5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355801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8DF2DE-0066-4D22-8F7E-56D97E5DA1F3}" type="datetime1">
              <a:rPr kumimoji="1" lang="ja-JP" altLang="en-US" smtClean="0"/>
              <a:t>2019/7/5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992876" y="-142956"/>
            <a:ext cx="2057400" cy="958849"/>
          </a:xfrm>
        </p:spPr>
        <p:txBody>
          <a:bodyPr/>
          <a:lstStyle>
            <a:lvl1pPr>
              <a:defRPr sz="4800">
                <a:solidFill>
                  <a:schemeClr val="tx1"/>
                </a:solidFill>
                <a:latin typeface="Agency FB" panose="020B0503020202020204" pitchFamily="34" charset="0"/>
              </a:defRPr>
            </a:lvl1pPr>
          </a:lstStyle>
          <a:p>
            <a:fld id="{720A1677-9A85-4923-9CC3-BAC96B6B0266}" type="slidenum">
              <a:rPr lang="ja-JP" altLang="en-US" smtClean="0"/>
              <a:pPr/>
              <a:t>‹#›</a:t>
            </a:fld>
            <a:endParaRPr lang="ja-JP" altLang="en-US" dirty="0"/>
          </a:p>
        </p:txBody>
      </p:sp>
    </p:spTree>
    <p:extLst>
      <p:ext uri="{BB962C8B-B14F-4D97-AF65-F5344CB8AC3E}">
        <p14:creationId xmlns:p14="http://schemas.microsoft.com/office/powerpoint/2010/main" val="223568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5A45EFF-8CC4-454C-B5B0-81E28A03ADFE}" type="datetime1">
              <a:rPr kumimoji="1" lang="ja-JP" altLang="en-US" smtClean="0"/>
              <a:t>2019/7/5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210769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1823A61-22BC-4D91-BD6D-AD4DE18B9237}" type="datetime1">
              <a:rPr kumimoji="1" lang="ja-JP" altLang="en-US" smtClean="0"/>
              <a:t>2019/7/5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20A1677-9A85-4923-9CC3-BAC96B6B0266}" type="slidenum">
              <a:rPr kumimoji="1" lang="ja-JP" altLang="en-US" smtClean="0"/>
              <a:t>‹#›</a:t>
            </a:fld>
            <a:endParaRPr kumimoji="1" lang="ja-JP" altLang="en-US"/>
          </a:p>
        </p:txBody>
      </p:sp>
    </p:spTree>
    <p:extLst>
      <p:ext uri="{BB962C8B-B14F-4D97-AF65-F5344CB8AC3E}">
        <p14:creationId xmlns:p14="http://schemas.microsoft.com/office/powerpoint/2010/main" val="169823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3BFCC-A2B3-498F-8D7D-8DC51DA89D0B}" type="datetime1">
              <a:rPr kumimoji="1" lang="ja-JP" altLang="en-US" smtClean="0"/>
              <a:t>2019/7/5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724650" y="365126"/>
            <a:ext cx="2057400" cy="958849"/>
          </a:xfrm>
          <a:prstGeom prst="rect">
            <a:avLst/>
          </a:prstGeom>
        </p:spPr>
        <p:txBody>
          <a:bodyPr vert="horz" lIns="91440" tIns="45720" rIns="91440" bIns="45720" rtlCol="0" anchor="ctr"/>
          <a:lstStyle>
            <a:lvl1pPr algn="r">
              <a:defRPr sz="3600">
                <a:solidFill>
                  <a:schemeClr val="tx1">
                    <a:tint val="75000"/>
                  </a:schemeClr>
                </a:solidFill>
              </a:defRPr>
            </a:lvl1pPr>
          </a:lstStyle>
          <a:p>
            <a:fld id="{720A1677-9A85-4923-9CC3-BAC96B6B0266}" type="slidenum">
              <a:rPr lang="ja-JP" altLang="en-US" smtClean="0"/>
              <a:pPr/>
              <a:t>‹#›</a:t>
            </a:fld>
            <a:endParaRPr lang="ja-JP" altLang="en-US" dirty="0"/>
          </a:p>
        </p:txBody>
      </p:sp>
    </p:spTree>
    <p:extLst>
      <p:ext uri="{BB962C8B-B14F-4D97-AF65-F5344CB8AC3E}">
        <p14:creationId xmlns:p14="http://schemas.microsoft.com/office/powerpoint/2010/main" val="2508033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0D8E6-4936-4DA2-BE39-29458AA9E24F}" type="datetime1">
              <a:rPr kumimoji="1" lang="ja-JP" altLang="en-US" smtClean="0"/>
              <a:t>2019/7/5</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A639E-FFB5-45BA-A50B-3AC2E7AC4E32}" type="slidenum">
              <a:rPr kumimoji="1" lang="ja-JP" altLang="en-US" smtClean="0"/>
              <a:t>‹#›</a:t>
            </a:fld>
            <a:endParaRPr kumimoji="1" lang="ja-JP" altLang="en-US"/>
          </a:p>
        </p:txBody>
      </p:sp>
    </p:spTree>
    <p:extLst>
      <p:ext uri="{BB962C8B-B14F-4D97-AF65-F5344CB8AC3E}">
        <p14:creationId xmlns:p14="http://schemas.microsoft.com/office/powerpoint/2010/main" val="65685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0E9EF6-D48D-4CA5-A086-BCBC3FCA38D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t>2019/7/5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724650" y="365126"/>
            <a:ext cx="2057400" cy="958849"/>
          </a:xfrm>
          <a:prstGeom prst="rect">
            <a:avLst/>
          </a:prstGeom>
        </p:spPr>
        <p:txBody>
          <a:bodyPr vert="horz" lIns="91440" tIns="45720" rIns="91440" bIns="45720" rtlCol="0" anchor="ctr"/>
          <a:lstStyle>
            <a:lvl1pPr algn="r">
              <a:defRPr sz="3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36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3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65137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9.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7.wdp"/><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www.immi-moj.go.jp/tetuduki/zairyuu/shikakugai.html"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a:extLst>
              <a:ext uri="{BEBA8EAE-BF5A-486C-A8C5-ECC9F3942E4B}">
                <a14:imgProps xmlns:a14="http://schemas.microsoft.com/office/drawing/2010/main">
                  <a14:imgLayer r:embed="rId3">
                    <a14:imgEffect>
                      <a14:sharpenSoften amount="-82000"/>
                    </a14:imgEffect>
                  </a14:imgLayer>
                </a14:imgProps>
              </a:ext>
              <a:ext uri="{28A0092B-C50C-407E-A947-70E740481C1C}">
                <a14:useLocalDpi xmlns:a14="http://schemas.microsoft.com/office/drawing/2010/main" val="0"/>
              </a:ext>
            </a:extLst>
          </a:blip>
          <a:srcRect l="21971" t="76478" r="22473"/>
          <a:stretch/>
        </p:blipFill>
        <p:spPr>
          <a:xfrm>
            <a:off x="-27433" y="5019307"/>
            <a:ext cx="9162288" cy="1838693"/>
          </a:xfrm>
          <a:prstGeom prst="rect">
            <a:avLst/>
          </a:prstGeom>
          <a:effectLst>
            <a:glow>
              <a:schemeClr val="accent1"/>
            </a:glow>
            <a:reflection endPos="0" dist="50800" dir="5400000" sy="-100000" algn="bl" rotWithShape="0"/>
            <a:softEdge rad="0"/>
          </a:effectLst>
        </p:spPr>
      </p:pic>
      <p:pic>
        <p:nvPicPr>
          <p:cNvPr id="11" name="図 10"/>
          <p:cNvPicPr>
            <a:picLocks noChangeAspect="1"/>
          </p:cNvPicPr>
          <p:nvPr/>
        </p:nvPicPr>
        <p:blipFill rotWithShape="1">
          <a:blip r:embed="rId2">
            <a:extLst>
              <a:ext uri="{BEBA8EAE-BF5A-486C-A8C5-ECC9F3942E4B}">
                <a14:imgProps xmlns:a14="http://schemas.microsoft.com/office/drawing/2010/main">
                  <a14:imgLayer r:embed="rId3">
                    <a14:imgEffect>
                      <a14:sharpenSoften amount="-82000"/>
                    </a14:imgEffect>
                  </a14:imgLayer>
                </a14:imgProps>
              </a:ext>
              <a:ext uri="{28A0092B-C50C-407E-A947-70E740481C1C}">
                <a14:useLocalDpi xmlns:a14="http://schemas.microsoft.com/office/drawing/2010/main" val="0"/>
              </a:ext>
            </a:extLst>
          </a:blip>
          <a:srcRect l="21959" r="21622" b="68279"/>
          <a:stretch/>
        </p:blipFill>
        <p:spPr>
          <a:xfrm>
            <a:off x="-9145" y="2806"/>
            <a:ext cx="9162288" cy="2212659"/>
          </a:xfrm>
          <a:prstGeom prst="rect">
            <a:avLst/>
          </a:prstGeom>
          <a:noFill/>
          <a:effectLst>
            <a:glow>
              <a:schemeClr val="accent1"/>
            </a:glow>
            <a:reflection endPos="0" dir="5400000" sy="-100000" algn="bl" rotWithShape="0"/>
            <a:softEdge rad="0"/>
          </a:effectLst>
        </p:spPr>
      </p:pic>
      <p:grpSp>
        <p:nvGrpSpPr>
          <p:cNvPr id="10" name="グループ化 9"/>
          <p:cNvGrpSpPr/>
          <p:nvPr/>
        </p:nvGrpSpPr>
        <p:grpSpPr>
          <a:xfrm>
            <a:off x="-236504" y="2249882"/>
            <a:ext cx="9612512" cy="2761067"/>
            <a:chOff x="541446" y="2921006"/>
            <a:chExt cx="9324473" cy="2006594"/>
          </a:xfrm>
        </p:grpSpPr>
        <p:sp>
          <p:nvSpPr>
            <p:cNvPr id="6" name="テキスト ボックス 5"/>
            <p:cNvSpPr txBox="1"/>
            <p:nvPr/>
          </p:nvSpPr>
          <p:spPr>
            <a:xfrm>
              <a:off x="541446" y="3015061"/>
              <a:ext cx="9324473" cy="738129"/>
            </a:xfrm>
            <a:prstGeom prst="rect">
              <a:avLst/>
            </a:prstGeom>
            <a:noFill/>
          </p:spPr>
          <p:txBody>
            <a:bodyPr wrap="square" rtlCol="0">
              <a:spAutoFit/>
            </a:bodyPr>
            <a:lstStyle/>
            <a:p>
              <a:pPr algn="ctr"/>
              <a:r>
                <a:rPr lang="en-US" altLang="ja-JP" sz="6000" b="1" dirty="0">
                  <a:effectLst>
                    <a:outerShdw blurRad="50800" dist="101600" dir="2400000" algn="bl" rotWithShape="0">
                      <a:prstClr val="black">
                        <a:alpha val="40000"/>
                      </a:prstClr>
                    </a:outerShdw>
                  </a:effectLst>
                  <a:latin typeface="Elephant" panose="02020904090505020303" pitchFamily="18" charset="0"/>
                </a:rPr>
                <a:t>You</a:t>
              </a:r>
              <a:r>
                <a:rPr lang="ja-JP" altLang="en-US" sz="6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60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6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7" name="テキスト ボックス 6"/>
            <p:cNvSpPr txBox="1"/>
            <p:nvPr/>
          </p:nvSpPr>
          <p:spPr>
            <a:xfrm>
              <a:off x="2024904" y="3699902"/>
              <a:ext cx="6142435" cy="402616"/>
            </a:xfrm>
            <a:prstGeom prst="rect">
              <a:avLst/>
            </a:prstGeom>
            <a:noFill/>
            <a:effectLst>
              <a:glow rad="101600">
                <a:schemeClr val="accent3">
                  <a:satMod val="175000"/>
                  <a:alpha val="40000"/>
                </a:schemeClr>
              </a:glow>
            </a:effectLst>
          </p:spPr>
          <p:txBody>
            <a:bodyPr wrap="none" rtlCol="0">
              <a:spAutoFit/>
            </a:bodyPr>
            <a:lstStyle/>
            <a:p>
              <a:pPr algn="ctr"/>
              <a:r>
                <a:rPr lang="en-US" altLang="ja-JP" sz="30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3000" b="1" dirty="0">
                  <a:effectLst>
                    <a:outerShdw blurRad="50800" dist="101600" dir="2400000" algn="l" rotWithShape="0">
                      <a:prstClr val="black">
                        <a:alpha val="40000"/>
                      </a:prstClr>
                    </a:outerShdw>
                  </a:effectLst>
                  <a:latin typeface="Book Antiqua" panose="02040602050305030304" pitchFamily="18" charset="0"/>
                </a:rPr>
                <a:t>  </a:t>
              </a:r>
              <a:r>
                <a:rPr lang="en-US" altLang="ja-JP" sz="30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3000" b="1" dirty="0">
                  <a:effectLst>
                    <a:outerShdw blurRad="50800" dist="101600" dir="2400000" algn="l" rotWithShape="0">
                      <a:prstClr val="black">
                        <a:alpha val="40000"/>
                      </a:prstClr>
                    </a:outerShdw>
                  </a:effectLst>
                  <a:latin typeface="Book Antiqua" panose="02040602050305030304" pitchFamily="18" charset="0"/>
                </a:rPr>
                <a:t>  </a:t>
              </a:r>
              <a:r>
                <a:rPr lang="en-US" altLang="ja-JP" sz="30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3000" b="1" dirty="0">
                  <a:effectLst>
                    <a:outerShdw blurRad="50800" dist="101600" dir="2400000" algn="l" rotWithShape="0">
                      <a:prstClr val="black">
                        <a:alpha val="40000"/>
                      </a:prstClr>
                    </a:outerShdw>
                  </a:effectLst>
                  <a:latin typeface="Book Antiqua" panose="02040602050305030304" pitchFamily="18" charset="0"/>
                </a:rPr>
                <a:t>  </a:t>
              </a:r>
              <a:r>
                <a:rPr lang="en-US" altLang="ja-JP" sz="30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3000" b="1" dirty="0">
                  <a:effectLst>
                    <a:outerShdw blurRad="50800" dist="101600" dir="2400000" algn="l" rotWithShape="0">
                      <a:prstClr val="black">
                        <a:alpha val="40000"/>
                      </a:prstClr>
                    </a:outerShdw>
                  </a:effectLst>
                  <a:latin typeface="Book Antiqua" panose="02040602050305030304" pitchFamily="18" charset="0"/>
                </a:rPr>
                <a:t>  </a:t>
              </a:r>
              <a:r>
                <a:rPr lang="en-US" altLang="ja-JP" sz="3000" b="1" dirty="0">
                  <a:effectLst>
                    <a:outerShdw blurRad="50800" dist="101600" dir="2400000" algn="l" rotWithShape="0">
                      <a:prstClr val="black">
                        <a:alpha val="40000"/>
                      </a:prstClr>
                    </a:outerShdw>
                  </a:effectLst>
                  <a:latin typeface="Book Antiqua" panose="02040602050305030304" pitchFamily="18" charset="0"/>
                </a:rPr>
                <a:t>to</a:t>
              </a:r>
              <a:r>
                <a:rPr lang="ja-JP" altLang="en-US" sz="3000" b="1" dirty="0">
                  <a:effectLst>
                    <a:outerShdw blurRad="50800" dist="101600" dir="2400000" algn="l" rotWithShape="0">
                      <a:prstClr val="black">
                        <a:alpha val="40000"/>
                      </a:prstClr>
                    </a:outerShdw>
                  </a:effectLst>
                  <a:latin typeface="Book Antiqua" panose="02040602050305030304" pitchFamily="18" charset="0"/>
                </a:rPr>
                <a:t>  </a:t>
              </a:r>
              <a:r>
                <a:rPr lang="en-US" altLang="ja-JP" sz="30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30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30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30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8" name="正方形/長方形 7"/>
            <p:cNvSpPr/>
            <p:nvPr/>
          </p:nvSpPr>
          <p:spPr>
            <a:xfrm>
              <a:off x="762000" y="2921006"/>
              <a:ext cx="8869992" cy="2006594"/>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9" name="正方形/長方形 8"/>
          <p:cNvSpPr/>
          <p:nvPr/>
        </p:nvSpPr>
        <p:spPr>
          <a:xfrm>
            <a:off x="165808" y="489857"/>
            <a:ext cx="4721878" cy="1077218"/>
          </a:xfrm>
          <a:prstGeom prst="rect">
            <a:avLst/>
          </a:prstGeom>
          <a:solidFill>
            <a:schemeClr val="accent2">
              <a:lumMod val="20000"/>
              <a:lumOff val="80000"/>
            </a:schemeClr>
          </a:solidFill>
        </p:spPr>
        <p:txBody>
          <a:bodyPr wrap="square">
            <a:spAutoFit/>
          </a:bodyPr>
          <a:lstStyle/>
          <a:p>
            <a:r>
              <a:rPr lang="ja-JP" altLang="en-US" sz="3200" b="1" dirty="0">
                <a:solidFill>
                  <a:srgbClr val="C00000"/>
                </a:solidFill>
                <a:latin typeface="メイリオ" panose="020B0604030504040204" pitchFamily="50" charset="-128"/>
                <a:ea typeface="メイリオ" panose="020B0604030504040204" pitchFamily="50" charset="-128"/>
              </a:rPr>
              <a:t>都市計画実習サステナ班　</a:t>
            </a:r>
            <a:endParaRPr lang="en-US" altLang="ja-JP" sz="3200" b="1" dirty="0">
              <a:solidFill>
                <a:srgbClr val="C00000"/>
              </a:solidFill>
              <a:latin typeface="メイリオ" panose="020B0604030504040204" pitchFamily="50" charset="-128"/>
              <a:ea typeface="メイリオ" panose="020B0604030504040204" pitchFamily="50" charset="-128"/>
            </a:endParaRPr>
          </a:p>
          <a:p>
            <a:r>
              <a:rPr lang="ja-JP" altLang="en-US" sz="3200" b="1" dirty="0">
                <a:solidFill>
                  <a:srgbClr val="C00000"/>
                </a:solidFill>
                <a:latin typeface="メイリオ" panose="020B0604030504040204" pitchFamily="50" charset="-128"/>
                <a:ea typeface="メイリオ" panose="020B0604030504040204" pitchFamily="50" charset="-128"/>
              </a:rPr>
              <a:t>最終発表</a:t>
            </a:r>
          </a:p>
        </p:txBody>
      </p:sp>
      <p:sp>
        <p:nvSpPr>
          <p:cNvPr id="13" name="正方形/長方形 12"/>
          <p:cNvSpPr/>
          <p:nvPr/>
        </p:nvSpPr>
        <p:spPr>
          <a:xfrm>
            <a:off x="2827685" y="1021141"/>
            <a:ext cx="1563489" cy="461665"/>
          </a:xfrm>
          <a:prstGeom prst="rect">
            <a:avLst/>
          </a:prstGeom>
          <a:solidFill>
            <a:schemeClr val="accent2">
              <a:lumMod val="20000"/>
              <a:lumOff val="80000"/>
            </a:schemeClr>
          </a:solidFill>
        </p:spPr>
        <p:txBody>
          <a:bodyPr wrap="square">
            <a:spAutoFit/>
          </a:bodyPr>
          <a:lstStyle/>
          <a:p>
            <a:r>
              <a:rPr lang="en-US" altLang="ja-JP" sz="2400" b="1" dirty="0">
                <a:solidFill>
                  <a:srgbClr val="C00000"/>
                </a:solidFill>
              </a:rPr>
              <a:t>2019/6/21</a:t>
            </a:r>
            <a:endParaRPr lang="ja-JP" altLang="en-US" sz="2400" dirty="0">
              <a:solidFill>
                <a:srgbClr val="C00000"/>
              </a:solidFill>
            </a:endParaRPr>
          </a:p>
        </p:txBody>
      </p:sp>
      <p:sp>
        <p:nvSpPr>
          <p:cNvPr id="14" name="テキスト ボックス 13"/>
          <p:cNvSpPr txBox="1"/>
          <p:nvPr/>
        </p:nvSpPr>
        <p:spPr>
          <a:xfrm>
            <a:off x="316943" y="5316042"/>
            <a:ext cx="1107996" cy="1200329"/>
          </a:xfrm>
          <a:prstGeom prst="rect">
            <a:avLst/>
          </a:prstGeom>
          <a:solidFill>
            <a:schemeClr val="accent2">
              <a:lumMod val="20000"/>
              <a:lumOff val="80000"/>
            </a:schemeClr>
          </a:solidFill>
        </p:spPr>
        <p:txBody>
          <a:bodyPr wrap="none" rtlCol="0">
            <a:spAutoFit/>
          </a:bodyPr>
          <a:lstStyle/>
          <a:p>
            <a:r>
              <a:rPr lang="ja-JP" altLang="en-US" b="1" dirty="0">
                <a:solidFill>
                  <a:srgbClr val="C00000"/>
                </a:solidFill>
                <a:latin typeface="メイリオ" panose="020B0604030504040204" pitchFamily="50" charset="-128"/>
                <a:ea typeface="メイリオ" panose="020B0604030504040204" pitchFamily="50" charset="-128"/>
              </a:rPr>
              <a:t>代表</a:t>
            </a:r>
            <a:endParaRPr lang="en-US" altLang="ja-JP" b="1" dirty="0">
              <a:solidFill>
                <a:srgbClr val="C00000"/>
              </a:solidFill>
              <a:latin typeface="メイリオ" panose="020B0604030504040204" pitchFamily="50" charset="-128"/>
              <a:ea typeface="メイリオ" panose="020B0604030504040204" pitchFamily="50" charset="-128"/>
            </a:endParaRPr>
          </a:p>
          <a:p>
            <a:r>
              <a:rPr lang="ja-JP" altLang="en-US" b="1" dirty="0">
                <a:solidFill>
                  <a:srgbClr val="C00000"/>
                </a:solidFill>
                <a:latin typeface="メイリオ" panose="020B0604030504040204" pitchFamily="50" charset="-128"/>
                <a:ea typeface="メイリオ" panose="020B0604030504040204" pitchFamily="50" charset="-128"/>
              </a:rPr>
              <a:t>副代表</a:t>
            </a:r>
            <a:endParaRPr lang="en-US" altLang="ja-JP" b="1" dirty="0">
              <a:solidFill>
                <a:srgbClr val="C00000"/>
              </a:solidFill>
              <a:latin typeface="メイリオ" panose="020B0604030504040204" pitchFamily="50" charset="-128"/>
              <a:ea typeface="メイリオ" panose="020B0604030504040204" pitchFamily="50" charset="-128"/>
            </a:endParaRPr>
          </a:p>
          <a:p>
            <a:r>
              <a:rPr lang="ja-JP" altLang="en-US" b="1" dirty="0">
                <a:solidFill>
                  <a:srgbClr val="C00000"/>
                </a:solidFill>
                <a:latin typeface="メイリオ" panose="020B0604030504040204" pitchFamily="50" charset="-128"/>
                <a:ea typeface="メイリオ" panose="020B0604030504040204" pitchFamily="50" charset="-128"/>
              </a:rPr>
              <a:t>資料</a:t>
            </a:r>
            <a:r>
              <a:rPr lang="en-US" altLang="ja-JP" b="1" dirty="0">
                <a:solidFill>
                  <a:srgbClr val="C00000"/>
                </a:solidFill>
                <a:latin typeface="メイリオ" panose="020B0604030504040204" pitchFamily="50" charset="-128"/>
                <a:ea typeface="メイリオ" panose="020B0604030504040204" pitchFamily="50" charset="-128"/>
              </a:rPr>
              <a:t>DB</a:t>
            </a:r>
          </a:p>
          <a:p>
            <a:r>
              <a:rPr lang="ja-JP" altLang="en-US" b="1" dirty="0">
                <a:solidFill>
                  <a:srgbClr val="C00000"/>
                </a:solidFill>
                <a:latin typeface="メイリオ" panose="020B0604030504040204" pitchFamily="50" charset="-128"/>
                <a:ea typeface="メイリオ" panose="020B0604030504040204" pitchFamily="50" charset="-128"/>
              </a:rPr>
              <a:t>印刷機器</a:t>
            </a:r>
            <a:endParaRPr lang="en-US" altLang="ja-JP" b="1" dirty="0">
              <a:solidFill>
                <a:srgbClr val="C00000"/>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1449361" y="5324345"/>
            <a:ext cx="1173719" cy="1200329"/>
          </a:xfrm>
          <a:prstGeom prst="rect">
            <a:avLst/>
          </a:prstGeom>
          <a:solidFill>
            <a:schemeClr val="accent2">
              <a:lumMod val="20000"/>
              <a:lumOff val="80000"/>
            </a:schemeClr>
          </a:solidFill>
        </p:spPr>
        <p:txBody>
          <a:bodyPr wrap="none">
            <a:spAutoFit/>
          </a:bodyPr>
          <a:lstStyle/>
          <a:p>
            <a:r>
              <a:rPr lang="ja-JP" altLang="en-US" b="1" dirty="0">
                <a:solidFill>
                  <a:srgbClr val="C00000"/>
                </a:solidFill>
                <a:latin typeface="メイリオ" panose="020B0604030504040204" pitchFamily="50" charset="-128"/>
                <a:ea typeface="メイリオ" panose="020B0604030504040204" pitchFamily="50" charset="-128"/>
              </a:rPr>
              <a:t>大内 咲絵</a:t>
            </a:r>
            <a:endParaRPr lang="en-US" altLang="ja-JP" b="1" dirty="0">
              <a:solidFill>
                <a:srgbClr val="C00000"/>
              </a:solidFill>
              <a:latin typeface="メイリオ" panose="020B0604030504040204" pitchFamily="50" charset="-128"/>
              <a:ea typeface="メイリオ" panose="020B0604030504040204" pitchFamily="50" charset="-128"/>
            </a:endParaRPr>
          </a:p>
          <a:p>
            <a:r>
              <a:rPr lang="ja-JP" altLang="en-US" b="1" dirty="0">
                <a:solidFill>
                  <a:srgbClr val="C00000"/>
                </a:solidFill>
                <a:latin typeface="メイリオ" panose="020B0604030504040204" pitchFamily="50" charset="-128"/>
                <a:ea typeface="メイリオ" panose="020B0604030504040204" pitchFamily="50" charset="-128"/>
              </a:rPr>
              <a:t>石井 樹</a:t>
            </a:r>
            <a:endParaRPr lang="en-US" altLang="ja-JP" b="1" dirty="0">
              <a:solidFill>
                <a:srgbClr val="C00000"/>
              </a:solidFill>
              <a:latin typeface="メイリオ" panose="020B0604030504040204" pitchFamily="50" charset="-128"/>
              <a:ea typeface="メイリオ" panose="020B0604030504040204" pitchFamily="50" charset="-128"/>
            </a:endParaRPr>
          </a:p>
          <a:p>
            <a:r>
              <a:rPr lang="ja-JP" altLang="en-US" b="1" dirty="0">
                <a:solidFill>
                  <a:srgbClr val="C00000"/>
                </a:solidFill>
                <a:latin typeface="メイリオ" panose="020B0604030504040204" pitchFamily="50" charset="-128"/>
                <a:ea typeface="メイリオ" panose="020B0604030504040204" pitchFamily="50" charset="-128"/>
              </a:rPr>
              <a:t>加藤 大緒</a:t>
            </a:r>
            <a:endParaRPr lang="en-US" altLang="ja-JP" b="1" dirty="0">
              <a:solidFill>
                <a:srgbClr val="C00000"/>
              </a:solidFill>
              <a:latin typeface="メイリオ" panose="020B0604030504040204" pitchFamily="50" charset="-128"/>
              <a:ea typeface="メイリオ" panose="020B0604030504040204" pitchFamily="50" charset="-128"/>
            </a:endParaRPr>
          </a:p>
          <a:p>
            <a:r>
              <a:rPr lang="ja-JP" altLang="en-US" b="1" dirty="0">
                <a:solidFill>
                  <a:srgbClr val="C00000"/>
                </a:solidFill>
                <a:latin typeface="メイリオ" panose="020B0604030504040204" pitchFamily="50" charset="-128"/>
                <a:ea typeface="メイリオ" panose="020B0604030504040204" pitchFamily="50" charset="-128"/>
              </a:rPr>
              <a:t>稲石 渓太</a:t>
            </a:r>
            <a:endParaRPr lang="en-US" altLang="ja-JP" b="1" dirty="0">
              <a:solidFill>
                <a:srgbClr val="C00000"/>
              </a:solidFill>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451043" y="5371682"/>
            <a:ext cx="1107996" cy="646331"/>
          </a:xfrm>
          <a:prstGeom prst="rect">
            <a:avLst/>
          </a:prstGeom>
          <a:solidFill>
            <a:schemeClr val="accent2">
              <a:lumMod val="20000"/>
              <a:lumOff val="80000"/>
            </a:schemeClr>
          </a:solidFill>
        </p:spPr>
        <p:txBody>
          <a:bodyPr wrap="none" rtlCol="0">
            <a:spAutoFit/>
          </a:bodyPr>
          <a:lstStyle/>
          <a:p>
            <a:r>
              <a:rPr lang="ja-JP" altLang="en-US" b="1" dirty="0">
                <a:solidFill>
                  <a:srgbClr val="C00000"/>
                </a:solidFill>
                <a:latin typeface="メイリオ" panose="020B0604030504040204" pitchFamily="50" charset="-128"/>
                <a:ea typeface="メイリオ" panose="020B0604030504040204" pitchFamily="50" charset="-128"/>
              </a:rPr>
              <a:t>担当教員</a:t>
            </a:r>
            <a:endParaRPr lang="en-US" altLang="ja-JP" b="1" dirty="0">
              <a:solidFill>
                <a:srgbClr val="C00000"/>
              </a:solidFill>
              <a:latin typeface="メイリオ" panose="020B0604030504040204" pitchFamily="50" charset="-128"/>
              <a:ea typeface="メイリオ" panose="020B0604030504040204" pitchFamily="50" charset="-128"/>
            </a:endParaRPr>
          </a:p>
          <a:p>
            <a:r>
              <a:rPr lang="en-US" altLang="ja-JP" b="1" dirty="0">
                <a:solidFill>
                  <a:srgbClr val="C00000"/>
                </a:solidFill>
                <a:latin typeface="メイリオ" panose="020B0604030504040204" pitchFamily="50" charset="-128"/>
                <a:ea typeface="メイリオ" panose="020B0604030504040204" pitchFamily="50" charset="-128"/>
              </a:rPr>
              <a:t>TA</a:t>
            </a:r>
          </a:p>
        </p:txBody>
      </p:sp>
      <p:sp>
        <p:nvSpPr>
          <p:cNvPr id="17" name="テキスト ボックス 16"/>
          <p:cNvSpPr txBox="1"/>
          <p:nvPr/>
        </p:nvSpPr>
        <p:spPr>
          <a:xfrm>
            <a:off x="7640611" y="5371682"/>
            <a:ext cx="1173719" cy="646331"/>
          </a:xfrm>
          <a:prstGeom prst="rect">
            <a:avLst/>
          </a:prstGeom>
          <a:solidFill>
            <a:schemeClr val="accent2">
              <a:lumMod val="20000"/>
              <a:lumOff val="80000"/>
            </a:schemeClr>
          </a:solidFill>
        </p:spPr>
        <p:txBody>
          <a:bodyPr wrap="none" rtlCol="0">
            <a:spAutoFit/>
          </a:bodyPr>
          <a:lstStyle/>
          <a:p>
            <a:r>
              <a:rPr lang="ja-JP" altLang="en-US" b="1" dirty="0">
                <a:solidFill>
                  <a:srgbClr val="C00000"/>
                </a:solidFill>
                <a:latin typeface="メイリオ" panose="020B0604030504040204" pitchFamily="50" charset="-128"/>
                <a:ea typeface="メイリオ" panose="020B0604030504040204" pitchFamily="50" charset="-128"/>
              </a:rPr>
              <a:t>谷口 守</a:t>
            </a:r>
            <a:endParaRPr lang="en-US" altLang="ja-JP" b="1" dirty="0">
              <a:solidFill>
                <a:srgbClr val="C00000"/>
              </a:solidFill>
              <a:latin typeface="メイリオ" panose="020B0604030504040204" pitchFamily="50" charset="-128"/>
              <a:ea typeface="メイリオ" panose="020B0604030504040204" pitchFamily="50" charset="-128"/>
            </a:endParaRPr>
          </a:p>
          <a:p>
            <a:r>
              <a:rPr lang="ja-JP" altLang="en-US" b="1" dirty="0">
                <a:solidFill>
                  <a:srgbClr val="C00000"/>
                </a:solidFill>
                <a:latin typeface="メイリオ" panose="020B0604030504040204" pitchFamily="50" charset="-128"/>
                <a:ea typeface="メイリオ" panose="020B0604030504040204" pitchFamily="50" charset="-128"/>
              </a:rPr>
              <a:t>御手洗 陽</a:t>
            </a:r>
            <a:endParaRPr lang="en-US" altLang="ja-JP" b="1" dirty="0">
              <a:solidFill>
                <a:srgbClr val="C00000"/>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3790513" y="5338395"/>
            <a:ext cx="1239102" cy="923330"/>
          </a:xfrm>
          <a:prstGeom prst="rect">
            <a:avLst/>
          </a:prstGeom>
          <a:solidFill>
            <a:schemeClr val="accent2">
              <a:lumMod val="20000"/>
              <a:lumOff val="80000"/>
            </a:schemeClr>
          </a:solidFill>
        </p:spPr>
        <p:txBody>
          <a:bodyPr wrap="square">
            <a:spAutoFit/>
          </a:bodyPr>
          <a:lstStyle/>
          <a:p>
            <a:r>
              <a:rPr lang="ja-JP" altLang="en-US" b="1" dirty="0">
                <a:solidFill>
                  <a:srgbClr val="C00000"/>
                </a:solidFill>
                <a:latin typeface="メイリオ" panose="020B0604030504040204" pitchFamily="50" charset="-128"/>
                <a:ea typeface="メイリオ" panose="020B0604030504040204" pitchFamily="50" charset="-128"/>
              </a:rPr>
              <a:t>一井 直人</a:t>
            </a:r>
            <a:endParaRPr lang="en-US" altLang="ja-JP" b="1" dirty="0">
              <a:solidFill>
                <a:srgbClr val="C00000"/>
              </a:solidFill>
              <a:latin typeface="メイリオ" panose="020B0604030504040204" pitchFamily="50" charset="-128"/>
              <a:ea typeface="メイリオ" panose="020B0604030504040204" pitchFamily="50" charset="-128"/>
            </a:endParaRPr>
          </a:p>
          <a:p>
            <a:r>
              <a:rPr lang="ja-JP" altLang="en-US" b="1" dirty="0">
                <a:solidFill>
                  <a:srgbClr val="C00000"/>
                </a:solidFill>
                <a:latin typeface="メイリオ" panose="020B0604030504040204" pitchFamily="50" charset="-128"/>
                <a:ea typeface="メイリオ" panose="020B0604030504040204" pitchFamily="50" charset="-128"/>
              </a:rPr>
              <a:t>冨島 可菜</a:t>
            </a:r>
            <a:endParaRPr lang="en-US" altLang="ja-JP" b="1" dirty="0">
              <a:solidFill>
                <a:srgbClr val="C00000"/>
              </a:solidFill>
              <a:latin typeface="メイリオ" panose="020B0604030504040204" pitchFamily="50" charset="-128"/>
              <a:ea typeface="メイリオ" panose="020B0604030504040204" pitchFamily="50" charset="-128"/>
            </a:endParaRPr>
          </a:p>
          <a:p>
            <a:r>
              <a:rPr lang="ja-JP" altLang="en-US" b="1" dirty="0">
                <a:solidFill>
                  <a:srgbClr val="C00000"/>
                </a:solidFill>
                <a:latin typeface="メイリオ" panose="020B0604030504040204" pitchFamily="50" charset="-128"/>
                <a:ea typeface="メイリオ" panose="020B0604030504040204" pitchFamily="50" charset="-128"/>
              </a:rPr>
              <a:t>原田 賢志</a:t>
            </a:r>
          </a:p>
        </p:txBody>
      </p:sp>
      <p:sp>
        <p:nvSpPr>
          <p:cNvPr id="4" name="テキスト ボックス 3"/>
          <p:cNvSpPr txBox="1"/>
          <p:nvPr/>
        </p:nvSpPr>
        <p:spPr>
          <a:xfrm>
            <a:off x="3115038" y="5338395"/>
            <a:ext cx="646331" cy="369332"/>
          </a:xfrm>
          <a:prstGeom prst="rect">
            <a:avLst/>
          </a:prstGeom>
          <a:solidFill>
            <a:schemeClr val="accent2">
              <a:lumMod val="20000"/>
              <a:lumOff val="80000"/>
            </a:schemeClr>
          </a:solidFill>
        </p:spPr>
        <p:txBody>
          <a:bodyPr wrap="none" rtlCol="0">
            <a:spAutoFit/>
          </a:bodyPr>
          <a:lstStyle/>
          <a:p>
            <a:r>
              <a:rPr lang="ja-JP" altLang="en-US" b="1" dirty="0">
                <a:solidFill>
                  <a:srgbClr val="C00000"/>
                </a:solidFill>
                <a:latin typeface="メイリオ" panose="020B0604030504040204" pitchFamily="50" charset="-128"/>
                <a:ea typeface="メイリオ" panose="020B0604030504040204" pitchFamily="50" charset="-128"/>
              </a:rPr>
              <a:t>班員</a:t>
            </a:r>
            <a:endParaRPr lang="en-US" altLang="ja-JP" b="1" dirty="0">
              <a:solidFill>
                <a:srgbClr val="C00000"/>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1179056" y="4083948"/>
            <a:ext cx="6749309" cy="461665"/>
          </a:xfrm>
          <a:prstGeom prst="rect">
            <a:avLst/>
          </a:prstGeom>
          <a:noFill/>
        </p:spPr>
        <p:txBody>
          <a:bodyPr wrap="square" rtlCol="0">
            <a:spAutoFit/>
          </a:bodyPr>
          <a:lstStyle/>
          <a:p>
            <a:pPr algn="ctr"/>
            <a:r>
              <a:rPr lang="ja-JP" altLang="en-US" sz="2400" b="1" dirty="0">
                <a:effectLst>
                  <a:outerShdw blurRad="50800" dist="101600" dir="2400000" algn="bl" rotWithShape="0">
                    <a:prstClr val="black">
                      <a:alpha val="40000"/>
                    </a:prstClr>
                  </a:outerShdw>
                </a:effectLst>
                <a:latin typeface="HGPｺﾞｼｯｸM" panose="020B0600000000000000" pitchFamily="50" charset="-128"/>
                <a:ea typeface="HGPｺﾞｼｯｸM" panose="020B0600000000000000" pitchFamily="50" charset="-128"/>
              </a:rPr>
              <a:t>～つくば市のお店の言語対応と留学生の可能性～</a:t>
            </a:r>
          </a:p>
        </p:txBody>
      </p:sp>
      <p:sp>
        <p:nvSpPr>
          <p:cNvPr id="19" name="テキスト ボックス 18"/>
          <p:cNvSpPr txBox="1"/>
          <p:nvPr/>
        </p:nvSpPr>
        <p:spPr>
          <a:xfrm>
            <a:off x="6005136" y="6613138"/>
            <a:ext cx="3162084" cy="276999"/>
          </a:xfrm>
          <a:prstGeom prst="rect">
            <a:avLst/>
          </a:prstGeom>
          <a:noFill/>
        </p:spPr>
        <p:txBody>
          <a:bodyPr wrap="none" rtlCol="0">
            <a:spAutoFit/>
          </a:bodyPr>
          <a:lstStyle/>
          <a:p>
            <a:r>
              <a:rPr kumimoji="1" lang="ja-JP" altLang="en-US" sz="1200" dirty="0">
                <a:solidFill>
                  <a:schemeClr val="bg1"/>
                </a:solidFill>
              </a:rPr>
              <a:t>出典；</a:t>
            </a:r>
            <a:r>
              <a:rPr kumimoji="1" lang="en-US" altLang="ja-JP" sz="1200" dirty="0">
                <a:solidFill>
                  <a:schemeClr val="bg1"/>
                </a:solidFill>
              </a:rPr>
              <a:t>You</a:t>
            </a:r>
            <a:r>
              <a:rPr kumimoji="1" lang="ja-JP" altLang="en-US" sz="1200" dirty="0">
                <a:solidFill>
                  <a:schemeClr val="bg1"/>
                </a:solidFill>
              </a:rPr>
              <a:t>は何しに日本へ？公式</a:t>
            </a:r>
            <a:r>
              <a:rPr kumimoji="1" lang="en-US" altLang="ja-JP" sz="1200" dirty="0">
                <a:solidFill>
                  <a:schemeClr val="bg1"/>
                </a:solidFill>
              </a:rPr>
              <a:t>Twitter</a:t>
            </a:r>
            <a:r>
              <a:rPr kumimoji="1" lang="ja-JP" altLang="en-US" sz="1200" dirty="0">
                <a:solidFill>
                  <a:schemeClr val="bg1"/>
                </a:solidFill>
              </a:rPr>
              <a:t>より</a:t>
            </a:r>
          </a:p>
        </p:txBody>
      </p:sp>
    </p:spTree>
    <p:extLst>
      <p:ext uri="{BB962C8B-B14F-4D97-AF65-F5344CB8AC3E}">
        <p14:creationId xmlns:p14="http://schemas.microsoft.com/office/powerpoint/2010/main" val="412632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7000" r="-17000"/>
          </a:stretch>
        </a:blipFill>
        <a:effectLst/>
      </p:bgPr>
    </p:bg>
    <p:spTree>
      <p:nvGrpSpPr>
        <p:cNvPr id="1" name=""/>
        <p:cNvGrpSpPr/>
        <p:nvPr/>
      </p:nvGrpSpPr>
      <p:grpSpPr>
        <a:xfrm>
          <a:off x="0" y="0"/>
          <a:ext cx="0" cy="0"/>
          <a:chOff x="0" y="0"/>
          <a:chExt cx="0" cy="0"/>
        </a:xfrm>
      </p:grpSpPr>
      <p:sp>
        <p:nvSpPr>
          <p:cNvPr id="2" name="正方形/長方形 1"/>
          <p:cNvSpPr/>
          <p:nvPr/>
        </p:nvSpPr>
        <p:spPr>
          <a:xfrm>
            <a:off x="0" y="1345326"/>
            <a:ext cx="9145845" cy="5538800"/>
          </a:xfrm>
          <a:prstGeom prst="rect">
            <a:avLst/>
          </a:prstGeom>
          <a:solidFill>
            <a:schemeClr val="bg1">
              <a:alpha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22" name="グラフ 21"/>
          <p:cNvGraphicFramePr>
            <a:graphicFrameLocks/>
          </p:cNvGraphicFramePr>
          <p:nvPr/>
        </p:nvGraphicFramePr>
        <p:xfrm>
          <a:off x="508115" y="909205"/>
          <a:ext cx="7609725" cy="4551469"/>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1538276" y="5199776"/>
            <a:ext cx="60692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図</a:t>
            </a: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つくば市で心配なことや困っていること</a:t>
            </a: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複数回答</a:t>
            </a: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テキスト ボックス 22"/>
          <p:cNvSpPr txBox="1"/>
          <p:nvPr/>
        </p:nvSpPr>
        <p:spPr>
          <a:xfrm>
            <a:off x="7427056" y="4941938"/>
            <a:ext cx="5405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 name="正方形/長方形 4"/>
          <p:cNvSpPr/>
          <p:nvPr/>
        </p:nvSpPr>
        <p:spPr>
          <a:xfrm>
            <a:off x="901874" y="1519738"/>
            <a:ext cx="1725606" cy="2981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30997" y="6327700"/>
            <a:ext cx="36407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つくばフェスティバルに来た</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外国人つくば市民</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88</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人を対象とした調査</a:t>
            </a:r>
          </a:p>
        </p:txBody>
      </p:sp>
      <p:sp>
        <p:nvSpPr>
          <p:cNvPr id="34" name="テキスト ボックス 33"/>
          <p:cNvSpPr txBox="1"/>
          <p:nvPr/>
        </p:nvSpPr>
        <p:spPr>
          <a:xfrm>
            <a:off x="4986768" y="6360906"/>
            <a:ext cx="4148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2016</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28</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）年９月　つくば市グローバル化基本指針</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https://www.city.tsukuba.lg.jp/_res/projects/default_project/_page_/001/001/937/Tsukuba_City_Basic_Guideline_for_Globalization_JP.pdf</a:t>
            </a:r>
            <a:endPar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grpSp>
        <p:nvGrpSpPr>
          <p:cNvPr id="7" name="グループ化 6"/>
          <p:cNvGrpSpPr>
            <a:grpSpLocks noChangeAspect="1"/>
          </p:cNvGrpSpPr>
          <p:nvPr/>
        </p:nvGrpSpPr>
        <p:grpSpPr>
          <a:xfrm>
            <a:off x="5423210" y="2339205"/>
            <a:ext cx="2781156" cy="1654853"/>
            <a:chOff x="4988617" y="2632667"/>
            <a:chExt cx="3543433" cy="2108426"/>
          </a:xfrm>
        </p:grpSpPr>
        <p:sp>
          <p:nvSpPr>
            <p:cNvPr id="11" name="円 10"/>
            <p:cNvSpPr/>
            <p:nvPr/>
          </p:nvSpPr>
          <p:spPr>
            <a:xfrm rot="12208543">
              <a:off x="6160900" y="2632667"/>
              <a:ext cx="2054705" cy="2108426"/>
            </a:xfrm>
            <a:prstGeom prst="pie">
              <a:avLst>
                <a:gd name="adj1" fmla="val 0"/>
                <a:gd name="adj2" fmla="val 19235639"/>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rot="378505">
              <a:off x="5943966" y="3929272"/>
              <a:ext cx="2588084" cy="5882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言語の問題！</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5" name="テキスト ボックス 34"/>
            <p:cNvSpPr txBox="1"/>
            <p:nvPr/>
          </p:nvSpPr>
          <p:spPr>
            <a:xfrm rot="1269550">
              <a:off x="5359756" y="2961897"/>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5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6" name="テキスト ボックス 35"/>
            <p:cNvSpPr txBox="1"/>
            <p:nvPr/>
          </p:nvSpPr>
          <p:spPr>
            <a:xfrm rot="1269550">
              <a:off x="4988617" y="3258121"/>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5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楕円 12"/>
            <p:cNvSpPr/>
            <p:nvPr/>
          </p:nvSpPr>
          <p:spPr>
            <a:xfrm>
              <a:off x="6625713" y="2912882"/>
              <a:ext cx="296389" cy="254525"/>
            </a:xfrm>
            <a:prstGeom prst="ellipse">
              <a:avLst/>
            </a:prstGeom>
            <a:noFill/>
            <a:ln w="825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4" name="テキスト ボックス 23"/>
          <p:cNvSpPr txBox="1"/>
          <p:nvPr/>
        </p:nvSpPr>
        <p:spPr>
          <a:xfrm>
            <a:off x="820624" y="5611146"/>
            <a:ext cx="750459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dirty="0">
                <a:solidFill>
                  <a:prstClr val="black"/>
                </a:solidFill>
                <a:latin typeface="Calibri" panose="020F0502020204030204"/>
                <a:ea typeface="游ゴシック" panose="020B0400000000000000" pitchFamily="50" charset="-128"/>
              </a:rPr>
              <a:t>言</a:t>
            </a: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語に困るつくば市の外国人は多い！</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4800" b="0" i="0" u="none" strike="noStrike" kern="1200" cap="none" spc="0" normalizeH="0" baseline="0" noProof="0" smtClean="0">
                <a:ln>
                  <a:noFill/>
                </a:ln>
                <a:solidFill>
                  <a:prstClr val="black"/>
                </a:solidFill>
                <a:effectLst/>
                <a:uLnTx/>
                <a:uFillTx/>
                <a:latin typeface="Agency FB" panose="020B0503020202020204" pitchFamily="34" charset="0"/>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4800" b="0" i="0" u="none" strike="noStrike" kern="1200" cap="none" spc="0" normalizeH="0" baseline="0" noProof="0" dirty="0">
              <a:ln>
                <a:noFill/>
              </a:ln>
              <a:solidFill>
                <a:prstClr val="black"/>
              </a:solidFill>
              <a:effectLst/>
              <a:uLnTx/>
              <a:uFillTx/>
              <a:latin typeface="Agency FB" panose="020B0503020202020204" pitchFamily="34" charset="0"/>
              <a:ea typeface="游ゴシック" panose="020B0400000000000000" pitchFamily="50" charset="-128"/>
              <a:cs typeface="+mn-cs"/>
            </a:endParaRPr>
          </a:p>
        </p:txBody>
      </p:sp>
      <p:sp>
        <p:nvSpPr>
          <p:cNvPr id="30" name="正方形/長方形 29"/>
          <p:cNvSpPr/>
          <p:nvPr/>
        </p:nvSpPr>
        <p:spPr>
          <a:xfrm>
            <a:off x="-3232" y="533053"/>
            <a:ext cx="6513791"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6696" y="627672"/>
            <a:ext cx="6620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外国人が安心して生活できるまちにするには？</a:t>
            </a:r>
            <a:endPar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角丸四角形 24">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背景</a:t>
            </a:r>
          </a:p>
        </p:txBody>
      </p:sp>
      <p:sp>
        <p:nvSpPr>
          <p:cNvPr id="32" name="角丸四角形 31">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latin typeface="メイリオ" panose="020B0604030504040204" pitchFamily="50" charset="-128"/>
                <a:ea typeface="メイリオ" panose="020B0604030504040204" pitchFamily="50" charset="-128"/>
              </a:rPr>
              <a:t>目的・目標</a:t>
            </a:r>
          </a:p>
        </p:txBody>
      </p:sp>
      <p:sp>
        <p:nvSpPr>
          <p:cNvPr id="33" name="角丸四角形 32">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37" name="角丸四角形 3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38" name="角丸四角形 37">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986536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7000" r="-17000"/>
          </a:stretch>
        </a:blipFill>
        <a:effectLst/>
      </p:bgPr>
    </p:bg>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DD482CF8-10B4-4D14-B9D5-BB7F419BBA9B}"/>
              </a:ext>
            </a:extLst>
          </p:cNvPr>
          <p:cNvSpPr txBox="1"/>
          <p:nvPr/>
        </p:nvSpPr>
        <p:spPr>
          <a:xfrm>
            <a:off x="-21201" y="6274989"/>
            <a:ext cx="30285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Elephant" panose="02020904090505020303" pitchFamily="18" charset="0"/>
                <a:ea typeface="游ゴシック" panose="020B0400000000000000" pitchFamily="50" charset="-128"/>
                <a:cs typeface="+mn-cs"/>
              </a:rPr>
              <a:t>You</a:t>
            </a:r>
            <a:r>
              <a:rPr kumimoji="1" lang="ja-JP" altLang="en-US"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は何しに</a:t>
            </a:r>
            <a:r>
              <a:rPr kumimoji="1" lang="ja-JP" altLang="en-US" sz="2000" b="1" i="0" u="none" strike="noStrike" kern="1200" cap="none" spc="0" normalizeH="0" baseline="0" noProof="0" dirty="0">
                <a:ln>
                  <a:noFill/>
                </a:ln>
                <a:solidFill>
                  <a:srgbClr val="FF0000"/>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つくば</a:t>
            </a:r>
            <a:r>
              <a:rPr kumimoji="1" lang="ja-JP" altLang="en-US"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へ？</a:t>
            </a:r>
          </a:p>
        </p:txBody>
      </p:sp>
      <p:sp>
        <p:nvSpPr>
          <p:cNvPr id="20" name="テキスト ボックス 19">
            <a:extLst>
              <a:ext uri="{FF2B5EF4-FFF2-40B4-BE49-F238E27FC236}">
                <a16:creationId xmlns:a16="http://schemas.microsoft.com/office/drawing/2014/main" id="{11508894-C41D-49F9-8800-7193578A3962}"/>
              </a:ext>
            </a:extLst>
          </p:cNvPr>
          <p:cNvSpPr txBox="1"/>
          <p:nvPr/>
        </p:nvSpPr>
        <p:spPr>
          <a:xfrm>
            <a:off x="91456" y="6566697"/>
            <a:ext cx="2645276" cy="276999"/>
          </a:xfrm>
          <a:prstGeom prst="rect">
            <a:avLst/>
          </a:prstGeom>
          <a:noFill/>
          <a:effectLst>
            <a:glow rad="101600">
              <a:schemeClr val="accent3">
                <a:satMod val="175000"/>
                <a:alpha val="4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Why</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did</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you</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come</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to</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srgbClr val="FF0000"/>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Tsukuba</a:t>
            </a:r>
            <a:r>
              <a:rPr kumimoji="1" lang="ja-JP" altLang="en-US" sz="1200" b="1" i="0" u="none" strike="noStrike" kern="1200" cap="none" spc="0" normalizeH="0" baseline="0" noProof="0" dirty="0">
                <a:ln>
                  <a:noFill/>
                </a:ln>
                <a:solidFill>
                  <a:srgbClr val="FF0000"/>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a:t>
            </a:r>
            <a:endPar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endParaRPr>
          </a:p>
        </p:txBody>
      </p:sp>
      <p:pic>
        <p:nvPicPr>
          <p:cNvPr id="25" name="図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889" y1="2978" x2="96333" y2="13151"/>
                        <a14:foregroundMark x1="95778" y1="15136" x2="2889" y2="13648"/>
                        <a14:foregroundMark x1="10667" y1="10670" x2="90778" y2="3474"/>
                        <a14:foregroundMark x1="2556" y1="22084" x2="93333" y2="92060"/>
                        <a14:foregroundMark x1="6111" y1="92804" x2="91889" y2="49628"/>
                        <a14:foregroundMark x1="84222" y1="92308" x2="8222" y2="83623"/>
                        <a14:foregroundMark x1="30222" y1="68734" x2="12889" y2="63027"/>
                      </a14:backgroundRemoval>
                    </a14:imgEffect>
                  </a14:imgLayer>
                </a14:imgProps>
              </a:ext>
              <a:ext uri="{28A0092B-C50C-407E-A947-70E740481C1C}">
                <a14:useLocalDpi xmlns:a14="http://schemas.microsoft.com/office/drawing/2010/main" val="0"/>
              </a:ext>
            </a:extLst>
          </a:blip>
          <a:stretch>
            <a:fillRect/>
          </a:stretch>
        </p:blipFill>
        <p:spPr>
          <a:xfrm>
            <a:off x="4087169" y="3998134"/>
            <a:ext cx="4648317" cy="2081413"/>
          </a:xfrm>
          <a:prstGeom prst="rect">
            <a:avLst/>
          </a:prstGeom>
        </p:spPr>
      </p:pic>
      <p:sp>
        <p:nvSpPr>
          <p:cNvPr id="33" name="下矢印 32"/>
          <p:cNvSpPr/>
          <p:nvPr/>
        </p:nvSpPr>
        <p:spPr>
          <a:xfrm>
            <a:off x="4379962" y="1514903"/>
            <a:ext cx="396754" cy="791570"/>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4" name="グループ化 13"/>
          <p:cNvGrpSpPr/>
          <p:nvPr/>
        </p:nvGrpSpPr>
        <p:grpSpPr>
          <a:xfrm>
            <a:off x="448487" y="2692689"/>
            <a:ext cx="9027318" cy="611407"/>
            <a:chOff x="448487" y="2692689"/>
            <a:chExt cx="9027318" cy="611407"/>
          </a:xfrm>
        </p:grpSpPr>
        <p:sp>
          <p:nvSpPr>
            <p:cNvPr id="8" name="正方形/長方形 7"/>
            <p:cNvSpPr/>
            <p:nvPr/>
          </p:nvSpPr>
          <p:spPr>
            <a:xfrm>
              <a:off x="448487" y="2692689"/>
              <a:ext cx="8286999" cy="611407"/>
            </a:xfrm>
            <a:prstGeom prst="rect">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p:cNvSpPr txBox="1"/>
            <p:nvPr/>
          </p:nvSpPr>
          <p:spPr>
            <a:xfrm>
              <a:off x="557716" y="2778464"/>
              <a:ext cx="89180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日常的に使うお店でも困ることがあるのでは・・・？</a:t>
              </a:r>
            </a:p>
          </p:txBody>
        </p:sp>
        <p:sp>
          <p:nvSpPr>
            <p:cNvPr id="39" name="正方形/長方形 38"/>
            <p:cNvSpPr/>
            <p:nvPr/>
          </p:nvSpPr>
          <p:spPr>
            <a:xfrm>
              <a:off x="448487" y="2692689"/>
              <a:ext cx="8286999" cy="611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9" name="グループ化 8"/>
          <p:cNvGrpSpPr/>
          <p:nvPr/>
        </p:nvGrpSpPr>
        <p:grpSpPr>
          <a:xfrm>
            <a:off x="475232" y="1525261"/>
            <a:ext cx="1811867" cy="367503"/>
            <a:chOff x="475232" y="1525261"/>
            <a:chExt cx="1811867" cy="367503"/>
          </a:xfrm>
        </p:grpSpPr>
        <p:sp>
          <p:nvSpPr>
            <p:cNvPr id="7" name="正方形/長方形 6"/>
            <p:cNvSpPr/>
            <p:nvPr/>
          </p:nvSpPr>
          <p:spPr>
            <a:xfrm>
              <a:off x="475232" y="1525261"/>
              <a:ext cx="1769278" cy="348916"/>
            </a:xfrm>
            <a:prstGeom prst="rect">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正方形/長方形 40"/>
            <p:cNvSpPr/>
            <p:nvPr/>
          </p:nvSpPr>
          <p:spPr>
            <a:xfrm>
              <a:off x="475232" y="1525261"/>
              <a:ext cx="1769278" cy="3489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正方形/長方形 41"/>
            <p:cNvSpPr/>
            <p:nvPr/>
          </p:nvSpPr>
          <p:spPr>
            <a:xfrm>
              <a:off x="486606" y="1584987"/>
              <a:ext cx="180049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日本語が分からない</a:t>
              </a:r>
            </a:p>
          </p:txBody>
        </p:sp>
      </p:grpSp>
      <p:pic>
        <p:nvPicPr>
          <p:cNvPr id="45" name="図 44"/>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backgroundRemoval t="0" b="100000" l="0" r="100000">
                        <a14:foregroundMark x1="8000" y1="7196" x2="90778" y2="3474"/>
                        <a14:foregroundMark x1="82111" y1="5955" x2="81556" y2="10174"/>
                        <a14:foregroundMark x1="81000" y1="10174" x2="81000" y2="10174"/>
                        <a14:foregroundMark x1="71889" y1="11911" x2="71889" y2="11911"/>
                        <a14:foregroundMark x1="68111" y1="79404" x2="61111" y2="7196"/>
                        <a14:foregroundMark x1="41444" y1="9181" x2="41444" y2="9181"/>
                        <a14:foregroundMark x1="42778" y1="8933" x2="89889" y2="8685"/>
                        <a14:foregroundMark x1="3333" y1="14392" x2="96000" y2="14144"/>
                        <a14:foregroundMark x1="92000" y1="13896" x2="93444" y2="22333"/>
                        <a14:foregroundMark x1="85556" y1="13151" x2="4444" y2="17122"/>
                        <a14:foregroundMark x1="6222" y1="47643" x2="17889" y2="91067"/>
                        <a14:foregroundMark x1="12333" y1="93548" x2="90444" y2="92060"/>
                        <a14:foregroundMark x1="13444" y1="64268" x2="91556" y2="83623"/>
                        <a14:foregroundMark x1="30000" y1="81141" x2="56222" y2="61538"/>
                        <a14:foregroundMark x1="53556" y1="51613" x2="90444" y2="59801"/>
                        <a14:foregroundMark x1="96889" y1="94789" x2="3444" y2="93548"/>
                        <a14:foregroundMark x1="1667" y1="94045" x2="1667" y2="94045"/>
                        <a14:backgroundMark x1="4667" y1="57816" x2="4667" y2="57816"/>
                      </a14:backgroundRemoval>
                    </a14:imgEffect>
                  </a14:imgLayer>
                </a14:imgProps>
              </a:ext>
              <a:ext uri="{28A0092B-C50C-407E-A947-70E740481C1C}">
                <a14:useLocalDpi xmlns:a14="http://schemas.microsoft.com/office/drawing/2010/main" val="0"/>
              </a:ext>
            </a:extLst>
          </a:blip>
          <a:stretch>
            <a:fillRect/>
          </a:stretch>
        </p:blipFill>
        <p:spPr>
          <a:xfrm>
            <a:off x="4081666" y="3998134"/>
            <a:ext cx="4648317" cy="2081413"/>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4800" b="0" i="0" u="none" strike="noStrike" kern="1200" cap="none" spc="0" normalizeH="0" baseline="0" noProof="0" smtClean="0">
                <a:ln>
                  <a:noFill/>
                </a:ln>
                <a:solidFill>
                  <a:prstClr val="black"/>
                </a:solidFill>
                <a:effectLst/>
                <a:uLnTx/>
                <a:uFillTx/>
                <a:latin typeface="Agency FB" panose="020B0503020202020204" pitchFamily="34" charset="0"/>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4800" b="0" i="0" u="none" strike="noStrike" kern="1200" cap="none" spc="0" normalizeH="0" baseline="0" noProof="0" dirty="0">
              <a:ln>
                <a:noFill/>
              </a:ln>
              <a:solidFill>
                <a:prstClr val="black"/>
              </a:solidFill>
              <a:effectLst/>
              <a:uLnTx/>
              <a:uFillTx/>
              <a:latin typeface="Agency FB" panose="020B0503020202020204" pitchFamily="34" charset="0"/>
              <a:ea typeface="游ゴシック" panose="020B0400000000000000" pitchFamily="50" charset="-128"/>
              <a:cs typeface="+mn-cs"/>
            </a:endParaRPr>
          </a:p>
        </p:txBody>
      </p:sp>
      <p:sp>
        <p:nvSpPr>
          <p:cNvPr id="22" name="角丸四角形 21">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背景</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目的・目標</a:t>
            </a:r>
          </a:p>
        </p:txBody>
      </p:sp>
      <p:sp>
        <p:nvSpPr>
          <p:cNvPr id="24" name="角丸四角形 23">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仮説</a:t>
            </a:r>
          </a:p>
        </p:txBody>
      </p:sp>
      <p:sp>
        <p:nvSpPr>
          <p:cNvPr id="30" name="角丸四角形 29">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調査</a:t>
            </a:r>
          </a:p>
        </p:txBody>
      </p:sp>
      <p:sp>
        <p:nvSpPr>
          <p:cNvPr id="31" name="角丸四角形 30">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提案</a:t>
            </a:r>
          </a:p>
        </p:txBody>
      </p:sp>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5256" y="3211170"/>
            <a:ext cx="2215239" cy="3102452"/>
          </a:xfrm>
          <a:prstGeom prst="rect">
            <a:avLst/>
          </a:prstGeom>
        </p:spPr>
      </p:pic>
      <p:pic>
        <p:nvPicPr>
          <p:cNvPr id="26" name="図 25"/>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85000"/>
                    </a14:imgEffect>
                  </a14:imgLayer>
                </a14:imgProps>
              </a:ext>
              <a:ext uri="{28A0092B-C50C-407E-A947-70E740481C1C}">
                <a14:useLocalDpi xmlns:a14="http://schemas.microsoft.com/office/drawing/2010/main" val="0"/>
              </a:ext>
            </a:extLst>
          </a:blip>
          <a:stretch>
            <a:fillRect/>
          </a:stretch>
        </p:blipFill>
        <p:spPr>
          <a:xfrm>
            <a:off x="1303408" y="3211170"/>
            <a:ext cx="2215239" cy="3102452"/>
          </a:xfrm>
          <a:prstGeom prst="rect">
            <a:avLst/>
          </a:prstGeom>
        </p:spPr>
      </p:pic>
    </p:spTree>
    <p:extLst>
      <p:ext uri="{BB962C8B-B14F-4D97-AF65-F5344CB8AC3E}">
        <p14:creationId xmlns:p14="http://schemas.microsoft.com/office/powerpoint/2010/main" val="3684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66667E-6 -4.07407E-6 L 0.34965 -0.08032 " pathEditMode="relative" rAng="0" ptsTypes="AA">
                                      <p:cBhvr>
                                        <p:cTn id="6" dur="2000" fill="hold"/>
                                        <p:tgtEl>
                                          <p:spTgt spid="9"/>
                                        </p:tgtEl>
                                        <p:attrNameLst>
                                          <p:attrName>ppt_x</p:attrName>
                                          <p:attrName>ppt_y</p:attrName>
                                        </p:attrNameLst>
                                      </p:cBhvr>
                                      <p:rCtr x="17483" y="-4028"/>
                                    </p:animMotion>
                                  </p:childTnLst>
                                </p:cTn>
                              </p:par>
                              <p:par>
                                <p:cTn id="7" presetID="6" presetClass="emph" presetSubtype="0" fill="hold" nodeType="withEffect">
                                  <p:stCondLst>
                                    <p:cond delay="0"/>
                                  </p:stCondLst>
                                  <p:childTnLst>
                                    <p:animScale>
                                      <p:cBhvr>
                                        <p:cTn id="8" dur="2000" fill="hold"/>
                                        <p:tgtEl>
                                          <p:spTgt spid="9"/>
                                        </p:tgtEl>
                                      </p:cBhvr>
                                      <p:by x="150000" y="150000"/>
                                    </p:animScale>
                                  </p:childTnLst>
                                </p:cTn>
                              </p:par>
                            </p:childTnLst>
                          </p:cTn>
                        </p:par>
                        <p:par>
                          <p:cTn id="9" fill="hold">
                            <p:stCondLst>
                              <p:cond delay="2000"/>
                            </p:stCondLst>
                            <p:childTnLst>
                              <p:par>
                                <p:cTn id="10" presetID="22" presetClass="entr" presetSubtype="1" fill="hold" grpId="0" nodeType="afterEffect">
                                  <p:stCondLst>
                                    <p:cond delay="50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outVertical)">
                                      <p:cBhvr>
                                        <p:cTn id="21" dur="500"/>
                                        <p:tgtEl>
                                          <p:spTgt spid="45"/>
                                        </p:tgtEl>
                                      </p:cBhvr>
                                    </p:animEffect>
                                  </p:childTnLst>
                                </p:cTn>
                              </p:par>
                              <p:par>
                                <p:cTn id="22" presetID="16" presetClass="entr" presetSubtype="42"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outHorizontal)">
                                      <p:cBhvr>
                                        <p:cTn id="24"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12</a:t>
            </a:fld>
            <a:endParaRPr lang="ja-JP" altLang="en-US" dirty="0">
              <a:solidFill>
                <a:schemeClr val="bg1"/>
              </a:solidFill>
            </a:endParaRPr>
          </a:p>
        </p:txBody>
      </p:sp>
      <p:sp>
        <p:nvSpPr>
          <p:cNvPr id="3" name="テキスト ボックス 2"/>
          <p:cNvSpPr txBox="1"/>
          <p:nvPr/>
        </p:nvSpPr>
        <p:spPr>
          <a:xfrm>
            <a:off x="1649236" y="2912219"/>
            <a:ext cx="5827236" cy="1446550"/>
          </a:xfrm>
          <a:prstGeom prst="rect">
            <a:avLst/>
          </a:prstGeom>
          <a:noFill/>
        </p:spPr>
        <p:txBody>
          <a:bodyPr wrap="none" rtlCol="0">
            <a:spAutoFit/>
          </a:bodyPr>
          <a:lstStyle/>
          <a:p>
            <a:pPr algn="ctr"/>
            <a:r>
              <a:rPr lang="ja-JP" altLang="en-US" sz="8800" b="1" dirty="0">
                <a:latin typeface="メイリオ" panose="020B0604030504040204" pitchFamily="50" charset="-128"/>
                <a:ea typeface="メイリオ" panose="020B0604030504040204" pitchFamily="50" charset="-128"/>
              </a:rPr>
              <a:t>目的・目標</a:t>
            </a:r>
            <a:endParaRPr kumimoji="1" lang="ja-JP" altLang="en-US" sz="8800" b="1" dirty="0">
              <a:latin typeface="メイリオ" panose="020B0604030504040204" pitchFamily="50" charset="-128"/>
              <a:ea typeface="メイリオ" panose="020B0604030504040204" pitchFamily="50" charset="-128"/>
            </a:endParaRPr>
          </a:p>
        </p:txBody>
      </p:sp>
      <p:sp>
        <p:nvSpPr>
          <p:cNvPr id="10" name="角丸四角形 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1" name="角丸四角形 1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tx1"/>
                </a:solidFill>
                <a:latin typeface="メイリオ" panose="020B0604030504040204" pitchFamily="50" charset="-128"/>
                <a:ea typeface="メイリオ" panose="020B0604030504040204" pitchFamily="50" charset="-128"/>
              </a:rPr>
              <a:t>目的・目標</a:t>
            </a:r>
          </a:p>
        </p:txBody>
      </p:sp>
      <p:sp>
        <p:nvSpPr>
          <p:cNvPr id="12" name="角丸四角形 1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13" name="角丸四角形 1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14" name="角丸四角形 1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2292334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7000" r="-17000"/>
          </a:stretch>
        </a:blipFill>
        <a:effectLst/>
      </p:bgPr>
    </p:bg>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DD482CF8-10B4-4D14-B9D5-BB7F419BBA9B}"/>
              </a:ext>
            </a:extLst>
          </p:cNvPr>
          <p:cNvSpPr txBox="1"/>
          <p:nvPr/>
        </p:nvSpPr>
        <p:spPr>
          <a:xfrm>
            <a:off x="-21201" y="6274989"/>
            <a:ext cx="30285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Elephant" panose="02020904090505020303" pitchFamily="18" charset="0"/>
                <a:ea typeface="游ゴシック" panose="020B0400000000000000" pitchFamily="50" charset="-128"/>
                <a:cs typeface="+mn-cs"/>
              </a:rPr>
              <a:t>You</a:t>
            </a:r>
            <a:r>
              <a:rPr kumimoji="1" lang="ja-JP" altLang="en-US"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は何しに</a:t>
            </a:r>
            <a:r>
              <a:rPr kumimoji="1" lang="ja-JP" altLang="en-US" sz="2000" b="1" i="0" u="none" strike="noStrike" kern="1200" cap="none" spc="0" normalizeH="0" baseline="0" noProof="0" dirty="0">
                <a:ln>
                  <a:noFill/>
                </a:ln>
                <a:solidFill>
                  <a:srgbClr val="FF0000"/>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つくば</a:t>
            </a:r>
            <a:r>
              <a:rPr kumimoji="1" lang="ja-JP" altLang="en-US"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へ？</a:t>
            </a:r>
          </a:p>
        </p:txBody>
      </p:sp>
      <p:sp>
        <p:nvSpPr>
          <p:cNvPr id="20" name="テキスト ボックス 19">
            <a:extLst>
              <a:ext uri="{FF2B5EF4-FFF2-40B4-BE49-F238E27FC236}">
                <a16:creationId xmlns:a16="http://schemas.microsoft.com/office/drawing/2014/main" id="{11508894-C41D-49F9-8800-7193578A3962}"/>
              </a:ext>
            </a:extLst>
          </p:cNvPr>
          <p:cNvSpPr txBox="1"/>
          <p:nvPr/>
        </p:nvSpPr>
        <p:spPr>
          <a:xfrm>
            <a:off x="91456" y="6566697"/>
            <a:ext cx="2645276" cy="276999"/>
          </a:xfrm>
          <a:prstGeom prst="rect">
            <a:avLst/>
          </a:prstGeom>
          <a:noFill/>
          <a:effectLst>
            <a:glow rad="101600">
              <a:schemeClr val="accent3">
                <a:satMod val="175000"/>
                <a:alpha val="4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Why</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did</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you</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come</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to</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srgbClr val="FF0000"/>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Tsukuba</a:t>
            </a:r>
            <a:r>
              <a:rPr kumimoji="1" lang="ja-JP" altLang="en-US" sz="1200" b="1" i="0" u="none" strike="noStrike" kern="1200" cap="none" spc="0" normalizeH="0" baseline="0" noProof="0" dirty="0">
                <a:ln>
                  <a:noFill/>
                </a:ln>
                <a:solidFill>
                  <a:srgbClr val="FF0000"/>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a:t>
            </a:r>
            <a:endPar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4800" b="0" i="0" u="none" strike="noStrike" kern="1200" cap="none" spc="0" normalizeH="0" baseline="0" noProof="0" smtClean="0">
                <a:ln>
                  <a:noFill/>
                </a:ln>
                <a:solidFill>
                  <a:prstClr val="black"/>
                </a:solidFill>
                <a:effectLst/>
                <a:uLnTx/>
                <a:uFillTx/>
                <a:latin typeface="Agency FB" panose="020B0503020202020204" pitchFamily="34" charset="0"/>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4800" b="0" i="0" u="none" strike="noStrike" kern="1200" cap="none" spc="0" normalizeH="0" baseline="0" noProof="0" dirty="0">
              <a:ln>
                <a:noFill/>
              </a:ln>
              <a:solidFill>
                <a:prstClr val="black"/>
              </a:solidFill>
              <a:effectLst/>
              <a:uLnTx/>
              <a:uFillTx/>
              <a:latin typeface="Agency FB" panose="020B0503020202020204" pitchFamily="34" charset="0"/>
              <a:ea typeface="游ゴシック" panose="020B0400000000000000" pitchFamily="50" charset="-128"/>
              <a:cs typeface="+mn-cs"/>
            </a:endParaRPr>
          </a:p>
        </p:txBody>
      </p:sp>
      <p:sp>
        <p:nvSpPr>
          <p:cNvPr id="23" name="正方形/長方形 22"/>
          <p:cNvSpPr/>
          <p:nvPr/>
        </p:nvSpPr>
        <p:spPr>
          <a:xfrm>
            <a:off x="276158" y="1122537"/>
            <a:ext cx="1740532" cy="646331"/>
          </a:xfrm>
          <a:prstGeom prst="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目的</a:t>
            </a:r>
          </a:p>
        </p:txBody>
      </p:sp>
      <p:sp>
        <p:nvSpPr>
          <p:cNvPr id="24" name="角丸四角形 23"/>
          <p:cNvSpPr/>
          <p:nvPr/>
        </p:nvSpPr>
        <p:spPr>
          <a:xfrm>
            <a:off x="2465750" y="4165511"/>
            <a:ext cx="5695868" cy="1410435"/>
          </a:xfrm>
          <a:prstGeom prst="roundRect">
            <a:avLst/>
          </a:prstGeom>
          <a:solidFill>
            <a:schemeClr val="lt1">
              <a:alpha val="74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日常的に使うお店で</a:t>
            </a:r>
            <a:endPar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heavy" strike="noStrike" kern="1200" cap="none" spc="0" normalizeH="0" baseline="0" noProof="0" dirty="0">
                <a:ln>
                  <a:noFill/>
                </a:ln>
                <a:solidFill>
                  <a:prstClr val="black"/>
                </a:solidFill>
                <a:effectLst/>
                <a:uLnTx/>
                <a:uFill>
                  <a:solidFill>
                    <a:srgbClr val="FF0000"/>
                  </a:solidFill>
                </a:uFill>
                <a:latin typeface="メイリオ" panose="020B0604030504040204" pitchFamily="50" charset="-128"/>
                <a:ea typeface="メイリオ" panose="020B0604030504040204" pitchFamily="50" charset="-128"/>
                <a:cs typeface="+mn-cs"/>
              </a:rPr>
              <a:t>多言語対応</a:t>
            </a: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を充実させる</a:t>
            </a:r>
          </a:p>
        </p:txBody>
      </p:sp>
      <p:sp>
        <p:nvSpPr>
          <p:cNvPr id="30" name="正方形/長方形 29"/>
          <p:cNvSpPr/>
          <p:nvPr/>
        </p:nvSpPr>
        <p:spPr>
          <a:xfrm>
            <a:off x="276158" y="3721985"/>
            <a:ext cx="1740532" cy="646331"/>
          </a:xfrm>
          <a:prstGeom prst="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目標</a:t>
            </a:r>
          </a:p>
        </p:txBody>
      </p:sp>
      <p:sp>
        <p:nvSpPr>
          <p:cNvPr id="31" name="角丸四角形 30"/>
          <p:cNvSpPr/>
          <p:nvPr/>
        </p:nvSpPr>
        <p:spPr>
          <a:xfrm>
            <a:off x="2465750" y="1575263"/>
            <a:ext cx="5695868" cy="1410435"/>
          </a:xfrm>
          <a:prstGeom prst="roundRect">
            <a:avLst/>
          </a:prstGeom>
          <a:solidFill>
            <a:schemeClr val="lt1">
              <a:alpha val="74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外国人が</a:t>
            </a:r>
            <a:r>
              <a:rPr lang="ja-JP" altLang="en-US" sz="3200" b="1" dirty="0">
                <a:solidFill>
                  <a:prstClr val="black"/>
                </a:solidFill>
                <a:latin typeface="メイリオ" panose="020B0604030504040204" pitchFamily="50" charset="-128"/>
                <a:ea typeface="メイリオ" panose="020B0604030504040204" pitchFamily="50" charset="-128"/>
              </a:rPr>
              <a:t>不自由なく</a:t>
            </a:r>
            <a:endPar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生活できるまちを目指す</a:t>
            </a:r>
            <a:endPar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 name="下矢印 2"/>
          <p:cNvSpPr/>
          <p:nvPr/>
        </p:nvSpPr>
        <p:spPr>
          <a:xfrm>
            <a:off x="4980555" y="3153052"/>
            <a:ext cx="666257" cy="845104"/>
          </a:xfrm>
          <a:prstGeom prst="downArrow">
            <a:avLst>
              <a:gd name="adj1" fmla="val 45601"/>
              <a:gd name="adj2" fmla="val 47918"/>
            </a:avLst>
          </a:prstGeom>
          <a:solidFill>
            <a:schemeClr val="accent4">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テキスト ボックス 3"/>
          <p:cNvSpPr txBox="1"/>
          <p:nvPr/>
        </p:nvSpPr>
        <p:spPr>
          <a:xfrm>
            <a:off x="2465750" y="3721985"/>
            <a:ext cx="2118950" cy="461665"/>
          </a:xfrm>
          <a:prstGeom prst="rect">
            <a:avLst/>
          </a:prstGeom>
          <a:noFill/>
        </p:spPr>
        <p:txBody>
          <a:bodyPr wrap="square" rtlCol="0">
            <a:spAutoFit/>
          </a:bodyPr>
          <a:lstStyle/>
          <a:p>
            <a:r>
              <a:rPr kumimoji="1" lang="ja-JP" altLang="en-US" sz="2400" b="1" dirty="0">
                <a:solidFill>
                  <a:sysClr val="windowText" lastClr="000000"/>
                </a:solidFill>
                <a:effectLst/>
              </a:rPr>
              <a:t>そのために</a:t>
            </a:r>
            <a:r>
              <a:rPr kumimoji="1" lang="en-US" altLang="ja-JP" sz="2400" b="1" dirty="0">
                <a:solidFill>
                  <a:sysClr val="windowText" lastClr="000000"/>
                </a:solidFill>
                <a:effectLst/>
              </a:rPr>
              <a:t>…</a:t>
            </a:r>
            <a:endParaRPr kumimoji="1" lang="ja-JP" altLang="en-US" sz="2400" b="1" dirty="0">
              <a:solidFill>
                <a:sysClr val="windowText" lastClr="000000"/>
              </a:solidFill>
              <a:effectLst/>
            </a:endParaRPr>
          </a:p>
        </p:txBody>
      </p:sp>
      <p:sp>
        <p:nvSpPr>
          <p:cNvPr id="15" name="テキスト ボックス 14"/>
          <p:cNvSpPr txBox="1"/>
          <p:nvPr/>
        </p:nvSpPr>
        <p:spPr>
          <a:xfrm>
            <a:off x="2465750" y="1122537"/>
            <a:ext cx="3695700" cy="461665"/>
          </a:xfrm>
          <a:prstGeom prst="rect">
            <a:avLst/>
          </a:prstGeom>
          <a:noFill/>
        </p:spPr>
        <p:txBody>
          <a:bodyPr wrap="square" rtlCol="0">
            <a:spAutoFit/>
          </a:bodyPr>
          <a:lstStyle/>
          <a:p>
            <a:r>
              <a:rPr lang="ja-JP" altLang="en-US" sz="2400" b="1" dirty="0">
                <a:effectLst/>
              </a:rPr>
              <a:t>我々サステナ班は</a:t>
            </a:r>
            <a:endParaRPr kumimoji="1" lang="ja-JP" altLang="en-US" sz="2400" b="1" dirty="0">
              <a:effectLst/>
            </a:endParaRPr>
          </a:p>
        </p:txBody>
      </p:sp>
      <p:sp>
        <p:nvSpPr>
          <p:cNvPr id="16" name="角丸四角形 15">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7" name="角丸四角形 16">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tx1"/>
                </a:solidFill>
                <a:latin typeface="メイリオ" panose="020B0604030504040204" pitchFamily="50" charset="-128"/>
                <a:ea typeface="メイリオ" panose="020B0604030504040204" pitchFamily="50" charset="-128"/>
              </a:rPr>
              <a:t>目的・目標</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21" name="角丸四角形 20">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325459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14</a:t>
            </a:fld>
            <a:endParaRPr lang="ja-JP" altLang="en-US" dirty="0">
              <a:solidFill>
                <a:schemeClr val="bg1"/>
              </a:solidFill>
            </a:endParaRPr>
          </a:p>
        </p:txBody>
      </p:sp>
      <p:sp>
        <p:nvSpPr>
          <p:cNvPr id="3" name="テキスト ボックス 2"/>
          <p:cNvSpPr txBox="1"/>
          <p:nvPr/>
        </p:nvSpPr>
        <p:spPr>
          <a:xfrm>
            <a:off x="3154455" y="2912219"/>
            <a:ext cx="2816797" cy="1446550"/>
          </a:xfrm>
          <a:prstGeom prst="rect">
            <a:avLst/>
          </a:prstGeom>
          <a:noFill/>
        </p:spPr>
        <p:txBody>
          <a:bodyPr wrap="none" rtlCol="0">
            <a:spAutoFit/>
          </a:bodyPr>
          <a:lstStyle/>
          <a:p>
            <a:pPr algn="ctr"/>
            <a:r>
              <a:rPr lang="ja-JP" altLang="en-US" sz="8800" b="1" dirty="0">
                <a:latin typeface="メイリオ" panose="020B0604030504040204" pitchFamily="50" charset="-128"/>
                <a:ea typeface="メイリオ" panose="020B0604030504040204" pitchFamily="50" charset="-128"/>
              </a:rPr>
              <a:t>仮 説</a:t>
            </a:r>
            <a:endParaRPr kumimoji="1" lang="ja-JP" altLang="en-US" sz="8800" b="1" dirty="0">
              <a:latin typeface="メイリオ" panose="020B0604030504040204" pitchFamily="50" charset="-128"/>
              <a:ea typeface="メイリオ" panose="020B0604030504040204" pitchFamily="50" charset="-128"/>
            </a:endParaRPr>
          </a:p>
        </p:txBody>
      </p:sp>
      <p:sp>
        <p:nvSpPr>
          <p:cNvPr id="10" name="角丸四角形 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1" name="角丸四角形 1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12" name="角丸四角形 1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仮説</a:t>
            </a:r>
          </a:p>
        </p:txBody>
      </p:sp>
      <p:sp>
        <p:nvSpPr>
          <p:cNvPr id="13" name="角丸四角形 1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14" name="角丸四角形 1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1704708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p:cNvGrpSpPr/>
          <p:nvPr/>
        </p:nvGrpSpPr>
        <p:grpSpPr>
          <a:xfrm>
            <a:off x="928595" y="1283751"/>
            <a:ext cx="2167488" cy="1911929"/>
            <a:chOff x="928595" y="1450002"/>
            <a:chExt cx="2167488" cy="1911929"/>
          </a:xfrm>
        </p:grpSpPr>
        <p:sp>
          <p:nvSpPr>
            <p:cNvPr id="38" name="楕円 37"/>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39" name="テキスト ボックス 38"/>
            <p:cNvSpPr txBox="1"/>
            <p:nvPr/>
          </p:nvSpPr>
          <p:spPr>
            <a:xfrm>
              <a:off x="928595" y="1976934"/>
              <a:ext cx="2167488" cy="954107"/>
            </a:xfrm>
            <a:prstGeom prst="rect">
              <a:avLst/>
            </a:prstGeom>
            <a:noFill/>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rPr>
                <a:t>外国人</a:t>
              </a:r>
              <a:endParaRPr kumimoji="1" lang="en-US" altLang="ja-JP" sz="2800" b="1" dirty="0">
                <a:latin typeface="メイリオ" panose="020B0604030504040204" pitchFamily="50" charset="-128"/>
                <a:ea typeface="メイリオ" panose="020B0604030504040204" pitchFamily="50" charset="-128"/>
              </a:endParaRPr>
            </a:p>
            <a:p>
              <a:pPr algn="ctr"/>
              <a:r>
                <a:rPr lang="ja-JP" altLang="en-US" sz="2800" b="1" dirty="0">
                  <a:latin typeface="メイリオ" panose="020B0604030504040204" pitchFamily="50" charset="-128"/>
                  <a:ea typeface="メイリオ" panose="020B0604030504040204" pitchFamily="50" charset="-128"/>
                </a:rPr>
                <a:t>居住者</a:t>
              </a:r>
              <a:endParaRPr kumimoji="1" lang="ja-JP" altLang="en-US" sz="2800" b="1" dirty="0">
                <a:latin typeface="メイリオ" panose="020B0604030504040204" pitchFamily="50" charset="-128"/>
                <a:ea typeface="メイリオ" panose="020B0604030504040204" pitchFamily="50" charset="-128"/>
              </a:endParaRPr>
            </a:p>
          </p:txBody>
        </p:sp>
      </p:grpSp>
      <p:sp>
        <p:nvSpPr>
          <p:cNvPr id="30" name="線吹き出し 2 29"/>
          <p:cNvSpPr/>
          <p:nvPr/>
        </p:nvSpPr>
        <p:spPr>
          <a:xfrm rot="5400000">
            <a:off x="2424697" y="4467689"/>
            <a:ext cx="2447610" cy="1551367"/>
          </a:xfrm>
          <a:prstGeom prst="callout2">
            <a:avLst>
              <a:gd name="adj1" fmla="val 71248"/>
              <a:gd name="adj2" fmla="val 30811"/>
              <a:gd name="adj3" fmla="val 71836"/>
              <a:gd name="adj4" fmla="val 9063"/>
              <a:gd name="adj5" fmla="val -47454"/>
              <a:gd name="adj6" fmla="val -185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11" name="グループ化 10"/>
          <p:cNvGrpSpPr/>
          <p:nvPr/>
        </p:nvGrpSpPr>
        <p:grpSpPr>
          <a:xfrm>
            <a:off x="6476279" y="1290965"/>
            <a:ext cx="1864248" cy="1864248"/>
            <a:chOff x="6120243" y="2313754"/>
            <a:chExt cx="1864248" cy="1864248"/>
          </a:xfrm>
          <a:solidFill>
            <a:srgbClr val="69AFFD"/>
          </a:solidFill>
        </p:grpSpPr>
        <p:sp>
          <p:nvSpPr>
            <p:cNvPr id="7" name="楕円 6"/>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正方形/長方形 8"/>
            <p:cNvSpPr/>
            <p:nvPr/>
          </p:nvSpPr>
          <p:spPr>
            <a:xfrm>
              <a:off x="6780498" y="2984268"/>
              <a:ext cx="543739" cy="523220"/>
            </a:xfrm>
            <a:prstGeom prst="rect">
              <a:avLst/>
            </a:prstGeom>
            <a:grpFill/>
          </p:spPr>
          <p:txBody>
            <a:bodyPr wrap="none">
              <a:spAutoFit/>
            </a:bodyPr>
            <a:lstStyle/>
            <a:p>
              <a:r>
                <a:rPr lang="ja-JP" altLang="en-US" sz="2800" b="1" dirty="0">
                  <a:latin typeface="メイリオ" panose="020B0604030504040204" pitchFamily="50" charset="-128"/>
                  <a:ea typeface="メイリオ" panose="020B0604030504040204" pitchFamily="50" charset="-128"/>
                </a:rPr>
                <a:t>店</a:t>
              </a:r>
            </a:p>
          </p:txBody>
        </p:sp>
      </p:grpSp>
      <p:sp>
        <p:nvSpPr>
          <p:cNvPr id="12" name="右矢印 11"/>
          <p:cNvSpPr/>
          <p:nvPr/>
        </p:nvSpPr>
        <p:spPr>
          <a:xfrm>
            <a:off x="3255768" y="1547746"/>
            <a:ext cx="2934392" cy="347232"/>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右矢印 14"/>
          <p:cNvSpPr/>
          <p:nvPr/>
        </p:nvSpPr>
        <p:spPr>
          <a:xfrm rot="10800000">
            <a:off x="3239142" y="2384783"/>
            <a:ext cx="2934392" cy="347232"/>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楕円 15"/>
          <p:cNvSpPr/>
          <p:nvPr/>
        </p:nvSpPr>
        <p:spPr>
          <a:xfrm>
            <a:off x="4686405" y="4052549"/>
            <a:ext cx="1853737" cy="1853737"/>
          </a:xfrm>
          <a:prstGeom prst="ellipse">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4982331" y="4586341"/>
            <a:ext cx="1261884" cy="954107"/>
          </a:xfrm>
          <a:prstGeom prst="rect">
            <a:avLst/>
          </a:prstGeom>
          <a:solidFill>
            <a:srgbClr val="FF5050"/>
          </a:solidFill>
          <a:ln>
            <a:noFill/>
          </a:ln>
        </p:spPr>
        <p:txBody>
          <a:bodyPr wrap="none" rtlCol="0">
            <a:spAutoFit/>
          </a:bodyPr>
          <a:lstStyle/>
          <a:p>
            <a:pPr algn="ctr"/>
            <a:r>
              <a:rPr lang="ja-JP" altLang="en-US" sz="2800" b="1" dirty="0">
                <a:latin typeface="メイリオ" panose="020B0604030504040204" pitchFamily="50" charset="-128"/>
                <a:ea typeface="メイリオ" panose="020B0604030504040204" pitchFamily="50" charset="-128"/>
              </a:rPr>
              <a:t>多言語</a:t>
            </a:r>
            <a:endParaRPr lang="en-US" altLang="ja-JP" sz="2800" b="1" dirty="0">
              <a:latin typeface="メイリオ" panose="020B0604030504040204" pitchFamily="50" charset="-128"/>
              <a:ea typeface="メイリオ" panose="020B0604030504040204" pitchFamily="50" charset="-128"/>
            </a:endParaRPr>
          </a:p>
          <a:p>
            <a:pPr algn="ctr"/>
            <a:r>
              <a:rPr lang="ja-JP" altLang="en-US" sz="2800" b="1" dirty="0">
                <a:latin typeface="メイリオ" panose="020B0604030504040204" pitchFamily="50" charset="-128"/>
                <a:ea typeface="メイリオ" panose="020B0604030504040204" pitchFamily="50" charset="-128"/>
              </a:rPr>
              <a:t>話者</a:t>
            </a:r>
            <a:endParaRPr kumimoji="1" lang="ja-JP" altLang="en-US" sz="2800" b="1" dirty="0">
              <a:latin typeface="メイリオ" panose="020B0604030504040204" pitchFamily="50" charset="-128"/>
              <a:ea typeface="メイリオ" panose="020B0604030504040204" pitchFamily="50" charset="-128"/>
            </a:endParaRPr>
          </a:p>
        </p:txBody>
      </p:sp>
      <p:sp>
        <p:nvSpPr>
          <p:cNvPr id="19" name="上矢印 18"/>
          <p:cNvSpPr/>
          <p:nvPr/>
        </p:nvSpPr>
        <p:spPr>
          <a:xfrm>
            <a:off x="5317986" y="2801134"/>
            <a:ext cx="602098" cy="1027106"/>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3446813" y="1921186"/>
            <a:ext cx="2646878"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言葉が通じない</a:t>
            </a:r>
            <a:r>
              <a:rPr kumimoji="1"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1969212" y="4952171"/>
            <a:ext cx="2740456"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留学生アルバイト</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が</a:t>
            </a:r>
            <a:r>
              <a:rPr lang="ja-JP" altLang="en-US" sz="2400" dirty="0">
                <a:latin typeface="メイリオ" panose="020B0604030504040204" pitchFamily="50" charset="-128"/>
                <a:ea typeface="メイリオ" panose="020B0604030504040204" pitchFamily="50" charset="-128"/>
              </a:rPr>
              <a:t>解決！</a:t>
            </a:r>
            <a:endParaRPr kumimoji="1" lang="ja-JP" altLang="en-US" sz="2400" dirty="0">
              <a:latin typeface="メイリオ" panose="020B0604030504040204" pitchFamily="50" charset="-128"/>
              <a:ea typeface="メイリオ" panose="020B0604030504040204" pitchFamily="50" charset="-128"/>
            </a:endParaRPr>
          </a:p>
        </p:txBody>
      </p:sp>
      <p:pic>
        <p:nvPicPr>
          <p:cNvPr id="4" name="Picture 2" descr="â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1523" y="2425450"/>
            <a:ext cx="1559979" cy="1559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çæ¿ãèª­ããªãã¦å°ãå¤å½äººã®ã¤ã©ã¹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3002" y="2271831"/>
            <a:ext cx="2156022" cy="198354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23262" y="575089"/>
            <a:ext cx="7007046" cy="523220"/>
          </a:xfrm>
          <a:prstGeom prst="rect">
            <a:avLst/>
          </a:prstGeom>
          <a:solidFill>
            <a:schemeClr val="accent4">
              <a:lumMod val="40000"/>
              <a:lumOff val="60000"/>
            </a:schemeClr>
          </a:solidFill>
          <a:ln>
            <a:noFill/>
          </a:ln>
        </p:spPr>
        <p:txBody>
          <a:bodyPr wrap="none" lIns="91440" tIns="45720" rIns="91440" bIns="45720" anchor="ctr" anchorCtr="1">
            <a:spAutoFit/>
          </a:bodyPr>
          <a:lstStyle/>
          <a:p>
            <a:pPr algn="ctr"/>
            <a:r>
              <a:rPr lang="ja-JP" altLang="en-US" sz="2800" b="1" cap="none" spc="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仮説：留学生が外国人居住者の助けになる</a:t>
            </a:r>
          </a:p>
        </p:txBody>
      </p:sp>
      <p:sp>
        <p:nvSpPr>
          <p:cNvPr id="6" name="スライド番号プレースホルダー 5"/>
          <p:cNvSpPr>
            <a:spLocks noGrp="1"/>
          </p:cNvSpPr>
          <p:nvPr>
            <p:ph type="sldNum" sz="quarter" idx="12"/>
          </p:nvPr>
        </p:nvSpPr>
        <p:spPr>
          <a:xfrm>
            <a:off x="8454334" y="-183596"/>
            <a:ext cx="626421" cy="958849"/>
          </a:xfrm>
        </p:spPr>
        <p:txBody>
          <a:bodyPr/>
          <a:lstStyle/>
          <a:p>
            <a:fld id="{720A1677-9A85-4923-9CC3-BAC96B6B0266}" type="slidenum">
              <a:rPr lang="ja-JP" altLang="en-US" smtClean="0"/>
              <a:pPr/>
              <a:t>15</a:t>
            </a:fld>
            <a:endParaRPr lang="ja-JP" altLang="en-US" dirty="0"/>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3674" y="2284779"/>
            <a:ext cx="2078546" cy="1912263"/>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78722" y="2393768"/>
            <a:ext cx="1750447" cy="1649796"/>
          </a:xfrm>
          <a:prstGeom prst="rect">
            <a:avLst/>
          </a:prstGeom>
        </p:spPr>
      </p:pic>
      <p:sp>
        <p:nvSpPr>
          <p:cNvPr id="34" name="テキスト ボックス 33"/>
          <p:cNvSpPr txBox="1"/>
          <p:nvPr/>
        </p:nvSpPr>
        <p:spPr>
          <a:xfrm>
            <a:off x="3432679" y="1914181"/>
            <a:ext cx="2646878" cy="461665"/>
          </a:xfrm>
          <a:prstGeom prst="rect">
            <a:avLst/>
          </a:prstGeom>
          <a:solidFill>
            <a:schemeClr val="bg1"/>
          </a:solid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言葉が通じる！！</a:t>
            </a:r>
          </a:p>
        </p:txBody>
      </p:sp>
      <p:sp>
        <p:nvSpPr>
          <p:cNvPr id="35" name="テキスト ボックス 34">
            <a:extLst>
              <a:ext uri="{FF2B5EF4-FFF2-40B4-BE49-F238E27FC236}">
                <a16:creationId xmlns:a16="http://schemas.microsoft.com/office/drawing/2014/main" id="{28E8A4E0-975E-4C4F-9A30-6C6E53E5DD02}"/>
              </a:ext>
            </a:extLst>
          </p:cNvPr>
          <p:cNvSpPr txBox="1"/>
          <p:nvPr/>
        </p:nvSpPr>
        <p:spPr>
          <a:xfrm>
            <a:off x="0" y="6252873"/>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36" name="テキスト ボックス 35">
            <a:extLst>
              <a:ext uri="{FF2B5EF4-FFF2-40B4-BE49-F238E27FC236}">
                <a16:creationId xmlns:a16="http://schemas.microsoft.com/office/drawing/2014/main" id="{0BAE5287-FDD0-4A20-9169-30FD9C249BE8}"/>
              </a:ext>
            </a:extLst>
          </p:cNvPr>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0" name="角丸四角形 3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41" name="角丸四角形 4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42" name="角丸四角形 4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仮説</a:t>
            </a:r>
          </a:p>
        </p:txBody>
      </p:sp>
      <p:sp>
        <p:nvSpPr>
          <p:cNvPr id="43" name="角丸四角形 4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44" name="角丸四角形 4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grpSp>
        <p:nvGrpSpPr>
          <p:cNvPr id="26" name="グループ化 25"/>
          <p:cNvGrpSpPr/>
          <p:nvPr/>
        </p:nvGrpSpPr>
        <p:grpSpPr>
          <a:xfrm>
            <a:off x="8784876" y="6564850"/>
            <a:ext cx="1926477" cy="1813295"/>
            <a:chOff x="8784876" y="6564850"/>
            <a:chExt cx="1926477" cy="1813295"/>
          </a:xfrm>
        </p:grpSpPr>
        <p:pic>
          <p:nvPicPr>
            <p:cNvPr id="1026" name="Picture 2" descr="ã¹ã¼ãã¼ãã¼ã­ã¼ã®ã¤ã©ã¹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80755" y="6564850"/>
              <a:ext cx="1630598" cy="1748631"/>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0000" y1="46127" x2="50000" y2="46127"/>
                          <a14:foregroundMark x1="60556" y1="17254" x2="60556" y2="17254"/>
                          <a14:foregroundMark x1="66111" y1="10563" x2="66111" y2="10563"/>
                          <a14:foregroundMark x1="80000" y1="52465" x2="80000" y2="52465"/>
                          <a14:foregroundMark x1="84444" y1="46479" x2="84444" y2="46479"/>
                          <a14:foregroundMark x1="91667" y1="79577" x2="91667" y2="79577"/>
                          <a14:foregroundMark x1="73333" y1="79577" x2="73333" y2="79577"/>
                        </a14:backgroundRemoval>
                      </a14:imgEffect>
                    </a14:imgLayer>
                  </a14:imgProps>
                </a:ext>
                <a:ext uri="{28A0092B-C50C-407E-A947-70E740481C1C}">
                  <a14:useLocalDpi xmlns:a14="http://schemas.microsoft.com/office/drawing/2010/main" val="0"/>
                </a:ext>
              </a:extLst>
            </a:blip>
            <a:stretch>
              <a:fillRect/>
            </a:stretch>
          </p:blipFill>
          <p:spPr>
            <a:xfrm rot="21262930">
              <a:off x="8784876" y="6900297"/>
              <a:ext cx="936664" cy="1477848"/>
            </a:xfrm>
            <a:prstGeom prst="rect">
              <a:avLst/>
            </a:prstGeom>
          </p:spPr>
        </p:pic>
      </p:grpSp>
      <p:sp>
        <p:nvSpPr>
          <p:cNvPr id="46" name="テキスト ボックス 45"/>
          <p:cNvSpPr txBox="1"/>
          <p:nvPr/>
        </p:nvSpPr>
        <p:spPr>
          <a:xfrm>
            <a:off x="4993963" y="4720152"/>
            <a:ext cx="1261884" cy="523220"/>
          </a:xfrm>
          <a:prstGeom prst="rect">
            <a:avLst/>
          </a:prstGeom>
          <a:solidFill>
            <a:srgbClr val="FF5050"/>
          </a:solidFill>
          <a:ln>
            <a:noFill/>
          </a:ln>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留学生</a:t>
            </a:r>
          </a:p>
        </p:txBody>
      </p:sp>
    </p:spTree>
    <p:extLst>
      <p:ext uri="{BB962C8B-B14F-4D97-AF65-F5344CB8AC3E}">
        <p14:creationId xmlns:p14="http://schemas.microsoft.com/office/powerpoint/2010/main" val="292180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0" presetClass="path" presetSubtype="0" accel="50000" decel="50000" fill="hold" nodeType="withEffect">
                                  <p:stCondLst>
                                    <p:cond delay="0"/>
                                  </p:stCondLst>
                                  <p:childTnLst>
                                    <p:animMotion origin="layout" path="M 0.09097 0.0081 L 0.01337 -0.08912 L -0.00156 -0.08912 L 0.00677 -0.10301 L -0.00816 -0.09421 L -0.0026 -0.10903 L -0.01371 -0.10301 L -0.01094 -0.11412 L -0.02031 -0.10532 L -0.01666 -0.12523 L -0.02882 -0.11157 L -0.025 -0.12916 L -0.03524 -0.12037 L -0.03246 -0.13287 L -0.04375 -0.12662 L -0.04097 -0.14028 L -0.05017 -0.13032 L -0.0493 -0.14768 L -0.05868 -0.13657 L -0.05677 -0.15023 L -0.06423 -0.14398 L -0.06232 -0.15764 L -0.0717 -0.14282 L -0.06805 -0.16273 L -0.0783 -0.14907 L -0.07361 -0.16759 C -0.08038 -0.15463 -0.07743 -0.15879 -0.08107 -0.15393 L -0.08298 -0.15139 L -0.0783 -0.17268 L -0.09045 -0.16134 L -0.08767 -0.17754 L -0.09514 -0.16273 L -0.09132 -0.18009 L -0.10451 -0.16759 L -0.10156 -0.18379 L -0.11371 -0.16528 L -0.10816 -0.18773 L -0.12587 -0.17153 L -0.11562 -0.18773 L -0.125 -0.18264 L -0.12222 -0.19514 L -0.13437 -0.18518 L -0.12882 -0.2037 L -0.14097 -0.19143 L -0.13333 -0.20509 L -0.14462 -0.19259 L -0.14375 -0.20764 L -0.15677 -0.19259 L -0.14739 -0.20879 L -0.1493 -0.18379 L -0.14844 -0.20879 L -0.15868 -0.19884 L -0.15868 -0.21389 L -0.16805 -0.2037 L -0.16701 -0.21504 L -0.17083 -0.20625 L -0.16701 -0.22129 L -0.17916 -0.20879 L -0.17083 -0.23241 L -0.18194 -0.21389 L -0.17916 -0.22616 L -0.18854 -0.21875 L -0.18576 -0.23125 L -0.19982 -0.2162 L -0.19132 -0.23611 L -0.20816 -0.22384 L -0.19791 -0.23866 L -0.21007 -0.22754 L -0.19982 -0.24004 L -0.21371 -0.23379 L -0.20538 -0.24745 L -0.21944 -0.23611 L -0.21371 -0.25 L -0.225 -0.2412 L -0.21666 -0.25231 L -0.225 -0.24861 L -0.22031 -0.25856 L -0.22969 -0.24861 L -0.22413 -0.25995 L -0.23802 -0.2537 L -0.23246 -0.26111 L -0.24462 -0.25486 L -0.22691 -0.26991 L -0.24548 -0.26111 L -0.23524 -0.27222 L -0.23437 -0.26227 " pathEditMode="relative" rAng="0" ptsTypes="AAAAAAAAAAAAAAAAAAAAAAAAAAAAAAAAAAAAAAAAAAAAAAAAAAAAAAAAAAAAAAAAAAAAAAAAAAAAAAAAAAAAAA">
                                      <p:cBhvr>
                                        <p:cTn id="24" dur="4250" fill="hold"/>
                                        <p:tgtEl>
                                          <p:spTgt spid="26"/>
                                        </p:tgtEl>
                                        <p:attrNameLst>
                                          <p:attrName>ppt_x</p:attrName>
                                          <p:attrName>ppt_y</p:attrName>
                                        </p:attrNameLst>
                                      </p:cBhvr>
                                      <p:rCtr x="-16823" y="-14028"/>
                                    </p:animMotion>
                                  </p:childTnLst>
                                </p:cTn>
                              </p:par>
                              <p:par>
                                <p:cTn id="25" presetID="6" presetClass="emph" presetSubtype="0" fill="hold" nodeType="withEffect">
                                  <p:stCondLst>
                                    <p:cond delay="0"/>
                                  </p:stCondLst>
                                  <p:childTnLst>
                                    <p:animScale>
                                      <p:cBhvr>
                                        <p:cTn id="26" dur="2000" fill="hold"/>
                                        <p:tgtEl>
                                          <p:spTgt spid="26"/>
                                        </p:tgtEl>
                                      </p:cBhvr>
                                      <p:by x="130000" y="130000"/>
                                    </p:animScale>
                                  </p:childTnLst>
                                </p:cTn>
                              </p:par>
                            </p:childTnLst>
                          </p:cTn>
                        </p:par>
                        <p:par>
                          <p:cTn id="27" fill="hold">
                            <p:stCondLst>
                              <p:cond delay="4250"/>
                            </p:stCondLst>
                            <p:childTnLst>
                              <p:par>
                                <p:cTn id="28" presetID="1"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5"/>
                                        </p:tgtEl>
                                        <p:attrNameLst>
                                          <p:attrName>fillcolor</p:attrName>
                                        </p:attrNameLst>
                                      </p:cBhvr>
                                      <p:to>
                                        <a:srgbClr val="92D050"/>
                                      </p:to>
                                    </p:animClr>
                                    <p:set>
                                      <p:cBhvr>
                                        <p:cTn id="44" dur="500" fill="hold"/>
                                        <p:tgtEl>
                                          <p:spTgt spid="15"/>
                                        </p:tgtEl>
                                        <p:attrNameLst>
                                          <p:attrName>fill.type</p:attrName>
                                        </p:attrNameLst>
                                      </p:cBhvr>
                                      <p:to>
                                        <p:strVal val="solid"/>
                                      </p:to>
                                    </p:set>
                                    <p:set>
                                      <p:cBhvr>
                                        <p:cTn id="45" dur="500" fill="hold"/>
                                        <p:tgtEl>
                                          <p:spTgt spid="15"/>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xit" presetSubtype="0" fill="hold" nodeType="withEffect">
                                  <p:stCondLst>
                                    <p:cond delay="0"/>
                                  </p:stCondLst>
                                  <p:childTnLst>
                                    <p:animEffect transition="out" filter="fade">
                                      <p:cBhvr>
                                        <p:cTn id="52" dur="500"/>
                                        <p:tgtEl>
                                          <p:spTgt spid="1028"/>
                                        </p:tgtEl>
                                      </p:cBhvr>
                                    </p:animEffect>
                                    <p:set>
                                      <p:cBhvr>
                                        <p:cTn id="53" dur="1" fill="hold">
                                          <p:stCondLst>
                                            <p:cond delay="499"/>
                                          </p:stCondLst>
                                        </p:cTn>
                                        <p:tgtEl>
                                          <p:spTgt spid="10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2"/>
                                        </p:tgtEl>
                                        <p:attrNameLst>
                                          <p:attrName>fillcolor</p:attrName>
                                        </p:attrNameLst>
                                      </p:cBhvr>
                                      <p:to>
                                        <a:srgbClr val="92D050"/>
                                      </p:to>
                                    </p:animClr>
                                    <p:set>
                                      <p:cBhvr>
                                        <p:cTn id="58" dur="500" fill="hold"/>
                                        <p:tgtEl>
                                          <p:spTgt spid="12"/>
                                        </p:tgtEl>
                                        <p:attrNameLst>
                                          <p:attrName>fill.type</p:attrName>
                                        </p:attrNameLst>
                                      </p:cBhvr>
                                      <p:to>
                                        <p:strVal val="solid"/>
                                      </p:to>
                                    </p:set>
                                    <p:set>
                                      <p:cBhvr>
                                        <p:cTn id="59" dur="500" fill="hold"/>
                                        <p:tgtEl>
                                          <p:spTgt spid="12"/>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xit" presetSubtype="0" fill="hold" grpId="0"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animBg="1"/>
      <p:bldP spid="17" grpId="0" animBg="1"/>
      <p:bldP spid="17" grpId="1" animBg="1"/>
      <p:bldP spid="19" grpId="0" animBg="1"/>
      <p:bldP spid="20" grpId="0"/>
      <p:bldP spid="24" grpId="0"/>
      <p:bldP spid="34"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16</a:t>
            </a:fld>
            <a:endParaRPr lang="ja-JP" altLang="en-US" dirty="0">
              <a:solidFill>
                <a:schemeClr val="bg1"/>
              </a:solidFill>
            </a:endParaRPr>
          </a:p>
        </p:txBody>
      </p:sp>
      <p:sp>
        <p:nvSpPr>
          <p:cNvPr id="10" name="角丸四角形 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1" name="角丸四角形 1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12" name="角丸四角形 1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仮説</a:t>
            </a:r>
          </a:p>
        </p:txBody>
      </p:sp>
      <p:sp>
        <p:nvSpPr>
          <p:cNvPr id="13" name="角丸四角形 1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14" name="角丸四角形 1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15" name="正方形/長方形 14"/>
          <p:cNvSpPr/>
          <p:nvPr/>
        </p:nvSpPr>
        <p:spPr>
          <a:xfrm>
            <a:off x="129985" y="3008273"/>
            <a:ext cx="8902318" cy="1200329"/>
          </a:xfrm>
          <a:prstGeom prst="rect">
            <a:avLst/>
          </a:prstGeom>
        </p:spPr>
        <p:txBody>
          <a:bodyPr wrap="square">
            <a:spAutoFit/>
          </a:bodyPr>
          <a:lstStyle/>
          <a:p>
            <a:pPr algn="ctr"/>
            <a:r>
              <a:rPr lang="ja-JP" altLang="en-US" sz="3600" b="1" dirty="0">
                <a:latin typeface="メイリオ" panose="020B0604030504040204" pitchFamily="50" charset="-128"/>
                <a:ea typeface="メイリオ" panose="020B0604030504040204" pitchFamily="50" charset="-128"/>
              </a:rPr>
              <a:t>留学生のアルバイト店員が</a:t>
            </a:r>
            <a:endParaRPr lang="en-US" altLang="ja-JP" sz="3600" b="1" dirty="0">
              <a:latin typeface="メイリオ" panose="020B0604030504040204" pitchFamily="50" charset="-128"/>
              <a:ea typeface="メイリオ" panose="020B0604030504040204" pitchFamily="50" charset="-128"/>
            </a:endParaRPr>
          </a:p>
          <a:p>
            <a:pPr algn="ctr"/>
            <a:r>
              <a:rPr lang="ja-JP" altLang="en-US" sz="3600" b="1" dirty="0">
                <a:latin typeface="メイリオ" panose="020B0604030504040204" pitchFamily="50" charset="-128"/>
                <a:ea typeface="メイリオ" panose="020B0604030504040204" pitchFamily="50" charset="-128"/>
              </a:rPr>
              <a:t>外国人居住者の助けになるかもしれない！</a:t>
            </a:r>
          </a:p>
        </p:txBody>
      </p:sp>
    </p:spTree>
    <p:extLst>
      <p:ext uri="{BB962C8B-B14F-4D97-AF65-F5344CB8AC3E}">
        <p14:creationId xmlns:p14="http://schemas.microsoft.com/office/powerpoint/2010/main" val="3543400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35182" y="1470496"/>
            <a:ext cx="7273636"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400" b="1" u="heavy" dirty="0">
                <a:uFill>
                  <a:solidFill>
                    <a:srgbClr val="FFFF99"/>
                  </a:solidFill>
                </a:uFill>
                <a:latin typeface="メイリオ" panose="020B0604030504040204" pitchFamily="50" charset="-128"/>
                <a:ea typeface="メイリオ" panose="020B0604030504040204" pitchFamily="50" charset="-128"/>
              </a:rPr>
              <a:t>１．外国人居住者はどのように困っているのか</a:t>
            </a:r>
            <a:endParaRPr kumimoji="1" lang="en-US" altLang="ja-JP" sz="2400" b="1" u="heavy" dirty="0">
              <a:uFill>
                <a:solidFill>
                  <a:srgbClr val="FFFF99"/>
                </a:solidFill>
              </a:uFill>
              <a:latin typeface="メイリオ" panose="020B0604030504040204" pitchFamily="50" charset="-128"/>
              <a:ea typeface="メイリオ" panose="020B0604030504040204" pitchFamily="50" charset="-128"/>
            </a:endParaRPr>
          </a:p>
          <a:p>
            <a:endParaRPr kumimoji="1" lang="en-US" altLang="ja-JP" sz="2400" b="1" u="sng" dirty="0">
              <a:latin typeface="メイリオ" panose="020B0604030504040204" pitchFamily="50" charset="-128"/>
              <a:ea typeface="メイリオ" panose="020B0604030504040204" pitchFamily="50" charset="-128"/>
            </a:endParaRPr>
          </a:p>
          <a:p>
            <a:r>
              <a:rPr lang="ja-JP" altLang="en-US" sz="2400" b="1" u="heavy" dirty="0">
                <a:uFill>
                  <a:solidFill>
                    <a:srgbClr val="69AFFD"/>
                  </a:solidFill>
                </a:uFill>
                <a:latin typeface="メイリオ" panose="020B0604030504040204" pitchFamily="50" charset="-128"/>
                <a:ea typeface="メイリオ" panose="020B0604030504040204" pitchFamily="50" charset="-128"/>
              </a:rPr>
              <a:t>２．店はどのように対応しているのか</a:t>
            </a:r>
            <a:endParaRPr lang="en-US" altLang="ja-JP" sz="2400" b="1" u="heavy" dirty="0">
              <a:uFill>
                <a:solidFill>
                  <a:srgbClr val="69AFFD"/>
                </a:solidFill>
              </a:uFill>
              <a:latin typeface="メイリオ" panose="020B0604030504040204" pitchFamily="50" charset="-128"/>
              <a:ea typeface="メイリオ" panose="020B0604030504040204" pitchFamily="50" charset="-128"/>
            </a:endParaRPr>
          </a:p>
          <a:p>
            <a:endParaRPr lang="en-US" altLang="ja-JP" sz="2400" b="1" u="sng" dirty="0">
              <a:latin typeface="メイリオ" panose="020B0604030504040204" pitchFamily="50" charset="-128"/>
              <a:ea typeface="メイリオ" panose="020B0604030504040204" pitchFamily="50" charset="-128"/>
            </a:endParaRPr>
          </a:p>
          <a:p>
            <a:r>
              <a:rPr kumimoji="1" lang="ja-JP" altLang="en-US" sz="2400" b="1" u="heavy" dirty="0">
                <a:uFill>
                  <a:solidFill>
                    <a:srgbClr val="FF5050"/>
                  </a:solidFill>
                </a:uFill>
                <a:latin typeface="メイリオ" panose="020B0604030504040204" pitchFamily="50" charset="-128"/>
                <a:ea typeface="メイリオ" panose="020B0604030504040204" pitchFamily="50" charset="-128"/>
              </a:rPr>
              <a:t>３．留学生のアルバイトによって解決できるのか</a:t>
            </a:r>
          </a:p>
        </p:txBody>
      </p:sp>
      <p:sp>
        <p:nvSpPr>
          <p:cNvPr id="5" name="テキスト ボックス 4"/>
          <p:cNvSpPr txBox="1"/>
          <p:nvPr/>
        </p:nvSpPr>
        <p:spPr>
          <a:xfrm>
            <a:off x="3610723" y="4522125"/>
            <a:ext cx="5291977" cy="1815882"/>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a:t>
            </a:r>
            <a:r>
              <a:rPr kumimoji="1" lang="ja-JP" altLang="en-US" sz="2800" b="1" dirty="0">
                <a:latin typeface="メイリオ" panose="020B0604030504040204" pitchFamily="50" charset="-128"/>
                <a:ea typeface="メイリオ" panose="020B0604030504040204" pitchFamily="50" charset="-128"/>
              </a:rPr>
              <a:t>外国人居住者と留学生</a:t>
            </a:r>
            <a:r>
              <a:rPr kumimoji="1" lang="ja-JP" altLang="en-US" sz="2800" dirty="0">
                <a:latin typeface="メイリオ" panose="020B0604030504040204" pitchFamily="50" charset="-128"/>
                <a:ea typeface="メイリオ" panose="020B0604030504040204" pitchFamily="50" charset="-128"/>
              </a:rPr>
              <a:t>への</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アンケート調査</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a:t>
            </a:r>
            <a:r>
              <a:rPr kumimoji="1" lang="ja-JP" altLang="en-US" sz="2800" b="1" dirty="0">
                <a:latin typeface="メイリオ" panose="020B0604030504040204" pitchFamily="50" charset="-128"/>
                <a:ea typeface="メイリオ" panose="020B0604030504040204" pitchFamily="50" charset="-128"/>
              </a:rPr>
              <a:t>店舗</a:t>
            </a:r>
            <a:r>
              <a:rPr kumimoji="1" lang="ja-JP" altLang="en-US" sz="2800" dirty="0">
                <a:latin typeface="メイリオ" panose="020B0604030504040204" pitchFamily="50" charset="-128"/>
                <a:ea typeface="メイリオ" panose="020B0604030504040204" pitchFamily="50" charset="-128"/>
              </a:rPr>
              <a:t>へのヒアリング調査</a:t>
            </a:r>
            <a:endParaRPr kumimoji="1" lang="en-US" altLang="ja-JP" sz="2800" dirty="0">
              <a:latin typeface="メイリオ" panose="020B0604030504040204" pitchFamily="50" charset="-128"/>
              <a:ea typeface="メイリオ" panose="020B0604030504040204" pitchFamily="50" charset="-128"/>
            </a:endParaRPr>
          </a:p>
          <a:p>
            <a:pPr algn="r"/>
            <a:r>
              <a:rPr lang="ja-JP" altLang="en-US" sz="28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によって検証</a:t>
            </a:r>
            <a:endParaRPr kumimoji="1" lang="ja-JP" altLang="en-US" sz="2800" dirty="0">
              <a:latin typeface="メイリオ" panose="020B0604030504040204" pitchFamily="50" charset="-128"/>
              <a:ea typeface="メイリオ" panose="020B0604030504040204" pitchFamily="50" charset="-128"/>
            </a:endParaRPr>
          </a:p>
        </p:txBody>
      </p:sp>
      <p:sp>
        <p:nvSpPr>
          <p:cNvPr id="6" name="下矢印 5"/>
          <p:cNvSpPr/>
          <p:nvPr/>
        </p:nvSpPr>
        <p:spPr>
          <a:xfrm>
            <a:off x="5755407" y="3670704"/>
            <a:ext cx="581891" cy="590204"/>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17</a:t>
            </a:fld>
            <a:endParaRPr lang="ja-JP" altLang="en-US" dirty="0"/>
          </a:p>
        </p:txBody>
      </p:sp>
      <p:sp>
        <p:nvSpPr>
          <p:cNvPr id="13" name="テキスト ボックス 12">
            <a:extLst>
              <a:ext uri="{FF2B5EF4-FFF2-40B4-BE49-F238E27FC236}">
                <a16:creationId xmlns:a16="http://schemas.microsoft.com/office/drawing/2014/main" id="{28E8A4E0-975E-4C4F-9A30-6C6E53E5DD02}"/>
              </a:ext>
            </a:extLst>
          </p:cNvPr>
          <p:cNvSpPr txBox="1"/>
          <p:nvPr/>
        </p:nvSpPr>
        <p:spPr>
          <a:xfrm>
            <a:off x="0" y="6252873"/>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4" name="テキスト ボックス 13">
            <a:extLst>
              <a:ext uri="{FF2B5EF4-FFF2-40B4-BE49-F238E27FC236}">
                <a16:creationId xmlns:a16="http://schemas.microsoft.com/office/drawing/2014/main" id="{0BAE5287-FDD0-4A20-9169-30FD9C249BE8}"/>
              </a:ext>
            </a:extLst>
          </p:cNvPr>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grpSp>
        <p:nvGrpSpPr>
          <p:cNvPr id="3" name="グループ化 2"/>
          <p:cNvGrpSpPr/>
          <p:nvPr/>
        </p:nvGrpSpPr>
        <p:grpSpPr>
          <a:xfrm>
            <a:off x="544068" y="4047101"/>
            <a:ext cx="2847008" cy="1813213"/>
            <a:chOff x="963406" y="1283751"/>
            <a:chExt cx="7377121" cy="4443590"/>
          </a:xfrm>
        </p:grpSpPr>
        <p:grpSp>
          <p:nvGrpSpPr>
            <p:cNvPr id="16" name="グループ化 15"/>
            <p:cNvGrpSpPr/>
            <p:nvPr/>
          </p:nvGrpSpPr>
          <p:grpSpPr>
            <a:xfrm>
              <a:off x="963406" y="1283751"/>
              <a:ext cx="2167490" cy="1911929"/>
              <a:chOff x="963406" y="1450002"/>
              <a:chExt cx="2167490" cy="1911929"/>
            </a:xfrm>
          </p:grpSpPr>
          <p:sp>
            <p:nvSpPr>
              <p:cNvPr id="17" name="楕円 16"/>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963406" y="1826065"/>
                <a:ext cx="2167490" cy="1282241"/>
              </a:xfrm>
              <a:prstGeom prst="rect">
                <a:avLst/>
              </a:prstGeom>
              <a:noFill/>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外国人</a:t>
                </a:r>
                <a:endParaRPr lang="en-US" altLang="ja-JP" sz="1400" b="1" dirty="0">
                  <a:latin typeface="メイリオ" panose="020B0604030504040204" pitchFamily="50" charset="-128"/>
                  <a:ea typeface="メイリオ" panose="020B0604030504040204" pitchFamily="50" charset="-128"/>
                </a:endParaRPr>
              </a:p>
              <a:p>
                <a:pPr algn="ctr"/>
                <a:r>
                  <a:rPr lang="ja-JP" altLang="en-US" sz="1400" b="1" dirty="0">
                    <a:latin typeface="メイリオ" panose="020B0604030504040204" pitchFamily="50" charset="-128"/>
                    <a:ea typeface="メイリオ" panose="020B0604030504040204" pitchFamily="50" charset="-128"/>
                  </a:rPr>
                  <a:t>居住者</a:t>
                </a:r>
                <a:endParaRPr kumimoji="1" lang="en-US" altLang="ja-JP" sz="2800" b="1" dirty="0">
                  <a:latin typeface="メイリオ" panose="020B0604030504040204" pitchFamily="50" charset="-128"/>
                  <a:ea typeface="メイリオ" panose="020B0604030504040204" pitchFamily="50" charset="-128"/>
                </a:endParaRPr>
              </a:p>
            </p:txBody>
          </p:sp>
        </p:grpSp>
        <p:grpSp>
          <p:nvGrpSpPr>
            <p:cNvPr id="19" name="グループ化 18"/>
            <p:cNvGrpSpPr/>
            <p:nvPr/>
          </p:nvGrpSpPr>
          <p:grpSpPr>
            <a:xfrm>
              <a:off x="6476279" y="1290965"/>
              <a:ext cx="1864248" cy="1864248"/>
              <a:chOff x="6120243" y="2313754"/>
              <a:chExt cx="1864248" cy="1864248"/>
            </a:xfrm>
            <a:solidFill>
              <a:srgbClr val="69AFFD"/>
            </a:solidFill>
          </p:grpSpPr>
          <p:sp>
            <p:nvSpPr>
              <p:cNvPr id="20" name="楕円 19"/>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1" name="正方形/長方形 20"/>
              <p:cNvSpPr/>
              <p:nvPr/>
            </p:nvSpPr>
            <p:spPr>
              <a:xfrm>
                <a:off x="6564209" y="2844388"/>
                <a:ext cx="1401007" cy="90511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店</a:t>
                </a:r>
              </a:p>
            </p:txBody>
          </p:sp>
        </p:grpSp>
        <p:sp>
          <p:nvSpPr>
            <p:cNvPr id="22" name="右矢印 21"/>
            <p:cNvSpPr/>
            <p:nvPr/>
          </p:nvSpPr>
          <p:spPr>
            <a:xfrm>
              <a:off x="3255767" y="1547747"/>
              <a:ext cx="2934391" cy="347231"/>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3" name="右矢印 22"/>
            <p:cNvSpPr/>
            <p:nvPr/>
          </p:nvSpPr>
          <p:spPr>
            <a:xfrm rot="10800000">
              <a:off x="3239142" y="2384783"/>
              <a:ext cx="2934392" cy="347232"/>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24" name="グループ化 23"/>
            <p:cNvGrpSpPr/>
            <p:nvPr/>
          </p:nvGrpSpPr>
          <p:grpSpPr>
            <a:xfrm>
              <a:off x="3661206" y="3873604"/>
              <a:ext cx="2073513" cy="1853737"/>
              <a:chOff x="3449155" y="3860438"/>
              <a:chExt cx="2073513" cy="1853737"/>
            </a:xfrm>
            <a:solidFill>
              <a:srgbClr val="FF5050"/>
            </a:solidFill>
          </p:grpSpPr>
          <p:sp>
            <p:nvSpPr>
              <p:cNvPr id="25" name="楕円 24"/>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3449155" y="4502352"/>
                <a:ext cx="2073513" cy="829685"/>
              </a:xfrm>
              <a:prstGeom prst="rect">
                <a:avLst/>
              </a:prstGeom>
              <a:noFill/>
              <a:ln>
                <a:noFill/>
              </a:ln>
            </p:spPr>
            <p:txBody>
              <a:bodyPr wrap="none" rtlCol="0">
                <a:spAutoFit/>
              </a:bodyPr>
              <a:lstStyle/>
              <a:p>
                <a:r>
                  <a:rPr lang="ja-JP" altLang="en-US" sz="1600" b="1" dirty="0">
                    <a:latin typeface="メイリオ" panose="020B0604030504040204" pitchFamily="50" charset="-128"/>
                    <a:ea typeface="メイリオ" panose="020B0604030504040204" pitchFamily="50" charset="-128"/>
                  </a:rPr>
                  <a:t>留学生</a:t>
                </a:r>
                <a:endParaRPr kumimoji="1" lang="ja-JP" altLang="en-US" sz="1600" b="1" dirty="0">
                  <a:latin typeface="メイリオ" panose="020B0604030504040204" pitchFamily="50" charset="-128"/>
                  <a:ea typeface="メイリオ" panose="020B0604030504040204" pitchFamily="50" charset="-128"/>
                </a:endParaRPr>
              </a:p>
            </p:txBody>
          </p:sp>
        </p:grpSp>
        <p:sp>
          <p:nvSpPr>
            <p:cNvPr id="27" name="上矢印 26"/>
            <p:cNvSpPr/>
            <p:nvPr/>
          </p:nvSpPr>
          <p:spPr>
            <a:xfrm>
              <a:off x="4394309" y="2726711"/>
              <a:ext cx="602098" cy="1027106"/>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28" name="角丸四角形 27">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0" name="角丸四角形 2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仮説</a:t>
            </a:r>
          </a:p>
        </p:txBody>
      </p:sp>
      <p:sp>
        <p:nvSpPr>
          <p:cNvPr id="31" name="角丸四角形 30">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32" name="角丸四角形 31">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33" name="正方形/長方形 32"/>
          <p:cNvSpPr/>
          <p:nvPr/>
        </p:nvSpPr>
        <p:spPr>
          <a:xfrm>
            <a:off x="123262" y="575089"/>
            <a:ext cx="2941831" cy="523220"/>
          </a:xfrm>
          <a:prstGeom prst="rect">
            <a:avLst/>
          </a:prstGeom>
          <a:solidFill>
            <a:schemeClr val="accent4">
              <a:lumMod val="40000"/>
              <a:lumOff val="60000"/>
            </a:schemeClr>
          </a:solidFill>
          <a:ln>
            <a:noFill/>
          </a:ln>
        </p:spPr>
        <p:txBody>
          <a:bodyPr wrap="none" lIns="91440" tIns="45720" rIns="91440" bIns="45720" anchor="ctr" anchorCtr="1">
            <a:spAutoFit/>
          </a:bodyPr>
          <a:lstStyle/>
          <a:p>
            <a:r>
              <a:rPr lang="en-US" altLang="ja-JP" sz="2800" b="1">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3</a:t>
            </a:r>
            <a:r>
              <a:rPr lang="ja-JP" altLang="en-US" sz="2800" b="1">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段階の仮説検証</a:t>
            </a:r>
            <a:endParaRPr lang="ja-JP" altLang="en-US" sz="28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0370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18</a:t>
            </a:fld>
            <a:endParaRPr lang="ja-JP" altLang="en-US" dirty="0">
              <a:solidFill>
                <a:schemeClr val="bg1"/>
              </a:solidFill>
            </a:endParaRPr>
          </a:p>
        </p:txBody>
      </p:sp>
      <p:sp>
        <p:nvSpPr>
          <p:cNvPr id="3" name="テキスト ボックス 2"/>
          <p:cNvSpPr txBox="1"/>
          <p:nvPr/>
        </p:nvSpPr>
        <p:spPr>
          <a:xfrm>
            <a:off x="3154455" y="2912219"/>
            <a:ext cx="2816797" cy="1446550"/>
          </a:xfrm>
          <a:prstGeom prst="rect">
            <a:avLst/>
          </a:prstGeom>
          <a:noFill/>
        </p:spPr>
        <p:txBody>
          <a:bodyPr wrap="none" rtlCol="0">
            <a:spAutoFit/>
          </a:bodyPr>
          <a:lstStyle/>
          <a:p>
            <a:pPr algn="ctr"/>
            <a:r>
              <a:rPr lang="ja-JP" altLang="en-US" sz="8800" b="1" dirty="0">
                <a:latin typeface="メイリオ" panose="020B0604030504040204" pitchFamily="50" charset="-128"/>
                <a:ea typeface="メイリオ" panose="020B0604030504040204" pitchFamily="50" charset="-128"/>
              </a:rPr>
              <a:t>調 査</a:t>
            </a:r>
            <a:endParaRPr kumimoji="1" lang="ja-JP" altLang="en-US" sz="8800" b="1" dirty="0">
              <a:latin typeface="メイリオ" panose="020B0604030504040204" pitchFamily="50" charset="-128"/>
              <a:ea typeface="メイリオ" panose="020B0604030504040204" pitchFamily="50" charset="-128"/>
            </a:endParaRPr>
          </a:p>
        </p:txBody>
      </p:sp>
      <p:sp>
        <p:nvSpPr>
          <p:cNvPr id="10" name="角丸四角形 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1" name="角丸四角形 1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12" name="角丸四角形 1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13" name="角丸四角形 1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14" name="角丸四角形 1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336804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3" name="フリーフォーム 12"/>
          <p:cNvSpPr/>
          <p:nvPr/>
        </p:nvSpPr>
        <p:spPr>
          <a:xfrm>
            <a:off x="287408" y="4135122"/>
            <a:ext cx="2768106" cy="1591402"/>
          </a:xfrm>
          <a:custGeom>
            <a:avLst/>
            <a:gdLst>
              <a:gd name="connsiteX0" fmla="*/ 0 w 3187113"/>
              <a:gd name="connsiteY0" fmla="*/ 218794 h 1312740"/>
              <a:gd name="connsiteX1" fmla="*/ 218794 w 3187113"/>
              <a:gd name="connsiteY1" fmla="*/ 0 h 1312740"/>
              <a:gd name="connsiteX2" fmla="*/ 2968319 w 3187113"/>
              <a:gd name="connsiteY2" fmla="*/ 0 h 1312740"/>
              <a:gd name="connsiteX3" fmla="*/ 3187113 w 3187113"/>
              <a:gd name="connsiteY3" fmla="*/ 218794 h 1312740"/>
              <a:gd name="connsiteX4" fmla="*/ 3187113 w 3187113"/>
              <a:gd name="connsiteY4" fmla="*/ 1093946 h 1312740"/>
              <a:gd name="connsiteX5" fmla="*/ 2968319 w 3187113"/>
              <a:gd name="connsiteY5" fmla="*/ 1312740 h 1312740"/>
              <a:gd name="connsiteX6" fmla="*/ 218794 w 3187113"/>
              <a:gd name="connsiteY6" fmla="*/ 1312740 h 1312740"/>
              <a:gd name="connsiteX7" fmla="*/ 0 w 3187113"/>
              <a:gd name="connsiteY7" fmla="*/ 1093946 h 1312740"/>
              <a:gd name="connsiteX8" fmla="*/ 0 w 3187113"/>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113" h="1312740">
                <a:moveTo>
                  <a:pt x="0" y="218794"/>
                </a:moveTo>
                <a:cubicBezTo>
                  <a:pt x="0" y="97957"/>
                  <a:pt x="97957" y="0"/>
                  <a:pt x="218794" y="0"/>
                </a:cubicBezTo>
                <a:lnTo>
                  <a:pt x="2968319" y="0"/>
                </a:lnTo>
                <a:cubicBezTo>
                  <a:pt x="3089156" y="0"/>
                  <a:pt x="3187113" y="97957"/>
                  <a:pt x="3187113" y="218794"/>
                </a:cubicBezTo>
                <a:lnTo>
                  <a:pt x="3187113" y="1093946"/>
                </a:lnTo>
                <a:cubicBezTo>
                  <a:pt x="3187113" y="1214783"/>
                  <a:pt x="3089156" y="1312740"/>
                  <a:pt x="2968319" y="1312740"/>
                </a:cubicBezTo>
                <a:lnTo>
                  <a:pt x="218794" y="1312740"/>
                </a:lnTo>
                <a:cubicBezTo>
                  <a:pt x="97957" y="1312740"/>
                  <a:pt x="0" y="1214783"/>
                  <a:pt x="0" y="1093946"/>
                </a:cubicBezTo>
                <a:lnTo>
                  <a:pt x="0" y="218794"/>
                </a:lnTo>
                <a:close/>
              </a:path>
            </a:pathLst>
          </a:custGeom>
          <a:solidFill>
            <a:srgbClr val="00B0F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03" tIns="147903" rIns="147903" bIns="147903" numCol="1" spcCol="1270" anchor="ctr" anchorCtr="0">
            <a:noAutofit/>
          </a:bodyPr>
          <a:lstStyle/>
          <a:p>
            <a:pPr lvl="0" algn="ctr" defTabSz="977900">
              <a:lnSpc>
                <a:spcPct val="90000"/>
              </a:lnSpc>
              <a:spcBef>
                <a:spcPct val="0"/>
              </a:spcBef>
              <a:spcAft>
                <a:spcPct val="35000"/>
              </a:spcAft>
            </a:pPr>
            <a:r>
              <a:rPr kumimoji="1" lang="ja-JP" altLang="en-US" sz="2800" b="1" kern="1200" dirty="0">
                <a:solidFill>
                  <a:schemeClr val="tx1"/>
                </a:solidFill>
                <a:latin typeface="メイリオ" panose="020B0604030504040204" pitchFamily="50" charset="-128"/>
                <a:ea typeface="メイリオ" panose="020B0604030504040204" pitchFamily="50" charset="-128"/>
              </a:rPr>
              <a:t>ファミレス</a:t>
            </a:r>
          </a:p>
        </p:txBody>
      </p:sp>
      <p:sp>
        <p:nvSpPr>
          <p:cNvPr id="10" name="テキスト ボックス 9">
            <a:extLst>
              <a:ext uri="{FF2B5EF4-FFF2-40B4-BE49-F238E27FC236}">
                <a16:creationId xmlns:a16="http://schemas.microsoft.com/office/drawing/2014/main" id="{28E8A4E0-975E-4C4F-9A30-6C6E53E5DD02}"/>
              </a:ext>
            </a:extLst>
          </p:cNvPr>
          <p:cNvSpPr txBox="1"/>
          <p:nvPr/>
        </p:nvSpPr>
        <p:spPr>
          <a:xfrm>
            <a:off x="0" y="6252873"/>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1" name="テキスト ボックス 10">
            <a:extLst>
              <a:ext uri="{FF2B5EF4-FFF2-40B4-BE49-F238E27FC236}">
                <a16:creationId xmlns:a16="http://schemas.microsoft.com/office/drawing/2014/main" id="{0BAE5287-FDD0-4A20-9169-30FD9C249BE8}"/>
              </a:ext>
            </a:extLst>
          </p:cNvPr>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6" name="下矢印 15"/>
          <p:cNvSpPr/>
          <p:nvPr/>
        </p:nvSpPr>
        <p:spPr>
          <a:xfrm>
            <a:off x="3899923" y="3106322"/>
            <a:ext cx="1548907" cy="759459"/>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6040614" y="4124960"/>
            <a:ext cx="2768106" cy="1591402"/>
          </a:xfrm>
          <a:custGeom>
            <a:avLst/>
            <a:gdLst>
              <a:gd name="connsiteX0" fmla="*/ 0 w 3187113"/>
              <a:gd name="connsiteY0" fmla="*/ 218794 h 1312740"/>
              <a:gd name="connsiteX1" fmla="*/ 218794 w 3187113"/>
              <a:gd name="connsiteY1" fmla="*/ 0 h 1312740"/>
              <a:gd name="connsiteX2" fmla="*/ 2968319 w 3187113"/>
              <a:gd name="connsiteY2" fmla="*/ 0 h 1312740"/>
              <a:gd name="connsiteX3" fmla="*/ 3187113 w 3187113"/>
              <a:gd name="connsiteY3" fmla="*/ 218794 h 1312740"/>
              <a:gd name="connsiteX4" fmla="*/ 3187113 w 3187113"/>
              <a:gd name="connsiteY4" fmla="*/ 1093946 h 1312740"/>
              <a:gd name="connsiteX5" fmla="*/ 2968319 w 3187113"/>
              <a:gd name="connsiteY5" fmla="*/ 1312740 h 1312740"/>
              <a:gd name="connsiteX6" fmla="*/ 218794 w 3187113"/>
              <a:gd name="connsiteY6" fmla="*/ 1312740 h 1312740"/>
              <a:gd name="connsiteX7" fmla="*/ 0 w 3187113"/>
              <a:gd name="connsiteY7" fmla="*/ 1093946 h 1312740"/>
              <a:gd name="connsiteX8" fmla="*/ 0 w 3187113"/>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113" h="1312740">
                <a:moveTo>
                  <a:pt x="0" y="218794"/>
                </a:moveTo>
                <a:cubicBezTo>
                  <a:pt x="0" y="97957"/>
                  <a:pt x="97957" y="0"/>
                  <a:pt x="218794" y="0"/>
                </a:cubicBezTo>
                <a:lnTo>
                  <a:pt x="2968319" y="0"/>
                </a:lnTo>
                <a:cubicBezTo>
                  <a:pt x="3089156" y="0"/>
                  <a:pt x="3187113" y="97957"/>
                  <a:pt x="3187113" y="218794"/>
                </a:cubicBezTo>
                <a:lnTo>
                  <a:pt x="3187113" y="1093946"/>
                </a:lnTo>
                <a:cubicBezTo>
                  <a:pt x="3187113" y="1214783"/>
                  <a:pt x="3089156" y="1312740"/>
                  <a:pt x="2968319" y="1312740"/>
                </a:cubicBezTo>
                <a:lnTo>
                  <a:pt x="218794" y="1312740"/>
                </a:lnTo>
                <a:cubicBezTo>
                  <a:pt x="97957" y="1312740"/>
                  <a:pt x="0" y="1214783"/>
                  <a:pt x="0" y="1093946"/>
                </a:cubicBezTo>
                <a:lnTo>
                  <a:pt x="0" y="218794"/>
                </a:lnTo>
                <a:close/>
              </a:path>
            </a:pathLst>
          </a:custGeom>
          <a:solidFill>
            <a:srgbClr val="00B0F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03" tIns="147903" rIns="147903" bIns="147903" numCol="1" spcCol="1270" anchor="ctr" anchorCtr="0">
            <a:noAutofit/>
          </a:bodyPr>
          <a:lstStyle/>
          <a:p>
            <a:pPr lvl="0" algn="ctr" defTabSz="977900">
              <a:lnSpc>
                <a:spcPct val="90000"/>
              </a:lnSpc>
              <a:spcBef>
                <a:spcPct val="0"/>
              </a:spcBef>
              <a:spcAft>
                <a:spcPct val="35000"/>
              </a:spcAft>
            </a:pPr>
            <a:r>
              <a:rPr kumimoji="1" lang="ja-JP" altLang="en-US" sz="2800" b="1" kern="1200" dirty="0">
                <a:solidFill>
                  <a:schemeClr val="tx1"/>
                </a:solidFill>
                <a:latin typeface="メイリオ" panose="020B0604030504040204" pitchFamily="50" charset="-128"/>
                <a:ea typeface="メイリオ" panose="020B0604030504040204" pitchFamily="50" charset="-128"/>
              </a:rPr>
              <a:t>アパレル店</a:t>
            </a:r>
          </a:p>
        </p:txBody>
      </p:sp>
      <p:sp>
        <p:nvSpPr>
          <p:cNvPr id="20" name="フリーフォーム 19"/>
          <p:cNvSpPr/>
          <p:nvPr/>
        </p:nvSpPr>
        <p:spPr>
          <a:xfrm>
            <a:off x="3164011" y="4135121"/>
            <a:ext cx="2768106" cy="1591402"/>
          </a:xfrm>
          <a:custGeom>
            <a:avLst/>
            <a:gdLst>
              <a:gd name="connsiteX0" fmla="*/ 0 w 3187113"/>
              <a:gd name="connsiteY0" fmla="*/ 218794 h 1312740"/>
              <a:gd name="connsiteX1" fmla="*/ 218794 w 3187113"/>
              <a:gd name="connsiteY1" fmla="*/ 0 h 1312740"/>
              <a:gd name="connsiteX2" fmla="*/ 2968319 w 3187113"/>
              <a:gd name="connsiteY2" fmla="*/ 0 h 1312740"/>
              <a:gd name="connsiteX3" fmla="*/ 3187113 w 3187113"/>
              <a:gd name="connsiteY3" fmla="*/ 218794 h 1312740"/>
              <a:gd name="connsiteX4" fmla="*/ 3187113 w 3187113"/>
              <a:gd name="connsiteY4" fmla="*/ 1093946 h 1312740"/>
              <a:gd name="connsiteX5" fmla="*/ 2968319 w 3187113"/>
              <a:gd name="connsiteY5" fmla="*/ 1312740 h 1312740"/>
              <a:gd name="connsiteX6" fmla="*/ 218794 w 3187113"/>
              <a:gd name="connsiteY6" fmla="*/ 1312740 h 1312740"/>
              <a:gd name="connsiteX7" fmla="*/ 0 w 3187113"/>
              <a:gd name="connsiteY7" fmla="*/ 1093946 h 1312740"/>
              <a:gd name="connsiteX8" fmla="*/ 0 w 3187113"/>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113" h="1312740">
                <a:moveTo>
                  <a:pt x="0" y="218794"/>
                </a:moveTo>
                <a:cubicBezTo>
                  <a:pt x="0" y="97957"/>
                  <a:pt x="97957" y="0"/>
                  <a:pt x="218794" y="0"/>
                </a:cubicBezTo>
                <a:lnTo>
                  <a:pt x="2968319" y="0"/>
                </a:lnTo>
                <a:cubicBezTo>
                  <a:pt x="3089156" y="0"/>
                  <a:pt x="3187113" y="97957"/>
                  <a:pt x="3187113" y="218794"/>
                </a:cubicBezTo>
                <a:lnTo>
                  <a:pt x="3187113" y="1093946"/>
                </a:lnTo>
                <a:cubicBezTo>
                  <a:pt x="3187113" y="1214783"/>
                  <a:pt x="3089156" y="1312740"/>
                  <a:pt x="2968319" y="1312740"/>
                </a:cubicBezTo>
                <a:lnTo>
                  <a:pt x="218794" y="1312740"/>
                </a:lnTo>
                <a:cubicBezTo>
                  <a:pt x="97957" y="1312740"/>
                  <a:pt x="0" y="1214783"/>
                  <a:pt x="0" y="1093946"/>
                </a:cubicBezTo>
                <a:lnTo>
                  <a:pt x="0" y="218794"/>
                </a:lnTo>
                <a:close/>
              </a:path>
            </a:pathLst>
          </a:custGeom>
          <a:solidFill>
            <a:srgbClr val="00B0F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03" tIns="147903" rIns="147903" bIns="147903" numCol="1" spcCol="1270" anchor="ctr" anchorCtr="0">
            <a:noAutofit/>
          </a:bodyPr>
          <a:lstStyle/>
          <a:p>
            <a:pPr lvl="0" algn="ctr" defTabSz="977900">
              <a:lnSpc>
                <a:spcPct val="90000"/>
              </a:lnSpc>
              <a:spcBef>
                <a:spcPct val="0"/>
              </a:spcBef>
              <a:spcAft>
                <a:spcPct val="35000"/>
              </a:spcAft>
            </a:pPr>
            <a:r>
              <a:rPr kumimoji="1" lang="ja-JP" altLang="en-US" sz="2800" b="1" kern="1200" dirty="0">
                <a:solidFill>
                  <a:schemeClr val="tx1"/>
                </a:solidFill>
                <a:latin typeface="メイリオ" panose="020B0604030504040204" pitchFamily="50" charset="-128"/>
                <a:ea typeface="メイリオ" panose="020B0604030504040204" pitchFamily="50" charset="-128"/>
              </a:rPr>
              <a:t>コンビニ</a:t>
            </a:r>
            <a:endParaRPr kumimoji="1" lang="en-US" altLang="ja-JP" sz="2800" b="1" kern="1200" dirty="0">
              <a:solidFill>
                <a:schemeClr val="tx1"/>
              </a:solidFill>
              <a:latin typeface="メイリオ" panose="020B0604030504040204" pitchFamily="50" charset="-128"/>
              <a:ea typeface="メイリオ" panose="020B0604030504040204" pitchFamily="50" charset="-128"/>
            </a:endParaRPr>
          </a:p>
          <a:p>
            <a:pPr lvl="0" algn="ctr" defTabSz="977900">
              <a:lnSpc>
                <a:spcPct val="90000"/>
              </a:lnSpc>
              <a:spcBef>
                <a:spcPct val="0"/>
              </a:spcBef>
              <a:spcAft>
                <a:spcPct val="35000"/>
              </a:spcAft>
            </a:pPr>
            <a:r>
              <a:rPr lang="ja-JP" altLang="en-US" sz="2800" b="1" dirty="0">
                <a:solidFill>
                  <a:schemeClr val="tx1"/>
                </a:solidFill>
                <a:latin typeface="メイリオ" panose="020B0604030504040204" pitchFamily="50" charset="-128"/>
                <a:ea typeface="メイリオ" panose="020B0604030504040204" pitchFamily="50" charset="-128"/>
              </a:rPr>
              <a:t>スーパー</a:t>
            </a:r>
            <a:endParaRPr kumimoji="1" lang="ja-JP" altLang="en-US" sz="2800" b="1" kern="1200" dirty="0">
              <a:solidFill>
                <a:schemeClr val="tx1"/>
              </a:solidFill>
              <a:latin typeface="メイリオ" panose="020B0604030504040204" pitchFamily="50" charset="-128"/>
              <a:ea typeface="メイリオ" panose="020B0604030504040204" pitchFamily="50" charset="-128"/>
            </a:endParaRPr>
          </a:p>
        </p:txBody>
      </p:sp>
      <p:sp>
        <p:nvSpPr>
          <p:cNvPr id="21" name="スライド番号プレースホルダー 20"/>
          <p:cNvSpPr>
            <a:spLocks noGrp="1"/>
          </p:cNvSpPr>
          <p:nvPr>
            <p:ph type="sldNum" sz="quarter" idx="12"/>
          </p:nvPr>
        </p:nvSpPr>
        <p:spPr/>
        <p:txBody>
          <a:bodyPr/>
          <a:lstStyle/>
          <a:p>
            <a:fld id="{720A1677-9A85-4923-9CC3-BAC96B6B0266}" type="slidenum">
              <a:rPr lang="ja-JP" altLang="en-US" smtClean="0"/>
              <a:pPr/>
              <a:t>19</a:t>
            </a:fld>
            <a:endParaRPr lang="ja-JP" altLang="en-US" dirty="0"/>
          </a:p>
        </p:txBody>
      </p:sp>
      <p:sp>
        <p:nvSpPr>
          <p:cNvPr id="4" name="正方形/長方形 3"/>
          <p:cNvSpPr/>
          <p:nvPr/>
        </p:nvSpPr>
        <p:spPr>
          <a:xfrm>
            <a:off x="2974670" y="743747"/>
            <a:ext cx="3438813" cy="646331"/>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005311" y="793286"/>
            <a:ext cx="3408172" cy="646331"/>
          </a:xfrm>
          <a:prstGeom prst="rect">
            <a:avLst/>
          </a:prstGeom>
          <a:noFill/>
        </p:spPr>
        <p:txBody>
          <a:bodyPr wrap="square" rtlCol="0">
            <a:spAutoFit/>
          </a:bodyPr>
          <a:lstStyle/>
          <a:p>
            <a:r>
              <a:rPr kumimoji="1" lang="ja-JP" altLang="en-US" sz="3600" b="1" dirty="0">
                <a:latin typeface="メイリオ" panose="020B0604030504040204" pitchFamily="50" charset="-128"/>
                <a:ea typeface="メイリオ" panose="020B0604030504040204" pitchFamily="50" charset="-128"/>
              </a:rPr>
              <a:t>業種の絞り込み</a:t>
            </a:r>
          </a:p>
        </p:txBody>
      </p:sp>
      <p:sp>
        <p:nvSpPr>
          <p:cNvPr id="17" name="正方形/長方形 16"/>
          <p:cNvSpPr/>
          <p:nvPr/>
        </p:nvSpPr>
        <p:spPr>
          <a:xfrm>
            <a:off x="1593590" y="1481774"/>
            <a:ext cx="6231614" cy="130613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620884" y="1606042"/>
            <a:ext cx="6718926" cy="1600438"/>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１．外国人のお客さんが多い</a:t>
            </a:r>
            <a:endParaRPr lang="en-US" altLang="ja-JP" sz="2800" b="1" dirty="0">
              <a:latin typeface="メイリオ" panose="020B0604030504040204" pitchFamily="50" charset="-128"/>
              <a:ea typeface="メイリオ" panose="020B0604030504040204" pitchFamily="50" charset="-128"/>
            </a:endParaRPr>
          </a:p>
          <a:p>
            <a:pPr>
              <a:lnSpc>
                <a:spcPct val="50000"/>
              </a:lnSpc>
            </a:pPr>
            <a:endParaRPr kumimoji="1" lang="en-US" altLang="ja-JP" sz="2800" b="1" dirty="0">
              <a:latin typeface="メイリオ" panose="020B0604030504040204" pitchFamily="50" charset="-128"/>
              <a:ea typeface="メイリオ" panose="020B0604030504040204" pitchFamily="50" charset="-128"/>
            </a:endParaRPr>
          </a:p>
          <a:p>
            <a:r>
              <a:rPr lang="ja-JP" altLang="en-US" sz="2800" b="1" dirty="0">
                <a:latin typeface="メイリオ" panose="020B0604030504040204" pitchFamily="50" charset="-128"/>
                <a:ea typeface="メイリオ" panose="020B0604030504040204" pitchFamily="50" charset="-128"/>
              </a:rPr>
              <a:t>２．今後、</a:t>
            </a:r>
            <a:r>
              <a:rPr kumimoji="1" lang="ja-JP" altLang="en-US" sz="2800" b="1" dirty="0">
                <a:latin typeface="メイリオ" panose="020B0604030504040204" pitchFamily="50" charset="-128"/>
                <a:ea typeface="メイリオ" panose="020B0604030504040204" pitchFamily="50" charset="-128"/>
              </a:rPr>
              <a:t>留学生雇用の可能性がある</a:t>
            </a:r>
            <a:endParaRPr kumimoji="1" lang="en-US" altLang="ja-JP" sz="2800" b="1" dirty="0">
              <a:latin typeface="メイリオ" panose="020B0604030504040204" pitchFamily="50" charset="-128"/>
              <a:ea typeface="メイリオ" panose="020B0604030504040204" pitchFamily="50" charset="-128"/>
            </a:endParaRPr>
          </a:p>
          <a:p>
            <a:endParaRPr kumimoji="1" lang="en-US" altLang="ja-JP" sz="2800" b="1"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383002" y="683822"/>
            <a:ext cx="1210588" cy="707886"/>
          </a:xfrm>
          <a:prstGeom prst="rect">
            <a:avLst/>
          </a:prstGeom>
          <a:solidFill>
            <a:schemeClr val="accent4">
              <a:lumMod val="40000"/>
              <a:lumOff val="60000"/>
            </a:schemeClr>
          </a:solidFill>
        </p:spPr>
        <p:txBody>
          <a:bodyPr wrap="none" lIns="91440" tIns="45720" rIns="91440" bIns="45720">
            <a:spAutoFit/>
          </a:bodyPr>
          <a:lstStyle/>
          <a:p>
            <a:pPr algn="ctr"/>
            <a:r>
              <a:rPr lang="ja-JP" altLang="en-US" sz="4000" b="1" cap="none" spc="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調査</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4" name="角丸四角形 23">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6" name="星 10 5"/>
          <p:cNvSpPr/>
          <p:nvPr/>
        </p:nvSpPr>
        <p:spPr>
          <a:xfrm>
            <a:off x="5448830" y="3463893"/>
            <a:ext cx="2458846" cy="793220"/>
          </a:xfrm>
          <a:prstGeom prst="star10">
            <a:avLst>
              <a:gd name="adj" fmla="val 50000"/>
              <a:gd name="hf" fmla="val 105146"/>
            </a:avLst>
          </a:prstGeom>
          <a:solidFill>
            <a:schemeClr val="lt1">
              <a:alpha val="88000"/>
            </a:schemeClr>
          </a:solidFill>
          <a:ln w="190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3600" b="1" dirty="0">
                <a:latin typeface="メイリオ" panose="020B0604030504040204" pitchFamily="50" charset="-128"/>
                <a:ea typeface="メイリオ" panose="020B0604030504040204" pitchFamily="50" charset="-128"/>
              </a:rPr>
              <a:t>三業種</a:t>
            </a:r>
            <a:endParaRPr kumimoji="1" lang="ja-JP" altLang="en-US" sz="3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39112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820E4D83-DA31-49E5-844D-4DC2A2351A89}"/>
              </a:ext>
            </a:extLst>
          </p:cNvPr>
          <p:cNvSpPr txBox="1">
            <a:spLocks/>
          </p:cNvSpPr>
          <p:nvPr/>
        </p:nvSpPr>
        <p:spPr>
          <a:xfrm>
            <a:off x="42062" y="1898532"/>
            <a:ext cx="3495675" cy="804863"/>
          </a:xfrm>
          <a:prstGeom prst="rect">
            <a:avLst/>
          </a:prstGeom>
        </p:spPr>
        <p:txBody>
          <a:bodyPr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latin typeface="メイリオ" panose="020B0604030504040204" pitchFamily="50" charset="-128"/>
                <a:ea typeface="メイリオ" panose="020B0604030504040204" pitchFamily="50" charset="-128"/>
              </a:rPr>
              <a:t>最終発表の流れ</a:t>
            </a:r>
          </a:p>
        </p:txBody>
      </p:sp>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2" name="右矢印 1"/>
          <p:cNvSpPr/>
          <p:nvPr/>
        </p:nvSpPr>
        <p:spPr>
          <a:xfrm>
            <a:off x="540327" y="3282964"/>
            <a:ext cx="8312727" cy="731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044536" y="2684446"/>
            <a:ext cx="677108" cy="1906159"/>
          </a:xfrm>
          <a:prstGeom prst="rect">
            <a:avLst/>
          </a:prstGeom>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背景</a:t>
            </a:r>
          </a:p>
        </p:txBody>
      </p:sp>
      <p:sp>
        <p:nvSpPr>
          <p:cNvPr id="32" name="テキスト ボックス 31"/>
          <p:cNvSpPr txBox="1"/>
          <p:nvPr/>
        </p:nvSpPr>
        <p:spPr>
          <a:xfrm>
            <a:off x="7355865" y="2683911"/>
            <a:ext cx="677108" cy="1906693"/>
          </a:xfrm>
          <a:prstGeom prst="rect">
            <a:avLst/>
          </a:prstGeom>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algn="ctr"/>
            <a:r>
              <a:rPr lang="ja-JP" altLang="en-US" sz="3200" dirty="0">
                <a:latin typeface="メイリオ" panose="020B0604030504040204" pitchFamily="50" charset="-128"/>
                <a:ea typeface="メイリオ" panose="020B0604030504040204" pitchFamily="50" charset="-128"/>
              </a:rPr>
              <a:t>提案</a:t>
            </a:r>
            <a:endParaRPr kumimoji="1" lang="ja-JP" altLang="en-US" sz="3200" dirty="0">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4097616" y="2684446"/>
            <a:ext cx="677108" cy="1906693"/>
          </a:xfrm>
          <a:prstGeom prst="rect">
            <a:avLst/>
          </a:prstGeom>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仮説</a:t>
            </a: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5" name="テキスト ボックス 14"/>
          <p:cNvSpPr txBox="1"/>
          <p:nvPr/>
        </p:nvSpPr>
        <p:spPr>
          <a:xfrm>
            <a:off x="5726698" y="2683912"/>
            <a:ext cx="677108" cy="1906693"/>
          </a:xfrm>
          <a:prstGeom prst="rect">
            <a:avLst/>
          </a:prstGeom>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調査</a:t>
            </a: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2</a:t>
            </a:fld>
            <a:endParaRPr lang="ja-JP" altLang="en-US" dirty="0">
              <a:solidFill>
                <a:schemeClr val="bg1"/>
              </a:solidFill>
            </a:endParaRPr>
          </a:p>
        </p:txBody>
      </p:sp>
      <p:sp>
        <p:nvSpPr>
          <p:cNvPr id="19" name="テキスト ボックス 18"/>
          <p:cNvSpPr txBox="1"/>
          <p:nvPr/>
        </p:nvSpPr>
        <p:spPr>
          <a:xfrm>
            <a:off x="2529846" y="2684980"/>
            <a:ext cx="615553" cy="1906159"/>
          </a:xfrm>
          <a:prstGeom prst="rect">
            <a:avLst/>
          </a:prstGeom>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algn="ctr"/>
            <a:r>
              <a:rPr lang="ja-JP" altLang="en-US" sz="2800" dirty="0">
                <a:latin typeface="メイリオ" panose="020B0604030504040204" pitchFamily="50" charset="-128"/>
                <a:ea typeface="メイリオ" panose="020B0604030504040204" pitchFamily="50" charset="-128"/>
              </a:rPr>
              <a:t>目的・目標</a:t>
            </a:r>
            <a:endParaRPr kumimoji="1"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88783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047968" y="3531621"/>
            <a:ext cx="2463462" cy="206685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6093876" y="4295150"/>
            <a:ext cx="5319584" cy="5245443"/>
            <a:chOff x="6093876" y="4295150"/>
            <a:chExt cx="5319584" cy="5245443"/>
          </a:xfrm>
        </p:grpSpPr>
        <p:sp>
          <p:nvSpPr>
            <p:cNvPr id="11" name="楕円 10">
              <a:extLst>
                <a:ext uri="{FF2B5EF4-FFF2-40B4-BE49-F238E27FC236}">
                  <a16:creationId xmlns:a16="http://schemas.microsoft.com/office/drawing/2014/main" id="{41B80351-D2E7-4CE5-9536-AE2171A27D2E}"/>
                </a:ext>
              </a:extLst>
            </p:cNvPr>
            <p:cNvSpPr/>
            <p:nvPr/>
          </p:nvSpPr>
          <p:spPr>
            <a:xfrm>
              <a:off x="6093876" y="4295150"/>
              <a:ext cx="5319584" cy="52454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2" name="グループ化 11">
              <a:extLst>
                <a:ext uri="{FF2B5EF4-FFF2-40B4-BE49-F238E27FC236}">
                  <a16:creationId xmlns:a16="http://schemas.microsoft.com/office/drawing/2014/main" id="{1B9EA1C6-A09D-4264-864B-7F70F7E5740F}"/>
                </a:ext>
              </a:extLst>
            </p:cNvPr>
            <p:cNvGrpSpPr/>
            <p:nvPr/>
          </p:nvGrpSpPr>
          <p:grpSpPr>
            <a:xfrm rot="799030">
              <a:off x="6773559" y="4639742"/>
              <a:ext cx="2096325" cy="1739219"/>
              <a:chOff x="9345460" y="3781168"/>
              <a:chExt cx="2096896" cy="1983172"/>
            </a:xfrm>
          </p:grpSpPr>
          <p:sp>
            <p:nvSpPr>
              <p:cNvPr id="13" name="フローチャート: データ 12">
                <a:extLst>
                  <a:ext uri="{FF2B5EF4-FFF2-40B4-BE49-F238E27FC236}">
                    <a16:creationId xmlns:a16="http://schemas.microsoft.com/office/drawing/2014/main" id="{A44BEA58-9FB1-4E92-9498-69DACD18B5B3}"/>
                  </a:ext>
                </a:extLst>
              </p:cNvPr>
              <p:cNvSpPr/>
              <p:nvPr/>
            </p:nvSpPr>
            <p:spPr>
              <a:xfrm>
                <a:off x="10836927" y="3781168"/>
                <a:ext cx="605429" cy="429083"/>
              </a:xfrm>
              <a:prstGeom prst="flowChartInputOut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正方形/長方形 13">
                <a:extLst>
                  <a:ext uri="{FF2B5EF4-FFF2-40B4-BE49-F238E27FC236}">
                    <a16:creationId xmlns:a16="http://schemas.microsoft.com/office/drawing/2014/main" id="{9F98FC05-475A-4D93-8539-DEA6C6629B87}"/>
                  </a:ext>
                </a:extLst>
              </p:cNvPr>
              <p:cNvSpPr/>
              <p:nvPr/>
            </p:nvSpPr>
            <p:spPr>
              <a:xfrm>
                <a:off x="10836875" y="4349578"/>
                <a:ext cx="506627" cy="126039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正方形/長方形 14">
                <a:extLst>
                  <a:ext uri="{FF2B5EF4-FFF2-40B4-BE49-F238E27FC236}">
                    <a16:creationId xmlns:a16="http://schemas.microsoft.com/office/drawing/2014/main" id="{E5508002-0A5F-4D5C-9109-1EA52EF07C49}"/>
                  </a:ext>
                </a:extLst>
              </p:cNvPr>
              <p:cNvSpPr/>
              <p:nvPr/>
            </p:nvSpPr>
            <p:spPr>
              <a:xfrm rot="15933184">
                <a:off x="10392045" y="4478328"/>
                <a:ext cx="356966" cy="147299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正方形/長方形 15">
                <a:extLst>
                  <a:ext uri="{FF2B5EF4-FFF2-40B4-BE49-F238E27FC236}">
                    <a16:creationId xmlns:a16="http://schemas.microsoft.com/office/drawing/2014/main" id="{B6A0C6D3-3A9F-48CD-9374-58D66370A48C}"/>
                  </a:ext>
                </a:extLst>
              </p:cNvPr>
              <p:cNvSpPr/>
              <p:nvPr/>
            </p:nvSpPr>
            <p:spPr>
              <a:xfrm rot="15933184">
                <a:off x="10029948" y="5342554"/>
                <a:ext cx="223113" cy="5261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正方形/長方形 16">
                <a:extLst>
                  <a:ext uri="{FF2B5EF4-FFF2-40B4-BE49-F238E27FC236}">
                    <a16:creationId xmlns:a16="http://schemas.microsoft.com/office/drawing/2014/main" id="{161B1B96-FDA1-4A54-9DD9-EB86E01A74C1}"/>
                  </a:ext>
                </a:extLst>
              </p:cNvPr>
              <p:cNvSpPr/>
              <p:nvPr/>
            </p:nvSpPr>
            <p:spPr>
              <a:xfrm rot="15933184">
                <a:off x="10752964" y="5050158"/>
                <a:ext cx="378313" cy="7847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正方形/長方形 17">
                <a:extLst>
                  <a:ext uri="{FF2B5EF4-FFF2-40B4-BE49-F238E27FC236}">
                    <a16:creationId xmlns:a16="http://schemas.microsoft.com/office/drawing/2014/main" id="{4176CF21-0832-4462-8281-AD0C37EC5E92}"/>
                  </a:ext>
                </a:extLst>
              </p:cNvPr>
              <p:cNvSpPr/>
              <p:nvPr/>
            </p:nvSpPr>
            <p:spPr>
              <a:xfrm>
                <a:off x="9345460" y="5183705"/>
                <a:ext cx="374791" cy="58063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grpSp>
      <p:sp>
        <p:nvSpPr>
          <p:cNvPr id="19" name="テキスト ボックス 18">
            <a:extLst>
              <a:ext uri="{FF2B5EF4-FFF2-40B4-BE49-F238E27FC236}">
                <a16:creationId xmlns:a16="http://schemas.microsoft.com/office/drawing/2014/main" id="{28E8A4E0-975E-4C4F-9A30-6C6E53E5DD02}"/>
              </a:ext>
            </a:extLst>
          </p:cNvPr>
          <p:cNvSpPr txBox="1"/>
          <p:nvPr/>
        </p:nvSpPr>
        <p:spPr>
          <a:xfrm>
            <a:off x="0" y="6252873"/>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0" name="テキスト ボックス 19">
            <a:extLst>
              <a:ext uri="{FF2B5EF4-FFF2-40B4-BE49-F238E27FC236}">
                <a16:creationId xmlns:a16="http://schemas.microsoft.com/office/drawing/2014/main" id="{0BAE5287-FDD0-4A20-9169-30FD9C249BE8}"/>
              </a:ext>
            </a:extLst>
          </p:cNvPr>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20</a:t>
            </a:fld>
            <a:endParaRPr lang="ja-JP" altLang="en-US" dirty="0"/>
          </a:p>
        </p:txBody>
      </p:sp>
      <p:sp>
        <p:nvSpPr>
          <p:cNvPr id="21" name="角丸四角形 20"/>
          <p:cNvSpPr/>
          <p:nvPr/>
        </p:nvSpPr>
        <p:spPr>
          <a:xfrm>
            <a:off x="1088141" y="1072381"/>
            <a:ext cx="6806729" cy="2117592"/>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p>
        </p:txBody>
      </p:sp>
      <p:sp>
        <p:nvSpPr>
          <p:cNvPr id="3" name="テキスト ボックス 2"/>
          <p:cNvSpPr txBox="1"/>
          <p:nvPr/>
        </p:nvSpPr>
        <p:spPr>
          <a:xfrm>
            <a:off x="1936959" y="1127870"/>
            <a:ext cx="5109091" cy="2062103"/>
          </a:xfrm>
          <a:prstGeom prst="rect">
            <a:avLst/>
          </a:prstGeom>
          <a:noFill/>
        </p:spPr>
        <p:txBody>
          <a:bodyPr wrap="none" rtlCol="0">
            <a:spAutoFit/>
          </a:bodyPr>
          <a:lstStyle/>
          <a:p>
            <a:r>
              <a:rPr kumimoji="1" lang="ja-JP" altLang="en-US" sz="3200" b="1" dirty="0">
                <a:latin typeface="メイリオ" panose="020B0604030504040204" pitchFamily="50" charset="-128"/>
                <a:ea typeface="メイリオ" panose="020B0604030504040204" pitchFamily="50" charset="-128"/>
              </a:rPr>
              <a:t>仮説検証１</a:t>
            </a:r>
            <a:r>
              <a:rPr kumimoji="1" lang="en-US" altLang="ja-JP" sz="3200" b="1" dirty="0">
                <a:latin typeface="メイリオ" panose="020B0604030504040204" pitchFamily="50" charset="-128"/>
                <a:ea typeface="メイリオ" panose="020B0604030504040204" pitchFamily="50" charset="-128"/>
              </a:rPr>
              <a:t>.</a:t>
            </a:r>
            <a:r>
              <a:rPr kumimoji="1" lang="ja-JP" altLang="en-US" sz="3200" b="1" dirty="0">
                <a:latin typeface="メイリオ" panose="020B0604030504040204" pitchFamily="50" charset="-128"/>
                <a:ea typeface="メイリオ" panose="020B0604030504040204" pitchFamily="50" charset="-128"/>
              </a:rPr>
              <a:t>　</a:t>
            </a:r>
            <a:endParaRPr kumimoji="1" lang="en-US" altLang="ja-JP" sz="3200" b="1" dirty="0">
              <a:latin typeface="メイリオ" panose="020B0604030504040204" pitchFamily="50" charset="-128"/>
              <a:ea typeface="メイリオ" panose="020B0604030504040204" pitchFamily="50" charset="-128"/>
            </a:endParaRPr>
          </a:p>
          <a:p>
            <a:endParaRPr lang="en-US" altLang="ja-JP" sz="3200" b="1" dirty="0">
              <a:latin typeface="メイリオ" panose="020B0604030504040204" pitchFamily="50" charset="-128"/>
              <a:ea typeface="メイリオ" panose="020B0604030504040204" pitchFamily="50" charset="-128"/>
            </a:endParaRPr>
          </a:p>
          <a:p>
            <a:r>
              <a:rPr kumimoji="1" lang="ja-JP" altLang="en-US" sz="3200" b="1" dirty="0">
                <a:latin typeface="メイリオ" panose="020B0604030504040204" pitchFamily="50" charset="-128"/>
                <a:ea typeface="メイリオ" panose="020B0604030504040204" pitchFamily="50" charset="-128"/>
              </a:rPr>
              <a:t>つくば市の外国人居住者は</a:t>
            </a:r>
            <a:endParaRPr kumimoji="1"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どのように</a:t>
            </a:r>
            <a:r>
              <a:rPr kumimoji="1" lang="ja-JP" altLang="en-US" sz="3200" b="1" dirty="0">
                <a:latin typeface="メイリオ" panose="020B0604030504040204" pitchFamily="50" charset="-128"/>
                <a:ea typeface="メイリオ" panose="020B0604030504040204" pitchFamily="50" charset="-128"/>
              </a:rPr>
              <a:t>困っているのか</a:t>
            </a:r>
            <a:endParaRPr kumimoji="1" lang="ja-JP" altLang="en-US" sz="2800" dirty="0">
              <a:latin typeface="メイリオ" panose="020B0604030504040204" pitchFamily="50" charset="-128"/>
              <a:ea typeface="メイリオ" panose="020B0604030504040204" pitchFamily="50" charset="-128"/>
            </a:endParaRPr>
          </a:p>
        </p:txBody>
      </p:sp>
      <p:grpSp>
        <p:nvGrpSpPr>
          <p:cNvPr id="24" name="グループ化 23"/>
          <p:cNvGrpSpPr/>
          <p:nvPr/>
        </p:nvGrpSpPr>
        <p:grpSpPr>
          <a:xfrm>
            <a:off x="1625464" y="3825647"/>
            <a:ext cx="1308471" cy="1178588"/>
            <a:chOff x="963406" y="1450002"/>
            <a:chExt cx="2167490" cy="1911929"/>
          </a:xfrm>
        </p:grpSpPr>
        <p:sp>
          <p:nvSpPr>
            <p:cNvPr id="38" name="楕円 37"/>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39" name="テキスト ボックス 38"/>
            <p:cNvSpPr txBox="1"/>
            <p:nvPr/>
          </p:nvSpPr>
          <p:spPr>
            <a:xfrm>
              <a:off x="963406" y="1903323"/>
              <a:ext cx="2167490" cy="1148347"/>
            </a:xfrm>
            <a:prstGeom prst="rect">
              <a:avLst/>
            </a:prstGeom>
            <a:noFill/>
          </p:spPr>
          <p:txBody>
            <a:bodyPr wrap="square" rtlCol="0">
              <a:spAutoFit/>
            </a:bodyPr>
            <a:lstStyle/>
            <a:p>
              <a:pPr algn="ctr"/>
              <a:r>
                <a:rPr lang="ja-JP" altLang="en-US" sz="2000" b="1" dirty="0">
                  <a:latin typeface="メイリオ" panose="020B0604030504040204" pitchFamily="50" charset="-128"/>
                  <a:ea typeface="メイリオ" panose="020B0604030504040204" pitchFamily="50" charset="-128"/>
                </a:rPr>
                <a:t>外国人</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居住者</a:t>
              </a:r>
              <a:endParaRPr kumimoji="1" lang="en-US" altLang="ja-JP" sz="4000" b="1" dirty="0">
                <a:latin typeface="メイリオ" panose="020B0604030504040204" pitchFamily="50" charset="-128"/>
                <a:ea typeface="メイリオ" panose="020B0604030504040204" pitchFamily="50" charset="-128"/>
              </a:endParaRPr>
            </a:p>
          </p:txBody>
        </p:sp>
      </p:grpSp>
      <p:grpSp>
        <p:nvGrpSpPr>
          <p:cNvPr id="29" name="グループ化 28"/>
          <p:cNvGrpSpPr/>
          <p:nvPr/>
        </p:nvGrpSpPr>
        <p:grpSpPr>
          <a:xfrm>
            <a:off x="4968465" y="3830094"/>
            <a:ext cx="1125410" cy="1149196"/>
            <a:chOff x="6120243" y="2313754"/>
            <a:chExt cx="1864248" cy="1864248"/>
          </a:xfrm>
          <a:solidFill>
            <a:srgbClr val="69AFFD"/>
          </a:solidFill>
        </p:grpSpPr>
        <p:sp>
          <p:nvSpPr>
            <p:cNvPr id="36" name="楕円 35"/>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7" name="正方形/長方形 36"/>
            <p:cNvSpPr/>
            <p:nvPr/>
          </p:nvSpPr>
          <p:spPr>
            <a:xfrm>
              <a:off x="6611544" y="2906195"/>
              <a:ext cx="903120" cy="848778"/>
            </a:xfrm>
            <a:prstGeom prst="rect">
              <a:avLst/>
            </a:prstGeom>
            <a:no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店</a:t>
              </a:r>
            </a:p>
          </p:txBody>
        </p:sp>
      </p:grpSp>
      <p:sp>
        <p:nvSpPr>
          <p:cNvPr id="30" name="右矢印 29"/>
          <p:cNvSpPr/>
          <p:nvPr/>
        </p:nvSpPr>
        <p:spPr>
          <a:xfrm>
            <a:off x="3024306" y="3988384"/>
            <a:ext cx="1771435" cy="214047"/>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1" name="右矢印 30"/>
          <p:cNvSpPr/>
          <p:nvPr/>
        </p:nvSpPr>
        <p:spPr>
          <a:xfrm rot="10800000">
            <a:off x="3014269" y="4504367"/>
            <a:ext cx="1771435" cy="214047"/>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32" name="グループ化 31"/>
          <p:cNvGrpSpPr/>
          <p:nvPr/>
        </p:nvGrpSpPr>
        <p:grpSpPr>
          <a:xfrm>
            <a:off x="3328806" y="5422134"/>
            <a:ext cx="1119065" cy="1142716"/>
            <a:chOff x="3548125" y="3860438"/>
            <a:chExt cx="1853737" cy="1853737"/>
          </a:xfrm>
          <a:solidFill>
            <a:srgbClr val="FF5050"/>
          </a:solidFill>
        </p:grpSpPr>
        <p:sp>
          <p:nvSpPr>
            <p:cNvPr id="34" name="楕円 33"/>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3704428" y="4510806"/>
              <a:ext cx="1580483" cy="649067"/>
            </a:xfrm>
            <a:prstGeom prst="rect">
              <a:avLst/>
            </a:prstGeom>
            <a:noFill/>
            <a:ln>
              <a:noFill/>
            </a:ln>
          </p:spPr>
          <p:txBody>
            <a:bodyPr wrap="none" rtlCol="0">
              <a:spAutoFit/>
            </a:bodyPr>
            <a:lstStyle/>
            <a:p>
              <a:r>
                <a:rPr lang="ja-JP" altLang="en-US" sz="2000" b="1" dirty="0">
                  <a:latin typeface="メイリオ" panose="020B0604030504040204" pitchFamily="50" charset="-128"/>
                  <a:ea typeface="メイリオ" panose="020B0604030504040204" pitchFamily="50" charset="-128"/>
                </a:rPr>
                <a:t>留学生</a:t>
              </a:r>
              <a:endParaRPr kumimoji="1" lang="ja-JP" altLang="en-US" sz="2000" b="1" dirty="0">
                <a:latin typeface="メイリオ" panose="020B0604030504040204" pitchFamily="50" charset="-128"/>
                <a:ea typeface="メイリオ" panose="020B0604030504040204" pitchFamily="50" charset="-128"/>
              </a:endParaRPr>
            </a:p>
          </p:txBody>
        </p:sp>
      </p:grpSp>
      <p:sp>
        <p:nvSpPr>
          <p:cNvPr id="33" name="上矢印 32"/>
          <p:cNvSpPr/>
          <p:nvPr/>
        </p:nvSpPr>
        <p:spPr>
          <a:xfrm>
            <a:off x="3711621" y="4715144"/>
            <a:ext cx="363474" cy="633148"/>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正方形/長方形 8"/>
          <p:cNvSpPr/>
          <p:nvPr/>
        </p:nvSpPr>
        <p:spPr>
          <a:xfrm>
            <a:off x="1261975" y="5224000"/>
            <a:ext cx="2035448" cy="369332"/>
          </a:xfrm>
          <a:prstGeom prst="rect">
            <a:avLst/>
          </a:prstGeom>
          <a:solidFill>
            <a:srgbClr val="00B050"/>
          </a:solidFill>
        </p:spPr>
        <p:txBody>
          <a:bodyPr wrap="square">
            <a:spAutoFit/>
          </a:bodyPr>
          <a:lstStyle/>
          <a:p>
            <a:pPr algn="ctr"/>
            <a:r>
              <a:rPr lang="ja-JP" altLang="en-US" b="1" dirty="0">
                <a:solidFill>
                  <a:schemeClr val="bg1"/>
                </a:solidFill>
                <a:latin typeface="メイリオ" panose="020B0604030504040204" pitchFamily="50" charset="-128"/>
                <a:ea typeface="メイリオ" panose="020B0604030504040204" pitchFamily="50" charset="-128"/>
              </a:rPr>
              <a:t>この範囲を検証！</a:t>
            </a:r>
          </a:p>
        </p:txBody>
      </p:sp>
      <p:sp>
        <p:nvSpPr>
          <p:cNvPr id="40" name="角丸四角形 3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41" name="角丸四角形 4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42" name="角丸四角形 4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43" name="角丸四角形 4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44" name="角丸四角形 4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6" name="テキスト ボックス 45"/>
          <p:cNvSpPr txBox="1"/>
          <p:nvPr/>
        </p:nvSpPr>
        <p:spPr>
          <a:xfrm>
            <a:off x="6764647" y="3534408"/>
            <a:ext cx="2513858" cy="646331"/>
          </a:xfrm>
          <a:prstGeom prst="rect">
            <a:avLst/>
          </a:prstGeom>
          <a:noFill/>
        </p:spPr>
        <p:txBody>
          <a:bodyPr wrap="square" rtlCol="0">
            <a:spAutoFit/>
          </a:bodyPr>
          <a:lstStyle/>
          <a:p>
            <a:r>
              <a:rPr lang="ja-JP" altLang="en-US" dirty="0">
                <a:solidFill>
                  <a:schemeClr val="bg1"/>
                </a:solidFill>
                <a:latin typeface="メイリオ" panose="020B0604030504040204" pitchFamily="50" charset="-128"/>
                <a:ea typeface="メイリオ" panose="020B0604030504040204" pitchFamily="50" charset="-128"/>
              </a:rPr>
              <a:t>アンケート調査</a:t>
            </a:r>
            <a:endParaRPr lang="en-US" altLang="ja-JP" dirty="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により検証</a:t>
            </a:r>
          </a:p>
        </p:txBody>
      </p:sp>
      <p:grpSp>
        <p:nvGrpSpPr>
          <p:cNvPr id="47" name="グループ化 46"/>
          <p:cNvGrpSpPr/>
          <p:nvPr/>
        </p:nvGrpSpPr>
        <p:grpSpPr>
          <a:xfrm>
            <a:off x="6133616" y="3189973"/>
            <a:ext cx="2924763" cy="1243347"/>
            <a:chOff x="4293755" y="3151104"/>
            <a:chExt cx="4028255" cy="1496214"/>
          </a:xfrm>
        </p:grpSpPr>
        <p:sp>
          <p:nvSpPr>
            <p:cNvPr id="48" name="雲形吹き出し 47"/>
            <p:cNvSpPr/>
            <p:nvPr/>
          </p:nvSpPr>
          <p:spPr>
            <a:xfrm>
              <a:off x="4293755" y="3151104"/>
              <a:ext cx="4028255" cy="1496214"/>
            </a:xfrm>
            <a:prstGeom prst="cloudCallout">
              <a:avLst>
                <a:gd name="adj1" fmla="val -35662"/>
                <a:gd name="adj2" fmla="val 63101"/>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00"/>
            </a:p>
          </p:txBody>
        </p:sp>
        <p:sp>
          <p:nvSpPr>
            <p:cNvPr id="49" name="テキスト ボックス 48"/>
            <p:cNvSpPr txBox="1"/>
            <p:nvPr/>
          </p:nvSpPr>
          <p:spPr>
            <a:xfrm>
              <a:off x="4988484" y="3540795"/>
              <a:ext cx="2634466" cy="814816"/>
            </a:xfrm>
            <a:prstGeom prst="rect">
              <a:avLst/>
            </a:prstGeom>
            <a:noFill/>
          </p:spPr>
          <p:txBody>
            <a:bodyPr wrap="square" rtlCol="0">
              <a:spAutoFit/>
            </a:bodyPr>
            <a:lstStyle/>
            <a:p>
              <a:r>
                <a:rPr lang="ja-JP" altLang="en-US" sz="1900" b="1" dirty="0">
                  <a:latin typeface="メイリオ" panose="020B0604030504040204" pitchFamily="50" charset="-128"/>
                  <a:ea typeface="メイリオ" panose="020B0604030504040204" pitchFamily="50" charset="-128"/>
                </a:rPr>
                <a:t>アンケート調査</a:t>
              </a:r>
              <a:endParaRPr lang="en-US" altLang="ja-JP" sz="1900" b="1" dirty="0">
                <a:latin typeface="メイリオ" panose="020B0604030504040204" pitchFamily="50" charset="-128"/>
                <a:ea typeface="メイリオ" panose="020B0604030504040204" pitchFamily="50" charset="-128"/>
              </a:endParaRPr>
            </a:p>
            <a:p>
              <a:r>
                <a:rPr lang="ja-JP" altLang="en-US" sz="1900" b="1" dirty="0">
                  <a:latin typeface="メイリオ" panose="020B0604030504040204" pitchFamily="50" charset="-128"/>
                  <a:ea typeface="メイリオ" panose="020B0604030504040204" pitchFamily="50" charset="-128"/>
                </a:rPr>
                <a:t>により検証</a:t>
              </a:r>
            </a:p>
          </p:txBody>
        </p:sp>
      </p:grpSp>
    </p:spTree>
    <p:extLst>
      <p:ext uri="{BB962C8B-B14F-4D97-AF65-F5344CB8AC3E}">
        <p14:creationId xmlns:p14="http://schemas.microsoft.com/office/powerpoint/2010/main" val="23129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270445"/>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248431" y="2294998"/>
            <a:ext cx="4469484" cy="3416320"/>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目的</a:t>
            </a:r>
            <a:endParaRPr lang="en-US" altLang="ja-JP" sz="2400" b="1"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つくば市の外国人居住者が</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お店でどう困っているかを</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知るため</a:t>
            </a:r>
            <a:endParaRPr lang="en-US" altLang="ja-JP" sz="2400" dirty="0">
              <a:latin typeface="メイリオ" panose="020B0604030504040204" pitchFamily="50" charset="-128"/>
              <a:ea typeface="メイリオ" panose="020B0604030504040204" pitchFamily="50" charset="-128"/>
            </a:endParaRPr>
          </a:p>
          <a:p>
            <a:pPr>
              <a:lnSpc>
                <a:spcPct val="50000"/>
              </a:lnSpc>
            </a:pPr>
            <a:endParaRPr lang="en-US" altLang="ja-JP" sz="2400"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質問対象</a:t>
            </a:r>
            <a:endParaRPr lang="en-US" altLang="ja-JP" sz="2400" b="1"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つくば市の外国人居住者</a:t>
            </a:r>
            <a:endParaRPr lang="en-US" altLang="ja-JP" sz="2400" b="1" dirty="0">
              <a:latin typeface="メイリオ" panose="020B0604030504040204" pitchFamily="50" charset="-128"/>
              <a:ea typeface="メイリオ" panose="020B0604030504040204" pitchFamily="50" charset="-128"/>
            </a:endParaRPr>
          </a:p>
          <a:p>
            <a:pPr>
              <a:lnSpc>
                <a:spcPct val="50000"/>
              </a:lnSpc>
            </a:pP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方法</a:t>
            </a:r>
            <a:endParaRPr lang="en-US" altLang="ja-JP" sz="2400" b="1" dirty="0">
              <a:latin typeface="メイリオ" panose="020B0604030504040204" pitchFamily="50" charset="-128"/>
              <a:ea typeface="メイリオ" panose="020B0604030504040204" pitchFamily="50" charset="-128"/>
            </a:endParaRPr>
          </a:p>
          <a:p>
            <a:r>
              <a:rPr lang="en-US" altLang="ja-JP" sz="2400" dirty="0">
                <a:latin typeface="メイリオ" panose="020B0604030504040204" pitchFamily="50" charset="-128"/>
                <a:ea typeface="メイリオ" panose="020B0604030504040204" pitchFamily="50" charset="-128"/>
              </a:rPr>
              <a:t>Google</a:t>
            </a:r>
            <a:r>
              <a:rPr lang="ja-JP" altLang="en-US" sz="2400" dirty="0">
                <a:latin typeface="メイリオ" panose="020B0604030504040204" pitchFamily="50" charset="-128"/>
                <a:ea typeface="メイリオ" panose="020B0604030504040204" pitchFamily="50" charset="-128"/>
              </a:rPr>
              <a:t>フォームの利用</a:t>
            </a:r>
          </a:p>
        </p:txBody>
      </p:sp>
      <p:sp>
        <p:nvSpPr>
          <p:cNvPr id="2" name="正方形/長方形 1"/>
          <p:cNvSpPr/>
          <p:nvPr/>
        </p:nvSpPr>
        <p:spPr>
          <a:xfrm>
            <a:off x="568183" y="1401956"/>
            <a:ext cx="2954655" cy="461665"/>
          </a:xfrm>
          <a:prstGeom prst="rect">
            <a:avLst/>
          </a:prstGeom>
          <a:solidFill>
            <a:schemeClr val="accent4">
              <a:lumMod val="40000"/>
              <a:lumOff val="60000"/>
            </a:schemeClr>
          </a:solidFill>
        </p:spPr>
        <p:txBody>
          <a:bodyPr wrap="none">
            <a:spAutoFit/>
          </a:bodyPr>
          <a:lstStyle/>
          <a:p>
            <a:pPr algn="ctr"/>
            <a:r>
              <a:rPr lang="ja-JP" altLang="en-US" sz="2400" b="1" dirty="0">
                <a:latin typeface="メイリオ" panose="020B0604030504040204" pitchFamily="50" charset="-128"/>
                <a:ea typeface="メイリオ" panose="020B0604030504040204" pitchFamily="50" charset="-128"/>
              </a:rPr>
              <a:t>アンケート調査概要</a:t>
            </a:r>
            <a:endParaRPr lang="en-US" altLang="ja-JP" sz="2400" b="1"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4717915" y="2294998"/>
            <a:ext cx="4259830" cy="1938992"/>
          </a:xfrm>
          <a:prstGeom prst="rect">
            <a:avLst/>
          </a:prstGeom>
          <a:noFill/>
        </p:spPr>
        <p:txBody>
          <a:bodyPr wrap="square" rtlCol="0">
            <a:spAutoFit/>
          </a:bodyPr>
          <a:lstStyle/>
          <a:p>
            <a:pPr algn="ctr"/>
            <a:r>
              <a:rPr lang="ja-JP" altLang="en-US" sz="2400" b="1" dirty="0">
                <a:latin typeface="メイリオ" panose="020B0604030504040204" pitchFamily="50" charset="-128"/>
                <a:ea typeface="メイリオ" panose="020B0604030504040204" pitchFamily="50" charset="-128"/>
              </a:rPr>
              <a:t>①どのような場面で困る</a:t>
            </a:r>
            <a:endParaRPr lang="en-US" altLang="ja-JP" sz="24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ことがあるのか？</a:t>
            </a:r>
            <a:endParaRPr lang="en-US" altLang="ja-JP" sz="2400" b="1" dirty="0">
              <a:latin typeface="メイリオ" panose="020B0604030504040204" pitchFamily="50" charset="-128"/>
              <a:ea typeface="メイリオ" panose="020B0604030504040204" pitchFamily="50" charset="-128"/>
            </a:endParaRPr>
          </a:p>
          <a:p>
            <a:pPr algn="ctr"/>
            <a:endParaRPr lang="en-US" altLang="ja-JP" sz="24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②業種ごとに困る頻度は</a:t>
            </a:r>
            <a:endParaRPr lang="en-US" altLang="ja-JP" sz="24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どれくらいか？</a:t>
            </a:r>
            <a:endParaRPr lang="en-US" altLang="ja-JP" sz="2400" b="1" dirty="0">
              <a:latin typeface="メイリオ" panose="020B0604030504040204" pitchFamily="50" charset="-128"/>
              <a:ea typeface="メイリオ" panose="020B0604030504040204" pitchFamily="50" charset="-128"/>
            </a:endParaRPr>
          </a:p>
        </p:txBody>
      </p:sp>
      <p:sp>
        <p:nvSpPr>
          <p:cNvPr id="17" name="正方形/長方形 16"/>
          <p:cNvSpPr/>
          <p:nvPr/>
        </p:nvSpPr>
        <p:spPr>
          <a:xfrm>
            <a:off x="6151561" y="1402628"/>
            <a:ext cx="1415772" cy="461665"/>
          </a:xfrm>
          <a:prstGeom prst="rect">
            <a:avLst/>
          </a:prstGeom>
          <a:solidFill>
            <a:schemeClr val="accent4">
              <a:lumMod val="40000"/>
              <a:lumOff val="60000"/>
            </a:schemeClr>
          </a:solidFill>
        </p:spPr>
        <p:txBody>
          <a:bodyPr wrap="none">
            <a:spAutoFit/>
          </a:bodyPr>
          <a:lstStyle/>
          <a:p>
            <a:pPr algn="ctr"/>
            <a:r>
              <a:rPr lang="ja-JP" altLang="en-US" sz="2400" b="1" dirty="0">
                <a:latin typeface="メイリオ" panose="020B0604030504040204" pitchFamily="50" charset="-128"/>
                <a:ea typeface="メイリオ" panose="020B0604030504040204" pitchFamily="50" charset="-128"/>
              </a:rPr>
              <a:t>質問項目</a:t>
            </a:r>
            <a:endParaRPr lang="en-US" altLang="ja-JP" sz="2400" b="1" dirty="0">
              <a:latin typeface="メイリオ" panose="020B0604030504040204" pitchFamily="50" charset="-128"/>
              <a:ea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fld id="{720A1677-9A85-4923-9CC3-BAC96B6B0266}" type="slidenum">
              <a:rPr lang="ja-JP" altLang="en-US" smtClean="0"/>
              <a:pPr/>
              <a:t>21</a:t>
            </a:fld>
            <a:endParaRPr lang="ja-JP" altLang="en-US" dirty="0"/>
          </a:p>
        </p:txBody>
      </p:sp>
      <p:sp>
        <p:nvSpPr>
          <p:cNvPr id="18" name="正方形/長方形 17"/>
          <p:cNvSpPr/>
          <p:nvPr/>
        </p:nvSpPr>
        <p:spPr>
          <a:xfrm>
            <a:off x="-3232" y="533053"/>
            <a:ext cx="8585257"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696" y="627672"/>
            <a:ext cx="9096432" cy="430887"/>
          </a:xfrm>
          <a:prstGeom prst="rect">
            <a:avLst/>
          </a:prstGeom>
          <a:noFill/>
        </p:spPr>
        <p:txBody>
          <a:bodyPr wrap="square" rtlCol="0">
            <a:spAutoFit/>
          </a:bodyPr>
          <a:lstStyle/>
          <a:p>
            <a:r>
              <a:rPr kumimoji="1" lang="ja-JP" altLang="en-US" sz="2200" b="1" dirty="0">
                <a:latin typeface="メイリオ" panose="020B0604030504040204" pitchFamily="50" charset="-128"/>
                <a:ea typeface="メイリオ" panose="020B0604030504040204" pitchFamily="50" charset="-128"/>
              </a:rPr>
              <a:t>仮説検証１</a:t>
            </a:r>
            <a:r>
              <a:rPr kumimoji="1" lang="en-US" altLang="ja-JP" sz="2200" b="1" dirty="0">
                <a:latin typeface="メイリオ" panose="020B0604030504040204" pitchFamily="50" charset="-128"/>
                <a:ea typeface="メイリオ" panose="020B0604030504040204" pitchFamily="50" charset="-128"/>
              </a:rPr>
              <a:t>.</a:t>
            </a:r>
            <a:r>
              <a:rPr kumimoji="1" lang="ja-JP" altLang="en-US" sz="2200" b="1" dirty="0">
                <a:latin typeface="メイリオ" panose="020B0604030504040204" pitchFamily="50" charset="-128"/>
                <a:ea typeface="メイリオ" panose="020B0604030504040204" pitchFamily="50" charset="-128"/>
              </a:rPr>
              <a:t>　つくば市の外国人居住者は</a:t>
            </a:r>
            <a:r>
              <a:rPr lang="ja-JP" altLang="en-US" sz="2200" b="1" dirty="0">
                <a:latin typeface="メイリオ" panose="020B0604030504040204" pitchFamily="50" charset="-128"/>
                <a:ea typeface="メイリオ" panose="020B0604030504040204" pitchFamily="50" charset="-128"/>
              </a:rPr>
              <a:t>どのように</a:t>
            </a:r>
            <a:r>
              <a:rPr kumimoji="1" lang="ja-JP" altLang="en-US" sz="2200" b="1" dirty="0">
                <a:latin typeface="メイリオ" panose="020B0604030504040204" pitchFamily="50" charset="-128"/>
                <a:ea typeface="メイリオ" panose="020B0604030504040204" pitchFamily="50" charset="-128"/>
              </a:rPr>
              <a:t>困っているのか</a:t>
            </a:r>
            <a:endParaRPr kumimoji="1" lang="ja-JP" altLang="en-US" sz="2200" dirty="0">
              <a:latin typeface="メイリオ" panose="020B0604030504040204" pitchFamily="50" charset="-128"/>
              <a:ea typeface="メイリオ" panose="020B0604030504040204" pitchFamily="50" charset="-128"/>
            </a:endParaRPr>
          </a:p>
        </p:txBody>
      </p:sp>
      <p:sp>
        <p:nvSpPr>
          <p:cNvPr id="22" name="角丸四角形 21">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4" name="角丸四角形 23">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2219039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97" y="-297"/>
            <a:ext cx="9144793" cy="6858594"/>
          </a:xfrm>
          <a:prstGeom prst="rect">
            <a:avLst/>
          </a:prstGeom>
        </p:spPr>
      </p:pic>
      <p:sp>
        <p:nvSpPr>
          <p:cNvPr id="22" name="正方形/長方形 21"/>
          <p:cNvSpPr/>
          <p:nvPr/>
        </p:nvSpPr>
        <p:spPr>
          <a:xfrm>
            <a:off x="0" y="1270445"/>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884626" y="1466679"/>
            <a:ext cx="7374741" cy="3454958"/>
            <a:chOff x="105049" y="723478"/>
            <a:chExt cx="8725454" cy="4970079"/>
          </a:xfrm>
        </p:grpSpPr>
        <p:sp>
          <p:nvSpPr>
            <p:cNvPr id="13" name="テキスト ボックス 12"/>
            <p:cNvSpPr txBox="1"/>
            <p:nvPr/>
          </p:nvSpPr>
          <p:spPr>
            <a:xfrm>
              <a:off x="105049" y="1712235"/>
              <a:ext cx="1280584" cy="442748"/>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ファミレス</a:t>
              </a:r>
            </a:p>
          </p:txBody>
        </p:sp>
        <p:sp>
          <p:nvSpPr>
            <p:cNvPr id="15" name="テキスト ボックス 14"/>
            <p:cNvSpPr txBox="1"/>
            <p:nvPr/>
          </p:nvSpPr>
          <p:spPr>
            <a:xfrm>
              <a:off x="161016" y="3002124"/>
              <a:ext cx="1280584" cy="752670"/>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コンビニ</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・スーパー</a:t>
              </a:r>
              <a:endParaRPr lang="en-US" altLang="ja-JP" sz="1400" b="1"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167654" y="4577685"/>
              <a:ext cx="1068164" cy="442748"/>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アパレル</a:t>
              </a:r>
            </a:p>
          </p:txBody>
        </p:sp>
        <p:graphicFrame>
          <p:nvGraphicFramePr>
            <p:cNvPr id="17" name="グラフ 16"/>
            <p:cNvGraphicFramePr>
              <a:graphicFrameLocks/>
            </p:cNvGraphicFramePr>
            <p:nvPr>
              <p:extLst>
                <p:ext uri="{D42A27DB-BD31-4B8C-83A1-F6EECF244321}">
                  <p14:modId xmlns:p14="http://schemas.microsoft.com/office/powerpoint/2010/main" val="1971158356"/>
                </p:ext>
              </p:extLst>
            </p:nvPr>
          </p:nvGraphicFramePr>
          <p:xfrm>
            <a:off x="1122727" y="723478"/>
            <a:ext cx="7707776" cy="4970079"/>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直線コネクタ 17"/>
            <p:cNvCxnSpPr/>
            <p:nvPr/>
          </p:nvCxnSpPr>
          <p:spPr>
            <a:xfrm flipV="1">
              <a:off x="1431136" y="4996390"/>
              <a:ext cx="399539" cy="57741"/>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1468544" y="1961453"/>
              <a:ext cx="37408" cy="315621"/>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p:cNvCxnSpPr/>
            <p:nvPr/>
          </p:nvCxnSpPr>
          <p:spPr>
            <a:xfrm flipH="1">
              <a:off x="8323121" y="1969503"/>
              <a:ext cx="35329" cy="307571"/>
            </a:xfrm>
            <a:prstGeom prst="line">
              <a:avLst/>
            </a:prstGeom>
          </p:spPr>
          <p:style>
            <a:lnRef idx="1">
              <a:schemeClr val="dk1"/>
            </a:lnRef>
            <a:fillRef idx="0">
              <a:schemeClr val="dk1"/>
            </a:fillRef>
            <a:effectRef idx="0">
              <a:schemeClr val="dk1"/>
            </a:effectRef>
            <a:fontRef idx="minor">
              <a:schemeClr val="tx1"/>
            </a:fontRef>
          </p:style>
        </p:cxnSp>
        <p:sp>
          <p:nvSpPr>
            <p:cNvPr id="24" name="テキスト ボックス 23"/>
            <p:cNvSpPr txBox="1"/>
            <p:nvPr/>
          </p:nvSpPr>
          <p:spPr>
            <a:xfrm>
              <a:off x="1170567" y="3834636"/>
              <a:ext cx="1015060" cy="597709"/>
            </a:xfrm>
            <a:prstGeom prst="rect">
              <a:avLst/>
            </a:prstGeom>
            <a:noFill/>
          </p:spPr>
          <p:txBody>
            <a:bodyPr wrap="none" rtlCol="0">
              <a:spAutoFit/>
            </a:bodyPr>
            <a:lstStyle/>
            <a:p>
              <a:r>
                <a:rPr lang="ja-JP" altLang="en-US" sz="1050" b="1" dirty="0">
                  <a:effectLst>
                    <a:glow rad="127000">
                      <a:schemeClr val="bg1"/>
                    </a:glow>
                  </a:effectLst>
                  <a:latin typeface="メイリオ" panose="020B0604030504040204" pitchFamily="50" charset="-128"/>
                  <a:ea typeface="メイリオ" panose="020B0604030504040204" pitchFamily="50" charset="-128"/>
                </a:rPr>
                <a:t>いつもある</a:t>
              </a:r>
              <a:endParaRPr lang="en-US" altLang="ja-JP" sz="1050" b="1" dirty="0">
                <a:effectLst>
                  <a:glow rad="127000">
                    <a:schemeClr val="bg1"/>
                  </a:glow>
                </a:effectLst>
                <a:latin typeface="メイリオ" panose="020B0604030504040204" pitchFamily="50" charset="-128"/>
                <a:ea typeface="メイリオ" panose="020B0604030504040204" pitchFamily="50" charset="-128"/>
              </a:endParaRPr>
            </a:p>
            <a:p>
              <a:pPr algn="ctr"/>
              <a:r>
                <a:rPr lang="en-US" altLang="ja-JP" sz="1050" b="1" dirty="0">
                  <a:latin typeface="メイリオ" panose="020B0604030504040204" pitchFamily="50" charset="-128"/>
                  <a:ea typeface="メイリオ" panose="020B0604030504040204" pitchFamily="50" charset="-128"/>
                </a:rPr>
                <a:t>(3)</a:t>
              </a:r>
              <a:endParaRPr lang="ja-JP" altLang="en-US" sz="1050" b="1" dirty="0">
                <a:latin typeface="メイリオ" panose="020B0604030504040204" pitchFamily="50" charset="-128"/>
                <a:ea typeface="メイリオ" panose="020B0604030504040204" pitchFamily="50" charset="-128"/>
              </a:endParaRPr>
            </a:p>
          </p:txBody>
        </p:sp>
        <p:sp>
          <p:nvSpPr>
            <p:cNvPr id="26" name="正方形/長方形 25"/>
            <p:cNvSpPr/>
            <p:nvPr/>
          </p:nvSpPr>
          <p:spPr>
            <a:xfrm>
              <a:off x="1381316" y="4499459"/>
              <a:ext cx="3056035" cy="551234"/>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cxnSp>
          <p:nvCxnSpPr>
            <p:cNvPr id="25" name="直線コネクタ 24"/>
            <p:cNvCxnSpPr/>
            <p:nvPr/>
          </p:nvCxnSpPr>
          <p:spPr>
            <a:xfrm>
              <a:off x="1468544" y="3519014"/>
              <a:ext cx="37408" cy="315621"/>
            </a:xfrm>
            <a:prstGeom prst="line">
              <a:avLst/>
            </a:prstGeom>
          </p:spPr>
          <p:style>
            <a:lnRef idx="1">
              <a:schemeClr val="dk1"/>
            </a:lnRef>
            <a:fillRef idx="0">
              <a:schemeClr val="dk1"/>
            </a:fillRef>
            <a:effectRef idx="0">
              <a:schemeClr val="dk1"/>
            </a:effectRef>
            <a:fontRef idx="minor">
              <a:schemeClr val="tx1"/>
            </a:fontRef>
          </p:style>
        </p:cxnSp>
        <p:sp>
          <p:nvSpPr>
            <p:cNvPr id="27" name="正方形/長方形 26"/>
            <p:cNvSpPr/>
            <p:nvPr/>
          </p:nvSpPr>
          <p:spPr>
            <a:xfrm>
              <a:off x="1381315" y="1656368"/>
              <a:ext cx="3807124" cy="58913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28" name="正方形/長方形 27"/>
            <p:cNvSpPr/>
            <p:nvPr/>
          </p:nvSpPr>
          <p:spPr>
            <a:xfrm>
              <a:off x="1381315" y="3068990"/>
              <a:ext cx="2828974" cy="589627"/>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grpSp>
      <p:sp>
        <p:nvSpPr>
          <p:cNvPr id="3" name="テキスト ボックス 2"/>
          <p:cNvSpPr txBox="1"/>
          <p:nvPr/>
        </p:nvSpPr>
        <p:spPr>
          <a:xfrm>
            <a:off x="1025193" y="4883560"/>
            <a:ext cx="7529625" cy="369332"/>
          </a:xfrm>
          <a:prstGeom prst="rect">
            <a:avLst/>
          </a:prstGeom>
          <a:solidFill>
            <a:schemeClr val="bg1"/>
          </a:solidFill>
        </p:spPr>
        <p:txBody>
          <a:bodyPr wrap="none" rtlCol="0">
            <a:spAutoFit/>
          </a:bodyPr>
          <a:lstStyle/>
          <a:p>
            <a:pPr algn="ctr"/>
            <a:r>
              <a:rPr lang="ja-JP" altLang="en-US" sz="1600" dirty="0">
                <a:latin typeface="メイリオ" panose="020B0604030504040204" pitchFamily="50" charset="-128"/>
                <a:ea typeface="メイリオ" panose="020B0604030504040204" pitchFamily="50" charset="-128"/>
              </a:rPr>
              <a:t>図</a:t>
            </a:r>
            <a:r>
              <a:rPr lang="en-US" altLang="ja-JP" sz="1600" dirty="0">
                <a:latin typeface="メイリオ" panose="020B0604030504040204" pitchFamily="50" charset="-128"/>
                <a:ea typeface="メイリオ" panose="020B0604030504040204" pitchFamily="50" charset="-128"/>
              </a:rPr>
              <a:t>5</a:t>
            </a:r>
            <a:r>
              <a:rPr lang="ja-JP" altLang="en-US" sz="1600"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メニューや商品に表示されている言語</a:t>
            </a:r>
            <a:r>
              <a:rPr lang="ja-JP" altLang="en-US" sz="1600" dirty="0">
                <a:latin typeface="メイリオ" panose="020B0604030504040204" pitchFamily="50" charset="-128"/>
                <a:ea typeface="メイリオ" panose="020B0604030504040204" pitchFamily="50" charset="-128"/>
              </a:rPr>
              <a:t>が分からず、困ったことがある</a:t>
            </a:r>
          </a:p>
        </p:txBody>
      </p:sp>
      <p:sp>
        <p:nvSpPr>
          <p:cNvPr id="29" name="正方形/長方形 28"/>
          <p:cNvSpPr/>
          <p:nvPr/>
        </p:nvSpPr>
        <p:spPr>
          <a:xfrm>
            <a:off x="-3232" y="533053"/>
            <a:ext cx="8585257"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696" y="627672"/>
            <a:ext cx="9096432" cy="430887"/>
          </a:xfrm>
          <a:prstGeom prst="rect">
            <a:avLst/>
          </a:prstGeom>
          <a:noFill/>
        </p:spPr>
        <p:txBody>
          <a:bodyPr wrap="square" rtlCol="0">
            <a:spAutoFit/>
          </a:bodyPr>
          <a:lstStyle/>
          <a:p>
            <a:r>
              <a:rPr kumimoji="1" lang="ja-JP" altLang="en-US" sz="2200" b="1" dirty="0">
                <a:latin typeface="メイリオ" panose="020B0604030504040204" pitchFamily="50" charset="-128"/>
                <a:ea typeface="メイリオ" panose="020B0604030504040204" pitchFamily="50" charset="-128"/>
              </a:rPr>
              <a:t>仮説検証１</a:t>
            </a:r>
            <a:r>
              <a:rPr kumimoji="1" lang="en-US" altLang="ja-JP" sz="2200" b="1" dirty="0">
                <a:latin typeface="メイリオ" panose="020B0604030504040204" pitchFamily="50" charset="-128"/>
                <a:ea typeface="メイリオ" panose="020B0604030504040204" pitchFamily="50" charset="-128"/>
              </a:rPr>
              <a:t>.</a:t>
            </a:r>
            <a:r>
              <a:rPr kumimoji="1" lang="ja-JP" altLang="en-US" sz="2200" b="1" dirty="0">
                <a:latin typeface="メイリオ" panose="020B0604030504040204" pitchFamily="50" charset="-128"/>
                <a:ea typeface="メイリオ" panose="020B0604030504040204" pitchFamily="50" charset="-128"/>
              </a:rPr>
              <a:t>　つくば市の外国人居住者は</a:t>
            </a:r>
            <a:r>
              <a:rPr lang="ja-JP" altLang="en-US" sz="2200" b="1" dirty="0">
                <a:latin typeface="メイリオ" panose="020B0604030504040204" pitchFamily="50" charset="-128"/>
                <a:ea typeface="メイリオ" panose="020B0604030504040204" pitchFamily="50" charset="-128"/>
              </a:rPr>
              <a:t>どのように</a:t>
            </a:r>
            <a:r>
              <a:rPr kumimoji="1" lang="ja-JP" altLang="en-US" sz="2200" b="1" dirty="0">
                <a:latin typeface="メイリオ" panose="020B0604030504040204" pitchFamily="50" charset="-128"/>
                <a:ea typeface="メイリオ" panose="020B0604030504040204" pitchFamily="50" charset="-128"/>
              </a:rPr>
              <a:t>困っているのか</a:t>
            </a:r>
            <a:endParaRPr kumimoji="1" lang="ja-JP" altLang="en-US" sz="2200" dirty="0">
              <a:latin typeface="メイリオ" panose="020B0604030504040204" pitchFamily="50" charset="-128"/>
              <a:ea typeface="メイリオ" panose="020B0604030504040204" pitchFamily="50" charset="-128"/>
            </a:endParaRPr>
          </a:p>
        </p:txBody>
      </p:sp>
      <p:sp>
        <p:nvSpPr>
          <p:cNvPr id="9" name="角丸四角形 8"/>
          <p:cNvSpPr/>
          <p:nvPr/>
        </p:nvSpPr>
        <p:spPr>
          <a:xfrm>
            <a:off x="1529643" y="5334331"/>
            <a:ext cx="6084711" cy="863929"/>
          </a:xfrm>
          <a:prstGeom prst="roundRect">
            <a:avLst/>
          </a:prstGeom>
          <a:ln w="3810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lvl="0" algn="ctr"/>
            <a:r>
              <a:rPr lang="ja-JP" altLang="en-US" sz="2400" dirty="0">
                <a:solidFill>
                  <a:prstClr val="black"/>
                </a:solidFill>
                <a:latin typeface="メイリオ" panose="020B0604030504040204" pitchFamily="50" charset="-128"/>
                <a:ea typeface="メイリオ" panose="020B0604030504040204" pitchFamily="50" charset="-128"/>
              </a:rPr>
              <a:t>どの業種も、メニューなどの</a:t>
            </a:r>
            <a:endParaRPr lang="en-US" altLang="ja-JP" sz="2400" dirty="0">
              <a:solidFill>
                <a:prstClr val="black"/>
              </a:solidFill>
              <a:latin typeface="メイリオ" panose="020B0604030504040204" pitchFamily="50" charset="-128"/>
              <a:ea typeface="メイリオ" panose="020B0604030504040204" pitchFamily="50" charset="-128"/>
            </a:endParaRPr>
          </a:p>
          <a:p>
            <a:pPr lvl="0" algn="ctr"/>
            <a:r>
              <a:rPr lang="ja-JP" altLang="en-US" sz="2400" b="1" dirty="0">
                <a:solidFill>
                  <a:prstClr val="black"/>
                </a:solidFill>
                <a:latin typeface="メイリオ" panose="020B0604030504040204" pitchFamily="50" charset="-128"/>
                <a:ea typeface="メイリオ" panose="020B0604030504040204" pitchFamily="50" charset="-128"/>
              </a:rPr>
              <a:t>表記言語</a:t>
            </a:r>
            <a:r>
              <a:rPr lang="ja-JP" altLang="en-US" sz="2400" dirty="0">
                <a:solidFill>
                  <a:prstClr val="black"/>
                </a:solidFill>
                <a:latin typeface="メイリオ" panose="020B0604030504040204" pitchFamily="50" charset="-128"/>
                <a:ea typeface="メイリオ" panose="020B0604030504040204" pitchFamily="50" charset="-128"/>
              </a:rPr>
              <a:t>を改善する必要がある</a:t>
            </a:r>
            <a:endParaRPr kumimoji="1" lang="ja-JP" altLang="en-US" dirty="0">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32" name="テキスト ボックス 31"/>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3" name="角丸四角形 22">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33" name="角丸四角形 32">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4" name="角丸四角形 33">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5" name="角丸四角形 34">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36" name="角丸四角形 3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 name="スライド番号プレースホルダー 3"/>
          <p:cNvSpPr>
            <a:spLocks noGrp="1"/>
          </p:cNvSpPr>
          <p:nvPr>
            <p:ph type="sldNum" sz="quarter" idx="12"/>
          </p:nvPr>
        </p:nvSpPr>
        <p:spPr>
          <a:xfrm>
            <a:off x="7134481" y="-193349"/>
            <a:ext cx="2057400" cy="958849"/>
          </a:xfrm>
        </p:spPr>
        <p:txBody>
          <a:bodyPr/>
          <a:lstStyle/>
          <a:p>
            <a:fld id="{720A1677-9A85-4923-9CC3-BAC96B6B0266}" type="slidenum">
              <a:rPr lang="ja-JP" altLang="en-US" smtClean="0"/>
              <a:pPr/>
              <a:t>22</a:t>
            </a:fld>
            <a:endParaRPr lang="ja-JP" altLang="en-US" dirty="0"/>
          </a:p>
        </p:txBody>
      </p:sp>
      <p:sp>
        <p:nvSpPr>
          <p:cNvPr id="5" name="テキスト ボックス 4"/>
          <p:cNvSpPr txBox="1"/>
          <p:nvPr/>
        </p:nvSpPr>
        <p:spPr>
          <a:xfrm>
            <a:off x="197722" y="1667725"/>
            <a:ext cx="827471"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rPr>
              <a:t>N=60</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87601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2"/>
          <a:stretch>
            <a:fillRect/>
          </a:stretch>
        </p:blipFill>
        <p:spPr>
          <a:xfrm>
            <a:off x="-397" y="-297"/>
            <a:ext cx="9144793" cy="6858594"/>
          </a:xfrm>
          <a:prstGeom prst="rect">
            <a:avLst/>
          </a:prstGeom>
        </p:spPr>
      </p:pic>
      <p:sp>
        <p:nvSpPr>
          <p:cNvPr id="27" name="正方形/長方形 26"/>
          <p:cNvSpPr/>
          <p:nvPr/>
        </p:nvSpPr>
        <p:spPr>
          <a:xfrm>
            <a:off x="0" y="1270445"/>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1961347" y="4798830"/>
            <a:ext cx="5221301" cy="369332"/>
          </a:xfrm>
          <a:prstGeom prst="rect">
            <a:avLst/>
          </a:prstGeom>
          <a:solidFill>
            <a:schemeClr val="bg1"/>
          </a:solidFill>
        </p:spPr>
        <p:txBody>
          <a:bodyPr wrap="none" rtlCol="0">
            <a:spAutoFit/>
          </a:bodyPr>
          <a:lstStyle/>
          <a:p>
            <a:pPr algn="ctr"/>
            <a:r>
              <a:rPr lang="ja-JP" altLang="en-US" sz="1600" dirty="0">
                <a:latin typeface="メイリオ" panose="020B0604030504040204" pitchFamily="50" charset="-128"/>
                <a:ea typeface="メイリオ" panose="020B0604030504040204" pitchFamily="50" charset="-128"/>
              </a:rPr>
              <a:t>図</a:t>
            </a:r>
            <a:r>
              <a:rPr lang="en-US" altLang="ja-JP" sz="1600" dirty="0">
                <a:latin typeface="メイリオ" panose="020B0604030504040204" pitchFamily="50" charset="-128"/>
                <a:ea typeface="メイリオ" panose="020B0604030504040204" pitchFamily="50" charset="-128"/>
              </a:rPr>
              <a:t>6</a:t>
            </a:r>
            <a:r>
              <a:rPr lang="ja-JP" altLang="en-US" sz="1600"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店員の使う言語</a:t>
            </a:r>
            <a:r>
              <a:rPr lang="ja-JP" altLang="en-US" sz="1600" dirty="0">
                <a:latin typeface="メイリオ" panose="020B0604030504040204" pitchFamily="50" charset="-128"/>
                <a:ea typeface="メイリオ" panose="020B0604030504040204" pitchFamily="50" charset="-128"/>
              </a:rPr>
              <a:t>が分からず、困ったことがある</a:t>
            </a:r>
          </a:p>
        </p:txBody>
      </p:sp>
      <p:sp>
        <p:nvSpPr>
          <p:cNvPr id="21" name="正方形/長方形 20"/>
          <p:cNvSpPr/>
          <p:nvPr/>
        </p:nvSpPr>
        <p:spPr>
          <a:xfrm>
            <a:off x="-3232" y="533053"/>
            <a:ext cx="8585257"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696" y="627672"/>
            <a:ext cx="9096432" cy="430887"/>
          </a:xfrm>
          <a:prstGeom prst="rect">
            <a:avLst/>
          </a:prstGeom>
          <a:noFill/>
        </p:spPr>
        <p:txBody>
          <a:bodyPr wrap="square" rtlCol="0">
            <a:spAutoFit/>
          </a:bodyPr>
          <a:lstStyle/>
          <a:p>
            <a:r>
              <a:rPr kumimoji="1" lang="ja-JP" altLang="en-US" sz="2200" b="1" dirty="0">
                <a:latin typeface="メイリオ" panose="020B0604030504040204" pitchFamily="50" charset="-128"/>
                <a:ea typeface="メイリオ" panose="020B0604030504040204" pitchFamily="50" charset="-128"/>
              </a:rPr>
              <a:t>仮説検証１</a:t>
            </a:r>
            <a:r>
              <a:rPr kumimoji="1" lang="en-US" altLang="ja-JP" sz="2200" b="1" dirty="0">
                <a:latin typeface="メイリオ" panose="020B0604030504040204" pitchFamily="50" charset="-128"/>
                <a:ea typeface="メイリオ" panose="020B0604030504040204" pitchFamily="50" charset="-128"/>
              </a:rPr>
              <a:t>.</a:t>
            </a:r>
            <a:r>
              <a:rPr kumimoji="1" lang="ja-JP" altLang="en-US" sz="2200" b="1" dirty="0">
                <a:latin typeface="メイリオ" panose="020B0604030504040204" pitchFamily="50" charset="-128"/>
                <a:ea typeface="メイリオ" panose="020B0604030504040204" pitchFamily="50" charset="-128"/>
              </a:rPr>
              <a:t>　つくば市の外国人居住者は</a:t>
            </a:r>
            <a:r>
              <a:rPr lang="ja-JP" altLang="en-US" sz="2200" b="1" dirty="0">
                <a:latin typeface="メイリオ" panose="020B0604030504040204" pitchFamily="50" charset="-128"/>
                <a:ea typeface="メイリオ" panose="020B0604030504040204" pitchFamily="50" charset="-128"/>
              </a:rPr>
              <a:t>どのように</a:t>
            </a:r>
            <a:r>
              <a:rPr kumimoji="1" lang="ja-JP" altLang="en-US" sz="2200" b="1" dirty="0">
                <a:latin typeface="メイリオ" panose="020B0604030504040204" pitchFamily="50" charset="-128"/>
                <a:ea typeface="メイリオ" panose="020B0604030504040204" pitchFamily="50" charset="-128"/>
              </a:rPr>
              <a:t>困っているのか</a:t>
            </a:r>
            <a:endParaRPr kumimoji="1" lang="ja-JP" altLang="en-US" sz="2200" dirty="0">
              <a:latin typeface="メイリオ" panose="020B0604030504040204" pitchFamily="50" charset="-128"/>
              <a:ea typeface="メイリオ" panose="020B0604030504040204" pitchFamily="50" charset="-128"/>
            </a:endParaRPr>
          </a:p>
        </p:txBody>
      </p:sp>
      <p:grpSp>
        <p:nvGrpSpPr>
          <p:cNvPr id="42" name="グループ化 41"/>
          <p:cNvGrpSpPr/>
          <p:nvPr/>
        </p:nvGrpSpPr>
        <p:grpSpPr>
          <a:xfrm>
            <a:off x="778933" y="1411111"/>
            <a:ext cx="7563556" cy="3465586"/>
            <a:chOff x="939436" y="727806"/>
            <a:chExt cx="8338123" cy="5085218"/>
          </a:xfrm>
        </p:grpSpPr>
        <p:sp>
          <p:nvSpPr>
            <p:cNvPr id="43" name="テキスト ボックス 42"/>
            <p:cNvSpPr txBox="1"/>
            <p:nvPr/>
          </p:nvSpPr>
          <p:spPr>
            <a:xfrm>
              <a:off x="939436" y="1617943"/>
              <a:ext cx="1193189" cy="451616"/>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ファミレス</a:t>
              </a:r>
            </a:p>
          </p:txBody>
        </p:sp>
        <p:sp>
          <p:nvSpPr>
            <p:cNvPr id="44" name="テキスト ボックス 43"/>
            <p:cNvSpPr txBox="1"/>
            <p:nvPr/>
          </p:nvSpPr>
          <p:spPr>
            <a:xfrm>
              <a:off x="939436" y="3084542"/>
              <a:ext cx="1193189" cy="736487"/>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コンビニ</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・スーパー</a:t>
              </a:r>
              <a:endParaRPr lang="en-US" altLang="ja-JP" sz="1400" b="1" dirty="0">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988493" y="4766583"/>
              <a:ext cx="995266" cy="433228"/>
            </a:xfrm>
            <a:prstGeom prst="rect">
              <a:avLst/>
            </a:prstGeom>
            <a:noFill/>
          </p:spPr>
          <p:txBody>
            <a:bodyPr wrap="none" rtlCol="0">
              <a:spAutoFit/>
            </a:bodyPr>
            <a:lstStyle/>
            <a:p>
              <a:r>
                <a:rPr lang="ja-JP" altLang="en-US" sz="1400" b="1" dirty="0">
                  <a:latin typeface="メイリオ" panose="020B0604030504040204" pitchFamily="50" charset="-128"/>
                  <a:ea typeface="メイリオ" panose="020B0604030504040204" pitchFamily="50" charset="-128"/>
                </a:rPr>
                <a:t>アパレル</a:t>
              </a:r>
            </a:p>
          </p:txBody>
        </p:sp>
        <p:cxnSp>
          <p:nvCxnSpPr>
            <p:cNvPr id="46" name="直線コネクタ 45"/>
            <p:cNvCxnSpPr/>
            <p:nvPr/>
          </p:nvCxnSpPr>
          <p:spPr>
            <a:xfrm>
              <a:off x="2352504" y="1933247"/>
              <a:ext cx="0" cy="299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2352504" y="5055126"/>
              <a:ext cx="8314" cy="303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2425335" y="3494883"/>
              <a:ext cx="44235" cy="281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グループ化 48"/>
            <p:cNvGrpSpPr/>
            <p:nvPr/>
          </p:nvGrpSpPr>
          <p:grpSpPr>
            <a:xfrm>
              <a:off x="1954046" y="727806"/>
              <a:ext cx="7323513" cy="5085218"/>
              <a:chOff x="-464957" y="-164084"/>
              <a:chExt cx="7323513" cy="5085218"/>
            </a:xfrm>
          </p:grpSpPr>
          <p:graphicFrame>
            <p:nvGraphicFramePr>
              <p:cNvPr id="50" name="グラフ 49"/>
              <p:cNvGraphicFramePr>
                <a:graphicFrameLocks/>
              </p:cNvGraphicFramePr>
              <p:nvPr>
                <p:extLst>
                  <p:ext uri="{D42A27DB-BD31-4B8C-83A1-F6EECF244321}">
                    <p14:modId xmlns:p14="http://schemas.microsoft.com/office/powerpoint/2010/main" val="1993501925"/>
                  </p:ext>
                </p:extLst>
              </p:nvPr>
            </p:nvGraphicFramePr>
            <p:xfrm>
              <a:off x="-464957" y="-164084"/>
              <a:ext cx="7323513" cy="5085218"/>
            </p:xfrm>
            <a:graphic>
              <a:graphicData uri="http://schemas.openxmlformats.org/drawingml/2006/chart">
                <c:chart xmlns:c="http://schemas.openxmlformats.org/drawingml/2006/chart" xmlns:r="http://schemas.openxmlformats.org/officeDocument/2006/relationships" r:id="rId3"/>
              </a:graphicData>
            </a:graphic>
          </p:graphicFrame>
          <p:sp>
            <p:nvSpPr>
              <p:cNvPr id="51" name="正方形/長方形 50"/>
              <p:cNvSpPr/>
              <p:nvPr/>
            </p:nvSpPr>
            <p:spPr>
              <a:xfrm>
                <a:off x="-266653" y="2296603"/>
                <a:ext cx="2408569" cy="632535"/>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52" name="正方形/長方形 51"/>
              <p:cNvSpPr/>
              <p:nvPr/>
            </p:nvSpPr>
            <p:spPr>
              <a:xfrm>
                <a:off x="-266653" y="726051"/>
                <a:ext cx="3295306" cy="64520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53" name="正方形/長方形 52"/>
              <p:cNvSpPr/>
              <p:nvPr/>
            </p:nvSpPr>
            <p:spPr>
              <a:xfrm>
                <a:off x="-255664" y="3823388"/>
                <a:ext cx="3284317" cy="643642"/>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grpSp>
      </p:grpSp>
      <p:sp>
        <p:nvSpPr>
          <p:cNvPr id="55" name="角丸四角形 54"/>
          <p:cNvSpPr/>
          <p:nvPr/>
        </p:nvSpPr>
        <p:spPr>
          <a:xfrm>
            <a:off x="879588" y="5219363"/>
            <a:ext cx="7384817" cy="863929"/>
          </a:xfrm>
          <a:prstGeom prst="roundRect">
            <a:avLst/>
          </a:prstGeom>
          <a:ln w="3810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lvl="0" algn="ctr"/>
            <a:r>
              <a:rPr lang="ja-JP" altLang="en-US" sz="2400" b="1" dirty="0">
                <a:latin typeface="メイリオ" panose="020B0604030504040204" pitchFamily="50" charset="-128"/>
                <a:ea typeface="メイリオ" panose="020B0604030504040204" pitchFamily="50" charset="-128"/>
              </a:rPr>
              <a:t>ファミレス、アパレル</a:t>
            </a:r>
            <a:r>
              <a:rPr lang="ja-JP" altLang="en-US" sz="2400" dirty="0">
                <a:latin typeface="メイリオ" panose="020B0604030504040204" pitchFamily="50" charset="-128"/>
                <a:ea typeface="メイリオ" panose="020B0604030504040204" pitchFamily="50" charset="-128"/>
              </a:rPr>
              <a:t>では特に、接客の改善が必要</a:t>
            </a:r>
          </a:p>
          <a:p>
            <a:pPr lvl="0" algn="ctr"/>
            <a:r>
              <a:rPr lang="ja-JP" altLang="en-US" sz="2400"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留学生</a:t>
            </a:r>
            <a:r>
              <a:rPr lang="ja-JP" altLang="en-US" sz="2400" u="sng" dirty="0">
                <a:latin typeface="メイリオ" panose="020B0604030504040204" pitchFamily="50" charset="-128"/>
                <a:ea typeface="メイリオ" panose="020B0604030504040204" pitchFamily="50" charset="-128"/>
              </a:rPr>
              <a:t>により改善できる可能性！</a:t>
            </a:r>
          </a:p>
        </p:txBody>
      </p:sp>
      <p:sp>
        <p:nvSpPr>
          <p:cNvPr id="56" name="テキスト ボックス 55"/>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57" name="テキスト ボックス 56"/>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4" name="角丸四角形 2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8" name="角丸四角形 27">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 name="スライド番号プレースホルダー 1"/>
          <p:cNvSpPr>
            <a:spLocks noGrp="1"/>
          </p:cNvSpPr>
          <p:nvPr>
            <p:ph type="sldNum" sz="quarter" idx="12"/>
          </p:nvPr>
        </p:nvSpPr>
        <p:spPr>
          <a:xfrm>
            <a:off x="7160807" y="-173599"/>
            <a:ext cx="2057400" cy="958849"/>
          </a:xfrm>
        </p:spPr>
        <p:txBody>
          <a:bodyPr/>
          <a:lstStyle/>
          <a:p>
            <a:fld id="{720A1677-9A85-4923-9CC3-BAC96B6B0266}" type="slidenum">
              <a:rPr lang="ja-JP" altLang="en-US" smtClean="0"/>
              <a:pPr/>
              <a:t>23</a:t>
            </a:fld>
            <a:endParaRPr lang="ja-JP" altLang="en-US" dirty="0"/>
          </a:p>
        </p:txBody>
      </p:sp>
      <p:sp>
        <p:nvSpPr>
          <p:cNvPr id="30" name="テキスト ボックス 29"/>
          <p:cNvSpPr txBox="1"/>
          <p:nvPr/>
        </p:nvSpPr>
        <p:spPr>
          <a:xfrm>
            <a:off x="197722" y="1667725"/>
            <a:ext cx="827471"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rPr>
              <a:t>N=60</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72331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270445"/>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269982" y="1501138"/>
            <a:ext cx="2654894"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の結果</a:t>
            </a:r>
            <a:endParaRPr lang="en-US" altLang="ja-JP" sz="2400" b="1"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406154" y="2193496"/>
            <a:ext cx="8545669" cy="3647152"/>
          </a:xfrm>
          <a:prstGeom prst="rect">
            <a:avLst/>
          </a:prstGeom>
          <a:noFill/>
        </p:spPr>
        <p:txBody>
          <a:bodyPr wrap="square" rtlCol="0">
            <a:spAutoFit/>
          </a:bodyPr>
          <a:lstStyle/>
          <a:p>
            <a:pPr>
              <a:lnSpc>
                <a:spcPct val="150000"/>
              </a:lnSpc>
            </a:pPr>
            <a:r>
              <a:rPr lang="ja-JP" altLang="en-US" sz="2400" dirty="0">
                <a:latin typeface="メイリオ" panose="020B0604030504040204" pitchFamily="50" charset="-128"/>
                <a:ea typeface="メイリオ" panose="020B0604030504040204" pitchFamily="50" charset="-128"/>
              </a:rPr>
              <a:t>・メニューなどの</a:t>
            </a:r>
            <a:r>
              <a:rPr lang="ja-JP" altLang="en-US" sz="2600" b="1" dirty="0">
                <a:latin typeface="メイリオ" panose="020B0604030504040204" pitchFamily="50" charset="-128"/>
                <a:ea typeface="メイリオ" panose="020B0604030504040204" pitchFamily="50" charset="-128"/>
              </a:rPr>
              <a:t>言語表記</a:t>
            </a:r>
            <a:r>
              <a:rPr lang="ja-JP" altLang="en-US" sz="2600" dirty="0">
                <a:latin typeface="メイリオ" panose="020B0604030504040204" pitchFamily="50" charset="-128"/>
                <a:ea typeface="メイリオ" panose="020B0604030504040204" pitchFamily="50" charset="-128"/>
              </a:rPr>
              <a:t>や、</a:t>
            </a:r>
            <a:endParaRPr lang="en-US" altLang="ja-JP" sz="2600" dirty="0">
              <a:latin typeface="メイリオ" panose="020B0604030504040204" pitchFamily="50" charset="-128"/>
              <a:ea typeface="メイリオ" panose="020B0604030504040204" pitchFamily="50" charset="-128"/>
            </a:endParaRPr>
          </a:p>
          <a:p>
            <a:pPr>
              <a:lnSpc>
                <a:spcPct val="150000"/>
              </a:lnSpc>
            </a:pPr>
            <a:r>
              <a:rPr lang="ja-JP" altLang="en-US" sz="2600" dirty="0">
                <a:latin typeface="メイリオ" panose="020B0604030504040204" pitchFamily="50" charset="-128"/>
                <a:ea typeface="メイリオ" panose="020B0604030504040204" pitchFamily="50" charset="-128"/>
              </a:rPr>
              <a:t>　店員の</a:t>
            </a:r>
            <a:r>
              <a:rPr lang="ja-JP" altLang="en-US" sz="2600" b="1" dirty="0">
                <a:latin typeface="メイリオ" panose="020B0604030504040204" pitchFamily="50" charset="-128"/>
                <a:ea typeface="メイリオ" panose="020B0604030504040204" pitchFamily="50" charset="-128"/>
              </a:rPr>
              <a:t>接客言語</a:t>
            </a:r>
            <a:r>
              <a:rPr lang="ja-JP" altLang="en-US" sz="2600" dirty="0">
                <a:latin typeface="メイリオ" panose="020B0604030504040204" pitchFamily="50" charset="-128"/>
                <a:ea typeface="メイリオ" panose="020B0604030504040204" pitchFamily="50" charset="-128"/>
              </a:rPr>
              <a:t>で困る頻度が多かった</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a:lnSpc>
                <a:spcPct val="150000"/>
              </a:lnSpc>
            </a:pPr>
            <a:endParaRPr lang="en-US" altLang="ja-JP" sz="2400" dirty="0">
              <a:latin typeface="メイリオ" panose="020B0604030504040204" pitchFamily="50" charset="-128"/>
              <a:ea typeface="メイリオ" panose="020B0604030504040204" pitchFamily="50" charset="-128"/>
            </a:endParaRPr>
          </a:p>
          <a:p>
            <a:pPr>
              <a:lnSpc>
                <a:spcPct val="150000"/>
              </a:lnSpc>
            </a:pPr>
            <a:r>
              <a:rPr lang="ja-JP" altLang="en-US" sz="2400" dirty="0">
                <a:latin typeface="メイリオ" panose="020B0604030504040204" pitchFamily="50" charset="-128"/>
                <a:ea typeface="メイリオ" panose="020B0604030504040204" pitchFamily="50" charset="-128"/>
              </a:rPr>
              <a:t>・</a:t>
            </a:r>
            <a:r>
              <a:rPr lang="ja-JP" altLang="en-US" sz="2600" b="1" dirty="0">
                <a:latin typeface="メイリオ" panose="020B0604030504040204" pitchFamily="50" charset="-128"/>
                <a:ea typeface="メイリオ" panose="020B0604030504040204" pitchFamily="50" charset="-128"/>
              </a:rPr>
              <a:t>店員の言語</a:t>
            </a:r>
            <a:r>
              <a:rPr lang="ja-JP" altLang="en-US" sz="2400" dirty="0">
                <a:latin typeface="メイリオ" panose="020B0604030504040204" pitchFamily="50" charset="-128"/>
                <a:ea typeface="メイリオ" panose="020B0604030504040204" pitchFamily="50" charset="-128"/>
              </a:rPr>
              <a:t>が分からず困る頻度は、</a:t>
            </a:r>
            <a:endParaRPr lang="en-US" altLang="ja-JP" sz="2400" dirty="0">
              <a:latin typeface="メイリオ" panose="020B0604030504040204" pitchFamily="50" charset="-128"/>
              <a:ea typeface="メイリオ" panose="020B0604030504040204" pitchFamily="50" charset="-128"/>
            </a:endParaRPr>
          </a:p>
          <a:p>
            <a:pPr>
              <a:lnSpc>
                <a:spcPct val="150000"/>
              </a:lnSpc>
            </a:pPr>
            <a:r>
              <a:rPr lang="ja-JP" altLang="en-US" sz="2400" dirty="0">
                <a:latin typeface="メイリオ" panose="020B0604030504040204" pitchFamily="50" charset="-128"/>
                <a:ea typeface="メイリオ" panose="020B0604030504040204" pitchFamily="50" charset="-128"/>
              </a:rPr>
              <a:t>　</a:t>
            </a:r>
            <a:r>
              <a:rPr lang="ja-JP" altLang="en-US" sz="2600" b="1" dirty="0">
                <a:latin typeface="メイリオ" panose="020B0604030504040204" pitchFamily="50" charset="-128"/>
                <a:ea typeface="メイリオ" panose="020B0604030504040204" pitchFamily="50" charset="-128"/>
              </a:rPr>
              <a:t>ファミレス</a:t>
            </a:r>
            <a:r>
              <a:rPr lang="ja-JP" altLang="en-US" sz="2400" dirty="0">
                <a:latin typeface="メイリオ" panose="020B0604030504040204" pitchFamily="50" charset="-128"/>
                <a:ea typeface="メイリオ" panose="020B0604030504040204" pitchFamily="50" charset="-128"/>
              </a:rPr>
              <a:t>、</a:t>
            </a:r>
            <a:r>
              <a:rPr lang="ja-JP" altLang="en-US" sz="2600" b="1" dirty="0">
                <a:latin typeface="メイリオ" panose="020B0604030504040204" pitchFamily="50" charset="-128"/>
                <a:ea typeface="メイリオ" panose="020B0604030504040204" pitchFamily="50" charset="-128"/>
              </a:rPr>
              <a:t>アパレル</a:t>
            </a:r>
            <a:r>
              <a:rPr lang="ja-JP" altLang="en-US" sz="2400" dirty="0">
                <a:latin typeface="メイリオ" panose="020B0604030504040204" pitchFamily="50" charset="-128"/>
                <a:ea typeface="メイリオ" panose="020B0604030504040204" pitchFamily="50" charset="-128"/>
              </a:rPr>
              <a:t>で特に高かった。</a:t>
            </a:r>
            <a:endParaRPr lang="en-US" altLang="ja-JP" sz="2400" dirty="0">
              <a:latin typeface="メイリオ" panose="020B0604030504040204" pitchFamily="50" charset="-128"/>
              <a:ea typeface="メイリオ" panose="020B0604030504040204" pitchFamily="50" charset="-128"/>
            </a:endParaRPr>
          </a:p>
          <a:p>
            <a:pPr>
              <a:lnSpc>
                <a:spcPct val="150000"/>
              </a:lnSpc>
            </a:pPr>
            <a:r>
              <a:rPr lang="ja-JP" altLang="en-US" sz="2400" dirty="0">
                <a:latin typeface="メイリオ" panose="020B0604030504040204" pitchFamily="50" charset="-128"/>
                <a:ea typeface="メイリオ" panose="020B0604030504040204" pitchFamily="50" charset="-128"/>
              </a:rPr>
              <a:t>　→</a:t>
            </a:r>
            <a:r>
              <a:rPr lang="ja-JP" altLang="en-US" sz="2600" b="1" dirty="0">
                <a:latin typeface="メイリオ" panose="020B0604030504040204" pitchFamily="50" charset="-128"/>
                <a:ea typeface="メイリオ" panose="020B0604030504040204" pitchFamily="50" charset="-128"/>
              </a:rPr>
              <a:t>留学生アルバイト</a:t>
            </a:r>
            <a:r>
              <a:rPr lang="ja-JP" altLang="en-US" sz="2400" dirty="0">
                <a:latin typeface="メイリオ" panose="020B0604030504040204" pitchFamily="50" charset="-128"/>
                <a:ea typeface="メイリオ" panose="020B0604030504040204" pitchFamily="50" charset="-128"/>
              </a:rPr>
              <a:t>によって改善できる可能性あり！</a:t>
            </a:r>
          </a:p>
        </p:txBody>
      </p:sp>
      <p:sp>
        <p:nvSpPr>
          <p:cNvPr id="16" name="正方形/長方形 15"/>
          <p:cNvSpPr/>
          <p:nvPr/>
        </p:nvSpPr>
        <p:spPr>
          <a:xfrm>
            <a:off x="-3232" y="533053"/>
            <a:ext cx="8585257"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696" y="627672"/>
            <a:ext cx="9096432" cy="430887"/>
          </a:xfrm>
          <a:prstGeom prst="rect">
            <a:avLst/>
          </a:prstGeom>
          <a:noFill/>
        </p:spPr>
        <p:txBody>
          <a:bodyPr wrap="square" rtlCol="0">
            <a:spAutoFit/>
          </a:bodyPr>
          <a:lstStyle/>
          <a:p>
            <a:r>
              <a:rPr kumimoji="1" lang="ja-JP" altLang="en-US" sz="2200" b="1" dirty="0">
                <a:latin typeface="メイリオ" panose="020B0604030504040204" pitchFamily="50" charset="-128"/>
                <a:ea typeface="メイリオ" panose="020B0604030504040204" pitchFamily="50" charset="-128"/>
              </a:rPr>
              <a:t>仮説検証１</a:t>
            </a:r>
            <a:r>
              <a:rPr kumimoji="1" lang="en-US" altLang="ja-JP" sz="2200" b="1" dirty="0">
                <a:latin typeface="メイリオ" panose="020B0604030504040204" pitchFamily="50" charset="-128"/>
                <a:ea typeface="メイリオ" panose="020B0604030504040204" pitchFamily="50" charset="-128"/>
              </a:rPr>
              <a:t>.</a:t>
            </a:r>
            <a:r>
              <a:rPr kumimoji="1" lang="ja-JP" altLang="en-US" sz="2200" b="1" dirty="0">
                <a:latin typeface="メイリオ" panose="020B0604030504040204" pitchFamily="50" charset="-128"/>
                <a:ea typeface="メイリオ" panose="020B0604030504040204" pitchFamily="50" charset="-128"/>
              </a:rPr>
              <a:t>　つくば市の外国人居住者は</a:t>
            </a:r>
            <a:r>
              <a:rPr lang="ja-JP" altLang="en-US" sz="2200" b="1" dirty="0">
                <a:latin typeface="メイリオ" panose="020B0604030504040204" pitchFamily="50" charset="-128"/>
                <a:ea typeface="メイリオ" panose="020B0604030504040204" pitchFamily="50" charset="-128"/>
              </a:rPr>
              <a:t>どのように</a:t>
            </a:r>
            <a:r>
              <a:rPr kumimoji="1" lang="ja-JP" altLang="en-US" sz="2200" b="1" dirty="0">
                <a:latin typeface="メイリオ" panose="020B0604030504040204" pitchFamily="50" charset="-128"/>
                <a:ea typeface="メイリオ" panose="020B0604030504040204" pitchFamily="50" charset="-128"/>
              </a:rPr>
              <a:t>困っているのか</a:t>
            </a:r>
            <a:endParaRPr kumimoji="1" lang="ja-JP" altLang="en-US" sz="2200" dirty="0">
              <a:latin typeface="メイリオ" panose="020B0604030504040204" pitchFamily="50" charset="-128"/>
              <a:ea typeface="メイリオ" panose="020B0604030504040204" pitchFamily="50" charset="-128"/>
            </a:endParaRPr>
          </a:p>
        </p:txBody>
      </p:sp>
      <p:sp>
        <p:nvSpPr>
          <p:cNvPr id="10" name="角丸四角形 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1" name="角丸四角形 1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12" name="角丸四角形 1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3" name="スライド番号プレースホルダー 2"/>
          <p:cNvSpPr>
            <a:spLocks noGrp="1"/>
          </p:cNvSpPr>
          <p:nvPr>
            <p:ph type="sldNum" sz="quarter" idx="12"/>
          </p:nvPr>
        </p:nvSpPr>
        <p:spPr>
          <a:xfrm>
            <a:off x="7116252" y="-190305"/>
            <a:ext cx="2057400" cy="958849"/>
          </a:xfrm>
        </p:spPr>
        <p:txBody>
          <a:bodyPr/>
          <a:lstStyle/>
          <a:p>
            <a:fld id="{720A1677-9A85-4923-9CC3-BAC96B6B0266}" type="slidenum">
              <a:rPr lang="ja-JP" altLang="en-US" smtClean="0"/>
              <a:pPr/>
              <a:t>24</a:t>
            </a:fld>
            <a:endParaRPr lang="ja-JP" altLang="en-US" dirty="0"/>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515" y="2598437"/>
            <a:ext cx="2794574" cy="2576666"/>
          </a:xfrm>
          <a:prstGeom prst="rect">
            <a:avLst/>
          </a:prstGeom>
        </p:spPr>
      </p:pic>
    </p:spTree>
    <p:extLst>
      <p:ext uri="{BB962C8B-B14F-4D97-AF65-F5344CB8AC3E}">
        <p14:creationId xmlns:p14="http://schemas.microsoft.com/office/powerpoint/2010/main" val="905473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6093876" y="4295150"/>
            <a:ext cx="5319584" cy="5245443"/>
            <a:chOff x="6093876" y="4295150"/>
            <a:chExt cx="5319584" cy="5245443"/>
          </a:xfrm>
        </p:grpSpPr>
        <p:sp>
          <p:nvSpPr>
            <p:cNvPr id="11" name="楕円 10">
              <a:extLst>
                <a:ext uri="{FF2B5EF4-FFF2-40B4-BE49-F238E27FC236}">
                  <a16:creationId xmlns:a16="http://schemas.microsoft.com/office/drawing/2014/main" id="{41B80351-D2E7-4CE5-9536-AE2171A27D2E}"/>
                </a:ext>
              </a:extLst>
            </p:cNvPr>
            <p:cNvSpPr/>
            <p:nvPr/>
          </p:nvSpPr>
          <p:spPr>
            <a:xfrm>
              <a:off x="6093876" y="4295150"/>
              <a:ext cx="5319584" cy="52454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2" name="グループ化 11">
              <a:extLst>
                <a:ext uri="{FF2B5EF4-FFF2-40B4-BE49-F238E27FC236}">
                  <a16:creationId xmlns:a16="http://schemas.microsoft.com/office/drawing/2014/main" id="{1B9EA1C6-A09D-4264-864B-7F70F7E5740F}"/>
                </a:ext>
              </a:extLst>
            </p:cNvPr>
            <p:cNvGrpSpPr/>
            <p:nvPr/>
          </p:nvGrpSpPr>
          <p:grpSpPr>
            <a:xfrm rot="799030">
              <a:off x="6773559" y="4639742"/>
              <a:ext cx="2096325" cy="1739219"/>
              <a:chOff x="9345460" y="3781168"/>
              <a:chExt cx="2096896" cy="1983172"/>
            </a:xfrm>
          </p:grpSpPr>
          <p:sp>
            <p:nvSpPr>
              <p:cNvPr id="13" name="フローチャート: データ 12">
                <a:extLst>
                  <a:ext uri="{FF2B5EF4-FFF2-40B4-BE49-F238E27FC236}">
                    <a16:creationId xmlns:a16="http://schemas.microsoft.com/office/drawing/2014/main" id="{A44BEA58-9FB1-4E92-9498-69DACD18B5B3}"/>
                  </a:ext>
                </a:extLst>
              </p:cNvPr>
              <p:cNvSpPr/>
              <p:nvPr/>
            </p:nvSpPr>
            <p:spPr>
              <a:xfrm>
                <a:off x="10836927" y="3781168"/>
                <a:ext cx="605429" cy="429083"/>
              </a:xfrm>
              <a:prstGeom prst="flowChartInputOut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正方形/長方形 13">
                <a:extLst>
                  <a:ext uri="{FF2B5EF4-FFF2-40B4-BE49-F238E27FC236}">
                    <a16:creationId xmlns:a16="http://schemas.microsoft.com/office/drawing/2014/main" id="{9F98FC05-475A-4D93-8539-DEA6C6629B87}"/>
                  </a:ext>
                </a:extLst>
              </p:cNvPr>
              <p:cNvSpPr/>
              <p:nvPr/>
            </p:nvSpPr>
            <p:spPr>
              <a:xfrm>
                <a:off x="10836875" y="4349578"/>
                <a:ext cx="506627" cy="126039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正方形/長方形 14">
                <a:extLst>
                  <a:ext uri="{FF2B5EF4-FFF2-40B4-BE49-F238E27FC236}">
                    <a16:creationId xmlns:a16="http://schemas.microsoft.com/office/drawing/2014/main" id="{E5508002-0A5F-4D5C-9109-1EA52EF07C49}"/>
                  </a:ext>
                </a:extLst>
              </p:cNvPr>
              <p:cNvSpPr/>
              <p:nvPr/>
            </p:nvSpPr>
            <p:spPr>
              <a:xfrm rot="15933184">
                <a:off x="10392045" y="4478328"/>
                <a:ext cx="356966" cy="147299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正方形/長方形 15">
                <a:extLst>
                  <a:ext uri="{FF2B5EF4-FFF2-40B4-BE49-F238E27FC236}">
                    <a16:creationId xmlns:a16="http://schemas.microsoft.com/office/drawing/2014/main" id="{B6A0C6D3-3A9F-48CD-9374-58D66370A48C}"/>
                  </a:ext>
                </a:extLst>
              </p:cNvPr>
              <p:cNvSpPr/>
              <p:nvPr/>
            </p:nvSpPr>
            <p:spPr>
              <a:xfrm rot="15933184">
                <a:off x="10029948" y="5342554"/>
                <a:ext cx="223113" cy="5261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正方形/長方形 16">
                <a:extLst>
                  <a:ext uri="{FF2B5EF4-FFF2-40B4-BE49-F238E27FC236}">
                    <a16:creationId xmlns:a16="http://schemas.microsoft.com/office/drawing/2014/main" id="{161B1B96-FDA1-4A54-9DD9-EB86E01A74C1}"/>
                  </a:ext>
                </a:extLst>
              </p:cNvPr>
              <p:cNvSpPr/>
              <p:nvPr/>
            </p:nvSpPr>
            <p:spPr>
              <a:xfrm rot="15933184">
                <a:off x="10752964" y="5050158"/>
                <a:ext cx="378313" cy="7847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正方形/長方形 17">
                <a:extLst>
                  <a:ext uri="{FF2B5EF4-FFF2-40B4-BE49-F238E27FC236}">
                    <a16:creationId xmlns:a16="http://schemas.microsoft.com/office/drawing/2014/main" id="{4176CF21-0832-4462-8281-AD0C37EC5E92}"/>
                  </a:ext>
                </a:extLst>
              </p:cNvPr>
              <p:cNvSpPr/>
              <p:nvPr/>
            </p:nvSpPr>
            <p:spPr>
              <a:xfrm>
                <a:off x="9345460" y="5183705"/>
                <a:ext cx="374791" cy="58063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grpSp>
      <p:sp>
        <p:nvSpPr>
          <p:cNvPr id="19" name="テキスト ボックス 18">
            <a:extLst>
              <a:ext uri="{FF2B5EF4-FFF2-40B4-BE49-F238E27FC236}">
                <a16:creationId xmlns:a16="http://schemas.microsoft.com/office/drawing/2014/main" id="{28E8A4E0-975E-4C4F-9A30-6C6E53E5DD02}"/>
              </a:ext>
            </a:extLst>
          </p:cNvPr>
          <p:cNvSpPr txBox="1"/>
          <p:nvPr/>
        </p:nvSpPr>
        <p:spPr>
          <a:xfrm>
            <a:off x="0" y="6252873"/>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0" name="テキスト ボックス 19">
            <a:extLst>
              <a:ext uri="{FF2B5EF4-FFF2-40B4-BE49-F238E27FC236}">
                <a16:creationId xmlns:a16="http://schemas.microsoft.com/office/drawing/2014/main" id="{0BAE5287-FDD0-4A20-9169-30FD9C249BE8}"/>
              </a:ext>
            </a:extLst>
          </p:cNvPr>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25</a:t>
            </a:fld>
            <a:endParaRPr lang="ja-JP" altLang="en-US" dirty="0"/>
          </a:p>
        </p:txBody>
      </p:sp>
      <p:sp>
        <p:nvSpPr>
          <p:cNvPr id="21" name="角丸四角形 20"/>
          <p:cNvSpPr/>
          <p:nvPr/>
        </p:nvSpPr>
        <p:spPr>
          <a:xfrm>
            <a:off x="1079828" y="889502"/>
            <a:ext cx="6806729" cy="2117592"/>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p>
        </p:txBody>
      </p:sp>
      <p:sp>
        <p:nvSpPr>
          <p:cNvPr id="3" name="テキスト ボックス 2"/>
          <p:cNvSpPr txBox="1"/>
          <p:nvPr/>
        </p:nvSpPr>
        <p:spPr>
          <a:xfrm>
            <a:off x="1441225" y="1157392"/>
            <a:ext cx="6340197" cy="1569660"/>
          </a:xfrm>
          <a:prstGeom prst="rect">
            <a:avLst/>
          </a:prstGeom>
          <a:noFill/>
        </p:spPr>
        <p:txBody>
          <a:bodyPr wrap="none" rtlCol="0">
            <a:spAutoFit/>
          </a:bodyPr>
          <a:lstStyle/>
          <a:p>
            <a:r>
              <a:rPr kumimoji="1" lang="ja-JP" altLang="en-US" sz="3200" b="1" dirty="0">
                <a:latin typeface="メイリオ" panose="020B0604030504040204" pitchFamily="50" charset="-128"/>
                <a:ea typeface="メイリオ" panose="020B0604030504040204" pitchFamily="50" charset="-128"/>
              </a:rPr>
              <a:t>仮説検証２</a:t>
            </a:r>
            <a:r>
              <a:rPr kumimoji="1" lang="en-US" altLang="ja-JP" sz="3200" b="1" dirty="0">
                <a:latin typeface="メイリオ" panose="020B0604030504040204" pitchFamily="50" charset="-128"/>
                <a:ea typeface="メイリオ" panose="020B0604030504040204" pitchFamily="50" charset="-128"/>
              </a:rPr>
              <a:t>.</a:t>
            </a:r>
            <a:r>
              <a:rPr kumimoji="1" lang="ja-JP" altLang="en-US" sz="3200" b="1" dirty="0">
                <a:latin typeface="メイリオ" panose="020B0604030504040204" pitchFamily="50" charset="-128"/>
                <a:ea typeface="メイリオ" panose="020B0604030504040204" pitchFamily="50" charset="-128"/>
              </a:rPr>
              <a:t>　</a:t>
            </a:r>
            <a:endParaRPr kumimoji="1" lang="en-US" altLang="ja-JP" sz="3200" b="1" dirty="0">
              <a:latin typeface="メイリオ" panose="020B0604030504040204" pitchFamily="50" charset="-128"/>
              <a:ea typeface="メイリオ" panose="020B0604030504040204" pitchFamily="50" charset="-128"/>
            </a:endParaRPr>
          </a:p>
          <a:p>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店はどのように対応しているのか</a:t>
            </a:r>
            <a:endParaRPr kumimoji="1" lang="ja-JP" altLang="en-US" sz="2800" dirty="0">
              <a:latin typeface="メイリオ" panose="020B0604030504040204" pitchFamily="50" charset="-128"/>
              <a:ea typeface="メイリオ" panose="020B0604030504040204" pitchFamily="50" charset="-128"/>
            </a:endParaRPr>
          </a:p>
        </p:txBody>
      </p:sp>
      <p:grpSp>
        <p:nvGrpSpPr>
          <p:cNvPr id="31" name="グループ化 30"/>
          <p:cNvGrpSpPr/>
          <p:nvPr/>
        </p:nvGrpSpPr>
        <p:grpSpPr>
          <a:xfrm>
            <a:off x="472910" y="3496212"/>
            <a:ext cx="1308471" cy="1178588"/>
            <a:chOff x="963406" y="1450002"/>
            <a:chExt cx="2167490" cy="1911929"/>
          </a:xfrm>
        </p:grpSpPr>
        <p:sp>
          <p:nvSpPr>
            <p:cNvPr id="32" name="楕円 31"/>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963406" y="1903323"/>
              <a:ext cx="2167490" cy="1148347"/>
            </a:xfrm>
            <a:prstGeom prst="rect">
              <a:avLst/>
            </a:prstGeom>
            <a:noFill/>
          </p:spPr>
          <p:txBody>
            <a:bodyPr wrap="square" rtlCol="0">
              <a:spAutoFit/>
            </a:bodyPr>
            <a:lstStyle/>
            <a:p>
              <a:pPr algn="ctr"/>
              <a:r>
                <a:rPr lang="ja-JP" altLang="en-US" sz="2000" b="1" dirty="0">
                  <a:latin typeface="メイリオ" panose="020B0604030504040204" pitchFamily="50" charset="-128"/>
                  <a:ea typeface="メイリオ" panose="020B0604030504040204" pitchFamily="50" charset="-128"/>
                </a:rPr>
                <a:t>外国人</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居住者</a:t>
              </a:r>
              <a:endParaRPr kumimoji="1" lang="en-US" altLang="ja-JP" sz="4000" b="1" dirty="0">
                <a:latin typeface="メイリオ" panose="020B0604030504040204" pitchFamily="50" charset="-128"/>
                <a:ea typeface="メイリオ" panose="020B0604030504040204" pitchFamily="50" charset="-128"/>
              </a:endParaRPr>
            </a:p>
          </p:txBody>
        </p:sp>
      </p:grpSp>
      <p:grpSp>
        <p:nvGrpSpPr>
          <p:cNvPr id="34" name="グループ化 33"/>
          <p:cNvGrpSpPr/>
          <p:nvPr/>
        </p:nvGrpSpPr>
        <p:grpSpPr>
          <a:xfrm>
            <a:off x="3800923" y="3500659"/>
            <a:ext cx="1125410" cy="1149196"/>
            <a:chOff x="6120243" y="2313754"/>
            <a:chExt cx="1864248" cy="1864248"/>
          </a:xfrm>
          <a:solidFill>
            <a:srgbClr val="69AFFD"/>
          </a:solidFill>
        </p:grpSpPr>
        <p:sp>
          <p:nvSpPr>
            <p:cNvPr id="35" name="楕円 34"/>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6" name="正方形/長方形 35"/>
            <p:cNvSpPr/>
            <p:nvPr/>
          </p:nvSpPr>
          <p:spPr>
            <a:xfrm>
              <a:off x="6611544" y="2906195"/>
              <a:ext cx="903120" cy="848778"/>
            </a:xfrm>
            <a:prstGeom prst="rect">
              <a:avLst/>
            </a:prstGeom>
            <a:no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店</a:t>
              </a:r>
            </a:p>
          </p:txBody>
        </p:sp>
      </p:grpSp>
      <p:sp>
        <p:nvSpPr>
          <p:cNvPr id="37" name="右矢印 36"/>
          <p:cNvSpPr/>
          <p:nvPr/>
        </p:nvSpPr>
        <p:spPr>
          <a:xfrm>
            <a:off x="1856764" y="3658949"/>
            <a:ext cx="1771435" cy="214047"/>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8" name="右矢印 37"/>
          <p:cNvSpPr/>
          <p:nvPr/>
        </p:nvSpPr>
        <p:spPr>
          <a:xfrm rot="10800000">
            <a:off x="1846727" y="4174932"/>
            <a:ext cx="1771435" cy="214047"/>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39" name="グループ化 38"/>
          <p:cNvGrpSpPr/>
          <p:nvPr/>
        </p:nvGrpSpPr>
        <p:grpSpPr>
          <a:xfrm>
            <a:off x="2161264" y="5092699"/>
            <a:ext cx="1119065" cy="1142716"/>
            <a:chOff x="3548125" y="3860438"/>
            <a:chExt cx="1853737" cy="1853737"/>
          </a:xfrm>
          <a:solidFill>
            <a:srgbClr val="FF5050"/>
          </a:solidFill>
        </p:grpSpPr>
        <p:sp>
          <p:nvSpPr>
            <p:cNvPr id="40" name="楕円 39"/>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3704428" y="4510806"/>
              <a:ext cx="1580483" cy="649067"/>
            </a:xfrm>
            <a:prstGeom prst="rect">
              <a:avLst/>
            </a:prstGeom>
            <a:noFill/>
            <a:ln>
              <a:noFill/>
            </a:ln>
          </p:spPr>
          <p:txBody>
            <a:bodyPr wrap="none" rtlCol="0">
              <a:spAutoFit/>
            </a:bodyPr>
            <a:lstStyle/>
            <a:p>
              <a:r>
                <a:rPr lang="ja-JP" altLang="en-US" sz="2000" b="1" dirty="0">
                  <a:latin typeface="メイリオ" panose="020B0604030504040204" pitchFamily="50" charset="-128"/>
                  <a:ea typeface="メイリオ" panose="020B0604030504040204" pitchFamily="50" charset="-128"/>
                </a:rPr>
                <a:t>留学生</a:t>
              </a:r>
              <a:endParaRPr kumimoji="1" lang="ja-JP" altLang="en-US" sz="2000" b="1" dirty="0">
                <a:latin typeface="メイリオ" panose="020B0604030504040204" pitchFamily="50" charset="-128"/>
                <a:ea typeface="メイリオ" panose="020B0604030504040204" pitchFamily="50" charset="-128"/>
              </a:endParaRPr>
            </a:p>
          </p:txBody>
        </p:sp>
      </p:grpSp>
      <p:sp>
        <p:nvSpPr>
          <p:cNvPr id="42" name="上矢印 41"/>
          <p:cNvSpPr/>
          <p:nvPr/>
        </p:nvSpPr>
        <p:spPr>
          <a:xfrm>
            <a:off x="2544079" y="4385709"/>
            <a:ext cx="363474" cy="633148"/>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4" name="角丸四角形 4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45" name="角丸四角形 4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46" name="角丸四角形 4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47" name="角丸四角形 4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48" name="角丸四角形 47">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grpSp>
        <p:nvGrpSpPr>
          <p:cNvPr id="53" name="グループ化 52"/>
          <p:cNvGrpSpPr/>
          <p:nvPr/>
        </p:nvGrpSpPr>
        <p:grpSpPr>
          <a:xfrm>
            <a:off x="5731107" y="3135545"/>
            <a:ext cx="2924763" cy="1243347"/>
            <a:chOff x="4293755" y="3151104"/>
            <a:chExt cx="4028255" cy="1496214"/>
          </a:xfrm>
        </p:grpSpPr>
        <p:sp>
          <p:nvSpPr>
            <p:cNvPr id="54" name="雲形吹き出し 53"/>
            <p:cNvSpPr/>
            <p:nvPr/>
          </p:nvSpPr>
          <p:spPr>
            <a:xfrm>
              <a:off x="4293755" y="3151104"/>
              <a:ext cx="4028255" cy="1496214"/>
            </a:xfrm>
            <a:prstGeom prst="cloudCallout">
              <a:avLst>
                <a:gd name="adj1" fmla="val -35662"/>
                <a:gd name="adj2" fmla="val 63101"/>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00"/>
            </a:p>
          </p:txBody>
        </p:sp>
        <p:sp>
          <p:nvSpPr>
            <p:cNvPr id="55" name="テキスト ボックス 54"/>
            <p:cNvSpPr txBox="1"/>
            <p:nvPr/>
          </p:nvSpPr>
          <p:spPr>
            <a:xfrm>
              <a:off x="4988484" y="3540795"/>
              <a:ext cx="2634466" cy="814816"/>
            </a:xfrm>
            <a:prstGeom prst="rect">
              <a:avLst/>
            </a:prstGeom>
            <a:noFill/>
          </p:spPr>
          <p:txBody>
            <a:bodyPr wrap="square" rtlCol="0">
              <a:spAutoFit/>
            </a:bodyPr>
            <a:lstStyle/>
            <a:p>
              <a:r>
                <a:rPr lang="ja-JP" altLang="en-US" sz="1900" b="1" dirty="0">
                  <a:latin typeface="メイリオ" panose="020B0604030504040204" pitchFamily="50" charset="-128"/>
                  <a:ea typeface="メイリオ" panose="020B0604030504040204" pitchFamily="50" charset="-128"/>
                </a:rPr>
                <a:t>ヒアリング調査</a:t>
              </a:r>
              <a:endParaRPr lang="en-US" altLang="ja-JP" sz="1900" b="1" dirty="0">
                <a:latin typeface="メイリオ" panose="020B0604030504040204" pitchFamily="50" charset="-128"/>
                <a:ea typeface="メイリオ" panose="020B0604030504040204" pitchFamily="50" charset="-128"/>
              </a:endParaRPr>
            </a:p>
            <a:p>
              <a:r>
                <a:rPr lang="ja-JP" altLang="en-US" sz="1900" b="1" dirty="0">
                  <a:latin typeface="メイリオ" panose="020B0604030504040204" pitchFamily="50" charset="-128"/>
                  <a:ea typeface="メイリオ" panose="020B0604030504040204" pitchFamily="50" charset="-128"/>
                </a:rPr>
                <a:t>により検証</a:t>
              </a:r>
            </a:p>
          </p:txBody>
        </p:sp>
      </p:grpSp>
      <p:sp>
        <p:nvSpPr>
          <p:cNvPr id="43" name="角丸四角形 42"/>
          <p:cNvSpPr/>
          <p:nvPr/>
        </p:nvSpPr>
        <p:spPr>
          <a:xfrm>
            <a:off x="3108291" y="3104163"/>
            <a:ext cx="2463462" cy="206685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3322298" y="4796542"/>
            <a:ext cx="2035448" cy="369332"/>
          </a:xfrm>
          <a:prstGeom prst="rect">
            <a:avLst/>
          </a:prstGeom>
          <a:solidFill>
            <a:srgbClr val="00B050"/>
          </a:solidFill>
        </p:spPr>
        <p:txBody>
          <a:bodyPr wrap="square">
            <a:spAutoFit/>
          </a:bodyPr>
          <a:lstStyle/>
          <a:p>
            <a:pPr algn="ctr"/>
            <a:r>
              <a:rPr lang="ja-JP" altLang="en-US" b="1" dirty="0">
                <a:solidFill>
                  <a:schemeClr val="bg1"/>
                </a:solidFill>
                <a:latin typeface="メイリオ" panose="020B0604030504040204" pitchFamily="50" charset="-128"/>
                <a:ea typeface="メイリオ" panose="020B0604030504040204" pitchFamily="50" charset="-128"/>
              </a:rPr>
              <a:t>この範囲を検証！</a:t>
            </a:r>
          </a:p>
        </p:txBody>
      </p:sp>
    </p:spTree>
    <p:extLst>
      <p:ext uri="{BB962C8B-B14F-4D97-AF65-F5344CB8AC3E}">
        <p14:creationId xmlns:p14="http://schemas.microsoft.com/office/powerpoint/2010/main" val="10109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3"/>
                                        </p:tgtEl>
                                      </p:cBhvr>
                                    </p:animEffect>
                                    <p:animScale>
                                      <p:cBhvr>
                                        <p:cTn id="7" dur="250" autoRev="1" fill="hold"/>
                                        <p:tgtEl>
                                          <p:spTgt spid="4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9"/>
                                        </p:tgtEl>
                                      </p:cBhvr>
                                    </p:animEffect>
                                    <p:animScale>
                                      <p:cBhvr>
                                        <p:cTn id="10" dur="250" autoRev="1" fill="hold"/>
                                        <p:tgtEl>
                                          <p:spTgt spid="49"/>
                                        </p:tgtEl>
                                      </p:cBhvr>
                                      <p:by x="105000" y="105000"/>
                                    </p:animScale>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43"/>
                                        </p:tgtEl>
                                      </p:cBhvr>
                                    </p:animEffect>
                                    <p:animScale>
                                      <p:cBhvr>
                                        <p:cTn id="14" dur="250" autoRev="1" fill="hold"/>
                                        <p:tgtEl>
                                          <p:spTgt spid="43"/>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49"/>
                                        </p:tgtEl>
                                      </p:cBhvr>
                                    </p:animEffect>
                                    <p:animScale>
                                      <p:cBhvr>
                                        <p:cTn id="17"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183957"/>
            <a:ext cx="9144000" cy="5110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194201" y="1501136"/>
            <a:ext cx="4185761" cy="461665"/>
          </a:xfrm>
          <a:prstGeom prst="rect">
            <a:avLst/>
          </a:prstGeom>
          <a:solidFill>
            <a:schemeClr val="accent4">
              <a:lumMod val="40000"/>
              <a:lumOff val="60000"/>
            </a:schemeClr>
          </a:solidFill>
        </p:spPr>
        <p:txBody>
          <a:bodyPr wrap="none">
            <a:spAutoFit/>
          </a:bodyPr>
          <a:lstStyle/>
          <a:p>
            <a:pPr algn="ctr"/>
            <a:r>
              <a:rPr lang="ja-JP" altLang="en-US" sz="2400" b="1" dirty="0">
                <a:latin typeface="メイリオ" panose="020B0604030504040204" pitchFamily="50" charset="-128"/>
                <a:ea typeface="メイリオ" panose="020B0604030504040204" pitchFamily="50" charset="-128"/>
              </a:rPr>
              <a:t>店舗へのヒアリング調査概要</a:t>
            </a:r>
            <a:endParaRPr lang="en-US" altLang="ja-JP" sz="2400" b="1"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3232" y="533053"/>
            <a:ext cx="6692790"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696" y="627672"/>
            <a:ext cx="690584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2</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店はどのように対応しているのか</a:t>
            </a:r>
            <a:endParaRPr kumimoji="1" lang="ja-JP" altLang="en-US" sz="2000"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572732" y="2183213"/>
            <a:ext cx="7614460" cy="1015663"/>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目的</a:t>
            </a:r>
            <a:endParaRPr kumimoji="1" lang="en-US" altLang="ja-JP" sz="2000" b="1"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外国人顧客への対応、および留学生のアルバイト雇用について</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店舗側の考えを把握するため</a:t>
            </a:r>
            <a:endParaRPr kumimoji="1" lang="ja-JP" altLang="en-US" sz="2000" dirty="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572732" y="4534755"/>
            <a:ext cx="8443478" cy="1015663"/>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調査方法</a:t>
            </a:r>
            <a:endParaRPr kumimoji="1" lang="en-US" altLang="ja-JP" sz="2000" b="1"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各店舗の店長さんに協力を依頼</a:t>
            </a:r>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直接ヒアリング：</a:t>
            </a:r>
            <a:r>
              <a:rPr lang="ja-JP" altLang="en-US" sz="2000" dirty="0">
                <a:latin typeface="メイリオ" panose="020B0604030504040204" pitchFamily="50" charset="-128"/>
                <a:ea typeface="メイリオ" panose="020B0604030504040204" pitchFamily="50" charset="-128"/>
              </a:rPr>
              <a:t>１６</a:t>
            </a:r>
            <a:r>
              <a:rPr kumimoji="1" lang="ja-JP" altLang="en-US" sz="2000" dirty="0">
                <a:latin typeface="メイリオ" panose="020B0604030504040204" pitchFamily="50" charset="-128"/>
                <a:ea typeface="メイリオ" panose="020B0604030504040204" pitchFamily="50" charset="-128"/>
              </a:rPr>
              <a:t>店舗、電話対応：１店舗、</a:t>
            </a:r>
            <a:r>
              <a:rPr lang="ja-JP" altLang="en-US" sz="2000" dirty="0">
                <a:latin typeface="メイリオ" panose="020B0604030504040204" pitchFamily="50" charset="-128"/>
                <a:ea typeface="メイリオ" panose="020B0604030504040204" pitchFamily="50" charset="-128"/>
              </a:rPr>
              <a:t>メール対応：１店舗</a:t>
            </a:r>
            <a:endParaRPr kumimoji="1" lang="ja-JP" altLang="en-US" sz="2000" dirty="0">
              <a:latin typeface="メイリオ" panose="020B0604030504040204" pitchFamily="50" charset="-128"/>
              <a:ea typeface="メイリオ" panose="020B0604030504040204" pitchFamily="50" charset="-128"/>
            </a:endParaRPr>
          </a:p>
        </p:txBody>
      </p:sp>
      <p:sp>
        <p:nvSpPr>
          <p:cNvPr id="24" name="正方形/長方形 23"/>
          <p:cNvSpPr/>
          <p:nvPr/>
        </p:nvSpPr>
        <p:spPr>
          <a:xfrm>
            <a:off x="572732" y="3358984"/>
            <a:ext cx="7695858" cy="1015663"/>
          </a:xfrm>
          <a:prstGeom prst="rect">
            <a:avLst/>
          </a:prstGeom>
        </p:spPr>
        <p:txBody>
          <a:bodyPr wrap="square">
            <a:spAutoFit/>
          </a:bodyPr>
          <a:lstStyle/>
          <a:p>
            <a:pPr lvl="0"/>
            <a:r>
              <a:rPr lang="ja-JP" altLang="en-US" sz="2000" b="1" dirty="0">
                <a:solidFill>
                  <a:prstClr val="black"/>
                </a:solidFill>
                <a:latin typeface="メイリオ" panose="020B0604030504040204" pitchFamily="50" charset="-128"/>
                <a:ea typeface="メイリオ" panose="020B0604030504040204" pitchFamily="50" charset="-128"/>
              </a:rPr>
              <a:t>調査対象</a:t>
            </a:r>
            <a:endParaRPr lang="en-US" altLang="ja-JP" sz="2000" b="1" dirty="0">
              <a:solidFill>
                <a:prstClr val="black"/>
              </a:solidFill>
              <a:latin typeface="メイリオ" panose="020B0604030504040204" pitchFamily="50" charset="-128"/>
              <a:ea typeface="メイリオ" panose="020B0604030504040204" pitchFamily="50" charset="-128"/>
            </a:endParaRPr>
          </a:p>
          <a:p>
            <a:pPr lvl="0"/>
            <a:r>
              <a:rPr lang="ja-JP" altLang="en-US" sz="2000" dirty="0">
                <a:solidFill>
                  <a:prstClr val="black"/>
                </a:solidFill>
                <a:latin typeface="メイリオ" panose="020B0604030504040204" pitchFamily="50" charset="-128"/>
                <a:ea typeface="メイリオ" panose="020B0604030504040204" pitchFamily="50" charset="-128"/>
              </a:rPr>
              <a:t>　筑波大学周辺のファミレス、コンビニ・スーパー、アパレル店</a:t>
            </a:r>
            <a:endParaRPr lang="en-US" altLang="ja-JP" sz="2000" dirty="0">
              <a:solidFill>
                <a:prstClr val="black"/>
              </a:solidFill>
              <a:latin typeface="メイリオ" panose="020B0604030504040204" pitchFamily="50" charset="-128"/>
              <a:ea typeface="メイリオ" panose="020B0604030504040204" pitchFamily="50" charset="-128"/>
            </a:endParaRPr>
          </a:p>
          <a:p>
            <a:pPr lvl="0"/>
            <a:r>
              <a:rPr lang="ja-JP" altLang="en-US" sz="2000" dirty="0">
                <a:solidFill>
                  <a:prstClr val="black"/>
                </a:solidFill>
                <a:latin typeface="メイリオ" panose="020B0604030504040204" pitchFamily="50" charset="-128"/>
                <a:ea typeface="メイリオ" panose="020B0604030504040204" pitchFamily="50" charset="-128"/>
              </a:rPr>
              <a:t>　各業種６店舗ずつ、計１８店舗</a:t>
            </a: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26</a:t>
            </a:fld>
            <a:endParaRPr lang="ja-JP" altLang="en-US" dirty="0"/>
          </a:p>
        </p:txBody>
      </p:sp>
      <p:sp>
        <p:nvSpPr>
          <p:cNvPr id="17" name="角丸四角形 1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8" name="角丸四角形 27">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1787330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52A00E4-2CA2-4F13-A194-766572517B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6335" y="2030"/>
            <a:ext cx="3555166" cy="2665171"/>
          </a:xfrm>
          <a:prstGeom prst="rect">
            <a:avLst/>
          </a:prstGeom>
        </p:spPr>
      </p:pic>
      <p:pic>
        <p:nvPicPr>
          <p:cNvPr id="5" name="図 4">
            <a:extLst>
              <a:ext uri="{FF2B5EF4-FFF2-40B4-BE49-F238E27FC236}">
                <a16:creationId xmlns:a16="http://schemas.microsoft.com/office/drawing/2014/main" id="{C26F59F2-6700-4414-98C4-C246E0F78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05626"/>
            <a:ext cx="2980982" cy="3976436"/>
          </a:xfrm>
          <a:prstGeom prst="rect">
            <a:avLst/>
          </a:prstGeom>
        </p:spPr>
      </p:pic>
      <p:pic>
        <p:nvPicPr>
          <p:cNvPr id="7" name="図 6">
            <a:extLst>
              <a:ext uri="{FF2B5EF4-FFF2-40B4-BE49-F238E27FC236}">
                <a16:creationId xmlns:a16="http://schemas.microsoft.com/office/drawing/2014/main" id="{CD155006-11D9-42DD-B2EF-F612D8F56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5239" y="2740824"/>
            <a:ext cx="2506104" cy="1878732"/>
          </a:xfrm>
          <a:prstGeom prst="rect">
            <a:avLst/>
          </a:prstGeom>
        </p:spPr>
      </p:pic>
      <p:pic>
        <p:nvPicPr>
          <p:cNvPr id="9" name="図 8">
            <a:extLst>
              <a:ext uri="{FF2B5EF4-FFF2-40B4-BE49-F238E27FC236}">
                <a16:creationId xmlns:a16="http://schemas.microsoft.com/office/drawing/2014/main" id="{C0774DF8-41E6-4ABD-9454-86B8F71E4E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9997" y="245097"/>
            <a:ext cx="1855089" cy="2298595"/>
          </a:xfrm>
          <a:prstGeom prst="rect">
            <a:avLst/>
          </a:prstGeom>
        </p:spPr>
      </p:pic>
      <p:pic>
        <p:nvPicPr>
          <p:cNvPr id="11" name="図 10">
            <a:extLst>
              <a:ext uri="{FF2B5EF4-FFF2-40B4-BE49-F238E27FC236}">
                <a16:creationId xmlns:a16="http://schemas.microsoft.com/office/drawing/2014/main" id="{E318E49E-FE53-43FE-A541-80B4B792F3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0103" y="2572794"/>
            <a:ext cx="1719037" cy="2293083"/>
          </a:xfrm>
          <a:prstGeom prst="rect">
            <a:avLst/>
          </a:prstGeom>
        </p:spPr>
      </p:pic>
      <p:pic>
        <p:nvPicPr>
          <p:cNvPr id="13" name="図 12">
            <a:extLst>
              <a:ext uri="{FF2B5EF4-FFF2-40B4-BE49-F238E27FC236}">
                <a16:creationId xmlns:a16="http://schemas.microsoft.com/office/drawing/2014/main" id="{6A6008BC-F519-4D95-985A-EF613C7ECB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0210" y="4693179"/>
            <a:ext cx="1631950" cy="2176916"/>
          </a:xfrm>
          <a:prstGeom prst="rect">
            <a:avLst/>
          </a:prstGeom>
        </p:spPr>
      </p:pic>
      <p:pic>
        <p:nvPicPr>
          <p:cNvPr id="15" name="図 14">
            <a:extLst>
              <a:ext uri="{FF2B5EF4-FFF2-40B4-BE49-F238E27FC236}">
                <a16:creationId xmlns:a16="http://schemas.microsoft.com/office/drawing/2014/main" id="{CEAB2387-8569-4124-B339-D97DAA451B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5647" y="4107205"/>
            <a:ext cx="1543974" cy="2744843"/>
          </a:xfrm>
          <a:prstGeom prst="rect">
            <a:avLst/>
          </a:prstGeom>
        </p:spPr>
      </p:pic>
      <p:pic>
        <p:nvPicPr>
          <p:cNvPr id="17" name="図 16">
            <a:extLst>
              <a:ext uri="{FF2B5EF4-FFF2-40B4-BE49-F238E27FC236}">
                <a16:creationId xmlns:a16="http://schemas.microsoft.com/office/drawing/2014/main" id="{1C5B0B7E-2EBA-4D19-8A0C-F09D27F5B7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0102" y="4914900"/>
            <a:ext cx="2584029" cy="1937148"/>
          </a:xfrm>
          <a:prstGeom prst="rect">
            <a:avLst/>
          </a:prstGeom>
        </p:spPr>
      </p:pic>
      <p:pic>
        <p:nvPicPr>
          <p:cNvPr id="19" name="図 18">
            <a:extLst>
              <a:ext uri="{FF2B5EF4-FFF2-40B4-BE49-F238E27FC236}">
                <a16:creationId xmlns:a16="http://schemas.microsoft.com/office/drawing/2014/main" id="{B56AA96B-9B15-4D16-93AF-C9D6965DCE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55647" y="2740823"/>
            <a:ext cx="1688353" cy="1265693"/>
          </a:xfrm>
          <a:prstGeom prst="rect">
            <a:avLst/>
          </a:prstGeom>
        </p:spPr>
      </p:pic>
      <p:sp>
        <p:nvSpPr>
          <p:cNvPr id="6" name="雲 5"/>
          <p:cNvSpPr/>
          <p:nvPr/>
        </p:nvSpPr>
        <p:spPr>
          <a:xfrm>
            <a:off x="49372" y="353061"/>
            <a:ext cx="3579376" cy="2082666"/>
          </a:xfrm>
          <a:prstGeom prst="cloud">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latin typeface="メイリオ" panose="020B0604030504040204" pitchFamily="50" charset="-128"/>
                <a:ea typeface="メイリオ" panose="020B0604030504040204" pitchFamily="50" charset="-128"/>
              </a:rPr>
              <a:t>たくさんの方に</a:t>
            </a:r>
            <a:endParaRPr lang="en-US" altLang="ja-JP" sz="2400" b="1" dirty="0">
              <a:solidFill>
                <a:schemeClr val="tx1"/>
              </a:solidFill>
              <a:latin typeface="メイリオ" panose="020B0604030504040204" pitchFamily="50" charset="-128"/>
              <a:ea typeface="メイリオ" panose="020B0604030504040204" pitchFamily="50" charset="-128"/>
            </a:endParaRPr>
          </a:p>
          <a:p>
            <a:r>
              <a:rPr lang="ja-JP" altLang="en-US" sz="2400" b="1" dirty="0">
                <a:solidFill>
                  <a:schemeClr val="tx1"/>
                </a:solidFill>
                <a:latin typeface="メイリオ" panose="020B0604030504040204" pitchFamily="50" charset="-128"/>
                <a:ea typeface="メイリオ" panose="020B0604030504040204" pitchFamily="50" charset="-128"/>
              </a:rPr>
              <a:t>協力して</a:t>
            </a:r>
            <a:endParaRPr lang="en-US" altLang="ja-JP" sz="2400" b="1" dirty="0">
              <a:solidFill>
                <a:schemeClr val="tx1"/>
              </a:solidFill>
              <a:latin typeface="メイリオ" panose="020B0604030504040204" pitchFamily="50" charset="-128"/>
              <a:ea typeface="メイリオ" panose="020B0604030504040204" pitchFamily="50" charset="-128"/>
            </a:endParaRPr>
          </a:p>
          <a:p>
            <a:r>
              <a:rPr lang="ja-JP" altLang="en-US" sz="2400" b="1" dirty="0">
                <a:solidFill>
                  <a:schemeClr val="tx1"/>
                </a:solidFill>
                <a:latin typeface="メイリオ" panose="020B0604030504040204" pitchFamily="50" charset="-128"/>
                <a:ea typeface="メイリオ" panose="020B0604030504040204" pitchFamily="50" charset="-128"/>
              </a:rPr>
              <a:t>いただきました</a:t>
            </a: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solidFill>
                  <a:schemeClr val="bg1"/>
                </a:solidFill>
              </a:rPr>
              <a:pPr/>
              <a:t>27</a:t>
            </a:fld>
            <a:endParaRPr lang="ja-JP" altLang="en-US" dirty="0">
              <a:solidFill>
                <a:schemeClr val="bg1"/>
              </a:solidFill>
            </a:endParaRPr>
          </a:p>
        </p:txBody>
      </p:sp>
    </p:spTree>
    <p:extLst>
      <p:ext uri="{BB962C8B-B14F-4D97-AF65-F5344CB8AC3E}">
        <p14:creationId xmlns:p14="http://schemas.microsoft.com/office/powerpoint/2010/main" val="2380805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正方形/長方形 18"/>
          <p:cNvSpPr/>
          <p:nvPr/>
        </p:nvSpPr>
        <p:spPr>
          <a:xfrm>
            <a:off x="0" y="1183957"/>
            <a:ext cx="9144000" cy="5110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7" name="角丸四角形 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8" name="角丸四角形 7">
            <a:extLst>
              <a:ext uri="{FF2B5EF4-FFF2-40B4-BE49-F238E27FC236}">
                <a16:creationId xmlns:a16="http://schemas.microsoft.com/office/drawing/2014/main" id="{FAFEF242-3C7E-4B89-B5ED-F280405C5ABC}"/>
              </a:ext>
            </a:extLst>
          </p:cNvPr>
          <p:cNvSpPr/>
          <p:nvPr/>
        </p:nvSpPr>
        <p:spPr>
          <a:xfrm>
            <a:off x="109638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9" name="角丸四角形 8">
            <a:extLst>
              <a:ext uri="{FF2B5EF4-FFF2-40B4-BE49-F238E27FC236}">
                <a16:creationId xmlns:a16="http://schemas.microsoft.com/office/drawing/2014/main" id="{FAFEF242-3C7E-4B89-B5ED-F280405C5ABC}"/>
              </a:ext>
            </a:extLst>
          </p:cNvPr>
          <p:cNvSpPr/>
          <p:nvPr/>
        </p:nvSpPr>
        <p:spPr>
          <a:xfrm>
            <a:off x="2194105" y="4301"/>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10" name="角丸四角形 9">
            <a:extLst>
              <a:ext uri="{FF2B5EF4-FFF2-40B4-BE49-F238E27FC236}">
                <a16:creationId xmlns:a16="http://schemas.microsoft.com/office/drawing/2014/main" id="{FAFEF242-3C7E-4B89-B5ED-F280405C5ABC}"/>
              </a:ext>
            </a:extLst>
          </p:cNvPr>
          <p:cNvSpPr/>
          <p:nvPr/>
        </p:nvSpPr>
        <p:spPr>
          <a:xfrm>
            <a:off x="329182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18" name="正方形/長方形 17"/>
          <p:cNvSpPr/>
          <p:nvPr/>
        </p:nvSpPr>
        <p:spPr>
          <a:xfrm>
            <a:off x="-3232" y="533053"/>
            <a:ext cx="6692790"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696" y="627672"/>
            <a:ext cx="690584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2</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店はどのように対応しているのか</a:t>
            </a:r>
            <a:endParaRPr kumimoji="1" lang="ja-JP" altLang="en-US" sz="2000"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495394" y="3986711"/>
            <a:ext cx="6716688" cy="461665"/>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・現在の対応状況に満足していますか？</a:t>
            </a:r>
            <a:endParaRPr kumimoji="1" lang="ja-JP" altLang="en-US" sz="2400" b="1" dirty="0">
              <a:latin typeface="メイリオ" panose="020B0604030504040204" pitchFamily="50" charset="-128"/>
              <a:ea typeface="メイリオ" panose="020B0604030504040204" pitchFamily="50" charset="-128"/>
            </a:endParaRPr>
          </a:p>
        </p:txBody>
      </p:sp>
      <p:sp>
        <p:nvSpPr>
          <p:cNvPr id="25" name="正方形/長方形 24"/>
          <p:cNvSpPr/>
          <p:nvPr/>
        </p:nvSpPr>
        <p:spPr>
          <a:xfrm>
            <a:off x="495394" y="2343370"/>
            <a:ext cx="6647974" cy="461665"/>
          </a:xfrm>
          <a:prstGeom prst="rect">
            <a:avLst/>
          </a:prstGeom>
        </p:spPr>
        <p:txBody>
          <a:bodyPr wrap="none">
            <a:spAutoFit/>
          </a:bodyPr>
          <a:lstStyle/>
          <a:p>
            <a:r>
              <a:rPr lang="ja-JP" altLang="en-US" sz="2400" b="1" dirty="0">
                <a:latin typeface="メイリオ" panose="020B0604030504040204" pitchFamily="50" charset="-128"/>
                <a:ea typeface="メイリオ" panose="020B0604030504040204" pitchFamily="50" charset="-128"/>
              </a:rPr>
              <a:t>・外国人の方の来店頻度はどのくらいですか？</a:t>
            </a:r>
            <a:endParaRPr lang="en-US" altLang="ja-JP" sz="2400" b="1" dirty="0">
              <a:latin typeface="メイリオ" panose="020B0604030504040204" pitchFamily="50" charset="-128"/>
              <a:ea typeface="メイリオ" panose="020B0604030504040204" pitchFamily="50" charset="-128"/>
            </a:endParaRPr>
          </a:p>
        </p:txBody>
      </p:sp>
      <p:sp>
        <p:nvSpPr>
          <p:cNvPr id="26" name="正方形/長方形 25"/>
          <p:cNvSpPr/>
          <p:nvPr/>
        </p:nvSpPr>
        <p:spPr>
          <a:xfrm>
            <a:off x="495394" y="3163975"/>
            <a:ext cx="7979119" cy="461665"/>
          </a:xfrm>
          <a:prstGeom prst="rect">
            <a:avLst/>
          </a:prstGeom>
        </p:spPr>
        <p:txBody>
          <a:bodyPr wrap="square">
            <a:spAutoFit/>
          </a:bodyPr>
          <a:lstStyle/>
          <a:p>
            <a:r>
              <a:rPr lang="ja-JP" altLang="en-US" sz="2400" b="1" dirty="0">
                <a:latin typeface="メイリオ" panose="020B0604030504040204" pitchFamily="50" charset="-128"/>
                <a:ea typeface="メイリオ" panose="020B0604030504040204" pitchFamily="50" charset="-128"/>
              </a:rPr>
              <a:t>・外国人の方にどのような対応をしていますか？</a:t>
            </a:r>
            <a:endParaRPr lang="en-US" altLang="ja-JP" sz="2400" b="1"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9" name="テキスト ボックス 28"/>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28</a:t>
            </a:fld>
            <a:endParaRPr lang="ja-JP" altLang="en-US" dirty="0"/>
          </a:p>
        </p:txBody>
      </p:sp>
      <p:sp>
        <p:nvSpPr>
          <p:cNvPr id="21" name="正方形/長方形 20"/>
          <p:cNvSpPr/>
          <p:nvPr/>
        </p:nvSpPr>
        <p:spPr>
          <a:xfrm>
            <a:off x="386239" y="1419238"/>
            <a:ext cx="2031325" cy="461665"/>
          </a:xfrm>
          <a:prstGeom prst="rect">
            <a:avLst/>
          </a:prstGeom>
          <a:solidFill>
            <a:schemeClr val="accent4">
              <a:lumMod val="40000"/>
              <a:lumOff val="60000"/>
            </a:schemeClr>
          </a:solidFill>
        </p:spPr>
        <p:txBody>
          <a:bodyPr wrap="none" anchor="b" anchorCtr="1">
            <a:spAutoFit/>
          </a:bodyPr>
          <a:lstStyle/>
          <a:p>
            <a:pPr algn="ctr"/>
            <a:r>
              <a:rPr lang="ja-JP" altLang="en-US" sz="2400" b="1" dirty="0">
                <a:latin typeface="メイリオ" panose="020B0604030504040204" pitchFamily="50" charset="-128"/>
                <a:ea typeface="メイリオ" panose="020B0604030504040204" pitchFamily="50" charset="-128"/>
              </a:rPr>
              <a:t>主な質問内容</a:t>
            </a:r>
            <a:endParaRPr lang="en-US" altLang="ja-JP" sz="2400" b="1" dirty="0">
              <a:latin typeface="メイリオ" panose="020B0604030504040204" pitchFamily="50" charset="-128"/>
              <a:ea typeface="メイリオ" panose="020B0604030504040204" pitchFamily="50" charset="-128"/>
            </a:endParaRPr>
          </a:p>
        </p:txBody>
      </p:sp>
      <p:sp>
        <p:nvSpPr>
          <p:cNvPr id="4" name="楕円 3"/>
          <p:cNvSpPr/>
          <p:nvPr/>
        </p:nvSpPr>
        <p:spPr>
          <a:xfrm>
            <a:off x="179384" y="5044901"/>
            <a:ext cx="8005156" cy="512341"/>
          </a:xfrm>
          <a:prstGeom prst="ellipse">
            <a:avLst/>
          </a:prstGeom>
          <a:solidFill>
            <a:srgbClr val="FF33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17743" y="4892807"/>
            <a:ext cx="8134419" cy="584775"/>
          </a:xfrm>
          <a:prstGeom prst="rect">
            <a:avLst/>
          </a:prstGeom>
          <a:noFill/>
          <a:ln>
            <a:noFill/>
          </a:ln>
        </p:spPr>
        <p:txBody>
          <a:bodyPr wrap="square" rtlCol="0">
            <a:spAutoFit/>
          </a:bodyPr>
          <a:lstStyle/>
          <a:p>
            <a:r>
              <a:rPr kumimoji="1" lang="ja-JP" altLang="en-US" sz="3200" b="1" dirty="0"/>
              <a:t>→店ごとに</a:t>
            </a:r>
            <a:r>
              <a:rPr lang="ja-JP" altLang="en-US" sz="3200" b="1" dirty="0"/>
              <a:t>外国人対応の考え方が違う！</a:t>
            </a:r>
            <a:endParaRPr kumimoji="1" lang="ja-JP" altLang="en-US" sz="3200" b="1" dirty="0"/>
          </a:p>
        </p:txBody>
      </p:sp>
    </p:spTree>
    <p:extLst>
      <p:ext uri="{BB962C8B-B14F-4D97-AF65-F5344CB8AC3E}">
        <p14:creationId xmlns:p14="http://schemas.microsoft.com/office/powerpoint/2010/main" val="19370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7" name="角丸四角形 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8" name="角丸四角形 7">
            <a:extLst>
              <a:ext uri="{FF2B5EF4-FFF2-40B4-BE49-F238E27FC236}">
                <a16:creationId xmlns:a16="http://schemas.microsoft.com/office/drawing/2014/main" id="{FAFEF242-3C7E-4B89-B5ED-F280405C5ABC}"/>
              </a:ext>
            </a:extLst>
          </p:cNvPr>
          <p:cNvSpPr/>
          <p:nvPr/>
        </p:nvSpPr>
        <p:spPr>
          <a:xfrm>
            <a:off x="109638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9" name="角丸四角形 8">
            <a:extLst>
              <a:ext uri="{FF2B5EF4-FFF2-40B4-BE49-F238E27FC236}">
                <a16:creationId xmlns:a16="http://schemas.microsoft.com/office/drawing/2014/main" id="{FAFEF242-3C7E-4B89-B5ED-F280405C5ABC}"/>
              </a:ext>
            </a:extLst>
          </p:cNvPr>
          <p:cNvSpPr/>
          <p:nvPr/>
        </p:nvSpPr>
        <p:spPr>
          <a:xfrm>
            <a:off x="2194105" y="4301"/>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10" name="角丸四角形 9">
            <a:extLst>
              <a:ext uri="{FF2B5EF4-FFF2-40B4-BE49-F238E27FC236}">
                <a16:creationId xmlns:a16="http://schemas.microsoft.com/office/drawing/2014/main" id="{FAFEF242-3C7E-4B89-B5ED-F280405C5ABC}"/>
              </a:ext>
            </a:extLst>
          </p:cNvPr>
          <p:cNvSpPr/>
          <p:nvPr/>
        </p:nvSpPr>
        <p:spPr>
          <a:xfrm>
            <a:off x="329182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29</a:t>
            </a:fld>
            <a:endParaRPr lang="ja-JP" altLang="en-US" dirty="0"/>
          </a:p>
        </p:txBody>
      </p:sp>
      <p:sp>
        <p:nvSpPr>
          <p:cNvPr id="14" name="正方形/長方形 13"/>
          <p:cNvSpPr/>
          <p:nvPr/>
        </p:nvSpPr>
        <p:spPr>
          <a:xfrm>
            <a:off x="0" y="1183957"/>
            <a:ext cx="9144000" cy="5110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3232" y="533053"/>
            <a:ext cx="6692790"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696" y="627672"/>
            <a:ext cx="690584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2</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店はどのように対応しているのか</a:t>
            </a:r>
            <a:endParaRPr kumimoji="1" lang="ja-JP" altLang="en-US" sz="2000"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9" name="テキスト ボックス 28"/>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1" name="テキスト ボックス 20"/>
          <p:cNvSpPr txBox="1"/>
          <p:nvPr/>
        </p:nvSpPr>
        <p:spPr>
          <a:xfrm>
            <a:off x="951140" y="2239571"/>
            <a:ext cx="4921135" cy="523220"/>
          </a:xfrm>
          <a:prstGeom prst="rect">
            <a:avLst/>
          </a:prstGeom>
          <a:solidFill>
            <a:srgbClr val="FF5050"/>
          </a:solidFill>
        </p:spPr>
        <p:txBody>
          <a:bodyPr wrap="square" rtlCol="0" anchor="ctr" anchorCtr="1">
            <a:spAutoFit/>
          </a:bodyPr>
          <a:lstStyle/>
          <a:p>
            <a:r>
              <a:rPr kumimoji="1" lang="en-US" altLang="ja-JP" sz="2800" b="1" dirty="0">
                <a:latin typeface="メイリオ" panose="020B0604030504040204" pitchFamily="50" charset="-128"/>
                <a:ea typeface="メイリオ" panose="020B0604030504040204" pitchFamily="50" charset="-128"/>
              </a:rPr>
              <a:t>A.</a:t>
            </a:r>
            <a:r>
              <a:rPr kumimoji="1" lang="ja-JP" altLang="en-US" sz="2800" b="1" dirty="0">
                <a:latin typeface="メイリオ" panose="020B0604030504040204" pitchFamily="50" charset="-128"/>
                <a:ea typeface="メイリオ" panose="020B0604030504040204" pitchFamily="50" charset="-128"/>
              </a:rPr>
              <a:t>外国人の顧客が少ない場合</a:t>
            </a:r>
          </a:p>
        </p:txBody>
      </p:sp>
      <p:sp>
        <p:nvSpPr>
          <p:cNvPr id="22" name="テキスト ボックス 21"/>
          <p:cNvSpPr txBox="1"/>
          <p:nvPr/>
        </p:nvSpPr>
        <p:spPr>
          <a:xfrm>
            <a:off x="4698275" y="3417490"/>
            <a:ext cx="3834815" cy="523220"/>
          </a:xfrm>
          <a:prstGeom prst="rect">
            <a:avLst/>
          </a:prstGeom>
          <a:solidFill>
            <a:srgbClr val="92D050"/>
          </a:solidFill>
        </p:spPr>
        <p:txBody>
          <a:bodyPr wrap="square" rtlCol="0" anchor="b" anchorCtr="0">
            <a:spAutoFit/>
          </a:bodyPr>
          <a:lstStyle/>
          <a:p>
            <a:r>
              <a:rPr kumimoji="1" lang="en-US" altLang="ja-JP" sz="2800" b="1" dirty="0">
                <a:latin typeface="メイリオ" panose="020B0604030504040204" pitchFamily="50" charset="-128"/>
                <a:ea typeface="メイリオ" panose="020B0604030504040204" pitchFamily="50" charset="-128"/>
              </a:rPr>
              <a:t>B</a:t>
            </a:r>
            <a:r>
              <a:rPr lang="en-US" altLang="ja-JP"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対応の改善を検討</a:t>
            </a:r>
            <a:endParaRPr kumimoji="1" lang="ja-JP" altLang="en-US" sz="2800" b="1" dirty="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4706588" y="4616584"/>
            <a:ext cx="4254531" cy="523220"/>
          </a:xfrm>
          <a:prstGeom prst="rect">
            <a:avLst/>
          </a:prstGeom>
          <a:solidFill>
            <a:srgbClr val="66CCFF"/>
          </a:solidFill>
        </p:spPr>
        <p:txBody>
          <a:bodyPr wrap="square" rtlCol="0" anchor="b" anchorCtr="0">
            <a:spAutoFit/>
          </a:bodyPr>
          <a:lstStyle/>
          <a:p>
            <a:r>
              <a:rPr kumimoji="1" lang="en-US" altLang="ja-JP" sz="2800" b="1" dirty="0">
                <a:latin typeface="メイリオ" panose="020B0604030504040204" pitchFamily="50" charset="-128"/>
                <a:ea typeface="メイリオ" panose="020B0604030504040204" pitchFamily="50" charset="-128"/>
              </a:rPr>
              <a:t>C.</a:t>
            </a:r>
            <a:r>
              <a:rPr kumimoji="1" lang="ja-JP" altLang="en-US" sz="2800" b="1" dirty="0">
                <a:latin typeface="メイリオ" panose="020B0604030504040204" pitchFamily="50" charset="-128"/>
                <a:ea typeface="メイリオ" panose="020B0604030504040204" pitchFamily="50" charset="-128"/>
              </a:rPr>
              <a:t>現在の対応状況に満足</a:t>
            </a:r>
            <a:endParaRPr kumimoji="1" lang="en-US" altLang="ja-JP" sz="2800" b="1" dirty="0">
              <a:latin typeface="メイリオ" panose="020B0604030504040204" pitchFamily="50" charset="-128"/>
              <a:ea typeface="メイリオ" panose="020B0604030504040204" pitchFamily="50" charset="-128"/>
            </a:endParaRPr>
          </a:p>
        </p:txBody>
      </p:sp>
      <p:sp>
        <p:nvSpPr>
          <p:cNvPr id="2" name="楕円 1"/>
          <p:cNvSpPr/>
          <p:nvPr/>
        </p:nvSpPr>
        <p:spPr>
          <a:xfrm>
            <a:off x="875129" y="4222484"/>
            <a:ext cx="3015234" cy="607213"/>
          </a:xfrm>
          <a:prstGeom prst="ellipse">
            <a:avLst/>
          </a:prstGeom>
          <a:solidFill>
            <a:srgbClr val="5B9BD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左大かっこ 29"/>
          <p:cNvSpPr/>
          <p:nvPr/>
        </p:nvSpPr>
        <p:spPr>
          <a:xfrm>
            <a:off x="529592" y="2601500"/>
            <a:ext cx="299259" cy="1687483"/>
          </a:xfrm>
          <a:prstGeom prst="leftBracket">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800">
              <a:solidFill>
                <a:srgbClr val="FFC000"/>
              </a:solidFill>
            </a:endParaRPr>
          </a:p>
        </p:txBody>
      </p:sp>
      <p:sp>
        <p:nvSpPr>
          <p:cNvPr id="26" name="正方形/長方形 25"/>
          <p:cNvSpPr/>
          <p:nvPr/>
        </p:nvSpPr>
        <p:spPr>
          <a:xfrm>
            <a:off x="386239" y="1419238"/>
            <a:ext cx="4801314"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対応の考え方によって店舗を分類</a:t>
            </a:r>
            <a:endParaRPr lang="en-US" altLang="ja-JP" sz="2400" b="1"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1008137" y="3845182"/>
            <a:ext cx="2695743" cy="954107"/>
          </a:xfrm>
          <a:prstGeom prst="rect">
            <a:avLst/>
          </a:prstGeom>
          <a:noFill/>
        </p:spPr>
        <p:txBody>
          <a:bodyPr wrap="square" rtlCol="0">
            <a:spAutoFit/>
          </a:bodyPr>
          <a:lstStyle/>
          <a:p>
            <a:pPr algn="ctr"/>
            <a:r>
              <a:rPr kumimoji="1" lang="ja-JP" altLang="en-US" sz="2800" dirty="0">
                <a:latin typeface="メイリオ" panose="020B0604030504040204" pitchFamily="50" charset="-128"/>
                <a:ea typeface="メイリオ" panose="020B0604030504040204" pitchFamily="50" charset="-128"/>
              </a:rPr>
              <a:t>外国人の顧客が</a:t>
            </a:r>
            <a:endParaRPr kumimoji="1" lang="en-US" altLang="ja-JP" sz="2800" dirty="0">
              <a:latin typeface="メイリオ" panose="020B0604030504040204" pitchFamily="50" charset="-128"/>
              <a:ea typeface="メイリオ" panose="020B0604030504040204" pitchFamily="50" charset="-128"/>
            </a:endParaRPr>
          </a:p>
          <a:p>
            <a:pPr algn="ctr"/>
            <a:r>
              <a:rPr kumimoji="1" lang="ja-JP" altLang="en-US" sz="2800" dirty="0">
                <a:latin typeface="メイリオ" panose="020B0604030504040204" pitchFamily="50" charset="-128"/>
                <a:ea typeface="メイリオ" panose="020B0604030504040204" pitchFamily="50" charset="-128"/>
              </a:rPr>
              <a:t>多い場合</a:t>
            </a:r>
          </a:p>
        </p:txBody>
      </p:sp>
      <p:sp>
        <p:nvSpPr>
          <p:cNvPr id="31" name="左大かっこ 30"/>
          <p:cNvSpPr/>
          <p:nvPr/>
        </p:nvSpPr>
        <p:spPr>
          <a:xfrm>
            <a:off x="4215418" y="3679100"/>
            <a:ext cx="299259" cy="1228255"/>
          </a:xfrm>
          <a:prstGeom prst="leftBracket">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800">
              <a:solidFill>
                <a:srgbClr val="FFC000"/>
              </a:solidFill>
            </a:endParaRPr>
          </a:p>
        </p:txBody>
      </p:sp>
    </p:spTree>
    <p:extLst>
      <p:ext uri="{BB962C8B-B14F-4D97-AF65-F5344CB8AC3E}">
        <p14:creationId xmlns:p14="http://schemas.microsoft.com/office/powerpoint/2010/main" val="1904559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3</a:t>
            </a:fld>
            <a:endParaRPr lang="ja-JP" altLang="en-US" dirty="0">
              <a:solidFill>
                <a:schemeClr val="bg1"/>
              </a:solidFill>
            </a:endParaRPr>
          </a:p>
        </p:txBody>
      </p:sp>
      <p:sp>
        <p:nvSpPr>
          <p:cNvPr id="3" name="テキスト ボックス 2"/>
          <p:cNvSpPr txBox="1"/>
          <p:nvPr/>
        </p:nvSpPr>
        <p:spPr>
          <a:xfrm>
            <a:off x="3154454" y="2912219"/>
            <a:ext cx="2816797" cy="1446550"/>
          </a:xfrm>
          <a:prstGeom prst="rect">
            <a:avLst/>
          </a:prstGeom>
          <a:noFill/>
        </p:spPr>
        <p:txBody>
          <a:bodyPr wrap="none" rtlCol="0">
            <a:spAutoFit/>
          </a:bodyPr>
          <a:lstStyle/>
          <a:p>
            <a:pPr algn="ctr"/>
            <a:r>
              <a:rPr lang="ja-JP" altLang="en-US" sz="8800" b="1" dirty="0">
                <a:latin typeface="メイリオ" panose="020B0604030504040204" pitchFamily="50" charset="-128"/>
                <a:ea typeface="メイリオ" panose="020B0604030504040204" pitchFamily="50" charset="-128"/>
              </a:rPr>
              <a:t>背 景</a:t>
            </a:r>
            <a:endParaRPr kumimoji="1" lang="ja-JP" altLang="en-US" sz="88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7778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7" name="角丸四角形 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8" name="角丸四角形 7">
            <a:extLst>
              <a:ext uri="{FF2B5EF4-FFF2-40B4-BE49-F238E27FC236}">
                <a16:creationId xmlns:a16="http://schemas.microsoft.com/office/drawing/2014/main" id="{FAFEF242-3C7E-4B89-B5ED-F280405C5ABC}"/>
              </a:ext>
            </a:extLst>
          </p:cNvPr>
          <p:cNvSpPr/>
          <p:nvPr/>
        </p:nvSpPr>
        <p:spPr>
          <a:xfrm>
            <a:off x="109638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9" name="角丸四角形 8">
            <a:extLst>
              <a:ext uri="{FF2B5EF4-FFF2-40B4-BE49-F238E27FC236}">
                <a16:creationId xmlns:a16="http://schemas.microsoft.com/office/drawing/2014/main" id="{FAFEF242-3C7E-4B89-B5ED-F280405C5ABC}"/>
              </a:ext>
            </a:extLst>
          </p:cNvPr>
          <p:cNvSpPr/>
          <p:nvPr/>
        </p:nvSpPr>
        <p:spPr>
          <a:xfrm>
            <a:off x="2194105" y="4301"/>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10" name="角丸四角形 9">
            <a:extLst>
              <a:ext uri="{FF2B5EF4-FFF2-40B4-BE49-F238E27FC236}">
                <a16:creationId xmlns:a16="http://schemas.microsoft.com/office/drawing/2014/main" id="{FAFEF242-3C7E-4B89-B5ED-F280405C5ABC}"/>
              </a:ext>
            </a:extLst>
          </p:cNvPr>
          <p:cNvSpPr/>
          <p:nvPr/>
        </p:nvSpPr>
        <p:spPr>
          <a:xfrm>
            <a:off x="329182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30</a:t>
            </a:fld>
            <a:endParaRPr lang="ja-JP" altLang="en-US" dirty="0"/>
          </a:p>
        </p:txBody>
      </p:sp>
      <p:sp>
        <p:nvSpPr>
          <p:cNvPr id="14" name="正方形/長方形 13"/>
          <p:cNvSpPr/>
          <p:nvPr/>
        </p:nvSpPr>
        <p:spPr>
          <a:xfrm>
            <a:off x="0" y="1183957"/>
            <a:ext cx="9144000" cy="5110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3232" y="533053"/>
            <a:ext cx="6692790"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6696" y="627672"/>
            <a:ext cx="690584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2</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店はどのように対応しているのか</a:t>
            </a:r>
            <a:endParaRPr kumimoji="1" lang="ja-JP" altLang="en-US" sz="2000"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9" name="テキスト ボックス 28"/>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5" name="テキスト ボックス 24"/>
          <p:cNvSpPr txBox="1"/>
          <p:nvPr/>
        </p:nvSpPr>
        <p:spPr>
          <a:xfrm>
            <a:off x="4856" y="1186911"/>
            <a:ext cx="6689558" cy="461665"/>
          </a:xfrm>
          <a:prstGeom prst="rect">
            <a:avLst/>
          </a:prstGeom>
          <a:solidFill>
            <a:srgbClr val="FF5050"/>
          </a:solidFill>
        </p:spPr>
        <p:txBody>
          <a:bodyPr wrap="square" rtlCol="0">
            <a:spAutoFit/>
          </a:bodyPr>
          <a:lstStyle/>
          <a:p>
            <a:pPr algn="ctr"/>
            <a:r>
              <a:rPr kumimoji="1" lang="en-US" altLang="ja-JP" sz="2400" b="1" dirty="0">
                <a:latin typeface="メイリオ" panose="020B0604030504040204" pitchFamily="50" charset="-128"/>
                <a:ea typeface="メイリオ" panose="020B0604030504040204" pitchFamily="50" charset="-128"/>
              </a:rPr>
              <a:t>A</a:t>
            </a:r>
            <a:r>
              <a:rPr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外国人の顧客が少ない場合</a:t>
            </a:r>
            <a:r>
              <a:rPr lang="ja-JP" altLang="en-US" b="1" dirty="0">
                <a:latin typeface="メイリオ" panose="020B0604030504040204" pitchFamily="50" charset="-128"/>
                <a:ea typeface="メイリオ" panose="020B0604030504040204" pitchFamily="50" charset="-128"/>
              </a:rPr>
              <a:t>（該当した店舗：５店）</a:t>
            </a:r>
          </a:p>
        </p:txBody>
      </p:sp>
      <p:sp>
        <p:nvSpPr>
          <p:cNvPr id="27" name="楕円 26"/>
          <p:cNvSpPr/>
          <p:nvPr/>
        </p:nvSpPr>
        <p:spPr>
          <a:xfrm>
            <a:off x="319622" y="5141933"/>
            <a:ext cx="5091961" cy="790519"/>
          </a:xfrm>
          <a:prstGeom prst="ellipse">
            <a:avLst/>
          </a:prstGeom>
          <a:solidFill>
            <a:srgbClr val="FFC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2" name="テキスト ボックス 31"/>
          <p:cNvSpPr txBox="1"/>
          <p:nvPr/>
        </p:nvSpPr>
        <p:spPr>
          <a:xfrm>
            <a:off x="869356" y="4855233"/>
            <a:ext cx="3992492" cy="830997"/>
          </a:xfrm>
          <a:prstGeom prst="rect">
            <a:avLst/>
          </a:prstGeom>
          <a:noFill/>
        </p:spPr>
        <p:txBody>
          <a:bodyPr wrap="square" rtlCol="0">
            <a:spAutoFit/>
          </a:bodyPr>
          <a:lstStyle/>
          <a:p>
            <a:r>
              <a:rPr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・組織的な対応がない傾向</a:t>
            </a:r>
            <a:endParaRPr lang="en-US" altLang="ja-JP" sz="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・現在の対応状況に満足</a:t>
            </a:r>
          </a:p>
        </p:txBody>
      </p:sp>
      <p:sp>
        <p:nvSpPr>
          <p:cNvPr id="33" name="二等辺三角形 32"/>
          <p:cNvSpPr/>
          <p:nvPr/>
        </p:nvSpPr>
        <p:spPr>
          <a:xfrm rot="10800000">
            <a:off x="2498912" y="3101380"/>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4" name="二等辺三角形 33"/>
          <p:cNvSpPr/>
          <p:nvPr/>
        </p:nvSpPr>
        <p:spPr>
          <a:xfrm rot="10800000">
            <a:off x="2498911" y="3663473"/>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5" name="二等辺三角形 34"/>
          <p:cNvSpPr/>
          <p:nvPr/>
        </p:nvSpPr>
        <p:spPr>
          <a:xfrm rot="10800000">
            <a:off x="2498910" y="4225566"/>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6" name="正方形/長方形 35"/>
          <p:cNvSpPr/>
          <p:nvPr/>
        </p:nvSpPr>
        <p:spPr>
          <a:xfrm>
            <a:off x="394439" y="1869794"/>
            <a:ext cx="4898172" cy="10277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kumimoji="1" lang="ja-JP" altLang="en-US" sz="2400" dirty="0">
                <a:solidFill>
                  <a:schemeClr val="tx1"/>
                </a:solidFill>
                <a:latin typeface="メイリオ" panose="020B0604030504040204" pitchFamily="50" charset="-128"/>
                <a:ea typeface="メイリオ" panose="020B0604030504040204" pitchFamily="50" charset="-128"/>
              </a:rPr>
              <a:t>大学や駅から離れている傾向</a:t>
            </a:r>
            <a:endParaRPr kumimoji="1" lang="en-US" altLang="ja-JP" sz="2400" dirty="0">
              <a:solidFill>
                <a:schemeClr val="tx1"/>
              </a:solidFill>
              <a:latin typeface="メイリオ" panose="020B0604030504040204" pitchFamily="50" charset="-128"/>
              <a:ea typeface="メイリオ" panose="020B0604030504040204" pitchFamily="50" charset="-128"/>
            </a:endParaRPr>
          </a:p>
          <a:p>
            <a:pPr algn="ctr"/>
            <a:endParaRPr lang="en-US" altLang="ja-JP" sz="800" dirty="0">
              <a:solidFill>
                <a:schemeClr val="tx1"/>
              </a:solidFill>
              <a:latin typeface="メイリオ" panose="020B0604030504040204" pitchFamily="50" charset="-128"/>
              <a:ea typeface="メイリオ" panose="020B0604030504040204" pitchFamily="50" charset="-128"/>
            </a:endParaRPr>
          </a:p>
          <a:p>
            <a:pPr algn="ctr"/>
            <a:r>
              <a:rPr kumimoji="1" lang="ja-JP" altLang="en-US" sz="2400" dirty="0">
                <a:solidFill>
                  <a:schemeClr val="tx1"/>
                </a:solidFill>
                <a:latin typeface="メイリオ" panose="020B0604030504040204" pitchFamily="50" charset="-128"/>
                <a:ea typeface="メイリオ" panose="020B0604030504040204" pitchFamily="50" charset="-128"/>
              </a:rPr>
              <a:t>→</a:t>
            </a:r>
            <a:r>
              <a:rPr kumimoji="1" lang="ja-JP" altLang="en-US" sz="2400" b="1" dirty="0">
                <a:solidFill>
                  <a:schemeClr val="tx1"/>
                </a:solidFill>
                <a:latin typeface="メイリオ" panose="020B0604030504040204" pitchFamily="50" charset="-128"/>
                <a:ea typeface="メイリオ" panose="020B0604030504040204" pitchFamily="50" charset="-128"/>
              </a:rPr>
              <a:t>外国人の来店が少ない</a:t>
            </a:r>
            <a:endParaRPr kumimoji="1" lang="en-US" altLang="ja-JP" sz="2400" b="1" dirty="0">
              <a:solidFill>
                <a:schemeClr val="tx1"/>
              </a:solidFill>
              <a:latin typeface="メイリオ" panose="020B0604030504040204" pitchFamily="50" charset="-128"/>
              <a:ea typeface="メイリオ" panose="020B0604030504040204" pitchFamily="50" charset="-128"/>
            </a:endParaRPr>
          </a:p>
        </p:txBody>
      </p:sp>
      <p:sp>
        <p:nvSpPr>
          <p:cNvPr id="37" name="雲形吹き出し 36"/>
          <p:cNvSpPr/>
          <p:nvPr/>
        </p:nvSpPr>
        <p:spPr>
          <a:xfrm>
            <a:off x="4379962" y="3109813"/>
            <a:ext cx="4425225" cy="1533143"/>
          </a:xfrm>
          <a:prstGeom prst="cloudCallout">
            <a:avLst>
              <a:gd name="adj1" fmla="val -36352"/>
              <a:gd name="adj2" fmla="val 52485"/>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800" b="1" dirty="0">
                <a:solidFill>
                  <a:schemeClr val="tx1"/>
                </a:solidFill>
                <a:latin typeface="メイリオ" panose="020B0604030504040204" pitchFamily="50" charset="-128"/>
                <a:ea typeface="メイリオ" panose="020B0604030504040204" pitchFamily="50" charset="-128"/>
              </a:rPr>
              <a:t>改善の余地は</a:t>
            </a:r>
          </a:p>
          <a:p>
            <a:pPr algn="r"/>
            <a:r>
              <a:rPr lang="ja-JP" altLang="en-US" sz="2800" b="1" dirty="0">
                <a:solidFill>
                  <a:schemeClr val="tx1"/>
                </a:solidFill>
                <a:latin typeface="メイリオ" panose="020B0604030504040204" pitchFamily="50" charset="-128"/>
                <a:ea typeface="メイリオ" panose="020B0604030504040204" pitchFamily="50" charset="-128"/>
              </a:rPr>
              <a:t>なさそう･･･</a:t>
            </a:r>
          </a:p>
        </p:txBody>
      </p:sp>
    </p:spTree>
    <p:extLst>
      <p:ext uri="{BB962C8B-B14F-4D97-AF65-F5344CB8AC3E}">
        <p14:creationId xmlns:p14="http://schemas.microsoft.com/office/powerpoint/2010/main" val="421031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250"/>
                                        <p:tgtEl>
                                          <p:spTgt spid="3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250"/>
                                        <p:tgtEl>
                                          <p:spTgt spid="3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250"/>
                                        <p:tgtEl>
                                          <p:spTgt spid="35"/>
                                        </p:tgtEl>
                                      </p:cBhvr>
                                    </p:animEffect>
                                  </p:childTnLst>
                                </p:cTn>
                              </p:par>
                            </p:childTnLst>
                          </p:cTn>
                        </p:par>
                        <p:par>
                          <p:cTn id="16" fill="hold">
                            <p:stCondLst>
                              <p:cond delay="750"/>
                            </p:stCondLst>
                            <p:childTnLst>
                              <p:par>
                                <p:cTn id="17" presetID="47"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anim calcmode="lin" valueType="num">
                                      <p:cBhvr>
                                        <p:cTn id="20" dur="750" fill="hold"/>
                                        <p:tgtEl>
                                          <p:spTgt spid="32"/>
                                        </p:tgtEl>
                                        <p:attrNameLst>
                                          <p:attrName>ppt_x</p:attrName>
                                        </p:attrNameLst>
                                      </p:cBhvr>
                                      <p:tavLst>
                                        <p:tav tm="0">
                                          <p:val>
                                            <p:strVal val="#ppt_x"/>
                                          </p:val>
                                        </p:tav>
                                        <p:tav tm="100000">
                                          <p:val>
                                            <p:strVal val="#ppt_x"/>
                                          </p:val>
                                        </p:tav>
                                      </p:tavLst>
                                    </p:anim>
                                    <p:anim calcmode="lin" valueType="num">
                                      <p:cBhvr>
                                        <p:cTn id="21" dur="750" fill="hold"/>
                                        <p:tgtEl>
                                          <p:spTgt spid="3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750"/>
                                        <p:tgtEl>
                                          <p:spTgt spid="27"/>
                                        </p:tgtEl>
                                      </p:cBhvr>
                                    </p:animEffect>
                                    <p:anim calcmode="lin" valueType="num">
                                      <p:cBhvr>
                                        <p:cTn id="25" dur="750" fill="hold"/>
                                        <p:tgtEl>
                                          <p:spTgt spid="27"/>
                                        </p:tgtEl>
                                        <p:attrNameLst>
                                          <p:attrName>ppt_x</p:attrName>
                                        </p:attrNameLst>
                                      </p:cBhvr>
                                      <p:tavLst>
                                        <p:tav tm="0">
                                          <p:val>
                                            <p:strVal val="#ppt_x"/>
                                          </p:val>
                                        </p:tav>
                                        <p:tav tm="100000">
                                          <p:val>
                                            <p:strVal val="#ppt_x"/>
                                          </p:val>
                                        </p:tav>
                                      </p:tavLst>
                                    </p:anim>
                                    <p:anim calcmode="lin" valueType="num">
                                      <p:cBhvr>
                                        <p:cTn id="26"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P spid="33" grpId="0" animBg="1"/>
      <p:bldP spid="34" grpId="0" animBg="1"/>
      <p:bldP spid="35"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7" name="角丸四角形 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8" name="角丸四角形 7">
            <a:extLst>
              <a:ext uri="{FF2B5EF4-FFF2-40B4-BE49-F238E27FC236}">
                <a16:creationId xmlns:a16="http://schemas.microsoft.com/office/drawing/2014/main" id="{FAFEF242-3C7E-4B89-B5ED-F280405C5ABC}"/>
              </a:ext>
            </a:extLst>
          </p:cNvPr>
          <p:cNvSpPr/>
          <p:nvPr/>
        </p:nvSpPr>
        <p:spPr>
          <a:xfrm>
            <a:off x="109638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9" name="角丸四角形 8">
            <a:extLst>
              <a:ext uri="{FF2B5EF4-FFF2-40B4-BE49-F238E27FC236}">
                <a16:creationId xmlns:a16="http://schemas.microsoft.com/office/drawing/2014/main" id="{FAFEF242-3C7E-4B89-B5ED-F280405C5ABC}"/>
              </a:ext>
            </a:extLst>
          </p:cNvPr>
          <p:cNvSpPr/>
          <p:nvPr/>
        </p:nvSpPr>
        <p:spPr>
          <a:xfrm>
            <a:off x="2194105" y="4301"/>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10" name="角丸四角形 9">
            <a:extLst>
              <a:ext uri="{FF2B5EF4-FFF2-40B4-BE49-F238E27FC236}">
                <a16:creationId xmlns:a16="http://schemas.microsoft.com/office/drawing/2014/main" id="{FAFEF242-3C7E-4B89-B5ED-F280405C5ABC}"/>
              </a:ext>
            </a:extLst>
          </p:cNvPr>
          <p:cNvSpPr/>
          <p:nvPr/>
        </p:nvSpPr>
        <p:spPr>
          <a:xfrm>
            <a:off x="329182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31</a:t>
            </a:fld>
            <a:endParaRPr lang="ja-JP" altLang="en-US" dirty="0"/>
          </a:p>
        </p:txBody>
      </p:sp>
      <p:sp>
        <p:nvSpPr>
          <p:cNvPr id="14" name="正方形/長方形 13"/>
          <p:cNvSpPr/>
          <p:nvPr/>
        </p:nvSpPr>
        <p:spPr>
          <a:xfrm>
            <a:off x="0" y="1183957"/>
            <a:ext cx="9144000" cy="5110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3232" y="533053"/>
            <a:ext cx="6692790"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6696" y="627672"/>
            <a:ext cx="690584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2</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店はどのように対応しているのか</a:t>
            </a:r>
            <a:endParaRPr kumimoji="1" lang="ja-JP" altLang="en-US" sz="2000"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9" name="テキスト ボックス 28"/>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5" name="テキスト ボックス 24"/>
          <p:cNvSpPr txBox="1"/>
          <p:nvPr/>
        </p:nvSpPr>
        <p:spPr>
          <a:xfrm>
            <a:off x="12033" y="1189234"/>
            <a:ext cx="5657248" cy="461665"/>
          </a:xfrm>
          <a:prstGeom prst="rect">
            <a:avLst/>
          </a:prstGeom>
          <a:solidFill>
            <a:srgbClr val="92D050"/>
          </a:solidFill>
        </p:spPr>
        <p:txBody>
          <a:bodyPr wrap="square" rtlCol="0">
            <a:spAutoFit/>
          </a:bodyPr>
          <a:lstStyle/>
          <a:p>
            <a:pPr algn="ctr"/>
            <a:r>
              <a:rPr kumimoji="1" lang="en-US" altLang="ja-JP" sz="2400" b="1" dirty="0">
                <a:latin typeface="メイリオ" panose="020B0604030504040204" pitchFamily="50" charset="-128"/>
                <a:ea typeface="メイリオ" panose="020B0604030504040204" pitchFamily="50" charset="-128"/>
              </a:rPr>
              <a:t>B</a:t>
            </a:r>
            <a:r>
              <a:rPr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対応の改善を検討</a:t>
            </a:r>
            <a:r>
              <a:rPr kumimoji="1" lang="ja-JP" altLang="en-US" b="1" dirty="0">
                <a:latin typeface="メイリオ" panose="020B0604030504040204" pitchFamily="50" charset="-128"/>
                <a:ea typeface="メイリオ" panose="020B0604030504040204" pitchFamily="50" charset="-128"/>
              </a:rPr>
              <a:t>（該当した店舗：</a:t>
            </a:r>
            <a:r>
              <a:rPr lang="ja-JP" altLang="en-US" b="1" dirty="0">
                <a:latin typeface="メイリオ" panose="020B0604030504040204" pitchFamily="50" charset="-128"/>
                <a:ea typeface="メイリオ" panose="020B0604030504040204" pitchFamily="50" charset="-128"/>
              </a:rPr>
              <a:t>５</a:t>
            </a:r>
            <a:r>
              <a:rPr kumimoji="1" lang="ja-JP" altLang="en-US" b="1" dirty="0">
                <a:latin typeface="メイリオ" panose="020B0604030504040204" pitchFamily="50" charset="-128"/>
                <a:ea typeface="メイリオ" panose="020B0604030504040204" pitchFamily="50" charset="-128"/>
              </a:rPr>
              <a:t>店）</a:t>
            </a:r>
          </a:p>
        </p:txBody>
      </p:sp>
      <p:sp>
        <p:nvSpPr>
          <p:cNvPr id="26" name="テキスト ボックス 25"/>
          <p:cNvSpPr txBox="1"/>
          <p:nvPr/>
        </p:nvSpPr>
        <p:spPr>
          <a:xfrm>
            <a:off x="420800" y="1820839"/>
            <a:ext cx="6624798" cy="1446550"/>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ファミレス</a:t>
            </a:r>
            <a:r>
              <a:rPr lang="ja-JP" altLang="en-US" sz="2400" dirty="0">
                <a:latin typeface="メイリオ" panose="020B0604030504040204" pitchFamily="50" charset="-128"/>
                <a:ea typeface="メイリオ" panose="020B0604030504040204" pitchFamily="50" charset="-128"/>
              </a:rPr>
              <a:t>３店舗、</a:t>
            </a:r>
            <a:r>
              <a:rPr lang="ja-JP" altLang="en-US" sz="2400" b="1" dirty="0">
                <a:latin typeface="メイリオ" panose="020B0604030504040204" pitchFamily="50" charset="-128"/>
                <a:ea typeface="メイリオ" panose="020B0604030504040204" pitchFamily="50" charset="-128"/>
              </a:rPr>
              <a:t>アパレル</a:t>
            </a:r>
            <a:r>
              <a:rPr lang="ja-JP" altLang="en-US" sz="2400" dirty="0">
                <a:latin typeface="メイリオ" panose="020B0604030504040204" pitchFamily="50" charset="-128"/>
                <a:ea typeface="メイリオ" panose="020B0604030504040204" pitchFamily="50" charset="-128"/>
              </a:rPr>
              <a:t>２店舗</a:t>
            </a:r>
            <a:endParaRPr lang="en-US" altLang="ja-JP" sz="2400" dirty="0">
              <a:latin typeface="メイリオ" panose="020B0604030504040204" pitchFamily="50" charset="-128"/>
              <a:ea typeface="メイリオ" panose="020B0604030504040204" pitchFamily="50" charset="-128"/>
            </a:endParaRPr>
          </a:p>
          <a:p>
            <a:endParaRPr lang="en-US" altLang="ja-JP" sz="8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・外国人への接客に</a:t>
            </a:r>
            <a:r>
              <a:rPr lang="ja-JP" altLang="en-US" sz="2400" b="1" dirty="0">
                <a:latin typeface="メイリオ" panose="020B0604030504040204" pitchFamily="50" charset="-128"/>
                <a:ea typeface="メイリオ" panose="020B0604030504040204" pitchFamily="50" charset="-128"/>
              </a:rPr>
              <a:t>組織的に取り組んでいる</a:t>
            </a:r>
            <a:endParaRPr lang="en-US" altLang="ja-JP" sz="2400" b="1" dirty="0">
              <a:latin typeface="メイリオ" panose="020B0604030504040204" pitchFamily="50" charset="-128"/>
              <a:ea typeface="メイリオ" panose="020B0604030504040204" pitchFamily="50" charset="-128"/>
            </a:endParaRPr>
          </a:p>
          <a:p>
            <a:endParaRPr lang="en-US" altLang="ja-JP" sz="800" b="1"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さらなる対応の改善</a:t>
            </a:r>
            <a:r>
              <a:rPr kumimoji="1" lang="ja-JP" altLang="en-US" sz="2400" dirty="0">
                <a:latin typeface="メイリオ" panose="020B0604030504040204" pitchFamily="50" charset="-128"/>
                <a:ea typeface="メイリオ" panose="020B0604030504040204" pitchFamily="50" charset="-128"/>
              </a:rPr>
              <a:t>を考えている</a:t>
            </a:r>
            <a:endParaRPr kumimoji="1" lang="en-US" altLang="ja-JP" sz="2400" dirty="0">
              <a:latin typeface="メイリオ" panose="020B0604030504040204" pitchFamily="50" charset="-128"/>
              <a:ea typeface="メイリオ" panose="020B0604030504040204" pitchFamily="50" charset="-128"/>
            </a:endParaRPr>
          </a:p>
        </p:txBody>
      </p:sp>
      <p:sp>
        <p:nvSpPr>
          <p:cNvPr id="33" name="楕円 32"/>
          <p:cNvSpPr/>
          <p:nvPr/>
        </p:nvSpPr>
        <p:spPr>
          <a:xfrm>
            <a:off x="771107" y="5374762"/>
            <a:ext cx="4877597" cy="641608"/>
          </a:xfrm>
          <a:prstGeom prst="ellipse">
            <a:avLst/>
          </a:prstGeom>
          <a:solidFill>
            <a:srgbClr val="FFC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1075853" y="5004247"/>
            <a:ext cx="4310794" cy="954107"/>
          </a:xfrm>
          <a:prstGeom prst="rect">
            <a:avLst/>
          </a:prstGeom>
          <a:noFill/>
        </p:spPr>
        <p:txBody>
          <a:bodyPr wrap="square" rtlCol="0">
            <a:spAutoFit/>
          </a:bodyPr>
          <a:lstStyle/>
          <a:p>
            <a:pPr algn="ctr"/>
            <a:r>
              <a:rPr lang="ja-JP" altLang="en-US" sz="2800" b="1" dirty="0">
                <a:latin typeface="メイリオ" panose="020B0604030504040204" pitchFamily="50" charset="-128"/>
                <a:ea typeface="メイリオ" panose="020B0604030504040204" pitchFamily="50" charset="-128"/>
              </a:rPr>
              <a:t>留学生アルバイトによる</a:t>
            </a:r>
            <a:endParaRPr lang="en-US" altLang="ja-JP" sz="2800" b="1" dirty="0">
              <a:latin typeface="メイリオ" panose="020B0604030504040204" pitchFamily="50" charset="-128"/>
              <a:ea typeface="メイリオ" panose="020B0604030504040204" pitchFamily="50" charset="-128"/>
            </a:endParaRPr>
          </a:p>
          <a:p>
            <a:pPr algn="ctr"/>
            <a:r>
              <a:rPr lang="ja-JP" altLang="en-US" sz="2800" b="1" dirty="0">
                <a:latin typeface="メイリオ" panose="020B0604030504040204" pitchFamily="50" charset="-128"/>
                <a:ea typeface="メイリオ" panose="020B0604030504040204" pitchFamily="50" charset="-128"/>
              </a:rPr>
              <a:t>改善の余地がある！</a:t>
            </a:r>
          </a:p>
        </p:txBody>
      </p:sp>
      <p:sp>
        <p:nvSpPr>
          <p:cNvPr id="36" name="二等辺三角形 35"/>
          <p:cNvSpPr/>
          <p:nvPr/>
        </p:nvSpPr>
        <p:spPr>
          <a:xfrm rot="10800000">
            <a:off x="2718131" y="3255078"/>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7" name="二等辺三角形 36"/>
          <p:cNvSpPr/>
          <p:nvPr/>
        </p:nvSpPr>
        <p:spPr>
          <a:xfrm rot="10800000">
            <a:off x="2718130" y="3817171"/>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8" name="二等辺三角形 37"/>
          <p:cNvSpPr/>
          <p:nvPr/>
        </p:nvSpPr>
        <p:spPr>
          <a:xfrm rot="10800000">
            <a:off x="2718129" y="4379264"/>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 name="雲形吹き出し 2"/>
          <p:cNvSpPr/>
          <p:nvPr/>
        </p:nvSpPr>
        <p:spPr>
          <a:xfrm>
            <a:off x="4696691" y="3343465"/>
            <a:ext cx="4228175" cy="1770135"/>
          </a:xfrm>
          <a:prstGeom prst="cloudCallout">
            <a:avLst>
              <a:gd name="adj1" fmla="val -40814"/>
              <a:gd name="adj2" fmla="val -54433"/>
            </a:avLst>
          </a:prstGeom>
          <a:solidFill>
            <a:srgbClr val="00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kumimoji="1" lang="ja-JP" altLang="en-US" sz="2000" b="1" dirty="0">
                <a:solidFill>
                  <a:schemeClr val="tx1"/>
                </a:solidFill>
                <a:latin typeface="メイリオ" panose="020B0604030504040204" pitchFamily="50" charset="-128"/>
                <a:ea typeface="メイリオ" panose="020B0604030504040204" pitchFamily="50" charset="-128"/>
              </a:rPr>
              <a:t>・店全体で接客に注意</a:t>
            </a:r>
            <a:endParaRPr kumimoji="1" lang="en-US" altLang="ja-JP" sz="2000" b="1" dirty="0">
              <a:solidFill>
                <a:schemeClr val="tx1"/>
              </a:solidFill>
              <a:latin typeface="メイリオ" panose="020B0604030504040204" pitchFamily="50" charset="-128"/>
              <a:ea typeface="メイリオ" panose="020B0604030504040204" pitchFamily="50" charset="-128"/>
            </a:endParaRPr>
          </a:p>
          <a:p>
            <a:r>
              <a:rPr lang="ja-JP" altLang="en-US" sz="2000" b="1" dirty="0">
                <a:solidFill>
                  <a:schemeClr val="tx1"/>
                </a:solidFill>
                <a:latin typeface="メイリオ" panose="020B0604030504040204" pitchFamily="50" charset="-128"/>
                <a:ea typeface="メイリオ" panose="020B0604030504040204" pitchFamily="50" charset="-128"/>
              </a:rPr>
              <a:t>・タブレットで通訳</a:t>
            </a:r>
            <a:endParaRPr lang="en-US" altLang="ja-JP" sz="2000" b="1" dirty="0">
              <a:solidFill>
                <a:schemeClr val="tx1"/>
              </a:solidFill>
              <a:latin typeface="メイリオ" panose="020B0604030504040204" pitchFamily="50" charset="-128"/>
              <a:ea typeface="メイリオ" panose="020B0604030504040204" pitchFamily="50" charset="-128"/>
            </a:endParaRPr>
          </a:p>
          <a:p>
            <a:r>
              <a:rPr kumimoji="1" lang="ja-JP" altLang="en-US" sz="2000" b="1" dirty="0">
                <a:solidFill>
                  <a:schemeClr val="tx1"/>
                </a:solidFill>
                <a:latin typeface="メイリオ" panose="020B0604030504040204" pitchFamily="50" charset="-128"/>
                <a:ea typeface="メイリオ" panose="020B0604030504040204" pitchFamily="50" charset="-128"/>
              </a:rPr>
              <a:t>・メニューの英語表記</a:t>
            </a:r>
          </a:p>
        </p:txBody>
      </p:sp>
    </p:spTree>
    <p:extLst>
      <p:ext uri="{BB962C8B-B14F-4D97-AF65-F5344CB8AC3E}">
        <p14:creationId xmlns:p14="http://schemas.microsoft.com/office/powerpoint/2010/main" val="164837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250"/>
                                        <p:tgtEl>
                                          <p:spTgt spid="36"/>
                                        </p:tgtEl>
                                      </p:cBhvr>
                                    </p:animEffect>
                                  </p:childTnLst>
                                </p:cTn>
                              </p:par>
                            </p:childTnLst>
                          </p:cTn>
                        </p:par>
                        <p:par>
                          <p:cTn id="13" fill="hold">
                            <p:stCondLst>
                              <p:cond delay="250"/>
                            </p:stCondLst>
                            <p:childTnLst>
                              <p:par>
                                <p:cTn id="14" presetID="22" presetClass="entr" presetSubtype="1"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up)">
                                      <p:cBhvr>
                                        <p:cTn id="16" dur="250"/>
                                        <p:tgtEl>
                                          <p:spTgt spid="3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250"/>
                                        <p:tgtEl>
                                          <p:spTgt spid="38"/>
                                        </p:tgtEl>
                                      </p:cBhvr>
                                    </p:animEffect>
                                  </p:childTnLst>
                                </p:cTn>
                              </p:par>
                            </p:childTnLst>
                          </p:cTn>
                        </p:par>
                        <p:par>
                          <p:cTn id="21" fill="hold">
                            <p:stCondLst>
                              <p:cond delay="750"/>
                            </p:stCondLst>
                            <p:childTnLst>
                              <p:par>
                                <p:cTn id="22" presetID="47"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750"/>
                                        <p:tgtEl>
                                          <p:spTgt spid="34"/>
                                        </p:tgtEl>
                                      </p:cBhvr>
                                    </p:animEffect>
                                    <p:anim calcmode="lin" valueType="num">
                                      <p:cBhvr>
                                        <p:cTn id="25" dur="750" fill="hold"/>
                                        <p:tgtEl>
                                          <p:spTgt spid="34"/>
                                        </p:tgtEl>
                                        <p:attrNameLst>
                                          <p:attrName>ppt_x</p:attrName>
                                        </p:attrNameLst>
                                      </p:cBhvr>
                                      <p:tavLst>
                                        <p:tav tm="0">
                                          <p:val>
                                            <p:strVal val="#ppt_x"/>
                                          </p:val>
                                        </p:tav>
                                        <p:tav tm="100000">
                                          <p:val>
                                            <p:strVal val="#ppt_x"/>
                                          </p:val>
                                        </p:tav>
                                      </p:tavLst>
                                    </p:anim>
                                    <p:anim calcmode="lin" valueType="num">
                                      <p:cBhvr>
                                        <p:cTn id="26" dur="750" fill="hold"/>
                                        <p:tgtEl>
                                          <p:spTgt spid="3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750"/>
                                        <p:tgtEl>
                                          <p:spTgt spid="33"/>
                                        </p:tgtEl>
                                      </p:cBhvr>
                                    </p:animEffect>
                                    <p:anim calcmode="lin" valueType="num">
                                      <p:cBhvr>
                                        <p:cTn id="30" dur="750" fill="hold"/>
                                        <p:tgtEl>
                                          <p:spTgt spid="33"/>
                                        </p:tgtEl>
                                        <p:attrNameLst>
                                          <p:attrName>ppt_x</p:attrName>
                                        </p:attrNameLst>
                                      </p:cBhvr>
                                      <p:tavLst>
                                        <p:tav tm="0">
                                          <p:val>
                                            <p:strVal val="#ppt_x"/>
                                          </p:val>
                                        </p:tav>
                                        <p:tav tm="100000">
                                          <p:val>
                                            <p:strVal val="#ppt_x"/>
                                          </p:val>
                                        </p:tav>
                                      </p:tavLst>
                                    </p:anim>
                                    <p:anim calcmode="lin" valueType="num">
                                      <p:cBhvr>
                                        <p:cTn id="31"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6" grpId="0" animBg="1"/>
      <p:bldP spid="37" grpId="0" animBg="1"/>
      <p:bldP spid="38"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7" name="角丸四角形 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8" name="角丸四角形 7">
            <a:extLst>
              <a:ext uri="{FF2B5EF4-FFF2-40B4-BE49-F238E27FC236}">
                <a16:creationId xmlns:a16="http://schemas.microsoft.com/office/drawing/2014/main" id="{FAFEF242-3C7E-4B89-B5ED-F280405C5ABC}"/>
              </a:ext>
            </a:extLst>
          </p:cNvPr>
          <p:cNvSpPr/>
          <p:nvPr/>
        </p:nvSpPr>
        <p:spPr>
          <a:xfrm>
            <a:off x="109638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9" name="角丸四角形 8">
            <a:extLst>
              <a:ext uri="{FF2B5EF4-FFF2-40B4-BE49-F238E27FC236}">
                <a16:creationId xmlns:a16="http://schemas.microsoft.com/office/drawing/2014/main" id="{FAFEF242-3C7E-4B89-B5ED-F280405C5ABC}"/>
              </a:ext>
            </a:extLst>
          </p:cNvPr>
          <p:cNvSpPr/>
          <p:nvPr/>
        </p:nvSpPr>
        <p:spPr>
          <a:xfrm>
            <a:off x="2194105" y="4301"/>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10" name="角丸四角形 9">
            <a:extLst>
              <a:ext uri="{FF2B5EF4-FFF2-40B4-BE49-F238E27FC236}">
                <a16:creationId xmlns:a16="http://schemas.microsoft.com/office/drawing/2014/main" id="{FAFEF242-3C7E-4B89-B5ED-F280405C5ABC}"/>
              </a:ext>
            </a:extLst>
          </p:cNvPr>
          <p:cNvSpPr/>
          <p:nvPr/>
        </p:nvSpPr>
        <p:spPr>
          <a:xfrm>
            <a:off x="329182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32</a:t>
            </a:fld>
            <a:endParaRPr lang="ja-JP" altLang="en-US" dirty="0"/>
          </a:p>
        </p:txBody>
      </p:sp>
      <p:sp>
        <p:nvSpPr>
          <p:cNvPr id="14" name="正方形/長方形 13"/>
          <p:cNvSpPr/>
          <p:nvPr/>
        </p:nvSpPr>
        <p:spPr>
          <a:xfrm>
            <a:off x="-2794" y="1183956"/>
            <a:ext cx="9144000" cy="5110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3232" y="533053"/>
            <a:ext cx="6692790"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696" y="627672"/>
            <a:ext cx="690584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2</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店はどのように対応しているのか</a:t>
            </a:r>
            <a:endParaRPr kumimoji="1" lang="ja-JP" altLang="en-US" sz="2000"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9" name="テキスト ボックス 28"/>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1" name="テキスト ボックス 20"/>
          <p:cNvSpPr txBox="1"/>
          <p:nvPr/>
        </p:nvSpPr>
        <p:spPr>
          <a:xfrm>
            <a:off x="11112" y="1196017"/>
            <a:ext cx="6244384" cy="461665"/>
          </a:xfrm>
          <a:prstGeom prst="rect">
            <a:avLst/>
          </a:prstGeom>
          <a:solidFill>
            <a:srgbClr val="66CCFF"/>
          </a:solidFill>
        </p:spPr>
        <p:txBody>
          <a:bodyPr wrap="square" rtlCol="0">
            <a:spAutoFit/>
          </a:bodyPr>
          <a:lstStyle/>
          <a:p>
            <a:pPr algn="ctr"/>
            <a:r>
              <a:rPr lang="en-US" altLang="ja-JP" sz="2400" b="1" dirty="0">
                <a:latin typeface="メイリオ" panose="020B0604030504040204" pitchFamily="50" charset="-128"/>
                <a:ea typeface="メイリオ" panose="020B0604030504040204" pitchFamily="50" charset="-128"/>
              </a:rPr>
              <a:t>C.</a:t>
            </a:r>
            <a:r>
              <a:rPr lang="ja-JP" altLang="en-US" sz="2400" b="1" dirty="0">
                <a:latin typeface="メイリオ" panose="020B0604030504040204" pitchFamily="50" charset="-128"/>
                <a:ea typeface="メイリオ" panose="020B0604030504040204" pitchFamily="50" charset="-128"/>
              </a:rPr>
              <a:t>現在の対応状況に満足</a:t>
            </a:r>
            <a:r>
              <a:rPr kumimoji="1" lang="ja-JP" altLang="en-US" b="1" dirty="0">
                <a:latin typeface="メイリオ" panose="020B0604030504040204" pitchFamily="50" charset="-128"/>
                <a:ea typeface="メイリオ" panose="020B0604030504040204" pitchFamily="50" charset="-128"/>
              </a:rPr>
              <a:t>（該当した店舗：</a:t>
            </a:r>
            <a:r>
              <a:rPr lang="ja-JP" altLang="en-US" b="1" dirty="0">
                <a:latin typeface="メイリオ" panose="020B0604030504040204" pitchFamily="50" charset="-128"/>
                <a:ea typeface="メイリオ" panose="020B0604030504040204" pitchFamily="50" charset="-128"/>
              </a:rPr>
              <a:t>７</a:t>
            </a:r>
            <a:r>
              <a:rPr kumimoji="1" lang="ja-JP" altLang="en-US" b="1" dirty="0">
                <a:latin typeface="メイリオ" panose="020B0604030504040204" pitchFamily="50" charset="-128"/>
                <a:ea typeface="メイリオ" panose="020B0604030504040204" pitchFamily="50" charset="-128"/>
              </a:rPr>
              <a:t>店）</a:t>
            </a:r>
          </a:p>
        </p:txBody>
      </p:sp>
      <p:sp>
        <p:nvSpPr>
          <p:cNvPr id="41" name="二等辺三角形 40"/>
          <p:cNvSpPr/>
          <p:nvPr/>
        </p:nvSpPr>
        <p:spPr>
          <a:xfrm rot="10800000">
            <a:off x="2901002" y="3709107"/>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2" name="二等辺三角形 41"/>
          <p:cNvSpPr/>
          <p:nvPr/>
        </p:nvSpPr>
        <p:spPr>
          <a:xfrm rot="10800000">
            <a:off x="2901001" y="4271200"/>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3" name="二等辺三角形 42"/>
          <p:cNvSpPr/>
          <p:nvPr/>
        </p:nvSpPr>
        <p:spPr>
          <a:xfrm rot="10800000">
            <a:off x="2901001" y="3147015"/>
            <a:ext cx="491777" cy="382575"/>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5428303" y="1758636"/>
            <a:ext cx="2815751" cy="1569660"/>
          </a:xfrm>
          <a:prstGeom prst="rect">
            <a:avLst/>
          </a:prstGeom>
          <a:noFill/>
          <a:ln>
            <a:solidFill>
              <a:schemeClr val="accent5">
                <a:lumMod val="75000"/>
              </a:schemeClr>
            </a:solidFill>
          </a:ln>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コンビニ３店舗</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：大学近辺なので</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日本語が話せる</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留学生客が多い</a:t>
            </a:r>
            <a:endParaRPr kumimoji="1" lang="ja-JP" altLang="en-US" sz="2400" dirty="0">
              <a:latin typeface="メイリオ" panose="020B0604030504040204" pitchFamily="50" charset="-128"/>
              <a:ea typeface="メイリオ" panose="020B0604030504040204" pitchFamily="50" charset="-128"/>
            </a:endParaRPr>
          </a:p>
        </p:txBody>
      </p:sp>
      <p:sp>
        <p:nvSpPr>
          <p:cNvPr id="25" name="テキスト ボックス 24"/>
          <p:cNvSpPr txBox="1"/>
          <p:nvPr/>
        </p:nvSpPr>
        <p:spPr>
          <a:xfrm>
            <a:off x="1571434" y="1857795"/>
            <a:ext cx="2808528" cy="830997"/>
          </a:xfrm>
          <a:prstGeom prst="rect">
            <a:avLst/>
          </a:prstGeom>
          <a:noFill/>
          <a:ln w="28575">
            <a:solidFill>
              <a:srgbClr val="FF0000"/>
            </a:solidFill>
          </a:ln>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ファミレス</a:t>
            </a:r>
            <a:r>
              <a:rPr kumimoji="1" lang="ja-JP" altLang="en-US" sz="2400" dirty="0">
                <a:latin typeface="メイリオ" panose="020B0604030504040204" pitchFamily="50" charset="-128"/>
                <a:ea typeface="メイリオ" panose="020B0604030504040204" pitchFamily="50" charset="-128"/>
              </a:rPr>
              <a:t>２店舗</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アパレル</a:t>
            </a:r>
            <a:r>
              <a:rPr kumimoji="1" lang="ja-JP" altLang="en-US" sz="2400" dirty="0">
                <a:latin typeface="メイリオ" panose="020B0604030504040204" pitchFamily="50" charset="-128"/>
                <a:ea typeface="メイリオ" panose="020B0604030504040204" pitchFamily="50" charset="-128"/>
              </a:rPr>
              <a:t>２店舗</a:t>
            </a:r>
          </a:p>
        </p:txBody>
      </p:sp>
      <p:sp>
        <p:nvSpPr>
          <p:cNvPr id="26" name="雲形吹き出し 25"/>
          <p:cNvSpPr/>
          <p:nvPr/>
        </p:nvSpPr>
        <p:spPr>
          <a:xfrm>
            <a:off x="4379962" y="3480715"/>
            <a:ext cx="4253102" cy="1580453"/>
          </a:xfrm>
          <a:prstGeom prst="cloudCallout">
            <a:avLst>
              <a:gd name="adj1" fmla="val -52719"/>
              <a:gd name="adj2" fmla="val -80744"/>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000" b="1" dirty="0">
                <a:solidFill>
                  <a:schemeClr val="bg2">
                    <a:lumMod val="10000"/>
                  </a:schemeClr>
                </a:solidFill>
                <a:latin typeface="メイリオ" panose="020B0604030504040204" pitchFamily="50" charset="-128"/>
                <a:ea typeface="メイリオ" panose="020B0604030504040204" pitchFamily="50" charset="-128"/>
              </a:rPr>
              <a:t>アンケートでは、</a:t>
            </a:r>
            <a:endParaRPr lang="en-US" altLang="ja-JP" sz="2000" b="1" dirty="0">
              <a:solidFill>
                <a:schemeClr val="bg2">
                  <a:lumMod val="10000"/>
                </a:schemeClr>
              </a:solidFill>
              <a:latin typeface="メイリオ" panose="020B0604030504040204" pitchFamily="50" charset="-128"/>
              <a:ea typeface="メイリオ" panose="020B0604030504040204" pitchFamily="50" charset="-128"/>
            </a:endParaRPr>
          </a:p>
          <a:p>
            <a:pPr algn="r"/>
            <a:r>
              <a:rPr lang="ja-JP" altLang="en-US" sz="2000" b="1" u="sng" dirty="0">
                <a:solidFill>
                  <a:schemeClr val="bg2">
                    <a:lumMod val="10000"/>
                  </a:schemeClr>
                </a:solidFill>
                <a:latin typeface="メイリオ" panose="020B0604030504040204" pitchFamily="50" charset="-128"/>
                <a:ea typeface="メイリオ" panose="020B0604030504040204" pitchFamily="50" charset="-128"/>
              </a:rPr>
              <a:t>店員の言語が分からず</a:t>
            </a:r>
            <a:endParaRPr lang="en-US" altLang="ja-JP" sz="2000" b="1" u="sng" dirty="0">
              <a:solidFill>
                <a:schemeClr val="bg2">
                  <a:lumMod val="10000"/>
                </a:schemeClr>
              </a:solidFill>
              <a:latin typeface="メイリオ" panose="020B0604030504040204" pitchFamily="50" charset="-128"/>
              <a:ea typeface="メイリオ" panose="020B0604030504040204" pitchFamily="50" charset="-128"/>
            </a:endParaRPr>
          </a:p>
          <a:p>
            <a:pPr algn="r"/>
            <a:r>
              <a:rPr lang="ja-JP" altLang="en-US" sz="2000" b="1" u="sng" dirty="0">
                <a:solidFill>
                  <a:schemeClr val="bg2">
                    <a:lumMod val="10000"/>
                  </a:schemeClr>
                </a:solidFill>
                <a:latin typeface="メイリオ" panose="020B0604030504040204" pitchFamily="50" charset="-128"/>
                <a:ea typeface="メイリオ" panose="020B0604030504040204" pitchFamily="50" charset="-128"/>
              </a:rPr>
              <a:t>困る外国人</a:t>
            </a:r>
            <a:r>
              <a:rPr lang="ja-JP" altLang="en-US" sz="2000" b="1" dirty="0">
                <a:solidFill>
                  <a:schemeClr val="bg2">
                    <a:lumMod val="10000"/>
                  </a:schemeClr>
                </a:solidFill>
                <a:latin typeface="メイリオ" panose="020B0604030504040204" pitchFamily="50" charset="-128"/>
                <a:ea typeface="メイリオ" panose="020B0604030504040204" pitchFamily="50" charset="-128"/>
              </a:rPr>
              <a:t>が多かった</a:t>
            </a:r>
          </a:p>
        </p:txBody>
      </p:sp>
      <p:sp>
        <p:nvSpPr>
          <p:cNvPr id="44" name="雲形吹き出し 43"/>
          <p:cNvSpPr/>
          <p:nvPr/>
        </p:nvSpPr>
        <p:spPr>
          <a:xfrm>
            <a:off x="26940" y="2977196"/>
            <a:ext cx="2572953" cy="1947212"/>
          </a:xfrm>
          <a:prstGeom prst="cloudCallout">
            <a:avLst>
              <a:gd name="adj1" fmla="val 43656"/>
              <a:gd name="adj2" fmla="val -60151"/>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r>
              <a:rPr lang="ja-JP" altLang="en-US" dirty="0">
                <a:solidFill>
                  <a:schemeClr val="tx1"/>
                </a:solidFill>
                <a:latin typeface="メイリオ" panose="020B0604030504040204" pitchFamily="50" charset="-128"/>
                <a:ea typeface="メイリオ" panose="020B0604030504040204" pitchFamily="50" charset="-128"/>
              </a:rPr>
              <a:t>メニュー、</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キャンペーンポスターの</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外国語表記で対応</a:t>
            </a:r>
          </a:p>
        </p:txBody>
      </p:sp>
      <p:sp>
        <p:nvSpPr>
          <p:cNvPr id="2" name="テキスト ボックス 1"/>
          <p:cNvSpPr txBox="1"/>
          <p:nvPr/>
        </p:nvSpPr>
        <p:spPr>
          <a:xfrm>
            <a:off x="3949545" y="3611050"/>
            <a:ext cx="831183" cy="400110"/>
          </a:xfrm>
          <a:prstGeom prst="rect">
            <a:avLst/>
          </a:prstGeom>
          <a:noFill/>
        </p:spPr>
        <p:txBody>
          <a:bodyPr wrap="square" rtlCol="0">
            <a:spAutoFit/>
          </a:bodyPr>
          <a:lstStyle/>
          <a:p>
            <a:r>
              <a:rPr kumimoji="1" lang="en-US" altLang="ja-JP" sz="2000" b="1" dirty="0">
                <a:solidFill>
                  <a:srgbClr val="C00000"/>
                </a:solidFill>
                <a:latin typeface="メイリオ" panose="020B0604030504040204" pitchFamily="50" charset="-128"/>
                <a:ea typeface="メイリオ" panose="020B0604030504040204" pitchFamily="50" charset="-128"/>
              </a:rPr>
              <a:t>But,</a:t>
            </a:r>
            <a:endParaRPr kumimoji="1" lang="ja-JP" altLang="en-US" sz="2000" b="1" dirty="0">
              <a:solidFill>
                <a:srgbClr val="C00000"/>
              </a:solidFill>
              <a:latin typeface="メイリオ" panose="020B0604030504040204" pitchFamily="50" charset="-128"/>
              <a:ea typeface="メイリオ" panose="020B0604030504040204" pitchFamily="50" charset="-128"/>
            </a:endParaRPr>
          </a:p>
        </p:txBody>
      </p:sp>
      <p:sp>
        <p:nvSpPr>
          <p:cNvPr id="24" name="楕円 23"/>
          <p:cNvSpPr/>
          <p:nvPr/>
        </p:nvSpPr>
        <p:spPr>
          <a:xfrm>
            <a:off x="771107" y="5374762"/>
            <a:ext cx="4877597" cy="641608"/>
          </a:xfrm>
          <a:prstGeom prst="ellipse">
            <a:avLst/>
          </a:prstGeom>
          <a:solidFill>
            <a:srgbClr val="FFC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7" name="テキスト ボックス 26"/>
          <p:cNvSpPr txBox="1"/>
          <p:nvPr/>
        </p:nvSpPr>
        <p:spPr>
          <a:xfrm>
            <a:off x="1075853" y="5004247"/>
            <a:ext cx="4310794" cy="954107"/>
          </a:xfrm>
          <a:prstGeom prst="rect">
            <a:avLst/>
          </a:prstGeom>
          <a:noFill/>
        </p:spPr>
        <p:txBody>
          <a:bodyPr wrap="square" rtlCol="0">
            <a:spAutoFit/>
          </a:bodyPr>
          <a:lstStyle/>
          <a:p>
            <a:pPr algn="ctr"/>
            <a:r>
              <a:rPr lang="ja-JP" altLang="en-US" sz="2800" b="1" dirty="0">
                <a:latin typeface="メイリオ" panose="020B0604030504040204" pitchFamily="50" charset="-128"/>
                <a:ea typeface="メイリオ" panose="020B0604030504040204" pitchFamily="50" charset="-128"/>
              </a:rPr>
              <a:t>留学生アルバイトによる</a:t>
            </a:r>
            <a:endParaRPr lang="en-US" altLang="ja-JP" sz="2800" b="1" dirty="0">
              <a:latin typeface="メイリオ" panose="020B0604030504040204" pitchFamily="50" charset="-128"/>
              <a:ea typeface="メイリオ" panose="020B0604030504040204" pitchFamily="50" charset="-128"/>
            </a:endParaRPr>
          </a:p>
          <a:p>
            <a:pPr algn="ctr"/>
            <a:r>
              <a:rPr lang="ja-JP" altLang="en-US" sz="2800" b="1" dirty="0">
                <a:latin typeface="メイリオ" panose="020B0604030504040204" pitchFamily="50" charset="-128"/>
                <a:ea typeface="メイリオ" panose="020B0604030504040204" pitchFamily="50" charset="-128"/>
              </a:rPr>
              <a:t>改善の余地がある！</a:t>
            </a:r>
          </a:p>
        </p:txBody>
      </p:sp>
    </p:spTree>
    <p:extLst>
      <p:ext uri="{BB962C8B-B14F-4D97-AF65-F5344CB8AC3E}">
        <p14:creationId xmlns:p14="http://schemas.microsoft.com/office/powerpoint/2010/main" val="221661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75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750"/>
                                        <p:tgtEl>
                                          <p:spTgt spid="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up)">
                                      <p:cBhvr>
                                        <p:cTn id="20" dur="250"/>
                                        <p:tgtEl>
                                          <p:spTgt spid="43"/>
                                        </p:tgtEl>
                                      </p:cBhvr>
                                    </p:animEffect>
                                  </p:childTnLst>
                                </p:cTn>
                              </p:par>
                            </p:childTnLst>
                          </p:cTn>
                        </p:par>
                        <p:par>
                          <p:cTn id="21" fill="hold">
                            <p:stCondLst>
                              <p:cond delay="250"/>
                            </p:stCondLst>
                            <p:childTnLst>
                              <p:par>
                                <p:cTn id="22" presetID="22" presetClass="entr" presetSubtype="1"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250"/>
                                        <p:tgtEl>
                                          <p:spTgt spid="41"/>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250"/>
                                        <p:tgtEl>
                                          <p:spTgt spid="42"/>
                                        </p:tgtEl>
                                      </p:cBhvr>
                                    </p:animEffect>
                                  </p:childTnLst>
                                </p:cTn>
                              </p:par>
                            </p:childTnLst>
                          </p:cTn>
                        </p:par>
                        <p:par>
                          <p:cTn id="29" fill="hold">
                            <p:stCondLst>
                              <p:cond delay="750"/>
                            </p:stCondLst>
                            <p:childTnLst>
                              <p:par>
                                <p:cTn id="30" presetID="47"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750"/>
                                        <p:tgtEl>
                                          <p:spTgt spid="27"/>
                                        </p:tgtEl>
                                      </p:cBhvr>
                                    </p:animEffect>
                                    <p:anim calcmode="lin" valueType="num">
                                      <p:cBhvr>
                                        <p:cTn id="33" dur="750" fill="hold"/>
                                        <p:tgtEl>
                                          <p:spTgt spid="27"/>
                                        </p:tgtEl>
                                        <p:attrNameLst>
                                          <p:attrName>ppt_x</p:attrName>
                                        </p:attrNameLst>
                                      </p:cBhvr>
                                      <p:tavLst>
                                        <p:tav tm="0">
                                          <p:val>
                                            <p:strVal val="#ppt_x"/>
                                          </p:val>
                                        </p:tav>
                                        <p:tav tm="100000">
                                          <p:val>
                                            <p:strVal val="#ppt_x"/>
                                          </p:val>
                                        </p:tav>
                                      </p:tavLst>
                                    </p:anim>
                                    <p:anim calcmode="lin" valueType="num">
                                      <p:cBhvr>
                                        <p:cTn id="34" dur="750" fill="hold"/>
                                        <p:tgtEl>
                                          <p:spTgt spid="27"/>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750"/>
                                        <p:tgtEl>
                                          <p:spTgt spid="24"/>
                                        </p:tgtEl>
                                      </p:cBhvr>
                                    </p:animEffect>
                                    <p:anim calcmode="lin" valueType="num">
                                      <p:cBhvr>
                                        <p:cTn id="38" dur="750" fill="hold"/>
                                        <p:tgtEl>
                                          <p:spTgt spid="24"/>
                                        </p:tgtEl>
                                        <p:attrNameLst>
                                          <p:attrName>ppt_x</p:attrName>
                                        </p:attrNameLst>
                                      </p:cBhvr>
                                      <p:tavLst>
                                        <p:tav tm="0">
                                          <p:val>
                                            <p:strVal val="#ppt_x"/>
                                          </p:val>
                                        </p:tav>
                                        <p:tav tm="100000">
                                          <p:val>
                                            <p:strVal val="#ppt_x"/>
                                          </p:val>
                                        </p:tav>
                                      </p:tavLst>
                                    </p:anim>
                                    <p:anim calcmode="lin" valueType="num">
                                      <p:cBhvr>
                                        <p:cTn id="3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26" grpId="0" animBg="1"/>
      <p:bldP spid="44" grpId="0" animBg="1"/>
      <p:bldP spid="2" grpId="0"/>
      <p:bldP spid="24"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7" name="角丸四角形 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8" name="角丸四角形 7">
            <a:extLst>
              <a:ext uri="{FF2B5EF4-FFF2-40B4-BE49-F238E27FC236}">
                <a16:creationId xmlns:a16="http://schemas.microsoft.com/office/drawing/2014/main" id="{FAFEF242-3C7E-4B89-B5ED-F280405C5ABC}"/>
              </a:ext>
            </a:extLst>
          </p:cNvPr>
          <p:cNvSpPr/>
          <p:nvPr/>
        </p:nvSpPr>
        <p:spPr>
          <a:xfrm>
            <a:off x="109638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9" name="角丸四角形 8">
            <a:extLst>
              <a:ext uri="{FF2B5EF4-FFF2-40B4-BE49-F238E27FC236}">
                <a16:creationId xmlns:a16="http://schemas.microsoft.com/office/drawing/2014/main" id="{FAFEF242-3C7E-4B89-B5ED-F280405C5ABC}"/>
              </a:ext>
            </a:extLst>
          </p:cNvPr>
          <p:cNvSpPr/>
          <p:nvPr/>
        </p:nvSpPr>
        <p:spPr>
          <a:xfrm>
            <a:off x="2194105" y="4301"/>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10" name="角丸四角形 9">
            <a:extLst>
              <a:ext uri="{FF2B5EF4-FFF2-40B4-BE49-F238E27FC236}">
                <a16:creationId xmlns:a16="http://schemas.microsoft.com/office/drawing/2014/main" id="{FAFEF242-3C7E-4B89-B5ED-F280405C5ABC}"/>
              </a:ext>
            </a:extLst>
          </p:cNvPr>
          <p:cNvSpPr/>
          <p:nvPr/>
        </p:nvSpPr>
        <p:spPr>
          <a:xfrm>
            <a:off x="3291825" y="4301"/>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33</a:t>
            </a:fld>
            <a:endParaRPr lang="ja-JP" altLang="en-US" dirty="0"/>
          </a:p>
        </p:txBody>
      </p:sp>
      <p:sp>
        <p:nvSpPr>
          <p:cNvPr id="15" name="正方形/長方形 14"/>
          <p:cNvSpPr/>
          <p:nvPr/>
        </p:nvSpPr>
        <p:spPr>
          <a:xfrm>
            <a:off x="-3232" y="533053"/>
            <a:ext cx="6692790"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696" y="627672"/>
            <a:ext cx="6905848"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2</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店はどのように対応しているのか</a:t>
            </a:r>
            <a:endParaRPr kumimoji="1" lang="ja-JP" altLang="en-US" sz="2000" dirty="0">
              <a:latin typeface="メイリオ" panose="020B0604030504040204" pitchFamily="50" charset="-128"/>
              <a:ea typeface="メイリオ" panose="020B0604030504040204" pitchFamily="50" charset="-128"/>
            </a:endParaRPr>
          </a:p>
        </p:txBody>
      </p:sp>
      <p:sp>
        <p:nvSpPr>
          <p:cNvPr id="22" name="正方形/長方形 21"/>
          <p:cNvSpPr/>
          <p:nvPr/>
        </p:nvSpPr>
        <p:spPr>
          <a:xfrm>
            <a:off x="0" y="1183957"/>
            <a:ext cx="9144000" cy="5110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アンケート調査概要</a:t>
            </a:r>
            <a:endParaRPr lang="en-US" altLang="ja-JP"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269982" y="1380816"/>
            <a:ext cx="2654894"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の結果</a:t>
            </a:r>
            <a:endParaRPr lang="en-US" altLang="ja-JP" sz="2400" b="1"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631768" y="2263191"/>
            <a:ext cx="7984556" cy="1569660"/>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外国人顧客が多いファミレス、アパレルの中で、</a:t>
            </a:r>
            <a:endParaRPr lang="en-US" altLang="ja-JP" sz="2400" dirty="0">
              <a:latin typeface="メイリオ" panose="020B0604030504040204" pitchFamily="50" charset="-128"/>
              <a:ea typeface="メイリオ" panose="020B0604030504040204" pitchFamily="50" charset="-128"/>
            </a:endParaRPr>
          </a:p>
          <a:p>
            <a:r>
              <a:rPr lang="ja-JP" altLang="en-US" sz="2400" b="1" dirty="0">
                <a:solidFill>
                  <a:srgbClr val="3A3A3A"/>
                </a:solidFill>
                <a:latin typeface="メイリオ" panose="020B0604030504040204" pitchFamily="50" charset="-128"/>
                <a:ea typeface="メイリオ" panose="020B0604030504040204" pitchFamily="50" charset="-128"/>
              </a:rPr>
              <a:t>・対応の改善を検討</a:t>
            </a:r>
            <a:r>
              <a:rPr lang="ja-JP" altLang="en-US" sz="2400" dirty="0">
                <a:latin typeface="メイリオ" panose="020B0604030504040204" pitchFamily="50" charset="-128"/>
                <a:ea typeface="メイリオ" panose="020B0604030504040204" pitchFamily="50" charset="-128"/>
              </a:rPr>
              <a:t>している店</a:t>
            </a:r>
            <a:endParaRPr lang="en-US" altLang="ja-JP" sz="2400"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・現在の対応状況に満足</a:t>
            </a:r>
            <a:r>
              <a:rPr lang="ja-JP" altLang="en-US" sz="2400" dirty="0">
                <a:latin typeface="メイリオ" panose="020B0604030504040204" pitchFamily="50" charset="-128"/>
                <a:ea typeface="メイリオ" panose="020B0604030504040204" pitchFamily="50" charset="-128"/>
              </a:rPr>
              <a:t>している店</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がみられた</a:t>
            </a:r>
            <a:endParaRPr lang="en-US" altLang="ja-JP" sz="2400" dirty="0">
              <a:latin typeface="メイリオ" panose="020B0604030504040204" pitchFamily="50" charset="-128"/>
              <a:ea typeface="メイリオ" panose="020B0604030504040204" pitchFamily="50" charset="-128"/>
            </a:endParaRPr>
          </a:p>
        </p:txBody>
      </p:sp>
      <p:sp>
        <p:nvSpPr>
          <p:cNvPr id="11" name="楕円 10"/>
          <p:cNvSpPr/>
          <p:nvPr/>
        </p:nvSpPr>
        <p:spPr>
          <a:xfrm>
            <a:off x="419613" y="4597388"/>
            <a:ext cx="7377727" cy="861345"/>
          </a:xfrm>
          <a:prstGeom prst="ellipse">
            <a:avLst/>
          </a:prstGeom>
          <a:solidFill>
            <a:srgbClr val="FF5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81399" y="4203683"/>
            <a:ext cx="6849687" cy="1200329"/>
          </a:xfrm>
          <a:prstGeom prst="rect">
            <a:avLst/>
          </a:prstGeom>
          <a:noFill/>
        </p:spPr>
        <p:txBody>
          <a:bodyPr wrap="square" rtlCol="0">
            <a:spAutoFit/>
          </a:bodyPr>
          <a:lstStyle/>
          <a:p>
            <a:r>
              <a:rPr lang="ja-JP" altLang="en-US" sz="3600" b="1" dirty="0"/>
              <a:t>→留学生のアルバイトによって</a:t>
            </a:r>
            <a:endParaRPr lang="en-US" altLang="ja-JP" sz="3600" b="1" dirty="0"/>
          </a:p>
          <a:p>
            <a:r>
              <a:rPr lang="ja-JP" altLang="en-US" sz="3600" b="1" dirty="0"/>
              <a:t>　改善できる可能性</a:t>
            </a:r>
            <a:endParaRPr kumimoji="1" lang="ja-JP" altLang="en-US" sz="3600" b="1"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777" y="4203683"/>
            <a:ext cx="5395874" cy="3766668"/>
          </a:xfrm>
          <a:prstGeom prst="rect">
            <a:avLst/>
          </a:prstGeom>
        </p:spPr>
      </p:pic>
    </p:spTree>
    <p:extLst>
      <p:ext uri="{BB962C8B-B14F-4D97-AF65-F5344CB8AC3E}">
        <p14:creationId xmlns:p14="http://schemas.microsoft.com/office/powerpoint/2010/main" val="14486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88141" y="713795"/>
            <a:ext cx="6806729" cy="2096184"/>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p>
        </p:txBody>
      </p:sp>
      <p:sp>
        <p:nvSpPr>
          <p:cNvPr id="3" name="テキスト ボックス 2"/>
          <p:cNvSpPr txBox="1"/>
          <p:nvPr/>
        </p:nvSpPr>
        <p:spPr>
          <a:xfrm>
            <a:off x="1854090" y="811841"/>
            <a:ext cx="5519460" cy="2062103"/>
          </a:xfrm>
          <a:prstGeom prst="rect">
            <a:avLst/>
          </a:prstGeom>
          <a:noFill/>
        </p:spPr>
        <p:txBody>
          <a:bodyPr wrap="none" rtlCol="0">
            <a:spAutoFit/>
          </a:bodyPr>
          <a:lstStyle/>
          <a:p>
            <a:r>
              <a:rPr lang="ja-JP" altLang="en-US" sz="3200" b="1" dirty="0">
                <a:latin typeface="メイリオ" panose="020B0604030504040204" pitchFamily="50" charset="-128"/>
                <a:ea typeface="メイリオ" panose="020B0604030504040204" pitchFamily="50" charset="-128"/>
              </a:rPr>
              <a:t>仮説検証３</a:t>
            </a:r>
            <a:r>
              <a:rPr lang="en-US" altLang="ja-JP" sz="3200" b="1" dirty="0">
                <a:latin typeface="メイリオ" panose="020B0604030504040204" pitchFamily="50" charset="-128"/>
                <a:ea typeface="メイリオ" panose="020B0604030504040204" pitchFamily="50" charset="-128"/>
              </a:rPr>
              <a:t>.</a:t>
            </a:r>
            <a:r>
              <a:rPr lang="ja-JP" altLang="en-US" sz="3200" b="1" dirty="0">
                <a:latin typeface="メイリオ" panose="020B0604030504040204" pitchFamily="50" charset="-128"/>
                <a:ea typeface="メイリオ" panose="020B0604030504040204" pitchFamily="50" charset="-128"/>
              </a:rPr>
              <a:t>　</a:t>
            </a:r>
            <a:endParaRPr lang="en-US" altLang="ja-JP" sz="3200" b="1" dirty="0">
              <a:latin typeface="メイリオ" panose="020B0604030504040204" pitchFamily="50" charset="-128"/>
              <a:ea typeface="メイリオ" panose="020B0604030504040204" pitchFamily="50" charset="-128"/>
            </a:endParaRPr>
          </a:p>
          <a:p>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留学生のアルバイトによって</a:t>
            </a:r>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解決できるのか</a:t>
            </a:r>
            <a:endParaRPr lang="ja-JP" altLang="en-US" sz="2800" dirty="0">
              <a:latin typeface="メイリオ" panose="020B0604030504040204" pitchFamily="50" charset="-128"/>
              <a:ea typeface="メイリオ" panose="020B0604030504040204" pitchFamily="50" charset="-128"/>
            </a:endParaRPr>
          </a:p>
        </p:txBody>
      </p:sp>
      <p:grpSp>
        <p:nvGrpSpPr>
          <p:cNvPr id="10" name="グループ化 9"/>
          <p:cNvGrpSpPr/>
          <p:nvPr/>
        </p:nvGrpSpPr>
        <p:grpSpPr>
          <a:xfrm>
            <a:off x="6093876" y="4295153"/>
            <a:ext cx="5319584" cy="5245443"/>
            <a:chOff x="6093876" y="4295150"/>
            <a:chExt cx="5319584" cy="5245443"/>
          </a:xfrm>
        </p:grpSpPr>
        <p:sp>
          <p:nvSpPr>
            <p:cNvPr id="11" name="楕円 10">
              <a:extLst>
                <a:ext uri="{FF2B5EF4-FFF2-40B4-BE49-F238E27FC236}">
                  <a16:creationId xmlns:a16="http://schemas.microsoft.com/office/drawing/2014/main" id="{41B80351-D2E7-4CE5-9536-AE2171A27D2E}"/>
                </a:ext>
              </a:extLst>
            </p:cNvPr>
            <p:cNvSpPr/>
            <p:nvPr/>
          </p:nvSpPr>
          <p:spPr>
            <a:xfrm>
              <a:off x="6093876" y="4295150"/>
              <a:ext cx="5319584" cy="52454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grpSp>
          <p:nvGrpSpPr>
            <p:cNvPr id="12" name="グループ化 11">
              <a:extLst>
                <a:ext uri="{FF2B5EF4-FFF2-40B4-BE49-F238E27FC236}">
                  <a16:creationId xmlns:a16="http://schemas.microsoft.com/office/drawing/2014/main" id="{1B9EA1C6-A09D-4264-864B-7F70F7E5740F}"/>
                </a:ext>
              </a:extLst>
            </p:cNvPr>
            <p:cNvGrpSpPr/>
            <p:nvPr/>
          </p:nvGrpSpPr>
          <p:grpSpPr>
            <a:xfrm rot="799030">
              <a:off x="6773559" y="4639742"/>
              <a:ext cx="2096325" cy="1739219"/>
              <a:chOff x="9345460" y="3781168"/>
              <a:chExt cx="2096896" cy="1983172"/>
            </a:xfrm>
          </p:grpSpPr>
          <p:sp>
            <p:nvSpPr>
              <p:cNvPr id="13" name="フローチャート: データ 12">
                <a:extLst>
                  <a:ext uri="{FF2B5EF4-FFF2-40B4-BE49-F238E27FC236}">
                    <a16:creationId xmlns:a16="http://schemas.microsoft.com/office/drawing/2014/main" id="{A44BEA58-9FB1-4E92-9498-69DACD18B5B3}"/>
                  </a:ext>
                </a:extLst>
              </p:cNvPr>
              <p:cNvSpPr/>
              <p:nvPr/>
            </p:nvSpPr>
            <p:spPr>
              <a:xfrm>
                <a:off x="10836927" y="3781168"/>
                <a:ext cx="605429" cy="429083"/>
              </a:xfrm>
              <a:prstGeom prst="flowChartInputOut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4" name="正方形/長方形 13">
                <a:extLst>
                  <a:ext uri="{FF2B5EF4-FFF2-40B4-BE49-F238E27FC236}">
                    <a16:creationId xmlns:a16="http://schemas.microsoft.com/office/drawing/2014/main" id="{9F98FC05-475A-4D93-8539-DEA6C6629B87}"/>
                  </a:ext>
                </a:extLst>
              </p:cNvPr>
              <p:cNvSpPr/>
              <p:nvPr/>
            </p:nvSpPr>
            <p:spPr>
              <a:xfrm>
                <a:off x="10836875" y="4349578"/>
                <a:ext cx="506627" cy="126039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5" name="正方形/長方形 14">
                <a:extLst>
                  <a:ext uri="{FF2B5EF4-FFF2-40B4-BE49-F238E27FC236}">
                    <a16:creationId xmlns:a16="http://schemas.microsoft.com/office/drawing/2014/main" id="{E5508002-0A5F-4D5C-9109-1EA52EF07C49}"/>
                  </a:ext>
                </a:extLst>
              </p:cNvPr>
              <p:cNvSpPr/>
              <p:nvPr/>
            </p:nvSpPr>
            <p:spPr>
              <a:xfrm rot="15933184">
                <a:off x="10392045" y="4478328"/>
                <a:ext cx="356966" cy="147299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6" name="正方形/長方形 15">
                <a:extLst>
                  <a:ext uri="{FF2B5EF4-FFF2-40B4-BE49-F238E27FC236}">
                    <a16:creationId xmlns:a16="http://schemas.microsoft.com/office/drawing/2014/main" id="{B6A0C6D3-3A9F-48CD-9374-58D66370A48C}"/>
                  </a:ext>
                </a:extLst>
              </p:cNvPr>
              <p:cNvSpPr/>
              <p:nvPr/>
            </p:nvSpPr>
            <p:spPr>
              <a:xfrm rot="15933184">
                <a:off x="10029948" y="5342554"/>
                <a:ext cx="223113" cy="5261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7" name="正方形/長方形 16">
                <a:extLst>
                  <a:ext uri="{FF2B5EF4-FFF2-40B4-BE49-F238E27FC236}">
                    <a16:creationId xmlns:a16="http://schemas.microsoft.com/office/drawing/2014/main" id="{161B1B96-FDA1-4A54-9DD9-EB86E01A74C1}"/>
                  </a:ext>
                </a:extLst>
              </p:cNvPr>
              <p:cNvSpPr/>
              <p:nvPr/>
            </p:nvSpPr>
            <p:spPr>
              <a:xfrm rot="15933184">
                <a:off x="10752964" y="5050158"/>
                <a:ext cx="378313" cy="7847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8" name="正方形/長方形 17">
                <a:extLst>
                  <a:ext uri="{FF2B5EF4-FFF2-40B4-BE49-F238E27FC236}">
                    <a16:creationId xmlns:a16="http://schemas.microsoft.com/office/drawing/2014/main" id="{4176CF21-0832-4462-8281-AD0C37EC5E92}"/>
                  </a:ext>
                </a:extLst>
              </p:cNvPr>
              <p:cNvSpPr/>
              <p:nvPr/>
            </p:nvSpPr>
            <p:spPr>
              <a:xfrm>
                <a:off x="9345460" y="5183705"/>
                <a:ext cx="374791" cy="58063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grpSp>
      </p:gr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34</a:t>
            </a:fld>
            <a:endParaRPr lang="ja-JP" altLang="en-US" dirty="0"/>
          </a:p>
        </p:txBody>
      </p:sp>
      <p:sp>
        <p:nvSpPr>
          <p:cNvPr id="30" name="角丸四角形 2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31" name="角丸四角形 3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2" name="角丸四角形 3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3" name="角丸四角形 3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34" name="角丸四角形 3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grpSp>
        <p:nvGrpSpPr>
          <p:cNvPr id="5" name="グループ化 4"/>
          <p:cNvGrpSpPr/>
          <p:nvPr/>
        </p:nvGrpSpPr>
        <p:grpSpPr>
          <a:xfrm>
            <a:off x="5014441" y="2973522"/>
            <a:ext cx="4172022" cy="1496214"/>
            <a:chOff x="4293755" y="3151104"/>
            <a:chExt cx="4172022" cy="1496214"/>
          </a:xfrm>
        </p:grpSpPr>
        <p:sp>
          <p:nvSpPr>
            <p:cNvPr id="39" name="雲形吹き出し 38"/>
            <p:cNvSpPr/>
            <p:nvPr/>
          </p:nvSpPr>
          <p:spPr>
            <a:xfrm>
              <a:off x="4293755" y="3151104"/>
              <a:ext cx="4028255" cy="1496214"/>
            </a:xfrm>
            <a:prstGeom prst="cloudCallout">
              <a:avLst>
                <a:gd name="adj1" fmla="val -35662"/>
                <a:gd name="adj2" fmla="val 63101"/>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00"/>
            </a:p>
          </p:txBody>
        </p:sp>
        <p:sp>
          <p:nvSpPr>
            <p:cNvPr id="40" name="テキスト ボックス 39"/>
            <p:cNvSpPr txBox="1"/>
            <p:nvPr/>
          </p:nvSpPr>
          <p:spPr>
            <a:xfrm>
              <a:off x="4568184" y="3551660"/>
              <a:ext cx="3897593" cy="677108"/>
            </a:xfrm>
            <a:prstGeom prst="rect">
              <a:avLst/>
            </a:prstGeom>
            <a:noFill/>
          </p:spPr>
          <p:txBody>
            <a:bodyPr wrap="square" rtlCol="0">
              <a:spAutoFit/>
            </a:bodyPr>
            <a:lstStyle/>
            <a:p>
              <a:r>
                <a:rPr lang="ja-JP" altLang="en-US" sz="1900" b="1" dirty="0">
                  <a:latin typeface="メイリオ" panose="020B0604030504040204" pitchFamily="50" charset="-128"/>
                  <a:ea typeface="メイリオ" panose="020B0604030504040204" pitchFamily="50" charset="-128"/>
                </a:rPr>
                <a:t>（１）店の視点から分析</a:t>
              </a:r>
              <a:endParaRPr lang="en-US" altLang="ja-JP" sz="1900" b="1" dirty="0">
                <a:latin typeface="メイリオ" panose="020B0604030504040204" pitchFamily="50" charset="-128"/>
                <a:ea typeface="メイリオ" panose="020B0604030504040204" pitchFamily="50" charset="-128"/>
              </a:endParaRPr>
            </a:p>
            <a:p>
              <a:r>
                <a:rPr lang="ja-JP" altLang="en-US" sz="1900" b="1" dirty="0">
                  <a:latin typeface="メイリオ" panose="020B0604030504040204" pitchFamily="50" charset="-128"/>
                  <a:ea typeface="メイリオ" panose="020B0604030504040204" pitchFamily="50" charset="-128"/>
                </a:rPr>
                <a:t>（２）留学生の視点から分析</a:t>
              </a:r>
            </a:p>
          </p:txBody>
        </p:sp>
      </p:grpSp>
      <p:sp>
        <p:nvSpPr>
          <p:cNvPr id="27" name="角丸四角形 26"/>
          <p:cNvSpPr/>
          <p:nvPr/>
        </p:nvSpPr>
        <p:spPr>
          <a:xfrm>
            <a:off x="1510750" y="4853066"/>
            <a:ext cx="2463462" cy="180173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1714720" y="6294633"/>
            <a:ext cx="2035448" cy="369332"/>
          </a:xfrm>
          <a:prstGeom prst="rect">
            <a:avLst/>
          </a:prstGeom>
          <a:solidFill>
            <a:srgbClr val="00B050"/>
          </a:solidFill>
        </p:spPr>
        <p:txBody>
          <a:bodyPr wrap="square">
            <a:spAutoFit/>
          </a:bodyPr>
          <a:lstStyle/>
          <a:p>
            <a:pPr algn="ctr"/>
            <a:r>
              <a:rPr lang="ja-JP" altLang="en-US" b="1" dirty="0">
                <a:solidFill>
                  <a:schemeClr val="bg1"/>
                </a:solidFill>
                <a:latin typeface="メイリオ" panose="020B0604030504040204" pitchFamily="50" charset="-128"/>
                <a:ea typeface="メイリオ" panose="020B0604030504040204" pitchFamily="50" charset="-128"/>
              </a:rPr>
              <a:t>この範囲を検証！</a:t>
            </a:r>
          </a:p>
        </p:txBody>
      </p:sp>
      <p:grpSp>
        <p:nvGrpSpPr>
          <p:cNvPr id="35" name="グループ化 34"/>
          <p:cNvGrpSpPr/>
          <p:nvPr/>
        </p:nvGrpSpPr>
        <p:grpSpPr>
          <a:xfrm>
            <a:off x="472910" y="3496212"/>
            <a:ext cx="1308471" cy="1178588"/>
            <a:chOff x="963406" y="1450002"/>
            <a:chExt cx="2167490" cy="1911929"/>
          </a:xfrm>
        </p:grpSpPr>
        <p:sp>
          <p:nvSpPr>
            <p:cNvPr id="36" name="楕円 35"/>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963406" y="1903323"/>
              <a:ext cx="2167490" cy="1148347"/>
            </a:xfrm>
            <a:prstGeom prst="rect">
              <a:avLst/>
            </a:prstGeom>
            <a:noFill/>
          </p:spPr>
          <p:txBody>
            <a:bodyPr wrap="square" rtlCol="0">
              <a:spAutoFit/>
            </a:bodyPr>
            <a:lstStyle/>
            <a:p>
              <a:pPr algn="ctr"/>
              <a:r>
                <a:rPr lang="ja-JP" altLang="en-US" sz="2000" b="1" dirty="0">
                  <a:latin typeface="メイリオ" panose="020B0604030504040204" pitchFamily="50" charset="-128"/>
                  <a:ea typeface="メイリオ" panose="020B0604030504040204" pitchFamily="50" charset="-128"/>
                </a:rPr>
                <a:t>外国人</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居住者</a:t>
              </a:r>
              <a:endParaRPr kumimoji="1" lang="en-US" altLang="ja-JP" sz="4000" b="1" dirty="0">
                <a:latin typeface="メイリオ" panose="020B0604030504040204" pitchFamily="50" charset="-128"/>
                <a:ea typeface="メイリオ" panose="020B0604030504040204" pitchFamily="50" charset="-128"/>
              </a:endParaRPr>
            </a:p>
          </p:txBody>
        </p:sp>
      </p:grpSp>
      <p:grpSp>
        <p:nvGrpSpPr>
          <p:cNvPr id="38" name="グループ化 37"/>
          <p:cNvGrpSpPr/>
          <p:nvPr/>
        </p:nvGrpSpPr>
        <p:grpSpPr>
          <a:xfrm>
            <a:off x="3800923" y="3500659"/>
            <a:ext cx="1125410" cy="1149196"/>
            <a:chOff x="6120243" y="2313754"/>
            <a:chExt cx="1864248" cy="1864248"/>
          </a:xfrm>
          <a:solidFill>
            <a:srgbClr val="69AFFD"/>
          </a:solidFill>
        </p:grpSpPr>
        <p:sp>
          <p:nvSpPr>
            <p:cNvPr id="41" name="楕円 40"/>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2" name="正方形/長方形 41"/>
            <p:cNvSpPr/>
            <p:nvPr/>
          </p:nvSpPr>
          <p:spPr>
            <a:xfrm>
              <a:off x="6611544" y="2906195"/>
              <a:ext cx="903120" cy="848778"/>
            </a:xfrm>
            <a:prstGeom prst="rect">
              <a:avLst/>
            </a:prstGeom>
            <a:no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店</a:t>
              </a:r>
            </a:p>
          </p:txBody>
        </p:sp>
      </p:grpSp>
      <p:sp>
        <p:nvSpPr>
          <p:cNvPr id="43" name="右矢印 42"/>
          <p:cNvSpPr/>
          <p:nvPr/>
        </p:nvSpPr>
        <p:spPr>
          <a:xfrm>
            <a:off x="1856764" y="3658949"/>
            <a:ext cx="1771435" cy="214047"/>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4" name="右矢印 43"/>
          <p:cNvSpPr/>
          <p:nvPr/>
        </p:nvSpPr>
        <p:spPr>
          <a:xfrm rot="10800000">
            <a:off x="1846727" y="4174932"/>
            <a:ext cx="1771435" cy="214047"/>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45" name="グループ化 44"/>
          <p:cNvGrpSpPr/>
          <p:nvPr/>
        </p:nvGrpSpPr>
        <p:grpSpPr>
          <a:xfrm>
            <a:off x="2161264" y="5092699"/>
            <a:ext cx="1119065" cy="1142716"/>
            <a:chOff x="3548125" y="3860438"/>
            <a:chExt cx="1853737" cy="1853737"/>
          </a:xfrm>
          <a:solidFill>
            <a:srgbClr val="FF5050"/>
          </a:solidFill>
        </p:grpSpPr>
        <p:sp>
          <p:nvSpPr>
            <p:cNvPr id="46" name="楕円 45"/>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7" name="テキスト ボックス 46"/>
            <p:cNvSpPr txBox="1"/>
            <p:nvPr/>
          </p:nvSpPr>
          <p:spPr>
            <a:xfrm>
              <a:off x="3704428" y="4510806"/>
              <a:ext cx="1580483" cy="649067"/>
            </a:xfrm>
            <a:prstGeom prst="rect">
              <a:avLst/>
            </a:prstGeom>
            <a:noFill/>
            <a:ln>
              <a:noFill/>
            </a:ln>
          </p:spPr>
          <p:txBody>
            <a:bodyPr wrap="none" rtlCol="0">
              <a:spAutoFit/>
            </a:bodyPr>
            <a:lstStyle/>
            <a:p>
              <a:r>
                <a:rPr lang="ja-JP" altLang="en-US" sz="2000" b="1" dirty="0">
                  <a:latin typeface="メイリオ" panose="020B0604030504040204" pitchFamily="50" charset="-128"/>
                  <a:ea typeface="メイリオ" panose="020B0604030504040204" pitchFamily="50" charset="-128"/>
                </a:rPr>
                <a:t>留学生</a:t>
              </a:r>
              <a:endParaRPr kumimoji="1" lang="ja-JP" altLang="en-US" sz="2000" b="1" dirty="0">
                <a:latin typeface="メイリオ" panose="020B0604030504040204" pitchFamily="50" charset="-128"/>
                <a:ea typeface="メイリオ" panose="020B0604030504040204" pitchFamily="50" charset="-128"/>
              </a:endParaRPr>
            </a:p>
          </p:txBody>
        </p:sp>
      </p:grpSp>
      <p:sp>
        <p:nvSpPr>
          <p:cNvPr id="48" name="上矢印 47"/>
          <p:cNvSpPr/>
          <p:nvPr/>
        </p:nvSpPr>
        <p:spPr>
          <a:xfrm>
            <a:off x="2544079" y="4385709"/>
            <a:ext cx="363474" cy="633148"/>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417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27"/>
                                        </p:tgtEl>
                                      </p:cBhvr>
                                    </p:animEffect>
                                    <p:animScale>
                                      <p:cBhvr>
                                        <p:cTn id="14" dur="250" autoRev="1" fill="hold"/>
                                        <p:tgtEl>
                                          <p:spTgt spid="27"/>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29"/>
                                        </p:tgtEl>
                                      </p:cBhvr>
                                    </p:animEffect>
                                    <p:animScale>
                                      <p:cBhvr>
                                        <p:cTn id="17"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9" grpId="0" animBg="1"/>
      <p:bldP spid="2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1404645" y="2368088"/>
            <a:ext cx="6616931" cy="1323439"/>
          </a:xfrm>
          <a:prstGeom prst="rect">
            <a:avLst/>
          </a:prstGeom>
          <a:noFill/>
        </p:spPr>
        <p:txBody>
          <a:bodyPr wrap="square" rtlCol="0">
            <a:spAutoFit/>
          </a:bodyPr>
          <a:lstStyle/>
          <a:p>
            <a:r>
              <a:rPr lang="ja-JP" altLang="en-US" sz="2000" u="sng" dirty="0">
                <a:latin typeface="メイリオ" panose="020B0604030504040204" pitchFamily="50" charset="-128"/>
                <a:ea typeface="メイリオ" panose="020B0604030504040204" pitchFamily="50" charset="-128"/>
              </a:rPr>
              <a:t>ヒアリングでの質問</a:t>
            </a:r>
            <a:endParaRPr lang="en-US" altLang="ja-JP" sz="2000" u="sng"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・留学生のアルバイトを雇っていますか？</a:t>
            </a:r>
            <a:endParaRPr lang="en-US" altLang="ja-JP" sz="2000" dirty="0">
              <a:latin typeface="メイリオ" panose="020B0604030504040204" pitchFamily="50" charset="-128"/>
              <a:ea typeface="メイリオ" panose="020B0604030504040204" pitchFamily="50" charset="-128"/>
            </a:endParaRPr>
          </a:p>
          <a:p>
            <a:endParaRPr lang="en-US" altLang="ja-JP" sz="8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・留学生を雇うことの抵抗や期待はありますか？</a:t>
            </a:r>
            <a:endParaRPr lang="en-US" altLang="ja-JP" sz="2000" dirty="0">
              <a:latin typeface="メイリオ" panose="020B0604030504040204" pitchFamily="50" charset="-128"/>
              <a:ea typeface="メイリオ" panose="020B0604030504040204" pitchFamily="50" charset="-128"/>
            </a:endParaRPr>
          </a:p>
        </p:txBody>
      </p:sp>
      <p:sp>
        <p:nvSpPr>
          <p:cNvPr id="17" name="下矢印 16"/>
          <p:cNvSpPr/>
          <p:nvPr/>
        </p:nvSpPr>
        <p:spPr>
          <a:xfrm>
            <a:off x="3867162" y="4116759"/>
            <a:ext cx="935183" cy="690481"/>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976357" y="4960252"/>
            <a:ext cx="6716792" cy="1077218"/>
          </a:xfrm>
          <a:prstGeom prst="rect">
            <a:avLst/>
          </a:prstGeom>
          <a:solidFill>
            <a:srgbClr val="FFC000"/>
          </a:solidFill>
        </p:spPr>
        <p:txBody>
          <a:bodyPr wrap="square" rtlCol="0">
            <a:spAutoFit/>
          </a:bodyPr>
          <a:lstStyle/>
          <a:p>
            <a:pPr algn="ctr"/>
            <a:r>
              <a:rPr lang="ja-JP" altLang="en-US" sz="3200" b="1" dirty="0">
                <a:latin typeface="メイリオ" panose="020B0604030504040204" pitchFamily="50" charset="-128"/>
                <a:ea typeface="メイリオ" panose="020B0604030504040204" pitchFamily="50" charset="-128"/>
              </a:rPr>
              <a:t>店ごとに、留学生の雇用についての</a:t>
            </a:r>
            <a:endParaRPr lang="en-US" altLang="ja-JP" sz="3200" b="1" dirty="0">
              <a:latin typeface="メイリオ" panose="020B0604030504040204" pitchFamily="50" charset="-128"/>
              <a:ea typeface="メイリオ" panose="020B0604030504040204" pitchFamily="50" charset="-128"/>
            </a:endParaRPr>
          </a:p>
          <a:p>
            <a:pPr algn="ctr"/>
            <a:r>
              <a:rPr lang="ja-JP" altLang="en-US" sz="3200" b="1" dirty="0">
                <a:latin typeface="メイリオ" panose="020B0604030504040204" pitchFamily="50" charset="-128"/>
                <a:ea typeface="メイリオ" panose="020B0604030504040204" pitchFamily="50" charset="-128"/>
              </a:rPr>
              <a:t>考えに違いがみられた！</a:t>
            </a:r>
          </a:p>
        </p:txBody>
      </p:sp>
      <p:sp>
        <p:nvSpPr>
          <p:cNvPr id="24" name="円弧 23"/>
          <p:cNvSpPr/>
          <p:nvPr/>
        </p:nvSpPr>
        <p:spPr>
          <a:xfrm>
            <a:off x="822549" y="2437073"/>
            <a:ext cx="6849687" cy="1511907"/>
          </a:xfrm>
          <a:prstGeom prst="arc">
            <a:avLst>
              <a:gd name="adj1" fmla="val 16104455"/>
              <a:gd name="adj2" fmla="val 11233767"/>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35</a:t>
            </a:fld>
            <a:endParaRPr lang="ja-JP" altLang="en-US" dirty="0"/>
          </a:p>
        </p:txBody>
      </p:sp>
      <p:sp>
        <p:nvSpPr>
          <p:cNvPr id="25" name="角丸四角形 24">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8" name="角丸四角形 27">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30" name="正方形/長方形 29"/>
          <p:cNvSpPr/>
          <p:nvPr/>
        </p:nvSpPr>
        <p:spPr>
          <a:xfrm>
            <a:off x="290038" y="1398930"/>
            <a:ext cx="4307502" cy="523220"/>
          </a:xfrm>
          <a:prstGeom prst="rect">
            <a:avLst/>
          </a:prstGeom>
          <a:solidFill>
            <a:schemeClr val="accent4">
              <a:lumMod val="40000"/>
              <a:lumOff val="60000"/>
            </a:schemeClr>
          </a:solidFill>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（１）店の視点から分析</a:t>
            </a:r>
          </a:p>
        </p:txBody>
      </p:sp>
    </p:spTree>
    <p:extLst>
      <p:ext uri="{BB962C8B-B14F-4D97-AF65-F5344CB8AC3E}">
        <p14:creationId xmlns:p14="http://schemas.microsoft.com/office/powerpoint/2010/main" val="860807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478836" y="2103256"/>
            <a:ext cx="6721858"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留学生の雇用についての考えを</a:t>
            </a:r>
            <a:r>
              <a:rPr lang="ja-JP" altLang="en-US" sz="2400" u="sng" dirty="0">
                <a:latin typeface="メイリオ" panose="020B0604030504040204" pitchFamily="50" charset="-128"/>
                <a:ea typeface="メイリオ" panose="020B0604030504040204" pitchFamily="50" charset="-128"/>
              </a:rPr>
              <a:t>３つ</a:t>
            </a:r>
            <a:r>
              <a:rPr lang="ja-JP" altLang="en-US" sz="2400" dirty="0">
                <a:latin typeface="メイリオ" panose="020B0604030504040204" pitchFamily="50" charset="-128"/>
                <a:ea typeface="メイリオ" panose="020B0604030504040204" pitchFamily="50" charset="-128"/>
              </a:rPr>
              <a:t>に分類</a:t>
            </a:r>
          </a:p>
        </p:txBody>
      </p:sp>
      <p:sp>
        <p:nvSpPr>
          <p:cNvPr id="27" name="テキスト ボックス 26"/>
          <p:cNvSpPr txBox="1"/>
          <p:nvPr/>
        </p:nvSpPr>
        <p:spPr>
          <a:xfrm>
            <a:off x="748145" y="5110328"/>
            <a:ext cx="7897091" cy="707886"/>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ja-JP" altLang="en-US" sz="2000" dirty="0">
                <a:latin typeface="メイリオ" panose="020B0604030504040204" pitchFamily="50" charset="-128"/>
                <a:ea typeface="メイリオ" panose="020B0604030504040204" pitchFamily="50" charset="-128"/>
              </a:rPr>
              <a:t>３．過去の経験から、外国人の方を雇うことに抵抗がある</a:t>
            </a:r>
          </a:p>
          <a:p>
            <a:r>
              <a:rPr lang="ja-JP" altLang="en-US" sz="2000" dirty="0">
                <a:latin typeface="メイリオ" panose="020B0604030504040204" pitchFamily="50" charset="-128"/>
                <a:ea typeface="メイリオ" panose="020B0604030504040204" pitchFamily="50" charset="-128"/>
              </a:rPr>
              <a:t>　（該当：１店舗）</a:t>
            </a:r>
          </a:p>
        </p:txBody>
      </p:sp>
      <p:sp>
        <p:nvSpPr>
          <p:cNvPr id="17" name="正方形/長方形 16"/>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36</a:t>
            </a:fld>
            <a:endParaRPr lang="ja-JP" altLang="en-US" dirty="0"/>
          </a:p>
        </p:txBody>
      </p:sp>
      <p:sp>
        <p:nvSpPr>
          <p:cNvPr id="18" name="角丸四角形 17">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4" name="角丸四角形 23">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8" name="角丸四角形 27">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30" name="正方形/長方形 29"/>
          <p:cNvSpPr/>
          <p:nvPr/>
        </p:nvSpPr>
        <p:spPr>
          <a:xfrm>
            <a:off x="290038" y="1398930"/>
            <a:ext cx="4307502" cy="523220"/>
          </a:xfrm>
          <a:prstGeom prst="rect">
            <a:avLst/>
          </a:prstGeom>
          <a:solidFill>
            <a:schemeClr val="accent4">
              <a:lumMod val="40000"/>
              <a:lumOff val="60000"/>
            </a:schemeClr>
          </a:solidFill>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（１）店の視点から分析</a:t>
            </a:r>
          </a:p>
        </p:txBody>
      </p:sp>
      <p:sp>
        <p:nvSpPr>
          <p:cNvPr id="25" name="テキスト ボックス 24"/>
          <p:cNvSpPr txBox="1"/>
          <p:nvPr/>
        </p:nvSpPr>
        <p:spPr>
          <a:xfrm>
            <a:off x="748145" y="2785456"/>
            <a:ext cx="7897091" cy="707886"/>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lang="ja-JP" altLang="en-US" sz="2000" dirty="0">
                <a:latin typeface="メイリオ" panose="020B0604030504040204" pitchFamily="50" charset="-128"/>
                <a:ea typeface="メイリオ" panose="020B0604030504040204" pitchFamily="50" charset="-128"/>
              </a:rPr>
              <a:t>１．日本語で日常会話ができれば、</a:t>
            </a:r>
            <a:r>
              <a:rPr lang="ja-JP" altLang="en-US" sz="2000" b="1" dirty="0">
                <a:latin typeface="メイリオ" panose="020B0604030504040204" pitchFamily="50" charset="-128"/>
                <a:ea typeface="メイリオ" panose="020B0604030504040204" pitchFamily="50" charset="-128"/>
              </a:rPr>
              <a:t>期待する能力は日本人と同じ</a:t>
            </a:r>
            <a:endParaRPr lang="en-US" altLang="ja-JP" sz="2000" b="1"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（該当：１２店舗）</a:t>
            </a:r>
          </a:p>
        </p:txBody>
      </p:sp>
      <p:sp>
        <p:nvSpPr>
          <p:cNvPr id="26" name="テキスト ボックス 25"/>
          <p:cNvSpPr txBox="1"/>
          <p:nvPr/>
        </p:nvSpPr>
        <p:spPr>
          <a:xfrm>
            <a:off x="748145" y="3947892"/>
            <a:ext cx="7897091" cy="707886"/>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2000" dirty="0">
                <a:latin typeface="メイリオ" panose="020B0604030504040204" pitchFamily="50" charset="-128"/>
                <a:ea typeface="メイリオ" panose="020B0604030504040204" pitchFamily="50" charset="-128"/>
              </a:rPr>
              <a:t>２．日本語で日常会話ができる上で、</a:t>
            </a:r>
            <a:r>
              <a:rPr lang="ja-JP" altLang="en-US" sz="2000" b="1" dirty="0">
                <a:latin typeface="メイリオ" panose="020B0604030504040204" pitchFamily="50" charset="-128"/>
                <a:ea typeface="メイリオ" panose="020B0604030504040204" pitchFamily="50" charset="-128"/>
              </a:rPr>
              <a:t>多言語能力の発揮に期待</a:t>
            </a:r>
            <a:r>
              <a:rPr lang="ja-JP" altLang="en-US" sz="2000" dirty="0">
                <a:latin typeface="メイリオ" panose="020B0604030504040204" pitchFamily="50" charset="-128"/>
                <a:ea typeface="メイリオ" panose="020B0604030504040204" pitchFamily="50" charset="-128"/>
              </a:rPr>
              <a:t>する　　　</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（該当：５店舗）</a:t>
            </a:r>
          </a:p>
        </p:txBody>
      </p:sp>
    </p:spTree>
    <p:extLst>
      <p:ext uri="{BB962C8B-B14F-4D97-AF65-F5344CB8AC3E}">
        <p14:creationId xmlns:p14="http://schemas.microsoft.com/office/powerpoint/2010/main" val="3863560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149631" y="2948226"/>
            <a:ext cx="3971039"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たとえば、某アパレル店では・・・</a:t>
            </a:r>
            <a:endParaRPr lang="en-US" altLang="ja-JP" dirty="0">
              <a:latin typeface="メイリオ" panose="020B0604030504040204" pitchFamily="50" charset="-128"/>
              <a:ea typeface="メイリオ" panose="020B0604030504040204" pitchFamily="50" charset="-128"/>
            </a:endParaRPr>
          </a:p>
        </p:txBody>
      </p:sp>
      <p:sp>
        <p:nvSpPr>
          <p:cNvPr id="28" name="角丸四角形吹き出し 27"/>
          <p:cNvSpPr/>
          <p:nvPr/>
        </p:nvSpPr>
        <p:spPr>
          <a:xfrm>
            <a:off x="2991298" y="3386387"/>
            <a:ext cx="5835535" cy="1269392"/>
          </a:xfrm>
          <a:prstGeom prst="wedgeRoundRectCallout">
            <a:avLst>
              <a:gd name="adj1" fmla="val -57713"/>
              <a:gd name="adj2" fmla="val -19702"/>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u="sng" dirty="0">
                <a:latin typeface="メイリオ" panose="020B0604030504040204" pitchFamily="50" charset="-128"/>
                <a:ea typeface="メイリオ" panose="020B0604030504040204" pitchFamily="50" charset="-128"/>
              </a:rPr>
              <a:t>日常会話に困らない</a:t>
            </a:r>
            <a:r>
              <a:rPr lang="ja-JP" altLang="en-US" dirty="0">
                <a:latin typeface="メイリオ" panose="020B0604030504040204" pitchFamily="50" charset="-128"/>
                <a:ea typeface="メイリオ" panose="020B0604030504040204" pitchFamily="50" charset="-128"/>
              </a:rPr>
              <a:t>程度なら、日本人と区別なく雇う</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グローバルな会社なので、</a:t>
            </a:r>
            <a:r>
              <a:rPr lang="ja-JP" altLang="en-US" u="sng" dirty="0">
                <a:latin typeface="メイリオ" panose="020B0604030504040204" pitchFamily="50" charset="-128"/>
                <a:ea typeface="メイリオ" panose="020B0604030504040204" pitchFamily="50" charset="-128"/>
              </a:rPr>
              <a:t>留学生の力を借りたい</a:t>
            </a:r>
            <a:endParaRPr lang="en-US" altLang="ja-JP" u="sng" dirty="0">
              <a:latin typeface="メイリオ" panose="020B0604030504040204" pitchFamily="50" charset="-128"/>
              <a:ea typeface="メイリオ" panose="020B0604030504040204" pitchFamily="50" charset="-128"/>
            </a:endParaRPr>
          </a:p>
        </p:txBody>
      </p:sp>
      <p:pic>
        <p:nvPicPr>
          <p:cNvPr id="29" name="図 28" descr="[無料イラスト] &lt;strong&gt;洋服店&lt;/strong&gt; - パブリックドメインQ：著作権フリー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47" y="3419241"/>
            <a:ext cx="1698625" cy="2089697"/>
          </a:xfrm>
          <a:prstGeom prst="rect">
            <a:avLst/>
          </a:prstGeom>
        </p:spPr>
      </p:pic>
      <p:sp>
        <p:nvSpPr>
          <p:cNvPr id="30" name="テキスト ボックス 29"/>
          <p:cNvSpPr txBox="1"/>
          <p:nvPr/>
        </p:nvSpPr>
        <p:spPr>
          <a:xfrm>
            <a:off x="748145" y="2785456"/>
            <a:ext cx="7897091" cy="707886"/>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lang="ja-JP" altLang="en-US" sz="2000" dirty="0">
                <a:latin typeface="メイリオ" panose="020B0604030504040204" pitchFamily="50" charset="-128"/>
                <a:ea typeface="メイリオ" panose="020B0604030504040204" pitchFamily="50" charset="-128"/>
              </a:rPr>
              <a:t>１．日本語で日常会話ができれば、</a:t>
            </a:r>
            <a:r>
              <a:rPr lang="ja-JP" altLang="en-US" sz="2000" b="1" dirty="0">
                <a:latin typeface="メイリオ" panose="020B0604030504040204" pitchFamily="50" charset="-128"/>
                <a:ea typeface="メイリオ" panose="020B0604030504040204" pitchFamily="50" charset="-128"/>
              </a:rPr>
              <a:t>期待する能力は日本人と同じ</a:t>
            </a:r>
            <a:endParaRPr lang="en-US" altLang="ja-JP" sz="2000" b="1"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（該当：１２店舗）</a:t>
            </a:r>
          </a:p>
        </p:txBody>
      </p:sp>
      <p:sp>
        <p:nvSpPr>
          <p:cNvPr id="31" name="テキスト ボックス 30"/>
          <p:cNvSpPr txBox="1"/>
          <p:nvPr/>
        </p:nvSpPr>
        <p:spPr>
          <a:xfrm>
            <a:off x="748145" y="3947892"/>
            <a:ext cx="7897091" cy="707886"/>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2000" dirty="0">
                <a:latin typeface="メイリオ" panose="020B0604030504040204" pitchFamily="50" charset="-128"/>
                <a:ea typeface="メイリオ" panose="020B0604030504040204" pitchFamily="50" charset="-128"/>
              </a:rPr>
              <a:t>２．日本語で日常会話ができる上で、</a:t>
            </a:r>
            <a:r>
              <a:rPr lang="ja-JP" altLang="en-US" sz="2000" b="1" dirty="0">
                <a:latin typeface="メイリオ" panose="020B0604030504040204" pitchFamily="50" charset="-128"/>
                <a:ea typeface="メイリオ" panose="020B0604030504040204" pitchFamily="50" charset="-128"/>
              </a:rPr>
              <a:t>多言語能力の発揮に期待</a:t>
            </a:r>
            <a:r>
              <a:rPr lang="ja-JP" altLang="en-US" sz="2000" dirty="0">
                <a:latin typeface="メイリオ" panose="020B0604030504040204" pitchFamily="50" charset="-128"/>
                <a:ea typeface="メイリオ" panose="020B0604030504040204" pitchFamily="50" charset="-128"/>
              </a:rPr>
              <a:t>する</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（該当：５店舗）</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37</a:t>
            </a:fld>
            <a:endParaRPr lang="ja-JP" altLang="en-US" dirty="0"/>
          </a:p>
        </p:txBody>
      </p:sp>
      <p:sp>
        <p:nvSpPr>
          <p:cNvPr id="18" name="角丸四角形 17">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 name="楕円 3"/>
          <p:cNvSpPr/>
          <p:nvPr/>
        </p:nvSpPr>
        <p:spPr>
          <a:xfrm>
            <a:off x="2380258" y="5398249"/>
            <a:ext cx="5860472" cy="785220"/>
          </a:xfrm>
          <a:prstGeom prst="ellipse">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133898" y="4757938"/>
            <a:ext cx="4929448" cy="1661993"/>
          </a:xfrm>
          <a:prstGeom prst="rect">
            <a:avLst/>
          </a:prstGeom>
          <a:noFill/>
        </p:spPr>
        <p:txBody>
          <a:bodyPr wrap="square" rtlCol="0">
            <a:spAutoFit/>
          </a:bodyPr>
          <a:lstStyle/>
          <a:p>
            <a:r>
              <a:rPr lang="ja-JP" altLang="en-US" sz="2800" b="1" dirty="0"/>
              <a:t>１、２に該当する店舗は、</a:t>
            </a:r>
            <a:endParaRPr lang="en-US" altLang="ja-JP" sz="2800" b="1" dirty="0"/>
          </a:p>
          <a:p>
            <a:r>
              <a:rPr lang="ja-JP" altLang="en-US" sz="2800" b="1" dirty="0"/>
              <a:t>留学生のアルバイトを雇う</a:t>
            </a:r>
            <a:endParaRPr lang="en-US" altLang="ja-JP" sz="2800" b="1" dirty="0"/>
          </a:p>
          <a:p>
            <a:r>
              <a:rPr lang="ja-JP" altLang="en-US" sz="2800" b="1" dirty="0"/>
              <a:t>可能性があると言える！</a:t>
            </a:r>
            <a:endParaRPr kumimoji="1" lang="en-US" altLang="ja-JP" sz="2800" b="1" dirty="0"/>
          </a:p>
          <a:p>
            <a:endParaRPr kumimoji="1" lang="ja-JP" altLang="en-US" b="1" dirty="0"/>
          </a:p>
        </p:txBody>
      </p:sp>
    </p:spTree>
    <p:extLst>
      <p:ext uri="{BB962C8B-B14F-4D97-AF65-F5344CB8AC3E}">
        <p14:creationId xmlns:p14="http://schemas.microsoft.com/office/powerpoint/2010/main" val="38431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66667E-6 -3.7037E-7 L -0.13628 -0.18866 " pathEditMode="relative" rAng="0" ptsTypes="AA">
                                      <p:cBhvr>
                                        <p:cTn id="6" dur="2000" fill="hold"/>
                                        <p:tgtEl>
                                          <p:spTgt spid="30"/>
                                        </p:tgtEl>
                                        <p:attrNameLst>
                                          <p:attrName>ppt_x</p:attrName>
                                          <p:attrName>ppt_y</p:attrName>
                                        </p:attrNameLst>
                                      </p:cBhvr>
                                      <p:rCtr x="-6823" y="-9444"/>
                                    </p:animMotion>
                                  </p:childTnLst>
                                </p:cTn>
                              </p:par>
                              <p:par>
                                <p:cTn id="7" presetID="64" presetClass="path" presetSubtype="0" accel="50000" decel="50000" fill="hold" grpId="0" nodeType="withEffect">
                                  <p:stCondLst>
                                    <p:cond delay="0"/>
                                  </p:stCondLst>
                                  <p:childTnLst>
                                    <p:animMotion origin="layout" path="M -1.66667E-6 -4.81481E-6 L -0.13628 -0.26296 " pathEditMode="relative" rAng="0" ptsTypes="AA">
                                      <p:cBhvr>
                                        <p:cTn id="8" dur="2000" fill="hold"/>
                                        <p:tgtEl>
                                          <p:spTgt spid="31"/>
                                        </p:tgtEl>
                                        <p:attrNameLst>
                                          <p:attrName>ppt_x</p:attrName>
                                          <p:attrName>ppt_y</p:attrName>
                                        </p:attrNameLst>
                                      </p:cBhvr>
                                      <p:rCtr x="-6823" y="-13148"/>
                                    </p:animMotion>
                                  </p:childTnLst>
                                </p:cTn>
                              </p:par>
                              <p:par>
                                <p:cTn id="9" presetID="6" presetClass="emph" presetSubtype="0" fill="hold" grpId="1" nodeType="withEffect">
                                  <p:stCondLst>
                                    <p:cond delay="0"/>
                                  </p:stCondLst>
                                  <p:childTnLst>
                                    <p:animScale>
                                      <p:cBhvr>
                                        <p:cTn id="10" dur="2000" fill="hold"/>
                                        <p:tgtEl>
                                          <p:spTgt spid="30"/>
                                        </p:tgtEl>
                                      </p:cBhvr>
                                      <p:by x="80000" y="80000"/>
                                    </p:animScale>
                                  </p:childTnLst>
                                </p:cTn>
                              </p:par>
                              <p:par>
                                <p:cTn id="11" presetID="6" presetClass="emph" presetSubtype="0" fill="hold" grpId="1" nodeType="withEffect">
                                  <p:stCondLst>
                                    <p:cond delay="0"/>
                                  </p:stCondLst>
                                  <p:childTnLst>
                                    <p:animScale>
                                      <p:cBhvr>
                                        <p:cTn id="12" dur="2000" fill="hold"/>
                                        <p:tgtEl>
                                          <p:spTgt spid="31"/>
                                        </p:tgtEl>
                                      </p:cBhvr>
                                      <p:by x="80000" y="80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P spid="30" grpId="0" animBg="1"/>
      <p:bldP spid="30" grpId="1" animBg="1"/>
      <p:bldP spid="31" grpId="0" animBg="1"/>
      <p:bldP spid="3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8" name="正方形/長方形 27"/>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43" name="正方形/長方形 42"/>
          <p:cNvSpPr/>
          <p:nvPr/>
        </p:nvSpPr>
        <p:spPr>
          <a:xfrm>
            <a:off x="430753" y="1523380"/>
            <a:ext cx="4980832" cy="523220"/>
          </a:xfrm>
          <a:prstGeom prst="rect">
            <a:avLst/>
          </a:prstGeom>
          <a:solidFill>
            <a:schemeClr val="accent4">
              <a:lumMod val="40000"/>
              <a:lumOff val="60000"/>
            </a:schemeClr>
          </a:solid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（２）留学生の視点から分析</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4" name="角丸四角形 2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2" name="テキスト ボックス 41"/>
          <p:cNvSpPr txBox="1"/>
          <p:nvPr/>
        </p:nvSpPr>
        <p:spPr>
          <a:xfrm>
            <a:off x="849121" y="2722313"/>
            <a:ext cx="4430126"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rPr>
              <a:t>① 日本語能力</a:t>
            </a:r>
          </a:p>
        </p:txBody>
      </p:sp>
      <p:sp>
        <p:nvSpPr>
          <p:cNvPr id="44" name="テキスト ボックス 43"/>
          <p:cNvSpPr txBox="1"/>
          <p:nvPr/>
        </p:nvSpPr>
        <p:spPr>
          <a:xfrm>
            <a:off x="849120" y="3665506"/>
            <a:ext cx="4903287" cy="584775"/>
          </a:xfrm>
          <a:prstGeom prst="rect">
            <a:avLst/>
          </a:prstGeom>
          <a:noFill/>
        </p:spPr>
        <p:txBody>
          <a:bodyPr wrap="square" rtlCol="0">
            <a:spAutoFit/>
          </a:bodyPr>
          <a:lstStyle/>
          <a:p>
            <a:r>
              <a:rPr lang="ja-JP" altLang="en-US" sz="3200" b="1" dirty="0">
                <a:solidFill>
                  <a:schemeClr val="bg2">
                    <a:lumMod val="75000"/>
                  </a:schemeClr>
                </a:solidFill>
                <a:latin typeface="メイリオ" panose="020B0604030504040204" pitchFamily="50" charset="-128"/>
                <a:ea typeface="メイリオ" panose="020B0604030504040204" pitchFamily="50" charset="-128"/>
              </a:rPr>
              <a:t>② 多言語能力</a:t>
            </a:r>
          </a:p>
        </p:txBody>
      </p:sp>
      <p:sp>
        <p:nvSpPr>
          <p:cNvPr id="45" name="テキスト ボックス 44"/>
          <p:cNvSpPr txBox="1"/>
          <p:nvPr/>
        </p:nvSpPr>
        <p:spPr>
          <a:xfrm>
            <a:off x="849120" y="4616822"/>
            <a:ext cx="4903287" cy="584775"/>
          </a:xfrm>
          <a:prstGeom prst="rect">
            <a:avLst/>
          </a:prstGeom>
          <a:noFill/>
        </p:spPr>
        <p:txBody>
          <a:bodyPr wrap="square" rtlCol="0">
            <a:spAutoFit/>
          </a:bodyPr>
          <a:lstStyle/>
          <a:p>
            <a:r>
              <a:rPr lang="ja-JP" altLang="en-US" sz="3200" b="1" dirty="0">
                <a:solidFill>
                  <a:schemeClr val="bg2">
                    <a:lumMod val="75000"/>
                  </a:schemeClr>
                </a:solidFill>
                <a:latin typeface="メイリオ" panose="020B0604030504040204" pitchFamily="50" charset="-128"/>
                <a:ea typeface="メイリオ" panose="020B0604030504040204" pitchFamily="50" charset="-128"/>
              </a:rPr>
              <a:t>③ アルバイト状況</a:t>
            </a:r>
            <a:endParaRPr lang="en-US" altLang="ja-JP" sz="3200" b="1" dirty="0">
              <a:solidFill>
                <a:schemeClr val="bg2">
                  <a:lumMod val="75000"/>
                </a:schemeClr>
              </a:solidFill>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38</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888" y="1613347"/>
            <a:ext cx="4787961" cy="4650335"/>
          </a:xfrm>
          <a:prstGeom prst="rect">
            <a:avLst/>
          </a:prstGeom>
        </p:spPr>
      </p:pic>
    </p:spTree>
    <p:extLst>
      <p:ext uri="{BB962C8B-B14F-4D97-AF65-F5344CB8AC3E}">
        <p14:creationId xmlns:p14="http://schemas.microsoft.com/office/powerpoint/2010/main" val="2809992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39</a:t>
            </a:fld>
            <a:endParaRPr lang="ja-JP" altLang="en-US" dirty="0"/>
          </a:p>
        </p:txBody>
      </p:sp>
      <p:sp>
        <p:nvSpPr>
          <p:cNvPr id="28" name="正方形/長方形 27"/>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graphicFrame>
        <p:nvGraphicFramePr>
          <p:cNvPr id="34" name="表 33"/>
          <p:cNvGraphicFramePr>
            <a:graphicFrameLocks noGrp="1"/>
          </p:cNvGraphicFramePr>
          <p:nvPr/>
        </p:nvGraphicFramePr>
        <p:xfrm>
          <a:off x="1723865" y="2165474"/>
          <a:ext cx="6984820" cy="2768600"/>
        </p:xfrm>
        <a:graphic>
          <a:graphicData uri="http://schemas.openxmlformats.org/drawingml/2006/table">
            <a:tbl>
              <a:tblPr firstRow="1" bandRow="1">
                <a:tableStyleId>{5C22544A-7EE6-4342-B048-85BDC9FD1C3A}</a:tableStyleId>
              </a:tblPr>
              <a:tblGrid>
                <a:gridCol w="1246331">
                  <a:extLst>
                    <a:ext uri="{9D8B030D-6E8A-4147-A177-3AD203B41FA5}">
                      <a16:colId xmlns:a16="http://schemas.microsoft.com/office/drawing/2014/main" val="1811931835"/>
                    </a:ext>
                  </a:extLst>
                </a:gridCol>
                <a:gridCol w="5738489">
                  <a:extLst>
                    <a:ext uri="{9D8B030D-6E8A-4147-A177-3AD203B41FA5}">
                      <a16:colId xmlns:a16="http://schemas.microsoft.com/office/drawing/2014/main" val="122486267"/>
                    </a:ext>
                  </a:extLst>
                </a:gridCol>
              </a:tblGrid>
              <a:tr h="370840">
                <a:tc>
                  <a:txBody>
                    <a:bodyPr/>
                    <a:lstStyle/>
                    <a:p>
                      <a:pPr algn="ctr"/>
                      <a:r>
                        <a:rPr kumimoji="1" lang="ja-JP" altLang="en-US" sz="1800" b="0" dirty="0">
                          <a:solidFill>
                            <a:schemeClr val="tx1"/>
                          </a:solidFill>
                          <a:latin typeface="メイリオ" panose="020B0604030504040204" pitchFamily="50" charset="-128"/>
                          <a:ea typeface="メイリオ" panose="020B0604030504040204" pitchFamily="50" charset="-128"/>
                        </a:rPr>
                        <a:t>レベル</a:t>
                      </a:r>
                    </a:p>
                  </a:txBody>
                  <a:tcPr/>
                </a:tc>
                <a:tc>
                  <a:txBody>
                    <a:bodyPr/>
                    <a:lstStyle/>
                    <a:p>
                      <a:r>
                        <a:rPr kumimoji="1" lang="ja-JP" altLang="en-US" sz="1800" b="0" dirty="0">
                          <a:solidFill>
                            <a:schemeClr val="tx1"/>
                          </a:solidFill>
                          <a:latin typeface="メイリオ" panose="020B0604030504040204" pitchFamily="50" charset="-128"/>
                          <a:ea typeface="メイリオ" panose="020B0604030504040204" pitchFamily="50" charset="-128"/>
                        </a:rPr>
                        <a:t>認定の目安</a:t>
                      </a:r>
                    </a:p>
                  </a:txBody>
                  <a:tcPr/>
                </a:tc>
                <a:extLst>
                  <a:ext uri="{0D108BD9-81ED-4DB2-BD59-A6C34878D82A}">
                    <a16:rowId xmlns:a16="http://schemas.microsoft.com/office/drawing/2014/main" val="3209359406"/>
                  </a:ext>
                </a:extLst>
              </a:tr>
              <a:tr h="370840">
                <a:tc>
                  <a:txBody>
                    <a:bodyPr/>
                    <a:lstStyle/>
                    <a:p>
                      <a:pPr algn="ctr"/>
                      <a:r>
                        <a:rPr kumimoji="1" lang="en-US" altLang="ja-JP" sz="1800" b="0" dirty="0">
                          <a:latin typeface="メイリオ" panose="020B0604030504040204" pitchFamily="50" charset="-128"/>
                          <a:ea typeface="メイリオ" panose="020B0604030504040204" pitchFamily="50" charset="-128"/>
                        </a:rPr>
                        <a:t>N1</a:t>
                      </a:r>
                      <a:endParaRPr kumimoji="1" lang="ja-JP" altLang="en-US" sz="1800" b="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800" b="0" dirty="0">
                          <a:latin typeface="メイリオ" panose="020B0604030504040204" pitchFamily="50" charset="-128"/>
                          <a:ea typeface="メイリオ" panose="020B0604030504040204" pitchFamily="50" charset="-128"/>
                        </a:rPr>
                        <a:t>幅広い場面で使われる日本語を理解することができる</a:t>
                      </a:r>
                    </a:p>
                  </a:txBody>
                  <a:tcPr/>
                </a:tc>
                <a:extLst>
                  <a:ext uri="{0D108BD9-81ED-4DB2-BD59-A6C34878D82A}">
                    <a16:rowId xmlns:a16="http://schemas.microsoft.com/office/drawing/2014/main" val="2694938164"/>
                  </a:ext>
                </a:extLst>
              </a:tr>
              <a:tr h="370840">
                <a:tc>
                  <a:txBody>
                    <a:bodyPr/>
                    <a:lstStyle/>
                    <a:p>
                      <a:pPr algn="ctr"/>
                      <a:r>
                        <a:rPr kumimoji="1" lang="en-US" altLang="ja-JP" sz="1800" b="0" dirty="0">
                          <a:latin typeface="メイリオ" panose="020B0604030504040204" pitchFamily="50" charset="-128"/>
                          <a:ea typeface="メイリオ" panose="020B0604030504040204" pitchFamily="50" charset="-128"/>
                        </a:rPr>
                        <a:t>N2</a:t>
                      </a:r>
                      <a:endParaRPr kumimoji="1" lang="ja-JP" altLang="en-US" sz="1800" b="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800" b="0" i="0" kern="1200" dirty="0">
                          <a:solidFill>
                            <a:schemeClr val="dk1"/>
                          </a:solidFill>
                          <a:effectLst/>
                          <a:latin typeface="メイリオ" panose="020B0604030504040204" pitchFamily="50" charset="-128"/>
                          <a:ea typeface="メイリオ" panose="020B0604030504040204" pitchFamily="50" charset="-128"/>
                          <a:cs typeface="+mn-cs"/>
                        </a:rPr>
                        <a:t>日常的な場面で使われる日本語の理解に加え、より幅広い場面で使われる日本語をある程度理解することができる</a:t>
                      </a:r>
                      <a:endParaRPr kumimoji="1" lang="ja-JP" altLang="en-US" sz="1800" b="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718092254"/>
                  </a:ext>
                </a:extLst>
              </a:tr>
              <a:tr h="370840">
                <a:tc>
                  <a:txBody>
                    <a:bodyPr/>
                    <a:lstStyle/>
                    <a:p>
                      <a:pPr algn="ctr"/>
                      <a:r>
                        <a:rPr kumimoji="1" lang="en-US" altLang="ja-JP" sz="1800" b="0" dirty="0">
                          <a:latin typeface="メイリオ" panose="020B0604030504040204" pitchFamily="50" charset="-128"/>
                          <a:ea typeface="メイリオ" panose="020B0604030504040204" pitchFamily="50" charset="-128"/>
                        </a:rPr>
                        <a:t>N3</a:t>
                      </a:r>
                      <a:endParaRPr kumimoji="1" lang="ja-JP" altLang="en-US" sz="1800" b="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800" b="0" dirty="0">
                          <a:latin typeface="メイリオ" panose="020B0604030504040204" pitchFamily="50" charset="-128"/>
                          <a:ea typeface="メイリオ" panose="020B0604030504040204" pitchFamily="50" charset="-128"/>
                        </a:rPr>
                        <a:t>日常的な場面で使われる日本語をある程度理解できる</a:t>
                      </a:r>
                    </a:p>
                  </a:txBody>
                  <a:tcPr/>
                </a:tc>
                <a:extLst>
                  <a:ext uri="{0D108BD9-81ED-4DB2-BD59-A6C34878D82A}">
                    <a16:rowId xmlns:a16="http://schemas.microsoft.com/office/drawing/2014/main" val="1809174014"/>
                  </a:ext>
                </a:extLst>
              </a:tr>
              <a:tr h="370840">
                <a:tc>
                  <a:txBody>
                    <a:bodyPr/>
                    <a:lstStyle/>
                    <a:p>
                      <a:pPr algn="ctr"/>
                      <a:r>
                        <a:rPr kumimoji="1" lang="en-US" altLang="ja-JP" sz="1800" b="0" dirty="0">
                          <a:latin typeface="メイリオ" panose="020B0604030504040204" pitchFamily="50" charset="-128"/>
                          <a:ea typeface="メイリオ" panose="020B0604030504040204" pitchFamily="50" charset="-128"/>
                        </a:rPr>
                        <a:t>N4</a:t>
                      </a:r>
                      <a:endParaRPr kumimoji="1" lang="ja-JP" altLang="en-US" sz="1800" b="0" dirty="0">
                        <a:latin typeface="メイリオ" panose="020B0604030504040204" pitchFamily="50" charset="-128"/>
                        <a:ea typeface="メイリオ"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latin typeface="メイリオ" panose="020B0604030504040204" pitchFamily="50" charset="-128"/>
                          <a:ea typeface="メイリオ" panose="020B0604030504040204" pitchFamily="50" charset="-128"/>
                        </a:rPr>
                        <a:t>基本的な日本語を理解できる</a:t>
                      </a:r>
                    </a:p>
                  </a:txBody>
                  <a:tcPr/>
                </a:tc>
                <a:extLst>
                  <a:ext uri="{0D108BD9-81ED-4DB2-BD59-A6C34878D82A}">
                    <a16:rowId xmlns:a16="http://schemas.microsoft.com/office/drawing/2014/main" val="3392121072"/>
                  </a:ext>
                </a:extLst>
              </a:tr>
              <a:tr h="370840">
                <a:tc>
                  <a:txBody>
                    <a:bodyPr/>
                    <a:lstStyle/>
                    <a:p>
                      <a:pPr algn="ctr"/>
                      <a:r>
                        <a:rPr kumimoji="1" lang="en-US" altLang="ja-JP" sz="1800" b="0" dirty="0">
                          <a:latin typeface="メイリオ" panose="020B0604030504040204" pitchFamily="50" charset="-128"/>
                          <a:ea typeface="メイリオ" panose="020B0604030504040204" pitchFamily="50" charset="-128"/>
                        </a:rPr>
                        <a:t>N5</a:t>
                      </a:r>
                      <a:endParaRPr kumimoji="1" lang="ja-JP" altLang="en-US" sz="1800" b="0"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800" b="0" dirty="0">
                          <a:latin typeface="メイリオ" panose="020B0604030504040204" pitchFamily="50" charset="-128"/>
                          <a:ea typeface="メイリオ" panose="020B0604030504040204" pitchFamily="50" charset="-128"/>
                        </a:rPr>
                        <a:t>基本的な日本語をある程度理解できる</a:t>
                      </a:r>
                    </a:p>
                  </a:txBody>
                  <a:tcPr/>
                </a:tc>
                <a:extLst>
                  <a:ext uri="{0D108BD9-81ED-4DB2-BD59-A6C34878D82A}">
                    <a16:rowId xmlns:a16="http://schemas.microsoft.com/office/drawing/2014/main" val="1056528231"/>
                  </a:ext>
                </a:extLst>
              </a:tr>
            </a:tbl>
          </a:graphicData>
        </a:graphic>
      </p:graphicFrame>
      <p:sp>
        <p:nvSpPr>
          <p:cNvPr id="35" name="テキスト ボックス 34"/>
          <p:cNvSpPr txBox="1"/>
          <p:nvPr/>
        </p:nvSpPr>
        <p:spPr>
          <a:xfrm>
            <a:off x="7503239" y="6435452"/>
            <a:ext cx="1621072" cy="430887"/>
          </a:xfrm>
          <a:prstGeom prst="rect">
            <a:avLst/>
          </a:prstGeom>
          <a:noFill/>
        </p:spPr>
        <p:txBody>
          <a:bodyPr wrap="square" rtlCol="0">
            <a:spAutoFit/>
          </a:bodyPr>
          <a:lstStyle/>
          <a:p>
            <a:r>
              <a:rPr lang="ja-JP" altLang="en-US" sz="1050" dirty="0">
                <a:solidFill>
                  <a:schemeClr val="bg1"/>
                </a:solidFill>
                <a:latin typeface="メイリオ" panose="020B0604030504040204" pitchFamily="50" charset="-128"/>
                <a:ea typeface="メイリオ" panose="020B0604030504040204" pitchFamily="50" charset="-128"/>
              </a:rPr>
              <a:t>日本語能力試験 </a:t>
            </a:r>
            <a:r>
              <a:rPr lang="en-US" altLang="ja-JP" sz="1050" dirty="0">
                <a:solidFill>
                  <a:schemeClr val="bg1"/>
                </a:solidFill>
                <a:latin typeface="メイリオ" panose="020B0604030504040204" pitchFamily="50" charset="-128"/>
                <a:ea typeface="メイリオ" panose="020B0604030504040204" pitchFamily="50" charset="-128"/>
              </a:rPr>
              <a:t>JLPT</a:t>
            </a:r>
          </a:p>
          <a:p>
            <a:r>
              <a:rPr lang="en-US" altLang="ja-JP" sz="1050" dirty="0">
                <a:solidFill>
                  <a:schemeClr val="bg1"/>
                </a:solidFill>
                <a:latin typeface="メイリオ" panose="020B0604030504040204" pitchFamily="50" charset="-128"/>
                <a:ea typeface="メイリオ" panose="020B0604030504040204" pitchFamily="50" charset="-128"/>
              </a:rPr>
              <a:t>https://www.jlpt.jp/</a:t>
            </a:r>
          </a:p>
        </p:txBody>
      </p:sp>
      <p:sp>
        <p:nvSpPr>
          <p:cNvPr id="36" name="上下矢印 35"/>
          <p:cNvSpPr/>
          <p:nvPr/>
        </p:nvSpPr>
        <p:spPr>
          <a:xfrm>
            <a:off x="682851" y="2983592"/>
            <a:ext cx="656960" cy="1466745"/>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456302" y="2480306"/>
            <a:ext cx="1267563"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難しい</a:t>
            </a:r>
            <a:endParaRPr lang="en-US" altLang="ja-JP" sz="2400" dirty="0">
              <a:latin typeface="メイリオ" panose="020B0604030504040204" pitchFamily="50" charset="-128"/>
              <a:ea typeface="メイリオ" panose="020B0604030504040204" pitchFamily="50" charset="-128"/>
            </a:endParaRPr>
          </a:p>
        </p:txBody>
      </p:sp>
      <p:sp>
        <p:nvSpPr>
          <p:cNvPr id="38" name="テキスト ボックス 37"/>
          <p:cNvSpPr txBox="1"/>
          <p:nvPr/>
        </p:nvSpPr>
        <p:spPr>
          <a:xfrm>
            <a:off x="456302" y="4505258"/>
            <a:ext cx="1267563"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易しい</a:t>
            </a:r>
            <a:endParaRPr lang="en-US" altLang="ja-JP" sz="2400" dirty="0">
              <a:latin typeface="メイリオ" panose="020B0604030504040204" pitchFamily="50" charset="-128"/>
              <a:ea typeface="メイリオ" panose="020B0604030504040204" pitchFamily="50" charset="-128"/>
            </a:endParaRPr>
          </a:p>
        </p:txBody>
      </p:sp>
      <p:sp>
        <p:nvSpPr>
          <p:cNvPr id="39" name="正方形/長方形 38"/>
          <p:cNvSpPr/>
          <p:nvPr/>
        </p:nvSpPr>
        <p:spPr>
          <a:xfrm>
            <a:off x="1748803" y="2542834"/>
            <a:ext cx="6959882" cy="1645033"/>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400" dirty="0"/>
          </a:p>
        </p:txBody>
      </p:sp>
      <p:sp>
        <p:nvSpPr>
          <p:cNvPr id="40" name="右矢印 39"/>
          <p:cNvSpPr/>
          <p:nvPr/>
        </p:nvSpPr>
        <p:spPr>
          <a:xfrm rot="5400000">
            <a:off x="4636499" y="4468176"/>
            <a:ext cx="813129" cy="63735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3023426" y="5379877"/>
            <a:ext cx="4215009" cy="954107"/>
          </a:xfrm>
          <a:prstGeom prst="rect">
            <a:avLst/>
          </a:prstGeom>
          <a:noFill/>
        </p:spPr>
        <p:txBody>
          <a:bodyPr wrap="square" rtlCol="0">
            <a:spAutoFit/>
          </a:bodyPr>
          <a:lstStyle/>
          <a:p>
            <a:r>
              <a:rPr lang="en-US" altLang="ja-JP" sz="2800" dirty="0">
                <a:latin typeface="メイリオ" panose="020B0604030504040204" pitchFamily="50" charset="-128"/>
                <a:ea typeface="メイリオ" panose="020B0604030504040204" pitchFamily="50" charset="-128"/>
              </a:rPr>
              <a:t>N1</a:t>
            </a:r>
            <a:r>
              <a:rPr lang="ja-JP" altLang="en-US" sz="2800" dirty="0">
                <a:latin typeface="メイリオ" panose="020B0604030504040204" pitchFamily="50" charset="-128"/>
                <a:ea typeface="メイリオ" panose="020B0604030504040204" pitchFamily="50" charset="-128"/>
              </a:rPr>
              <a:t>～</a:t>
            </a:r>
            <a:r>
              <a:rPr lang="en-US" altLang="ja-JP" sz="2800" dirty="0">
                <a:latin typeface="メイリオ" panose="020B0604030504040204" pitchFamily="50" charset="-128"/>
                <a:ea typeface="メイリオ" panose="020B0604030504040204" pitchFamily="50" charset="-128"/>
              </a:rPr>
              <a:t>N3</a:t>
            </a:r>
            <a:r>
              <a:rPr lang="ja-JP" altLang="en-US" sz="2800" dirty="0">
                <a:latin typeface="メイリオ" panose="020B0604030504040204" pitchFamily="50" charset="-128"/>
                <a:ea typeface="メイリオ" panose="020B0604030504040204" pitchFamily="50" charset="-128"/>
              </a:rPr>
              <a:t>を持つ人は、</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日常的な日本語ができる</a:t>
            </a:r>
            <a:endParaRPr lang="en-US" altLang="ja-JP" sz="2800" dirty="0">
              <a:latin typeface="メイリオ" panose="020B0604030504040204" pitchFamily="50" charset="-128"/>
              <a:ea typeface="メイリオ" panose="020B0604030504040204" pitchFamily="50" charset="-128"/>
            </a:endParaRPr>
          </a:p>
        </p:txBody>
      </p:sp>
      <p:sp>
        <p:nvSpPr>
          <p:cNvPr id="43" name="正方形/長方形 42"/>
          <p:cNvSpPr/>
          <p:nvPr/>
        </p:nvSpPr>
        <p:spPr>
          <a:xfrm>
            <a:off x="430753" y="1431938"/>
            <a:ext cx="5022396" cy="523220"/>
          </a:xfrm>
          <a:prstGeom prst="rect">
            <a:avLst/>
          </a:prstGeom>
          <a:solidFill>
            <a:schemeClr val="accent4">
              <a:lumMod val="40000"/>
              <a:lumOff val="60000"/>
            </a:schemeClr>
          </a:solid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日本語能力試験</a:t>
            </a:r>
            <a:r>
              <a:rPr lang="en-US" altLang="ja-JP" sz="2800" b="1" dirty="0">
                <a:latin typeface="メイリオ" panose="020B0604030504040204" pitchFamily="50" charset="-128"/>
                <a:ea typeface="メイリオ" panose="020B0604030504040204" pitchFamily="50" charset="-128"/>
              </a:rPr>
              <a:t>(JLPT)</a:t>
            </a:r>
            <a:r>
              <a:rPr lang="ja-JP" altLang="en-US" sz="2800" b="1" dirty="0">
                <a:latin typeface="メイリオ" panose="020B0604030504040204" pitchFamily="50" charset="-128"/>
                <a:ea typeface="メイリオ" panose="020B0604030504040204" pitchFamily="50" charset="-128"/>
              </a:rPr>
              <a:t>とは？</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4" name="角丸四角形 2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234584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無償のイラストレーション: &lt;strong&gt;日本&lt;/strong&gt;, &lt;strong&gt;日本&lt;/strong&gt;語, 地図, フラグ, 赤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42" y="270672"/>
            <a:ext cx="9001858" cy="6296025"/>
          </a:xfrm>
          <a:prstGeom prst="rect">
            <a:avLst/>
          </a:prstGeom>
        </p:spPr>
      </p:pic>
      <p:sp>
        <p:nvSpPr>
          <p:cNvPr id="2" name="テキスト ボックス 1"/>
          <p:cNvSpPr txBox="1"/>
          <p:nvPr/>
        </p:nvSpPr>
        <p:spPr>
          <a:xfrm>
            <a:off x="544068" y="3425311"/>
            <a:ext cx="8392041" cy="584775"/>
          </a:xfrm>
          <a:prstGeom prst="rect">
            <a:avLst/>
          </a:prstGeom>
          <a:noFill/>
        </p:spPr>
        <p:txBody>
          <a:bodyPr wrap="none" rtlCol="0">
            <a:spAutoFit/>
          </a:bodyPr>
          <a:lstStyle/>
          <a:p>
            <a:r>
              <a:rPr lang="ja-JP" altLang="en-US" sz="3200" b="1" dirty="0">
                <a:solidFill>
                  <a:srgbClr val="0070C0"/>
                </a:solidFill>
                <a:effectLst>
                  <a:glow rad="127000">
                    <a:schemeClr val="bg1"/>
                  </a:glow>
                </a:effectLst>
                <a:latin typeface="メイリオ" panose="020B0604030504040204" pitchFamily="50" charset="-128"/>
                <a:ea typeface="メイリオ" panose="020B0604030504040204" pitchFamily="50" charset="-128"/>
              </a:rPr>
              <a:t>今、日本では外国人の数が増加しています！</a:t>
            </a:r>
            <a:endParaRPr kumimoji="1" lang="ja-JP" altLang="en-US" sz="3200" b="1" dirty="0">
              <a:solidFill>
                <a:srgbClr val="0070C0"/>
              </a:solidFill>
              <a:effectLst>
                <a:glow rad="127000">
                  <a:schemeClr val="bg1"/>
                </a:glow>
              </a:effectLst>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17366DEA-697F-4ECA-AB64-244FAB63E9D2}"/>
              </a:ext>
            </a:extLst>
          </p:cNvPr>
          <p:cNvSpPr txBox="1"/>
          <p:nvPr/>
        </p:nvSpPr>
        <p:spPr>
          <a:xfrm>
            <a:off x="-21201" y="6274989"/>
            <a:ext cx="3028561" cy="400110"/>
          </a:xfrm>
          <a:prstGeom prst="rect">
            <a:avLst/>
          </a:prstGeom>
          <a:noFill/>
        </p:spPr>
        <p:txBody>
          <a:bodyPr wrap="square" rtlCol="0">
            <a:spAutoFit/>
          </a:bodyPr>
          <a:lstStyle/>
          <a:p>
            <a:r>
              <a:rPr lang="en-US" altLang="ja-JP" sz="2000" b="1" dirty="0">
                <a:effectLst>
                  <a:outerShdw blurRad="50800" dist="101600" dir="2400000" algn="bl" rotWithShape="0">
                    <a:prstClr val="black">
                      <a:alpha val="40000"/>
                    </a:prstClr>
                  </a:outerShdw>
                </a:effectLst>
                <a:latin typeface="Elephant" panose="02020904090505020303" pitchFamily="18" charset="0"/>
              </a:rPr>
              <a:t>You</a:t>
            </a:r>
            <a:r>
              <a:rPr lang="ja-JP" altLang="en-US" sz="2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20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2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5" name="テキスト ボックス 4">
            <a:extLst>
              <a:ext uri="{FF2B5EF4-FFF2-40B4-BE49-F238E27FC236}">
                <a16:creationId xmlns:a16="http://schemas.microsoft.com/office/drawing/2014/main" id="{207C4D23-5130-484C-96B9-AF08EC72FCB2}"/>
              </a:ext>
            </a:extLst>
          </p:cNvPr>
          <p:cNvSpPr txBox="1"/>
          <p:nvPr/>
        </p:nvSpPr>
        <p:spPr>
          <a:xfrm>
            <a:off x="91456" y="6566697"/>
            <a:ext cx="2645276" cy="276999"/>
          </a:xfrm>
          <a:prstGeom prst="rect">
            <a:avLst/>
          </a:prstGeom>
          <a:noFill/>
          <a:effectLst>
            <a:glow rad="101600">
              <a:schemeClr val="accent3">
                <a:satMod val="175000"/>
                <a:alpha val="40000"/>
              </a:schemeClr>
            </a:glow>
          </a:effectLst>
        </p:spPr>
        <p:txBody>
          <a:bodyPr wrap="none" rtlCol="0">
            <a:spAutoFit/>
          </a:bodyPr>
          <a:lstStyle/>
          <a:p>
            <a:r>
              <a:rPr lang="en-US" altLang="ja-JP" sz="12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2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2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1" name="角丸四角形 10">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背景</a:t>
            </a:r>
          </a:p>
        </p:txBody>
      </p:sp>
      <p:sp>
        <p:nvSpPr>
          <p:cNvPr id="12" name="角丸四角形 11">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latin typeface="メイリオ" panose="020B0604030504040204" pitchFamily="50" charset="-128"/>
                <a:ea typeface="メイリオ" panose="020B0604030504040204" pitchFamily="50" charset="-128"/>
              </a:rPr>
              <a:t>目的・目標</a:t>
            </a:r>
          </a:p>
        </p:txBody>
      </p:sp>
      <p:sp>
        <p:nvSpPr>
          <p:cNvPr id="13" name="角丸四角形 12">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14" name="角丸四角形 13">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pPr/>
              <a:t>4</a:t>
            </a:fld>
            <a:endParaRPr lang="ja-JP" altLang="en-US" dirty="0"/>
          </a:p>
        </p:txBody>
      </p:sp>
      <p:sp>
        <p:nvSpPr>
          <p:cNvPr id="15" name="角丸四角形 14">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85605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type="lt">
                                    <p:tmAbs val="100"/>
                                  </p:iterate>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40</a:t>
            </a:fld>
            <a:endParaRPr lang="ja-JP" altLang="en-US" dirty="0"/>
          </a:p>
        </p:txBody>
      </p:sp>
      <p:sp>
        <p:nvSpPr>
          <p:cNvPr id="14" name="正方形/長方形 13"/>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613198" y="3734762"/>
            <a:ext cx="7981672" cy="1077218"/>
          </a:xfrm>
          <a:prstGeom prst="rect">
            <a:avLst/>
          </a:prstGeom>
          <a:noFill/>
        </p:spPr>
        <p:txBody>
          <a:bodyPr wrap="none" rtlCol="0">
            <a:spAutoFit/>
          </a:bodyPr>
          <a:lstStyle/>
          <a:p>
            <a:r>
              <a:rPr lang="ja-JP" altLang="en-US" sz="3200" dirty="0">
                <a:latin typeface="メイリオ" panose="020B0604030504040204" pitchFamily="50" charset="-128"/>
                <a:ea typeface="メイリオ" panose="020B0604030504040204" pitchFamily="50" charset="-128"/>
              </a:rPr>
              <a:t>私の主張は単なる（　）ではなく、確たる</a:t>
            </a:r>
            <a:endParaRPr lang="en-US" altLang="ja-JP"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証拠に基づいている。</a:t>
            </a:r>
          </a:p>
        </p:txBody>
      </p:sp>
      <p:sp>
        <p:nvSpPr>
          <p:cNvPr id="17" name="テキスト ボックス 16"/>
          <p:cNvSpPr txBox="1"/>
          <p:nvPr/>
        </p:nvSpPr>
        <p:spPr>
          <a:xfrm>
            <a:off x="869387" y="3003769"/>
            <a:ext cx="7680308"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　）に入れるのに最もよいものを、</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から一つ選びなさい。</a:t>
            </a:r>
          </a:p>
        </p:txBody>
      </p:sp>
      <p:sp>
        <p:nvSpPr>
          <p:cNvPr id="22" name="テキスト ボックス 21"/>
          <p:cNvSpPr txBox="1"/>
          <p:nvPr/>
        </p:nvSpPr>
        <p:spPr>
          <a:xfrm>
            <a:off x="651926" y="5173642"/>
            <a:ext cx="1555234" cy="584775"/>
          </a:xfrm>
          <a:prstGeom prst="rect">
            <a:avLst/>
          </a:prstGeom>
          <a:noFill/>
        </p:spPr>
        <p:txBody>
          <a:bodyPr wrap="none" rtlCol="0">
            <a:spAutoFit/>
          </a:bodyPr>
          <a:lstStyle/>
          <a:p>
            <a:r>
              <a:rPr lang="ja-JP" altLang="en-US" sz="3200" dirty="0">
                <a:latin typeface="メイリオ" panose="020B0604030504040204" pitchFamily="50" charset="-128"/>
                <a:ea typeface="メイリオ" panose="020B0604030504040204" pitchFamily="50" charset="-128"/>
              </a:rPr>
              <a:t>１ 模索</a:t>
            </a:r>
          </a:p>
        </p:txBody>
      </p:sp>
      <p:sp>
        <p:nvSpPr>
          <p:cNvPr id="23" name="テキスト ボックス 22"/>
          <p:cNvSpPr txBox="1"/>
          <p:nvPr/>
        </p:nvSpPr>
        <p:spPr>
          <a:xfrm>
            <a:off x="2605947" y="5193174"/>
            <a:ext cx="1555234" cy="584775"/>
          </a:xfrm>
          <a:prstGeom prst="rect">
            <a:avLst/>
          </a:prstGeom>
          <a:noFill/>
        </p:spPr>
        <p:txBody>
          <a:bodyPr wrap="none" rtlCol="0">
            <a:spAutoFit/>
          </a:bodyPr>
          <a:lstStyle/>
          <a:p>
            <a:r>
              <a:rPr lang="ja-JP" altLang="en-US" sz="3200" dirty="0">
                <a:latin typeface="メイリオ" panose="020B0604030504040204" pitchFamily="50" charset="-128"/>
                <a:ea typeface="メイリオ" panose="020B0604030504040204" pitchFamily="50" charset="-128"/>
              </a:rPr>
              <a:t>２ 思索</a:t>
            </a:r>
          </a:p>
        </p:txBody>
      </p:sp>
      <p:sp>
        <p:nvSpPr>
          <p:cNvPr id="24" name="テキスト ボックス 23"/>
          <p:cNvSpPr txBox="1"/>
          <p:nvPr/>
        </p:nvSpPr>
        <p:spPr>
          <a:xfrm>
            <a:off x="4559970" y="5176862"/>
            <a:ext cx="1555234" cy="584775"/>
          </a:xfrm>
          <a:prstGeom prst="rect">
            <a:avLst/>
          </a:prstGeom>
          <a:noFill/>
        </p:spPr>
        <p:txBody>
          <a:bodyPr wrap="none" rtlCol="0">
            <a:spAutoFit/>
          </a:bodyPr>
          <a:lstStyle/>
          <a:p>
            <a:r>
              <a:rPr lang="ja-JP" altLang="en-US" sz="3200" dirty="0">
                <a:latin typeface="メイリオ" panose="020B0604030504040204" pitchFamily="50" charset="-128"/>
                <a:ea typeface="メイリオ" panose="020B0604030504040204" pitchFamily="50" charset="-128"/>
              </a:rPr>
              <a:t>３ 推測</a:t>
            </a:r>
          </a:p>
        </p:txBody>
      </p:sp>
      <p:sp>
        <p:nvSpPr>
          <p:cNvPr id="25" name="テキスト ボックス 24"/>
          <p:cNvSpPr txBox="1"/>
          <p:nvPr/>
        </p:nvSpPr>
        <p:spPr>
          <a:xfrm>
            <a:off x="6345395" y="5159766"/>
            <a:ext cx="1555234" cy="584775"/>
          </a:xfrm>
          <a:prstGeom prst="rect">
            <a:avLst/>
          </a:prstGeom>
          <a:noFill/>
        </p:spPr>
        <p:txBody>
          <a:bodyPr wrap="none" rtlCol="0">
            <a:spAutoFit/>
          </a:bodyPr>
          <a:lstStyle/>
          <a:p>
            <a:r>
              <a:rPr lang="ja-JP" altLang="en-US" sz="3200" dirty="0">
                <a:latin typeface="メイリオ" panose="020B0604030504040204" pitchFamily="50" charset="-128"/>
                <a:ea typeface="メイリオ" panose="020B0604030504040204" pitchFamily="50" charset="-128"/>
              </a:rPr>
              <a:t>４ 推移</a:t>
            </a:r>
          </a:p>
        </p:txBody>
      </p:sp>
      <p:sp>
        <p:nvSpPr>
          <p:cNvPr id="26" name="テキスト ボックス 25"/>
          <p:cNvSpPr txBox="1"/>
          <p:nvPr/>
        </p:nvSpPr>
        <p:spPr>
          <a:xfrm>
            <a:off x="5729658" y="6581001"/>
            <a:ext cx="3461910" cy="276999"/>
          </a:xfrm>
          <a:prstGeom prst="rect">
            <a:avLst/>
          </a:prstGeom>
          <a:noFill/>
        </p:spPr>
        <p:txBody>
          <a:bodyPr wrap="none" rtlCol="0">
            <a:spAutoFit/>
          </a:bodyPr>
          <a:lstStyle/>
          <a:p>
            <a:r>
              <a:rPr lang="en-US" altLang="ja-JP" sz="1200" dirty="0">
                <a:solidFill>
                  <a:schemeClr val="bg1"/>
                </a:solidFill>
                <a:latin typeface="メイリオ" panose="020B0604030504040204" pitchFamily="50" charset="-128"/>
                <a:ea typeface="メイリオ" panose="020B0604030504040204" pitchFamily="50" charset="-128"/>
              </a:rPr>
              <a:t>https://www.jlpt.jp/samples/n1/index.html</a:t>
            </a:r>
            <a:endParaRPr lang="ja-JP" altLang="en-US" sz="1200" dirty="0">
              <a:solidFill>
                <a:schemeClr val="bg1"/>
              </a:solidFill>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5729658" y="6358571"/>
            <a:ext cx="1912703" cy="276999"/>
          </a:xfrm>
          <a:prstGeom prst="rect">
            <a:avLst/>
          </a:prstGeom>
          <a:noFill/>
        </p:spPr>
        <p:txBody>
          <a:bodyPr wrap="none" rtlCol="0">
            <a:spAutoFit/>
          </a:bodyPr>
          <a:lstStyle/>
          <a:p>
            <a:r>
              <a:rPr lang="ja-JP" altLang="en-US" sz="1200" dirty="0">
                <a:solidFill>
                  <a:schemeClr val="bg1"/>
                </a:solidFill>
                <a:latin typeface="メイリオ" panose="020B0604030504040204" pitchFamily="50" charset="-128"/>
                <a:ea typeface="メイリオ" panose="020B0604030504040204" pitchFamily="50" charset="-128"/>
              </a:rPr>
              <a:t>日本語能力試験</a:t>
            </a:r>
            <a:r>
              <a:rPr lang="en-US" altLang="ja-JP" sz="1200" dirty="0">
                <a:solidFill>
                  <a:schemeClr val="bg1"/>
                </a:solidFill>
                <a:latin typeface="メイリオ" panose="020B0604030504040204" pitchFamily="50" charset="-128"/>
                <a:ea typeface="メイリオ" panose="020B0604030504040204" pitchFamily="50" charset="-128"/>
              </a:rPr>
              <a:t>JLPT</a:t>
            </a:r>
            <a:r>
              <a:rPr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30" name="テキスト ボックス 29"/>
          <p:cNvSpPr txBox="1"/>
          <p:nvPr/>
        </p:nvSpPr>
        <p:spPr>
          <a:xfrm>
            <a:off x="782367" y="2560266"/>
            <a:ext cx="1390124" cy="400110"/>
          </a:xfrm>
          <a:prstGeom prst="rect">
            <a:avLst/>
          </a:prstGeom>
          <a:noFill/>
        </p:spPr>
        <p:txBody>
          <a:bodyPr wrap="none" rtlCol="0">
            <a:spAutoFit/>
          </a:bodyPr>
          <a:lstStyle/>
          <a:p>
            <a:r>
              <a:rPr lang="en-US" altLang="ja-JP" sz="2000" u="sng" dirty="0">
                <a:latin typeface="メイリオ" panose="020B0604030504040204" pitchFamily="50" charset="-128"/>
                <a:ea typeface="メイリオ" panose="020B0604030504040204" pitchFamily="50" charset="-128"/>
              </a:rPr>
              <a:t>N1</a:t>
            </a:r>
            <a:r>
              <a:rPr lang="ja-JP" altLang="en-US" sz="2000" u="sng" dirty="0">
                <a:latin typeface="メイリオ" panose="020B0604030504040204" pitchFamily="50" charset="-128"/>
                <a:ea typeface="メイリオ" panose="020B0604030504040204" pitchFamily="50" charset="-128"/>
              </a:rPr>
              <a:t> 問題例</a:t>
            </a:r>
          </a:p>
        </p:txBody>
      </p:sp>
      <p:sp>
        <p:nvSpPr>
          <p:cNvPr id="32" name="楕円 31"/>
          <p:cNvSpPr/>
          <p:nvPr/>
        </p:nvSpPr>
        <p:spPr>
          <a:xfrm>
            <a:off x="4540902" y="4979550"/>
            <a:ext cx="1672175" cy="9144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33" name="正方形/長方形 32"/>
          <p:cNvSpPr/>
          <p:nvPr/>
        </p:nvSpPr>
        <p:spPr>
          <a:xfrm>
            <a:off x="430753" y="1431938"/>
            <a:ext cx="4972520" cy="523220"/>
          </a:xfrm>
          <a:prstGeom prst="rect">
            <a:avLst/>
          </a:prstGeom>
          <a:solidFill>
            <a:schemeClr val="accent4">
              <a:lumMod val="40000"/>
              <a:lumOff val="60000"/>
            </a:schemeClr>
          </a:solid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日本語能力試験</a:t>
            </a:r>
            <a:r>
              <a:rPr lang="en-US" altLang="ja-JP" sz="2800" b="1" dirty="0">
                <a:latin typeface="メイリオ" panose="020B0604030504040204" pitchFamily="50" charset="-128"/>
                <a:ea typeface="メイリオ" panose="020B0604030504040204" pitchFamily="50" charset="-128"/>
              </a:rPr>
              <a:t>(JLPT)</a:t>
            </a:r>
            <a:r>
              <a:rPr lang="ja-JP" altLang="en-US" sz="2800" b="1" dirty="0">
                <a:latin typeface="メイリオ" panose="020B0604030504040204" pitchFamily="50" charset="-128"/>
                <a:ea typeface="メイリオ" panose="020B0604030504040204" pitchFamily="50" charset="-128"/>
              </a:rPr>
              <a:t>とは？</a:t>
            </a:r>
          </a:p>
        </p:txBody>
      </p:sp>
      <p:sp>
        <p:nvSpPr>
          <p:cNvPr id="27" name="正方形/長方形 26"/>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31" name="角丸四角形 30">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34" name="角丸四角形 33">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5" name="角丸四角形 34">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6" name="角丸四角形 35">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37" name="角丸四角形 36">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42399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41</a:t>
            </a:fld>
            <a:endParaRPr lang="ja-JP" altLang="en-US" dirty="0"/>
          </a:p>
        </p:txBody>
      </p:sp>
      <p:sp>
        <p:nvSpPr>
          <p:cNvPr id="14" name="正方形/長方形 13"/>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33" name="正方形/長方形 32"/>
          <p:cNvSpPr/>
          <p:nvPr/>
        </p:nvSpPr>
        <p:spPr>
          <a:xfrm>
            <a:off x="430753" y="1431938"/>
            <a:ext cx="4490382" cy="523220"/>
          </a:xfrm>
          <a:prstGeom prst="rect">
            <a:avLst/>
          </a:prstGeom>
          <a:solidFill>
            <a:schemeClr val="accent4">
              <a:lumMod val="40000"/>
              <a:lumOff val="60000"/>
            </a:schemeClr>
          </a:solid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留学生の資格所有状況は？</a:t>
            </a:r>
          </a:p>
        </p:txBody>
      </p:sp>
      <p:sp>
        <p:nvSpPr>
          <p:cNvPr id="27" name="正方形/長方形 26"/>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31" name="角丸四角形 30">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34" name="角丸四角形 33">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5" name="角丸四角形 34">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6" name="角丸四角形 35">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37" name="角丸四角形 36">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graphicFrame>
        <p:nvGraphicFramePr>
          <p:cNvPr id="38" name="グラフ 37"/>
          <p:cNvGraphicFramePr>
            <a:graphicFrameLocks/>
          </p:cNvGraphicFramePr>
          <p:nvPr/>
        </p:nvGraphicFramePr>
        <p:xfrm>
          <a:off x="4778726" y="1489887"/>
          <a:ext cx="5056409" cy="4333568"/>
        </p:xfrm>
        <a:graphic>
          <a:graphicData uri="http://schemas.openxmlformats.org/drawingml/2006/chart">
            <c:chart xmlns:c="http://schemas.openxmlformats.org/drawingml/2006/chart" xmlns:r="http://schemas.openxmlformats.org/officeDocument/2006/relationships" r:id="rId3"/>
          </a:graphicData>
        </a:graphic>
      </p:graphicFrame>
      <p:sp>
        <p:nvSpPr>
          <p:cNvPr id="39" name="テキスト ボックス 38"/>
          <p:cNvSpPr txBox="1"/>
          <p:nvPr/>
        </p:nvSpPr>
        <p:spPr>
          <a:xfrm>
            <a:off x="168462" y="2098114"/>
            <a:ext cx="5301958" cy="707886"/>
          </a:xfrm>
          <a:prstGeom prst="rect">
            <a:avLst/>
          </a:prstGeom>
          <a:noFill/>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Q</a:t>
            </a:r>
            <a:r>
              <a:rPr lang="ja-JP" altLang="en-US" sz="2000" dirty="0">
                <a:latin typeface="メイリオ" panose="020B0604030504040204" pitchFamily="50" charset="-128"/>
                <a:ea typeface="メイリオ" panose="020B0604030504040204" pitchFamily="50" charset="-128"/>
              </a:rPr>
              <a:t> 日本語能力試験の資格を持っていますか？</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持っている場合、そのレベルは？</a:t>
            </a:r>
            <a:endParaRPr lang="en-US" altLang="ja-JP" sz="2000" dirty="0">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5724583" y="5435877"/>
            <a:ext cx="3418857" cy="646331"/>
          </a:xfrm>
          <a:prstGeom prst="rect">
            <a:avLst/>
          </a:prstGeom>
          <a:noFill/>
        </p:spPr>
        <p:txBody>
          <a:bodyPr wrap="square" rtlCol="0">
            <a:spAutoFit/>
          </a:bodyPr>
          <a:lstStyle/>
          <a:p>
            <a:pPr>
              <a:defRPr sz="1800" b="1" i="0" u="none" strike="noStrike" kern="1200" spc="0" baseline="0">
                <a:solidFill>
                  <a:prstClr val="black"/>
                </a:solidFill>
                <a:latin typeface="メイリオ" panose="020B0604030504040204" pitchFamily="50" charset="-128"/>
                <a:ea typeface="メイリオ" panose="020B0604030504040204" pitchFamily="50" charset="-128"/>
                <a:cs typeface="+mn-cs"/>
              </a:defRPr>
            </a:pPr>
            <a:r>
              <a:rPr lang="ja-JP" altLang="en-US" b="1" dirty="0">
                <a:latin typeface="メイリオ" panose="020B0604030504040204" pitchFamily="50" charset="-128"/>
                <a:ea typeface="メイリオ" panose="020B0604030504040204" pitchFamily="50" charset="-128"/>
              </a:rPr>
              <a:t>図</a:t>
            </a:r>
            <a:r>
              <a:rPr lang="en-US" altLang="ja-JP" b="1" dirty="0">
                <a:latin typeface="メイリオ" panose="020B0604030504040204" pitchFamily="50" charset="-128"/>
                <a:ea typeface="メイリオ" panose="020B0604030504040204" pitchFamily="50" charset="-128"/>
              </a:rPr>
              <a:t>7</a:t>
            </a:r>
            <a:r>
              <a:rPr lang="ja-JP" altLang="en-US" b="1" dirty="0">
                <a:latin typeface="メイリオ" panose="020B0604030504040204" pitchFamily="50" charset="-128"/>
                <a:ea typeface="メイリオ" panose="020B0604030504040204" pitchFamily="50" charset="-128"/>
              </a:rPr>
              <a:t>　日本語能力試験の資格を</a:t>
            </a:r>
            <a:endParaRPr lang="en-US" altLang="ja-JP" b="1" dirty="0">
              <a:latin typeface="メイリオ" panose="020B0604030504040204" pitchFamily="50" charset="-128"/>
              <a:ea typeface="メイリオ" panose="020B0604030504040204" pitchFamily="50" charset="-128"/>
            </a:endParaRPr>
          </a:p>
          <a:p>
            <a:pPr>
              <a:defRPr sz="1800" b="1" i="0" u="none" strike="noStrike" kern="1200" spc="0" baseline="0">
                <a:solidFill>
                  <a:prstClr val="black"/>
                </a:solidFill>
                <a:latin typeface="メイリオ" panose="020B0604030504040204" pitchFamily="50" charset="-128"/>
                <a:ea typeface="メイリオ" panose="020B0604030504040204" pitchFamily="50" charset="-128"/>
                <a:cs typeface="+mn-cs"/>
              </a:defRPr>
            </a:pPr>
            <a:r>
              <a:rPr lang="ja-JP" altLang="en-US" b="1" dirty="0">
                <a:latin typeface="メイリオ" panose="020B0604030504040204" pitchFamily="50" charset="-128"/>
                <a:ea typeface="メイリオ" panose="020B0604030504040204" pitchFamily="50" charset="-128"/>
              </a:rPr>
              <a:t>　　  持つ留学生の数</a:t>
            </a:r>
          </a:p>
        </p:txBody>
      </p:sp>
      <p:sp>
        <p:nvSpPr>
          <p:cNvPr id="41" name="下矢印 40"/>
          <p:cNvSpPr/>
          <p:nvPr/>
        </p:nvSpPr>
        <p:spPr>
          <a:xfrm>
            <a:off x="2293618" y="3007649"/>
            <a:ext cx="764652" cy="774651"/>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42" name="テキスト ボックス 41"/>
          <p:cNvSpPr txBox="1"/>
          <p:nvPr/>
        </p:nvSpPr>
        <p:spPr>
          <a:xfrm>
            <a:off x="430753" y="4050731"/>
            <a:ext cx="4490382" cy="1754326"/>
          </a:xfrm>
          <a:prstGeom prst="rect">
            <a:avLst/>
          </a:prstGeom>
          <a:noFill/>
        </p:spPr>
        <p:txBody>
          <a:bodyPr wrap="square" rtlCol="0">
            <a:spAutoFit/>
          </a:bodyPr>
          <a:lstStyle/>
          <a:p>
            <a:r>
              <a:rPr lang="en-US" altLang="ja-JP" sz="2400" b="1" dirty="0">
                <a:latin typeface="メイリオ" panose="020B0604030504040204" pitchFamily="50" charset="-128"/>
                <a:ea typeface="メイリオ" panose="020B0604030504040204" pitchFamily="50" charset="-128"/>
              </a:rPr>
              <a:t>N1~N3</a:t>
            </a:r>
            <a:r>
              <a:rPr lang="ja-JP" altLang="en-US" sz="2400" dirty="0">
                <a:latin typeface="メイリオ" panose="020B0604030504040204" pitchFamily="50" charset="-128"/>
                <a:ea typeface="メイリオ" panose="020B0604030504040204" pitchFamily="50" charset="-128"/>
              </a:rPr>
              <a:t>を持っている留学生</a:t>
            </a:r>
            <a:endParaRPr lang="en-US" altLang="ja-JP" sz="2400" dirty="0">
              <a:latin typeface="メイリオ" panose="020B0604030504040204" pitchFamily="50" charset="-128"/>
              <a:ea typeface="メイリオ" panose="020B0604030504040204" pitchFamily="50" charset="-128"/>
            </a:endParaRPr>
          </a:p>
          <a:p>
            <a:r>
              <a:rPr lang="en-US" altLang="ja-JP"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日常会話レベル</a:t>
            </a:r>
            <a:r>
              <a:rPr lang="ja-JP" altLang="en-US" sz="2400" dirty="0">
                <a:latin typeface="メイリオ" panose="020B0604030504040204" pitchFamily="50" charset="-128"/>
                <a:ea typeface="メイリオ" panose="020B0604030504040204" pitchFamily="50" charset="-128"/>
              </a:rPr>
              <a:t>のある留学生</a:t>
            </a:r>
            <a:r>
              <a:rPr lang="en-US" altLang="ja-JP" sz="2400" dirty="0">
                <a:latin typeface="メイリオ" panose="020B0604030504040204" pitchFamily="50" charset="-128"/>
                <a:ea typeface="メイリオ" panose="020B0604030504040204" pitchFamily="50" charset="-128"/>
              </a:rPr>
              <a:t>)</a:t>
            </a:r>
          </a:p>
          <a:p>
            <a:endParaRPr lang="en-US" altLang="ja-JP" sz="2400" dirty="0">
              <a:latin typeface="メイリオ" panose="020B0604030504040204" pitchFamily="50" charset="-128"/>
              <a:ea typeface="メイリオ" panose="020B0604030504040204" pitchFamily="50" charset="-128"/>
            </a:endParaRPr>
          </a:p>
          <a:p>
            <a:r>
              <a:rPr lang="ja-JP" altLang="en-US" sz="3600" b="1" dirty="0">
                <a:uFill>
                  <a:solidFill>
                    <a:srgbClr val="FF0000"/>
                  </a:solidFill>
                </a:uFill>
                <a:latin typeface="メイリオ" panose="020B0604030504040204" pitchFamily="50" charset="-128"/>
                <a:ea typeface="メイリオ" panose="020B0604030504040204" pitchFamily="50" charset="-128"/>
              </a:rPr>
              <a:t>　   </a:t>
            </a:r>
            <a:r>
              <a:rPr lang="en-US" altLang="ja-JP" sz="3600" b="1" u="heavy" dirty="0">
                <a:uFill>
                  <a:solidFill>
                    <a:srgbClr val="FF0000"/>
                  </a:solidFill>
                </a:uFill>
                <a:latin typeface="メイリオ" panose="020B0604030504040204" pitchFamily="50" charset="-128"/>
                <a:ea typeface="メイリオ" panose="020B0604030504040204" pitchFamily="50" charset="-128"/>
              </a:rPr>
              <a:t>33</a:t>
            </a:r>
            <a:r>
              <a:rPr lang="ja-JP" altLang="en-US" sz="3600" b="1" u="heavy" dirty="0">
                <a:uFill>
                  <a:solidFill>
                    <a:srgbClr val="FF0000"/>
                  </a:solidFill>
                </a:uFill>
                <a:latin typeface="メイリオ" panose="020B0604030504040204" pitchFamily="50" charset="-128"/>
                <a:ea typeface="メイリオ" panose="020B0604030504040204" pitchFamily="50" charset="-128"/>
              </a:rPr>
              <a:t>人</a:t>
            </a:r>
            <a:r>
              <a:rPr lang="en-US" altLang="ja-JP" sz="3600" b="1" u="heavy" dirty="0">
                <a:uFill>
                  <a:solidFill>
                    <a:srgbClr val="FF0000"/>
                  </a:solidFill>
                </a:uFill>
                <a:latin typeface="メイリオ" panose="020B0604030504040204" pitchFamily="50" charset="-128"/>
                <a:ea typeface="メイリオ" panose="020B0604030504040204" pitchFamily="50" charset="-128"/>
              </a:rPr>
              <a:t>!!</a:t>
            </a:r>
            <a:r>
              <a:rPr lang="en-US" altLang="ja-JP" sz="3600" b="1" dirty="0">
                <a:latin typeface="メイリオ" panose="020B0604030504040204" pitchFamily="50" charset="-128"/>
                <a:ea typeface="メイリオ" panose="020B0604030504040204" pitchFamily="50" charset="-128"/>
              </a:rPr>
              <a:t>/57</a:t>
            </a:r>
            <a:r>
              <a:rPr lang="ja-JP" altLang="en-US" sz="3600" b="1" dirty="0">
                <a:latin typeface="メイリオ" panose="020B0604030504040204" pitchFamily="50" charset="-128"/>
                <a:ea typeface="メイリオ" panose="020B0604030504040204" pitchFamily="50" charset="-128"/>
              </a:rPr>
              <a:t>人</a:t>
            </a:r>
            <a:endParaRPr lang="en-US" altLang="ja-JP" sz="3600" b="1" dirty="0">
              <a:latin typeface="メイリオ" panose="020B0604030504040204" pitchFamily="50" charset="-128"/>
              <a:ea typeface="メイリオ" panose="020B0604030504040204" pitchFamily="50" charset="-128"/>
            </a:endParaRPr>
          </a:p>
        </p:txBody>
      </p:sp>
      <p:sp>
        <p:nvSpPr>
          <p:cNvPr id="43" name="テキスト ボックス 42"/>
          <p:cNvSpPr txBox="1"/>
          <p:nvPr/>
        </p:nvSpPr>
        <p:spPr>
          <a:xfrm>
            <a:off x="5589103" y="1489887"/>
            <a:ext cx="962123" cy="523220"/>
          </a:xfrm>
          <a:prstGeom prst="rect">
            <a:avLst/>
          </a:prstGeom>
          <a:noFill/>
        </p:spPr>
        <p:txBody>
          <a:bodyPr wrap="none" rtlCol="0">
            <a:spAutoFit/>
          </a:bodyPr>
          <a:lstStyle/>
          <a:p>
            <a:r>
              <a:rPr lang="en-US" altLang="ja-JP" sz="2800" dirty="0"/>
              <a:t>N=57</a:t>
            </a:r>
          </a:p>
        </p:txBody>
      </p:sp>
    </p:spTree>
    <p:extLst>
      <p:ext uri="{BB962C8B-B14F-4D97-AF65-F5344CB8AC3E}">
        <p14:creationId xmlns:p14="http://schemas.microsoft.com/office/powerpoint/2010/main" val="9458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121154" y="2186774"/>
            <a:ext cx="4967993" cy="523220"/>
          </a:xfrm>
          <a:prstGeom prst="rect">
            <a:avLst/>
          </a:prstGeom>
          <a:solidFill>
            <a:schemeClr val="accent2">
              <a:lumMod val="20000"/>
              <a:lumOff val="80000"/>
            </a:schemeClr>
          </a:solidFill>
        </p:spPr>
        <p:txBody>
          <a:bodyPr wrap="square" rtlCol="0">
            <a:spAutoFit/>
          </a:bodyPr>
          <a:lstStyle/>
          <a:p>
            <a:r>
              <a:rPr lang="en-US" altLang="ja-JP" sz="2800" dirty="0">
                <a:latin typeface="メイリオ" panose="020B0604030504040204" pitchFamily="50" charset="-128"/>
                <a:ea typeface="メイリオ" panose="020B0604030504040204" pitchFamily="50" charset="-128"/>
              </a:rPr>
              <a:t>N1~N3</a:t>
            </a:r>
            <a:r>
              <a:rPr lang="ja-JP" altLang="en-US" sz="2800" dirty="0">
                <a:latin typeface="メイリオ" panose="020B0604030504040204" pitchFamily="50" charset="-128"/>
                <a:ea typeface="メイリオ" panose="020B0604030504040204" pitchFamily="50" charset="-128"/>
              </a:rPr>
              <a:t>をもっている留学生</a:t>
            </a:r>
            <a:endParaRPr lang="en-US" altLang="ja-JP" sz="28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5D8D17CC-7B36-4912-88A5-60575AB9A5CF}"/>
              </a:ext>
            </a:extLst>
          </p:cNvPr>
          <p:cNvSpPr txBox="1"/>
          <p:nvPr/>
        </p:nvSpPr>
        <p:spPr>
          <a:xfrm>
            <a:off x="1361558" y="2925439"/>
            <a:ext cx="4947367" cy="1200329"/>
          </a:xfrm>
          <a:prstGeom prst="rect">
            <a:avLst/>
          </a:prstGeom>
          <a:noFill/>
        </p:spPr>
        <p:txBody>
          <a:bodyPr wrap="square" rtlCol="0">
            <a:spAutoFit/>
          </a:bodyPr>
          <a:lstStyle/>
          <a:p>
            <a:r>
              <a:rPr lang="ja-JP" altLang="en-US" sz="7200" b="1" dirty="0">
                <a:solidFill>
                  <a:srgbClr val="C00000"/>
                </a:solidFill>
                <a:latin typeface="メイリオ" panose="020B0604030504040204" pitchFamily="50" charset="-128"/>
                <a:ea typeface="メイリオ" panose="020B0604030504040204" pitchFamily="50" charset="-128"/>
              </a:rPr>
              <a:t>約</a:t>
            </a:r>
            <a:r>
              <a:rPr lang="en-US" altLang="ja-JP" sz="7200" b="1" dirty="0">
                <a:solidFill>
                  <a:srgbClr val="C00000"/>
                </a:solidFill>
                <a:latin typeface="メイリオ" panose="020B0604030504040204" pitchFamily="50" charset="-128"/>
                <a:ea typeface="メイリオ" panose="020B0604030504040204" pitchFamily="50" charset="-128"/>
              </a:rPr>
              <a:t>1,380</a:t>
            </a:r>
            <a:r>
              <a:rPr lang="ja-JP" altLang="en-US" sz="7200" b="1" dirty="0">
                <a:solidFill>
                  <a:srgbClr val="C00000"/>
                </a:solidFill>
                <a:latin typeface="メイリオ" panose="020B0604030504040204" pitchFamily="50" charset="-128"/>
                <a:ea typeface="メイリオ" panose="020B0604030504040204" pitchFamily="50" charset="-128"/>
              </a:rPr>
              <a:t>人</a:t>
            </a:r>
            <a:endParaRPr lang="en-US" altLang="ja-JP" sz="7200" b="1" dirty="0">
              <a:solidFill>
                <a:srgbClr val="C00000"/>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F31CB648-32AB-4549-99CE-BB09D8DE7D07}"/>
              </a:ext>
            </a:extLst>
          </p:cNvPr>
          <p:cNvSpPr txBox="1"/>
          <p:nvPr/>
        </p:nvSpPr>
        <p:spPr>
          <a:xfrm>
            <a:off x="1923673" y="4396700"/>
            <a:ext cx="2359480" cy="769441"/>
          </a:xfrm>
          <a:prstGeom prst="rect">
            <a:avLst/>
          </a:prstGeom>
          <a:noFill/>
        </p:spPr>
        <p:txBody>
          <a:bodyPr wrap="square" rtlCol="0">
            <a:spAutoFit/>
          </a:bodyPr>
          <a:lstStyle/>
          <a:p>
            <a:r>
              <a:rPr lang="en-US" altLang="ja-JP" sz="4400" dirty="0">
                <a:latin typeface="メイリオ" panose="020B0604030504040204" pitchFamily="50" charset="-128"/>
                <a:ea typeface="メイリオ" panose="020B0604030504040204" pitchFamily="50" charset="-128"/>
              </a:rPr>
              <a:t>2,457</a:t>
            </a:r>
            <a:r>
              <a:rPr lang="ja-JP" altLang="en-US" sz="4400" dirty="0">
                <a:latin typeface="メイリオ" panose="020B0604030504040204" pitchFamily="50" charset="-128"/>
                <a:ea typeface="メイリオ" panose="020B0604030504040204" pitchFamily="50" charset="-128"/>
              </a:rPr>
              <a:t>人</a:t>
            </a:r>
            <a:endParaRPr lang="en-US" altLang="ja-JP" sz="4400" dirty="0">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1AB7D4FD-D4A4-4045-9B31-8A22D8566393}"/>
              </a:ext>
            </a:extLst>
          </p:cNvPr>
          <p:cNvSpPr/>
          <p:nvPr/>
        </p:nvSpPr>
        <p:spPr>
          <a:xfrm>
            <a:off x="405473" y="4091398"/>
            <a:ext cx="6579090" cy="157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266527" y="4599731"/>
            <a:ext cx="2717411"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筑波大学の留学生数</a:t>
            </a:r>
            <a:r>
              <a:rPr lang="en-US" altLang="ja-JP" sz="2000" dirty="0">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80F958CD-A7F0-42F2-B346-7E9F1233E19C}"/>
              </a:ext>
            </a:extLst>
          </p:cNvPr>
          <p:cNvSpPr txBox="1"/>
          <p:nvPr/>
        </p:nvSpPr>
        <p:spPr>
          <a:xfrm>
            <a:off x="6847014" y="4630509"/>
            <a:ext cx="2296986"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※(2018.5.1</a:t>
            </a:r>
            <a:r>
              <a:rPr lang="ja-JP" altLang="en-US" dirty="0">
                <a:latin typeface="メイリオ" panose="020B0604030504040204" pitchFamily="50" charset="-128"/>
                <a:ea typeface="メイリオ" panose="020B0604030504040204" pitchFamily="50" charset="-128"/>
              </a:rPr>
              <a:t>時点</a:t>
            </a:r>
            <a:r>
              <a:rPr lang="en-US" altLang="ja-JP" dirty="0">
                <a:latin typeface="メイリオ" panose="020B0604030504040204" pitchFamily="50" charset="-128"/>
                <a:ea typeface="メイリオ" panose="020B0604030504040204" pitchFamily="50" charset="-128"/>
              </a:rPr>
              <a:t>)</a:t>
            </a:r>
          </a:p>
        </p:txBody>
      </p:sp>
      <p:sp>
        <p:nvSpPr>
          <p:cNvPr id="25" name="円形吹き出し 24"/>
          <p:cNvSpPr/>
          <p:nvPr/>
        </p:nvSpPr>
        <p:spPr>
          <a:xfrm>
            <a:off x="5890892" y="1617256"/>
            <a:ext cx="2501241" cy="1165996"/>
          </a:xfrm>
          <a:prstGeom prst="wedgeEllipseCallout">
            <a:avLst>
              <a:gd name="adj1" fmla="val -44986"/>
              <a:gd name="adj2" fmla="val 6798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p:cNvSpPr txBox="1"/>
          <p:nvPr/>
        </p:nvSpPr>
        <p:spPr>
          <a:xfrm>
            <a:off x="6142572" y="1892028"/>
            <a:ext cx="1978427" cy="707886"/>
          </a:xfrm>
          <a:prstGeom prst="rect">
            <a:avLst/>
          </a:prstGeom>
          <a:noFill/>
        </p:spPr>
        <p:txBody>
          <a:bodyPr wrap="none" rtlCol="0">
            <a:spAutoFit/>
          </a:bodyPr>
          <a:lstStyle/>
          <a:p>
            <a:r>
              <a:rPr lang="ja-JP" altLang="en-US" sz="4000" b="1" dirty="0">
                <a:effectLst>
                  <a:glow rad="127000">
                    <a:schemeClr val="bg1"/>
                  </a:glow>
                </a:effectLst>
                <a:latin typeface="メイリオ" panose="020B0604030504040204" pitchFamily="50" charset="-128"/>
                <a:ea typeface="メイリオ" panose="020B0604030504040204" pitchFamily="50" charset="-128"/>
              </a:rPr>
              <a:t>約</a:t>
            </a:r>
            <a:r>
              <a:rPr lang="en-US" altLang="ja-JP" sz="4000" b="1" dirty="0">
                <a:effectLst>
                  <a:glow rad="127000">
                    <a:schemeClr val="bg1"/>
                  </a:glow>
                </a:effectLst>
                <a:latin typeface="メイリオ" panose="020B0604030504040204" pitchFamily="50" charset="-128"/>
                <a:ea typeface="メイリオ" panose="020B0604030504040204" pitchFamily="50" charset="-128"/>
              </a:rPr>
              <a:t>56%</a:t>
            </a:r>
            <a:endParaRPr lang="ja-JP" altLang="en-US" sz="4000" b="1" dirty="0">
              <a:effectLst>
                <a:glow rad="127000">
                  <a:schemeClr val="bg1"/>
                </a:glow>
              </a:effectLst>
              <a:latin typeface="メイリオ" panose="020B0604030504040204" pitchFamily="50" charset="-128"/>
              <a:ea typeface="メイリオ" panose="020B0604030504040204" pitchFamily="50" charset="-128"/>
            </a:endParaRPr>
          </a:p>
        </p:txBody>
      </p:sp>
      <p:sp>
        <p:nvSpPr>
          <p:cNvPr id="27" name="正方形/長方形 26"/>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121154" y="1614919"/>
            <a:ext cx="5600106" cy="430887"/>
          </a:xfrm>
          <a:prstGeom prst="rect">
            <a:avLst/>
          </a:prstGeom>
          <a:noFill/>
        </p:spPr>
        <p:txBody>
          <a:bodyPr wrap="square" rtlCol="0">
            <a:spAutoFit/>
          </a:bodyPr>
          <a:lstStyle/>
          <a:p>
            <a:r>
              <a:rPr lang="ja-JP" altLang="en-US" sz="2200" dirty="0">
                <a:latin typeface="メイリオ" panose="020B0604030504040204" pitchFamily="50" charset="-128"/>
                <a:ea typeface="メイリオ" panose="020B0604030504040204" pitchFamily="50" charset="-128"/>
              </a:rPr>
              <a:t>筑波大学の留学生のうち・・・</a:t>
            </a:r>
            <a:endParaRPr lang="en-US" altLang="ja-JP" sz="2200" dirty="0">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42</a:t>
            </a:fld>
            <a:endParaRPr lang="ja-JP" altLang="en-US" dirty="0"/>
          </a:p>
        </p:txBody>
      </p:sp>
      <p:sp>
        <p:nvSpPr>
          <p:cNvPr id="29" name="テキスト ボックス 28"/>
          <p:cNvSpPr txBox="1"/>
          <p:nvPr/>
        </p:nvSpPr>
        <p:spPr>
          <a:xfrm>
            <a:off x="94268" y="5188866"/>
            <a:ext cx="3285558"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アンケート結果を拡大して概算</a:t>
            </a:r>
            <a:endParaRPr lang="en-US" altLang="ja-JP" sz="1600" dirty="0">
              <a:latin typeface="メイリオ" panose="020B0604030504040204" pitchFamily="50" charset="-128"/>
              <a:ea typeface="メイリオ" panose="020B0604030504040204" pitchFamily="50" charset="-128"/>
            </a:endParaRPr>
          </a:p>
        </p:txBody>
      </p:sp>
      <p:sp>
        <p:nvSpPr>
          <p:cNvPr id="30" name="角丸四角形 2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31" name="角丸四角形 3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2" name="角丸四角形 3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8" name="角丸四角形 37">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39" name="角丸四角形 3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 name="楕円 3"/>
          <p:cNvSpPr/>
          <p:nvPr/>
        </p:nvSpPr>
        <p:spPr>
          <a:xfrm>
            <a:off x="3275214" y="5498859"/>
            <a:ext cx="5798682" cy="619306"/>
          </a:xfrm>
          <a:prstGeom prst="ellipse">
            <a:avLst/>
          </a:prstGeom>
          <a:solidFill>
            <a:srgbClr val="FFC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599411" y="5153196"/>
            <a:ext cx="5228705" cy="892552"/>
          </a:xfrm>
          <a:prstGeom prst="rect">
            <a:avLst/>
          </a:prstGeom>
          <a:noFill/>
        </p:spPr>
        <p:txBody>
          <a:bodyPr wrap="square" rtlCol="0">
            <a:spAutoFit/>
          </a:bodyPr>
          <a:lstStyle/>
          <a:p>
            <a:r>
              <a:rPr kumimoji="1" lang="ja-JP" altLang="en-US" sz="2600" b="1" dirty="0"/>
              <a:t>多くの留学生が十分な日本語能力</a:t>
            </a:r>
            <a:endParaRPr kumimoji="1" lang="en-US" altLang="ja-JP" sz="2600" b="1" dirty="0"/>
          </a:p>
          <a:p>
            <a:r>
              <a:rPr kumimoji="1" lang="ja-JP" altLang="en-US" sz="2600" b="1" dirty="0"/>
              <a:t>を持っていると言える！</a:t>
            </a:r>
          </a:p>
        </p:txBody>
      </p:sp>
    </p:spTree>
    <p:extLst>
      <p:ext uri="{BB962C8B-B14F-4D97-AF65-F5344CB8AC3E}">
        <p14:creationId xmlns:p14="http://schemas.microsoft.com/office/powerpoint/2010/main" val="1908113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8" name="正方形/長方形 27"/>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43" name="正方形/長方形 42"/>
          <p:cNvSpPr/>
          <p:nvPr/>
        </p:nvSpPr>
        <p:spPr>
          <a:xfrm>
            <a:off x="430753" y="1523380"/>
            <a:ext cx="4980832" cy="523220"/>
          </a:xfrm>
          <a:prstGeom prst="rect">
            <a:avLst/>
          </a:prstGeom>
          <a:solidFill>
            <a:schemeClr val="accent4">
              <a:lumMod val="40000"/>
              <a:lumOff val="60000"/>
            </a:schemeClr>
          </a:solid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（２）留学生の視点から分析</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4" name="角丸四角形 2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2" name="テキスト ボックス 41"/>
          <p:cNvSpPr txBox="1"/>
          <p:nvPr/>
        </p:nvSpPr>
        <p:spPr>
          <a:xfrm>
            <a:off x="849121" y="2722313"/>
            <a:ext cx="4430126"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rPr>
              <a:t>① 日本語能力</a:t>
            </a:r>
          </a:p>
        </p:txBody>
      </p:sp>
      <p:sp>
        <p:nvSpPr>
          <p:cNvPr id="44" name="テキスト ボックス 43"/>
          <p:cNvSpPr txBox="1"/>
          <p:nvPr/>
        </p:nvSpPr>
        <p:spPr>
          <a:xfrm>
            <a:off x="849120" y="3665506"/>
            <a:ext cx="4903287"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rPr>
              <a:t>② 多言語能力</a:t>
            </a:r>
          </a:p>
        </p:txBody>
      </p:sp>
      <p:sp>
        <p:nvSpPr>
          <p:cNvPr id="45" name="テキスト ボックス 44"/>
          <p:cNvSpPr txBox="1"/>
          <p:nvPr/>
        </p:nvSpPr>
        <p:spPr>
          <a:xfrm>
            <a:off x="849120" y="4616822"/>
            <a:ext cx="4903287" cy="584775"/>
          </a:xfrm>
          <a:prstGeom prst="rect">
            <a:avLst/>
          </a:prstGeom>
          <a:noFill/>
        </p:spPr>
        <p:txBody>
          <a:bodyPr wrap="square" rtlCol="0">
            <a:spAutoFit/>
          </a:bodyPr>
          <a:lstStyle/>
          <a:p>
            <a:r>
              <a:rPr lang="ja-JP" altLang="en-US" sz="3200" b="1" dirty="0">
                <a:solidFill>
                  <a:schemeClr val="bg2">
                    <a:lumMod val="75000"/>
                  </a:schemeClr>
                </a:solidFill>
                <a:latin typeface="メイリオ" panose="020B0604030504040204" pitchFamily="50" charset="-128"/>
                <a:ea typeface="メイリオ" panose="020B0604030504040204" pitchFamily="50" charset="-128"/>
              </a:rPr>
              <a:t>③ アルバイト状況</a:t>
            </a:r>
            <a:endParaRPr lang="en-US" altLang="ja-JP" sz="3200" b="1" dirty="0">
              <a:solidFill>
                <a:schemeClr val="bg2">
                  <a:lumMod val="75000"/>
                </a:schemeClr>
              </a:solidFill>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43</a:t>
            </a:fld>
            <a:endParaRPr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51455">
            <a:off x="3257768" y="1955676"/>
            <a:ext cx="4308193" cy="3487102"/>
          </a:xfrm>
          <a:prstGeom prst="rect">
            <a:avLst/>
          </a:prstGeom>
        </p:spPr>
      </p:pic>
    </p:spTree>
    <p:extLst>
      <p:ext uri="{BB962C8B-B14F-4D97-AF65-F5344CB8AC3E}">
        <p14:creationId xmlns:p14="http://schemas.microsoft.com/office/powerpoint/2010/main" val="11839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8" name="正方形/長方形 27"/>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4" name="角丸四角形 2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44</a:t>
            </a:fld>
            <a:endParaRPr lang="ja-JP" altLang="en-US" dirty="0"/>
          </a:p>
        </p:txBody>
      </p:sp>
      <p:graphicFrame>
        <p:nvGraphicFramePr>
          <p:cNvPr id="18" name="グラフ 17"/>
          <p:cNvGraphicFramePr>
            <a:graphicFrameLocks/>
          </p:cNvGraphicFramePr>
          <p:nvPr>
            <p:extLst>
              <p:ext uri="{D42A27DB-BD31-4B8C-83A1-F6EECF244321}">
                <p14:modId xmlns:p14="http://schemas.microsoft.com/office/powerpoint/2010/main" val="2093684014"/>
              </p:ext>
            </p:extLst>
          </p:nvPr>
        </p:nvGraphicFramePr>
        <p:xfrm>
          <a:off x="4853163" y="1654806"/>
          <a:ext cx="4320491" cy="3187902"/>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直線コネクタ 19"/>
          <p:cNvCxnSpPr/>
          <p:nvPr/>
        </p:nvCxnSpPr>
        <p:spPr>
          <a:xfrm>
            <a:off x="2928418" y="1502155"/>
            <a:ext cx="4139485" cy="4879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2896774" y="4476137"/>
            <a:ext cx="4411052" cy="3040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499090" y="4878436"/>
            <a:ext cx="3222357"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rPr>
              <a:t>図</a:t>
            </a:r>
            <a:r>
              <a:rPr lang="en-US" altLang="ja-JP" b="1" dirty="0">
                <a:latin typeface="メイリオ" panose="020B0604030504040204" pitchFamily="50" charset="-128"/>
                <a:ea typeface="メイリオ" panose="020B0604030504040204" pitchFamily="50" charset="-128"/>
              </a:rPr>
              <a:t>9</a:t>
            </a:r>
            <a:r>
              <a:rPr lang="ja-JP" altLang="en-US" b="1" dirty="0">
                <a:latin typeface="メイリオ" panose="020B0604030504040204" pitchFamily="50" charset="-128"/>
                <a:ea typeface="メイリオ" panose="020B0604030504040204" pitchFamily="50" charset="-128"/>
              </a:rPr>
              <a:t>　</a:t>
            </a:r>
            <a:r>
              <a:rPr lang="en-US" altLang="ja-JP" b="1" dirty="0">
                <a:latin typeface="メイリオ" panose="020B0604030504040204" pitchFamily="50" charset="-128"/>
                <a:ea typeface="メイリオ" panose="020B0604030504040204" pitchFamily="50" charset="-128"/>
              </a:rPr>
              <a:t>N3</a:t>
            </a:r>
            <a:r>
              <a:rPr lang="ja-JP" altLang="en-US" b="1" dirty="0">
                <a:latin typeface="メイリオ" panose="020B0604030504040204" pitchFamily="50" charset="-128"/>
                <a:ea typeface="メイリオ" panose="020B0604030504040204" pitchFamily="50" charset="-128"/>
              </a:rPr>
              <a:t>以上の留学生の内訳</a:t>
            </a:r>
          </a:p>
        </p:txBody>
      </p:sp>
      <p:sp>
        <p:nvSpPr>
          <p:cNvPr id="32" name="テキスト ボックス 31"/>
          <p:cNvSpPr txBox="1"/>
          <p:nvPr/>
        </p:nvSpPr>
        <p:spPr>
          <a:xfrm>
            <a:off x="7829455" y="1901670"/>
            <a:ext cx="906017"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rPr>
              <a:t>N=33</a:t>
            </a:r>
            <a:r>
              <a:rPr lang="ja-JP" altLang="en-US" dirty="0">
                <a:latin typeface="メイリオ" panose="020B0604030504040204" pitchFamily="50" charset="-128"/>
                <a:ea typeface="メイリオ" panose="020B0604030504040204" pitchFamily="50" charset="-128"/>
              </a:rPr>
              <a:t> </a:t>
            </a:r>
          </a:p>
        </p:txBody>
      </p:sp>
      <p:sp>
        <p:nvSpPr>
          <p:cNvPr id="33" name="テキスト ボックス 32"/>
          <p:cNvSpPr txBox="1"/>
          <p:nvPr/>
        </p:nvSpPr>
        <p:spPr>
          <a:xfrm>
            <a:off x="727165" y="1724231"/>
            <a:ext cx="827471"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rPr>
              <a:t>N=57</a:t>
            </a:r>
            <a:endParaRPr lang="ja-JP" altLang="en-US"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1457117" y="4878436"/>
            <a:ext cx="2879314"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rPr>
              <a:t>図</a:t>
            </a:r>
            <a:r>
              <a:rPr lang="en-US" altLang="ja-JP" b="1" dirty="0">
                <a:latin typeface="メイリオ" panose="020B0604030504040204" pitchFamily="50" charset="-128"/>
                <a:ea typeface="メイリオ" panose="020B0604030504040204" pitchFamily="50" charset="-128"/>
              </a:rPr>
              <a:t>8</a:t>
            </a:r>
            <a:r>
              <a:rPr lang="ja-JP" altLang="en-US" b="1" dirty="0">
                <a:latin typeface="メイリオ" panose="020B0604030504040204" pitchFamily="50" charset="-128"/>
                <a:ea typeface="メイリオ" panose="020B0604030504040204" pitchFamily="50" charset="-128"/>
              </a:rPr>
              <a:t>　留学生の日本語能力</a:t>
            </a:r>
          </a:p>
        </p:txBody>
      </p:sp>
      <p:sp>
        <p:nvSpPr>
          <p:cNvPr id="35" name="楕円 34"/>
          <p:cNvSpPr/>
          <p:nvPr/>
        </p:nvSpPr>
        <p:spPr>
          <a:xfrm>
            <a:off x="145141" y="5459609"/>
            <a:ext cx="8753301" cy="739832"/>
          </a:xfrm>
          <a:prstGeom prst="ellipse">
            <a:avLst/>
          </a:prstGeom>
          <a:solidFill>
            <a:srgbClr val="FF993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6" name="テキスト ボックス 35"/>
          <p:cNvSpPr txBox="1"/>
          <p:nvPr/>
        </p:nvSpPr>
        <p:spPr>
          <a:xfrm>
            <a:off x="765349" y="5346712"/>
            <a:ext cx="7680308" cy="830997"/>
          </a:xfrm>
          <a:prstGeom prst="rect">
            <a:avLst/>
          </a:prstGeom>
          <a:noFill/>
        </p:spPr>
        <p:txBody>
          <a:bodyPr wrap="none" rtlCol="0">
            <a:spAutoFit/>
          </a:bodyPr>
          <a:lstStyle/>
          <a:p>
            <a:pPr algn="ctr"/>
            <a:r>
              <a:rPr lang="ja-JP" altLang="en-US" sz="2400" dirty="0">
                <a:latin typeface="メイリオ" panose="020B0604030504040204" pitchFamily="50" charset="-128"/>
                <a:ea typeface="メイリオ" panose="020B0604030504040204" pitchFamily="50" charset="-128"/>
              </a:rPr>
              <a:t>留学生のうち、</a:t>
            </a:r>
            <a:r>
              <a:rPr lang="ja-JP" altLang="en-US" sz="2400" b="1" dirty="0">
                <a:latin typeface="メイリオ" panose="020B0604030504040204" pitchFamily="50" charset="-128"/>
                <a:ea typeface="メイリオ" panose="020B0604030504040204" pitchFamily="50" charset="-128"/>
              </a:rPr>
              <a:t>日本語が日常会話レベル</a:t>
            </a:r>
            <a:r>
              <a:rPr lang="ja-JP" altLang="en-US" sz="2400" dirty="0">
                <a:latin typeface="メイリオ" panose="020B0604030504040204" pitchFamily="50" charset="-128"/>
                <a:ea typeface="メイリオ" panose="020B0604030504040204" pitchFamily="50" charset="-128"/>
              </a:rPr>
              <a:t>かつ、</a:t>
            </a:r>
            <a:endParaRPr lang="en-US" altLang="ja-JP" sz="2400"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英語か中国語</a:t>
            </a:r>
            <a:r>
              <a:rPr lang="ja-JP" altLang="en-US" sz="2400" dirty="0">
                <a:latin typeface="メイリオ" panose="020B0604030504040204" pitchFamily="50" charset="-128"/>
                <a:ea typeface="メイリオ" panose="020B0604030504040204" pitchFamily="50" charset="-128"/>
              </a:rPr>
              <a:t>の少なくともどちらかは話せる人は</a:t>
            </a:r>
            <a:r>
              <a:rPr lang="en-US" altLang="ja-JP" sz="2400" b="1" dirty="0">
                <a:latin typeface="メイリオ" panose="020B0604030504040204" pitchFamily="50" charset="-128"/>
                <a:ea typeface="メイリオ" panose="020B0604030504040204" pitchFamily="50" charset="-128"/>
              </a:rPr>
              <a:t>51</a:t>
            </a:r>
            <a:r>
              <a:rPr lang="ja-JP" altLang="en-US" sz="2400" b="1" dirty="0">
                <a:latin typeface="メイリオ" panose="020B0604030504040204" pitchFamily="50" charset="-128"/>
                <a:ea typeface="メイリオ" panose="020B0604030504040204" pitchFamily="50" charset="-128"/>
              </a:rPr>
              <a:t>％</a:t>
            </a:r>
          </a:p>
        </p:txBody>
      </p:sp>
      <p:graphicFrame>
        <p:nvGraphicFramePr>
          <p:cNvPr id="37" name="グラフ 36"/>
          <p:cNvGraphicFramePr>
            <a:graphicFrameLocks/>
          </p:cNvGraphicFramePr>
          <p:nvPr>
            <p:extLst>
              <p:ext uri="{D42A27DB-BD31-4B8C-83A1-F6EECF244321}">
                <p14:modId xmlns:p14="http://schemas.microsoft.com/office/powerpoint/2010/main" val="3187691751"/>
              </p:ext>
            </p:extLst>
          </p:nvPr>
        </p:nvGraphicFramePr>
        <p:xfrm>
          <a:off x="-171033" y="1116330"/>
          <a:ext cx="6198901" cy="40582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828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31" grpId="0"/>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8" name="正方形/長方形 27"/>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4" name="角丸四角形 2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45</a:t>
            </a:fld>
            <a:endParaRPr lang="ja-JP" altLang="en-US" dirty="0"/>
          </a:p>
        </p:txBody>
      </p:sp>
      <p:sp>
        <p:nvSpPr>
          <p:cNvPr id="36" name="テキスト ボックス 35"/>
          <p:cNvSpPr txBox="1"/>
          <p:nvPr/>
        </p:nvSpPr>
        <p:spPr>
          <a:xfrm>
            <a:off x="5424713" y="6460304"/>
            <a:ext cx="3719287" cy="230832"/>
          </a:xfrm>
          <a:prstGeom prst="rect">
            <a:avLst/>
          </a:prstGeom>
          <a:noFill/>
        </p:spPr>
        <p:txBody>
          <a:bodyPr wrap="none" rtlCol="0">
            <a:spAutoFit/>
          </a:bodyPr>
          <a:lstStyle/>
          <a:p>
            <a:pPr algn="ctr"/>
            <a:r>
              <a:rPr lang="en-US" altLang="ja-JP" sz="900" dirty="0">
                <a:latin typeface="メイリオ" panose="020B0604030504040204" pitchFamily="50" charset="-128"/>
                <a:ea typeface="メイリオ" panose="020B0604030504040204" pitchFamily="50" charset="-128"/>
              </a:rPr>
              <a:t>http://gontama29.hatenablog.com/entry/2013/11/24/105932</a:t>
            </a:r>
            <a:endParaRPr lang="ja-JP" altLang="en-US" sz="900" dirty="0">
              <a:latin typeface="メイリオ" panose="020B0604030504040204" pitchFamily="50" charset="-128"/>
              <a:ea typeface="メイリオ" panose="020B0604030504040204" pitchFamily="50" charset="-128"/>
            </a:endParaRPr>
          </a:p>
        </p:txBody>
      </p:sp>
      <p:sp>
        <p:nvSpPr>
          <p:cNvPr id="39" name="フローチャート: 結合子 38"/>
          <p:cNvSpPr/>
          <p:nvPr/>
        </p:nvSpPr>
        <p:spPr>
          <a:xfrm>
            <a:off x="3764788" y="1722967"/>
            <a:ext cx="2244460" cy="2205633"/>
          </a:xfrm>
          <a:prstGeom prst="flowChartConnector">
            <a:avLst/>
          </a:prstGeom>
          <a:noFill/>
          <a:ln w="635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中国語話者の</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在留外国人</a:t>
            </a:r>
            <a:endParaRPr lang="en-US" altLang="ja-JP" dirty="0">
              <a:solidFill>
                <a:schemeClr val="tx1"/>
              </a:solidFill>
              <a:latin typeface="メイリオ" panose="020B0604030504040204" pitchFamily="50" charset="-128"/>
              <a:ea typeface="メイリオ" panose="020B0604030504040204" pitchFamily="50" charset="-128"/>
            </a:endParaRPr>
          </a:p>
          <a:p>
            <a:pPr algn="ct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en-US" altLang="ja-JP" sz="2400" b="1" dirty="0">
                <a:solidFill>
                  <a:schemeClr val="tx1"/>
                </a:solidFill>
                <a:latin typeface="メイリオ" panose="020B0604030504040204" pitchFamily="50" charset="-128"/>
                <a:ea typeface="メイリオ" panose="020B0604030504040204" pitchFamily="50" charset="-128"/>
              </a:rPr>
              <a:t>3,497</a:t>
            </a:r>
            <a:r>
              <a:rPr lang="ja-JP" altLang="en-US" sz="2400" b="1" dirty="0">
                <a:solidFill>
                  <a:schemeClr val="tx1"/>
                </a:solidFill>
                <a:latin typeface="メイリオ" panose="020B0604030504040204" pitchFamily="50" charset="-128"/>
                <a:ea typeface="メイリオ" panose="020B0604030504040204" pitchFamily="50" charset="-128"/>
              </a:rPr>
              <a:t>人</a:t>
            </a:r>
          </a:p>
        </p:txBody>
      </p:sp>
      <p:sp>
        <p:nvSpPr>
          <p:cNvPr id="41" name="フローチャート: 結合子 40"/>
          <p:cNvSpPr/>
          <p:nvPr/>
        </p:nvSpPr>
        <p:spPr>
          <a:xfrm>
            <a:off x="418436" y="1748420"/>
            <a:ext cx="2021971" cy="2154728"/>
          </a:xfrm>
          <a:prstGeom prst="flowChartConnector">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英語話者の</a:t>
            </a: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在留外国人</a:t>
            </a:r>
            <a:endParaRPr lang="en-US" altLang="ja-JP" dirty="0">
              <a:solidFill>
                <a:schemeClr val="tx1"/>
              </a:solidFill>
              <a:latin typeface="メイリオ" panose="020B0604030504040204" pitchFamily="50" charset="-128"/>
              <a:ea typeface="メイリオ" panose="020B0604030504040204" pitchFamily="50" charset="-128"/>
            </a:endParaRPr>
          </a:p>
          <a:p>
            <a:pPr algn="ctr"/>
            <a:endParaRPr lang="en-US" altLang="ja-JP" dirty="0">
              <a:solidFill>
                <a:schemeClr val="tx1"/>
              </a:solidFill>
              <a:latin typeface="メイリオ" panose="020B0604030504040204" pitchFamily="50" charset="-128"/>
              <a:ea typeface="メイリオ" panose="020B0604030504040204" pitchFamily="50" charset="-128"/>
            </a:endParaRPr>
          </a:p>
          <a:p>
            <a:pPr algn="ctr"/>
            <a:r>
              <a:rPr lang="en-US" altLang="ja-JP" sz="2400" b="1" dirty="0">
                <a:solidFill>
                  <a:schemeClr val="tx1"/>
                </a:solidFill>
                <a:latin typeface="メイリオ" panose="020B0604030504040204" pitchFamily="50" charset="-128"/>
                <a:ea typeface="メイリオ" panose="020B0604030504040204" pitchFamily="50" charset="-128"/>
              </a:rPr>
              <a:t>2,094</a:t>
            </a:r>
            <a:r>
              <a:rPr lang="ja-JP" altLang="en-US" sz="2400" b="1" dirty="0">
                <a:solidFill>
                  <a:schemeClr val="tx1"/>
                </a:solidFill>
                <a:latin typeface="メイリオ" panose="020B0604030504040204" pitchFamily="50" charset="-128"/>
                <a:ea typeface="メイリオ" panose="020B0604030504040204" pitchFamily="50" charset="-128"/>
              </a:rPr>
              <a:t>人</a:t>
            </a:r>
          </a:p>
        </p:txBody>
      </p:sp>
      <p:sp>
        <p:nvSpPr>
          <p:cNvPr id="42" name="テキスト ボックス 41">
            <a:extLst>
              <a:ext uri="{FF2B5EF4-FFF2-40B4-BE49-F238E27FC236}">
                <a16:creationId xmlns:a16="http://schemas.microsoft.com/office/drawing/2014/main" id="{F31CB648-32AB-4549-99CE-BB09D8DE7D07}"/>
              </a:ext>
            </a:extLst>
          </p:cNvPr>
          <p:cNvSpPr txBox="1"/>
          <p:nvPr/>
        </p:nvSpPr>
        <p:spPr>
          <a:xfrm>
            <a:off x="673587" y="4553709"/>
            <a:ext cx="5187137" cy="1323439"/>
          </a:xfrm>
          <a:prstGeom prst="rect">
            <a:avLst/>
          </a:prstGeom>
          <a:noFill/>
        </p:spPr>
        <p:txBody>
          <a:bodyPr wrap="square" rtlCol="0">
            <a:spAutoFit/>
          </a:bodyPr>
          <a:lstStyle/>
          <a:p>
            <a:pPr algn="ctr"/>
            <a:r>
              <a:rPr lang="ja-JP" altLang="en-US" sz="4000" dirty="0">
                <a:latin typeface="メイリオ" panose="020B0604030504040204" pitchFamily="50" charset="-128"/>
                <a:ea typeface="メイリオ" panose="020B0604030504040204" pitchFamily="50" charset="-128"/>
              </a:rPr>
              <a:t>つくば市の外国人数</a:t>
            </a:r>
            <a:endParaRPr lang="en-US" altLang="ja-JP" sz="4000" dirty="0">
              <a:latin typeface="メイリオ" panose="020B0604030504040204" pitchFamily="50" charset="-128"/>
              <a:ea typeface="メイリオ" panose="020B0604030504040204" pitchFamily="50" charset="-128"/>
            </a:endParaRPr>
          </a:p>
          <a:p>
            <a:pPr algn="ctr"/>
            <a:r>
              <a:rPr lang="en-US" altLang="ja-JP" sz="4000" dirty="0">
                <a:latin typeface="メイリオ" panose="020B0604030504040204" pitchFamily="50" charset="-128"/>
                <a:ea typeface="メイリオ" panose="020B0604030504040204" pitchFamily="50" charset="-128"/>
              </a:rPr>
              <a:t>9,644</a:t>
            </a:r>
            <a:r>
              <a:rPr lang="ja-JP" altLang="en-US" sz="4000" dirty="0">
                <a:latin typeface="メイリオ" panose="020B0604030504040204" pitchFamily="50" charset="-128"/>
                <a:ea typeface="メイリオ" panose="020B0604030504040204" pitchFamily="50" charset="-128"/>
              </a:rPr>
              <a:t>人</a:t>
            </a:r>
            <a:endParaRPr lang="en-US" altLang="ja-JP" sz="4000" dirty="0">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1AB7D4FD-D4A4-4045-9B31-8A22D8566393}"/>
              </a:ext>
            </a:extLst>
          </p:cNvPr>
          <p:cNvSpPr/>
          <p:nvPr/>
        </p:nvSpPr>
        <p:spPr>
          <a:xfrm>
            <a:off x="311705" y="4241702"/>
            <a:ext cx="5743117" cy="122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加算 5"/>
          <p:cNvSpPr/>
          <p:nvPr/>
        </p:nvSpPr>
        <p:spPr>
          <a:xfrm>
            <a:off x="2469499" y="2107215"/>
            <a:ext cx="1250347" cy="1332441"/>
          </a:xfrm>
          <a:prstGeom prst="mathPl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代替処理 6"/>
          <p:cNvSpPr/>
          <p:nvPr/>
        </p:nvSpPr>
        <p:spPr>
          <a:xfrm>
            <a:off x="253956" y="1571602"/>
            <a:ext cx="5922650" cy="2494451"/>
          </a:xfrm>
          <a:prstGeom prst="flowChartAlternateProcess">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p:cNvGrpSpPr/>
          <p:nvPr/>
        </p:nvGrpSpPr>
        <p:grpSpPr>
          <a:xfrm>
            <a:off x="7333629" y="2353897"/>
            <a:ext cx="1119065" cy="1142716"/>
            <a:chOff x="3548125" y="3860438"/>
            <a:chExt cx="1853737" cy="1853737"/>
          </a:xfrm>
          <a:solidFill>
            <a:srgbClr val="FF5050"/>
          </a:solidFill>
        </p:grpSpPr>
        <p:sp>
          <p:nvSpPr>
            <p:cNvPr id="49" name="楕円 48"/>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0" name="テキスト ボックス 49"/>
            <p:cNvSpPr txBox="1"/>
            <p:nvPr/>
          </p:nvSpPr>
          <p:spPr>
            <a:xfrm>
              <a:off x="3704428" y="4510806"/>
              <a:ext cx="1580483" cy="649067"/>
            </a:xfrm>
            <a:prstGeom prst="rect">
              <a:avLst/>
            </a:prstGeom>
            <a:noFill/>
            <a:ln>
              <a:noFill/>
            </a:ln>
          </p:spPr>
          <p:txBody>
            <a:bodyPr wrap="none" rtlCol="0">
              <a:spAutoFit/>
            </a:bodyPr>
            <a:lstStyle/>
            <a:p>
              <a:r>
                <a:rPr lang="ja-JP" altLang="en-US" sz="2000" b="1" dirty="0">
                  <a:latin typeface="メイリオ" panose="020B0604030504040204" pitchFamily="50" charset="-128"/>
                  <a:ea typeface="メイリオ" panose="020B0604030504040204" pitchFamily="50" charset="-128"/>
                </a:rPr>
                <a:t>留学生</a:t>
              </a:r>
              <a:endParaRPr kumimoji="1" lang="ja-JP" altLang="en-US" sz="2000" b="1" dirty="0">
                <a:latin typeface="メイリオ" panose="020B0604030504040204" pitchFamily="50" charset="-128"/>
                <a:ea typeface="メイリオ" panose="020B0604030504040204" pitchFamily="50" charset="-128"/>
              </a:endParaRPr>
            </a:p>
          </p:txBody>
        </p:sp>
      </p:grpSp>
      <p:grpSp>
        <p:nvGrpSpPr>
          <p:cNvPr id="30" name="グループ化 29"/>
          <p:cNvGrpSpPr/>
          <p:nvPr/>
        </p:nvGrpSpPr>
        <p:grpSpPr>
          <a:xfrm>
            <a:off x="9050276" y="6294158"/>
            <a:ext cx="1808562" cy="2098161"/>
            <a:chOff x="8784876" y="6564850"/>
            <a:chExt cx="1926477" cy="1813295"/>
          </a:xfrm>
        </p:grpSpPr>
        <p:pic>
          <p:nvPicPr>
            <p:cNvPr id="31" name="Picture 2" descr="ã¹ã¼ãã¼ãã¼ã­ã¼ã®ã¤ã©ã¹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80755" y="6564850"/>
              <a:ext cx="1630598" cy="1748631"/>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3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0000" y1="46127" x2="50000" y2="46127"/>
                          <a14:foregroundMark x1="60556" y1="17254" x2="60556" y2="17254"/>
                          <a14:foregroundMark x1="66111" y1="10563" x2="66111" y2="10563"/>
                          <a14:foregroundMark x1="80000" y1="52465" x2="80000" y2="52465"/>
                          <a14:foregroundMark x1="84444" y1="46479" x2="84444" y2="46479"/>
                          <a14:foregroundMark x1="91667" y1="79577" x2="91667" y2="79577"/>
                          <a14:foregroundMark x1="73333" y1="79577" x2="73333" y2="79577"/>
                        </a14:backgroundRemoval>
                      </a14:imgEffect>
                    </a14:imgLayer>
                  </a14:imgProps>
                </a:ext>
                <a:ext uri="{28A0092B-C50C-407E-A947-70E740481C1C}">
                  <a14:useLocalDpi xmlns:a14="http://schemas.microsoft.com/office/drawing/2010/main" val="0"/>
                </a:ext>
              </a:extLst>
            </a:blip>
            <a:stretch>
              <a:fillRect/>
            </a:stretch>
          </p:blipFill>
          <p:spPr>
            <a:xfrm rot="21262930">
              <a:off x="8784876" y="6900297"/>
              <a:ext cx="936664" cy="1477848"/>
            </a:xfrm>
            <a:prstGeom prst="rect">
              <a:avLst/>
            </a:prstGeom>
          </p:spPr>
        </p:pic>
      </p:grpSp>
    </p:spTree>
    <p:extLst>
      <p:ext uri="{BB962C8B-B14F-4D97-AF65-F5344CB8AC3E}">
        <p14:creationId xmlns:p14="http://schemas.microsoft.com/office/powerpoint/2010/main" val="407061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100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1+#ppt_w/2"/>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0" presetClass="path" presetSubtype="0" accel="50000" decel="50000" fill="hold" nodeType="withEffect">
                                  <p:stCondLst>
                                    <p:cond delay="0"/>
                                  </p:stCondLst>
                                  <p:childTnLst>
                                    <p:animMotion origin="layout" path="M 0.13125 0.00811 L 0.04879 -0.10671 L 0.03299 -0.10671 L 0.04184 -0.12291 L 0.02604 -0.11273 L 0.03195 -0.13009 L 0.02014 -0.12291 L 0.02292 -0.13611 L 0.0132 -0.12569 L 0.01684 -0.1493 L 0.00417 -0.13333 L 0.00799 -0.1537 L -0.00278 -0.14352 L 0.00018 -0.1581 L -0.0118 -0.15069 L -0.00885 -0.16689 L -0.01857 -0.15532 L -0.01753 -0.17569 L -0.0276 -0.16273 L -0.02569 -0.1787 L -0.03351 -0.17152 L -0.03142 -0.18727 L -0.04132 -0.1699 L -0.0375 -0.19328 L -0.04826 -0.17731 L -0.0434 -0.1993 C -0.05052 -0.18402 -0.04739 -0.18865 -0.05121 -0.1831 L -0.05347 -0.18009 L -0.04826 -0.20509 L -0.06111 -0.19189 L -0.05833 -0.21088 L -0.06632 -0.19328 L -0.06198 -0.21389 L -0.07604 -0.1993 L -0.07291 -0.21828 L -0.08594 -0.19629 L -0.08003 -0.22291 L -0.09878 -0.20393 L -0.08802 -0.22291 L -0.09791 -0.21666 L -0.09496 -0.23171 L -0.10781 -0.2199 L -0.10191 -0.24166 L -0.11493 -0.22731 L -0.1066 -0.24328 L -0.11857 -0.22847 L -0.11753 -0.24629 L -0.13142 -0.22847 L -0.12153 -0.24745 L -0.12344 -0.21828 L -0.12257 -0.24745 L -0.13351 -0.23588 L -0.13351 -0.2537 L -0.14323 -0.24166 L -0.14253 -0.25509 L -0.14635 -0.24444 L -0.14253 -0.2625 L -0.15521 -0.24745 L -0.14635 -0.27523 L -0.15816 -0.2537 L -0.15521 -0.26805 L -0.16493 -0.25926 L -0.16215 -0.27407 L -0.17708 -0.25648 L -0.16805 -0.27963 L -0.18594 -0.26527 L -0.17517 -0.28287 L -0.18785 -0.2699 L -0.17708 -0.28449 L -0.19184 -0.27708 L -0.18298 -0.29328 L -0.19791 -0.27963 L -0.19184 -0.29606 L -0.20364 -0.28588 L -0.19496 -0.29884 L -0.20364 -0.29444 L -0.19861 -0.30648 L -0.20885 -0.29444 L -0.20295 -0.30787 L -0.21771 -0.30069 L -0.2118 -0.30926 L -0.22465 -0.30185 L -0.20573 -0.31967 L -0.22517 -0.30926 L -0.21441 -0.32199 L -0.21371 -0.31041 " pathEditMode="relative" rAng="0" ptsTypes="AAAAAAAAAAAAAAAAAAAAAAAAAAAAAAAAAAAAAAAAAAAAAAAAAAAAAAAAAAAAAAAAAAAAAAAAAAAAAAAAAAAAAA">
                                      <p:cBhvr>
                                        <p:cTn id="26" dur="4250" fill="hold"/>
                                        <p:tgtEl>
                                          <p:spTgt spid="30"/>
                                        </p:tgtEl>
                                        <p:attrNameLst>
                                          <p:attrName>ppt_x</p:attrName>
                                          <p:attrName>ppt_y</p:attrName>
                                        </p:attrNameLst>
                                      </p:cBhvr>
                                      <p:rCtr x="-17830" y="-16505"/>
                                    </p:animMotion>
                                  </p:childTnLst>
                                </p:cTn>
                              </p:par>
                              <p:par>
                                <p:cTn id="27" presetID="6" presetClass="emph" presetSubtype="0" fill="hold" nodeType="withEffect">
                                  <p:stCondLst>
                                    <p:cond delay="0"/>
                                  </p:stCondLst>
                                  <p:childTnLst>
                                    <p:animScale>
                                      <p:cBhvr>
                                        <p:cTn id="28" dur="2000" fill="hold"/>
                                        <p:tgtEl>
                                          <p:spTgt spid="3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r>
              <a:rPr lang="en-US" altLang="ja-JP" dirty="0"/>
              <a:t>40</a:t>
            </a:r>
            <a:endParaRPr lang="ja-JP" altLang="en-US" dirty="0"/>
          </a:p>
        </p:txBody>
      </p:sp>
      <p:sp>
        <p:nvSpPr>
          <p:cNvPr id="28" name="正方形/長方形 27"/>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7503239" y="6435452"/>
            <a:ext cx="1621072" cy="430887"/>
          </a:xfrm>
          <a:prstGeom prst="rect">
            <a:avLst/>
          </a:prstGeom>
          <a:noFill/>
        </p:spPr>
        <p:txBody>
          <a:bodyPr wrap="square" rtlCol="0">
            <a:spAutoFit/>
          </a:bodyPr>
          <a:lstStyle/>
          <a:p>
            <a:r>
              <a:rPr lang="ja-JP" altLang="en-US" sz="1050" dirty="0">
                <a:solidFill>
                  <a:schemeClr val="bg1"/>
                </a:solidFill>
                <a:latin typeface="メイリオ" panose="020B0604030504040204" pitchFamily="50" charset="-128"/>
                <a:ea typeface="メイリオ" panose="020B0604030504040204" pitchFamily="50" charset="-128"/>
              </a:rPr>
              <a:t>日本語能力試験 </a:t>
            </a:r>
            <a:r>
              <a:rPr lang="en-US" altLang="ja-JP" sz="1050" dirty="0">
                <a:solidFill>
                  <a:schemeClr val="bg1"/>
                </a:solidFill>
                <a:latin typeface="メイリオ" panose="020B0604030504040204" pitchFamily="50" charset="-128"/>
                <a:ea typeface="メイリオ" panose="020B0604030504040204" pitchFamily="50" charset="-128"/>
              </a:rPr>
              <a:t>JLPT</a:t>
            </a:r>
          </a:p>
          <a:p>
            <a:r>
              <a:rPr lang="en-US" altLang="ja-JP" sz="1050" dirty="0">
                <a:solidFill>
                  <a:schemeClr val="bg1"/>
                </a:solidFill>
                <a:latin typeface="メイリオ" panose="020B0604030504040204" pitchFamily="50" charset="-128"/>
                <a:ea typeface="メイリオ" panose="020B0604030504040204" pitchFamily="50" charset="-128"/>
              </a:rPr>
              <a:t>https://www.jlpt.jp/</a:t>
            </a:r>
          </a:p>
        </p:txBody>
      </p:sp>
      <p:sp>
        <p:nvSpPr>
          <p:cNvPr id="43" name="正方形/長方形 42"/>
          <p:cNvSpPr/>
          <p:nvPr/>
        </p:nvSpPr>
        <p:spPr>
          <a:xfrm>
            <a:off x="430753" y="1523380"/>
            <a:ext cx="4980832" cy="523220"/>
          </a:xfrm>
          <a:prstGeom prst="rect">
            <a:avLst/>
          </a:prstGeom>
          <a:solidFill>
            <a:schemeClr val="accent4">
              <a:lumMod val="40000"/>
              <a:lumOff val="60000"/>
            </a:schemeClr>
          </a:solidFill>
        </p:spPr>
        <p:txBody>
          <a:bodyPr wrap="square">
            <a:spAutoFit/>
          </a:bodyPr>
          <a:lstStyle/>
          <a:p>
            <a:r>
              <a:rPr lang="ja-JP" altLang="en-US" sz="2800" b="1" dirty="0">
                <a:latin typeface="メイリオ" panose="020B0604030504040204" pitchFamily="50" charset="-128"/>
                <a:ea typeface="メイリオ" panose="020B0604030504040204" pitchFamily="50" charset="-128"/>
              </a:rPr>
              <a:t>（２）留学生の視点から分析</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4" name="角丸四角形 2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42" name="テキスト ボックス 41"/>
          <p:cNvSpPr txBox="1"/>
          <p:nvPr/>
        </p:nvSpPr>
        <p:spPr>
          <a:xfrm>
            <a:off x="849121" y="2722313"/>
            <a:ext cx="4430126"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rPr>
              <a:t>① 日本語能力</a:t>
            </a:r>
          </a:p>
        </p:txBody>
      </p:sp>
      <p:sp>
        <p:nvSpPr>
          <p:cNvPr id="44" name="テキスト ボックス 43"/>
          <p:cNvSpPr txBox="1"/>
          <p:nvPr/>
        </p:nvSpPr>
        <p:spPr>
          <a:xfrm>
            <a:off x="849120" y="3665506"/>
            <a:ext cx="4903287"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rPr>
              <a:t>② 多言語能力</a:t>
            </a:r>
          </a:p>
        </p:txBody>
      </p:sp>
      <p:pic>
        <p:nvPicPr>
          <p:cNvPr id="3" name="図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44068" y="2046600"/>
            <a:ext cx="3929742" cy="3127476"/>
          </a:xfrm>
          <a:prstGeom prst="rect">
            <a:avLst/>
          </a:prstGeom>
        </p:spPr>
      </p:pic>
      <p:sp>
        <p:nvSpPr>
          <p:cNvPr id="45" name="テキスト ボックス 44"/>
          <p:cNvSpPr txBox="1"/>
          <p:nvPr/>
        </p:nvSpPr>
        <p:spPr>
          <a:xfrm>
            <a:off x="849120" y="4616822"/>
            <a:ext cx="4903287"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rPr>
              <a:t>③ アルバイト状況</a:t>
            </a:r>
            <a:endParaRPr lang="en-US" altLang="ja-JP" sz="3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50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7" name="正方形/長方形 26"/>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47</a:t>
            </a:fld>
            <a:endParaRPr lang="ja-JP" altLang="en-US" dirty="0"/>
          </a:p>
        </p:txBody>
      </p:sp>
      <p:sp>
        <p:nvSpPr>
          <p:cNvPr id="29" name="テキスト ボックス 28"/>
          <p:cNvSpPr txBox="1"/>
          <p:nvPr/>
        </p:nvSpPr>
        <p:spPr>
          <a:xfrm>
            <a:off x="688777" y="5851731"/>
            <a:ext cx="3865161" cy="400110"/>
          </a:xfrm>
          <a:prstGeom prst="rect">
            <a:avLst/>
          </a:prstGeom>
          <a:noFill/>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図</a:t>
            </a:r>
            <a:r>
              <a:rPr lang="en-US" altLang="ja-JP" sz="2000" b="1" dirty="0">
                <a:latin typeface="メイリオ" panose="020B0604030504040204" pitchFamily="50" charset="-128"/>
                <a:ea typeface="メイリオ" panose="020B0604030504040204" pitchFamily="50" charset="-128"/>
              </a:rPr>
              <a:t>10</a:t>
            </a:r>
            <a:r>
              <a:rPr kumimoji="1" lang="ja-JP" altLang="en-US" sz="2000" b="1" dirty="0">
                <a:latin typeface="メイリオ" panose="020B0604030504040204" pitchFamily="50" charset="-128"/>
                <a:ea typeface="メイリオ" panose="020B0604030504040204" pitchFamily="50" charset="-128"/>
              </a:rPr>
              <a:t>　留学生のアルバイト経験</a:t>
            </a:r>
          </a:p>
        </p:txBody>
      </p:sp>
      <p:graphicFrame>
        <p:nvGraphicFramePr>
          <p:cNvPr id="30" name="グラフ 29"/>
          <p:cNvGraphicFramePr>
            <a:graphicFrameLocks/>
          </p:cNvGraphicFramePr>
          <p:nvPr>
            <p:extLst>
              <p:ext uri="{D42A27DB-BD31-4B8C-83A1-F6EECF244321}">
                <p14:modId xmlns:p14="http://schemas.microsoft.com/office/powerpoint/2010/main" val="548739378"/>
              </p:ext>
            </p:extLst>
          </p:nvPr>
        </p:nvGraphicFramePr>
        <p:xfrm>
          <a:off x="-349337" y="2087996"/>
          <a:ext cx="5774060" cy="4279203"/>
        </p:xfrm>
        <a:graphic>
          <a:graphicData uri="http://schemas.openxmlformats.org/drawingml/2006/chart">
            <c:chart xmlns:c="http://schemas.openxmlformats.org/drawingml/2006/chart" xmlns:r="http://schemas.openxmlformats.org/officeDocument/2006/relationships" r:id="rId3"/>
          </a:graphicData>
        </a:graphic>
      </p:graphicFrame>
      <p:sp>
        <p:nvSpPr>
          <p:cNvPr id="31" name="テキスト ボックス 30"/>
          <p:cNvSpPr txBox="1"/>
          <p:nvPr/>
        </p:nvSpPr>
        <p:spPr>
          <a:xfrm>
            <a:off x="305570" y="1478189"/>
            <a:ext cx="6678993"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留学生へのアンケートより</a:t>
            </a:r>
            <a:endParaRPr lang="en-US" altLang="ja-JP" sz="2400" dirty="0">
              <a:latin typeface="メイリオ" panose="020B0604030504040204" pitchFamily="50" charset="-128"/>
              <a:ea typeface="メイリオ" panose="020B0604030504040204" pitchFamily="50" charset="-128"/>
            </a:endParaRPr>
          </a:p>
          <a:p>
            <a:r>
              <a:rPr lang="en-US" altLang="ja-JP" sz="2400" b="1" dirty="0">
                <a:latin typeface="メイリオ" panose="020B0604030504040204" pitchFamily="50" charset="-128"/>
                <a:ea typeface="メイリオ" panose="020B0604030504040204" pitchFamily="50" charset="-128"/>
              </a:rPr>
              <a:t>Q.</a:t>
            </a:r>
            <a:r>
              <a:rPr lang="ja-JP" altLang="en-US" sz="2400" b="1" dirty="0">
                <a:latin typeface="メイリオ" panose="020B0604030504040204" pitchFamily="50" charset="-128"/>
                <a:ea typeface="メイリオ" panose="020B0604030504040204" pitchFamily="50" charset="-128"/>
              </a:rPr>
              <a:t>　あなたはアルバイトをしていますか？</a:t>
            </a:r>
            <a:endParaRPr lang="en-US" altLang="ja-JP" sz="2400" b="1"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299318" y="2394076"/>
            <a:ext cx="962123" cy="523220"/>
          </a:xfrm>
          <a:prstGeom prst="rect">
            <a:avLst/>
          </a:prstGeom>
          <a:noFill/>
        </p:spPr>
        <p:txBody>
          <a:bodyPr wrap="none" rtlCol="0">
            <a:spAutoFit/>
          </a:bodyPr>
          <a:lstStyle/>
          <a:p>
            <a:r>
              <a:rPr lang="en-US" altLang="ja-JP" sz="2800" dirty="0"/>
              <a:t>N=57</a:t>
            </a:r>
          </a:p>
        </p:txBody>
      </p:sp>
      <p:sp>
        <p:nvSpPr>
          <p:cNvPr id="17" name="角丸四角形 1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4" name="正方形/長方形 23"/>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6" name="円 25"/>
          <p:cNvSpPr/>
          <p:nvPr/>
        </p:nvSpPr>
        <p:spPr>
          <a:xfrm rot="16200000">
            <a:off x="763900" y="2396535"/>
            <a:ext cx="3322156" cy="3289195"/>
          </a:xfrm>
          <a:prstGeom prst="pie">
            <a:avLst>
              <a:gd name="adj1" fmla="val 6287"/>
              <a:gd name="adj2" fmla="val 1357502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33" name="テキスト ボックス 32"/>
          <p:cNvSpPr txBox="1"/>
          <p:nvPr/>
        </p:nvSpPr>
        <p:spPr>
          <a:xfrm>
            <a:off x="5319847" y="2464261"/>
            <a:ext cx="3057247" cy="1608133"/>
          </a:xfrm>
          <a:prstGeom prst="rect">
            <a:avLst/>
          </a:prstGeom>
          <a:noFill/>
        </p:spPr>
        <p:txBody>
          <a:bodyPr wrap="none" rtlCol="0">
            <a:spAutoFit/>
          </a:bodyPr>
          <a:lstStyle/>
          <a:p>
            <a:r>
              <a:rPr lang="ja-JP" altLang="en-US" sz="2800" dirty="0">
                <a:latin typeface="メイリオ" panose="020B0604030504040204" pitchFamily="50" charset="-128"/>
                <a:ea typeface="メイリオ" panose="020B0604030504040204" pitchFamily="50" charset="-128"/>
              </a:rPr>
              <a:t>アルバイト経験が</a:t>
            </a:r>
            <a:endParaRPr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ある留学生</a:t>
            </a:r>
            <a:endParaRPr lang="en-US" altLang="ja-JP" sz="2800" dirty="0">
              <a:latin typeface="メイリオ" panose="020B0604030504040204" pitchFamily="50" charset="-128"/>
              <a:ea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en-US" altLang="ja-JP" sz="3200" b="1" u="heavy" dirty="0">
                <a:uFill>
                  <a:solidFill>
                    <a:srgbClr val="FF0000"/>
                  </a:solidFill>
                </a:uFill>
                <a:latin typeface="メイリオ" panose="020B0604030504040204" pitchFamily="50" charset="-128"/>
                <a:ea typeface="メイリオ" panose="020B0604030504040204" pitchFamily="50" charset="-128"/>
              </a:rPr>
              <a:t>36</a:t>
            </a:r>
            <a:r>
              <a:rPr lang="ja-JP" altLang="en-US" sz="3200" b="1" u="heavy" dirty="0">
                <a:uFill>
                  <a:solidFill>
                    <a:srgbClr val="FF0000"/>
                  </a:solidFill>
                </a:uFill>
                <a:latin typeface="メイリオ" panose="020B0604030504040204" pitchFamily="50" charset="-128"/>
                <a:ea typeface="メイリオ" panose="020B0604030504040204" pitchFamily="50" charset="-128"/>
              </a:rPr>
              <a:t>人</a:t>
            </a:r>
            <a:r>
              <a:rPr lang="en-US" altLang="ja-JP" sz="3200" b="1" dirty="0">
                <a:latin typeface="メイリオ" panose="020B0604030504040204" pitchFamily="50" charset="-128"/>
                <a:ea typeface="メイリオ" panose="020B0604030504040204" pitchFamily="50" charset="-128"/>
              </a:rPr>
              <a:t>/57</a:t>
            </a:r>
            <a:r>
              <a:rPr lang="ja-JP" altLang="en-US" sz="3200" b="1" dirty="0">
                <a:latin typeface="メイリオ" panose="020B0604030504040204" pitchFamily="50" charset="-128"/>
                <a:ea typeface="メイリオ" panose="020B0604030504040204" pitchFamily="50" charset="-128"/>
              </a:rPr>
              <a:t>人</a:t>
            </a:r>
            <a:endParaRPr lang="en-US" altLang="ja-JP" sz="3200" b="1"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5319847" y="4586583"/>
            <a:ext cx="3300451" cy="1384995"/>
          </a:xfrm>
          <a:prstGeom prst="rect">
            <a:avLst/>
          </a:prstGeom>
          <a:noFill/>
        </p:spPr>
        <p:txBody>
          <a:bodyPr wrap="square" rtlCol="0">
            <a:spAutoFit/>
          </a:bodyPr>
          <a:lstStyle/>
          <a:p>
            <a:r>
              <a:rPr kumimoji="1" lang="ja-JP" altLang="en-US" sz="2800" b="1" dirty="0"/>
              <a:t>どんな職種で</a:t>
            </a:r>
            <a:endParaRPr kumimoji="1" lang="en-US" altLang="ja-JP" sz="2800" b="1" dirty="0"/>
          </a:p>
          <a:p>
            <a:r>
              <a:rPr kumimoji="1" lang="ja-JP" altLang="en-US" sz="2800" b="1" dirty="0"/>
              <a:t>アルバイトをしているのか･･･？</a:t>
            </a:r>
          </a:p>
        </p:txBody>
      </p:sp>
    </p:spTree>
    <p:extLst>
      <p:ext uri="{BB962C8B-B14F-4D97-AF65-F5344CB8AC3E}">
        <p14:creationId xmlns:p14="http://schemas.microsoft.com/office/powerpoint/2010/main" val="31289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8" name="正方形/長方形 27"/>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48</a:t>
            </a:fld>
            <a:endParaRPr lang="ja-JP" altLang="en-US" dirty="0"/>
          </a:p>
        </p:txBody>
      </p:sp>
      <p:graphicFrame>
        <p:nvGraphicFramePr>
          <p:cNvPr id="20" name="グラフ 19"/>
          <p:cNvGraphicFramePr>
            <a:graphicFrameLocks/>
          </p:cNvGraphicFramePr>
          <p:nvPr/>
        </p:nvGraphicFramePr>
        <p:xfrm>
          <a:off x="172442" y="1309717"/>
          <a:ext cx="8581293" cy="4767141"/>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p:cNvSpPr txBox="1"/>
          <p:nvPr/>
        </p:nvSpPr>
        <p:spPr>
          <a:xfrm>
            <a:off x="1626600" y="5872526"/>
            <a:ext cx="5917004" cy="400110"/>
          </a:xfrm>
          <a:prstGeom prst="rect">
            <a:avLst/>
          </a:prstGeom>
          <a:noFill/>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図</a:t>
            </a:r>
            <a:r>
              <a:rPr kumimoji="1" lang="en-US" altLang="ja-JP" sz="2000" b="1" dirty="0">
                <a:latin typeface="メイリオ" panose="020B0604030504040204" pitchFamily="50" charset="-128"/>
                <a:ea typeface="メイリオ" panose="020B0604030504040204" pitchFamily="50" charset="-128"/>
              </a:rPr>
              <a:t>11</a:t>
            </a:r>
            <a:r>
              <a:rPr kumimoji="1" lang="ja-JP" altLang="en-US" sz="2000" b="1" dirty="0">
                <a:latin typeface="メイリオ" panose="020B0604030504040204" pitchFamily="50" charset="-128"/>
                <a:ea typeface="メイリオ" panose="020B0604030504040204" pitchFamily="50" charset="-128"/>
              </a:rPr>
              <a:t>　留学生のアルバイト先（アンケートより）</a:t>
            </a:r>
          </a:p>
        </p:txBody>
      </p:sp>
      <p:sp>
        <p:nvSpPr>
          <p:cNvPr id="25" name="楕円 24"/>
          <p:cNvSpPr/>
          <p:nvPr/>
        </p:nvSpPr>
        <p:spPr>
          <a:xfrm rot="18815810">
            <a:off x="1109430" y="4763690"/>
            <a:ext cx="1034341" cy="5021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角丸四角形 16"/>
          <p:cNvSpPr/>
          <p:nvPr/>
        </p:nvSpPr>
        <p:spPr>
          <a:xfrm>
            <a:off x="1969618" y="1392701"/>
            <a:ext cx="6534735" cy="771388"/>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ja-JP" altLang="en-US" sz="3200" b="1" dirty="0">
                <a:solidFill>
                  <a:schemeClr val="tx1"/>
                </a:solidFill>
              </a:rPr>
              <a:t>アルバイト先はコンビニに多い</a:t>
            </a:r>
          </a:p>
        </p:txBody>
      </p:sp>
      <p:sp>
        <p:nvSpPr>
          <p:cNvPr id="15" name="角丸四角形 14">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6" name="角丸四角形 15">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6" name="正方形/長方形 25"/>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6992876" y="2414350"/>
            <a:ext cx="1519968" cy="646331"/>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rPr>
              <a:t>N=36</a:t>
            </a:r>
            <a:r>
              <a:rPr lang="ja-JP" altLang="en-US" dirty="0">
                <a:latin typeface="メイリオ" panose="020B0604030504040204" pitchFamily="50" charset="-128"/>
                <a:ea typeface="メイリオ" panose="020B0604030504040204" pitchFamily="50" charset="-128"/>
              </a:rPr>
              <a:t>（人）</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複数回答可</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3970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8" name="正方形/長方形 27"/>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3" name="スライド番号プレースホルダー 12"/>
          <p:cNvSpPr>
            <a:spLocks noGrp="1"/>
          </p:cNvSpPr>
          <p:nvPr>
            <p:ph type="sldNum" sz="quarter" idx="12"/>
          </p:nvPr>
        </p:nvSpPr>
        <p:spPr/>
        <p:txBody>
          <a:bodyPr/>
          <a:lstStyle/>
          <a:p>
            <a:fld id="{720A1677-9A85-4923-9CC3-BAC96B6B0266}" type="slidenum">
              <a:rPr lang="ja-JP" altLang="en-US" smtClean="0"/>
              <a:pPr/>
              <a:t>49</a:t>
            </a:fld>
            <a:endParaRPr lang="ja-JP" altLang="en-US" dirty="0"/>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0" name="テキスト ボックス 19"/>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8" name="角丸四角形 17">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1" name="角丸四角形 2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4" name="角丸四角形 2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3" name="テキスト ボックス 2"/>
          <p:cNvSpPr txBox="1"/>
          <p:nvPr/>
        </p:nvSpPr>
        <p:spPr>
          <a:xfrm>
            <a:off x="1236674" y="5438332"/>
            <a:ext cx="1467068" cy="400110"/>
          </a:xfrm>
          <a:prstGeom prst="rect">
            <a:avLst/>
          </a:prstGeom>
          <a:noFill/>
          <a:ln>
            <a:noFill/>
          </a:ln>
        </p:spPr>
        <p:txBody>
          <a:bodyPr wrap="none" rtlCol="0">
            <a:spAutoFit/>
          </a:bodyPr>
          <a:lstStyle/>
          <a:p>
            <a:r>
              <a:rPr kumimoji="1" lang="ja-JP" altLang="en-US" sz="2000" b="1" dirty="0">
                <a:ln w="3175">
                  <a:solidFill>
                    <a:schemeClr val="tx1"/>
                  </a:solidFill>
                </a:ln>
                <a:solidFill>
                  <a:srgbClr val="C00000"/>
                </a:solidFill>
                <a:latin typeface="メイリオ" panose="020B0604030504040204" pitchFamily="50" charset="-128"/>
                <a:ea typeface="メイリオ" panose="020B0604030504040204" pitchFamily="50" charset="-128"/>
              </a:rPr>
              <a:t>ファミレス</a:t>
            </a:r>
          </a:p>
        </p:txBody>
      </p:sp>
      <p:sp>
        <p:nvSpPr>
          <p:cNvPr id="26" name="テキスト ボックス 25"/>
          <p:cNvSpPr txBox="1"/>
          <p:nvPr/>
        </p:nvSpPr>
        <p:spPr>
          <a:xfrm>
            <a:off x="3275295" y="5466719"/>
            <a:ext cx="2492990" cy="400110"/>
          </a:xfrm>
          <a:prstGeom prst="rect">
            <a:avLst/>
          </a:prstGeom>
          <a:noFill/>
          <a:ln>
            <a:noFill/>
          </a:ln>
        </p:spPr>
        <p:txBody>
          <a:bodyPr wrap="none" rtlCol="0">
            <a:spAutoFit/>
          </a:bodyPr>
          <a:lstStyle/>
          <a:p>
            <a:r>
              <a:rPr kumimoji="1" lang="ja-JP" altLang="en-US" sz="2000" b="1" dirty="0">
                <a:ln w="3175">
                  <a:solidFill>
                    <a:schemeClr val="tx1"/>
                  </a:solidFill>
                </a:ln>
                <a:solidFill>
                  <a:schemeClr val="accent1">
                    <a:lumMod val="75000"/>
                  </a:schemeClr>
                </a:solidFill>
                <a:latin typeface="メイリオ" panose="020B0604030504040204" pitchFamily="50" charset="-128"/>
                <a:ea typeface="メイリオ" panose="020B0604030504040204" pitchFamily="50" charset="-128"/>
              </a:rPr>
              <a:t>コンビニ・スーパー</a:t>
            </a:r>
          </a:p>
        </p:txBody>
      </p:sp>
      <p:sp>
        <p:nvSpPr>
          <p:cNvPr id="27" name="テキスト ボックス 26"/>
          <p:cNvSpPr txBox="1"/>
          <p:nvPr/>
        </p:nvSpPr>
        <p:spPr>
          <a:xfrm>
            <a:off x="6259342" y="5451759"/>
            <a:ext cx="1467068" cy="400110"/>
          </a:xfrm>
          <a:prstGeom prst="rect">
            <a:avLst/>
          </a:prstGeom>
          <a:noFill/>
          <a:ln>
            <a:noFill/>
          </a:ln>
        </p:spPr>
        <p:txBody>
          <a:bodyPr wrap="none" rtlCol="0">
            <a:spAutoFit/>
          </a:bodyPr>
          <a:lstStyle/>
          <a:p>
            <a:r>
              <a:rPr kumimoji="1" lang="ja-JP" altLang="en-US" sz="2000" b="1" dirty="0">
                <a:ln w="3175">
                  <a:solidFill>
                    <a:schemeClr val="tx1"/>
                  </a:solidFill>
                </a:ln>
                <a:solidFill>
                  <a:schemeClr val="accent4">
                    <a:lumMod val="60000"/>
                    <a:lumOff val="40000"/>
                  </a:schemeClr>
                </a:solidFill>
                <a:latin typeface="メイリオ" panose="020B0604030504040204" pitchFamily="50" charset="-128"/>
                <a:ea typeface="メイリオ" panose="020B0604030504040204" pitchFamily="50" charset="-128"/>
              </a:rPr>
              <a:t>アパレル店</a:t>
            </a:r>
          </a:p>
        </p:txBody>
      </p:sp>
      <p:sp>
        <p:nvSpPr>
          <p:cNvPr id="4" name="テキスト ボックス 3"/>
          <p:cNvSpPr txBox="1"/>
          <p:nvPr/>
        </p:nvSpPr>
        <p:spPr>
          <a:xfrm>
            <a:off x="317413" y="1373572"/>
            <a:ext cx="489236" cy="276999"/>
          </a:xfrm>
          <a:prstGeom prst="rect">
            <a:avLst/>
          </a:prstGeom>
          <a:noFill/>
        </p:spPr>
        <p:txBody>
          <a:bodyPr wrap="none" rtlCol="0">
            <a:spAutoFit/>
          </a:bodyPr>
          <a:lstStyle/>
          <a:p>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人</a:t>
            </a:r>
            <a:r>
              <a:rPr kumimoji="1" lang="en-US" altLang="ja-JP" sz="1200" b="1"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0" y="2616601"/>
            <a:ext cx="430887" cy="2144177"/>
          </a:xfrm>
          <a:prstGeom prst="rect">
            <a:avLst/>
          </a:prstGeom>
          <a:noFill/>
        </p:spPr>
        <p:txBody>
          <a:bodyPr vert="eaVert" wrap="none" rtlCol="0">
            <a:spAutoFit/>
          </a:bodyPr>
          <a:lstStyle/>
          <a:p>
            <a:r>
              <a:rPr kumimoji="1" lang="ja-JP" altLang="en-US" sz="1600" b="1" dirty="0">
                <a:latin typeface="メイリオ" panose="020B0604030504040204" pitchFamily="50" charset="-128"/>
                <a:ea typeface="メイリオ" panose="020B0604030504040204" pitchFamily="50" charset="-128"/>
              </a:rPr>
              <a:t>アルバイト店員の総数</a:t>
            </a:r>
          </a:p>
        </p:txBody>
      </p:sp>
      <p:sp>
        <p:nvSpPr>
          <p:cNvPr id="6" name="テキスト ボックス 5"/>
          <p:cNvSpPr txBox="1"/>
          <p:nvPr/>
        </p:nvSpPr>
        <p:spPr>
          <a:xfrm>
            <a:off x="1005840" y="5909866"/>
            <a:ext cx="7124241" cy="369332"/>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図</a:t>
            </a:r>
            <a:r>
              <a:rPr lang="en-US" altLang="ja-JP" b="1" dirty="0">
                <a:latin typeface="メイリオ" panose="020B0604030504040204" pitchFamily="50" charset="-128"/>
                <a:ea typeface="メイリオ" panose="020B0604030504040204" pitchFamily="50" charset="-128"/>
              </a:rPr>
              <a:t>12</a:t>
            </a:r>
            <a:r>
              <a:rPr kumimoji="1" lang="ja-JP" altLang="en-US" b="1" dirty="0">
                <a:latin typeface="メイリオ" panose="020B0604030504040204" pitchFamily="50" charset="-128"/>
                <a:ea typeface="メイリオ" panose="020B0604030504040204" pitchFamily="50" charset="-128"/>
              </a:rPr>
              <a:t>　ヒアリング対象店舗の</a:t>
            </a:r>
            <a:r>
              <a:rPr lang="ja-JP" altLang="en-US" b="1" dirty="0">
                <a:latin typeface="メイリオ" panose="020B0604030504040204" pitchFamily="50" charset="-128"/>
                <a:ea typeface="メイリオ" panose="020B0604030504040204" pitchFamily="50" charset="-128"/>
              </a:rPr>
              <a:t>アルバイト店員総数</a:t>
            </a:r>
            <a:r>
              <a:rPr kumimoji="1" lang="ja-JP" altLang="en-US" b="1" dirty="0">
                <a:latin typeface="メイリオ" panose="020B0604030504040204" pitchFamily="50" charset="-128"/>
                <a:ea typeface="メイリオ" panose="020B0604030504040204" pitchFamily="50" charset="-128"/>
              </a:rPr>
              <a:t>と留学生数の割合</a:t>
            </a:r>
          </a:p>
        </p:txBody>
      </p:sp>
      <p:graphicFrame>
        <p:nvGraphicFramePr>
          <p:cNvPr id="32" name="グラフ 31"/>
          <p:cNvGraphicFramePr>
            <a:graphicFrameLocks/>
          </p:cNvGraphicFramePr>
          <p:nvPr/>
        </p:nvGraphicFramePr>
        <p:xfrm>
          <a:off x="124902" y="1527333"/>
          <a:ext cx="9076327" cy="4584244"/>
        </p:xfrm>
        <a:graphic>
          <a:graphicData uri="http://schemas.openxmlformats.org/drawingml/2006/chart">
            <c:chart xmlns:c="http://schemas.openxmlformats.org/drawingml/2006/chart" xmlns:r="http://schemas.openxmlformats.org/officeDocument/2006/relationships" r:id="rId3"/>
          </a:graphicData>
        </a:graphic>
      </p:graphicFrame>
      <p:sp>
        <p:nvSpPr>
          <p:cNvPr id="29" name="正方形/長方形 28"/>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1940288" y="1448271"/>
            <a:ext cx="4821178" cy="461665"/>
          </a:xfrm>
          <a:prstGeom prst="rect">
            <a:avLst/>
          </a:prstGeom>
          <a:solidFill>
            <a:srgbClr val="FF9933"/>
          </a:solidFill>
        </p:spPr>
        <p:txBody>
          <a:bodyPr wrap="square" rtlCol="0">
            <a:spAutoFit/>
          </a:bodyPr>
          <a:lstStyle/>
          <a:p>
            <a:pPr algn="ctr"/>
            <a:r>
              <a:rPr lang="ja-JP" altLang="en-US" sz="2400" b="1" dirty="0"/>
              <a:t>留学生が集中している店舗がある</a:t>
            </a:r>
            <a:endParaRPr kumimoji="1" lang="ja-JP" altLang="en-US" sz="2400" b="1" dirty="0"/>
          </a:p>
        </p:txBody>
      </p:sp>
      <p:sp>
        <p:nvSpPr>
          <p:cNvPr id="33" name="テキスト ボックス 32"/>
          <p:cNvSpPr txBox="1"/>
          <p:nvPr/>
        </p:nvSpPr>
        <p:spPr>
          <a:xfrm>
            <a:off x="8652641" y="2270318"/>
            <a:ext cx="430887" cy="2759730"/>
          </a:xfrm>
          <a:prstGeom prst="rect">
            <a:avLst/>
          </a:prstGeom>
          <a:noFill/>
        </p:spPr>
        <p:txBody>
          <a:bodyPr vert="eaVert" wrap="none" rtlCol="0">
            <a:spAutoFit/>
          </a:bodyPr>
          <a:lstStyle/>
          <a:p>
            <a:r>
              <a:rPr lang="ja-JP" altLang="en-US" sz="1600" b="1" dirty="0">
                <a:latin typeface="メイリオ" panose="020B0604030504040204" pitchFamily="50" charset="-128"/>
                <a:ea typeface="メイリオ" panose="020B0604030504040204" pitchFamily="50" charset="-128"/>
              </a:rPr>
              <a:t>留学生アルバイト店員の割合</a:t>
            </a:r>
            <a:endParaRPr kumimoji="1" lang="ja-JP" altLang="en-US"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36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366DEA-697F-4ECA-AB64-244FAB63E9D2}"/>
              </a:ext>
            </a:extLst>
          </p:cNvPr>
          <p:cNvSpPr txBox="1"/>
          <p:nvPr/>
        </p:nvSpPr>
        <p:spPr>
          <a:xfrm>
            <a:off x="-21201" y="6274989"/>
            <a:ext cx="3028561" cy="400110"/>
          </a:xfrm>
          <a:prstGeom prst="rect">
            <a:avLst/>
          </a:prstGeom>
          <a:noFill/>
        </p:spPr>
        <p:txBody>
          <a:bodyPr wrap="square" rtlCol="0">
            <a:spAutoFit/>
          </a:bodyPr>
          <a:lstStyle/>
          <a:p>
            <a:r>
              <a:rPr lang="en-US" altLang="ja-JP" sz="2000" b="1" dirty="0">
                <a:effectLst>
                  <a:outerShdw blurRad="50800" dist="101600" dir="2400000" algn="bl" rotWithShape="0">
                    <a:prstClr val="black">
                      <a:alpha val="40000"/>
                    </a:prstClr>
                  </a:outerShdw>
                </a:effectLst>
                <a:latin typeface="Elephant" panose="02020904090505020303" pitchFamily="18" charset="0"/>
              </a:rPr>
              <a:t>You</a:t>
            </a:r>
            <a:r>
              <a:rPr lang="ja-JP" altLang="en-US" sz="2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20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2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5" name="テキスト ボックス 4">
            <a:extLst>
              <a:ext uri="{FF2B5EF4-FFF2-40B4-BE49-F238E27FC236}">
                <a16:creationId xmlns:a16="http://schemas.microsoft.com/office/drawing/2014/main" id="{207C4D23-5130-484C-96B9-AF08EC72FCB2}"/>
              </a:ext>
            </a:extLst>
          </p:cNvPr>
          <p:cNvSpPr txBox="1"/>
          <p:nvPr/>
        </p:nvSpPr>
        <p:spPr>
          <a:xfrm>
            <a:off x="91456" y="6566697"/>
            <a:ext cx="2645276" cy="276999"/>
          </a:xfrm>
          <a:prstGeom prst="rect">
            <a:avLst/>
          </a:prstGeom>
          <a:noFill/>
          <a:effectLst>
            <a:glow rad="101600">
              <a:schemeClr val="accent3">
                <a:satMod val="175000"/>
                <a:alpha val="40000"/>
              </a:schemeClr>
            </a:glow>
          </a:effectLst>
        </p:spPr>
        <p:txBody>
          <a:bodyPr wrap="none" rtlCol="0">
            <a:spAutoFit/>
          </a:bodyPr>
          <a:lstStyle/>
          <a:p>
            <a:r>
              <a:rPr lang="en-US" altLang="ja-JP" sz="12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2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2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7" name="スライド番号プレースホルダー 6"/>
          <p:cNvSpPr>
            <a:spLocks noGrp="1"/>
          </p:cNvSpPr>
          <p:nvPr>
            <p:ph type="sldNum" sz="quarter" idx="12"/>
          </p:nvPr>
        </p:nvSpPr>
        <p:spPr/>
        <p:txBody>
          <a:bodyPr/>
          <a:lstStyle/>
          <a:p>
            <a:fld id="{720A1677-9A85-4923-9CC3-BAC96B6B0266}" type="slidenum">
              <a:rPr lang="ja-JP" altLang="en-US" smtClean="0"/>
              <a:pPr/>
              <a:t>5</a:t>
            </a:fld>
            <a:endParaRPr lang="ja-JP" altLang="en-US" dirty="0"/>
          </a:p>
        </p:txBody>
      </p:sp>
      <p:graphicFrame>
        <p:nvGraphicFramePr>
          <p:cNvPr id="15" name="グラフ 14"/>
          <p:cNvGraphicFramePr>
            <a:graphicFrameLocks/>
          </p:cNvGraphicFramePr>
          <p:nvPr/>
        </p:nvGraphicFramePr>
        <p:xfrm>
          <a:off x="-367867" y="617572"/>
          <a:ext cx="9026091" cy="5424587"/>
        </p:xfrm>
        <a:graphic>
          <a:graphicData uri="http://schemas.openxmlformats.org/drawingml/2006/chart">
            <c:chart xmlns:c="http://schemas.openxmlformats.org/drawingml/2006/chart" xmlns:r="http://schemas.openxmlformats.org/officeDocument/2006/relationships" r:id="rId2"/>
          </a:graphicData>
        </a:graphic>
      </p:graphicFrame>
      <p:sp>
        <p:nvSpPr>
          <p:cNvPr id="16" name="テキスト ボックス 15">
            <a:extLst>
              <a:ext uri="{FF2B5EF4-FFF2-40B4-BE49-F238E27FC236}">
                <a16:creationId xmlns:a16="http://schemas.microsoft.com/office/drawing/2014/main" id="{1317669C-1D1C-8549-9696-BA4095A7CD85}"/>
              </a:ext>
            </a:extLst>
          </p:cNvPr>
          <p:cNvSpPr txBox="1"/>
          <p:nvPr/>
        </p:nvSpPr>
        <p:spPr>
          <a:xfrm>
            <a:off x="2433584" y="5664792"/>
            <a:ext cx="4701928" cy="461665"/>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図</a:t>
            </a:r>
            <a:r>
              <a:rPr kumimoji="1" lang="en-US" altLang="ja-JP" sz="2400" b="1" dirty="0">
                <a:latin typeface="メイリオ" panose="020B0604030504040204" pitchFamily="50" charset="-128"/>
                <a:ea typeface="メイリオ" panose="020B0604030504040204" pitchFamily="50" charset="-128"/>
              </a:rPr>
              <a:t>1</a:t>
            </a:r>
            <a:r>
              <a:rPr kumimoji="1" lang="ja-JP" altLang="en-US" sz="2400" b="1" dirty="0">
                <a:latin typeface="メイリオ" panose="020B0604030504040204" pitchFamily="50" charset="-128"/>
                <a:ea typeface="メイリオ" panose="020B0604030504040204" pitchFamily="50" charset="-128"/>
              </a:rPr>
              <a:t>　全国の在留外国人数の推移</a:t>
            </a:r>
          </a:p>
        </p:txBody>
      </p:sp>
      <p:sp>
        <p:nvSpPr>
          <p:cNvPr id="17" name="テキスト ボックス 16"/>
          <p:cNvSpPr txBox="1"/>
          <p:nvPr/>
        </p:nvSpPr>
        <p:spPr>
          <a:xfrm>
            <a:off x="6728664" y="6439963"/>
            <a:ext cx="2511029" cy="430887"/>
          </a:xfrm>
          <a:prstGeom prst="rect">
            <a:avLst/>
          </a:prstGeom>
          <a:noFill/>
        </p:spPr>
        <p:txBody>
          <a:bodyPr wrap="square" rtlCol="0">
            <a:spAutoFit/>
          </a:bodyPr>
          <a:lstStyle/>
          <a:p>
            <a:r>
              <a:rPr lang="zh-TW" altLang="en-US" sz="1100" dirty="0">
                <a:latin typeface="メイリオ" panose="020B0604030504040204" pitchFamily="50" charset="-128"/>
                <a:ea typeface="メイリオ" panose="020B0604030504040204" pitchFamily="50" charset="-128"/>
              </a:rPr>
              <a:t>総務省統計局統計調査部国勢統計課</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国勢調査より作成</a:t>
            </a:r>
          </a:p>
        </p:txBody>
      </p:sp>
      <p:sp>
        <p:nvSpPr>
          <p:cNvPr id="2" name="右矢印 1"/>
          <p:cNvSpPr/>
          <p:nvPr/>
        </p:nvSpPr>
        <p:spPr>
          <a:xfrm rot="20450009">
            <a:off x="1363653" y="2204226"/>
            <a:ext cx="6168788" cy="25309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283410" y="1050862"/>
            <a:ext cx="1494419" cy="369332"/>
          </a:xfrm>
          <a:prstGeom prst="rect">
            <a:avLst/>
          </a:prstGeom>
          <a:noFill/>
        </p:spPr>
        <p:txBody>
          <a:bodyPr wrap="square" rtlCol="0">
            <a:spAutoFit/>
          </a:bodyPr>
          <a:lstStyle/>
          <a:p>
            <a:pPr algn="ctr"/>
            <a:r>
              <a:rPr lang="ja-JP" altLang="en-US" b="1" dirty="0"/>
              <a:t> </a:t>
            </a:r>
            <a:r>
              <a:rPr lang="en-US" altLang="ja-JP" b="1" dirty="0"/>
              <a:t>2,232,189</a:t>
            </a:r>
            <a:r>
              <a:rPr lang="ja-JP" altLang="en-US" b="1" dirty="0"/>
              <a:t>人</a:t>
            </a:r>
            <a:endParaRPr kumimoji="1" lang="ja-JP" altLang="en-US" b="1" dirty="0"/>
          </a:p>
        </p:txBody>
      </p:sp>
      <p:sp>
        <p:nvSpPr>
          <p:cNvPr id="18" name="角丸四角形 17">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背景</a:t>
            </a:r>
          </a:p>
        </p:txBody>
      </p:sp>
      <p:sp>
        <p:nvSpPr>
          <p:cNvPr id="19" name="角丸四角形 18">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latin typeface="メイリオ" panose="020B0604030504040204" pitchFamily="50" charset="-128"/>
                <a:ea typeface="メイリオ" panose="020B0604030504040204" pitchFamily="50" charset="-128"/>
              </a:rPr>
              <a:t>目的・目標</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21" name="角丸四角形 20">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342612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6" name="正方形/長方形 25"/>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50</a:t>
            </a:fld>
            <a:endParaRPr lang="ja-JP" altLang="en-US" dirty="0"/>
          </a:p>
        </p:txBody>
      </p:sp>
      <p:sp>
        <p:nvSpPr>
          <p:cNvPr id="31" name="テキスト ボックス 30"/>
          <p:cNvSpPr txBox="1"/>
          <p:nvPr/>
        </p:nvSpPr>
        <p:spPr>
          <a:xfrm>
            <a:off x="835568" y="2022271"/>
            <a:ext cx="5775482" cy="1077218"/>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rPr>
              <a:t>留学生はどのようにして</a:t>
            </a:r>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アルバイト先を決めるの？</a:t>
            </a:r>
            <a:endParaRPr lang="en-US" altLang="ja-JP" sz="3200" b="1" dirty="0">
              <a:latin typeface="メイリオ" panose="020B0604030504040204" pitchFamily="50" charset="-128"/>
              <a:ea typeface="メイリオ" panose="020B0604030504040204" pitchFamily="50" charset="-128"/>
            </a:endParaRPr>
          </a:p>
        </p:txBody>
      </p:sp>
      <p:sp>
        <p:nvSpPr>
          <p:cNvPr id="17" name="角丸四角形 1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4" name="正方形/長方形 23"/>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877368" y="3725422"/>
            <a:ext cx="5337020" cy="1546577"/>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rPr>
              <a:t>アンケート調査より</a:t>
            </a:r>
            <a:endParaRPr lang="en-US" altLang="ja-JP" sz="2800" dirty="0">
              <a:latin typeface="メイリオ" panose="020B0604030504040204" pitchFamily="50" charset="-128"/>
              <a:ea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・アルバイトの</a:t>
            </a:r>
            <a:r>
              <a:rPr lang="ja-JP" altLang="en-US" sz="2800" b="1" dirty="0">
                <a:latin typeface="メイリオ" panose="020B0604030504040204" pitchFamily="50" charset="-128"/>
                <a:ea typeface="メイリオ" panose="020B0604030504040204" pitchFamily="50" charset="-128"/>
              </a:rPr>
              <a:t>情報源</a:t>
            </a:r>
            <a:endParaRPr lang="en-US" altLang="ja-JP" sz="2800" b="1"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・アルバイトに</a:t>
            </a:r>
            <a:r>
              <a:rPr lang="ja-JP" altLang="en-US" sz="2800" b="1" dirty="0">
                <a:latin typeface="メイリオ" panose="020B0604030504040204" pitchFamily="50" charset="-128"/>
                <a:ea typeface="メイリオ" panose="020B0604030504040204" pitchFamily="50" charset="-128"/>
              </a:rPr>
              <a:t>求める条件</a:t>
            </a:r>
            <a:endParaRPr lang="en-US" altLang="ja-JP" sz="2800" b="1" dirty="0">
              <a:latin typeface="メイリオ" panose="020B0604030504040204" pitchFamily="50" charset="-128"/>
              <a:ea typeface="メイリオ" panose="020B0604030504040204" pitchFamily="50" charset="-128"/>
            </a:endParaRPr>
          </a:p>
        </p:txBody>
      </p:sp>
      <p:pic>
        <p:nvPicPr>
          <p:cNvPr id="34" name="Picture 4" descr="求人誌の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214" y="2383047"/>
            <a:ext cx="2473000" cy="2473000"/>
          </a:xfrm>
          <a:prstGeom prst="rect">
            <a:avLst/>
          </a:prstGeom>
          <a:noFill/>
          <a:extLst>
            <a:ext uri="{909E8E84-426E-40DD-AFC4-6F175D3DCCD1}">
              <a14:hiddenFill xmlns:a14="http://schemas.microsoft.com/office/drawing/2010/main">
                <a:solidFill>
                  <a:srgbClr val="FFFFFF"/>
                </a:solidFill>
              </a14:hiddenFill>
            </a:ext>
          </a:extLst>
        </p:spPr>
      </p:pic>
      <p:sp>
        <p:nvSpPr>
          <p:cNvPr id="2" name="楕円 1"/>
          <p:cNvSpPr/>
          <p:nvPr/>
        </p:nvSpPr>
        <p:spPr>
          <a:xfrm>
            <a:off x="615395" y="4679817"/>
            <a:ext cx="5020888" cy="754010"/>
          </a:xfrm>
          <a:prstGeom prst="ellipse">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611050" y="6341918"/>
            <a:ext cx="2439226" cy="553998"/>
          </a:xfrm>
          <a:prstGeom prst="rect">
            <a:avLst/>
          </a:prstGeom>
        </p:spPr>
        <p:txBody>
          <a:bodyPr wrap="square">
            <a:spAutoFit/>
          </a:bodyPr>
          <a:lstStyle/>
          <a:p>
            <a:r>
              <a:rPr lang="ja-JP" altLang="en-US" sz="1000" dirty="0"/>
              <a:t>いらすと</a:t>
            </a:r>
            <a:r>
              <a:rPr lang="ja-JP" altLang="en-US" sz="1000" dirty="0" err="1"/>
              <a:t>や</a:t>
            </a:r>
            <a:endParaRPr lang="en-US" altLang="ja-JP" sz="1000" dirty="0"/>
          </a:p>
          <a:p>
            <a:r>
              <a:rPr lang="en-US" altLang="ja-JP" sz="1000" dirty="0"/>
              <a:t>https://www.irasutoya.com/search?</a:t>
            </a:r>
          </a:p>
          <a:p>
            <a:r>
              <a:rPr lang="en-US" altLang="ja-JP" sz="1000" dirty="0"/>
              <a:t>q=%E3%83%90%E3%82%A4%E3%83%88</a:t>
            </a:r>
            <a:endParaRPr lang="ja-JP" altLang="en-US" sz="1000" dirty="0"/>
          </a:p>
        </p:txBody>
      </p:sp>
    </p:spTree>
    <p:extLst>
      <p:ext uri="{BB962C8B-B14F-4D97-AF65-F5344CB8AC3E}">
        <p14:creationId xmlns:p14="http://schemas.microsoft.com/office/powerpoint/2010/main" val="3821643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2" name="正方形/長方形 21"/>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ea typeface="メイリオ" panose="020B0604030504040204" pitchFamily="50" charset="-128"/>
              </a:rPr>
              <a:pPr/>
              <a:t>51</a:t>
            </a:fld>
            <a:endParaRPr lang="ja-JP" altLang="en-US" dirty="0">
              <a:ea typeface="メイリオ" panose="020B0604030504040204" pitchFamily="50" charset="-128"/>
            </a:endParaRPr>
          </a:p>
        </p:txBody>
      </p:sp>
      <p:sp>
        <p:nvSpPr>
          <p:cNvPr id="12" name="テキスト ボックス 11"/>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4" name="テキスト ボックス 13"/>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8" name="角丸四角形 27">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0" name="角丸四角形 2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1" name="角丸四角形 30">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32" name="角丸四角形 31">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19" name="正方形/長方形 18"/>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graphicFrame>
        <p:nvGraphicFramePr>
          <p:cNvPr id="26" name="グラフ 25"/>
          <p:cNvGraphicFramePr>
            <a:graphicFrameLocks/>
          </p:cNvGraphicFramePr>
          <p:nvPr/>
        </p:nvGraphicFramePr>
        <p:xfrm>
          <a:off x="698269" y="1852590"/>
          <a:ext cx="7248746" cy="4144366"/>
        </p:xfrm>
        <a:graphic>
          <a:graphicData uri="http://schemas.openxmlformats.org/drawingml/2006/chart">
            <c:chart xmlns:c="http://schemas.openxmlformats.org/drawingml/2006/chart" xmlns:r="http://schemas.openxmlformats.org/officeDocument/2006/relationships" r:id="rId3"/>
          </a:graphicData>
        </a:graphic>
      </p:graphicFrame>
      <p:sp>
        <p:nvSpPr>
          <p:cNvPr id="2" name="楕円 1"/>
          <p:cNvSpPr/>
          <p:nvPr/>
        </p:nvSpPr>
        <p:spPr>
          <a:xfrm>
            <a:off x="2380259" y="2306196"/>
            <a:ext cx="4535930" cy="4383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1268232" y="5821088"/>
            <a:ext cx="7186583"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図</a:t>
            </a:r>
            <a:r>
              <a:rPr kumimoji="1" lang="en-US" altLang="ja-JP" b="1" dirty="0">
                <a:latin typeface="メイリオ" panose="020B0604030504040204" pitchFamily="50" charset="-128"/>
                <a:ea typeface="メイリオ" panose="020B0604030504040204" pitchFamily="50" charset="-128"/>
              </a:rPr>
              <a:t>13</a:t>
            </a:r>
            <a:r>
              <a:rPr kumimoji="1" lang="ja-JP" altLang="en-US" b="1" dirty="0">
                <a:latin typeface="メイリオ" panose="020B0604030504040204" pitchFamily="50" charset="-128"/>
                <a:ea typeface="メイリオ" panose="020B0604030504040204" pitchFamily="50" charset="-128"/>
              </a:rPr>
              <a:t>　留学生と日本人学生のアルバイト情報の入手経路</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複数回答</a:t>
            </a:r>
            <a:r>
              <a:rPr kumimoji="1" lang="en-US" altLang="ja-JP" b="1" dirty="0">
                <a:latin typeface="メイリオ" panose="020B0604030504040204" pitchFamily="50" charset="-128"/>
                <a:ea typeface="メイリオ" panose="020B0604030504040204" pitchFamily="50" charset="-128"/>
              </a:rPr>
              <a:t>)</a:t>
            </a:r>
            <a:endParaRPr kumimoji="1" lang="ja-JP" altLang="en-US" b="1" dirty="0">
              <a:latin typeface="メイリオ" panose="020B0604030504040204" pitchFamily="50" charset="-128"/>
              <a:ea typeface="メイリオ" panose="020B0604030504040204" pitchFamily="50" charset="-128"/>
            </a:endParaRPr>
          </a:p>
        </p:txBody>
      </p:sp>
      <p:sp>
        <p:nvSpPr>
          <p:cNvPr id="33" name="角丸四角形 32"/>
          <p:cNvSpPr/>
          <p:nvPr/>
        </p:nvSpPr>
        <p:spPr>
          <a:xfrm>
            <a:off x="3574201" y="4302000"/>
            <a:ext cx="4215413" cy="850498"/>
          </a:xfrm>
          <a:prstGeom prst="roundRect">
            <a:avLst/>
          </a:prstGeom>
          <a:solidFill>
            <a:schemeClr val="bg1"/>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b="1" dirty="0">
                <a:latin typeface="メイリオ" panose="020B0604030504040204" pitchFamily="50" charset="-128"/>
                <a:ea typeface="メイリオ" panose="020B0604030504040204" pitchFamily="50" charset="-128"/>
              </a:rPr>
              <a:t>留学生</a:t>
            </a:r>
            <a:r>
              <a:rPr lang="ja-JP" altLang="en-US" dirty="0">
                <a:latin typeface="メイリオ" panose="020B0604030504040204" pitchFamily="50" charset="-128"/>
                <a:ea typeface="メイリオ" panose="020B0604030504040204" pitchFamily="50" charset="-128"/>
              </a:rPr>
              <a:t>のアルバイト情報の入手経路は</a:t>
            </a:r>
            <a:endParaRPr lang="en-US" altLang="ja-JP" dirty="0">
              <a:latin typeface="メイリオ" panose="020B0604030504040204" pitchFamily="50" charset="-128"/>
              <a:ea typeface="メイリオ" panose="020B0604030504040204" pitchFamily="50" charset="-128"/>
            </a:endParaRPr>
          </a:p>
          <a:p>
            <a:pPr algn="ctr"/>
            <a:r>
              <a:rPr lang="ja-JP" altLang="en-US" b="1" u="sng" dirty="0">
                <a:latin typeface="メイリオ" panose="020B0604030504040204" pitchFamily="50" charset="-128"/>
                <a:ea typeface="メイリオ" panose="020B0604030504040204" pitchFamily="50" charset="-128"/>
              </a:rPr>
              <a:t>知人からの紹介</a:t>
            </a:r>
            <a:r>
              <a:rPr lang="ja-JP" altLang="en-US" dirty="0">
                <a:latin typeface="メイリオ" panose="020B0604030504040204" pitchFamily="50" charset="-128"/>
                <a:ea typeface="メイリオ" panose="020B0604030504040204" pitchFamily="50" charset="-128"/>
              </a:rPr>
              <a:t>が多い！</a:t>
            </a:r>
            <a:endParaRPr lang="en-US" altLang="ja-JP" dirty="0">
              <a:latin typeface="メイリオ" panose="020B0604030504040204" pitchFamily="50" charset="-128"/>
              <a:ea typeface="メイリオ" panose="020B0604030504040204" pitchFamily="50" charset="-128"/>
            </a:endParaRPr>
          </a:p>
        </p:txBody>
      </p:sp>
      <p:sp>
        <p:nvSpPr>
          <p:cNvPr id="34" name="円形吹き出し 33"/>
          <p:cNvSpPr/>
          <p:nvPr/>
        </p:nvSpPr>
        <p:spPr>
          <a:xfrm>
            <a:off x="6510220" y="5000985"/>
            <a:ext cx="1781108" cy="820103"/>
          </a:xfrm>
          <a:prstGeom prst="wedgeEllipseCallout">
            <a:avLst>
              <a:gd name="adj1" fmla="val -81290"/>
              <a:gd name="adj2" fmla="val -4999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effectLst>
                  <a:glow rad="127000">
                    <a:schemeClr val="bg1"/>
                  </a:glow>
                </a:effectLst>
                <a:latin typeface="メイリオ" panose="020B0604030504040204" pitchFamily="50" charset="-128"/>
                <a:ea typeface="メイリオ" panose="020B0604030504040204" pitchFamily="50" charset="-128"/>
              </a:rPr>
              <a:t>約</a:t>
            </a:r>
            <a:r>
              <a:rPr lang="en-US" altLang="ja-JP" b="1" dirty="0">
                <a:solidFill>
                  <a:schemeClr val="tx1"/>
                </a:solidFill>
                <a:effectLst>
                  <a:glow rad="127000">
                    <a:schemeClr val="bg1"/>
                  </a:glow>
                </a:effectLst>
                <a:latin typeface="メイリオ" panose="020B0604030504040204" pitchFamily="50" charset="-128"/>
                <a:ea typeface="メイリオ" panose="020B0604030504040204" pitchFamily="50" charset="-128"/>
              </a:rPr>
              <a:t>60</a:t>
            </a:r>
            <a:r>
              <a:rPr lang="ja-JP" altLang="en-US" b="1" dirty="0">
                <a:solidFill>
                  <a:schemeClr val="tx1"/>
                </a:solidFill>
                <a:effectLst>
                  <a:glow rad="127000">
                    <a:schemeClr val="bg1"/>
                  </a:glow>
                </a:effectLst>
                <a:latin typeface="メイリオ" panose="020B0604030504040204" pitchFamily="50" charset="-128"/>
                <a:ea typeface="メイリオ" panose="020B0604030504040204" pitchFamily="50" charset="-128"/>
              </a:rPr>
              <a:t>％</a:t>
            </a:r>
          </a:p>
        </p:txBody>
      </p:sp>
      <p:sp>
        <p:nvSpPr>
          <p:cNvPr id="35" name="テキスト ボックス 34"/>
          <p:cNvSpPr txBox="1"/>
          <p:nvPr/>
        </p:nvSpPr>
        <p:spPr>
          <a:xfrm>
            <a:off x="6840973" y="2372697"/>
            <a:ext cx="1619354" cy="338554"/>
          </a:xfrm>
          <a:prstGeom prst="rect">
            <a:avLst/>
          </a:prstGeom>
          <a:noFill/>
        </p:spPr>
        <p:txBody>
          <a:bodyPr wrap="none" rtlCol="0">
            <a:spAutoFit/>
          </a:bodyPr>
          <a:lstStyle/>
          <a:p>
            <a:r>
              <a:rPr lang="ja-JP" altLang="en-US" sz="1600" b="1" dirty="0">
                <a:latin typeface="メイリオ" panose="020B0604030504040204" pitchFamily="50" charset="-128"/>
                <a:ea typeface="メイリオ" panose="020B0604030504040204" pitchFamily="50" charset="-128"/>
              </a:rPr>
              <a:t>留学生</a:t>
            </a:r>
            <a:r>
              <a:rPr lang="en-US" altLang="ja-JP" sz="1600" b="1" dirty="0">
                <a:latin typeface="メイリオ" panose="020B0604030504040204" pitchFamily="50" charset="-128"/>
                <a:ea typeface="メイリオ" panose="020B0604030504040204" pitchFamily="50" charset="-128"/>
              </a:rPr>
              <a:t>(N=36)</a:t>
            </a:r>
            <a:endParaRPr lang="ja-JP" altLang="en-US" b="1" dirty="0">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5681908" y="2644750"/>
            <a:ext cx="2029723" cy="338554"/>
          </a:xfrm>
          <a:prstGeom prst="rect">
            <a:avLst/>
          </a:prstGeom>
          <a:noFill/>
        </p:spPr>
        <p:txBody>
          <a:bodyPr wrap="none" rtlCol="0">
            <a:spAutoFit/>
          </a:bodyPr>
          <a:lstStyle/>
          <a:p>
            <a:r>
              <a:rPr lang="ja-JP" altLang="en-US" sz="1600" b="1" dirty="0">
                <a:latin typeface="メイリオ" panose="020B0604030504040204" pitchFamily="50" charset="-128"/>
                <a:ea typeface="メイリオ" panose="020B0604030504040204" pitchFamily="50" charset="-128"/>
              </a:rPr>
              <a:t>日本人学生</a:t>
            </a:r>
            <a:r>
              <a:rPr lang="en-US" altLang="ja-JP" sz="1600" b="1" dirty="0">
                <a:latin typeface="メイリオ" panose="020B0604030504040204" pitchFamily="50" charset="-128"/>
                <a:ea typeface="メイリオ" panose="020B0604030504040204" pitchFamily="50" charset="-128"/>
              </a:rPr>
              <a:t>(N=53)</a:t>
            </a:r>
            <a:endParaRPr lang="ja-JP" altLang="en-US" sz="1600" b="1" dirty="0">
              <a:latin typeface="メイリオ" panose="020B0604030504040204" pitchFamily="50" charset="-128"/>
              <a:ea typeface="メイリオ" panose="020B0604030504040204" pitchFamily="50" charset="-128"/>
            </a:endParaRPr>
          </a:p>
        </p:txBody>
      </p:sp>
      <p:sp>
        <p:nvSpPr>
          <p:cNvPr id="23" name="正方形/長方形 22"/>
          <p:cNvSpPr/>
          <p:nvPr/>
        </p:nvSpPr>
        <p:spPr>
          <a:xfrm>
            <a:off x="47568" y="1333902"/>
            <a:ext cx="2940181" cy="461665"/>
          </a:xfrm>
          <a:prstGeom prst="rect">
            <a:avLst/>
          </a:prstGeom>
          <a:solidFill>
            <a:schemeClr val="accent4">
              <a:lumMod val="40000"/>
              <a:lumOff val="60000"/>
            </a:schemeClr>
          </a:solid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アルバイトの情報源</a:t>
            </a:r>
          </a:p>
        </p:txBody>
      </p:sp>
    </p:spTree>
    <p:extLst>
      <p:ext uri="{BB962C8B-B14F-4D97-AF65-F5344CB8AC3E}">
        <p14:creationId xmlns:p14="http://schemas.microsoft.com/office/powerpoint/2010/main" val="23810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3" name="正方形/長方形 22"/>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ea typeface="メイリオ" panose="020B0604030504040204" pitchFamily="50" charset="-128"/>
              </a:rPr>
              <a:pPr/>
              <a:t>52</a:t>
            </a:fld>
            <a:endParaRPr lang="ja-JP" altLang="en-US" dirty="0">
              <a:ea typeface="メイリオ" panose="020B0604030504040204" pitchFamily="50" charset="-128"/>
            </a:endParaRPr>
          </a:p>
        </p:txBody>
      </p:sp>
      <p:graphicFrame>
        <p:nvGraphicFramePr>
          <p:cNvPr id="22" name="グラフ 21"/>
          <p:cNvGraphicFramePr>
            <a:graphicFrameLocks/>
          </p:cNvGraphicFramePr>
          <p:nvPr>
            <p:extLst>
              <p:ext uri="{D42A27DB-BD31-4B8C-83A1-F6EECF244321}">
                <p14:modId xmlns:p14="http://schemas.microsoft.com/office/powerpoint/2010/main" val="3155322357"/>
              </p:ext>
            </p:extLst>
          </p:nvPr>
        </p:nvGraphicFramePr>
        <p:xfrm>
          <a:off x="-6696" y="1793959"/>
          <a:ext cx="8399087" cy="4915176"/>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4" name="テキスト ボックス 13"/>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8" name="角丸四角形 27">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0" name="角丸四角形 2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1" name="角丸四角形 30">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32" name="角丸四角形 31">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19" name="正方形/長方形 18"/>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8259194" y="1917059"/>
            <a:ext cx="569387" cy="338554"/>
          </a:xfrm>
          <a:prstGeom prst="rect">
            <a:avLst/>
          </a:prstGeom>
          <a:noFill/>
        </p:spPr>
        <p:txBody>
          <a:bodyPr wrap="none" rtlCol="0">
            <a:spAutoFit/>
          </a:bodyPr>
          <a:lstStyle/>
          <a:p>
            <a:r>
              <a:rPr kumimoji="1"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人</a:t>
            </a:r>
            <a:r>
              <a:rPr kumimoji="1" lang="en-US" altLang="ja-JP" sz="1600" dirty="0">
                <a:latin typeface="メイリオ" panose="020B0604030504040204" pitchFamily="50" charset="-128"/>
                <a:ea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8048443" y="2339232"/>
            <a:ext cx="733808" cy="400110"/>
          </a:xfrm>
          <a:prstGeom prst="rect">
            <a:avLst/>
          </a:prstGeom>
          <a:noFill/>
        </p:spPr>
        <p:txBody>
          <a:bodyPr wrap="square" rtlCol="0">
            <a:spAutoFit/>
          </a:bodyPr>
          <a:lstStyle/>
          <a:p>
            <a:r>
              <a:rPr kumimoji="1" lang="en-US" altLang="ja-JP" sz="2000" dirty="0"/>
              <a:t>N=21</a:t>
            </a:r>
            <a:endParaRPr kumimoji="1" lang="ja-JP" altLang="en-US" sz="2000" dirty="0"/>
          </a:p>
        </p:txBody>
      </p:sp>
      <p:sp>
        <p:nvSpPr>
          <p:cNvPr id="20" name="正方形/長方形 19"/>
          <p:cNvSpPr/>
          <p:nvPr/>
        </p:nvSpPr>
        <p:spPr>
          <a:xfrm>
            <a:off x="47568" y="1333902"/>
            <a:ext cx="3843948" cy="461665"/>
          </a:xfrm>
          <a:prstGeom prst="rect">
            <a:avLst/>
          </a:prstGeom>
          <a:solidFill>
            <a:schemeClr val="accent4">
              <a:lumMod val="40000"/>
              <a:lumOff val="60000"/>
            </a:schemeClr>
          </a:solid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アルバイト先に求める条件</a:t>
            </a:r>
          </a:p>
        </p:txBody>
      </p:sp>
      <p:sp>
        <p:nvSpPr>
          <p:cNvPr id="26" name="円形吹き出し 25"/>
          <p:cNvSpPr/>
          <p:nvPr/>
        </p:nvSpPr>
        <p:spPr>
          <a:xfrm>
            <a:off x="5577481" y="4009785"/>
            <a:ext cx="3355461" cy="1423098"/>
          </a:xfrm>
          <a:prstGeom prst="wedgeEllipseCallout">
            <a:avLst>
              <a:gd name="adj1" fmla="val -25275"/>
              <a:gd name="adj2" fmla="val -9971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effectLst>
                  <a:glow rad="127000">
                    <a:schemeClr val="bg1"/>
                  </a:glow>
                </a:effectLst>
                <a:latin typeface="メイリオ" panose="020B0604030504040204" pitchFamily="50" charset="-128"/>
                <a:ea typeface="メイリオ" panose="020B0604030504040204" pitchFamily="50" charset="-128"/>
              </a:rPr>
              <a:t>アルバイト先の雰囲気</a:t>
            </a:r>
          </a:p>
        </p:txBody>
      </p:sp>
    </p:spTree>
    <p:extLst>
      <p:ext uri="{BB962C8B-B14F-4D97-AF65-F5344CB8AC3E}">
        <p14:creationId xmlns:p14="http://schemas.microsoft.com/office/powerpoint/2010/main" val="19907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31" name="正方形/長方形 30"/>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53</a:t>
            </a:fld>
            <a:endParaRPr lang="ja-JP" altLang="en-US" dirty="0"/>
          </a:p>
        </p:txBody>
      </p:sp>
      <p:sp>
        <p:nvSpPr>
          <p:cNvPr id="2" name="正方形/長方形 1"/>
          <p:cNvSpPr/>
          <p:nvPr/>
        </p:nvSpPr>
        <p:spPr>
          <a:xfrm>
            <a:off x="269982" y="1480569"/>
            <a:ext cx="2654894"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lang="ja-JP" altLang="en-US" sz="2400" b="1" dirty="0">
                <a:latin typeface="メイリオ" panose="020B0604030504040204" pitchFamily="50" charset="-128"/>
                <a:ea typeface="メイリオ" panose="020B0604030504040204" pitchFamily="50" charset="-128"/>
              </a:rPr>
              <a:t>の結果</a:t>
            </a:r>
            <a:endParaRPr lang="en-US" altLang="ja-JP" sz="2400" b="1" dirty="0">
              <a:latin typeface="メイリオ" panose="020B0604030504040204" pitchFamily="50" charset="-128"/>
              <a:ea typeface="メイリオ" panose="020B0604030504040204" pitchFamily="50" charset="-128"/>
            </a:endParaRPr>
          </a:p>
        </p:txBody>
      </p:sp>
      <p:sp>
        <p:nvSpPr>
          <p:cNvPr id="17" name="角丸四角形 1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696" y="627672"/>
            <a:ext cx="9056972"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仮説検証</a:t>
            </a:r>
            <a:r>
              <a:rPr lang="en-US" altLang="ja-JP" sz="2400" b="1" dirty="0">
                <a:latin typeface="メイリオ" panose="020B0604030504040204" pitchFamily="50" charset="-128"/>
                <a:ea typeface="メイリオ" panose="020B0604030504040204" pitchFamily="50" charset="-128"/>
              </a:rPr>
              <a:t>3</a:t>
            </a:r>
            <a:r>
              <a:rPr kumimoji="1" lang="en-US" altLang="ja-JP" sz="2400" b="1" dirty="0">
                <a:latin typeface="メイリオ" panose="020B0604030504040204" pitchFamily="50" charset="-128"/>
                <a:ea typeface="メイリオ" panose="020B0604030504040204" pitchFamily="50" charset="-128"/>
              </a:rPr>
              <a:t>.</a:t>
            </a:r>
            <a:r>
              <a:rPr kumimoji="1" lang="ja-JP" altLang="en-US" sz="2400" b="1" dirty="0">
                <a:latin typeface="メイリオ" panose="020B0604030504040204" pitchFamily="50" charset="-128"/>
                <a:ea typeface="メイリオ" panose="020B0604030504040204" pitchFamily="50" charset="-128"/>
              </a:rPr>
              <a:t>　留学生のアルバイトによって解決できるのか</a:t>
            </a:r>
            <a:endParaRPr kumimoji="1" lang="ja-JP" altLang="en-US" sz="2000" dirty="0">
              <a:latin typeface="メイリオ" panose="020B0604030504040204" pitchFamily="50" charset="-128"/>
              <a:ea typeface="メイリオ" panose="020B0604030504040204" pitchFamily="50" charset="-128"/>
            </a:endParaRPr>
          </a:p>
        </p:txBody>
      </p:sp>
      <p:grpSp>
        <p:nvGrpSpPr>
          <p:cNvPr id="27" name="グループ化 26"/>
          <p:cNvGrpSpPr/>
          <p:nvPr/>
        </p:nvGrpSpPr>
        <p:grpSpPr>
          <a:xfrm>
            <a:off x="459516" y="2773043"/>
            <a:ext cx="2135632" cy="2180769"/>
            <a:chOff x="6120243" y="2313754"/>
            <a:chExt cx="1864248" cy="1864248"/>
          </a:xfrm>
          <a:solidFill>
            <a:srgbClr val="69AFFD"/>
          </a:solidFill>
        </p:grpSpPr>
        <p:sp>
          <p:nvSpPr>
            <p:cNvPr id="28" name="楕円 27"/>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3" name="正方形/長方形 32"/>
            <p:cNvSpPr/>
            <p:nvPr/>
          </p:nvSpPr>
          <p:spPr>
            <a:xfrm>
              <a:off x="6611544" y="2906195"/>
              <a:ext cx="903120" cy="789316"/>
            </a:xfrm>
            <a:prstGeom prst="rect">
              <a:avLst/>
            </a:prstGeom>
            <a:noFill/>
          </p:spPr>
          <p:txBody>
            <a:bodyPr wrap="square">
              <a:spAutoFit/>
            </a:bodyPr>
            <a:lstStyle/>
            <a:p>
              <a:r>
                <a:rPr lang="ja-JP" altLang="en-US" sz="5400" b="1" dirty="0">
                  <a:latin typeface="メイリオ" panose="020B0604030504040204" pitchFamily="50" charset="-128"/>
                  <a:ea typeface="メイリオ" panose="020B0604030504040204" pitchFamily="50" charset="-128"/>
                </a:rPr>
                <a:t>店</a:t>
              </a:r>
            </a:p>
          </p:txBody>
        </p:sp>
      </p:grpSp>
      <p:sp>
        <p:nvSpPr>
          <p:cNvPr id="34" name="右矢印 33"/>
          <p:cNvSpPr/>
          <p:nvPr/>
        </p:nvSpPr>
        <p:spPr>
          <a:xfrm>
            <a:off x="3076057" y="3806596"/>
            <a:ext cx="3234498" cy="477484"/>
          </a:xfrm>
          <a:prstGeom prst="rightArrow">
            <a:avLst>
              <a:gd name="adj1" fmla="val 50000"/>
              <a:gd name="adj2" fmla="val 1816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36" name="グループ化 35"/>
          <p:cNvGrpSpPr/>
          <p:nvPr/>
        </p:nvGrpSpPr>
        <p:grpSpPr>
          <a:xfrm>
            <a:off x="6791464" y="2807917"/>
            <a:ext cx="2101481" cy="2145895"/>
            <a:chOff x="3548125" y="3860438"/>
            <a:chExt cx="1853737" cy="1853737"/>
          </a:xfrm>
          <a:solidFill>
            <a:srgbClr val="FF5050"/>
          </a:solidFill>
        </p:grpSpPr>
        <p:sp>
          <p:nvSpPr>
            <p:cNvPr id="37" name="楕円 36"/>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8" name="テキスト ボックス 37"/>
            <p:cNvSpPr txBox="1"/>
            <p:nvPr/>
          </p:nvSpPr>
          <p:spPr>
            <a:xfrm>
              <a:off x="3704428" y="4510806"/>
              <a:ext cx="1656106" cy="664684"/>
            </a:xfrm>
            <a:prstGeom prst="rect">
              <a:avLst/>
            </a:prstGeom>
            <a:noFill/>
            <a:ln>
              <a:noFill/>
            </a:ln>
          </p:spPr>
          <p:txBody>
            <a:bodyPr wrap="none" rtlCol="0">
              <a:spAutoFit/>
            </a:bodyPr>
            <a:lstStyle/>
            <a:p>
              <a:r>
                <a:rPr lang="ja-JP" altLang="en-US" sz="4400" b="1" dirty="0">
                  <a:latin typeface="メイリオ" panose="020B0604030504040204" pitchFamily="50" charset="-128"/>
                  <a:ea typeface="メイリオ" panose="020B0604030504040204" pitchFamily="50" charset="-128"/>
                </a:rPr>
                <a:t>留学生</a:t>
              </a:r>
              <a:endParaRPr kumimoji="1" lang="ja-JP" altLang="en-US" sz="4400" b="1" dirty="0">
                <a:latin typeface="メイリオ" panose="020B0604030504040204" pitchFamily="50" charset="-128"/>
                <a:ea typeface="メイリオ" panose="020B0604030504040204" pitchFamily="50" charset="-128"/>
              </a:endParaRPr>
            </a:p>
          </p:txBody>
        </p:sp>
      </p:grpSp>
      <p:sp>
        <p:nvSpPr>
          <p:cNvPr id="39" name="右矢印 38"/>
          <p:cNvSpPr/>
          <p:nvPr/>
        </p:nvSpPr>
        <p:spPr>
          <a:xfrm rot="10800000">
            <a:off x="3035596" y="4407350"/>
            <a:ext cx="3234498" cy="477484"/>
          </a:xfrm>
          <a:prstGeom prst="rightArrow">
            <a:avLst>
              <a:gd name="adj1" fmla="val 50000"/>
              <a:gd name="adj2" fmla="val 18167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2976303" y="2928566"/>
            <a:ext cx="3645025"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日常会話レベルの</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日本語能力を求める</a:t>
            </a:r>
            <a:endParaRPr kumimoji="1" lang="en-US" altLang="ja-JP" sz="2400" dirty="0">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2913400" y="4909550"/>
            <a:ext cx="4581517"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十分な日本語能力・多言語能力</a:t>
            </a:r>
          </a:p>
        </p:txBody>
      </p:sp>
      <p:sp>
        <p:nvSpPr>
          <p:cNvPr id="42" name="テキスト ボックス 41"/>
          <p:cNvSpPr txBox="1"/>
          <p:nvPr/>
        </p:nvSpPr>
        <p:spPr>
          <a:xfrm>
            <a:off x="2343123" y="2114893"/>
            <a:ext cx="5167746" cy="461665"/>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留学生アルバイト</a:t>
            </a:r>
            <a:r>
              <a:rPr lang="ja-JP" altLang="en-US" sz="2400" dirty="0">
                <a:latin typeface="メイリオ" panose="020B0604030504040204" pitchFamily="50" charset="-128"/>
                <a:ea typeface="メイリオ" panose="020B0604030504040204" pitchFamily="50" charset="-128"/>
              </a:rPr>
              <a:t>について</a:t>
            </a:r>
            <a:r>
              <a:rPr lang="en-US" altLang="ja-JP" sz="2400" dirty="0">
                <a:latin typeface="メイリオ" panose="020B0604030504040204" pitchFamily="50" charset="-128"/>
                <a:ea typeface="メイリオ" panose="020B0604030504040204" pitchFamily="50" charset="-128"/>
              </a:rPr>
              <a:t>…</a:t>
            </a:r>
            <a:endParaRPr kumimoji="1" lang="en-US" altLang="ja-JP" sz="2400" dirty="0">
              <a:latin typeface="メイリオ" panose="020B0604030504040204" pitchFamily="50" charset="-128"/>
              <a:ea typeface="メイリオ" panose="020B0604030504040204" pitchFamily="50" charset="-128"/>
            </a:endParaRPr>
          </a:p>
        </p:txBody>
      </p:sp>
      <p:sp>
        <p:nvSpPr>
          <p:cNvPr id="43" name="テキスト ボックス 42"/>
          <p:cNvSpPr txBox="1"/>
          <p:nvPr/>
        </p:nvSpPr>
        <p:spPr>
          <a:xfrm>
            <a:off x="2970179" y="5339385"/>
            <a:ext cx="4581517"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知人らの紹介が主</a:t>
            </a:r>
          </a:p>
        </p:txBody>
      </p:sp>
      <p:sp>
        <p:nvSpPr>
          <p:cNvPr id="45" name="テキスト ボックス 44"/>
          <p:cNvSpPr txBox="1"/>
          <p:nvPr/>
        </p:nvSpPr>
        <p:spPr>
          <a:xfrm>
            <a:off x="2976303" y="5767986"/>
            <a:ext cx="4581517"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職場の雰囲気の良さを求める</a:t>
            </a:r>
          </a:p>
        </p:txBody>
      </p:sp>
    </p:spTree>
    <p:extLst>
      <p:ext uri="{BB962C8B-B14F-4D97-AF65-F5344CB8AC3E}">
        <p14:creationId xmlns:p14="http://schemas.microsoft.com/office/powerpoint/2010/main" val="20621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animBg="1"/>
      <p:bldP spid="40" grpId="0"/>
      <p:bldP spid="41" grpId="0"/>
      <p:bldP spid="43" grpId="0"/>
      <p:bldP spid="4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31" name="正方形/長方形 30"/>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54</a:t>
            </a:fld>
            <a:endParaRPr lang="ja-JP" altLang="en-US" dirty="0"/>
          </a:p>
        </p:txBody>
      </p:sp>
      <p:sp>
        <p:nvSpPr>
          <p:cNvPr id="2" name="正方形/長方形 1"/>
          <p:cNvSpPr/>
          <p:nvPr/>
        </p:nvSpPr>
        <p:spPr>
          <a:xfrm>
            <a:off x="269982" y="1480569"/>
            <a:ext cx="2339102"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仮説検証の結果</a:t>
            </a:r>
            <a:endParaRPr lang="en-US" altLang="ja-JP" sz="2400" b="1" dirty="0">
              <a:latin typeface="メイリオ" panose="020B0604030504040204" pitchFamily="50" charset="-128"/>
              <a:ea typeface="メイリオ" panose="020B0604030504040204" pitchFamily="50" charset="-128"/>
            </a:endParaRPr>
          </a:p>
        </p:txBody>
      </p:sp>
      <p:sp>
        <p:nvSpPr>
          <p:cNvPr id="17" name="角丸四角形 1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696" y="627672"/>
            <a:ext cx="9056972" cy="461665"/>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仮説検証</a:t>
            </a:r>
            <a:r>
              <a:rPr lang="ja-JP" altLang="en-US" sz="2400" b="1" dirty="0">
                <a:solidFill>
                  <a:srgbClr val="C00000"/>
                </a:solidFill>
                <a:latin typeface="メイリオ" panose="020B0604030504040204" pitchFamily="50" charset="-128"/>
                <a:ea typeface="メイリオ" panose="020B0604030504040204" pitchFamily="50" charset="-128"/>
              </a:rPr>
              <a:t>のまとめ</a:t>
            </a:r>
            <a:endParaRPr kumimoji="1" lang="ja-JP" altLang="en-US" sz="2000" dirty="0">
              <a:solidFill>
                <a:srgbClr val="C00000"/>
              </a:solidFill>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3360485" y="1523394"/>
            <a:ext cx="5662077" cy="400110"/>
          </a:xfrm>
          <a:prstGeom prst="rect">
            <a:avLst/>
          </a:prstGeom>
          <a:solidFill>
            <a:schemeClr val="bg1"/>
          </a:solidFill>
          <a:ln>
            <a:solidFill>
              <a:schemeClr val="tx1"/>
            </a:solidFill>
          </a:ln>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①　外国人居住者はどのように困っているのか</a:t>
            </a:r>
          </a:p>
        </p:txBody>
      </p:sp>
      <p:grpSp>
        <p:nvGrpSpPr>
          <p:cNvPr id="34" name="グループ化 33"/>
          <p:cNvGrpSpPr>
            <a:grpSpLocks noChangeAspect="1"/>
          </p:cNvGrpSpPr>
          <p:nvPr/>
        </p:nvGrpSpPr>
        <p:grpSpPr>
          <a:xfrm>
            <a:off x="121337" y="2855360"/>
            <a:ext cx="1116736" cy="1005885"/>
            <a:chOff x="952426" y="1450002"/>
            <a:chExt cx="2167490" cy="1911929"/>
          </a:xfrm>
        </p:grpSpPr>
        <p:sp>
          <p:nvSpPr>
            <p:cNvPr id="35" name="楕円 34"/>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952426" y="1769028"/>
              <a:ext cx="2167490" cy="1148347"/>
            </a:xfrm>
            <a:prstGeom prst="rect">
              <a:avLst/>
            </a:prstGeom>
            <a:noFill/>
          </p:spPr>
          <p:txBody>
            <a:bodyPr wrap="square" rtlCol="0">
              <a:spAutoFit/>
            </a:bodyPr>
            <a:lstStyle/>
            <a:p>
              <a:pPr algn="ctr"/>
              <a:r>
                <a:rPr lang="ja-JP" altLang="en-US" sz="2000" b="1" dirty="0">
                  <a:latin typeface="メイリオ" panose="020B0604030504040204" pitchFamily="50" charset="-128"/>
                  <a:ea typeface="メイリオ" panose="020B0604030504040204" pitchFamily="50" charset="-128"/>
                </a:rPr>
                <a:t>外国人</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居住者</a:t>
              </a:r>
              <a:endParaRPr kumimoji="1" lang="en-US" altLang="ja-JP" sz="4000" b="1" dirty="0">
                <a:latin typeface="メイリオ" panose="020B0604030504040204" pitchFamily="50" charset="-128"/>
                <a:ea typeface="メイリオ" panose="020B0604030504040204" pitchFamily="50" charset="-128"/>
              </a:endParaRPr>
            </a:p>
          </p:txBody>
        </p:sp>
      </p:grpSp>
      <p:grpSp>
        <p:nvGrpSpPr>
          <p:cNvPr id="37" name="グループ化 36"/>
          <p:cNvGrpSpPr>
            <a:grpSpLocks noChangeAspect="1"/>
          </p:cNvGrpSpPr>
          <p:nvPr/>
        </p:nvGrpSpPr>
        <p:grpSpPr>
          <a:xfrm>
            <a:off x="2451406" y="2907929"/>
            <a:ext cx="960499" cy="980800"/>
            <a:chOff x="6120243" y="2313754"/>
            <a:chExt cx="1864248" cy="1864248"/>
          </a:xfrm>
          <a:solidFill>
            <a:srgbClr val="69AFFD"/>
          </a:solidFill>
        </p:grpSpPr>
        <p:sp>
          <p:nvSpPr>
            <p:cNvPr id="38" name="楕円 37"/>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正方形/長方形 38"/>
            <p:cNvSpPr/>
            <p:nvPr/>
          </p:nvSpPr>
          <p:spPr>
            <a:xfrm>
              <a:off x="6600806" y="2806922"/>
              <a:ext cx="903120" cy="994506"/>
            </a:xfrm>
            <a:prstGeom prst="rect">
              <a:avLst/>
            </a:prstGeom>
            <a:noFill/>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店</a:t>
              </a:r>
            </a:p>
          </p:txBody>
        </p:sp>
      </p:grpSp>
      <p:sp>
        <p:nvSpPr>
          <p:cNvPr id="40" name="右矢印 39"/>
          <p:cNvSpPr/>
          <p:nvPr/>
        </p:nvSpPr>
        <p:spPr>
          <a:xfrm>
            <a:off x="1332515" y="3190189"/>
            <a:ext cx="992269" cy="144343"/>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42" name="グループ化 41"/>
          <p:cNvGrpSpPr>
            <a:grpSpLocks noChangeAspect="1"/>
          </p:cNvGrpSpPr>
          <p:nvPr/>
        </p:nvGrpSpPr>
        <p:grpSpPr>
          <a:xfrm>
            <a:off x="1350241" y="4480080"/>
            <a:ext cx="956816" cy="975270"/>
            <a:chOff x="3544765" y="3860438"/>
            <a:chExt cx="1857097" cy="1853737"/>
          </a:xfrm>
          <a:solidFill>
            <a:srgbClr val="FF5050"/>
          </a:solidFill>
        </p:grpSpPr>
        <p:sp>
          <p:nvSpPr>
            <p:cNvPr id="43" name="楕円 42"/>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4" name="テキスト ボックス 43"/>
            <p:cNvSpPr txBox="1"/>
            <p:nvPr/>
          </p:nvSpPr>
          <p:spPr>
            <a:xfrm>
              <a:off x="3544765" y="4408606"/>
              <a:ext cx="1851841" cy="760506"/>
            </a:xfrm>
            <a:prstGeom prst="rect">
              <a:avLst/>
            </a:prstGeom>
            <a:noFill/>
            <a:ln>
              <a:noFill/>
            </a:ln>
          </p:spPr>
          <p:txBody>
            <a:bodyPr wrap="none" rtlCol="0">
              <a:spAutoFit/>
            </a:bodyPr>
            <a:lstStyle/>
            <a:p>
              <a:pPr algn="ctr"/>
              <a:r>
                <a:rPr lang="ja-JP" altLang="en-US" sz="2000" b="1" dirty="0">
                  <a:latin typeface="メイリオ" panose="020B0604030504040204" pitchFamily="50" charset="-128"/>
                  <a:ea typeface="メイリオ" panose="020B0604030504040204" pitchFamily="50" charset="-128"/>
                </a:rPr>
                <a:t>留学生</a:t>
              </a:r>
              <a:endParaRPr kumimoji="1" lang="ja-JP" altLang="en-US" sz="2000" b="1" dirty="0">
                <a:latin typeface="メイリオ" panose="020B0604030504040204" pitchFamily="50" charset="-128"/>
                <a:ea typeface="メイリオ" panose="020B0604030504040204" pitchFamily="50" charset="-128"/>
              </a:endParaRPr>
            </a:p>
          </p:txBody>
        </p:sp>
      </p:grpSp>
      <p:sp>
        <p:nvSpPr>
          <p:cNvPr id="45" name="上矢印 44"/>
          <p:cNvSpPr/>
          <p:nvPr/>
        </p:nvSpPr>
        <p:spPr>
          <a:xfrm>
            <a:off x="1658345" y="3766464"/>
            <a:ext cx="295146" cy="549669"/>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6" name="右矢印 45"/>
          <p:cNvSpPr/>
          <p:nvPr/>
        </p:nvSpPr>
        <p:spPr>
          <a:xfrm rot="10800000">
            <a:off x="1316239" y="3494766"/>
            <a:ext cx="992269" cy="144343"/>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3599261" y="2008452"/>
            <a:ext cx="5407563" cy="1200329"/>
          </a:xfrm>
          <a:prstGeom prst="rect">
            <a:avLst/>
          </a:prstGeom>
          <a:solidFill>
            <a:srgbClr val="FFFF99"/>
          </a:solid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外国人居住者は</a:t>
            </a:r>
            <a:r>
              <a:rPr lang="ja-JP" altLang="en-US" b="1" dirty="0">
                <a:latin typeface="メイリオ" panose="020B0604030504040204" pitchFamily="50" charset="-128"/>
                <a:ea typeface="メイリオ" panose="020B0604030504040204" pitchFamily="50" charset="-128"/>
              </a:rPr>
              <a:t>表示言語</a:t>
            </a:r>
            <a:r>
              <a:rPr lang="ja-JP" altLang="en-US" dirty="0">
                <a:latin typeface="メイリオ" panose="020B0604030504040204" pitchFamily="50" charset="-128"/>
                <a:ea typeface="メイリオ" panose="020B0604030504040204" pitchFamily="50" charset="-128"/>
              </a:rPr>
              <a:t>と</a:t>
            </a:r>
            <a:r>
              <a:rPr lang="ja-JP" altLang="en-US" b="1" dirty="0">
                <a:latin typeface="メイリオ" panose="020B0604030504040204" pitchFamily="50" charset="-128"/>
                <a:ea typeface="メイリオ" panose="020B0604030504040204" pitchFamily="50" charset="-128"/>
              </a:rPr>
              <a:t>接客時の言語対応</a:t>
            </a:r>
            <a:r>
              <a:rPr lang="ja-JP" altLang="en-US" dirty="0">
                <a:latin typeface="メイリオ" panose="020B0604030504040204" pitchFamily="50" charset="-128"/>
                <a:ea typeface="メイリオ" panose="020B0604030504040204" pitchFamily="50" charset="-128"/>
              </a:rPr>
              <a:t>を改善してほしい。</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特に</a:t>
            </a:r>
            <a:r>
              <a:rPr lang="ja-JP" altLang="en-US" b="1" dirty="0">
                <a:latin typeface="メイリオ" panose="020B0604030504040204" pitchFamily="50" charset="-128"/>
                <a:ea typeface="メイリオ" panose="020B0604030504040204" pitchFamily="50" charset="-128"/>
              </a:rPr>
              <a:t>ファミレス</a:t>
            </a:r>
            <a:r>
              <a:rPr lang="ja-JP" altLang="en-US" dirty="0">
                <a:latin typeface="メイリオ" panose="020B0604030504040204" pitchFamily="50" charset="-128"/>
                <a:ea typeface="メイリオ" panose="020B0604030504040204" pitchFamily="50" charset="-128"/>
              </a:rPr>
              <a:t>と</a:t>
            </a:r>
            <a:r>
              <a:rPr lang="ja-JP" altLang="en-US" b="1" dirty="0">
                <a:latin typeface="メイリオ" panose="020B0604030504040204" pitchFamily="50" charset="-128"/>
                <a:ea typeface="メイリオ" panose="020B0604030504040204" pitchFamily="50" charset="-128"/>
              </a:rPr>
              <a:t>アパレル店</a:t>
            </a:r>
            <a:r>
              <a:rPr lang="ja-JP" altLang="en-US" dirty="0">
                <a:latin typeface="メイリオ" panose="020B0604030504040204" pitchFamily="50" charset="-128"/>
                <a:ea typeface="メイリオ" panose="020B0604030504040204" pitchFamily="50" charset="-128"/>
              </a:rPr>
              <a:t>の言語対応を改善してほしい。</a:t>
            </a:r>
            <a:endParaRPr lang="en-US" altLang="ja-JP" dirty="0">
              <a:latin typeface="メイリオ" panose="020B0604030504040204" pitchFamily="50" charset="-128"/>
              <a:ea typeface="メイリオ" panose="020B0604030504040204" pitchFamily="50" charset="-128"/>
            </a:endParaRPr>
          </a:p>
        </p:txBody>
      </p:sp>
      <p:pic>
        <p:nvPicPr>
          <p:cNvPr id="47" name="Picture 4" descr="çæ¿ãèª­ããªãã¦å°ãå¤å½äººã®ã¤ã©ã¹ã"/>
          <p:cNvPicPr>
            <a:picLocks noChangeAspect="1" noChangeArrowheads="1"/>
          </p:cNvPicPr>
          <p:nvPr/>
        </p:nvPicPr>
        <p:blipFill rotWithShape="1">
          <a:blip r:embed="rId3">
            <a:extLst>
              <a:ext uri="{28A0092B-C50C-407E-A947-70E740481C1C}">
                <a14:useLocalDpi xmlns:a14="http://schemas.microsoft.com/office/drawing/2010/main" val="0"/>
              </a:ext>
            </a:extLst>
          </a:blip>
          <a:srcRect l="42002"/>
          <a:stretch/>
        </p:blipFill>
        <p:spPr bwMode="auto">
          <a:xfrm flipH="1">
            <a:off x="3164308" y="4370790"/>
            <a:ext cx="1250450" cy="1983540"/>
          </a:xfrm>
          <a:prstGeom prst="rect">
            <a:avLst/>
          </a:prstGeom>
          <a:noFill/>
          <a:extLst>
            <a:ext uri="{909E8E84-426E-40DD-AFC4-6F175D3DCCD1}">
              <a14:hiddenFill xmlns:a14="http://schemas.microsoft.com/office/drawing/2010/main">
                <a:solidFill>
                  <a:srgbClr val="FFFFFF"/>
                </a:solidFill>
              </a14:hiddenFill>
            </a:ext>
          </a:extLst>
        </p:spPr>
      </p:pic>
      <p:sp>
        <p:nvSpPr>
          <p:cNvPr id="10" name="雲形吹き出し 9"/>
          <p:cNvSpPr/>
          <p:nvPr/>
        </p:nvSpPr>
        <p:spPr>
          <a:xfrm rot="459260">
            <a:off x="4403596" y="3201618"/>
            <a:ext cx="4606729" cy="2933275"/>
          </a:xfrm>
          <a:prstGeom prst="cloudCallout">
            <a:avLst>
              <a:gd name="adj1" fmla="val -47395"/>
              <a:gd name="adj2" fmla="val 36815"/>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6613" y="3547774"/>
            <a:ext cx="1016416" cy="1087076"/>
          </a:xfrm>
          <a:prstGeom prst="rect">
            <a:avLst/>
          </a:prstGeom>
        </p:spPr>
      </p:pic>
      <p:pic>
        <p:nvPicPr>
          <p:cNvPr id="8" name="図 7"/>
          <p:cNvPicPr>
            <a:picLocks noChangeAspect="1"/>
          </p:cNvPicPr>
          <p:nvPr/>
        </p:nvPicPr>
        <p:blipFill rotWithShape="1">
          <a:blip r:embed="rId5">
            <a:extLst>
              <a:ext uri="{BEBA8EAE-BF5A-486C-A8C5-ECC9F3942E4B}">
                <a14:imgProps xmlns:a14="http://schemas.microsoft.com/office/drawing/2010/main">
                  <a14:imgLayer r:embed="rId6">
                    <a14:imgEffect>
                      <a14:backgroundRemoval t="5305" b="89655" l="53750" r="96250">
                        <a14:foregroundMark x1="80500" y1="26525" x2="80500" y2="26525"/>
                        <a14:foregroundMark x1="71750" y1="26790" x2="71750" y2="26790"/>
                        <a14:foregroundMark x1="80250" y1="52785" x2="80250" y2="52785"/>
                      </a14:backgroundRemoval>
                    </a14:imgEffect>
                  </a14:imgLayer>
                </a14:imgProps>
              </a:ext>
              <a:ext uri="{28A0092B-C50C-407E-A947-70E740481C1C}">
                <a14:useLocalDpi xmlns:a14="http://schemas.microsoft.com/office/drawing/2010/main" val="0"/>
              </a:ext>
            </a:extLst>
          </a:blip>
          <a:srcRect l="55200" b="25033"/>
          <a:stretch/>
        </p:blipFill>
        <p:spPr>
          <a:xfrm>
            <a:off x="7019411" y="3462903"/>
            <a:ext cx="783822" cy="1236209"/>
          </a:xfrm>
          <a:prstGeom prst="rect">
            <a:avLst/>
          </a:prstGeom>
        </p:spPr>
      </p:pic>
      <p:pic>
        <p:nvPicPr>
          <p:cNvPr id="48" name="図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7015" y="4608016"/>
            <a:ext cx="1032860" cy="981218"/>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2935" y="4699112"/>
            <a:ext cx="1004569" cy="1004569"/>
          </a:xfrm>
          <a:prstGeom prst="rect">
            <a:avLst/>
          </a:prstGeom>
        </p:spPr>
      </p:pic>
      <p:sp>
        <p:nvSpPr>
          <p:cNvPr id="11" name="加算 10"/>
          <p:cNvSpPr>
            <a:spLocks noChangeAspect="1"/>
          </p:cNvSpPr>
          <p:nvPr/>
        </p:nvSpPr>
        <p:spPr>
          <a:xfrm rot="2620536">
            <a:off x="4762594" y="2638993"/>
            <a:ext cx="3984685" cy="4049506"/>
          </a:xfrm>
          <a:prstGeom prst="mathPlus">
            <a:avLst>
              <a:gd name="adj1" fmla="val 7601"/>
            </a:avLst>
          </a:prstGeom>
          <a:solidFill>
            <a:srgbClr val="FF0000">
              <a:alpha val="7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0800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31" name="正方形/長方形 30"/>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55</a:t>
            </a:fld>
            <a:endParaRPr lang="ja-JP" altLang="en-US" dirty="0"/>
          </a:p>
        </p:txBody>
      </p:sp>
      <p:sp>
        <p:nvSpPr>
          <p:cNvPr id="2" name="正方形/長方形 1"/>
          <p:cNvSpPr/>
          <p:nvPr/>
        </p:nvSpPr>
        <p:spPr>
          <a:xfrm>
            <a:off x="269982" y="1480569"/>
            <a:ext cx="2339102"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仮説検証の結果</a:t>
            </a:r>
            <a:endParaRPr lang="en-US" altLang="ja-JP" sz="2400" b="1" dirty="0">
              <a:latin typeface="メイリオ" panose="020B0604030504040204" pitchFamily="50" charset="-128"/>
              <a:ea typeface="メイリオ" panose="020B0604030504040204" pitchFamily="50" charset="-128"/>
            </a:endParaRPr>
          </a:p>
        </p:txBody>
      </p:sp>
      <p:sp>
        <p:nvSpPr>
          <p:cNvPr id="17" name="角丸四角形 1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696" y="627672"/>
            <a:ext cx="9056972" cy="461665"/>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仮説検証</a:t>
            </a:r>
            <a:r>
              <a:rPr lang="ja-JP" altLang="en-US" sz="2400" b="1" dirty="0">
                <a:solidFill>
                  <a:srgbClr val="C00000"/>
                </a:solidFill>
                <a:latin typeface="メイリオ" panose="020B0604030504040204" pitchFamily="50" charset="-128"/>
                <a:ea typeface="メイリオ" panose="020B0604030504040204" pitchFamily="50" charset="-128"/>
              </a:rPr>
              <a:t>のまとめ</a:t>
            </a:r>
            <a:endParaRPr kumimoji="1" lang="ja-JP" altLang="en-US" sz="2000" dirty="0">
              <a:solidFill>
                <a:srgbClr val="C00000"/>
              </a:solidFill>
              <a:latin typeface="メイリオ" panose="020B0604030504040204" pitchFamily="50" charset="-128"/>
              <a:ea typeface="メイリオ" panose="020B0604030504040204" pitchFamily="50" charset="-128"/>
            </a:endParaRPr>
          </a:p>
        </p:txBody>
      </p:sp>
      <p:grpSp>
        <p:nvGrpSpPr>
          <p:cNvPr id="34" name="グループ化 33"/>
          <p:cNvGrpSpPr>
            <a:grpSpLocks noChangeAspect="1"/>
          </p:cNvGrpSpPr>
          <p:nvPr/>
        </p:nvGrpSpPr>
        <p:grpSpPr>
          <a:xfrm>
            <a:off x="121337" y="2855360"/>
            <a:ext cx="1116736" cy="1005885"/>
            <a:chOff x="952426" y="1450002"/>
            <a:chExt cx="2167490" cy="1911929"/>
          </a:xfrm>
        </p:grpSpPr>
        <p:sp>
          <p:nvSpPr>
            <p:cNvPr id="35" name="楕円 34"/>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952426" y="1769028"/>
              <a:ext cx="2167490" cy="1148347"/>
            </a:xfrm>
            <a:prstGeom prst="rect">
              <a:avLst/>
            </a:prstGeom>
            <a:noFill/>
          </p:spPr>
          <p:txBody>
            <a:bodyPr wrap="square" rtlCol="0">
              <a:spAutoFit/>
            </a:bodyPr>
            <a:lstStyle/>
            <a:p>
              <a:pPr algn="ctr"/>
              <a:r>
                <a:rPr lang="ja-JP" altLang="en-US" sz="2000" b="1" dirty="0">
                  <a:latin typeface="メイリオ" panose="020B0604030504040204" pitchFamily="50" charset="-128"/>
                  <a:ea typeface="メイリオ" panose="020B0604030504040204" pitchFamily="50" charset="-128"/>
                </a:rPr>
                <a:t>外国人</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居住者</a:t>
              </a:r>
              <a:endParaRPr kumimoji="1" lang="en-US" altLang="ja-JP" sz="4000" b="1" dirty="0">
                <a:latin typeface="メイリオ" panose="020B0604030504040204" pitchFamily="50" charset="-128"/>
                <a:ea typeface="メイリオ" panose="020B0604030504040204" pitchFamily="50" charset="-128"/>
              </a:endParaRPr>
            </a:p>
          </p:txBody>
        </p:sp>
      </p:grpSp>
      <p:grpSp>
        <p:nvGrpSpPr>
          <p:cNvPr id="37" name="グループ化 36"/>
          <p:cNvGrpSpPr>
            <a:grpSpLocks noChangeAspect="1"/>
          </p:cNvGrpSpPr>
          <p:nvPr/>
        </p:nvGrpSpPr>
        <p:grpSpPr>
          <a:xfrm>
            <a:off x="2451406" y="2907929"/>
            <a:ext cx="960499" cy="980800"/>
            <a:chOff x="6120243" y="2313754"/>
            <a:chExt cx="1864248" cy="1864248"/>
          </a:xfrm>
          <a:solidFill>
            <a:srgbClr val="69AFFD"/>
          </a:solidFill>
        </p:grpSpPr>
        <p:sp>
          <p:nvSpPr>
            <p:cNvPr id="38" name="楕円 37"/>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正方形/長方形 38"/>
            <p:cNvSpPr/>
            <p:nvPr/>
          </p:nvSpPr>
          <p:spPr>
            <a:xfrm>
              <a:off x="6600806" y="2806922"/>
              <a:ext cx="903120" cy="994506"/>
            </a:xfrm>
            <a:prstGeom prst="rect">
              <a:avLst/>
            </a:prstGeom>
            <a:noFill/>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店</a:t>
              </a:r>
            </a:p>
          </p:txBody>
        </p:sp>
      </p:grpSp>
      <p:sp>
        <p:nvSpPr>
          <p:cNvPr id="40" name="右矢印 39"/>
          <p:cNvSpPr/>
          <p:nvPr/>
        </p:nvSpPr>
        <p:spPr>
          <a:xfrm>
            <a:off x="1332515" y="3190189"/>
            <a:ext cx="992269" cy="144343"/>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42" name="グループ化 41"/>
          <p:cNvGrpSpPr>
            <a:grpSpLocks noChangeAspect="1"/>
          </p:cNvGrpSpPr>
          <p:nvPr/>
        </p:nvGrpSpPr>
        <p:grpSpPr>
          <a:xfrm>
            <a:off x="1350241" y="4480080"/>
            <a:ext cx="956816" cy="975270"/>
            <a:chOff x="3544765" y="3860438"/>
            <a:chExt cx="1857097" cy="1853737"/>
          </a:xfrm>
          <a:solidFill>
            <a:srgbClr val="FF5050"/>
          </a:solidFill>
        </p:grpSpPr>
        <p:sp>
          <p:nvSpPr>
            <p:cNvPr id="43" name="楕円 42"/>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4" name="テキスト ボックス 43"/>
            <p:cNvSpPr txBox="1"/>
            <p:nvPr/>
          </p:nvSpPr>
          <p:spPr>
            <a:xfrm>
              <a:off x="3544765" y="4408606"/>
              <a:ext cx="1851841" cy="760506"/>
            </a:xfrm>
            <a:prstGeom prst="rect">
              <a:avLst/>
            </a:prstGeom>
            <a:noFill/>
            <a:ln>
              <a:noFill/>
            </a:ln>
          </p:spPr>
          <p:txBody>
            <a:bodyPr wrap="none" rtlCol="0">
              <a:spAutoFit/>
            </a:bodyPr>
            <a:lstStyle/>
            <a:p>
              <a:pPr algn="ctr"/>
              <a:r>
                <a:rPr lang="ja-JP" altLang="en-US" sz="2000" b="1" dirty="0">
                  <a:latin typeface="メイリオ" panose="020B0604030504040204" pitchFamily="50" charset="-128"/>
                  <a:ea typeface="メイリオ" panose="020B0604030504040204" pitchFamily="50" charset="-128"/>
                </a:rPr>
                <a:t>留学生</a:t>
              </a:r>
              <a:endParaRPr kumimoji="1" lang="ja-JP" altLang="en-US" sz="2000" b="1" dirty="0">
                <a:latin typeface="メイリオ" panose="020B0604030504040204" pitchFamily="50" charset="-128"/>
                <a:ea typeface="メイリオ" panose="020B0604030504040204" pitchFamily="50" charset="-128"/>
              </a:endParaRPr>
            </a:p>
          </p:txBody>
        </p:sp>
      </p:grpSp>
      <p:sp>
        <p:nvSpPr>
          <p:cNvPr id="45" name="上矢印 44"/>
          <p:cNvSpPr/>
          <p:nvPr/>
        </p:nvSpPr>
        <p:spPr>
          <a:xfrm>
            <a:off x="1658345" y="3766464"/>
            <a:ext cx="295146" cy="549669"/>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6" name="右矢印 45"/>
          <p:cNvSpPr/>
          <p:nvPr/>
        </p:nvSpPr>
        <p:spPr>
          <a:xfrm rot="10800000">
            <a:off x="1316239" y="3494766"/>
            <a:ext cx="992269" cy="144343"/>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角丸四角形吹き出し 5"/>
          <p:cNvSpPr/>
          <p:nvPr/>
        </p:nvSpPr>
        <p:spPr>
          <a:xfrm>
            <a:off x="4863476" y="3199659"/>
            <a:ext cx="4120404" cy="1865828"/>
          </a:xfrm>
          <a:prstGeom prst="wedgeRoundRectCallout">
            <a:avLst>
              <a:gd name="adj1" fmla="val -50070"/>
              <a:gd name="adj2" fmla="val 6437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337" y="3542420"/>
            <a:ext cx="1124424" cy="1202592"/>
          </a:xfrm>
          <a:prstGeom prst="rect">
            <a:avLst/>
          </a:prstGeom>
        </p:spPr>
      </p:pic>
      <p:pic>
        <p:nvPicPr>
          <p:cNvPr id="8" name="図 7"/>
          <p:cNvPicPr>
            <a:picLocks noChangeAspect="1"/>
          </p:cNvPicPr>
          <p:nvPr/>
        </p:nvPicPr>
        <p:blipFill rotWithShape="1">
          <a:blip r:embed="rId4">
            <a:extLst>
              <a:ext uri="{BEBA8EAE-BF5A-486C-A8C5-ECC9F3942E4B}">
                <a14:imgProps xmlns:a14="http://schemas.microsoft.com/office/drawing/2010/main">
                  <a14:imgLayer r:embed="rId5">
                    <a14:imgEffect>
                      <a14:backgroundRemoval t="5305" b="89655" l="53750" r="96250">
                        <a14:foregroundMark x1="80500" y1="26525" x2="80500" y2="26525"/>
                        <a14:foregroundMark x1="71750" y1="26790" x2="71750" y2="26790"/>
                        <a14:foregroundMark x1="80250" y1="52785" x2="80250" y2="52785"/>
                      </a14:backgroundRemoval>
                    </a14:imgEffect>
                  </a14:imgLayer>
                </a14:imgProps>
              </a:ext>
              <a:ext uri="{28A0092B-C50C-407E-A947-70E740481C1C}">
                <a14:useLocalDpi xmlns:a14="http://schemas.microsoft.com/office/drawing/2010/main" val="0"/>
              </a:ext>
            </a:extLst>
          </a:blip>
          <a:srcRect l="55200" b="25033"/>
          <a:stretch/>
        </p:blipFill>
        <p:spPr>
          <a:xfrm>
            <a:off x="7456135" y="3404812"/>
            <a:ext cx="864635" cy="1363665"/>
          </a:xfrm>
          <a:prstGeom prst="rect">
            <a:avLst/>
          </a:prstGeom>
        </p:spPr>
      </p:pic>
      <p:sp>
        <p:nvSpPr>
          <p:cNvPr id="49" name="テキスト ボックス 48"/>
          <p:cNvSpPr txBox="1"/>
          <p:nvPr/>
        </p:nvSpPr>
        <p:spPr>
          <a:xfrm>
            <a:off x="3613878" y="2015523"/>
            <a:ext cx="5408123" cy="923330"/>
          </a:xfrm>
          <a:prstGeom prst="rect">
            <a:avLst/>
          </a:prstGeom>
          <a:solidFill>
            <a:srgbClr val="69AFFD"/>
          </a:solid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店側は表示言語について多言語対応をしているところが多いが、</a:t>
            </a:r>
            <a:r>
              <a:rPr lang="ja-JP" altLang="en-US" b="1" dirty="0">
                <a:latin typeface="メイリオ" panose="020B0604030504040204" pitchFamily="50" charset="-128"/>
                <a:ea typeface="メイリオ" panose="020B0604030504040204" pitchFamily="50" charset="-128"/>
              </a:rPr>
              <a:t>接客時の言語対応</a:t>
            </a:r>
            <a:r>
              <a:rPr lang="ja-JP" altLang="en-US" dirty="0">
                <a:latin typeface="メイリオ" panose="020B0604030504040204" pitchFamily="50" charset="-128"/>
                <a:ea typeface="メイリオ" panose="020B0604030504040204" pitchFamily="50" charset="-128"/>
              </a:rPr>
              <a:t>を</a:t>
            </a:r>
            <a:r>
              <a:rPr lang="ja-JP" altLang="en-US" b="1" dirty="0">
                <a:latin typeface="メイリオ" panose="020B0604030504040204" pitchFamily="50" charset="-128"/>
                <a:ea typeface="メイリオ" panose="020B0604030504040204" pitchFamily="50" charset="-128"/>
              </a:rPr>
              <a:t>意識しているところは少ない。</a:t>
            </a:r>
            <a:endParaRPr lang="en-US" altLang="ja-JP" b="1" dirty="0">
              <a:latin typeface="メイリオ" panose="020B0604030504040204" pitchFamily="50" charset="-128"/>
              <a:ea typeface="メイリオ" panose="020B0604030504040204" pitchFamily="50" charset="-128"/>
            </a:endParaRPr>
          </a:p>
        </p:txBody>
      </p:sp>
      <p:sp>
        <p:nvSpPr>
          <p:cNvPr id="50" name="テキスト ボックス 49"/>
          <p:cNvSpPr txBox="1"/>
          <p:nvPr/>
        </p:nvSpPr>
        <p:spPr>
          <a:xfrm>
            <a:off x="3450427" y="1508174"/>
            <a:ext cx="5571574" cy="400110"/>
          </a:xfrm>
          <a:prstGeom prst="rect">
            <a:avLst/>
          </a:prstGeom>
          <a:solidFill>
            <a:schemeClr val="bg1"/>
          </a:solidFill>
          <a:ln>
            <a:solidFill>
              <a:schemeClr val="tx1"/>
            </a:solidFill>
          </a:ln>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②　店はどのように対応しているのか</a:t>
            </a:r>
          </a:p>
        </p:txBody>
      </p:sp>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253" y="4478273"/>
            <a:ext cx="1646574" cy="1543260"/>
          </a:xfrm>
          <a:prstGeom prst="rect">
            <a:avLst/>
          </a:prstGeom>
        </p:spPr>
      </p:pic>
      <p:sp>
        <p:nvSpPr>
          <p:cNvPr id="7" name="楕円 6"/>
          <p:cNvSpPr/>
          <p:nvPr/>
        </p:nvSpPr>
        <p:spPr>
          <a:xfrm>
            <a:off x="5407602" y="3466219"/>
            <a:ext cx="1342307" cy="1354994"/>
          </a:xfrm>
          <a:prstGeom prst="ellipse">
            <a:avLst/>
          </a:prstGeom>
          <a:noFill/>
          <a:ln w="152400">
            <a:solidFill>
              <a:srgbClr val="00B050">
                <a:alpha val="6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p:cNvSpPr/>
          <p:nvPr/>
        </p:nvSpPr>
        <p:spPr>
          <a:xfrm>
            <a:off x="7143090" y="3397173"/>
            <a:ext cx="1445909" cy="1288250"/>
          </a:xfrm>
          <a:prstGeom prst="triangle">
            <a:avLst/>
          </a:prstGeom>
          <a:noFill/>
          <a:ln w="152400">
            <a:solidFill>
              <a:srgbClr val="FF0000">
                <a:alpha val="6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0366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31" name="正方形/長方形 30"/>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56</a:t>
            </a:fld>
            <a:endParaRPr lang="ja-JP" altLang="en-US" dirty="0"/>
          </a:p>
        </p:txBody>
      </p:sp>
      <p:sp>
        <p:nvSpPr>
          <p:cNvPr id="2" name="正方形/長方形 1"/>
          <p:cNvSpPr/>
          <p:nvPr/>
        </p:nvSpPr>
        <p:spPr>
          <a:xfrm>
            <a:off x="269982" y="1480569"/>
            <a:ext cx="2339102"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仮説検証の結果</a:t>
            </a:r>
            <a:endParaRPr lang="en-US" altLang="ja-JP" sz="2400" b="1" dirty="0">
              <a:latin typeface="メイリオ" panose="020B0604030504040204" pitchFamily="50" charset="-128"/>
              <a:ea typeface="メイリオ" panose="020B0604030504040204" pitchFamily="50" charset="-128"/>
            </a:endParaRPr>
          </a:p>
        </p:txBody>
      </p:sp>
      <p:sp>
        <p:nvSpPr>
          <p:cNvPr id="17" name="角丸四角形 1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調査</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6696" y="627672"/>
            <a:ext cx="9056972" cy="461665"/>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仮説検証</a:t>
            </a:r>
            <a:r>
              <a:rPr lang="ja-JP" altLang="en-US" sz="2400" b="1" dirty="0">
                <a:solidFill>
                  <a:srgbClr val="C00000"/>
                </a:solidFill>
                <a:latin typeface="メイリオ" panose="020B0604030504040204" pitchFamily="50" charset="-128"/>
                <a:ea typeface="メイリオ" panose="020B0604030504040204" pitchFamily="50" charset="-128"/>
              </a:rPr>
              <a:t>のまとめ</a:t>
            </a:r>
            <a:endParaRPr kumimoji="1" lang="ja-JP" altLang="en-US" sz="2000" dirty="0">
              <a:solidFill>
                <a:srgbClr val="C00000"/>
              </a:solidFill>
              <a:latin typeface="メイリオ" panose="020B0604030504040204" pitchFamily="50" charset="-128"/>
              <a:ea typeface="メイリオ" panose="020B0604030504040204" pitchFamily="50" charset="-128"/>
            </a:endParaRPr>
          </a:p>
        </p:txBody>
      </p:sp>
      <p:grpSp>
        <p:nvGrpSpPr>
          <p:cNvPr id="34" name="グループ化 33"/>
          <p:cNvGrpSpPr>
            <a:grpSpLocks noChangeAspect="1"/>
          </p:cNvGrpSpPr>
          <p:nvPr/>
        </p:nvGrpSpPr>
        <p:grpSpPr>
          <a:xfrm>
            <a:off x="121337" y="2855360"/>
            <a:ext cx="1116736" cy="1005885"/>
            <a:chOff x="952426" y="1450002"/>
            <a:chExt cx="2167490" cy="1911929"/>
          </a:xfrm>
        </p:grpSpPr>
        <p:sp>
          <p:nvSpPr>
            <p:cNvPr id="35" name="楕円 34"/>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952426" y="1769028"/>
              <a:ext cx="2167490" cy="1345509"/>
            </a:xfrm>
            <a:prstGeom prst="rect">
              <a:avLst/>
            </a:prstGeom>
            <a:noFill/>
          </p:spPr>
          <p:txBody>
            <a:bodyPr wrap="square" rtlCol="0">
              <a:spAutoFit/>
            </a:bodyPr>
            <a:lstStyle/>
            <a:p>
              <a:pPr algn="ctr"/>
              <a:r>
                <a:rPr lang="ja-JP" altLang="en-US" sz="2000" b="1" dirty="0">
                  <a:latin typeface="メイリオ" panose="020B0604030504040204" pitchFamily="50" charset="-128"/>
                  <a:ea typeface="メイリオ" panose="020B0604030504040204" pitchFamily="50" charset="-128"/>
                </a:rPr>
                <a:t>外国人</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居住者</a:t>
              </a:r>
              <a:endParaRPr kumimoji="1" lang="en-US" altLang="ja-JP" sz="4000" b="1" dirty="0">
                <a:latin typeface="メイリオ" panose="020B0604030504040204" pitchFamily="50" charset="-128"/>
                <a:ea typeface="メイリオ" panose="020B0604030504040204" pitchFamily="50" charset="-128"/>
              </a:endParaRPr>
            </a:p>
          </p:txBody>
        </p:sp>
      </p:grpSp>
      <p:grpSp>
        <p:nvGrpSpPr>
          <p:cNvPr id="37" name="グループ化 36"/>
          <p:cNvGrpSpPr>
            <a:grpSpLocks noChangeAspect="1"/>
          </p:cNvGrpSpPr>
          <p:nvPr/>
        </p:nvGrpSpPr>
        <p:grpSpPr>
          <a:xfrm>
            <a:off x="2451406" y="2907929"/>
            <a:ext cx="960499" cy="980800"/>
            <a:chOff x="6120243" y="2313754"/>
            <a:chExt cx="1864248" cy="1864248"/>
          </a:xfrm>
          <a:solidFill>
            <a:srgbClr val="69AFFD"/>
          </a:solidFill>
        </p:grpSpPr>
        <p:sp>
          <p:nvSpPr>
            <p:cNvPr id="38" name="楕円 37"/>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正方形/長方形 38"/>
            <p:cNvSpPr/>
            <p:nvPr/>
          </p:nvSpPr>
          <p:spPr>
            <a:xfrm>
              <a:off x="6600806" y="2806922"/>
              <a:ext cx="903120" cy="994506"/>
            </a:xfrm>
            <a:prstGeom prst="rect">
              <a:avLst/>
            </a:prstGeom>
            <a:noFill/>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店</a:t>
              </a:r>
            </a:p>
          </p:txBody>
        </p:sp>
      </p:grpSp>
      <p:sp>
        <p:nvSpPr>
          <p:cNvPr id="40" name="右矢印 39"/>
          <p:cNvSpPr/>
          <p:nvPr/>
        </p:nvSpPr>
        <p:spPr>
          <a:xfrm>
            <a:off x="1332515" y="3190189"/>
            <a:ext cx="992269" cy="144343"/>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42" name="グループ化 41"/>
          <p:cNvGrpSpPr>
            <a:grpSpLocks noChangeAspect="1"/>
          </p:cNvGrpSpPr>
          <p:nvPr/>
        </p:nvGrpSpPr>
        <p:grpSpPr>
          <a:xfrm>
            <a:off x="1350241" y="4480080"/>
            <a:ext cx="956816" cy="975270"/>
            <a:chOff x="3544765" y="3860438"/>
            <a:chExt cx="1857097" cy="1853737"/>
          </a:xfrm>
          <a:solidFill>
            <a:srgbClr val="FF5050"/>
          </a:solidFill>
        </p:grpSpPr>
        <p:sp>
          <p:nvSpPr>
            <p:cNvPr id="43" name="楕円 42"/>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4" name="テキスト ボックス 43"/>
            <p:cNvSpPr txBox="1"/>
            <p:nvPr/>
          </p:nvSpPr>
          <p:spPr>
            <a:xfrm>
              <a:off x="3544765" y="4408606"/>
              <a:ext cx="1851841" cy="760506"/>
            </a:xfrm>
            <a:prstGeom prst="rect">
              <a:avLst/>
            </a:prstGeom>
            <a:noFill/>
            <a:ln>
              <a:noFill/>
            </a:ln>
          </p:spPr>
          <p:txBody>
            <a:bodyPr wrap="none" rtlCol="0">
              <a:spAutoFit/>
            </a:bodyPr>
            <a:lstStyle/>
            <a:p>
              <a:pPr algn="ctr"/>
              <a:r>
                <a:rPr lang="ja-JP" altLang="en-US" sz="2000" b="1" dirty="0">
                  <a:latin typeface="メイリオ" panose="020B0604030504040204" pitchFamily="50" charset="-128"/>
                  <a:ea typeface="メイリオ" panose="020B0604030504040204" pitchFamily="50" charset="-128"/>
                </a:rPr>
                <a:t>留学生</a:t>
              </a:r>
              <a:endParaRPr kumimoji="1" lang="ja-JP" altLang="en-US" sz="2000" b="1" dirty="0">
                <a:latin typeface="メイリオ" panose="020B0604030504040204" pitchFamily="50" charset="-128"/>
                <a:ea typeface="メイリオ" panose="020B0604030504040204" pitchFamily="50" charset="-128"/>
              </a:endParaRPr>
            </a:p>
          </p:txBody>
        </p:sp>
      </p:grpSp>
      <p:sp>
        <p:nvSpPr>
          <p:cNvPr id="45" name="上矢印 44"/>
          <p:cNvSpPr/>
          <p:nvPr/>
        </p:nvSpPr>
        <p:spPr>
          <a:xfrm>
            <a:off x="1658345" y="3766464"/>
            <a:ext cx="295146" cy="549669"/>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6" name="右矢印 45"/>
          <p:cNvSpPr/>
          <p:nvPr/>
        </p:nvSpPr>
        <p:spPr>
          <a:xfrm rot="10800000">
            <a:off x="1316239" y="3494766"/>
            <a:ext cx="992269" cy="144343"/>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3613882" y="1951028"/>
            <a:ext cx="5408119" cy="923330"/>
          </a:xfrm>
          <a:prstGeom prst="rect">
            <a:avLst/>
          </a:prstGeom>
          <a:solidFill>
            <a:srgbClr val="69AFFD"/>
          </a:solid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店側は留学生を</a:t>
            </a:r>
            <a:r>
              <a:rPr lang="ja-JP" altLang="en-US" b="1" dirty="0">
                <a:latin typeface="メイリオ" panose="020B0604030504040204" pitchFamily="50" charset="-128"/>
                <a:ea typeface="メイリオ" panose="020B0604030504040204" pitchFamily="50" charset="-128"/>
              </a:rPr>
              <a:t>積極的に雇用してはいない。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日本語能力があれば雇う</a:t>
            </a:r>
            <a:r>
              <a:rPr lang="ja-JP" altLang="en-US" dirty="0">
                <a:latin typeface="メイリオ" panose="020B0604030504040204" pitchFamily="50" charset="-128"/>
                <a:ea typeface="メイリオ" panose="020B0604030504040204" pitchFamily="50" charset="-128"/>
              </a:rPr>
              <a:t>というところが多い。</a:t>
            </a:r>
            <a:endParaRPr lang="en-US" altLang="ja-JP"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多言語能力にも期待</a:t>
            </a:r>
            <a:r>
              <a:rPr lang="ja-JP" altLang="en-US" dirty="0">
                <a:latin typeface="メイリオ" panose="020B0604030504040204" pitchFamily="50" charset="-128"/>
                <a:ea typeface="メイリオ" panose="020B0604030504040204" pitchFamily="50" charset="-128"/>
              </a:rPr>
              <a:t>しているところが多い。</a:t>
            </a:r>
            <a:endParaRPr lang="en-US" altLang="ja-JP" dirty="0">
              <a:latin typeface="メイリオ" panose="020B0604030504040204" pitchFamily="50" charset="-128"/>
              <a:ea typeface="メイリオ" panose="020B0604030504040204" pitchFamily="50" charset="-128"/>
            </a:endParaRPr>
          </a:p>
        </p:txBody>
      </p:sp>
      <p:sp>
        <p:nvSpPr>
          <p:cNvPr id="47" name="テキスト ボックス 46"/>
          <p:cNvSpPr txBox="1"/>
          <p:nvPr/>
        </p:nvSpPr>
        <p:spPr>
          <a:xfrm>
            <a:off x="3613878" y="2926436"/>
            <a:ext cx="5393145" cy="646331"/>
          </a:xfrm>
          <a:prstGeom prst="rect">
            <a:avLst/>
          </a:prstGeom>
          <a:solidFill>
            <a:srgbClr val="FF5050"/>
          </a:solid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留学生は</a:t>
            </a:r>
            <a:r>
              <a:rPr lang="ja-JP" altLang="en-US" b="1" dirty="0">
                <a:latin typeface="メイリオ" panose="020B0604030504040204" pitchFamily="50" charset="-128"/>
                <a:ea typeface="メイリオ" panose="020B0604030504040204" pitchFamily="50" charset="-128"/>
              </a:rPr>
              <a:t>日本語能力</a:t>
            </a:r>
            <a:r>
              <a:rPr lang="ja-JP" altLang="en-US"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多言語対応能力</a:t>
            </a:r>
            <a:r>
              <a:rPr lang="ja-JP" altLang="en-US" dirty="0">
                <a:latin typeface="メイリオ" panose="020B0604030504040204" pitchFamily="50" charset="-128"/>
                <a:ea typeface="メイリオ" panose="020B0604030504040204" pitchFamily="50" charset="-128"/>
              </a:rPr>
              <a:t>を持つ。</a:t>
            </a:r>
            <a:endParaRPr lang="en-US" altLang="ja-JP"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雰囲気を重視</a:t>
            </a:r>
            <a:r>
              <a:rPr lang="ja-JP" altLang="en-US" dirty="0">
                <a:latin typeface="メイリオ" panose="020B0604030504040204" pitchFamily="50" charset="-128"/>
                <a:ea typeface="メイリオ" panose="020B0604030504040204" pitchFamily="50" charset="-128"/>
              </a:rPr>
              <a:t>して応募する。</a:t>
            </a:r>
            <a:endParaRPr lang="en-US" altLang="ja-JP" dirty="0">
              <a:latin typeface="メイリオ" panose="020B0604030504040204" pitchFamily="50" charset="-128"/>
              <a:ea typeface="メイリオ" panose="020B0604030504040204" pitchFamily="50" charset="-128"/>
            </a:endParaRPr>
          </a:p>
        </p:txBody>
      </p:sp>
      <p:sp>
        <p:nvSpPr>
          <p:cNvPr id="48" name="テキスト ボックス 47"/>
          <p:cNvSpPr txBox="1"/>
          <p:nvPr/>
        </p:nvSpPr>
        <p:spPr>
          <a:xfrm>
            <a:off x="3164308" y="1502991"/>
            <a:ext cx="5857693" cy="400110"/>
          </a:xfrm>
          <a:prstGeom prst="rect">
            <a:avLst/>
          </a:prstGeom>
          <a:solidFill>
            <a:schemeClr val="bg1"/>
          </a:solidFill>
          <a:ln>
            <a:solidFill>
              <a:schemeClr val="tx1"/>
            </a:solidFill>
          </a:ln>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③　留学生のアルバイトによって解決できるのか</a:t>
            </a:r>
          </a:p>
        </p:txBody>
      </p:sp>
      <p:pic>
        <p:nvPicPr>
          <p:cNvPr id="51" name="Picture 2" descr="ã¹ã¼ãã¼ãã¼ã­ã¼ã®ã¤ã©ã¹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74732" y="3968894"/>
            <a:ext cx="1630598" cy="17486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ãçå­¦çãã¤ã©ã¹ã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5682" y="3883310"/>
            <a:ext cx="1206558" cy="2002586"/>
          </a:xfrm>
          <a:prstGeom prst="rect">
            <a:avLst/>
          </a:prstGeom>
          <a:noFill/>
          <a:extLst>
            <a:ext uri="{909E8E84-426E-40DD-AFC4-6F175D3DCCD1}">
              <a14:hiddenFill xmlns:a14="http://schemas.microsoft.com/office/drawing/2010/main">
                <a:solidFill>
                  <a:srgbClr val="FFFFFF"/>
                </a:solidFill>
              </a14:hiddenFill>
            </a:ext>
          </a:extLst>
        </p:spPr>
      </p:pic>
      <p:sp>
        <p:nvSpPr>
          <p:cNvPr id="9" name="等号 8"/>
          <p:cNvSpPr/>
          <p:nvPr/>
        </p:nvSpPr>
        <p:spPr>
          <a:xfrm>
            <a:off x="7000812" y="4736165"/>
            <a:ext cx="617371" cy="375961"/>
          </a:xfrm>
          <a:prstGeom prst="mathEqual">
            <a:avLst>
              <a:gd name="adj1" fmla="val 18163"/>
              <a:gd name="adj2" fmla="val 3199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10" name="角丸四角形 9"/>
          <p:cNvSpPr/>
          <p:nvPr/>
        </p:nvSpPr>
        <p:spPr>
          <a:xfrm>
            <a:off x="5885681" y="3690610"/>
            <a:ext cx="3136319" cy="234733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635" y="4625975"/>
            <a:ext cx="1539490" cy="1442895"/>
          </a:xfrm>
          <a:prstGeom prst="rect">
            <a:avLst/>
          </a:prstGeom>
        </p:spPr>
      </p:pic>
      <p:sp>
        <p:nvSpPr>
          <p:cNvPr id="12" name="角丸四角形吹き出し 11"/>
          <p:cNvSpPr/>
          <p:nvPr/>
        </p:nvSpPr>
        <p:spPr>
          <a:xfrm>
            <a:off x="4395528" y="3738135"/>
            <a:ext cx="1393371" cy="589475"/>
          </a:xfrm>
          <a:prstGeom prst="wedgeRoundRectCallout">
            <a:avLst>
              <a:gd name="adj1" fmla="val -40625"/>
              <a:gd name="adj2" fmla="val 8591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chemeClr val="tx1"/>
                </a:solidFill>
                <a:latin typeface="メイリオ" panose="020B0604030504040204" pitchFamily="50" charset="-128"/>
                <a:ea typeface="メイリオ" panose="020B0604030504040204" pitchFamily="50" charset="-128"/>
              </a:rPr>
              <a:t>雇える！</a:t>
            </a:r>
            <a:endParaRPr kumimoji="1" lang="en-US" altLang="ja-JP" sz="2000" b="1" dirty="0">
              <a:solidFill>
                <a:schemeClr val="tx1"/>
              </a:solidFill>
              <a:latin typeface="メイリオ" panose="020B0604030504040204" pitchFamily="50" charset="-128"/>
              <a:ea typeface="メイリオ" panose="020B0604030504040204" pitchFamily="50" charset="-128"/>
            </a:endParaRPr>
          </a:p>
        </p:txBody>
      </p:sp>
      <p:sp>
        <p:nvSpPr>
          <p:cNvPr id="14" name="二等辺三角形 13"/>
          <p:cNvSpPr/>
          <p:nvPr/>
        </p:nvSpPr>
        <p:spPr>
          <a:xfrm rot="16200000">
            <a:off x="5269579" y="4959627"/>
            <a:ext cx="403310" cy="821229"/>
          </a:xfrm>
          <a:prstGeom prst="triangle">
            <a:avLst>
              <a:gd name="adj" fmla="val 4995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9094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57</a:t>
            </a:fld>
            <a:endParaRPr lang="ja-JP" altLang="en-US" dirty="0">
              <a:solidFill>
                <a:schemeClr val="bg1"/>
              </a:solidFill>
            </a:endParaRPr>
          </a:p>
        </p:txBody>
      </p:sp>
      <p:sp>
        <p:nvSpPr>
          <p:cNvPr id="3" name="テキスト ボックス 2"/>
          <p:cNvSpPr txBox="1"/>
          <p:nvPr/>
        </p:nvSpPr>
        <p:spPr>
          <a:xfrm>
            <a:off x="3154455" y="2912219"/>
            <a:ext cx="2816797" cy="1446550"/>
          </a:xfrm>
          <a:prstGeom prst="rect">
            <a:avLst/>
          </a:prstGeom>
          <a:noFill/>
        </p:spPr>
        <p:txBody>
          <a:bodyPr wrap="none" rtlCol="0">
            <a:spAutoFit/>
          </a:bodyPr>
          <a:lstStyle/>
          <a:p>
            <a:pPr algn="ctr"/>
            <a:r>
              <a:rPr lang="ja-JP" altLang="en-US" sz="8800" b="1" dirty="0">
                <a:latin typeface="メイリオ" panose="020B0604030504040204" pitchFamily="50" charset="-128"/>
                <a:ea typeface="メイリオ" panose="020B0604030504040204" pitchFamily="50" charset="-128"/>
              </a:rPr>
              <a:t>提 案</a:t>
            </a:r>
            <a:endParaRPr kumimoji="1" lang="ja-JP" altLang="en-US" sz="8800" b="1" dirty="0">
              <a:latin typeface="メイリオ" panose="020B0604030504040204" pitchFamily="50" charset="-128"/>
              <a:ea typeface="メイリオ" panose="020B0604030504040204" pitchFamily="50" charset="-128"/>
            </a:endParaRPr>
          </a:p>
        </p:txBody>
      </p:sp>
      <p:sp>
        <p:nvSpPr>
          <p:cNvPr id="15" name="角丸四角形 14">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9" name="角丸四角形 18">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1" name="角丸四角形 20">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2860659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34" name="正方形/長方形 33"/>
          <p:cNvSpPr/>
          <p:nvPr/>
        </p:nvSpPr>
        <p:spPr>
          <a:xfrm>
            <a:off x="1521" y="1261364"/>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28E8A4E0-975E-4C4F-9A30-6C6E53E5DD02}"/>
              </a:ext>
            </a:extLst>
          </p:cNvPr>
          <p:cNvSpPr txBox="1"/>
          <p:nvPr/>
        </p:nvSpPr>
        <p:spPr>
          <a:xfrm>
            <a:off x="1" y="6252873"/>
            <a:ext cx="4150323"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0" name="テキスト ボックス 19">
            <a:extLst>
              <a:ext uri="{FF2B5EF4-FFF2-40B4-BE49-F238E27FC236}">
                <a16:creationId xmlns:a16="http://schemas.microsoft.com/office/drawing/2014/main" id="{0BAE5287-FDD0-4A20-9169-30FD9C249BE8}"/>
              </a:ext>
            </a:extLst>
          </p:cNvPr>
          <p:cNvSpPr txBox="1"/>
          <p:nvPr/>
        </p:nvSpPr>
        <p:spPr>
          <a:xfrm>
            <a:off x="-2671" y="6564851"/>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58</a:t>
            </a:fld>
            <a:endParaRPr lang="ja-JP" altLang="en-US" dirty="0"/>
          </a:p>
        </p:txBody>
      </p:sp>
      <p:sp>
        <p:nvSpPr>
          <p:cNvPr id="27" name="正方形/長方形 26"/>
          <p:cNvSpPr/>
          <p:nvPr/>
        </p:nvSpPr>
        <p:spPr>
          <a:xfrm>
            <a:off x="1903347" y="1437179"/>
            <a:ext cx="4368754" cy="892552"/>
          </a:xfrm>
          <a:prstGeom prst="rect">
            <a:avLst/>
          </a:prstGeom>
        </p:spPr>
        <p:txBody>
          <a:bodyPr wrap="square">
            <a:spAutoFit/>
          </a:bodyPr>
          <a:lstStyle/>
          <a:p>
            <a:r>
              <a:rPr lang="ja-JP" altLang="en-US" sz="2600" dirty="0">
                <a:latin typeface="メイリオ" panose="020B0604030504040204" pitchFamily="50" charset="-128"/>
                <a:ea typeface="メイリオ" panose="020B0604030504040204" pitchFamily="50" charset="-128"/>
              </a:rPr>
              <a:t>留学生は職場の雰囲気を</a:t>
            </a:r>
            <a:endParaRPr lang="en-US" altLang="ja-JP" sz="2600" dirty="0">
              <a:latin typeface="メイリオ" panose="020B0604030504040204" pitchFamily="50" charset="-128"/>
              <a:ea typeface="メイリオ" panose="020B0604030504040204" pitchFamily="50" charset="-128"/>
            </a:endParaRPr>
          </a:p>
          <a:p>
            <a:r>
              <a:rPr lang="ja-JP" altLang="en-US" sz="2600" dirty="0">
                <a:latin typeface="メイリオ" panose="020B0604030504040204" pitchFamily="50" charset="-128"/>
                <a:ea typeface="メイリオ" panose="020B0604030504040204" pitchFamily="50" charset="-128"/>
              </a:rPr>
              <a:t>重視している</a:t>
            </a:r>
            <a:endParaRPr lang="en-US" altLang="ja-JP" sz="2600" dirty="0">
              <a:latin typeface="メイリオ" panose="020B0604030504040204" pitchFamily="50" charset="-128"/>
              <a:ea typeface="メイリオ" panose="020B0604030504040204" pitchFamily="50" charset="-128"/>
            </a:endParaRPr>
          </a:p>
        </p:txBody>
      </p:sp>
      <p:sp>
        <p:nvSpPr>
          <p:cNvPr id="38" name="楕円 37"/>
          <p:cNvSpPr/>
          <p:nvPr/>
        </p:nvSpPr>
        <p:spPr>
          <a:xfrm>
            <a:off x="1661214" y="1729799"/>
            <a:ext cx="4432662" cy="631236"/>
          </a:xfrm>
          <a:prstGeom prst="ellipse">
            <a:avLst/>
          </a:prstGeom>
          <a:solidFill>
            <a:srgbClr val="00B0F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p:cNvSpPr/>
          <p:nvPr/>
        </p:nvSpPr>
        <p:spPr>
          <a:xfrm>
            <a:off x="2178892" y="3072872"/>
            <a:ext cx="6859462" cy="678865"/>
          </a:xfrm>
          <a:prstGeom prst="ellipse">
            <a:avLst/>
          </a:prstGeom>
          <a:solidFill>
            <a:srgbClr val="00B0F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138735" y="4618569"/>
            <a:ext cx="6645242" cy="856765"/>
          </a:xfrm>
          <a:prstGeom prst="ellipse">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49727" y="4090932"/>
            <a:ext cx="6357626" cy="1323439"/>
          </a:xfrm>
          <a:prstGeom prst="rect">
            <a:avLst/>
          </a:prstGeom>
          <a:noFill/>
        </p:spPr>
        <p:txBody>
          <a:bodyPr wrap="square" rtlCol="0">
            <a:spAutoFit/>
          </a:bodyPr>
          <a:lstStyle/>
          <a:p>
            <a:r>
              <a:rPr kumimoji="1" lang="ja-JP" altLang="en-US" sz="4000" b="1" dirty="0">
                <a:latin typeface="メイリオ" panose="020B0604030504040204" pitchFamily="50" charset="-128"/>
                <a:ea typeface="メイリオ" panose="020B0604030504040204" pitchFamily="50" charset="-128"/>
              </a:rPr>
              <a:t>アルバイト体験システム</a:t>
            </a:r>
            <a:r>
              <a:rPr kumimoji="1" lang="ja-JP" altLang="en-US" sz="4000" dirty="0">
                <a:latin typeface="メイリオ" panose="020B0604030504040204" pitchFamily="50" charset="-128"/>
                <a:ea typeface="メイリオ" panose="020B0604030504040204" pitchFamily="50" charset="-128"/>
              </a:rPr>
              <a:t>が</a:t>
            </a:r>
            <a:endParaRPr kumimoji="1" lang="en-US" altLang="ja-JP" sz="4000" dirty="0">
              <a:latin typeface="メイリオ" panose="020B0604030504040204" pitchFamily="50" charset="-128"/>
              <a:ea typeface="メイリオ" panose="020B0604030504040204" pitchFamily="50" charset="-128"/>
            </a:endParaRPr>
          </a:p>
          <a:p>
            <a:r>
              <a:rPr lang="ja-JP" altLang="en-US" sz="4000" dirty="0">
                <a:latin typeface="メイリオ" panose="020B0604030504040204" pitchFamily="50" charset="-128"/>
                <a:ea typeface="メイリオ" panose="020B0604030504040204" pitchFamily="50" charset="-128"/>
              </a:rPr>
              <a:t>よいのでは！？</a:t>
            </a:r>
            <a:endParaRPr kumimoji="1" lang="ja-JP" altLang="en-US" sz="40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2586447" y="2669053"/>
            <a:ext cx="6557553"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就業前に</a:t>
            </a:r>
            <a:r>
              <a:rPr kumimoji="1" lang="ja-JP" altLang="en-US" sz="3200" dirty="0">
                <a:latin typeface="メイリオ" panose="020B0604030504040204" pitchFamily="50" charset="-128"/>
                <a:ea typeface="メイリオ" panose="020B0604030504040204" pitchFamily="50" charset="-128"/>
              </a:rPr>
              <a:t>職場の雰囲気がわかれば</a:t>
            </a:r>
            <a:endParaRPr kumimoji="1" lang="en-US" altLang="ja-JP"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アルバイトを始めやすい</a:t>
            </a:r>
            <a:endParaRPr kumimoji="1" lang="ja-JP" altLang="en-US" sz="3200" dirty="0">
              <a:latin typeface="メイリオ" panose="020B0604030504040204" pitchFamily="50" charset="-128"/>
              <a:ea typeface="メイリオ" panose="020B0604030504040204" pitchFamily="50" charset="-128"/>
            </a:endParaRPr>
          </a:p>
        </p:txBody>
      </p:sp>
      <p:sp>
        <p:nvSpPr>
          <p:cNvPr id="25" name="角丸四角形 24">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8" name="角丸四角形 27">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5" name="角丸四角形 34">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36" name="角丸四角形 3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
        <p:nvSpPr>
          <p:cNvPr id="32" name="正方形/長方形 31"/>
          <p:cNvSpPr/>
          <p:nvPr/>
        </p:nvSpPr>
        <p:spPr>
          <a:xfrm>
            <a:off x="-2671" y="530271"/>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C00000"/>
                </a:solidFill>
                <a:latin typeface="メイリオ" panose="020B0604030504040204" pitchFamily="50" charset="-128"/>
                <a:ea typeface="メイリオ" panose="020B0604030504040204" pitchFamily="50" charset="-128"/>
              </a:rPr>
              <a:t>留学生を多様な店に入れるには</a:t>
            </a:r>
            <a:r>
              <a:rPr lang="en-US" altLang="ja-JP" sz="2400" b="1" dirty="0">
                <a:solidFill>
                  <a:srgbClr val="C00000"/>
                </a:solidFill>
                <a:latin typeface="メイリオ" panose="020B0604030504040204" pitchFamily="50" charset="-128"/>
                <a:ea typeface="メイリオ" panose="020B0604030504040204" pitchFamily="50" charset="-128"/>
              </a:rPr>
              <a:t>…</a:t>
            </a:r>
            <a:endParaRPr lang="ja-JP" altLang="en-US" sz="2400" b="1" dirty="0">
              <a:solidFill>
                <a:srgbClr val="C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35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75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29"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2" name="テキスト ボックス 21"/>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3" name="テキスト ボックス 22"/>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0" name="正方形/長方形 39"/>
          <p:cNvSpPr/>
          <p:nvPr/>
        </p:nvSpPr>
        <p:spPr>
          <a:xfrm>
            <a:off x="-3232" y="533053"/>
            <a:ext cx="5978005"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521" y="1261364"/>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6695" y="627672"/>
            <a:ext cx="6067136"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　アルバイト体験システムとは</a:t>
            </a:r>
            <a:endParaRPr kumimoji="1" lang="ja-JP" altLang="en-US" sz="2000" dirty="0">
              <a:latin typeface="メイリオ" panose="020B0604030504040204" pitchFamily="50" charset="-128"/>
              <a:ea typeface="メイリオ" panose="020B0604030504040204" pitchFamily="50" charset="-128"/>
            </a:endParaRPr>
          </a:p>
        </p:txBody>
      </p:sp>
      <p:pic>
        <p:nvPicPr>
          <p:cNvPr id="31" name="図 30" descr="[フリーイラスト] ファミレスで働くウェイトレス - パブリック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167" y="4680347"/>
            <a:ext cx="1304348" cy="949275"/>
          </a:xfrm>
          <a:prstGeom prst="rect">
            <a:avLst/>
          </a:prstGeom>
        </p:spPr>
      </p:pic>
      <p:pic>
        <p:nvPicPr>
          <p:cNvPr id="30" name="図 29" descr="&lt;strong&gt;Mail&lt;/strong&gt; Message Email Send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6850" y="4561596"/>
            <a:ext cx="1077573" cy="1077573"/>
          </a:xfrm>
          <a:prstGeom prst="rect">
            <a:avLst/>
          </a:prstGeom>
        </p:spPr>
      </p:pic>
      <p:pic>
        <p:nvPicPr>
          <p:cNvPr id="21" name="図 20" descr="[フリー&lt;strong&gt;イラスト&lt;/strong&gt;] デスクワークを頑張るOL - パブリックドメイン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4339" y="3263321"/>
            <a:ext cx="901539" cy="803920"/>
          </a:xfrm>
          <a:prstGeom prst="rect">
            <a:avLst/>
          </a:prstGeom>
        </p:spPr>
      </p:pic>
      <p:pic>
        <p:nvPicPr>
          <p:cNvPr id="17" name="図 16" descr="Iphone Teléfono Smartphone · Foto gratis e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3648" y="3225401"/>
            <a:ext cx="1180610" cy="885458"/>
          </a:xfrm>
          <a:prstGeom prst="rect">
            <a:avLst/>
          </a:prstGeom>
        </p:spPr>
      </p:pic>
      <p:sp>
        <p:nvSpPr>
          <p:cNvPr id="15" name="正方形/長方形 14"/>
          <p:cNvSpPr/>
          <p:nvPr/>
        </p:nvSpPr>
        <p:spPr>
          <a:xfrm>
            <a:off x="312821" y="1381919"/>
            <a:ext cx="3381829" cy="429789"/>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278330" y="1442376"/>
            <a:ext cx="3416320"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rPr>
              <a:t>例１：バイトル「しごと体験」</a:t>
            </a:r>
            <a:endParaRPr kumimoji="1" lang="ja-JP" altLang="en-US" b="1"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212414" y="1905633"/>
            <a:ext cx="5546711" cy="830997"/>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就業前に実際の仕事を体験、見学</a:t>
            </a:r>
            <a:endParaRPr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体験後にその</a:t>
            </a:r>
            <a:r>
              <a:rPr lang="ja-JP" altLang="en-US" sz="2400" dirty="0">
                <a:latin typeface="メイリオ" panose="020B0604030504040204" pitchFamily="50" charset="-128"/>
                <a:ea typeface="メイリオ" panose="020B0604030504040204" pitchFamily="50" charset="-128"/>
              </a:rPr>
              <a:t>まま</a:t>
            </a:r>
            <a:r>
              <a:rPr kumimoji="1" lang="ja-JP" altLang="en-US" sz="2400" dirty="0">
                <a:latin typeface="メイリオ" panose="020B0604030504040204" pitchFamily="50" charset="-128"/>
                <a:ea typeface="メイリオ" panose="020B0604030504040204" pitchFamily="50" charset="-128"/>
              </a:rPr>
              <a:t>面接をすることも</a:t>
            </a:r>
            <a:r>
              <a:rPr kumimoji="1" lang="en-US" altLang="ja-JP" sz="2400" dirty="0">
                <a:latin typeface="メイリオ" panose="020B0604030504040204" pitchFamily="50" charset="-128"/>
                <a:ea typeface="メイリオ" panose="020B0604030504040204" pitchFamily="50" charset="-128"/>
              </a:rPr>
              <a:t>OK</a:t>
            </a:r>
            <a:endParaRPr kumimoji="1" lang="ja-JP" altLang="en-US" sz="2400"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319750" y="3238201"/>
            <a:ext cx="1980029"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＜体験の流れ＞</a:t>
            </a:r>
          </a:p>
        </p:txBody>
      </p:sp>
      <p:grpSp>
        <p:nvGrpSpPr>
          <p:cNvPr id="20" name="グループ化 19"/>
          <p:cNvGrpSpPr/>
          <p:nvPr/>
        </p:nvGrpSpPr>
        <p:grpSpPr>
          <a:xfrm>
            <a:off x="1246331" y="3708517"/>
            <a:ext cx="2128457" cy="826096"/>
            <a:chOff x="1706794" y="4205891"/>
            <a:chExt cx="2186658" cy="834051"/>
          </a:xfrm>
        </p:grpSpPr>
        <p:sp>
          <p:nvSpPr>
            <p:cNvPr id="16" name="楕円 15"/>
            <p:cNvSpPr/>
            <p:nvPr/>
          </p:nvSpPr>
          <p:spPr>
            <a:xfrm>
              <a:off x="1706794" y="4205891"/>
              <a:ext cx="2186658" cy="834051"/>
            </a:xfrm>
            <a:prstGeom prst="ellipse">
              <a:avLst/>
            </a:prstGeom>
            <a:solidFill>
              <a:srgbClr val="69AFFD"/>
            </a:solidFill>
            <a:ln>
              <a:solidFill>
                <a:srgbClr val="69A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796362" y="4367791"/>
              <a:ext cx="2031325" cy="584775"/>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①バイトルで対象の</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お店を探す</a:t>
              </a:r>
            </a:p>
          </p:txBody>
        </p:sp>
      </p:grpSp>
      <p:grpSp>
        <p:nvGrpSpPr>
          <p:cNvPr id="33" name="グループ化 32"/>
          <p:cNvGrpSpPr/>
          <p:nvPr/>
        </p:nvGrpSpPr>
        <p:grpSpPr>
          <a:xfrm>
            <a:off x="4962411" y="3796028"/>
            <a:ext cx="1404528" cy="717917"/>
            <a:chOff x="5131813" y="4152985"/>
            <a:chExt cx="1404528" cy="717917"/>
          </a:xfrm>
          <a:solidFill>
            <a:srgbClr val="69AFFD"/>
          </a:solidFill>
        </p:grpSpPr>
        <p:sp>
          <p:nvSpPr>
            <p:cNvPr id="19" name="楕円 18"/>
            <p:cNvSpPr/>
            <p:nvPr/>
          </p:nvSpPr>
          <p:spPr>
            <a:xfrm>
              <a:off x="5131813" y="4152985"/>
              <a:ext cx="1404528" cy="717917"/>
            </a:xfrm>
            <a:prstGeom prst="ellipse">
              <a:avLst/>
            </a:prstGeom>
            <a:grpFill/>
            <a:ln>
              <a:solidFill>
                <a:srgbClr val="69A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239438" y="4357362"/>
              <a:ext cx="1210588" cy="338554"/>
            </a:xfrm>
            <a:prstGeom prst="rect">
              <a:avLst/>
            </a:prstGeom>
            <a:grpFill/>
            <a:ln>
              <a:solidFill>
                <a:srgbClr val="69AFFD"/>
              </a:solidFill>
            </a:ln>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②応募する</a:t>
              </a:r>
            </a:p>
          </p:txBody>
        </p:sp>
      </p:grpSp>
      <p:grpSp>
        <p:nvGrpSpPr>
          <p:cNvPr id="26" name="グループ化 25"/>
          <p:cNvGrpSpPr/>
          <p:nvPr/>
        </p:nvGrpSpPr>
        <p:grpSpPr>
          <a:xfrm>
            <a:off x="4749958" y="5213671"/>
            <a:ext cx="2095776" cy="888037"/>
            <a:chOff x="5424178" y="5237018"/>
            <a:chExt cx="2095776" cy="888037"/>
          </a:xfrm>
        </p:grpSpPr>
        <p:sp>
          <p:nvSpPr>
            <p:cNvPr id="24" name="楕円 23"/>
            <p:cNvSpPr/>
            <p:nvPr/>
          </p:nvSpPr>
          <p:spPr>
            <a:xfrm>
              <a:off x="5424178" y="5237018"/>
              <a:ext cx="2095775" cy="888037"/>
            </a:xfrm>
            <a:prstGeom prst="ellipse">
              <a:avLst/>
            </a:prstGeom>
            <a:solidFill>
              <a:srgbClr val="69AFFD"/>
            </a:solidFill>
            <a:ln>
              <a:solidFill>
                <a:srgbClr val="69A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488629" y="5456210"/>
              <a:ext cx="2031325" cy="584775"/>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③企業から具体的な</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体験の</a:t>
              </a:r>
              <a:r>
                <a:rPr kumimoji="1" lang="ja-JP" altLang="en-US" sz="1600" dirty="0">
                  <a:latin typeface="メイリオ" panose="020B0604030504040204" pitchFamily="50" charset="-128"/>
                  <a:ea typeface="メイリオ" panose="020B0604030504040204" pitchFamily="50" charset="-128"/>
                </a:rPr>
                <a:t>連絡</a:t>
              </a:r>
            </a:p>
          </p:txBody>
        </p:sp>
      </p:grpSp>
      <p:grpSp>
        <p:nvGrpSpPr>
          <p:cNvPr id="28" name="グループ化 27"/>
          <p:cNvGrpSpPr/>
          <p:nvPr/>
        </p:nvGrpSpPr>
        <p:grpSpPr>
          <a:xfrm>
            <a:off x="2210856" y="5251194"/>
            <a:ext cx="1683261" cy="759725"/>
            <a:chOff x="1127333" y="5331149"/>
            <a:chExt cx="1683261" cy="759725"/>
          </a:xfrm>
        </p:grpSpPr>
        <p:sp>
          <p:nvSpPr>
            <p:cNvPr id="27" name="楕円 26"/>
            <p:cNvSpPr/>
            <p:nvPr/>
          </p:nvSpPr>
          <p:spPr>
            <a:xfrm>
              <a:off x="1127333" y="5331149"/>
              <a:ext cx="1683261" cy="759725"/>
            </a:xfrm>
            <a:prstGeom prst="ellipse">
              <a:avLst/>
            </a:prstGeom>
            <a:solidFill>
              <a:srgbClr val="69AFFD"/>
            </a:solidFill>
            <a:ln>
              <a:solidFill>
                <a:srgbClr val="69A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240934" y="5561042"/>
              <a:ext cx="1569660"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④体験・見学</a:t>
              </a:r>
            </a:p>
          </p:txBody>
        </p:sp>
      </p:grpSp>
      <p:sp>
        <p:nvSpPr>
          <p:cNvPr id="18" name="右矢印 17"/>
          <p:cNvSpPr/>
          <p:nvPr/>
        </p:nvSpPr>
        <p:spPr>
          <a:xfrm>
            <a:off x="3979407" y="3914727"/>
            <a:ext cx="574334" cy="413675"/>
          </a:xfrm>
          <a:prstGeom prst="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rot="5400000">
            <a:off x="5406358" y="4656971"/>
            <a:ext cx="574334" cy="413675"/>
          </a:xfrm>
          <a:prstGeom prst="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rot="10800000">
            <a:off x="4047786" y="5432863"/>
            <a:ext cx="574334" cy="413675"/>
          </a:xfrm>
          <a:prstGeom prst="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6312879" y="2278665"/>
            <a:ext cx="2492990" cy="707886"/>
          </a:xfrm>
          <a:prstGeom prst="rect">
            <a:avLst/>
          </a:prstGeom>
          <a:noFill/>
        </p:spPr>
        <p:txBody>
          <a:bodyPr wrap="none" rtlCol="0">
            <a:spAutoFit/>
          </a:bodyPr>
          <a:lstStyle/>
          <a:p>
            <a:r>
              <a:rPr kumimoji="1" lang="ja-JP" altLang="en-US" sz="2000" b="1" u="sng" dirty="0">
                <a:solidFill>
                  <a:srgbClr val="FF0000"/>
                </a:solidFill>
                <a:latin typeface="メイリオ" panose="020B0604030504040204" pitchFamily="50" charset="-128"/>
                <a:ea typeface="メイリオ" panose="020B0604030504040204" pitchFamily="50" charset="-128"/>
              </a:rPr>
              <a:t>職場の雰囲気や</a:t>
            </a:r>
            <a:endParaRPr kumimoji="1" lang="en-US" altLang="ja-JP" sz="2000" b="1" u="sng" dirty="0">
              <a:solidFill>
                <a:srgbClr val="FF0000"/>
              </a:solidFill>
              <a:latin typeface="メイリオ" panose="020B0604030504040204" pitchFamily="50" charset="-128"/>
              <a:ea typeface="メイリオ" panose="020B0604030504040204" pitchFamily="50" charset="-128"/>
            </a:endParaRPr>
          </a:p>
          <a:p>
            <a:r>
              <a:rPr kumimoji="1" lang="ja-JP" altLang="en-US" sz="2000" b="1" u="sng" dirty="0">
                <a:solidFill>
                  <a:srgbClr val="FF0000"/>
                </a:solidFill>
                <a:latin typeface="メイリオ" panose="020B0604030504040204" pitchFamily="50" charset="-128"/>
                <a:ea typeface="メイリオ" panose="020B0604030504040204" pitchFamily="50" charset="-128"/>
              </a:rPr>
              <a:t>仕事内容がわかる！</a:t>
            </a: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59</a:t>
            </a:fld>
            <a:endParaRPr lang="ja-JP" altLang="en-US" dirty="0"/>
          </a:p>
        </p:txBody>
      </p:sp>
      <p:sp>
        <p:nvSpPr>
          <p:cNvPr id="39" name="角丸四角形 38">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44" name="角丸四角形 43">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45" name="角丸四角形 44">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46" name="角丸四角形 45">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47" name="角丸四角形 46">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9417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5" grpId="0" animBg="1"/>
      <p:bldP spid="29" grpId="0"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7000" r="-17000"/>
          </a:stretch>
        </a:blipFill>
        <a:effectLst/>
      </p:bgPr>
    </p:bg>
    <p:spTree>
      <p:nvGrpSpPr>
        <p:cNvPr id="1" name=""/>
        <p:cNvGrpSpPr/>
        <p:nvPr/>
      </p:nvGrpSpPr>
      <p:grpSpPr>
        <a:xfrm>
          <a:off x="0" y="0"/>
          <a:ext cx="0" cy="0"/>
          <a:chOff x="0" y="0"/>
          <a:chExt cx="0" cy="0"/>
        </a:xfrm>
      </p:grpSpPr>
      <p:sp>
        <p:nvSpPr>
          <p:cNvPr id="18" name="円形吹き出し 17"/>
          <p:cNvSpPr/>
          <p:nvPr/>
        </p:nvSpPr>
        <p:spPr>
          <a:xfrm>
            <a:off x="410264" y="547625"/>
            <a:ext cx="8466055" cy="1862338"/>
          </a:xfrm>
          <a:prstGeom prst="wedgeEllipseCallout">
            <a:avLst>
              <a:gd name="adj1" fmla="val 21564"/>
              <a:gd name="adj2" fmla="val 83752"/>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1411292-E12F-4817-8D59-1C5A4DD28A61}"/>
              </a:ext>
            </a:extLst>
          </p:cNvPr>
          <p:cNvSpPr txBox="1"/>
          <p:nvPr/>
        </p:nvSpPr>
        <p:spPr>
          <a:xfrm>
            <a:off x="-21201" y="6264103"/>
            <a:ext cx="3028561" cy="400110"/>
          </a:xfrm>
          <a:prstGeom prst="rect">
            <a:avLst/>
          </a:prstGeom>
          <a:noFill/>
        </p:spPr>
        <p:txBody>
          <a:bodyPr wrap="square" rtlCol="0">
            <a:spAutoFit/>
          </a:bodyPr>
          <a:lstStyle/>
          <a:p>
            <a:r>
              <a:rPr lang="en-US" altLang="ja-JP" sz="2000" b="1" dirty="0">
                <a:effectLst>
                  <a:outerShdw blurRad="50800" dist="101600" dir="2400000" algn="bl" rotWithShape="0">
                    <a:prstClr val="black">
                      <a:alpha val="40000"/>
                    </a:prstClr>
                  </a:outerShdw>
                </a:effectLst>
                <a:latin typeface="Elephant" panose="02020904090505020303" pitchFamily="18" charset="0"/>
              </a:rPr>
              <a:t>You</a:t>
            </a:r>
            <a:r>
              <a:rPr lang="ja-JP" altLang="en-US" sz="2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20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2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3" name="テキスト ボックス 12">
            <a:extLst>
              <a:ext uri="{FF2B5EF4-FFF2-40B4-BE49-F238E27FC236}">
                <a16:creationId xmlns:a16="http://schemas.microsoft.com/office/drawing/2014/main" id="{D9576C17-2D9B-4C66-A07F-3D355BF43C81}"/>
              </a:ext>
            </a:extLst>
          </p:cNvPr>
          <p:cNvSpPr txBox="1"/>
          <p:nvPr/>
        </p:nvSpPr>
        <p:spPr>
          <a:xfrm>
            <a:off x="91456" y="6555811"/>
            <a:ext cx="2645276" cy="276999"/>
          </a:xfrm>
          <a:prstGeom prst="rect">
            <a:avLst/>
          </a:prstGeom>
          <a:noFill/>
          <a:effectLst>
            <a:glow rad="101600">
              <a:schemeClr val="accent3">
                <a:satMod val="175000"/>
                <a:alpha val="40000"/>
              </a:schemeClr>
            </a:glow>
          </a:effectLst>
        </p:spPr>
        <p:txBody>
          <a:bodyPr wrap="none" rtlCol="0">
            <a:spAutoFit/>
          </a:bodyPr>
          <a:lstStyle/>
          <a:p>
            <a:r>
              <a:rPr lang="en-US" altLang="ja-JP" sz="12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2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200" b="1" dirty="0">
              <a:effectLst>
                <a:outerShdw blurRad="50800" dist="101600" dir="2400000" algn="l" rotWithShape="0">
                  <a:prstClr val="black">
                    <a:alpha val="40000"/>
                  </a:prstClr>
                </a:outerShdw>
              </a:effectLst>
              <a:latin typeface="Book Antiqua" panose="02040602050305030304" pitchFamily="18" charset="0"/>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0045">
            <a:off x="1041889" y="2826932"/>
            <a:ext cx="4159769" cy="3327815"/>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962" y="2515358"/>
            <a:ext cx="3809524" cy="3809524"/>
          </a:xfrm>
          <a:prstGeom prst="rect">
            <a:avLst/>
          </a:prstGeom>
        </p:spPr>
      </p:pic>
      <p:sp>
        <p:nvSpPr>
          <p:cNvPr id="32" name="正方形/長方形 31"/>
          <p:cNvSpPr/>
          <p:nvPr/>
        </p:nvSpPr>
        <p:spPr>
          <a:xfrm>
            <a:off x="4642956" y="6555810"/>
            <a:ext cx="4572000" cy="276999"/>
          </a:xfrm>
          <a:prstGeom prst="rect">
            <a:avLst/>
          </a:prstGeom>
        </p:spPr>
        <p:txBody>
          <a:bodyPr>
            <a:spAutoFit/>
          </a:bodyPr>
          <a:lstStyle/>
          <a:p>
            <a:r>
              <a:rPr lang="en-US" altLang="ja-JP" sz="1200" dirty="0"/>
              <a:t>https://iso-labo.com/labo/mascot/Ibaraki_Tsukuba-shi_character.html</a:t>
            </a:r>
            <a:endParaRPr lang="ja-JP" altLang="en-US" sz="1200" dirty="0"/>
          </a:p>
        </p:txBody>
      </p:sp>
      <p:sp>
        <p:nvSpPr>
          <p:cNvPr id="33" name="テキスト ボックス 32"/>
          <p:cNvSpPr txBox="1"/>
          <p:nvPr/>
        </p:nvSpPr>
        <p:spPr>
          <a:xfrm>
            <a:off x="1689128" y="5837990"/>
            <a:ext cx="902811"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ツクツク</a:t>
            </a:r>
          </a:p>
        </p:txBody>
      </p:sp>
      <p:sp>
        <p:nvSpPr>
          <p:cNvPr id="38" name="テキスト ボックス 37"/>
          <p:cNvSpPr txBox="1"/>
          <p:nvPr/>
        </p:nvSpPr>
        <p:spPr>
          <a:xfrm>
            <a:off x="5595347" y="5991878"/>
            <a:ext cx="1082348"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スピーフィ</a:t>
            </a:r>
          </a:p>
        </p:txBody>
      </p:sp>
      <p:sp>
        <p:nvSpPr>
          <p:cNvPr id="5" name="円形吹き出し 4"/>
          <p:cNvSpPr/>
          <p:nvPr/>
        </p:nvSpPr>
        <p:spPr>
          <a:xfrm>
            <a:off x="409928" y="547241"/>
            <a:ext cx="8466055" cy="1862338"/>
          </a:xfrm>
          <a:prstGeom prst="wedgeEllipseCallout">
            <a:avLst>
              <a:gd name="adj1" fmla="val -19382"/>
              <a:gd name="adj2" fmla="val 77889"/>
            </a:avLst>
          </a:prstGeom>
          <a:solidFill>
            <a:schemeClr val="bg1">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88137" y="1028967"/>
            <a:ext cx="7109639" cy="1138773"/>
          </a:xfrm>
          <a:prstGeom prst="rect">
            <a:avLst/>
          </a:prstGeom>
          <a:noFill/>
        </p:spPr>
        <p:txBody>
          <a:bodyPr wrap="none" rtlCol="0">
            <a:spAutoFit/>
          </a:bodyPr>
          <a:lstStyle/>
          <a:p>
            <a:r>
              <a:rPr kumimoji="1" lang="ja-JP" altLang="en-US" sz="3200" b="1" dirty="0">
                <a:latin typeface="メイリオ" panose="020B0604030504040204" pitchFamily="50" charset="-128"/>
                <a:ea typeface="メイリオ" panose="020B0604030504040204" pitchFamily="50" charset="-128"/>
              </a:rPr>
              <a:t>それでは</a:t>
            </a:r>
            <a:r>
              <a:rPr lang="ja-JP" altLang="en-US" sz="3200" b="1" dirty="0">
                <a:latin typeface="メイリオ" panose="020B0604030504040204" pitchFamily="50" charset="-128"/>
                <a:ea typeface="メイリオ" panose="020B0604030504040204" pitchFamily="50" charset="-128"/>
              </a:rPr>
              <a:t>、</a:t>
            </a:r>
            <a:endParaRPr kumimoji="1" lang="en-US" altLang="ja-JP" sz="3200" b="1" dirty="0">
              <a:latin typeface="メイリオ" panose="020B0604030504040204" pitchFamily="50" charset="-128"/>
              <a:ea typeface="メイリオ" panose="020B0604030504040204" pitchFamily="50" charset="-128"/>
            </a:endParaRPr>
          </a:p>
          <a:p>
            <a:pPr algn="ctr"/>
            <a:r>
              <a:rPr lang="ja-JP" altLang="en-US" sz="3600" b="1" dirty="0">
                <a:latin typeface="メイリオ" panose="020B0604030504040204" pitchFamily="50" charset="-128"/>
                <a:ea typeface="メイリオ" panose="020B0604030504040204" pitchFamily="50" charset="-128"/>
              </a:rPr>
              <a:t>つくば市ではどうでしょうか</a:t>
            </a:r>
            <a:r>
              <a:rPr lang="en-US" altLang="ja-JP" sz="3600" b="1" dirty="0">
                <a:latin typeface="メイリオ" panose="020B0604030504040204" pitchFamily="50" charset="-128"/>
                <a:ea typeface="メイリオ" panose="020B0604030504040204" pitchFamily="50" charset="-128"/>
              </a:rPr>
              <a:t>……</a:t>
            </a:r>
            <a:endParaRPr kumimoji="1" lang="ja-JP" altLang="en-US" sz="3600" b="1" dirty="0">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6</a:t>
            </a:fld>
            <a:endParaRPr lang="ja-JP" altLang="en-US" dirty="0"/>
          </a:p>
        </p:txBody>
      </p:sp>
      <p:sp>
        <p:nvSpPr>
          <p:cNvPr id="19" name="角丸四角形 18">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背景</a:t>
            </a:r>
          </a:p>
        </p:txBody>
      </p:sp>
      <p:sp>
        <p:nvSpPr>
          <p:cNvPr id="20" name="角丸四角形 19">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latin typeface="メイリオ" panose="020B0604030504040204" pitchFamily="50" charset="-128"/>
                <a:ea typeface="メイリオ" panose="020B0604030504040204" pitchFamily="50" charset="-128"/>
              </a:rPr>
              <a:t>目的・目標</a:t>
            </a:r>
          </a:p>
        </p:txBody>
      </p:sp>
      <p:sp>
        <p:nvSpPr>
          <p:cNvPr id="21" name="角丸四角形 20">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26" name="角丸四角形 25">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27" name="角丸四角形 26">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3601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 name="図 41"/>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58" name="正方形/長方形 57"/>
          <p:cNvSpPr/>
          <p:nvPr/>
        </p:nvSpPr>
        <p:spPr>
          <a:xfrm>
            <a:off x="1521" y="1261364"/>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latin typeface="メイリオ" panose="020B0604030504040204" pitchFamily="50" charset="-128"/>
                <a:ea typeface="メイリオ" panose="020B0604030504040204" pitchFamily="50" charset="-128"/>
              </a:rPr>
              <a:pPr/>
              <a:t>60</a:t>
            </a:fld>
            <a:endParaRPr lang="ja-JP" altLang="en-US" dirty="0">
              <a:latin typeface="メイリオ" panose="020B0604030504040204" pitchFamily="50" charset="-128"/>
              <a:ea typeface="メイリオ" panose="020B0604030504040204" pitchFamily="50" charset="-128"/>
            </a:endParaRPr>
          </a:p>
        </p:txBody>
      </p:sp>
      <p:sp>
        <p:nvSpPr>
          <p:cNvPr id="27" name="角丸四角形 26">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8" name="角丸四角形 27">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30" name="角丸四角形 29">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31" name="角丸四角形 30">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
        <p:nvSpPr>
          <p:cNvPr id="38" name="正方形/長方形 37"/>
          <p:cNvSpPr/>
          <p:nvPr/>
        </p:nvSpPr>
        <p:spPr>
          <a:xfrm>
            <a:off x="-3232" y="533053"/>
            <a:ext cx="5978005"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7" name="テキスト ボックス 56"/>
          <p:cNvSpPr txBox="1"/>
          <p:nvPr/>
        </p:nvSpPr>
        <p:spPr>
          <a:xfrm>
            <a:off x="-6695" y="627672"/>
            <a:ext cx="6067136" cy="461665"/>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　アルバイト体験システムとは</a:t>
            </a:r>
            <a:endParaRPr kumimoji="1" lang="ja-JP" altLang="en-US" sz="2000"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5" name="テキスト ボックス 24"/>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pic>
        <p:nvPicPr>
          <p:cNvPr id="1028" name="Picture 4" descr="ããã¯ããã«ããã®ç»åæ¤ç´¢çµæ"/>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56823" y="1392701"/>
            <a:ext cx="4763479" cy="4763480"/>
          </a:xfrm>
          <a:prstGeom prst="rect">
            <a:avLst/>
          </a:prstGeom>
          <a:noFill/>
          <a:ln w="15875">
            <a:noFill/>
          </a:ln>
        </p:spPr>
      </p:pic>
      <p:sp>
        <p:nvSpPr>
          <p:cNvPr id="46" name="テキスト ボックス 45"/>
          <p:cNvSpPr txBox="1"/>
          <p:nvPr/>
        </p:nvSpPr>
        <p:spPr>
          <a:xfrm>
            <a:off x="750526" y="2968623"/>
            <a:ext cx="2749471"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①クルーの仕事の説明</a:t>
            </a:r>
          </a:p>
        </p:txBody>
      </p:sp>
      <p:sp>
        <p:nvSpPr>
          <p:cNvPr id="51" name="テキスト ボックス 50"/>
          <p:cNvSpPr txBox="1"/>
          <p:nvPr/>
        </p:nvSpPr>
        <p:spPr>
          <a:xfrm>
            <a:off x="750526" y="3272542"/>
            <a:ext cx="4544834"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②現役クルーとのコミュニケーション</a:t>
            </a:r>
          </a:p>
        </p:txBody>
      </p:sp>
      <p:sp>
        <p:nvSpPr>
          <p:cNvPr id="52" name="テキスト ボックス 51"/>
          <p:cNvSpPr txBox="1"/>
          <p:nvPr/>
        </p:nvSpPr>
        <p:spPr>
          <a:xfrm>
            <a:off x="750526" y="3611096"/>
            <a:ext cx="1723549"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③クルー体験</a:t>
            </a:r>
          </a:p>
        </p:txBody>
      </p:sp>
      <p:pic>
        <p:nvPicPr>
          <p:cNvPr id="53" name="図 52" descr="[無料イラスト] ハンバーガー&lt;strong&gt;ショップ&lt;/strong&gt; - パブリックドメインQ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49178">
            <a:off x="5926235" y="2473983"/>
            <a:ext cx="2549509" cy="1977132"/>
          </a:xfrm>
          <a:prstGeom prst="rect">
            <a:avLst/>
          </a:prstGeom>
        </p:spPr>
      </p:pic>
      <p:grpSp>
        <p:nvGrpSpPr>
          <p:cNvPr id="59" name="グループ化 58"/>
          <p:cNvGrpSpPr/>
          <p:nvPr/>
        </p:nvGrpSpPr>
        <p:grpSpPr>
          <a:xfrm>
            <a:off x="418010" y="5153997"/>
            <a:ext cx="8380270" cy="851473"/>
            <a:chOff x="841392" y="4874695"/>
            <a:chExt cx="7728274" cy="851473"/>
          </a:xfrm>
        </p:grpSpPr>
        <p:sp>
          <p:nvSpPr>
            <p:cNvPr id="60" name="楕円 59"/>
            <p:cNvSpPr/>
            <p:nvPr/>
          </p:nvSpPr>
          <p:spPr>
            <a:xfrm>
              <a:off x="841392" y="4874695"/>
              <a:ext cx="7728274" cy="85147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1" name="テキスト ボックス 60"/>
            <p:cNvSpPr txBox="1"/>
            <p:nvPr/>
          </p:nvSpPr>
          <p:spPr>
            <a:xfrm>
              <a:off x="2070815" y="5088768"/>
              <a:ext cx="5275716" cy="523220"/>
            </a:xfrm>
            <a:prstGeom prst="rect">
              <a:avLst/>
            </a:prstGeom>
            <a:noFill/>
          </p:spPr>
          <p:txBody>
            <a:bodyPr wrap="square" rtlCol="0">
              <a:spAutoFit/>
            </a:bodyPr>
            <a:lstStyle/>
            <a:p>
              <a:r>
                <a:rPr lang="ja-JP" altLang="en-US" sz="2800" b="1" dirty="0">
                  <a:solidFill>
                    <a:schemeClr val="bg1"/>
                  </a:solidFill>
                  <a:latin typeface="メイリオ" panose="020B0604030504040204" pitchFamily="50" charset="-128"/>
                  <a:ea typeface="メイリオ" panose="020B0604030504040204" pitchFamily="50" charset="-128"/>
                </a:rPr>
                <a:t>留学生のアルバイト雇用に応用！</a:t>
              </a:r>
              <a:endParaRPr kumimoji="1" lang="ja-JP" altLang="en-US" sz="2800" b="1" dirty="0">
                <a:solidFill>
                  <a:schemeClr val="bg1"/>
                </a:solidFill>
                <a:latin typeface="メイリオ" panose="020B0604030504040204" pitchFamily="50" charset="-128"/>
                <a:ea typeface="メイリオ" panose="020B0604030504040204" pitchFamily="50" charset="-128"/>
              </a:endParaRPr>
            </a:p>
          </p:txBody>
        </p:sp>
      </p:grpSp>
      <p:sp>
        <p:nvSpPr>
          <p:cNvPr id="62" name="正方形/長方形 61"/>
          <p:cNvSpPr/>
          <p:nvPr/>
        </p:nvSpPr>
        <p:spPr>
          <a:xfrm>
            <a:off x="312821" y="1426163"/>
            <a:ext cx="4074326" cy="429789"/>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63" name="テキスト ボックス 62"/>
          <p:cNvSpPr txBox="1"/>
          <p:nvPr/>
        </p:nvSpPr>
        <p:spPr>
          <a:xfrm>
            <a:off x="278330" y="1486620"/>
            <a:ext cx="4108817"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rPr>
              <a:t>例２：マクドナルド「クルー体験会」</a:t>
            </a:r>
            <a:endParaRPr kumimoji="1" lang="ja-JP" altLang="en-US" b="1" dirty="0">
              <a:latin typeface="メイリオ" panose="020B0604030504040204" pitchFamily="50" charset="-128"/>
              <a:ea typeface="メイリオ" panose="020B0604030504040204" pitchFamily="50" charset="-128"/>
            </a:endParaRPr>
          </a:p>
        </p:txBody>
      </p:sp>
      <p:sp>
        <p:nvSpPr>
          <p:cNvPr id="64" name="テキスト ボックス 63"/>
          <p:cNvSpPr txBox="1"/>
          <p:nvPr/>
        </p:nvSpPr>
        <p:spPr>
          <a:xfrm>
            <a:off x="418010" y="2108175"/>
            <a:ext cx="5738949" cy="461665"/>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高校生以上ならだれでも無料で参加</a:t>
            </a:r>
          </a:p>
        </p:txBody>
      </p:sp>
    </p:spTree>
    <p:extLst>
      <p:ext uri="{BB962C8B-B14F-4D97-AF65-F5344CB8AC3E}">
        <p14:creationId xmlns:p14="http://schemas.microsoft.com/office/powerpoint/2010/main" val="137915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61</a:t>
            </a:fld>
            <a:endParaRPr lang="ja-JP" altLang="en-US" dirty="0">
              <a:solidFill>
                <a:schemeClr val="bg1"/>
              </a:solidFill>
            </a:endParaRPr>
          </a:p>
        </p:txBody>
      </p:sp>
      <p:sp>
        <p:nvSpPr>
          <p:cNvPr id="10" name="角丸四角形 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1" name="角丸四角形 1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12" name="角丸四角形 1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13" name="角丸四角形 1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14" name="角丸四角形 1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
        <p:nvSpPr>
          <p:cNvPr id="19" name="正方形/長方形 18"/>
          <p:cNvSpPr/>
          <p:nvPr/>
        </p:nvSpPr>
        <p:spPr>
          <a:xfrm>
            <a:off x="160017" y="2000965"/>
            <a:ext cx="1640454" cy="646331"/>
          </a:xfrm>
          <a:prstGeom prst="rect">
            <a:avLst/>
          </a:prstGeom>
          <a:solidFill>
            <a:schemeClr val="accent4">
              <a:lumMod val="40000"/>
              <a:lumOff val="60000"/>
            </a:schemeClr>
          </a:solidFill>
        </p:spPr>
        <p:txBody>
          <a:bodyPr wrap="square">
            <a:spAutoFit/>
          </a:bodyPr>
          <a:lstStyle/>
          <a:p>
            <a:pPr algn="ctr"/>
            <a:r>
              <a:rPr lang="ja-JP" altLang="en-US" sz="3600" b="1" dirty="0">
                <a:solidFill>
                  <a:srgbClr val="C00000"/>
                </a:solidFill>
                <a:latin typeface="メイリオ" panose="020B0604030504040204" pitchFamily="50" charset="-128"/>
                <a:ea typeface="メイリオ" panose="020B0604030504040204" pitchFamily="50" charset="-128"/>
              </a:rPr>
              <a:t>提案</a:t>
            </a:r>
          </a:p>
        </p:txBody>
      </p:sp>
      <p:sp>
        <p:nvSpPr>
          <p:cNvPr id="20" name="正方形/長方形 19"/>
          <p:cNvSpPr/>
          <p:nvPr/>
        </p:nvSpPr>
        <p:spPr>
          <a:xfrm>
            <a:off x="2236306" y="2091145"/>
            <a:ext cx="4764697" cy="584775"/>
          </a:xfrm>
          <a:prstGeom prst="rect">
            <a:avLst/>
          </a:prstGeom>
        </p:spPr>
        <p:txBody>
          <a:bodyPr wrap="square">
            <a:spAutoFit/>
          </a:bodyPr>
          <a:lstStyle/>
          <a:p>
            <a:r>
              <a:rPr lang="ja-JP" altLang="en-US" sz="3200" b="1" dirty="0">
                <a:latin typeface="メイリオ" panose="020B0604030504040204" pitchFamily="50" charset="-128"/>
                <a:ea typeface="メイリオ" panose="020B0604030504040204" pitchFamily="50" charset="-128"/>
              </a:rPr>
              <a:t>店舗側へのアプローチ</a:t>
            </a:r>
          </a:p>
        </p:txBody>
      </p:sp>
      <p:sp>
        <p:nvSpPr>
          <p:cNvPr id="22" name="正方形/長方形 21"/>
          <p:cNvSpPr/>
          <p:nvPr/>
        </p:nvSpPr>
        <p:spPr>
          <a:xfrm>
            <a:off x="730862" y="3136810"/>
            <a:ext cx="7980876" cy="1569660"/>
          </a:xfrm>
          <a:prstGeom prst="rect">
            <a:avLst/>
          </a:prstGeom>
        </p:spPr>
        <p:txBody>
          <a:bodyPr wrap="square">
            <a:spAutoFit/>
          </a:bodyPr>
          <a:lstStyle/>
          <a:p>
            <a:r>
              <a:rPr lang="ja-JP" altLang="en-US" sz="3200" b="1" dirty="0">
                <a:latin typeface="メイリオ" panose="020B0604030504040204" pitchFamily="50" charset="-128"/>
                <a:ea typeface="メイリオ" panose="020B0604030504040204" pitchFamily="50" charset="-128"/>
              </a:rPr>
              <a:t>・実習の調査結果報告</a:t>
            </a:r>
            <a:endParaRPr lang="en-US" altLang="ja-JP" sz="3200" b="1" dirty="0">
              <a:latin typeface="メイリオ" panose="020B0604030504040204" pitchFamily="50" charset="-128"/>
              <a:ea typeface="メイリオ" panose="020B0604030504040204" pitchFamily="50" charset="-128"/>
            </a:endParaRPr>
          </a:p>
          <a:p>
            <a:endParaRPr lang="en-US" altLang="ja-JP" sz="3200" b="1" dirty="0">
              <a:latin typeface="メイリオ" panose="020B0604030504040204" pitchFamily="50" charset="-128"/>
              <a:ea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rPr>
              <a:t>・留学生のアルバイト体験システムの検討</a:t>
            </a:r>
          </a:p>
        </p:txBody>
      </p:sp>
    </p:spTree>
    <p:extLst>
      <p:ext uri="{BB962C8B-B14F-4D97-AF65-F5344CB8AC3E}">
        <p14:creationId xmlns:p14="http://schemas.microsoft.com/office/powerpoint/2010/main" val="28495412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321462"/>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b="1" dirty="0">
              <a:latin typeface="メイリオ" panose="020B0604030504040204" pitchFamily="50" charset="-128"/>
              <a:ea typeface="メイリオ" panose="020B0604030504040204" pitchFamily="50" charset="-128"/>
            </a:endParaRPr>
          </a:p>
        </p:txBody>
      </p:sp>
      <p:sp>
        <p:nvSpPr>
          <p:cNvPr id="26" name="正方形/長方形 25"/>
          <p:cNvSpPr/>
          <p:nvPr/>
        </p:nvSpPr>
        <p:spPr>
          <a:xfrm>
            <a:off x="-3232" y="533053"/>
            <a:ext cx="3859615"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695" y="627672"/>
            <a:ext cx="4030055" cy="461665"/>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提案</a:t>
            </a:r>
            <a:r>
              <a:rPr kumimoji="1" lang="ja-JP" altLang="en-US" sz="2000" dirty="0">
                <a:latin typeface="メイリオ" panose="020B0604030504040204" pitchFamily="50" charset="-128"/>
                <a:ea typeface="メイリオ" panose="020B0604030504040204" pitchFamily="50" charset="-128"/>
              </a:rPr>
              <a:t>　</a:t>
            </a:r>
            <a:r>
              <a:rPr kumimoji="1" lang="ja-JP" altLang="en-US" sz="2000" b="1" dirty="0">
                <a:latin typeface="メイリオ" panose="020B0604030504040204" pitchFamily="50" charset="-128"/>
                <a:ea typeface="メイリオ" panose="020B0604030504040204" pitchFamily="50" charset="-128"/>
              </a:rPr>
              <a:t>店舗側へのアプローチ</a:t>
            </a: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62</a:t>
            </a:fld>
            <a:endParaRPr lang="ja-JP" altLang="en-US" dirty="0"/>
          </a:p>
        </p:txBody>
      </p:sp>
      <p:sp>
        <p:nvSpPr>
          <p:cNvPr id="22" name="角丸四角形 21">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4" name="角丸四角形 23">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
        <p:nvSpPr>
          <p:cNvPr id="31" name="正方形/長方形 30"/>
          <p:cNvSpPr/>
          <p:nvPr/>
        </p:nvSpPr>
        <p:spPr>
          <a:xfrm>
            <a:off x="199759" y="1511489"/>
            <a:ext cx="5536023"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提案内容</a:t>
            </a:r>
            <a:endParaRPr lang="en-US" altLang="ja-JP" sz="2800"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581560" y="2172010"/>
            <a:ext cx="2591818" cy="664972"/>
          </a:xfrm>
          <a:prstGeom prst="rect">
            <a:avLst/>
          </a:prstGeom>
          <a:solidFill>
            <a:schemeClr val="accent1">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r>
              <a:rPr lang="en-US" altLang="ja-JP" dirty="0">
                <a:solidFill>
                  <a:schemeClr val="tx1"/>
                </a:solidFill>
                <a:latin typeface="メイリオ" panose="020B0604030504040204" pitchFamily="50" charset="-128"/>
                <a:ea typeface="メイリオ" panose="020B0604030504040204" pitchFamily="50" charset="-128"/>
              </a:rPr>
              <a:t>Ⅰ.</a:t>
            </a:r>
            <a:r>
              <a:rPr lang="ja-JP" altLang="en-US" dirty="0">
                <a:solidFill>
                  <a:schemeClr val="tx1"/>
                </a:solidFill>
                <a:latin typeface="メイリオ" panose="020B0604030504040204" pitchFamily="50" charset="-128"/>
                <a:ea typeface="メイリオ" panose="020B0604030504040204" pitchFamily="50" charset="-128"/>
              </a:rPr>
              <a:t>外国人客の現状報告</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6" name="二等辺三角形 5"/>
          <p:cNvSpPr/>
          <p:nvPr/>
        </p:nvSpPr>
        <p:spPr>
          <a:xfrm rot="10800000">
            <a:off x="1457518" y="2837216"/>
            <a:ext cx="839899" cy="3784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581559" y="3231465"/>
            <a:ext cx="2591819" cy="664972"/>
          </a:xfrm>
          <a:prstGeom prst="rect">
            <a:avLst/>
          </a:prstGeom>
          <a:solidFill>
            <a:schemeClr val="accent1">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dirty="0">
                <a:solidFill>
                  <a:schemeClr val="tx1"/>
                </a:solidFill>
                <a:latin typeface="メイリオ" panose="020B0604030504040204" pitchFamily="50" charset="-128"/>
                <a:ea typeface="メイリオ" panose="020B0604030504040204" pitchFamily="50" charset="-128"/>
              </a:rPr>
              <a:t>Ⅱ.</a:t>
            </a:r>
            <a:r>
              <a:rPr lang="ja-JP" altLang="en-US" dirty="0">
                <a:solidFill>
                  <a:schemeClr val="tx1"/>
                </a:solidFill>
                <a:latin typeface="メイリオ" panose="020B0604030504040204" pitchFamily="50" charset="-128"/>
                <a:ea typeface="メイリオ" panose="020B0604030504040204" pitchFamily="50" charset="-128"/>
              </a:rPr>
              <a:t>留学生の優れた</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　 　　言語能力</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rPr>
              <a:t>　 </a:t>
            </a:r>
            <a:endParaRPr kumimoji="1" lang="ja-JP" altLang="en-US" dirty="0">
              <a:solidFill>
                <a:schemeClr val="tx1"/>
              </a:solidFill>
            </a:endParaRPr>
          </a:p>
        </p:txBody>
      </p:sp>
      <p:sp>
        <p:nvSpPr>
          <p:cNvPr id="46" name="二等辺三角形 45"/>
          <p:cNvSpPr/>
          <p:nvPr/>
        </p:nvSpPr>
        <p:spPr>
          <a:xfrm rot="10800000">
            <a:off x="1457518" y="3901810"/>
            <a:ext cx="839899" cy="3784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581559" y="4299684"/>
            <a:ext cx="2591819" cy="664972"/>
          </a:xfrm>
          <a:prstGeom prst="rect">
            <a:avLst/>
          </a:prstGeom>
          <a:solidFill>
            <a:schemeClr val="accent1">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dirty="0">
                <a:solidFill>
                  <a:schemeClr val="tx1"/>
                </a:solidFill>
                <a:latin typeface="メイリオ" panose="020B0604030504040204" pitchFamily="50" charset="-128"/>
                <a:ea typeface="メイリオ" panose="020B0604030504040204" pitchFamily="50" charset="-128"/>
              </a:rPr>
              <a:t>Ⅲ.</a:t>
            </a:r>
            <a:r>
              <a:rPr lang="ja-JP" altLang="en-US" dirty="0">
                <a:solidFill>
                  <a:schemeClr val="tx1"/>
                </a:solidFill>
                <a:latin typeface="メイリオ" panose="020B0604030504040204" pitchFamily="50" charset="-128"/>
                <a:ea typeface="メイリオ" panose="020B0604030504040204" pitchFamily="50" charset="-128"/>
              </a:rPr>
              <a:t>アルバイト体験</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　 システムの提示</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28" name="正方形/長方形 27"/>
          <p:cNvSpPr/>
          <p:nvPr/>
        </p:nvSpPr>
        <p:spPr>
          <a:xfrm>
            <a:off x="581559" y="5353843"/>
            <a:ext cx="2591819" cy="664972"/>
          </a:xfrm>
          <a:prstGeom prst="rect">
            <a:avLst/>
          </a:prstGeom>
          <a:solidFill>
            <a:schemeClr val="accent1">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r>
              <a:rPr lang="en-US" altLang="ja-JP" dirty="0">
                <a:solidFill>
                  <a:schemeClr val="tx1"/>
                </a:solidFill>
                <a:latin typeface="メイリオ" panose="020B0604030504040204" pitchFamily="50" charset="-128"/>
                <a:ea typeface="メイリオ" panose="020B0604030504040204" pitchFamily="50" charset="-128"/>
              </a:rPr>
              <a:t>Ⅳ.</a:t>
            </a:r>
            <a:r>
              <a:rPr lang="ja-JP" altLang="en-US" dirty="0">
                <a:solidFill>
                  <a:schemeClr val="tx1"/>
                </a:solidFill>
                <a:latin typeface="メイリオ" panose="020B0604030504040204" pitchFamily="50" charset="-128"/>
                <a:ea typeface="メイリオ" panose="020B0604030504040204" pitchFamily="50" charset="-128"/>
              </a:rPr>
              <a:t>留学生アルバイト</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　 による多言語対応性</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30" name="二等辺三角形 29"/>
          <p:cNvSpPr/>
          <p:nvPr/>
        </p:nvSpPr>
        <p:spPr>
          <a:xfrm rot="10800000">
            <a:off x="1457518" y="4959430"/>
            <a:ext cx="839899" cy="3784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4" descr="外国人と言葉が通じない男性のイラスト（英会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363" y="3508352"/>
            <a:ext cx="2333225" cy="2333225"/>
          </a:xfrm>
          <a:prstGeom prst="rect">
            <a:avLst/>
          </a:prstGeom>
          <a:noFill/>
          <a:extLst>
            <a:ext uri="{909E8E84-426E-40DD-AFC4-6F175D3DCCD1}">
              <a14:hiddenFill xmlns:a14="http://schemas.microsoft.com/office/drawing/2010/main">
                <a:solidFill>
                  <a:srgbClr val="FFFFFF"/>
                </a:solidFill>
              </a14:hiddenFill>
            </a:ext>
          </a:extLst>
        </p:spPr>
      </p:pic>
      <p:sp>
        <p:nvSpPr>
          <p:cNvPr id="4" name="角丸四角形吹き出し 3"/>
          <p:cNvSpPr/>
          <p:nvPr/>
        </p:nvSpPr>
        <p:spPr>
          <a:xfrm>
            <a:off x="3661504" y="2172010"/>
            <a:ext cx="3194915" cy="1151321"/>
          </a:xfrm>
          <a:prstGeom prst="wedgeRoundRectCallout">
            <a:avLst>
              <a:gd name="adj1" fmla="val 34054"/>
              <a:gd name="adj2" fmla="val 88770"/>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メイリオ" panose="020B0604030504040204" pitchFamily="50" charset="-128"/>
                <a:ea typeface="メイリオ" panose="020B0604030504040204" pitchFamily="50" charset="-128"/>
              </a:rPr>
              <a:t>お店の言語対応で困る！！</a:t>
            </a:r>
            <a:endParaRPr lang="en-US" altLang="ja-JP" dirty="0">
              <a:solidFill>
                <a:schemeClr val="tx1"/>
              </a:solidFill>
              <a:latin typeface="メイリオ" panose="020B0604030504040204" pitchFamily="50" charset="-128"/>
              <a:ea typeface="メイリオ" panose="020B0604030504040204" pitchFamily="50" charset="-128"/>
            </a:endParaRPr>
          </a:p>
          <a:p>
            <a:endParaRPr kumimoji="1" lang="en-US" altLang="ja-JP" dirty="0">
              <a:solidFill>
                <a:schemeClr val="tx1"/>
              </a:solidFill>
              <a:latin typeface="メイリオ" panose="020B0604030504040204" pitchFamily="50" charset="-128"/>
              <a:ea typeface="メイリオ" panose="020B0604030504040204" pitchFamily="50" charset="-128"/>
            </a:endParaRPr>
          </a:p>
          <a:p>
            <a:r>
              <a:rPr kumimoji="1" lang="ja-JP" altLang="en-US" dirty="0">
                <a:solidFill>
                  <a:schemeClr val="tx1"/>
                </a:solidFill>
                <a:latin typeface="メイリオ" panose="020B0604030504040204" pitchFamily="50" charset="-128"/>
                <a:ea typeface="メイリオ" panose="020B0604030504040204" pitchFamily="50" charset="-128"/>
              </a:rPr>
              <a:t>改善してほしい！！</a:t>
            </a:r>
          </a:p>
        </p:txBody>
      </p:sp>
      <p:pic>
        <p:nvPicPr>
          <p:cNvPr id="52" name="Picture 6" descr="帰国子女のイラスト（男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435" y="3449267"/>
            <a:ext cx="2304153" cy="2304153"/>
          </a:xfrm>
          <a:prstGeom prst="rect">
            <a:avLst/>
          </a:prstGeom>
          <a:noFill/>
          <a:extLst>
            <a:ext uri="{909E8E84-426E-40DD-AFC4-6F175D3DCCD1}">
              <a14:hiddenFill xmlns:a14="http://schemas.microsoft.com/office/drawing/2010/main">
                <a:solidFill>
                  <a:srgbClr val="FFFFFF"/>
                </a:solidFill>
              </a14:hiddenFill>
            </a:ext>
          </a:extLst>
        </p:spPr>
      </p:pic>
      <p:sp>
        <p:nvSpPr>
          <p:cNvPr id="53" name="角丸四角形吹き出し 52"/>
          <p:cNvSpPr/>
          <p:nvPr/>
        </p:nvSpPr>
        <p:spPr>
          <a:xfrm>
            <a:off x="3661504" y="2008895"/>
            <a:ext cx="3185476" cy="1368894"/>
          </a:xfrm>
          <a:prstGeom prst="wedgeRoundRectCallout">
            <a:avLst>
              <a:gd name="adj1" fmla="val 37020"/>
              <a:gd name="adj2" fmla="val 7752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メイリオ" panose="020B0604030504040204" pitchFamily="50" charset="-128"/>
                <a:ea typeface="メイリオ" panose="020B0604030504040204" pitchFamily="50" charset="-128"/>
              </a:rPr>
              <a:t>日常会話レベルの</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日本語ができる！！</a:t>
            </a:r>
            <a:endParaRPr lang="en-US" altLang="ja-JP" dirty="0">
              <a:solidFill>
                <a:schemeClr val="tx1"/>
              </a:solidFill>
              <a:latin typeface="メイリオ" panose="020B0604030504040204" pitchFamily="50" charset="-128"/>
              <a:ea typeface="メイリオ" panose="020B0604030504040204" pitchFamily="50" charset="-128"/>
            </a:endParaRPr>
          </a:p>
          <a:p>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英語・中国語もできる！！</a:t>
            </a:r>
            <a:endParaRPr lang="en-US" altLang="ja-JP" dirty="0">
              <a:solidFill>
                <a:schemeClr val="tx1"/>
              </a:solidFill>
              <a:latin typeface="メイリオ" panose="020B0604030504040204" pitchFamily="50" charset="-128"/>
              <a:ea typeface="メイリオ" panose="020B0604030504040204" pitchFamily="50" charset="-128"/>
            </a:endParaRPr>
          </a:p>
        </p:txBody>
      </p:sp>
      <p:pic>
        <p:nvPicPr>
          <p:cNvPr id="54" name="Picture 8" descr="いろいろなバイトの面接のイラスト（外国人男性）"/>
          <p:cNvPicPr>
            <a:picLocks noChangeAspect="1" noChangeArrowheads="1"/>
          </p:cNvPicPr>
          <p:nvPr/>
        </p:nvPicPr>
        <p:blipFill rotWithShape="1">
          <a:blip r:embed="rId5">
            <a:extLst>
              <a:ext uri="{28A0092B-C50C-407E-A947-70E740481C1C}">
                <a14:useLocalDpi xmlns:a14="http://schemas.microsoft.com/office/drawing/2010/main" val="0"/>
              </a:ext>
            </a:extLst>
          </a:blip>
          <a:srcRect l="50953" t="49471"/>
          <a:stretch/>
        </p:blipFill>
        <p:spPr bwMode="auto">
          <a:xfrm>
            <a:off x="6549253" y="3727746"/>
            <a:ext cx="2060151" cy="2122378"/>
          </a:xfrm>
          <a:prstGeom prst="rect">
            <a:avLst/>
          </a:prstGeom>
          <a:noFill/>
          <a:extLst>
            <a:ext uri="{909E8E84-426E-40DD-AFC4-6F175D3DCCD1}">
              <a14:hiddenFill xmlns:a14="http://schemas.microsoft.com/office/drawing/2010/main">
                <a:solidFill>
                  <a:srgbClr val="FFFFFF"/>
                </a:solidFill>
              </a14:hiddenFill>
            </a:ext>
          </a:extLst>
        </p:spPr>
      </p:pic>
      <p:sp>
        <p:nvSpPr>
          <p:cNvPr id="55" name="角丸四角形吹き出し 54"/>
          <p:cNvSpPr/>
          <p:nvPr/>
        </p:nvSpPr>
        <p:spPr>
          <a:xfrm>
            <a:off x="3661504" y="2103719"/>
            <a:ext cx="2922002" cy="1368894"/>
          </a:xfrm>
          <a:prstGeom prst="wedgeRoundRectCallout">
            <a:avLst>
              <a:gd name="adj1" fmla="val 45633"/>
              <a:gd name="adj2" fmla="val 8602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メイリオ" panose="020B0604030504040204" pitchFamily="50" charset="-128"/>
                <a:ea typeface="メイリオ" panose="020B0604030504040204" pitchFamily="50" charset="-128"/>
              </a:rPr>
              <a:t>職場の雰囲気が大事！！</a:t>
            </a:r>
            <a:endParaRPr kumimoji="1" lang="en-US" altLang="ja-JP" dirty="0">
              <a:solidFill>
                <a:schemeClr val="tx1"/>
              </a:solidFill>
              <a:latin typeface="メイリオ" panose="020B0604030504040204" pitchFamily="50" charset="-128"/>
              <a:ea typeface="メイリオ" panose="020B0604030504040204" pitchFamily="50" charset="-128"/>
            </a:endParaRPr>
          </a:p>
          <a:p>
            <a:endParaRPr kumimoji="1"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知人らに紹介して</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もらうことが多い！！</a:t>
            </a:r>
            <a:endParaRPr lang="en-US" altLang="ja-JP"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0101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5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5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5" grpId="0" animBg="1"/>
      <p:bldP spid="46" grpId="0" animBg="1"/>
      <p:bldP spid="51" grpId="0" animBg="1"/>
      <p:bldP spid="28" grpId="0" animBg="1"/>
      <p:bldP spid="30" grpId="0" animBg="1"/>
      <p:bldP spid="4" grpId="0" animBg="1"/>
      <p:bldP spid="4" grpId="1" animBg="1"/>
      <p:bldP spid="53" grpId="0" animBg="1"/>
      <p:bldP spid="53" grpId="1" animBg="1"/>
      <p:bldP spid="5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正方形/長方形 13"/>
          <p:cNvSpPr/>
          <p:nvPr/>
        </p:nvSpPr>
        <p:spPr>
          <a:xfrm>
            <a:off x="0" y="1321462"/>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b="1" dirty="0">
              <a:latin typeface="メイリオ" panose="020B0604030504040204" pitchFamily="50" charset="-128"/>
              <a:ea typeface="メイリオ" panose="020B0604030504040204" pitchFamily="50" charset="-128"/>
            </a:endParaRPr>
          </a:p>
        </p:txBody>
      </p:sp>
      <p:sp>
        <p:nvSpPr>
          <p:cNvPr id="26" name="正方形/長方形 25"/>
          <p:cNvSpPr/>
          <p:nvPr/>
        </p:nvSpPr>
        <p:spPr>
          <a:xfrm>
            <a:off x="-3232" y="533053"/>
            <a:ext cx="3859615"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695" y="627672"/>
            <a:ext cx="4030055" cy="461665"/>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提案</a:t>
            </a:r>
            <a:r>
              <a:rPr kumimoji="1" lang="ja-JP" altLang="en-US" sz="2000" dirty="0">
                <a:latin typeface="メイリオ" panose="020B0604030504040204" pitchFamily="50" charset="-128"/>
                <a:ea typeface="メイリオ" panose="020B0604030504040204" pitchFamily="50" charset="-128"/>
              </a:rPr>
              <a:t>　</a:t>
            </a:r>
            <a:r>
              <a:rPr kumimoji="1" lang="ja-JP" altLang="en-US" sz="2000" b="1" dirty="0">
                <a:latin typeface="メイリオ" panose="020B0604030504040204" pitchFamily="50" charset="-128"/>
                <a:ea typeface="メイリオ" panose="020B0604030504040204" pitchFamily="50" charset="-128"/>
              </a:rPr>
              <a:t>店舗側へのアプローチ</a:t>
            </a: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63</a:t>
            </a:fld>
            <a:endParaRPr lang="ja-JP" altLang="en-US" dirty="0"/>
          </a:p>
        </p:txBody>
      </p:sp>
      <p:sp>
        <p:nvSpPr>
          <p:cNvPr id="22" name="角丸四角形 21">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24" name="角丸四角形 23">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25" name="角丸四角形 24">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29" name="角丸四角形 28">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pic>
        <p:nvPicPr>
          <p:cNvPr id="32" name="図 31"/>
          <p:cNvPicPr>
            <a:picLocks noChangeAspect="1"/>
          </p:cNvPicPr>
          <p:nvPr/>
        </p:nvPicPr>
        <p:blipFill rotWithShape="1">
          <a:blip r:embed="rId3"/>
          <a:srcRect l="12976" t="6372" r="15357" b="7517"/>
          <a:stretch/>
        </p:blipFill>
        <p:spPr>
          <a:xfrm>
            <a:off x="59410" y="2690648"/>
            <a:ext cx="4292345" cy="2901077"/>
          </a:xfrm>
          <a:prstGeom prst="rect">
            <a:avLst/>
          </a:prstGeom>
        </p:spPr>
      </p:pic>
      <p:pic>
        <p:nvPicPr>
          <p:cNvPr id="3" name="図 2"/>
          <p:cNvPicPr>
            <a:picLocks noChangeAspect="1"/>
          </p:cNvPicPr>
          <p:nvPr/>
        </p:nvPicPr>
        <p:blipFill rotWithShape="1">
          <a:blip r:embed="rId4"/>
          <a:srcRect l="20626" t="18148" r="19374" b="13148"/>
          <a:stretch/>
        </p:blipFill>
        <p:spPr>
          <a:xfrm>
            <a:off x="4385611" y="2690648"/>
            <a:ext cx="4671430" cy="3008855"/>
          </a:xfrm>
          <a:prstGeom prst="rect">
            <a:avLst/>
          </a:prstGeom>
        </p:spPr>
      </p:pic>
      <p:sp>
        <p:nvSpPr>
          <p:cNvPr id="34" name="正方形/長方形 33"/>
          <p:cNvSpPr/>
          <p:nvPr/>
        </p:nvSpPr>
        <p:spPr>
          <a:xfrm>
            <a:off x="199759" y="1511489"/>
            <a:ext cx="2371991"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報告書</a:t>
            </a:r>
            <a:endParaRPr lang="en-US" altLang="ja-JP"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5524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l="21971" t="76478" r="22473"/>
          <a:stretch/>
        </p:blipFill>
        <p:spPr>
          <a:xfrm>
            <a:off x="1" y="5480178"/>
            <a:ext cx="9162288" cy="1387715"/>
          </a:xfrm>
          <a:prstGeom prst="rect">
            <a:avLst/>
          </a:prstGeom>
          <a:effectLst>
            <a:glow>
              <a:schemeClr val="accent1"/>
            </a:glow>
            <a:reflection endPos="0" dist="50800" dir="5400000" sy="-100000" algn="bl" rotWithShape="0"/>
            <a:softEdge rad="0"/>
          </a:effectLst>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21959" r="21622" b="68279"/>
          <a:stretch/>
        </p:blipFill>
        <p:spPr>
          <a:xfrm>
            <a:off x="-9145" y="2807"/>
            <a:ext cx="9162288" cy="1848221"/>
          </a:xfrm>
          <a:prstGeom prst="rect">
            <a:avLst/>
          </a:prstGeom>
          <a:noFill/>
          <a:effectLst>
            <a:glow>
              <a:schemeClr val="accent1"/>
            </a:glow>
            <a:reflection endPos="0" dir="5400000" sy="-100000" algn="bl" rotWithShape="0"/>
            <a:softEdge rad="0"/>
          </a:effectLst>
        </p:spPr>
      </p:pic>
      <p:sp>
        <p:nvSpPr>
          <p:cNvPr id="37" name="正方形/長方形 36"/>
          <p:cNvSpPr/>
          <p:nvPr/>
        </p:nvSpPr>
        <p:spPr>
          <a:xfrm>
            <a:off x="-9145" y="1851028"/>
            <a:ext cx="9143997" cy="3629150"/>
          </a:xfrm>
          <a:prstGeom prst="rect">
            <a:avLst/>
          </a:prstGeom>
          <a:noFill/>
          <a:ln w="920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005136" y="6613138"/>
            <a:ext cx="3285130" cy="276999"/>
          </a:xfrm>
          <a:prstGeom prst="rect">
            <a:avLst/>
          </a:prstGeom>
          <a:noFill/>
        </p:spPr>
        <p:txBody>
          <a:bodyPr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出典；</a:t>
            </a:r>
            <a:r>
              <a:rPr kumimoji="1" lang="en-US" altLang="ja-JP" sz="1200" dirty="0">
                <a:solidFill>
                  <a:schemeClr val="bg1"/>
                </a:solidFill>
                <a:latin typeface="メイリオ" panose="020B0604030504040204" pitchFamily="50" charset="-128"/>
                <a:ea typeface="メイリオ" panose="020B0604030504040204" pitchFamily="50" charset="-128"/>
              </a:rPr>
              <a:t>You</a:t>
            </a:r>
            <a:r>
              <a:rPr kumimoji="1" lang="ja-JP" altLang="en-US" sz="1200" dirty="0">
                <a:solidFill>
                  <a:schemeClr val="bg1"/>
                </a:solidFill>
                <a:latin typeface="メイリオ" panose="020B0604030504040204" pitchFamily="50" charset="-128"/>
                <a:ea typeface="メイリオ" panose="020B0604030504040204" pitchFamily="50" charset="-128"/>
              </a:rPr>
              <a:t>は何しに日本へ？公式</a:t>
            </a:r>
            <a:r>
              <a:rPr kumimoji="1" lang="en-US" altLang="ja-JP" sz="1200" dirty="0">
                <a:solidFill>
                  <a:schemeClr val="bg1"/>
                </a:solidFill>
                <a:latin typeface="メイリオ" panose="020B0604030504040204" pitchFamily="50" charset="-128"/>
                <a:ea typeface="メイリオ" panose="020B0604030504040204" pitchFamily="50" charset="-128"/>
              </a:rPr>
              <a:t>Twitter</a:t>
            </a:r>
            <a:r>
              <a:rPr kumimoji="1" lang="ja-JP" altLang="en-US" sz="1200" dirty="0">
                <a:solidFill>
                  <a:schemeClr val="bg1"/>
                </a:solidFill>
                <a:latin typeface="メイリオ" panose="020B0604030504040204" pitchFamily="50" charset="-128"/>
                <a:ea typeface="メイリオ" panose="020B0604030504040204" pitchFamily="50" charset="-128"/>
              </a:rPr>
              <a:t>より</a:t>
            </a:r>
          </a:p>
        </p:txBody>
      </p:sp>
      <p:sp>
        <p:nvSpPr>
          <p:cNvPr id="17" name="テキスト ボックス 16"/>
          <p:cNvSpPr txBox="1"/>
          <p:nvPr/>
        </p:nvSpPr>
        <p:spPr>
          <a:xfrm>
            <a:off x="-79892" y="6276446"/>
            <a:ext cx="4150322" cy="369332"/>
          </a:xfrm>
          <a:prstGeom prst="rect">
            <a:avLst/>
          </a:prstGeom>
          <a:noFill/>
        </p:spPr>
        <p:txBody>
          <a:bodyPr wrap="square" rtlCol="0">
            <a:spAutoFit/>
          </a:bodyPr>
          <a:lstStyle/>
          <a:p>
            <a:r>
              <a:rPr lang="en-US" altLang="ja-JP" b="1" dirty="0">
                <a:effectLst>
                  <a:outerShdw blurRad="50800" dist="101600" dir="2400000" algn="bl" rotWithShape="0">
                    <a:prstClr val="black">
                      <a:alpha val="40000"/>
                    </a:prstClr>
                  </a:outerShdw>
                </a:effectLst>
                <a:latin typeface="Elephant" panose="02020904090505020303" pitchFamily="18" charset="0"/>
              </a:rPr>
              <a:t>You</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8" name="テキスト ボックス 17"/>
          <p:cNvSpPr txBox="1"/>
          <p:nvPr/>
        </p:nvSpPr>
        <p:spPr>
          <a:xfrm>
            <a:off x="-2672" y="6564850"/>
            <a:ext cx="2440092" cy="261610"/>
          </a:xfrm>
          <a:prstGeom prst="rect">
            <a:avLst/>
          </a:prstGeom>
          <a:noFill/>
          <a:effectLst>
            <a:glow rad="101600">
              <a:schemeClr val="accent3">
                <a:satMod val="175000"/>
                <a:alpha val="40000"/>
              </a:schemeClr>
            </a:glow>
          </a:effectLst>
        </p:spPr>
        <p:txBody>
          <a:bodyPr wrap="none" rtlCol="0">
            <a:spAutoFit/>
          </a:bodyPr>
          <a:lstStyle/>
          <a:p>
            <a:r>
              <a:rPr lang="en-US" altLang="ja-JP" sz="11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100" b="1" dirty="0">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1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1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1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solidFill>
                  <a:schemeClr val="bg1"/>
                </a:solidFill>
              </a:rPr>
              <a:pPr/>
              <a:t>64</a:t>
            </a:fld>
            <a:endParaRPr lang="ja-JP" altLang="en-US" dirty="0">
              <a:solidFill>
                <a:schemeClr val="bg1"/>
              </a:solidFill>
            </a:endParaRPr>
          </a:p>
        </p:txBody>
      </p:sp>
      <p:sp>
        <p:nvSpPr>
          <p:cNvPr id="10" name="角丸四角形 9">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11" name="角丸四角形 1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12" name="角丸四角形 1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13" name="角丸四角形 1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14" name="角丸四角形 1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
        <p:nvSpPr>
          <p:cNvPr id="21" name="正方形/長方形 20"/>
          <p:cNvSpPr/>
          <p:nvPr/>
        </p:nvSpPr>
        <p:spPr>
          <a:xfrm>
            <a:off x="295976" y="3063580"/>
            <a:ext cx="8478727" cy="1077218"/>
          </a:xfrm>
          <a:prstGeom prst="rect">
            <a:avLst/>
          </a:prstGeom>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求人会社による、留学生向けの</a:t>
            </a:r>
            <a:endParaRPr lang="en-US" altLang="ja-JP" sz="3200" b="1" dirty="0">
              <a:latin typeface="メイリオ" panose="020B0604030504040204" pitchFamily="50" charset="-128"/>
              <a:ea typeface="メイリオ" panose="020B0604030504040204" pitchFamily="50" charset="-128"/>
            </a:endParaRPr>
          </a:p>
          <a:p>
            <a:pPr algn="ctr"/>
            <a:r>
              <a:rPr lang="ja-JP" altLang="en-US" sz="3200" b="1" dirty="0">
                <a:latin typeface="メイリオ" panose="020B0604030504040204" pitchFamily="50" charset="-128"/>
                <a:ea typeface="メイリオ" panose="020B0604030504040204" pitchFamily="50" charset="-128"/>
              </a:rPr>
              <a:t>バイト体験システムの普及</a:t>
            </a:r>
          </a:p>
        </p:txBody>
      </p:sp>
      <p:sp>
        <p:nvSpPr>
          <p:cNvPr id="22" name="正方形/長方形 21"/>
          <p:cNvSpPr/>
          <p:nvPr/>
        </p:nvSpPr>
        <p:spPr>
          <a:xfrm>
            <a:off x="1868288" y="4358545"/>
            <a:ext cx="5334101" cy="830997"/>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rPr>
              <a:t>より多くの店舗に</a:t>
            </a:r>
            <a:endParaRPr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留学生アルバイトが応募するために</a:t>
            </a:r>
            <a:endParaRPr lang="en-US" altLang="ja-JP" sz="2400" dirty="0">
              <a:latin typeface="メイリオ" panose="020B0604030504040204" pitchFamily="50" charset="-128"/>
              <a:ea typeface="メイリオ" panose="020B0604030504040204" pitchFamily="50" charset="-128"/>
            </a:endParaRPr>
          </a:p>
        </p:txBody>
      </p:sp>
      <p:sp>
        <p:nvSpPr>
          <p:cNvPr id="23" name="正方形/長方形 22"/>
          <p:cNvSpPr/>
          <p:nvPr/>
        </p:nvSpPr>
        <p:spPr>
          <a:xfrm>
            <a:off x="3065545" y="2065452"/>
            <a:ext cx="2939591" cy="646331"/>
          </a:xfrm>
          <a:prstGeom prst="rect">
            <a:avLst/>
          </a:prstGeom>
          <a:solidFill>
            <a:schemeClr val="accent4">
              <a:lumMod val="40000"/>
              <a:lumOff val="60000"/>
            </a:schemeClr>
          </a:solidFill>
        </p:spPr>
        <p:txBody>
          <a:bodyPr wrap="square">
            <a:spAutoFit/>
          </a:bodyPr>
          <a:lstStyle/>
          <a:p>
            <a:pPr algn="ctr"/>
            <a:r>
              <a:rPr lang="ja-JP" altLang="en-US" sz="3600" b="1" dirty="0">
                <a:solidFill>
                  <a:srgbClr val="C00000"/>
                </a:solidFill>
                <a:latin typeface="メイリオ" panose="020B0604030504040204" pitchFamily="50" charset="-128"/>
                <a:ea typeface="メイリオ" panose="020B0604030504040204" pitchFamily="50" charset="-128"/>
              </a:rPr>
              <a:t>今後の展望</a:t>
            </a:r>
          </a:p>
        </p:txBody>
      </p:sp>
    </p:spTree>
    <p:extLst>
      <p:ext uri="{BB962C8B-B14F-4D97-AF65-F5344CB8AC3E}">
        <p14:creationId xmlns:p14="http://schemas.microsoft.com/office/powerpoint/2010/main" val="2044403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2" name="テキスト ボックス 21"/>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3" name="テキスト ボックス 22"/>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0" name="正方形/長方形 39"/>
          <p:cNvSpPr/>
          <p:nvPr/>
        </p:nvSpPr>
        <p:spPr>
          <a:xfrm>
            <a:off x="-3232" y="533053"/>
            <a:ext cx="5978005"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695" y="627672"/>
            <a:ext cx="6067136" cy="769441"/>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今後の展望</a:t>
            </a:r>
            <a:r>
              <a:rPr kumimoji="1" lang="ja-JP" altLang="en-US" sz="2000"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バイト体験システムの普及</a:t>
            </a:r>
          </a:p>
          <a:p>
            <a:endParaRPr kumimoji="1" lang="ja-JP" altLang="en-US" sz="2000" dirty="0">
              <a:latin typeface="メイリオ" panose="020B0604030504040204" pitchFamily="50" charset="-128"/>
              <a:ea typeface="メイリオ" panose="020B0604030504040204" pitchFamily="50" charset="-128"/>
            </a:endParaRPr>
          </a:p>
        </p:txBody>
      </p:sp>
      <p:sp>
        <p:nvSpPr>
          <p:cNvPr id="27" name="正方形/長方形 26"/>
          <p:cNvSpPr/>
          <p:nvPr/>
        </p:nvSpPr>
        <p:spPr>
          <a:xfrm>
            <a:off x="1521" y="1261364"/>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3094673" y="4499305"/>
            <a:ext cx="2954655" cy="646331"/>
          </a:xfrm>
          <a:prstGeom prst="rect">
            <a:avLst/>
          </a:prstGeom>
          <a:noFill/>
        </p:spPr>
        <p:txBody>
          <a:bodyPr wrap="none" rtlCol="0">
            <a:spAutoFit/>
          </a:bodyPr>
          <a:lstStyle/>
          <a:p>
            <a:pPr algn="ctr"/>
            <a:r>
              <a:rPr kumimoji="1" lang="ja-JP" altLang="en-US" dirty="0">
                <a:latin typeface="メイリオ" panose="020B0604030504040204" pitchFamily="50" charset="-128"/>
                <a:ea typeface="メイリオ" panose="020B0604030504040204" pitchFamily="50" charset="-128"/>
              </a:rPr>
              <a:t>①</a:t>
            </a:r>
            <a:r>
              <a:rPr lang="ja-JP" altLang="en-US" dirty="0">
                <a:latin typeface="メイリオ" panose="020B0604030504040204" pitchFamily="50" charset="-128"/>
                <a:ea typeface="メイリオ" panose="020B0604030504040204" pitchFamily="50" charset="-128"/>
              </a:rPr>
              <a:t>留学生の</a:t>
            </a:r>
            <a:r>
              <a:rPr kumimoji="1" lang="ja-JP" altLang="en-US" b="1" dirty="0">
                <a:latin typeface="メイリオ" panose="020B0604030504040204" pitchFamily="50" charset="-128"/>
                <a:ea typeface="メイリオ" panose="020B0604030504040204" pitchFamily="50" charset="-128"/>
              </a:rPr>
              <a:t>アルバイト体験</a:t>
            </a:r>
            <a:endParaRPr kumimoji="1" lang="en-US" altLang="ja-JP" b="1"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の掲示の</a:t>
            </a:r>
            <a:r>
              <a:rPr lang="ja-JP" altLang="en-US" dirty="0">
                <a:latin typeface="メイリオ" panose="020B0604030504040204" pitchFamily="50" charset="-128"/>
                <a:ea typeface="メイリオ" panose="020B0604030504040204" pitchFamily="50" charset="-128"/>
              </a:rPr>
              <a:t>お願い</a:t>
            </a:r>
            <a:endParaRPr kumimoji="1" lang="ja-JP" altLang="en-US" dirty="0">
              <a:latin typeface="メイリオ" panose="020B0604030504040204" pitchFamily="50" charset="-128"/>
              <a:ea typeface="メイリオ" panose="020B0604030504040204" pitchFamily="50" charset="-128"/>
            </a:endParaRPr>
          </a:p>
        </p:txBody>
      </p:sp>
      <p:cxnSp>
        <p:nvCxnSpPr>
          <p:cNvPr id="39" name="直線矢印コネクタ 38"/>
          <p:cNvCxnSpPr/>
          <p:nvPr/>
        </p:nvCxnSpPr>
        <p:spPr>
          <a:xfrm flipH="1" flipV="1">
            <a:off x="2911278" y="5243712"/>
            <a:ext cx="3290343" cy="169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1903183" y="2379076"/>
            <a:ext cx="1678318" cy="22617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1304070" y="2873888"/>
            <a:ext cx="1800493" cy="646331"/>
          </a:xfrm>
          <a:prstGeom prst="rect">
            <a:avLst/>
          </a:prstGeom>
          <a:noFill/>
        </p:spPr>
        <p:txBody>
          <a:bodyPr wrap="none" rtlCol="0">
            <a:spAutoFit/>
          </a:bodyPr>
          <a:lstStyle/>
          <a:p>
            <a:pPr algn="ctr"/>
            <a:r>
              <a:rPr kumimoji="1" lang="ja-JP" altLang="en-US" dirty="0">
                <a:latin typeface="メイリオ" panose="020B0604030504040204" pitchFamily="50" charset="-128"/>
                <a:ea typeface="メイリオ" panose="020B0604030504040204" pitchFamily="50" charset="-128"/>
              </a:rPr>
              <a:t>②留学生向けに</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b="1" dirty="0">
                <a:latin typeface="メイリオ" panose="020B0604030504040204" pitchFamily="50" charset="-128"/>
                <a:ea typeface="メイリオ" panose="020B0604030504040204" pitchFamily="50" charset="-128"/>
              </a:rPr>
              <a:t>掲示</a:t>
            </a:r>
          </a:p>
        </p:txBody>
      </p:sp>
      <p:cxnSp>
        <p:nvCxnSpPr>
          <p:cNvPr id="48" name="直線矢印コネクタ 47"/>
          <p:cNvCxnSpPr/>
          <p:nvPr/>
        </p:nvCxnSpPr>
        <p:spPr>
          <a:xfrm flipH="1">
            <a:off x="2092425" y="2492033"/>
            <a:ext cx="1714628" cy="23310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2825356" y="3827901"/>
            <a:ext cx="2723823"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③掲示を見る・申し込み</a:t>
            </a:r>
            <a:endParaRPr kumimoji="1" lang="ja-JP" altLang="en-US" dirty="0">
              <a:latin typeface="メイリオ" panose="020B0604030504040204" pitchFamily="50" charset="-128"/>
              <a:ea typeface="メイリオ" panose="020B0604030504040204" pitchFamily="50" charset="-128"/>
            </a:endParaRPr>
          </a:p>
        </p:txBody>
      </p:sp>
      <p:cxnSp>
        <p:nvCxnSpPr>
          <p:cNvPr id="50" name="直線矢印コネクタ 49"/>
          <p:cNvCxnSpPr/>
          <p:nvPr/>
        </p:nvCxnSpPr>
        <p:spPr>
          <a:xfrm flipV="1">
            <a:off x="2856135" y="5453918"/>
            <a:ext cx="3402180" cy="11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3325505" y="5594662"/>
            <a:ext cx="2492990" cy="369332"/>
          </a:xfrm>
          <a:prstGeom prst="rect">
            <a:avLst/>
          </a:prstGeom>
          <a:noFill/>
        </p:spPr>
        <p:txBody>
          <a:bodyPr wrap="none" rtlCol="0">
            <a:spAutoFit/>
          </a:bodyPr>
          <a:lstStyle/>
          <a:p>
            <a:pPr algn="ctr"/>
            <a:r>
              <a:rPr kumimoji="1" lang="ja-JP" altLang="en-US" dirty="0">
                <a:latin typeface="メイリオ" panose="020B0604030504040204" pitchFamily="50" charset="-128"/>
                <a:ea typeface="メイリオ" panose="020B0604030504040204" pitchFamily="50" charset="-128"/>
              </a:rPr>
              <a:t>④申し込み状況の連絡</a:t>
            </a:r>
          </a:p>
        </p:txBody>
      </p:sp>
      <p:cxnSp>
        <p:nvCxnSpPr>
          <p:cNvPr id="52" name="直線矢印コネクタ 51"/>
          <p:cNvCxnSpPr/>
          <p:nvPr/>
        </p:nvCxnSpPr>
        <p:spPr>
          <a:xfrm flipH="1" flipV="1">
            <a:off x="5512756" y="2361946"/>
            <a:ext cx="1751644" cy="22960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6513562" y="3145230"/>
            <a:ext cx="2031325"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⑤体験の詳細連絡</a:t>
            </a:r>
          </a:p>
        </p:txBody>
      </p:sp>
      <p:cxnSp>
        <p:nvCxnSpPr>
          <p:cNvPr id="54" name="直線矢印コネクタ 53"/>
          <p:cNvCxnSpPr/>
          <p:nvPr/>
        </p:nvCxnSpPr>
        <p:spPr>
          <a:xfrm>
            <a:off x="5331442" y="2560679"/>
            <a:ext cx="1689056" cy="22275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4983646" y="3444502"/>
            <a:ext cx="877163"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⑥体験</a:t>
            </a:r>
          </a:p>
        </p:txBody>
      </p:sp>
      <p:grpSp>
        <p:nvGrpSpPr>
          <p:cNvPr id="56" name="グループ化 55"/>
          <p:cNvGrpSpPr/>
          <p:nvPr/>
        </p:nvGrpSpPr>
        <p:grpSpPr>
          <a:xfrm>
            <a:off x="872812" y="4855860"/>
            <a:ext cx="1625598" cy="1018677"/>
            <a:chOff x="1514906" y="4505678"/>
            <a:chExt cx="1420718" cy="876615"/>
          </a:xfrm>
          <a:solidFill>
            <a:srgbClr val="99FF66"/>
          </a:solidFill>
        </p:grpSpPr>
        <p:sp>
          <p:nvSpPr>
            <p:cNvPr id="64" name="楕円 63"/>
            <p:cNvSpPr/>
            <p:nvPr/>
          </p:nvSpPr>
          <p:spPr>
            <a:xfrm>
              <a:off x="1514906" y="4505678"/>
              <a:ext cx="1420718" cy="876615"/>
            </a:xfrm>
            <a:prstGeom prst="ellipse">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latin typeface="メイリオ" panose="020B0604030504040204" pitchFamily="50" charset="-128"/>
                <a:ea typeface="メイリオ" panose="020B0604030504040204" pitchFamily="50" charset="-128"/>
              </a:endParaRPr>
            </a:p>
          </p:txBody>
        </p:sp>
        <p:sp>
          <p:nvSpPr>
            <p:cNvPr id="65" name="テキスト ボックス 64"/>
            <p:cNvSpPr txBox="1"/>
            <p:nvPr/>
          </p:nvSpPr>
          <p:spPr>
            <a:xfrm>
              <a:off x="1711468" y="4646838"/>
              <a:ext cx="1058013" cy="609166"/>
            </a:xfrm>
            <a:prstGeom prst="rect">
              <a:avLst/>
            </a:prstGeom>
            <a:grpFill/>
          </p:spPr>
          <p:txBody>
            <a:bodyPr wrap="none" rtlCol="0">
              <a:spAutoFit/>
            </a:bodyPr>
            <a:lstStyle/>
            <a:p>
              <a:pPr algn="ctr"/>
              <a:r>
                <a:rPr lang="ja-JP" altLang="en-US" sz="2000" b="1" dirty="0">
                  <a:latin typeface="メイリオ" panose="020B0604030504040204" pitchFamily="50" charset="-128"/>
                  <a:ea typeface="メイリオ" panose="020B0604030504040204" pitchFamily="50" charset="-128"/>
                </a:rPr>
                <a:t>バイト</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求人会社</a:t>
              </a:r>
              <a:endParaRPr kumimoji="1" lang="ja-JP" altLang="en-US" sz="2000" b="1" dirty="0">
                <a:latin typeface="メイリオ" panose="020B0604030504040204" pitchFamily="50" charset="-128"/>
                <a:ea typeface="メイリオ" panose="020B0604030504040204" pitchFamily="50" charset="-128"/>
              </a:endParaRPr>
            </a:p>
          </p:txBody>
        </p:sp>
      </p:grpSp>
      <p:grpSp>
        <p:nvGrpSpPr>
          <p:cNvPr id="38" name="グループ化 37"/>
          <p:cNvGrpSpPr/>
          <p:nvPr/>
        </p:nvGrpSpPr>
        <p:grpSpPr>
          <a:xfrm>
            <a:off x="6614486" y="4855860"/>
            <a:ext cx="1625599" cy="1018677"/>
            <a:chOff x="1514906" y="4505678"/>
            <a:chExt cx="1420718" cy="876615"/>
          </a:xfrm>
          <a:solidFill>
            <a:srgbClr val="6699FF"/>
          </a:solidFill>
        </p:grpSpPr>
        <p:sp>
          <p:nvSpPr>
            <p:cNvPr id="57" name="楕円 56"/>
            <p:cNvSpPr/>
            <p:nvPr/>
          </p:nvSpPr>
          <p:spPr>
            <a:xfrm>
              <a:off x="1514906" y="4505678"/>
              <a:ext cx="1420718" cy="876615"/>
            </a:xfrm>
            <a:prstGeom prst="ellipse">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latin typeface="メイリオ" panose="020B0604030504040204" pitchFamily="50" charset="-128"/>
                <a:ea typeface="メイリオ" panose="020B0604030504040204" pitchFamily="50" charset="-128"/>
              </a:endParaRPr>
            </a:p>
          </p:txBody>
        </p:sp>
        <p:sp>
          <p:nvSpPr>
            <p:cNvPr id="58" name="テキスト ボックス 57"/>
            <p:cNvSpPr txBox="1"/>
            <p:nvPr/>
          </p:nvSpPr>
          <p:spPr>
            <a:xfrm>
              <a:off x="2058278" y="4784175"/>
              <a:ext cx="385547" cy="344312"/>
            </a:xfrm>
            <a:prstGeom prst="rect">
              <a:avLst/>
            </a:prstGeom>
            <a:grpFill/>
          </p:spPr>
          <p:txBody>
            <a:bodyPr wrap="none" rtlCol="0">
              <a:spAutoFit/>
            </a:bodyPr>
            <a:lstStyle/>
            <a:p>
              <a:pPr algn="ctr"/>
              <a:r>
                <a:rPr kumimoji="1" lang="ja-JP" altLang="en-US" sz="2000" b="1" dirty="0">
                  <a:latin typeface="メイリオ" panose="020B0604030504040204" pitchFamily="50" charset="-128"/>
                  <a:ea typeface="メイリオ" panose="020B0604030504040204" pitchFamily="50" charset="-128"/>
                </a:rPr>
                <a:t>店</a:t>
              </a:r>
            </a:p>
          </p:txBody>
        </p:sp>
      </p:grpSp>
      <p:grpSp>
        <p:nvGrpSpPr>
          <p:cNvPr id="59" name="グループ化 58"/>
          <p:cNvGrpSpPr/>
          <p:nvPr/>
        </p:nvGrpSpPr>
        <p:grpSpPr>
          <a:xfrm>
            <a:off x="3759201" y="1640298"/>
            <a:ext cx="1625599" cy="1018677"/>
            <a:chOff x="1514906" y="4505678"/>
            <a:chExt cx="1420718" cy="876615"/>
          </a:xfrm>
        </p:grpSpPr>
        <p:sp>
          <p:nvSpPr>
            <p:cNvPr id="60" name="楕円 59"/>
            <p:cNvSpPr/>
            <p:nvPr/>
          </p:nvSpPr>
          <p:spPr>
            <a:xfrm>
              <a:off x="1514906" y="4505678"/>
              <a:ext cx="1420718" cy="876615"/>
            </a:xfrm>
            <a:prstGeom prst="ellipse">
              <a:avLst/>
            </a:prstGeom>
            <a:solidFill>
              <a:srgbClr val="FF505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latin typeface="メイリオ" panose="020B0604030504040204" pitchFamily="50" charset="-128"/>
                <a:ea typeface="メイリオ" panose="020B0604030504040204" pitchFamily="50" charset="-128"/>
              </a:endParaRPr>
            </a:p>
          </p:txBody>
        </p:sp>
        <p:sp>
          <p:nvSpPr>
            <p:cNvPr id="61" name="テキスト ボックス 60"/>
            <p:cNvSpPr txBox="1"/>
            <p:nvPr/>
          </p:nvSpPr>
          <p:spPr>
            <a:xfrm>
              <a:off x="1834124" y="4784175"/>
              <a:ext cx="833857" cy="344312"/>
            </a:xfrm>
            <a:prstGeom prst="rect">
              <a:avLst/>
            </a:prstGeom>
            <a:noFill/>
          </p:spPr>
          <p:txBody>
            <a:bodyPr wrap="none" rtlCol="0">
              <a:spAutoFit/>
            </a:bodyPr>
            <a:lstStyle/>
            <a:p>
              <a:pPr algn="ctr"/>
              <a:r>
                <a:rPr kumimoji="1" lang="ja-JP" altLang="en-US" sz="2000" b="1" dirty="0">
                  <a:latin typeface="メイリオ" panose="020B0604030504040204" pitchFamily="50" charset="-128"/>
                  <a:ea typeface="メイリオ" panose="020B0604030504040204" pitchFamily="50" charset="-128"/>
                </a:rPr>
                <a:t>留学生</a:t>
              </a:r>
            </a:p>
          </p:txBody>
        </p:sp>
      </p:grpSp>
      <p:sp>
        <p:nvSpPr>
          <p:cNvPr id="62" name="正方形/長方形 61"/>
          <p:cNvSpPr/>
          <p:nvPr/>
        </p:nvSpPr>
        <p:spPr>
          <a:xfrm>
            <a:off x="261358" y="1606688"/>
            <a:ext cx="3030467" cy="400110"/>
          </a:xfrm>
          <a:prstGeom prst="rect">
            <a:avLst/>
          </a:prstGeom>
          <a:solidFill>
            <a:schemeClr val="accent4">
              <a:lumMod val="40000"/>
              <a:lumOff val="60000"/>
            </a:schemeClr>
          </a:solidFill>
        </p:spPr>
        <p:txBody>
          <a:bodyPr wrap="square">
            <a:spAutoFit/>
          </a:bodyPr>
          <a:lstStyle/>
          <a:p>
            <a:pPr algn="ctr"/>
            <a:r>
              <a:rPr lang="ja-JP" altLang="en-US" sz="2000" b="1" dirty="0">
                <a:latin typeface="メイリオ" panose="020B0604030504040204" pitchFamily="50" charset="-128"/>
                <a:ea typeface="メイリオ" panose="020B0604030504040204" pitchFamily="50" charset="-128"/>
              </a:rPr>
              <a:t>アルバイト体験システム</a:t>
            </a: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65</a:t>
            </a:fld>
            <a:endParaRPr lang="ja-JP" altLang="en-US" dirty="0"/>
          </a:p>
        </p:txBody>
      </p:sp>
      <p:sp>
        <p:nvSpPr>
          <p:cNvPr id="43" name="角丸四角形 42">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44" name="角丸四角形 43">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45" name="角丸四角形 44">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63" name="角丸四角形 6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66" name="角丸四角形 65">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17990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7" grpId="0"/>
      <p:bldP spid="49" grpId="0"/>
      <p:bldP spid="51" grpId="0"/>
      <p:bldP spid="53" grpId="0"/>
      <p:bldP spid="5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 name="正方形/長方形 1"/>
          <p:cNvSpPr/>
          <p:nvPr/>
        </p:nvSpPr>
        <p:spPr>
          <a:xfrm>
            <a:off x="2247" y="1288435"/>
            <a:ext cx="9144000" cy="56712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正方形/長方形 3"/>
          <p:cNvSpPr/>
          <p:nvPr/>
        </p:nvSpPr>
        <p:spPr>
          <a:xfrm>
            <a:off x="6150461" y="2436184"/>
            <a:ext cx="2198104" cy="1586203"/>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メイリオ" panose="020B0604030504040204" pitchFamily="50" charset="-128"/>
                <a:ea typeface="メイリオ" panose="020B0604030504040204" pitchFamily="50" charset="-128"/>
              </a:rPr>
              <a:t>バイト</a:t>
            </a:r>
            <a:endParaRPr kumimoji="1" lang="en-US" altLang="ja-JP" sz="2800" b="1" dirty="0">
              <a:solidFill>
                <a:schemeClr val="tx1"/>
              </a:solidFill>
              <a:latin typeface="メイリオ" panose="020B0604030504040204" pitchFamily="50" charset="-128"/>
              <a:ea typeface="メイリオ" panose="020B0604030504040204" pitchFamily="50" charset="-128"/>
            </a:endParaRPr>
          </a:p>
          <a:p>
            <a:pPr algn="ctr"/>
            <a:r>
              <a:rPr lang="ja-JP" altLang="en-US" sz="2800" b="1" dirty="0">
                <a:solidFill>
                  <a:schemeClr val="tx1"/>
                </a:solidFill>
                <a:latin typeface="メイリオ" panose="020B0604030504040204" pitchFamily="50" charset="-128"/>
                <a:ea typeface="メイリオ" panose="020B0604030504040204" pitchFamily="50" charset="-128"/>
              </a:rPr>
              <a:t>求人会社</a:t>
            </a:r>
            <a:endParaRPr kumimoji="1" lang="en-US" altLang="ja-JP" sz="2800" b="1" dirty="0">
              <a:solidFill>
                <a:schemeClr val="tx1"/>
              </a:solidFill>
              <a:latin typeface="メイリオ" panose="020B0604030504040204" pitchFamily="50" charset="-128"/>
              <a:ea typeface="メイリオ" panose="020B0604030504040204" pitchFamily="50" charset="-128"/>
            </a:endParaRPr>
          </a:p>
        </p:txBody>
      </p:sp>
      <p:sp>
        <p:nvSpPr>
          <p:cNvPr id="5" name="二等辺三角形 4"/>
          <p:cNvSpPr/>
          <p:nvPr/>
        </p:nvSpPr>
        <p:spPr>
          <a:xfrm>
            <a:off x="5863176" y="1398773"/>
            <a:ext cx="2786883" cy="1115184"/>
          </a:xfrm>
          <a:prstGeom prst="triangl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正方形/長方形 10"/>
          <p:cNvSpPr/>
          <p:nvPr/>
        </p:nvSpPr>
        <p:spPr>
          <a:xfrm>
            <a:off x="3610307" y="4931232"/>
            <a:ext cx="2252869" cy="165133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rPr>
              <a:t>店</a:t>
            </a:r>
          </a:p>
        </p:txBody>
      </p:sp>
      <p:sp>
        <p:nvSpPr>
          <p:cNvPr id="12" name="片側の 2 つの角を丸めた四角形 11"/>
          <p:cNvSpPr/>
          <p:nvPr/>
        </p:nvSpPr>
        <p:spPr>
          <a:xfrm>
            <a:off x="3610307" y="4407095"/>
            <a:ext cx="2252869" cy="768626"/>
          </a:xfrm>
          <a:prstGeom prst="round2Same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雲形吹き出し 21"/>
          <p:cNvSpPr/>
          <p:nvPr/>
        </p:nvSpPr>
        <p:spPr>
          <a:xfrm>
            <a:off x="210299" y="1055841"/>
            <a:ext cx="3384502" cy="1737616"/>
          </a:xfrm>
          <a:prstGeom prst="cloudCallout">
            <a:avLst>
              <a:gd name="adj1" fmla="val -6673"/>
              <a:gd name="adj2" fmla="val 6575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バイトしたいけど、</a:t>
            </a:r>
            <a:r>
              <a:rPr lang="ja-JP" altLang="en-US" dirty="0">
                <a:solidFill>
                  <a:schemeClr val="tx1"/>
                </a:solidFill>
                <a:latin typeface="メイリオ" panose="020B0604030504040204" pitchFamily="50" charset="-128"/>
                <a:ea typeface="メイリオ" panose="020B0604030504040204" pitchFamily="50" charset="-128"/>
              </a:rPr>
              <a:t>職場の雰囲気が気になるなぁ</a:t>
            </a:r>
            <a:r>
              <a:rPr lang="en-US" altLang="ja-JP" dirty="0">
                <a:solidFill>
                  <a:schemeClr val="tx1"/>
                </a:solidFill>
                <a:latin typeface="メイリオ" panose="020B0604030504040204" pitchFamily="50" charset="-128"/>
                <a:ea typeface="メイリオ" panose="020B0604030504040204" pitchFamily="50" charset="-128"/>
              </a:rPr>
              <a:t>…</a:t>
            </a:r>
            <a:endParaRPr kumimoji="1" lang="en-US" altLang="ja-JP" dirty="0">
              <a:solidFill>
                <a:schemeClr val="tx1"/>
              </a:solidFill>
              <a:latin typeface="メイリオ" panose="020B0604030504040204" pitchFamily="50" charset="-128"/>
              <a:ea typeface="メイリオ" panose="020B0604030504040204" pitchFamily="50" charset="-128"/>
            </a:endParaRPr>
          </a:p>
        </p:txBody>
      </p:sp>
      <p:sp>
        <p:nvSpPr>
          <p:cNvPr id="23" name="雲形吹き出し 22"/>
          <p:cNvSpPr/>
          <p:nvPr/>
        </p:nvSpPr>
        <p:spPr>
          <a:xfrm>
            <a:off x="437424" y="375258"/>
            <a:ext cx="4285709" cy="2561095"/>
          </a:xfrm>
          <a:prstGeom prst="cloudCallout">
            <a:avLst>
              <a:gd name="adj1" fmla="val -6673"/>
              <a:gd name="adj2" fmla="val 6575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メイリオ" panose="020B0604030504040204" pitchFamily="50" charset="-128"/>
                <a:ea typeface="メイリオ" panose="020B0604030504040204" pitchFamily="50" charset="-128"/>
              </a:rPr>
              <a:t>体験もできるんだ！どんなお店が求人しているか見てみよう！</a:t>
            </a:r>
            <a:endParaRPr kumimoji="1" lang="en-US" altLang="ja-JP" sz="2400" dirty="0">
              <a:solidFill>
                <a:schemeClr val="tx1"/>
              </a:solidFill>
              <a:latin typeface="メイリオ" panose="020B0604030504040204" pitchFamily="50" charset="-128"/>
              <a:ea typeface="メイリオ" panose="020B0604030504040204" pitchFamily="50" charset="-128"/>
            </a:endParaRPr>
          </a:p>
        </p:txBody>
      </p:sp>
      <p:sp>
        <p:nvSpPr>
          <p:cNvPr id="24" name="雲形吹き出し 23"/>
          <p:cNvSpPr/>
          <p:nvPr/>
        </p:nvSpPr>
        <p:spPr>
          <a:xfrm>
            <a:off x="646518" y="273597"/>
            <a:ext cx="4215271" cy="2689127"/>
          </a:xfrm>
          <a:prstGeom prst="cloudCallout">
            <a:avLst>
              <a:gd name="adj1" fmla="val 55921"/>
              <a:gd name="adj2" fmla="val 2098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メイリオ" panose="020B0604030504040204" pitchFamily="50" charset="-128"/>
                <a:ea typeface="メイリオ" panose="020B0604030504040204" pitchFamily="50" charset="-128"/>
              </a:rPr>
              <a:t>あのお店でのバイト気になるな。</a:t>
            </a:r>
            <a:endParaRPr lang="en-US" altLang="ja-JP" sz="2400" dirty="0">
              <a:solidFill>
                <a:schemeClr val="tx1"/>
              </a:solidFill>
              <a:latin typeface="メイリオ" panose="020B0604030504040204" pitchFamily="50" charset="-128"/>
              <a:ea typeface="メイリオ" panose="020B0604030504040204" pitchFamily="50" charset="-128"/>
            </a:endParaRPr>
          </a:p>
          <a:p>
            <a:pPr algn="ctr"/>
            <a:r>
              <a:rPr lang="ja-JP" altLang="en-US" sz="2400" dirty="0">
                <a:solidFill>
                  <a:schemeClr val="tx1"/>
                </a:solidFill>
                <a:latin typeface="メイリオ" panose="020B0604030504040204" pitchFamily="50" charset="-128"/>
                <a:ea typeface="メイリオ" panose="020B0604030504040204" pitchFamily="50" charset="-128"/>
              </a:rPr>
              <a:t>体験してみよう！</a:t>
            </a:r>
            <a:endParaRPr kumimoji="1" lang="en-US" altLang="ja-JP" sz="2400" dirty="0">
              <a:solidFill>
                <a:schemeClr val="tx1"/>
              </a:solidFill>
              <a:latin typeface="メイリオ" panose="020B0604030504040204" pitchFamily="50" charset="-128"/>
              <a:ea typeface="メイリオ" panose="020B0604030504040204" pitchFamily="50" charset="-128"/>
            </a:endParaRPr>
          </a:p>
        </p:txBody>
      </p:sp>
      <p:sp>
        <p:nvSpPr>
          <p:cNvPr id="25" name="雲形吹き出し 24"/>
          <p:cNvSpPr/>
          <p:nvPr/>
        </p:nvSpPr>
        <p:spPr>
          <a:xfrm>
            <a:off x="853277" y="1186774"/>
            <a:ext cx="4057925" cy="2835613"/>
          </a:xfrm>
          <a:prstGeom prst="cloudCallout">
            <a:avLst>
              <a:gd name="adj1" fmla="val 52845"/>
              <a:gd name="adj2" fmla="val 4302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メイリオ" panose="020B0604030504040204" pitchFamily="50" charset="-128"/>
                <a:ea typeface="メイリオ" panose="020B0604030504040204" pitchFamily="50" charset="-128"/>
              </a:rPr>
              <a:t>職場の雰囲気が</a:t>
            </a:r>
            <a:endParaRPr kumimoji="1" lang="en-US" altLang="ja-JP" sz="2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2400" dirty="0">
                <a:solidFill>
                  <a:schemeClr val="tx1"/>
                </a:solidFill>
                <a:latin typeface="メイリオ" panose="020B0604030504040204" pitchFamily="50" charset="-128"/>
                <a:ea typeface="メイリオ" panose="020B0604030504040204" pitchFamily="50" charset="-128"/>
              </a:rPr>
              <a:t>よく知れたぞ！</a:t>
            </a:r>
            <a:endParaRPr kumimoji="1" lang="en-US" altLang="ja-JP" sz="2400" dirty="0">
              <a:solidFill>
                <a:schemeClr val="tx1"/>
              </a:solidFill>
              <a:latin typeface="メイリオ" panose="020B0604030504040204" pitchFamily="50" charset="-128"/>
              <a:ea typeface="メイリオ" panose="020B0604030504040204" pitchFamily="50" charset="-128"/>
            </a:endParaRPr>
          </a:p>
          <a:p>
            <a:pPr algn="ctr"/>
            <a:r>
              <a:rPr lang="ja-JP" altLang="en-US" sz="2400" dirty="0">
                <a:solidFill>
                  <a:schemeClr val="tx1"/>
                </a:solidFill>
                <a:latin typeface="メイリオ" panose="020B0604030504040204" pitchFamily="50" charset="-128"/>
                <a:ea typeface="メイリオ" panose="020B0604030504040204" pitchFamily="50" charset="-128"/>
              </a:rPr>
              <a:t>このお店でバイトしよう！</a:t>
            </a:r>
            <a:endParaRPr kumimoji="1" lang="en-US" altLang="ja-JP" sz="2400" dirty="0">
              <a:solidFill>
                <a:schemeClr val="tx1"/>
              </a:solidFill>
              <a:latin typeface="メイリオ" panose="020B0604030504040204" pitchFamily="50" charset="-128"/>
              <a:ea typeface="メイリオ" panose="020B0604030504040204" pitchFamily="50" charset="-128"/>
            </a:endParaRPr>
          </a:p>
        </p:txBody>
      </p:sp>
      <p:sp>
        <p:nvSpPr>
          <p:cNvPr id="8" name="波線 7"/>
          <p:cNvSpPr/>
          <p:nvPr/>
        </p:nvSpPr>
        <p:spPr>
          <a:xfrm>
            <a:off x="6389710" y="4496466"/>
            <a:ext cx="2198104" cy="1409700"/>
          </a:xfrm>
          <a:prstGeom prst="wav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メイリオ" panose="020B0604030504040204" pitchFamily="50" charset="-128"/>
                <a:ea typeface="メイリオ" panose="020B0604030504040204" pitchFamily="50" charset="-128"/>
              </a:rPr>
              <a:t>体験中</a:t>
            </a:r>
          </a:p>
        </p:txBody>
      </p:sp>
      <p:sp>
        <p:nvSpPr>
          <p:cNvPr id="26" name="波線 25"/>
          <p:cNvSpPr/>
          <p:nvPr/>
        </p:nvSpPr>
        <p:spPr>
          <a:xfrm>
            <a:off x="2392416" y="763541"/>
            <a:ext cx="2198104" cy="1409700"/>
          </a:xfrm>
          <a:prstGeom prst="wav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メイリオ" panose="020B0604030504040204" pitchFamily="50" charset="-128"/>
                <a:ea typeface="メイリオ" panose="020B0604030504040204" pitchFamily="50" charset="-128"/>
              </a:rPr>
              <a:t>閲覧中</a:t>
            </a:r>
          </a:p>
        </p:txBody>
      </p:sp>
      <p:sp>
        <p:nvSpPr>
          <p:cNvPr id="9" name="縦巻き 8"/>
          <p:cNvSpPr/>
          <p:nvPr/>
        </p:nvSpPr>
        <p:spPr>
          <a:xfrm>
            <a:off x="5897184" y="671730"/>
            <a:ext cx="2782527" cy="1411042"/>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3200" b="1" u="sng" dirty="0">
                <a:solidFill>
                  <a:schemeClr val="tx1"/>
                </a:solidFill>
              </a:rPr>
              <a:t>バイト</a:t>
            </a:r>
            <a:r>
              <a:rPr kumimoji="1" lang="ja-JP" altLang="en-US" sz="3200" b="1" u="sng" dirty="0">
                <a:solidFill>
                  <a:schemeClr val="tx1"/>
                </a:solidFill>
              </a:rPr>
              <a:t>体験</a:t>
            </a:r>
            <a:endParaRPr kumimoji="1" lang="en-US" altLang="ja-JP" sz="3200" b="1" u="sng" dirty="0">
              <a:solidFill>
                <a:schemeClr val="tx1"/>
              </a:solidFill>
            </a:endParaRPr>
          </a:p>
          <a:p>
            <a:pPr algn="ctr"/>
            <a:r>
              <a:rPr lang="ja-JP" altLang="en-US" sz="3200" b="1" u="sng" dirty="0">
                <a:solidFill>
                  <a:schemeClr val="tx1"/>
                </a:solidFill>
              </a:rPr>
              <a:t>掲載中！</a:t>
            </a:r>
            <a:endParaRPr kumimoji="1" lang="ja-JP" altLang="en-US" sz="3200" b="1" u="sng" dirty="0">
              <a:solidFill>
                <a:schemeClr val="tx1"/>
              </a:solidFill>
            </a:endParaRPr>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pPr/>
              <a:t>66</a:t>
            </a:fld>
            <a:endParaRPr lang="ja-JP" altLang="en-US" dirty="0"/>
          </a:p>
        </p:txBody>
      </p:sp>
      <p:pic>
        <p:nvPicPr>
          <p:cNvPr id="2052" name="Picture 4" descr="ãçå­¦çãã¤ã©ã¹ã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87" y="3352675"/>
            <a:ext cx="1810271" cy="300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0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53" presetClass="entr" presetSubtype="16"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3000"/>
                            </p:stCondLst>
                            <p:childTnLst>
                              <p:par>
                                <p:cTn id="15" presetID="10" presetClass="exit" presetSubtype="0" fill="hold" grpId="1" nodeType="afterEffect">
                                  <p:stCondLst>
                                    <p:cond delay="1250"/>
                                  </p:stCondLst>
                                  <p:childTnLst>
                                    <p:animEffect transition="out" filter="fade">
                                      <p:cBhvr>
                                        <p:cTn id="16" dur="250"/>
                                        <p:tgtEl>
                                          <p:spTgt spid="22"/>
                                        </p:tgtEl>
                                      </p:cBhvr>
                                    </p:animEffect>
                                    <p:set>
                                      <p:cBhvr>
                                        <p:cTn id="17" dur="1" fill="hold">
                                          <p:stCondLst>
                                            <p:cond delay="249"/>
                                          </p:stCondLst>
                                        </p:cTn>
                                        <p:tgtEl>
                                          <p:spTgt spid="22"/>
                                        </p:tgtEl>
                                        <p:attrNameLst>
                                          <p:attrName>style.visibility</p:attrName>
                                        </p:attrNameLst>
                                      </p:cBhvr>
                                      <p:to>
                                        <p:strVal val="hidden"/>
                                      </p:to>
                                    </p:set>
                                  </p:childTnLst>
                                </p:cTn>
                              </p:par>
                            </p:childTnLst>
                          </p:cTn>
                        </p:par>
                        <p:par>
                          <p:cTn id="18" fill="hold">
                            <p:stCondLst>
                              <p:cond delay="4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750"/>
                                        <p:tgtEl>
                                          <p:spTgt spid="23"/>
                                        </p:tgtEl>
                                      </p:cBhvr>
                                    </p:animEffect>
                                  </p:childTnLst>
                                </p:cTn>
                              </p:par>
                            </p:childTnLst>
                          </p:cTn>
                        </p:par>
                        <p:par>
                          <p:cTn id="22" fill="hold">
                            <p:stCondLst>
                              <p:cond delay="5250"/>
                            </p:stCondLst>
                            <p:childTnLst>
                              <p:par>
                                <p:cTn id="23" presetID="10" presetClass="exit" presetSubtype="0" fill="hold" grpId="1" nodeType="afterEffect">
                                  <p:stCondLst>
                                    <p:cond delay="2500"/>
                                  </p:stCondLst>
                                  <p:childTnLst>
                                    <p:animEffect transition="out" filter="fade">
                                      <p:cBhvr>
                                        <p:cTn id="24" dur="250"/>
                                        <p:tgtEl>
                                          <p:spTgt spid="23"/>
                                        </p:tgtEl>
                                      </p:cBhvr>
                                    </p:animEffect>
                                    <p:set>
                                      <p:cBhvr>
                                        <p:cTn id="25" dur="1" fill="hold">
                                          <p:stCondLst>
                                            <p:cond delay="249"/>
                                          </p:stCondLst>
                                        </p:cTn>
                                        <p:tgtEl>
                                          <p:spTgt spid="23"/>
                                        </p:tgtEl>
                                        <p:attrNameLst>
                                          <p:attrName>style.visibility</p:attrName>
                                        </p:attrNameLst>
                                      </p:cBhvr>
                                      <p:to>
                                        <p:strVal val="hidden"/>
                                      </p:to>
                                    </p:set>
                                  </p:childTnLst>
                                </p:cTn>
                              </p:par>
                            </p:childTnLst>
                          </p:cTn>
                        </p:par>
                        <p:par>
                          <p:cTn id="26" fill="hold">
                            <p:stCondLst>
                              <p:cond delay="8000"/>
                            </p:stCondLst>
                            <p:childTnLst>
                              <p:par>
                                <p:cTn id="27" presetID="56" presetClass="path" presetSubtype="0" accel="50000" decel="50000" fill="hold" nodeType="afterEffect">
                                  <p:stCondLst>
                                    <p:cond delay="0"/>
                                  </p:stCondLst>
                                  <p:childTnLst>
                                    <p:animMotion origin="layout" path="M -4.72222E-6 -3.7037E-7 L 0.47987 -0.30833 " pathEditMode="relative" rAng="0" ptsTypes="AA">
                                      <p:cBhvr>
                                        <p:cTn id="28" dur="2000" fill="hold"/>
                                        <p:tgtEl>
                                          <p:spTgt spid="2052"/>
                                        </p:tgtEl>
                                        <p:attrNameLst>
                                          <p:attrName>ppt_x</p:attrName>
                                          <p:attrName>ppt_y</p:attrName>
                                        </p:attrNameLst>
                                      </p:cBhvr>
                                      <p:rCtr x="23993" y="-15417"/>
                                    </p:animMotion>
                                  </p:childTnLst>
                                </p:cTn>
                              </p:par>
                            </p:childTnLst>
                          </p:cTn>
                        </p:par>
                        <p:par>
                          <p:cTn id="29" fill="hold">
                            <p:stCondLst>
                              <p:cond delay="100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750"/>
                                        <p:tgtEl>
                                          <p:spTgt spid="26"/>
                                        </p:tgtEl>
                                      </p:cBhvr>
                                    </p:animEffect>
                                  </p:childTnLst>
                                </p:cTn>
                              </p:par>
                            </p:childTnLst>
                          </p:cTn>
                        </p:par>
                        <p:par>
                          <p:cTn id="33" fill="hold">
                            <p:stCondLst>
                              <p:cond delay="10750"/>
                            </p:stCondLst>
                            <p:childTnLst>
                              <p:par>
                                <p:cTn id="34" presetID="10" presetClass="exit" presetSubtype="0" fill="hold" grpId="1" nodeType="afterEffect">
                                  <p:stCondLst>
                                    <p:cond delay="2250"/>
                                  </p:stCondLst>
                                  <p:childTnLst>
                                    <p:animEffect transition="out" filter="fade">
                                      <p:cBhvr>
                                        <p:cTn id="35" dur="250"/>
                                        <p:tgtEl>
                                          <p:spTgt spid="26"/>
                                        </p:tgtEl>
                                      </p:cBhvr>
                                    </p:animEffect>
                                    <p:set>
                                      <p:cBhvr>
                                        <p:cTn id="36" dur="1" fill="hold">
                                          <p:stCondLst>
                                            <p:cond delay="249"/>
                                          </p:stCondLst>
                                        </p:cTn>
                                        <p:tgtEl>
                                          <p:spTgt spid="26"/>
                                        </p:tgtEl>
                                        <p:attrNameLst>
                                          <p:attrName>style.visibility</p:attrName>
                                        </p:attrNameLst>
                                      </p:cBhvr>
                                      <p:to>
                                        <p:strVal val="hidden"/>
                                      </p:to>
                                    </p:set>
                                  </p:childTnLst>
                                </p:cTn>
                              </p:par>
                            </p:childTnLst>
                          </p:cTn>
                        </p:par>
                        <p:par>
                          <p:cTn id="37" fill="hold">
                            <p:stCondLst>
                              <p:cond delay="1325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750"/>
                                        <p:tgtEl>
                                          <p:spTgt spid="24"/>
                                        </p:tgtEl>
                                      </p:cBhvr>
                                    </p:animEffect>
                                  </p:childTnLst>
                                </p:cTn>
                              </p:par>
                            </p:childTnLst>
                          </p:cTn>
                        </p:par>
                        <p:par>
                          <p:cTn id="41" fill="hold">
                            <p:stCondLst>
                              <p:cond delay="14000"/>
                            </p:stCondLst>
                            <p:childTnLst>
                              <p:par>
                                <p:cTn id="42" presetID="10" presetClass="exit" presetSubtype="0" fill="hold" grpId="1" nodeType="afterEffect">
                                  <p:stCondLst>
                                    <p:cond delay="2250"/>
                                  </p:stCondLst>
                                  <p:childTnLst>
                                    <p:animEffect transition="out" filter="fade">
                                      <p:cBhvr>
                                        <p:cTn id="43" dur="250"/>
                                        <p:tgtEl>
                                          <p:spTgt spid="24"/>
                                        </p:tgtEl>
                                      </p:cBhvr>
                                    </p:animEffect>
                                    <p:set>
                                      <p:cBhvr>
                                        <p:cTn id="44" dur="1" fill="hold">
                                          <p:stCondLst>
                                            <p:cond delay="249"/>
                                          </p:stCondLst>
                                        </p:cTn>
                                        <p:tgtEl>
                                          <p:spTgt spid="24"/>
                                        </p:tgtEl>
                                        <p:attrNameLst>
                                          <p:attrName>style.visibility</p:attrName>
                                        </p:attrNameLst>
                                      </p:cBhvr>
                                      <p:to>
                                        <p:strVal val="hidden"/>
                                      </p:to>
                                    </p:set>
                                  </p:childTnLst>
                                </p:cTn>
                              </p:par>
                            </p:childTnLst>
                          </p:cTn>
                        </p:par>
                        <p:par>
                          <p:cTn id="45" fill="hold">
                            <p:stCondLst>
                              <p:cond delay="16500"/>
                            </p:stCondLst>
                            <p:childTnLst>
                              <p:par>
                                <p:cTn id="46" presetID="42" presetClass="path" presetSubtype="0" accel="50000" decel="50000" fill="hold" nodeType="afterEffect">
                                  <p:stCondLst>
                                    <p:cond delay="0"/>
                                  </p:stCondLst>
                                  <p:childTnLst>
                                    <p:animMotion origin="layout" path="M 0.47987 -0.30833 L 0.48316 0.04676 " pathEditMode="relative" rAng="0" ptsTypes="AA">
                                      <p:cBhvr>
                                        <p:cTn id="47" dur="2000" fill="hold"/>
                                        <p:tgtEl>
                                          <p:spTgt spid="2052"/>
                                        </p:tgtEl>
                                        <p:attrNameLst>
                                          <p:attrName>ppt_x</p:attrName>
                                          <p:attrName>ppt_y</p:attrName>
                                        </p:attrNameLst>
                                      </p:cBhvr>
                                      <p:rCtr x="156" y="17755"/>
                                    </p:animMotion>
                                  </p:childTnLst>
                                </p:cTn>
                              </p:par>
                            </p:childTnLst>
                          </p:cTn>
                        </p:par>
                        <p:par>
                          <p:cTn id="48" fill="hold">
                            <p:stCondLst>
                              <p:cond delay="18500"/>
                            </p:stCondLst>
                            <p:childTnLst>
                              <p:par>
                                <p:cTn id="49" presetID="12" presetClass="path" presetSubtype="0" accel="50000" decel="50000" fill="hold" nodeType="afterEffect">
                                  <p:stCondLst>
                                    <p:cond delay="0"/>
                                  </p:stCondLst>
                                  <p:childTnLst>
                                    <p:animMotion origin="layout" path="M 0.48316 0.04676 C 0.44619 0.0088 0.39098 -0.01528 0.32969 -0.01528 C 0.26823 -0.01528 0.21303 0.0088 0.17622 0.04676 C 0.21303 0.08472 0.26823 0.1088 0.32969 0.1088 C 0.39098 0.1088 0.44619 0.08472 0.48316 0.04676 Z " pathEditMode="relative" rAng="0" ptsTypes="AAAAA">
                                      <p:cBhvr>
                                        <p:cTn id="50" dur="4000" fill="hold"/>
                                        <p:tgtEl>
                                          <p:spTgt spid="2052"/>
                                        </p:tgtEl>
                                        <p:attrNameLst>
                                          <p:attrName>ppt_x</p:attrName>
                                          <p:attrName>ppt_y</p:attrName>
                                        </p:attrNameLst>
                                      </p:cBhvr>
                                      <p:rCtr x="-15347" y="0"/>
                                    </p:animMotion>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750"/>
                                        <p:tgtEl>
                                          <p:spTgt spid="8"/>
                                        </p:tgtEl>
                                      </p:cBhvr>
                                    </p:animEffect>
                                  </p:childTnLst>
                                </p:cTn>
                              </p:par>
                            </p:childTnLst>
                          </p:cTn>
                        </p:par>
                        <p:par>
                          <p:cTn id="54" fill="hold">
                            <p:stCondLst>
                              <p:cond delay="22500"/>
                            </p:stCondLst>
                            <p:childTnLst>
                              <p:par>
                                <p:cTn id="55" presetID="10" presetClass="exit" presetSubtype="0" fill="hold" grpId="1" nodeType="afterEffect">
                                  <p:stCondLst>
                                    <p:cond delay="0"/>
                                  </p:stCondLst>
                                  <p:childTnLst>
                                    <p:animEffect transition="out" filter="fade">
                                      <p:cBhvr>
                                        <p:cTn id="56" dur="250"/>
                                        <p:tgtEl>
                                          <p:spTgt spid="8"/>
                                        </p:tgtEl>
                                      </p:cBhvr>
                                    </p:animEffect>
                                    <p:set>
                                      <p:cBhvr>
                                        <p:cTn id="57" dur="1" fill="hold">
                                          <p:stCondLst>
                                            <p:cond delay="249"/>
                                          </p:stCondLst>
                                        </p:cTn>
                                        <p:tgtEl>
                                          <p:spTgt spid="8"/>
                                        </p:tgtEl>
                                        <p:attrNameLst>
                                          <p:attrName>style.visibility</p:attrName>
                                        </p:attrNameLst>
                                      </p:cBhvr>
                                      <p:to>
                                        <p:strVal val="hidden"/>
                                      </p:to>
                                    </p:set>
                                  </p:childTnLst>
                                </p:cTn>
                              </p:par>
                            </p:childTnLst>
                          </p:cTn>
                        </p:par>
                        <p:par>
                          <p:cTn id="58" fill="hold">
                            <p:stCondLst>
                              <p:cond delay="22750"/>
                            </p:stCondLst>
                            <p:childTnLst>
                              <p:par>
                                <p:cTn id="59" presetID="10"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8" grpId="0" animBg="1"/>
      <p:bldP spid="8" grpId="1" animBg="1"/>
      <p:bldP spid="26" grpId="0" animBg="1"/>
      <p:bldP spid="26" grpId="1"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2" name="テキスト ボックス 21"/>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3" name="テキスト ボックス 22"/>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0" name="正方形/長方形 39"/>
          <p:cNvSpPr/>
          <p:nvPr/>
        </p:nvSpPr>
        <p:spPr>
          <a:xfrm>
            <a:off x="-3232" y="533053"/>
            <a:ext cx="5978005"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695" y="627672"/>
            <a:ext cx="6067136" cy="769441"/>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今後の展望</a:t>
            </a:r>
            <a:r>
              <a:rPr kumimoji="1" lang="ja-JP" altLang="en-US" sz="2000"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バイト体験システムの普及</a:t>
            </a:r>
          </a:p>
          <a:p>
            <a:endParaRPr kumimoji="1" lang="ja-JP" altLang="en-US" sz="2000" dirty="0">
              <a:latin typeface="メイリオ" panose="020B0604030504040204" pitchFamily="50" charset="-128"/>
              <a:ea typeface="メイリオ" panose="020B0604030504040204" pitchFamily="50" charset="-128"/>
            </a:endParaRPr>
          </a:p>
        </p:txBody>
      </p:sp>
      <p:sp>
        <p:nvSpPr>
          <p:cNvPr id="27" name="正方形/長方形 26"/>
          <p:cNvSpPr/>
          <p:nvPr/>
        </p:nvSpPr>
        <p:spPr>
          <a:xfrm>
            <a:off x="-6695" y="1133919"/>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67</a:t>
            </a:fld>
            <a:endParaRPr lang="ja-JP" altLang="en-US" dirty="0"/>
          </a:p>
        </p:txBody>
      </p:sp>
      <p:sp>
        <p:nvSpPr>
          <p:cNvPr id="26" name="角丸四角形 25">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30" name="角丸四角形 29">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9" name="角丸四角形 38">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43" name="角丸四角形 4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44" name="角丸四角形 4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
        <p:nvSpPr>
          <p:cNvPr id="34" name="正方形/長方形 33"/>
          <p:cNvSpPr/>
          <p:nvPr/>
        </p:nvSpPr>
        <p:spPr>
          <a:xfrm>
            <a:off x="486026" y="1628129"/>
            <a:ext cx="8186857"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現在</a:t>
            </a:r>
            <a:r>
              <a:rPr lang="ja-JP" altLang="en-US" sz="2400" dirty="0">
                <a:latin typeface="メイリオ" panose="020B0604030504040204" pitchFamily="50" charset="-128"/>
                <a:ea typeface="メイリオ" panose="020B0604030504040204" pitchFamily="50" charset="-128"/>
              </a:rPr>
              <a:t>：留学生のアルバイト情報源は</a:t>
            </a:r>
            <a:r>
              <a:rPr lang="ja-JP" altLang="en-US" sz="2400" b="1" dirty="0">
                <a:latin typeface="メイリオ" panose="020B0604030504040204" pitchFamily="50" charset="-128"/>
                <a:ea typeface="メイリオ" panose="020B0604030504040204" pitchFamily="50" charset="-128"/>
              </a:rPr>
              <a:t>知人からの紹介</a:t>
            </a:r>
            <a:r>
              <a:rPr lang="ja-JP" altLang="en-US" sz="2400" dirty="0">
                <a:latin typeface="メイリオ" panose="020B0604030504040204" pitchFamily="50" charset="-128"/>
                <a:ea typeface="メイリオ" panose="020B0604030504040204" pitchFamily="50" charset="-128"/>
              </a:rPr>
              <a:t>が多い</a:t>
            </a:r>
            <a:endParaRPr lang="en-US" altLang="ja-JP" sz="2400"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702365" y="2372415"/>
            <a:ext cx="7739269" cy="923330"/>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→店舗ごとに</a:t>
            </a:r>
            <a:r>
              <a:rPr lang="ja-JP" altLang="en-US" b="1" dirty="0">
                <a:latin typeface="メイリオ" panose="020B0604030504040204" pitchFamily="50" charset="-128"/>
                <a:ea typeface="メイリオ" panose="020B0604030504040204" pitchFamily="50" charset="-128"/>
              </a:rPr>
              <a:t>留学生の応募が偏ってしまい</a:t>
            </a:r>
            <a:r>
              <a:rPr lang="ja-JP" altLang="en-US" dirty="0">
                <a:latin typeface="メイリオ" panose="020B0604030504040204" pitchFamily="50" charset="-128"/>
                <a:ea typeface="メイリオ" panose="020B0604030504040204" pitchFamily="50" charset="-128"/>
              </a:rPr>
              <a:t>、留学生の</a:t>
            </a:r>
            <a:r>
              <a:rPr lang="ja-JP" altLang="en-US" b="1" dirty="0">
                <a:latin typeface="メイリオ" panose="020B0604030504040204" pitchFamily="50" charset="-128"/>
                <a:ea typeface="メイリオ" panose="020B0604030504040204" pitchFamily="50" charset="-128"/>
              </a:rPr>
              <a:t>雇用が難しい</a:t>
            </a:r>
            <a:endParaRPr kumimoji="1" lang="en-US" altLang="ja-JP"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p:txBody>
      </p:sp>
      <p:sp>
        <p:nvSpPr>
          <p:cNvPr id="35" name="正方形/長方形 34"/>
          <p:cNvSpPr/>
          <p:nvPr/>
        </p:nvSpPr>
        <p:spPr>
          <a:xfrm>
            <a:off x="478570" y="4408285"/>
            <a:ext cx="8186857" cy="830997"/>
          </a:xfrm>
          <a:prstGeom prst="rect">
            <a:avLst/>
          </a:prstGeom>
          <a:solidFill>
            <a:schemeClr val="accent4">
              <a:lumMod val="40000"/>
              <a:lumOff val="60000"/>
            </a:schemeClr>
          </a:solidFill>
        </p:spPr>
        <p:txBody>
          <a:bodyPr wrap="square">
            <a:spAutoFit/>
          </a:bodyPr>
          <a:lstStyle/>
          <a:p>
            <a:pPr algn="ctr"/>
            <a:r>
              <a:rPr lang="ja-JP" altLang="en-US" sz="2400" b="1" dirty="0">
                <a:latin typeface="メイリオ" panose="020B0604030504040204" pitchFamily="50" charset="-128"/>
                <a:ea typeface="メイリオ" panose="020B0604030504040204" pitchFamily="50" charset="-128"/>
              </a:rPr>
              <a:t>展望</a:t>
            </a:r>
            <a:r>
              <a:rPr lang="ja-JP" altLang="en-US" sz="2400" dirty="0">
                <a:latin typeface="メイリオ" panose="020B0604030504040204" pitchFamily="50" charset="-128"/>
                <a:ea typeface="メイリオ" panose="020B0604030504040204" pitchFamily="50" charset="-128"/>
              </a:rPr>
              <a:t>：知人の紹介を利用しなくても、</a:t>
            </a:r>
            <a:endParaRPr lang="en-US" altLang="ja-JP" sz="2400" dirty="0">
              <a:latin typeface="メイリオ" panose="020B0604030504040204" pitchFamily="50" charset="-128"/>
              <a:ea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rPr>
              <a:t>事前に</a:t>
            </a:r>
            <a:r>
              <a:rPr lang="ja-JP" altLang="en-US" sz="2400" b="1" dirty="0">
                <a:latin typeface="メイリオ" panose="020B0604030504040204" pitchFamily="50" charset="-128"/>
                <a:ea typeface="メイリオ" panose="020B0604030504040204" pitchFamily="50" charset="-128"/>
              </a:rPr>
              <a:t>職場の雰囲気</a:t>
            </a:r>
            <a:r>
              <a:rPr lang="ja-JP" altLang="en-US" sz="2400" dirty="0">
                <a:latin typeface="メイリオ" panose="020B0604030504040204" pitchFamily="50" charset="-128"/>
                <a:ea typeface="メイリオ" panose="020B0604030504040204" pitchFamily="50" charset="-128"/>
              </a:rPr>
              <a:t>を知ることができる</a:t>
            </a:r>
            <a:endParaRPr lang="en-US" altLang="ja-JP" sz="2400" dirty="0">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695670" y="5462244"/>
            <a:ext cx="7739269" cy="923330"/>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→多様な店舗に留学生アルバイトが応募をするきっかけになるのでは</a:t>
            </a:r>
            <a:endParaRPr kumimoji="1"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p:txBody>
      </p:sp>
      <p:sp>
        <p:nvSpPr>
          <p:cNvPr id="6" name="下矢印 5"/>
          <p:cNvSpPr/>
          <p:nvPr/>
        </p:nvSpPr>
        <p:spPr>
          <a:xfrm>
            <a:off x="4367417" y="2815885"/>
            <a:ext cx="424069" cy="1464789"/>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楕円 4"/>
          <p:cNvSpPr/>
          <p:nvPr/>
        </p:nvSpPr>
        <p:spPr>
          <a:xfrm>
            <a:off x="2953892" y="3091124"/>
            <a:ext cx="3257851" cy="708130"/>
          </a:xfrm>
          <a:prstGeom prst="ellipse">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latin typeface="メイリオ" panose="020B0604030504040204" pitchFamily="50" charset="-128"/>
                <a:ea typeface="メイリオ" panose="020B0604030504040204" pitchFamily="50" charset="-128"/>
              </a:rPr>
              <a:t>バイト体験システム</a:t>
            </a:r>
            <a:endParaRPr kumimoji="1" lang="ja-JP" altLang="en-US" dirty="0">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903" y="2683786"/>
            <a:ext cx="1871563" cy="1777985"/>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438" y="3187369"/>
            <a:ext cx="895555" cy="1163058"/>
          </a:xfrm>
          <a:prstGeom prst="rect">
            <a:avLst/>
          </a:prstGeom>
        </p:spPr>
      </p:pic>
    </p:spTree>
    <p:extLst>
      <p:ext uri="{BB962C8B-B14F-4D97-AF65-F5344CB8AC3E}">
        <p14:creationId xmlns:p14="http://schemas.microsoft.com/office/powerpoint/2010/main" val="368795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22" name="テキスト ボックス 21"/>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3" name="テキスト ボックス 22"/>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0" name="正方形/長方形 39"/>
          <p:cNvSpPr/>
          <p:nvPr/>
        </p:nvSpPr>
        <p:spPr>
          <a:xfrm>
            <a:off x="-3232" y="533053"/>
            <a:ext cx="1368197"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695" y="627672"/>
            <a:ext cx="1342009" cy="769441"/>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まとめ</a:t>
            </a:r>
            <a:endParaRPr lang="ja-JP" altLang="en-US" sz="2000" b="1" dirty="0">
              <a:latin typeface="メイリオ" panose="020B0604030504040204" pitchFamily="50" charset="-128"/>
              <a:ea typeface="メイリオ" panose="020B0604030504040204" pitchFamily="50" charset="-128"/>
            </a:endParaRPr>
          </a:p>
          <a:p>
            <a:endParaRPr kumimoji="1" lang="ja-JP" altLang="en-US" sz="2000" dirty="0">
              <a:latin typeface="メイリオ" panose="020B0604030504040204" pitchFamily="50" charset="-128"/>
              <a:ea typeface="メイリオ" panose="020B0604030504040204" pitchFamily="50" charset="-128"/>
            </a:endParaRPr>
          </a:p>
        </p:txBody>
      </p:sp>
      <p:sp>
        <p:nvSpPr>
          <p:cNvPr id="27" name="正方形/長方形 26"/>
          <p:cNvSpPr/>
          <p:nvPr/>
        </p:nvSpPr>
        <p:spPr>
          <a:xfrm>
            <a:off x="-10602" y="1185664"/>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68</a:t>
            </a:fld>
            <a:endParaRPr lang="ja-JP" altLang="en-US" dirty="0"/>
          </a:p>
        </p:txBody>
      </p:sp>
      <p:sp>
        <p:nvSpPr>
          <p:cNvPr id="26" name="角丸四角形 25">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背景</a:t>
            </a:r>
          </a:p>
        </p:txBody>
      </p:sp>
      <p:sp>
        <p:nvSpPr>
          <p:cNvPr id="30" name="角丸四角形 29">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solidFill>
                  <a:schemeClr val="bg1"/>
                </a:solidFill>
                <a:latin typeface="メイリオ" panose="020B0604030504040204" pitchFamily="50" charset="-128"/>
                <a:ea typeface="メイリオ" panose="020B0604030504040204" pitchFamily="50" charset="-128"/>
              </a:rPr>
              <a:t>目的・目標</a:t>
            </a:r>
          </a:p>
        </p:txBody>
      </p:sp>
      <p:sp>
        <p:nvSpPr>
          <p:cNvPr id="39" name="角丸四角形 38">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仮説</a:t>
            </a:r>
          </a:p>
        </p:txBody>
      </p:sp>
      <p:sp>
        <p:nvSpPr>
          <p:cNvPr id="43" name="角丸四角形 4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調査</a:t>
            </a:r>
          </a:p>
        </p:txBody>
      </p:sp>
      <p:sp>
        <p:nvSpPr>
          <p:cNvPr id="44" name="角丸四角形 4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提案</a:t>
            </a:r>
          </a:p>
        </p:txBody>
      </p:sp>
      <p:sp>
        <p:nvSpPr>
          <p:cNvPr id="4" name="テキスト ボックス 3"/>
          <p:cNvSpPr txBox="1"/>
          <p:nvPr/>
        </p:nvSpPr>
        <p:spPr>
          <a:xfrm>
            <a:off x="1104533" y="1549501"/>
            <a:ext cx="6934934" cy="584775"/>
          </a:xfrm>
          <a:prstGeom prst="rect">
            <a:avLst/>
          </a:prstGeom>
          <a:solidFill>
            <a:schemeClr val="accent4">
              <a:lumMod val="40000"/>
              <a:lumOff val="60000"/>
            </a:schemeClr>
          </a:solidFill>
        </p:spPr>
        <p:txBody>
          <a:bodyPr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留学生アルバイトを積極的に雇って、</a:t>
            </a:r>
            <a:endParaRPr kumimoji="1" lang="en-US" altLang="ja-JP" sz="32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986754" y="4544237"/>
            <a:ext cx="7170492" cy="1077218"/>
          </a:xfrm>
          <a:prstGeom prst="rect">
            <a:avLst/>
          </a:prstGeom>
          <a:solidFill>
            <a:schemeClr val="accent4">
              <a:lumMod val="40000"/>
              <a:lumOff val="60000"/>
            </a:schemeClr>
          </a:solidFill>
        </p:spPr>
        <p:txBody>
          <a:bodyPr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外国人が不自由なく過ごせるまち、</a:t>
            </a:r>
            <a:endParaRPr kumimoji="1" lang="en-US" altLang="ja-JP" sz="3200" dirty="0">
              <a:latin typeface="メイリオ" panose="020B0604030504040204" pitchFamily="50" charset="-128"/>
              <a:ea typeface="メイリオ" panose="020B0604030504040204" pitchFamily="50" charset="-128"/>
            </a:endParaRPr>
          </a:p>
          <a:p>
            <a:pPr algn="ctr"/>
            <a:r>
              <a:rPr kumimoji="1" lang="ja-JP" altLang="en-US" sz="3200" dirty="0">
                <a:latin typeface="メイリオ" panose="020B0604030504040204" pitchFamily="50" charset="-128"/>
                <a:ea typeface="メイリオ" panose="020B0604030504040204" pitchFamily="50" charset="-128"/>
              </a:rPr>
              <a:t>つくば市に！</a:t>
            </a:r>
            <a:endParaRPr kumimoji="1" lang="en-US" altLang="ja-JP" sz="3200" dirty="0">
              <a:latin typeface="メイリオ" panose="020B0604030504040204" pitchFamily="50" charset="-128"/>
              <a:ea typeface="メイリオ" panose="020B0604030504040204" pitchFamily="50" charset="-128"/>
            </a:endParaRPr>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141" y="2971883"/>
            <a:ext cx="1077415" cy="1009813"/>
          </a:xfrm>
          <a:prstGeom prst="rect">
            <a:avLst/>
          </a:prstGeom>
        </p:spPr>
      </p:pic>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540" y="2971883"/>
            <a:ext cx="1077415" cy="1009813"/>
          </a:xfrm>
          <a:prstGeom prst="rect">
            <a:avLst/>
          </a:prstGeom>
        </p:spPr>
      </p:pic>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177" y="2971883"/>
            <a:ext cx="1077415" cy="1009813"/>
          </a:xfrm>
          <a:prstGeom prst="rect">
            <a:avLst/>
          </a:prstGeom>
        </p:spPr>
      </p:pic>
      <p:pic>
        <p:nvPicPr>
          <p:cNvPr id="19" name="Picture 2" descr="ã¹ã¼ãã¼ãã¼ã­ã¼ã®ã¤ã©ã¹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52953" y="2730540"/>
            <a:ext cx="1239733" cy="13294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ã¹ã¼ãã¼ãã¼ã­ã¼ã®ã¤ã©ã¹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89152" y="2730540"/>
            <a:ext cx="1239733" cy="13294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ã¹ã¼ãã¼ãã¼ã­ã¼ã®ã¤ã©ã¹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80827" y="2704846"/>
            <a:ext cx="1239733" cy="13294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çæ¿ãèª­ããªãã¦å°ãå¤å½äººã®ã¤ã©ã¹ã"/>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02"/>
          <a:stretch/>
        </p:blipFill>
        <p:spPr bwMode="auto">
          <a:xfrm flipH="1">
            <a:off x="534878" y="2966456"/>
            <a:ext cx="921746" cy="14621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çæ¿ãèª­ããªãã¦å°ãå¤å½äººã®ã¤ã©ã¹ã"/>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02"/>
          <a:stretch/>
        </p:blipFill>
        <p:spPr bwMode="auto">
          <a:xfrm flipH="1">
            <a:off x="6158812" y="2975308"/>
            <a:ext cx="921746" cy="1462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çæ¿ãèª­ããªãã¦å°ãå¤å½äººã®ã¤ã©ã¹ã"/>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02"/>
          <a:stretch/>
        </p:blipFill>
        <p:spPr bwMode="auto">
          <a:xfrm flipH="1">
            <a:off x="3381921" y="2966456"/>
            <a:ext cx="921746" cy="1462130"/>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3660" y="2982539"/>
            <a:ext cx="1576339" cy="1450232"/>
          </a:xfrm>
          <a:prstGeom prst="rect">
            <a:avLst/>
          </a:prstGeom>
        </p:spPr>
      </p:pic>
      <p:pic>
        <p:nvPicPr>
          <p:cNvPr id="31" name="図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81921" y="2929843"/>
            <a:ext cx="1576339" cy="1450232"/>
          </a:xfrm>
          <a:prstGeom prst="rect">
            <a:avLst/>
          </a:prstGeom>
        </p:spPr>
      </p:pic>
      <p:pic>
        <p:nvPicPr>
          <p:cNvPr id="32" name="図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85284" y="2982539"/>
            <a:ext cx="1576339" cy="1450232"/>
          </a:xfrm>
          <a:prstGeom prst="rect">
            <a:avLst/>
          </a:prstGeom>
        </p:spPr>
      </p:pic>
    </p:spTree>
    <p:extLst>
      <p:ext uri="{BB962C8B-B14F-4D97-AF65-F5344CB8AC3E}">
        <p14:creationId xmlns:p14="http://schemas.microsoft.com/office/powerpoint/2010/main" val="395487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
                                        <p:tgtEl>
                                          <p:spTgt spid="19"/>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
                                        <p:tgtEl>
                                          <p:spTgt spid="21"/>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xit" presetSubtype="0" fill="hold" nodeType="with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11983" y="383473"/>
            <a:ext cx="1005403" cy="584775"/>
          </a:xfrm>
          <a:prstGeom prst="rect">
            <a:avLst/>
          </a:prstGeom>
          <a:noFill/>
        </p:spPr>
        <p:txBody>
          <a:bodyPr wrap="none" rtlCol="0">
            <a:spAutoFit/>
          </a:bodyPr>
          <a:lstStyle/>
          <a:p>
            <a:r>
              <a:rPr lang="ja-JP" altLang="en-US" sz="3200" b="1" dirty="0">
                <a:latin typeface="メイリオ" panose="020B0604030504040204" pitchFamily="50" charset="-128"/>
                <a:ea typeface="メイリオ" panose="020B0604030504040204" pitchFamily="50" charset="-128"/>
              </a:rPr>
              <a:t>謝辞</a:t>
            </a:r>
            <a:endParaRPr lang="en-US" altLang="ja-JP" sz="3200" b="1"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1511872" y="982305"/>
            <a:ext cx="6120255" cy="4524315"/>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「ミニストップつくば栗原店」様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「スーパーまるも学園店」　川原井智明様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「ローソン天久保三丁目店」　鈴木茂様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「ファミリーマートつくば春日四丁目店」　倉持照代様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「セブンイレブンつくば平塚店」　桜田様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「株式会社カスミ」様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「ばんどう太郎つくば学園中央店」　吉岡和樹様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「サイゼリヤつくばキュート店」　永島信志様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「デニーズ筑波研究学園都市店」　野木様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「とんかつとん</a:t>
            </a:r>
            <a:r>
              <a:rPr lang="en-US" altLang="ja-JP" dirty="0">
                <a:latin typeface="メイリオ" panose="020B0604030504040204" pitchFamily="50" charset="-128"/>
                <a:ea typeface="メイリオ" panose="020B0604030504040204" pitchFamily="50" charset="-128"/>
              </a:rPr>
              <a:t>Q</a:t>
            </a:r>
            <a:r>
              <a:rPr lang="ja-JP" altLang="en-US" dirty="0">
                <a:latin typeface="メイリオ" panose="020B0604030504040204" pitchFamily="50" charset="-128"/>
                <a:ea typeface="メイリオ" panose="020B0604030504040204" pitchFamily="50" charset="-128"/>
              </a:rPr>
              <a:t>つくば本店」　石塚有輝様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「すぎのや本陣つくば学園店」　高橋浩司様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「大戸屋ごはん処</a:t>
            </a:r>
            <a:r>
              <a:rPr lang="en-US" altLang="ja-JP" dirty="0" err="1">
                <a:latin typeface="メイリオ" panose="020B0604030504040204" pitchFamily="50" charset="-128"/>
                <a:ea typeface="メイリオ" panose="020B0604030504040204" pitchFamily="50" charset="-128"/>
              </a:rPr>
              <a:t>BiVi</a:t>
            </a:r>
            <a:r>
              <a:rPr lang="ja-JP" altLang="en-US" dirty="0">
                <a:latin typeface="メイリオ" panose="020B0604030504040204" pitchFamily="50" charset="-128"/>
                <a:ea typeface="メイリオ" panose="020B0604030504040204" pitchFamily="50" charset="-128"/>
              </a:rPr>
              <a:t>つくば店」　小林様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「ムラサキスポーツイーアスつくば店」　小島様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AOKI</a:t>
            </a:r>
            <a:r>
              <a:rPr lang="ja-JP" altLang="en-US" dirty="0">
                <a:latin typeface="メイリオ" panose="020B0604030504040204" pitchFamily="50" charset="-128"/>
                <a:ea typeface="メイリオ" panose="020B0604030504040204" pitchFamily="50" charset="-128"/>
              </a:rPr>
              <a:t>研究学園店」様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GU</a:t>
            </a:r>
            <a:r>
              <a:rPr lang="ja-JP" altLang="en-US" dirty="0">
                <a:latin typeface="メイリオ" panose="020B0604030504040204" pitchFamily="50" charset="-128"/>
                <a:ea typeface="メイリオ" panose="020B0604030504040204" pitchFamily="50" charset="-128"/>
              </a:rPr>
              <a:t>つくば研究学園店」　岡田様</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GAP</a:t>
            </a:r>
            <a:r>
              <a:rPr lang="ja-JP" altLang="en-US" dirty="0">
                <a:latin typeface="メイリオ" panose="020B0604030504040204" pitchFamily="50" charset="-128"/>
                <a:ea typeface="メイリオ" panose="020B0604030504040204" pitchFamily="50" charset="-128"/>
              </a:rPr>
              <a:t>ストア つくばクレオスクエア </a:t>
            </a:r>
            <a:r>
              <a:rPr lang="en-US" altLang="ja-JP" dirty="0" err="1">
                <a:latin typeface="メイリオ" panose="020B0604030504040204" pitchFamily="50" charset="-128"/>
                <a:ea typeface="メイリオ" panose="020B0604030504040204" pitchFamily="50" charset="-128"/>
              </a:rPr>
              <a:t>Q‘t</a:t>
            </a:r>
            <a:r>
              <a:rPr lang="ja-JP" altLang="en-US" dirty="0">
                <a:latin typeface="メイリオ" panose="020B0604030504040204" pitchFamily="50" charset="-128"/>
                <a:ea typeface="メイリオ" panose="020B0604030504040204" pitchFamily="50" charset="-128"/>
              </a:rPr>
              <a:t>店」様</a:t>
            </a:r>
            <a:endParaRPr lang="en-US" altLang="ja-JP"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675861" y="6046561"/>
            <a:ext cx="7792278" cy="523220"/>
          </a:xfrm>
          <a:prstGeom prst="rect">
            <a:avLst/>
          </a:prstGeom>
          <a:noFill/>
        </p:spPr>
        <p:txBody>
          <a:bodyPr wrap="square" rtlCol="0">
            <a:spAutoFit/>
          </a:bodyPr>
          <a:lstStyle/>
          <a:p>
            <a:pPr algn="ctr"/>
            <a:r>
              <a:rPr kumimoji="1" lang="ja-JP" altLang="en-US" sz="2800" dirty="0">
                <a:latin typeface="メイリオ" panose="020B0604030504040204" pitchFamily="50" charset="-128"/>
                <a:ea typeface="メイリオ" panose="020B0604030504040204" pitchFamily="50" charset="-128"/>
              </a:rPr>
              <a:t>ご協力いただき、ありがとうございました。</a:t>
            </a: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69</a:t>
            </a:fld>
            <a:endParaRPr lang="ja-JP" altLang="en-US" dirty="0"/>
          </a:p>
        </p:txBody>
      </p:sp>
    </p:spTree>
    <p:extLst>
      <p:ext uri="{BB962C8B-B14F-4D97-AF65-F5344CB8AC3E}">
        <p14:creationId xmlns:p14="http://schemas.microsoft.com/office/powerpoint/2010/main" val="3334999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7000" r="-17000"/>
          </a:stretch>
        </a:blipFill>
        <a:effectLst/>
      </p:bgPr>
    </p:bg>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01411292-E12F-4817-8D59-1C5A4DD28A61}"/>
              </a:ext>
            </a:extLst>
          </p:cNvPr>
          <p:cNvSpPr txBox="1"/>
          <p:nvPr/>
        </p:nvSpPr>
        <p:spPr>
          <a:xfrm>
            <a:off x="-21201" y="6264103"/>
            <a:ext cx="30285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Elephant" panose="02020904090505020303" pitchFamily="18" charset="0"/>
                <a:ea typeface="游ゴシック" panose="020B0400000000000000" pitchFamily="50" charset="-128"/>
                <a:cs typeface="+mn-cs"/>
              </a:rPr>
              <a:t>You</a:t>
            </a:r>
            <a:r>
              <a:rPr kumimoji="1" lang="ja-JP" altLang="en-US"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は何しに</a:t>
            </a:r>
            <a:r>
              <a:rPr kumimoji="1" lang="ja-JP" altLang="en-US" sz="2000" b="1" i="0" u="none" strike="noStrike" kern="1200" cap="none" spc="0" normalizeH="0" baseline="0" noProof="0" dirty="0">
                <a:ln>
                  <a:noFill/>
                </a:ln>
                <a:solidFill>
                  <a:srgbClr val="FF0000"/>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つくば</a:t>
            </a:r>
            <a:r>
              <a:rPr kumimoji="1" lang="ja-JP" altLang="en-US"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へ？</a:t>
            </a:r>
          </a:p>
        </p:txBody>
      </p:sp>
      <p:sp>
        <p:nvSpPr>
          <p:cNvPr id="13" name="テキスト ボックス 12">
            <a:extLst>
              <a:ext uri="{FF2B5EF4-FFF2-40B4-BE49-F238E27FC236}">
                <a16:creationId xmlns:a16="http://schemas.microsoft.com/office/drawing/2014/main" id="{D9576C17-2D9B-4C66-A07F-3D355BF43C81}"/>
              </a:ext>
            </a:extLst>
          </p:cNvPr>
          <p:cNvSpPr txBox="1"/>
          <p:nvPr/>
        </p:nvSpPr>
        <p:spPr>
          <a:xfrm>
            <a:off x="91456" y="6555811"/>
            <a:ext cx="2645276" cy="276999"/>
          </a:xfrm>
          <a:prstGeom prst="rect">
            <a:avLst/>
          </a:prstGeom>
          <a:noFill/>
          <a:effectLst>
            <a:glow rad="101600">
              <a:schemeClr val="accent3">
                <a:satMod val="175000"/>
                <a:alpha val="4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Why</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did</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you</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come</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to</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srgbClr val="FF0000"/>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Tsukuba</a:t>
            </a:r>
            <a:r>
              <a:rPr kumimoji="1" lang="ja-JP" altLang="en-US" sz="1200" b="1" i="0" u="none" strike="noStrike" kern="1200" cap="none" spc="0" normalizeH="0" baseline="0" noProof="0" dirty="0">
                <a:ln>
                  <a:noFill/>
                </a:ln>
                <a:solidFill>
                  <a:srgbClr val="FF0000"/>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a:t>
            </a:r>
            <a:endPar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4800" b="0" i="0" u="none" strike="noStrike" kern="1200" cap="none" spc="0" normalizeH="0" baseline="0" noProof="0" smtClean="0">
                <a:ln>
                  <a:noFill/>
                </a:ln>
                <a:solidFill>
                  <a:prstClr val="black"/>
                </a:solidFill>
                <a:effectLst/>
                <a:uLnTx/>
                <a:uFillTx/>
                <a:latin typeface="Agency FB" panose="020B0503020202020204" pitchFamily="34" charset="0"/>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4800" b="0" i="0" u="none" strike="noStrike" kern="1200" cap="none" spc="0" normalizeH="0" baseline="0" noProof="0" dirty="0">
              <a:ln>
                <a:noFill/>
              </a:ln>
              <a:solidFill>
                <a:prstClr val="black"/>
              </a:solidFill>
              <a:effectLst/>
              <a:uLnTx/>
              <a:uFillTx/>
              <a:latin typeface="Agency FB" panose="020B0503020202020204" pitchFamily="34" charset="0"/>
              <a:ea typeface="游ゴシック" panose="020B0400000000000000" pitchFamily="50" charset="-128"/>
              <a:cs typeface="+mn-cs"/>
            </a:endParaRPr>
          </a:p>
        </p:txBody>
      </p:sp>
      <p:sp>
        <p:nvSpPr>
          <p:cNvPr id="19" name="テキスト ボックス 18"/>
          <p:cNvSpPr txBox="1"/>
          <p:nvPr/>
        </p:nvSpPr>
        <p:spPr>
          <a:xfrm>
            <a:off x="6728664" y="6439963"/>
            <a:ext cx="251102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総務省統計局統計調査部国勢統計課</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国勢調査より作成</a:t>
            </a:r>
          </a:p>
        </p:txBody>
      </p:sp>
      <p:sp>
        <p:nvSpPr>
          <p:cNvPr id="20" name="正方形/長方形 19"/>
          <p:cNvSpPr/>
          <p:nvPr/>
        </p:nvSpPr>
        <p:spPr>
          <a:xfrm>
            <a:off x="0" y="681806"/>
            <a:ext cx="9144000" cy="55264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1317669C-1D1C-8549-9696-BA4095A7CD85}"/>
              </a:ext>
            </a:extLst>
          </p:cNvPr>
          <p:cNvSpPr txBox="1"/>
          <p:nvPr/>
        </p:nvSpPr>
        <p:spPr>
          <a:xfrm>
            <a:off x="1578712" y="5682553"/>
            <a:ext cx="62584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図</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全国とつくば市の総人口に占める外国人の割合</a:t>
            </a:r>
          </a:p>
        </p:txBody>
      </p:sp>
      <p:graphicFrame>
        <p:nvGraphicFramePr>
          <p:cNvPr id="26" name="グラフ 25"/>
          <p:cNvGraphicFramePr>
            <a:graphicFrameLocks/>
          </p:cNvGraphicFramePr>
          <p:nvPr/>
        </p:nvGraphicFramePr>
        <p:xfrm>
          <a:off x="91456" y="808604"/>
          <a:ext cx="8989300" cy="4981071"/>
        </p:xfrm>
        <a:graphic>
          <a:graphicData uri="http://schemas.openxmlformats.org/drawingml/2006/chart">
            <c:chart xmlns:c="http://schemas.openxmlformats.org/drawingml/2006/chart" xmlns:r="http://schemas.openxmlformats.org/officeDocument/2006/relationships" r:id="rId3"/>
          </a:graphicData>
        </a:graphic>
      </p:graphicFrame>
      <p:sp>
        <p:nvSpPr>
          <p:cNvPr id="27" name="テキスト ボックス 26"/>
          <p:cNvSpPr txBox="1"/>
          <p:nvPr/>
        </p:nvSpPr>
        <p:spPr>
          <a:xfrm>
            <a:off x="6037548" y="3750435"/>
            <a:ext cx="18004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つくば市の外国人数</a:t>
            </a:r>
            <a:endPar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8" name="テキスト ボックス 27"/>
          <p:cNvSpPr txBox="1"/>
          <p:nvPr/>
        </p:nvSpPr>
        <p:spPr>
          <a:xfrm>
            <a:off x="3866285" y="848179"/>
            <a:ext cx="43140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つくば市の総人口に占めるつくば市の外国人の割合</a:t>
            </a:r>
            <a:endPar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9" name="テキスト ボックス 28"/>
          <p:cNvSpPr txBox="1"/>
          <p:nvPr/>
        </p:nvSpPr>
        <p:spPr>
          <a:xfrm>
            <a:off x="4379962" y="2316117"/>
            <a:ext cx="35958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全国の総人口に占める全国の外国人の割合</a:t>
            </a:r>
            <a:endPar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30" name="直線コネクタ 29"/>
          <p:cNvCxnSpPr/>
          <p:nvPr/>
        </p:nvCxnSpPr>
        <p:spPr>
          <a:xfrm flipH="1">
            <a:off x="5200651" y="1131866"/>
            <a:ext cx="238124" cy="5427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5943600" y="3977250"/>
            <a:ext cx="474947" cy="5431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5424488" y="2574057"/>
            <a:ext cx="119062" cy="7354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91456" y="914524"/>
            <a:ext cx="5405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2" name="角丸四角形 31">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背景</a:t>
            </a:r>
          </a:p>
        </p:txBody>
      </p:sp>
      <p:sp>
        <p:nvSpPr>
          <p:cNvPr id="33" name="角丸四角形 32">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latin typeface="メイリオ" panose="020B0604030504040204" pitchFamily="50" charset="-128"/>
                <a:ea typeface="メイリオ" panose="020B0604030504040204" pitchFamily="50" charset="-128"/>
              </a:rPr>
              <a:t>目的・目標</a:t>
            </a:r>
          </a:p>
        </p:txBody>
      </p:sp>
      <p:sp>
        <p:nvSpPr>
          <p:cNvPr id="36" name="角丸四角形 3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37" name="角丸四角形 3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38" name="角丸四角形 37">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853974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84262" y="653345"/>
            <a:ext cx="1415772" cy="461665"/>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参考文献</a:t>
            </a:r>
          </a:p>
        </p:txBody>
      </p:sp>
      <p:sp>
        <p:nvSpPr>
          <p:cNvPr id="4" name="テキスト ボックス 3"/>
          <p:cNvSpPr txBox="1"/>
          <p:nvPr/>
        </p:nvSpPr>
        <p:spPr>
          <a:xfrm>
            <a:off x="784262" y="1389186"/>
            <a:ext cx="7276117" cy="5262979"/>
          </a:xfrm>
          <a:prstGeom prst="rect">
            <a:avLst/>
          </a:prstGeom>
          <a:noFill/>
        </p:spPr>
        <p:txBody>
          <a:bodyPr wrap="square" rtlCol="0">
            <a:spAutoFit/>
          </a:bodyPr>
          <a:lstStyle/>
          <a:p>
            <a:pPr marL="285750" indent="-285750" algn="just">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e-Stat </a:t>
            </a:r>
            <a:r>
              <a:rPr lang="ja-JP" altLang="en-US" sz="1400" dirty="0">
                <a:latin typeface="メイリオ" panose="020B0604030504040204" pitchFamily="50" charset="-128"/>
                <a:ea typeface="メイリオ" panose="020B0604030504040204" pitchFamily="50" charset="-128"/>
              </a:rPr>
              <a:t>政府統計の総合窓口：</a:t>
            </a:r>
            <a:r>
              <a:rPr lang="en-US" altLang="ja-JP" sz="1400" dirty="0">
                <a:latin typeface="メイリオ" panose="020B0604030504040204" pitchFamily="50" charset="-128"/>
                <a:ea typeface="メイリオ" panose="020B0604030504040204" pitchFamily="50" charset="-128"/>
              </a:rPr>
              <a:t>https://www.e-stat.go.jp</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algn="just">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日本政府観光局：</a:t>
            </a:r>
            <a:r>
              <a:rPr lang="en-US" altLang="ja-JP" sz="1400" dirty="0">
                <a:latin typeface="メイリオ" panose="020B0604030504040204" pitchFamily="50" charset="-128"/>
                <a:ea typeface="メイリオ" panose="020B0604030504040204" pitchFamily="50" charset="-128"/>
              </a:rPr>
              <a:t>https://www.jnto.go.jp/jpn/index.html</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algn="just">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文部科学省「外国人留学生在籍状況調査」及び「日本人の海外留学者数」等について：</a:t>
            </a:r>
            <a:r>
              <a:rPr lang="en-US" altLang="ja-JP" sz="1400" dirty="0">
                <a:latin typeface="メイリオ" panose="020B0604030504040204" pitchFamily="50" charset="-128"/>
                <a:ea typeface="メイリオ" panose="020B0604030504040204" pitchFamily="50" charset="-128"/>
              </a:rPr>
              <a:t>http://www.mext.go.jp/a_menu/koutou/ryugaku/__icsFiles/afieldfile/20</a:t>
            </a: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19/01/18/1412692_1.pdf </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algn="just" latinLnBrk="1">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総務省統計局統計調査部国勢統計課国勢調査：</a:t>
            </a:r>
            <a:r>
              <a:rPr lang="en-US" altLang="ja-JP" sz="1400" dirty="0">
                <a:latin typeface="メイリオ" panose="020B0604030504040204" pitchFamily="50" charset="-128"/>
                <a:ea typeface="メイリオ" panose="020B0604030504040204" pitchFamily="50" charset="-128"/>
              </a:rPr>
              <a:t>https://www.stat.go.jp/data/kokusei/2015/kekka.html</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algn="just">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独立行政法人日本学生支援機構：</a:t>
            </a:r>
            <a:r>
              <a:rPr lang="en-US" altLang="ja-JP" sz="1400" dirty="0">
                <a:latin typeface="メイリオ" panose="020B0604030504040204" pitchFamily="50" charset="-128"/>
                <a:ea typeface="メイリオ" panose="020B0604030504040204" pitchFamily="50" charset="-128"/>
              </a:rPr>
              <a:t>https://www.jasso.go.jp/</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algn="just">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数字で見る筑波大学：</a:t>
            </a:r>
            <a:r>
              <a:rPr lang="en-US" altLang="ja-JP" sz="1400" dirty="0">
                <a:latin typeface="メイリオ" panose="020B0604030504040204" pitchFamily="50" charset="-128"/>
                <a:ea typeface="メイリオ" panose="020B0604030504040204" pitchFamily="50" charset="-128"/>
              </a:rPr>
              <a:t>https://jp-ex.tsukuba.ac.jp/education/facts_figures/</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latinLnBrk="1">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茨城地域留学生交流推進協議会「外国人留学生在籍状況等調査」</a:t>
            </a:r>
            <a:r>
              <a:rPr lang="en-US" altLang="ja-JP" sz="1400" dirty="0">
                <a:latin typeface="メイリオ" panose="020B0604030504040204" pitchFamily="50" charset="-128"/>
                <a:ea typeface="メイリオ" panose="020B0604030504040204" pitchFamily="50" charset="-128"/>
              </a:rPr>
              <a:t>:http://www.pref.ibaraki.jp/bugai/kokusai/tabunka/jpn/data/documents/ryugakusei-gakko30.pdf</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endParaRPr lang="en-US" altLang="zh-CN" sz="1400" dirty="0">
              <a:latin typeface="メイリオ" panose="020B0604030504040204" pitchFamily="50" charset="-128"/>
              <a:ea typeface="メイリオ" panose="020B0604030504040204" pitchFamily="50" charset="-128"/>
            </a:endParaRPr>
          </a:p>
          <a:p>
            <a:pPr marL="285750" indent="-285750" algn="just" latinLnBrk="1">
              <a:buFont typeface="Arial" panose="020B0604020202020204" pitchFamily="34" charset="0"/>
              <a:buChar char="•"/>
            </a:pPr>
            <a:r>
              <a:rPr lang="zh-CN" altLang="en-US" sz="1400" dirty="0">
                <a:latin typeface="メイリオ" panose="020B0604030504040204" pitchFamily="50" charset="-128"/>
                <a:ea typeface="メイリオ" panose="020B0604030504040204" pitchFamily="50" charset="-128"/>
              </a:rPr>
              <a:t>平成</a:t>
            </a:r>
            <a:r>
              <a:rPr lang="en-US" altLang="ja-JP" sz="1400" dirty="0">
                <a:latin typeface="メイリオ" panose="020B0604030504040204" pitchFamily="50" charset="-128"/>
                <a:ea typeface="メイリオ" panose="020B0604030504040204" pitchFamily="50" charset="-128"/>
              </a:rPr>
              <a:t>25</a:t>
            </a:r>
            <a:r>
              <a:rPr lang="zh-CN" altLang="en-US" sz="1400" dirty="0">
                <a:latin typeface="メイリオ" panose="020B0604030504040204" pitchFamily="50" charset="-128"/>
                <a:ea typeface="メイリオ" panose="020B0604030504040204" pitchFamily="50" charset="-128"/>
              </a:rPr>
              <a:t>年度 横浜市外国人意識調査 調査結果報告書</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http://www.city.yokohama.lg.jp/kokusai/multiculture/chosa/h25report.pdf</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13</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つくば市役所掲示板：</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日</a:t>
            </a:r>
            <a:r>
              <a:rPr lang="en-US" altLang="ja-JP" sz="1400" dirty="0">
                <a:latin typeface="メイリオ" panose="020B0604030504040204" pitchFamily="50" charset="-128"/>
                <a:ea typeface="メイリオ" panose="020B0604030504040204" pitchFamily="50" charset="-128"/>
              </a:rPr>
              <a:t>)</a:t>
            </a:r>
          </a:p>
          <a:p>
            <a:pPr marL="285750" indent="-285750" algn="just">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入国管理局：</a:t>
            </a:r>
            <a:r>
              <a:rPr lang="en-US" altLang="ja-JP" sz="1400" dirty="0">
                <a:latin typeface="メイリオ" panose="020B0604030504040204" pitchFamily="50" charset="-128"/>
                <a:ea typeface="メイリオ" panose="020B0604030504040204" pitchFamily="50" charset="-128"/>
              </a:rPr>
              <a:t>http://www.immi-moj.go.jp/tetuduki/zairyuu/shikakugai.html</a:t>
            </a:r>
            <a:r>
              <a:rPr lang="ja-JP" altLang="en-US" sz="1400" dirty="0" err="1">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endParaRPr>
          </a:p>
          <a:p>
            <a:pPr algn="just"/>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http://www.immi-moj.go.jp/tetuduki/zairyuu/shikakugai.html (</a:t>
            </a:r>
            <a:r>
              <a:rPr lang="ja-JP" altLang="en-US" sz="1400" dirty="0">
                <a:latin typeface="メイリオ" panose="020B0604030504040204" pitchFamily="50" charset="-128"/>
                <a:ea typeface="メイリオ" panose="020B0604030504040204" pitchFamily="50" charset="-128"/>
              </a:rPr>
              <a:t>最終閲覧日：令  </a:t>
            </a:r>
            <a:endParaRPr lang="en-US" altLang="ja-JP" sz="1400" dirty="0">
              <a:latin typeface="メイリオ" panose="020B0604030504040204" pitchFamily="50" charset="-128"/>
              <a:ea typeface="メイリオ" panose="020B0604030504040204" pitchFamily="50" charset="-128"/>
            </a:endParaRPr>
          </a:p>
          <a:p>
            <a:pPr algn="just"/>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14</a:t>
            </a:r>
            <a:r>
              <a:rPr lang="ja-JP" altLang="en-US" sz="1400" dirty="0">
                <a:latin typeface="メイリオ" panose="020B0604030504040204" pitchFamily="50" charset="-128"/>
                <a:ea typeface="メイリオ" panose="020B0604030504040204" pitchFamily="50" charset="-128"/>
              </a:rPr>
              <a:t>日</a:t>
            </a:r>
            <a:r>
              <a:rPr lang="en-US" altLang="ja-JP" sz="1400" dirty="0">
                <a:latin typeface="メイリオ" panose="020B0604030504040204" pitchFamily="50" charset="-128"/>
                <a:ea typeface="メイリオ" panose="020B0604030504040204" pitchFamily="50" charset="-128"/>
              </a:rPr>
              <a:t>)</a:t>
            </a:r>
          </a:p>
          <a:p>
            <a:endParaRPr lang="en-US" altLang="ja-JP" sz="1400" dirty="0">
              <a:latin typeface="メイリオ" panose="020B0604030504040204" pitchFamily="50" charset="-128"/>
              <a:ea typeface="メイリオ" panose="020B0604030504040204" pitchFamily="50" charset="-128"/>
            </a:endParaRPr>
          </a:p>
          <a:p>
            <a:endParaRPr lang="ja-JP" altLang="en-US" sz="14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70</a:t>
            </a:fld>
            <a:endParaRPr lang="ja-JP" altLang="en-US" dirty="0"/>
          </a:p>
        </p:txBody>
      </p:sp>
    </p:spTree>
    <p:extLst>
      <p:ext uri="{BB962C8B-B14F-4D97-AF65-F5344CB8AC3E}">
        <p14:creationId xmlns:p14="http://schemas.microsoft.com/office/powerpoint/2010/main" val="7712100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84262" y="750912"/>
            <a:ext cx="1415772" cy="461665"/>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参考文献</a:t>
            </a:r>
          </a:p>
        </p:txBody>
      </p:sp>
      <p:sp>
        <p:nvSpPr>
          <p:cNvPr id="4" name="テキスト ボックス 3"/>
          <p:cNvSpPr txBox="1"/>
          <p:nvPr/>
        </p:nvSpPr>
        <p:spPr>
          <a:xfrm>
            <a:off x="784264" y="1509506"/>
            <a:ext cx="7276117" cy="2893100"/>
          </a:xfrm>
          <a:prstGeom prst="rect">
            <a:avLst/>
          </a:prstGeom>
          <a:noFill/>
        </p:spPr>
        <p:txBody>
          <a:bodyPr wrap="square" rtlCol="0">
            <a:spAutoFit/>
          </a:bodyPr>
          <a:lstStyle/>
          <a:p>
            <a:pPr marL="285750" indent="-285750" algn="just" latinLnBrk="1">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2016</a:t>
            </a:r>
            <a:r>
              <a:rPr lang="ja-JP" altLang="en-US" sz="1400" dirty="0">
                <a:latin typeface="メイリオ" panose="020B0604030504040204" pitchFamily="50" charset="-128"/>
                <a:ea typeface="メイリオ" panose="020B0604030504040204" pitchFamily="50" charset="-128"/>
              </a:rPr>
              <a:t>（平成</a:t>
            </a:r>
            <a:r>
              <a:rPr lang="en-US" altLang="ja-JP" sz="1400" dirty="0">
                <a:latin typeface="メイリオ" panose="020B0604030504040204" pitchFamily="50" charset="-128"/>
                <a:ea typeface="メイリオ" panose="020B0604030504040204" pitchFamily="50" charset="-128"/>
              </a:rPr>
              <a:t>28</a:t>
            </a:r>
            <a:r>
              <a:rPr lang="ja-JP" altLang="en-US" sz="1400" dirty="0">
                <a:latin typeface="メイリオ" panose="020B0604030504040204" pitchFamily="50" charset="-128"/>
                <a:ea typeface="メイリオ" panose="020B0604030504040204" pitchFamily="50" charset="-128"/>
              </a:rPr>
              <a:t>）年９月　つくば市グローバル化基本指針： </a:t>
            </a:r>
            <a:r>
              <a:rPr lang="en-US" altLang="ja-JP" sz="1400" dirty="0">
                <a:latin typeface="メイリオ" panose="020B0604030504040204" pitchFamily="50" charset="-128"/>
                <a:ea typeface="メイリオ" panose="020B0604030504040204" pitchFamily="50" charset="-128"/>
              </a:rPr>
              <a:t>https://www.city.tsukuba.lg.jp/_res/projects/default_project/_page_/001/001/937/Tsukuba_City_Basic_Guideline_for_Globalization_JP.pdf</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18</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algn="just">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日本語能力試験</a:t>
            </a:r>
            <a:r>
              <a:rPr lang="en-US" altLang="ja-JP" sz="1400" dirty="0">
                <a:latin typeface="メイリオ" panose="020B0604030504040204" pitchFamily="50" charset="-128"/>
                <a:ea typeface="メイリオ" panose="020B0604030504040204" pitchFamily="50" charset="-128"/>
              </a:rPr>
              <a:t>JLPT</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https://www.jlpt.jp/</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18</a:t>
            </a:r>
            <a:r>
              <a:rPr lang="ja-JP" altLang="en-US" sz="1400" dirty="0">
                <a:latin typeface="メイリオ" panose="020B0604030504040204" pitchFamily="50" charset="-128"/>
                <a:ea typeface="メイリオ" panose="020B0604030504040204" pitchFamily="50" charset="-128"/>
              </a:rPr>
              <a:t>日）</a:t>
            </a:r>
          </a:p>
          <a:p>
            <a:pPr marL="285750" indent="-285750" algn="just">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バイトル</a:t>
            </a:r>
            <a:r>
              <a:rPr lang="en-US" altLang="ja-JP" sz="1400" dirty="0">
                <a:latin typeface="メイリオ" panose="020B0604030504040204" pitchFamily="50" charset="-128"/>
                <a:ea typeface="メイリオ" panose="020B0604030504040204" pitchFamily="50" charset="-128"/>
              </a:rPr>
              <a:t>HP</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https://www.baitoru.com/</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18</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marL="285750" indent="-285750" algn="just" latinLnBrk="1">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マクドナルド　アルバイト情報：</a:t>
            </a:r>
            <a:r>
              <a:rPr lang="en-US" altLang="ja-JP" sz="1400" dirty="0">
                <a:latin typeface="メイリオ" panose="020B0604030504040204" pitchFamily="50" charset="-128"/>
                <a:ea typeface="メイリオ" panose="020B0604030504040204" pitchFamily="50" charset="-128"/>
              </a:rPr>
              <a:t> https://www.mcdonalds.co.jp/recruit/crew_recruiting/?_ga=2.136437168.1415631651.1560821069944573995.1560821069</a:t>
            </a:r>
            <a:r>
              <a:rPr lang="ja-JP" altLang="en-US" sz="1400" dirty="0">
                <a:latin typeface="メイリオ" panose="020B0604030504040204" pitchFamily="50" charset="-128"/>
                <a:ea typeface="メイリオ" panose="020B0604030504040204" pitchFamily="50" charset="-128"/>
              </a:rPr>
              <a:t> （最終閲覧日：令和元年</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18</a:t>
            </a:r>
            <a:r>
              <a:rPr lang="ja-JP" altLang="en-US" sz="1400" dirty="0">
                <a:latin typeface="メイリオ" panose="020B0604030504040204" pitchFamily="50" charset="-128"/>
                <a:ea typeface="メイリオ" panose="020B0604030504040204" pitchFamily="50" charset="-128"/>
              </a:rPr>
              <a:t>日）</a:t>
            </a:r>
          </a:p>
          <a:p>
            <a:pPr marL="285750" indent="-285750" algn="just">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マイナビ進学</a:t>
            </a:r>
            <a:r>
              <a:rPr lang="en-US" altLang="ja-JP" sz="1400" dirty="0">
                <a:latin typeface="メイリオ" panose="020B0604030504040204" pitchFamily="50" charset="-128"/>
                <a:ea typeface="メイリオ" panose="020B0604030504040204" pitchFamily="50" charset="-128"/>
              </a:rPr>
              <a:t>HP</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https://shingaku.mynavi.jp/kanto/</a:t>
            </a:r>
            <a:r>
              <a:rPr lang="ja-JP" altLang="en-US" sz="1400" dirty="0">
                <a:latin typeface="メイリオ" panose="020B0604030504040204" pitchFamily="50" charset="-128"/>
                <a:ea typeface="メイリオ" panose="020B0604030504040204" pitchFamily="50" charset="-128"/>
              </a:rPr>
              <a:t>（最終閲覧日：令和元年</a:t>
            </a:r>
            <a:r>
              <a:rPr lang="en-US" altLang="ja-JP" sz="1400" dirty="0">
                <a:latin typeface="メイリオ" panose="020B0604030504040204" pitchFamily="50" charset="-128"/>
                <a:ea typeface="メイリオ" panose="020B0604030504040204" pitchFamily="50" charset="-128"/>
              </a:rPr>
              <a:t>6 </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18</a:t>
            </a:r>
            <a:r>
              <a:rPr lang="ja-JP" altLang="en-US" sz="1400" dirty="0">
                <a:latin typeface="メイリオ" panose="020B0604030504040204" pitchFamily="50" charset="-128"/>
                <a:ea typeface="メイリオ" panose="020B0604030504040204" pitchFamily="50" charset="-128"/>
              </a:rPr>
              <a:t>日）</a:t>
            </a:r>
            <a:endParaRPr lang="en-US" altLang="ja-JP" sz="1400" dirty="0">
              <a:latin typeface="メイリオ" panose="020B0604030504040204" pitchFamily="50" charset="-128"/>
              <a:ea typeface="メイリオ" panose="020B0604030504040204" pitchFamily="50" charset="-128"/>
            </a:endParaRPr>
          </a:p>
          <a:p>
            <a:pPr algn="just"/>
            <a:endParaRPr lang="ja-JP" altLang="en-US" sz="1400" dirty="0">
              <a:latin typeface="メイリオ" panose="020B0604030504040204" pitchFamily="50" charset="-128"/>
              <a:ea typeface="メイリオ" panose="020B0604030504040204" pitchFamily="50" charset="-128"/>
            </a:endParaRPr>
          </a:p>
          <a:p>
            <a:pPr algn="just"/>
            <a:endParaRPr lang="en-US" altLang="ja-JP" sz="1400" dirty="0">
              <a:latin typeface="メイリオ" panose="020B0604030504040204" pitchFamily="50" charset="-128"/>
              <a:ea typeface="メイリオ" panose="020B0604030504040204" pitchFamily="50" charset="-128"/>
            </a:endParaRPr>
          </a:p>
          <a:p>
            <a:endParaRPr lang="ja-JP" altLang="en-US" sz="1400"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71</a:t>
            </a:fld>
            <a:endParaRPr lang="ja-JP" altLang="en-US" dirty="0"/>
          </a:p>
        </p:txBody>
      </p:sp>
      <p:sp>
        <p:nvSpPr>
          <p:cNvPr id="7" name="テキスト ボックス 6"/>
          <p:cNvSpPr txBox="1"/>
          <p:nvPr/>
        </p:nvSpPr>
        <p:spPr>
          <a:xfrm>
            <a:off x="1214334" y="7058055"/>
            <a:ext cx="2370530" cy="400110"/>
          </a:xfrm>
          <a:prstGeom prst="rect">
            <a:avLst/>
          </a:prstGeom>
          <a:noFill/>
        </p:spPr>
        <p:txBody>
          <a:bodyPr wrap="square" rtlCol="0">
            <a:spAutoFit/>
          </a:bodyPr>
          <a:lstStyle/>
          <a:p>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5231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19412" y="2705622"/>
            <a:ext cx="8364476" cy="769441"/>
          </a:xfrm>
          <a:prstGeom prst="rect">
            <a:avLst/>
          </a:prstGeom>
          <a:noFill/>
        </p:spPr>
        <p:txBody>
          <a:bodyPr wrap="square" rtlCol="0">
            <a:spAutoFit/>
          </a:bodyPr>
          <a:lstStyle/>
          <a:p>
            <a:pPr algn="ctr"/>
            <a:r>
              <a:rPr lang="ja-JP" altLang="en-US" sz="44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ご清聴</a:t>
            </a:r>
            <a:r>
              <a:rPr lang="ja-JP" altLang="en-US" sz="44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ありがとう</a:t>
            </a:r>
            <a:r>
              <a:rPr lang="ja-JP" altLang="en-US" sz="44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ございました</a:t>
            </a:r>
            <a:r>
              <a:rPr lang="en-US" altLang="ja-JP" sz="44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a:t>
            </a:r>
            <a:endParaRPr lang="ja-JP" altLang="en-US" sz="44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endParaRPr>
          </a:p>
        </p:txBody>
      </p:sp>
      <p:sp>
        <p:nvSpPr>
          <p:cNvPr id="6" name="テキスト ボックス 5"/>
          <p:cNvSpPr txBox="1"/>
          <p:nvPr/>
        </p:nvSpPr>
        <p:spPr>
          <a:xfrm>
            <a:off x="2127217" y="3856763"/>
            <a:ext cx="4748867" cy="523220"/>
          </a:xfrm>
          <a:prstGeom prst="rect">
            <a:avLst/>
          </a:prstGeom>
          <a:noFill/>
          <a:effectLst>
            <a:glow rad="101600">
              <a:schemeClr val="accent3">
                <a:satMod val="175000"/>
                <a:alpha val="40000"/>
              </a:schemeClr>
            </a:glow>
          </a:effectLst>
        </p:spPr>
        <p:txBody>
          <a:bodyPr wrap="square" rtlCol="0">
            <a:spAutoFit/>
          </a:bodyPr>
          <a:lstStyle/>
          <a:p>
            <a:r>
              <a:rPr lang="en-US" altLang="ja-JP" sz="2800" b="1" dirty="0">
                <a:effectLst>
                  <a:outerShdw blurRad="50800" dist="101600" dir="2400000" algn="l" rotWithShape="0">
                    <a:prstClr val="black">
                      <a:alpha val="40000"/>
                    </a:prstClr>
                  </a:outerShdw>
                </a:effectLst>
                <a:latin typeface="Book Antiqua" panose="02040602050305030304" pitchFamily="18" charset="0"/>
              </a:rPr>
              <a:t>Thank</a:t>
            </a:r>
            <a:r>
              <a:rPr lang="ja-JP" altLang="en-US" sz="2800" b="1" dirty="0">
                <a:effectLst>
                  <a:outerShdw blurRad="50800" dist="101600" dir="2400000" algn="l" rotWithShape="0">
                    <a:prstClr val="black">
                      <a:alpha val="40000"/>
                    </a:prstClr>
                  </a:outerShdw>
                </a:effectLst>
                <a:latin typeface="Book Antiqua" panose="02040602050305030304" pitchFamily="18" charset="0"/>
              </a:rPr>
              <a:t>  </a:t>
            </a:r>
            <a:r>
              <a:rPr lang="en-US" altLang="ja-JP" sz="2800" b="1" dirty="0">
                <a:effectLst>
                  <a:outerShdw blurRad="50800" dist="101600" dir="2400000" algn="l" rotWithShape="0">
                    <a:prstClr val="black">
                      <a:alpha val="40000"/>
                    </a:prstClr>
                  </a:outerShdw>
                </a:effectLst>
                <a:latin typeface="Book Antiqua" panose="02040602050305030304" pitchFamily="18" charset="0"/>
              </a:rPr>
              <a:t>you  for  </a:t>
            </a:r>
            <a:r>
              <a:rPr lang="en-US" altLang="ja-JP" sz="28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listening </a:t>
            </a:r>
            <a:r>
              <a:rPr lang="en-US" altLang="ja-JP" sz="28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28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72</a:t>
            </a:fld>
            <a:endParaRPr lang="ja-JP" altLang="en-US" dirty="0"/>
          </a:p>
        </p:txBody>
      </p:sp>
    </p:spTree>
    <p:extLst>
      <p:ext uri="{BB962C8B-B14F-4D97-AF65-F5344CB8AC3E}">
        <p14:creationId xmlns:p14="http://schemas.microsoft.com/office/powerpoint/2010/main" val="3935483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74431" y="387211"/>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t>質問対策スライド</a:t>
            </a:r>
          </a:p>
        </p:txBody>
      </p:sp>
      <p:sp>
        <p:nvSpPr>
          <p:cNvPr id="5" name="テキスト ボックス 4"/>
          <p:cNvSpPr txBox="1"/>
          <p:nvPr/>
        </p:nvSpPr>
        <p:spPr>
          <a:xfrm>
            <a:off x="574431" y="981252"/>
            <a:ext cx="4398758" cy="400110"/>
          </a:xfrm>
          <a:prstGeom prst="rect">
            <a:avLst/>
          </a:prstGeom>
          <a:noFill/>
        </p:spPr>
        <p:txBody>
          <a:bodyPr wrap="square" rtlCol="0">
            <a:spAutoFit/>
          </a:bodyPr>
          <a:lstStyle/>
          <a:p>
            <a:r>
              <a:rPr lang="ja-JP" altLang="en-US" sz="2000" dirty="0"/>
              <a:t>つくば市が行っている外国人対応</a:t>
            </a:r>
          </a:p>
        </p:txBody>
      </p:sp>
      <p:sp>
        <p:nvSpPr>
          <p:cNvPr id="6" name="テキスト ボックス 5"/>
          <p:cNvSpPr txBox="1"/>
          <p:nvPr/>
        </p:nvSpPr>
        <p:spPr>
          <a:xfrm>
            <a:off x="574431" y="1575293"/>
            <a:ext cx="8168399" cy="255454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ja-JP" altLang="en-US" sz="2000" dirty="0"/>
              <a:t>「国際都市つくば」をテーマに</a:t>
            </a:r>
            <a:endParaRPr lang="en-US" altLang="ja-JP" sz="2000" dirty="0"/>
          </a:p>
          <a:p>
            <a:r>
              <a:rPr lang="ja-JP" altLang="en-US" sz="2000" dirty="0"/>
              <a:t>・つくば市グローバル化基本指針（</a:t>
            </a:r>
            <a:r>
              <a:rPr lang="en-US" altLang="ja-JP" sz="2000" dirty="0"/>
              <a:t>2016</a:t>
            </a:r>
            <a:r>
              <a:rPr lang="ja-JP" altLang="en-US" sz="2000" dirty="0"/>
              <a:t>年</a:t>
            </a:r>
            <a:r>
              <a:rPr lang="en-US" altLang="ja-JP" sz="2000" dirty="0"/>
              <a:t>9</a:t>
            </a:r>
            <a:r>
              <a:rPr lang="ja-JP" altLang="en-US" sz="2000" dirty="0"/>
              <a:t>月策定）</a:t>
            </a:r>
            <a:endParaRPr lang="en-US" altLang="ja-JP" sz="2000" dirty="0"/>
          </a:p>
          <a:p>
            <a:r>
              <a:rPr lang="ja-JP" altLang="en-US" sz="2000" dirty="0"/>
              <a:t>・ネット情報の多言語化</a:t>
            </a:r>
            <a:endParaRPr lang="en-US" altLang="ja-JP" sz="2000" dirty="0"/>
          </a:p>
          <a:p>
            <a:r>
              <a:rPr lang="ja-JP" altLang="en-US" sz="2000" dirty="0"/>
              <a:t>・市役所窓口の通訳機能</a:t>
            </a:r>
            <a:endParaRPr lang="en-US" altLang="ja-JP" sz="2000" dirty="0"/>
          </a:p>
          <a:p>
            <a:r>
              <a:rPr lang="ja-JP" altLang="en-US" sz="2000" dirty="0"/>
              <a:t>・外国人支援団体等との連携による、語学支援や相談室事業の実施</a:t>
            </a:r>
            <a:endParaRPr lang="en-US" altLang="ja-JP" sz="2000" dirty="0"/>
          </a:p>
          <a:p>
            <a:r>
              <a:rPr lang="ja-JP" altLang="en-US" sz="2000" dirty="0"/>
              <a:t>・学校における国際教育の充実</a:t>
            </a:r>
            <a:endParaRPr lang="en-US" altLang="ja-JP" sz="2000" dirty="0"/>
          </a:p>
          <a:p>
            <a:r>
              <a:rPr lang="ja-JP" altLang="en-US" sz="2000" dirty="0"/>
              <a:t>・国際交流行事（例：国際交流フェア、「つくばフェスティバル」の一環として開いている行事）</a:t>
            </a:r>
            <a:endParaRPr lang="en-US" altLang="ja-JP" sz="2000" dirty="0"/>
          </a:p>
        </p:txBody>
      </p:sp>
      <p:sp>
        <p:nvSpPr>
          <p:cNvPr id="7" name="テキスト ボックス 6"/>
          <p:cNvSpPr txBox="1"/>
          <p:nvPr/>
        </p:nvSpPr>
        <p:spPr>
          <a:xfrm>
            <a:off x="574431" y="4219673"/>
            <a:ext cx="6482861" cy="400110"/>
          </a:xfrm>
          <a:prstGeom prst="rect">
            <a:avLst/>
          </a:prstGeom>
          <a:noFill/>
        </p:spPr>
        <p:txBody>
          <a:bodyPr wrap="square" rtlCol="0">
            <a:spAutoFit/>
          </a:bodyPr>
          <a:lstStyle/>
          <a:p>
            <a:r>
              <a:rPr kumimoji="1" lang="ja-JP" altLang="en-US" sz="2000" dirty="0"/>
              <a:t>→つくば市は、</a:t>
            </a:r>
            <a:r>
              <a:rPr kumimoji="1" lang="ja-JP" altLang="en-US" sz="2000" b="1" dirty="0"/>
              <a:t>行政として公共的な政策</a:t>
            </a:r>
            <a:r>
              <a:rPr kumimoji="1" lang="ja-JP" altLang="en-US" sz="2000" dirty="0"/>
              <a:t>をとっている</a:t>
            </a:r>
            <a:endParaRPr kumimoji="1" lang="en-US" altLang="ja-JP" sz="2000" dirty="0"/>
          </a:p>
        </p:txBody>
      </p:sp>
      <p:sp>
        <p:nvSpPr>
          <p:cNvPr id="8" name="テキスト ボックス 7"/>
          <p:cNvSpPr txBox="1"/>
          <p:nvPr/>
        </p:nvSpPr>
        <p:spPr>
          <a:xfrm>
            <a:off x="574431" y="5185459"/>
            <a:ext cx="6904892" cy="707886"/>
          </a:xfrm>
          <a:prstGeom prst="rect">
            <a:avLst/>
          </a:prstGeom>
          <a:noFill/>
        </p:spPr>
        <p:txBody>
          <a:bodyPr wrap="square" rtlCol="0">
            <a:spAutoFit/>
          </a:bodyPr>
          <a:lstStyle/>
          <a:p>
            <a:r>
              <a:rPr kumimoji="1" lang="ja-JP" altLang="en-US" sz="2000" b="1" dirty="0"/>
              <a:t>行政の手が届かない日常的に</a:t>
            </a:r>
            <a:r>
              <a:rPr lang="ja-JP" altLang="en-US" sz="2000" b="1" dirty="0"/>
              <a:t>使われる</a:t>
            </a:r>
            <a:r>
              <a:rPr kumimoji="1" lang="ja-JP" altLang="en-US" sz="2000" b="1" dirty="0"/>
              <a:t>店において、</a:t>
            </a:r>
            <a:endParaRPr kumimoji="1" lang="en-US" altLang="ja-JP" sz="2000" b="1" dirty="0"/>
          </a:p>
          <a:p>
            <a:r>
              <a:rPr kumimoji="1" lang="ja-JP" altLang="en-US" sz="2000" b="1" dirty="0"/>
              <a:t>私たちは対策を考えたい</a:t>
            </a:r>
          </a:p>
        </p:txBody>
      </p:sp>
      <p:sp>
        <p:nvSpPr>
          <p:cNvPr id="9" name="楕円 8"/>
          <p:cNvSpPr/>
          <p:nvPr/>
        </p:nvSpPr>
        <p:spPr>
          <a:xfrm>
            <a:off x="124692" y="5444837"/>
            <a:ext cx="7631083" cy="640079"/>
          </a:xfrm>
          <a:prstGeom prst="ellipse">
            <a:avLst/>
          </a:prstGeom>
          <a:solidFill>
            <a:srgbClr val="5B9BD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 name="テキスト ボックス 11"/>
          <p:cNvSpPr txBox="1"/>
          <p:nvPr/>
        </p:nvSpPr>
        <p:spPr>
          <a:xfrm>
            <a:off x="-29652" y="6294158"/>
            <a:ext cx="2602596"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3" name="テキスト ボックス 12"/>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Tree>
    <p:extLst>
      <p:ext uri="{BB962C8B-B14F-4D97-AF65-F5344CB8AC3E}">
        <p14:creationId xmlns:p14="http://schemas.microsoft.com/office/powerpoint/2010/main" val="11393637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74</a:t>
            </a:fld>
            <a:endParaRPr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32" y="0"/>
            <a:ext cx="4848844" cy="6858000"/>
          </a:xfrm>
          <a:prstGeom prst="rect">
            <a:avLst/>
          </a:prstGeom>
        </p:spPr>
      </p:pic>
      <p:sp>
        <p:nvSpPr>
          <p:cNvPr id="5" name="テキスト ボックス 1"/>
          <p:cNvSpPr txBox="1"/>
          <p:nvPr/>
        </p:nvSpPr>
        <p:spPr>
          <a:xfrm>
            <a:off x="2261538" y="4272711"/>
            <a:ext cx="1599262" cy="3637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b="1" dirty="0">
                <a:latin typeface="メイリオ" panose="020B0604030504040204" pitchFamily="50" charset="-128"/>
                <a:ea typeface="メイリオ" panose="020B0604030504040204" pitchFamily="50" charset="-128"/>
              </a:rPr>
              <a:t>外国人人口</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人</a:t>
            </a:r>
            <a:r>
              <a:rPr lang="en-US" altLang="ja-JP" sz="1400" b="1" dirty="0">
                <a:latin typeface="メイリオ" panose="020B0604030504040204" pitchFamily="50" charset="-128"/>
                <a:ea typeface="メイリオ" panose="020B0604030504040204" pitchFamily="50" charset="-128"/>
              </a:rPr>
              <a:t>)</a:t>
            </a:r>
            <a:endParaRPr lang="ja-JP" altLang="en-US" sz="1400" b="1" dirty="0">
              <a:latin typeface="メイリオ" panose="020B0604030504040204" pitchFamily="50" charset="-128"/>
              <a:ea typeface="メイリオ" panose="020B0604030504040204" pitchFamily="50" charset="-128"/>
            </a:endParaRPr>
          </a:p>
        </p:txBody>
      </p:sp>
      <p:sp>
        <p:nvSpPr>
          <p:cNvPr id="6" name="テキスト ボックス 1"/>
          <p:cNvSpPr txBox="1"/>
          <p:nvPr/>
        </p:nvSpPr>
        <p:spPr>
          <a:xfrm>
            <a:off x="2803623" y="6494209"/>
            <a:ext cx="3529662" cy="3637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b="1" dirty="0">
                <a:latin typeface="メイリオ" panose="020B0604030504040204" pitchFamily="50" charset="-128"/>
                <a:ea typeface="メイリオ" panose="020B0604030504040204" pitchFamily="50" charset="-128"/>
              </a:rPr>
              <a:t>つくば市の町丁目別外国人人口</a:t>
            </a:r>
          </a:p>
        </p:txBody>
      </p:sp>
    </p:spTree>
    <p:extLst>
      <p:ext uri="{BB962C8B-B14F-4D97-AF65-F5344CB8AC3E}">
        <p14:creationId xmlns:p14="http://schemas.microsoft.com/office/powerpoint/2010/main" val="27020455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75</a:t>
            </a:fld>
            <a:endParaRPr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217356"/>
            <a:ext cx="5092700" cy="7202900"/>
          </a:xfrm>
          <a:prstGeom prst="rect">
            <a:avLst/>
          </a:prstGeom>
        </p:spPr>
      </p:pic>
      <p:sp>
        <p:nvSpPr>
          <p:cNvPr id="4" name="テキスト ボックス 1"/>
          <p:cNvSpPr txBox="1"/>
          <p:nvPr/>
        </p:nvSpPr>
        <p:spPr>
          <a:xfrm>
            <a:off x="2274238" y="4374311"/>
            <a:ext cx="1954862" cy="3637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b="1" dirty="0">
                <a:latin typeface="メイリオ" panose="020B0604030504040204" pitchFamily="50" charset="-128"/>
                <a:ea typeface="メイリオ" panose="020B0604030504040204" pitchFamily="50" charset="-128"/>
              </a:rPr>
              <a:t>人口密度</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人</a:t>
            </a:r>
            <a:r>
              <a:rPr lang="en-US" altLang="ja-JP" sz="1400" b="1" dirty="0">
                <a:latin typeface="メイリオ" panose="020B0604030504040204" pitchFamily="50" charset="-128"/>
                <a:ea typeface="メイリオ" panose="020B0604030504040204" pitchFamily="50" charset="-128"/>
              </a:rPr>
              <a:t>/km</a:t>
            </a:r>
            <a:r>
              <a:rPr lang="en-US" altLang="ja-JP" sz="1400" b="1" baseline="30000" dirty="0">
                <a:latin typeface="メイリオ" panose="020B0604030504040204" pitchFamily="50" charset="-128"/>
                <a:ea typeface="メイリオ" panose="020B0604030504040204" pitchFamily="50" charset="-128"/>
              </a:rPr>
              <a:t>2</a:t>
            </a:r>
            <a:r>
              <a:rPr lang="en-US" altLang="ja-JP" sz="1400" b="1" dirty="0">
                <a:latin typeface="メイリオ" panose="020B0604030504040204" pitchFamily="50" charset="-128"/>
                <a:ea typeface="メイリオ" panose="020B0604030504040204" pitchFamily="50" charset="-128"/>
              </a:rPr>
              <a:t>)</a:t>
            </a:r>
            <a:endParaRPr lang="ja-JP" altLang="en-US" sz="1400" b="1" dirty="0">
              <a:latin typeface="メイリオ" panose="020B0604030504040204" pitchFamily="50" charset="-128"/>
              <a:ea typeface="メイリオ" panose="020B0604030504040204" pitchFamily="50" charset="-128"/>
            </a:endParaRPr>
          </a:p>
        </p:txBody>
      </p:sp>
      <p:sp>
        <p:nvSpPr>
          <p:cNvPr id="5" name="テキスト ボックス 1"/>
          <p:cNvSpPr txBox="1"/>
          <p:nvPr/>
        </p:nvSpPr>
        <p:spPr>
          <a:xfrm>
            <a:off x="2883368" y="6367209"/>
            <a:ext cx="4000031" cy="3637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b="1" dirty="0">
                <a:latin typeface="メイリオ" panose="020B0604030504040204" pitchFamily="50" charset="-128"/>
                <a:ea typeface="メイリオ" panose="020B0604030504040204" pitchFamily="50" charset="-128"/>
              </a:rPr>
              <a:t>つくば市の町丁目別外国人人口密度</a:t>
            </a:r>
          </a:p>
        </p:txBody>
      </p:sp>
    </p:spTree>
    <p:extLst>
      <p:ext uri="{BB962C8B-B14F-4D97-AF65-F5344CB8AC3E}">
        <p14:creationId xmlns:p14="http://schemas.microsoft.com/office/powerpoint/2010/main" val="2584472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nvGraphicFramePr>
        <p:xfrm>
          <a:off x="0" y="0"/>
          <a:ext cx="9144000" cy="6262531"/>
        </p:xfrm>
        <a:graphic>
          <a:graphicData uri="http://schemas.openxmlformats.org/drawingml/2006/chart">
            <c:chart xmlns:c="http://schemas.openxmlformats.org/drawingml/2006/chart" xmlns:r="http://schemas.openxmlformats.org/officeDocument/2006/relationships" r:id="rId2"/>
          </a:graphicData>
        </a:graphic>
      </p:graphicFrame>
      <p:sp>
        <p:nvSpPr>
          <p:cNvPr id="21" name="タイトル 1">
            <a:extLst>
              <a:ext uri="{FF2B5EF4-FFF2-40B4-BE49-F238E27FC236}">
                <a16:creationId xmlns:a16="http://schemas.microsoft.com/office/drawing/2014/main" id="{6851C167-FD9D-4431-BBDE-ADCB292A9A43}"/>
              </a:ext>
            </a:extLst>
          </p:cNvPr>
          <p:cNvSpPr>
            <a:spLocks noGrp="1"/>
          </p:cNvSpPr>
          <p:nvPr/>
        </p:nvSpPr>
        <p:spPr>
          <a:xfrm>
            <a:off x="2293138" y="5884868"/>
            <a:ext cx="7286172" cy="535780"/>
          </a:xfrm>
          <a:prstGeom prst="rect">
            <a:avLst/>
          </a:prstGeom>
        </p:spPr>
        <p:txBody>
          <a:bodyPr vert="horz"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2000" dirty="0"/>
              <a:t>図</a:t>
            </a:r>
            <a:r>
              <a:rPr lang="en-US" altLang="ja-JP" sz="2000" dirty="0"/>
              <a:t>7</a:t>
            </a:r>
            <a:r>
              <a:rPr lang="ja-JP" altLang="en-US" sz="2000" dirty="0"/>
              <a:t> つくば市の外国人における留学生の割合</a:t>
            </a:r>
          </a:p>
        </p:txBody>
      </p:sp>
      <p:sp>
        <p:nvSpPr>
          <p:cNvPr id="22" name="円形吹き出し 21"/>
          <p:cNvSpPr/>
          <p:nvPr/>
        </p:nvSpPr>
        <p:spPr>
          <a:xfrm>
            <a:off x="6791601" y="4008843"/>
            <a:ext cx="2233895" cy="1562988"/>
          </a:xfrm>
          <a:prstGeom prst="wedgeEllipseCallout">
            <a:avLst>
              <a:gd name="adj1" fmla="val -40258"/>
              <a:gd name="adj2" fmla="val -100564"/>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7300049" y="4436394"/>
            <a:ext cx="1217000" cy="707886"/>
          </a:xfrm>
          <a:prstGeom prst="rect">
            <a:avLst/>
          </a:prstGeom>
          <a:noFill/>
        </p:spPr>
        <p:txBody>
          <a:bodyPr wrap="none" rtlCol="0">
            <a:spAutoFit/>
          </a:bodyPr>
          <a:lstStyle/>
          <a:p>
            <a:r>
              <a:rPr kumimoji="1" lang="en-US" altLang="ja-JP" sz="4000" b="1" dirty="0">
                <a:solidFill>
                  <a:srgbClr val="FF0000"/>
                </a:solidFill>
              </a:rPr>
              <a:t>28</a:t>
            </a:r>
            <a:r>
              <a:rPr kumimoji="1" lang="ja-JP" altLang="en-US" sz="4000" b="1" dirty="0">
                <a:solidFill>
                  <a:srgbClr val="FF0000"/>
                </a:solidFill>
              </a:rPr>
              <a:t>％</a:t>
            </a: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76</a:t>
            </a:fld>
            <a:endParaRPr lang="ja-JP" altLang="en-US" dirty="0"/>
          </a:p>
        </p:txBody>
      </p:sp>
      <p:sp>
        <p:nvSpPr>
          <p:cNvPr id="24" name="テキスト ボックス 23"/>
          <p:cNvSpPr txBox="1"/>
          <p:nvPr/>
        </p:nvSpPr>
        <p:spPr>
          <a:xfrm>
            <a:off x="-29652" y="6294158"/>
            <a:ext cx="2602596"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5" name="テキスト ボックス 24"/>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Tree>
    <p:extLst>
      <p:ext uri="{BB962C8B-B14F-4D97-AF65-F5344CB8AC3E}">
        <p14:creationId xmlns:p14="http://schemas.microsoft.com/office/powerpoint/2010/main" val="60068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06059" y="1264554"/>
            <a:ext cx="5109091" cy="584775"/>
          </a:xfrm>
          <a:prstGeom prst="rect">
            <a:avLst/>
          </a:prstGeom>
          <a:noFill/>
        </p:spPr>
        <p:txBody>
          <a:bodyPr wrap="none" lIns="91440" tIns="45720" rIns="91440" bIns="45720">
            <a:spAutoFit/>
          </a:bodyPr>
          <a:lstStyle/>
          <a:p>
            <a:pPr algn="ctr"/>
            <a:r>
              <a:rPr lang="ja-JP" altLang="en-US" sz="3200" b="0" cap="none" spc="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留学生</a:t>
            </a:r>
            <a:r>
              <a:rPr lang="ja-JP" altLang="en-US" sz="3200"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の資格外労働の規定</a:t>
            </a:r>
            <a:endParaRPr lang="ja-JP" altLang="en-US" sz="3200" b="0" cap="none" spc="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
        <p:nvSpPr>
          <p:cNvPr id="3" name="角丸四角形 2"/>
          <p:cNvSpPr/>
          <p:nvPr/>
        </p:nvSpPr>
        <p:spPr>
          <a:xfrm>
            <a:off x="778261" y="2251103"/>
            <a:ext cx="7125418" cy="112143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3200" dirty="0">
                <a:solidFill>
                  <a:schemeClr val="tx1"/>
                </a:solidFill>
                <a:latin typeface="メイリオ" panose="020B0604030504040204" pitchFamily="50" charset="-128"/>
                <a:ea typeface="メイリオ" panose="020B0604030504040204" pitchFamily="50" charset="-128"/>
              </a:rPr>
              <a:t>・</a:t>
            </a:r>
            <a:r>
              <a:rPr kumimoji="1" lang="en-US" altLang="ja-JP" sz="3200" dirty="0">
                <a:solidFill>
                  <a:schemeClr val="tx1"/>
                </a:solidFill>
                <a:latin typeface="メイリオ" panose="020B0604030504040204" pitchFamily="50" charset="-128"/>
                <a:ea typeface="メイリオ" panose="020B0604030504040204" pitchFamily="50" charset="-128"/>
              </a:rPr>
              <a:t>1</a:t>
            </a:r>
            <a:r>
              <a:rPr kumimoji="1" lang="ja-JP" altLang="en-US" sz="3200" dirty="0">
                <a:solidFill>
                  <a:schemeClr val="tx1"/>
                </a:solidFill>
                <a:latin typeface="メイリオ" panose="020B0604030504040204" pitchFamily="50" charset="-128"/>
                <a:ea typeface="メイリオ" panose="020B0604030504040204" pitchFamily="50" charset="-128"/>
              </a:rPr>
              <a:t>週間に</a:t>
            </a:r>
            <a:r>
              <a:rPr kumimoji="1" lang="en-US" altLang="ja-JP" sz="3200" dirty="0">
                <a:solidFill>
                  <a:schemeClr val="tx1"/>
                </a:solidFill>
                <a:latin typeface="メイリオ" panose="020B0604030504040204" pitchFamily="50" charset="-128"/>
                <a:ea typeface="メイリオ" panose="020B0604030504040204" pitchFamily="50" charset="-128"/>
              </a:rPr>
              <a:t>28</a:t>
            </a:r>
            <a:r>
              <a:rPr kumimoji="1" lang="ja-JP" altLang="en-US" sz="3200" dirty="0">
                <a:solidFill>
                  <a:schemeClr val="tx1"/>
                </a:solidFill>
                <a:latin typeface="メイリオ" panose="020B0604030504040204" pitchFamily="50" charset="-128"/>
                <a:ea typeface="メイリオ" panose="020B0604030504040204" pitchFamily="50" charset="-128"/>
              </a:rPr>
              <a:t>時間まで</a:t>
            </a:r>
          </a:p>
        </p:txBody>
      </p:sp>
      <p:sp>
        <p:nvSpPr>
          <p:cNvPr id="4" name="角丸四角形 3"/>
          <p:cNvSpPr/>
          <p:nvPr/>
        </p:nvSpPr>
        <p:spPr>
          <a:xfrm>
            <a:off x="778261" y="3328802"/>
            <a:ext cx="7125418" cy="112143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3200" dirty="0">
                <a:solidFill>
                  <a:schemeClr val="tx1"/>
                </a:solidFill>
                <a:latin typeface="メイリオ" panose="020B0604030504040204" pitchFamily="50" charset="-128"/>
                <a:ea typeface="メイリオ" panose="020B0604030504040204" pitchFamily="50" charset="-128"/>
              </a:rPr>
              <a:t>・風俗営業のお店は禁止</a:t>
            </a:r>
          </a:p>
        </p:txBody>
      </p:sp>
      <p:sp>
        <p:nvSpPr>
          <p:cNvPr id="5" name="テキスト ボックス 4"/>
          <p:cNvSpPr txBox="1"/>
          <p:nvPr/>
        </p:nvSpPr>
        <p:spPr>
          <a:xfrm>
            <a:off x="3081006" y="5991263"/>
            <a:ext cx="5635582" cy="523220"/>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入国管理局資格外活動の許可（入管法第</a:t>
            </a:r>
            <a:r>
              <a:rPr lang="en-US" altLang="ja-JP" sz="1400" dirty="0">
                <a:latin typeface="メイリオ" panose="020B0604030504040204" pitchFamily="50" charset="-128"/>
                <a:ea typeface="メイリオ" panose="020B0604030504040204" pitchFamily="50" charset="-128"/>
              </a:rPr>
              <a:t>19</a:t>
            </a:r>
            <a:r>
              <a:rPr lang="ja-JP" altLang="en-US" sz="1400" dirty="0">
                <a:latin typeface="メイリオ" panose="020B0604030504040204" pitchFamily="50" charset="-128"/>
                <a:ea typeface="メイリオ" panose="020B0604030504040204" pitchFamily="50" charset="-128"/>
              </a:rPr>
              <a:t>条）より</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hlinkClick r:id="rId2"/>
              </a:rPr>
              <a:t>http://www.immi-moj.go.jp/tetuduki/zairyuu/shikakugai.html</a:t>
            </a:r>
            <a:endParaRPr kumimoji="1" lang="ja-JP" altLang="en-US" sz="1400" dirty="0">
              <a:latin typeface="メイリオ" panose="020B0604030504040204" pitchFamily="50" charset="-128"/>
              <a:ea typeface="メイリオ" panose="020B0604030504040204" pitchFamily="50" charset="-128"/>
            </a:endParaRPr>
          </a:p>
        </p:txBody>
      </p:sp>
      <p:sp>
        <p:nvSpPr>
          <p:cNvPr id="13" name="スライド番号プレースホルダー 12"/>
          <p:cNvSpPr>
            <a:spLocks noGrp="1"/>
          </p:cNvSpPr>
          <p:nvPr>
            <p:ph type="sldNum" sz="quarter" idx="12"/>
          </p:nvPr>
        </p:nvSpPr>
        <p:spPr/>
        <p:txBody>
          <a:bodyPr/>
          <a:lstStyle/>
          <a:p>
            <a:fld id="{720A1677-9A85-4923-9CC3-BAC96B6B0266}" type="slidenum">
              <a:rPr lang="ja-JP" altLang="en-US" smtClean="0"/>
              <a:pPr/>
              <a:t>77</a:t>
            </a:fld>
            <a:endParaRPr lang="ja-JP" altLang="en-US" dirty="0"/>
          </a:p>
        </p:txBody>
      </p:sp>
      <p:sp>
        <p:nvSpPr>
          <p:cNvPr id="9" name="テキスト ボックス 8"/>
          <p:cNvSpPr txBox="1"/>
          <p:nvPr/>
        </p:nvSpPr>
        <p:spPr>
          <a:xfrm>
            <a:off x="-29652" y="6294158"/>
            <a:ext cx="2602596"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2" name="テキスト ボックス 11"/>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14" name="テキスト ボックス 13"/>
          <p:cNvSpPr txBox="1"/>
          <p:nvPr/>
        </p:nvSpPr>
        <p:spPr>
          <a:xfrm>
            <a:off x="574431" y="387211"/>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t>質問対策スライド</a:t>
            </a:r>
          </a:p>
        </p:txBody>
      </p:sp>
    </p:spTree>
    <p:extLst>
      <p:ext uri="{BB962C8B-B14F-4D97-AF65-F5344CB8AC3E}">
        <p14:creationId xmlns:p14="http://schemas.microsoft.com/office/powerpoint/2010/main" val="8535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29813" y="6288638"/>
            <a:ext cx="3236784" cy="307777"/>
          </a:xfrm>
          <a:prstGeom prst="rect">
            <a:avLst/>
          </a:prstGeom>
          <a:noFill/>
        </p:spPr>
        <p:txBody>
          <a:bodyPr wrap="none" rtlCol="0">
            <a:spAutoFit/>
          </a:bodyPr>
          <a:lstStyle/>
          <a:p>
            <a:r>
              <a:rPr kumimoji="1" lang="ja-JP" altLang="en-US" sz="1400"/>
              <a:t>厚生労働省「一般職業紹介状況」より</a:t>
            </a:r>
            <a:endParaRPr kumimoji="1" lang="ja-JP" altLang="en-US" sz="1400" dirty="0"/>
          </a:p>
        </p:txBody>
      </p:sp>
      <p:sp>
        <p:nvSpPr>
          <p:cNvPr id="5" name="スライド番号プレースホルダー 4"/>
          <p:cNvSpPr>
            <a:spLocks noGrp="1"/>
          </p:cNvSpPr>
          <p:nvPr>
            <p:ph type="sldNum" sz="quarter" idx="12"/>
          </p:nvPr>
        </p:nvSpPr>
        <p:spPr/>
        <p:txBody>
          <a:bodyPr/>
          <a:lstStyle/>
          <a:p>
            <a:fld id="{720A1677-9A85-4923-9CC3-BAC96B6B0266}" type="slidenum">
              <a:rPr lang="ja-JP" altLang="en-US" smtClean="0"/>
              <a:pPr/>
              <a:t>78</a:t>
            </a:fld>
            <a:endParaRPr lang="ja-JP" altLang="en-US" dirty="0"/>
          </a:p>
        </p:txBody>
      </p:sp>
      <p:sp>
        <p:nvSpPr>
          <p:cNvPr id="6" name="テキスト ボックス 5"/>
          <p:cNvSpPr txBox="1"/>
          <p:nvPr/>
        </p:nvSpPr>
        <p:spPr>
          <a:xfrm>
            <a:off x="-29652" y="6294158"/>
            <a:ext cx="2602596"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7" name="テキスト ボックス 6"/>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8" name="テキスト ボックス 7"/>
          <p:cNvSpPr txBox="1"/>
          <p:nvPr/>
        </p:nvSpPr>
        <p:spPr>
          <a:xfrm>
            <a:off x="574431" y="387211"/>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latin typeface="メイリオ" panose="020B0604030504040204" pitchFamily="50" charset="-128"/>
                <a:ea typeface="メイリオ" panose="020B0604030504040204" pitchFamily="50" charset="-128"/>
              </a:rPr>
              <a:t>質問対策スライド</a:t>
            </a:r>
          </a:p>
        </p:txBody>
      </p:sp>
      <p:graphicFrame>
        <p:nvGraphicFramePr>
          <p:cNvPr id="9" name="グラフ 8"/>
          <p:cNvGraphicFramePr>
            <a:graphicFrameLocks/>
          </p:cNvGraphicFramePr>
          <p:nvPr>
            <p:extLst>
              <p:ext uri="{D42A27DB-BD31-4B8C-83A1-F6EECF244321}">
                <p14:modId xmlns:p14="http://schemas.microsoft.com/office/powerpoint/2010/main" val="1048234766"/>
              </p:ext>
            </p:extLst>
          </p:nvPr>
        </p:nvGraphicFramePr>
        <p:xfrm>
          <a:off x="434731" y="910464"/>
          <a:ext cx="8475845" cy="5527896"/>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1"/>
          <p:cNvSpPr txBox="1"/>
          <p:nvPr/>
        </p:nvSpPr>
        <p:spPr>
          <a:xfrm>
            <a:off x="2257878" y="5852746"/>
            <a:ext cx="6143869" cy="3637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b="1" dirty="0">
                <a:latin typeface="メイリオ" panose="020B0604030504040204" pitchFamily="50" charset="-128"/>
                <a:ea typeface="メイリオ" panose="020B0604030504040204" pitchFamily="50" charset="-128"/>
              </a:rPr>
              <a:t>全国の求人・求職者数と有効求人倍率の推移</a:t>
            </a:r>
          </a:p>
        </p:txBody>
      </p:sp>
    </p:spTree>
    <p:extLst>
      <p:ext uri="{BB962C8B-B14F-4D97-AF65-F5344CB8AC3E}">
        <p14:creationId xmlns:p14="http://schemas.microsoft.com/office/powerpoint/2010/main" val="1704029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29652" y="6294158"/>
            <a:ext cx="2602596"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graphicFrame>
        <p:nvGraphicFramePr>
          <p:cNvPr id="81" name="グラフ 80"/>
          <p:cNvGraphicFramePr>
            <a:graphicFrameLocks/>
          </p:cNvGraphicFramePr>
          <p:nvPr/>
        </p:nvGraphicFramePr>
        <p:xfrm>
          <a:off x="1104698" y="849145"/>
          <a:ext cx="8047615" cy="5121356"/>
        </p:xfrm>
        <a:graphic>
          <a:graphicData uri="http://schemas.openxmlformats.org/drawingml/2006/chart">
            <c:chart xmlns:c="http://schemas.openxmlformats.org/drawingml/2006/chart" xmlns:r="http://schemas.openxmlformats.org/officeDocument/2006/relationships" r:id="rId2"/>
          </a:graphicData>
        </a:graphic>
      </p:graphicFrame>
      <p:sp>
        <p:nvSpPr>
          <p:cNvPr id="82" name="テキスト ボックス 81">
            <a:extLst>
              <a:ext uri="{FF2B5EF4-FFF2-40B4-BE49-F238E27FC236}">
                <a16:creationId xmlns:a16="http://schemas.microsoft.com/office/drawing/2014/main" id="{89E7B1C8-F893-4CF5-8DDF-1761CEA0CE1D}"/>
              </a:ext>
            </a:extLst>
          </p:cNvPr>
          <p:cNvSpPr txBox="1"/>
          <p:nvPr/>
        </p:nvSpPr>
        <p:spPr>
          <a:xfrm>
            <a:off x="264569" y="1506880"/>
            <a:ext cx="1082348"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ファミレス</a:t>
            </a:r>
            <a:endParaRPr kumimoji="1" lang="ja-JP" altLang="en-US" sz="1600" b="1" dirty="0">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89E7B1C8-F893-4CF5-8DDF-1761CEA0CE1D}"/>
              </a:ext>
            </a:extLst>
          </p:cNvPr>
          <p:cNvSpPr txBox="1"/>
          <p:nvPr/>
        </p:nvSpPr>
        <p:spPr>
          <a:xfrm>
            <a:off x="354337" y="2039189"/>
            <a:ext cx="902811"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コンビニ</a:t>
            </a:r>
            <a:endParaRPr kumimoji="1"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スーパー</a:t>
            </a:r>
            <a:endParaRPr kumimoji="1" lang="ja-JP" altLang="en-US" sz="1600" b="1" dirty="0">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89E7B1C8-F893-4CF5-8DDF-1761CEA0CE1D}"/>
              </a:ext>
            </a:extLst>
          </p:cNvPr>
          <p:cNvSpPr txBox="1"/>
          <p:nvPr/>
        </p:nvSpPr>
        <p:spPr>
          <a:xfrm>
            <a:off x="264569" y="2817124"/>
            <a:ext cx="1082348"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アパレル店</a:t>
            </a:r>
          </a:p>
        </p:txBody>
      </p:sp>
      <p:sp>
        <p:nvSpPr>
          <p:cNvPr id="85" name="テキスト ボックス 84">
            <a:extLst>
              <a:ext uri="{FF2B5EF4-FFF2-40B4-BE49-F238E27FC236}">
                <a16:creationId xmlns:a16="http://schemas.microsoft.com/office/drawing/2014/main" id="{89E7B1C8-F893-4CF5-8DDF-1761CEA0CE1D}"/>
              </a:ext>
            </a:extLst>
          </p:cNvPr>
          <p:cNvSpPr txBox="1"/>
          <p:nvPr/>
        </p:nvSpPr>
        <p:spPr>
          <a:xfrm>
            <a:off x="264824" y="4092698"/>
            <a:ext cx="1082348"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ファミレス</a:t>
            </a:r>
            <a:endParaRPr kumimoji="1" lang="ja-JP" altLang="en-US" sz="1600" b="1" dirty="0">
              <a:latin typeface="メイリオ" panose="020B0604030504040204" pitchFamily="50" charset="-128"/>
              <a:ea typeface="メイリオ" panose="020B0604030504040204" pitchFamily="50" charset="-128"/>
            </a:endParaRPr>
          </a:p>
        </p:txBody>
      </p:sp>
      <p:sp>
        <p:nvSpPr>
          <p:cNvPr id="86" name="テキスト ボックス 85">
            <a:extLst>
              <a:ext uri="{FF2B5EF4-FFF2-40B4-BE49-F238E27FC236}">
                <a16:creationId xmlns:a16="http://schemas.microsoft.com/office/drawing/2014/main" id="{89E7B1C8-F893-4CF5-8DDF-1761CEA0CE1D}"/>
              </a:ext>
            </a:extLst>
          </p:cNvPr>
          <p:cNvSpPr txBox="1"/>
          <p:nvPr/>
        </p:nvSpPr>
        <p:spPr>
          <a:xfrm>
            <a:off x="354592" y="4639755"/>
            <a:ext cx="902811"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コンビニ</a:t>
            </a:r>
            <a:endParaRPr kumimoji="1"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スーパー</a:t>
            </a:r>
            <a:endParaRPr kumimoji="1" lang="ja-JP" altLang="en-US" sz="1600" b="1" dirty="0">
              <a:latin typeface="メイリオ" panose="020B0604030504040204" pitchFamily="50" charset="-128"/>
              <a:ea typeface="メイリオ" panose="020B0604030504040204" pitchFamily="50" charset="-128"/>
            </a:endParaRPr>
          </a:p>
        </p:txBody>
      </p:sp>
      <p:sp>
        <p:nvSpPr>
          <p:cNvPr id="87" name="テキスト ボックス 86">
            <a:extLst>
              <a:ext uri="{FF2B5EF4-FFF2-40B4-BE49-F238E27FC236}">
                <a16:creationId xmlns:a16="http://schemas.microsoft.com/office/drawing/2014/main" id="{89E7B1C8-F893-4CF5-8DDF-1761CEA0CE1D}"/>
              </a:ext>
            </a:extLst>
          </p:cNvPr>
          <p:cNvSpPr txBox="1"/>
          <p:nvPr/>
        </p:nvSpPr>
        <p:spPr>
          <a:xfrm>
            <a:off x="264824" y="5390336"/>
            <a:ext cx="1082348"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アパレル店</a:t>
            </a:r>
          </a:p>
        </p:txBody>
      </p:sp>
      <p:sp>
        <p:nvSpPr>
          <p:cNvPr id="88" name="テキスト ボックス 87">
            <a:extLst>
              <a:ext uri="{FF2B5EF4-FFF2-40B4-BE49-F238E27FC236}">
                <a16:creationId xmlns:a16="http://schemas.microsoft.com/office/drawing/2014/main" id="{89E7B1C8-F893-4CF5-8DDF-1761CEA0CE1D}"/>
              </a:ext>
            </a:extLst>
          </p:cNvPr>
          <p:cNvSpPr txBox="1"/>
          <p:nvPr/>
        </p:nvSpPr>
        <p:spPr>
          <a:xfrm>
            <a:off x="55881" y="910187"/>
            <a:ext cx="827471" cy="369332"/>
          </a:xfrm>
          <a:prstGeom prst="rect">
            <a:avLst/>
          </a:prstGeom>
          <a:noFill/>
        </p:spPr>
        <p:txBody>
          <a:bodyPr wrap="none" rtlCol="0">
            <a:spAutoFit/>
          </a:bodyPr>
          <a:lstStyle/>
          <a:p>
            <a:r>
              <a:rPr kumimoji="1" lang="en-US" altLang="ja-JP" dirty="0">
                <a:latin typeface="メイリオ" panose="020B0604030504040204" pitchFamily="50" charset="-128"/>
                <a:ea typeface="メイリオ" panose="020B0604030504040204" pitchFamily="50" charset="-128"/>
              </a:rPr>
              <a:t>N=60</a:t>
            </a:r>
            <a:endParaRPr kumimoji="1" lang="ja-JP" altLang="en-US" dirty="0">
              <a:latin typeface="メイリオ" panose="020B0604030504040204" pitchFamily="50" charset="-128"/>
              <a:ea typeface="メイリオ" panose="020B0604030504040204" pitchFamily="50" charset="-128"/>
            </a:endParaRPr>
          </a:p>
        </p:txBody>
      </p:sp>
      <p:sp>
        <p:nvSpPr>
          <p:cNvPr id="89" name="テキスト ボックス 88">
            <a:extLst>
              <a:ext uri="{FF2B5EF4-FFF2-40B4-BE49-F238E27FC236}">
                <a16:creationId xmlns:a16="http://schemas.microsoft.com/office/drawing/2014/main" id="{89E7B1C8-F893-4CF5-8DDF-1761CEA0CE1D}"/>
              </a:ext>
            </a:extLst>
          </p:cNvPr>
          <p:cNvSpPr txBox="1"/>
          <p:nvPr/>
        </p:nvSpPr>
        <p:spPr>
          <a:xfrm>
            <a:off x="1112480" y="1756115"/>
            <a:ext cx="825867" cy="400110"/>
          </a:xfrm>
          <a:prstGeom prst="rect">
            <a:avLst/>
          </a:prstGeom>
          <a:noFill/>
        </p:spPr>
        <p:txBody>
          <a:bodyPr wrap="none" rtlCol="0">
            <a:spAutoFit/>
          </a:bodyPr>
          <a:lstStyle/>
          <a:p>
            <a:pPr algn="ctr"/>
            <a:r>
              <a:rPr kumimoji="1" lang="ja-JP" altLang="en-US" sz="1000" b="1" dirty="0">
                <a:latin typeface="メイリオ" panose="020B0604030504040204" pitchFamily="50" charset="-128"/>
                <a:ea typeface="メイリオ" panose="020B0604030504040204" pitchFamily="50" charset="-128"/>
              </a:rPr>
              <a:t>いつもある</a:t>
            </a:r>
            <a:endParaRPr kumimoji="1" lang="en-US" altLang="ja-JP" sz="1000" b="1" dirty="0">
              <a:latin typeface="メイリオ" panose="020B0604030504040204" pitchFamily="50" charset="-128"/>
              <a:ea typeface="メイリオ" panose="020B0604030504040204" pitchFamily="50" charset="-128"/>
            </a:endParaRPr>
          </a:p>
          <a:p>
            <a:pPr algn="ctr"/>
            <a:r>
              <a:rPr lang="en-US" altLang="ja-JP" sz="1000" b="1" dirty="0">
                <a:latin typeface="メイリオ" panose="020B0604030504040204" pitchFamily="50" charset="-128"/>
                <a:ea typeface="メイリオ" panose="020B0604030504040204" pitchFamily="50" charset="-128"/>
              </a:rPr>
              <a:t>(2)</a:t>
            </a:r>
            <a:endParaRPr kumimoji="1" lang="ja-JP" altLang="en-US" sz="105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1318625" y="2434555"/>
            <a:ext cx="463589"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rPr>
              <a:t>３</a:t>
            </a:r>
            <a:r>
              <a:rPr lang="en-US" altLang="ja-JP" sz="1100" b="1" dirty="0">
                <a:latin typeface="メイリオ" panose="020B0604030504040204" pitchFamily="50" charset="-128"/>
                <a:ea typeface="メイリオ" panose="020B0604030504040204" pitchFamily="50" charset="-128"/>
              </a:rPr>
              <a:t>)</a:t>
            </a:r>
            <a:endParaRPr lang="ja-JP" altLang="en-US" sz="1200" b="1" dirty="0">
              <a:latin typeface="メイリオ" panose="020B0604030504040204" pitchFamily="50" charset="-128"/>
              <a:ea typeface="メイリオ" panose="020B0604030504040204" pitchFamily="50" charset="-128"/>
            </a:endParaRPr>
          </a:p>
        </p:txBody>
      </p:sp>
      <p:sp>
        <p:nvSpPr>
          <p:cNvPr id="90" name="正方形/長方形 89"/>
          <p:cNvSpPr/>
          <p:nvPr/>
        </p:nvSpPr>
        <p:spPr>
          <a:xfrm>
            <a:off x="1316060" y="3112602"/>
            <a:ext cx="418704"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(2)</a:t>
            </a:r>
            <a:endParaRPr lang="ja-JP" altLang="en-US" sz="1200" b="1" dirty="0">
              <a:latin typeface="メイリオ" panose="020B0604030504040204" pitchFamily="50" charset="-128"/>
              <a:ea typeface="メイリオ" panose="020B0604030504040204" pitchFamily="50" charset="-128"/>
            </a:endParaRPr>
          </a:p>
        </p:txBody>
      </p:sp>
      <p:sp>
        <p:nvSpPr>
          <p:cNvPr id="91" name="テキスト ボックス 90">
            <a:extLst>
              <a:ext uri="{FF2B5EF4-FFF2-40B4-BE49-F238E27FC236}">
                <a16:creationId xmlns:a16="http://schemas.microsoft.com/office/drawing/2014/main" id="{89E7B1C8-F893-4CF5-8DDF-1761CEA0CE1D}"/>
              </a:ext>
            </a:extLst>
          </p:cNvPr>
          <p:cNvSpPr txBox="1"/>
          <p:nvPr/>
        </p:nvSpPr>
        <p:spPr>
          <a:xfrm>
            <a:off x="1065815" y="4341687"/>
            <a:ext cx="825867" cy="400110"/>
          </a:xfrm>
          <a:prstGeom prst="rect">
            <a:avLst/>
          </a:prstGeom>
          <a:noFill/>
        </p:spPr>
        <p:txBody>
          <a:bodyPr wrap="none" rtlCol="0">
            <a:spAutoFit/>
          </a:bodyPr>
          <a:lstStyle/>
          <a:p>
            <a:pPr algn="ctr"/>
            <a:r>
              <a:rPr kumimoji="1" lang="ja-JP" altLang="en-US" sz="1000" b="1" dirty="0">
                <a:latin typeface="メイリオ" panose="020B0604030504040204" pitchFamily="50" charset="-128"/>
                <a:ea typeface="メイリオ" panose="020B0604030504040204" pitchFamily="50" charset="-128"/>
              </a:rPr>
              <a:t>いつもある</a:t>
            </a:r>
            <a:endParaRPr kumimoji="1" lang="en-US" altLang="ja-JP" sz="1000" b="1" dirty="0">
              <a:latin typeface="メイリオ" panose="020B0604030504040204" pitchFamily="50" charset="-128"/>
              <a:ea typeface="メイリオ" panose="020B0604030504040204" pitchFamily="50" charset="-128"/>
            </a:endParaRPr>
          </a:p>
          <a:p>
            <a:pPr algn="ctr"/>
            <a:r>
              <a:rPr lang="en-US" altLang="ja-JP" sz="1000" b="1" dirty="0">
                <a:latin typeface="メイリオ" panose="020B0604030504040204" pitchFamily="50" charset="-128"/>
                <a:ea typeface="メイリオ" panose="020B0604030504040204" pitchFamily="50" charset="-128"/>
              </a:rPr>
              <a:t>(2)</a:t>
            </a:r>
            <a:endParaRPr kumimoji="1" lang="ja-JP" altLang="en-US" sz="1050" b="1" dirty="0">
              <a:latin typeface="メイリオ" panose="020B0604030504040204" pitchFamily="50" charset="-128"/>
              <a:ea typeface="メイリオ" panose="020B0604030504040204" pitchFamily="50" charset="-128"/>
            </a:endParaRPr>
          </a:p>
        </p:txBody>
      </p:sp>
      <p:sp>
        <p:nvSpPr>
          <p:cNvPr id="92" name="正方形/長方形 91"/>
          <p:cNvSpPr/>
          <p:nvPr/>
        </p:nvSpPr>
        <p:spPr>
          <a:xfrm>
            <a:off x="1311037" y="5055765"/>
            <a:ext cx="418704"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(4)</a:t>
            </a:r>
            <a:endParaRPr lang="ja-JP" altLang="en-US" sz="1200" b="1" dirty="0">
              <a:latin typeface="メイリオ" panose="020B0604030504040204" pitchFamily="50" charset="-128"/>
              <a:ea typeface="メイリオ" panose="020B0604030504040204" pitchFamily="50" charset="-128"/>
            </a:endParaRPr>
          </a:p>
        </p:txBody>
      </p:sp>
      <p:sp>
        <p:nvSpPr>
          <p:cNvPr id="93" name="正方形/長方形 92"/>
          <p:cNvSpPr/>
          <p:nvPr/>
        </p:nvSpPr>
        <p:spPr>
          <a:xfrm>
            <a:off x="1257148" y="5666901"/>
            <a:ext cx="418704"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(2)</a:t>
            </a:r>
            <a:endParaRPr lang="ja-JP" altLang="en-US" sz="1200" b="1" dirty="0">
              <a:latin typeface="メイリオ" panose="020B0604030504040204" pitchFamily="50" charset="-128"/>
              <a:ea typeface="メイリオ" panose="020B0604030504040204" pitchFamily="50" charset="-128"/>
            </a:endParaRPr>
          </a:p>
        </p:txBody>
      </p:sp>
      <p:sp>
        <p:nvSpPr>
          <p:cNvPr id="94" name="テキスト ボックス 93">
            <a:extLst>
              <a:ext uri="{FF2B5EF4-FFF2-40B4-BE49-F238E27FC236}">
                <a16:creationId xmlns:a16="http://schemas.microsoft.com/office/drawing/2014/main" id="{89E7B1C8-F893-4CF5-8DDF-1761CEA0CE1D}"/>
              </a:ext>
            </a:extLst>
          </p:cNvPr>
          <p:cNvSpPr txBox="1"/>
          <p:nvPr/>
        </p:nvSpPr>
        <p:spPr>
          <a:xfrm>
            <a:off x="1929394" y="1756115"/>
            <a:ext cx="723275" cy="415498"/>
          </a:xfrm>
          <a:prstGeom prst="rect">
            <a:avLst/>
          </a:prstGeom>
          <a:noFill/>
        </p:spPr>
        <p:txBody>
          <a:bodyPr wrap="none" rtlCol="0">
            <a:spAutoFit/>
          </a:bodyPr>
          <a:lstStyle/>
          <a:p>
            <a:pPr algn="ctr"/>
            <a:r>
              <a:rPr lang="ja-JP" altLang="en-US" sz="1000" b="1" dirty="0">
                <a:latin typeface="メイリオ" panose="020B0604030504040204" pitchFamily="50" charset="-128"/>
                <a:ea typeface="メイリオ" panose="020B0604030504040204" pitchFamily="50" charset="-128"/>
              </a:rPr>
              <a:t>よく</a:t>
            </a:r>
            <a:r>
              <a:rPr kumimoji="1" lang="ja-JP" altLang="en-US" sz="1000" b="1" dirty="0">
                <a:latin typeface="メイリオ" panose="020B0604030504040204" pitchFamily="50" charset="-128"/>
                <a:ea typeface="メイリオ" panose="020B0604030504040204" pitchFamily="50" charset="-128"/>
              </a:rPr>
              <a:t>ある</a:t>
            </a:r>
            <a:endParaRPr kumimoji="1" lang="en-US" altLang="ja-JP" sz="1000" b="1" dirty="0">
              <a:latin typeface="メイリオ" panose="020B0604030504040204" pitchFamily="50" charset="-128"/>
              <a:ea typeface="メイリオ" panose="020B0604030504040204" pitchFamily="50" charset="-128"/>
            </a:endParaRPr>
          </a:p>
          <a:p>
            <a:pPr algn="ctr"/>
            <a:r>
              <a:rPr lang="en-US" altLang="ja-JP" sz="1000" b="1" dirty="0">
                <a:latin typeface="メイリオ" panose="020B0604030504040204" pitchFamily="50" charset="-128"/>
                <a:ea typeface="メイリオ" panose="020B0604030504040204" pitchFamily="50" charset="-128"/>
              </a:rPr>
              <a:t>(10)</a:t>
            </a:r>
            <a:endParaRPr kumimoji="1" lang="ja-JP" altLang="en-US" sz="1050" b="1" dirty="0">
              <a:latin typeface="メイリオ" panose="020B0604030504040204" pitchFamily="50" charset="-128"/>
              <a:ea typeface="メイリオ" panose="020B0604030504040204" pitchFamily="50" charset="-128"/>
            </a:endParaRPr>
          </a:p>
        </p:txBody>
      </p:sp>
      <p:sp>
        <p:nvSpPr>
          <p:cNvPr id="95" name="正方形/長方形 94"/>
          <p:cNvSpPr/>
          <p:nvPr/>
        </p:nvSpPr>
        <p:spPr>
          <a:xfrm>
            <a:off x="1951836" y="2444628"/>
            <a:ext cx="418704"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(8)</a:t>
            </a:r>
            <a:endParaRPr lang="ja-JP" altLang="en-US" sz="1200" b="1" dirty="0">
              <a:latin typeface="メイリオ" panose="020B0604030504040204" pitchFamily="50" charset="-128"/>
              <a:ea typeface="メイリオ" panose="020B0604030504040204" pitchFamily="50" charset="-128"/>
            </a:endParaRPr>
          </a:p>
        </p:txBody>
      </p:sp>
      <p:sp>
        <p:nvSpPr>
          <p:cNvPr id="96" name="正方形/長方形 95"/>
          <p:cNvSpPr/>
          <p:nvPr/>
        </p:nvSpPr>
        <p:spPr>
          <a:xfrm>
            <a:off x="1944975" y="3113332"/>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(11)</a:t>
            </a:r>
            <a:endParaRPr lang="ja-JP" altLang="en-US" sz="1200" b="1" dirty="0">
              <a:latin typeface="メイリオ" panose="020B0604030504040204" pitchFamily="50" charset="-128"/>
              <a:ea typeface="メイリオ" panose="020B0604030504040204" pitchFamily="50" charset="-128"/>
            </a:endParaRPr>
          </a:p>
        </p:txBody>
      </p:sp>
      <p:sp>
        <p:nvSpPr>
          <p:cNvPr id="97" name="テキスト ボックス 96">
            <a:extLst>
              <a:ext uri="{FF2B5EF4-FFF2-40B4-BE49-F238E27FC236}">
                <a16:creationId xmlns:a16="http://schemas.microsoft.com/office/drawing/2014/main" id="{89E7B1C8-F893-4CF5-8DDF-1761CEA0CE1D}"/>
              </a:ext>
            </a:extLst>
          </p:cNvPr>
          <p:cNvSpPr txBox="1"/>
          <p:nvPr/>
        </p:nvSpPr>
        <p:spPr>
          <a:xfrm>
            <a:off x="1747077" y="4337189"/>
            <a:ext cx="825867" cy="400110"/>
          </a:xfrm>
          <a:prstGeom prst="rect">
            <a:avLst/>
          </a:prstGeom>
          <a:noFill/>
        </p:spPr>
        <p:txBody>
          <a:bodyPr wrap="none" rtlCol="0">
            <a:spAutoFit/>
          </a:bodyPr>
          <a:lstStyle/>
          <a:p>
            <a:pPr algn="ctr"/>
            <a:r>
              <a:rPr kumimoji="1" lang="ja-JP" altLang="en-US" sz="1000" b="1" dirty="0">
                <a:latin typeface="メイリオ" panose="020B0604030504040204" pitchFamily="50" charset="-128"/>
                <a:ea typeface="メイリオ" panose="020B0604030504040204" pitchFamily="50" charset="-128"/>
              </a:rPr>
              <a:t>いつもある</a:t>
            </a:r>
            <a:endParaRPr kumimoji="1" lang="en-US" altLang="ja-JP" sz="1000" b="1" dirty="0">
              <a:latin typeface="メイリオ" panose="020B0604030504040204" pitchFamily="50" charset="-128"/>
              <a:ea typeface="メイリオ" panose="020B0604030504040204" pitchFamily="50" charset="-128"/>
            </a:endParaRPr>
          </a:p>
          <a:p>
            <a:pPr algn="ctr"/>
            <a:r>
              <a:rPr lang="en-US" altLang="ja-JP" sz="1000" b="1" dirty="0">
                <a:latin typeface="メイリオ" panose="020B0604030504040204" pitchFamily="50" charset="-128"/>
                <a:ea typeface="メイリオ" panose="020B0604030504040204" pitchFamily="50" charset="-128"/>
              </a:rPr>
              <a:t>(7)</a:t>
            </a:r>
            <a:endParaRPr kumimoji="1" lang="ja-JP" altLang="en-US" sz="1050" b="1" dirty="0">
              <a:latin typeface="メイリオ" panose="020B0604030504040204" pitchFamily="50" charset="-128"/>
              <a:ea typeface="メイリオ" panose="020B0604030504040204" pitchFamily="50" charset="-128"/>
            </a:endParaRPr>
          </a:p>
        </p:txBody>
      </p:sp>
      <p:sp>
        <p:nvSpPr>
          <p:cNvPr id="98" name="正方形/長方形 97"/>
          <p:cNvSpPr/>
          <p:nvPr/>
        </p:nvSpPr>
        <p:spPr>
          <a:xfrm>
            <a:off x="2027822" y="5054479"/>
            <a:ext cx="418705"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(7)</a:t>
            </a:r>
            <a:endParaRPr lang="ja-JP" altLang="en-US" sz="1200" b="1" dirty="0">
              <a:latin typeface="メイリオ" panose="020B0604030504040204" pitchFamily="50" charset="-128"/>
              <a:ea typeface="メイリオ" panose="020B0604030504040204" pitchFamily="50" charset="-128"/>
            </a:endParaRPr>
          </a:p>
        </p:txBody>
      </p:sp>
      <p:sp>
        <p:nvSpPr>
          <p:cNvPr id="99" name="正方形/長方形 98"/>
          <p:cNvSpPr/>
          <p:nvPr/>
        </p:nvSpPr>
        <p:spPr>
          <a:xfrm>
            <a:off x="1985786" y="5666901"/>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(10)</a:t>
            </a:r>
            <a:endParaRPr lang="ja-JP" altLang="en-US" sz="1200" b="1" dirty="0">
              <a:latin typeface="メイリオ" panose="020B0604030504040204" pitchFamily="50" charset="-128"/>
              <a:ea typeface="メイリオ" panose="020B0604030504040204" pitchFamily="50" charset="-128"/>
            </a:endParaRPr>
          </a:p>
        </p:txBody>
      </p:sp>
      <p:sp>
        <p:nvSpPr>
          <p:cNvPr id="100" name="テキスト ボックス 99">
            <a:extLst>
              <a:ext uri="{FF2B5EF4-FFF2-40B4-BE49-F238E27FC236}">
                <a16:creationId xmlns:a16="http://schemas.microsoft.com/office/drawing/2014/main" id="{89E7B1C8-F893-4CF5-8DDF-1761CEA0CE1D}"/>
              </a:ext>
            </a:extLst>
          </p:cNvPr>
          <p:cNvSpPr txBox="1"/>
          <p:nvPr/>
        </p:nvSpPr>
        <p:spPr>
          <a:xfrm>
            <a:off x="3422057" y="1784419"/>
            <a:ext cx="723275" cy="415498"/>
          </a:xfrm>
          <a:prstGeom prst="rect">
            <a:avLst/>
          </a:prstGeom>
          <a:noFill/>
        </p:spPr>
        <p:txBody>
          <a:bodyPr wrap="none" rtlCol="0">
            <a:spAutoFit/>
          </a:bodyPr>
          <a:lstStyle/>
          <a:p>
            <a:pPr algn="ctr"/>
            <a:r>
              <a:rPr lang="ja-JP" altLang="en-US" sz="1000" b="1" dirty="0">
                <a:latin typeface="メイリオ" panose="020B0604030504040204" pitchFamily="50" charset="-128"/>
                <a:ea typeface="メイリオ" panose="020B0604030504040204" pitchFamily="50" charset="-128"/>
              </a:rPr>
              <a:t>時々</a:t>
            </a:r>
            <a:r>
              <a:rPr kumimoji="1" lang="ja-JP" altLang="en-US" sz="1000" b="1" dirty="0">
                <a:latin typeface="メイリオ" panose="020B0604030504040204" pitchFamily="50" charset="-128"/>
                <a:ea typeface="メイリオ" panose="020B0604030504040204" pitchFamily="50" charset="-128"/>
              </a:rPr>
              <a:t>ある</a:t>
            </a:r>
            <a:endParaRPr kumimoji="1" lang="en-US" altLang="ja-JP" sz="1000" b="1" dirty="0">
              <a:latin typeface="メイリオ" panose="020B0604030504040204" pitchFamily="50" charset="-128"/>
              <a:ea typeface="メイリオ" panose="020B0604030504040204" pitchFamily="50" charset="-128"/>
            </a:endParaRPr>
          </a:p>
          <a:p>
            <a:pPr algn="ctr"/>
            <a:r>
              <a:rPr lang="en-US" altLang="ja-JP" sz="1000" b="1" dirty="0">
                <a:latin typeface="メイリオ" panose="020B0604030504040204" pitchFamily="50" charset="-128"/>
                <a:ea typeface="メイリオ" panose="020B0604030504040204" pitchFamily="50" charset="-128"/>
              </a:rPr>
              <a:t>(20)</a:t>
            </a:r>
            <a:endParaRPr kumimoji="1" lang="ja-JP" altLang="en-US" sz="1050" b="1" dirty="0">
              <a:latin typeface="メイリオ" panose="020B0604030504040204" pitchFamily="50" charset="-128"/>
              <a:ea typeface="メイリオ" panose="020B0604030504040204" pitchFamily="50" charset="-128"/>
            </a:endParaRPr>
          </a:p>
        </p:txBody>
      </p:sp>
      <p:sp>
        <p:nvSpPr>
          <p:cNvPr id="101" name="正方形/長方形 100"/>
          <p:cNvSpPr/>
          <p:nvPr/>
        </p:nvSpPr>
        <p:spPr>
          <a:xfrm>
            <a:off x="3252047" y="2443037"/>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(13)</a:t>
            </a:r>
            <a:endParaRPr lang="ja-JP" altLang="en-US" sz="1200" b="1" dirty="0">
              <a:latin typeface="メイリオ" panose="020B0604030504040204" pitchFamily="50" charset="-128"/>
              <a:ea typeface="メイリオ" panose="020B0604030504040204" pitchFamily="50" charset="-128"/>
            </a:endParaRPr>
          </a:p>
        </p:txBody>
      </p:sp>
      <p:sp>
        <p:nvSpPr>
          <p:cNvPr id="102" name="正方形/長方形 101"/>
          <p:cNvSpPr/>
          <p:nvPr/>
        </p:nvSpPr>
        <p:spPr>
          <a:xfrm>
            <a:off x="5782315" y="2971012"/>
            <a:ext cx="514885"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(24)</a:t>
            </a:r>
            <a:endParaRPr lang="ja-JP" altLang="en-US" sz="1200" b="1" dirty="0">
              <a:latin typeface="メイリオ" panose="020B0604030504040204" pitchFamily="50" charset="-128"/>
              <a:ea typeface="メイリオ" panose="020B0604030504040204" pitchFamily="50" charset="-128"/>
            </a:endParaRPr>
          </a:p>
        </p:txBody>
      </p:sp>
      <p:sp>
        <p:nvSpPr>
          <p:cNvPr id="103" name="正方形/長方形 102"/>
          <p:cNvSpPr/>
          <p:nvPr/>
        </p:nvSpPr>
        <p:spPr>
          <a:xfrm>
            <a:off x="5704974" y="2327666"/>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(26)</a:t>
            </a:r>
            <a:endParaRPr lang="ja-JP" altLang="en-US" sz="1200" b="1" dirty="0">
              <a:latin typeface="メイリオ" panose="020B0604030504040204" pitchFamily="50" charset="-128"/>
              <a:ea typeface="メイリオ" panose="020B0604030504040204" pitchFamily="50" charset="-128"/>
            </a:endParaRPr>
          </a:p>
        </p:txBody>
      </p:sp>
      <p:sp>
        <p:nvSpPr>
          <p:cNvPr id="104" name="正方形/長方形 103"/>
          <p:cNvSpPr/>
          <p:nvPr/>
        </p:nvSpPr>
        <p:spPr>
          <a:xfrm>
            <a:off x="3314713" y="5679969"/>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(17)</a:t>
            </a:r>
            <a:endParaRPr lang="ja-JP" altLang="en-US" sz="1200" b="1" dirty="0">
              <a:latin typeface="メイリオ" panose="020B0604030504040204" pitchFamily="50" charset="-128"/>
              <a:ea typeface="メイリオ" panose="020B0604030504040204" pitchFamily="50" charset="-128"/>
            </a:endParaRPr>
          </a:p>
        </p:txBody>
      </p:sp>
      <p:sp>
        <p:nvSpPr>
          <p:cNvPr id="105" name="正方形/長方形 104"/>
          <p:cNvSpPr/>
          <p:nvPr/>
        </p:nvSpPr>
        <p:spPr>
          <a:xfrm>
            <a:off x="3076117" y="5032170"/>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(10)</a:t>
            </a:r>
            <a:endParaRPr lang="ja-JP" altLang="en-US" sz="1200" b="1" dirty="0">
              <a:latin typeface="メイリオ" panose="020B0604030504040204" pitchFamily="50" charset="-128"/>
              <a:ea typeface="メイリオ" panose="020B0604030504040204" pitchFamily="50" charset="-128"/>
            </a:endParaRPr>
          </a:p>
        </p:txBody>
      </p:sp>
      <p:sp>
        <p:nvSpPr>
          <p:cNvPr id="106" name="正方形/長方形 105"/>
          <p:cNvSpPr/>
          <p:nvPr/>
        </p:nvSpPr>
        <p:spPr>
          <a:xfrm>
            <a:off x="3410171" y="3075823"/>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(13)</a:t>
            </a:r>
            <a:endParaRPr lang="ja-JP" altLang="en-US" sz="1200" b="1" dirty="0">
              <a:latin typeface="メイリオ" panose="020B0604030504040204" pitchFamily="50" charset="-128"/>
              <a:ea typeface="メイリオ" panose="020B0604030504040204" pitchFamily="50" charset="-128"/>
            </a:endParaRPr>
          </a:p>
        </p:txBody>
      </p:sp>
      <p:sp>
        <p:nvSpPr>
          <p:cNvPr id="107" name="テキスト ボックス 106">
            <a:extLst>
              <a:ext uri="{FF2B5EF4-FFF2-40B4-BE49-F238E27FC236}">
                <a16:creationId xmlns:a16="http://schemas.microsoft.com/office/drawing/2014/main" id="{89E7B1C8-F893-4CF5-8DDF-1761CEA0CE1D}"/>
              </a:ext>
            </a:extLst>
          </p:cNvPr>
          <p:cNvSpPr txBox="1"/>
          <p:nvPr/>
        </p:nvSpPr>
        <p:spPr>
          <a:xfrm>
            <a:off x="6171769" y="1688276"/>
            <a:ext cx="954107" cy="400110"/>
          </a:xfrm>
          <a:prstGeom prst="rect">
            <a:avLst/>
          </a:prstGeom>
          <a:noFill/>
        </p:spPr>
        <p:txBody>
          <a:bodyPr wrap="none" rtlCol="0">
            <a:spAutoFit/>
          </a:bodyPr>
          <a:lstStyle/>
          <a:p>
            <a:pPr algn="ctr"/>
            <a:r>
              <a:rPr lang="ja-JP" altLang="en-US" sz="1000" b="1" dirty="0">
                <a:latin typeface="メイリオ" panose="020B0604030504040204" pitchFamily="50" charset="-128"/>
                <a:ea typeface="メイリオ" panose="020B0604030504040204" pitchFamily="50" charset="-128"/>
              </a:rPr>
              <a:t>ほとんどない</a:t>
            </a:r>
            <a:endParaRPr lang="en-US" altLang="ja-JP" sz="1000" b="1" dirty="0">
              <a:latin typeface="メイリオ" panose="020B0604030504040204" pitchFamily="50" charset="-128"/>
              <a:ea typeface="メイリオ" panose="020B0604030504040204" pitchFamily="50" charset="-128"/>
            </a:endParaRPr>
          </a:p>
          <a:p>
            <a:pPr algn="ctr"/>
            <a:r>
              <a:rPr lang="en-US" altLang="ja-JP" sz="1000" b="1" dirty="0">
                <a:latin typeface="メイリオ" panose="020B0604030504040204" pitchFamily="50" charset="-128"/>
                <a:ea typeface="メイリオ" panose="020B0604030504040204" pitchFamily="50" charset="-128"/>
              </a:rPr>
              <a:t>(25)</a:t>
            </a:r>
            <a:endParaRPr kumimoji="1" lang="ja-JP" altLang="en-US" sz="1050" b="1" dirty="0">
              <a:latin typeface="メイリオ" panose="020B0604030504040204" pitchFamily="50" charset="-128"/>
              <a:ea typeface="メイリオ" panose="020B0604030504040204" pitchFamily="50" charset="-128"/>
            </a:endParaRPr>
          </a:p>
        </p:txBody>
      </p:sp>
      <p:sp>
        <p:nvSpPr>
          <p:cNvPr id="108" name="正方形/長方形 107"/>
          <p:cNvSpPr/>
          <p:nvPr/>
        </p:nvSpPr>
        <p:spPr>
          <a:xfrm>
            <a:off x="5851587" y="5659044"/>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(21)</a:t>
            </a:r>
            <a:endParaRPr lang="ja-JP" altLang="en-US" sz="1200" b="1" dirty="0">
              <a:latin typeface="メイリオ" panose="020B0604030504040204" pitchFamily="50" charset="-128"/>
              <a:ea typeface="メイリオ" panose="020B0604030504040204" pitchFamily="50" charset="-128"/>
            </a:endParaRPr>
          </a:p>
        </p:txBody>
      </p:sp>
      <p:sp>
        <p:nvSpPr>
          <p:cNvPr id="111" name="正方形/長方形 110"/>
          <p:cNvSpPr/>
          <p:nvPr/>
        </p:nvSpPr>
        <p:spPr>
          <a:xfrm>
            <a:off x="7897437" y="5567308"/>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(10)</a:t>
            </a:r>
            <a:endParaRPr lang="ja-JP" altLang="en-US" sz="1200" b="1" dirty="0">
              <a:latin typeface="メイリオ" panose="020B0604030504040204" pitchFamily="50" charset="-128"/>
              <a:ea typeface="メイリオ" panose="020B0604030504040204" pitchFamily="50" charset="-128"/>
            </a:endParaRPr>
          </a:p>
        </p:txBody>
      </p:sp>
      <p:sp>
        <p:nvSpPr>
          <p:cNvPr id="112" name="正方形/長方形 111"/>
          <p:cNvSpPr/>
          <p:nvPr/>
        </p:nvSpPr>
        <p:spPr>
          <a:xfrm>
            <a:off x="7715675" y="4923674"/>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(14)</a:t>
            </a:r>
            <a:endParaRPr lang="ja-JP" altLang="en-US" sz="1200" b="1" dirty="0">
              <a:latin typeface="メイリオ" panose="020B0604030504040204" pitchFamily="50" charset="-128"/>
              <a:ea typeface="メイリオ" panose="020B0604030504040204" pitchFamily="50" charset="-128"/>
            </a:endParaRPr>
          </a:p>
        </p:txBody>
      </p:sp>
      <p:sp>
        <p:nvSpPr>
          <p:cNvPr id="113" name="正方形/長方形 112"/>
          <p:cNvSpPr/>
          <p:nvPr/>
        </p:nvSpPr>
        <p:spPr>
          <a:xfrm>
            <a:off x="7973118" y="2983179"/>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(10)</a:t>
            </a:r>
            <a:endParaRPr lang="ja-JP" altLang="en-US" sz="1200" b="1" dirty="0">
              <a:latin typeface="メイリオ" panose="020B0604030504040204" pitchFamily="50" charset="-128"/>
              <a:ea typeface="メイリオ" panose="020B0604030504040204" pitchFamily="50" charset="-128"/>
            </a:endParaRPr>
          </a:p>
        </p:txBody>
      </p:sp>
      <p:sp>
        <p:nvSpPr>
          <p:cNvPr id="114" name="正方形/長方形 113"/>
          <p:cNvSpPr/>
          <p:nvPr/>
        </p:nvSpPr>
        <p:spPr>
          <a:xfrm>
            <a:off x="7973118" y="2327666"/>
            <a:ext cx="514886" cy="261610"/>
          </a:xfrm>
          <a:prstGeom prst="rect">
            <a:avLst/>
          </a:prstGeom>
        </p:spPr>
        <p:txBody>
          <a:bodyPr wrap="none">
            <a:spAutoFit/>
          </a:bodyPr>
          <a:lstStyle/>
          <a:p>
            <a:pPr algn="ctr"/>
            <a:r>
              <a:rPr lang="en-US" altLang="ja-JP" sz="1100" b="1" dirty="0">
                <a:latin typeface="メイリオ" panose="020B0604030504040204" pitchFamily="50" charset="-128"/>
                <a:ea typeface="メイリオ" panose="020B0604030504040204" pitchFamily="50" charset="-128"/>
              </a:rPr>
              <a:t>(10)</a:t>
            </a:r>
            <a:endParaRPr lang="ja-JP" altLang="en-US" sz="1200" b="1" dirty="0">
              <a:latin typeface="メイリオ" panose="020B0604030504040204" pitchFamily="50" charset="-128"/>
              <a:ea typeface="メイリオ" panose="020B0604030504040204" pitchFamily="50" charset="-128"/>
            </a:endParaRPr>
          </a:p>
        </p:txBody>
      </p:sp>
      <p:sp>
        <p:nvSpPr>
          <p:cNvPr id="115" name="正方形/長方形 114"/>
          <p:cNvSpPr/>
          <p:nvPr/>
        </p:nvSpPr>
        <p:spPr>
          <a:xfrm>
            <a:off x="1354699" y="1453861"/>
            <a:ext cx="3982072" cy="333444"/>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400" dirty="0"/>
          </a:p>
        </p:txBody>
      </p:sp>
      <p:sp>
        <p:nvSpPr>
          <p:cNvPr id="116" name="正方形/長方形 115"/>
          <p:cNvSpPr/>
          <p:nvPr/>
        </p:nvSpPr>
        <p:spPr>
          <a:xfrm>
            <a:off x="1354699" y="2748597"/>
            <a:ext cx="3201893" cy="34256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400" dirty="0"/>
          </a:p>
        </p:txBody>
      </p:sp>
      <p:sp>
        <p:nvSpPr>
          <p:cNvPr id="117" name="正方形/長方形 116"/>
          <p:cNvSpPr/>
          <p:nvPr/>
        </p:nvSpPr>
        <p:spPr>
          <a:xfrm>
            <a:off x="1380057" y="2125857"/>
            <a:ext cx="2963935" cy="30877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400"/>
          </a:p>
        </p:txBody>
      </p:sp>
      <p:sp>
        <p:nvSpPr>
          <p:cNvPr id="118" name="正方形/長方形 117"/>
          <p:cNvSpPr/>
          <p:nvPr/>
        </p:nvSpPr>
        <p:spPr>
          <a:xfrm>
            <a:off x="1383990" y="4041414"/>
            <a:ext cx="3545458" cy="34256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400" dirty="0"/>
          </a:p>
        </p:txBody>
      </p:sp>
      <p:sp>
        <p:nvSpPr>
          <p:cNvPr id="119" name="正方形/長方形 118"/>
          <p:cNvSpPr/>
          <p:nvPr/>
        </p:nvSpPr>
        <p:spPr>
          <a:xfrm>
            <a:off x="1386038" y="5324548"/>
            <a:ext cx="3545458" cy="34256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400" dirty="0"/>
          </a:p>
        </p:txBody>
      </p:sp>
      <p:sp>
        <p:nvSpPr>
          <p:cNvPr id="120" name="正方形/長方形 119"/>
          <p:cNvSpPr/>
          <p:nvPr/>
        </p:nvSpPr>
        <p:spPr>
          <a:xfrm>
            <a:off x="1384386" y="4704953"/>
            <a:ext cx="2557297" cy="34256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400" dirty="0"/>
          </a:p>
        </p:txBody>
      </p:sp>
      <p:sp>
        <p:nvSpPr>
          <p:cNvPr id="121" name="テキスト ボックス 120"/>
          <p:cNvSpPr txBox="1"/>
          <p:nvPr/>
        </p:nvSpPr>
        <p:spPr>
          <a:xfrm>
            <a:off x="924915" y="3394499"/>
            <a:ext cx="7726795"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rPr>
              <a:t>図</a:t>
            </a:r>
            <a:r>
              <a:rPr lang="en-US" altLang="ja-JP" b="1" dirty="0">
                <a:latin typeface="メイリオ" panose="020B0604030504040204" pitchFamily="50" charset="-128"/>
                <a:ea typeface="メイリオ" panose="020B0604030504040204" pitchFamily="50" charset="-128"/>
              </a:rPr>
              <a:t>5</a:t>
            </a:r>
            <a:r>
              <a:rPr lang="ja-JP" altLang="en-US" b="1" dirty="0">
                <a:latin typeface="メイリオ" panose="020B0604030504040204" pitchFamily="50" charset="-128"/>
                <a:ea typeface="メイリオ" panose="020B0604030504040204" pitchFamily="50" charset="-128"/>
              </a:rPr>
              <a:t>　メニューや商品に表示されている言語が分からず困ったことがある</a:t>
            </a:r>
          </a:p>
        </p:txBody>
      </p:sp>
      <p:sp>
        <p:nvSpPr>
          <p:cNvPr id="122" name="テキスト ボックス 121"/>
          <p:cNvSpPr txBox="1"/>
          <p:nvPr/>
        </p:nvSpPr>
        <p:spPr>
          <a:xfrm>
            <a:off x="2380258" y="6032325"/>
            <a:ext cx="4801314"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rPr>
              <a:t>店員の使う言語が分からず困ったことがある</a:t>
            </a:r>
          </a:p>
        </p:txBody>
      </p:sp>
      <p:sp>
        <p:nvSpPr>
          <p:cNvPr id="3" name="スライド番号プレースホルダー 2"/>
          <p:cNvSpPr>
            <a:spLocks noGrp="1"/>
          </p:cNvSpPr>
          <p:nvPr>
            <p:ph type="sldNum" sz="quarter" idx="12"/>
          </p:nvPr>
        </p:nvSpPr>
        <p:spPr/>
        <p:txBody>
          <a:bodyPr/>
          <a:lstStyle/>
          <a:p>
            <a:fld id="{720A1677-9A85-4923-9CC3-BAC96B6B0266}" type="slidenum">
              <a:rPr lang="ja-JP" altLang="en-US" smtClean="0"/>
              <a:pPr/>
              <a:t>79</a:t>
            </a:fld>
            <a:endParaRPr lang="ja-JP" altLang="en-US" dirty="0"/>
          </a:p>
        </p:txBody>
      </p:sp>
      <p:sp>
        <p:nvSpPr>
          <p:cNvPr id="57" name="テキスト ボックス 56"/>
          <p:cNvSpPr txBox="1"/>
          <p:nvPr/>
        </p:nvSpPr>
        <p:spPr>
          <a:xfrm>
            <a:off x="574431" y="387211"/>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t>質問対策スライド</a:t>
            </a:r>
          </a:p>
        </p:txBody>
      </p:sp>
    </p:spTree>
    <p:extLst>
      <p:ext uri="{BB962C8B-B14F-4D97-AF65-F5344CB8AC3E}">
        <p14:creationId xmlns:p14="http://schemas.microsoft.com/office/powerpoint/2010/main" val="4128454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7000" r="-17000"/>
          </a:stretch>
        </a:blipFill>
        <a:effectLst/>
      </p:bgPr>
    </p:bg>
    <p:spTree>
      <p:nvGrpSpPr>
        <p:cNvPr id="1" name=""/>
        <p:cNvGrpSpPr/>
        <p:nvPr/>
      </p:nvGrpSpPr>
      <p:grpSpPr>
        <a:xfrm>
          <a:off x="0" y="0"/>
          <a:ext cx="0" cy="0"/>
          <a:chOff x="0" y="0"/>
          <a:chExt cx="0" cy="0"/>
        </a:xfrm>
      </p:grpSpPr>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130" y="-323092"/>
            <a:ext cx="5096922" cy="7208872"/>
          </a:xfrm>
          <a:prstGeom prst="rect">
            <a:avLst/>
          </a:prstGeom>
        </p:spPr>
      </p:pic>
      <p:sp>
        <p:nvSpPr>
          <p:cNvPr id="19" name="テキスト ボックス 18">
            <a:extLst>
              <a:ext uri="{FF2B5EF4-FFF2-40B4-BE49-F238E27FC236}">
                <a16:creationId xmlns:a16="http://schemas.microsoft.com/office/drawing/2014/main" id="{DD482CF8-10B4-4D14-B9D5-BB7F419BBA9B}"/>
              </a:ext>
            </a:extLst>
          </p:cNvPr>
          <p:cNvSpPr txBox="1"/>
          <p:nvPr/>
        </p:nvSpPr>
        <p:spPr>
          <a:xfrm>
            <a:off x="-21201" y="6274989"/>
            <a:ext cx="3028561" cy="400110"/>
          </a:xfrm>
          <a:prstGeom prst="rect">
            <a:avLst/>
          </a:prstGeom>
          <a:noFill/>
        </p:spPr>
        <p:txBody>
          <a:bodyPr wrap="square" rtlCol="0">
            <a:spAutoFit/>
          </a:bodyPr>
          <a:lstStyle/>
          <a:p>
            <a:r>
              <a:rPr lang="en-US" altLang="ja-JP" sz="2000" b="1" dirty="0">
                <a:effectLst>
                  <a:outerShdw blurRad="50800" dist="101600" dir="2400000" algn="bl" rotWithShape="0">
                    <a:prstClr val="black">
                      <a:alpha val="40000"/>
                    </a:prstClr>
                  </a:outerShdw>
                </a:effectLst>
                <a:latin typeface="Elephant" panose="02020904090505020303" pitchFamily="18" charset="0"/>
              </a:rPr>
              <a:t>You</a:t>
            </a:r>
            <a:r>
              <a:rPr lang="ja-JP" altLang="en-US" sz="2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20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20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0" name="テキスト ボックス 19">
            <a:extLst>
              <a:ext uri="{FF2B5EF4-FFF2-40B4-BE49-F238E27FC236}">
                <a16:creationId xmlns:a16="http://schemas.microsoft.com/office/drawing/2014/main" id="{11508894-C41D-49F9-8800-7193578A3962}"/>
              </a:ext>
            </a:extLst>
          </p:cNvPr>
          <p:cNvSpPr txBox="1"/>
          <p:nvPr/>
        </p:nvSpPr>
        <p:spPr>
          <a:xfrm>
            <a:off x="91456" y="6566697"/>
            <a:ext cx="2645276" cy="276999"/>
          </a:xfrm>
          <a:prstGeom prst="rect">
            <a:avLst/>
          </a:prstGeom>
          <a:noFill/>
          <a:effectLst>
            <a:glow rad="101600">
              <a:schemeClr val="accent3">
                <a:satMod val="175000"/>
                <a:alpha val="40000"/>
              </a:schemeClr>
            </a:glow>
          </a:effectLst>
        </p:spPr>
        <p:txBody>
          <a:bodyPr wrap="none" rtlCol="0">
            <a:spAutoFit/>
          </a:bodyPr>
          <a:lstStyle/>
          <a:p>
            <a:r>
              <a:rPr lang="en-US" altLang="ja-JP" sz="120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to</a:t>
            </a:r>
            <a:r>
              <a:rPr lang="ja-JP" altLang="en-US" sz="1200" b="1" dirty="0">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20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20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20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30" name="爆発 1 29"/>
          <p:cNvSpPr/>
          <p:nvPr/>
        </p:nvSpPr>
        <p:spPr>
          <a:xfrm>
            <a:off x="122712" y="86936"/>
            <a:ext cx="4710910" cy="3242929"/>
          </a:xfrm>
          <a:prstGeom prst="irregularSeal1">
            <a:avLst/>
          </a:prstGeom>
        </p:spPr>
        <p:style>
          <a:lnRef idx="3">
            <a:schemeClr val="lt1"/>
          </a:lnRef>
          <a:fillRef idx="1">
            <a:schemeClr val="accent4"/>
          </a:fillRef>
          <a:effectRef idx="1">
            <a:schemeClr val="accent4"/>
          </a:effectRef>
          <a:fontRef idx="minor">
            <a:schemeClr val="lt1"/>
          </a:fontRef>
        </p:style>
        <p:txBody>
          <a:bodyPr rtlCol="0" anchor="ctr"/>
          <a:lstStyle/>
          <a:p>
            <a:r>
              <a:rPr lang="ja-JP" altLang="en-US" sz="3200" dirty="0">
                <a:solidFill>
                  <a:schemeClr val="tx1"/>
                </a:solidFill>
                <a:latin typeface="Meiryo" panose="020B0604030504040204" pitchFamily="34" charset="-128"/>
                <a:ea typeface="Meiryo" panose="020B0604030504040204" pitchFamily="34" charset="-128"/>
              </a:rPr>
              <a:t>身近な場所に外国人は</a:t>
            </a:r>
            <a:endParaRPr lang="en-US" altLang="ja-JP" sz="3200" dirty="0">
              <a:solidFill>
                <a:schemeClr val="tx1"/>
              </a:solidFill>
              <a:latin typeface="Meiryo" panose="020B0604030504040204" pitchFamily="34" charset="-128"/>
              <a:ea typeface="Meiryo" panose="020B0604030504040204" pitchFamily="34" charset="-128"/>
            </a:endParaRPr>
          </a:p>
          <a:p>
            <a:r>
              <a:rPr lang="ja-JP" altLang="en-US" sz="3200" dirty="0">
                <a:solidFill>
                  <a:schemeClr val="tx1"/>
                </a:solidFill>
                <a:latin typeface="Meiryo" panose="020B0604030504040204" pitchFamily="34" charset="-128"/>
                <a:ea typeface="Meiryo" panose="020B0604030504040204" pitchFamily="34" charset="-128"/>
              </a:rPr>
              <a:t>密集している</a:t>
            </a:r>
          </a:p>
        </p:txBody>
      </p:sp>
      <p:sp>
        <p:nvSpPr>
          <p:cNvPr id="31" name="楕円 30"/>
          <p:cNvSpPr/>
          <p:nvPr/>
        </p:nvSpPr>
        <p:spPr>
          <a:xfrm>
            <a:off x="6392678" y="2434856"/>
            <a:ext cx="1517951" cy="1495593"/>
          </a:xfrm>
          <a:prstGeom prst="ellipse">
            <a:avLst/>
          </a:prstGeom>
          <a:noFill/>
          <a:ln w="635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正方形/長方形 3"/>
          <p:cNvSpPr/>
          <p:nvPr/>
        </p:nvSpPr>
        <p:spPr>
          <a:xfrm>
            <a:off x="8460352" y="-493215"/>
            <a:ext cx="1711842" cy="7378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242190" y="3697221"/>
            <a:ext cx="2896931" cy="2041451"/>
            <a:chOff x="242190" y="3697221"/>
            <a:chExt cx="2896931" cy="2041451"/>
          </a:xfrm>
        </p:grpSpPr>
        <p:sp>
          <p:nvSpPr>
            <p:cNvPr id="7" name="正方形/長方形 6"/>
            <p:cNvSpPr/>
            <p:nvPr/>
          </p:nvSpPr>
          <p:spPr>
            <a:xfrm>
              <a:off x="242190" y="3697221"/>
              <a:ext cx="2896931" cy="2041451"/>
            </a:xfrm>
            <a:prstGeom prst="rect">
              <a:avLst/>
            </a:prstGeom>
            <a:solidFill>
              <a:schemeClr val="bg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96740" y="4051643"/>
              <a:ext cx="1980029" cy="1384995"/>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・大学周辺</a:t>
              </a:r>
              <a:endParaRPr kumimoji="1" lang="en-US" altLang="ja-JP" sz="2800" b="1" dirty="0">
                <a:latin typeface="メイリオ" panose="020B0604030504040204" pitchFamily="50" charset="-128"/>
                <a:ea typeface="メイリオ" panose="020B0604030504040204" pitchFamily="50" charset="-128"/>
              </a:endParaRPr>
            </a:p>
            <a:p>
              <a:endParaRPr lang="en-US" altLang="ja-JP" sz="2800" b="1" dirty="0">
                <a:latin typeface="メイリオ" panose="020B0604030504040204" pitchFamily="50" charset="-128"/>
                <a:ea typeface="メイリオ" panose="020B0604030504040204" pitchFamily="50" charset="-128"/>
              </a:endParaRPr>
            </a:p>
            <a:p>
              <a:r>
                <a:rPr kumimoji="1" lang="ja-JP" altLang="en-US" sz="2800" b="1" dirty="0">
                  <a:latin typeface="メイリオ" panose="020B0604030504040204" pitchFamily="50" charset="-128"/>
                  <a:ea typeface="メイリオ" panose="020B0604030504040204" pitchFamily="50" charset="-128"/>
                </a:rPr>
                <a:t>・駅周辺</a:t>
              </a:r>
            </a:p>
          </p:txBody>
        </p:sp>
        <p:sp>
          <p:nvSpPr>
            <p:cNvPr id="32" name="テキスト ボックス 31"/>
            <p:cNvSpPr txBox="1"/>
            <p:nvPr/>
          </p:nvSpPr>
          <p:spPr>
            <a:xfrm>
              <a:off x="2319284" y="5351431"/>
              <a:ext cx="646331"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など</a:t>
              </a:r>
            </a:p>
          </p:txBody>
        </p:sp>
      </p:grpSp>
      <p:sp>
        <p:nvSpPr>
          <p:cNvPr id="9" name="テキスト ボックス 8"/>
          <p:cNvSpPr txBox="1"/>
          <p:nvPr/>
        </p:nvSpPr>
        <p:spPr>
          <a:xfrm>
            <a:off x="3855092" y="6443586"/>
            <a:ext cx="4461478" cy="400110"/>
          </a:xfrm>
          <a:prstGeom prst="rect">
            <a:avLst/>
          </a:prstGeom>
          <a:noFill/>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図</a:t>
            </a:r>
            <a:r>
              <a:rPr lang="en-US" altLang="ja-JP" sz="2000" b="1" dirty="0">
                <a:latin typeface="メイリオ" panose="020B0604030504040204" pitchFamily="50" charset="-128"/>
                <a:ea typeface="メイリオ" panose="020B0604030504040204" pitchFamily="50" charset="-128"/>
              </a:rPr>
              <a:t>3</a:t>
            </a:r>
            <a:r>
              <a:rPr kumimoji="1" lang="ja-JP" altLang="en-US" sz="2000" b="1" dirty="0">
                <a:latin typeface="メイリオ" panose="020B0604030504040204" pitchFamily="50" charset="-128"/>
                <a:ea typeface="メイリオ" panose="020B0604030504040204" pitchFamily="50" charset="-128"/>
              </a:rPr>
              <a:t>　つくば市の町丁目別外国人割合</a:t>
            </a:r>
          </a:p>
        </p:txBody>
      </p:sp>
      <p:sp>
        <p:nvSpPr>
          <p:cNvPr id="2" name="スライド番号プレースホルダー 1"/>
          <p:cNvSpPr>
            <a:spLocks noGrp="1"/>
          </p:cNvSpPr>
          <p:nvPr>
            <p:ph type="sldNum" sz="quarter" idx="12"/>
          </p:nvPr>
        </p:nvSpPr>
        <p:spPr/>
        <p:txBody>
          <a:bodyPr/>
          <a:lstStyle/>
          <a:p>
            <a:fld id="{720A1677-9A85-4923-9CC3-BAC96B6B0266}" type="slidenum">
              <a:rPr lang="ja-JP" altLang="en-US" smtClean="0"/>
              <a:pPr/>
              <a:t>8</a:t>
            </a:fld>
            <a:endParaRPr lang="ja-JP" altLang="en-US" dirty="0"/>
          </a:p>
        </p:txBody>
      </p:sp>
      <p:sp>
        <p:nvSpPr>
          <p:cNvPr id="18" name="角丸四角形 17">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背景</a:t>
            </a:r>
          </a:p>
        </p:txBody>
      </p:sp>
      <p:sp>
        <p:nvSpPr>
          <p:cNvPr id="21" name="角丸四角形 20">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latin typeface="メイリオ" panose="020B0604030504040204" pitchFamily="50" charset="-128"/>
                <a:ea typeface="メイリオ" panose="020B0604030504040204" pitchFamily="50" charset="-128"/>
              </a:rPr>
              <a:t>目的・目標</a:t>
            </a:r>
          </a:p>
        </p:txBody>
      </p:sp>
      <p:sp>
        <p:nvSpPr>
          <p:cNvPr id="22" name="角丸四角形 21">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23" name="角丸四角形 22">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24" name="角丸四角形 23">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308986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4BD45909-A9C4-4744-A854-C1DB4DC99B89}"/>
              </a:ext>
            </a:extLst>
          </p:cNvPr>
          <p:cNvSpPr>
            <a:spLocks noGrp="1"/>
          </p:cNvSpPr>
          <p:nvPr>
            <p:ph type="title"/>
          </p:nvPr>
        </p:nvSpPr>
        <p:spPr>
          <a:xfrm>
            <a:off x="872837" y="548640"/>
            <a:ext cx="7905404" cy="499458"/>
          </a:xfrm>
        </p:spPr>
        <p:txBody>
          <a:bodyPr>
            <a:normAutofit/>
          </a:bodyPr>
          <a:lstStyle/>
          <a:p>
            <a:r>
              <a:rPr lang="ja-JP" altLang="en-US" sz="2400" dirty="0">
                <a:latin typeface="メイリオ" panose="020B0604030504040204" pitchFamily="50" charset="-128"/>
                <a:ea typeface="メイリオ" panose="020B0604030504040204" pitchFamily="50" charset="-128"/>
              </a:rPr>
              <a:t>筑波大学留学生数　拡大用データ（</a:t>
            </a:r>
            <a:r>
              <a:rPr lang="en-US" altLang="ja-JP" sz="2400" dirty="0">
                <a:latin typeface="メイリオ" panose="020B0604030504040204" pitchFamily="50" charset="-128"/>
                <a:ea typeface="メイリオ" panose="020B0604030504040204" pitchFamily="50" charset="-128"/>
              </a:rPr>
              <a:t>2018.5.1</a:t>
            </a:r>
            <a:r>
              <a:rPr lang="ja-JP" altLang="en-US" sz="2400" dirty="0">
                <a:latin typeface="メイリオ" panose="020B0604030504040204" pitchFamily="50" charset="-128"/>
                <a:ea typeface="メイリオ" panose="020B0604030504040204" pitchFamily="50" charset="-128"/>
              </a:rPr>
              <a:t>現在）</a:t>
            </a:r>
            <a:endParaRPr kumimoji="1" lang="ja-JP" altLang="en-US" sz="2400" dirty="0">
              <a:latin typeface="メイリオ" panose="020B0604030504040204" pitchFamily="50" charset="-128"/>
              <a:ea typeface="メイリオ" panose="020B0604030504040204" pitchFamily="50" charset="-128"/>
            </a:endParaRPr>
          </a:p>
        </p:txBody>
      </p:sp>
      <p:graphicFrame>
        <p:nvGraphicFramePr>
          <p:cNvPr id="6" name="表 5"/>
          <p:cNvGraphicFramePr>
            <a:graphicFrameLocks noGrp="1"/>
          </p:cNvGraphicFramePr>
          <p:nvPr/>
        </p:nvGraphicFramePr>
        <p:xfrm>
          <a:off x="1096125" y="1119853"/>
          <a:ext cx="6858000" cy="5679004"/>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1793273300"/>
                    </a:ext>
                  </a:extLst>
                </a:gridCol>
                <a:gridCol w="1524000">
                  <a:extLst>
                    <a:ext uri="{9D8B030D-6E8A-4147-A177-3AD203B41FA5}">
                      <a16:colId xmlns:a16="http://schemas.microsoft.com/office/drawing/2014/main" val="1141242995"/>
                    </a:ext>
                  </a:extLst>
                </a:gridCol>
                <a:gridCol w="1981200">
                  <a:extLst>
                    <a:ext uri="{9D8B030D-6E8A-4147-A177-3AD203B41FA5}">
                      <a16:colId xmlns:a16="http://schemas.microsoft.com/office/drawing/2014/main" val="3113281926"/>
                    </a:ext>
                  </a:extLst>
                </a:gridCol>
                <a:gridCol w="1714500">
                  <a:extLst>
                    <a:ext uri="{9D8B030D-6E8A-4147-A177-3AD203B41FA5}">
                      <a16:colId xmlns:a16="http://schemas.microsoft.com/office/drawing/2014/main" val="2367847158"/>
                    </a:ext>
                  </a:extLst>
                </a:gridCol>
              </a:tblGrid>
              <a:tr h="304800">
                <a:tc>
                  <a:txBody>
                    <a:bodyPr/>
                    <a:lstStyle/>
                    <a:p>
                      <a:endParaRPr kumimoji="1" lang="ja-JP" altLang="en-US" sz="1600"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ctr"/>
                      <a:r>
                        <a:rPr kumimoji="1" lang="ja-JP" altLang="en-US" sz="1600" dirty="0">
                          <a:latin typeface="メイリオ" panose="020B0604030504040204" pitchFamily="50" charset="-128"/>
                          <a:ea typeface="メイリオ" panose="020B0604030504040204" pitchFamily="50" charset="-128"/>
                        </a:rPr>
                        <a:t>留学生回答数</a:t>
                      </a:r>
                    </a:p>
                  </a:txBody>
                  <a:tcPr marL="61532" marR="61532" marT="30766" marB="30766"/>
                </a:tc>
                <a:tc>
                  <a:txBody>
                    <a:bodyPr/>
                    <a:lstStyle/>
                    <a:p>
                      <a:pPr algn="ctr"/>
                      <a:r>
                        <a:rPr kumimoji="1" lang="ja-JP" altLang="en-US" sz="1600" dirty="0">
                          <a:latin typeface="メイリオ" panose="020B0604030504040204" pitchFamily="50" charset="-128"/>
                          <a:ea typeface="メイリオ" panose="020B0604030504040204" pitchFamily="50" charset="-128"/>
                        </a:rPr>
                        <a:t>筑波大学留学生数</a:t>
                      </a:r>
                    </a:p>
                  </a:txBody>
                  <a:tcPr marL="61532" marR="61532" marT="30766" marB="30766"/>
                </a:tc>
                <a:tc>
                  <a:txBody>
                    <a:bodyPr/>
                    <a:lstStyle/>
                    <a:p>
                      <a:pPr algn="ctr"/>
                      <a:r>
                        <a:rPr kumimoji="1" lang="ja-JP" altLang="en-US" sz="1600" dirty="0">
                          <a:latin typeface="メイリオ" panose="020B0604030504040204" pitchFamily="50" charset="-128"/>
                          <a:ea typeface="メイリオ" panose="020B0604030504040204" pitchFamily="50" charset="-128"/>
                        </a:rPr>
                        <a:t>倍率</a:t>
                      </a:r>
                    </a:p>
                  </a:txBody>
                  <a:tcPr marL="61532" marR="61532" marT="30766" marB="30766"/>
                </a:tc>
                <a:extLst>
                  <a:ext uri="{0D108BD9-81ED-4DB2-BD59-A6C34878D82A}">
                    <a16:rowId xmlns:a16="http://schemas.microsoft.com/office/drawing/2014/main" val="263150023"/>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中国</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16</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1,201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75.0625</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4114440748"/>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韓国</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9</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157</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17.4444</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1582994886"/>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台湾</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4</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96</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24</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2368035337"/>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ベトナム</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89</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29.6667</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15284877"/>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フィリピン</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15.5</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4283988533"/>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インドネシア</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96</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32</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3343489708"/>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アメリカ</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47</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23.5</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1204401638"/>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マレーシア</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5</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42</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8.4</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4110734165"/>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フランス</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4</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7.75</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1254828160"/>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ロシア</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24</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12</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3180027849"/>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ウズベキスタン</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24</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12</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1011947240"/>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スペイン</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605220999"/>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ブルガリア</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719806479"/>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チリ</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3187778814"/>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ドイツ</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36</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36</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2682753750"/>
                  </a:ext>
                </a:extLst>
              </a:tr>
              <a:tr h="304800">
                <a:tc>
                  <a:txBody>
                    <a:bodyPr/>
                    <a:lstStyle/>
                    <a:p>
                      <a:r>
                        <a:rPr kumimoji="1" lang="ja-JP" altLang="en-US" sz="1600" dirty="0">
                          <a:latin typeface="メイリオ" panose="020B0604030504040204" pitchFamily="50" charset="-128"/>
                          <a:ea typeface="メイリオ" panose="020B0604030504040204" pitchFamily="50" charset="-128"/>
                        </a:rPr>
                        <a:t>オーストラリア</a:t>
                      </a: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10</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tc>
                  <a:txBody>
                    <a:bodyPr/>
                    <a:lstStyle/>
                    <a:p>
                      <a:pPr algn="r"/>
                      <a:r>
                        <a:rPr kumimoji="1" lang="en-US" altLang="ja-JP" sz="1800" b="1" dirty="0">
                          <a:latin typeface="メイリオ" panose="020B0604030504040204" pitchFamily="50" charset="-128"/>
                          <a:ea typeface="メイリオ" panose="020B0604030504040204" pitchFamily="50" charset="-128"/>
                        </a:rPr>
                        <a:t>10</a:t>
                      </a:r>
                      <a:endParaRPr kumimoji="1" lang="ja-JP" altLang="en-US" sz="1800" b="1" dirty="0">
                        <a:latin typeface="メイリオ" panose="020B0604030504040204" pitchFamily="50" charset="-128"/>
                        <a:ea typeface="メイリオ" panose="020B0604030504040204" pitchFamily="50" charset="-128"/>
                      </a:endParaRPr>
                    </a:p>
                  </a:txBody>
                  <a:tcPr marL="61532" marR="61532" marT="30766" marB="30766"/>
                </a:tc>
                <a:extLst>
                  <a:ext uri="{0D108BD9-81ED-4DB2-BD59-A6C34878D82A}">
                    <a16:rowId xmlns:a16="http://schemas.microsoft.com/office/drawing/2014/main" val="2636973252"/>
                  </a:ext>
                </a:extLst>
              </a:tr>
            </a:tbl>
          </a:graphicData>
        </a:graphic>
      </p:graphicFrame>
      <p:sp>
        <p:nvSpPr>
          <p:cNvPr id="7" name="テキスト ボックス 6"/>
          <p:cNvSpPr txBox="1"/>
          <p:nvPr/>
        </p:nvSpPr>
        <p:spPr>
          <a:xfrm>
            <a:off x="408176" y="148530"/>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t>質問対策スライド</a:t>
            </a:r>
          </a:p>
        </p:txBody>
      </p:sp>
    </p:spTree>
    <p:extLst>
      <p:ext uri="{BB962C8B-B14F-4D97-AF65-F5344CB8AC3E}">
        <p14:creationId xmlns:p14="http://schemas.microsoft.com/office/powerpoint/2010/main" val="45829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339559" y="1166273"/>
          <a:ext cx="6225022" cy="5417510"/>
        </p:xfrm>
        <a:graphic>
          <a:graphicData uri="http://schemas.openxmlformats.org/drawingml/2006/table">
            <a:tbl>
              <a:tblPr firstRow="1" bandRow="1">
                <a:tableStyleId>{5C22544A-7EE6-4342-B048-85BDC9FD1C3A}</a:tableStyleId>
              </a:tblPr>
              <a:tblGrid>
                <a:gridCol w="1611458">
                  <a:extLst>
                    <a:ext uri="{9D8B030D-6E8A-4147-A177-3AD203B41FA5}">
                      <a16:colId xmlns:a16="http://schemas.microsoft.com/office/drawing/2014/main" val="1793273300"/>
                    </a:ext>
                  </a:extLst>
                </a:gridCol>
                <a:gridCol w="1313411">
                  <a:extLst>
                    <a:ext uri="{9D8B030D-6E8A-4147-A177-3AD203B41FA5}">
                      <a16:colId xmlns:a16="http://schemas.microsoft.com/office/drawing/2014/main" val="1141242995"/>
                    </a:ext>
                  </a:extLst>
                </a:gridCol>
                <a:gridCol w="1803862">
                  <a:extLst>
                    <a:ext uri="{9D8B030D-6E8A-4147-A177-3AD203B41FA5}">
                      <a16:colId xmlns:a16="http://schemas.microsoft.com/office/drawing/2014/main" val="3113281926"/>
                    </a:ext>
                  </a:extLst>
                </a:gridCol>
                <a:gridCol w="1496291">
                  <a:extLst>
                    <a:ext uri="{9D8B030D-6E8A-4147-A177-3AD203B41FA5}">
                      <a16:colId xmlns:a16="http://schemas.microsoft.com/office/drawing/2014/main" val="2367847158"/>
                    </a:ext>
                  </a:extLst>
                </a:gridCol>
              </a:tblGrid>
              <a:tr h="229029">
                <a:tc>
                  <a:txBody>
                    <a:bodyPr/>
                    <a:lstStyle/>
                    <a:p>
                      <a:endParaRPr kumimoji="1" lang="ja-JP" altLang="en-US" sz="1600"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ctr"/>
                      <a:r>
                        <a:rPr kumimoji="1" lang="ja-JP" altLang="en-US" sz="1600" dirty="0">
                          <a:latin typeface="メイリオ" panose="020B0604030504040204" pitchFamily="50" charset="-128"/>
                          <a:ea typeface="メイリオ" panose="020B0604030504040204" pitchFamily="50" charset="-128"/>
                        </a:rPr>
                        <a:t>留学生回答数</a:t>
                      </a:r>
                    </a:p>
                  </a:txBody>
                  <a:tcPr marL="46149" marR="46149" marT="23075" marB="23075"/>
                </a:tc>
                <a:tc>
                  <a:txBody>
                    <a:bodyPr/>
                    <a:lstStyle/>
                    <a:p>
                      <a:pPr algn="ctr"/>
                      <a:r>
                        <a:rPr kumimoji="1" lang="ja-JP" altLang="en-US" sz="1600" dirty="0">
                          <a:latin typeface="メイリオ" panose="020B0604030504040204" pitchFamily="50" charset="-128"/>
                          <a:ea typeface="メイリオ" panose="020B0604030504040204" pitchFamily="50" charset="-128"/>
                        </a:rPr>
                        <a:t>筑波大学留学生数</a:t>
                      </a:r>
                    </a:p>
                  </a:txBody>
                  <a:tcPr marL="46149" marR="46149" marT="23075" marB="23075"/>
                </a:tc>
                <a:tc>
                  <a:txBody>
                    <a:bodyPr/>
                    <a:lstStyle/>
                    <a:p>
                      <a:pPr algn="ctr"/>
                      <a:r>
                        <a:rPr kumimoji="1" lang="ja-JP" altLang="en-US" sz="1600" dirty="0">
                          <a:latin typeface="メイリオ" panose="020B0604030504040204" pitchFamily="50" charset="-128"/>
                          <a:ea typeface="メイリオ" panose="020B0604030504040204" pitchFamily="50" charset="-128"/>
                        </a:rPr>
                        <a:t>倍率</a:t>
                      </a:r>
                    </a:p>
                  </a:txBody>
                  <a:tcPr marL="46149" marR="46149" marT="23075" marB="23075"/>
                </a:tc>
                <a:extLst>
                  <a:ext uri="{0D108BD9-81ED-4DB2-BD59-A6C34878D82A}">
                    <a16:rowId xmlns:a16="http://schemas.microsoft.com/office/drawing/2014/main" val="263150023"/>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中国</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17</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3,225</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189.7059</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4114440748"/>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韓国</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9</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896</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99.5556</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1582994886"/>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台湾</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4</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265</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66.25</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2368035337"/>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ベトナム</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697</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232.3333</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15284877"/>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フィリピン</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428</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214</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4283988533"/>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インドネシア</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303</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101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3343489708"/>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アメリカ</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218</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109</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1204401638"/>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マレーシア</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6</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61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10.167</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4110734165"/>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フランス</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4</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84</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1254828160"/>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ロシア</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122</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61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3180027849"/>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ウズベキスタン</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3</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70</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23.333</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1011947240"/>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スペイン</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15</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15</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605220999"/>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ブルガリア</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8</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8</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719806479"/>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チリ</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8</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8</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3187778814"/>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ドイツ</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58</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58</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2682753750"/>
                  </a:ext>
                </a:extLst>
              </a:tr>
              <a:tr h="251889">
                <a:tc>
                  <a:txBody>
                    <a:bodyPr/>
                    <a:lstStyle/>
                    <a:p>
                      <a:r>
                        <a:rPr kumimoji="1" lang="ja-JP" altLang="en-US" sz="1600" dirty="0">
                          <a:latin typeface="メイリオ" panose="020B0604030504040204" pitchFamily="50" charset="-128"/>
                          <a:ea typeface="メイリオ" panose="020B0604030504040204" pitchFamily="50" charset="-128"/>
                        </a:rPr>
                        <a:t>オーストラリア</a:t>
                      </a: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1</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37</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tc>
                  <a:txBody>
                    <a:bodyPr/>
                    <a:lstStyle/>
                    <a:p>
                      <a:pPr algn="r"/>
                      <a:r>
                        <a:rPr kumimoji="1" lang="en-US" altLang="ja-JP" sz="1800" b="1" dirty="0">
                          <a:latin typeface="メイリオ" panose="020B0604030504040204" pitchFamily="50" charset="-128"/>
                          <a:ea typeface="メイリオ" panose="020B0604030504040204" pitchFamily="50" charset="-128"/>
                        </a:rPr>
                        <a:t>37</a:t>
                      </a:r>
                      <a:endParaRPr kumimoji="1" lang="ja-JP" altLang="en-US" sz="1800" b="1" dirty="0">
                        <a:latin typeface="メイリオ" panose="020B0604030504040204" pitchFamily="50" charset="-128"/>
                        <a:ea typeface="メイリオ" panose="020B0604030504040204" pitchFamily="50" charset="-128"/>
                      </a:endParaRPr>
                    </a:p>
                  </a:txBody>
                  <a:tcPr marL="46149" marR="46149" marT="23075" marB="23075"/>
                </a:tc>
                <a:extLst>
                  <a:ext uri="{0D108BD9-81ED-4DB2-BD59-A6C34878D82A}">
                    <a16:rowId xmlns:a16="http://schemas.microsoft.com/office/drawing/2014/main" val="2636973252"/>
                  </a:ext>
                </a:extLst>
              </a:tr>
            </a:tbl>
          </a:graphicData>
        </a:graphic>
      </p:graphicFrame>
      <p:sp>
        <p:nvSpPr>
          <p:cNvPr id="4" name="タイトル 1">
            <a:extLst>
              <a:ext uri="{FF2B5EF4-FFF2-40B4-BE49-F238E27FC236}">
                <a16:creationId xmlns:a16="http://schemas.microsoft.com/office/drawing/2014/main" id="{4BD45909-A9C4-4744-A854-C1DB4DC99B89}"/>
              </a:ext>
            </a:extLst>
          </p:cNvPr>
          <p:cNvSpPr txBox="1">
            <a:spLocks/>
          </p:cNvSpPr>
          <p:nvPr/>
        </p:nvSpPr>
        <p:spPr>
          <a:xfrm>
            <a:off x="969357" y="622531"/>
            <a:ext cx="7905404" cy="499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メイリオ" panose="020B0604030504040204" pitchFamily="50" charset="-128"/>
                <a:ea typeface="メイリオ" panose="020B0604030504040204" pitchFamily="50" charset="-128"/>
              </a:rPr>
              <a:t>つくば市外国人数　拡大用データ（</a:t>
            </a:r>
            <a:r>
              <a:rPr lang="en-US" altLang="ja-JP" sz="2400" dirty="0">
                <a:latin typeface="メイリオ" panose="020B0604030504040204" pitchFamily="50" charset="-128"/>
                <a:ea typeface="メイリオ" panose="020B0604030504040204" pitchFamily="50" charset="-128"/>
              </a:rPr>
              <a:t>2019.5.1</a:t>
            </a:r>
            <a:r>
              <a:rPr lang="ja-JP" altLang="en-US" sz="2400" dirty="0">
                <a:latin typeface="メイリオ" panose="020B0604030504040204" pitchFamily="50" charset="-128"/>
                <a:ea typeface="メイリオ" panose="020B0604030504040204" pitchFamily="50" charset="-128"/>
              </a:rPr>
              <a:t>現在）</a:t>
            </a:r>
          </a:p>
        </p:txBody>
      </p:sp>
      <p:sp>
        <p:nvSpPr>
          <p:cNvPr id="7" name="テキスト ボックス 6"/>
          <p:cNvSpPr txBox="1"/>
          <p:nvPr/>
        </p:nvSpPr>
        <p:spPr>
          <a:xfrm>
            <a:off x="424802" y="222421"/>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t>質問対策スライド</a:t>
            </a:r>
          </a:p>
        </p:txBody>
      </p:sp>
    </p:spTree>
    <p:extLst>
      <p:ext uri="{BB962C8B-B14F-4D97-AF65-F5344CB8AC3E}">
        <p14:creationId xmlns:p14="http://schemas.microsoft.com/office/powerpoint/2010/main" val="2493982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74431" y="925823"/>
            <a:ext cx="6734694" cy="369332"/>
          </a:xfrm>
          <a:prstGeom prst="rect">
            <a:avLst/>
          </a:prstGeom>
          <a:noFill/>
        </p:spPr>
        <p:txBody>
          <a:bodyPr wrap="square" rtlCol="0">
            <a:spAutoFit/>
          </a:bodyPr>
          <a:lstStyle/>
          <a:p>
            <a:r>
              <a:rPr lang="ja-JP" altLang="en-US" dirty="0"/>
              <a:t>「外国人顧客が多い</a:t>
            </a:r>
            <a:r>
              <a:rPr lang="en-US" altLang="ja-JP" dirty="0"/>
              <a:t>/</a:t>
            </a:r>
            <a:r>
              <a:rPr lang="ja-JP" altLang="en-US" dirty="0"/>
              <a:t>少ない」の基準</a:t>
            </a:r>
            <a:endParaRPr lang="en-US" altLang="ja-JP" dirty="0"/>
          </a:p>
        </p:txBody>
      </p:sp>
      <p:sp>
        <p:nvSpPr>
          <p:cNvPr id="3" name="テキスト ボックス 2"/>
          <p:cNvSpPr txBox="1"/>
          <p:nvPr/>
        </p:nvSpPr>
        <p:spPr>
          <a:xfrm>
            <a:off x="1030778" y="1477531"/>
            <a:ext cx="6111240" cy="646331"/>
          </a:xfrm>
          <a:prstGeom prst="rect">
            <a:avLst/>
          </a:prstGeom>
          <a:noFill/>
        </p:spPr>
        <p:txBody>
          <a:bodyPr wrap="square" rtlCol="0">
            <a:spAutoFit/>
          </a:bodyPr>
          <a:lstStyle/>
          <a:p>
            <a:r>
              <a:rPr lang="ja-JP" altLang="en-US" dirty="0"/>
              <a:t>・外国人の来店頻度についての回答によって分類</a:t>
            </a:r>
            <a:endParaRPr lang="en-US" altLang="ja-JP" dirty="0"/>
          </a:p>
          <a:p>
            <a:r>
              <a:rPr kumimoji="1" lang="ja-JP" altLang="en-US" dirty="0"/>
              <a:t>・業種ごとに基準を設定</a:t>
            </a:r>
          </a:p>
        </p:txBody>
      </p:sp>
      <p:graphicFrame>
        <p:nvGraphicFramePr>
          <p:cNvPr id="6" name="表 5"/>
          <p:cNvGraphicFramePr>
            <a:graphicFrameLocks noGrp="1"/>
          </p:cNvGraphicFramePr>
          <p:nvPr/>
        </p:nvGraphicFramePr>
        <p:xfrm>
          <a:off x="896389" y="2537034"/>
          <a:ext cx="6938358" cy="1752600"/>
        </p:xfrm>
        <a:graphic>
          <a:graphicData uri="http://schemas.openxmlformats.org/drawingml/2006/table">
            <a:tbl>
              <a:tblPr firstRow="1" bandRow="1">
                <a:tableStyleId>{5C22544A-7EE6-4342-B048-85BDC9FD1C3A}</a:tableStyleId>
              </a:tblPr>
              <a:tblGrid>
                <a:gridCol w="2312786">
                  <a:extLst>
                    <a:ext uri="{9D8B030D-6E8A-4147-A177-3AD203B41FA5}">
                      <a16:colId xmlns:a16="http://schemas.microsoft.com/office/drawing/2014/main" val="2487482052"/>
                    </a:ext>
                  </a:extLst>
                </a:gridCol>
                <a:gridCol w="2312786">
                  <a:extLst>
                    <a:ext uri="{9D8B030D-6E8A-4147-A177-3AD203B41FA5}">
                      <a16:colId xmlns:a16="http://schemas.microsoft.com/office/drawing/2014/main" val="594807588"/>
                    </a:ext>
                  </a:extLst>
                </a:gridCol>
                <a:gridCol w="2312786">
                  <a:extLst>
                    <a:ext uri="{9D8B030D-6E8A-4147-A177-3AD203B41FA5}">
                      <a16:colId xmlns:a16="http://schemas.microsoft.com/office/drawing/2014/main" val="3220666632"/>
                    </a:ext>
                  </a:extLst>
                </a:gridCol>
              </a:tblGrid>
              <a:tr h="370840">
                <a:tc>
                  <a:txBody>
                    <a:bodyPr/>
                    <a:lstStyle/>
                    <a:p>
                      <a:endParaRPr kumimoji="1" lang="ja-JP" altLang="en-US" dirty="0"/>
                    </a:p>
                  </a:txBody>
                  <a:tcPr anchor="ctr" anchorCtr="1"/>
                </a:tc>
                <a:tc>
                  <a:txBody>
                    <a:bodyPr/>
                    <a:lstStyle/>
                    <a:p>
                      <a:r>
                        <a:rPr kumimoji="1" lang="ja-JP" altLang="en-US" dirty="0"/>
                        <a:t>多い</a:t>
                      </a:r>
                    </a:p>
                  </a:txBody>
                  <a:tcPr anchor="ctr" anchorCtr="1"/>
                </a:tc>
                <a:tc>
                  <a:txBody>
                    <a:bodyPr/>
                    <a:lstStyle/>
                    <a:p>
                      <a:r>
                        <a:rPr kumimoji="1" lang="ja-JP" altLang="en-US" dirty="0"/>
                        <a:t>少ない</a:t>
                      </a:r>
                    </a:p>
                  </a:txBody>
                  <a:tcPr anchor="ctr" anchorCtr="1"/>
                </a:tc>
                <a:extLst>
                  <a:ext uri="{0D108BD9-81ED-4DB2-BD59-A6C34878D82A}">
                    <a16:rowId xmlns:a16="http://schemas.microsoft.com/office/drawing/2014/main" val="2750028248"/>
                  </a:ext>
                </a:extLst>
              </a:tr>
              <a:tr h="370840">
                <a:tc>
                  <a:txBody>
                    <a:bodyPr/>
                    <a:lstStyle/>
                    <a:p>
                      <a:r>
                        <a:rPr kumimoji="1" lang="ja-JP" altLang="en-US" dirty="0"/>
                        <a:t>コンビニ・</a:t>
                      </a:r>
                      <a:endParaRPr kumimoji="1" lang="en-US" altLang="ja-JP" dirty="0"/>
                    </a:p>
                    <a:p>
                      <a:r>
                        <a:rPr kumimoji="1" lang="ja-JP" altLang="en-US" dirty="0"/>
                        <a:t>スーパー</a:t>
                      </a:r>
                      <a:endParaRPr kumimoji="1" lang="en-US" altLang="ja-JP" dirty="0"/>
                    </a:p>
                  </a:txBody>
                  <a:tcPr anchor="ctr" anchorCtr="1"/>
                </a:tc>
                <a:tc>
                  <a:txBody>
                    <a:bodyPr/>
                    <a:lstStyle/>
                    <a:p>
                      <a:r>
                        <a:rPr kumimoji="1" lang="ja-JP" altLang="en-US" dirty="0"/>
                        <a:t>全客の</a:t>
                      </a:r>
                      <a:r>
                        <a:rPr kumimoji="1" lang="en-US" altLang="ja-JP" dirty="0"/>
                        <a:t>1</a:t>
                      </a:r>
                      <a:r>
                        <a:rPr kumimoji="1" lang="ja-JP" altLang="en-US" dirty="0"/>
                        <a:t>割～半数</a:t>
                      </a:r>
                    </a:p>
                  </a:txBody>
                  <a:tcPr anchor="ctr" anchorCtr="1"/>
                </a:tc>
                <a:tc>
                  <a:txBody>
                    <a:bodyPr/>
                    <a:lstStyle/>
                    <a:p>
                      <a:r>
                        <a:rPr kumimoji="1" lang="en-US" altLang="ja-JP" dirty="0"/>
                        <a:t>1</a:t>
                      </a:r>
                      <a:r>
                        <a:rPr kumimoji="1" lang="ja-JP" altLang="en-US" dirty="0"/>
                        <a:t>日</a:t>
                      </a:r>
                      <a:r>
                        <a:rPr kumimoji="1" lang="en-US" altLang="ja-JP" dirty="0"/>
                        <a:t>3,4</a:t>
                      </a:r>
                      <a:r>
                        <a:rPr kumimoji="1" lang="ja-JP" altLang="en-US" dirty="0"/>
                        <a:t>人～</a:t>
                      </a:r>
                      <a:endParaRPr kumimoji="1" lang="en-US" altLang="ja-JP" dirty="0"/>
                    </a:p>
                    <a:p>
                      <a:r>
                        <a:rPr kumimoji="1" lang="en-US" altLang="ja-JP" dirty="0"/>
                        <a:t>10</a:t>
                      </a:r>
                      <a:r>
                        <a:rPr kumimoji="1" lang="ja-JP" altLang="en-US" dirty="0"/>
                        <a:t>人</a:t>
                      </a:r>
                    </a:p>
                  </a:txBody>
                  <a:tcPr anchor="ctr" anchorCtr="1"/>
                </a:tc>
                <a:extLst>
                  <a:ext uri="{0D108BD9-81ED-4DB2-BD59-A6C34878D82A}">
                    <a16:rowId xmlns:a16="http://schemas.microsoft.com/office/drawing/2014/main" val="2795772284"/>
                  </a:ext>
                </a:extLst>
              </a:tr>
              <a:tr h="370840">
                <a:tc>
                  <a:txBody>
                    <a:bodyPr/>
                    <a:lstStyle/>
                    <a:p>
                      <a:r>
                        <a:rPr kumimoji="1" lang="ja-JP" altLang="en-US" dirty="0"/>
                        <a:t>ファミレス</a:t>
                      </a:r>
                    </a:p>
                  </a:txBody>
                  <a:tcPr anchor="ctr" anchorCtr="1"/>
                </a:tc>
                <a:tc>
                  <a:txBody>
                    <a:bodyPr/>
                    <a:lstStyle/>
                    <a:p>
                      <a:r>
                        <a:rPr kumimoji="1" lang="ja-JP" altLang="en-US" dirty="0"/>
                        <a:t>全客の</a:t>
                      </a:r>
                      <a:r>
                        <a:rPr kumimoji="1" lang="en-US" altLang="ja-JP" dirty="0"/>
                        <a:t>1</a:t>
                      </a:r>
                      <a:r>
                        <a:rPr kumimoji="1" lang="ja-JP" altLang="en-US" dirty="0"/>
                        <a:t>割～半数</a:t>
                      </a:r>
                    </a:p>
                  </a:txBody>
                  <a:tcPr anchor="ctr" anchorCtr="1"/>
                </a:tc>
                <a:tc>
                  <a:txBody>
                    <a:bodyPr/>
                    <a:lstStyle/>
                    <a:p>
                      <a:r>
                        <a:rPr kumimoji="1" lang="ja-JP" altLang="en-US" dirty="0"/>
                        <a:t>週</a:t>
                      </a:r>
                      <a:r>
                        <a:rPr kumimoji="1" lang="en-US" altLang="ja-JP" dirty="0"/>
                        <a:t>4,5</a:t>
                      </a:r>
                      <a:r>
                        <a:rPr kumimoji="1" lang="ja-JP" altLang="en-US" dirty="0"/>
                        <a:t>組</a:t>
                      </a:r>
                    </a:p>
                  </a:txBody>
                  <a:tcPr anchor="ctr" anchorCtr="1"/>
                </a:tc>
                <a:extLst>
                  <a:ext uri="{0D108BD9-81ED-4DB2-BD59-A6C34878D82A}">
                    <a16:rowId xmlns:a16="http://schemas.microsoft.com/office/drawing/2014/main" val="2960670747"/>
                  </a:ext>
                </a:extLst>
              </a:tr>
              <a:tr h="370840">
                <a:tc>
                  <a:txBody>
                    <a:bodyPr/>
                    <a:lstStyle/>
                    <a:p>
                      <a:r>
                        <a:rPr kumimoji="1" lang="ja-JP" altLang="en-US" dirty="0"/>
                        <a:t>アパレル</a:t>
                      </a:r>
                    </a:p>
                  </a:txBody>
                  <a:tcPr anchor="ctr" anchorCtr="1"/>
                </a:tc>
                <a:tc>
                  <a:txBody>
                    <a:bodyPr/>
                    <a:lstStyle/>
                    <a:p>
                      <a:r>
                        <a:rPr kumimoji="1" lang="ja-JP" altLang="en-US" dirty="0"/>
                        <a:t>全客の</a:t>
                      </a:r>
                      <a:r>
                        <a:rPr kumimoji="1" lang="en-US" altLang="ja-JP" dirty="0"/>
                        <a:t>1</a:t>
                      </a:r>
                      <a:r>
                        <a:rPr kumimoji="1" lang="ja-JP" altLang="en-US" dirty="0"/>
                        <a:t>割～</a:t>
                      </a:r>
                      <a:r>
                        <a:rPr kumimoji="1" lang="en-US" altLang="ja-JP" dirty="0"/>
                        <a:t>3</a:t>
                      </a:r>
                      <a:r>
                        <a:rPr kumimoji="1" lang="ja-JP" altLang="en-US" dirty="0"/>
                        <a:t>割</a:t>
                      </a:r>
                    </a:p>
                  </a:txBody>
                  <a:tcPr anchor="ctr" anchorCtr="1"/>
                </a:tc>
                <a:tc>
                  <a:txBody>
                    <a:bodyPr/>
                    <a:lstStyle/>
                    <a:p>
                      <a:r>
                        <a:rPr kumimoji="1" lang="ja-JP" altLang="en-US" dirty="0"/>
                        <a:t>週</a:t>
                      </a:r>
                      <a:r>
                        <a:rPr kumimoji="1" lang="en-US" altLang="ja-JP" dirty="0"/>
                        <a:t>2,3</a:t>
                      </a:r>
                      <a:r>
                        <a:rPr kumimoji="1" lang="ja-JP" altLang="en-US" dirty="0"/>
                        <a:t>組</a:t>
                      </a:r>
                    </a:p>
                  </a:txBody>
                  <a:tcPr anchor="ctr" anchorCtr="1"/>
                </a:tc>
                <a:extLst>
                  <a:ext uri="{0D108BD9-81ED-4DB2-BD59-A6C34878D82A}">
                    <a16:rowId xmlns:a16="http://schemas.microsoft.com/office/drawing/2014/main" val="1924960679"/>
                  </a:ext>
                </a:extLst>
              </a:tr>
            </a:tbl>
          </a:graphicData>
        </a:graphic>
      </p:graphicFrame>
      <p:sp>
        <p:nvSpPr>
          <p:cNvPr id="7" name="テキスト ボックス 6"/>
          <p:cNvSpPr txBox="1"/>
          <p:nvPr/>
        </p:nvSpPr>
        <p:spPr>
          <a:xfrm>
            <a:off x="914401" y="5369316"/>
            <a:ext cx="6276109" cy="369332"/>
          </a:xfrm>
          <a:prstGeom prst="rect">
            <a:avLst/>
          </a:prstGeom>
          <a:noFill/>
        </p:spPr>
        <p:txBody>
          <a:bodyPr wrap="square" rtlCol="0">
            <a:spAutoFit/>
          </a:bodyPr>
          <a:lstStyle/>
          <a:p>
            <a:r>
              <a:rPr lang="ja-JP" altLang="en-US" dirty="0"/>
              <a:t>・</a:t>
            </a:r>
            <a:r>
              <a:rPr kumimoji="1" lang="ja-JP" altLang="en-US" dirty="0"/>
              <a:t>あくまで店ごとの見解なので、数値</a:t>
            </a:r>
            <a:r>
              <a:rPr lang="ja-JP" altLang="en-US" dirty="0"/>
              <a:t>が</a:t>
            </a:r>
            <a:r>
              <a:rPr kumimoji="1" lang="ja-JP" altLang="en-US" dirty="0"/>
              <a:t>正確とは言えない</a:t>
            </a:r>
          </a:p>
        </p:txBody>
      </p:sp>
      <p:sp>
        <p:nvSpPr>
          <p:cNvPr id="8" name="テキスト ボックス 7"/>
          <p:cNvSpPr txBox="1"/>
          <p:nvPr/>
        </p:nvSpPr>
        <p:spPr>
          <a:xfrm>
            <a:off x="914401" y="4760997"/>
            <a:ext cx="5342313" cy="369332"/>
          </a:xfrm>
          <a:prstGeom prst="rect">
            <a:avLst/>
          </a:prstGeom>
          <a:noFill/>
        </p:spPr>
        <p:txBody>
          <a:bodyPr wrap="square" rtlCol="0">
            <a:spAutoFit/>
          </a:bodyPr>
          <a:lstStyle/>
          <a:p>
            <a:r>
              <a:rPr kumimoji="1" lang="ja-JP" altLang="en-US" dirty="0"/>
              <a:t>・数値は、店にとっての外国人顧客の数の印象</a:t>
            </a:r>
            <a:endParaRPr kumimoji="1" lang="en-US" altLang="ja-JP" dirty="0"/>
          </a:p>
        </p:txBody>
      </p:sp>
      <p:sp>
        <p:nvSpPr>
          <p:cNvPr id="5" name="スライド番号プレースホルダー 4"/>
          <p:cNvSpPr>
            <a:spLocks noGrp="1"/>
          </p:cNvSpPr>
          <p:nvPr>
            <p:ph type="sldNum" sz="quarter" idx="12"/>
          </p:nvPr>
        </p:nvSpPr>
        <p:spPr/>
        <p:txBody>
          <a:bodyPr/>
          <a:lstStyle/>
          <a:p>
            <a:fld id="{720A1677-9A85-4923-9CC3-BAC96B6B0266}" type="slidenum">
              <a:rPr lang="ja-JP" altLang="en-US" smtClean="0"/>
              <a:pPr/>
              <a:t>82</a:t>
            </a:fld>
            <a:endParaRPr lang="ja-JP" altLang="en-US" dirty="0"/>
          </a:p>
        </p:txBody>
      </p:sp>
      <p:sp>
        <p:nvSpPr>
          <p:cNvPr id="9" name="テキスト ボックス 8"/>
          <p:cNvSpPr txBox="1"/>
          <p:nvPr/>
        </p:nvSpPr>
        <p:spPr>
          <a:xfrm>
            <a:off x="574431" y="387211"/>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t>質問対策スライド</a:t>
            </a:r>
          </a:p>
        </p:txBody>
      </p:sp>
      <p:sp>
        <p:nvSpPr>
          <p:cNvPr id="10" name="テキスト ボックス 9"/>
          <p:cNvSpPr txBox="1"/>
          <p:nvPr/>
        </p:nvSpPr>
        <p:spPr>
          <a:xfrm>
            <a:off x="-29652" y="6294158"/>
            <a:ext cx="2602596"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1" name="テキスト ボックス 1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Tree>
    <p:extLst>
      <p:ext uri="{BB962C8B-B14F-4D97-AF65-F5344CB8AC3E}">
        <p14:creationId xmlns:p14="http://schemas.microsoft.com/office/powerpoint/2010/main" val="10561838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245312" y="123603"/>
          <a:ext cx="2946775" cy="6650171"/>
        </p:xfrm>
        <a:graphic>
          <a:graphicData uri="http://schemas.openxmlformats.org/drawingml/2006/table">
            <a:tbl>
              <a:tblPr>
                <a:tableStyleId>{5C22544A-7EE6-4342-B048-85BDC9FD1C3A}</a:tableStyleId>
              </a:tblPr>
              <a:tblGrid>
                <a:gridCol w="1998899">
                  <a:extLst>
                    <a:ext uri="{9D8B030D-6E8A-4147-A177-3AD203B41FA5}">
                      <a16:colId xmlns:a16="http://schemas.microsoft.com/office/drawing/2014/main" val="2754550368"/>
                    </a:ext>
                  </a:extLst>
                </a:gridCol>
                <a:gridCol w="947876">
                  <a:extLst>
                    <a:ext uri="{9D8B030D-6E8A-4147-A177-3AD203B41FA5}">
                      <a16:colId xmlns:a16="http://schemas.microsoft.com/office/drawing/2014/main" val="629482024"/>
                    </a:ext>
                  </a:extLst>
                </a:gridCol>
              </a:tblGrid>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英語が通じる国</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つくば市の人数</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676534326"/>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インド</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444</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508858369"/>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フィリピン</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428</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568031746"/>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スリランカ</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292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606508708"/>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アメリカ合衆国</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218</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448485190"/>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バングラデシュ</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147</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815764693"/>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パキスタン</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121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066019395"/>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イギリス</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70</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800622932"/>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マレーシア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61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726230836"/>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カナダ</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57</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646866456"/>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ガーナ</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37</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653695942"/>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オーストラリア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37</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763080637"/>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ナイジェリア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25</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664366959"/>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ケニア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19</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4191738980"/>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カメルーン</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16</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978301470"/>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エチオピア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13</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583513"/>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モロッコ</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881803797"/>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スーダン</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127283760"/>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タンザニア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268611318"/>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ニュージーランド</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9</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461439700"/>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シンガポール</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7</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497909790"/>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ウガンダ</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6</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49470700"/>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アンティグア・バーブーダ</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4</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211641053"/>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イスラエル</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4</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4036085597"/>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南アフリカ</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954007819"/>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ルワンダ</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272196467"/>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ジンバブエ</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622316712"/>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フィジー</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983506749"/>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ジャマイカ</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06381984"/>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バーレーン</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4119737994"/>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エリトリア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3</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452494962"/>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シエラレオネ</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074190965"/>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ザンビア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84961663"/>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サモア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821208912"/>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ドミニカ共和国</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531777362"/>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パプアニューギニア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900140555"/>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キプロス</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936154790"/>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クウェート</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2</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446186476"/>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ブルンジ</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361731072"/>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ガンビア</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2757617643"/>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ガイアナ</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782232487"/>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レソト王国</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427520875"/>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南スーダン</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835151589"/>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アイルランド</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850147311"/>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ソロモン諸島</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241840918"/>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トリニダード・トバゴ</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a:effectLst/>
                          <a:latin typeface="メイリオ" panose="020B0604030504040204" pitchFamily="50" charset="-128"/>
                          <a:ea typeface="メイリオ" panose="020B0604030504040204" pitchFamily="50" charset="-128"/>
                        </a:rPr>
                        <a:t>1</a:t>
                      </a:r>
                      <a:endParaRPr lang="en-US" altLang="ja-JP"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3021718829"/>
                  </a:ext>
                </a:extLst>
              </a:tr>
              <a:tr h="108331">
                <a:tc>
                  <a:txBody>
                    <a:bodyPr/>
                    <a:lstStyle/>
                    <a:p>
                      <a:pPr algn="l" fontAlgn="ctr"/>
                      <a:r>
                        <a:rPr lang="ja-JP" altLang="en-US" sz="900" u="none" strike="noStrike">
                          <a:effectLst/>
                          <a:latin typeface="メイリオ" panose="020B0604030504040204" pitchFamily="50" charset="-128"/>
                          <a:ea typeface="メイリオ" panose="020B0604030504040204" pitchFamily="50" charset="-128"/>
                        </a:rPr>
                        <a:t>バヌアツ</a:t>
                      </a:r>
                      <a:endParaRPr lang="ja-JP" altLang="en-US" sz="900" b="0" i="0" u="none" strike="noStrike">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tc>
                  <a:txBody>
                    <a:bodyPr/>
                    <a:lstStyle/>
                    <a:p>
                      <a:pPr algn="r" fontAlgn="ctr"/>
                      <a:r>
                        <a:rPr lang="en-US" altLang="ja-JP" sz="900" u="none" strike="noStrike" dirty="0">
                          <a:effectLst/>
                          <a:latin typeface="メイリオ" panose="020B0604030504040204" pitchFamily="50" charset="-128"/>
                          <a:ea typeface="メイリオ" panose="020B0604030504040204" pitchFamily="50" charset="-128"/>
                        </a:rPr>
                        <a:t>1</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333" marR="4333" marT="4333" marB="0" anchor="ctr"/>
                </a:tc>
                <a:extLst>
                  <a:ext uri="{0D108BD9-81ED-4DB2-BD59-A6C34878D82A}">
                    <a16:rowId xmlns:a16="http://schemas.microsoft.com/office/drawing/2014/main" val="1168683529"/>
                  </a:ext>
                </a:extLst>
              </a:tr>
            </a:tbl>
          </a:graphicData>
        </a:graphic>
      </p:graphicFrame>
      <p:graphicFrame>
        <p:nvGraphicFramePr>
          <p:cNvPr id="6" name="表 5"/>
          <p:cNvGraphicFramePr>
            <a:graphicFrameLocks noGrp="1"/>
          </p:cNvGraphicFramePr>
          <p:nvPr/>
        </p:nvGraphicFramePr>
        <p:xfrm>
          <a:off x="6013693" y="1364211"/>
          <a:ext cx="1943100" cy="1059180"/>
        </p:xfrm>
        <a:graphic>
          <a:graphicData uri="http://schemas.openxmlformats.org/drawingml/2006/table">
            <a:tbl>
              <a:tblPr>
                <a:tableStyleId>{5C22544A-7EE6-4342-B048-85BDC9FD1C3A}</a:tableStyleId>
              </a:tblPr>
              <a:tblGrid>
                <a:gridCol w="1257300">
                  <a:extLst>
                    <a:ext uri="{9D8B030D-6E8A-4147-A177-3AD203B41FA5}">
                      <a16:colId xmlns:a16="http://schemas.microsoft.com/office/drawing/2014/main" val="260772523"/>
                    </a:ext>
                  </a:extLst>
                </a:gridCol>
                <a:gridCol w="685800">
                  <a:extLst>
                    <a:ext uri="{9D8B030D-6E8A-4147-A177-3AD203B41FA5}">
                      <a16:colId xmlns:a16="http://schemas.microsoft.com/office/drawing/2014/main" val="3061318676"/>
                    </a:ext>
                  </a:extLst>
                </a:gridCol>
              </a:tblGrid>
              <a:tr h="238125">
                <a:tc>
                  <a:txBody>
                    <a:bodyPr/>
                    <a:lstStyle/>
                    <a:p>
                      <a:pPr algn="l" fontAlgn="ctr"/>
                      <a:r>
                        <a:rPr lang="ja-JP" altLang="en-US" sz="1100" u="none" strike="noStrike" dirty="0">
                          <a:effectLst/>
                          <a:latin typeface="メイリオ" panose="020B0604030504040204" pitchFamily="50" charset="-128"/>
                          <a:ea typeface="メイリオ" panose="020B0604030504040204" pitchFamily="50" charset="-128"/>
                        </a:rPr>
                        <a:t>中国語が通じる国</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tc>
                  <a:txBody>
                    <a:bodyPr/>
                    <a:lstStyle/>
                    <a:p>
                      <a:pPr algn="l" fontAlgn="ctr"/>
                      <a:r>
                        <a:rPr lang="ja-JP" altLang="en-US" sz="1100" u="none" strike="noStrike">
                          <a:effectLst/>
                          <a:latin typeface="メイリオ" panose="020B0604030504040204" pitchFamily="50" charset="-128"/>
                          <a:ea typeface="メイリオ" panose="020B0604030504040204" pitchFamily="50" charset="-128"/>
                        </a:rPr>
                        <a:t>つくば市の人数</a:t>
                      </a:r>
                      <a:endParaRPr lang="ja-JP" altLang="en-US" sz="1100" b="0" i="0" u="none" strike="noStrike">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extLst>
                  <a:ext uri="{0D108BD9-81ED-4DB2-BD59-A6C34878D82A}">
                    <a16:rowId xmlns:a16="http://schemas.microsoft.com/office/drawing/2014/main" val="291540001"/>
                  </a:ext>
                </a:extLst>
              </a:tr>
              <a:tr h="238125">
                <a:tc>
                  <a:txBody>
                    <a:bodyPr/>
                    <a:lstStyle/>
                    <a:p>
                      <a:pPr algn="l" fontAlgn="ctr"/>
                      <a:r>
                        <a:rPr lang="ja-JP" altLang="en-US" sz="1100" u="none" strike="noStrike" dirty="0">
                          <a:effectLst/>
                          <a:latin typeface="メイリオ" panose="020B0604030504040204" pitchFamily="50" charset="-128"/>
                          <a:ea typeface="メイリオ" panose="020B0604030504040204" pitchFamily="50" charset="-128"/>
                        </a:rPr>
                        <a:t>シンガポール</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tc>
                  <a:txBody>
                    <a:bodyPr/>
                    <a:lstStyle/>
                    <a:p>
                      <a:pPr algn="r" fontAlgn="ctr"/>
                      <a:r>
                        <a:rPr lang="en-US" altLang="ja-JP" sz="1100" u="none" strike="noStrike">
                          <a:effectLst/>
                          <a:latin typeface="メイリオ" panose="020B0604030504040204" pitchFamily="50" charset="-128"/>
                          <a:ea typeface="メイリオ" panose="020B0604030504040204" pitchFamily="50" charset="-128"/>
                        </a:rPr>
                        <a:t>7</a:t>
                      </a:r>
                      <a:endParaRPr lang="en-US" altLang="ja-JP" sz="1100" b="0" i="0" u="none" strike="noStrike">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extLst>
                  <a:ext uri="{0D108BD9-81ED-4DB2-BD59-A6C34878D82A}">
                    <a16:rowId xmlns:a16="http://schemas.microsoft.com/office/drawing/2014/main" val="2879277205"/>
                  </a:ext>
                </a:extLst>
              </a:tr>
              <a:tr h="238125">
                <a:tc>
                  <a:txBody>
                    <a:bodyPr/>
                    <a:lstStyle/>
                    <a:p>
                      <a:pPr algn="l" fontAlgn="ctr"/>
                      <a:r>
                        <a:rPr lang="ja-JP" altLang="en-US" sz="1100" u="none" strike="noStrike" dirty="0">
                          <a:effectLst/>
                          <a:latin typeface="メイリオ" panose="020B0604030504040204" pitchFamily="50" charset="-128"/>
                          <a:ea typeface="メイリオ" panose="020B0604030504040204" pitchFamily="50" charset="-128"/>
                        </a:rPr>
                        <a:t>台湾</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tc>
                  <a:txBody>
                    <a:bodyPr/>
                    <a:lstStyle/>
                    <a:p>
                      <a:pPr algn="r" fontAlgn="ctr"/>
                      <a:r>
                        <a:rPr lang="en-US" altLang="ja-JP" sz="1100" u="none" strike="noStrike" dirty="0">
                          <a:effectLst/>
                          <a:latin typeface="メイリオ" panose="020B0604030504040204" pitchFamily="50" charset="-128"/>
                          <a:ea typeface="メイリオ" panose="020B0604030504040204" pitchFamily="50" charset="-128"/>
                        </a:rPr>
                        <a:t>265</a:t>
                      </a:r>
                      <a:endParaRPr lang="en-US" altLang="ja-JP"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extLst>
                  <a:ext uri="{0D108BD9-81ED-4DB2-BD59-A6C34878D82A}">
                    <a16:rowId xmlns:a16="http://schemas.microsoft.com/office/drawing/2014/main" val="1541830074"/>
                  </a:ext>
                </a:extLst>
              </a:tr>
              <a:tr h="238125">
                <a:tc>
                  <a:txBody>
                    <a:bodyPr/>
                    <a:lstStyle/>
                    <a:p>
                      <a:pPr algn="l" fontAlgn="ctr"/>
                      <a:r>
                        <a:rPr lang="ja-JP" altLang="en-US" sz="1100" u="none" strike="noStrike">
                          <a:effectLst/>
                          <a:latin typeface="メイリオ" panose="020B0604030504040204" pitchFamily="50" charset="-128"/>
                          <a:ea typeface="メイリオ" panose="020B0604030504040204" pitchFamily="50" charset="-128"/>
                        </a:rPr>
                        <a:t>中国</a:t>
                      </a:r>
                      <a:endParaRPr lang="ja-JP" altLang="en-US" sz="1100" b="0" i="0" u="none" strike="noStrike">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tc>
                  <a:txBody>
                    <a:bodyPr/>
                    <a:lstStyle/>
                    <a:p>
                      <a:pPr algn="r" fontAlgn="ctr"/>
                      <a:r>
                        <a:rPr lang="en-US" altLang="ja-JP" sz="1100" u="none" strike="noStrike" dirty="0">
                          <a:effectLst/>
                          <a:latin typeface="メイリオ" panose="020B0604030504040204" pitchFamily="50" charset="-128"/>
                          <a:ea typeface="メイリオ" panose="020B0604030504040204" pitchFamily="50" charset="-128"/>
                        </a:rPr>
                        <a:t>3225</a:t>
                      </a:r>
                      <a:endParaRPr lang="en-US" altLang="ja-JP"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extLst>
                  <a:ext uri="{0D108BD9-81ED-4DB2-BD59-A6C34878D82A}">
                    <a16:rowId xmlns:a16="http://schemas.microsoft.com/office/drawing/2014/main" val="1498404765"/>
                  </a:ext>
                </a:extLst>
              </a:tr>
            </a:tbl>
          </a:graphicData>
        </a:graphic>
      </p:graphicFrame>
      <p:sp>
        <p:nvSpPr>
          <p:cNvPr id="30" name="テキスト ボックス 29">
            <a:extLst>
              <a:ext uri="{FF2B5EF4-FFF2-40B4-BE49-F238E27FC236}">
                <a16:creationId xmlns:a16="http://schemas.microsoft.com/office/drawing/2014/main" id="{F31CB648-32AB-4549-99CE-BB09D8DE7D07}"/>
              </a:ext>
            </a:extLst>
          </p:cNvPr>
          <p:cNvSpPr txBox="1"/>
          <p:nvPr/>
        </p:nvSpPr>
        <p:spPr>
          <a:xfrm>
            <a:off x="3252174" y="4515609"/>
            <a:ext cx="2488713" cy="1323439"/>
          </a:xfrm>
          <a:prstGeom prst="rect">
            <a:avLst/>
          </a:prstGeom>
          <a:noFill/>
        </p:spPr>
        <p:txBody>
          <a:bodyPr wrap="square" rtlCol="0">
            <a:spAutoFit/>
          </a:bodyPr>
          <a:lstStyle/>
          <a:p>
            <a:pPr algn="ctr"/>
            <a:r>
              <a:rPr lang="ja-JP" altLang="en-US" sz="4000" dirty="0">
                <a:latin typeface="メイリオ" panose="020B0604030504040204" pitchFamily="50" charset="-128"/>
                <a:ea typeface="メイリオ" panose="020B0604030504040204" pitchFamily="50" charset="-128"/>
              </a:rPr>
              <a:t>英語話者</a:t>
            </a:r>
            <a:endParaRPr lang="en-US" altLang="ja-JP" sz="4000" dirty="0">
              <a:latin typeface="メイリオ" panose="020B0604030504040204" pitchFamily="50" charset="-128"/>
              <a:ea typeface="メイリオ" panose="020B0604030504040204" pitchFamily="50" charset="-128"/>
            </a:endParaRPr>
          </a:p>
          <a:p>
            <a:pPr algn="ctr"/>
            <a:r>
              <a:rPr lang="en-US" altLang="ja-JP" sz="4000" dirty="0">
                <a:latin typeface="メイリオ" panose="020B0604030504040204" pitchFamily="50" charset="-128"/>
                <a:ea typeface="メイリオ" panose="020B0604030504040204" pitchFamily="50" charset="-128"/>
              </a:rPr>
              <a:t>2,094</a:t>
            </a:r>
            <a:r>
              <a:rPr lang="ja-JP" altLang="en-US" sz="4000" dirty="0">
                <a:latin typeface="メイリオ" panose="020B0604030504040204" pitchFamily="50" charset="-128"/>
                <a:ea typeface="メイリオ" panose="020B0604030504040204" pitchFamily="50" charset="-128"/>
              </a:rPr>
              <a:t>人</a:t>
            </a:r>
            <a:endParaRPr lang="en-US" altLang="ja-JP" sz="40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F31CB648-32AB-4549-99CE-BB09D8DE7D07}"/>
              </a:ext>
            </a:extLst>
          </p:cNvPr>
          <p:cNvSpPr txBox="1"/>
          <p:nvPr/>
        </p:nvSpPr>
        <p:spPr>
          <a:xfrm>
            <a:off x="5740887" y="2740802"/>
            <a:ext cx="2488713" cy="1200329"/>
          </a:xfrm>
          <a:prstGeom prst="rect">
            <a:avLst/>
          </a:prstGeom>
          <a:noFill/>
        </p:spPr>
        <p:txBody>
          <a:bodyPr wrap="square" rtlCol="0">
            <a:spAutoFit/>
          </a:bodyPr>
          <a:lstStyle/>
          <a:p>
            <a:pPr algn="ctr"/>
            <a:r>
              <a:rPr lang="ja-JP" altLang="en-US" sz="3600" dirty="0">
                <a:latin typeface="メイリオ" panose="020B0604030504040204" pitchFamily="50" charset="-128"/>
                <a:ea typeface="メイリオ" panose="020B0604030504040204" pitchFamily="50" charset="-128"/>
              </a:rPr>
              <a:t>中国語話者</a:t>
            </a:r>
            <a:endParaRPr lang="en-US" altLang="ja-JP" sz="3600" dirty="0">
              <a:latin typeface="メイリオ" panose="020B0604030504040204" pitchFamily="50" charset="-128"/>
              <a:ea typeface="メイリオ" panose="020B0604030504040204" pitchFamily="50" charset="-128"/>
            </a:endParaRPr>
          </a:p>
          <a:p>
            <a:pPr algn="ctr"/>
            <a:r>
              <a:rPr lang="en-US" altLang="ja-JP" sz="3600" dirty="0">
                <a:latin typeface="メイリオ" panose="020B0604030504040204" pitchFamily="50" charset="-128"/>
                <a:ea typeface="メイリオ" panose="020B0604030504040204" pitchFamily="50" charset="-128"/>
              </a:rPr>
              <a:t>3,497</a:t>
            </a:r>
            <a:r>
              <a:rPr lang="ja-JP" altLang="en-US" sz="3600" dirty="0">
                <a:latin typeface="メイリオ" panose="020B0604030504040204" pitchFamily="50" charset="-128"/>
                <a:ea typeface="メイリオ" panose="020B0604030504040204" pitchFamily="50" charset="-128"/>
              </a:rPr>
              <a:t>人</a:t>
            </a:r>
            <a:endParaRPr lang="en-US" altLang="ja-JP" sz="3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57160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74431" y="975991"/>
            <a:ext cx="6457950" cy="369332"/>
          </a:xfrm>
          <a:prstGeom prst="rect">
            <a:avLst/>
          </a:prstGeom>
          <a:noFill/>
        </p:spPr>
        <p:txBody>
          <a:bodyPr wrap="square" rtlCol="0">
            <a:spAutoFit/>
          </a:bodyPr>
          <a:lstStyle/>
          <a:p>
            <a:r>
              <a:rPr kumimoji="1" lang="ja-JP" altLang="en-US" dirty="0"/>
              <a:t>外国人への「組織的な対応」</a:t>
            </a:r>
            <a:r>
              <a:rPr lang="ja-JP" altLang="en-US" dirty="0"/>
              <a:t>の定義</a:t>
            </a:r>
            <a:endParaRPr kumimoji="1" lang="ja-JP" altLang="en-US" dirty="0"/>
          </a:p>
        </p:txBody>
      </p:sp>
      <p:sp>
        <p:nvSpPr>
          <p:cNvPr id="3" name="テキスト ボックス 2"/>
          <p:cNvSpPr txBox="1"/>
          <p:nvPr/>
        </p:nvSpPr>
        <p:spPr>
          <a:xfrm>
            <a:off x="565297" y="1533993"/>
            <a:ext cx="7448550"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dirty="0"/>
              <a:t>〈</a:t>
            </a:r>
            <a:r>
              <a:rPr kumimoji="1" lang="ja-JP" altLang="en-US" dirty="0"/>
              <a:t>組織的な対応</a:t>
            </a:r>
            <a:r>
              <a:rPr kumimoji="1" lang="en-US" altLang="ja-JP" dirty="0"/>
              <a:t>〉</a:t>
            </a:r>
          </a:p>
          <a:p>
            <a:endParaRPr kumimoji="1" lang="en-US" altLang="ja-JP" dirty="0"/>
          </a:p>
          <a:p>
            <a:r>
              <a:rPr lang="ja-JP" altLang="en-US" dirty="0"/>
              <a:t>店の経営戦略の一部として実行される、外国人に向けた対応</a:t>
            </a:r>
            <a:endParaRPr lang="en-US" altLang="ja-JP" dirty="0"/>
          </a:p>
          <a:p>
            <a:endParaRPr lang="en-US" altLang="ja-JP" dirty="0"/>
          </a:p>
          <a:p>
            <a:r>
              <a:rPr kumimoji="1" lang="ja-JP" altLang="en-US" dirty="0"/>
              <a:t>例）</a:t>
            </a:r>
            <a:endParaRPr kumimoji="1" lang="en-US" altLang="ja-JP" dirty="0"/>
          </a:p>
          <a:p>
            <a:r>
              <a:rPr kumimoji="1" lang="ja-JP" altLang="en-US" dirty="0"/>
              <a:t>タブレット端末による翻訳（３店舗）、</a:t>
            </a:r>
            <a:endParaRPr kumimoji="1" lang="en-US" altLang="ja-JP" dirty="0"/>
          </a:p>
          <a:p>
            <a:r>
              <a:rPr kumimoji="1" lang="ja-JP" altLang="en-US" dirty="0"/>
              <a:t>メニューなどに外国語併用（３店舗）、</a:t>
            </a:r>
            <a:endParaRPr kumimoji="1" lang="en-US" altLang="ja-JP" dirty="0"/>
          </a:p>
          <a:p>
            <a:r>
              <a:rPr lang="ja-JP" altLang="en-US" dirty="0"/>
              <a:t>キャンペーンや注意喚起についての貼り紙に外国語併用（２店舗）、</a:t>
            </a:r>
            <a:endParaRPr kumimoji="1" lang="en-US" altLang="ja-JP" dirty="0"/>
          </a:p>
          <a:p>
            <a:r>
              <a:rPr kumimoji="1" lang="ja-JP" altLang="en-US" dirty="0"/>
              <a:t>外国人への接客についてスタッフ内で意思統一（４店舗）</a:t>
            </a:r>
            <a:endParaRPr kumimoji="1" lang="en-US" altLang="ja-JP" dirty="0"/>
          </a:p>
        </p:txBody>
      </p:sp>
      <p:sp>
        <p:nvSpPr>
          <p:cNvPr id="4" name="テキスト ボックス 3"/>
          <p:cNvSpPr txBox="1"/>
          <p:nvPr/>
        </p:nvSpPr>
        <p:spPr>
          <a:xfrm>
            <a:off x="565297" y="4450470"/>
            <a:ext cx="8132136"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dirty="0"/>
              <a:t>〈</a:t>
            </a:r>
            <a:r>
              <a:rPr kumimoji="1" lang="ja-JP" altLang="en-US" dirty="0"/>
              <a:t>組織的な対応がない場合の外国人対応</a:t>
            </a:r>
            <a:r>
              <a:rPr kumimoji="1" lang="en-US" altLang="ja-JP" dirty="0"/>
              <a:t>〉</a:t>
            </a:r>
          </a:p>
          <a:p>
            <a:endParaRPr kumimoji="1" lang="en-US" altLang="ja-JP" dirty="0"/>
          </a:p>
          <a:p>
            <a:r>
              <a:rPr lang="ja-JP" altLang="en-US" dirty="0"/>
              <a:t>留学生などの外国語が話せるスタッフが店頭にいる場合は、その人が対応、</a:t>
            </a:r>
            <a:endParaRPr lang="en-US" altLang="ja-JP" dirty="0"/>
          </a:p>
          <a:p>
            <a:r>
              <a:rPr kumimoji="1" lang="ja-JP" altLang="en-US" dirty="0"/>
              <a:t>いない場合は日本人スタッフが場合に応じて工夫して対応</a:t>
            </a:r>
            <a:endParaRPr kumimoji="1" lang="en-US" altLang="ja-JP" dirty="0"/>
          </a:p>
          <a:p>
            <a:r>
              <a:rPr lang="ja-JP" altLang="en-US" dirty="0"/>
              <a:t>と答えた店が多かった（７店舗）</a:t>
            </a:r>
            <a:endParaRPr kumimoji="1" lang="ja-JP" altLang="en-US" dirty="0"/>
          </a:p>
        </p:txBody>
      </p:sp>
      <p:sp>
        <p:nvSpPr>
          <p:cNvPr id="6" name="スライド番号プレースホルダー 5"/>
          <p:cNvSpPr>
            <a:spLocks noGrp="1"/>
          </p:cNvSpPr>
          <p:nvPr>
            <p:ph type="sldNum" sz="quarter" idx="12"/>
          </p:nvPr>
        </p:nvSpPr>
        <p:spPr/>
        <p:txBody>
          <a:bodyPr/>
          <a:lstStyle/>
          <a:p>
            <a:fld id="{720A1677-9A85-4923-9CC3-BAC96B6B0266}" type="slidenum">
              <a:rPr lang="ja-JP" altLang="en-US" smtClean="0"/>
              <a:pPr/>
              <a:t>84</a:t>
            </a:fld>
            <a:endParaRPr lang="ja-JP" altLang="en-US" dirty="0"/>
          </a:p>
        </p:txBody>
      </p:sp>
      <p:sp>
        <p:nvSpPr>
          <p:cNvPr id="7" name="テキスト ボックス 6"/>
          <p:cNvSpPr txBox="1"/>
          <p:nvPr/>
        </p:nvSpPr>
        <p:spPr>
          <a:xfrm>
            <a:off x="574431" y="387211"/>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t>質問対策スライド</a:t>
            </a:r>
          </a:p>
        </p:txBody>
      </p:sp>
      <p:sp>
        <p:nvSpPr>
          <p:cNvPr id="8" name="テキスト ボックス 7"/>
          <p:cNvSpPr txBox="1"/>
          <p:nvPr/>
        </p:nvSpPr>
        <p:spPr>
          <a:xfrm>
            <a:off x="-29652" y="6294158"/>
            <a:ext cx="2602596"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9" name="テキスト ボックス 8"/>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Tree>
    <p:extLst>
      <p:ext uri="{BB962C8B-B14F-4D97-AF65-F5344CB8AC3E}">
        <p14:creationId xmlns:p14="http://schemas.microsoft.com/office/powerpoint/2010/main" val="1059653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69642" y="1275148"/>
            <a:ext cx="6739345" cy="523220"/>
          </a:xfrm>
          <a:prstGeom prst="rect">
            <a:avLst/>
          </a:prstGeom>
          <a:noFill/>
        </p:spPr>
        <p:txBody>
          <a:bodyPr wrap="none" rtlCol="0">
            <a:spAutoFit/>
          </a:bodyPr>
          <a:lstStyle/>
          <a:p>
            <a:r>
              <a:rPr lang="ja-JP" altLang="en-US" sz="2800" dirty="0"/>
              <a:t>表</a:t>
            </a:r>
            <a:r>
              <a:rPr lang="en-US" altLang="ja-JP" sz="2800" dirty="0"/>
              <a:t>X</a:t>
            </a:r>
            <a:r>
              <a:rPr lang="ja-JP" altLang="en-US" sz="2800" dirty="0"/>
              <a:t>　 予備調査した留学生</a:t>
            </a:r>
            <a:r>
              <a:rPr lang="en-US" altLang="ja-JP" sz="2800" dirty="0"/>
              <a:t>8</a:t>
            </a:r>
            <a:r>
              <a:rPr lang="ja-JP" altLang="en-US" sz="2800" dirty="0"/>
              <a:t>名の基本情報</a:t>
            </a: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85</a:t>
            </a:fld>
            <a:endParaRPr lang="ja-JP" altLang="en-US" dirty="0"/>
          </a:p>
        </p:txBody>
      </p:sp>
      <p:sp>
        <p:nvSpPr>
          <p:cNvPr id="15" name="テキスト ボックス 14"/>
          <p:cNvSpPr txBox="1"/>
          <p:nvPr/>
        </p:nvSpPr>
        <p:spPr>
          <a:xfrm>
            <a:off x="574431" y="387211"/>
            <a:ext cx="2351649"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b" anchorCtr="1">
            <a:spAutoFit/>
          </a:bodyPr>
          <a:lstStyle/>
          <a:p>
            <a:pPr algn="ctr"/>
            <a:r>
              <a:rPr lang="ja-JP" altLang="en-US" sz="2000" dirty="0"/>
              <a:t>質問対策スライド</a:t>
            </a:r>
          </a:p>
        </p:txBody>
      </p:sp>
      <p:sp>
        <p:nvSpPr>
          <p:cNvPr id="16" name="テキスト ボックス 15"/>
          <p:cNvSpPr txBox="1"/>
          <p:nvPr/>
        </p:nvSpPr>
        <p:spPr>
          <a:xfrm>
            <a:off x="-29652" y="6294158"/>
            <a:ext cx="2602596"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17" name="テキスト ボックス 16"/>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2" name="テキスト ボックス 1">
            <a:extLst>
              <a:ext uri="{FF2B5EF4-FFF2-40B4-BE49-F238E27FC236}">
                <a16:creationId xmlns:a16="http://schemas.microsoft.com/office/drawing/2014/main" id="{7480EDF5-DD37-42CE-B396-ABF6A2F4DE40}"/>
              </a:ext>
            </a:extLst>
          </p:cNvPr>
          <p:cNvSpPr txBox="1"/>
          <p:nvPr/>
        </p:nvSpPr>
        <p:spPr>
          <a:xfrm>
            <a:off x="725166" y="4876033"/>
            <a:ext cx="7214991"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編注：表に</a:t>
            </a:r>
            <a:r>
              <a:rPr lang="ja-JP" altLang="en-US" dirty="0">
                <a:latin typeface="メイリオ" panose="020B0604030504040204" pitchFamily="50" charset="-128"/>
                <a:ea typeface="メイリオ" panose="020B0604030504040204" pitchFamily="50" charset="-128"/>
              </a:rPr>
              <a:t>留学生の個人情報を記載していたので、</a:t>
            </a:r>
            <a:r>
              <a:rPr lang="en-US" altLang="ja-JP" dirty="0">
                <a:latin typeface="メイリオ" panose="020B0604030504040204" pitchFamily="50" charset="-128"/>
                <a:ea typeface="メイリオ" panose="020B0604030504040204" pitchFamily="50" charset="-128"/>
              </a:rPr>
              <a:t>HP</a:t>
            </a:r>
            <a:r>
              <a:rPr lang="ja-JP" altLang="en-US" dirty="0">
                <a:latin typeface="メイリオ" panose="020B0604030504040204" pitchFamily="50" charset="-128"/>
                <a:ea typeface="メイリオ" panose="020B0604030504040204" pitchFamily="50" charset="-128"/>
              </a:rPr>
              <a:t>作成時に削除</a:t>
            </a:r>
            <a:r>
              <a:rPr kumimoji="1" lang="ja-JP" altLang="en-US" dirty="0">
                <a:latin typeface="メイリオ" panose="020B0604030504040204" pitchFamily="50" charset="-128"/>
                <a:ea typeface="メイリオ" panose="020B0604030504040204" pitchFamily="50" charset="-128"/>
              </a:rPr>
              <a:t>しました。</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2019/7/5</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HP</a:t>
            </a:r>
            <a:r>
              <a:rPr kumimoji="1" lang="ja-JP" altLang="en-US" dirty="0">
                <a:latin typeface="メイリオ" panose="020B0604030504040204" pitchFamily="50" charset="-128"/>
                <a:ea typeface="メイリオ" panose="020B0604030504040204" pitchFamily="50" charset="-128"/>
              </a:rPr>
              <a:t>編集者）</a:t>
            </a:r>
          </a:p>
        </p:txBody>
      </p:sp>
    </p:spTree>
    <p:extLst>
      <p:ext uri="{BB962C8B-B14F-4D97-AF65-F5344CB8AC3E}">
        <p14:creationId xmlns:p14="http://schemas.microsoft.com/office/powerpoint/2010/main" val="3917190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654"/>
          <a:stretch/>
        </p:blipFill>
        <p:spPr>
          <a:xfrm>
            <a:off x="0" y="0"/>
            <a:ext cx="9144000" cy="6858000"/>
          </a:xfrm>
          <a:prstGeom prst="rect">
            <a:avLst/>
          </a:prstGeom>
        </p:spPr>
      </p:pic>
      <p:sp>
        <p:nvSpPr>
          <p:cNvPr id="31" name="正方形/長方形 30"/>
          <p:cNvSpPr/>
          <p:nvPr/>
        </p:nvSpPr>
        <p:spPr>
          <a:xfrm>
            <a:off x="-560" y="1270443"/>
            <a:ext cx="9144000" cy="50237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atin typeface="メイリオ" panose="020B0604030504040204" pitchFamily="50" charset="-128"/>
                <a:ea typeface="メイリオ" panose="020B0604030504040204" pitchFamily="50" charset="-128"/>
              </a:rPr>
              <a:t>・どのような場面で困るのか</a:t>
            </a:r>
            <a:endParaRPr lang="en-US" altLang="ja-JP" b="1"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29652" y="6294158"/>
            <a:ext cx="4150322" cy="338554"/>
          </a:xfrm>
          <a:prstGeom prst="rect">
            <a:avLst/>
          </a:prstGeom>
          <a:noFill/>
        </p:spPr>
        <p:txBody>
          <a:bodyPr wrap="square" rtlCol="0">
            <a:spAutoFit/>
          </a:bodyPr>
          <a:lstStyle/>
          <a:p>
            <a:r>
              <a:rPr lang="en-US" altLang="ja-JP" sz="1600" b="1" dirty="0">
                <a:effectLst>
                  <a:outerShdw blurRad="50800" dist="101600" dir="2400000" algn="bl" rotWithShape="0">
                    <a:prstClr val="black">
                      <a:alpha val="40000"/>
                    </a:prstClr>
                  </a:outerShdw>
                </a:effectLst>
                <a:latin typeface="Elephant" panose="02020904090505020303" pitchFamily="18" charset="0"/>
              </a:rPr>
              <a:t>You</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は何しに</a:t>
            </a:r>
            <a:r>
              <a:rPr lang="ja-JP" altLang="en-US" sz="1600" b="1" dirty="0">
                <a:solidFill>
                  <a:srgbClr val="FF0000"/>
                </a:solidFill>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つくば</a:t>
            </a:r>
            <a:r>
              <a:rPr lang="ja-JP" altLang="en-US" sz="1600" b="1" dirty="0">
                <a:effectLst>
                  <a:outerShdw blurRad="50800" dist="101600" dir="2400000" algn="bl" rotWithShape="0">
                    <a:prstClr val="black">
                      <a:alpha val="40000"/>
                    </a:prstClr>
                  </a:outerShdw>
                </a:effectLst>
                <a:latin typeface="HGS行書体" panose="03000600000000000000" pitchFamily="66" charset="-128"/>
                <a:ea typeface="HGS行書体" panose="03000600000000000000" pitchFamily="66" charset="-128"/>
              </a:rPr>
              <a:t>へ？</a:t>
            </a:r>
          </a:p>
        </p:txBody>
      </p:sp>
      <p:sp>
        <p:nvSpPr>
          <p:cNvPr id="21" name="テキスト ボックス 20"/>
          <p:cNvSpPr txBox="1"/>
          <p:nvPr/>
        </p:nvSpPr>
        <p:spPr>
          <a:xfrm>
            <a:off x="47568" y="6582562"/>
            <a:ext cx="2332690" cy="253916"/>
          </a:xfrm>
          <a:prstGeom prst="rect">
            <a:avLst/>
          </a:prstGeom>
          <a:noFill/>
          <a:effectLst>
            <a:glow rad="101600">
              <a:schemeClr val="accent3">
                <a:satMod val="175000"/>
                <a:alpha val="40000"/>
              </a:schemeClr>
            </a:glow>
          </a:effectLst>
        </p:spPr>
        <p:txBody>
          <a:bodyPr wrap="none" rtlCol="0">
            <a:spAutoFit/>
          </a:bodyPr>
          <a:lstStyle/>
          <a:p>
            <a:r>
              <a:rPr lang="en-US" altLang="ja-JP" sz="1050" b="1" dirty="0">
                <a:effectLst>
                  <a:outerShdw blurRad="50800" dist="101600" dir="2400000" algn="l" rotWithShape="0">
                    <a:prstClr val="black">
                      <a:alpha val="40000"/>
                    </a:prstClr>
                  </a:outerShdw>
                </a:effectLst>
                <a:latin typeface="Book Antiqua" panose="02040602050305030304" pitchFamily="18" charset="0"/>
              </a:rPr>
              <a:t>Why</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did</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you</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come</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to</a:t>
            </a:r>
            <a:r>
              <a:rPr lang="ja-JP" altLang="en-US" sz="1050" b="1" dirty="0">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Tsukuba</a:t>
            </a:r>
            <a:r>
              <a:rPr lang="ja-JP" altLang="en-US" sz="1050" b="1" dirty="0">
                <a:solidFill>
                  <a:srgbClr val="FF0000"/>
                </a:solidFill>
                <a:effectLst>
                  <a:outerShdw blurRad="50800" dist="101600" dir="2400000" algn="l" rotWithShape="0">
                    <a:prstClr val="black">
                      <a:alpha val="40000"/>
                    </a:prstClr>
                  </a:outerShdw>
                </a:effectLst>
                <a:latin typeface="Book Antiqua" panose="02040602050305030304" pitchFamily="18" charset="0"/>
              </a:rPr>
              <a:t> </a:t>
            </a:r>
            <a:r>
              <a:rPr lang="en-US" altLang="ja-JP" sz="1050" b="1" dirty="0">
                <a:effectLst>
                  <a:outerShdw blurRad="50800" dist="101600" dir="2400000" algn="l" rotWithShape="0">
                    <a:prstClr val="black">
                      <a:alpha val="40000"/>
                    </a:prstClr>
                  </a:outerShdw>
                </a:effectLst>
                <a:latin typeface="Book Antiqua" panose="02040602050305030304" pitchFamily="18" charset="0"/>
              </a:rPr>
              <a:t>?</a:t>
            </a:r>
            <a:endParaRPr lang="ja-JP" altLang="en-US" sz="1050" b="1" dirty="0">
              <a:effectLst>
                <a:outerShdw blurRad="50800" dist="101600" dir="2400000" algn="l" rotWithShape="0">
                  <a:prstClr val="black">
                    <a:alpha val="40000"/>
                  </a:prstClr>
                </a:outerShdw>
              </a:effectLst>
              <a:latin typeface="Book Antiqua" panose="02040602050305030304" pitchFamily="18" charset="0"/>
            </a:endParaRPr>
          </a:p>
        </p:txBody>
      </p:sp>
      <p:sp>
        <p:nvSpPr>
          <p:cNvPr id="4" name="スライド番号プレースホルダー 3"/>
          <p:cNvSpPr>
            <a:spLocks noGrp="1"/>
          </p:cNvSpPr>
          <p:nvPr>
            <p:ph type="sldNum" sz="quarter" idx="12"/>
          </p:nvPr>
        </p:nvSpPr>
        <p:spPr/>
        <p:txBody>
          <a:bodyPr/>
          <a:lstStyle/>
          <a:p>
            <a:fld id="{720A1677-9A85-4923-9CC3-BAC96B6B0266}" type="slidenum">
              <a:rPr lang="ja-JP" altLang="en-US" smtClean="0"/>
              <a:pPr/>
              <a:t>86</a:t>
            </a:fld>
            <a:endParaRPr lang="ja-JP" altLang="en-US" dirty="0"/>
          </a:p>
        </p:txBody>
      </p:sp>
      <p:sp>
        <p:nvSpPr>
          <p:cNvPr id="2" name="正方形/長方形 1"/>
          <p:cNvSpPr/>
          <p:nvPr/>
        </p:nvSpPr>
        <p:spPr>
          <a:xfrm>
            <a:off x="269982" y="1480569"/>
            <a:ext cx="2339102" cy="461665"/>
          </a:xfrm>
          <a:prstGeom prst="rect">
            <a:avLst/>
          </a:prstGeom>
          <a:solidFill>
            <a:schemeClr val="accent4">
              <a:lumMod val="40000"/>
              <a:lumOff val="60000"/>
            </a:schemeClr>
          </a:solidFill>
        </p:spPr>
        <p:txBody>
          <a:bodyPr wrap="none">
            <a:spAutoFit/>
          </a:bodyPr>
          <a:lstStyle/>
          <a:p>
            <a:r>
              <a:rPr lang="ja-JP" altLang="en-US" sz="2400" b="1" dirty="0">
                <a:latin typeface="メイリオ" panose="020B0604030504040204" pitchFamily="50" charset="-128"/>
                <a:ea typeface="メイリオ" panose="020B0604030504040204" pitchFamily="50" charset="-128"/>
              </a:rPr>
              <a:t>仮説検証の結果</a:t>
            </a:r>
            <a:endParaRPr lang="en-US" altLang="ja-JP" sz="2400" b="1" dirty="0">
              <a:latin typeface="メイリオ" panose="020B0604030504040204" pitchFamily="50" charset="-128"/>
              <a:ea typeface="メイリオ" panose="020B0604030504040204" pitchFamily="50" charset="-128"/>
            </a:endParaRPr>
          </a:p>
        </p:txBody>
      </p:sp>
      <p:sp>
        <p:nvSpPr>
          <p:cNvPr id="22" name="正方形/長方形 21"/>
          <p:cNvSpPr/>
          <p:nvPr/>
        </p:nvSpPr>
        <p:spPr>
          <a:xfrm>
            <a:off x="-3232" y="533053"/>
            <a:ext cx="8121072" cy="571244"/>
          </a:xfrm>
          <a:prstGeom prst="rect">
            <a:avLst/>
          </a:prstGeom>
          <a:solidFill>
            <a:schemeClr val="bg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696" y="627672"/>
            <a:ext cx="9056972" cy="461665"/>
          </a:xfrm>
          <a:prstGeom prst="rect">
            <a:avLst/>
          </a:prstGeom>
          <a:noFill/>
        </p:spPr>
        <p:txBody>
          <a:bodyPr wrap="square" rtlCol="0">
            <a:spAutoFit/>
          </a:bodyPr>
          <a:lstStyle/>
          <a:p>
            <a:r>
              <a:rPr kumimoji="1" lang="ja-JP" altLang="en-US" sz="2400" b="1" dirty="0">
                <a:solidFill>
                  <a:srgbClr val="C00000"/>
                </a:solidFill>
                <a:latin typeface="メイリオ" panose="020B0604030504040204" pitchFamily="50" charset="-128"/>
                <a:ea typeface="メイリオ" panose="020B0604030504040204" pitchFamily="50" charset="-128"/>
              </a:rPr>
              <a:t>仮説検証</a:t>
            </a:r>
            <a:r>
              <a:rPr lang="ja-JP" altLang="en-US" sz="2400" b="1" dirty="0">
                <a:solidFill>
                  <a:srgbClr val="C00000"/>
                </a:solidFill>
                <a:latin typeface="メイリオ" panose="020B0604030504040204" pitchFamily="50" charset="-128"/>
                <a:ea typeface="メイリオ" panose="020B0604030504040204" pitchFamily="50" charset="-128"/>
              </a:rPr>
              <a:t>のまとめ</a:t>
            </a:r>
            <a:endParaRPr kumimoji="1" lang="ja-JP" altLang="en-US" sz="2000" dirty="0">
              <a:solidFill>
                <a:srgbClr val="C00000"/>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3614438" y="1707600"/>
            <a:ext cx="5407563" cy="1200329"/>
          </a:xfrm>
          <a:prstGeom prst="rect">
            <a:avLst/>
          </a:prstGeom>
          <a:solidFill>
            <a:srgbClr val="FFFF99"/>
          </a:solid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外国人居住者は</a:t>
            </a:r>
            <a:r>
              <a:rPr lang="ja-JP" altLang="en-US" b="1" dirty="0">
                <a:latin typeface="メイリオ" panose="020B0604030504040204" pitchFamily="50" charset="-128"/>
                <a:ea typeface="メイリオ" panose="020B0604030504040204" pitchFamily="50" charset="-128"/>
              </a:rPr>
              <a:t>表示言語</a:t>
            </a:r>
            <a:r>
              <a:rPr lang="ja-JP" altLang="en-US" dirty="0">
                <a:latin typeface="メイリオ" panose="020B0604030504040204" pitchFamily="50" charset="-128"/>
                <a:ea typeface="メイリオ" panose="020B0604030504040204" pitchFamily="50" charset="-128"/>
              </a:rPr>
              <a:t>と</a:t>
            </a:r>
            <a:r>
              <a:rPr lang="ja-JP" altLang="en-US" b="1" dirty="0">
                <a:latin typeface="メイリオ" panose="020B0604030504040204" pitchFamily="50" charset="-128"/>
                <a:ea typeface="メイリオ" panose="020B0604030504040204" pitchFamily="50" charset="-128"/>
              </a:rPr>
              <a:t>接客時の言語対応</a:t>
            </a:r>
            <a:r>
              <a:rPr lang="ja-JP" altLang="en-US" dirty="0">
                <a:latin typeface="メイリオ" panose="020B0604030504040204" pitchFamily="50" charset="-128"/>
                <a:ea typeface="メイリオ" panose="020B0604030504040204" pitchFamily="50" charset="-128"/>
              </a:rPr>
              <a:t>を改善してほしい。</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特に</a:t>
            </a:r>
            <a:r>
              <a:rPr lang="ja-JP" altLang="en-US" b="1" dirty="0">
                <a:latin typeface="メイリオ" panose="020B0604030504040204" pitchFamily="50" charset="-128"/>
                <a:ea typeface="メイリオ" panose="020B0604030504040204" pitchFamily="50" charset="-128"/>
              </a:rPr>
              <a:t>ファミレス</a:t>
            </a:r>
            <a:r>
              <a:rPr lang="ja-JP" altLang="en-US" dirty="0">
                <a:latin typeface="メイリオ" panose="020B0604030504040204" pitchFamily="50" charset="-128"/>
                <a:ea typeface="メイリオ" panose="020B0604030504040204" pitchFamily="50" charset="-128"/>
              </a:rPr>
              <a:t>と</a:t>
            </a:r>
            <a:r>
              <a:rPr lang="ja-JP" altLang="en-US" b="1" dirty="0">
                <a:latin typeface="メイリオ" panose="020B0604030504040204" pitchFamily="50" charset="-128"/>
                <a:ea typeface="メイリオ" panose="020B0604030504040204" pitchFamily="50" charset="-128"/>
              </a:rPr>
              <a:t>アパレル店</a:t>
            </a:r>
            <a:r>
              <a:rPr lang="ja-JP" altLang="en-US" dirty="0">
                <a:latin typeface="メイリオ" panose="020B0604030504040204" pitchFamily="50" charset="-128"/>
                <a:ea typeface="メイリオ" panose="020B0604030504040204" pitchFamily="50" charset="-128"/>
              </a:rPr>
              <a:t>の言語対応を改善してほしい。</a:t>
            </a:r>
            <a:endParaRPr lang="en-US" altLang="ja-JP"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3613881" y="4649134"/>
            <a:ext cx="5408119" cy="923330"/>
          </a:xfrm>
          <a:prstGeom prst="rect">
            <a:avLst/>
          </a:prstGeom>
          <a:solidFill>
            <a:srgbClr val="69AFFD"/>
          </a:solid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店側は留学生を</a:t>
            </a:r>
            <a:r>
              <a:rPr lang="ja-JP" altLang="en-US" b="1" dirty="0">
                <a:latin typeface="メイリオ" panose="020B0604030504040204" pitchFamily="50" charset="-128"/>
                <a:ea typeface="メイリオ" panose="020B0604030504040204" pitchFamily="50" charset="-128"/>
              </a:rPr>
              <a:t>積極的に雇用してはいない。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日本語能力があれば雇える</a:t>
            </a:r>
            <a:r>
              <a:rPr lang="ja-JP" altLang="en-US" dirty="0">
                <a:latin typeface="メイリオ" panose="020B0604030504040204" pitchFamily="50" charset="-128"/>
                <a:ea typeface="メイリオ" panose="020B0604030504040204" pitchFamily="50" charset="-128"/>
              </a:rPr>
              <a:t>ところが多い。</a:t>
            </a:r>
            <a:endParaRPr lang="en-US" altLang="ja-JP"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多言語能力にも期待</a:t>
            </a:r>
            <a:r>
              <a:rPr lang="ja-JP" altLang="en-US" dirty="0">
                <a:latin typeface="メイリオ" panose="020B0604030504040204" pitchFamily="50" charset="-128"/>
                <a:ea typeface="メイリオ" panose="020B0604030504040204" pitchFamily="50" charset="-128"/>
              </a:rPr>
              <a:t>している。</a:t>
            </a:r>
            <a:endParaRPr lang="en-US" altLang="ja-JP"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3628855" y="5596002"/>
            <a:ext cx="5393145" cy="646331"/>
          </a:xfrm>
          <a:prstGeom prst="rect">
            <a:avLst/>
          </a:prstGeom>
          <a:solidFill>
            <a:srgbClr val="FF5050"/>
          </a:solid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留学生は</a:t>
            </a:r>
            <a:r>
              <a:rPr lang="ja-JP" altLang="en-US" b="1" dirty="0">
                <a:latin typeface="メイリオ" panose="020B0604030504040204" pitchFamily="50" charset="-128"/>
                <a:ea typeface="メイリオ" panose="020B0604030504040204" pitchFamily="50" charset="-128"/>
              </a:rPr>
              <a:t>日本語能力</a:t>
            </a:r>
            <a:r>
              <a:rPr lang="ja-JP" altLang="en-US"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多言語対応能力</a:t>
            </a:r>
            <a:r>
              <a:rPr lang="ja-JP" altLang="en-US" dirty="0">
                <a:latin typeface="メイリオ" panose="020B0604030504040204" pitchFamily="50" charset="-128"/>
                <a:ea typeface="メイリオ" panose="020B0604030504040204" pitchFamily="50" charset="-128"/>
              </a:rPr>
              <a:t>を持つ。</a:t>
            </a:r>
            <a:endParaRPr lang="en-US" altLang="ja-JP"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雰囲気を重視</a:t>
            </a:r>
            <a:r>
              <a:rPr lang="ja-JP" altLang="en-US" dirty="0">
                <a:latin typeface="メイリオ" panose="020B0604030504040204" pitchFamily="50" charset="-128"/>
                <a:ea typeface="メイリオ" panose="020B0604030504040204" pitchFamily="50" charset="-128"/>
              </a:rPr>
              <a:t>して応募する。</a:t>
            </a:r>
            <a:endParaRPr lang="en-US" altLang="ja-JP" dirty="0">
              <a:latin typeface="メイリオ" panose="020B0604030504040204" pitchFamily="50" charset="-128"/>
              <a:ea typeface="メイリオ" panose="020B0604030504040204" pitchFamily="50" charset="-128"/>
            </a:endParaRPr>
          </a:p>
        </p:txBody>
      </p:sp>
      <p:sp>
        <p:nvSpPr>
          <p:cNvPr id="27" name="テキスト ボックス 26"/>
          <p:cNvSpPr txBox="1"/>
          <p:nvPr/>
        </p:nvSpPr>
        <p:spPr>
          <a:xfrm>
            <a:off x="3613877" y="3291972"/>
            <a:ext cx="5408123" cy="923330"/>
          </a:xfrm>
          <a:prstGeom prst="rect">
            <a:avLst/>
          </a:prstGeom>
          <a:solidFill>
            <a:srgbClr val="69AFFD"/>
          </a:solid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店側は表示言語について多言語対応をしているところが多いが、</a:t>
            </a:r>
            <a:r>
              <a:rPr lang="ja-JP" altLang="en-US" b="1" dirty="0">
                <a:latin typeface="メイリオ" panose="020B0604030504040204" pitchFamily="50" charset="-128"/>
                <a:ea typeface="メイリオ" panose="020B0604030504040204" pitchFamily="50" charset="-128"/>
              </a:rPr>
              <a:t>接客時の言語対応</a:t>
            </a:r>
            <a:r>
              <a:rPr lang="ja-JP" altLang="en-US" dirty="0">
                <a:latin typeface="メイリオ" panose="020B0604030504040204" pitchFamily="50" charset="-128"/>
                <a:ea typeface="メイリオ" panose="020B0604030504040204" pitchFamily="50" charset="-128"/>
              </a:rPr>
              <a:t>を</a:t>
            </a:r>
            <a:r>
              <a:rPr lang="ja-JP" altLang="en-US" b="1" dirty="0">
                <a:latin typeface="メイリオ" panose="020B0604030504040204" pitchFamily="50" charset="-128"/>
                <a:ea typeface="メイリオ" panose="020B0604030504040204" pitchFamily="50" charset="-128"/>
              </a:rPr>
              <a:t>意識しているところは少ない。</a:t>
            </a:r>
            <a:endParaRPr lang="en-US" altLang="ja-JP" b="1"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3614439" y="1320597"/>
            <a:ext cx="5408123" cy="369332"/>
          </a:xfrm>
          <a:prstGeom prst="rect">
            <a:avLst/>
          </a:prstGeom>
          <a:solidFill>
            <a:schemeClr val="bg1"/>
          </a:solidFill>
          <a:ln>
            <a:solidFill>
              <a:schemeClr val="tx1"/>
            </a:solidFill>
          </a:ln>
        </p:spPr>
        <p:txBody>
          <a:bodyPr wrap="square" rtlCol="0">
            <a:spAutoFit/>
          </a:bodyPr>
          <a:lstStyle/>
          <a:p>
            <a:r>
              <a:rPr lang="ja-JP" altLang="en-US" b="1" dirty="0">
                <a:latin typeface="メイリオ" panose="020B0604030504040204" pitchFamily="50" charset="-128"/>
                <a:ea typeface="メイリオ" panose="020B0604030504040204" pitchFamily="50" charset="-128"/>
              </a:rPr>
              <a:t>①外国人居住者はどのように困っているのか</a:t>
            </a:r>
          </a:p>
        </p:txBody>
      </p:sp>
      <p:sp>
        <p:nvSpPr>
          <p:cNvPr id="28" name="テキスト ボックス 27"/>
          <p:cNvSpPr txBox="1"/>
          <p:nvPr/>
        </p:nvSpPr>
        <p:spPr>
          <a:xfrm>
            <a:off x="3613878" y="4260702"/>
            <a:ext cx="5408123" cy="369332"/>
          </a:xfrm>
          <a:prstGeom prst="rect">
            <a:avLst/>
          </a:prstGeom>
          <a:solidFill>
            <a:schemeClr val="bg1"/>
          </a:solidFill>
          <a:ln>
            <a:solidFill>
              <a:schemeClr val="tx1"/>
            </a:solidFill>
          </a:ln>
        </p:spPr>
        <p:txBody>
          <a:bodyPr wrap="square" rtlCol="0">
            <a:spAutoFit/>
          </a:bodyPr>
          <a:lstStyle/>
          <a:p>
            <a:r>
              <a:rPr lang="ja-JP" altLang="en-US" b="1" dirty="0">
                <a:latin typeface="メイリオ" panose="020B0604030504040204" pitchFamily="50" charset="-128"/>
                <a:ea typeface="メイリオ" panose="020B0604030504040204" pitchFamily="50" charset="-128"/>
              </a:rPr>
              <a:t>③留学生のアルバイトによって解決できるのか</a:t>
            </a:r>
          </a:p>
        </p:txBody>
      </p:sp>
      <p:sp>
        <p:nvSpPr>
          <p:cNvPr id="29" name="テキスト ボックス 28"/>
          <p:cNvSpPr txBox="1"/>
          <p:nvPr/>
        </p:nvSpPr>
        <p:spPr>
          <a:xfrm>
            <a:off x="3613878" y="2909505"/>
            <a:ext cx="5408123" cy="369332"/>
          </a:xfrm>
          <a:prstGeom prst="rect">
            <a:avLst/>
          </a:prstGeom>
          <a:solidFill>
            <a:schemeClr val="bg1"/>
          </a:solidFill>
          <a:ln>
            <a:solidFill>
              <a:schemeClr val="tx1"/>
            </a:solidFill>
          </a:ln>
        </p:spPr>
        <p:txBody>
          <a:bodyPr wrap="square" rtlCol="0">
            <a:spAutoFit/>
          </a:bodyPr>
          <a:lstStyle/>
          <a:p>
            <a:r>
              <a:rPr lang="ja-JP" altLang="en-US" b="1" dirty="0">
                <a:latin typeface="メイリオ" panose="020B0604030504040204" pitchFamily="50" charset="-128"/>
                <a:ea typeface="メイリオ" panose="020B0604030504040204" pitchFamily="50" charset="-128"/>
              </a:rPr>
              <a:t>②店はどのように対応しているのか</a:t>
            </a:r>
          </a:p>
        </p:txBody>
      </p:sp>
      <p:grpSp>
        <p:nvGrpSpPr>
          <p:cNvPr id="34" name="グループ化 33"/>
          <p:cNvGrpSpPr>
            <a:grpSpLocks noChangeAspect="1"/>
          </p:cNvGrpSpPr>
          <p:nvPr/>
        </p:nvGrpSpPr>
        <p:grpSpPr>
          <a:xfrm>
            <a:off x="121337" y="2855360"/>
            <a:ext cx="1116736" cy="1005885"/>
            <a:chOff x="952426" y="1450002"/>
            <a:chExt cx="2167490" cy="1911929"/>
          </a:xfrm>
        </p:grpSpPr>
        <p:sp>
          <p:nvSpPr>
            <p:cNvPr id="35" name="楕円 34"/>
            <p:cNvSpPr/>
            <p:nvPr/>
          </p:nvSpPr>
          <p:spPr>
            <a:xfrm>
              <a:off x="1057720" y="1450002"/>
              <a:ext cx="1911929" cy="1911929"/>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952426" y="1769028"/>
              <a:ext cx="2167490" cy="1148347"/>
            </a:xfrm>
            <a:prstGeom prst="rect">
              <a:avLst/>
            </a:prstGeom>
            <a:noFill/>
          </p:spPr>
          <p:txBody>
            <a:bodyPr wrap="square" rtlCol="0">
              <a:spAutoFit/>
            </a:bodyPr>
            <a:lstStyle/>
            <a:p>
              <a:pPr algn="ctr"/>
              <a:r>
                <a:rPr lang="ja-JP" altLang="en-US" sz="2000" b="1" dirty="0">
                  <a:latin typeface="メイリオ" panose="020B0604030504040204" pitchFamily="50" charset="-128"/>
                  <a:ea typeface="メイリオ" panose="020B0604030504040204" pitchFamily="50" charset="-128"/>
                </a:rPr>
                <a:t>外国人</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居住者</a:t>
              </a:r>
              <a:endParaRPr kumimoji="1" lang="en-US" altLang="ja-JP" sz="4000" b="1" dirty="0">
                <a:latin typeface="メイリオ" panose="020B0604030504040204" pitchFamily="50" charset="-128"/>
                <a:ea typeface="メイリオ" panose="020B0604030504040204" pitchFamily="50" charset="-128"/>
              </a:endParaRPr>
            </a:p>
          </p:txBody>
        </p:sp>
      </p:grpSp>
      <p:grpSp>
        <p:nvGrpSpPr>
          <p:cNvPr id="37" name="グループ化 36"/>
          <p:cNvGrpSpPr>
            <a:grpSpLocks noChangeAspect="1"/>
          </p:cNvGrpSpPr>
          <p:nvPr/>
        </p:nvGrpSpPr>
        <p:grpSpPr>
          <a:xfrm>
            <a:off x="2451406" y="2907929"/>
            <a:ext cx="960499" cy="980800"/>
            <a:chOff x="6120243" y="2313754"/>
            <a:chExt cx="1864248" cy="1864248"/>
          </a:xfrm>
          <a:solidFill>
            <a:srgbClr val="69AFFD"/>
          </a:solidFill>
        </p:grpSpPr>
        <p:sp>
          <p:nvSpPr>
            <p:cNvPr id="38" name="楕円 37"/>
            <p:cNvSpPr/>
            <p:nvPr/>
          </p:nvSpPr>
          <p:spPr>
            <a:xfrm>
              <a:off x="6120243" y="2313754"/>
              <a:ext cx="1864248" cy="186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正方形/長方形 38"/>
            <p:cNvSpPr/>
            <p:nvPr/>
          </p:nvSpPr>
          <p:spPr>
            <a:xfrm>
              <a:off x="6600806" y="2806922"/>
              <a:ext cx="903120" cy="994506"/>
            </a:xfrm>
            <a:prstGeom prst="rect">
              <a:avLst/>
            </a:prstGeom>
            <a:noFill/>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店</a:t>
              </a:r>
            </a:p>
          </p:txBody>
        </p:sp>
      </p:grpSp>
      <p:sp>
        <p:nvSpPr>
          <p:cNvPr id="40" name="右矢印 39"/>
          <p:cNvSpPr/>
          <p:nvPr/>
        </p:nvSpPr>
        <p:spPr>
          <a:xfrm>
            <a:off x="1332515" y="3190189"/>
            <a:ext cx="992269" cy="144343"/>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42" name="グループ化 41"/>
          <p:cNvGrpSpPr>
            <a:grpSpLocks noChangeAspect="1"/>
          </p:cNvGrpSpPr>
          <p:nvPr/>
        </p:nvGrpSpPr>
        <p:grpSpPr>
          <a:xfrm>
            <a:off x="1350241" y="4480080"/>
            <a:ext cx="956816" cy="975270"/>
            <a:chOff x="3544765" y="3860438"/>
            <a:chExt cx="1857097" cy="1853737"/>
          </a:xfrm>
          <a:solidFill>
            <a:srgbClr val="FF5050"/>
          </a:solidFill>
        </p:grpSpPr>
        <p:sp>
          <p:nvSpPr>
            <p:cNvPr id="43" name="楕円 42"/>
            <p:cNvSpPr/>
            <p:nvPr/>
          </p:nvSpPr>
          <p:spPr>
            <a:xfrm>
              <a:off x="3548125" y="3860438"/>
              <a:ext cx="1853737" cy="185373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4" name="テキスト ボックス 43"/>
            <p:cNvSpPr txBox="1"/>
            <p:nvPr/>
          </p:nvSpPr>
          <p:spPr>
            <a:xfrm>
              <a:off x="3544765" y="4408606"/>
              <a:ext cx="1851841" cy="760506"/>
            </a:xfrm>
            <a:prstGeom prst="rect">
              <a:avLst/>
            </a:prstGeom>
            <a:noFill/>
            <a:ln>
              <a:noFill/>
            </a:ln>
          </p:spPr>
          <p:txBody>
            <a:bodyPr wrap="none" rtlCol="0">
              <a:spAutoFit/>
            </a:bodyPr>
            <a:lstStyle/>
            <a:p>
              <a:pPr algn="ctr"/>
              <a:r>
                <a:rPr lang="ja-JP" altLang="en-US" sz="2000" b="1" dirty="0">
                  <a:latin typeface="メイリオ" panose="020B0604030504040204" pitchFamily="50" charset="-128"/>
                  <a:ea typeface="メイリオ" panose="020B0604030504040204" pitchFamily="50" charset="-128"/>
                </a:rPr>
                <a:t>留学生</a:t>
              </a:r>
              <a:endParaRPr kumimoji="1" lang="ja-JP" altLang="en-US" sz="2000" b="1" dirty="0">
                <a:latin typeface="メイリオ" panose="020B0604030504040204" pitchFamily="50" charset="-128"/>
                <a:ea typeface="メイリオ" panose="020B0604030504040204" pitchFamily="50" charset="-128"/>
              </a:endParaRPr>
            </a:p>
          </p:txBody>
        </p:sp>
      </p:grpSp>
      <p:sp>
        <p:nvSpPr>
          <p:cNvPr id="45" name="上矢印 44"/>
          <p:cNvSpPr/>
          <p:nvPr/>
        </p:nvSpPr>
        <p:spPr>
          <a:xfrm>
            <a:off x="1658345" y="3766464"/>
            <a:ext cx="295146" cy="549669"/>
          </a:xfrm>
          <a:prstGeom prst="upArrow">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6" name="右矢印 45"/>
          <p:cNvSpPr/>
          <p:nvPr/>
        </p:nvSpPr>
        <p:spPr>
          <a:xfrm rot="10800000">
            <a:off x="1316239" y="3494766"/>
            <a:ext cx="992269" cy="144343"/>
          </a:xfrm>
          <a:prstGeom prst="rightArrow">
            <a:avLst>
              <a:gd name="adj1" fmla="val 50000"/>
              <a:gd name="adj2" fmla="val 181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70465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7000" r="-17000"/>
          </a:stretch>
        </a:blipFill>
        <a:effectLst/>
      </p:bgPr>
    </p:bg>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01411292-E12F-4817-8D59-1C5A4DD28A61}"/>
              </a:ext>
            </a:extLst>
          </p:cNvPr>
          <p:cNvSpPr txBox="1"/>
          <p:nvPr/>
        </p:nvSpPr>
        <p:spPr>
          <a:xfrm>
            <a:off x="-21201" y="6264103"/>
            <a:ext cx="30285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Elephant" panose="02020904090505020303" pitchFamily="18" charset="0"/>
                <a:ea typeface="游ゴシック" panose="020B0400000000000000" pitchFamily="50" charset="-128"/>
                <a:cs typeface="+mn-cs"/>
              </a:rPr>
              <a:t>You</a:t>
            </a:r>
            <a:r>
              <a:rPr kumimoji="1" lang="ja-JP" altLang="en-US"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は何しに</a:t>
            </a:r>
            <a:r>
              <a:rPr kumimoji="1" lang="ja-JP" altLang="en-US" sz="2000" b="1" i="0" u="none" strike="noStrike" kern="1200" cap="none" spc="0" normalizeH="0" baseline="0" noProof="0" dirty="0">
                <a:ln>
                  <a:noFill/>
                </a:ln>
                <a:solidFill>
                  <a:srgbClr val="FF0000"/>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つくば</a:t>
            </a:r>
            <a:r>
              <a:rPr kumimoji="1" lang="ja-JP" altLang="en-US" sz="2000" b="1" i="0" u="none" strike="noStrike" kern="1200" cap="none" spc="0" normalizeH="0" baseline="0" noProof="0" dirty="0">
                <a:ln>
                  <a:noFill/>
                </a:ln>
                <a:solidFill>
                  <a:prstClr val="black"/>
                </a:solidFill>
                <a:effectLst>
                  <a:outerShdw blurRad="50800" dist="101600" dir="2400000" algn="bl" rotWithShape="0">
                    <a:prstClr val="black">
                      <a:alpha val="40000"/>
                    </a:prstClr>
                  </a:outerShdw>
                </a:effectLst>
                <a:uLnTx/>
                <a:uFillTx/>
                <a:latin typeface="HGS行書体" panose="03000600000000000000" pitchFamily="66" charset="-128"/>
                <a:ea typeface="HGS行書体" panose="03000600000000000000" pitchFamily="66" charset="-128"/>
                <a:cs typeface="+mn-cs"/>
              </a:rPr>
              <a:t>へ？</a:t>
            </a:r>
          </a:p>
        </p:txBody>
      </p:sp>
      <p:sp>
        <p:nvSpPr>
          <p:cNvPr id="13" name="テキスト ボックス 12">
            <a:extLst>
              <a:ext uri="{FF2B5EF4-FFF2-40B4-BE49-F238E27FC236}">
                <a16:creationId xmlns:a16="http://schemas.microsoft.com/office/drawing/2014/main" id="{D9576C17-2D9B-4C66-A07F-3D355BF43C81}"/>
              </a:ext>
            </a:extLst>
          </p:cNvPr>
          <p:cNvSpPr txBox="1"/>
          <p:nvPr/>
        </p:nvSpPr>
        <p:spPr>
          <a:xfrm>
            <a:off x="91456" y="6555811"/>
            <a:ext cx="2645276" cy="276999"/>
          </a:xfrm>
          <a:prstGeom prst="rect">
            <a:avLst/>
          </a:prstGeom>
          <a:noFill/>
          <a:effectLst>
            <a:glow rad="101600">
              <a:schemeClr val="accent3">
                <a:satMod val="175000"/>
                <a:alpha val="4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Why</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did</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you</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come</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to</a:t>
            </a:r>
            <a:r>
              <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srgbClr val="FF0000"/>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Tsukuba</a:t>
            </a:r>
            <a:r>
              <a:rPr kumimoji="1" lang="ja-JP" altLang="en-US" sz="1200" b="1" i="0" u="none" strike="noStrike" kern="1200" cap="none" spc="0" normalizeH="0" baseline="0" noProof="0" dirty="0">
                <a:ln>
                  <a:noFill/>
                </a:ln>
                <a:solidFill>
                  <a:srgbClr val="FF0000"/>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rPr>
              <a:t>?</a:t>
            </a:r>
            <a:endParaRPr kumimoji="1" lang="ja-JP" altLang="en-US" sz="1200" b="1" i="0" u="none" strike="noStrike" kern="1200" cap="none" spc="0" normalizeH="0" baseline="0" noProof="0" dirty="0">
              <a:ln>
                <a:noFill/>
              </a:ln>
              <a:solidFill>
                <a:prstClr val="black"/>
              </a:solidFill>
              <a:effectLst>
                <a:outerShdw blurRad="50800" dist="101600" dir="2400000" algn="l" rotWithShape="0">
                  <a:prstClr val="black">
                    <a:alpha val="40000"/>
                  </a:prstClr>
                </a:outerShdw>
              </a:effectLst>
              <a:uLnTx/>
              <a:uFillTx/>
              <a:latin typeface="Book Antiqua" panose="02040602050305030304" pitchFamily="18" charset="0"/>
              <a:ea typeface="游ゴシック" panose="020B0400000000000000" pitchFamily="50" charset="-128"/>
              <a:cs typeface="+mn-cs"/>
            </a:endParaRPr>
          </a:p>
        </p:txBody>
      </p:sp>
      <p:sp>
        <p:nvSpPr>
          <p:cNvPr id="2" name="正方形/長方形 1"/>
          <p:cNvSpPr/>
          <p:nvPr/>
        </p:nvSpPr>
        <p:spPr>
          <a:xfrm>
            <a:off x="1414094" y="1406533"/>
            <a:ext cx="64171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w="0">
                  <a:solidFill>
                    <a:srgbClr val="5B9BD5">
                      <a:lumMod val="60000"/>
                      <a:lumOff val="40000"/>
                    </a:srgbClr>
                  </a:solidFill>
                </a:ln>
                <a:solidFill>
                  <a:srgbClr val="7030A0"/>
                </a:solidFill>
                <a:effectLst>
                  <a:glow rad="127000">
                    <a:prstClr val="white"/>
                  </a:glow>
                </a:effectLst>
                <a:uLnTx/>
                <a:uFillTx/>
                <a:latin typeface="メイリオ" panose="020B0604030504040204" pitchFamily="50" charset="-128"/>
                <a:ea typeface="メイリオ" panose="020B0604030504040204" pitchFamily="50" charset="-128"/>
                <a:cs typeface="+mn-cs"/>
              </a:rPr>
              <a:t>「国際都市つくば」</a:t>
            </a:r>
          </a:p>
        </p:txBody>
      </p:sp>
      <p:sp>
        <p:nvSpPr>
          <p:cNvPr id="4" name="角丸四角形 3"/>
          <p:cNvSpPr/>
          <p:nvPr/>
        </p:nvSpPr>
        <p:spPr>
          <a:xfrm>
            <a:off x="4772027" y="2925382"/>
            <a:ext cx="3328988" cy="871537"/>
          </a:xfrm>
          <a:prstGeom prst="roundRect">
            <a:avLst/>
          </a:prstGeom>
          <a:solidFill>
            <a:schemeClr val="lt1">
              <a:alpha val="74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7030A0"/>
                </a:solidFill>
                <a:effectLst/>
                <a:uLnTx/>
                <a:uFillTx/>
                <a:latin typeface="メイリオ" panose="020B0604030504040204" pitchFamily="50" charset="-128"/>
                <a:ea typeface="メイリオ" panose="020B0604030504040204" pitchFamily="50" charset="-128"/>
                <a:cs typeface="+mn-cs"/>
              </a:rPr>
              <a:t>多文化共生</a:t>
            </a:r>
          </a:p>
        </p:txBody>
      </p:sp>
      <p:sp>
        <p:nvSpPr>
          <p:cNvPr id="19" name="角丸四角形 18"/>
          <p:cNvSpPr/>
          <p:nvPr/>
        </p:nvSpPr>
        <p:spPr>
          <a:xfrm>
            <a:off x="1050974" y="2925382"/>
            <a:ext cx="3328988" cy="871537"/>
          </a:xfrm>
          <a:prstGeom prst="roundRect">
            <a:avLst/>
          </a:prstGeom>
          <a:solidFill>
            <a:schemeClr val="lt1">
              <a:alpha val="74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7030A0"/>
                </a:solidFill>
                <a:effectLst/>
                <a:uLnTx/>
                <a:uFillTx/>
                <a:latin typeface="メイリオ" panose="020B0604030504040204" pitchFamily="50" charset="-128"/>
                <a:ea typeface="メイリオ" panose="020B0604030504040204" pitchFamily="50" charset="-128"/>
                <a:cs typeface="+mn-cs"/>
              </a:rPr>
              <a:t>国際交流</a:t>
            </a:r>
          </a:p>
        </p:txBody>
      </p:sp>
      <p:sp>
        <p:nvSpPr>
          <p:cNvPr id="20" name="角丸四角形 19"/>
          <p:cNvSpPr/>
          <p:nvPr/>
        </p:nvSpPr>
        <p:spPr>
          <a:xfrm>
            <a:off x="1774731" y="4392438"/>
            <a:ext cx="5695868" cy="1410435"/>
          </a:xfrm>
          <a:prstGeom prst="roundRect">
            <a:avLst/>
          </a:prstGeom>
          <a:solidFill>
            <a:schemeClr val="lt1">
              <a:alpha val="74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外国人が安心して生活できる</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「住んでみたい　住み続けたい　まち　つくば」</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の実現を目指す</a:t>
            </a:r>
          </a:p>
        </p:txBody>
      </p:sp>
      <p:sp>
        <p:nvSpPr>
          <p:cNvPr id="21" name="テキスト ボックス 20"/>
          <p:cNvSpPr txBox="1"/>
          <p:nvPr/>
        </p:nvSpPr>
        <p:spPr>
          <a:xfrm>
            <a:off x="4678303" y="6217256"/>
            <a:ext cx="437197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glow rad="127000">
                    <a:prstClr val="white"/>
                  </a:glow>
                </a:effectLst>
                <a:uLnTx/>
                <a:uFillTx/>
                <a:latin typeface="メイリオ" panose="020B0604030504040204" pitchFamily="50" charset="-128"/>
                <a:ea typeface="メイリオ" panose="020B0604030504040204" pitchFamily="50" charset="-128"/>
                <a:cs typeface="+mn-cs"/>
              </a:rPr>
              <a:t>つくば市公式</a:t>
            </a:r>
            <a:r>
              <a:rPr kumimoji="1" lang="en-US" altLang="ja-JP" sz="1600" b="1" i="0" u="none" strike="noStrike" kern="1200" cap="none" spc="0" normalizeH="0" baseline="0" noProof="0" dirty="0">
                <a:ln>
                  <a:noFill/>
                </a:ln>
                <a:solidFill>
                  <a:prstClr val="black"/>
                </a:solidFill>
                <a:effectLst>
                  <a:glow rad="127000">
                    <a:prstClr val="white"/>
                  </a:glow>
                </a:effectLst>
                <a:uLnTx/>
                <a:uFillTx/>
                <a:latin typeface="メイリオ" panose="020B0604030504040204" pitchFamily="50" charset="-128"/>
                <a:ea typeface="メイリオ" panose="020B0604030504040204" pitchFamily="50" charset="-128"/>
                <a:cs typeface="+mn-cs"/>
              </a:rPr>
              <a:t>HP</a:t>
            </a:r>
            <a:r>
              <a:rPr kumimoji="1" lang="ja-JP" altLang="en-US" sz="1600" b="1" i="0" u="none" strike="noStrike" kern="1200" cap="none" spc="0" normalizeH="0" baseline="0" noProof="0" dirty="0">
                <a:ln>
                  <a:noFill/>
                </a:ln>
                <a:solidFill>
                  <a:prstClr val="black"/>
                </a:solidFill>
                <a:effectLst>
                  <a:glow rad="127000">
                    <a:prstClr val="white"/>
                  </a:glow>
                </a:effectLst>
                <a:uLnTx/>
                <a:uFillTx/>
                <a:latin typeface="メイリオ" panose="020B0604030504040204" pitchFamily="50" charset="-128"/>
                <a:ea typeface="メイリオ" panose="020B0604030504040204" pitchFamily="50" charset="-128"/>
                <a:cs typeface="+mn-cs"/>
              </a:rPr>
              <a:t>より</a:t>
            </a:r>
            <a:endParaRPr kumimoji="1" lang="en-US" altLang="ja-JP" sz="1600" b="1" i="0" u="none" strike="noStrike" kern="1200" cap="none" spc="0" normalizeH="0" baseline="0" noProof="0" dirty="0">
              <a:ln>
                <a:noFill/>
              </a:ln>
              <a:solidFill>
                <a:prstClr val="black"/>
              </a:solidFill>
              <a:effectLst>
                <a:glow rad="127000">
                  <a:prstClr val="white"/>
                </a:glow>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https://www.city.tsukuba.lg.jp/shisei/torikumi/kokusai/index.html</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hlinkClick r:id="" action="ppaction://noaction"/>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1677-9A85-4923-9CC3-BAC96B6B0266}" type="slidenum">
              <a:rPr kumimoji="1" lang="ja-JP" altLang="en-US" sz="4800" b="0" i="0" u="none" strike="noStrike" kern="1200" cap="none" spc="0" normalizeH="0" baseline="0" noProof="0" smtClean="0">
                <a:ln>
                  <a:noFill/>
                </a:ln>
                <a:solidFill>
                  <a:prstClr val="black"/>
                </a:solidFill>
                <a:effectLst/>
                <a:uLnTx/>
                <a:uFillTx/>
                <a:latin typeface="Agency FB" panose="020B0503020202020204" pitchFamily="34" charset="0"/>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4800" b="0" i="0" u="none" strike="noStrike" kern="1200" cap="none" spc="0" normalizeH="0" baseline="0" noProof="0" dirty="0">
              <a:ln>
                <a:noFill/>
              </a:ln>
              <a:solidFill>
                <a:prstClr val="black"/>
              </a:solidFill>
              <a:effectLst/>
              <a:uLnTx/>
              <a:uFillTx/>
              <a:latin typeface="Agency FB" panose="020B0503020202020204" pitchFamily="34" charset="0"/>
              <a:ea typeface="游ゴシック" panose="020B0400000000000000" pitchFamily="50" charset="-128"/>
              <a:cs typeface="+mn-cs"/>
            </a:endParaRPr>
          </a:p>
        </p:txBody>
      </p:sp>
      <p:sp>
        <p:nvSpPr>
          <p:cNvPr id="14" name="角丸四角形 13">
            <a:extLst>
              <a:ext uri="{FF2B5EF4-FFF2-40B4-BE49-F238E27FC236}">
                <a16:creationId xmlns:a16="http://schemas.microsoft.com/office/drawing/2014/main" id="{FAFEF242-3C7E-4B89-B5ED-F280405C5ABC}"/>
              </a:ext>
            </a:extLst>
          </p:cNvPr>
          <p:cNvSpPr/>
          <p:nvPr/>
        </p:nvSpPr>
        <p:spPr>
          <a:xfrm>
            <a:off x="0" y="-1053"/>
            <a:ext cx="1088137" cy="391150"/>
          </a:xfrm>
          <a:prstGeom prst="roundRect">
            <a:avLst/>
          </a:prstGeom>
          <a:solidFill>
            <a:schemeClr val="accent2">
              <a:lumMod val="75000"/>
              <a:alpha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メイリオ" panose="020B0604030504040204" pitchFamily="50" charset="-128"/>
                <a:ea typeface="メイリオ" panose="020B0604030504040204" pitchFamily="50" charset="-128"/>
              </a:rPr>
              <a:t>背景</a:t>
            </a:r>
          </a:p>
        </p:txBody>
      </p:sp>
      <p:sp>
        <p:nvSpPr>
          <p:cNvPr id="15" name="角丸四角形 14">
            <a:extLst>
              <a:ext uri="{FF2B5EF4-FFF2-40B4-BE49-F238E27FC236}">
                <a16:creationId xmlns:a16="http://schemas.microsoft.com/office/drawing/2014/main" id="{FAFEF242-3C7E-4B89-B5ED-F280405C5ABC}"/>
              </a:ext>
            </a:extLst>
          </p:cNvPr>
          <p:cNvSpPr/>
          <p:nvPr/>
        </p:nvSpPr>
        <p:spPr>
          <a:xfrm>
            <a:off x="1097720" y="-1053"/>
            <a:ext cx="1245403"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b="1" dirty="0">
                <a:latin typeface="メイリオ" panose="020B0604030504040204" pitchFamily="50" charset="-128"/>
                <a:ea typeface="メイリオ" panose="020B0604030504040204" pitchFamily="50" charset="-128"/>
              </a:rPr>
              <a:t>目的・目標</a:t>
            </a:r>
          </a:p>
        </p:txBody>
      </p:sp>
      <p:sp>
        <p:nvSpPr>
          <p:cNvPr id="16" name="角丸四角形 15">
            <a:extLst>
              <a:ext uri="{FF2B5EF4-FFF2-40B4-BE49-F238E27FC236}">
                <a16:creationId xmlns:a16="http://schemas.microsoft.com/office/drawing/2014/main" id="{FAFEF242-3C7E-4B89-B5ED-F280405C5ABC}"/>
              </a:ext>
            </a:extLst>
          </p:cNvPr>
          <p:cNvSpPr/>
          <p:nvPr/>
        </p:nvSpPr>
        <p:spPr>
          <a:xfrm>
            <a:off x="235270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仮説</a:t>
            </a:r>
          </a:p>
        </p:txBody>
      </p:sp>
      <p:sp>
        <p:nvSpPr>
          <p:cNvPr id="17" name="角丸四角形 16">
            <a:extLst>
              <a:ext uri="{FF2B5EF4-FFF2-40B4-BE49-F238E27FC236}">
                <a16:creationId xmlns:a16="http://schemas.microsoft.com/office/drawing/2014/main" id="{FAFEF242-3C7E-4B89-B5ED-F280405C5ABC}"/>
              </a:ext>
            </a:extLst>
          </p:cNvPr>
          <p:cNvSpPr/>
          <p:nvPr/>
        </p:nvSpPr>
        <p:spPr>
          <a:xfrm>
            <a:off x="3450426" y="-4246"/>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調査</a:t>
            </a:r>
          </a:p>
        </p:txBody>
      </p:sp>
      <p:sp>
        <p:nvSpPr>
          <p:cNvPr id="18" name="角丸四角形 17">
            <a:extLst>
              <a:ext uri="{FF2B5EF4-FFF2-40B4-BE49-F238E27FC236}">
                <a16:creationId xmlns:a16="http://schemas.microsoft.com/office/drawing/2014/main" id="{FAFEF242-3C7E-4B89-B5ED-F280405C5ABC}"/>
              </a:ext>
            </a:extLst>
          </p:cNvPr>
          <p:cNvSpPr/>
          <p:nvPr/>
        </p:nvSpPr>
        <p:spPr>
          <a:xfrm>
            <a:off x="4548146" y="-8547"/>
            <a:ext cx="1088137" cy="391150"/>
          </a:xfrm>
          <a:prstGeom prst="roundRect">
            <a:avLst/>
          </a:prstGeom>
          <a:solidFill>
            <a:schemeClr val="accent2">
              <a:lumMod val="60000"/>
              <a:lumOff val="40000"/>
              <a:alpha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latin typeface="メイリオ" panose="020B0604030504040204" pitchFamily="50" charset="-128"/>
                <a:ea typeface="メイリオ" panose="020B0604030504040204" pitchFamily="50" charset="-128"/>
              </a:rPr>
              <a:t>提案</a:t>
            </a:r>
          </a:p>
        </p:txBody>
      </p:sp>
    </p:spTree>
    <p:extLst>
      <p:ext uri="{BB962C8B-B14F-4D97-AF65-F5344CB8AC3E}">
        <p14:creationId xmlns:p14="http://schemas.microsoft.com/office/powerpoint/2010/main" val="278985987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3440</TotalTime>
  <Words>5761</Words>
  <Application>Microsoft Office PowerPoint</Application>
  <PresentationFormat>画面に合わせる (4:3)</PresentationFormat>
  <Paragraphs>1673</Paragraphs>
  <Slides>86</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86</vt:i4>
      </vt:variant>
    </vt:vector>
  </HeadingPairs>
  <TitlesOfParts>
    <vt:vector size="101" baseType="lpstr">
      <vt:lpstr>Elephant</vt:lpstr>
      <vt:lpstr>HGPｺﾞｼｯｸM</vt:lpstr>
      <vt:lpstr>HGS行書体</vt:lpstr>
      <vt:lpstr>メイリオ</vt:lpstr>
      <vt:lpstr>メイリオ</vt:lpstr>
      <vt:lpstr>游ゴシック</vt:lpstr>
      <vt:lpstr>游ゴシック Light</vt:lpstr>
      <vt:lpstr>Agency FB</vt:lpstr>
      <vt:lpstr>Arial</vt:lpstr>
      <vt:lpstr>Book Antiqua</vt:lpstr>
      <vt:lpstr>Calibri</vt:lpstr>
      <vt:lpstr>Calibri Light</vt:lpstr>
      <vt:lpstr>Office テーマ</vt:lpstr>
      <vt:lpstr>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筑波大学留学生数　拡大用データ（2018.5.1現在）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筑波大学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s1711233</dc:creator>
  <cp:lastModifiedBy>タオ カトウ</cp:lastModifiedBy>
  <cp:revision>634</cp:revision>
  <cp:lastPrinted>2019-06-14T02:36:23Z</cp:lastPrinted>
  <dcterms:created xsi:type="dcterms:W3CDTF">2019-05-12T10:51:15Z</dcterms:created>
  <dcterms:modified xsi:type="dcterms:W3CDTF">2019-07-05T06:25:58Z</dcterms:modified>
</cp:coreProperties>
</file>