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328" r:id="rId2"/>
    <p:sldId id="329" r:id="rId3"/>
    <p:sldId id="386" r:id="rId4"/>
    <p:sldId id="441" r:id="rId5"/>
    <p:sldId id="387" r:id="rId6"/>
    <p:sldId id="397" r:id="rId7"/>
    <p:sldId id="439" r:id="rId8"/>
    <p:sldId id="442" r:id="rId9"/>
    <p:sldId id="444" r:id="rId10"/>
    <p:sldId id="389" r:id="rId11"/>
    <p:sldId id="451" r:id="rId12"/>
    <p:sldId id="450" r:id="rId13"/>
    <p:sldId id="440" r:id="rId14"/>
    <p:sldId id="390" r:id="rId15"/>
    <p:sldId id="392" r:id="rId16"/>
    <p:sldId id="448" r:id="rId17"/>
    <p:sldId id="257" r:id="rId18"/>
    <p:sldId id="447" r:id="rId19"/>
    <p:sldId id="422" r:id="rId20"/>
    <p:sldId id="464" r:id="rId21"/>
    <p:sldId id="432" r:id="rId22"/>
    <p:sldId id="465" r:id="rId23"/>
    <p:sldId id="446" r:id="rId24"/>
    <p:sldId id="424" r:id="rId25"/>
    <p:sldId id="434" r:id="rId26"/>
    <p:sldId id="435" r:id="rId27"/>
    <p:sldId id="436" r:id="rId28"/>
    <p:sldId id="449" r:id="rId29"/>
    <p:sldId id="394" r:id="rId30"/>
    <p:sldId id="339" r:id="rId31"/>
    <p:sldId id="462" r:id="rId32"/>
    <p:sldId id="452" r:id="rId33"/>
    <p:sldId id="457" r:id="rId34"/>
    <p:sldId id="453" r:id="rId35"/>
    <p:sldId id="460" r:id="rId36"/>
    <p:sldId id="458" r:id="rId37"/>
    <p:sldId id="461" r:id="rId38"/>
    <p:sldId id="459" r:id="rId39"/>
    <p:sldId id="456" r:id="rId40"/>
    <p:sldId id="463" r:id="rId41"/>
    <p:sldId id="288" r:id="rId42"/>
    <p:sldId id="420" r:id="rId43"/>
    <p:sldId id="289" r:id="rId44"/>
    <p:sldId id="357" r:id="rId45"/>
    <p:sldId id="358" r:id="rId46"/>
    <p:sldId id="361" r:id="rId47"/>
    <p:sldId id="369" r:id="rId48"/>
    <p:sldId id="370" r:id="rId49"/>
    <p:sldId id="330" r:id="rId50"/>
    <p:sldId id="260" r:id="rId51"/>
    <p:sldId id="321" r:id="rId52"/>
    <p:sldId id="443" r:id="rId53"/>
    <p:sldId id="433" r:id="rId54"/>
    <p:sldId id="425" r:id="rId55"/>
    <p:sldId id="427" r:id="rId56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御手洗 陽" initials="御手洗" lastIdx="24" clrIdx="0">
    <p:extLst>
      <p:ext uri="{19B8F6BF-5375-455C-9EA6-DF929625EA0E}">
        <p15:presenceInfo xmlns:p15="http://schemas.microsoft.com/office/powerpoint/2012/main" userId="48f17cc01786f5ff" providerId="Windows Live"/>
      </p:ext>
    </p:extLst>
  </p:cmAuthor>
  <p:cmAuthor id="2" name="御手洗 陽" initials="御手洗 [2]" lastIdx="10" clrIdx="1">
    <p:extLst>
      <p:ext uri="{19B8F6BF-5375-455C-9EA6-DF929625EA0E}">
        <p15:presenceInfo xmlns:p15="http://schemas.microsoft.com/office/powerpoint/2012/main" userId="4203064a5ff5d9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5949"/>
    <a:srgbClr val="69AFFD"/>
    <a:srgbClr val="2588A7"/>
    <a:srgbClr val="C3991C"/>
    <a:srgbClr val="BD4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4660"/>
  </p:normalViewPr>
  <p:slideViewPr>
    <p:cSldViewPr snapToGrid="0">
      <p:cViewPr>
        <p:scale>
          <a:sx n="87" d="100"/>
          <a:sy n="87" d="100"/>
        </p:scale>
        <p:origin x="5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8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tsu\Desktop\&#20154;&#25163;&#19981;&#36275;&#24863;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tsu\Desktop\&#31569;&#27874;&#22823;&#23398;%20&#30041;&#23398;&#29983;&#25968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0840;&#22269;&#22806;&#22269;&#20154;&#21172;&#20685;&#32773;&#25968;&#12398;&#25512;&#31227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0840;&#22269;&#22806;&#22269;&#20154;&#21172;&#20685;&#32773;&#25968;&#12398;&#25512;&#31227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0840;&#22269;&#22806;&#22269;&#20154;&#21172;&#20685;&#32773;&#25968;&#12398;&#25512;&#31227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tsu\Desktop\&#22303;&#28006;&#12495;&#12525;&#12540;&#12527;&#12540;&#12463;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tsu\Desktop\&#37117;&#24066;&#35336;&#30011;&#23455;&#32722;\&#20316;&#25104;&#12487;&#12540;&#12479;\&#22806;&#22269;&#20154;&#21172;&#20685;&#32773;&#25968;&#12398;&#25512;&#31227;\&#20840;&#22269;&#22806;&#22269;&#20154;&#21172;&#20685;&#32773;&#25968;&#12398;&#25512;&#31227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tsu\Desktop\&#37117;&#24066;&#35336;&#30011;&#23455;&#32722;\&#20316;&#25104;&#12487;&#12540;&#12479;\&#22806;&#22269;&#20154;&#21172;&#20685;&#32773;&#25968;&#12398;&#25512;&#31227;\&#22303;&#28006;&#12495;&#12525;&#12540;&#12527;&#12540;&#12463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tsu\Desktop\&#31569;&#27874;&#22823;&#23398;%20&#30041;&#23398;&#29983;&#25968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33171619066595E-2"/>
          <c:y val="3.1055305388626258E-2"/>
          <c:w val="0.81997318086133153"/>
          <c:h val="0.51711743462623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Sheet1!$A$19:$A$30</c:f>
              <c:strCache>
                <c:ptCount val="12"/>
                <c:pt idx="0">
                  <c:v>運輸、郵便業</c:v>
                </c:pt>
                <c:pt idx="1">
                  <c:v>サービス業(他に分類されないもの)</c:v>
                </c:pt>
                <c:pt idx="2">
                  <c:v>建設業</c:v>
                </c:pt>
                <c:pt idx="3">
                  <c:v>情報通信業</c:v>
                </c:pt>
                <c:pt idx="4">
                  <c:v>宿泊業、飲食サービス業</c:v>
                </c:pt>
                <c:pt idx="5">
                  <c:v>生活関連サービス業、娯楽業</c:v>
                </c:pt>
                <c:pt idx="6">
                  <c:v>製造業</c:v>
                </c:pt>
                <c:pt idx="7">
                  <c:v>学術研究、専門・技術サービス業</c:v>
                </c:pt>
                <c:pt idx="8">
                  <c:v>不動産業、物品賃貸業</c:v>
                </c:pt>
                <c:pt idx="9">
                  <c:v>医療、福祉業</c:v>
                </c:pt>
                <c:pt idx="10">
                  <c:v>卸売業、小売業</c:v>
                </c:pt>
                <c:pt idx="11">
                  <c:v>金融業、保険業</c:v>
                </c:pt>
              </c:strCache>
            </c:strRef>
          </c:cat>
          <c:val>
            <c:numRef>
              <c:f>Sheet1!$B$19:$B$30</c:f>
              <c:numCache>
                <c:formatCode>General</c:formatCode>
                <c:ptCount val="12"/>
                <c:pt idx="0">
                  <c:v>62</c:v>
                </c:pt>
                <c:pt idx="1">
                  <c:v>55.3</c:v>
                </c:pt>
                <c:pt idx="2">
                  <c:v>54.7</c:v>
                </c:pt>
                <c:pt idx="3">
                  <c:v>53</c:v>
                </c:pt>
                <c:pt idx="4">
                  <c:v>50.7</c:v>
                </c:pt>
                <c:pt idx="5">
                  <c:v>48.3</c:v>
                </c:pt>
                <c:pt idx="6">
                  <c:v>45</c:v>
                </c:pt>
                <c:pt idx="7">
                  <c:v>44.7</c:v>
                </c:pt>
                <c:pt idx="8">
                  <c:v>44.3</c:v>
                </c:pt>
                <c:pt idx="9">
                  <c:v>44</c:v>
                </c:pt>
                <c:pt idx="10">
                  <c:v>40.700000000000003</c:v>
                </c:pt>
                <c:pt idx="11">
                  <c:v>21.7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5-42F4-8619-A199565FC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163992"/>
        <c:axId val="384165560"/>
      </c:barChart>
      <c:catAx>
        <c:axId val="384163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t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5560"/>
        <c:crosses val="autoZero"/>
        <c:auto val="1"/>
        <c:lblAlgn val="ctr"/>
        <c:lblOffset val="100"/>
        <c:noMultiLvlLbl val="0"/>
      </c:catAx>
      <c:valAx>
        <c:axId val="384165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39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1" lang="ja-JP" altLang="ja-JP" sz="2400" b="0" dirty="0">
                <a:effectLst/>
              </a:rPr>
              <a:t>留学生数</a:t>
            </a:r>
            <a:endParaRPr lang="ja-JP" altLang="ja-JP" sz="2400" b="0" dirty="0">
              <a:effectLst/>
            </a:endParaRPr>
          </a:p>
          <a:p>
            <a:pPr>
              <a:defRPr b="1"/>
            </a:pPr>
            <a:r>
              <a:rPr kumimoji="1" lang="ja-JP" altLang="ja-JP" sz="2400" b="0" baseline="0" dirty="0">
                <a:effectLst/>
              </a:rPr>
              <a:t>  </a:t>
            </a:r>
            <a:r>
              <a:rPr kumimoji="1" lang="en-US" altLang="ja-JP" sz="2400" b="0" dirty="0">
                <a:effectLst/>
              </a:rPr>
              <a:t>2,457</a:t>
            </a:r>
            <a:r>
              <a:rPr kumimoji="1" lang="ja-JP" altLang="ja-JP" sz="2400" b="0" dirty="0">
                <a:effectLst/>
              </a:rPr>
              <a:t>人</a:t>
            </a:r>
            <a:endParaRPr lang="ja-JP" altLang="ja-JP" sz="2400" b="0" dirty="0">
              <a:effectLst/>
            </a:endParaRPr>
          </a:p>
        </c:rich>
      </c:tx>
      <c:layout>
        <c:manualLayout>
          <c:xMode val="edge"/>
          <c:yMode val="edge"/>
          <c:x val="0.37332462430562147"/>
          <c:y val="0.36551287366437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2130226739247633"/>
          <c:y val="4.2460857455802192E-2"/>
          <c:w val="0.78470370472563311"/>
          <c:h val="0.92725523689008926"/>
        </c:manualLayout>
      </c:layout>
      <c:doughnutChart>
        <c:varyColors val="1"/>
        <c:ser>
          <c:idx val="0"/>
          <c:order val="0"/>
          <c:spPr>
            <a:solidFill>
              <a:schemeClr val="bg1">
                <a:lumMod val="85000"/>
              </a:schemeClr>
            </a:solidFill>
          </c:spPr>
          <c:explosion val="1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7A-4D75-9649-747A788C566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7A-4D75-9649-747A788C566E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7A-4D75-9649-747A788C566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7A-4D75-9649-747A788C566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7A-4D75-9649-747A788C566E}"/>
              </c:ext>
            </c:extLst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7A-4D75-9649-747A788C566E}"/>
              </c:ext>
            </c:extLst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47A-4D75-9649-747A788C566E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47A-4D75-9649-747A788C566E}"/>
              </c:ext>
            </c:extLst>
          </c:dPt>
          <c:dPt>
            <c:idx val="8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47A-4D75-9649-747A788C566E}"/>
              </c:ext>
            </c:extLst>
          </c:dPt>
          <c:dPt>
            <c:idx val="9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47A-4D75-9649-747A788C566E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47A-4D75-9649-747A788C566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D1FBA20-D567-4F8B-83DD-8895F8692843}" type="CATEGORYNAME">
                      <a:rPr lang="ja-JP" altLang="en-US" sz="2000"/>
                      <a:pPr/>
                      <a:t>[分類名]</a:t>
                    </a:fld>
                    <a:r>
                      <a:rPr lang="ja-JP" altLang="en-US" sz="2000" baseline="0" dirty="0"/>
                      <a:t>
</a:t>
                    </a:r>
                    <a:fld id="{7428E1E2-84D2-4075-8A82-B6678C5B6617}" type="PERCENTAGE">
                      <a:rPr lang="en-US" altLang="ja-JP" sz="2000" baseline="0"/>
                      <a:pPr/>
                      <a:t>[パーセンテージ]</a:t>
                    </a:fld>
                    <a:endParaRPr lang="ja-JP" altLang="en-US" sz="20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7A-4D75-9649-747A788C566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53A1044-F255-4E4B-AB02-755C0805EE88}" type="CATEGORYNAME">
                      <a:rPr lang="ja-JP" altLang="en-US" sz="1800"/>
                      <a:pPr/>
                      <a:t>[分類名]</a:t>
                    </a:fld>
                    <a:r>
                      <a:rPr lang="ja-JP" altLang="en-US" sz="1800" baseline="0" dirty="0"/>
                      <a:t>
</a:t>
                    </a:r>
                    <a:fld id="{97EE3D8A-8644-4803-BB5C-0B085777ABCC}" type="PERCENTAGE">
                      <a:rPr lang="en-US" altLang="ja-JP" sz="1800" baseline="0"/>
                      <a:pPr/>
                      <a:t>[パーセンテージ]</a:t>
                    </a:fld>
                    <a:endParaRPr lang="ja-JP" altLang="en-US" sz="18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7A-4D75-9649-747A788C566E}"/>
                </c:ext>
              </c:extLst>
            </c:dLbl>
            <c:dLbl>
              <c:idx val="2"/>
              <c:layout>
                <c:manualLayout>
                  <c:x val="7.9995342749629591E-4"/>
                  <c:y val="0.1689490340315572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7A-4D75-9649-747A788C566E}"/>
                </c:ext>
              </c:extLst>
            </c:dLbl>
            <c:dLbl>
              <c:idx val="3"/>
              <c:layout>
                <c:manualLayout>
                  <c:x val="1.8643449748709784E-3"/>
                  <c:y val="1.4361395663800859E-2"/>
                </c:manualLayout>
              </c:layout>
              <c:tx>
                <c:rich>
                  <a:bodyPr/>
                  <a:lstStyle/>
                  <a:p>
                    <a:fld id="{3889EA35-C840-4186-864D-AC28B05CA286}" type="CATEGORYNAME">
                      <a:rPr lang="ja-JP" altLang="en-US" sz="1600"/>
                      <a:pPr/>
                      <a:t>[分類名]</a:t>
                    </a:fld>
                    <a:r>
                      <a:rPr lang="ja-JP" altLang="en-US" sz="1600" baseline="0" dirty="0"/>
                      <a:t>
</a:t>
                    </a:r>
                    <a:fld id="{2B86CECE-9FBA-4EAE-BC3C-6069CE2F944F}" type="PERCENTAGE">
                      <a:rPr lang="en-US" altLang="ja-JP" sz="1600" baseline="0"/>
                      <a:pPr/>
                      <a:t>[パーセンテージ]</a:t>
                    </a:fld>
                    <a:endParaRPr lang="ja-JP" altLang="en-US" sz="16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47A-4D75-9649-747A788C566E}"/>
                </c:ext>
              </c:extLst>
            </c:dLbl>
            <c:dLbl>
              <c:idx val="4"/>
              <c:layout>
                <c:manualLayout>
                  <c:x val="-4.2189592124187887E-2"/>
                  <c:y val="0.234813445184103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47A-4D75-9649-747A788C566E}"/>
                </c:ext>
              </c:extLst>
            </c:dLbl>
            <c:dLbl>
              <c:idx val="5"/>
              <c:layout>
                <c:manualLayout>
                  <c:x val="-0.10800022244694241"/>
                  <c:y val="0.1930791801675290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47A-4D75-9649-747A788C566E}"/>
                </c:ext>
              </c:extLst>
            </c:dLbl>
            <c:dLbl>
              <c:idx val="6"/>
              <c:layout>
                <c:manualLayout>
                  <c:x val="-0.1411094783042624"/>
                  <c:y val="0.1425465380340051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47A-4D75-9649-747A788C566E}"/>
                </c:ext>
              </c:extLst>
            </c:dLbl>
            <c:dLbl>
              <c:idx val="7"/>
              <c:layout>
                <c:manualLayout>
                  <c:x val="-0.17655089320073064"/>
                  <c:y val="8.29625075339146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47A-4D75-9649-747A788C566E}"/>
                </c:ext>
              </c:extLst>
            </c:dLbl>
            <c:dLbl>
              <c:idx val="8"/>
              <c:layout>
                <c:manualLayout>
                  <c:x val="-0.15292985500216402"/>
                  <c:y val="1.12679094547571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47A-4D75-9649-747A788C566E}"/>
                </c:ext>
              </c:extLst>
            </c:dLbl>
            <c:dLbl>
              <c:idx val="9"/>
              <c:layout>
                <c:manualLayout>
                  <c:x val="-9.2346256492364151E-2"/>
                  <c:y val="-8.29958956616085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51961815227692"/>
                      <c:h val="0.119355134077885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947A-4D75-9649-747A788C566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8D7C29F4-556F-4B91-9CB2-B5E10FCB005F}" type="CATEGORYNAME">
                      <a:rPr lang="ja-JP" altLang="en-US" sz="1800"/>
                      <a:pPr/>
                      <a:t>[分類名]</a:t>
                    </a:fld>
                    <a:r>
                      <a:rPr lang="ja-JP" altLang="en-US" sz="1800" baseline="0" dirty="0"/>
                      <a:t>
</a:t>
                    </a:r>
                    <a:fld id="{2BAA6B21-6987-4419-BC6F-468BCDBDA0B8}" type="PERCENTAGE">
                      <a:rPr lang="en-US" altLang="ja-JP" sz="1800" baseline="0"/>
                      <a:pPr/>
                      <a:t>[パーセンテージ]</a:t>
                    </a:fld>
                    <a:endParaRPr lang="ja-JP" altLang="en-US" sz="18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947A-4D75-9649-747A788C56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Sheet1!$A$5:$A$15</c:f>
              <c:strCache>
                <c:ptCount val="11"/>
                <c:pt idx="0">
                  <c:v>中国</c:v>
                </c:pt>
                <c:pt idx="1">
                  <c:v>韓国</c:v>
                </c:pt>
                <c:pt idx="2">
                  <c:v>インドネシア</c:v>
                </c:pt>
                <c:pt idx="3">
                  <c:v>台湾</c:v>
                </c:pt>
                <c:pt idx="4">
                  <c:v>ベトナム</c:v>
                </c:pt>
                <c:pt idx="5">
                  <c:v>アメリカ</c:v>
                </c:pt>
                <c:pt idx="6">
                  <c:v>マレーシア</c:v>
                </c:pt>
                <c:pt idx="7">
                  <c:v>タイ</c:v>
                </c:pt>
                <c:pt idx="8">
                  <c:v>インド</c:v>
                </c:pt>
                <c:pt idx="9">
                  <c:v>バングラデシュ</c:v>
                </c:pt>
                <c:pt idx="10">
                  <c:v>その他</c:v>
                </c:pt>
              </c:strCache>
            </c:strRef>
          </c:cat>
          <c:val>
            <c:numRef>
              <c:f>Sheet1!$B$5:$B$15</c:f>
              <c:numCache>
                <c:formatCode>General</c:formatCode>
                <c:ptCount val="11"/>
                <c:pt idx="0" formatCode="#,##0">
                  <c:v>1201</c:v>
                </c:pt>
                <c:pt idx="1">
                  <c:v>157</c:v>
                </c:pt>
                <c:pt idx="2">
                  <c:v>96</c:v>
                </c:pt>
                <c:pt idx="3">
                  <c:v>96</c:v>
                </c:pt>
                <c:pt idx="4">
                  <c:v>89</c:v>
                </c:pt>
                <c:pt idx="5">
                  <c:v>47</c:v>
                </c:pt>
                <c:pt idx="6">
                  <c:v>42</c:v>
                </c:pt>
                <c:pt idx="7">
                  <c:v>38</c:v>
                </c:pt>
                <c:pt idx="8">
                  <c:v>38</c:v>
                </c:pt>
                <c:pt idx="9">
                  <c:v>35</c:v>
                </c:pt>
                <c:pt idx="10">
                  <c:v>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47A-4D75-9649-747A788C56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39889978967469E-2"/>
          <c:y val="0.15263355039420398"/>
          <c:w val="0.91646013954878491"/>
          <c:h val="0.772619761859284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身分に基づく在留資格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Sheet1!$B$15:$H$15</c:f>
              <c:numCache>
                <c:formatCode>General</c:formatCode>
                <c:ptCount val="7"/>
                <c:pt idx="0">
                  <c:v>30.8689</c:v>
                </c:pt>
                <c:pt idx="1">
                  <c:v>31.878799999999998</c:v>
                </c:pt>
                <c:pt idx="2">
                  <c:v>33.869</c:v>
                </c:pt>
                <c:pt idx="3">
                  <c:v>36.7211</c:v>
                </c:pt>
                <c:pt idx="4">
                  <c:v>41.338900000000002</c:v>
                </c:pt>
                <c:pt idx="5">
                  <c:v>45.913200000000003</c:v>
                </c:pt>
                <c:pt idx="6">
                  <c:v>49.566800000000001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7-4FAC-B3B1-5F92C64EA837}"/>
            </c:ext>
          </c:extLst>
        </c:ser>
        <c:ser>
          <c:idx val="1"/>
          <c:order val="1"/>
          <c:tx>
            <c:strRef>
              <c:f>Sheet1!$A$16</c:f>
              <c:strCache>
                <c:ptCount val="1"/>
                <c:pt idx="0">
                  <c:v>資格外活動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Sheet1!$B$16:$H$16</c:f>
              <c:numCache>
                <c:formatCode>General</c:formatCode>
                <c:ptCount val="7"/>
                <c:pt idx="0">
                  <c:v>10.8492</c:v>
                </c:pt>
                <c:pt idx="1">
                  <c:v>12.177</c:v>
                </c:pt>
                <c:pt idx="2">
                  <c:v>14.6701</c:v>
                </c:pt>
                <c:pt idx="3">
                  <c:v>19.2347</c:v>
                </c:pt>
                <c:pt idx="4">
                  <c:v>23.957699999999999</c:v>
                </c:pt>
                <c:pt idx="5">
                  <c:v>29.7012</c:v>
                </c:pt>
                <c:pt idx="6">
                  <c:v>34.379100000000001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7-4FAC-B3B1-5F92C64EA837}"/>
            </c:ext>
          </c:extLst>
        </c:ser>
        <c:ser>
          <c:idx val="2"/>
          <c:order val="2"/>
          <c:tx>
            <c:strRef>
              <c:f>Sheet1!$A$17</c:f>
              <c:strCache>
                <c:ptCount val="1"/>
                <c:pt idx="0">
                  <c:v>技能実習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Sheet1!$B$17:$H$17</c:f>
              <c:numCache>
                <c:formatCode>General</c:formatCode>
                <c:ptCount val="7"/>
                <c:pt idx="0">
                  <c:v>13.422800000000001</c:v>
                </c:pt>
                <c:pt idx="1">
                  <c:v>13.6608</c:v>
                </c:pt>
                <c:pt idx="2">
                  <c:v>14.5426</c:v>
                </c:pt>
                <c:pt idx="3">
                  <c:v>16.829599999999999</c:v>
                </c:pt>
                <c:pt idx="4">
                  <c:v>21.110800000000001</c:v>
                </c:pt>
                <c:pt idx="5">
                  <c:v>25.7788</c:v>
                </c:pt>
                <c:pt idx="6">
                  <c:v>30.8489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57-4FAC-B3B1-5F92C64EA837}"/>
            </c:ext>
          </c:extLst>
        </c:ser>
        <c:ser>
          <c:idx val="3"/>
          <c:order val="3"/>
          <c:tx>
            <c:strRef>
              <c:f>Sheet1!$A$18</c:f>
              <c:strCache>
                <c:ptCount val="1"/>
                <c:pt idx="0">
                  <c:v>特定活動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Sheet1!$B$18:$H$18</c:f>
              <c:numCache>
                <c:formatCode>General</c:formatCode>
                <c:ptCount val="7"/>
                <c:pt idx="0">
                  <c:v>0.67630000000000001</c:v>
                </c:pt>
                <c:pt idx="1">
                  <c:v>0.77349999999999997</c:v>
                </c:pt>
                <c:pt idx="2">
                  <c:v>0.94750000000000001</c:v>
                </c:pt>
                <c:pt idx="3">
                  <c:v>1.2705</c:v>
                </c:pt>
                <c:pt idx="4">
                  <c:v>1.8652</c:v>
                </c:pt>
                <c:pt idx="5">
                  <c:v>2.6269999999999998</c:v>
                </c:pt>
                <c:pt idx="6">
                  <c:v>3.5615000000000001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57-4FAC-B3B1-5F92C64EA837}"/>
            </c:ext>
          </c:extLst>
        </c:ser>
        <c:ser>
          <c:idx val="4"/>
          <c:order val="4"/>
          <c:tx>
            <c:strRef>
              <c:f>Sheet1!$A$19</c:f>
              <c:strCache>
                <c:ptCount val="1"/>
                <c:pt idx="0">
                  <c:v>専門的・技術的分野の在留資格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Sheet1!$B$19:$H$19</c:f>
              <c:numCache>
                <c:formatCode>General</c:formatCode>
                <c:ptCount val="7"/>
                <c:pt idx="0">
                  <c:v>12.4259</c:v>
                </c:pt>
                <c:pt idx="1">
                  <c:v>13.257099999999999</c:v>
                </c:pt>
                <c:pt idx="2">
                  <c:v>14.7296</c:v>
                </c:pt>
                <c:pt idx="3">
                  <c:v>16.7301</c:v>
                </c:pt>
                <c:pt idx="4">
                  <c:v>20.099399999999999</c:v>
                </c:pt>
                <c:pt idx="5">
                  <c:v>23.841200000000001</c:v>
                </c:pt>
                <c:pt idx="6">
                  <c:v>27.677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57-4FAC-B3B1-5F92C64EA837}"/>
            </c:ext>
          </c:extLst>
        </c:ser>
        <c:ser>
          <c:idx val="5"/>
          <c:order val="5"/>
          <c:tx>
            <c:strRef>
              <c:f>Sheet1!$A$20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Sheet1!$B$20:$H$20</c:f>
              <c:numCache>
                <c:formatCode>General</c:formatCode>
                <c:ptCount val="7"/>
                <c:pt idx="0">
                  <c:v>1.9E-3</c:v>
                </c:pt>
                <c:pt idx="1">
                  <c:v>3.2000000000000002E-3</c:v>
                </c:pt>
                <c:pt idx="2">
                  <c:v>3.8999999999999998E-3</c:v>
                </c:pt>
                <c:pt idx="3">
                  <c:v>3.5999999999999999E-3</c:v>
                </c:pt>
                <c:pt idx="4">
                  <c:v>4.8999999999999998E-3</c:v>
                </c:pt>
                <c:pt idx="5">
                  <c:v>5.5999999999999999E-3</c:v>
                </c:pt>
                <c:pt idx="6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57-4FAC-B3B1-5F92C64EA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4165168"/>
        <c:axId val="384160856"/>
      </c:barChart>
      <c:lineChart>
        <c:grouping val="standard"/>
        <c:varyColors val="0"/>
        <c:ser>
          <c:idx val="6"/>
          <c:order val="6"/>
          <c:tx>
            <c:strRef>
              <c:f>Sheet1!$A$21</c:f>
              <c:strCache>
                <c:ptCount val="1"/>
                <c:pt idx="0">
                  <c:v>合計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30469211109735E-2"/>
                  <c:y val="-5.63312254976528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16-49A8-8516-8DCA246C8370}"/>
                </c:ext>
              </c:extLst>
            </c:dLbl>
            <c:dLbl>
              <c:idx val="1"/>
              <c:layout>
                <c:manualLayout>
                  <c:x val="-3.2304692111097336E-2"/>
                  <c:y val="-6.1095473083220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16-49A8-8516-8DCA246C8370}"/>
                </c:ext>
              </c:extLst>
            </c:dLbl>
            <c:dLbl>
              <c:idx val="2"/>
              <c:layout>
                <c:manualLayout>
                  <c:x val="-3.2304692111097336E-2"/>
                  <c:y val="-6.34775968760041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16-49A8-8516-8DCA246C8370}"/>
                </c:ext>
              </c:extLst>
            </c:dLbl>
            <c:dLbl>
              <c:idx val="3"/>
              <c:layout>
                <c:manualLayout>
                  <c:x val="-3.3867945465352829E-2"/>
                  <c:y val="-6.3477596876004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16-49A8-8516-8DCA246C8370}"/>
                </c:ext>
              </c:extLst>
            </c:dLbl>
            <c:dLbl>
              <c:idx val="4"/>
              <c:layout>
                <c:manualLayout>
                  <c:x val="-4.1813211411060175E-2"/>
                  <c:y val="-6.1095473083220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16-49A8-8516-8DCA246C83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Sheet1!$B$21:$H$21</c:f>
              <c:numCache>
                <c:formatCode>#,##0</c:formatCode>
                <c:ptCount val="7"/>
                <c:pt idx="0">
                  <c:v>68.245000000000005</c:v>
                </c:pt>
                <c:pt idx="1">
                  <c:v>71.750399999999999</c:v>
                </c:pt>
                <c:pt idx="2">
                  <c:v>78.762700000000009</c:v>
                </c:pt>
                <c:pt idx="3">
                  <c:v>90.789600000000007</c:v>
                </c:pt>
                <c:pt idx="4">
                  <c:v>108.37690000000001</c:v>
                </c:pt>
                <c:pt idx="5">
                  <c:v>127.867</c:v>
                </c:pt>
                <c:pt idx="6">
                  <c:v>146.0463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957-4FAC-B3B1-5F92C64EA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65168"/>
        <c:axId val="384160856"/>
      </c:lineChart>
      <c:catAx>
        <c:axId val="38416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0856"/>
        <c:crosses val="autoZero"/>
        <c:auto val="1"/>
        <c:lblAlgn val="ctr"/>
        <c:lblOffset val="100"/>
        <c:noMultiLvlLbl val="0"/>
      </c:catAx>
      <c:valAx>
        <c:axId val="384160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51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39889978967469E-2"/>
          <c:y val="0.15263355039420395"/>
          <c:w val="0.91646013954878491"/>
          <c:h val="0.772619761859284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身分に基づく在留資格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Sheet1!$B$15:$H$15</c:f>
              <c:numCache>
                <c:formatCode>General</c:formatCode>
                <c:ptCount val="7"/>
                <c:pt idx="0">
                  <c:v>30.8689</c:v>
                </c:pt>
                <c:pt idx="1">
                  <c:v>31.878799999999998</c:v>
                </c:pt>
                <c:pt idx="2">
                  <c:v>33.869</c:v>
                </c:pt>
                <c:pt idx="3">
                  <c:v>36.7211</c:v>
                </c:pt>
                <c:pt idx="4">
                  <c:v>41.338900000000002</c:v>
                </c:pt>
                <c:pt idx="5">
                  <c:v>45.913200000000003</c:v>
                </c:pt>
                <c:pt idx="6">
                  <c:v>49.566800000000001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7-4FAC-B3B1-5F92C64EA837}"/>
            </c:ext>
          </c:extLst>
        </c:ser>
        <c:ser>
          <c:idx val="1"/>
          <c:order val="1"/>
          <c:tx>
            <c:strRef>
              <c:f>Sheet1!$A$16</c:f>
              <c:strCache>
                <c:ptCount val="1"/>
                <c:pt idx="0">
                  <c:v>資格外活動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Sheet1!$B$16:$H$16</c:f>
              <c:numCache>
                <c:formatCode>General</c:formatCode>
                <c:ptCount val="7"/>
                <c:pt idx="0">
                  <c:v>10.8492</c:v>
                </c:pt>
                <c:pt idx="1">
                  <c:v>12.177</c:v>
                </c:pt>
                <c:pt idx="2">
                  <c:v>14.6701</c:v>
                </c:pt>
                <c:pt idx="3">
                  <c:v>19.2347</c:v>
                </c:pt>
                <c:pt idx="4">
                  <c:v>23.957699999999999</c:v>
                </c:pt>
                <c:pt idx="5">
                  <c:v>29.7012</c:v>
                </c:pt>
                <c:pt idx="6">
                  <c:v>34.379100000000001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7-4FAC-B3B1-5F92C64EA837}"/>
            </c:ext>
          </c:extLst>
        </c:ser>
        <c:ser>
          <c:idx val="2"/>
          <c:order val="2"/>
          <c:tx>
            <c:strRef>
              <c:f>Sheet1!$A$17</c:f>
              <c:strCache>
                <c:ptCount val="1"/>
                <c:pt idx="0">
                  <c:v>技能実習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Sheet1!$B$17:$H$17</c:f>
              <c:numCache>
                <c:formatCode>General</c:formatCode>
                <c:ptCount val="7"/>
                <c:pt idx="0">
                  <c:v>13.422800000000001</c:v>
                </c:pt>
                <c:pt idx="1">
                  <c:v>13.6608</c:v>
                </c:pt>
                <c:pt idx="2">
                  <c:v>14.5426</c:v>
                </c:pt>
                <c:pt idx="3">
                  <c:v>16.829599999999999</c:v>
                </c:pt>
                <c:pt idx="4">
                  <c:v>21.110800000000001</c:v>
                </c:pt>
                <c:pt idx="5">
                  <c:v>25.7788</c:v>
                </c:pt>
                <c:pt idx="6">
                  <c:v>30.8489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57-4FAC-B3B1-5F92C64EA837}"/>
            </c:ext>
          </c:extLst>
        </c:ser>
        <c:ser>
          <c:idx val="3"/>
          <c:order val="3"/>
          <c:tx>
            <c:strRef>
              <c:f>Sheet1!$A$18</c:f>
              <c:strCache>
                <c:ptCount val="1"/>
                <c:pt idx="0">
                  <c:v>特定活動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Sheet1!$B$18:$H$18</c:f>
              <c:numCache>
                <c:formatCode>General</c:formatCode>
                <c:ptCount val="7"/>
                <c:pt idx="0">
                  <c:v>0.67630000000000001</c:v>
                </c:pt>
                <c:pt idx="1">
                  <c:v>0.77349999999999997</c:v>
                </c:pt>
                <c:pt idx="2">
                  <c:v>0.94750000000000001</c:v>
                </c:pt>
                <c:pt idx="3">
                  <c:v>1.2705</c:v>
                </c:pt>
                <c:pt idx="4">
                  <c:v>1.8652</c:v>
                </c:pt>
                <c:pt idx="5">
                  <c:v>2.6269999999999998</c:v>
                </c:pt>
                <c:pt idx="6">
                  <c:v>3.5615000000000001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57-4FAC-B3B1-5F92C64EA837}"/>
            </c:ext>
          </c:extLst>
        </c:ser>
        <c:ser>
          <c:idx val="4"/>
          <c:order val="4"/>
          <c:tx>
            <c:strRef>
              <c:f>Sheet1!$A$19</c:f>
              <c:strCache>
                <c:ptCount val="1"/>
                <c:pt idx="0">
                  <c:v>専門的・技術的分野の在留資格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Sheet1!$B$19:$H$19</c:f>
              <c:numCache>
                <c:formatCode>General</c:formatCode>
                <c:ptCount val="7"/>
                <c:pt idx="0">
                  <c:v>12.4259</c:v>
                </c:pt>
                <c:pt idx="1">
                  <c:v>13.257099999999999</c:v>
                </c:pt>
                <c:pt idx="2">
                  <c:v>14.7296</c:v>
                </c:pt>
                <c:pt idx="3">
                  <c:v>16.7301</c:v>
                </c:pt>
                <c:pt idx="4">
                  <c:v>20.099399999999999</c:v>
                </c:pt>
                <c:pt idx="5">
                  <c:v>23.841200000000001</c:v>
                </c:pt>
                <c:pt idx="6">
                  <c:v>27.677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57-4FAC-B3B1-5F92C64EA837}"/>
            </c:ext>
          </c:extLst>
        </c:ser>
        <c:ser>
          <c:idx val="5"/>
          <c:order val="5"/>
          <c:tx>
            <c:strRef>
              <c:f>Sheet1!$A$20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Sheet1!$B$20:$H$20</c:f>
              <c:numCache>
                <c:formatCode>General</c:formatCode>
                <c:ptCount val="7"/>
                <c:pt idx="0">
                  <c:v>1.9E-3</c:v>
                </c:pt>
                <c:pt idx="1">
                  <c:v>3.2000000000000002E-3</c:v>
                </c:pt>
                <c:pt idx="2">
                  <c:v>3.8999999999999998E-3</c:v>
                </c:pt>
                <c:pt idx="3">
                  <c:v>3.5999999999999999E-3</c:v>
                </c:pt>
                <c:pt idx="4">
                  <c:v>4.8999999999999998E-3</c:v>
                </c:pt>
                <c:pt idx="5">
                  <c:v>5.5999999999999999E-3</c:v>
                </c:pt>
                <c:pt idx="6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57-4FAC-B3B1-5F92C64EA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4162424"/>
        <c:axId val="384158896"/>
      </c:barChart>
      <c:lineChart>
        <c:grouping val="standard"/>
        <c:varyColors val="0"/>
        <c:ser>
          <c:idx val="6"/>
          <c:order val="6"/>
          <c:tx>
            <c:strRef>
              <c:f>Sheet1!$A$21</c:f>
              <c:strCache>
                <c:ptCount val="1"/>
                <c:pt idx="0">
                  <c:v>合計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30469211109735E-2"/>
                  <c:y val="-5.63312254976528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16-49A8-8516-8DCA246C8370}"/>
                </c:ext>
              </c:extLst>
            </c:dLbl>
            <c:dLbl>
              <c:idx val="1"/>
              <c:layout>
                <c:manualLayout>
                  <c:x val="-3.2304692111097336E-2"/>
                  <c:y val="-6.1095473083220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16-49A8-8516-8DCA246C8370}"/>
                </c:ext>
              </c:extLst>
            </c:dLbl>
            <c:dLbl>
              <c:idx val="2"/>
              <c:layout>
                <c:manualLayout>
                  <c:x val="-3.2304692111097336E-2"/>
                  <c:y val="-6.34775968760041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16-49A8-8516-8DCA246C8370}"/>
                </c:ext>
              </c:extLst>
            </c:dLbl>
            <c:dLbl>
              <c:idx val="3"/>
              <c:layout>
                <c:manualLayout>
                  <c:x val="-3.3867945465352829E-2"/>
                  <c:y val="-6.3477596876004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16-49A8-8516-8DCA246C8370}"/>
                </c:ext>
              </c:extLst>
            </c:dLbl>
            <c:dLbl>
              <c:idx val="4"/>
              <c:layout>
                <c:manualLayout>
                  <c:x val="-4.1813211411060175E-2"/>
                  <c:y val="-6.1095473083220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16-49A8-8516-8DCA246C83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Sheet1!$B$21:$H$21</c:f>
              <c:numCache>
                <c:formatCode>#,##0</c:formatCode>
                <c:ptCount val="7"/>
                <c:pt idx="0">
                  <c:v>68.245000000000005</c:v>
                </c:pt>
                <c:pt idx="1">
                  <c:v>71.750399999999999</c:v>
                </c:pt>
                <c:pt idx="2">
                  <c:v>78.762700000000009</c:v>
                </c:pt>
                <c:pt idx="3">
                  <c:v>90.789600000000007</c:v>
                </c:pt>
                <c:pt idx="4">
                  <c:v>108.37690000000001</c:v>
                </c:pt>
                <c:pt idx="5">
                  <c:v>127.867</c:v>
                </c:pt>
                <c:pt idx="6">
                  <c:v>146.0463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957-4FAC-B3B1-5F92C64EA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62424"/>
        <c:axId val="384158896"/>
      </c:lineChart>
      <c:catAx>
        <c:axId val="384162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58896"/>
        <c:crosses val="autoZero"/>
        <c:auto val="1"/>
        <c:lblAlgn val="ctr"/>
        <c:lblOffset val="100"/>
        <c:noMultiLvlLbl val="0"/>
      </c:catAx>
      <c:valAx>
        <c:axId val="38415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24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76636624711982E-2"/>
          <c:y val="0.14548717901585276"/>
          <c:w val="0.91646013954878491"/>
          <c:h val="0.772619761859284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身分に基づく在留資格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Sheet1!$B$15:$H$15</c:f>
              <c:numCache>
                <c:formatCode>General</c:formatCode>
                <c:ptCount val="7"/>
                <c:pt idx="0">
                  <c:v>30.8689</c:v>
                </c:pt>
                <c:pt idx="1">
                  <c:v>31.878799999999998</c:v>
                </c:pt>
                <c:pt idx="2">
                  <c:v>33.869</c:v>
                </c:pt>
                <c:pt idx="3">
                  <c:v>36.7211</c:v>
                </c:pt>
                <c:pt idx="4">
                  <c:v>41.338900000000002</c:v>
                </c:pt>
                <c:pt idx="5">
                  <c:v>45.913200000000003</c:v>
                </c:pt>
                <c:pt idx="6">
                  <c:v>49.566800000000001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7-4FAC-B3B1-5F92C64EA837}"/>
            </c:ext>
          </c:extLst>
        </c:ser>
        <c:ser>
          <c:idx val="1"/>
          <c:order val="1"/>
          <c:tx>
            <c:strRef>
              <c:f>Sheet1!$A$16</c:f>
              <c:strCache>
                <c:ptCount val="1"/>
                <c:pt idx="0">
                  <c:v>資格外活動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Sheet1!$B$16:$H$16</c:f>
              <c:numCache>
                <c:formatCode>General</c:formatCode>
                <c:ptCount val="7"/>
                <c:pt idx="0">
                  <c:v>10.8492</c:v>
                </c:pt>
                <c:pt idx="1">
                  <c:v>12.177</c:v>
                </c:pt>
                <c:pt idx="2">
                  <c:v>14.6701</c:v>
                </c:pt>
                <c:pt idx="3">
                  <c:v>19.2347</c:v>
                </c:pt>
                <c:pt idx="4">
                  <c:v>23.957699999999999</c:v>
                </c:pt>
                <c:pt idx="5">
                  <c:v>29.7012</c:v>
                </c:pt>
                <c:pt idx="6">
                  <c:v>34.379100000000001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7-4FAC-B3B1-5F92C64EA837}"/>
            </c:ext>
          </c:extLst>
        </c:ser>
        <c:ser>
          <c:idx val="2"/>
          <c:order val="2"/>
          <c:tx>
            <c:strRef>
              <c:f>Sheet1!$A$17</c:f>
              <c:strCache>
                <c:ptCount val="1"/>
                <c:pt idx="0">
                  <c:v>技能実習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Sheet1!$B$17:$H$17</c:f>
              <c:numCache>
                <c:formatCode>General</c:formatCode>
                <c:ptCount val="7"/>
                <c:pt idx="0">
                  <c:v>13.422800000000001</c:v>
                </c:pt>
                <c:pt idx="1">
                  <c:v>13.6608</c:v>
                </c:pt>
                <c:pt idx="2">
                  <c:v>14.5426</c:v>
                </c:pt>
                <c:pt idx="3">
                  <c:v>16.829599999999999</c:v>
                </c:pt>
                <c:pt idx="4">
                  <c:v>21.110800000000001</c:v>
                </c:pt>
                <c:pt idx="5">
                  <c:v>25.7788</c:v>
                </c:pt>
                <c:pt idx="6">
                  <c:v>30.8489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57-4FAC-B3B1-5F92C64EA837}"/>
            </c:ext>
          </c:extLst>
        </c:ser>
        <c:ser>
          <c:idx val="3"/>
          <c:order val="3"/>
          <c:tx>
            <c:strRef>
              <c:f>Sheet1!$A$18</c:f>
              <c:strCache>
                <c:ptCount val="1"/>
                <c:pt idx="0">
                  <c:v>特定活動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Sheet1!$B$18:$H$18</c:f>
              <c:numCache>
                <c:formatCode>General</c:formatCode>
                <c:ptCount val="7"/>
                <c:pt idx="0">
                  <c:v>0.67630000000000001</c:v>
                </c:pt>
                <c:pt idx="1">
                  <c:v>0.77349999999999997</c:v>
                </c:pt>
                <c:pt idx="2">
                  <c:v>0.94750000000000001</c:v>
                </c:pt>
                <c:pt idx="3">
                  <c:v>1.2705</c:v>
                </c:pt>
                <c:pt idx="4">
                  <c:v>1.8652</c:v>
                </c:pt>
                <c:pt idx="5">
                  <c:v>2.6269999999999998</c:v>
                </c:pt>
                <c:pt idx="6">
                  <c:v>3.5615000000000001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57-4FAC-B3B1-5F92C64EA837}"/>
            </c:ext>
          </c:extLst>
        </c:ser>
        <c:ser>
          <c:idx val="4"/>
          <c:order val="4"/>
          <c:tx>
            <c:strRef>
              <c:f>Sheet1!$A$19</c:f>
              <c:strCache>
                <c:ptCount val="1"/>
                <c:pt idx="0">
                  <c:v>専門的・技術的分野の在留資格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Sheet1!$B$19:$H$19</c:f>
              <c:numCache>
                <c:formatCode>General</c:formatCode>
                <c:ptCount val="7"/>
                <c:pt idx="0">
                  <c:v>12.4259</c:v>
                </c:pt>
                <c:pt idx="1">
                  <c:v>13.257099999999999</c:v>
                </c:pt>
                <c:pt idx="2">
                  <c:v>14.7296</c:v>
                </c:pt>
                <c:pt idx="3">
                  <c:v>16.7301</c:v>
                </c:pt>
                <c:pt idx="4">
                  <c:v>20.099399999999999</c:v>
                </c:pt>
                <c:pt idx="5">
                  <c:v>23.841200000000001</c:v>
                </c:pt>
                <c:pt idx="6">
                  <c:v>27.677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57-4FAC-B3B1-5F92C64EA837}"/>
            </c:ext>
          </c:extLst>
        </c:ser>
        <c:ser>
          <c:idx val="5"/>
          <c:order val="5"/>
          <c:tx>
            <c:strRef>
              <c:f>Sheet1!$A$20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Sheet1!$B$20:$H$20</c:f>
              <c:numCache>
                <c:formatCode>General</c:formatCode>
                <c:ptCount val="7"/>
                <c:pt idx="0">
                  <c:v>1.9E-3</c:v>
                </c:pt>
                <c:pt idx="1">
                  <c:v>3.2000000000000002E-3</c:v>
                </c:pt>
                <c:pt idx="2">
                  <c:v>3.8999999999999998E-3</c:v>
                </c:pt>
                <c:pt idx="3">
                  <c:v>3.5999999999999999E-3</c:v>
                </c:pt>
                <c:pt idx="4">
                  <c:v>4.8999999999999998E-3</c:v>
                </c:pt>
                <c:pt idx="5">
                  <c:v>5.5999999999999999E-3</c:v>
                </c:pt>
                <c:pt idx="6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57-4FAC-B3B1-5F92C64EA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4159680"/>
        <c:axId val="384163208"/>
      </c:barChart>
      <c:lineChart>
        <c:grouping val="standard"/>
        <c:varyColors val="0"/>
        <c:ser>
          <c:idx val="6"/>
          <c:order val="6"/>
          <c:tx>
            <c:strRef>
              <c:f>Sheet1!$A$21</c:f>
              <c:strCache>
                <c:ptCount val="1"/>
                <c:pt idx="0">
                  <c:v>合計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Sheet1!$B$14:$H$14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Sheet1!$B$21:$H$21</c:f>
              <c:numCache>
                <c:formatCode>#,##0</c:formatCode>
                <c:ptCount val="7"/>
                <c:pt idx="0">
                  <c:v>68.245000000000005</c:v>
                </c:pt>
                <c:pt idx="1">
                  <c:v>71.750399999999999</c:v>
                </c:pt>
                <c:pt idx="2">
                  <c:v>78.762700000000009</c:v>
                </c:pt>
                <c:pt idx="3">
                  <c:v>90.789600000000007</c:v>
                </c:pt>
                <c:pt idx="4">
                  <c:v>108.37690000000001</c:v>
                </c:pt>
                <c:pt idx="5">
                  <c:v>127.867</c:v>
                </c:pt>
                <c:pt idx="6">
                  <c:v>146.0463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957-4FAC-B3B1-5F92C64EA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59680"/>
        <c:axId val="384163208"/>
      </c:lineChart>
      <c:catAx>
        <c:axId val="38415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3208"/>
        <c:crosses val="autoZero"/>
        <c:auto val="1"/>
        <c:lblAlgn val="ctr"/>
        <c:lblOffset val="100"/>
        <c:noMultiLvlLbl val="0"/>
      </c:catAx>
      <c:valAx>
        <c:axId val="384163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596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27438162314386E-2"/>
          <c:y val="3.4779891402642191E-2"/>
          <c:w val="0.81870016421432579"/>
          <c:h val="0.79479663682469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身分に基づく在留資格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Sheet1!$B$3:$F$3</c:f>
              <c:strCache>
                <c:ptCount val="5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</c:strCache>
            </c:strRef>
          </c:cat>
          <c:val>
            <c:numRef>
              <c:f>Sheet1!$B$4:$F$4</c:f>
              <c:numCache>
                <c:formatCode>#,##0</c:formatCode>
                <c:ptCount val="5"/>
                <c:pt idx="0">
                  <c:v>2552</c:v>
                </c:pt>
                <c:pt idx="1">
                  <c:v>2826</c:v>
                </c:pt>
                <c:pt idx="2">
                  <c:v>3339</c:v>
                </c:pt>
                <c:pt idx="3">
                  <c:v>3865</c:v>
                </c:pt>
                <c:pt idx="4">
                  <c:v>4008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C1-4F99-ACE8-A42098F824D9}"/>
            </c:ext>
          </c:extLst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資格外活動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Sheet1!$B$3:$F$3</c:f>
              <c:strCache>
                <c:ptCount val="5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</c:strCache>
            </c:strRef>
          </c:cat>
          <c:val>
            <c:numRef>
              <c:f>Sheet1!$B$5:$F$5</c:f>
              <c:numCache>
                <c:formatCode>#,##0</c:formatCode>
                <c:ptCount val="5"/>
                <c:pt idx="0">
                  <c:v>1104</c:v>
                </c:pt>
                <c:pt idx="1">
                  <c:v>1240</c:v>
                </c:pt>
                <c:pt idx="2">
                  <c:v>1449</c:v>
                </c:pt>
                <c:pt idx="3">
                  <c:v>1763</c:v>
                </c:pt>
                <c:pt idx="4">
                  <c:v>1747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C1-4F99-ACE8-A42098F824D9}"/>
            </c:ext>
          </c:extLst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技能実習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Sheet1!$B$3:$F$3</c:f>
              <c:strCache>
                <c:ptCount val="5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</c:strCache>
            </c:strRef>
          </c:cat>
          <c:val>
            <c:numRef>
              <c:f>Sheet1!$B$6:$F$6</c:f>
              <c:numCache>
                <c:formatCode>#,##0</c:formatCode>
                <c:ptCount val="5"/>
                <c:pt idx="0">
                  <c:v>541</c:v>
                </c:pt>
                <c:pt idx="1">
                  <c:v>724</c:v>
                </c:pt>
                <c:pt idx="2">
                  <c:v>851</c:v>
                </c:pt>
                <c:pt idx="3">
                  <c:v>1006</c:v>
                </c:pt>
                <c:pt idx="4">
                  <c:v>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C1-4F99-ACE8-A42098F824D9}"/>
            </c:ext>
          </c:extLst>
        </c:ser>
        <c:ser>
          <c:idx val="3"/>
          <c:order val="3"/>
          <c:tx>
            <c:strRef>
              <c:f>Sheet1!$A$7</c:f>
              <c:strCache>
                <c:ptCount val="1"/>
                <c:pt idx="0">
                  <c:v>特定活動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Sheet1!$B$3:$F$3</c:f>
              <c:strCache>
                <c:ptCount val="5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160</c:v>
                </c:pt>
                <c:pt idx="1">
                  <c:v>76</c:v>
                </c:pt>
                <c:pt idx="2">
                  <c:v>73</c:v>
                </c:pt>
                <c:pt idx="3">
                  <c:v>154</c:v>
                </c:pt>
                <c:pt idx="4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C1-4F99-ACE8-A42098F824D9}"/>
            </c:ext>
          </c:extLst>
        </c:ser>
        <c:ser>
          <c:idx val="4"/>
          <c:order val="4"/>
          <c:tx>
            <c:strRef>
              <c:f>Sheet1!$A$8</c:f>
              <c:strCache>
                <c:ptCount val="1"/>
                <c:pt idx="0">
                  <c:v>専門的・技術的分野の在留資格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Sheet1!$B$3:$F$3</c:f>
              <c:strCache>
                <c:ptCount val="5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</c:strCache>
            </c:strRef>
          </c:cat>
          <c:val>
            <c:numRef>
              <c:f>Sheet1!$B$8:$F$8</c:f>
              <c:numCache>
                <c:formatCode>#,##0</c:formatCode>
                <c:ptCount val="5"/>
                <c:pt idx="0">
                  <c:v>954</c:v>
                </c:pt>
                <c:pt idx="1">
                  <c:v>1021</c:v>
                </c:pt>
                <c:pt idx="2">
                  <c:v>1008</c:v>
                </c:pt>
                <c:pt idx="3">
                  <c:v>1209</c:v>
                </c:pt>
                <c:pt idx="4">
                  <c:v>1369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1-4F99-ACE8-A42098F82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4161248"/>
        <c:axId val="384161640"/>
      </c:barChart>
      <c:lineChart>
        <c:grouping val="standard"/>
        <c:varyColors val="0"/>
        <c:ser>
          <c:idx val="6"/>
          <c:order val="5"/>
          <c:tx>
            <c:strRef>
              <c:f>Sheet1!$A$10</c:f>
              <c:strCache>
                <c:ptCount val="1"/>
                <c:pt idx="0">
                  <c:v>合計</c:v>
                </c:pt>
              </c:strCache>
            </c:strRef>
          </c:tx>
          <c:spPr>
            <a:ln w="28575" cap="sq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Sheet1!$B$3:$F$3</c:f>
              <c:strCache>
                <c:ptCount val="5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</c:strCache>
            </c:strRef>
          </c:cat>
          <c:val>
            <c:numRef>
              <c:f>Sheet1!$B$10:$F$10</c:f>
              <c:numCache>
                <c:formatCode>#,##0</c:formatCode>
                <c:ptCount val="5"/>
                <c:pt idx="0">
                  <c:v>5311</c:v>
                </c:pt>
                <c:pt idx="1">
                  <c:v>5887</c:v>
                </c:pt>
                <c:pt idx="2">
                  <c:v>6800</c:v>
                </c:pt>
                <c:pt idx="3">
                  <c:v>7997</c:v>
                </c:pt>
                <c:pt idx="4">
                  <c:v>8558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EC1-4F99-ACE8-A42098F82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61248"/>
        <c:axId val="384161640"/>
      </c:lineChart>
      <c:catAx>
        <c:axId val="38416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1640"/>
        <c:crosses val="autoZero"/>
        <c:auto val="1"/>
        <c:lblAlgn val="ctr"/>
        <c:lblOffset val="100"/>
        <c:noMultiLvlLbl val="0"/>
      </c:catAx>
      <c:valAx>
        <c:axId val="384161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16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800" dirty="0"/>
              <a:t>外国人労働者数</a:t>
            </a:r>
            <a:endParaRPr lang="en-US" altLang="ja-JP" sz="1800" dirty="0"/>
          </a:p>
          <a:p>
            <a:pPr>
              <a:defRPr/>
            </a:pPr>
            <a:r>
              <a:rPr lang="en-US" altLang="ja-JP" sz="1800" dirty="0"/>
              <a:t>1,460,463</a:t>
            </a:r>
            <a:r>
              <a:rPr lang="ja-JP" altLang="en-US" sz="1800" dirty="0"/>
              <a:t>人</a:t>
            </a:r>
            <a:endParaRPr lang="ja-JP" altLang="en-US" sz="1200" dirty="0"/>
          </a:p>
        </c:rich>
      </c:tx>
      <c:layout>
        <c:manualLayout>
          <c:xMode val="edge"/>
          <c:yMode val="edge"/>
          <c:x val="0.37301990306604954"/>
          <c:y val="0.41961739038391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5258333333333332"/>
          <c:y val="4.7691545537795955E-2"/>
          <c:w val="0.72989370078740157"/>
          <c:h val="0.93643434397725922"/>
        </c:manualLayout>
      </c:layout>
      <c:doughnutChart>
        <c:varyColors val="1"/>
        <c:ser>
          <c:idx val="0"/>
          <c:order val="0"/>
          <c:spPr>
            <a:solidFill>
              <a:schemeClr val="accent1">
                <a:lumMod val="20000"/>
                <a:lumOff val="80000"/>
              </a:schemeClr>
            </a:solidFill>
          </c:spPr>
          <c:explosion val="1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83-4A57-9785-5CD308E88D4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83-4A57-9785-5CD308E88D4D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83-4A57-9785-5CD308E88D4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83-4A57-9785-5CD308E88D4D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A83-4A57-9785-5CD308E88D4D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A83-4A57-9785-5CD308E88D4D}"/>
              </c:ext>
            </c:extLst>
          </c:dPt>
          <c:dPt>
            <c:idx val="6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A83-4A57-9785-5CD308E88D4D}"/>
              </c:ext>
            </c:extLst>
          </c:dPt>
          <c:dPt>
            <c:idx val="7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A83-4A57-9785-5CD308E88D4D}"/>
              </c:ext>
            </c:extLst>
          </c:dPt>
          <c:dPt>
            <c:idx val="8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A83-4A57-9785-5CD308E88D4D}"/>
              </c:ext>
            </c:extLst>
          </c:dPt>
          <c:dPt>
            <c:idx val="9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A83-4A57-9785-5CD308E88D4D}"/>
              </c:ext>
            </c:extLst>
          </c:dPt>
          <c:dLbls>
            <c:dLbl>
              <c:idx val="0"/>
              <c:layout>
                <c:manualLayout>
                  <c:x val="-2.0215944490518487E-2"/>
                  <c:y val="-2.70059030225819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C6BB9E-0452-49FE-8CCD-84E76305A266}" type="CATEGORYNAME">
                      <a:rPr lang="ja-JP" altLang="en-US" sz="2000" b="1"/>
                      <a:pPr>
                        <a:defRPr sz="1100" b="1"/>
                      </a:pPr>
                      <a:t>[分類名]</a:t>
                    </a:fld>
                    <a:r>
                      <a:rPr lang="ja-JP" altLang="en-US" sz="2000" b="1" baseline="0" dirty="0"/>
                      <a:t>
</a:t>
                    </a:r>
                    <a:fld id="{CE42743B-61E3-4EEA-A83A-C93C495E7445}" type="PERCENTAGE">
                      <a:rPr lang="en-US" altLang="ja-JP" sz="2000" b="1" baseline="0"/>
                      <a:pPr>
                        <a:defRPr sz="1100" b="1"/>
                      </a:pPr>
                      <a:t>[パーセンテージ]</a:t>
                    </a:fld>
                    <a:endParaRPr lang="ja-JP" altLang="en-US" sz="2000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A83-4A57-9785-5CD308E88D4D}"/>
                </c:ext>
              </c:extLst>
            </c:dLbl>
            <c:dLbl>
              <c:idx val="1"/>
              <c:layout>
                <c:manualLayout>
                  <c:x val="2.0215944490518403E-2"/>
                  <c:y val="9.001967674193981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ja-JP" altLang="en-US" sz="1800" b="1" baseline="0" dirty="0"/>
                      <a:t>サービス業</a:t>
                    </a:r>
                  </a:p>
                  <a:p>
                    <a:pPr>
                      <a:defRPr sz="1100" b="1"/>
                    </a:pPr>
                    <a:r>
                      <a:rPr lang="ja-JP" altLang="en-US" sz="1800" b="1" baseline="0" dirty="0"/>
                      <a:t>その他
</a:t>
                    </a:r>
                    <a:fld id="{1BE76BCE-16CE-46F3-B204-AC15A620F536}" type="PERCENTAGE">
                      <a:rPr lang="en-US" altLang="ja-JP" sz="1800" b="1" baseline="0" smtClean="0"/>
                      <a:pPr>
                        <a:defRPr sz="1100" b="1"/>
                      </a:pPr>
                      <a:t>[パーセンテージ]</a:t>
                    </a:fld>
                    <a:endParaRPr lang="ja-JP" altLang="en-US" sz="1800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54853834122781"/>
                      <c:h val="0.283066991651088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A83-4A57-9785-5CD308E88D4D}"/>
                </c:ext>
              </c:extLst>
            </c:dLbl>
            <c:dLbl>
              <c:idx val="2"/>
              <c:layout>
                <c:manualLayout>
                  <c:x val="1.0234786175265341E-2"/>
                  <c:y val="-7.513689606484173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ゴシック" panose="020B0609070205080204" pitchFamily="49" charset="-128"/>
                        <a:ea typeface="ゴシック" panose="020B0609070205080204" pitchFamily="49" charset="-128"/>
                        <a:cs typeface="+mn-cs"/>
                      </a:defRPr>
                    </a:pPr>
                    <a:r>
                      <a:rPr lang="zh-TW" altLang="en-US" sz="1800" b="1" baseline="0" dirty="0">
                        <a:latin typeface="ゴシック" panose="020B0609070205080204" pitchFamily="49" charset="-128"/>
                        <a:ea typeface="ゴシック" panose="020B0609070205080204" pitchFamily="49" charset="-128"/>
                      </a:rPr>
                      <a:t>卸売業、</a:t>
                    </a:r>
                  </a:p>
                  <a:p>
                    <a:pPr>
                      <a:defRPr sz="1100" b="1">
                        <a:latin typeface="ゴシック" panose="020B0609070205080204" pitchFamily="49" charset="-128"/>
                        <a:ea typeface="ゴシック" panose="020B0609070205080204" pitchFamily="49" charset="-128"/>
                      </a:defRPr>
                    </a:pPr>
                    <a:r>
                      <a:rPr lang="zh-TW" altLang="en-US" sz="1800" b="1" baseline="0" dirty="0">
                        <a:latin typeface="ゴシック" panose="020B0609070205080204" pitchFamily="49" charset="-128"/>
                        <a:ea typeface="ゴシック" panose="020B0609070205080204" pitchFamily="49" charset="-128"/>
                      </a:rPr>
                      <a:t>小売業
</a:t>
                    </a:r>
                    <a:fld id="{335F03EF-7BA5-4143-9398-59560069204C}" type="PERCENTAGE">
                      <a:rPr lang="en-US" altLang="zh-TW" sz="1800" b="1" baseline="0">
                        <a:latin typeface="ゴシック" panose="020B0609070205080204" pitchFamily="49" charset="-128"/>
                        <a:ea typeface="ゴシック" panose="020B0609070205080204" pitchFamily="49" charset="-128"/>
                      </a:rPr>
                      <a:pPr>
                        <a:defRPr sz="1100" b="1">
                          <a:latin typeface="ゴシック" panose="020B0609070205080204" pitchFamily="49" charset="-128"/>
                          <a:ea typeface="ゴシック" panose="020B0609070205080204" pitchFamily="49" charset="-128"/>
                        </a:defRPr>
                      </a:pPr>
                      <a:t>[パーセンテージ]</a:t>
                    </a:fld>
                    <a:endParaRPr lang="zh-TW" altLang="en-US" sz="1800" b="1" baseline="0" dirty="0">
                      <a:latin typeface="ゴシック" panose="020B0609070205080204" pitchFamily="49" charset="-128"/>
                      <a:ea typeface="ゴシック" panose="020B0609070205080204" pitchFamily="49" charset="-12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ゴシック" panose="020B0609070205080204" pitchFamily="49" charset="-128"/>
                      <a:ea typeface="ゴシック" panose="020B0609070205080204" pitchFamily="49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952703356395075"/>
                      <c:h val="0.228649978924527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A83-4A57-9785-5CD308E88D4D}"/>
                </c:ext>
              </c:extLst>
            </c:dLbl>
            <c:dLbl>
              <c:idx val="3"/>
              <c:layout>
                <c:manualLayout>
                  <c:x val="-1.2861267152379917E-2"/>
                  <c:y val="2.09729307760499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8CFE86-910B-4BE5-8B11-90966DC6AE09}" type="CATEGORYNAME">
                      <a:rPr lang="ja-JP" altLang="en-US" sz="1600" b="1"/>
                      <a:pPr>
                        <a:defRPr sz="1100" b="1"/>
                      </a:pPr>
                      <a:t>[分類名]</a:t>
                    </a:fld>
                    <a:r>
                      <a:rPr lang="ja-JP" altLang="en-US" sz="1600" b="1" baseline="0" dirty="0"/>
                      <a:t>
</a:t>
                    </a:r>
                    <a:fld id="{DFA9328C-1861-44CA-8818-08A369CE5E98}" type="PERCENTAGE">
                      <a:rPr lang="en-US" altLang="ja-JP" sz="1600" b="1" baseline="0"/>
                      <a:pPr>
                        <a:defRPr sz="1100" b="1"/>
                      </a:pPr>
                      <a:t>[パーセンテージ]</a:t>
                    </a:fld>
                    <a:endParaRPr lang="ja-JP" altLang="en-US" sz="1600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382241415873108"/>
                      <c:h val="0.271199279464550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A83-4A57-9785-5CD308E88D4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83-4A57-9785-5CD308E88D4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83-4A57-9785-5CD308E88D4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A83-4A57-9785-5CD308E88D4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A83-4A57-9785-5CD308E88D4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A83-4A57-9785-5CD308E88D4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A83-4A57-9785-5CD308E88D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Sheet1!$A$26:$A$35</c:f>
              <c:strCache>
                <c:ptCount val="10"/>
                <c:pt idx="0">
                  <c:v>製造業</c:v>
                </c:pt>
                <c:pt idx="1">
                  <c:v>サービス業ほか</c:v>
                </c:pt>
                <c:pt idx="2">
                  <c:v>卸売業、小売業</c:v>
                </c:pt>
                <c:pt idx="3">
                  <c:v>宿泊業、飲食サービス業</c:v>
                </c:pt>
                <c:pt idx="4">
                  <c:v>教育、学習支援業</c:v>
                </c:pt>
                <c:pt idx="5">
                  <c:v>建設業</c:v>
                </c:pt>
                <c:pt idx="6">
                  <c:v>情報通信業</c:v>
                </c:pt>
                <c:pt idx="7">
                  <c:v>運輸業、郵便業</c:v>
                </c:pt>
                <c:pt idx="8">
                  <c:v>学術研究、専門・技術サービス業</c:v>
                </c:pt>
                <c:pt idx="9">
                  <c:v>その他</c:v>
                </c:pt>
              </c:strCache>
            </c:strRef>
          </c:cat>
          <c:val>
            <c:numRef>
              <c:f>Sheet1!$B$26:$B$35</c:f>
              <c:numCache>
                <c:formatCode>#,##0_ </c:formatCode>
                <c:ptCount val="10"/>
                <c:pt idx="0">
                  <c:v>434342</c:v>
                </c:pt>
                <c:pt idx="1">
                  <c:v>230510</c:v>
                </c:pt>
                <c:pt idx="2">
                  <c:v>186061</c:v>
                </c:pt>
                <c:pt idx="3">
                  <c:v>185050</c:v>
                </c:pt>
                <c:pt idx="4">
                  <c:v>69764</c:v>
                </c:pt>
                <c:pt idx="5">
                  <c:v>68604</c:v>
                </c:pt>
                <c:pt idx="6">
                  <c:v>57620</c:v>
                </c:pt>
                <c:pt idx="7">
                  <c:v>54961</c:v>
                </c:pt>
                <c:pt idx="8">
                  <c:v>49233</c:v>
                </c:pt>
                <c:pt idx="9">
                  <c:v>124318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A83-4A57-9785-5CD308E88D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800"/>
              <a:t>外国人労働者数</a:t>
            </a:r>
            <a:endParaRPr lang="en-US" altLang="ja-JP" sz="1800"/>
          </a:p>
          <a:p>
            <a:pPr>
              <a:defRPr sz="1800"/>
            </a:pPr>
            <a:r>
              <a:rPr lang="en-US" altLang="ja-JP" sz="1800"/>
              <a:t>8,558</a:t>
            </a:r>
            <a:r>
              <a:rPr lang="ja-JP" altLang="en-US" sz="1800"/>
              <a:t>人</a:t>
            </a:r>
          </a:p>
        </c:rich>
      </c:tx>
      <c:layout>
        <c:manualLayout>
          <c:xMode val="edge"/>
          <c:yMode val="edge"/>
          <c:x val="0.36298996063362904"/>
          <c:y val="0.400654065660846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6817618177594448"/>
          <c:y val="0"/>
          <c:w val="0.65158333333333329"/>
          <c:h val="1"/>
        </c:manualLayout>
      </c:layout>
      <c:doughnutChart>
        <c:varyColors val="1"/>
        <c:ser>
          <c:idx val="0"/>
          <c:order val="0"/>
          <c:spPr>
            <a:solidFill>
              <a:schemeClr val="accent1">
                <a:lumMod val="20000"/>
                <a:lumOff val="80000"/>
              </a:schemeClr>
            </a:solidFill>
          </c:spPr>
          <c:explosion val="1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26-4806-9B3A-6A09854801E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26-4806-9B3A-6A09854801E9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26-4806-9B3A-6A09854801E9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26-4806-9B3A-6A09854801E9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26-4806-9B3A-6A09854801E9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26-4806-9B3A-6A09854801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26-4806-9B3A-6A09854801E9}"/>
              </c:ext>
            </c:extLst>
          </c:dPt>
          <c:dPt>
            <c:idx val="7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226-4806-9B3A-6A09854801E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AC438A9-21A8-474C-B3A9-98F2592CF5F7}" type="CATEGORYNAME">
                      <a:rPr lang="ja-JP" altLang="en-US" b="1"/>
                      <a:pPr/>
                      <a:t>[分類名]</a:t>
                    </a:fld>
                    <a:r>
                      <a:rPr lang="ja-JP" altLang="en-US" b="1" baseline="0" dirty="0"/>
                      <a:t>
</a:t>
                    </a:r>
                    <a:fld id="{FB22C311-99C4-45E0-8310-673D78C2F7E2}" type="PERCENTAGE">
                      <a:rPr lang="en-US" altLang="ja-JP" b="1" baseline="0"/>
                      <a:pPr/>
                      <a:t>[パーセンテージ]</a:t>
                    </a:fld>
                    <a:endParaRPr lang="ja-JP" altLang="en-US" b="1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26-4806-9B3A-6A09854801E9}"/>
                </c:ext>
              </c:extLst>
            </c:dLbl>
            <c:dLbl>
              <c:idx val="1"/>
              <c:layout>
                <c:manualLayout>
                  <c:x val="2.9901489894709084E-2"/>
                  <c:y val="-3.32238776607878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26-4806-9B3A-6A09854801E9}"/>
                </c:ext>
              </c:extLst>
            </c:dLbl>
            <c:dLbl>
              <c:idx val="2"/>
              <c:layout>
                <c:manualLayout>
                  <c:x val="1.3954028617530907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A3F32E-5A13-47E8-A135-30E3C896C5FD}" type="CATEGORYNAME">
                      <a:rPr lang="zh-TW" altLang="en-US" b="1" smtClean="0">
                        <a:latin typeface="游ゴシック 本文"/>
                        <a:ea typeface="ゴシック" panose="020B0609070205080204" pitchFamily="49" charset="-128"/>
                      </a:rPr>
                      <a:pPr>
                        <a:defRPr sz="1800" b="1"/>
                      </a:pPr>
                      <a:t>[分類名]</a:t>
                    </a:fld>
                    <a:r>
                      <a:rPr lang="zh-TW" altLang="en-US" b="1" baseline="0" dirty="0"/>
                      <a:t>
</a:t>
                    </a:r>
                    <a:fld id="{B20757B7-5942-44D8-BD78-E215F835E43E}" type="PERCENTAGE">
                      <a:rPr lang="en-US" altLang="zh-TW" b="1" baseline="0"/>
                      <a:pPr>
                        <a:defRPr sz="1800" b="1"/>
                      </a:pPr>
                      <a:t>[パーセンテージ]</a:t>
                    </a:fld>
                    <a:endParaRPr lang="zh-TW" altLang="en-US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26-4806-9B3A-6A09854801E9}"/>
                </c:ext>
              </c:extLst>
            </c:dLbl>
            <c:dLbl>
              <c:idx val="3"/>
              <c:layout>
                <c:manualLayout>
                  <c:x val="-1.3954028617530907E-2"/>
                  <c:y val="2.4917908245590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4198E1-86DD-471B-83CE-2FDD70BF236D}" type="CATEGORYNAME">
                      <a:rPr lang="zh-TW" altLang="en-US" b="1">
                        <a:latin typeface="ゴシック" panose="020B0609070205080204" pitchFamily="49" charset="-128"/>
                        <a:ea typeface="ゴシック" panose="020B0609070205080204" pitchFamily="49" charset="-128"/>
                      </a:rPr>
                      <a:pPr>
                        <a:defRPr sz="1800" b="1"/>
                      </a:pPr>
                      <a:t>[分類名]</a:t>
                    </a:fld>
                    <a:r>
                      <a:rPr lang="zh-TW" altLang="en-US" b="1" baseline="0" dirty="0">
                        <a:latin typeface="游ゴシック 本文"/>
                      </a:rPr>
                      <a:t>
</a:t>
                    </a:r>
                    <a:fld id="{392D3745-B017-40A8-BBD0-9AC12EF87767}" type="PERCENTAGE">
                      <a:rPr lang="en-US" altLang="zh-TW" b="1" baseline="0">
                        <a:latin typeface="游ゴシック 本文"/>
                      </a:rPr>
                      <a:pPr>
                        <a:defRPr sz="1800" b="1"/>
                      </a:pPr>
                      <a:t>[パーセンテージ]</a:t>
                    </a:fld>
                    <a:endParaRPr lang="zh-TW" altLang="en-US" b="1" baseline="0" dirty="0">
                      <a:latin typeface="游ゴシック 本文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47461277178179"/>
                      <c:h val="0.289579317691427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26-4806-9B3A-6A09854801E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26-4806-9B3A-6A09854801E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26-4806-9B3A-6A09854801E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26-4806-9B3A-6A09854801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Sheet1!$A$13:$A$20</c:f>
              <c:strCache>
                <c:ptCount val="8"/>
                <c:pt idx="0">
                  <c:v>製造業</c:v>
                </c:pt>
                <c:pt idx="1">
                  <c:v>サービス業その他</c:v>
                </c:pt>
                <c:pt idx="2">
                  <c:v>教育、学習支援業</c:v>
                </c:pt>
                <c:pt idx="3">
                  <c:v>卸売業、小売業</c:v>
                </c:pt>
                <c:pt idx="4">
                  <c:v>学術研究、専門・技術サービス業</c:v>
                </c:pt>
                <c:pt idx="5">
                  <c:v>宿泊業、飲食サービス業</c:v>
                </c:pt>
                <c:pt idx="6">
                  <c:v>建設業</c:v>
                </c:pt>
                <c:pt idx="7">
                  <c:v>その他</c:v>
                </c:pt>
              </c:strCache>
            </c:strRef>
          </c:cat>
          <c:val>
            <c:numRef>
              <c:f>Sheet1!$B$13:$B$20</c:f>
              <c:numCache>
                <c:formatCode>#,##0</c:formatCode>
                <c:ptCount val="8"/>
                <c:pt idx="0">
                  <c:v>2186</c:v>
                </c:pt>
                <c:pt idx="1">
                  <c:v>1657</c:v>
                </c:pt>
                <c:pt idx="2">
                  <c:v>1133</c:v>
                </c:pt>
                <c:pt idx="3">
                  <c:v>788</c:v>
                </c:pt>
                <c:pt idx="4">
                  <c:v>646</c:v>
                </c:pt>
                <c:pt idx="5">
                  <c:v>498</c:v>
                </c:pt>
                <c:pt idx="6">
                  <c:v>341</c:v>
                </c:pt>
                <c:pt idx="7">
                  <c:v>1309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226-4806-9B3A-6A0985480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58125981063924"/>
          <c:y val="0.30393292505103531"/>
          <c:w val="0.45294908715541199"/>
          <c:h val="0.60393205016039664"/>
        </c:manualLayout>
      </c:layout>
      <c:doughnut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53-4BF8-AA57-1CD71E1178ED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53-4BF8-AA57-1CD71E1178E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72E75EB-FD2D-4251-9BA4-F53ECCBE5730}" type="VALUE">
                      <a:rPr lang="en-US" altLang="ja-JP" smtClean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53-4BF8-AA57-1CD71E1178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F75665-A71A-4FB7-AC74-AFAEFFA7EF51}" type="VALUE">
                      <a:rPr lang="en-US" altLang="ja-JP" smtClean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53-4BF8-AA57-1CD71E1178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Sheet1!$B$4:$B$5</c:f>
              <c:strCache>
                <c:ptCount val="2"/>
                <c:pt idx="0">
                  <c:v>留学生</c:v>
                </c:pt>
                <c:pt idx="1">
                  <c:v>留学生以外</c:v>
                </c:pt>
              </c:strCache>
            </c:strRef>
          </c:cat>
          <c:val>
            <c:numRef>
              <c:f>Sheet1!$C$4:$C$5</c:f>
              <c:numCache>
                <c:formatCode>General</c:formatCode>
                <c:ptCount val="2"/>
                <c:pt idx="0">
                  <c:v>2664</c:v>
                </c:pt>
                <c:pt idx="1">
                  <c:v>7013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53-4BF8-AA57-1CD71E1178E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77717298525513834"/>
          <c:y val="0.41765937591134433"/>
          <c:w val="0.13662239026929027"/>
          <c:h val="5.5871828521434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400" b="0" dirty="0"/>
              <a:t>全学生数</a:t>
            </a:r>
            <a:endParaRPr lang="en-US" altLang="ja-JP" sz="2400" b="0" dirty="0"/>
          </a:p>
          <a:p>
            <a:pPr>
              <a:defRPr/>
            </a:pPr>
            <a:r>
              <a:rPr lang="en-US" altLang="ja-JP" sz="2400" b="0" dirty="0"/>
              <a:t>17,483</a:t>
            </a:r>
            <a:r>
              <a:rPr lang="ja-JP" altLang="en-US" sz="2400" b="0" dirty="0"/>
              <a:t>人</a:t>
            </a:r>
          </a:p>
        </c:rich>
      </c:tx>
      <c:layout>
        <c:manualLayout>
          <c:xMode val="edge"/>
          <c:yMode val="edge"/>
          <c:x val="0.33790307075813059"/>
          <c:y val="0.37902433850645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8.9202562914929742E-2"/>
          <c:y val="5.3333333333333337E-2"/>
          <c:w val="0.78532017137563692"/>
          <c:h val="0.93516408056556399"/>
        </c:manualLayout>
      </c:layout>
      <c:doughnut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0E-45AA-A3C5-379BEF1950AF}"/>
              </c:ext>
            </c:extLst>
          </c:dPt>
          <c:dPt>
            <c:idx val="1"/>
            <c:bubble3D val="0"/>
            <c:explosion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0E-45AA-A3C5-379BEF1950AF}"/>
              </c:ext>
            </c:extLst>
          </c:dPt>
          <c:dLbls>
            <c:dLbl>
              <c:idx val="1"/>
              <c:layout>
                <c:manualLayout>
                  <c:x val="0.12722918894397459"/>
                  <c:y val="1.76562331893996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665294924554186"/>
                      <c:h val="0.212771872315867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E0E-45AA-A3C5-379BEF195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Sheet1!$A$28:$A$29</c:f>
              <c:strCache>
                <c:ptCount val="2"/>
                <c:pt idx="0">
                  <c:v>留学生</c:v>
                </c:pt>
                <c:pt idx="1">
                  <c:v>日本人学生等</c:v>
                </c:pt>
              </c:strCache>
            </c:strRef>
          </c:cat>
          <c:val>
            <c:numRef>
              <c:f>Sheet1!$B$28:$B$29</c:f>
              <c:numCache>
                <c:formatCode>#,##0</c:formatCode>
                <c:ptCount val="2"/>
                <c:pt idx="0">
                  <c:v>2457</c:v>
                </c:pt>
                <c:pt idx="1">
                  <c:v>15026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0E-45AA-A3C5-379BEF1950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7T00:41:22.180" idx="3">
    <p:pos x="10" y="10"/>
    <p:text>4,5ページで何が言いたいかがちょっと見えづらい気がします。「外国人が占める割合はかなり大きい」みたいな結論があるといいかも</p:text>
    <p:extLst>
      <p:ext uri="{C676402C-5697-4E1C-873F-D02D1690AC5C}">
        <p15:threadingInfo xmlns:p15="http://schemas.microsoft.com/office/powerpoint/2012/main" timeZoneBias="-540"/>
      </p:ext>
    </p:extLst>
  </p:cm>
</p:cmLst>
</file>

<file path=ppt/drawing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0.02179</cdr:y>
    </cdr:from>
    <cdr:to>
      <cdr:x>0.18744</cdr:x>
      <cdr:y>0.26336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CC54F14B-8031-4143-BA9E-0AC704DC77EF}"/>
            </a:ext>
          </a:extLst>
        </cdr:cNvPr>
        <cdr:cNvSpPr txBox="1"/>
      </cdr:nvSpPr>
      <cdr:spPr>
        <a:xfrm xmlns:a="http://schemas.openxmlformats.org/drawingml/2006/main">
          <a:off x="-8388" y="116193"/>
          <a:ext cx="1522778" cy="1287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800" dirty="0"/>
            <a:t>（単位：万人）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0.02179</cdr:y>
    </cdr:from>
    <cdr:to>
      <cdr:x>0.18744</cdr:x>
      <cdr:y>0.26336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CC54F14B-8031-4143-BA9E-0AC704DC77EF}"/>
            </a:ext>
          </a:extLst>
        </cdr:cNvPr>
        <cdr:cNvSpPr txBox="1"/>
      </cdr:nvSpPr>
      <cdr:spPr>
        <a:xfrm xmlns:a="http://schemas.openxmlformats.org/drawingml/2006/main">
          <a:off x="-8388" y="116193"/>
          <a:ext cx="1522778" cy="1287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800" dirty="0"/>
            <a:t>（単位：万人）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0.03558</cdr:y>
    </cdr:from>
    <cdr:to>
      <cdr:x>0.18744</cdr:x>
      <cdr:y>0.27715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CC54F14B-8031-4143-BA9E-0AC704DC77EF}"/>
            </a:ext>
          </a:extLst>
        </cdr:cNvPr>
        <cdr:cNvSpPr txBox="1"/>
      </cdr:nvSpPr>
      <cdr:spPr>
        <a:xfrm xmlns:a="http://schemas.openxmlformats.org/drawingml/2006/main">
          <a:off x="-13049" y="189672"/>
          <a:ext cx="1522778" cy="1287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800" dirty="0"/>
            <a:t>（単位：万人）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1.90658E-7</cdr:x>
      <cdr:y>0</cdr:y>
    </cdr:from>
    <cdr:to>
      <cdr:x>0.11195</cdr:x>
      <cdr:y>0.05779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6AE6AEE3-8CB4-42FA-8711-1B09B18362E8}"/>
            </a:ext>
          </a:extLst>
        </cdr:cNvPr>
        <cdr:cNvSpPr txBox="1"/>
      </cdr:nvSpPr>
      <cdr:spPr>
        <a:xfrm xmlns:a="http://schemas.openxmlformats.org/drawingml/2006/main">
          <a:off x="1" y="0"/>
          <a:ext cx="587170" cy="2419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0.52931</cdr:x>
      <cdr:y>0.58667</cdr:y>
    </cdr:from>
    <cdr:to>
      <cdr:x>0.70243</cdr:x>
      <cdr:y>0.65455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4879571" y="4023360"/>
          <a:ext cx="1596044" cy="465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0.42606</cdr:x>
      <cdr:y>0.58788</cdr:y>
    </cdr:from>
    <cdr:to>
      <cdr:x>0.57394</cdr:x>
      <cdr:y>0.67515</cdr:y>
    </cdr:to>
    <cdr:sp macro="" textlink="">
      <cdr:nvSpPr>
        <cdr:cNvPr id="6" name="テキスト ボックス 5"/>
        <cdr:cNvSpPr txBox="1"/>
      </cdr:nvSpPr>
      <cdr:spPr>
        <a:xfrm xmlns:a="http://schemas.openxmlformats.org/drawingml/2006/main">
          <a:off x="3927762" y="4031673"/>
          <a:ext cx="1363288" cy="598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3200" b="1" dirty="0"/>
        </a:p>
      </cdr:txBody>
    </cdr:sp>
  </cdr:relSizeAnchor>
  <cdr:relSizeAnchor xmlns:cdr="http://schemas.openxmlformats.org/drawingml/2006/chartDrawing">
    <cdr:from>
      <cdr:x>0.02292</cdr:x>
      <cdr:y>0.20601</cdr:y>
    </cdr:from>
    <cdr:to>
      <cdr:x>0.2955</cdr:x>
      <cdr:y>0.42078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id="{861B0659-46A2-CC4C-AFC4-46049695AE0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09617" y="1412799"/>
          <a:ext cx="2492407" cy="147291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0.02699</cdr:x>
      <cdr:y>0.44659</cdr:y>
    </cdr:from>
    <cdr:to>
      <cdr:x>0.29434</cdr:x>
      <cdr:y>0.66247</cdr:y>
    </cdr:to>
    <cdr:pic>
      <cdr:nvPicPr>
        <cdr:cNvPr id="10" name="chart">
          <a:extLst xmlns:a="http://schemas.openxmlformats.org/drawingml/2006/main">
            <a:ext uri="{FF2B5EF4-FFF2-40B4-BE49-F238E27FC236}">
              <a16:creationId xmlns:a16="http://schemas.microsoft.com/office/drawing/2014/main" id="{043EEA41-FD91-D944-AC9F-F676D2FA3DEF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/>
        <a:srcRect xmlns:a="http://schemas.openxmlformats.org/drawingml/2006/main" l="12123" r="12217"/>
        <a:stretch xmlns:a="http://schemas.openxmlformats.org/drawingml/2006/main"/>
      </cdr:blipFill>
      <cdr:spPr>
        <a:xfrm xmlns:a="http://schemas.openxmlformats.org/drawingml/2006/main">
          <a:off x="246831" y="3062727"/>
          <a:ext cx="2444613" cy="14804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0.02117</cdr:x>
      <cdr:y>0.71509</cdr:y>
    </cdr:from>
    <cdr:to>
      <cdr:x>0.29725</cdr:x>
      <cdr:y>0.93942</cdr:y>
    </cdr:to>
    <cdr:pic>
      <cdr:nvPicPr>
        <cdr:cNvPr id="11" name="chart">
          <a:extLst xmlns:a="http://schemas.openxmlformats.org/drawingml/2006/main">
            <a:ext uri="{FF2B5EF4-FFF2-40B4-BE49-F238E27FC236}">
              <a16:creationId xmlns:a16="http://schemas.microsoft.com/office/drawing/2014/main" id="{A36CD714-AF17-1244-A954-B014D8DE825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93547" y="4904073"/>
          <a:ext cx="2524547" cy="153849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0.46113</cdr:x>
      <cdr:y>0.53857</cdr:y>
    </cdr:from>
    <cdr:to>
      <cdr:x>0.66687</cdr:x>
      <cdr:y>0.60589</cdr:y>
    </cdr:to>
    <cdr:sp macro="" textlink="">
      <cdr:nvSpPr>
        <cdr:cNvPr id="12" name="テキスト ボックス 12"/>
        <cdr:cNvSpPr txBox="1"/>
      </cdr:nvSpPr>
      <cdr:spPr>
        <a:xfrm xmlns:a="http://schemas.openxmlformats.org/drawingml/2006/main">
          <a:off x="4216608" y="3693531"/>
          <a:ext cx="1881286" cy="4616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2400" b="1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rPr>
            <a:t>在留外国人</a:t>
          </a:r>
        </a:p>
      </cdr:txBody>
    </cdr:sp>
  </cdr:relSizeAnchor>
  <cdr:relSizeAnchor xmlns:cdr="http://schemas.openxmlformats.org/drawingml/2006/chartDrawing">
    <cdr:from>
      <cdr:x>0.48133</cdr:x>
      <cdr:y>0.60757</cdr:y>
    </cdr:from>
    <cdr:to>
      <cdr:x>0.67023</cdr:x>
      <cdr:y>0.70182</cdr:y>
    </cdr:to>
    <cdr:sp macro="" textlink="">
      <cdr:nvSpPr>
        <cdr:cNvPr id="13" name="テキスト ボックス 13"/>
        <cdr:cNvSpPr txBox="1"/>
      </cdr:nvSpPr>
      <cdr:spPr>
        <a:xfrm xmlns:a="http://schemas.openxmlformats.org/drawingml/2006/main">
          <a:off x="4401275" y="4166715"/>
          <a:ext cx="1727302" cy="64636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3600" b="1" dirty="0">
              <a:solidFill>
                <a:schemeClr val="tx1"/>
              </a:solidFill>
            </a:rPr>
            <a:t>9677</a:t>
          </a:r>
          <a:r>
            <a:rPr kumimoji="1" lang="ja-JP" altLang="en-US" sz="3600" b="1" dirty="0">
              <a:solidFill>
                <a:schemeClr val="tx1"/>
              </a:solidFill>
            </a:rPr>
            <a:t>人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0284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DA278-24E6-4D8E-939C-917C24491974}" type="datetimeFigureOut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0284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0F294-C2B3-42FB-B69E-E48048A41D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972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C9BDF-BBFC-411D-A519-1E950C4F28CA}" type="datetimeFigureOut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65888"/>
            <a:ext cx="430688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275" y="6465888"/>
            <a:ext cx="430847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9FEEF-B470-4337-9DEF-B6F0149C4B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15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BE62-19E0-41D6-8354-F4B929D7CF4E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6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6088-6904-45F5-A447-34F5D0BFA303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87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A587-2916-4F2B-9B4B-753F4F87A91C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612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13BB-8886-4323-BC17-54ED64CE2697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62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1D9C-EF96-445E-B0B3-34DE221C7465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05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70A4-90FA-48E8-A06F-8B4089D2AC3C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64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447A-D4A2-406E-83F7-833D29170132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14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A94F-28CD-4B87-A8C3-84CC455B740A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01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26DE-9FAD-46A0-8A2C-E092D14758B3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68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F14A-9927-4C57-87F2-F80840CE9C44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6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3A96-1F6B-45C6-8ED2-6D099451DBD6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1677-9A85-4923-9CC3-BAC96B6B0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23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9CCE4-7B36-4358-9256-34E49CABD648}" type="datetime1">
              <a:rPr kumimoji="1" lang="ja-JP" altLang="en-US" smtClean="0"/>
              <a:t>2019/7/5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4650" y="365126"/>
            <a:ext cx="2057400" cy="9588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A1677-9A85-4923-9CC3-BAC96B6B026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803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ing.com/images/search?view=detailV2&amp;ccid=tCzkaRSX&amp;id=E8118801216228BBC329AAA866745B17CA29AE26&amp;thid=OIP.tCzkaRSXj6kea8GfYRDqtAAAAA&amp;mediaurl=http://g-taisei.com/wp/wp-content/uploads/xf4045117567l-300x300.jpg&amp;exph=300&amp;expw=300&amp;q=%e5%a4%96%e5%9b%bd%e4%ba%ba%e3%80%80%e6%b4%be%e9%81%a3&amp;simid=608027437860128314&amp;selectedIndex=3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XXRAkFnP&amp;id=2C56800357A13F732648A7FC506DE8FD99899E69&amp;thid=OIP.XXRAkFnPWxJisD3qbjiQAgHaGE&amp;mediaurl=https://2.bp.blogspot.com/-n9wOWehRFlw/VRUQDdZWFMI/AAAAAAAAsfw/1pS-e0dvUks/s800/international_school.png&amp;exph=655&amp;expw=800&amp;q=%e7%95%99%e5%ad%a6%e7%94%9f%e3%80%80%e6%97%a5%e6%9c%ac%e8%aa%9e&amp;simid=608023623977337373&amp;selectedIndex=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bing.com/images/search?view=detailV2&amp;ccid=dDhf%2bWr8&amp;id=A772EEF6F35B1FB5E6D701436F1FD6F3DFB32B48&amp;thid=OIP.dDhf-Wr8D6Bi9vMccwux4wAAAA&amp;mediaurl=http://4.bp.blogspot.com/-Yl28HEAvvGQ/UZ2U-aWxAjI/AAAAAAAATrg/w_JW42Awmvo/s800/job_supermarket_tenchou.png&amp;exph=800&amp;expw=392&amp;q=%e3%82%b3%e3%83%b3%e3%83%93%e3%83%8b%e3%80%80%e5%ba%97%e9%95%b7&amp;simid=607990389522564738&amp;selectedIndex=0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sukubabank.co.jp/corporate/info/monthlyreport/pdf/2015/05/201505_05.pdf" TargetMode="External"/><Relationship Id="rId3" Type="http://schemas.openxmlformats.org/officeDocument/2006/relationships/hyperlink" Target="https://www.news-postseven.com/archives/20190128_834361.html" TargetMode="External"/><Relationship Id="rId7" Type="http://schemas.openxmlformats.org/officeDocument/2006/relationships/hyperlink" Target="https://jsite.mhlw.go.jp/tokyo-roudoukyoku/yokuaru_goshitsumon/gaikokujinkoyou/Q4.html" TargetMode="External"/><Relationship Id="rId2" Type="http://schemas.openxmlformats.org/officeDocument/2006/relationships/hyperlink" Target="https://www.mhlw.go.jp/file/05-Shingikai-11601000-Shokugyouanteikyoku-Soumuka/20141111-3_1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mmi-moj.go.jp/hourei/image/flow_h30.pdf" TargetMode="External"/><Relationship Id="rId11" Type="http://schemas.openxmlformats.org/officeDocument/2006/relationships/hyperlink" Target="http://www.moj.go.jp/content/001269620.pdf" TargetMode="External"/><Relationship Id="rId5" Type="http://schemas.openxmlformats.org/officeDocument/2006/relationships/hyperlink" Target="https://gendai.ismedia.jp/articles/-/63978?page=2" TargetMode="External"/><Relationship Id="rId10" Type="http://schemas.openxmlformats.org/officeDocument/2006/relationships/hyperlink" Target="https://jsite.mhlw.go.jp/ibaraki-roudoukyoku/content/contents/taisaku_press_h310125_gaikoku_worker.pdf" TargetMode="External"/><Relationship Id="rId4" Type="http://schemas.openxmlformats.org/officeDocument/2006/relationships/hyperlink" Target="https://news.biglobe.ne.jp/domestic/1119/jc_181119_6306112003.html" TargetMode="External"/><Relationship Id="rId9" Type="http://schemas.openxmlformats.org/officeDocument/2006/relationships/hyperlink" Target="https://www.tsukubair.co.jp/wp/wp-content/uppdf/mreport/2017/05/201705_11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ronofactory.com/" TargetMode="External"/><Relationship Id="rId2" Type="http://schemas.openxmlformats.org/officeDocument/2006/relationships/hyperlink" Target="http://www.pref.ibaraki.jp/bugai/kokusai/tabunka/jpn/data/documents/ryugakusei-gakko30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sukubaito.com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ing.com/images/search?view=detailV2&amp;ccid=tCzkaRSX&amp;id=E8118801216228BBC329AAA866745B17CA29AE26&amp;thid=OIP.tCzkaRSXj6kea8GfYRDqtAAAAA&amp;mediaurl=http://g-taisei.com/wp/wp-content/uploads/xf4045117567l-300x300.jpg&amp;exph=300&amp;expw=300&amp;q=%e5%a4%96%e5%9b%bd%e4%ba%ba%e3%80%80%e6%b4%be%e9%81%a3&amp;simid=608027437860128314&amp;selectedIndex=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1" t="76478" r="22473"/>
          <a:stretch/>
        </p:blipFill>
        <p:spPr>
          <a:xfrm>
            <a:off x="-27433" y="5019307"/>
            <a:ext cx="9162288" cy="1838693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9" r="21622" b="68279"/>
          <a:stretch/>
        </p:blipFill>
        <p:spPr>
          <a:xfrm>
            <a:off x="-9145" y="2806"/>
            <a:ext cx="9162288" cy="2212659"/>
          </a:xfrm>
          <a:prstGeom prst="rect">
            <a:avLst/>
          </a:prstGeom>
          <a:noFill/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</p:pic>
      <p:grpSp>
        <p:nvGrpSpPr>
          <p:cNvPr id="10" name="グループ化 9"/>
          <p:cNvGrpSpPr/>
          <p:nvPr/>
        </p:nvGrpSpPr>
        <p:grpSpPr>
          <a:xfrm>
            <a:off x="-236504" y="2249882"/>
            <a:ext cx="9612512" cy="2761067"/>
            <a:chOff x="541446" y="2921006"/>
            <a:chExt cx="9324473" cy="2006594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541446" y="3015061"/>
              <a:ext cx="9324473" cy="73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effectLst>
                    <a:outerShdw blurRad="50800" dist="101600" dir="2400000" algn="bl" rotWithShape="0">
                      <a:prstClr val="black">
                        <a:alpha val="40000"/>
                      </a:prstClr>
                    </a:outerShdw>
                  </a:effectLst>
                  <a:latin typeface="Elephant" panose="02020904090505020303" pitchFamily="18" charset="0"/>
                </a:rPr>
                <a:t>You</a:t>
              </a:r>
              <a:r>
                <a:rPr lang="ja-JP" altLang="en-US" sz="6000" b="1" dirty="0">
                  <a:effectLst>
                    <a:outerShdw blurRad="50800" dist="101600" dir="2400000" algn="bl" rotWithShape="0">
                      <a:prstClr val="black">
                        <a:alpha val="40000"/>
                      </a:prstClr>
                    </a:outerShdw>
                  </a:effectLst>
                  <a:latin typeface="HGS行書体" panose="03000600000000000000" pitchFamily="66" charset="-128"/>
                  <a:ea typeface="HGS行書体" panose="03000600000000000000" pitchFamily="66" charset="-128"/>
                </a:rPr>
                <a:t>は何しに</a:t>
              </a:r>
              <a:r>
                <a:rPr lang="ja-JP" altLang="en-US" sz="6000" b="1" dirty="0">
                  <a:solidFill>
                    <a:srgbClr val="FF0000"/>
                  </a:solidFill>
                  <a:effectLst>
                    <a:outerShdw blurRad="50800" dist="101600" dir="2400000" algn="bl" rotWithShape="0">
                      <a:prstClr val="black">
                        <a:alpha val="40000"/>
                      </a:prstClr>
                    </a:outerShdw>
                  </a:effectLst>
                  <a:latin typeface="HGS行書体" panose="03000600000000000000" pitchFamily="66" charset="-128"/>
                  <a:ea typeface="HGS行書体" panose="03000600000000000000" pitchFamily="66" charset="-128"/>
                </a:rPr>
                <a:t>つくば</a:t>
              </a:r>
              <a:r>
                <a:rPr lang="ja-JP" altLang="en-US" sz="6000" b="1" dirty="0">
                  <a:effectLst>
                    <a:outerShdw blurRad="50800" dist="101600" dir="2400000" algn="bl" rotWithShape="0">
                      <a:prstClr val="black">
                        <a:alpha val="40000"/>
                      </a:prstClr>
                    </a:outerShdw>
                  </a:effectLst>
                  <a:latin typeface="HGS行書体" panose="03000600000000000000" pitchFamily="66" charset="-128"/>
                  <a:ea typeface="HGS行書体" panose="03000600000000000000" pitchFamily="66" charset="-128"/>
                </a:rPr>
                <a:t>へ？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024904" y="3699902"/>
              <a:ext cx="6142435" cy="402616"/>
            </a:xfrm>
            <a:prstGeom prst="rect">
              <a:avLst/>
            </a:prstGeom>
            <a:noFill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Why</a:t>
              </a:r>
              <a:r>
                <a:rPr lang="ja-JP" altLang="en-US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  </a:t>
              </a:r>
              <a:r>
                <a:rPr lang="en-US" altLang="ja-JP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did</a:t>
              </a:r>
              <a:r>
                <a:rPr lang="ja-JP" altLang="en-US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  </a:t>
              </a:r>
              <a:r>
                <a:rPr lang="en-US" altLang="ja-JP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you</a:t>
              </a:r>
              <a:r>
                <a:rPr lang="ja-JP" altLang="en-US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  </a:t>
              </a:r>
              <a:r>
                <a:rPr lang="en-US" altLang="ja-JP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come</a:t>
              </a:r>
              <a:r>
                <a:rPr lang="ja-JP" altLang="en-US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  </a:t>
              </a:r>
              <a:r>
                <a:rPr lang="en-US" altLang="ja-JP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to</a:t>
              </a:r>
              <a:r>
                <a:rPr lang="ja-JP" altLang="en-US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  </a:t>
              </a:r>
              <a:r>
                <a:rPr lang="en-US" altLang="ja-JP" sz="3000" b="1" dirty="0">
                  <a:solidFill>
                    <a:srgbClr val="FF0000"/>
                  </a:solidFill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Tsukuba</a:t>
              </a:r>
              <a:r>
                <a:rPr lang="ja-JP" altLang="en-US" sz="3000" b="1" dirty="0">
                  <a:solidFill>
                    <a:srgbClr val="FF0000"/>
                  </a:solidFill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 </a:t>
              </a:r>
              <a:r>
                <a:rPr lang="en-US" altLang="ja-JP" sz="3000" b="1" dirty="0">
                  <a:effectLst>
                    <a:outerShdw blurRad="50800" dist="101600" dir="2400000" algn="l" rotWithShape="0">
                      <a:prstClr val="black">
                        <a:alpha val="40000"/>
                      </a:prstClr>
                    </a:outerShdw>
                  </a:effectLst>
                  <a:latin typeface="Book Antiqua" panose="02040602050305030304" pitchFamily="18" charset="0"/>
                </a:rPr>
                <a:t>?</a:t>
              </a:r>
              <a:endParaRPr lang="ja-JP" altLang="en-US" sz="30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762000" y="2921006"/>
              <a:ext cx="8869992" cy="2006594"/>
            </a:xfrm>
            <a:prstGeom prst="rect">
              <a:avLst/>
            </a:prstGeom>
            <a:noFill/>
            <a:ln w="920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165808" y="489857"/>
            <a:ext cx="472187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C00000"/>
                </a:solidFill>
              </a:rPr>
              <a:t>都市計画実習サステナ班　</a:t>
            </a:r>
            <a:endParaRPr lang="en-US" altLang="ja-JP" sz="3200" b="1" dirty="0">
              <a:solidFill>
                <a:srgbClr val="C00000"/>
              </a:solidFill>
            </a:endParaRPr>
          </a:p>
          <a:p>
            <a:r>
              <a:rPr lang="ja-JP" altLang="en-US" sz="3200" b="1" dirty="0">
                <a:solidFill>
                  <a:srgbClr val="C00000"/>
                </a:solidFill>
              </a:rPr>
              <a:t>中間発表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799110" y="1011616"/>
            <a:ext cx="156348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2019/5/21</a:t>
            </a:r>
            <a:endParaRPr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6943" y="5316042"/>
            <a:ext cx="110799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代表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副代表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資料</a:t>
            </a:r>
            <a:r>
              <a:rPr lang="en-US" altLang="ja-JP" b="1" dirty="0">
                <a:solidFill>
                  <a:srgbClr val="C00000"/>
                </a:solidFill>
              </a:rPr>
              <a:t>DB</a:t>
            </a:r>
          </a:p>
          <a:p>
            <a:r>
              <a:rPr lang="ja-JP" altLang="en-US" b="1" dirty="0">
                <a:solidFill>
                  <a:srgbClr val="C00000"/>
                </a:solidFill>
              </a:rPr>
              <a:t>印刷機器</a:t>
            </a: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49361" y="5324345"/>
            <a:ext cx="117371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大内 咲絵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石井 樹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加藤 大緒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稲石 渓太</a:t>
            </a: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51043" y="5371682"/>
            <a:ext cx="11079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担当教員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en-US" altLang="ja-JP" b="1" dirty="0">
                <a:solidFill>
                  <a:srgbClr val="C00000"/>
                </a:solidFill>
              </a:rPr>
              <a:t>TA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40611" y="5371682"/>
            <a:ext cx="117371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谷口 守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御手洗 陽</a:t>
            </a: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811469" y="5325776"/>
            <a:ext cx="163138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一井 直人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冨島 可菜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原田 賢志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15038" y="5346708"/>
            <a:ext cx="6463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班員</a:t>
            </a:r>
            <a:endParaRPr lang="ja-JP" altLang="en-US" sz="1350" b="1" dirty="0">
              <a:solidFill>
                <a:srgbClr val="C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88204" y="4327577"/>
            <a:ext cx="674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～留学生のアルバイト事情を探る～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05136" y="6613138"/>
            <a:ext cx="3162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出典；</a:t>
            </a:r>
            <a:r>
              <a:rPr kumimoji="1" lang="en-US" altLang="ja-JP" sz="1200" dirty="0">
                <a:solidFill>
                  <a:schemeClr val="bg1"/>
                </a:solidFill>
              </a:rPr>
              <a:t>You</a:t>
            </a:r>
            <a:r>
              <a:rPr kumimoji="1" lang="ja-JP" altLang="en-US" sz="1200" dirty="0">
                <a:solidFill>
                  <a:schemeClr val="bg1"/>
                </a:solidFill>
              </a:rPr>
              <a:t>は何しに日本へ？公式</a:t>
            </a:r>
            <a:r>
              <a:rPr kumimoji="1" lang="en-US" altLang="ja-JP" sz="1200" dirty="0">
                <a:solidFill>
                  <a:schemeClr val="bg1"/>
                </a:solidFill>
              </a:rPr>
              <a:t>Twitter</a:t>
            </a:r>
            <a:r>
              <a:rPr kumimoji="1" lang="ja-JP" altLang="en-US" sz="1200" dirty="0">
                <a:solidFill>
                  <a:schemeClr val="bg1"/>
                </a:solidFill>
              </a:rPr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412632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-3922"/>
            <a:ext cx="9144000" cy="68580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0" y="843009"/>
            <a:ext cx="9144000" cy="60778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2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31E3FD-9C59-45E2-9771-58CC09C0287C}"/>
              </a:ext>
            </a:extLst>
          </p:cNvPr>
          <p:cNvSpPr txBox="1"/>
          <p:nvPr/>
        </p:nvSpPr>
        <p:spPr>
          <a:xfrm>
            <a:off x="5989136" y="6687905"/>
            <a:ext cx="321273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88" dirty="0"/>
              <a:t>厚生労働省「外国人雇用状況」の届出状況まとめ</a:t>
            </a:r>
            <a:r>
              <a:rPr lang="en-US" altLang="ja-JP" sz="788" dirty="0"/>
              <a:t>(2018</a:t>
            </a:r>
            <a:r>
              <a:rPr lang="ja-JP" altLang="en-US" sz="788" dirty="0"/>
              <a:t>年</a:t>
            </a:r>
            <a:r>
              <a:rPr lang="en-US" altLang="ja-JP" sz="788" dirty="0"/>
              <a:t>)</a:t>
            </a:r>
            <a:r>
              <a:rPr lang="ja-JP" altLang="en-US" sz="788" dirty="0"/>
              <a:t>より作成</a:t>
            </a:r>
            <a:endParaRPr lang="en-US" altLang="ja-JP" sz="788" dirty="0"/>
          </a:p>
        </p:txBody>
      </p:sp>
      <p:graphicFrame>
        <p:nvGraphicFramePr>
          <p:cNvPr id="52" name="グラフ 51">
            <a:extLst>
              <a:ext uri="{FF2B5EF4-FFF2-40B4-BE49-F238E27FC236}">
                <a16:creationId xmlns:a16="http://schemas.microsoft.com/office/drawing/2014/main" id="{EEC3A01B-DBA3-43C7-AA4A-AC12CDA0F2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539482"/>
              </p:ext>
            </p:extLst>
          </p:nvPr>
        </p:nvGraphicFramePr>
        <p:xfrm>
          <a:off x="-2672" y="854228"/>
          <a:ext cx="8124083" cy="5331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8BDF5DC-6074-4488-9C99-940316F4EB6B}"/>
              </a:ext>
            </a:extLst>
          </p:cNvPr>
          <p:cNvSpPr txBox="1"/>
          <p:nvPr/>
        </p:nvSpPr>
        <p:spPr>
          <a:xfrm>
            <a:off x="7998738" y="4819469"/>
            <a:ext cx="108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身分に基づく在留資格</a:t>
            </a:r>
            <a:endParaRPr kumimoji="1" lang="ja-JP" altLang="en-US" sz="12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52D19DE-954C-4035-AD1E-CCE0C7C723D0}"/>
              </a:ext>
            </a:extLst>
          </p:cNvPr>
          <p:cNvSpPr txBox="1"/>
          <p:nvPr/>
        </p:nvSpPr>
        <p:spPr>
          <a:xfrm>
            <a:off x="7934450" y="3993728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資格外活動</a:t>
            </a:r>
            <a:endParaRPr kumimoji="1" lang="ja-JP" altLang="en-US" sz="1200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C632EB3-CA85-479E-B9B7-E045946F16E8}"/>
              </a:ext>
            </a:extLst>
          </p:cNvPr>
          <p:cNvSpPr txBox="1"/>
          <p:nvPr/>
        </p:nvSpPr>
        <p:spPr>
          <a:xfrm>
            <a:off x="7934450" y="3142062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技能実習</a:t>
            </a:r>
            <a:endParaRPr kumimoji="1" lang="ja-JP" altLang="en-US" sz="12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0772DBF-87F6-422F-A5F5-FA03DE9EF422}"/>
              </a:ext>
            </a:extLst>
          </p:cNvPr>
          <p:cNvSpPr txBox="1"/>
          <p:nvPr/>
        </p:nvSpPr>
        <p:spPr>
          <a:xfrm>
            <a:off x="7928067" y="2664112"/>
            <a:ext cx="109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特定活動</a:t>
            </a:r>
            <a:endParaRPr kumimoji="1" lang="ja-JP" altLang="en-US" sz="12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6AD8602-665D-44E3-8D8D-AA61FB3EA654}"/>
              </a:ext>
            </a:extLst>
          </p:cNvPr>
          <p:cNvSpPr txBox="1"/>
          <p:nvPr/>
        </p:nvSpPr>
        <p:spPr>
          <a:xfrm>
            <a:off x="7863283" y="2181577"/>
            <a:ext cx="134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専門的・技術的分野の在留資格</a:t>
            </a:r>
            <a:endParaRPr kumimoji="1" lang="ja-JP" altLang="en-US" sz="1200" b="1" dirty="0"/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46547" y="4118631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2810840" y="6203109"/>
            <a:ext cx="456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図２ 全国外国人労働者数の変化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537331" y="12012"/>
            <a:ext cx="577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10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-29652" y="635130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7568" y="663971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00850" y="3244571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60525" y="5053216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13749" y="2404112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15601" y="2784331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6AD8602-665D-44E3-8D8D-AA61FB3EA654}"/>
              </a:ext>
            </a:extLst>
          </p:cNvPr>
          <p:cNvSpPr txBox="1"/>
          <p:nvPr/>
        </p:nvSpPr>
        <p:spPr>
          <a:xfrm>
            <a:off x="7863388" y="2183453"/>
            <a:ext cx="134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専門的・技術的分野の在留資格</a:t>
            </a:r>
            <a:endParaRPr kumimoji="1" lang="ja-JP" altLang="en-US" sz="1200" b="1" dirty="0"/>
          </a:p>
        </p:txBody>
      </p:sp>
      <p:sp>
        <p:nvSpPr>
          <p:cNvPr id="74" name="角丸四角形 73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75" name="角丸四角形 74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76" name="角丸四角形 75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77" name="角丸四角形 76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78" name="角丸四角形 77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180314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楕円 9"/>
          <p:cNvSpPr/>
          <p:nvPr/>
        </p:nvSpPr>
        <p:spPr>
          <a:xfrm>
            <a:off x="-1701938" y="-1688559"/>
            <a:ext cx="4343308" cy="43997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1BE6128-E431-4139-8BFE-DD396E7D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099" y="1968349"/>
            <a:ext cx="5119020" cy="745629"/>
          </a:xfrm>
        </p:spPr>
        <p:txBody>
          <a:bodyPr>
            <a:noAutofit/>
          </a:bodyPr>
          <a:lstStyle/>
          <a:p>
            <a:r>
              <a:rPr lang="ja-JP" altLang="en-US" sz="4000" b="1" dirty="0">
                <a:latin typeface="+mn-ea"/>
                <a:ea typeface="+mn-ea"/>
              </a:rPr>
              <a:t>改正後は・・・？？</a:t>
            </a:r>
          </a:p>
        </p:txBody>
      </p:sp>
      <p:pic>
        <p:nvPicPr>
          <p:cNvPr id="3" name="Picture 6" descr="外国人　派遣 に対する画像結果">
            <a:hlinkClick r:id="rId2"/>
            <a:extLst>
              <a:ext uri="{FF2B5EF4-FFF2-40B4-BE49-F238E27FC236}">
                <a16:creationId xmlns:a16="http://schemas.microsoft.com/office/drawing/2014/main" id="{3640D455-F7CE-4A5E-81BD-F57B58F5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47" y="3194758"/>
            <a:ext cx="3982806" cy="3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 rot="673179">
            <a:off x="314231" y="672466"/>
            <a:ext cx="1572672" cy="1487379"/>
            <a:chOff x="9345460" y="3781168"/>
            <a:chExt cx="2096896" cy="1983172"/>
          </a:xfrm>
        </p:grpSpPr>
        <p:sp>
          <p:nvSpPr>
            <p:cNvPr id="12" name="フローチャート: データ 11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正方形/長方形 13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5" name="正方形/長方形 14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6" name="正方形/長方形 15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8411601" y="56082"/>
            <a:ext cx="434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11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29652" y="635130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568" y="663971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6" name="角丸四角形 25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4" name="角丸四角形 33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3189256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-3922"/>
            <a:ext cx="9144000" cy="68580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0" y="843009"/>
            <a:ext cx="9144000" cy="60778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2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31E3FD-9C59-45E2-9771-58CC09C0287C}"/>
              </a:ext>
            </a:extLst>
          </p:cNvPr>
          <p:cNvSpPr txBox="1"/>
          <p:nvPr/>
        </p:nvSpPr>
        <p:spPr>
          <a:xfrm>
            <a:off x="5989136" y="6687905"/>
            <a:ext cx="321273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88" dirty="0"/>
              <a:t>厚生労働省「外国人雇用状況」の届出状況まとめ</a:t>
            </a:r>
            <a:r>
              <a:rPr lang="en-US" altLang="ja-JP" sz="788" dirty="0"/>
              <a:t>(2018</a:t>
            </a:r>
            <a:r>
              <a:rPr lang="ja-JP" altLang="en-US" sz="788" dirty="0"/>
              <a:t>年</a:t>
            </a:r>
            <a:r>
              <a:rPr lang="en-US" altLang="ja-JP" sz="788" dirty="0"/>
              <a:t>)</a:t>
            </a:r>
            <a:r>
              <a:rPr lang="ja-JP" altLang="en-US" sz="788" dirty="0"/>
              <a:t>より作成</a:t>
            </a:r>
            <a:endParaRPr lang="en-US" altLang="ja-JP" sz="788" dirty="0"/>
          </a:p>
        </p:txBody>
      </p:sp>
      <p:graphicFrame>
        <p:nvGraphicFramePr>
          <p:cNvPr id="52" name="グラフ 51">
            <a:extLst>
              <a:ext uri="{FF2B5EF4-FFF2-40B4-BE49-F238E27FC236}">
                <a16:creationId xmlns:a16="http://schemas.microsoft.com/office/drawing/2014/main" id="{EEC3A01B-DBA3-43C7-AA4A-AC12CDA0F2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852218"/>
              </p:ext>
            </p:extLst>
          </p:nvPr>
        </p:nvGraphicFramePr>
        <p:xfrm>
          <a:off x="-2672" y="854228"/>
          <a:ext cx="8124083" cy="5331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8BDF5DC-6074-4488-9C99-940316F4EB6B}"/>
              </a:ext>
            </a:extLst>
          </p:cNvPr>
          <p:cNvSpPr txBox="1"/>
          <p:nvPr/>
        </p:nvSpPr>
        <p:spPr>
          <a:xfrm>
            <a:off x="7998738" y="4819469"/>
            <a:ext cx="108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身分に基づく在留資格</a:t>
            </a:r>
            <a:endParaRPr kumimoji="1" lang="ja-JP" altLang="en-US" sz="12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52D19DE-954C-4035-AD1E-CCE0C7C723D0}"/>
              </a:ext>
            </a:extLst>
          </p:cNvPr>
          <p:cNvSpPr txBox="1"/>
          <p:nvPr/>
        </p:nvSpPr>
        <p:spPr>
          <a:xfrm>
            <a:off x="7934450" y="3993728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資格外活動</a:t>
            </a:r>
            <a:endParaRPr kumimoji="1" lang="ja-JP" altLang="en-US" sz="1200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C632EB3-CA85-479E-B9B7-E045946F16E8}"/>
              </a:ext>
            </a:extLst>
          </p:cNvPr>
          <p:cNvSpPr txBox="1"/>
          <p:nvPr/>
        </p:nvSpPr>
        <p:spPr>
          <a:xfrm>
            <a:off x="7934450" y="3142062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技能実習</a:t>
            </a:r>
            <a:endParaRPr kumimoji="1" lang="ja-JP" altLang="en-US" sz="12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0772DBF-87F6-422F-A5F5-FA03DE9EF422}"/>
              </a:ext>
            </a:extLst>
          </p:cNvPr>
          <p:cNvSpPr txBox="1"/>
          <p:nvPr/>
        </p:nvSpPr>
        <p:spPr>
          <a:xfrm>
            <a:off x="7928067" y="2664112"/>
            <a:ext cx="109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特定活動</a:t>
            </a:r>
            <a:endParaRPr kumimoji="1" lang="ja-JP" altLang="en-US" sz="12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6AD8602-665D-44E3-8D8D-AA61FB3EA654}"/>
              </a:ext>
            </a:extLst>
          </p:cNvPr>
          <p:cNvSpPr txBox="1"/>
          <p:nvPr/>
        </p:nvSpPr>
        <p:spPr>
          <a:xfrm>
            <a:off x="7863283" y="2181577"/>
            <a:ext cx="134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専門的・技術的分野の在留資格</a:t>
            </a:r>
            <a:endParaRPr kumimoji="1" lang="ja-JP" altLang="en-US" sz="1200" b="1" dirty="0"/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46547" y="4118631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2810840" y="6203109"/>
            <a:ext cx="456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図２ 全国外国人労働者数の変化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537331" y="12012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12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00850" y="3244571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60525" y="5053216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13749" y="2404112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 flipV="1">
            <a:off x="7615601" y="2784331"/>
            <a:ext cx="338213" cy="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右矢印 37"/>
          <p:cNvSpPr/>
          <p:nvPr/>
        </p:nvSpPr>
        <p:spPr>
          <a:xfrm rot="21408163">
            <a:off x="1506455" y="4130594"/>
            <a:ext cx="432000" cy="108000"/>
          </a:xfrm>
          <a:prstGeom prst="rightArrow">
            <a:avLst/>
          </a:prstGeom>
          <a:solidFill>
            <a:srgbClr val="69AFF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58" name="右矢印 57"/>
          <p:cNvSpPr/>
          <p:nvPr/>
        </p:nvSpPr>
        <p:spPr>
          <a:xfrm rot="21218410">
            <a:off x="2587125" y="3981222"/>
            <a:ext cx="432000" cy="180000"/>
          </a:xfrm>
          <a:prstGeom prst="rightArrow">
            <a:avLst/>
          </a:prstGeom>
          <a:solidFill>
            <a:srgbClr val="69AFF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60" name="右矢印 59"/>
          <p:cNvSpPr/>
          <p:nvPr/>
        </p:nvSpPr>
        <p:spPr>
          <a:xfrm rot="20266329">
            <a:off x="4712201" y="3357915"/>
            <a:ext cx="432000" cy="324000"/>
          </a:xfrm>
          <a:prstGeom prst="rightArrow">
            <a:avLst/>
          </a:prstGeom>
          <a:solidFill>
            <a:srgbClr val="69AFF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61" name="右矢印 60"/>
          <p:cNvSpPr/>
          <p:nvPr/>
        </p:nvSpPr>
        <p:spPr>
          <a:xfrm rot="20008988">
            <a:off x="5773136" y="2881070"/>
            <a:ext cx="432000" cy="396000"/>
          </a:xfrm>
          <a:prstGeom prst="rightArrow">
            <a:avLst/>
          </a:prstGeom>
          <a:solidFill>
            <a:srgbClr val="69AFF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65" name="右矢印 64"/>
          <p:cNvSpPr/>
          <p:nvPr/>
        </p:nvSpPr>
        <p:spPr>
          <a:xfrm rot="19848666">
            <a:off x="6857165" y="2412409"/>
            <a:ext cx="460295" cy="468000"/>
          </a:xfrm>
          <a:prstGeom prst="rightArrow">
            <a:avLst/>
          </a:prstGeom>
          <a:solidFill>
            <a:srgbClr val="69AFF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66" name="右矢印 65"/>
          <p:cNvSpPr/>
          <p:nvPr/>
        </p:nvSpPr>
        <p:spPr>
          <a:xfrm rot="20511836">
            <a:off x="3657855" y="3742481"/>
            <a:ext cx="432000" cy="266935"/>
          </a:xfrm>
          <a:prstGeom prst="rightArrow">
            <a:avLst/>
          </a:prstGeom>
          <a:solidFill>
            <a:srgbClr val="69AFF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6AD8602-665D-44E3-8D8D-AA61FB3EA654}"/>
              </a:ext>
            </a:extLst>
          </p:cNvPr>
          <p:cNvSpPr txBox="1"/>
          <p:nvPr/>
        </p:nvSpPr>
        <p:spPr>
          <a:xfrm>
            <a:off x="7863388" y="2183453"/>
            <a:ext cx="134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専門的・技術的分野の在留資格</a:t>
            </a:r>
            <a:endParaRPr kumimoji="1" lang="ja-JP" altLang="en-US" sz="12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70343" y="2148109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</a:rPr>
              <a:t>政府が注目している！！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000942" y="4022777"/>
            <a:ext cx="418353" cy="3236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2069671" y="3947093"/>
            <a:ext cx="418353" cy="3236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3120707" y="3751588"/>
            <a:ext cx="418353" cy="3680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>
          <a:xfrm>
            <a:off x="4190741" y="3451654"/>
            <a:ext cx="418353" cy="4142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/>
          <p:cNvSpPr/>
          <p:nvPr/>
        </p:nvSpPr>
        <p:spPr>
          <a:xfrm>
            <a:off x="5252353" y="2998573"/>
            <a:ext cx="418353" cy="4967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6311170" y="2501777"/>
            <a:ext cx="418353" cy="5910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/>
          <p:cNvSpPr/>
          <p:nvPr/>
        </p:nvSpPr>
        <p:spPr>
          <a:xfrm>
            <a:off x="7377446" y="2032580"/>
            <a:ext cx="418353" cy="6893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148865" y="1995803"/>
            <a:ext cx="2934898" cy="6061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50" name="角丸四角形 49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51" name="角丸四角形 50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59" name="角丸四角形 58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21516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8" grpId="0" animBg="1"/>
      <p:bldP spid="60" grpId="0" animBg="1"/>
      <p:bldP spid="61" grpId="0" animBg="1"/>
      <p:bldP spid="65" grpId="0" animBg="1"/>
      <p:bldP spid="66" grpId="0" animBg="1"/>
      <p:bldP spid="3" grpId="0"/>
      <p:bldP spid="9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-3922"/>
            <a:ext cx="9144000" cy="68580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0" y="843009"/>
            <a:ext cx="9144000" cy="60778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2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31E3FD-9C59-45E2-9771-58CC09C0287C}"/>
              </a:ext>
            </a:extLst>
          </p:cNvPr>
          <p:cNvSpPr txBox="1"/>
          <p:nvPr/>
        </p:nvSpPr>
        <p:spPr>
          <a:xfrm>
            <a:off x="5989136" y="6687905"/>
            <a:ext cx="321273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88" dirty="0"/>
              <a:t>厚生労働省「外国人雇用状況」の届出状況まとめ</a:t>
            </a:r>
            <a:r>
              <a:rPr lang="en-US" altLang="ja-JP" sz="788" dirty="0"/>
              <a:t>(2018</a:t>
            </a:r>
            <a:r>
              <a:rPr lang="ja-JP" altLang="en-US" sz="788" dirty="0"/>
              <a:t>年</a:t>
            </a:r>
            <a:r>
              <a:rPr lang="en-US" altLang="ja-JP" sz="788" dirty="0"/>
              <a:t>)</a:t>
            </a:r>
            <a:r>
              <a:rPr lang="ja-JP" altLang="en-US" sz="788" dirty="0"/>
              <a:t>より作成</a:t>
            </a:r>
            <a:endParaRPr lang="en-US" altLang="ja-JP" sz="788" dirty="0"/>
          </a:p>
        </p:txBody>
      </p:sp>
      <p:graphicFrame>
        <p:nvGraphicFramePr>
          <p:cNvPr id="52" name="グラフ 51">
            <a:extLst>
              <a:ext uri="{FF2B5EF4-FFF2-40B4-BE49-F238E27FC236}">
                <a16:creationId xmlns:a16="http://schemas.microsoft.com/office/drawing/2014/main" id="{EEC3A01B-DBA3-43C7-AA4A-AC12CDA0F2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974543"/>
              </p:ext>
            </p:extLst>
          </p:nvPr>
        </p:nvGraphicFramePr>
        <p:xfrm>
          <a:off x="13049" y="843683"/>
          <a:ext cx="8124083" cy="5331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8BDF5DC-6074-4488-9C99-940316F4EB6B}"/>
              </a:ext>
            </a:extLst>
          </p:cNvPr>
          <p:cNvSpPr txBox="1"/>
          <p:nvPr/>
        </p:nvSpPr>
        <p:spPr>
          <a:xfrm>
            <a:off x="7934450" y="4346816"/>
            <a:ext cx="108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身分に基づく在留資格</a:t>
            </a:r>
            <a:endParaRPr kumimoji="1" lang="ja-JP" altLang="en-US" sz="12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52D19DE-954C-4035-AD1E-CCE0C7C723D0}"/>
              </a:ext>
            </a:extLst>
          </p:cNvPr>
          <p:cNvSpPr txBox="1"/>
          <p:nvPr/>
        </p:nvSpPr>
        <p:spPr>
          <a:xfrm>
            <a:off x="7942067" y="3668633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資格外活動</a:t>
            </a:r>
            <a:endParaRPr kumimoji="1" lang="ja-JP" altLang="en-US" sz="1200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C632EB3-CA85-479E-B9B7-E045946F16E8}"/>
              </a:ext>
            </a:extLst>
          </p:cNvPr>
          <p:cNvSpPr txBox="1"/>
          <p:nvPr/>
        </p:nvSpPr>
        <p:spPr>
          <a:xfrm>
            <a:off x="7948449" y="3060336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技能実習</a:t>
            </a:r>
            <a:endParaRPr kumimoji="1" lang="ja-JP" altLang="en-US" sz="12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0772DBF-87F6-422F-A5F5-FA03DE9EF422}"/>
              </a:ext>
            </a:extLst>
          </p:cNvPr>
          <p:cNvSpPr txBox="1"/>
          <p:nvPr/>
        </p:nvSpPr>
        <p:spPr>
          <a:xfrm>
            <a:off x="7959159" y="2665176"/>
            <a:ext cx="109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特定活動</a:t>
            </a:r>
            <a:endParaRPr kumimoji="1" lang="ja-JP" altLang="en-US" sz="12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6AD8602-665D-44E3-8D8D-AA61FB3EA654}"/>
              </a:ext>
            </a:extLst>
          </p:cNvPr>
          <p:cNvSpPr txBox="1"/>
          <p:nvPr/>
        </p:nvSpPr>
        <p:spPr>
          <a:xfrm>
            <a:off x="7934450" y="2171462"/>
            <a:ext cx="134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専門的・技術的分野の在留資格</a:t>
            </a:r>
            <a:endParaRPr kumimoji="1" lang="ja-JP" altLang="en-US" sz="1200" b="1" dirty="0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5489273-3970-499C-9ED8-C103E0B9F6DA}"/>
              </a:ext>
            </a:extLst>
          </p:cNvPr>
          <p:cNvCxnSpPr>
            <a:cxnSpLocks/>
          </p:cNvCxnSpPr>
          <p:nvPr/>
        </p:nvCxnSpPr>
        <p:spPr>
          <a:xfrm flipH="1">
            <a:off x="7480957" y="4577648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>
            <a:off x="7505666" y="3807132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015B42F1-87B9-47AC-9124-14FF684B6E77}"/>
              </a:ext>
            </a:extLst>
          </p:cNvPr>
          <p:cNvCxnSpPr>
            <a:cxnSpLocks/>
          </p:cNvCxnSpPr>
          <p:nvPr/>
        </p:nvCxnSpPr>
        <p:spPr>
          <a:xfrm flipH="1">
            <a:off x="7541315" y="2798931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41CC98B5-687D-4AEC-907A-17F5B5EAEFB8}"/>
              </a:ext>
            </a:extLst>
          </p:cNvPr>
          <p:cNvCxnSpPr>
            <a:cxnSpLocks/>
          </p:cNvCxnSpPr>
          <p:nvPr/>
        </p:nvCxnSpPr>
        <p:spPr>
          <a:xfrm flipH="1">
            <a:off x="7541315" y="2402292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26841979-7204-4BD5-8F75-5AD7A7370244}"/>
              </a:ext>
            </a:extLst>
          </p:cNvPr>
          <p:cNvCxnSpPr>
            <a:cxnSpLocks/>
          </p:cNvCxnSpPr>
          <p:nvPr/>
        </p:nvCxnSpPr>
        <p:spPr>
          <a:xfrm flipH="1">
            <a:off x="7542465" y="3161959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2810840" y="6203109"/>
            <a:ext cx="456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図２ 全国外国人労働者数の変化</a:t>
            </a:r>
          </a:p>
        </p:txBody>
      </p:sp>
      <p:sp>
        <p:nvSpPr>
          <p:cNvPr id="33" name="右矢印 32"/>
          <p:cNvSpPr/>
          <p:nvPr/>
        </p:nvSpPr>
        <p:spPr>
          <a:xfrm rot="21408163">
            <a:off x="1536389" y="4769989"/>
            <a:ext cx="432000" cy="108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34" name="右矢印 33"/>
          <p:cNvSpPr/>
          <p:nvPr/>
        </p:nvSpPr>
        <p:spPr>
          <a:xfrm rot="21218410">
            <a:off x="2594840" y="4669154"/>
            <a:ext cx="432000" cy="180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36" name="右矢印 35"/>
          <p:cNvSpPr/>
          <p:nvPr/>
        </p:nvSpPr>
        <p:spPr>
          <a:xfrm rot="20800321">
            <a:off x="4723500" y="4397597"/>
            <a:ext cx="432000" cy="28346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37" name="右矢印 36"/>
          <p:cNvSpPr/>
          <p:nvPr/>
        </p:nvSpPr>
        <p:spPr>
          <a:xfrm rot="20473538">
            <a:off x="5819508" y="4140400"/>
            <a:ext cx="432000" cy="396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38" name="右矢印 37"/>
          <p:cNvSpPr/>
          <p:nvPr/>
        </p:nvSpPr>
        <p:spPr>
          <a:xfrm rot="20370619">
            <a:off x="6873357" y="3820178"/>
            <a:ext cx="432000" cy="468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537331" y="12012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13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004736" y="4643965"/>
            <a:ext cx="418353" cy="2937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2061971" y="4614076"/>
            <a:ext cx="418353" cy="3236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3130254" y="4479985"/>
            <a:ext cx="418353" cy="3917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4184542" y="4295955"/>
            <a:ext cx="418353" cy="4980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5260738" y="4034627"/>
            <a:ext cx="418353" cy="6545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6313011" y="3807133"/>
            <a:ext cx="418353" cy="7321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7377551" y="3569447"/>
            <a:ext cx="418353" cy="8927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588175" y="2308981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</a:rPr>
              <a:t>サステナ班はここに注目！！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1649214" y="2153745"/>
            <a:ext cx="3325355" cy="6061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右矢印 64"/>
          <p:cNvSpPr/>
          <p:nvPr/>
        </p:nvSpPr>
        <p:spPr>
          <a:xfrm rot="21218410">
            <a:off x="3648107" y="4562621"/>
            <a:ext cx="432000" cy="20601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0" name="角丸四角形 69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71" name="角丸四角形 70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72" name="角丸四角形 71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73" name="角丸四角形 72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74" name="角丸四角形 73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393001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50" grpId="0" animBg="1"/>
      <p:bldP spid="51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1"/>
      <p:bldP spid="64" grpId="1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845824"/>
            <a:ext cx="9144000" cy="60209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6BDF96E6-CFF5-4936-BAF8-33D9FC31A2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647077"/>
              </p:ext>
            </p:extLst>
          </p:nvPr>
        </p:nvGraphicFramePr>
        <p:xfrm>
          <a:off x="287574" y="1268816"/>
          <a:ext cx="8303836" cy="4976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タイトル 1">
            <a:extLst>
              <a:ext uri="{FF2B5EF4-FFF2-40B4-BE49-F238E27FC236}">
                <a16:creationId xmlns:a16="http://schemas.microsoft.com/office/drawing/2014/main" id="{86A2DB6E-C7D6-4134-AAD3-5B872CF3063A}"/>
              </a:ext>
            </a:extLst>
          </p:cNvPr>
          <p:cNvSpPr txBox="1">
            <a:spLocks/>
          </p:cNvSpPr>
          <p:nvPr/>
        </p:nvSpPr>
        <p:spPr>
          <a:xfrm>
            <a:off x="2703013" y="1027315"/>
            <a:ext cx="4058734" cy="4513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2800" b="1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69218" y="5859447"/>
            <a:ext cx="58055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/>
              <a:t>図３ つくば市とその周辺地域の</a:t>
            </a:r>
            <a:r>
              <a:rPr lang="ja-JP" altLang="en-US" b="1" dirty="0"/>
              <a:t>外国人労働者数の推移</a:t>
            </a:r>
            <a:endParaRPr lang="en-US" altLang="ja-JP" b="1" dirty="0"/>
          </a:p>
          <a:p>
            <a:r>
              <a:rPr kumimoji="1" lang="ja-JP" altLang="en-US" sz="1200" b="1" dirty="0"/>
              <a:t>                                   （つくば市、土浦市、阿見町、かすみがうら市を含む）</a:t>
            </a:r>
            <a:endParaRPr kumimoji="1" lang="en-US" altLang="ja-JP" sz="12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880" y="1049312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/>
              <a:t>単位</a:t>
            </a:r>
            <a:r>
              <a:rPr lang="en-US" altLang="ja-JP" sz="1200" dirty="0"/>
              <a:t>(</a:t>
            </a:r>
            <a:r>
              <a:rPr lang="ja-JP" altLang="en-US" sz="1200" dirty="0"/>
              <a:t>人</a:t>
            </a:r>
            <a:r>
              <a:rPr lang="en-US" altLang="ja-JP" sz="1200" dirty="0"/>
              <a:t>)</a:t>
            </a:r>
            <a:endParaRPr kumimoji="1" lang="ja-JP" altLang="en-US" sz="1200" dirty="0"/>
          </a:p>
        </p:txBody>
      </p:sp>
      <p:sp>
        <p:nvSpPr>
          <p:cNvPr id="38" name="右矢印 37"/>
          <p:cNvSpPr/>
          <p:nvPr/>
        </p:nvSpPr>
        <p:spPr>
          <a:xfrm rot="20648126">
            <a:off x="4902538" y="3336681"/>
            <a:ext cx="432000" cy="396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4071">
            <a:off x="3549198" y="3614536"/>
            <a:ext cx="457240" cy="341406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8086">
            <a:off x="2168931" y="3893393"/>
            <a:ext cx="451143" cy="414564"/>
          </a:xfrm>
          <a:prstGeom prst="rect">
            <a:avLst/>
          </a:prstGeom>
        </p:spPr>
      </p:pic>
      <p:sp>
        <p:nvSpPr>
          <p:cNvPr id="42" name="右矢印 41"/>
          <p:cNvSpPr/>
          <p:nvPr/>
        </p:nvSpPr>
        <p:spPr>
          <a:xfrm rot="20663674">
            <a:off x="6305984" y="3104469"/>
            <a:ext cx="432000" cy="468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8BDF5DC-6074-4488-9C99-940316F4EB6B}"/>
              </a:ext>
            </a:extLst>
          </p:cNvPr>
          <p:cNvSpPr txBox="1"/>
          <p:nvPr/>
        </p:nvSpPr>
        <p:spPr>
          <a:xfrm>
            <a:off x="7794612" y="3768479"/>
            <a:ext cx="117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身分に基づく在留資格</a:t>
            </a:r>
            <a:endParaRPr kumimoji="1" lang="ja-JP" altLang="en-US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52D19DE-954C-4035-AD1E-CCE0C7C723D0}"/>
              </a:ext>
            </a:extLst>
          </p:cNvPr>
          <p:cNvSpPr txBox="1"/>
          <p:nvPr/>
        </p:nvSpPr>
        <p:spPr>
          <a:xfrm>
            <a:off x="7768673" y="2928432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資格外活動</a:t>
            </a:r>
            <a:endParaRPr kumimoji="1" lang="ja-JP" altLang="en-US" sz="12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632EB3-CA85-479E-B9B7-E045946F16E8}"/>
              </a:ext>
            </a:extLst>
          </p:cNvPr>
          <p:cNvSpPr txBox="1"/>
          <p:nvPr/>
        </p:nvSpPr>
        <p:spPr>
          <a:xfrm>
            <a:off x="7741499" y="2431389"/>
            <a:ext cx="10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技能実習</a:t>
            </a:r>
            <a:endParaRPr kumimoji="1" lang="ja-JP" altLang="en-US" sz="12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0772DBF-87F6-422F-A5F5-FA03DE9EF422}"/>
              </a:ext>
            </a:extLst>
          </p:cNvPr>
          <p:cNvSpPr txBox="1"/>
          <p:nvPr/>
        </p:nvSpPr>
        <p:spPr>
          <a:xfrm>
            <a:off x="7743820" y="2138554"/>
            <a:ext cx="109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特定活動</a:t>
            </a:r>
            <a:endParaRPr kumimoji="1" lang="ja-JP" altLang="en-US" sz="12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6AD8602-665D-44E3-8D8D-AA61FB3EA654}"/>
              </a:ext>
            </a:extLst>
          </p:cNvPr>
          <p:cNvSpPr txBox="1"/>
          <p:nvPr/>
        </p:nvSpPr>
        <p:spPr>
          <a:xfrm>
            <a:off x="7719111" y="1686783"/>
            <a:ext cx="134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専門的・技術的分野の在留資格</a:t>
            </a:r>
            <a:endParaRPr kumimoji="1" lang="ja-JP" altLang="en-US" sz="1200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5489273-3970-499C-9ED8-C103E0B9F6DA}"/>
              </a:ext>
            </a:extLst>
          </p:cNvPr>
          <p:cNvCxnSpPr>
            <a:cxnSpLocks/>
          </p:cNvCxnSpPr>
          <p:nvPr/>
        </p:nvCxnSpPr>
        <p:spPr>
          <a:xfrm flipH="1">
            <a:off x="7341119" y="3999311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4FDDA94-3C16-4E2B-8395-707B509E2534}"/>
              </a:ext>
            </a:extLst>
          </p:cNvPr>
          <p:cNvCxnSpPr>
            <a:cxnSpLocks/>
          </p:cNvCxnSpPr>
          <p:nvPr/>
        </p:nvCxnSpPr>
        <p:spPr>
          <a:xfrm flipH="1">
            <a:off x="7329951" y="3064834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26841979-7204-4BD5-8F75-5AD7A7370244}"/>
              </a:ext>
            </a:extLst>
          </p:cNvPr>
          <p:cNvCxnSpPr>
            <a:cxnSpLocks/>
          </p:cNvCxnSpPr>
          <p:nvPr/>
        </p:nvCxnSpPr>
        <p:spPr>
          <a:xfrm flipH="1">
            <a:off x="7335515" y="2570433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015B42F1-87B9-47AC-9124-14FF684B6E77}"/>
              </a:ext>
            </a:extLst>
          </p:cNvPr>
          <p:cNvCxnSpPr>
            <a:cxnSpLocks/>
          </p:cNvCxnSpPr>
          <p:nvPr/>
        </p:nvCxnSpPr>
        <p:spPr>
          <a:xfrm flipH="1">
            <a:off x="7325976" y="2277053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41CC98B5-687D-4AEC-907A-17F5B5EAEFB8}"/>
              </a:ext>
            </a:extLst>
          </p:cNvPr>
          <p:cNvCxnSpPr>
            <a:cxnSpLocks/>
          </p:cNvCxnSpPr>
          <p:nvPr/>
        </p:nvCxnSpPr>
        <p:spPr>
          <a:xfrm flipH="1">
            <a:off x="7325976" y="1917615"/>
            <a:ext cx="45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E31E3FD-9C59-45E2-9771-58CC09C0287C}"/>
              </a:ext>
            </a:extLst>
          </p:cNvPr>
          <p:cNvSpPr txBox="1"/>
          <p:nvPr/>
        </p:nvSpPr>
        <p:spPr>
          <a:xfrm>
            <a:off x="6829519" y="6518459"/>
            <a:ext cx="237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厚生労働省「安定所別・在留資格別外国人労働者数」</a:t>
            </a:r>
            <a:r>
              <a:rPr lang="en-US" altLang="ja-JP" sz="900" dirty="0"/>
              <a:t>(2014</a:t>
            </a:r>
            <a:r>
              <a:rPr lang="ja-JP" altLang="en-US" sz="900" dirty="0"/>
              <a:t>～</a:t>
            </a:r>
            <a:r>
              <a:rPr lang="en-US" altLang="ja-JP" sz="900" dirty="0"/>
              <a:t>2018)</a:t>
            </a:r>
            <a:r>
              <a:rPr lang="ja-JP" altLang="en-US" sz="900" dirty="0"/>
              <a:t>より作成</a:t>
            </a:r>
            <a:endParaRPr lang="en-US" altLang="ja-JP" sz="9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26060" y="1187811"/>
            <a:ext cx="197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20% 1747</a:t>
            </a:r>
            <a:r>
              <a:rPr lang="ja-JP" altLang="en-US" sz="2800" dirty="0"/>
              <a:t>人</a:t>
            </a:r>
            <a:endParaRPr lang="en-US" altLang="ja-JP" sz="2800" dirty="0"/>
          </a:p>
        </p:txBody>
      </p:sp>
      <p:sp>
        <p:nvSpPr>
          <p:cNvPr id="41" name="右矢印 40"/>
          <p:cNvSpPr/>
          <p:nvPr/>
        </p:nvSpPr>
        <p:spPr>
          <a:xfrm rot="2516253">
            <a:off x="4763950" y="2429862"/>
            <a:ext cx="2625841" cy="1091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537331" y="56080"/>
            <a:ext cx="545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14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454472" y="3768480"/>
            <a:ext cx="541633" cy="5018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2805241" y="3600746"/>
            <a:ext cx="541633" cy="5473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4163813" y="3300178"/>
            <a:ext cx="541633" cy="6230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5524223" y="2928433"/>
            <a:ext cx="541633" cy="7507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6886854" y="2850434"/>
            <a:ext cx="541633" cy="7913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64" name="角丸四角形 63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65" name="角丸四角形 64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66" name="角丸四角形 65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67" name="角丸四角形 66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6323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5" grpId="0"/>
      <p:bldP spid="41" grpId="0" animBg="1"/>
      <p:bldP spid="53" grpId="0" animBg="1"/>
      <p:bldP spid="54" grpId="0" animBg="1"/>
      <p:bldP spid="55" grpId="0" animBg="1"/>
      <p:bldP spid="56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>
            <a:off x="6166337" y="4513385"/>
            <a:ext cx="4907659" cy="50272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12" name="グループ化 11"/>
          <p:cNvGrpSpPr/>
          <p:nvPr/>
        </p:nvGrpSpPr>
        <p:grpSpPr>
          <a:xfrm rot="799030">
            <a:off x="6980002" y="4826662"/>
            <a:ext cx="1559563" cy="1592985"/>
            <a:chOff x="9345460" y="3781168"/>
            <a:chExt cx="2096896" cy="1983172"/>
          </a:xfrm>
        </p:grpSpPr>
        <p:sp>
          <p:nvSpPr>
            <p:cNvPr id="13" name="フローチャート: データ 12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5" name="正方形/長方形 14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1" name="正方形/長方形 20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80659" y="845473"/>
            <a:ext cx="4509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Century" panose="02040604050505020304" pitchFamily="18" charset="0"/>
              </a:rPr>
              <a:t>Q.</a:t>
            </a:r>
            <a:r>
              <a:rPr kumimoji="1" lang="ja-JP" altLang="en-US" sz="2400" b="1" dirty="0">
                <a:latin typeface="Century" panose="02040604050505020304" pitchFamily="18" charset="0"/>
              </a:rPr>
              <a:t>そもそも資格外活動って？？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6815" y="1570972"/>
            <a:ext cx="6994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lphaUcPeriod"/>
            </a:pPr>
            <a:r>
              <a:rPr kumimoji="1" lang="ja-JP" altLang="en-US" sz="2800" b="1" dirty="0">
                <a:solidFill>
                  <a:srgbClr val="C00000"/>
                </a:solidFill>
              </a:rPr>
              <a:t>　留学・家族滞在などの在留資格を持つ</a:t>
            </a:r>
            <a:endParaRPr kumimoji="1" lang="en-US" altLang="ja-JP" sz="2800" b="1" dirty="0">
              <a:solidFill>
                <a:srgbClr val="C00000"/>
              </a:solidFill>
            </a:endParaRPr>
          </a:p>
          <a:p>
            <a:pPr algn="ctr"/>
            <a:r>
              <a:rPr lang="ja-JP" altLang="en-US" sz="2800" b="1" dirty="0">
                <a:solidFill>
                  <a:srgbClr val="C00000"/>
                </a:solidFill>
              </a:rPr>
              <a:t>外国人が</a:t>
            </a:r>
            <a:r>
              <a:rPr lang="ja-JP" altLang="en-US" sz="2800" b="1" u="sng" dirty="0">
                <a:solidFill>
                  <a:srgbClr val="C00000"/>
                </a:solidFill>
              </a:rPr>
              <a:t>アルバイトをすること</a:t>
            </a:r>
            <a:r>
              <a:rPr lang="ja-JP" altLang="en-US" sz="2800" b="1" dirty="0">
                <a:solidFill>
                  <a:srgbClr val="C00000"/>
                </a:solidFill>
              </a:rPr>
              <a:t>！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0930" y="3977874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自分の専門・技術的な資格の範囲を</a:t>
            </a:r>
            <a:endParaRPr lang="en-US" altLang="ja-JP" sz="2400" b="1" dirty="0"/>
          </a:p>
          <a:p>
            <a:r>
              <a:rPr lang="ja-JP" altLang="en-US" sz="2400" b="1" dirty="0"/>
              <a:t>超えて働くこと</a:t>
            </a:r>
            <a:endParaRPr lang="en-US" altLang="ja-JP" sz="24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537331" y="56080"/>
            <a:ext cx="562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15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018929" y="2717972"/>
            <a:ext cx="914400" cy="884418"/>
            <a:chOff x="971550" y="4478671"/>
            <a:chExt cx="1200150" cy="1200150"/>
          </a:xfrm>
          <a:solidFill>
            <a:schemeClr val="bg2">
              <a:lumMod val="25000"/>
            </a:schemeClr>
          </a:solidFill>
        </p:grpSpPr>
        <p:sp>
          <p:nvSpPr>
            <p:cNvPr id="8" name="正方形/長方形 7"/>
            <p:cNvSpPr/>
            <p:nvPr/>
          </p:nvSpPr>
          <p:spPr>
            <a:xfrm>
              <a:off x="971550" y="5006340"/>
              <a:ext cx="1200150" cy="137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 rot="16200000">
              <a:off x="986790" y="5010150"/>
              <a:ext cx="1200150" cy="137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角丸四角形 31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4" name="角丸四角形 33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 rot="20537819">
            <a:off x="538960" y="5414751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週</a:t>
            </a:r>
            <a:r>
              <a:rPr kumimoji="1" lang="en-US" altLang="ja-JP" b="1" dirty="0"/>
              <a:t>28</a:t>
            </a:r>
            <a:r>
              <a:rPr kumimoji="1" lang="ja-JP" altLang="en-US" b="1" dirty="0"/>
              <a:t>時間以内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 rot="455763">
            <a:off x="2835539" y="5414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あらかじめ許可が必要</a:t>
            </a:r>
          </a:p>
        </p:txBody>
      </p:sp>
    </p:spTree>
    <p:extLst>
      <p:ext uri="{BB962C8B-B14F-4D97-AF65-F5344CB8AC3E}">
        <p14:creationId xmlns:p14="http://schemas.microsoft.com/office/powerpoint/2010/main" val="25021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7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>
            <a:off x="6166337" y="4513385"/>
            <a:ext cx="4907659" cy="50272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12" name="グループ化 11"/>
          <p:cNvGrpSpPr/>
          <p:nvPr/>
        </p:nvGrpSpPr>
        <p:grpSpPr>
          <a:xfrm rot="799030">
            <a:off x="6980002" y="4826662"/>
            <a:ext cx="1559563" cy="1592985"/>
            <a:chOff x="9345460" y="3781168"/>
            <a:chExt cx="2096896" cy="1983172"/>
          </a:xfrm>
        </p:grpSpPr>
        <p:sp>
          <p:nvSpPr>
            <p:cNvPr id="13" name="フローチャート: データ 12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5" name="正方形/長方形 14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1" name="正方形/長方形 20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72930" y="1109451"/>
            <a:ext cx="7371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なぜ、資格外活動に着目したのか</a:t>
            </a:r>
            <a:endParaRPr lang="en-US" altLang="ja-JP" sz="36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80766" y="3963940"/>
            <a:ext cx="4903931" cy="11829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つくばには留学生が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多い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1780765" y="2044186"/>
            <a:ext cx="4903931" cy="12359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留学生のバイトは</a:t>
            </a:r>
            <a:r>
              <a:rPr lang="ja-JP" altLang="en-US" sz="3200" b="1" dirty="0">
                <a:solidFill>
                  <a:srgbClr val="C00000"/>
                </a:solidFill>
              </a:rPr>
              <a:t>身近</a:t>
            </a:r>
            <a:endParaRPr kumimoji="1" lang="ja-JP" altLang="en-US" sz="3200" b="1" dirty="0">
              <a:solidFill>
                <a:srgbClr val="C0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537331" y="56080"/>
            <a:ext cx="570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16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4" name="角丸四角形 33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506280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-13648" y="955343"/>
            <a:ext cx="9144000" cy="5916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/>
              <a:t>「外国人留学生受入数の多い大学」</a:t>
            </a:r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78502"/>
              </p:ext>
            </p:extLst>
          </p:nvPr>
        </p:nvGraphicFramePr>
        <p:xfrm>
          <a:off x="300253" y="1762859"/>
          <a:ext cx="8461609" cy="4443979"/>
        </p:xfrm>
        <a:graphic>
          <a:graphicData uri="http://schemas.openxmlformats.org/drawingml/2006/table">
            <a:tbl>
              <a:tblPr/>
              <a:tblGrid>
                <a:gridCol w="1504285">
                  <a:extLst>
                    <a:ext uri="{9D8B030D-6E8A-4147-A177-3AD203B41FA5}">
                      <a16:colId xmlns:a16="http://schemas.microsoft.com/office/drawing/2014/main" val="2295411004"/>
                    </a:ext>
                  </a:extLst>
                </a:gridCol>
                <a:gridCol w="3698037">
                  <a:extLst>
                    <a:ext uri="{9D8B030D-6E8A-4147-A177-3AD203B41FA5}">
                      <a16:colId xmlns:a16="http://schemas.microsoft.com/office/drawing/2014/main" val="3748057240"/>
                    </a:ext>
                  </a:extLst>
                </a:gridCol>
                <a:gridCol w="1504285">
                  <a:extLst>
                    <a:ext uri="{9D8B030D-6E8A-4147-A177-3AD203B41FA5}">
                      <a16:colId xmlns:a16="http://schemas.microsoft.com/office/drawing/2014/main" val="2290583593"/>
                    </a:ext>
                  </a:extLst>
                </a:gridCol>
                <a:gridCol w="1755002">
                  <a:extLst>
                    <a:ext uri="{9D8B030D-6E8A-4147-A177-3AD203B41FA5}">
                      <a16:colId xmlns:a16="http://schemas.microsoft.com/office/drawing/2014/main" val="3525084313"/>
                    </a:ext>
                  </a:extLst>
                </a:gridCol>
              </a:tblGrid>
              <a:tr h="41712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学校名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留学生数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85861"/>
                  </a:ext>
                </a:extLst>
              </a:tr>
              <a:tr h="417125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早稲田大学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私立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5412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72637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東京福祉大学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私立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5133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005277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東京大学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国立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3853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629858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日本経済大学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私立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3348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047379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5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立命館アジア太平洋大学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私立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2867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528482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6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大阪大学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国立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2480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080730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筑波大学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国立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2457</a:t>
                      </a:r>
                      <a:r>
                        <a:rPr lang="ja-JP" alt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23339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立命館大学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私立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2446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937501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9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京都大学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国立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2387</a:t>
                      </a:r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543125"/>
                  </a:ext>
                </a:extLst>
              </a:tr>
              <a:tr h="40108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九州大学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国立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2313</a:t>
                      </a:r>
                      <a:r>
                        <a:rPr lang="ja-JP" alt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人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000168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6884224" y="979639"/>
            <a:ext cx="2246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2018</a:t>
            </a:r>
            <a:r>
              <a:rPr kumimoji="1" lang="ja-JP" altLang="en-US" sz="2000" b="1" dirty="0"/>
              <a:t>年</a:t>
            </a:r>
            <a:r>
              <a:rPr kumimoji="1" lang="en-US" altLang="ja-JP" sz="2000" b="1" dirty="0"/>
              <a:t>5</a:t>
            </a:r>
            <a:r>
              <a:rPr kumimoji="1" lang="ja-JP" altLang="en-US" sz="2000" b="1" dirty="0"/>
              <a:t>月</a:t>
            </a:r>
            <a:r>
              <a:rPr kumimoji="1" lang="en-US" altLang="ja-JP" sz="2000" b="1" dirty="0"/>
              <a:t>1</a:t>
            </a:r>
            <a:r>
              <a:rPr kumimoji="1" lang="ja-JP" altLang="en-US" sz="2000" b="1" dirty="0"/>
              <a:t>日時点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34099" y="6608210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日本学生支援機構より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865199" y="1206488"/>
            <a:ext cx="5178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/>
              <a:t>表１ 外国人留学生受入数の多い大学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537331" y="56080"/>
            <a:ext cx="532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17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3" name="角丸四角形 22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194260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09159"/>
              </p:ext>
            </p:extLst>
          </p:nvPr>
        </p:nvGraphicFramePr>
        <p:xfrm>
          <a:off x="58361" y="1415506"/>
          <a:ext cx="5239513" cy="6427526"/>
        </p:xfrm>
        <a:graphic>
          <a:graphicData uri="http://schemas.openxmlformats.org/drawingml/2006/table">
            <a:tbl>
              <a:tblPr/>
              <a:tblGrid>
                <a:gridCol w="3613457">
                  <a:extLst>
                    <a:ext uri="{9D8B030D-6E8A-4147-A177-3AD203B41FA5}">
                      <a16:colId xmlns:a16="http://schemas.microsoft.com/office/drawing/2014/main" val="1000177906"/>
                    </a:ext>
                  </a:extLst>
                </a:gridCol>
                <a:gridCol w="1626056">
                  <a:extLst>
                    <a:ext uri="{9D8B030D-6E8A-4147-A177-3AD203B41FA5}">
                      <a16:colId xmlns:a16="http://schemas.microsoft.com/office/drawing/2014/main" val="2645145449"/>
                    </a:ext>
                  </a:extLst>
                </a:gridCol>
              </a:tblGrid>
              <a:tr h="507950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学校名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平成</a:t>
                      </a:r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年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274870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筑波大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2457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7162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流通経済大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464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043120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茨城大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296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533430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筑波学院大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200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8269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総合研究大学院大学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22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219648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茨城工業高等専門学校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16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142396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茨城キリスト教大学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11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103891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筑波技術大学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922327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常磐大学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825611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計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3477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512083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つくば市計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2664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6099"/>
                  </a:ext>
                </a:extLst>
              </a:tr>
              <a:tr h="488414"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つくば市以外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813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598828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8361" y="794894"/>
            <a:ext cx="5371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表２ 茨城県内の大学における留学生数の比較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18472" y="96433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つくば市内の留学生数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44735" y="1620474"/>
            <a:ext cx="143500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4800" dirty="0"/>
              <a:t>2664</a:t>
            </a:r>
            <a:endParaRPr kumimoji="1" lang="ja-JP" altLang="en-US" sz="4800" dirty="0"/>
          </a:p>
        </p:txBody>
      </p:sp>
      <p:cxnSp>
        <p:nvCxnSpPr>
          <p:cNvPr id="14" name="直線コネクタ 13"/>
          <p:cNvCxnSpPr/>
          <p:nvPr/>
        </p:nvCxnSpPr>
        <p:spPr>
          <a:xfrm flipV="1">
            <a:off x="6578419" y="1605855"/>
            <a:ext cx="1029575" cy="140024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979017" y="2221287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/>
              <a:t>3477</a:t>
            </a:r>
            <a:endParaRPr kumimoji="1" lang="ja-JP" altLang="en-US" sz="4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116014" y="25020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（人）</a:t>
            </a:r>
          </a:p>
        </p:txBody>
      </p:sp>
      <p:sp>
        <p:nvSpPr>
          <p:cNvPr id="24" name="下矢印 23"/>
          <p:cNvSpPr/>
          <p:nvPr/>
        </p:nvSpPr>
        <p:spPr>
          <a:xfrm>
            <a:off x="6922266" y="3101880"/>
            <a:ext cx="451261" cy="133420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537331" y="56080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18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8" name="星 32 7"/>
          <p:cNvSpPr/>
          <p:nvPr/>
        </p:nvSpPr>
        <p:spPr>
          <a:xfrm>
            <a:off x="5735241" y="4578086"/>
            <a:ext cx="2825310" cy="1768834"/>
          </a:xfrm>
          <a:prstGeom prst="star3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85789" y="4996773"/>
            <a:ext cx="1733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b="1" dirty="0">
                <a:solidFill>
                  <a:srgbClr val="C00000"/>
                </a:solidFill>
              </a:rPr>
              <a:t>77</a:t>
            </a:r>
            <a:r>
              <a:rPr lang="ja-JP" altLang="en-US" sz="6000" b="1" dirty="0">
                <a:solidFill>
                  <a:srgbClr val="C00000"/>
                </a:solidFill>
              </a:rPr>
              <a:t>％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1" name="角丸四角形 20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533786" y="6499778"/>
            <a:ext cx="3082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/>
              <a:t>出典:茨城地域留学生交流推進協議会</a:t>
            </a:r>
            <a:endParaRPr lang="en-US" altLang="ja-JP" sz="1000" dirty="0"/>
          </a:p>
          <a:p>
            <a:r>
              <a:rPr lang="ja-JP" altLang="en-US" sz="1000" dirty="0"/>
              <a:t>　　「外国人留学生在籍状況等調査」より</a:t>
            </a:r>
          </a:p>
        </p:txBody>
      </p:sp>
    </p:spTree>
    <p:extLst>
      <p:ext uri="{BB962C8B-B14F-4D97-AF65-F5344CB8AC3E}">
        <p14:creationId xmlns:p14="http://schemas.microsoft.com/office/powerpoint/2010/main" val="8887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4" grpId="0" animBg="1"/>
      <p:bldP spid="8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DB93D5-1CC9-4378-B95A-6BEA1D5C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50" y="818272"/>
            <a:ext cx="7468512" cy="580954"/>
          </a:xfrm>
        </p:spPr>
        <p:txBody>
          <a:bodyPr>
            <a:noAutofit/>
          </a:bodyPr>
          <a:lstStyle/>
          <a:p>
            <a:r>
              <a:rPr lang="ja-JP" altLang="en-US" sz="2800" b="1" dirty="0">
                <a:latin typeface="+mn-ea"/>
                <a:ea typeface="+mn-ea"/>
              </a:rPr>
              <a:t>アルバイトに対する留学生の印象</a:t>
            </a:r>
            <a:r>
              <a:rPr lang="en-US" altLang="ja-JP" sz="2800" b="1" dirty="0">
                <a:latin typeface="+mn-ea"/>
                <a:ea typeface="+mn-ea"/>
              </a:rPr>
              <a:t>(</a:t>
            </a:r>
            <a:r>
              <a:rPr lang="ja-JP" altLang="en-US" sz="2800" b="1" dirty="0">
                <a:latin typeface="+mn-ea"/>
                <a:ea typeface="+mn-ea"/>
              </a:rPr>
              <a:t>予備調査</a:t>
            </a:r>
            <a:r>
              <a:rPr lang="en-US" altLang="ja-JP" sz="2800" b="1" dirty="0">
                <a:latin typeface="+mn-ea"/>
                <a:ea typeface="+mn-ea"/>
              </a:rPr>
              <a:t>)</a:t>
            </a:r>
            <a:endParaRPr lang="ja-JP" altLang="en-US" sz="2800" b="1" dirty="0">
              <a:latin typeface="+mn-ea"/>
              <a:ea typeface="+mn-ea"/>
            </a:endParaRPr>
          </a:p>
        </p:txBody>
      </p:sp>
      <p:sp>
        <p:nvSpPr>
          <p:cNvPr id="23" name="楕円 22"/>
          <p:cNvSpPr/>
          <p:nvPr/>
        </p:nvSpPr>
        <p:spPr>
          <a:xfrm>
            <a:off x="6166339" y="4513385"/>
            <a:ext cx="4907659" cy="50272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24" name="グループ化 23"/>
          <p:cNvGrpSpPr/>
          <p:nvPr/>
        </p:nvGrpSpPr>
        <p:grpSpPr>
          <a:xfrm rot="799030">
            <a:off x="6980004" y="4826664"/>
            <a:ext cx="1559563" cy="1592985"/>
            <a:chOff x="9345460" y="3781168"/>
            <a:chExt cx="2096896" cy="1983172"/>
          </a:xfrm>
        </p:grpSpPr>
        <p:sp>
          <p:nvSpPr>
            <p:cNvPr id="41" name="フローチャート: データ 40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3" name="正方形/長方形 42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4" name="正方形/長方形 43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5" name="正方形/長方形 44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id="{F6440C36-4207-4570-AEB6-1FD1706F5B6A}"/>
              </a:ext>
            </a:extLst>
          </p:cNvPr>
          <p:cNvSpPr txBox="1">
            <a:spLocks/>
          </p:cNvSpPr>
          <p:nvPr/>
        </p:nvSpPr>
        <p:spPr>
          <a:xfrm>
            <a:off x="4166848" y="1846678"/>
            <a:ext cx="4977152" cy="34661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/>
              <a:t>＜概要＞</a:t>
            </a:r>
            <a:endParaRPr lang="en-US" altLang="ja-JP" sz="1800" b="1" dirty="0"/>
          </a:p>
          <a:p>
            <a:endParaRPr lang="en-US" altLang="ja-JP" sz="1800" b="1" dirty="0"/>
          </a:p>
          <a:p>
            <a:r>
              <a:rPr lang="ja-JP" altLang="en-US" sz="1800" b="1" dirty="0"/>
              <a:t>日時： </a:t>
            </a:r>
            <a:r>
              <a:rPr lang="en-US" altLang="ja-JP" sz="1800" b="1" dirty="0"/>
              <a:t>5</a:t>
            </a:r>
            <a:r>
              <a:rPr lang="ja-JP" altLang="en-US" sz="1800" b="1" dirty="0"/>
              <a:t>月</a:t>
            </a:r>
            <a:r>
              <a:rPr lang="en-US" altLang="ja-JP" sz="1800" b="1" dirty="0"/>
              <a:t>11</a:t>
            </a:r>
            <a:r>
              <a:rPr lang="ja-JP" altLang="en-US" sz="1800" b="1" dirty="0"/>
              <a:t>日</a:t>
            </a:r>
            <a:r>
              <a:rPr lang="en-US" altLang="ja-JP" sz="1800" b="1" dirty="0"/>
              <a:t>(</a:t>
            </a:r>
            <a:r>
              <a:rPr lang="ja-JP" altLang="en-US" sz="1800" b="1" dirty="0"/>
              <a:t>土</a:t>
            </a:r>
            <a:r>
              <a:rPr lang="en-US" altLang="ja-JP" sz="1800" b="1" dirty="0"/>
              <a:t>), 12</a:t>
            </a:r>
            <a:r>
              <a:rPr lang="ja-JP" altLang="en-US" sz="1800" b="1" dirty="0"/>
              <a:t>日</a:t>
            </a:r>
            <a:r>
              <a:rPr lang="en-US" altLang="ja-JP" sz="1800" b="1" dirty="0"/>
              <a:t>(</a:t>
            </a:r>
            <a:r>
              <a:rPr lang="ja-JP" altLang="en-US" sz="1800" b="1" dirty="0"/>
              <a:t>日</a:t>
            </a:r>
            <a:r>
              <a:rPr lang="en-US" altLang="ja-JP" sz="1800" b="1" dirty="0"/>
              <a:t>)</a:t>
            </a:r>
          </a:p>
          <a:p>
            <a:endParaRPr lang="en-US" altLang="ja-JP" sz="1800" b="1" dirty="0"/>
          </a:p>
          <a:p>
            <a:r>
              <a:rPr lang="ja-JP" altLang="en-US" sz="1800" b="1" dirty="0"/>
              <a:t>場所：筑波大学構内</a:t>
            </a:r>
            <a:endParaRPr lang="en-US" altLang="ja-JP" sz="1800" b="1" dirty="0"/>
          </a:p>
          <a:p>
            <a:endParaRPr lang="en-US" altLang="ja-JP" sz="1800" b="1" dirty="0"/>
          </a:p>
          <a:p>
            <a:r>
              <a:rPr lang="ja-JP" altLang="en-US" sz="1800" b="1" dirty="0"/>
              <a:t>対象：班員と親交のある留学生８名</a:t>
            </a:r>
            <a:endParaRPr lang="en-US" altLang="ja-JP" sz="1800" b="1" dirty="0"/>
          </a:p>
          <a:p>
            <a:endParaRPr lang="en-US" altLang="ja-JP" sz="1800" b="1" dirty="0"/>
          </a:p>
          <a:p>
            <a:r>
              <a:rPr lang="ja-JP" altLang="en-US" sz="1800" b="1" dirty="0"/>
              <a:t>方法：班員によるヒアリング調査</a:t>
            </a:r>
            <a:endParaRPr lang="en-US" altLang="ja-JP" sz="1800" b="1" dirty="0"/>
          </a:p>
          <a:p>
            <a:endParaRPr lang="en-US" altLang="ja-JP" sz="1800" b="1" dirty="0"/>
          </a:p>
          <a:p>
            <a:r>
              <a:rPr lang="ja-JP" altLang="en-US" sz="1800" b="1" dirty="0"/>
              <a:t>実施：大内</a:t>
            </a:r>
            <a:r>
              <a:rPr lang="en-US" altLang="ja-JP" sz="1800" b="1" dirty="0"/>
              <a:t>(</a:t>
            </a:r>
            <a:r>
              <a:rPr lang="ja-JP" altLang="en-US" sz="1800" b="1" dirty="0"/>
              <a:t>代表</a:t>
            </a:r>
            <a:r>
              <a:rPr lang="en-US" altLang="ja-JP" sz="1800" b="1" dirty="0"/>
              <a:t>),</a:t>
            </a:r>
            <a:r>
              <a:rPr lang="ja-JP" altLang="en-US" sz="1800" b="1" dirty="0"/>
              <a:t> 御手洗</a:t>
            </a:r>
            <a:r>
              <a:rPr lang="en-US" altLang="ja-JP" sz="1800" b="1" dirty="0"/>
              <a:t>(TA)</a:t>
            </a:r>
          </a:p>
          <a:p>
            <a:endParaRPr lang="en-US" altLang="ja-JP" sz="1800" b="1" dirty="0"/>
          </a:p>
        </p:txBody>
      </p:sp>
      <p:pic>
        <p:nvPicPr>
          <p:cNvPr id="25" name="図 24" descr="[無料イラスト] &lt;strong&gt;外国人&lt;/strong&gt;のカップル - パブリックドメインQ：著作 ...">
            <a:extLst>
              <a:ext uri="{FF2B5EF4-FFF2-40B4-BE49-F238E27FC236}">
                <a16:creationId xmlns:a16="http://schemas.microsoft.com/office/drawing/2014/main" id="{B148171B-272A-4FAB-97F5-AE41995D7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1" y="2009779"/>
            <a:ext cx="3568371" cy="291419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320161" y="56080"/>
            <a:ext cx="570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19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5" name="角丸四角形 34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7" name="角丸四角形 36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17598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820E4D83-DA31-49E5-844D-4DC2A2351A89}"/>
              </a:ext>
            </a:extLst>
          </p:cNvPr>
          <p:cNvSpPr txBox="1">
            <a:spLocks/>
          </p:cNvSpPr>
          <p:nvPr/>
        </p:nvSpPr>
        <p:spPr>
          <a:xfrm>
            <a:off x="42062" y="1898532"/>
            <a:ext cx="3495675" cy="8048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/>
              <a:t>中間発表の流れ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1" t="76478" r="22473"/>
          <a:stretch/>
        </p:blipFill>
        <p:spPr>
          <a:xfrm>
            <a:off x="1" y="5480178"/>
            <a:ext cx="9162288" cy="1387715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r="21622" b="68279"/>
          <a:stretch/>
        </p:blipFill>
        <p:spPr>
          <a:xfrm>
            <a:off x="-9145" y="2807"/>
            <a:ext cx="9162288" cy="1848221"/>
          </a:xfrm>
          <a:prstGeom prst="rect">
            <a:avLst/>
          </a:prstGeom>
          <a:noFill/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</p:pic>
      <p:sp>
        <p:nvSpPr>
          <p:cNvPr id="37" name="正方形/長方形 36"/>
          <p:cNvSpPr/>
          <p:nvPr/>
        </p:nvSpPr>
        <p:spPr>
          <a:xfrm>
            <a:off x="-9145" y="1851028"/>
            <a:ext cx="9143997" cy="3629150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右矢印 1"/>
          <p:cNvSpPr/>
          <p:nvPr/>
        </p:nvSpPr>
        <p:spPr>
          <a:xfrm>
            <a:off x="540327" y="3282964"/>
            <a:ext cx="8312727" cy="731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4764" y="2687359"/>
            <a:ext cx="677108" cy="19061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3200" dirty="0"/>
              <a:t>背景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96277" y="2686307"/>
            <a:ext cx="677108" cy="19066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ja-JP" altLang="en-US" sz="3200" dirty="0"/>
              <a:t>目的</a:t>
            </a:r>
            <a:endParaRPr kumimoji="1" lang="ja-JP" altLang="en-US" sz="32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15936" y="2684447"/>
            <a:ext cx="677108" cy="19066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ja-JP" altLang="en-US" sz="3200" dirty="0"/>
              <a:t>予備調査</a:t>
            </a:r>
            <a:endParaRPr kumimoji="1" lang="ja-JP" altLang="en-US" sz="3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937754" y="2686824"/>
            <a:ext cx="1169551" cy="19066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ja-JP" altLang="en-US" sz="3200" dirty="0"/>
              <a:t>最終発表に向けて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537331" y="56080"/>
            <a:ext cx="425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kumimoji="1" lang="ja-JP" alt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05136" y="6613138"/>
            <a:ext cx="3162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出典；</a:t>
            </a:r>
            <a:r>
              <a:rPr kumimoji="1" lang="en-US" altLang="ja-JP" sz="1200" dirty="0">
                <a:solidFill>
                  <a:schemeClr val="bg1"/>
                </a:solidFill>
              </a:rPr>
              <a:t>You</a:t>
            </a:r>
            <a:r>
              <a:rPr kumimoji="1" lang="ja-JP" altLang="en-US" sz="1200" dirty="0">
                <a:solidFill>
                  <a:schemeClr val="bg1"/>
                </a:solidFill>
              </a:rPr>
              <a:t>は何しに日本へ？公式</a:t>
            </a:r>
            <a:r>
              <a:rPr kumimoji="1" lang="en-US" altLang="ja-JP" sz="1200" dirty="0">
                <a:solidFill>
                  <a:schemeClr val="bg1"/>
                </a:solidFill>
              </a:rPr>
              <a:t>Twitter</a:t>
            </a:r>
            <a:r>
              <a:rPr kumimoji="1" lang="ja-JP" altLang="en-US" sz="1200" dirty="0">
                <a:solidFill>
                  <a:schemeClr val="bg1"/>
                </a:solidFill>
              </a:rPr>
              <a:t>より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19582" y="2684447"/>
            <a:ext cx="677108" cy="19066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ja-JP" altLang="en-US" sz="3200" dirty="0"/>
              <a:t>問題提起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24862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1018223"/>
            <a:ext cx="9144000" cy="6023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72846" y="1321173"/>
            <a:ext cx="6641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/>
              <a:t>表３ 調査した留学生</a:t>
            </a:r>
            <a:r>
              <a:rPr lang="en-US" altLang="ja-JP" sz="3200" b="1" dirty="0"/>
              <a:t>8</a:t>
            </a:r>
            <a:r>
              <a:rPr lang="ja-JP" altLang="en-US" sz="3200" b="1" dirty="0"/>
              <a:t>名の基本情報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5" name="角丸四角形 24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320161" y="56080"/>
            <a:ext cx="692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20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166F57-D1E5-452F-83F6-FE527ABD6206}"/>
              </a:ext>
            </a:extLst>
          </p:cNvPr>
          <p:cNvSpPr txBox="1"/>
          <p:nvPr/>
        </p:nvSpPr>
        <p:spPr>
          <a:xfrm>
            <a:off x="681326" y="4718551"/>
            <a:ext cx="7513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編注：表３に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留学生の個人情報を記載していたので、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HP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作成時に削除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しました。また、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以降のスライドで、留学生の個人情報に係る部分は、改変・削除してあります。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2019/7/5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HP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編集者）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0348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留学生　日本語 に対する画像結果">
            <a:hlinkClick r:id="rId3"/>
            <a:extLst>
              <a:ext uri="{FF2B5EF4-FFF2-40B4-BE49-F238E27FC236}">
                <a16:creationId xmlns:a16="http://schemas.microsoft.com/office/drawing/2014/main" id="{A9EE3BC1-DF1C-4AE6-93C1-69B1C16C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50" y="2352952"/>
            <a:ext cx="3573846" cy="29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4" name="角丸四角形 23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20048" y="930180"/>
            <a:ext cx="7863840" cy="8388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7118" y="1057220"/>
            <a:ext cx="761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/>
              <a:t>留学生の日本語能力はどのくらい？</a:t>
            </a:r>
            <a:r>
              <a:rPr lang="en-US" altLang="ja-JP" sz="3200" b="1" dirty="0"/>
              <a:t>(8</a:t>
            </a:r>
            <a:r>
              <a:rPr lang="ja-JP" altLang="en-US" sz="3200" b="1" dirty="0"/>
              <a:t>人</a:t>
            </a:r>
            <a:r>
              <a:rPr lang="en-US" altLang="ja-JP" sz="3200" b="1" dirty="0"/>
              <a:t>)</a:t>
            </a:r>
            <a:endParaRPr lang="ja-JP" altLang="en-US" sz="3200" b="1" dirty="0"/>
          </a:p>
        </p:txBody>
      </p:sp>
      <p:sp>
        <p:nvSpPr>
          <p:cNvPr id="28" name="正方形/長方形 27"/>
          <p:cNvSpPr/>
          <p:nvPr/>
        </p:nvSpPr>
        <p:spPr>
          <a:xfrm>
            <a:off x="3964839" y="2825263"/>
            <a:ext cx="4584623" cy="20561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92B2B2-BCA4-4075-909B-48E5537C6EE8}"/>
              </a:ext>
            </a:extLst>
          </p:cNvPr>
          <p:cNvSpPr txBox="1"/>
          <p:nvPr/>
        </p:nvSpPr>
        <p:spPr>
          <a:xfrm>
            <a:off x="3987155" y="2971358"/>
            <a:ext cx="4562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日常会話レベル　　：７人</a:t>
            </a:r>
            <a:endParaRPr lang="en-US" altLang="ja-JP" sz="2800" b="1" dirty="0"/>
          </a:p>
          <a:p>
            <a:r>
              <a:rPr lang="ja-JP" altLang="en-US" sz="2800" b="1" dirty="0"/>
              <a:t>（日本語検定</a:t>
            </a:r>
            <a:r>
              <a:rPr lang="en-US" altLang="ja-JP" sz="2800" b="1" dirty="0"/>
              <a:t>N1</a:t>
            </a:r>
            <a:r>
              <a:rPr lang="ja-JP" altLang="en-US" sz="2800" b="1" dirty="0"/>
              <a:t>が１人）</a:t>
            </a:r>
          </a:p>
          <a:p>
            <a:endParaRPr lang="en-US" altLang="ja-JP" sz="2800" b="1" dirty="0"/>
          </a:p>
          <a:p>
            <a:r>
              <a:rPr lang="ja-JP" altLang="en-US" sz="2800" b="1" dirty="0"/>
              <a:t>ビジネス会話レベル：１人</a:t>
            </a:r>
            <a:endParaRPr lang="en-US" altLang="ja-JP" sz="28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20161" y="56080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21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85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68181" y="1056084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（名前秘匿）　中国出身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66497" y="6393187"/>
            <a:ext cx="3206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5</a:t>
            </a:r>
            <a:r>
              <a:rPr lang="ja-JP" altLang="en-US" sz="1600" dirty="0"/>
              <a:t>月</a:t>
            </a:r>
            <a:r>
              <a:rPr lang="en-US" altLang="ja-JP" sz="1600" dirty="0"/>
              <a:t>12</a:t>
            </a:r>
            <a:r>
              <a:rPr lang="ja-JP" altLang="en-US" sz="1600" dirty="0"/>
              <a:t>日</a:t>
            </a:r>
            <a:r>
              <a:rPr lang="en-US" altLang="ja-JP" sz="1600" dirty="0"/>
              <a:t>(</a:t>
            </a:r>
            <a:r>
              <a:rPr lang="ja-JP" altLang="en-US" sz="1600" dirty="0"/>
              <a:t>日</a:t>
            </a:r>
            <a:r>
              <a:rPr lang="en-US" altLang="ja-JP" sz="1600" dirty="0"/>
              <a:t>)</a:t>
            </a:r>
            <a:r>
              <a:rPr lang="ja-JP" altLang="en-US" sz="1600" dirty="0"/>
              <a:t>御手洗</a:t>
            </a:r>
            <a:r>
              <a:rPr lang="en-US" altLang="ja-JP" sz="1600" dirty="0"/>
              <a:t>(TA)</a:t>
            </a:r>
            <a:r>
              <a:rPr lang="ja-JP" altLang="en-US" sz="1600" dirty="0"/>
              <a:t>ヒアリング</a:t>
            </a:r>
          </a:p>
        </p:txBody>
      </p:sp>
      <p:sp>
        <p:nvSpPr>
          <p:cNvPr id="21" name="角丸四角形吹き出し 20"/>
          <p:cNvSpPr/>
          <p:nvPr/>
        </p:nvSpPr>
        <p:spPr>
          <a:xfrm>
            <a:off x="287741" y="1683674"/>
            <a:ext cx="5141511" cy="3932378"/>
          </a:xfrm>
          <a:prstGeom prst="wedgeRoundRectCallout">
            <a:avLst>
              <a:gd name="adj1" fmla="val 75077"/>
              <a:gd name="adj2" fmla="val 46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u="sng" dirty="0">
                <a:solidFill>
                  <a:schemeClr val="tx1"/>
                </a:solidFill>
              </a:rPr>
              <a:t>日本語検定</a:t>
            </a:r>
            <a:r>
              <a:rPr lang="en-US" altLang="ja-JP" b="1" u="sng" dirty="0">
                <a:solidFill>
                  <a:schemeClr val="tx1"/>
                </a:solidFill>
              </a:rPr>
              <a:t>N1</a:t>
            </a:r>
            <a:r>
              <a:rPr lang="ja-JP" altLang="en-US" dirty="0">
                <a:solidFill>
                  <a:schemeClr val="tx1"/>
                </a:solidFill>
              </a:rPr>
              <a:t>をもっています。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半年ほどコンビニでバイトをしていました。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オーナーにもよりますが、そもそも</a:t>
            </a:r>
            <a:r>
              <a:rPr lang="ja-JP" altLang="en-US" b="1" u="sng" dirty="0">
                <a:solidFill>
                  <a:schemeClr val="tx1"/>
                </a:solidFill>
              </a:rPr>
              <a:t>受け入れてくれないところが多かった</a:t>
            </a:r>
            <a:r>
              <a:rPr lang="ja-JP" altLang="en-US" dirty="0">
                <a:solidFill>
                  <a:schemeClr val="tx1"/>
                </a:solidFill>
              </a:rPr>
              <a:t>です。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コンビニでのバイトを通して、人との付き合い方や学んだり、日本の文化に詳しくなったのは、良い経験でした。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他のアルバイトでは、</a:t>
            </a:r>
            <a:r>
              <a:rPr lang="ja-JP" altLang="en-US" b="1" u="sng" dirty="0">
                <a:solidFill>
                  <a:schemeClr val="tx1"/>
                </a:solidFill>
              </a:rPr>
              <a:t>観光客ガイド</a:t>
            </a:r>
            <a:r>
              <a:rPr lang="ja-JP" altLang="en-US" dirty="0">
                <a:solidFill>
                  <a:schemeClr val="tx1"/>
                </a:solidFill>
              </a:rPr>
              <a:t>をしてみたいなと思っています。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18" name="角丸四角形 17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320161" y="56080"/>
            <a:ext cx="665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22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77E8C6-76DF-4655-AEE3-07283E56EA4D}"/>
              </a:ext>
            </a:extLst>
          </p:cNvPr>
          <p:cNvSpPr txBox="1"/>
          <p:nvPr/>
        </p:nvSpPr>
        <p:spPr>
          <a:xfrm>
            <a:off x="6450904" y="3587233"/>
            <a:ext cx="213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（写真削除）</a:t>
            </a:r>
          </a:p>
        </p:txBody>
      </p:sp>
    </p:spTree>
    <p:extLst>
      <p:ext uri="{BB962C8B-B14F-4D97-AF65-F5344CB8AC3E}">
        <p14:creationId xmlns:p14="http://schemas.microsoft.com/office/powerpoint/2010/main" val="2710181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5716804" y="6393189"/>
            <a:ext cx="3256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5</a:t>
            </a:r>
            <a:r>
              <a:rPr lang="ja-JP" altLang="en-US" sz="1600" dirty="0"/>
              <a:t>月</a:t>
            </a:r>
            <a:r>
              <a:rPr lang="en-US" altLang="ja-JP" sz="1600" dirty="0"/>
              <a:t>11</a:t>
            </a:r>
            <a:r>
              <a:rPr lang="ja-JP" altLang="en-US" sz="1600" dirty="0"/>
              <a:t>日</a:t>
            </a:r>
            <a:r>
              <a:rPr lang="en-US" altLang="ja-JP" sz="1600" dirty="0"/>
              <a:t>(</a:t>
            </a:r>
            <a:r>
              <a:rPr lang="ja-JP" altLang="en-US" sz="1600" dirty="0"/>
              <a:t>土</a:t>
            </a:r>
            <a:r>
              <a:rPr lang="en-US" altLang="ja-JP" sz="1600" dirty="0"/>
              <a:t>) </a:t>
            </a:r>
            <a:r>
              <a:rPr lang="ja-JP" altLang="en-US" sz="1600" dirty="0"/>
              <a:t>大内</a:t>
            </a:r>
            <a:r>
              <a:rPr lang="en-US" altLang="ja-JP" sz="1600" dirty="0"/>
              <a:t>(</a:t>
            </a:r>
            <a:r>
              <a:rPr lang="ja-JP" altLang="en-US" sz="1600" dirty="0"/>
              <a:t>代表</a:t>
            </a:r>
            <a:r>
              <a:rPr lang="en-US" altLang="ja-JP" sz="1600" dirty="0"/>
              <a:t>)</a:t>
            </a:r>
            <a:r>
              <a:rPr lang="ja-JP" altLang="en-US" sz="1600" dirty="0"/>
              <a:t>ヒアリング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3102" y="975784"/>
            <a:ext cx="398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（名前秘匿）</a:t>
            </a:r>
            <a:r>
              <a:rPr lang="ja-JP" altLang="en-US" sz="2800" b="1" dirty="0"/>
              <a:t>　</a:t>
            </a:r>
            <a:r>
              <a:rPr kumimoji="1" lang="ja-JP" altLang="en-US" sz="2400" b="1" dirty="0"/>
              <a:t>中国出身</a:t>
            </a:r>
          </a:p>
        </p:txBody>
      </p:sp>
      <p:sp>
        <p:nvSpPr>
          <p:cNvPr id="21" name="角丸四角形吹き出し 20"/>
          <p:cNvSpPr/>
          <p:nvPr/>
        </p:nvSpPr>
        <p:spPr>
          <a:xfrm>
            <a:off x="229106" y="1690210"/>
            <a:ext cx="5141511" cy="3932378"/>
          </a:xfrm>
          <a:prstGeom prst="wedgeRoundRectCallout">
            <a:avLst>
              <a:gd name="adj1" fmla="val 77967"/>
              <a:gd name="adj2" fmla="val -12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塾講師のバイトに応募したけど、</a:t>
            </a:r>
            <a:r>
              <a:rPr lang="ja-JP" altLang="en-US" b="1" u="sng" dirty="0">
                <a:solidFill>
                  <a:schemeClr val="tx1"/>
                </a:solidFill>
              </a:rPr>
              <a:t>留学生は</a:t>
            </a:r>
            <a:endParaRPr lang="en-US" altLang="ja-JP" b="1" u="sng" dirty="0">
              <a:solidFill>
                <a:schemeClr val="tx1"/>
              </a:solidFill>
            </a:endParaRPr>
          </a:p>
          <a:p>
            <a:r>
              <a:rPr lang="ja-JP" altLang="en-US" b="1" u="sng" dirty="0">
                <a:solidFill>
                  <a:schemeClr val="tx1"/>
                </a:solidFill>
              </a:rPr>
              <a:t>雇ってくれませんでした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でも、塾でバイトをしたいと思っています。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自分の日本語能力を示す試験を受けていないので、塾で教えることができません。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今は新宿の代ゼミの採点バイトをしています。日本人の大学生から</a:t>
            </a:r>
            <a:r>
              <a:rPr lang="ja-JP" altLang="en-US" b="1" u="sng" dirty="0">
                <a:solidFill>
                  <a:schemeClr val="tx1"/>
                </a:solidFill>
              </a:rPr>
              <a:t>情報を得られたり</a:t>
            </a:r>
            <a:r>
              <a:rPr lang="ja-JP" altLang="en-US" dirty="0">
                <a:solidFill>
                  <a:schemeClr val="tx1"/>
                </a:solidFill>
              </a:rPr>
              <a:t>、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b="1" u="sng" dirty="0">
                <a:solidFill>
                  <a:schemeClr val="tx1"/>
                </a:solidFill>
              </a:rPr>
              <a:t>コミュニケーション能力</a:t>
            </a:r>
            <a:r>
              <a:rPr lang="ja-JP" altLang="en-US" dirty="0">
                <a:solidFill>
                  <a:schemeClr val="tx1"/>
                </a:solidFill>
              </a:rPr>
              <a:t>が上達したりと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いいこともあります！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0" name="角丸四角形 19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20161" y="56080"/>
            <a:ext cx="684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23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DA8DE1-74D9-466B-A39D-49A815C6557D}"/>
              </a:ext>
            </a:extLst>
          </p:cNvPr>
          <p:cNvSpPr txBox="1"/>
          <p:nvPr/>
        </p:nvSpPr>
        <p:spPr>
          <a:xfrm>
            <a:off x="6526874" y="3270801"/>
            <a:ext cx="213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（写真削除）</a:t>
            </a:r>
          </a:p>
        </p:txBody>
      </p:sp>
    </p:spTree>
    <p:extLst>
      <p:ext uri="{BB962C8B-B14F-4D97-AF65-F5344CB8AC3E}">
        <p14:creationId xmlns:p14="http://schemas.microsoft.com/office/powerpoint/2010/main" val="3512659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A992BD-6224-45AB-9DC2-1E360052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7" y="672700"/>
            <a:ext cx="7886700" cy="981944"/>
          </a:xfrm>
        </p:spPr>
        <p:txBody>
          <a:bodyPr/>
          <a:lstStyle/>
          <a:p>
            <a:r>
              <a:rPr kumimoji="1" lang="ja-JP" altLang="en-US" b="1" dirty="0">
                <a:latin typeface="+mn-ea"/>
                <a:ea typeface="+mn-ea"/>
              </a:rPr>
              <a:t>留学生へのヒアリングから</a:t>
            </a:r>
            <a:r>
              <a:rPr kumimoji="1" lang="en-US" altLang="ja-JP" b="1" dirty="0">
                <a:latin typeface="+mn-ea"/>
                <a:ea typeface="+mn-ea"/>
              </a:rPr>
              <a:t>…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8FA2DD3-4B00-4A6D-9AB7-0D3776DD0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050" y="1818271"/>
            <a:ext cx="8352112" cy="528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①留学生のバイト先は、思っていた以上に多様であった。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14" name="コンテンツ プレースホルダー 3">
            <a:extLst>
              <a:ext uri="{FF2B5EF4-FFF2-40B4-BE49-F238E27FC236}">
                <a16:creationId xmlns:a16="http://schemas.microsoft.com/office/drawing/2014/main" id="{42F9F7C7-6ADD-4DB2-8C01-6D4D1E92F584}"/>
              </a:ext>
            </a:extLst>
          </p:cNvPr>
          <p:cNvSpPr txBox="1">
            <a:spLocks/>
          </p:cNvSpPr>
          <p:nvPr/>
        </p:nvSpPr>
        <p:spPr>
          <a:xfrm>
            <a:off x="509286" y="2577494"/>
            <a:ext cx="8536690" cy="981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→偏りは本当にないのか？</a:t>
            </a:r>
            <a:r>
              <a:rPr lang="ja-JP" altLang="en-US" sz="2400" b="1" dirty="0"/>
              <a:t>人気・不人気な職種</a:t>
            </a:r>
            <a:r>
              <a:rPr lang="ja-JP" altLang="en-US" sz="2400" dirty="0"/>
              <a:t>はないのか？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b="1" dirty="0"/>
              <a:t>日本語が不得手な留学生</a:t>
            </a:r>
            <a:r>
              <a:rPr lang="ja-JP" altLang="en-US" sz="2400" dirty="0"/>
              <a:t>はどの職種ではたらいているか？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</p:txBody>
      </p: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4FEF74C5-3D5E-4CCD-B584-E446D218F7AB}"/>
              </a:ext>
            </a:extLst>
          </p:cNvPr>
          <p:cNvSpPr txBox="1">
            <a:spLocks/>
          </p:cNvSpPr>
          <p:nvPr/>
        </p:nvSpPr>
        <p:spPr>
          <a:xfrm>
            <a:off x="509286" y="3859520"/>
            <a:ext cx="8368494" cy="981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②バイトの目的は、お金を稼ぐ以外に、日本語の勉強、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日本での経験を積む、などがあった。</a:t>
            </a:r>
            <a:endParaRPr lang="en-US" altLang="ja-JP" sz="2400" dirty="0"/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A9C26B96-2C94-4730-9713-65650201DB26}"/>
              </a:ext>
            </a:extLst>
          </p:cNvPr>
          <p:cNvSpPr txBox="1">
            <a:spLocks/>
          </p:cNvSpPr>
          <p:nvPr/>
        </p:nvSpPr>
        <p:spPr>
          <a:xfrm>
            <a:off x="542050" y="5034494"/>
            <a:ext cx="8352112" cy="1429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→他の留学生は、</a:t>
            </a:r>
            <a:r>
              <a:rPr lang="ja-JP" altLang="en-US" sz="2400" b="1" dirty="0"/>
              <a:t>どのような目的</a:t>
            </a:r>
            <a:r>
              <a:rPr lang="ja-JP" altLang="en-US" sz="2400" dirty="0"/>
              <a:t>でバイトを始めるのか？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その</a:t>
            </a:r>
            <a:r>
              <a:rPr lang="ja-JP" altLang="en-US" sz="2400" b="1" dirty="0"/>
              <a:t>目的に見合ったバイト先</a:t>
            </a:r>
            <a:r>
              <a:rPr lang="ja-JP" altLang="en-US" sz="2400" dirty="0"/>
              <a:t>で働けているのか？</a:t>
            </a:r>
            <a:endParaRPr lang="en-US" altLang="ja-JP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19" name="角丸四角形 18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320161" y="56080"/>
            <a:ext cx="660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24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DB93D5-1CC9-4378-B95A-6BEA1D5C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52" y="818272"/>
            <a:ext cx="6383865" cy="580954"/>
          </a:xfrm>
        </p:spPr>
        <p:txBody>
          <a:bodyPr>
            <a:noAutofit/>
          </a:bodyPr>
          <a:lstStyle/>
          <a:p>
            <a:r>
              <a:rPr lang="ja-JP" altLang="en-US" sz="2800" b="1" dirty="0">
                <a:latin typeface="+mn-ea"/>
                <a:ea typeface="+mn-ea"/>
              </a:rPr>
              <a:t>留学生に対する店側の印象</a:t>
            </a:r>
            <a:r>
              <a:rPr lang="en-US" altLang="ja-JP" sz="2800" b="1" dirty="0">
                <a:latin typeface="+mn-ea"/>
                <a:ea typeface="+mn-ea"/>
              </a:rPr>
              <a:t>(</a:t>
            </a:r>
            <a:r>
              <a:rPr lang="ja-JP" altLang="en-US" sz="2800" b="1" dirty="0">
                <a:latin typeface="+mn-ea"/>
                <a:ea typeface="+mn-ea"/>
              </a:rPr>
              <a:t>予備調査</a:t>
            </a:r>
            <a:r>
              <a:rPr lang="en-US" altLang="ja-JP" sz="2800" b="1" dirty="0">
                <a:latin typeface="+mn-ea"/>
                <a:ea typeface="+mn-ea"/>
              </a:rPr>
              <a:t>)</a:t>
            </a:r>
            <a:endParaRPr lang="ja-JP" altLang="en-US" sz="2800" b="1" dirty="0">
              <a:latin typeface="+mn-ea"/>
              <a:ea typeface="+mn-ea"/>
            </a:endParaRPr>
          </a:p>
        </p:txBody>
      </p:sp>
      <p:sp>
        <p:nvSpPr>
          <p:cNvPr id="23" name="楕円 22"/>
          <p:cNvSpPr/>
          <p:nvPr/>
        </p:nvSpPr>
        <p:spPr>
          <a:xfrm>
            <a:off x="6166339" y="4513385"/>
            <a:ext cx="4907659" cy="50272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24" name="グループ化 23"/>
          <p:cNvGrpSpPr/>
          <p:nvPr/>
        </p:nvGrpSpPr>
        <p:grpSpPr>
          <a:xfrm rot="799030">
            <a:off x="6980004" y="4826664"/>
            <a:ext cx="1559563" cy="1592985"/>
            <a:chOff x="9345460" y="3781168"/>
            <a:chExt cx="2096896" cy="1983172"/>
          </a:xfrm>
        </p:grpSpPr>
        <p:sp>
          <p:nvSpPr>
            <p:cNvPr id="41" name="フローチャート: データ 40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3" name="正方形/長方形 42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4" name="正方形/長方形 43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5" name="正方形/長方形 44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pic>
        <p:nvPicPr>
          <p:cNvPr id="2050" name="Picture 2" descr="ãåº ã¤ã©ã¹ã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8" y="1864817"/>
            <a:ext cx="3278717" cy="32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タイトル 1">
            <a:extLst>
              <a:ext uri="{FF2B5EF4-FFF2-40B4-BE49-F238E27FC236}">
                <a16:creationId xmlns:a16="http://schemas.microsoft.com/office/drawing/2014/main" id="{F6440C36-4207-4570-AEB6-1FD1706F5B6A}"/>
              </a:ext>
            </a:extLst>
          </p:cNvPr>
          <p:cNvSpPr txBox="1">
            <a:spLocks/>
          </p:cNvSpPr>
          <p:nvPr/>
        </p:nvSpPr>
        <p:spPr>
          <a:xfrm>
            <a:off x="3675918" y="1714064"/>
            <a:ext cx="4977152" cy="34661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/>
              <a:t>＜概要＞</a:t>
            </a:r>
            <a:endParaRPr lang="en-US" altLang="ja-JP" sz="1800" b="1" dirty="0"/>
          </a:p>
          <a:p>
            <a:endParaRPr lang="en-US" altLang="ja-JP" sz="1800" b="1" dirty="0"/>
          </a:p>
          <a:p>
            <a:r>
              <a:rPr lang="ja-JP" altLang="en-US" sz="1800" b="1" dirty="0"/>
              <a:t>日時： </a:t>
            </a:r>
            <a:r>
              <a:rPr lang="en-US" altLang="ja-JP" sz="1800" b="1" dirty="0"/>
              <a:t>5</a:t>
            </a:r>
            <a:r>
              <a:rPr lang="ja-JP" altLang="en-US" sz="1800" b="1" dirty="0"/>
              <a:t>月</a:t>
            </a:r>
            <a:r>
              <a:rPr lang="en-US" altLang="ja-JP" sz="1800" b="1" dirty="0"/>
              <a:t>15</a:t>
            </a:r>
            <a:r>
              <a:rPr lang="ja-JP" altLang="en-US" sz="1800" b="1" dirty="0"/>
              <a:t>日</a:t>
            </a:r>
            <a:r>
              <a:rPr lang="en-US" altLang="ja-JP" sz="1800" b="1" dirty="0"/>
              <a:t>(</a:t>
            </a:r>
            <a:r>
              <a:rPr lang="ja-JP" altLang="en-US" sz="1800" b="1" dirty="0"/>
              <a:t>水</a:t>
            </a:r>
            <a:r>
              <a:rPr lang="en-US" altLang="ja-JP" sz="1800" b="1" dirty="0"/>
              <a:t>)</a:t>
            </a:r>
          </a:p>
          <a:p>
            <a:endParaRPr lang="en-US" altLang="ja-JP" sz="1800" b="1" dirty="0"/>
          </a:p>
          <a:p>
            <a:r>
              <a:rPr lang="ja-JP" altLang="en-US" sz="1800" b="1" dirty="0"/>
              <a:t>場所：つくば市内の某コンビニエンスストア</a:t>
            </a:r>
            <a:endParaRPr lang="en-US" altLang="ja-JP" sz="1800" b="1" dirty="0"/>
          </a:p>
          <a:p>
            <a:r>
              <a:rPr lang="ja-JP" altLang="en-US" sz="1800" b="1" dirty="0"/>
              <a:t>　　　（店舗名は匿名希望）</a:t>
            </a:r>
            <a:endParaRPr lang="en-US" altLang="ja-JP" sz="1800" b="1" dirty="0"/>
          </a:p>
          <a:p>
            <a:endParaRPr lang="en-US" altLang="ja-JP" sz="1800" b="1" dirty="0"/>
          </a:p>
          <a:p>
            <a:r>
              <a:rPr lang="ja-JP" altLang="en-US" sz="1800" b="1" dirty="0"/>
              <a:t>対象：コンビニの店長</a:t>
            </a:r>
            <a:endParaRPr lang="en-US" altLang="ja-JP" sz="1800" b="1" dirty="0"/>
          </a:p>
          <a:p>
            <a:endParaRPr lang="en-US" altLang="ja-JP" sz="1800" b="1" dirty="0"/>
          </a:p>
          <a:p>
            <a:r>
              <a:rPr lang="ja-JP" altLang="en-US" sz="1800" b="1" dirty="0"/>
              <a:t>方法：上記店舗で勤務している</a:t>
            </a:r>
            <a:endParaRPr lang="en-US" altLang="ja-JP" sz="1800" b="1" dirty="0"/>
          </a:p>
          <a:p>
            <a:r>
              <a:rPr lang="ja-JP" altLang="en-US" sz="1800" b="1" dirty="0"/>
              <a:t>　　　友人協力のもと</a:t>
            </a:r>
            <a:endParaRPr lang="en-US" altLang="ja-JP" sz="18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0" name="角丸四角形 29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320161" y="56080"/>
            <a:ext cx="678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25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1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コンビニ　店長 に対する画像結果">
            <a:hlinkClick r:id="rId2"/>
            <a:extLst>
              <a:ext uri="{FF2B5EF4-FFF2-40B4-BE49-F238E27FC236}">
                <a16:creationId xmlns:a16="http://schemas.microsoft.com/office/drawing/2014/main" id="{57F59F74-63ED-4F53-B22E-1373580DA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5" y="1988115"/>
            <a:ext cx="2120968" cy="37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69338" y="628372"/>
            <a:ext cx="4302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+mn-ea"/>
              </a:rPr>
              <a:t>ヒアリング結果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501471-0972-43D0-AB74-F5A64E5CE0AE}"/>
              </a:ext>
            </a:extLst>
          </p:cNvPr>
          <p:cNvSpPr txBox="1"/>
          <p:nvPr/>
        </p:nvSpPr>
        <p:spPr>
          <a:xfrm>
            <a:off x="2653393" y="1686921"/>
            <a:ext cx="4961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Q. </a:t>
            </a:r>
            <a:r>
              <a:rPr lang="ja-JP" altLang="en-US" b="1" dirty="0"/>
              <a:t>現時点で、留学生を何人雇っていますか？</a:t>
            </a:r>
            <a:endParaRPr lang="en-US" altLang="ja-JP" b="1" dirty="0"/>
          </a:p>
          <a:p>
            <a:endParaRPr lang="en-US" altLang="ja-JP" dirty="0"/>
          </a:p>
          <a:p>
            <a:r>
              <a:rPr lang="en-US" altLang="ja-JP" dirty="0"/>
              <a:t>A.</a:t>
            </a:r>
            <a:r>
              <a:rPr lang="ja-JP" altLang="en-US" dirty="0"/>
              <a:t> ９人雇っています。数ヶ月くらい前から。</a:t>
            </a:r>
            <a:endParaRPr lang="en-US" altLang="ja-JP" dirty="0"/>
          </a:p>
          <a:p>
            <a:r>
              <a:rPr lang="ja-JP" altLang="en-US" dirty="0"/>
              <a:t>     応募を受けて面接をしたときに、良い人材　</a:t>
            </a:r>
            <a:endParaRPr lang="en-US" altLang="ja-JP" dirty="0"/>
          </a:p>
          <a:p>
            <a:r>
              <a:rPr lang="ja-JP" altLang="en-US" dirty="0"/>
              <a:t>　だなと思いました。</a:t>
            </a:r>
            <a:endParaRPr lang="ja-JP" altLang="en-US" sz="1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1A1B70-1572-4A67-8B54-13FFDEAC7111}"/>
              </a:ext>
            </a:extLst>
          </p:cNvPr>
          <p:cNvSpPr txBox="1"/>
          <p:nvPr/>
        </p:nvSpPr>
        <p:spPr>
          <a:xfrm>
            <a:off x="2653393" y="3514913"/>
            <a:ext cx="62048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Q. </a:t>
            </a:r>
            <a:r>
              <a:rPr lang="ja-JP" altLang="en-US" b="1" dirty="0"/>
              <a:t>留学生を雇うことについて、どう思いますか？</a:t>
            </a:r>
            <a:endParaRPr lang="en-US" altLang="ja-JP" b="1" dirty="0"/>
          </a:p>
          <a:p>
            <a:endParaRPr lang="en-US" altLang="ja-JP" dirty="0"/>
          </a:p>
          <a:p>
            <a:r>
              <a:rPr lang="en-US" altLang="ja-JP" dirty="0"/>
              <a:t>A.</a:t>
            </a:r>
            <a:r>
              <a:rPr lang="ja-JP" altLang="en-US" dirty="0"/>
              <a:t>  留学生は英語が流ちょうなイメージがあるので、</a:t>
            </a:r>
            <a:endParaRPr lang="en-US" altLang="ja-JP" dirty="0"/>
          </a:p>
          <a:p>
            <a:r>
              <a:rPr lang="ja-JP" altLang="en-US" dirty="0"/>
              <a:t>　 一部の客層に外国人がいるコンビニは良いと思います。</a:t>
            </a:r>
            <a:endParaRPr lang="en-US" altLang="ja-JP" dirty="0"/>
          </a:p>
          <a:p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dirty="0"/>
              <a:t>　 実際、日本語がよくわからないお客様に、きちんと対応　</a:t>
            </a:r>
            <a:endParaRPr lang="en-US" altLang="ja-JP" dirty="0"/>
          </a:p>
          <a:p>
            <a:r>
              <a:rPr lang="ja-JP" altLang="en-US" dirty="0"/>
              <a:t>　 してくれたのはとても助かりましたね。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 ただ、雇う際の書類等の手続きが煩わしかったですね。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 現状としては、留学生を意識した求人はしてませんね。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29652" y="6315680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568" y="6604084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11" name="角丸四角形 10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320161" y="56080"/>
            <a:ext cx="686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26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57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A992BD-6224-45AB-9DC2-1E360052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48" y="1019797"/>
            <a:ext cx="7886700" cy="981944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+mn-ea"/>
                <a:ea typeface="+mn-ea"/>
              </a:rPr>
              <a:t>雇用側へのヒアリングから</a:t>
            </a:r>
            <a:r>
              <a:rPr kumimoji="1" lang="en-US" altLang="ja-JP" b="1" dirty="0">
                <a:latin typeface="+mn-ea"/>
                <a:ea typeface="+mn-ea"/>
              </a:rPr>
              <a:t>…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8FA2DD3-4B00-4A6D-9AB7-0D3776DD0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668" y="2406952"/>
            <a:ext cx="8352112" cy="1764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①外国人の客層が一定数のコンビニでは、留学生がいると　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助かると感じていた。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②一方で、留学生を雇う上で書類等の手続きに煩わしさを　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感じている面もあった。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endParaRPr lang="en-US" altLang="ja-JP" sz="2400" dirty="0"/>
          </a:p>
        </p:txBody>
      </p:sp>
      <p:sp>
        <p:nvSpPr>
          <p:cNvPr id="14" name="コンテンツ プレースホルダー 3">
            <a:extLst>
              <a:ext uri="{FF2B5EF4-FFF2-40B4-BE49-F238E27FC236}">
                <a16:creationId xmlns:a16="http://schemas.microsoft.com/office/drawing/2014/main" id="{42F9F7C7-6ADD-4DB2-8C01-6D4D1E92F584}"/>
              </a:ext>
            </a:extLst>
          </p:cNvPr>
          <p:cNvSpPr txBox="1">
            <a:spLocks/>
          </p:cNvSpPr>
          <p:nvPr/>
        </p:nvSpPr>
        <p:spPr>
          <a:xfrm>
            <a:off x="525668" y="4577160"/>
            <a:ext cx="8352112" cy="98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→留学生を必要とする業種・そうでない業種の違いは？</a:t>
            </a:r>
            <a:endParaRPr lang="en-US" altLang="ja-JP" sz="2400" dirty="0"/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A9C26B96-2C94-4730-9713-65650201DB26}"/>
              </a:ext>
            </a:extLst>
          </p:cNvPr>
          <p:cNvSpPr txBox="1">
            <a:spLocks/>
          </p:cNvSpPr>
          <p:nvPr/>
        </p:nvSpPr>
        <p:spPr>
          <a:xfrm>
            <a:off x="525668" y="5218173"/>
            <a:ext cx="8352112" cy="981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→留学生を雇うことによるメリット・デメリットは何か？</a:t>
            </a:r>
            <a:endParaRPr lang="en-US" altLang="ja-JP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13" name="角丸四角形 12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320161" y="56080"/>
            <a:ext cx="647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27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6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156915-1684-4ED3-9028-F95D2D5923FD}"/>
              </a:ext>
            </a:extLst>
          </p:cNvPr>
          <p:cNvSpPr txBox="1"/>
          <p:nvPr/>
        </p:nvSpPr>
        <p:spPr>
          <a:xfrm>
            <a:off x="987063" y="3486612"/>
            <a:ext cx="1015663" cy="30249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wrap="square" rtlCol="0" anchor="b">
            <a:spAutoFit/>
          </a:bodyPr>
          <a:lstStyle/>
          <a:p>
            <a:pPr algn="ctr"/>
            <a:r>
              <a:rPr lang="ja-JP" altLang="en-US" sz="5400" dirty="0">
                <a:solidFill>
                  <a:schemeClr val="tx1"/>
                </a:solidFill>
              </a:rPr>
              <a:t>留学生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D43792-3469-45FE-88E9-8ADEF11AB486}"/>
              </a:ext>
            </a:extLst>
          </p:cNvPr>
          <p:cNvSpPr txBox="1"/>
          <p:nvPr/>
        </p:nvSpPr>
        <p:spPr>
          <a:xfrm>
            <a:off x="7135474" y="3486612"/>
            <a:ext cx="1015663" cy="30249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wrap="square" rtlCol="0" anchor="b">
            <a:spAutoFit/>
          </a:bodyPr>
          <a:lstStyle/>
          <a:p>
            <a:pPr algn="ctr"/>
            <a:r>
              <a:rPr lang="ja-JP" altLang="en-US" sz="5400" dirty="0">
                <a:solidFill>
                  <a:schemeClr val="bg1"/>
                </a:solidFill>
              </a:rPr>
              <a:t>店舗側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DCC9653B-E7A3-489F-A5AD-2994E1CAA324}"/>
              </a:ext>
            </a:extLst>
          </p:cNvPr>
          <p:cNvSpPr/>
          <p:nvPr/>
        </p:nvSpPr>
        <p:spPr>
          <a:xfrm>
            <a:off x="2424546" y="2840068"/>
            <a:ext cx="4407740" cy="55418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38E5470C-CD64-4ED9-95EA-644746C3CD17}"/>
              </a:ext>
            </a:extLst>
          </p:cNvPr>
          <p:cNvSpPr/>
          <p:nvPr/>
        </p:nvSpPr>
        <p:spPr>
          <a:xfrm flipH="1">
            <a:off x="2237509" y="5361606"/>
            <a:ext cx="4537100" cy="55313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5FE5389-AC9B-4B37-8F2A-7BDBB75DCE15}"/>
              </a:ext>
            </a:extLst>
          </p:cNvPr>
          <p:cNvSpPr/>
          <p:nvPr/>
        </p:nvSpPr>
        <p:spPr>
          <a:xfrm>
            <a:off x="2499012" y="1929127"/>
            <a:ext cx="4145973" cy="10897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日本語上達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人付き合いを覚えた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2943D2B-D94C-42DC-A12F-98A23F4E2106}"/>
              </a:ext>
            </a:extLst>
          </p:cNvPr>
          <p:cNvSpPr/>
          <p:nvPr/>
        </p:nvSpPr>
        <p:spPr>
          <a:xfrm>
            <a:off x="2499013" y="3137941"/>
            <a:ext cx="4145973" cy="108970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受け入れてもらえない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店や塾があった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4B9251A-C089-49C9-9045-52EF6A5B7CD0}"/>
              </a:ext>
            </a:extLst>
          </p:cNvPr>
          <p:cNvSpPr/>
          <p:nvPr/>
        </p:nvSpPr>
        <p:spPr>
          <a:xfrm>
            <a:off x="2499014" y="4505122"/>
            <a:ext cx="4138152" cy="10897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留学生のスタッフが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外国人のお客さんに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対応してくれた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E2F8989-A71C-442F-9F6F-004315B2EDCE}"/>
              </a:ext>
            </a:extLst>
          </p:cNvPr>
          <p:cNvSpPr/>
          <p:nvPr/>
        </p:nvSpPr>
        <p:spPr>
          <a:xfrm>
            <a:off x="2499013" y="5638693"/>
            <a:ext cx="4145973" cy="10945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留学生を雇う際の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書類手続きが煩わしかった</a:t>
            </a:r>
          </a:p>
        </p:txBody>
      </p:sp>
      <p:sp>
        <p:nvSpPr>
          <p:cNvPr id="11" name="加算記号 10">
            <a:extLst>
              <a:ext uri="{FF2B5EF4-FFF2-40B4-BE49-F238E27FC236}">
                <a16:creationId xmlns:a16="http://schemas.microsoft.com/office/drawing/2014/main" id="{D6CFA6E0-331F-40E9-80B4-7D275D916BEC}"/>
              </a:ext>
            </a:extLst>
          </p:cNvPr>
          <p:cNvSpPr/>
          <p:nvPr/>
        </p:nvSpPr>
        <p:spPr>
          <a:xfrm>
            <a:off x="2341681" y="1728236"/>
            <a:ext cx="692727" cy="713511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減算記号 11">
            <a:extLst>
              <a:ext uri="{FF2B5EF4-FFF2-40B4-BE49-F238E27FC236}">
                <a16:creationId xmlns:a16="http://schemas.microsoft.com/office/drawing/2014/main" id="{D279CDA3-C9C7-4222-A0C0-5E555BDD3245}"/>
              </a:ext>
            </a:extLst>
          </p:cNvPr>
          <p:cNvSpPr/>
          <p:nvPr/>
        </p:nvSpPr>
        <p:spPr>
          <a:xfrm>
            <a:off x="2334754" y="3730223"/>
            <a:ext cx="722170" cy="554182"/>
          </a:xfrm>
          <a:prstGeom prst="mathMinus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加算記号 12">
            <a:extLst>
              <a:ext uri="{FF2B5EF4-FFF2-40B4-BE49-F238E27FC236}">
                <a16:creationId xmlns:a16="http://schemas.microsoft.com/office/drawing/2014/main" id="{C1F4EC18-DAC8-4DF0-A32C-F65B7C70698D}"/>
              </a:ext>
            </a:extLst>
          </p:cNvPr>
          <p:cNvSpPr/>
          <p:nvPr/>
        </p:nvSpPr>
        <p:spPr>
          <a:xfrm>
            <a:off x="6110117" y="4308653"/>
            <a:ext cx="691420" cy="712165"/>
          </a:xfrm>
          <a:prstGeom prst="mathPlus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減算記号 13">
            <a:extLst>
              <a:ext uri="{FF2B5EF4-FFF2-40B4-BE49-F238E27FC236}">
                <a16:creationId xmlns:a16="http://schemas.microsoft.com/office/drawing/2014/main" id="{F3427B9C-8F78-42DE-815D-DC621184EA33}"/>
              </a:ext>
            </a:extLst>
          </p:cNvPr>
          <p:cNvSpPr/>
          <p:nvPr/>
        </p:nvSpPr>
        <p:spPr>
          <a:xfrm>
            <a:off x="6110116" y="6241367"/>
            <a:ext cx="722170" cy="554182"/>
          </a:xfrm>
          <a:prstGeom prst="mathMinus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647CC88-CD73-4B41-8D15-108600876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4" y="1929126"/>
            <a:ext cx="1241101" cy="206086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A92AB54-AA33-4B75-B746-FD647EE4A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27" y="1839087"/>
            <a:ext cx="1710855" cy="1849573"/>
          </a:xfrm>
          <a:prstGeom prst="rect">
            <a:avLst/>
          </a:prstGeom>
        </p:spPr>
      </p:pic>
      <p:sp>
        <p:nvSpPr>
          <p:cNvPr id="26" name="角丸四角形 25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8" name="角丸四角形 27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4124" y="84291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予備調査まとめ</a:t>
            </a:r>
            <a:endParaRPr kumimoji="1" lang="ja-JP" altLang="en-US" sz="36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320161" y="56080"/>
            <a:ext cx="691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28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09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155"/>
          <a:stretch/>
        </p:blipFill>
        <p:spPr>
          <a:xfrm rot="10800000">
            <a:off x="-36225" y="-1090810"/>
            <a:ext cx="9216450" cy="280530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45"/>
          <a:stretch/>
        </p:blipFill>
        <p:spPr>
          <a:xfrm>
            <a:off x="-36225" y="1714499"/>
            <a:ext cx="9216450" cy="514350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34946" r="47225" b="39905"/>
          <a:stretch/>
        </p:blipFill>
        <p:spPr>
          <a:xfrm>
            <a:off x="2480236" y="4628694"/>
            <a:ext cx="2346158" cy="208447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022937" y="4356889"/>
            <a:ext cx="1828795" cy="2356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64" y="4647749"/>
            <a:ext cx="1798090" cy="207794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7118" y="1177706"/>
            <a:ext cx="8154785" cy="31085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800" b="1" dirty="0"/>
              <a:t>問題提起</a:t>
            </a:r>
            <a:endParaRPr lang="en-US" altLang="ja-JP" sz="2800" b="1" dirty="0"/>
          </a:p>
          <a:p>
            <a:endParaRPr lang="en-US" altLang="ja-JP" sz="2800" b="1" dirty="0"/>
          </a:p>
          <a:p>
            <a:r>
              <a:rPr kumimoji="1" lang="ja-JP" altLang="en-US" sz="2800" b="1" dirty="0"/>
              <a:t>・</a:t>
            </a:r>
            <a:r>
              <a:rPr kumimoji="1" lang="ja-JP" altLang="en-US" sz="2800" dirty="0"/>
              <a:t>留学生はアルバイト先を決める上で、</a:t>
            </a:r>
            <a:endParaRPr kumimoji="1" lang="en-US" altLang="ja-JP" sz="2800" dirty="0"/>
          </a:p>
          <a:p>
            <a:r>
              <a:rPr kumimoji="1" lang="ja-JP" altLang="en-US" sz="2800" b="1" dirty="0"/>
              <a:t>　</a:t>
            </a:r>
            <a:r>
              <a:rPr kumimoji="1" lang="ja-JP" altLang="en-US" sz="2800" b="1" u="sng" dirty="0"/>
              <a:t>選択肢が狭められているのではないか</a:t>
            </a:r>
            <a:endParaRPr kumimoji="1" lang="en-US" altLang="ja-JP" sz="2800" b="1" u="sng" dirty="0"/>
          </a:p>
          <a:p>
            <a:endParaRPr kumimoji="1" lang="en-US" altLang="ja-JP" sz="2800" b="1" dirty="0"/>
          </a:p>
          <a:p>
            <a:r>
              <a:rPr kumimoji="1" lang="ja-JP" altLang="en-US" sz="2800" b="1" dirty="0"/>
              <a:t>・</a:t>
            </a:r>
            <a:r>
              <a:rPr kumimoji="1" lang="ja-JP" altLang="en-US" sz="2800" dirty="0"/>
              <a:t>雇用側は留学生を雇うことに対して、</a:t>
            </a:r>
            <a:endParaRPr kumimoji="1" lang="en-US" altLang="ja-JP" sz="2800" dirty="0"/>
          </a:p>
          <a:p>
            <a:r>
              <a:rPr lang="ja-JP" altLang="en-US" sz="2800" b="1" dirty="0"/>
              <a:t>　</a:t>
            </a:r>
            <a:r>
              <a:rPr lang="ja-JP" altLang="en-US" sz="2800" b="1" u="sng" dirty="0"/>
              <a:t>負担を感じているのではないか</a:t>
            </a:r>
            <a:endParaRPr kumimoji="1" lang="en-US" altLang="ja-JP" sz="2800" b="1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1" name="角丸四角形 20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320161" y="56080"/>
            <a:ext cx="686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29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1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7 L -0.09219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½ä¼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" y="-15302"/>
            <a:ext cx="9162288" cy="68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8537331" y="56082"/>
            <a:ext cx="444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solidFill>
                  <a:schemeClr val="bg1"/>
                </a:solidFill>
                <a:latin typeface="Agency FB" panose="020B0503020202020204" pitchFamily="34" charset="0"/>
              </a:rPr>
              <a:t>3</a:t>
            </a:r>
            <a:endParaRPr lang="ja-JP" alt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629561" y="6326648"/>
            <a:ext cx="3578614" cy="710622"/>
            <a:chOff x="5640637" y="6301266"/>
            <a:chExt cx="3578614" cy="710622"/>
          </a:xfrm>
        </p:grpSpPr>
        <p:sp>
          <p:nvSpPr>
            <p:cNvPr id="6" name="正方形/長方形 5"/>
            <p:cNvSpPr/>
            <p:nvPr/>
          </p:nvSpPr>
          <p:spPr>
            <a:xfrm>
              <a:off x="6343849" y="6304002"/>
              <a:ext cx="28754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00" dirty="0">
                  <a:solidFill>
                    <a:schemeClr val="bg1"/>
                  </a:solidFill>
                </a:rPr>
                <a:t>https://image.jimcdn.com/app/cms/image/transf/none/path/sed46599eaabb9e00/backgroundarea/i03376b2000984938/version/1552056914/image.jpg</a:t>
              </a:r>
              <a:endParaRPr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640637" y="6301266"/>
              <a:ext cx="8899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</a:rPr>
                <a:t>画像出典；</a:t>
              </a: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18" name="角丸四角形 17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487022" y="2540722"/>
            <a:ext cx="6172573" cy="15544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0A6DBF2C-710F-4694-A803-4E7CBD88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147" y="2769639"/>
            <a:ext cx="5732406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4000" b="1" dirty="0"/>
              <a:t>最近</a:t>
            </a:r>
            <a:r>
              <a:rPr lang="ja-JP" altLang="en-US" sz="4000" b="1" dirty="0"/>
              <a:t>の話題の</a:t>
            </a:r>
            <a:r>
              <a:rPr kumimoji="1" lang="ja-JP" altLang="en-US" sz="4000" b="1" dirty="0"/>
              <a:t>ニュースって</a:t>
            </a:r>
            <a:br>
              <a:rPr kumimoji="1" lang="en-US" altLang="ja-JP" sz="4000" b="1" dirty="0"/>
            </a:br>
            <a:r>
              <a:rPr kumimoji="1" lang="ja-JP" altLang="en-US" sz="4000" b="1" dirty="0"/>
              <a:t>　　　　なんですか？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6FC9583-6173-4293-8C6C-0D227DBFE24D}"/>
              </a:ext>
            </a:extLst>
          </p:cNvPr>
          <p:cNvSpPr/>
          <p:nvPr/>
        </p:nvSpPr>
        <p:spPr>
          <a:xfrm>
            <a:off x="1431937" y="1759352"/>
            <a:ext cx="6227658" cy="324358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rgbClr val="FFFF00"/>
                </a:solidFill>
              </a:rPr>
              <a:t>入管法の改正</a:t>
            </a:r>
            <a:endParaRPr lang="en-US" altLang="ja-JP" sz="44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4400" b="1" dirty="0">
                <a:solidFill>
                  <a:srgbClr val="FFFF00"/>
                </a:solidFill>
              </a:rPr>
              <a:t>平成</a:t>
            </a:r>
            <a:r>
              <a:rPr lang="en-US" altLang="ja-JP" sz="4400" b="1" dirty="0">
                <a:solidFill>
                  <a:srgbClr val="FFFF00"/>
                </a:solidFill>
              </a:rPr>
              <a:t>31</a:t>
            </a:r>
            <a:r>
              <a:rPr lang="ja-JP" altLang="en-US" sz="4400" b="1" dirty="0">
                <a:solidFill>
                  <a:srgbClr val="FFFF00"/>
                </a:solidFill>
              </a:rPr>
              <a:t>年</a:t>
            </a:r>
            <a:r>
              <a:rPr lang="en-US" altLang="ja-JP" sz="4400" b="1" dirty="0">
                <a:solidFill>
                  <a:srgbClr val="FFFF00"/>
                </a:solidFill>
              </a:rPr>
              <a:t>4</a:t>
            </a:r>
            <a:r>
              <a:rPr lang="ja-JP" altLang="en-US" sz="4400" b="1" dirty="0">
                <a:solidFill>
                  <a:srgbClr val="FFFF00"/>
                </a:solidFill>
              </a:rPr>
              <a:t>月</a:t>
            </a:r>
            <a:r>
              <a:rPr lang="en-US" altLang="ja-JP" sz="4400" b="1" dirty="0">
                <a:solidFill>
                  <a:srgbClr val="FFFF00"/>
                </a:solidFill>
              </a:rPr>
              <a:t>1</a:t>
            </a:r>
            <a:r>
              <a:rPr lang="ja-JP" altLang="en-US" sz="4400" b="1" dirty="0">
                <a:solidFill>
                  <a:srgbClr val="FFFF00"/>
                </a:solidFill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46809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r="21622" b="68279"/>
          <a:stretch/>
        </p:blipFill>
        <p:spPr>
          <a:xfrm>
            <a:off x="-9145" y="0"/>
            <a:ext cx="9162288" cy="2146354"/>
          </a:xfrm>
          <a:prstGeom prst="rect">
            <a:avLst/>
          </a:prstGeom>
          <a:noFill/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</p:pic>
      <p:sp>
        <p:nvSpPr>
          <p:cNvPr id="25" name="タイトル 1">
            <a:extLst>
              <a:ext uri="{FF2B5EF4-FFF2-40B4-BE49-F238E27FC236}">
                <a16:creationId xmlns:a16="http://schemas.microsoft.com/office/drawing/2014/main" id="{4C8C9118-B3C4-479D-B7DB-BF97F6F7B4A5}"/>
              </a:ext>
            </a:extLst>
          </p:cNvPr>
          <p:cNvSpPr txBox="1">
            <a:spLocks/>
          </p:cNvSpPr>
          <p:nvPr/>
        </p:nvSpPr>
        <p:spPr>
          <a:xfrm>
            <a:off x="305632" y="3426267"/>
            <a:ext cx="8713072" cy="726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atin typeface="+mn-ea"/>
                <a:ea typeface="+mn-ea"/>
              </a:rPr>
              <a:t>留学生のアルバイトに</a:t>
            </a:r>
            <a:endParaRPr lang="en-US" altLang="ja-JP" sz="4800" b="1" dirty="0">
              <a:latin typeface="+mn-ea"/>
              <a:ea typeface="+mn-ea"/>
            </a:endParaRPr>
          </a:p>
          <a:p>
            <a:pPr algn="ctr"/>
            <a:r>
              <a:rPr lang="ja-JP" altLang="en-US" sz="4800" b="1" dirty="0">
                <a:latin typeface="+mn-ea"/>
                <a:ea typeface="+mn-ea"/>
              </a:rPr>
              <a:t>対する視野を広げる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1" t="76478" r="22473"/>
          <a:stretch/>
        </p:blipFill>
        <p:spPr>
          <a:xfrm>
            <a:off x="1" y="5223353"/>
            <a:ext cx="9162288" cy="1641734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</p:spPr>
      </p:pic>
      <p:sp>
        <p:nvSpPr>
          <p:cNvPr id="13" name="正方形/長方形 12"/>
          <p:cNvSpPr/>
          <p:nvPr/>
        </p:nvSpPr>
        <p:spPr>
          <a:xfrm>
            <a:off x="1" y="2181226"/>
            <a:ext cx="9143996" cy="3042127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05136" y="6613138"/>
            <a:ext cx="3162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出典；</a:t>
            </a:r>
            <a:r>
              <a:rPr kumimoji="1" lang="en-US" altLang="ja-JP" sz="1200" dirty="0">
                <a:solidFill>
                  <a:schemeClr val="bg1"/>
                </a:solidFill>
              </a:rPr>
              <a:t>You</a:t>
            </a:r>
            <a:r>
              <a:rPr kumimoji="1" lang="ja-JP" altLang="en-US" sz="1200" dirty="0">
                <a:solidFill>
                  <a:schemeClr val="bg1"/>
                </a:solidFill>
              </a:rPr>
              <a:t>は何しに日本へ？公式</a:t>
            </a:r>
            <a:r>
              <a:rPr kumimoji="1" lang="en-US" altLang="ja-JP" sz="1200" dirty="0">
                <a:solidFill>
                  <a:schemeClr val="bg1"/>
                </a:solidFill>
              </a:rPr>
              <a:t>Twitter</a:t>
            </a:r>
            <a:r>
              <a:rPr kumimoji="1" lang="ja-JP" altLang="en-US" sz="1200" dirty="0">
                <a:solidFill>
                  <a:schemeClr val="bg1"/>
                </a:solidFill>
              </a:rPr>
              <a:t>より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81776" y="536424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♪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4" name="角丸四角形 33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5" name="角丸四角形 34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7" name="角丸四角形 36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4609" y="246435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Berlin Sans FB Demi" panose="020E0802020502020306" pitchFamily="34" charset="0"/>
              </a:rPr>
              <a:t>目的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320161" y="56080"/>
            <a:ext cx="712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Agency FB" panose="020B0503020202020204" pitchFamily="34" charset="0"/>
              </a:rPr>
              <a:t>30</a:t>
            </a:r>
            <a:endParaRPr kumimoji="1" lang="ja-JP" alt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25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r="21622" b="68279"/>
          <a:stretch/>
        </p:blipFill>
        <p:spPr>
          <a:xfrm>
            <a:off x="-9145" y="0"/>
            <a:ext cx="9162288" cy="2146354"/>
          </a:xfrm>
          <a:prstGeom prst="rect">
            <a:avLst/>
          </a:prstGeom>
          <a:noFill/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</p:pic>
      <p:sp>
        <p:nvSpPr>
          <p:cNvPr id="25" name="タイトル 1">
            <a:extLst>
              <a:ext uri="{FF2B5EF4-FFF2-40B4-BE49-F238E27FC236}">
                <a16:creationId xmlns:a16="http://schemas.microsoft.com/office/drawing/2014/main" id="{4C8C9118-B3C4-479D-B7DB-BF97F6F7B4A5}"/>
              </a:ext>
            </a:extLst>
          </p:cNvPr>
          <p:cNvSpPr txBox="1">
            <a:spLocks/>
          </p:cNvSpPr>
          <p:nvPr/>
        </p:nvSpPr>
        <p:spPr>
          <a:xfrm>
            <a:off x="979338" y="3426267"/>
            <a:ext cx="8332824" cy="726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最終発表に向けて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1" t="76478" r="22473"/>
          <a:stretch/>
        </p:blipFill>
        <p:spPr>
          <a:xfrm>
            <a:off x="1" y="5223353"/>
            <a:ext cx="9162288" cy="1641734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</p:spPr>
      </p:pic>
      <p:sp>
        <p:nvSpPr>
          <p:cNvPr id="13" name="正方形/長方形 12"/>
          <p:cNvSpPr/>
          <p:nvPr/>
        </p:nvSpPr>
        <p:spPr>
          <a:xfrm>
            <a:off x="1" y="2181226"/>
            <a:ext cx="9143996" cy="3042127"/>
          </a:xfrm>
          <a:prstGeom prst="rect">
            <a:avLst/>
          </a:pr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05136" y="6613138"/>
            <a:ext cx="3162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出典；</a:t>
            </a:r>
            <a:r>
              <a:rPr kumimoji="1" lang="en-US" altLang="ja-JP" sz="1200" dirty="0">
                <a:solidFill>
                  <a:schemeClr val="bg1"/>
                </a:solidFill>
              </a:rPr>
              <a:t>You</a:t>
            </a:r>
            <a:r>
              <a:rPr kumimoji="1" lang="ja-JP" altLang="en-US" sz="1200" dirty="0">
                <a:solidFill>
                  <a:schemeClr val="bg1"/>
                </a:solidFill>
              </a:rPr>
              <a:t>は何しに日本へ？公式</a:t>
            </a:r>
            <a:r>
              <a:rPr kumimoji="1" lang="en-US" altLang="ja-JP" sz="1200" dirty="0">
                <a:solidFill>
                  <a:schemeClr val="bg1"/>
                </a:solidFill>
              </a:rPr>
              <a:t>Twitter</a:t>
            </a:r>
            <a:r>
              <a:rPr kumimoji="1" lang="ja-JP" altLang="en-US" sz="1200" dirty="0">
                <a:solidFill>
                  <a:schemeClr val="bg1"/>
                </a:solidFill>
              </a:rPr>
              <a:t>より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29652" y="6294158"/>
            <a:ext cx="41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16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568" y="6582562"/>
            <a:ext cx="2332690" cy="25391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05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05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05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9" name="角丸四角形 28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81776" y="536424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♪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84852" y="79144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/>
              <a:t>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320161" y="56080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Agency FB" panose="020B0503020202020204" pitchFamily="34" charset="0"/>
              </a:rPr>
              <a:t>31</a:t>
            </a:r>
            <a:endParaRPr kumimoji="1" lang="ja-JP" alt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11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8244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464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32" name="Picture 8" descr="å°çã®ã·ã³ãã«ã¤ã©ã¹ã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628" y="416191"/>
            <a:ext cx="3092820" cy="309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29102" y="162637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留学生</a:t>
            </a:r>
            <a:endParaRPr kumimoji="1" lang="ja-JP" altLang="en-US" sz="3200" b="1" dirty="0"/>
          </a:p>
        </p:txBody>
      </p:sp>
      <p:pic>
        <p:nvPicPr>
          <p:cNvPr id="1034" name="Picture 10" descr="ãã¬ããã®ã¤ã©ã¹ã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0" y="4407938"/>
            <a:ext cx="2793565" cy="26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509741" y="5540873"/>
            <a:ext cx="20313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仲介業者</a:t>
            </a:r>
          </a:p>
        </p:txBody>
      </p:sp>
      <p:pic>
        <p:nvPicPr>
          <p:cNvPr id="1036" name="Picture 12" descr="ãªãã£ã¹ã»ä¼ç¤¾ã®ã¤ã©ã¹ãï¼å®¤åé¢¨æ¯ï¼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19" y="526070"/>
            <a:ext cx="3042518" cy="255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7162916" y="1563876"/>
            <a:ext cx="15696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雇用側</a:t>
            </a:r>
            <a:endParaRPr kumimoji="1" lang="ja-JP" altLang="en-US" sz="3600" b="1" dirty="0"/>
          </a:p>
        </p:txBody>
      </p:sp>
      <p:sp>
        <p:nvSpPr>
          <p:cNvPr id="30" name="右矢印 29"/>
          <p:cNvSpPr/>
          <p:nvPr/>
        </p:nvSpPr>
        <p:spPr>
          <a:xfrm rot="14398377">
            <a:off x="888187" y="2563465"/>
            <a:ext cx="1582124" cy="80834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 rot="5400000">
            <a:off x="3774770" y="4346274"/>
            <a:ext cx="1400149" cy="81153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/>
        </p:nvGrpSpPr>
        <p:grpSpPr>
          <a:xfrm>
            <a:off x="1906609" y="2847329"/>
            <a:ext cx="4976885" cy="1441942"/>
            <a:chOff x="1242187" y="2966810"/>
            <a:chExt cx="5465184" cy="15147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正方形/長方形 5"/>
            <p:cNvSpPr/>
            <p:nvPr/>
          </p:nvSpPr>
          <p:spPr>
            <a:xfrm>
              <a:off x="1242187" y="2966810"/>
              <a:ext cx="5465184" cy="1514752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434984" y="3103480"/>
              <a:ext cx="5272387" cy="126093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b="1" dirty="0"/>
                <a:t>留学生のアルバイトの</a:t>
              </a:r>
              <a:endParaRPr kumimoji="1" lang="en-US" altLang="ja-JP" sz="3600" b="1" dirty="0"/>
            </a:p>
            <a:p>
              <a:pPr algn="ctr"/>
              <a:r>
                <a:rPr kumimoji="1" lang="ja-JP" altLang="en-US" sz="3600" b="1" dirty="0"/>
                <a:t>視野を広げる！！</a:t>
              </a:r>
            </a:p>
          </p:txBody>
        </p:sp>
      </p:grpSp>
      <p:sp>
        <p:nvSpPr>
          <p:cNvPr id="43" name="右矢印 42"/>
          <p:cNvSpPr/>
          <p:nvPr/>
        </p:nvSpPr>
        <p:spPr>
          <a:xfrm rot="14398377">
            <a:off x="891997" y="2555845"/>
            <a:ext cx="1582124" cy="80834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 rot="17960233">
            <a:off x="6494643" y="2486503"/>
            <a:ext cx="1524545" cy="812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28615" y="301837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①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51" name="角丸四角形 50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52" name="角丸四角形 51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53" name="角丸四角形 52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54" name="角丸四角形 53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320161" y="56080"/>
            <a:ext cx="684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32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>
            <a:off x="6166337" y="4513385"/>
            <a:ext cx="4907659" cy="50272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12" name="グループ化 11"/>
          <p:cNvGrpSpPr/>
          <p:nvPr/>
        </p:nvGrpSpPr>
        <p:grpSpPr>
          <a:xfrm rot="799030">
            <a:off x="6980002" y="4826662"/>
            <a:ext cx="1559563" cy="1592985"/>
            <a:chOff x="9345460" y="3781168"/>
            <a:chExt cx="2096896" cy="1983172"/>
          </a:xfrm>
        </p:grpSpPr>
        <p:sp>
          <p:nvSpPr>
            <p:cNvPr id="13" name="フローチャート: データ 12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5" name="正方形/長方形 14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1" name="正方形/長方形 20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86127" y="848777"/>
            <a:ext cx="592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１．留学生に対して（提案）</a:t>
            </a:r>
            <a:endParaRPr kumimoji="1" lang="en-US" altLang="ja-JP" sz="3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21201" y="6274989"/>
            <a:ext cx="302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1456" y="6566697"/>
            <a:ext cx="2645276" cy="27699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2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254D77-F5F5-425B-B1E7-A002D0C8C604}"/>
              </a:ext>
            </a:extLst>
          </p:cNvPr>
          <p:cNvSpPr txBox="1"/>
          <p:nvPr/>
        </p:nvSpPr>
        <p:spPr>
          <a:xfrm>
            <a:off x="305518" y="1581234"/>
            <a:ext cx="7500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/>
              <a:t>情報の提示</a:t>
            </a:r>
            <a:endParaRPr lang="en-US" altLang="ja-JP" sz="2400" u="sng" dirty="0"/>
          </a:p>
          <a:p>
            <a:r>
              <a:rPr lang="ja-JP" altLang="en-US" sz="2400" dirty="0"/>
              <a:t>・留学生の労働力を求める雇用先の情報</a:t>
            </a:r>
            <a:endParaRPr lang="en-US" altLang="ja-JP" sz="2400" dirty="0"/>
          </a:p>
          <a:p>
            <a:r>
              <a:rPr lang="ja-JP" altLang="en-US" sz="2400" dirty="0"/>
              <a:t>・留学生を対象とした仲介業者（ツクバイト、バイト　</a:t>
            </a:r>
            <a:endParaRPr lang="en-US" altLang="ja-JP" sz="2400" dirty="0"/>
          </a:p>
          <a:p>
            <a:r>
              <a:rPr lang="ja-JP" altLang="en-US" sz="2400" dirty="0"/>
              <a:t>　ネットなど）の存在とその取り組みの情報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dirty="0"/>
              <a:t>方法：ポスターやバイト紹介サイトでの掲示を検討</a:t>
            </a:r>
            <a:endParaRPr kumimoji="1" lang="ja-JP" altLang="en-US" sz="2400" dirty="0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AC6442DB-B07E-42F0-9EB6-E9311178EAD6}"/>
              </a:ext>
            </a:extLst>
          </p:cNvPr>
          <p:cNvSpPr/>
          <p:nvPr/>
        </p:nvSpPr>
        <p:spPr>
          <a:xfrm>
            <a:off x="3543682" y="4033764"/>
            <a:ext cx="475247" cy="584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9072E0-CF9D-4615-A5FD-98A8FB44BC05}"/>
              </a:ext>
            </a:extLst>
          </p:cNvPr>
          <p:cNvSpPr txBox="1"/>
          <p:nvPr/>
        </p:nvSpPr>
        <p:spPr>
          <a:xfrm>
            <a:off x="305518" y="4762746"/>
            <a:ext cx="6246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自分の能力・目的に見合ったバイト先を見つけられる</a:t>
            </a:r>
            <a:endParaRPr kumimoji="1" lang="en-US" altLang="ja-JP" sz="2400" dirty="0"/>
          </a:p>
          <a:p>
            <a:r>
              <a:rPr lang="ja-JP" altLang="en-US" sz="2400" dirty="0"/>
              <a:t>→より良い待遇、やりがいを得られる</a:t>
            </a:r>
            <a:endParaRPr kumimoji="1" lang="ja-JP" altLang="en-US" sz="2400" dirty="0"/>
          </a:p>
        </p:txBody>
      </p:sp>
      <p:sp>
        <p:nvSpPr>
          <p:cNvPr id="28" name="角丸四角形 27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0" name="角丸四角形 29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320161" y="56080"/>
            <a:ext cx="704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33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82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22069" y="897864"/>
            <a:ext cx="592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１</a:t>
            </a:r>
            <a:r>
              <a:rPr lang="en-US" altLang="ja-JP" sz="3600" b="1" dirty="0"/>
              <a:t>.</a:t>
            </a:r>
            <a:r>
              <a:rPr lang="ja-JP" altLang="en-US" sz="3600" b="1" dirty="0"/>
              <a:t> 留学生に対して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調査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4810" y="4588732"/>
            <a:ext cx="3649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留学生へのヒアリング</a:t>
            </a:r>
            <a:endParaRPr kumimoji="1" lang="en-US" altLang="ja-JP" sz="2000" dirty="0"/>
          </a:p>
          <a:p>
            <a:r>
              <a:rPr kumimoji="1" lang="en-US" altLang="ja-JP" sz="2000" dirty="0"/>
              <a:t>(</a:t>
            </a:r>
            <a:r>
              <a:rPr kumimoji="1" lang="ja-JP" altLang="en-US" sz="2000" dirty="0"/>
              <a:t>留学生センターにて</a:t>
            </a:r>
            <a:r>
              <a:rPr kumimoji="1" lang="en-US" altLang="ja-JP" sz="2000" dirty="0"/>
              <a:t>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22069" y="1655129"/>
            <a:ext cx="752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内容</a:t>
            </a:r>
            <a:endParaRPr kumimoji="1" lang="en-US" altLang="ja-JP" sz="2400" dirty="0"/>
          </a:p>
          <a:p>
            <a:r>
              <a:rPr lang="ja-JP" altLang="en-US" sz="2000" dirty="0"/>
              <a:t>・バイトの有無とその職種</a:t>
            </a:r>
            <a:r>
              <a:rPr lang="en-US" altLang="ja-JP" sz="2000" dirty="0"/>
              <a:t>(</a:t>
            </a:r>
            <a:r>
              <a:rPr lang="ja-JP" altLang="en-US" sz="2000" dirty="0"/>
              <a:t>有の場合</a:t>
            </a:r>
            <a:r>
              <a:rPr lang="en-US" altLang="ja-JP" sz="2000" dirty="0"/>
              <a:t>)</a:t>
            </a:r>
          </a:p>
          <a:p>
            <a:r>
              <a:rPr lang="ja-JP" altLang="en-US" sz="2000" dirty="0"/>
              <a:t>・なぜその場所でバイトをしているのか</a:t>
            </a:r>
            <a:r>
              <a:rPr lang="en-US" altLang="ja-JP" sz="2000" dirty="0"/>
              <a:t>(</a:t>
            </a:r>
            <a:r>
              <a:rPr lang="ja-JP" altLang="en-US" sz="2000" dirty="0"/>
              <a:t>有の場合</a:t>
            </a:r>
            <a:r>
              <a:rPr lang="en-US" altLang="ja-JP" sz="2000" dirty="0"/>
              <a:t>)</a:t>
            </a:r>
          </a:p>
          <a:p>
            <a:r>
              <a:rPr kumimoji="1" lang="ja-JP" altLang="en-US" sz="2000" dirty="0"/>
              <a:t>・</a:t>
            </a:r>
            <a:r>
              <a:rPr lang="ja-JP" altLang="en-US" sz="2000" dirty="0"/>
              <a:t>バイトをする目的</a:t>
            </a:r>
            <a:r>
              <a:rPr lang="en-US" altLang="ja-JP" sz="2000" dirty="0"/>
              <a:t>(</a:t>
            </a:r>
            <a:r>
              <a:rPr lang="ja-JP" altLang="en-US" sz="2000" dirty="0"/>
              <a:t>有の場合</a:t>
            </a:r>
            <a:r>
              <a:rPr lang="en-US" altLang="ja-JP" sz="2000" dirty="0"/>
              <a:t>)</a:t>
            </a:r>
          </a:p>
        </p:txBody>
      </p:sp>
      <p:sp>
        <p:nvSpPr>
          <p:cNvPr id="2" name="下矢印 1"/>
          <p:cNvSpPr/>
          <p:nvPr/>
        </p:nvSpPr>
        <p:spPr>
          <a:xfrm rot="2023680">
            <a:off x="2042413" y="3229660"/>
            <a:ext cx="668368" cy="1270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下矢印 28"/>
          <p:cNvSpPr/>
          <p:nvPr/>
        </p:nvSpPr>
        <p:spPr>
          <a:xfrm rot="19711408">
            <a:off x="6361627" y="3235849"/>
            <a:ext cx="668368" cy="1219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05985" y="4650802"/>
            <a:ext cx="2586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日本人学生への</a:t>
            </a:r>
            <a:endParaRPr kumimoji="1" lang="en-US" altLang="ja-JP" sz="2000" dirty="0"/>
          </a:p>
          <a:p>
            <a:r>
              <a:rPr kumimoji="1" lang="ja-JP" altLang="en-US" sz="2000" dirty="0"/>
              <a:t>アンケート</a:t>
            </a:r>
            <a:endParaRPr kumimoji="1" lang="en-US" altLang="ja-JP" sz="2000" dirty="0"/>
          </a:p>
        </p:txBody>
      </p:sp>
      <p:sp>
        <p:nvSpPr>
          <p:cNvPr id="6" name="左右矢印 5"/>
          <p:cNvSpPr/>
          <p:nvPr/>
        </p:nvSpPr>
        <p:spPr>
          <a:xfrm>
            <a:off x="3720898" y="4615557"/>
            <a:ext cx="1524628" cy="581891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84830" y="4120230"/>
            <a:ext cx="139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両者を比較</a:t>
            </a:r>
            <a:endParaRPr kumimoji="1"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44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5464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2" name="角丸四角形 21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320161" y="56080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34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16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8244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464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32" name="Picture 8" descr="å°çã®ã·ã³ãã«ã¤ã©ã¹ã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628" y="416191"/>
            <a:ext cx="3092820" cy="309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29102" y="162637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留学生</a:t>
            </a:r>
            <a:endParaRPr kumimoji="1" lang="ja-JP" altLang="en-US" sz="3200" b="1" dirty="0"/>
          </a:p>
        </p:txBody>
      </p:sp>
      <p:pic>
        <p:nvPicPr>
          <p:cNvPr id="1034" name="Picture 10" descr="ãã¬ããã®ã¤ã©ã¹ã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0" y="4407938"/>
            <a:ext cx="2793565" cy="26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509741" y="5540873"/>
            <a:ext cx="20313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仲介業者</a:t>
            </a:r>
          </a:p>
        </p:txBody>
      </p:sp>
      <p:pic>
        <p:nvPicPr>
          <p:cNvPr id="1036" name="Picture 12" descr="ãªãã£ã¹ã»ä¼ç¤¾ã®ã¤ã©ã¹ãï¼å®¤åé¢¨æ¯ï¼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19" y="526070"/>
            <a:ext cx="3042518" cy="255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7162916" y="1563876"/>
            <a:ext cx="15696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雇用側</a:t>
            </a:r>
            <a:endParaRPr kumimoji="1" lang="ja-JP" altLang="en-US" sz="3600" b="1" dirty="0"/>
          </a:p>
        </p:txBody>
      </p:sp>
      <p:sp>
        <p:nvSpPr>
          <p:cNvPr id="30" name="右矢印 29"/>
          <p:cNvSpPr/>
          <p:nvPr/>
        </p:nvSpPr>
        <p:spPr>
          <a:xfrm rot="14398377">
            <a:off x="888187" y="2563465"/>
            <a:ext cx="1582124" cy="80834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 rot="5400000">
            <a:off x="3774770" y="4346274"/>
            <a:ext cx="1400149" cy="81153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/>
        </p:nvGrpSpPr>
        <p:grpSpPr>
          <a:xfrm>
            <a:off x="1906609" y="2847329"/>
            <a:ext cx="4976885" cy="1441942"/>
            <a:chOff x="1242187" y="2966810"/>
            <a:chExt cx="5465184" cy="15147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正方形/長方形 5"/>
            <p:cNvSpPr/>
            <p:nvPr/>
          </p:nvSpPr>
          <p:spPr>
            <a:xfrm>
              <a:off x="1242187" y="2966810"/>
              <a:ext cx="5465184" cy="1514752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434984" y="3103480"/>
              <a:ext cx="5272387" cy="126093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b="1" dirty="0"/>
                <a:t>留学生のアルバイトの</a:t>
              </a:r>
              <a:endParaRPr kumimoji="1" lang="en-US" altLang="ja-JP" sz="3600" b="1" dirty="0"/>
            </a:p>
            <a:p>
              <a:pPr algn="ctr"/>
              <a:r>
                <a:rPr kumimoji="1" lang="ja-JP" altLang="en-US" sz="3600" b="1" dirty="0"/>
                <a:t>視野を広げる！！</a:t>
              </a:r>
            </a:p>
          </p:txBody>
        </p:sp>
      </p:grpSp>
      <p:sp>
        <p:nvSpPr>
          <p:cNvPr id="43" name="右矢印 42"/>
          <p:cNvSpPr/>
          <p:nvPr/>
        </p:nvSpPr>
        <p:spPr>
          <a:xfrm rot="14398377">
            <a:off x="891997" y="2555845"/>
            <a:ext cx="1582124" cy="80834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 rot="17960233">
            <a:off x="6494643" y="2486503"/>
            <a:ext cx="1524545" cy="812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 rot="17960233">
            <a:off x="6502263" y="2494123"/>
            <a:ext cx="1524545" cy="81221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28615" y="301837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①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267637" y="308940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/>
              <a:t>②</a:t>
            </a:r>
            <a:endParaRPr kumimoji="1" lang="ja-JP" altLang="en-US" sz="4000" b="1" dirty="0"/>
          </a:p>
        </p:txBody>
      </p:sp>
      <p:sp>
        <p:nvSpPr>
          <p:cNvPr id="28" name="角丸四角形 27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2" name="角丸四角形 31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320161" y="56080"/>
            <a:ext cx="697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35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>
            <a:off x="6166337" y="4513385"/>
            <a:ext cx="4907659" cy="50272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12" name="グループ化 11"/>
          <p:cNvGrpSpPr/>
          <p:nvPr/>
        </p:nvGrpSpPr>
        <p:grpSpPr>
          <a:xfrm rot="799030">
            <a:off x="6980002" y="4826662"/>
            <a:ext cx="1559563" cy="1592985"/>
            <a:chOff x="9345460" y="3781168"/>
            <a:chExt cx="2096896" cy="1983172"/>
          </a:xfrm>
        </p:grpSpPr>
        <p:sp>
          <p:nvSpPr>
            <p:cNvPr id="13" name="フローチャート: データ 12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5" name="正方形/長方形 14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1" name="正方形/長方形 20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86127" y="848777"/>
            <a:ext cx="592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２</a:t>
            </a:r>
            <a:r>
              <a:rPr kumimoji="1" lang="ja-JP" altLang="en-US" sz="3200" b="1" dirty="0"/>
              <a:t>．雇用側に対して</a:t>
            </a:r>
            <a:endParaRPr kumimoji="1" lang="en-US" altLang="ja-JP" sz="3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21201" y="6274989"/>
            <a:ext cx="302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1456" y="6566697"/>
            <a:ext cx="2645276" cy="27699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2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254D77-F5F5-425B-B1E7-A002D0C8C604}"/>
              </a:ext>
            </a:extLst>
          </p:cNvPr>
          <p:cNvSpPr txBox="1"/>
          <p:nvPr/>
        </p:nvSpPr>
        <p:spPr>
          <a:xfrm>
            <a:off x="330890" y="1582711"/>
            <a:ext cx="7500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/>
              <a:t>提案</a:t>
            </a:r>
            <a:endParaRPr lang="en-US" altLang="ja-JP" sz="2400" dirty="0"/>
          </a:p>
          <a:p>
            <a:r>
              <a:rPr lang="ja-JP" altLang="en-US" sz="2000" dirty="0"/>
              <a:t>・働きたい留学生の情報の公開</a:t>
            </a:r>
            <a:endParaRPr lang="en-US" altLang="ja-JP" sz="2000" dirty="0"/>
          </a:p>
          <a:p>
            <a:r>
              <a:rPr lang="ja-JP" altLang="en-US" sz="2000" dirty="0"/>
              <a:t>・留学生を対象とした仲介業者（ツクバイト、バイト</a:t>
            </a:r>
            <a:endParaRPr lang="en-US" altLang="ja-JP" sz="2000" dirty="0"/>
          </a:p>
          <a:p>
            <a:r>
              <a:rPr lang="ja-JP" altLang="en-US" sz="2000" dirty="0"/>
              <a:t>　ネットなど）の存在とその取り組みの情報の提示</a:t>
            </a:r>
            <a:endParaRPr lang="en-US" altLang="ja-JP" sz="2000" dirty="0"/>
          </a:p>
          <a:p>
            <a:pPr>
              <a:lnSpc>
                <a:spcPct val="50000"/>
              </a:lnSpc>
            </a:pPr>
            <a:endParaRPr kumimoji="1" lang="en-US" altLang="ja-JP" sz="2400" dirty="0"/>
          </a:p>
          <a:p>
            <a:r>
              <a:rPr kumimoji="1" lang="ja-JP" altLang="en-US" sz="2400" dirty="0"/>
              <a:t>方法：バイト紹介サイトでの掲示を検討</a:t>
            </a: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AC6442DB-B07E-42F0-9EB6-E9311178EAD6}"/>
              </a:ext>
            </a:extLst>
          </p:cNvPr>
          <p:cNvSpPr/>
          <p:nvPr/>
        </p:nvSpPr>
        <p:spPr>
          <a:xfrm>
            <a:off x="3543682" y="3817489"/>
            <a:ext cx="475247" cy="584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37701" y="4387845"/>
            <a:ext cx="752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/>
              <a:t>調査</a:t>
            </a:r>
            <a:endParaRPr kumimoji="1" lang="en-US" altLang="ja-JP" sz="2400" b="1" u="sng" dirty="0"/>
          </a:p>
          <a:p>
            <a:r>
              <a:rPr lang="ja-JP" altLang="en-US" sz="2000" dirty="0"/>
              <a:t>・留学生に対する印象</a:t>
            </a:r>
            <a:endParaRPr lang="en-US" altLang="ja-JP" sz="2000" dirty="0"/>
          </a:p>
          <a:p>
            <a:r>
              <a:rPr lang="ja-JP" altLang="en-US" sz="2000" dirty="0"/>
              <a:t>・留学生を雇う上での利点、煩わしさ</a:t>
            </a:r>
            <a:endParaRPr lang="en-US" altLang="ja-JP" sz="2000" dirty="0"/>
          </a:p>
          <a:p>
            <a:r>
              <a:rPr kumimoji="1" lang="ja-JP" altLang="en-US" sz="2000" dirty="0"/>
              <a:t>・どのような人材を求めているか</a:t>
            </a:r>
            <a:endParaRPr lang="en-US" altLang="ja-JP" sz="2000" dirty="0"/>
          </a:p>
        </p:txBody>
      </p:sp>
      <p:sp>
        <p:nvSpPr>
          <p:cNvPr id="29" name="角丸四角形 28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1" name="角丸四角形 30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320161" y="56080"/>
            <a:ext cx="705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36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08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8244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464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32" name="Picture 8" descr="å°çã®ã·ã³ãã«ã¤ã©ã¹ã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628" y="416191"/>
            <a:ext cx="3092820" cy="309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29102" y="162637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留学生</a:t>
            </a:r>
            <a:endParaRPr kumimoji="1" lang="ja-JP" altLang="en-US" sz="3200" b="1" dirty="0"/>
          </a:p>
        </p:txBody>
      </p:sp>
      <p:pic>
        <p:nvPicPr>
          <p:cNvPr id="1034" name="Picture 10" descr="ãã¬ããã®ã¤ã©ã¹ã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0" y="4407938"/>
            <a:ext cx="2793565" cy="26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509741" y="5540873"/>
            <a:ext cx="20313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仲介業者</a:t>
            </a:r>
          </a:p>
        </p:txBody>
      </p:sp>
      <p:pic>
        <p:nvPicPr>
          <p:cNvPr id="1036" name="Picture 12" descr="ãªãã£ã¹ã»ä¼ç¤¾ã®ã¤ã©ã¹ãï¼å®¤åé¢¨æ¯ï¼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19" y="526070"/>
            <a:ext cx="3042518" cy="255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7162916" y="1563876"/>
            <a:ext cx="15696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雇用側</a:t>
            </a:r>
            <a:endParaRPr kumimoji="1" lang="ja-JP" altLang="en-US" sz="3600" b="1" dirty="0"/>
          </a:p>
        </p:txBody>
      </p:sp>
      <p:sp>
        <p:nvSpPr>
          <p:cNvPr id="30" name="右矢印 29"/>
          <p:cNvSpPr/>
          <p:nvPr/>
        </p:nvSpPr>
        <p:spPr>
          <a:xfrm rot="14398377">
            <a:off x="888187" y="2563465"/>
            <a:ext cx="1582124" cy="80834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 rot="5400000">
            <a:off x="3774770" y="4346274"/>
            <a:ext cx="1400149" cy="81153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/>
        </p:nvGrpSpPr>
        <p:grpSpPr>
          <a:xfrm>
            <a:off x="1906609" y="2847329"/>
            <a:ext cx="4976885" cy="1441942"/>
            <a:chOff x="1242187" y="2966810"/>
            <a:chExt cx="5465184" cy="15147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正方形/長方形 5"/>
            <p:cNvSpPr/>
            <p:nvPr/>
          </p:nvSpPr>
          <p:spPr>
            <a:xfrm>
              <a:off x="1242187" y="2966810"/>
              <a:ext cx="5465184" cy="1514752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434984" y="3103480"/>
              <a:ext cx="5272387" cy="126093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b="1" dirty="0"/>
                <a:t>留学生のアルバイトの</a:t>
              </a:r>
              <a:endParaRPr kumimoji="1" lang="en-US" altLang="ja-JP" sz="3600" b="1" dirty="0"/>
            </a:p>
            <a:p>
              <a:pPr algn="ctr"/>
              <a:r>
                <a:rPr kumimoji="1" lang="ja-JP" altLang="en-US" sz="3600" b="1" dirty="0"/>
                <a:t>視野を広げる！！</a:t>
              </a:r>
            </a:p>
          </p:txBody>
        </p:sp>
      </p:grpSp>
      <p:sp>
        <p:nvSpPr>
          <p:cNvPr id="43" name="右矢印 42"/>
          <p:cNvSpPr/>
          <p:nvPr/>
        </p:nvSpPr>
        <p:spPr>
          <a:xfrm rot="14398377">
            <a:off x="891997" y="2555845"/>
            <a:ext cx="1582124" cy="80834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 rot="17960233">
            <a:off x="6494643" y="2486503"/>
            <a:ext cx="1524545" cy="812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 rot="17960233">
            <a:off x="6502263" y="2494123"/>
            <a:ext cx="1524545" cy="81221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右矢印 44"/>
          <p:cNvSpPr/>
          <p:nvPr/>
        </p:nvSpPr>
        <p:spPr>
          <a:xfrm rot="5400000">
            <a:off x="3778580" y="4350084"/>
            <a:ext cx="1400149" cy="81153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28615" y="301837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①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267637" y="308940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/>
              <a:t>②</a:t>
            </a:r>
            <a:endParaRPr kumimoji="1" lang="ja-JP" altLang="en-US" sz="4000" b="1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684936" y="404665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/>
              <a:t>③</a:t>
            </a:r>
            <a:endParaRPr kumimoji="1" lang="ja-JP" altLang="en-US" sz="4000" b="1" dirty="0"/>
          </a:p>
        </p:txBody>
      </p:sp>
      <p:sp>
        <p:nvSpPr>
          <p:cNvPr id="28" name="角丸四角形 27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2" name="角丸四角形 31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320161" y="56080"/>
            <a:ext cx="667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37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>
            <a:off x="6166337" y="4513385"/>
            <a:ext cx="4907659" cy="50272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12" name="グループ化 11"/>
          <p:cNvGrpSpPr/>
          <p:nvPr/>
        </p:nvGrpSpPr>
        <p:grpSpPr>
          <a:xfrm rot="799030">
            <a:off x="6980002" y="4826662"/>
            <a:ext cx="1559563" cy="1592985"/>
            <a:chOff x="9345460" y="3781168"/>
            <a:chExt cx="2096896" cy="1983172"/>
          </a:xfrm>
        </p:grpSpPr>
        <p:sp>
          <p:nvSpPr>
            <p:cNvPr id="13" name="フローチャート: データ 12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5" name="正方形/長方形 14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1" name="正方形/長方形 20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86127" y="848777"/>
            <a:ext cx="592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３．仲介業者に対して（提案）</a:t>
            </a:r>
            <a:endParaRPr kumimoji="1" lang="en-US" altLang="ja-JP" sz="3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21201" y="6274989"/>
            <a:ext cx="302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1456" y="6566697"/>
            <a:ext cx="2645276" cy="27699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2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AC6442DB-B07E-42F0-9EB6-E9311178EAD6}"/>
              </a:ext>
            </a:extLst>
          </p:cNvPr>
          <p:cNvSpPr/>
          <p:nvPr/>
        </p:nvSpPr>
        <p:spPr>
          <a:xfrm>
            <a:off x="3483218" y="3646168"/>
            <a:ext cx="475247" cy="584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D94CBC-F6F2-484C-8A1F-2FB95EA15262}"/>
              </a:ext>
            </a:extLst>
          </p:cNvPr>
          <p:cNvSpPr txBox="1"/>
          <p:nvPr/>
        </p:nvSpPr>
        <p:spPr>
          <a:xfrm>
            <a:off x="854242" y="4693143"/>
            <a:ext cx="5257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新規の顧客を仲介することができる</a:t>
            </a:r>
            <a:endParaRPr kumimoji="1" lang="ja-JP" altLang="en-US" sz="24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E090AB-B99B-461D-B9F0-AD04DFBB0D02}"/>
              </a:ext>
            </a:extLst>
          </p:cNvPr>
          <p:cNvSpPr txBox="1"/>
          <p:nvPr/>
        </p:nvSpPr>
        <p:spPr>
          <a:xfrm>
            <a:off x="520048" y="2363560"/>
            <a:ext cx="819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②留学生が利用しやすい情報を提供するバイト紹介の</a:t>
            </a:r>
            <a:endParaRPr lang="en-US" altLang="ja-JP" sz="2400" dirty="0"/>
          </a:p>
          <a:p>
            <a:r>
              <a:rPr lang="ja-JP" altLang="en-US" sz="2400" dirty="0"/>
              <a:t>　システムの提案</a:t>
            </a:r>
            <a:endParaRPr kumimoji="1" lang="ja-JP" altLang="en-US" sz="2400" dirty="0"/>
          </a:p>
        </p:txBody>
      </p:sp>
      <p:sp>
        <p:nvSpPr>
          <p:cNvPr id="28" name="角丸四角形 27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0" name="角丸四角形 29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320161" y="56080"/>
            <a:ext cx="710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38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3E090AB-B99B-461D-B9F0-AD04DFBB0D02}"/>
              </a:ext>
            </a:extLst>
          </p:cNvPr>
          <p:cNvSpPr txBox="1"/>
          <p:nvPr/>
        </p:nvSpPr>
        <p:spPr>
          <a:xfrm>
            <a:off x="520048" y="1801736"/>
            <a:ext cx="819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①留学生の労働力を求める雇用側の情報をまとめる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47991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22068" y="897864"/>
            <a:ext cx="688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３</a:t>
            </a:r>
            <a:r>
              <a:rPr lang="en-US" altLang="ja-JP" sz="3600" b="1" dirty="0"/>
              <a:t>.</a:t>
            </a:r>
            <a:r>
              <a:rPr lang="ja-JP" altLang="en-US" sz="3600" b="1" dirty="0"/>
              <a:t> 仲介業者に対して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予備調査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1899" y="1872967"/>
            <a:ext cx="7522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ツクバイトへのヒアリング</a:t>
            </a:r>
            <a:endParaRPr lang="en-US" altLang="ja-JP" sz="2800" dirty="0"/>
          </a:p>
          <a:p>
            <a:r>
              <a:rPr lang="ja-JP" altLang="en-US" sz="2800" dirty="0"/>
              <a:t>実施日：</a:t>
            </a:r>
            <a:r>
              <a:rPr lang="en-US" altLang="ja-JP" sz="2800" dirty="0"/>
              <a:t>5</a:t>
            </a:r>
            <a:r>
              <a:rPr lang="ja-JP" altLang="en-US" sz="2800" dirty="0"/>
              <a:t>月</a:t>
            </a:r>
            <a:r>
              <a:rPr lang="en-US" altLang="ja-JP" sz="2800" dirty="0"/>
              <a:t>17</a:t>
            </a:r>
            <a:r>
              <a:rPr lang="ja-JP" altLang="en-US" sz="2800" dirty="0"/>
              <a:t>日</a:t>
            </a:r>
            <a:r>
              <a:rPr lang="en-US" altLang="ja-JP" sz="2800" dirty="0"/>
              <a:t>(</a:t>
            </a:r>
            <a:r>
              <a:rPr lang="ja-JP" altLang="en-US" sz="2800" dirty="0"/>
              <a:t>金</a:t>
            </a:r>
            <a:r>
              <a:rPr lang="en-US" altLang="ja-JP" sz="2800" dirty="0"/>
              <a:t>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0048" y="3024527"/>
            <a:ext cx="539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・</a:t>
            </a:r>
            <a:r>
              <a:rPr lang="en-US" altLang="ja-JP" sz="2400" dirty="0"/>
              <a:t>WEB</a:t>
            </a:r>
            <a:r>
              <a:rPr lang="ja-JP" altLang="en-US" sz="2400" dirty="0"/>
              <a:t>利用者の統計を取っている</a:t>
            </a:r>
            <a:endParaRPr lang="en-US" altLang="ja-JP" sz="2400" dirty="0"/>
          </a:p>
          <a:p>
            <a:r>
              <a:rPr lang="ja-JP" altLang="en-US" sz="2400" dirty="0"/>
              <a:t>・統計をもとに、雇用側と話し合う</a:t>
            </a:r>
            <a:endParaRPr lang="en-US" altLang="ja-JP" sz="2400" dirty="0"/>
          </a:p>
          <a:p>
            <a:r>
              <a:rPr lang="ja-JP" altLang="en-US" sz="2400" dirty="0"/>
              <a:t>・バイトの紹介は、</a:t>
            </a:r>
            <a:r>
              <a:rPr lang="en-US" altLang="ja-JP" sz="2400" dirty="0"/>
              <a:t>WEB</a:t>
            </a:r>
            <a:r>
              <a:rPr lang="ja-JP" altLang="en-US" sz="2400" dirty="0"/>
              <a:t>を通してのみ</a:t>
            </a:r>
            <a:endParaRPr lang="en-US" altLang="ja-JP" sz="24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/>
          <a:srcRect l="12281" t="1745" r="21440" b="13663"/>
          <a:stretch/>
        </p:blipFill>
        <p:spPr>
          <a:xfrm>
            <a:off x="6247213" y="2055239"/>
            <a:ext cx="2470417" cy="232989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/>
          <a:srcRect l="7786" t="44469" r="70357" b="38268"/>
          <a:stretch/>
        </p:blipFill>
        <p:spPr>
          <a:xfrm>
            <a:off x="671899" y="4385138"/>
            <a:ext cx="4423275" cy="1965090"/>
          </a:xfrm>
          <a:prstGeom prst="rect">
            <a:avLst/>
          </a:prstGeom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C85FF323-761B-4257-977F-CA4DE9365754}"/>
              </a:ext>
            </a:extLst>
          </p:cNvPr>
          <p:cNvSpPr/>
          <p:nvPr/>
        </p:nvSpPr>
        <p:spPr>
          <a:xfrm>
            <a:off x="2013154" y="5264902"/>
            <a:ext cx="1309649" cy="5296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4978A89-8E11-4259-B65F-1476FEA669A5}"/>
              </a:ext>
            </a:extLst>
          </p:cNvPr>
          <p:cNvSpPr txBox="1"/>
          <p:nvPr/>
        </p:nvSpPr>
        <p:spPr>
          <a:xfrm>
            <a:off x="6363708" y="4898777"/>
            <a:ext cx="27802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2011</a:t>
            </a:r>
            <a:r>
              <a:rPr kumimoji="1" lang="ja-JP" altLang="en-US" sz="1400" dirty="0"/>
              <a:t>年</a:t>
            </a:r>
            <a:r>
              <a:rPr kumimoji="1" lang="en-US" altLang="ja-JP" sz="1400" dirty="0"/>
              <a:t>4</a:t>
            </a:r>
            <a:r>
              <a:rPr kumimoji="1" lang="ja-JP" altLang="en-US" sz="1400" dirty="0"/>
              <a:t>月設立</a:t>
            </a:r>
            <a:endParaRPr kumimoji="1" lang="en-US" altLang="ja-JP" sz="1400" dirty="0"/>
          </a:p>
          <a:p>
            <a:r>
              <a:rPr kumimoji="1" lang="ja-JP" altLang="en-US" sz="1400" dirty="0"/>
              <a:t>天久保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丁目にあるオフィス</a:t>
            </a:r>
            <a:endParaRPr kumimoji="1" lang="en-US" altLang="ja-JP" sz="1400" dirty="0"/>
          </a:p>
          <a:p>
            <a:endParaRPr lang="en-US" altLang="ja-JP" sz="1400" dirty="0"/>
          </a:p>
          <a:p>
            <a:r>
              <a:rPr lang="en-US" altLang="ja-JP" sz="1400" dirty="0"/>
              <a:t>5</a:t>
            </a:r>
            <a:r>
              <a:rPr lang="ja-JP" altLang="en-US" sz="1400" dirty="0"/>
              <a:t>月</a:t>
            </a:r>
            <a:r>
              <a:rPr lang="en-US" altLang="ja-JP" sz="1400" dirty="0"/>
              <a:t>17</a:t>
            </a:r>
            <a:r>
              <a:rPr lang="ja-JP" altLang="en-US" sz="1400" dirty="0"/>
              <a:t>日</a:t>
            </a:r>
            <a:r>
              <a:rPr lang="en-US" altLang="ja-JP" sz="1400" dirty="0"/>
              <a:t>(</a:t>
            </a:r>
            <a:r>
              <a:rPr lang="ja-JP" altLang="en-US" sz="1400" dirty="0"/>
              <a:t>金</a:t>
            </a:r>
            <a:r>
              <a:rPr lang="en-US" altLang="ja-JP" sz="1400" dirty="0"/>
              <a:t>)</a:t>
            </a:r>
            <a:r>
              <a:rPr lang="ja-JP" altLang="en-US" sz="1400" dirty="0"/>
              <a:t>班員撮影</a:t>
            </a:r>
          </a:p>
          <a:p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44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5464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9" name="角丸四角形 28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20161" y="56080"/>
            <a:ext cx="705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39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2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E6128-E431-4139-8BFE-DD396E7D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08" y="794952"/>
            <a:ext cx="8615461" cy="1154399"/>
          </a:xfrm>
        </p:spPr>
        <p:txBody>
          <a:bodyPr>
            <a:noAutofit/>
          </a:bodyPr>
          <a:lstStyle/>
          <a:p>
            <a:r>
              <a:rPr lang="ja-JP" altLang="en-US" b="1" dirty="0">
                <a:latin typeface="+mn-ea"/>
                <a:ea typeface="+mn-ea"/>
              </a:rPr>
              <a:t>入管法とは・・・？</a:t>
            </a:r>
          </a:p>
        </p:txBody>
      </p:sp>
      <p:sp>
        <p:nvSpPr>
          <p:cNvPr id="13" name="楕円 12"/>
          <p:cNvSpPr/>
          <p:nvPr/>
        </p:nvSpPr>
        <p:spPr>
          <a:xfrm>
            <a:off x="6093876" y="4295150"/>
            <a:ext cx="5319584" cy="52454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4" name="図 3" descr="[無料イラスト] &lt;strong&gt;外国人&lt;/strong&gt;のカップル - パブリックドメインQ：著作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8" y="4443048"/>
            <a:ext cx="1797060" cy="1289891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 rot="799030">
            <a:off x="6773559" y="4639742"/>
            <a:ext cx="2096325" cy="1739219"/>
            <a:chOff x="9345460" y="3781168"/>
            <a:chExt cx="2096896" cy="1983172"/>
          </a:xfrm>
        </p:grpSpPr>
        <p:sp>
          <p:nvSpPr>
            <p:cNvPr id="15" name="フローチャート: データ 14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7" name="正方形/長方形 16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8" name="正方形/長方形 17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9" name="正方形/長方形 18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pic>
        <p:nvPicPr>
          <p:cNvPr id="27" name="図 26" descr="[無料イラスト] &lt;strong&gt;飛行機&lt;/strong&gt; - パブリックドメインQ: 著作権フリー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34" y="4963009"/>
            <a:ext cx="909586" cy="57441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8" name="図 27" descr="[無料イラスト] &lt;strong&gt;飛行機&lt;/strong&gt; - パブリックドメインQ: 著作権フリー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28" y="5756360"/>
            <a:ext cx="940442" cy="5938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テキスト ボックス 4"/>
          <p:cNvSpPr txBox="1"/>
          <p:nvPr/>
        </p:nvSpPr>
        <p:spPr>
          <a:xfrm>
            <a:off x="385508" y="2081743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・正式名称、出入国管理及び難民認定法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37331" y="56082"/>
            <a:ext cx="42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4</a:t>
            </a:r>
            <a:endParaRPr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10575A-90B9-4239-94AA-405C4E692CDA}"/>
              </a:ext>
            </a:extLst>
          </p:cNvPr>
          <p:cNvSpPr txBox="1"/>
          <p:nvPr/>
        </p:nvSpPr>
        <p:spPr>
          <a:xfrm>
            <a:off x="385508" y="3009256"/>
            <a:ext cx="742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・外国人の出入国の手続きや在留資格、</a:t>
            </a:r>
            <a:endParaRPr kumimoji="1" lang="en-US" altLang="ja-JP" sz="2800" dirty="0"/>
          </a:p>
          <a:p>
            <a:r>
              <a:rPr kumimoji="1" lang="ja-JP" altLang="en-US" sz="2800" dirty="0"/>
              <a:t>　難民の受け入れについて規定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3" name="角丸四角形 32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4" name="角丸四角形 33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19419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95 0.0162 L -0.05295 0.01643 C -0.04931 -0.02639 -0.05052 -0.00695 -0.05295 -0.08495 C -0.05295 -0.08681 -0.05365 -0.08866 -0.05434 -0.09051 C -0.05625 -0.09583 -0.06024 -0.10579 -0.06024 -0.10556 C -0.06059 -0.10833 -0.06059 -0.11111 -0.06163 -0.11343 C -0.06319 -0.11852 -0.07014 -0.13357 -0.07292 -0.1382 C -0.07431 -0.14028 -0.07569 -0.1419 -0.07726 -0.14398 C -0.0783 -0.14699 -0.07865 -0.15046 -0.08003 -0.15347 C -0.08125 -0.15579 -0.08316 -0.15718 -0.08455 -0.15903 C -0.08611 -0.16158 -0.08733 -0.16412 -0.08871 -0.16667 C -0.08958 -0.16852 -0.0908 -0.1706 -0.09167 -0.17245 C -0.09306 -0.1757 -0.09392 -0.17917 -0.09583 -0.18195 C -0.09983 -0.1882 -0.10503 -0.19259 -0.10885 -0.19908 C -0.11389 -0.20833 -0.11059 -0.20579 -0.11736 -0.20857 C -0.125 -0.21875 -0.11788 -0.21065 -0.12726 -0.21806 C -0.14184 -0.22963 -0.12986 -0.22269 -0.14306 -0.22963 C -0.14444 -0.23218 -0.14531 -0.23519 -0.14722 -0.23727 C -0.14948 -0.23935 -0.15208 -0.23958 -0.15451 -0.24097 C -0.16667 -0.24815 -0.15278 -0.24167 -0.17014 -0.25046 C -0.17309 -0.25185 -0.17569 -0.25324 -0.17865 -0.2544 C -0.18194 -0.25556 -0.18542 -0.25648 -0.18871 -0.2581 C -0.20625 -0.26713 -0.18906 -0.26158 -0.20434 -0.26574 C -0.20764 -0.26783 -0.21319 -0.27222 -0.21736 -0.27338 C -0.22066 -0.27431 -0.22378 -0.27454 -0.22726 -0.27523 C -0.22969 -0.27662 -0.23212 -0.27801 -0.23472 -0.27917 C -0.23733 -0.28056 -0.24028 -0.28148 -0.24323 -0.28287 C -0.24531 -0.28426 -0.24774 -0.28588 -0.25 -0.28681 C -0.25503 -0.28843 -0.26007 -0.2882 -0.26458 -0.29051 C -0.26684 -0.29167 -0.26892 -0.29375 -0.27153 -0.29421 C -0.27778 -0.2956 -0.28403 -0.2956 -0.29045 -0.2963 C -0.29253 -0.29676 -0.29514 -0.29722 -0.29722 -0.29815 C -0.29983 -0.29908 -0.30191 -0.30139 -0.30434 -0.30185 C -0.31198 -0.30347 -0.31962 -0.30324 -0.32726 -0.30394 C -0.3349 -0.30648 -0.34167 -0.3088 -0.35 -0.30949 C -0.36736 -0.31088 -0.38455 -0.31088 -0.40156 -0.31134 L -0.53455 -0.30949 C -0.54323 -0.30903 -0.56024 -0.30394 -0.56024 -0.3037 C -0.56181 -0.30324 -0.56302 -0.30232 -0.56476 -0.30185 C -0.57153 -0.3 -0.58056 -0.29954 -0.5875 -0.29815 C -0.59306 -0.29699 -0.59861 -0.29537 -0.60434 -0.29421 L -0.61458 -0.29236 C -0.61597 -0.29167 -0.61736 -0.29097 -0.61875 -0.29051 C -0.62083 -0.28982 -0.63056 -0.28704 -0.63455 -0.28472 C -0.64219 -0.28056 -0.63767 -0.28171 -0.64444 -0.27917 C -0.64653 -0.27824 -0.65208 -0.27685 -0.65434 -0.27523 C -0.65694 -0.27361 -0.65903 -0.27107 -0.66181 -0.26968 C -0.66337 -0.26852 -0.66545 -0.26829 -0.66736 -0.26759 C -0.66875 -0.26713 -0.67014 -0.26644 -0.67153 -0.26574 C -0.675 -0.26435 -0.67847 -0.2632 -0.68177 -0.26204 C -0.69184 -0.25787 -0.67917 -0.26227 -0.69167 -0.2581 C -0.7 -0.25093 -0.69184 -0.25718 -0.70017 -0.25232 C -0.70208 -0.25139 -0.70399 -0.24977 -0.70608 -0.24861 C -0.70885 -0.24722 -0.71458 -0.24491 -0.71458 -0.24468 C -0.71649 -0.24283 -0.71823 -0.24097 -0.72014 -0.23912 C -0.72153 -0.23773 -0.72309 -0.23681 -0.72448 -0.23519 C -0.72621 -0.23357 -0.72708 -0.23125 -0.72865 -0.22963 C -0.73142 -0.22685 -0.7375 -0.22199 -0.7375 -0.22176 C -0.73819 -0.22014 -0.73906 -0.21806 -0.74028 -0.2162 C -0.74514 -0.20857 -0.74444 -0.21343 -0.74583 -0.20486 C -0.74601 -0.20417 -0.74583 -0.20347 -0.74583 -0.20301 L -0.74583 -0.20278 L -0.74583 -0.20301 L -0.74583 -0.20278 " pathEditMode="relative" rAng="0" ptsTypes="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49" y="-16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2.22222E-6 0.00023 C 0.00087 0.00555 0.00139 0.01157 0.00278 0.01713 C 0.0033 0.01921 0.00486 0.02083 0.00555 0.02268 C 0.00816 0.0287 0.00816 0.03102 0.01128 0.03611 C 0.01267 0.03819 0.01441 0.03981 0.0158 0.0419 C 0.01666 0.04352 0.01736 0.04583 0.01823 0.04745 C 0.021 0.05162 0.02482 0.0544 0.02708 0.05903 C 0.02795 0.06088 0.02864 0.06296 0.02986 0.06458 C 0.03107 0.0662 0.03281 0.0669 0.0342 0.06852 C 0.03559 0.07014 0.03698 0.07199 0.03837 0.07407 C 0.03958 0.07593 0.0401 0.07847 0.04149 0.07986 C 0.04392 0.08287 0.04739 0.08426 0.04982 0.0875 C 0.05677 0.09653 0.05225 0.09167 0.06267 0.10093 C 0.06823 0.10579 0.06545 0.10393 0.07135 0.10648 C 0.07656 0.11713 0.071 0.1088 0.07847 0.11412 C 0.09323 0.125 0.08177 0.11944 0.09149 0.12361 C 0.09323 0.12569 0.09496 0.12778 0.09705 0.1294 C 0.10069 0.13218 0.10538 0.1331 0.1085 0.13704 C 0.11805 0.14977 0.10781 0.13773 0.11684 0.14468 C 0.11996 0.14676 0.12239 0.15093 0.12569 0.15231 C 0.12708 0.15301 0.12847 0.15324 0.12986 0.15417 C 0.13142 0.15509 0.13264 0.15694 0.1342 0.15787 C 0.13559 0.1588 0.13698 0.15903 0.13837 0.15995 C 0.14045 0.16111 0.14219 0.16273 0.14392 0.16366 C 0.14653 0.16481 0.14913 0.16481 0.15139 0.16551 C 0.15503 0.16667 0.15885 0.16852 0.16267 0.16944 C 0.1658 0.17014 0.16857 0.17037 0.17135 0.1713 C 0.1743 0.17222 0.17691 0.17407 0.17986 0.17523 L 0.19705 0.18079 C 0.19913 0.18148 0.20087 0.18194 0.20278 0.18264 L 0.21128 0.18657 C 0.21267 0.18727 0.21441 0.18773 0.2158 0.18843 C 0.21805 0.18981 0.22031 0.1912 0.22274 0.19236 C 0.225 0.19329 0.22725 0.19352 0.22986 0.19421 C 0.23177 0.19468 0.2335 0.19537 0.23559 0.19606 C 0.23837 0.19722 0.24149 0.19861 0.24392 0.2 C 0.24566 0.20046 0.24705 0.20139 0.24844 0.20185 C 0.25225 0.20301 0.25607 0.20463 0.25989 0.20555 C 0.2658 0.20694 0.27135 0.20787 0.27708 0.20949 C 0.27934 0.20995 0.28177 0.21088 0.2842 0.21134 C 0.29028 0.21227 0.29653 0.2125 0.30278 0.21319 C 0.31528 0.22176 0.30156 0.21366 0.32552 0.21898 C 0.32847 0.21968 0.33107 0.22222 0.3342 0.22268 L 0.34705 0.22477 L 0.46406 0.22268 C 0.46892 0.22268 0.48003 0.21829 0.4842 0.21713 C 0.48628 0.2162 0.48889 0.21597 0.49149 0.21505 C 0.49253 0.21458 0.49392 0.21366 0.49531 0.21319 C 0.50503 0.20972 0.50573 0.20972 0.51406 0.20741 C 0.52153 0.20093 0.51545 0.20532 0.52691 0.20185 C 0.52847 0.20139 0.52986 0.20046 0.53107 0.2 C 0.53316 0.19907 0.53489 0.19861 0.5368 0.19792 C 0.53837 0.19745 0.53975 0.19653 0.54149 0.19606 C 0.54392 0.19514 0.54705 0.19491 0.54982 0.19421 C 0.55156 0.19375 0.55364 0.19282 0.55555 0.19236 C 0.55972 0.18958 0.56128 0.18796 0.5658 0.18657 C 0.56788 0.18588 0.57031 0.18542 0.57274 0.18472 C 0.57656 0.18356 0.5842 0.18079 0.5842 0.18102 C 0.59236 0.17338 0.5842 0.1794 0.59844 0.17523 C 0.60139 0.1743 0.60416 0.17268 0.60694 0.1713 C 0.60833 0.1706 0.60989 0.1706 0.61128 0.16944 C 0.61267 0.16805 0.61389 0.16643 0.6158 0.16551 C 0.61736 0.16458 0.61944 0.16458 0.621 0.16366 C 0.62344 0.16273 0.625 0.16088 0.62691 0.15995 C 0.62969 0.15833 0.63559 0.15602 0.63559 0.15625 C 0.64774 0.14514 0.63246 0.15833 0.64392 0.15046 C 0.65503 0.14305 0.64184 0.14954 0.6526 0.14468 C 0.66059 0.1338 0.65295 0.14259 0.66128 0.13704 C 0.66267 0.13611 0.6658 0.13333 0.6658 0.13356 L 0.6658 0.13333 " pathEditMode="relative" rAng="0" ptsTypes="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5" name="角丸四角形 4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320161" y="56080"/>
            <a:ext cx="688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40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2068" y="897864"/>
            <a:ext cx="697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３</a:t>
            </a:r>
            <a:r>
              <a:rPr lang="en-US" altLang="ja-JP" sz="3600" b="1" dirty="0"/>
              <a:t>.</a:t>
            </a:r>
            <a:r>
              <a:rPr lang="ja-JP" altLang="en-US" sz="3600" b="1" dirty="0"/>
              <a:t> 仲介業者に対して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本調査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069" y="1655129"/>
            <a:ext cx="7522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ツクバイト</a:t>
            </a:r>
            <a:endParaRPr lang="en-US" altLang="ja-JP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2068" y="2386826"/>
            <a:ext cx="5614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・利用者の統計を取っている</a:t>
            </a:r>
            <a:endParaRPr lang="en-US" altLang="ja-JP" sz="2000" dirty="0"/>
          </a:p>
          <a:p>
            <a:r>
              <a:rPr lang="ja-JP" altLang="en-US" sz="2000" dirty="0"/>
              <a:t>→留学生の利用状況のデータ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・統計をもとに、雇用側と話し合う</a:t>
            </a:r>
            <a:endParaRPr lang="en-US" altLang="ja-JP" sz="2000" dirty="0"/>
          </a:p>
          <a:p>
            <a:r>
              <a:rPr lang="ja-JP" altLang="en-US" sz="2000" dirty="0"/>
              <a:t>→情報提示の工夫</a:t>
            </a:r>
            <a:r>
              <a:rPr lang="en-US" altLang="ja-JP" sz="2000" dirty="0"/>
              <a:t>(</a:t>
            </a:r>
            <a:r>
              <a:rPr lang="ja-JP" altLang="en-US" sz="2000" dirty="0"/>
              <a:t>まかない有など</a:t>
            </a:r>
            <a:r>
              <a:rPr lang="en-US" altLang="ja-JP" sz="2000" dirty="0"/>
              <a:t>)</a:t>
            </a:r>
          </a:p>
          <a:p>
            <a:endParaRPr lang="en-US" altLang="ja-JP" sz="2000" dirty="0"/>
          </a:p>
          <a:p>
            <a:r>
              <a:rPr lang="ja-JP" altLang="en-US" sz="2000" dirty="0"/>
              <a:t>・バイトの紹介は、</a:t>
            </a:r>
            <a:r>
              <a:rPr lang="en-US" altLang="ja-JP" sz="2000" dirty="0"/>
              <a:t>WEB</a:t>
            </a:r>
            <a:r>
              <a:rPr lang="ja-JP" altLang="en-US" sz="2000" dirty="0"/>
              <a:t>を通してのみ</a:t>
            </a:r>
            <a:endParaRPr lang="en-US" altLang="ja-JP" sz="2000" dirty="0"/>
          </a:p>
          <a:p>
            <a:r>
              <a:rPr lang="ja-JP" altLang="en-US" sz="2000" dirty="0"/>
              <a:t>→外国人の利用者に配慮したデザインかどうか</a:t>
            </a:r>
            <a:endParaRPr lang="en-US" altLang="ja-JP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44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5464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8901AE3-19C8-4602-98F4-3D55C78BB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4" t="28245" r="13774" b="24424"/>
          <a:stretch/>
        </p:blipFill>
        <p:spPr>
          <a:xfrm>
            <a:off x="3262992" y="4841305"/>
            <a:ext cx="5602511" cy="201669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2948EE3-9DE8-4554-B37A-2C436644B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5" t="14261" r="13699" b="12191"/>
          <a:stretch/>
        </p:blipFill>
        <p:spPr>
          <a:xfrm>
            <a:off x="5768761" y="1756384"/>
            <a:ext cx="3249116" cy="1810393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D950B3B-5A92-46EA-AA19-A40001A6A028}"/>
              </a:ext>
            </a:extLst>
          </p:cNvPr>
          <p:cNvSpPr/>
          <p:nvPr/>
        </p:nvSpPr>
        <p:spPr>
          <a:xfrm>
            <a:off x="7745860" y="4595084"/>
            <a:ext cx="13981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/>
              <a:t>http://tsukubaito.com/</a:t>
            </a:r>
            <a:endParaRPr lang="ja-JP" altLang="en-US" sz="10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CEFD750-30D3-4F7C-A14E-AB2332DC548D}"/>
              </a:ext>
            </a:extLst>
          </p:cNvPr>
          <p:cNvSpPr/>
          <p:nvPr/>
        </p:nvSpPr>
        <p:spPr>
          <a:xfrm>
            <a:off x="6708718" y="3520964"/>
            <a:ext cx="24352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/>
              <a:t>http://tsukubaito.com/top/for_customer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564874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36353" y="21746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参考文献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53200" y="679134"/>
            <a:ext cx="7552452" cy="632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/>
              <a:t>1</a:t>
            </a:r>
            <a:r>
              <a:rPr lang="ja-JP" altLang="en-US" sz="1300" dirty="0"/>
              <a:t>）厚生労働省　厚生労働省職業安定局　人手不足の現状把握について</a:t>
            </a:r>
            <a:endParaRPr lang="en-US" altLang="ja-JP" sz="1300" dirty="0"/>
          </a:p>
          <a:p>
            <a:r>
              <a:rPr lang="en-US" altLang="ja-JP" sz="1300" dirty="0">
                <a:hlinkClick r:id="rId2"/>
              </a:rPr>
              <a:t>https://www.mhlw.go.jp/file/05-Shingikai-11601000-Shokugyouanteikyoku-Soumuka/20141111-3_1.pdf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12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en-US" altLang="ja-JP" sz="1300" dirty="0"/>
              <a:t>2</a:t>
            </a:r>
            <a:r>
              <a:rPr lang="ja-JP" altLang="en-US" sz="1300" dirty="0"/>
              <a:t>）</a:t>
            </a:r>
            <a:r>
              <a:rPr lang="en-US" altLang="ja-JP" sz="1300" dirty="0"/>
              <a:t>NEWS</a:t>
            </a:r>
            <a:r>
              <a:rPr lang="ja-JP" altLang="en-US" sz="1300" dirty="0"/>
              <a:t>　ポストセブン</a:t>
            </a:r>
            <a:endParaRPr lang="en-US" altLang="ja-JP" sz="1300" dirty="0"/>
          </a:p>
          <a:p>
            <a:r>
              <a:rPr lang="en-US" altLang="ja-JP" sz="1300" dirty="0">
                <a:hlinkClick r:id="rId3"/>
              </a:rPr>
              <a:t>https://www.news-postseven.com/archives/20190128_834361.html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7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en-US" altLang="ja-JP" sz="1300" dirty="0"/>
              <a:t>3</a:t>
            </a:r>
            <a:r>
              <a:rPr lang="ja-JP" altLang="en-US" sz="1300" dirty="0"/>
              <a:t>）</a:t>
            </a:r>
            <a:r>
              <a:rPr lang="en-US" altLang="ja-JP" sz="1300" dirty="0"/>
              <a:t>BIGLOBE</a:t>
            </a:r>
            <a:r>
              <a:rPr lang="ja-JP" altLang="en-US" sz="1300" dirty="0"/>
              <a:t>ニュース</a:t>
            </a:r>
            <a:endParaRPr lang="en-US" altLang="ja-JP" sz="1300" dirty="0"/>
          </a:p>
          <a:p>
            <a:r>
              <a:rPr lang="en-US" altLang="ja-JP" sz="1300" dirty="0">
                <a:hlinkClick r:id="rId4"/>
              </a:rPr>
              <a:t>https://news.biglobe.ne.jp/domestic/1119/jc_181119_6306112003.html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12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en-US" altLang="ja-JP" sz="1300" dirty="0"/>
              <a:t>4</a:t>
            </a:r>
            <a:r>
              <a:rPr lang="ja-JP" altLang="en-US" sz="1300" dirty="0"/>
              <a:t>）マネー現代</a:t>
            </a:r>
            <a:endParaRPr lang="en-US" altLang="ja-JP" sz="1300" dirty="0"/>
          </a:p>
          <a:p>
            <a:r>
              <a:rPr lang="en-US" altLang="ja-JP" sz="1300" dirty="0">
                <a:hlinkClick r:id="rId5"/>
              </a:rPr>
              <a:t>https://gendai.ismedia.jp/articles/-/63978?page=2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7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en-US" altLang="ja-JP" sz="1300" dirty="0"/>
              <a:t>5</a:t>
            </a:r>
            <a:r>
              <a:rPr lang="ja-JP" altLang="en-US" sz="1300" dirty="0"/>
              <a:t>）入国管理局　</a:t>
            </a:r>
            <a:endParaRPr lang="en-US" altLang="ja-JP" sz="1300" dirty="0"/>
          </a:p>
          <a:p>
            <a:r>
              <a:rPr lang="ja-JP" altLang="en-US" sz="1300" dirty="0"/>
              <a:t>「入国管理及び難民認定法　及び　法務省設置法　の一部を改正する法律の概要について」</a:t>
            </a:r>
            <a:endParaRPr lang="en-US" altLang="ja-JP" sz="1300" dirty="0"/>
          </a:p>
          <a:p>
            <a:r>
              <a:rPr lang="en-US" altLang="ja-JP" sz="1300" dirty="0">
                <a:hlinkClick r:id="rId6"/>
              </a:rPr>
              <a:t>http://www.immi-moj.go.jp/hourei/image/flow_h30.pdf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7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ja-JP" altLang="en-US" sz="1300" dirty="0"/>
              <a:t>６）厚生労働省　東京労働局　よくあるご質問</a:t>
            </a:r>
            <a:endParaRPr lang="en-US" altLang="ja-JP" sz="1300" dirty="0"/>
          </a:p>
          <a:p>
            <a:r>
              <a:rPr lang="en-US" altLang="ja-JP" sz="1300" dirty="0">
                <a:hlinkClick r:id="rId7"/>
              </a:rPr>
              <a:t>https://jsite.mhlw.go.jp/tokyo-roudoukyoku/yokuaru_goshitsumon/gaikokujinkoyou/Q4.html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7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ja-JP" altLang="en-US" sz="1300" dirty="0"/>
              <a:t>７）筑波総研株式会社</a:t>
            </a:r>
            <a:r>
              <a:rPr lang="en-US" altLang="ja-JP" sz="1300" dirty="0"/>
              <a:t>(</a:t>
            </a:r>
            <a:r>
              <a:rPr lang="ja-JP" altLang="en-US" sz="1300" dirty="0"/>
              <a:t>筑波銀行グループ</a:t>
            </a:r>
            <a:r>
              <a:rPr lang="en-US" altLang="ja-JP" sz="1300" dirty="0"/>
              <a:t>)</a:t>
            </a:r>
            <a:r>
              <a:rPr lang="ja-JP" altLang="en-US" sz="1300" dirty="0"/>
              <a:t>　筑波経済月報　</a:t>
            </a:r>
            <a:r>
              <a:rPr lang="en-US" altLang="ja-JP" sz="1300" dirty="0"/>
              <a:t>2015</a:t>
            </a:r>
            <a:r>
              <a:rPr lang="ja-JP" altLang="en-US" sz="1300" dirty="0"/>
              <a:t>年 </a:t>
            </a:r>
            <a:r>
              <a:rPr lang="en-US" altLang="ja-JP" sz="1300" dirty="0"/>
              <a:t>5</a:t>
            </a:r>
            <a:r>
              <a:rPr lang="ja-JP" altLang="en-US" sz="1300" dirty="0"/>
              <a:t>月号</a:t>
            </a:r>
            <a:endParaRPr lang="en-US" altLang="ja-JP" sz="1300" dirty="0"/>
          </a:p>
          <a:p>
            <a:r>
              <a:rPr lang="en-US" altLang="ja-JP" sz="1300" dirty="0">
                <a:hlinkClick r:id="rId8"/>
              </a:rPr>
              <a:t>https://www.tsukubabank.co.jp/corporate/info/monthlyreport/pdf/2015/05/201505_05.pdf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12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ja-JP" altLang="en-US" sz="1300" dirty="0"/>
              <a:t>８）筑波総研株式会社</a:t>
            </a:r>
            <a:r>
              <a:rPr lang="en-US" altLang="ja-JP" sz="1300" dirty="0"/>
              <a:t>(</a:t>
            </a:r>
            <a:r>
              <a:rPr lang="ja-JP" altLang="en-US" sz="1300" dirty="0"/>
              <a:t>筑波銀行グループ</a:t>
            </a:r>
            <a:r>
              <a:rPr lang="en-US" altLang="ja-JP" sz="1300" dirty="0"/>
              <a:t>)</a:t>
            </a:r>
            <a:r>
              <a:rPr lang="ja-JP" altLang="en-US" sz="1300" dirty="0"/>
              <a:t>　筑波経済月報　</a:t>
            </a:r>
            <a:r>
              <a:rPr lang="en-US" altLang="ja-JP" sz="1300" dirty="0"/>
              <a:t>2017</a:t>
            </a:r>
            <a:r>
              <a:rPr lang="ja-JP" altLang="en-US" sz="1300" dirty="0"/>
              <a:t>年 </a:t>
            </a:r>
            <a:r>
              <a:rPr lang="en-US" altLang="ja-JP" sz="1300" dirty="0"/>
              <a:t>5</a:t>
            </a:r>
            <a:r>
              <a:rPr lang="ja-JP" altLang="en-US" sz="1300" dirty="0"/>
              <a:t>月号</a:t>
            </a:r>
            <a:endParaRPr lang="en-US" altLang="ja-JP" sz="1300" dirty="0"/>
          </a:p>
          <a:p>
            <a:r>
              <a:rPr lang="en-US" altLang="ja-JP" sz="1300" dirty="0">
                <a:hlinkClick r:id="rId9"/>
              </a:rPr>
              <a:t>https://www.tsukubair.co.jp/wp/wp-content/uppdf/mreport/2017/05/201705_11.pdf</a:t>
            </a:r>
            <a:endParaRPr lang="en-US" altLang="ja-JP" sz="1300" dirty="0"/>
          </a:p>
          <a:p>
            <a:r>
              <a:rPr lang="ja-JP" altLang="en-US" sz="1300" dirty="0"/>
              <a:t>最終閲覧日：令和元年</a:t>
            </a:r>
            <a:r>
              <a:rPr lang="en-US" altLang="ja-JP" sz="1300" dirty="0"/>
              <a:t>5</a:t>
            </a:r>
            <a:r>
              <a:rPr lang="ja-JP" altLang="en-US" sz="1300" dirty="0"/>
              <a:t>月</a:t>
            </a:r>
            <a:r>
              <a:rPr lang="en-US" altLang="ja-JP" sz="1300" dirty="0"/>
              <a:t>12</a:t>
            </a:r>
            <a:r>
              <a:rPr lang="ja-JP" altLang="en-US" sz="1300" dirty="0"/>
              <a:t>日</a:t>
            </a:r>
            <a:endParaRPr lang="en-US" altLang="ja-JP" sz="1300" dirty="0"/>
          </a:p>
          <a:p>
            <a:r>
              <a:rPr lang="ja-JP" altLang="en-US" sz="1300" dirty="0"/>
              <a:t>９）茨城労働局：「茨城県の外国人雇用届出状況」</a:t>
            </a:r>
            <a:r>
              <a:rPr lang="en-US" altLang="ja-JP" sz="1300" dirty="0"/>
              <a:t>(2014</a:t>
            </a:r>
            <a:r>
              <a:rPr lang="ja-JP" altLang="en-US" sz="1300" dirty="0"/>
              <a:t>～</a:t>
            </a:r>
            <a:r>
              <a:rPr lang="en-US" altLang="ja-JP" sz="1300" dirty="0"/>
              <a:t>2018</a:t>
            </a:r>
            <a:r>
              <a:rPr lang="ja-JP" altLang="en-US" sz="1300" dirty="0"/>
              <a:t>年</a:t>
            </a:r>
            <a:r>
              <a:rPr lang="en-US" altLang="ja-JP" sz="1300" dirty="0"/>
              <a:t>)</a:t>
            </a:r>
          </a:p>
          <a:p>
            <a:r>
              <a:rPr lang="en-US" altLang="ja-JP" sz="1300" dirty="0">
                <a:hlinkClick r:id="rId10"/>
              </a:rPr>
              <a:t>https://jsite.mhlw.go.jp/ibaraki-roudoukyoku/content/contents/taisaku_press_h310125_gaikoku_worker.pdf</a:t>
            </a:r>
            <a:endParaRPr lang="en-US" altLang="ja-JP" sz="1300" dirty="0"/>
          </a:p>
          <a:p>
            <a:r>
              <a:rPr lang="en-US" altLang="ja-JP" sz="1300" dirty="0"/>
              <a:t>10)</a:t>
            </a:r>
            <a:r>
              <a:rPr lang="ja-JP" altLang="en-US" sz="1300" dirty="0"/>
              <a:t>　法務省「在留外国人統計」平成</a:t>
            </a:r>
            <a:r>
              <a:rPr lang="en-US" altLang="ja-JP" sz="1300" dirty="0"/>
              <a:t>30</a:t>
            </a:r>
            <a:r>
              <a:rPr lang="ja-JP" altLang="en-US" sz="1300" dirty="0"/>
              <a:t>年</a:t>
            </a:r>
            <a:r>
              <a:rPr lang="en-US" altLang="ja-JP" sz="1300" dirty="0"/>
              <a:t>6</a:t>
            </a:r>
            <a:r>
              <a:rPr lang="ja-JP" altLang="en-US" sz="1300" dirty="0"/>
              <a:t>月末時点</a:t>
            </a:r>
            <a:endParaRPr lang="en-US" altLang="ja-JP" sz="1300" dirty="0"/>
          </a:p>
          <a:p>
            <a:r>
              <a:rPr lang="en-US" altLang="ja-JP" sz="1300" dirty="0">
                <a:hlinkClick r:id="rId11"/>
              </a:rPr>
              <a:t>http://www.moj.go.jp/content/001269620.pdf</a:t>
            </a:r>
            <a:endParaRPr lang="en-US" altLang="ja-JP" sz="1300" dirty="0"/>
          </a:p>
          <a:p>
            <a:endParaRPr lang="en-US" altLang="ja-JP" sz="1200" dirty="0"/>
          </a:p>
          <a:p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20161" y="56080"/>
            <a:ext cx="545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41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88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2111" y="679134"/>
            <a:ext cx="6858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00" dirty="0"/>
              <a:t>11)</a:t>
            </a:r>
            <a:r>
              <a:rPr lang="ja-JP" altLang="en-US" sz="1300" dirty="0"/>
              <a:t>データ集　茨城県</a:t>
            </a:r>
          </a:p>
          <a:p>
            <a:r>
              <a:rPr lang="en-US" altLang="ja-JP" sz="1300" dirty="0">
                <a:hlinkClick r:id="rId2"/>
              </a:rPr>
              <a:t>http://www.pref.ibaraki.jp/bugai/kokusai/tabunka/jpn/data/documents/ryugakusei-gakko30.pdf</a:t>
            </a:r>
            <a:endParaRPr lang="en-US" altLang="ja-JP" sz="1300" dirty="0"/>
          </a:p>
          <a:p>
            <a:r>
              <a:rPr lang="en-US" altLang="ja-JP" sz="1300" dirty="0"/>
              <a:t>12)</a:t>
            </a:r>
            <a:r>
              <a:rPr lang="ja-JP" altLang="en-US" sz="1300" dirty="0"/>
              <a:t>株式会社クロノファクトリー</a:t>
            </a:r>
            <a:r>
              <a:rPr lang="en-US" altLang="ja-JP" sz="1300" dirty="0"/>
              <a:t>HP</a:t>
            </a:r>
          </a:p>
          <a:p>
            <a:r>
              <a:rPr lang="en-US" altLang="ja-JP" sz="1400" dirty="0">
                <a:hlinkClick r:id="rId3"/>
              </a:rPr>
              <a:t>http://cronofactory.com/</a:t>
            </a:r>
            <a:endParaRPr lang="en-US" altLang="ja-JP" sz="1400" dirty="0"/>
          </a:p>
          <a:p>
            <a:r>
              <a:rPr lang="en-US" altLang="ja-JP" sz="1300" dirty="0"/>
              <a:t>13)</a:t>
            </a:r>
            <a:r>
              <a:rPr lang="ja-JP" altLang="en-US" sz="1400" dirty="0"/>
              <a:t>筑波大生専門アルバイト情報サイト ツクバイト</a:t>
            </a:r>
            <a:endParaRPr lang="en-US" altLang="ja-JP" sz="1400" dirty="0"/>
          </a:p>
          <a:p>
            <a:r>
              <a:rPr lang="en-US" altLang="ja-JP" sz="1400" dirty="0">
                <a:hlinkClick r:id="rId4"/>
              </a:rPr>
              <a:t>http://tsukubaito.com/</a:t>
            </a:r>
            <a:endParaRPr lang="en-US" altLang="ja-JP" sz="1400" dirty="0"/>
          </a:p>
          <a:p>
            <a:endParaRPr lang="en-US" altLang="ja-JP" sz="13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95502" y="2150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参考文献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20161" y="56080"/>
            <a:ext cx="660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42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32954" y="224769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図表等の</a:t>
            </a:r>
            <a:r>
              <a:rPr kumimoji="1" lang="ja-JP" altLang="en-US" sz="2000" b="1" dirty="0"/>
              <a:t>出典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67D442-7F4A-4D3A-A91B-3F24FDF5D717}"/>
              </a:ext>
            </a:extLst>
          </p:cNvPr>
          <p:cNvSpPr txBox="1"/>
          <p:nvPr/>
        </p:nvSpPr>
        <p:spPr>
          <a:xfrm>
            <a:off x="1017157" y="2741237"/>
            <a:ext cx="76430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図１　 産業別人手不足感（</a:t>
            </a:r>
            <a:r>
              <a:rPr lang="en-US" altLang="ja-JP" sz="1400" dirty="0"/>
              <a:t>2018</a:t>
            </a:r>
            <a:r>
              <a:rPr lang="ja-JP" altLang="en-US" sz="1400" dirty="0"/>
              <a:t>年）</a:t>
            </a:r>
            <a:endParaRPr lang="en-US" altLang="ja-JP" sz="1400" dirty="0"/>
          </a:p>
          <a:p>
            <a:r>
              <a:rPr lang="ja-JP" altLang="en-US" sz="1400" dirty="0"/>
              <a:t>          　厚生労働省「労働経済動向調査</a:t>
            </a:r>
            <a:r>
              <a:rPr lang="en-US" altLang="ja-JP" sz="1400" dirty="0"/>
              <a:t>(2018)</a:t>
            </a:r>
            <a:r>
              <a:rPr lang="ja-JP" altLang="en-US" sz="1400" dirty="0"/>
              <a:t>」</a:t>
            </a:r>
            <a:endParaRPr lang="en-US" altLang="ja-JP" sz="1400" dirty="0"/>
          </a:p>
          <a:p>
            <a:r>
              <a:rPr kumimoji="1" lang="ja-JP" altLang="en-US" sz="1400" dirty="0"/>
              <a:t>図２　</a:t>
            </a:r>
            <a:r>
              <a:rPr lang="ja-JP" altLang="en-US" sz="1400" b="1" dirty="0"/>
              <a:t> </a:t>
            </a:r>
            <a:r>
              <a:rPr lang="ja-JP" altLang="en-US" sz="1400" dirty="0"/>
              <a:t>全国外国人労働者数の変化</a:t>
            </a:r>
          </a:p>
          <a:p>
            <a:r>
              <a:rPr lang="ja-JP" altLang="en-US" sz="1100" dirty="0"/>
              <a:t>　　  　厚生労働省「外国人雇用状況」の届出状況まとめ</a:t>
            </a:r>
            <a:r>
              <a:rPr lang="en-US" altLang="ja-JP" sz="1100" dirty="0"/>
              <a:t>(2018</a:t>
            </a:r>
            <a:r>
              <a:rPr lang="ja-JP" altLang="en-US" sz="1100" dirty="0"/>
              <a:t>年</a:t>
            </a:r>
            <a:r>
              <a:rPr lang="en-US" altLang="ja-JP" sz="1100" dirty="0"/>
              <a:t>)</a:t>
            </a:r>
          </a:p>
          <a:p>
            <a:r>
              <a:rPr kumimoji="1" lang="ja-JP" altLang="en-US" sz="1100" dirty="0"/>
              <a:t>図３  　</a:t>
            </a:r>
            <a:r>
              <a:rPr lang="ja-JP" altLang="en-US" sz="1100" dirty="0"/>
              <a:t>つくば市とその周辺地域の外国人労働者数の推移（つくば市、土浦市、阿見町、かすみがうら市を含む）</a:t>
            </a:r>
            <a:endParaRPr lang="en-US" altLang="ja-JP" sz="1100" dirty="0"/>
          </a:p>
          <a:p>
            <a:r>
              <a:rPr lang="ja-JP" altLang="en-US" sz="1100" dirty="0"/>
              <a:t>　　       厚生労働省「安定所別・在留資格別外国人労働者数」</a:t>
            </a:r>
            <a:r>
              <a:rPr lang="en-US" altLang="ja-JP" sz="1100" dirty="0"/>
              <a:t>(2014</a:t>
            </a:r>
            <a:r>
              <a:rPr lang="ja-JP" altLang="en-US" sz="1100" dirty="0"/>
              <a:t>～</a:t>
            </a:r>
            <a:r>
              <a:rPr lang="en-US" altLang="ja-JP" sz="1100" dirty="0"/>
              <a:t>2018)</a:t>
            </a:r>
          </a:p>
          <a:p>
            <a:r>
              <a:rPr kumimoji="1" lang="ja-JP" altLang="en-US" sz="1100" dirty="0"/>
              <a:t>　</a:t>
            </a:r>
            <a:endParaRPr kumimoji="1" lang="en-US" altLang="ja-JP" sz="1100" dirty="0"/>
          </a:p>
          <a:p>
            <a:r>
              <a:rPr lang="ja-JP" altLang="en-US" sz="1100" dirty="0"/>
              <a:t>表１　外国人留学生受入数の多い大学</a:t>
            </a:r>
            <a:endParaRPr lang="en-US" altLang="ja-JP" sz="1100" dirty="0"/>
          </a:p>
          <a:p>
            <a:r>
              <a:rPr lang="ja-JP" altLang="en-US" sz="1100" dirty="0"/>
              <a:t>　　　日本学生支援機構</a:t>
            </a:r>
            <a:endParaRPr lang="en-US" altLang="ja-JP" sz="1100" dirty="0"/>
          </a:p>
          <a:p>
            <a:r>
              <a:rPr lang="ja-JP" altLang="en-US" sz="1100" dirty="0"/>
              <a:t>表２　茨城県内の大学における留学生数の比較</a:t>
            </a:r>
          </a:p>
          <a:p>
            <a:r>
              <a:rPr lang="ja-JP" altLang="en-US" sz="1100" dirty="0"/>
              <a:t>　　　茨城地域留学生交流推進協議会「外国人留学生在籍状況等調査」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349648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412" y="2705622"/>
            <a:ext cx="8364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ご清聴</a:t>
            </a:r>
            <a:r>
              <a:rPr lang="ja-JP" altLang="en-US" sz="44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ありがとう</a:t>
            </a:r>
            <a:r>
              <a:rPr lang="ja-JP" altLang="en-US" sz="44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ございました</a:t>
            </a:r>
            <a:r>
              <a:rPr lang="en-US" altLang="ja-JP" sz="44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!</a:t>
            </a:r>
            <a:endParaRPr lang="ja-JP" altLang="en-US" sz="4400" b="1" dirty="0">
              <a:effectLst>
                <a:outerShdw blurRad="50800" dist="101600" dir="2400000" algn="bl" rotWithShape="0">
                  <a:prstClr val="black">
                    <a:alpha val="40000"/>
                  </a:prstClr>
                </a:outerShdw>
              </a:effectLst>
              <a:latin typeface="HGS行書体" panose="03000600000000000000" pitchFamily="66" charset="-128"/>
              <a:ea typeface="HGS行書体" panose="03000600000000000000" pitchFamily="66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7217" y="3856763"/>
            <a:ext cx="4748867" cy="52322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Thank</a:t>
            </a:r>
            <a:r>
              <a:rPr lang="ja-JP" altLang="en-US" sz="28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28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  for  </a:t>
            </a:r>
            <a:r>
              <a:rPr lang="en-US" altLang="ja-JP" sz="28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listening </a:t>
            </a:r>
            <a:r>
              <a:rPr lang="en-US" altLang="ja-JP" sz="28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!</a:t>
            </a:r>
            <a:endParaRPr lang="ja-JP" altLang="en-US" sz="28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83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D498A44-49A3-4113-9C83-3746E8793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123"/>
            <a:ext cx="9144000" cy="614800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324274" y="6576932"/>
            <a:ext cx="189026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dirty="0"/>
              <a:t>（出典）</a:t>
            </a:r>
            <a:r>
              <a:rPr lang="en-US" altLang="ja-JP" sz="700" dirty="0"/>
              <a:t>2015</a:t>
            </a:r>
            <a:r>
              <a:rPr lang="ja-JP" altLang="en-US" sz="700" dirty="0"/>
              <a:t>年までは総務省「国勢調査」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243301" y="6695974"/>
            <a:ext cx="641629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/>
              <a:t>2020</a:t>
            </a:r>
            <a:r>
              <a:rPr lang="ja-JP" altLang="en-US" sz="700" dirty="0"/>
              <a:t>年以降は国立社会保障・人口問題研究所「日本の将来推計人口（平成</a:t>
            </a:r>
            <a:r>
              <a:rPr lang="en-US" altLang="ja-JP" sz="700" dirty="0"/>
              <a:t>24</a:t>
            </a:r>
            <a:r>
              <a:rPr lang="ja-JP" altLang="en-US" sz="700" dirty="0"/>
              <a:t>年</a:t>
            </a:r>
            <a:r>
              <a:rPr lang="en-US" altLang="ja-JP" sz="700" dirty="0"/>
              <a:t>1</a:t>
            </a:r>
            <a:r>
              <a:rPr lang="ja-JP" altLang="en-US" sz="700" dirty="0"/>
              <a:t>月推計）」（出生中位・死亡中位推計）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AAC344A-3C4E-4BFB-AB05-40B76BFA3664}"/>
              </a:ext>
            </a:extLst>
          </p:cNvPr>
          <p:cNvSpPr txBox="1"/>
          <p:nvPr/>
        </p:nvSpPr>
        <p:spPr>
          <a:xfrm>
            <a:off x="5274180" y="1358779"/>
            <a:ext cx="2031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</a:rPr>
              <a:t>生産年齢人口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3600" b="1" dirty="0">
                <a:solidFill>
                  <a:srgbClr val="FF0000"/>
                </a:solidFill>
              </a:rPr>
              <a:t>減少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D9437D7-DF49-4390-A445-154E6423BA36}"/>
              </a:ext>
            </a:extLst>
          </p:cNvPr>
          <p:cNvSpPr txBox="1"/>
          <p:nvPr/>
        </p:nvSpPr>
        <p:spPr>
          <a:xfrm>
            <a:off x="2171343" y="6248485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全国の生産年齢人口と高齢者人口の推移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E12A56-2C57-4631-A9A1-72E65C01C829}"/>
              </a:ext>
            </a:extLst>
          </p:cNvPr>
          <p:cNvSpPr txBox="1"/>
          <p:nvPr/>
        </p:nvSpPr>
        <p:spPr>
          <a:xfrm>
            <a:off x="5727898" y="4729742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</a:rPr>
              <a:t>高齢者人口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3600" b="1" dirty="0">
                <a:solidFill>
                  <a:srgbClr val="FF0000"/>
                </a:solidFill>
              </a:rPr>
              <a:t>増加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8507A90-421F-41D2-8237-0984F0A326E9}"/>
              </a:ext>
            </a:extLst>
          </p:cNvPr>
          <p:cNvSpPr txBox="1"/>
          <p:nvPr/>
        </p:nvSpPr>
        <p:spPr>
          <a:xfrm>
            <a:off x="957492" y="183699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F0"/>
                </a:solidFill>
              </a:rPr>
              <a:t>総人口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54F6000-20E1-43B9-AA26-E940F7E78E4E}"/>
              </a:ext>
            </a:extLst>
          </p:cNvPr>
          <p:cNvSpPr txBox="1"/>
          <p:nvPr/>
        </p:nvSpPr>
        <p:spPr>
          <a:xfrm>
            <a:off x="919736" y="349186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C000"/>
                </a:solidFill>
              </a:rPr>
              <a:t>生産年齢人口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0642605-3695-462B-8DE9-9220458CE8BF}"/>
              </a:ext>
            </a:extLst>
          </p:cNvPr>
          <p:cNvSpPr txBox="1"/>
          <p:nvPr/>
        </p:nvSpPr>
        <p:spPr>
          <a:xfrm>
            <a:off x="864643" y="472301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高齢者人口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175092" y="-8765"/>
            <a:ext cx="1280729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人手不足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5367803" y="-6843"/>
            <a:ext cx="127010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留学生への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調査</a:t>
            </a:r>
            <a:endParaRPr lang="en-US" altLang="ja-JP" sz="1350" b="1" dirty="0"/>
          </a:p>
        </p:txBody>
      </p:sp>
      <p:sp>
        <p:nvSpPr>
          <p:cNvPr id="23" name="角丸四角形 22"/>
          <p:cNvSpPr/>
          <p:nvPr/>
        </p:nvSpPr>
        <p:spPr>
          <a:xfrm>
            <a:off x="6657620" y="-6529"/>
            <a:ext cx="1295770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最終発表に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向けて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1455821" y="-8765"/>
            <a:ext cx="1441139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外国人労働者の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実態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2896960" y="0"/>
            <a:ext cx="118174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入管法改正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4080396" y="-6224"/>
            <a:ext cx="128740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マッチングの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必要性</a:t>
            </a:r>
          </a:p>
        </p:txBody>
      </p:sp>
    </p:spTree>
    <p:extLst>
      <p:ext uri="{BB962C8B-B14F-4D97-AF65-F5344CB8AC3E}">
        <p14:creationId xmlns:p14="http://schemas.microsoft.com/office/powerpoint/2010/main" val="30584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角丸四角形 22"/>
          <p:cNvSpPr/>
          <p:nvPr/>
        </p:nvSpPr>
        <p:spPr>
          <a:xfrm>
            <a:off x="175092" y="-8765"/>
            <a:ext cx="1280729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人手不足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5367803" y="-6843"/>
            <a:ext cx="127010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留学生への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調査</a:t>
            </a:r>
            <a:endParaRPr lang="en-US" altLang="ja-JP" sz="1350" b="1" dirty="0"/>
          </a:p>
        </p:txBody>
      </p:sp>
      <p:sp>
        <p:nvSpPr>
          <p:cNvPr id="25" name="角丸四角形 24"/>
          <p:cNvSpPr/>
          <p:nvPr/>
        </p:nvSpPr>
        <p:spPr>
          <a:xfrm>
            <a:off x="6657620" y="-6529"/>
            <a:ext cx="1295770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最終発表に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向けて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1455821" y="-8765"/>
            <a:ext cx="1441139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外国人労働者の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実態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2896960" y="0"/>
            <a:ext cx="118174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入管法改正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4080396" y="-6224"/>
            <a:ext cx="128740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マッチングの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必要性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0" y="682255"/>
            <a:ext cx="9201328" cy="6188732"/>
            <a:chOff x="-1" y="975389"/>
            <a:chExt cx="9201328" cy="5912180"/>
          </a:xfrm>
        </p:grpSpPr>
        <p:sp>
          <p:nvSpPr>
            <p:cNvPr id="3" name="正方形/長方形 2"/>
            <p:cNvSpPr/>
            <p:nvPr/>
          </p:nvSpPr>
          <p:spPr>
            <a:xfrm>
              <a:off x="-1" y="975389"/>
              <a:ext cx="9144000" cy="5890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7A629F1-5565-4D3B-9EBB-B69E55637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092" y="1082062"/>
              <a:ext cx="8628317" cy="5088331"/>
            </a:xfrm>
            <a:prstGeom prst="rect">
              <a:avLst/>
            </a:prstGeom>
          </p:spPr>
        </p:pic>
        <p:sp>
          <p:nvSpPr>
            <p:cNvPr id="11" name="正方形/長方形 10"/>
            <p:cNvSpPr/>
            <p:nvPr/>
          </p:nvSpPr>
          <p:spPr>
            <a:xfrm>
              <a:off x="6206596" y="6625959"/>
              <a:ext cx="29947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 dirty="0"/>
                <a:t>データ</a:t>
              </a:r>
              <a:r>
                <a:rPr lang="en-US" altLang="ja-JP" sz="1100" dirty="0"/>
                <a:t>https://ecitizen.jp/Population/City/08220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802CE2C-377B-445C-B317-767E33EF04A3}"/>
                </a:ext>
              </a:extLst>
            </p:cNvPr>
            <p:cNvSpPr txBox="1"/>
            <p:nvPr/>
          </p:nvSpPr>
          <p:spPr>
            <a:xfrm>
              <a:off x="901823" y="3242523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B0F0"/>
                  </a:solidFill>
                </a:rPr>
                <a:t>総人口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77E79636-9EAF-4DA9-91F0-D0703C03D94D}"/>
                </a:ext>
              </a:extLst>
            </p:cNvPr>
            <p:cNvSpPr/>
            <p:nvPr/>
          </p:nvSpPr>
          <p:spPr>
            <a:xfrm>
              <a:off x="1456507" y="4389800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dirty="0">
                  <a:solidFill>
                    <a:srgbClr val="FFC000"/>
                  </a:solidFill>
                </a:rPr>
                <a:t>生産年齢人口</a:t>
              </a: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57F50B5-B7BA-41C6-8EA8-097EFF78DBD9}"/>
                </a:ext>
              </a:extLst>
            </p:cNvPr>
            <p:cNvSpPr/>
            <p:nvPr/>
          </p:nvSpPr>
          <p:spPr>
            <a:xfrm>
              <a:off x="1005177" y="5002117"/>
              <a:ext cx="17235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400" dirty="0">
                  <a:solidFill>
                    <a:srgbClr val="C00000"/>
                  </a:solidFill>
                </a:rPr>
                <a:t>高齢者人口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565CFA2-C13E-4907-9F63-FBAB65BBF246}"/>
                </a:ext>
              </a:extLst>
            </p:cNvPr>
            <p:cNvSpPr txBox="1"/>
            <p:nvPr/>
          </p:nvSpPr>
          <p:spPr>
            <a:xfrm>
              <a:off x="8324164" y="5768933"/>
              <a:ext cx="87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（年）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7D2DBC87-AB4E-477C-9D0A-AF7DF552100A}"/>
                </a:ext>
              </a:extLst>
            </p:cNvPr>
            <p:cNvSpPr/>
            <p:nvPr/>
          </p:nvSpPr>
          <p:spPr>
            <a:xfrm>
              <a:off x="1979533" y="6253135"/>
              <a:ext cx="50577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b="1" dirty="0"/>
                <a:t>つくばの生産年齢人口と高齢者人口の推移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2205C9-9378-4D2D-8C1B-2798B621A54D}"/>
              </a:ext>
            </a:extLst>
          </p:cNvPr>
          <p:cNvSpPr txBox="1"/>
          <p:nvPr/>
        </p:nvSpPr>
        <p:spPr>
          <a:xfrm>
            <a:off x="5765374" y="1950088"/>
            <a:ext cx="1569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</a:rPr>
              <a:t>総人口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</a:rPr>
              <a:t>増加！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0B9E21D-A337-4F41-B48C-A7E7DE154658}"/>
              </a:ext>
            </a:extLst>
          </p:cNvPr>
          <p:cNvSpPr/>
          <p:nvPr/>
        </p:nvSpPr>
        <p:spPr>
          <a:xfrm>
            <a:off x="5817012" y="4324196"/>
            <a:ext cx="1735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</a:rPr>
              <a:t>高齢者人口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</a:rPr>
              <a:t>増加</a:t>
            </a:r>
          </a:p>
        </p:txBody>
      </p:sp>
    </p:spTree>
    <p:extLst>
      <p:ext uri="{BB962C8B-B14F-4D97-AF65-F5344CB8AC3E}">
        <p14:creationId xmlns:p14="http://schemas.microsoft.com/office/powerpoint/2010/main" val="17863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624143"/>
            <a:ext cx="9144000" cy="6256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9" y="934211"/>
            <a:ext cx="8887093" cy="5926133"/>
          </a:xfrm>
          <a:prstGeom prst="rect">
            <a:avLst/>
          </a:prstGeom>
        </p:spPr>
      </p:pic>
      <p:cxnSp>
        <p:nvCxnSpPr>
          <p:cNvPr id="12" name="直線コネクタ 11"/>
          <p:cNvCxnSpPr/>
          <p:nvPr/>
        </p:nvCxnSpPr>
        <p:spPr>
          <a:xfrm flipV="1">
            <a:off x="3177477" y="1624512"/>
            <a:ext cx="855312" cy="2720324"/>
          </a:xfrm>
          <a:prstGeom prst="line">
            <a:avLst/>
          </a:prstGeom>
          <a:ln w="349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707883" y="129539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リーマンショック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5053947" y="1191247"/>
            <a:ext cx="2415632" cy="1329791"/>
            <a:chOff x="6617339" y="1444379"/>
            <a:chExt cx="2509417" cy="1640206"/>
          </a:xfrm>
        </p:grpSpPr>
        <p:sp>
          <p:nvSpPr>
            <p:cNvPr id="15" name="爆発 2 14"/>
            <p:cNvSpPr/>
            <p:nvPr/>
          </p:nvSpPr>
          <p:spPr>
            <a:xfrm>
              <a:off x="7028045" y="1444379"/>
              <a:ext cx="1756947" cy="1071397"/>
            </a:xfrm>
            <a:prstGeom prst="irregularSeal2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13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617339" y="1810831"/>
              <a:ext cx="2509417" cy="367910"/>
            </a:xfrm>
            <a:prstGeom prst="rect">
              <a:avLst/>
            </a:prstGeom>
            <a:noFill/>
          </p:spPr>
          <p:txBody>
            <a:bodyPr wrap="square" lIns="51435" tIns="25718" rIns="51435" bIns="25718">
              <a:spAutoFit/>
            </a:bodyPr>
            <a:lstStyle/>
            <a:p>
              <a:pPr algn="ctr"/>
              <a:r>
                <a:rPr lang="ja-JP" altLang="en-US" sz="2000" b="1" dirty="0">
                  <a:ln w="0"/>
                  <a:solidFill>
                    <a:srgbClr val="FF0000"/>
                  </a:solidFill>
                  <a:latin typeface="HG明朝B" panose="02020809000000000000" pitchFamily="17" charset="-128"/>
                  <a:ea typeface="HG明朝B" panose="02020809000000000000" pitchFamily="17" charset="-128"/>
                </a:rPr>
                <a:t>逆転！</a:t>
              </a:r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flipH="1">
              <a:off x="7028045" y="2515776"/>
              <a:ext cx="256193" cy="568809"/>
            </a:xfrm>
            <a:prstGeom prst="straightConnector1">
              <a:avLst/>
            </a:prstGeom>
            <a:ln w="793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ボックス 16"/>
          <p:cNvSpPr txBox="1"/>
          <p:nvPr/>
        </p:nvSpPr>
        <p:spPr>
          <a:xfrm>
            <a:off x="1529161" y="1918525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有効求人数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12213" y="1271042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有効求職者数</a:t>
            </a:r>
          </a:p>
        </p:txBody>
      </p:sp>
      <p:cxnSp>
        <p:nvCxnSpPr>
          <p:cNvPr id="24" name="直線コネクタ 23"/>
          <p:cNvCxnSpPr/>
          <p:nvPr/>
        </p:nvCxnSpPr>
        <p:spPr>
          <a:xfrm>
            <a:off x="2676832" y="1483584"/>
            <a:ext cx="386567" cy="140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17" idx="2"/>
          </p:cNvCxnSpPr>
          <p:nvPr/>
        </p:nvCxnSpPr>
        <p:spPr>
          <a:xfrm>
            <a:off x="1958125" y="2172441"/>
            <a:ext cx="279813" cy="320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楕円 41"/>
          <p:cNvSpPr/>
          <p:nvPr/>
        </p:nvSpPr>
        <p:spPr>
          <a:xfrm>
            <a:off x="4933333" y="3862362"/>
            <a:ext cx="1201383" cy="4274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18498" y="3942317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有効求人倍率</a:t>
            </a:r>
          </a:p>
        </p:txBody>
      </p:sp>
      <p:cxnSp>
        <p:nvCxnSpPr>
          <p:cNvPr id="44" name="直線コネクタ 43"/>
          <p:cNvCxnSpPr/>
          <p:nvPr/>
        </p:nvCxnSpPr>
        <p:spPr>
          <a:xfrm>
            <a:off x="4973224" y="3496919"/>
            <a:ext cx="616435" cy="42790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6454622" y="6579826"/>
            <a:ext cx="2589170" cy="282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19" dirty="0"/>
              <a:t>出典：厚生労働省　一般職業紹介状況（平成</a:t>
            </a:r>
            <a:r>
              <a:rPr lang="en-US" altLang="ja-JP" sz="619" dirty="0"/>
              <a:t>31</a:t>
            </a:r>
            <a:r>
              <a:rPr lang="ja-JP" altLang="en-US" sz="619" dirty="0"/>
              <a:t>年</a:t>
            </a:r>
            <a:r>
              <a:rPr lang="en-US" altLang="ja-JP" sz="619" dirty="0"/>
              <a:t>2</a:t>
            </a:r>
            <a:r>
              <a:rPr lang="ja-JP" altLang="en-US" sz="619" dirty="0"/>
              <a:t>月分）について</a:t>
            </a:r>
            <a:endParaRPr lang="en-US" altLang="ja-JP" sz="619" dirty="0"/>
          </a:p>
          <a:p>
            <a:r>
              <a:rPr lang="en-US" altLang="ja-JP" sz="619" dirty="0"/>
              <a:t>https://www.mhlw.go.jp/stf/houdou/0000212893_00016.html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7475" y="1536140"/>
            <a:ext cx="461665" cy="21698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有効求人・有効求職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90738" y="162844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有効求人倍率</a:t>
            </a:r>
            <a:endParaRPr kumimoji="1" lang="en-US" altLang="ja-JP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2544206" y="677563"/>
            <a:ext cx="3998324" cy="975586"/>
            <a:chOff x="1998826" y="963123"/>
            <a:chExt cx="8429172" cy="1231107"/>
          </a:xfrm>
        </p:grpSpPr>
        <p:sp>
          <p:nvSpPr>
            <p:cNvPr id="20" name="正方形/長方形 19"/>
            <p:cNvSpPr/>
            <p:nvPr/>
          </p:nvSpPr>
          <p:spPr>
            <a:xfrm>
              <a:off x="1998826" y="970199"/>
              <a:ext cx="8225328" cy="600164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202672" y="963123"/>
              <a:ext cx="822532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700" b="1" dirty="0"/>
                <a:t>求人と求職の推移は？</a:t>
              </a:r>
            </a:p>
          </p:txBody>
        </p:sp>
      </p:grpSp>
      <p:sp>
        <p:nvSpPr>
          <p:cNvPr id="40" name="角丸四角形 39"/>
          <p:cNvSpPr/>
          <p:nvPr/>
        </p:nvSpPr>
        <p:spPr>
          <a:xfrm>
            <a:off x="175092" y="-8765"/>
            <a:ext cx="1280729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人手不足</a:t>
            </a:r>
          </a:p>
        </p:txBody>
      </p:sp>
      <p:sp>
        <p:nvSpPr>
          <p:cNvPr id="41" name="角丸四角形 40"/>
          <p:cNvSpPr/>
          <p:nvPr/>
        </p:nvSpPr>
        <p:spPr>
          <a:xfrm>
            <a:off x="5367803" y="-6843"/>
            <a:ext cx="127010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留学生への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調査</a:t>
            </a:r>
            <a:endParaRPr lang="en-US" altLang="ja-JP" sz="1350" b="1" dirty="0"/>
          </a:p>
        </p:txBody>
      </p:sp>
      <p:sp>
        <p:nvSpPr>
          <p:cNvPr id="43" name="角丸四角形 42"/>
          <p:cNvSpPr/>
          <p:nvPr/>
        </p:nvSpPr>
        <p:spPr>
          <a:xfrm>
            <a:off x="6657620" y="-6529"/>
            <a:ext cx="1295770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最終発表に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向けて</a:t>
            </a:r>
          </a:p>
        </p:txBody>
      </p:sp>
      <p:sp>
        <p:nvSpPr>
          <p:cNvPr id="45" name="角丸四角形 44"/>
          <p:cNvSpPr/>
          <p:nvPr/>
        </p:nvSpPr>
        <p:spPr>
          <a:xfrm>
            <a:off x="1455821" y="-8765"/>
            <a:ext cx="1441139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外国人労働者の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実態</a:t>
            </a:r>
          </a:p>
        </p:txBody>
      </p:sp>
      <p:sp>
        <p:nvSpPr>
          <p:cNvPr id="46" name="角丸四角形 45"/>
          <p:cNvSpPr/>
          <p:nvPr/>
        </p:nvSpPr>
        <p:spPr>
          <a:xfrm>
            <a:off x="2896960" y="0"/>
            <a:ext cx="118174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入管法改正</a:t>
            </a:r>
          </a:p>
        </p:txBody>
      </p:sp>
      <p:sp>
        <p:nvSpPr>
          <p:cNvPr id="47" name="角丸四角形 46"/>
          <p:cNvSpPr/>
          <p:nvPr/>
        </p:nvSpPr>
        <p:spPr>
          <a:xfrm>
            <a:off x="4080396" y="-6224"/>
            <a:ext cx="128740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マッチングの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必要性</a:t>
            </a:r>
          </a:p>
        </p:txBody>
      </p:sp>
    </p:spTree>
    <p:extLst>
      <p:ext uri="{BB962C8B-B14F-4D97-AF65-F5344CB8AC3E}">
        <p14:creationId xmlns:p14="http://schemas.microsoft.com/office/powerpoint/2010/main" val="28549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0" y="822554"/>
            <a:ext cx="9144000" cy="60354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31E3FD-9C59-45E2-9771-58CC09C0287C}"/>
              </a:ext>
            </a:extLst>
          </p:cNvPr>
          <p:cNvSpPr txBox="1"/>
          <p:nvPr/>
        </p:nvSpPr>
        <p:spPr>
          <a:xfrm>
            <a:off x="7174459" y="6091226"/>
            <a:ext cx="17409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/>
              <a:t>厚生労働省「外国人雇用状況」の届出状況まとめ</a:t>
            </a:r>
            <a:r>
              <a:rPr lang="en-US" altLang="ja-JP" sz="1050" dirty="0"/>
              <a:t>(2018)</a:t>
            </a:r>
            <a:r>
              <a:rPr lang="ja-JP" altLang="en-US" sz="1050" dirty="0"/>
              <a:t>より作成</a:t>
            </a:r>
            <a:endParaRPr lang="en-US" altLang="ja-JP" sz="1050" dirty="0"/>
          </a:p>
        </p:txBody>
      </p:sp>
      <p:sp>
        <p:nvSpPr>
          <p:cNvPr id="23" name="角丸四角形 22"/>
          <p:cNvSpPr/>
          <p:nvPr/>
        </p:nvSpPr>
        <p:spPr>
          <a:xfrm>
            <a:off x="175092" y="-8765"/>
            <a:ext cx="1280729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人手不足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6415382" y="-17503"/>
            <a:ext cx="127010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留学生への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調査</a:t>
            </a:r>
            <a:endParaRPr lang="en-US" altLang="ja-JP" sz="1350" b="1" dirty="0"/>
          </a:p>
        </p:txBody>
      </p:sp>
      <p:sp>
        <p:nvSpPr>
          <p:cNvPr id="25" name="角丸四角形 24"/>
          <p:cNvSpPr/>
          <p:nvPr/>
        </p:nvSpPr>
        <p:spPr>
          <a:xfrm>
            <a:off x="7705199" y="-15457"/>
            <a:ext cx="1295770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最終発表に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向けて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1455821" y="-8765"/>
            <a:ext cx="1441139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外国人労働者の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実態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2896960" y="0"/>
            <a:ext cx="118174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入管法改正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5127975" y="3898"/>
            <a:ext cx="128740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マッチングの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必要性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79C1827-9381-4740-9239-F073D73481BD}"/>
              </a:ext>
            </a:extLst>
          </p:cNvPr>
          <p:cNvSpPr txBox="1"/>
          <p:nvPr/>
        </p:nvSpPr>
        <p:spPr>
          <a:xfrm>
            <a:off x="2666749" y="6228240"/>
            <a:ext cx="381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図◯ 全国産業別外国人労働者割合</a:t>
            </a:r>
            <a:endParaRPr kumimoji="1" lang="ja-JP" altLang="en-US" sz="2400" dirty="0"/>
          </a:p>
        </p:txBody>
      </p:sp>
      <p:sp>
        <p:nvSpPr>
          <p:cNvPr id="30" name="テキスト ボックス 22">
            <a:extLst>
              <a:ext uri="{FF2B5EF4-FFF2-40B4-BE49-F238E27FC236}">
                <a16:creationId xmlns:a16="http://schemas.microsoft.com/office/drawing/2014/main" id="{18F9614E-9496-4F17-9F9F-342B0095F978}"/>
              </a:ext>
            </a:extLst>
          </p:cNvPr>
          <p:cNvSpPr txBox="1"/>
          <p:nvPr/>
        </p:nvSpPr>
        <p:spPr>
          <a:xfrm>
            <a:off x="1969541" y="1121939"/>
            <a:ext cx="484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b="1" dirty="0"/>
              <a:t>全国産業別外国人労働者割合</a:t>
            </a:r>
            <a:endParaRPr lang="en-US" altLang="ja-JP" sz="2800" b="1" dirty="0"/>
          </a:p>
          <a:p>
            <a:endParaRPr lang="ja-JP" altLang="en-US" sz="2800" b="1" dirty="0"/>
          </a:p>
        </p:txBody>
      </p:sp>
      <p:graphicFrame>
        <p:nvGraphicFramePr>
          <p:cNvPr id="31" name="グラフ 30">
            <a:extLst>
              <a:ext uri="{FF2B5EF4-FFF2-40B4-BE49-F238E27FC236}">
                <a16:creationId xmlns:a16="http://schemas.microsoft.com/office/drawing/2014/main" id="{519C1728-EC95-4101-B695-847807763130}"/>
              </a:ext>
            </a:extLst>
          </p:cNvPr>
          <p:cNvGraphicFramePr>
            <a:graphicFrameLocks/>
          </p:cNvGraphicFramePr>
          <p:nvPr/>
        </p:nvGraphicFramePr>
        <p:xfrm>
          <a:off x="1486732" y="1812947"/>
          <a:ext cx="5653953" cy="423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129F68-1031-4D38-976B-2DA2F616F345}"/>
              </a:ext>
            </a:extLst>
          </p:cNvPr>
          <p:cNvSpPr txBox="1"/>
          <p:nvPr/>
        </p:nvSpPr>
        <p:spPr>
          <a:xfrm>
            <a:off x="2176390" y="3982371"/>
            <a:ext cx="164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教育、学習支援業</a:t>
            </a:r>
            <a:endParaRPr kumimoji="1" lang="en-US" altLang="ja-JP" sz="1200" dirty="0"/>
          </a:p>
          <a:p>
            <a:r>
              <a:rPr lang="ja-JP" altLang="en-US" sz="1200" dirty="0"/>
              <a:t>              ５</a:t>
            </a:r>
            <a:r>
              <a:rPr lang="en-US" altLang="ja-JP" sz="1200" dirty="0"/>
              <a:t>%</a:t>
            </a:r>
            <a:endParaRPr kumimoji="1" lang="ja-JP" altLang="en-US" sz="12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24CB745-423D-461F-8772-472D2E5938FD}"/>
              </a:ext>
            </a:extLst>
          </p:cNvPr>
          <p:cNvSpPr txBox="1"/>
          <p:nvPr/>
        </p:nvSpPr>
        <p:spPr>
          <a:xfrm>
            <a:off x="2568582" y="3519586"/>
            <a:ext cx="164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建設</a:t>
            </a:r>
            <a:r>
              <a:rPr kumimoji="1" lang="ja-JP" altLang="en-US" sz="1200" dirty="0"/>
              <a:t>業</a:t>
            </a:r>
            <a:endParaRPr kumimoji="1" lang="en-US" altLang="ja-JP" sz="1200" dirty="0"/>
          </a:p>
          <a:p>
            <a:r>
              <a:rPr lang="ja-JP" altLang="en-US" sz="1200" dirty="0"/>
              <a:t>   ４</a:t>
            </a:r>
            <a:r>
              <a:rPr lang="en-US" altLang="ja-JP" sz="1200" dirty="0"/>
              <a:t>%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60826B5-6CD0-4AB9-B243-9AA797984F8B}"/>
              </a:ext>
            </a:extLst>
          </p:cNvPr>
          <p:cNvSpPr txBox="1"/>
          <p:nvPr/>
        </p:nvSpPr>
        <p:spPr>
          <a:xfrm>
            <a:off x="2568582" y="3082763"/>
            <a:ext cx="164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情報通信業</a:t>
            </a:r>
            <a:endParaRPr lang="en-US" altLang="ja-JP" sz="1200" dirty="0"/>
          </a:p>
          <a:p>
            <a:r>
              <a:rPr lang="ja-JP" altLang="en-US" sz="1200" dirty="0"/>
              <a:t>　 ４</a:t>
            </a:r>
            <a:r>
              <a:rPr lang="en-US" altLang="ja-JP" sz="1200" dirty="0"/>
              <a:t>%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A6571FE-48EE-40D3-BD6D-D3BFFA1CD09B}"/>
              </a:ext>
            </a:extLst>
          </p:cNvPr>
          <p:cNvSpPr txBox="1"/>
          <p:nvPr/>
        </p:nvSpPr>
        <p:spPr>
          <a:xfrm>
            <a:off x="933659" y="2734904"/>
            <a:ext cx="164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運輸、郵便業</a:t>
            </a:r>
            <a:endParaRPr kumimoji="1" lang="en-US" altLang="ja-JP" sz="1400" dirty="0"/>
          </a:p>
          <a:p>
            <a:r>
              <a:rPr lang="ja-JP" altLang="en-US" sz="1400" dirty="0"/>
              <a:t>          ４</a:t>
            </a:r>
            <a:r>
              <a:rPr lang="en-US" altLang="ja-JP" sz="1400" dirty="0"/>
              <a:t>%</a:t>
            </a:r>
            <a:endParaRPr kumimoji="1" lang="ja-JP" altLang="en-US" sz="1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33E59C1-3522-490A-8004-9E768F21BAB1}"/>
              </a:ext>
            </a:extLst>
          </p:cNvPr>
          <p:cNvSpPr txBox="1"/>
          <p:nvPr/>
        </p:nvSpPr>
        <p:spPr>
          <a:xfrm>
            <a:off x="938149" y="1868858"/>
            <a:ext cx="164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学術研究、専門・</a:t>
            </a:r>
            <a:endParaRPr kumimoji="1" lang="en-US" altLang="ja-JP" sz="1200" dirty="0"/>
          </a:p>
          <a:p>
            <a:r>
              <a:rPr kumimoji="1" lang="ja-JP" altLang="en-US" sz="1200" dirty="0"/>
              <a:t>技術サービス業</a:t>
            </a:r>
            <a:endParaRPr kumimoji="1" lang="en-US" altLang="ja-JP" sz="1200" dirty="0"/>
          </a:p>
          <a:p>
            <a:r>
              <a:rPr lang="ja-JP" altLang="en-US" sz="1200" dirty="0"/>
              <a:t>            ３</a:t>
            </a:r>
            <a:r>
              <a:rPr lang="en-US" altLang="ja-JP" sz="1200" dirty="0"/>
              <a:t>%</a:t>
            </a:r>
            <a:endParaRPr kumimoji="1" lang="ja-JP" altLang="en-US" sz="12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A7FC8ED-6A3D-43B0-92BF-2149918470F9}"/>
              </a:ext>
            </a:extLst>
          </p:cNvPr>
          <p:cNvSpPr txBox="1"/>
          <p:nvPr/>
        </p:nvSpPr>
        <p:spPr>
          <a:xfrm>
            <a:off x="3639203" y="2348230"/>
            <a:ext cx="164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その他</a:t>
            </a:r>
            <a:endParaRPr kumimoji="1" lang="en-US" altLang="ja-JP" sz="1400" dirty="0"/>
          </a:p>
          <a:p>
            <a:r>
              <a:rPr kumimoji="1" lang="ja-JP" altLang="en-US" sz="1400" dirty="0"/>
              <a:t>   ８</a:t>
            </a:r>
            <a:r>
              <a:rPr kumimoji="1" lang="en-US" altLang="ja-JP" sz="1400" dirty="0"/>
              <a:t>%</a:t>
            </a:r>
            <a:endParaRPr kumimoji="1" lang="ja-JP" altLang="en-US" sz="1400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53B3B2F-EE07-4691-B8E5-8F913DB3AE71}"/>
              </a:ext>
            </a:extLst>
          </p:cNvPr>
          <p:cNvCxnSpPr>
            <a:cxnSpLocks/>
          </p:cNvCxnSpPr>
          <p:nvPr/>
        </p:nvCxnSpPr>
        <p:spPr>
          <a:xfrm>
            <a:off x="2261507" y="2161072"/>
            <a:ext cx="1138957" cy="4834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98343B3-CEEB-46C7-BE86-82E5D45F4514}"/>
              </a:ext>
            </a:extLst>
          </p:cNvPr>
          <p:cNvCxnSpPr>
            <a:cxnSpLocks/>
          </p:cNvCxnSpPr>
          <p:nvPr/>
        </p:nvCxnSpPr>
        <p:spPr>
          <a:xfrm flipV="1">
            <a:off x="2176390" y="2916680"/>
            <a:ext cx="959528" cy="129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35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0" y="838011"/>
            <a:ext cx="9144000" cy="60354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31E3FD-9C59-45E2-9771-58CC09C0287C}"/>
              </a:ext>
            </a:extLst>
          </p:cNvPr>
          <p:cNvSpPr txBox="1"/>
          <p:nvPr/>
        </p:nvSpPr>
        <p:spPr>
          <a:xfrm>
            <a:off x="7398821" y="6053379"/>
            <a:ext cx="1602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/>
              <a:t>厚生労働省「茨城県の外国人雇用状況」の届出状況まとめ</a:t>
            </a:r>
            <a:r>
              <a:rPr lang="en-US" altLang="ja-JP" sz="1050" dirty="0"/>
              <a:t>(2018)</a:t>
            </a:r>
            <a:r>
              <a:rPr lang="ja-JP" altLang="en-US" sz="1050" dirty="0"/>
              <a:t>より作成</a:t>
            </a:r>
            <a:endParaRPr lang="en-US" altLang="ja-JP" sz="1050" dirty="0"/>
          </a:p>
        </p:txBody>
      </p:sp>
      <p:sp>
        <p:nvSpPr>
          <p:cNvPr id="23" name="角丸四角形 22"/>
          <p:cNvSpPr/>
          <p:nvPr/>
        </p:nvSpPr>
        <p:spPr>
          <a:xfrm>
            <a:off x="175092" y="-8765"/>
            <a:ext cx="1280729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人手不足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6415382" y="-17503"/>
            <a:ext cx="127010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留学生への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調査</a:t>
            </a:r>
            <a:endParaRPr lang="en-US" altLang="ja-JP" sz="1350" b="1" dirty="0"/>
          </a:p>
        </p:txBody>
      </p:sp>
      <p:sp>
        <p:nvSpPr>
          <p:cNvPr id="25" name="角丸四角形 24"/>
          <p:cNvSpPr/>
          <p:nvPr/>
        </p:nvSpPr>
        <p:spPr>
          <a:xfrm>
            <a:off x="7705199" y="-15457"/>
            <a:ext cx="1295770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最終発表に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向けて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1455821" y="-8765"/>
            <a:ext cx="1441139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外国人労働者の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実態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2896960" y="0"/>
            <a:ext cx="1181745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入管法改正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5127975" y="3898"/>
            <a:ext cx="128740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マッチングの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必要性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79C1827-9381-4740-9239-F073D73481BD}"/>
              </a:ext>
            </a:extLst>
          </p:cNvPr>
          <p:cNvSpPr txBox="1"/>
          <p:nvPr/>
        </p:nvSpPr>
        <p:spPr>
          <a:xfrm>
            <a:off x="2401983" y="6139459"/>
            <a:ext cx="4648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図◯土浦安定所産業別外国人労働者数割合</a:t>
            </a:r>
            <a:endParaRPr lang="en-US" altLang="ja-JP" dirty="0"/>
          </a:p>
          <a:p>
            <a:r>
              <a:rPr lang="en-US" altLang="ja-JP" dirty="0"/>
              <a:t>(</a:t>
            </a:r>
            <a:r>
              <a:rPr lang="ja-JP" altLang="en-US" dirty="0"/>
              <a:t>つくば市</a:t>
            </a:r>
            <a:r>
              <a:rPr lang="en-US" altLang="ja-JP" dirty="0"/>
              <a:t>, </a:t>
            </a:r>
            <a:r>
              <a:rPr lang="ja-JP" altLang="en-US" dirty="0"/>
              <a:t>土浦市</a:t>
            </a:r>
            <a:r>
              <a:rPr lang="en-US" altLang="ja-JP" dirty="0"/>
              <a:t>, </a:t>
            </a:r>
            <a:r>
              <a:rPr lang="ja-JP" altLang="en-US" dirty="0"/>
              <a:t>阿見町</a:t>
            </a:r>
            <a:r>
              <a:rPr lang="en-US" altLang="ja-JP" dirty="0"/>
              <a:t>, </a:t>
            </a:r>
            <a:r>
              <a:rPr lang="ja-JP" altLang="en-US" dirty="0"/>
              <a:t>かすみがうら市</a:t>
            </a:r>
            <a:r>
              <a:rPr lang="en-US" altLang="ja-JP" dirty="0"/>
              <a:t>)</a:t>
            </a:r>
            <a:endParaRPr lang="ja-JP" altLang="en-US" sz="2400" dirty="0"/>
          </a:p>
          <a:p>
            <a:endParaRPr kumimoji="1" lang="ja-JP" altLang="en-US" sz="2400" dirty="0"/>
          </a:p>
        </p:txBody>
      </p:sp>
      <p:sp>
        <p:nvSpPr>
          <p:cNvPr id="30" name="テキスト ボックス 22">
            <a:extLst>
              <a:ext uri="{FF2B5EF4-FFF2-40B4-BE49-F238E27FC236}">
                <a16:creationId xmlns:a16="http://schemas.microsoft.com/office/drawing/2014/main" id="{18F9614E-9496-4F17-9F9F-342B0095F978}"/>
              </a:ext>
            </a:extLst>
          </p:cNvPr>
          <p:cNvSpPr txBox="1"/>
          <p:nvPr/>
        </p:nvSpPr>
        <p:spPr>
          <a:xfrm>
            <a:off x="2401983" y="1106809"/>
            <a:ext cx="484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b="1" dirty="0"/>
              <a:t>つくば市とその周辺地域の</a:t>
            </a:r>
            <a:endParaRPr lang="en-US" altLang="ja-JP" sz="2800" b="1" dirty="0"/>
          </a:p>
          <a:p>
            <a:r>
              <a:rPr lang="ja-JP" altLang="en-US" sz="2800" b="1" dirty="0"/>
              <a:t>   産業別外国人労働者割合</a:t>
            </a:r>
            <a:endParaRPr lang="en-US" altLang="ja-JP" sz="2800" b="1" dirty="0"/>
          </a:p>
        </p:txBody>
      </p:sp>
      <p:graphicFrame>
        <p:nvGraphicFramePr>
          <p:cNvPr id="29" name="グラフ 28">
            <a:extLst>
              <a:ext uri="{FF2B5EF4-FFF2-40B4-BE49-F238E27FC236}">
                <a16:creationId xmlns:a16="http://schemas.microsoft.com/office/drawing/2014/main" id="{95E8977A-FEA2-4D9B-A9D3-4AD1C54F7088}"/>
              </a:ext>
            </a:extLst>
          </p:cNvPr>
          <p:cNvGraphicFramePr>
            <a:graphicFrameLocks/>
          </p:cNvGraphicFramePr>
          <p:nvPr/>
        </p:nvGraphicFramePr>
        <p:xfrm>
          <a:off x="1421283" y="2131480"/>
          <a:ext cx="6370920" cy="3822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C821B55-0C28-40E7-895E-BC154730EF34}"/>
              </a:ext>
            </a:extLst>
          </p:cNvPr>
          <p:cNvSpPr txBox="1"/>
          <p:nvPr/>
        </p:nvSpPr>
        <p:spPr>
          <a:xfrm>
            <a:off x="1229333" y="3429000"/>
            <a:ext cx="164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建設業</a:t>
            </a:r>
            <a:endParaRPr kumimoji="1" lang="en-US" altLang="ja-JP" sz="1600" dirty="0"/>
          </a:p>
          <a:p>
            <a:r>
              <a:rPr lang="ja-JP" altLang="en-US" sz="1600" dirty="0"/>
              <a:t>   ４</a:t>
            </a:r>
            <a:r>
              <a:rPr lang="en-US" altLang="ja-JP" sz="1600" dirty="0"/>
              <a:t>%</a:t>
            </a:r>
            <a:endParaRPr kumimoji="1" lang="ja-JP" altLang="en-US" sz="16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32D16EC-23F9-4B46-95DA-2F1EF344F2EF}"/>
              </a:ext>
            </a:extLst>
          </p:cNvPr>
          <p:cNvSpPr txBox="1"/>
          <p:nvPr/>
        </p:nvSpPr>
        <p:spPr>
          <a:xfrm>
            <a:off x="957297" y="2503598"/>
            <a:ext cx="1649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学術研究、専門・</a:t>
            </a:r>
            <a:endParaRPr kumimoji="1" lang="en-US" altLang="ja-JP" sz="1400" dirty="0"/>
          </a:p>
          <a:p>
            <a:r>
              <a:rPr kumimoji="1" lang="ja-JP" altLang="en-US" sz="1400" dirty="0"/>
              <a:t>技術サービス業</a:t>
            </a:r>
            <a:endParaRPr kumimoji="1" lang="en-US" altLang="ja-JP" sz="1400" dirty="0"/>
          </a:p>
          <a:p>
            <a:r>
              <a:rPr lang="ja-JP" altLang="en-US" sz="1400" dirty="0"/>
              <a:t>            ８</a:t>
            </a:r>
            <a:r>
              <a:rPr lang="en-US" altLang="ja-JP" sz="1400" dirty="0"/>
              <a:t>%</a:t>
            </a:r>
            <a:endParaRPr kumimoji="1" lang="ja-JP" altLang="en-US" sz="1400" dirty="0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E9D33076-B615-4C08-B002-277A065765D0}"/>
              </a:ext>
            </a:extLst>
          </p:cNvPr>
          <p:cNvCxnSpPr>
            <a:cxnSpLocks/>
          </p:cNvCxnSpPr>
          <p:nvPr/>
        </p:nvCxnSpPr>
        <p:spPr>
          <a:xfrm flipV="1">
            <a:off x="2279519" y="4382811"/>
            <a:ext cx="780587" cy="314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D6B1050-094F-4EF4-B96C-7EB7C62E424B}"/>
              </a:ext>
            </a:extLst>
          </p:cNvPr>
          <p:cNvSpPr txBox="1"/>
          <p:nvPr/>
        </p:nvSpPr>
        <p:spPr>
          <a:xfrm>
            <a:off x="1125310" y="4327891"/>
            <a:ext cx="1649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宿泊業、飲食</a:t>
            </a:r>
            <a:endParaRPr kumimoji="1" lang="en-US" altLang="ja-JP" sz="1400" dirty="0"/>
          </a:p>
          <a:p>
            <a:r>
              <a:rPr kumimoji="1" lang="ja-JP" altLang="en-US" sz="1400" dirty="0"/>
              <a:t>サービス業</a:t>
            </a:r>
            <a:endParaRPr kumimoji="1" lang="en-US" altLang="ja-JP" sz="1400" dirty="0"/>
          </a:p>
          <a:p>
            <a:r>
              <a:rPr lang="ja-JP" altLang="en-US" sz="1400" dirty="0"/>
              <a:t>       ６</a:t>
            </a:r>
            <a:r>
              <a:rPr lang="en-US" altLang="ja-JP" sz="1400" dirty="0"/>
              <a:t>%</a:t>
            </a:r>
            <a:endParaRPr kumimoji="1" lang="ja-JP" altLang="en-US" sz="1400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B81F3BBB-FE20-4077-920A-5F1DA2BE0D18}"/>
              </a:ext>
            </a:extLst>
          </p:cNvPr>
          <p:cNvCxnSpPr>
            <a:cxnSpLocks/>
          </p:cNvCxnSpPr>
          <p:nvPr/>
        </p:nvCxnSpPr>
        <p:spPr>
          <a:xfrm>
            <a:off x="2272336" y="3721387"/>
            <a:ext cx="668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548F309-8B9E-4254-A4A6-E61F5B92D317}"/>
              </a:ext>
            </a:extLst>
          </p:cNvPr>
          <p:cNvCxnSpPr>
            <a:cxnSpLocks/>
          </p:cNvCxnSpPr>
          <p:nvPr/>
        </p:nvCxnSpPr>
        <p:spPr>
          <a:xfrm>
            <a:off x="2436178" y="2979338"/>
            <a:ext cx="654341" cy="262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18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>
            <a:off x="6923836" y="2751579"/>
            <a:ext cx="1354975" cy="12967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56" y="0"/>
            <a:ext cx="4848844" cy="6858000"/>
          </a:xfrm>
          <a:prstGeom prst="rect">
            <a:avLst/>
          </a:prstGeom>
        </p:spPr>
      </p:pic>
      <p:sp>
        <p:nvSpPr>
          <p:cNvPr id="10" name="爆発 1 9"/>
          <p:cNvSpPr/>
          <p:nvPr/>
        </p:nvSpPr>
        <p:spPr>
          <a:xfrm>
            <a:off x="976855" y="675866"/>
            <a:ext cx="4419060" cy="2029818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4308718" y="2123378"/>
            <a:ext cx="3292605" cy="11646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604971" y="128911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身近な場所に外国人は</a:t>
            </a:r>
            <a:endParaRPr lang="en-US" altLang="ja-JP" sz="2400" dirty="0"/>
          </a:p>
          <a:p>
            <a:r>
              <a:rPr kumimoji="1" lang="ja-JP" altLang="en-US" sz="2400" dirty="0"/>
              <a:t>密集している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9040747-06AF-BF4F-940D-AF4DC9F6F2D8}"/>
              </a:ext>
            </a:extLst>
          </p:cNvPr>
          <p:cNvSpPr txBox="1"/>
          <p:nvPr/>
        </p:nvSpPr>
        <p:spPr>
          <a:xfrm>
            <a:off x="4593627" y="6338858"/>
            <a:ext cx="6245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図３ つくば市に住む地域別外国人数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21201" y="6274989"/>
            <a:ext cx="302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20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1456" y="6566697"/>
            <a:ext cx="2645276" cy="27699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2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2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2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-11321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3347631" y="-24057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4" name="角丸四角形 23"/>
          <p:cNvSpPr/>
          <p:nvPr/>
        </p:nvSpPr>
        <p:spPr>
          <a:xfrm>
            <a:off x="2289763" y="-12034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1076815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</p:spTree>
    <p:extLst>
      <p:ext uri="{BB962C8B-B14F-4D97-AF65-F5344CB8AC3E}">
        <p14:creationId xmlns:p14="http://schemas.microsoft.com/office/powerpoint/2010/main" val="18538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E6128-E431-4139-8BFE-DD396E7D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08" y="950227"/>
            <a:ext cx="8615461" cy="1154399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latin typeface="Century" panose="02040604050505020304" pitchFamily="18" charset="0"/>
              </a:rPr>
              <a:t>Q</a:t>
            </a:r>
            <a:r>
              <a:rPr lang="en-US" altLang="ja-JP" sz="3200" b="1" dirty="0">
                <a:latin typeface="+mn-ea"/>
                <a:ea typeface="+mn-ea"/>
              </a:rPr>
              <a:t>. </a:t>
            </a:r>
            <a:r>
              <a:rPr lang="ja-JP" altLang="en-US" sz="3200" b="1" dirty="0">
                <a:latin typeface="+mn-ea"/>
                <a:ea typeface="+mn-ea"/>
              </a:rPr>
              <a:t>なぜ入管法が改正されたの？？</a:t>
            </a:r>
          </a:p>
        </p:txBody>
      </p:sp>
      <p:sp>
        <p:nvSpPr>
          <p:cNvPr id="13" name="楕円 12"/>
          <p:cNvSpPr/>
          <p:nvPr/>
        </p:nvSpPr>
        <p:spPr>
          <a:xfrm>
            <a:off x="6093876" y="4295148"/>
            <a:ext cx="5319584" cy="52454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4" name="図 3" descr="[無料イラスト] &lt;strong&gt;外国人&lt;/strong&gt;のカップル - パブリックドメインQ：著作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8" y="4443046"/>
            <a:ext cx="1797060" cy="1289891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 rot="799030">
            <a:off x="6773557" y="4639740"/>
            <a:ext cx="2096325" cy="1739219"/>
            <a:chOff x="9345460" y="3781168"/>
            <a:chExt cx="2096896" cy="1983172"/>
          </a:xfrm>
        </p:grpSpPr>
        <p:sp>
          <p:nvSpPr>
            <p:cNvPr id="15" name="フローチャート: データ 14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7" name="正方形/長方形 16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8" name="正方形/長方形 17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9" name="正方形/長方形 18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pic>
        <p:nvPicPr>
          <p:cNvPr id="27" name="図 26" descr="[無料イラスト] &lt;strong&gt;飛行機&lt;/strong&gt; - パブリックドメインQ: 著作権フリー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34" y="4963007"/>
            <a:ext cx="909586" cy="57441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8" name="図 27" descr="[無料イラスト] &lt;strong&gt;飛行機&lt;/strong&gt; - パブリックドメインQ: 著作権フリー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28" y="5756358"/>
            <a:ext cx="940442" cy="5938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下矢印 5"/>
          <p:cNvSpPr/>
          <p:nvPr/>
        </p:nvSpPr>
        <p:spPr>
          <a:xfrm>
            <a:off x="4231178" y="2164075"/>
            <a:ext cx="590204" cy="78659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37331" y="56080"/>
            <a:ext cx="437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5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369A19BF-8AD4-4EED-829A-48FBCF5C9093}"/>
              </a:ext>
            </a:extLst>
          </p:cNvPr>
          <p:cNvSpPr txBox="1">
            <a:spLocks/>
          </p:cNvSpPr>
          <p:nvPr/>
        </p:nvSpPr>
        <p:spPr>
          <a:xfrm>
            <a:off x="426544" y="2891374"/>
            <a:ext cx="8615461" cy="115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Century" panose="02040604050505020304" pitchFamily="18" charset="0"/>
              </a:rPr>
              <a:t>A</a:t>
            </a:r>
            <a:r>
              <a:rPr lang="en-US" altLang="ja-JP" sz="3200" b="1" dirty="0">
                <a:latin typeface="+mn-ea"/>
                <a:ea typeface="+mn-ea"/>
              </a:rPr>
              <a:t>. </a:t>
            </a:r>
            <a:r>
              <a:rPr lang="ja-JP" altLang="en-US" sz="3200" b="1" dirty="0">
                <a:latin typeface="+mn-ea"/>
                <a:ea typeface="+mn-ea"/>
              </a:rPr>
              <a:t>日本の深刻な人手不足を緩和するため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4" name="角丸四角形 33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8772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5 0.0162 L -0.03975 0.01643 C -0.03698 -0.02639 -0.03784 -0.00695 -0.03975 -0.08496 C -0.03975 -0.08681 -0.04027 -0.08866 -0.04079 -0.09051 C -0.04218 -0.09584 -0.04513 -0.10579 -0.04513 -0.10556 C -0.04548 -0.10834 -0.04548 -0.11111 -0.04618 -0.11343 C -0.04739 -0.11852 -0.0526 -0.13357 -0.05468 -0.1382 C -0.05573 -0.14028 -0.05677 -0.1419 -0.05798 -0.14398 C -0.05868 -0.14699 -0.05902 -0.15047 -0.06007 -0.15347 C -0.06093 -0.15579 -0.06232 -0.15718 -0.06336 -0.15903 C -0.06458 -0.16158 -0.06545 -0.16412 -0.06649 -0.16667 C -0.06718 -0.16852 -0.06805 -0.1706 -0.06875 -0.17246 C -0.06979 -0.1757 -0.07048 -0.17917 -0.07187 -0.18195 C -0.07482 -0.1882 -0.07882 -0.1926 -0.08159 -0.19908 C -0.08541 -0.20834 -0.08298 -0.20579 -0.08802 -0.20857 C -0.09375 -0.21875 -0.08836 -0.21065 -0.09548 -0.21806 C -0.10625 -0.22963 -0.09739 -0.22269 -0.10729 -0.22963 C -0.10833 -0.23218 -0.10902 -0.23519 -0.11041 -0.23727 C -0.11198 -0.23935 -0.11406 -0.23959 -0.11579 -0.24097 C -0.125 -0.24815 -0.11458 -0.24167 -0.1276 -0.25047 C -0.12968 -0.25185 -0.13177 -0.25324 -0.13402 -0.2544 C -0.13645 -0.25556 -0.13906 -0.25648 -0.14149 -0.2581 C -0.15468 -0.26713 -0.14166 -0.26158 -0.15329 -0.26574 C -0.15555 -0.26783 -0.15989 -0.27222 -0.16302 -0.27338 C -0.16545 -0.27431 -0.16788 -0.27454 -0.17048 -0.27523 C -0.17222 -0.27662 -0.17395 -0.27801 -0.17586 -0.27917 C -0.17795 -0.28056 -0.1802 -0.28148 -0.18229 -0.28287 C -0.18402 -0.28426 -0.18576 -0.28588 -0.1875 -0.28681 C -0.19114 -0.28843 -0.19496 -0.2882 -0.19843 -0.29051 C -0.2 -0.29167 -0.20173 -0.29375 -0.20364 -0.29422 C -0.20833 -0.2956 -0.21302 -0.2956 -0.2177 -0.2963 C -0.21944 -0.29676 -0.22135 -0.29722 -0.22291 -0.29815 C -0.22482 -0.29908 -0.22638 -0.30139 -0.22829 -0.30185 C -0.23402 -0.30347 -0.23975 -0.30324 -0.24548 -0.30394 C -0.25121 -0.30648 -0.25625 -0.3088 -0.2625 -0.30949 C -0.27552 -0.31088 -0.28836 -0.31088 -0.30121 -0.31135 L -0.40086 -0.30949 C -0.40729 -0.30903 -0.42013 -0.30394 -0.42013 -0.30371 C -0.42135 -0.30324 -0.42222 -0.30232 -0.42343 -0.30185 C -0.42864 -0.3 -0.43541 -0.29954 -0.44062 -0.29815 C -0.44479 -0.29699 -0.44895 -0.29537 -0.45329 -0.29422 L -0.46093 -0.29236 C -0.46198 -0.29167 -0.46302 -0.29097 -0.46406 -0.29051 C -0.46562 -0.28982 -0.47291 -0.28704 -0.47586 -0.28472 C -0.48159 -0.28056 -0.47829 -0.28172 -0.48333 -0.27917 C -0.48489 -0.27824 -0.48906 -0.27685 -0.49079 -0.27523 C -0.4927 -0.27361 -0.49427 -0.27107 -0.49635 -0.26968 C -0.49757 -0.26852 -0.49913 -0.26829 -0.50052 -0.2676 C -0.50156 -0.26713 -0.5026 -0.26644 -0.50364 -0.26574 C -0.50625 -0.26435 -0.50885 -0.2632 -0.51128 -0.26204 C -0.51892 -0.25787 -0.50937 -0.26227 -0.51875 -0.2581 C -0.525 -0.25093 -0.51892 -0.25718 -0.52517 -0.25232 C -0.52656 -0.25139 -0.52795 -0.24977 -0.52951 -0.24861 C -0.53159 -0.24722 -0.53593 -0.24491 -0.53593 -0.24468 C -0.53732 -0.24283 -0.53871 -0.24097 -0.5401 -0.23912 C -0.54114 -0.23773 -0.54236 -0.23681 -0.5434 -0.23519 C -0.54461 -0.23357 -0.54531 -0.23125 -0.54652 -0.22963 C -0.54861 -0.22685 -0.55312 -0.22199 -0.55312 -0.22176 C -0.55364 -0.22014 -0.55434 -0.21806 -0.5552 -0.21621 C -0.55885 -0.20857 -0.55833 -0.21343 -0.55937 -0.20486 C -0.55954 -0.20417 -0.55937 -0.20347 -0.55937 -0.20301 L -0.55937 -0.20278 L -0.55937 -0.20301 L -0.55937 -0.20278 " pathEditMode="relative" rAng="0" ptsTypes="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3" y="-16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2.22222E-6 0.00023 C 0.00069 0.00555 0.00104 0.01157 0.00208 0.01713 C 0.00243 0.01921 0.00364 0.02083 0.00416 0.02268 C 0.00607 0.0287 0.00607 0.03102 0.0085 0.03611 C 0.00955 0.03819 0.01076 0.03981 0.0118 0.0419 C 0.0125 0.04352 0.01302 0.04583 0.01371 0.04745 C 0.0158 0.05162 0.01857 0.0544 0.02031 0.05903 C 0.021 0.06088 0.02153 0.06296 0.02239 0.06458 C 0.02326 0.0662 0.02465 0.0669 0.02569 0.06852 C 0.02673 0.07014 0.02778 0.07199 0.02882 0.07407 C 0.02969 0.07593 0.03003 0.07847 0.03107 0.07986 C 0.03298 0.08287 0.03559 0.08426 0.03732 0.0875 C 0.04253 0.09653 0.03923 0.09167 0.04705 0.10093 C 0.05121 0.10579 0.04913 0.10393 0.05347 0.10648 C 0.05746 0.11713 0.0533 0.1088 0.05885 0.11412 C 0.06996 0.125 0.06128 0.11944 0.06857 0.12361 C 0.06996 0.12569 0.07118 0.12778 0.07274 0.1294 C 0.07552 0.13218 0.07899 0.1331 0.08142 0.13704 C 0.08854 0.14977 0.0809 0.13773 0.08767 0.14468 C 0.08993 0.14676 0.09184 0.15093 0.09427 0.15231 C 0.09531 0.15301 0.09635 0.15324 0.09739 0.15417 C 0.09861 0.15509 0.09948 0.15694 0.10069 0.15787 C 0.10173 0.1588 0.10278 0.15903 0.10382 0.15995 C 0.10538 0.16111 0.1066 0.16273 0.10798 0.16366 C 0.10989 0.16481 0.1118 0.16481 0.11354 0.16551 C 0.11632 0.16667 0.1191 0.16852 0.12205 0.16944 C 0.1243 0.17014 0.12639 0.17037 0.12847 0.1713 C 0.13073 0.17222 0.13264 0.17407 0.13489 0.17523 L 0.14774 0.18079 C 0.1493 0.18148 0.15069 0.18194 0.15208 0.18264 L 0.1585 0.18657 C 0.15955 0.18727 0.16076 0.18773 0.1618 0.18843 C 0.16354 0.18981 0.16528 0.1912 0.16701 0.19236 C 0.16875 0.19329 0.17048 0.19352 0.17239 0.19421 C 0.17378 0.19468 0.17517 0.19537 0.17673 0.19606 C 0.17882 0.19722 0.18107 0.19861 0.18298 0.2 C 0.1842 0.20046 0.18524 0.20139 0.18628 0.20185 C 0.18923 0.20301 0.19201 0.20463 0.19496 0.20555 C 0.1993 0.20694 0.20347 0.20787 0.20781 0.20949 C 0.20955 0.20995 0.21128 0.21088 0.21319 0.21134 C 0.21771 0.21227 0.22239 0.2125 0.22708 0.21319 C 0.23646 0.22176 0.22621 0.21366 0.2441 0.21898 C 0.24635 0.21968 0.24826 0.22222 0.25069 0.22268 L 0.26024 0.22477 L 0.34809 0.22268 C 0.35173 0.22268 0.36007 0.21829 0.36319 0.21713 C 0.36475 0.2162 0.36666 0.21597 0.36857 0.21505 C 0.36944 0.21458 0.37048 0.21366 0.37153 0.21319 C 0.37882 0.20972 0.37934 0.20972 0.38559 0.20741 C 0.39114 0.20093 0.38663 0.20532 0.39514 0.20185 C 0.39635 0.20139 0.39739 0.20046 0.39826 0.2 C 0.39982 0.19907 0.40121 0.19861 0.4026 0.19792 C 0.40382 0.19745 0.40486 0.19653 0.40607 0.19606 C 0.40798 0.19514 0.41024 0.19491 0.41232 0.19421 C 0.41371 0.19375 0.41528 0.19282 0.41666 0.19236 C 0.41979 0.18958 0.421 0.18796 0.4243 0.18657 C 0.42587 0.18588 0.42778 0.18542 0.42951 0.18472 C 0.43246 0.18356 0.43819 0.18079 0.43819 0.18102 C 0.44427 0.17338 0.43819 0.1794 0.44878 0.17523 C 0.45104 0.1743 0.45312 0.17268 0.45521 0.1713 C 0.45625 0.1706 0.45746 0.1706 0.4585 0.16944 C 0.45955 0.16805 0.46041 0.16643 0.4618 0.16551 C 0.46302 0.16458 0.46458 0.16458 0.4658 0.16366 C 0.46753 0.16273 0.46875 0.16088 0.47014 0.15995 C 0.47222 0.15833 0.47673 0.15602 0.47673 0.15625 C 0.48576 0.14514 0.4743 0.15833 0.48298 0.15046 C 0.49132 0.14305 0.48142 0.14954 0.48941 0.14468 C 0.49548 0.1338 0.48975 0.14259 0.496 0.13704 C 0.49705 0.13611 0.4993 0.13333 0.4993 0.13356 L 0.4993 0.13333 " pathEditMode="relative" rAng="0" ptsTypes="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5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グラフ 11"/>
          <p:cNvGraphicFramePr>
            <a:graphicFrameLocks/>
          </p:cNvGraphicFramePr>
          <p:nvPr/>
        </p:nvGraphicFramePr>
        <p:xfrm>
          <a:off x="0" y="-595468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タイトル 1">
            <a:extLst>
              <a:ext uri="{FF2B5EF4-FFF2-40B4-BE49-F238E27FC236}">
                <a16:creationId xmlns:a16="http://schemas.microsoft.com/office/drawing/2014/main" id="{6851C167-FD9D-4431-BBDE-ADCB292A9A43}"/>
              </a:ext>
            </a:extLst>
          </p:cNvPr>
          <p:cNvSpPr>
            <a:spLocks noGrp="1"/>
          </p:cNvSpPr>
          <p:nvPr/>
        </p:nvSpPr>
        <p:spPr>
          <a:xfrm>
            <a:off x="2293138" y="5884868"/>
            <a:ext cx="7286172" cy="535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/>
              <a:t>図４ つくば市の外国人における留学生の割合</a:t>
            </a:r>
          </a:p>
        </p:txBody>
      </p:sp>
      <p:sp>
        <p:nvSpPr>
          <p:cNvPr id="22" name="円形吹き出し 21"/>
          <p:cNvSpPr/>
          <p:nvPr/>
        </p:nvSpPr>
        <p:spPr>
          <a:xfrm>
            <a:off x="6791601" y="4008843"/>
            <a:ext cx="2233895" cy="1562988"/>
          </a:xfrm>
          <a:prstGeom prst="wedgeEllipseCallout">
            <a:avLst>
              <a:gd name="adj1" fmla="val -40258"/>
              <a:gd name="adj2" fmla="val -1005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00049" y="4436394"/>
            <a:ext cx="1217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</a:rPr>
              <a:t>28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％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-11321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3347631" y="-24057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5" name="角丸四角形 24"/>
          <p:cNvSpPr/>
          <p:nvPr/>
        </p:nvSpPr>
        <p:spPr>
          <a:xfrm>
            <a:off x="2289763" y="-12034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1076815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</p:spTree>
    <p:extLst>
      <p:ext uri="{BB962C8B-B14F-4D97-AF65-F5344CB8AC3E}">
        <p14:creationId xmlns:p14="http://schemas.microsoft.com/office/powerpoint/2010/main" val="15595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E9429F-7CA7-4DAA-879B-58BB35F2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5" y="570085"/>
            <a:ext cx="7886700" cy="1047909"/>
          </a:xfrm>
        </p:spPr>
        <p:txBody>
          <a:bodyPr>
            <a:normAutofit/>
          </a:bodyPr>
          <a:lstStyle/>
          <a:p>
            <a:r>
              <a:rPr kumimoji="1" lang="ja-JP" altLang="en-US" sz="3600" b="1" dirty="0"/>
              <a:t>筑波大学の留学生（</a:t>
            </a:r>
            <a:r>
              <a:rPr kumimoji="1" lang="en-US" altLang="ja-JP" sz="3600" b="1" dirty="0"/>
              <a:t>2018</a:t>
            </a:r>
            <a:r>
              <a:rPr lang="en-US" altLang="ja-JP" sz="3600" b="1" dirty="0"/>
              <a:t>.</a:t>
            </a:r>
            <a:r>
              <a:rPr kumimoji="1" lang="en-US" altLang="ja-JP" sz="3600" b="1" dirty="0"/>
              <a:t>5.1</a:t>
            </a:r>
            <a:r>
              <a:rPr kumimoji="1" lang="ja-JP" altLang="en-US" sz="3600" b="1" dirty="0"/>
              <a:t>時点）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0BED9C03-7AF5-4503-A631-AC205A86105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04383102"/>
              </p:ext>
            </p:extLst>
          </p:nvPr>
        </p:nvGraphicFramePr>
        <p:xfrm>
          <a:off x="-112089" y="1280796"/>
          <a:ext cx="4629150" cy="3931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EB3C5EAA-0142-48E7-B389-3D145485F30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793891" y="1280797"/>
          <a:ext cx="4465864" cy="393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BA88B4-AC51-4256-9500-3960C5683D85}"/>
              </a:ext>
            </a:extLst>
          </p:cNvPr>
          <p:cNvSpPr txBox="1"/>
          <p:nvPr/>
        </p:nvSpPr>
        <p:spPr>
          <a:xfrm>
            <a:off x="7026822" y="6427113"/>
            <a:ext cx="275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/>
              <a:t>筑波大学</a:t>
            </a:r>
            <a:r>
              <a:rPr kumimoji="1" lang="en-US" altLang="ja-JP" sz="1050" dirty="0"/>
              <a:t>HP</a:t>
            </a:r>
            <a:r>
              <a:rPr kumimoji="1" lang="ja-JP" altLang="en-US" sz="1050" dirty="0"/>
              <a:t>：数字で見る</a:t>
            </a:r>
            <a:endParaRPr kumimoji="1" lang="en-US" altLang="ja-JP" sz="1050" dirty="0"/>
          </a:p>
          <a:p>
            <a:r>
              <a:rPr lang="ja-JP" altLang="en-US" sz="1050" dirty="0"/>
              <a:t>　　　　　　</a:t>
            </a:r>
            <a:r>
              <a:rPr kumimoji="1" lang="ja-JP" altLang="en-US" sz="1050" dirty="0"/>
              <a:t>筑波大学より作成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1CC96653-B04F-4683-9FF8-CF0D710D1D65}"/>
              </a:ext>
            </a:extLst>
          </p:cNvPr>
          <p:cNvSpPr/>
          <p:nvPr/>
        </p:nvSpPr>
        <p:spPr>
          <a:xfrm>
            <a:off x="4078705" y="2916360"/>
            <a:ext cx="646083" cy="123280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爆発: 8 pt 2">
            <a:extLst>
              <a:ext uri="{FF2B5EF4-FFF2-40B4-BE49-F238E27FC236}">
                <a16:creationId xmlns:a16="http://schemas.microsoft.com/office/drawing/2014/main" id="{A168CA93-5D6F-42C9-9EC0-5435DAAADEE8}"/>
              </a:ext>
            </a:extLst>
          </p:cNvPr>
          <p:cNvSpPr/>
          <p:nvPr/>
        </p:nvSpPr>
        <p:spPr>
          <a:xfrm>
            <a:off x="3487832" y="1265882"/>
            <a:ext cx="2172002" cy="1540893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tx1"/>
                </a:solidFill>
              </a:rPr>
              <a:t>７人に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2000" b="1" dirty="0">
                <a:solidFill>
                  <a:schemeClr val="tx1"/>
                </a:solidFill>
              </a:rPr>
              <a:t>１人！！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0030A2D-9049-4D98-8ED7-34A59CD4C819}"/>
              </a:ext>
            </a:extLst>
          </p:cNvPr>
          <p:cNvSpPr txBox="1"/>
          <p:nvPr/>
        </p:nvSpPr>
        <p:spPr>
          <a:xfrm>
            <a:off x="506185" y="5409322"/>
            <a:ext cx="370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/>
              <a:t>図</a:t>
            </a:r>
            <a:r>
              <a:rPr lang="ja-JP" altLang="en-US" b="1" dirty="0"/>
              <a:t>５ </a:t>
            </a:r>
            <a:r>
              <a:rPr kumimoji="1" lang="ja-JP" altLang="en-US" b="1" dirty="0"/>
              <a:t> 筑波大学の学生に占める</a:t>
            </a:r>
            <a:endParaRPr kumimoji="1" lang="en-US" altLang="ja-JP" b="1" dirty="0"/>
          </a:p>
          <a:p>
            <a:pPr algn="ctr"/>
            <a:r>
              <a:rPr lang="ja-JP" altLang="en-US" b="1" dirty="0"/>
              <a:t>　　 外国人留学生の割合</a:t>
            </a:r>
            <a:endParaRPr kumimoji="1" lang="ja-JP" altLang="en-US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749BDF8-D9C8-41C4-9481-1452EA4429D2}"/>
              </a:ext>
            </a:extLst>
          </p:cNvPr>
          <p:cNvSpPr txBox="1"/>
          <p:nvPr/>
        </p:nvSpPr>
        <p:spPr>
          <a:xfrm>
            <a:off x="5201197" y="5409321"/>
            <a:ext cx="365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/>
              <a:t>図</a:t>
            </a:r>
            <a:r>
              <a:rPr lang="ja-JP" altLang="en-US" b="1" dirty="0"/>
              <a:t>６ </a:t>
            </a:r>
            <a:r>
              <a:rPr kumimoji="1" lang="ja-JP" altLang="en-US" b="1" dirty="0"/>
              <a:t> 筑波大学の留学生における</a:t>
            </a:r>
            <a:endParaRPr kumimoji="1" lang="en-US" altLang="ja-JP" b="1" dirty="0"/>
          </a:p>
          <a:p>
            <a:pPr algn="ctr"/>
            <a:r>
              <a:rPr lang="ja-JP" altLang="en-US" b="1" dirty="0"/>
              <a:t>　　 出身国別の割合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-11321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3347631" y="-24057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4" name="角丸四角形 23"/>
          <p:cNvSpPr/>
          <p:nvPr/>
        </p:nvSpPr>
        <p:spPr>
          <a:xfrm>
            <a:off x="2289763" y="-12034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1076815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</p:spTree>
    <p:extLst>
      <p:ext uri="{BB962C8B-B14F-4D97-AF65-F5344CB8AC3E}">
        <p14:creationId xmlns:p14="http://schemas.microsoft.com/office/powerpoint/2010/main" val="194175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15" grpId="0" animBg="1"/>
      <p:bldP spid="3" grpId="0" animBg="1"/>
      <p:bldP spid="19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矢印: 下 28">
            <a:extLst>
              <a:ext uri="{FF2B5EF4-FFF2-40B4-BE49-F238E27FC236}">
                <a16:creationId xmlns:a16="http://schemas.microsoft.com/office/drawing/2014/main" id="{6776185D-C377-4E36-9C64-811595200A75}"/>
              </a:ext>
            </a:extLst>
          </p:cNvPr>
          <p:cNvSpPr/>
          <p:nvPr/>
        </p:nvSpPr>
        <p:spPr>
          <a:xfrm>
            <a:off x="4364515" y="3759193"/>
            <a:ext cx="651424" cy="53595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4DE5E65-36C5-421E-8EC2-62D2FAECD48E}"/>
              </a:ext>
            </a:extLst>
          </p:cNvPr>
          <p:cNvSpPr txBox="1"/>
          <p:nvPr/>
        </p:nvSpPr>
        <p:spPr>
          <a:xfrm>
            <a:off x="1401901" y="965951"/>
            <a:ext cx="634019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4000" b="1" dirty="0"/>
              <a:t>新しく設置される在留資格</a:t>
            </a:r>
          </a:p>
        </p:txBody>
      </p:sp>
      <p:sp>
        <p:nvSpPr>
          <p:cNvPr id="31" name="角丸四角形 31">
            <a:extLst>
              <a:ext uri="{FF2B5EF4-FFF2-40B4-BE49-F238E27FC236}">
                <a16:creationId xmlns:a16="http://schemas.microsoft.com/office/drawing/2014/main" id="{E1FB592D-7175-4922-908C-1C7254A54744}"/>
              </a:ext>
            </a:extLst>
          </p:cNvPr>
          <p:cNvSpPr/>
          <p:nvPr/>
        </p:nvSpPr>
        <p:spPr>
          <a:xfrm>
            <a:off x="-113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2" name="角丸四角形 32">
            <a:extLst>
              <a:ext uri="{FF2B5EF4-FFF2-40B4-BE49-F238E27FC236}">
                <a16:creationId xmlns:a16="http://schemas.microsoft.com/office/drawing/2014/main" id="{D3AE9DB0-D3A7-4AC8-B740-6AAED40F9B03}"/>
              </a:ext>
            </a:extLst>
          </p:cNvPr>
          <p:cNvSpPr/>
          <p:nvPr/>
        </p:nvSpPr>
        <p:spPr>
          <a:xfrm>
            <a:off x="3347631" y="-24057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3" name="角丸四角形 43">
            <a:extLst>
              <a:ext uri="{FF2B5EF4-FFF2-40B4-BE49-F238E27FC236}">
                <a16:creationId xmlns:a16="http://schemas.microsoft.com/office/drawing/2014/main" id="{487FDBAF-0CBD-4DBB-976F-7790C2BFB5ED}"/>
              </a:ext>
            </a:extLst>
          </p:cNvPr>
          <p:cNvSpPr/>
          <p:nvPr/>
        </p:nvSpPr>
        <p:spPr>
          <a:xfrm>
            <a:off x="2289763" y="-12034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4" name="角丸四角形 44">
            <a:extLst>
              <a:ext uri="{FF2B5EF4-FFF2-40B4-BE49-F238E27FC236}">
                <a16:creationId xmlns:a16="http://schemas.microsoft.com/office/drawing/2014/main" id="{513CC820-860F-4428-B5A6-B7FAD69AF4D6}"/>
              </a:ext>
            </a:extLst>
          </p:cNvPr>
          <p:cNvSpPr/>
          <p:nvPr/>
        </p:nvSpPr>
        <p:spPr>
          <a:xfrm>
            <a:off x="10768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41B80351-D2E7-4CE5-9536-AE2171A27D2E}"/>
              </a:ext>
            </a:extLst>
          </p:cNvPr>
          <p:cNvSpPr/>
          <p:nvPr/>
        </p:nvSpPr>
        <p:spPr>
          <a:xfrm>
            <a:off x="6093876" y="4295150"/>
            <a:ext cx="5319584" cy="52454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B9EA1C6-A09D-4264-864B-7F70F7E5740F}"/>
              </a:ext>
            </a:extLst>
          </p:cNvPr>
          <p:cNvGrpSpPr/>
          <p:nvPr/>
        </p:nvGrpSpPr>
        <p:grpSpPr>
          <a:xfrm rot="799030">
            <a:off x="6773559" y="4639742"/>
            <a:ext cx="2096325" cy="1739219"/>
            <a:chOff x="9345460" y="3781168"/>
            <a:chExt cx="2096896" cy="1983172"/>
          </a:xfrm>
        </p:grpSpPr>
        <p:sp>
          <p:nvSpPr>
            <p:cNvPr id="37" name="フローチャート: データ 36">
              <a:extLst>
                <a:ext uri="{FF2B5EF4-FFF2-40B4-BE49-F238E27FC236}">
                  <a16:creationId xmlns:a16="http://schemas.microsoft.com/office/drawing/2014/main" id="{A44BEA58-9FB1-4E92-9498-69DACD18B5B3}"/>
                </a:ext>
              </a:extLst>
            </p:cNvPr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F98FC05-475A-4D93-8539-DEA6C6629B87}"/>
                </a:ext>
              </a:extLst>
            </p:cNvPr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5508002-0A5F-4D5C-9109-1EA52EF07C49}"/>
                </a:ext>
              </a:extLst>
            </p:cNvPr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B6A0C6D3-3A9F-48CD-9374-58D66370A48C}"/>
                </a:ext>
              </a:extLst>
            </p:cNvPr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161B1B96-FDA1-4A54-9DD9-EB86E01A74C1}"/>
                </a:ext>
              </a:extLst>
            </p:cNvPr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4176CF21-0832-4462-8281-AD0C37EC5E92}"/>
                </a:ext>
              </a:extLst>
            </p:cNvPr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BF1D649-5E59-4393-94B2-296CAEE03E41}"/>
              </a:ext>
            </a:extLst>
          </p:cNvPr>
          <p:cNvSpPr txBox="1"/>
          <p:nvPr/>
        </p:nvSpPr>
        <p:spPr>
          <a:xfrm>
            <a:off x="-79892" y="6274822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E3CD114-9307-4A33-B3BD-E14915A3FAD3}"/>
              </a:ext>
            </a:extLst>
          </p:cNvPr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AF2EB855-6940-411F-959D-2A4D13DFFB4B}"/>
              </a:ext>
            </a:extLst>
          </p:cNvPr>
          <p:cNvSpPr/>
          <p:nvPr/>
        </p:nvSpPr>
        <p:spPr>
          <a:xfrm>
            <a:off x="1394932" y="4539008"/>
            <a:ext cx="6590590" cy="1441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/>
              <a:t>・建設業、造船・船用工業</a:t>
            </a:r>
            <a:r>
              <a:rPr lang="ja-JP" altLang="en-US" sz="1100" dirty="0"/>
              <a:t>（</a:t>
            </a:r>
            <a:r>
              <a:rPr lang="en-US" altLang="ja-JP" sz="1100" dirty="0"/>
              <a:t>2019</a:t>
            </a:r>
            <a:r>
              <a:rPr lang="ja-JP" altLang="en-US" sz="1100" dirty="0"/>
              <a:t>年</a:t>
            </a:r>
            <a:r>
              <a:rPr lang="en-US" altLang="ja-JP" sz="1100" dirty="0"/>
              <a:t>4</a:t>
            </a:r>
            <a:r>
              <a:rPr lang="ja-JP" altLang="en-US" sz="1100" dirty="0"/>
              <a:t>月</a:t>
            </a:r>
            <a:r>
              <a:rPr lang="en-US" altLang="ja-JP" sz="1100" dirty="0"/>
              <a:t>1</a:t>
            </a:r>
            <a:r>
              <a:rPr lang="ja-JP" altLang="en-US" sz="1100" dirty="0"/>
              <a:t>日現在）</a:t>
            </a:r>
            <a:endParaRPr lang="en-US" altLang="ja-JP" sz="1100" dirty="0"/>
          </a:p>
          <a:p>
            <a:r>
              <a:rPr lang="ja-JP" altLang="en-US" sz="2000" dirty="0"/>
              <a:t>・家族帯同可能</a:t>
            </a:r>
            <a:endParaRPr lang="en-US" altLang="ja-JP" sz="2000" dirty="0"/>
          </a:p>
          <a:p>
            <a:r>
              <a:rPr lang="ja-JP" altLang="en-US" sz="2000" dirty="0"/>
              <a:t>・在留期限の更新可能</a:t>
            </a: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E4750056-0D57-46A7-AF42-75EFF71F97FF}"/>
              </a:ext>
            </a:extLst>
          </p:cNvPr>
          <p:cNvSpPr/>
          <p:nvPr/>
        </p:nvSpPr>
        <p:spPr>
          <a:xfrm>
            <a:off x="1394932" y="2062839"/>
            <a:ext cx="6590590" cy="144122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/>
              <a:t>・漁業・農業・介護など</a:t>
            </a:r>
            <a:r>
              <a:rPr lang="en-US" altLang="ja-JP" sz="2000" dirty="0"/>
              <a:t>14</a:t>
            </a:r>
            <a:r>
              <a:rPr lang="ja-JP" altLang="en-US" sz="2000" dirty="0"/>
              <a:t>の業種</a:t>
            </a:r>
            <a:endParaRPr lang="en-US" altLang="ja-JP" sz="2000" dirty="0"/>
          </a:p>
          <a:p>
            <a:r>
              <a:rPr lang="ja-JP" altLang="en-US" sz="2000" dirty="0"/>
              <a:t>・家族の帯同不可</a:t>
            </a:r>
            <a:endParaRPr lang="en-US" altLang="ja-JP" sz="2000" dirty="0"/>
          </a:p>
          <a:p>
            <a:r>
              <a:rPr lang="ja-JP" altLang="en-US" sz="2000" dirty="0"/>
              <a:t>・最長</a:t>
            </a:r>
            <a:r>
              <a:rPr lang="en-US" altLang="ja-JP" sz="2000" dirty="0"/>
              <a:t>5</a:t>
            </a:r>
            <a:r>
              <a:rPr lang="ja-JP" altLang="en-US" sz="2000" dirty="0"/>
              <a:t>年</a:t>
            </a:r>
            <a:endParaRPr lang="en-US" altLang="ja-JP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771271F-EF6E-4A62-B842-3DB107B5E7CB}"/>
              </a:ext>
            </a:extLst>
          </p:cNvPr>
          <p:cNvSpPr txBox="1"/>
          <p:nvPr/>
        </p:nvSpPr>
        <p:spPr>
          <a:xfrm>
            <a:off x="456321" y="2018267"/>
            <a:ext cx="203132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400" dirty="0"/>
              <a:t>特定技能１号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ECB701F-E455-44F6-9A2A-F2A9BED45A2F}"/>
              </a:ext>
            </a:extLst>
          </p:cNvPr>
          <p:cNvSpPr txBox="1"/>
          <p:nvPr/>
        </p:nvSpPr>
        <p:spPr>
          <a:xfrm>
            <a:off x="456321" y="4444600"/>
            <a:ext cx="20313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特定技能２号</a:t>
            </a:r>
          </a:p>
        </p:txBody>
      </p:sp>
    </p:spTree>
    <p:extLst>
      <p:ext uri="{BB962C8B-B14F-4D97-AF65-F5344CB8AC3E}">
        <p14:creationId xmlns:p14="http://schemas.microsoft.com/office/powerpoint/2010/main" val="2703915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57118" y="841135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（名前秘匿）ウズベキスタン出身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66497" y="6393187"/>
            <a:ext cx="3209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5</a:t>
            </a:r>
            <a:r>
              <a:rPr lang="ja-JP" altLang="en-US" sz="1600" dirty="0"/>
              <a:t>月</a:t>
            </a:r>
            <a:r>
              <a:rPr lang="en-US" altLang="ja-JP" sz="1600" dirty="0"/>
              <a:t>11</a:t>
            </a:r>
            <a:r>
              <a:rPr lang="ja-JP" altLang="en-US" sz="1600" dirty="0"/>
              <a:t>日</a:t>
            </a:r>
            <a:r>
              <a:rPr lang="en-US" altLang="ja-JP" sz="1600" dirty="0"/>
              <a:t>(</a:t>
            </a:r>
            <a:r>
              <a:rPr lang="ja-JP" altLang="en-US" sz="1600" dirty="0"/>
              <a:t>土</a:t>
            </a:r>
            <a:r>
              <a:rPr lang="en-US" altLang="ja-JP" sz="1600" dirty="0"/>
              <a:t>)</a:t>
            </a:r>
            <a:r>
              <a:rPr lang="ja-JP" altLang="en-US" sz="1600" dirty="0"/>
              <a:t>大内</a:t>
            </a:r>
            <a:r>
              <a:rPr lang="en-US" altLang="ja-JP" sz="1600" dirty="0"/>
              <a:t>(</a:t>
            </a:r>
            <a:r>
              <a:rPr lang="ja-JP" altLang="en-US" sz="1600" dirty="0"/>
              <a:t>代表</a:t>
            </a:r>
            <a:r>
              <a:rPr lang="en-US" altLang="ja-JP" sz="1600" dirty="0"/>
              <a:t>)</a:t>
            </a:r>
            <a:r>
              <a:rPr lang="ja-JP" altLang="en-US" sz="1600" dirty="0"/>
              <a:t>ヒアリング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003" y="5916136"/>
            <a:ext cx="41503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27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7741" y="6400884"/>
            <a:ext cx="3254417" cy="3231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5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5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305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1" name="角丸四角形吹き出し 20"/>
          <p:cNvSpPr/>
          <p:nvPr/>
        </p:nvSpPr>
        <p:spPr>
          <a:xfrm>
            <a:off x="287741" y="1683674"/>
            <a:ext cx="5141511" cy="3932378"/>
          </a:xfrm>
          <a:prstGeom prst="wedgeRoundRectCallout">
            <a:avLst>
              <a:gd name="adj1" fmla="val 75077"/>
              <a:gd name="adj2" fmla="val 46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</a:rPr>
              <a:t>Right-on </a:t>
            </a:r>
            <a:r>
              <a:rPr lang="ja-JP" altLang="en-US" dirty="0">
                <a:solidFill>
                  <a:schemeClr val="tx1"/>
                </a:solidFill>
              </a:rPr>
              <a:t>つくば本店でバイトをしています。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生活費を得るために始めたのですが、バイトをしたことで、丁寧語や若者言葉など、教科書で学びにくい日本語を学べたのは、良い経験です。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また、友人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 dirty="0">
                <a:solidFill>
                  <a:schemeClr val="tx1"/>
                </a:solidFill>
              </a:rPr>
              <a:t>留学生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  <a:r>
              <a:rPr lang="ja-JP" altLang="en-US" dirty="0">
                <a:solidFill>
                  <a:schemeClr val="tx1"/>
                </a:solidFill>
              </a:rPr>
              <a:t>はユニクロでバイトしているのですが、大きなお店なので学べることが多いらしく、自分も働いてみたいなと思っています。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4593628" y="-876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4" name="角丸四角形 23"/>
          <p:cNvSpPr/>
          <p:nvPr/>
        </p:nvSpPr>
        <p:spPr>
          <a:xfrm>
            <a:off x="1111439" y="-8765"/>
            <a:ext cx="1191923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  <a:endParaRPr lang="en-US" altLang="ja-JP" b="1" dirty="0"/>
          </a:p>
        </p:txBody>
      </p:sp>
      <p:sp>
        <p:nvSpPr>
          <p:cNvPr id="25" name="角丸四角形 24"/>
          <p:cNvSpPr/>
          <p:nvPr/>
        </p:nvSpPr>
        <p:spPr>
          <a:xfrm>
            <a:off x="2314134" y="-12034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3380680" y="-15302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95BB375-3377-46CF-8DDE-4FC95E62A350}"/>
              </a:ext>
            </a:extLst>
          </p:cNvPr>
          <p:cNvSpPr txBox="1"/>
          <p:nvPr/>
        </p:nvSpPr>
        <p:spPr>
          <a:xfrm>
            <a:off x="6444641" y="3429000"/>
            <a:ext cx="213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（写真削除）</a:t>
            </a:r>
          </a:p>
        </p:txBody>
      </p:sp>
    </p:spTree>
    <p:extLst>
      <p:ext uri="{BB962C8B-B14F-4D97-AF65-F5344CB8AC3E}">
        <p14:creationId xmlns:p14="http://schemas.microsoft.com/office/powerpoint/2010/main" val="2364594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66746" y="70925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（名前秘匿）ロシア出身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66497" y="6393187"/>
            <a:ext cx="3209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5</a:t>
            </a:r>
            <a:r>
              <a:rPr lang="ja-JP" altLang="en-US" sz="1600" dirty="0"/>
              <a:t>月</a:t>
            </a:r>
            <a:r>
              <a:rPr lang="en-US" altLang="ja-JP" sz="1600" dirty="0"/>
              <a:t>11</a:t>
            </a:r>
            <a:r>
              <a:rPr lang="ja-JP" altLang="en-US" sz="1600" dirty="0"/>
              <a:t>日</a:t>
            </a:r>
            <a:r>
              <a:rPr lang="en-US" altLang="ja-JP" sz="1600" dirty="0"/>
              <a:t>(</a:t>
            </a:r>
            <a:r>
              <a:rPr lang="ja-JP" altLang="en-US" sz="1600" dirty="0"/>
              <a:t>土</a:t>
            </a:r>
            <a:r>
              <a:rPr lang="en-US" altLang="ja-JP" sz="1600" dirty="0"/>
              <a:t>)</a:t>
            </a:r>
            <a:r>
              <a:rPr lang="ja-JP" altLang="en-US" sz="1600" dirty="0"/>
              <a:t>大内</a:t>
            </a:r>
            <a:r>
              <a:rPr lang="en-US" altLang="ja-JP" sz="1600" dirty="0"/>
              <a:t>(</a:t>
            </a:r>
            <a:r>
              <a:rPr lang="ja-JP" altLang="en-US" sz="1600" dirty="0"/>
              <a:t>代表</a:t>
            </a:r>
            <a:r>
              <a:rPr lang="en-US" altLang="ja-JP" sz="1600" dirty="0"/>
              <a:t>)</a:t>
            </a:r>
            <a:r>
              <a:rPr lang="ja-JP" altLang="en-US" sz="1600" dirty="0"/>
              <a:t>ヒアリング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003" y="5916136"/>
            <a:ext cx="41503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27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7741" y="6400884"/>
            <a:ext cx="3254417" cy="3231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5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5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305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1" name="角丸四角形吹き出し 20"/>
          <p:cNvSpPr/>
          <p:nvPr/>
        </p:nvSpPr>
        <p:spPr>
          <a:xfrm>
            <a:off x="287742" y="1683674"/>
            <a:ext cx="4920866" cy="3932378"/>
          </a:xfrm>
          <a:prstGeom prst="wedgeRoundRectCallout">
            <a:avLst>
              <a:gd name="adj1" fmla="val 69902"/>
              <a:gd name="adj2" fmla="val 102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先生に紹介してもらったフィンラガンというバーで、</a:t>
            </a:r>
            <a:r>
              <a:rPr lang="en-US" altLang="ja-JP" dirty="0">
                <a:solidFill>
                  <a:schemeClr val="tx1"/>
                </a:solidFill>
              </a:rPr>
              <a:t>10</a:t>
            </a:r>
            <a:r>
              <a:rPr lang="ja-JP" altLang="en-US" dirty="0">
                <a:solidFill>
                  <a:schemeClr val="tx1"/>
                </a:solidFill>
              </a:rPr>
              <a:t>か月ほど働いていました。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u="sng" dirty="0">
                <a:solidFill>
                  <a:schemeClr val="tx1"/>
                </a:solidFill>
              </a:rPr>
              <a:t>お金を稼ぐため</a:t>
            </a:r>
            <a:r>
              <a:rPr lang="ja-JP" altLang="en-US" dirty="0">
                <a:solidFill>
                  <a:schemeClr val="tx1"/>
                </a:solidFill>
              </a:rPr>
              <a:t>、</a:t>
            </a:r>
            <a:r>
              <a:rPr lang="ja-JP" altLang="en-US" u="sng" dirty="0">
                <a:solidFill>
                  <a:schemeClr val="tx1"/>
                </a:solidFill>
              </a:rPr>
              <a:t>経験を積むため</a:t>
            </a:r>
            <a:r>
              <a:rPr lang="ja-JP" altLang="en-US" dirty="0">
                <a:solidFill>
                  <a:schemeClr val="tx1"/>
                </a:solidFill>
              </a:rPr>
              <a:t>、</a:t>
            </a:r>
            <a:r>
              <a:rPr lang="ja-JP" altLang="en-US" u="sng" dirty="0">
                <a:solidFill>
                  <a:schemeClr val="tx1"/>
                </a:solidFill>
              </a:rPr>
              <a:t>コミュニケーション力を鍛えるため</a:t>
            </a:r>
            <a:r>
              <a:rPr lang="ja-JP" altLang="en-US" dirty="0">
                <a:solidFill>
                  <a:schemeClr val="tx1"/>
                </a:solidFill>
              </a:rPr>
              <a:t>に、バイトをしようと考えていました。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バイトを通して、知り合いが増えただけでなく、日本語力が向上したと感じています。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4593628" y="-876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4" name="角丸四角形 23"/>
          <p:cNvSpPr/>
          <p:nvPr/>
        </p:nvSpPr>
        <p:spPr>
          <a:xfrm>
            <a:off x="1111439" y="-8765"/>
            <a:ext cx="1191923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  <a:endParaRPr lang="en-US" altLang="ja-JP" b="1" dirty="0"/>
          </a:p>
        </p:txBody>
      </p:sp>
      <p:sp>
        <p:nvSpPr>
          <p:cNvPr id="25" name="角丸四角形 24"/>
          <p:cNvSpPr/>
          <p:nvPr/>
        </p:nvSpPr>
        <p:spPr>
          <a:xfrm>
            <a:off x="2314134" y="-12034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3380680" y="-15302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38A10FF-69A5-4BA1-BFCA-85E02274E3A5}"/>
              </a:ext>
            </a:extLst>
          </p:cNvPr>
          <p:cNvSpPr txBox="1"/>
          <p:nvPr/>
        </p:nvSpPr>
        <p:spPr>
          <a:xfrm>
            <a:off x="6450904" y="3587233"/>
            <a:ext cx="213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（写真削除）</a:t>
            </a:r>
          </a:p>
        </p:txBody>
      </p:sp>
    </p:spTree>
    <p:extLst>
      <p:ext uri="{BB962C8B-B14F-4D97-AF65-F5344CB8AC3E}">
        <p14:creationId xmlns:p14="http://schemas.microsoft.com/office/powerpoint/2010/main" val="1449170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66746" y="709250"/>
            <a:ext cx="403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（</a:t>
            </a:r>
            <a:r>
              <a:rPr lang="en-US" altLang="ja-JP" sz="2400" dirty="0"/>
              <a:t>2</a:t>
            </a:r>
            <a:r>
              <a:rPr lang="ja-JP" altLang="en-US" sz="2400" dirty="0"/>
              <a:t>名、名前秘匿）韓国出身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66497" y="6393187"/>
            <a:ext cx="3209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5</a:t>
            </a:r>
            <a:r>
              <a:rPr lang="ja-JP" altLang="en-US" sz="1600" dirty="0"/>
              <a:t>月</a:t>
            </a:r>
            <a:r>
              <a:rPr lang="en-US" altLang="ja-JP" sz="1600" dirty="0"/>
              <a:t>11</a:t>
            </a:r>
            <a:r>
              <a:rPr lang="ja-JP" altLang="en-US" sz="1600" dirty="0"/>
              <a:t>日</a:t>
            </a:r>
            <a:r>
              <a:rPr lang="en-US" altLang="ja-JP" sz="1600" dirty="0"/>
              <a:t>(</a:t>
            </a:r>
            <a:r>
              <a:rPr lang="ja-JP" altLang="en-US" sz="1600" dirty="0"/>
              <a:t>土</a:t>
            </a:r>
            <a:r>
              <a:rPr lang="en-US" altLang="ja-JP" sz="1600" dirty="0"/>
              <a:t>)</a:t>
            </a:r>
            <a:r>
              <a:rPr lang="ja-JP" altLang="en-US" sz="1600" dirty="0"/>
              <a:t>大内</a:t>
            </a:r>
            <a:r>
              <a:rPr lang="en-US" altLang="ja-JP" sz="1600" dirty="0"/>
              <a:t>(</a:t>
            </a:r>
            <a:r>
              <a:rPr lang="ja-JP" altLang="en-US" sz="1600" dirty="0"/>
              <a:t>代表</a:t>
            </a:r>
            <a:r>
              <a:rPr lang="en-US" altLang="ja-JP" sz="1600" dirty="0"/>
              <a:t>)</a:t>
            </a:r>
            <a:r>
              <a:rPr lang="ja-JP" altLang="en-US" sz="1600" dirty="0"/>
              <a:t>ヒアリング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003" y="5916136"/>
            <a:ext cx="41503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sz="2700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sz="2700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7741" y="6400884"/>
            <a:ext cx="3254417" cy="3231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5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5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5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5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3050" y="-8765"/>
            <a:ext cx="1088137" cy="57458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1" name="角丸四角形吹き出し 20"/>
          <p:cNvSpPr/>
          <p:nvPr/>
        </p:nvSpPr>
        <p:spPr>
          <a:xfrm>
            <a:off x="287741" y="1683674"/>
            <a:ext cx="5141511" cy="3932378"/>
          </a:xfrm>
          <a:prstGeom prst="wedgeRoundRectCallout">
            <a:avLst>
              <a:gd name="adj1" fmla="val 75077"/>
              <a:gd name="adj2" fmla="val 127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（以下、両者の意見）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まだバイトをしていないのですが、アパレルで働いてみたいと思っています。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まだ日本に来たばかりで生活になれていないのですが、慣れてきたら、アプリや友人による紹介でバイトを始めてみたいなと思います。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4593628" y="-876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4" name="角丸四角形 23"/>
          <p:cNvSpPr/>
          <p:nvPr/>
        </p:nvSpPr>
        <p:spPr>
          <a:xfrm>
            <a:off x="1111439" y="-8765"/>
            <a:ext cx="1191923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  <a:endParaRPr lang="en-US" altLang="ja-JP" b="1" dirty="0"/>
          </a:p>
        </p:txBody>
      </p:sp>
      <p:sp>
        <p:nvSpPr>
          <p:cNvPr id="25" name="角丸四角形 24"/>
          <p:cNvSpPr/>
          <p:nvPr/>
        </p:nvSpPr>
        <p:spPr>
          <a:xfrm>
            <a:off x="2314134" y="-12034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3380680" y="-15302"/>
            <a:ext cx="1212947" cy="581126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9E0618F-CDC9-460A-B3A6-57A4CF9C262C}"/>
              </a:ext>
            </a:extLst>
          </p:cNvPr>
          <p:cNvSpPr txBox="1"/>
          <p:nvPr/>
        </p:nvSpPr>
        <p:spPr>
          <a:xfrm>
            <a:off x="6450904" y="3587233"/>
            <a:ext cx="213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（写真削除）</a:t>
            </a:r>
          </a:p>
        </p:txBody>
      </p:sp>
    </p:spTree>
    <p:extLst>
      <p:ext uri="{BB962C8B-B14F-4D97-AF65-F5344CB8AC3E}">
        <p14:creationId xmlns:p14="http://schemas.microsoft.com/office/powerpoint/2010/main" val="285477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879165" y="6542399"/>
            <a:ext cx="250581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88" dirty="0"/>
              <a:t>厚生労働省「労働経済動向調査</a:t>
            </a:r>
            <a:r>
              <a:rPr lang="en-US" altLang="ja-JP" sz="788" dirty="0"/>
              <a:t>(2018</a:t>
            </a:r>
            <a:r>
              <a:rPr lang="ja-JP" altLang="en-US" sz="788" dirty="0"/>
              <a:t>年</a:t>
            </a:r>
            <a:r>
              <a:rPr lang="en-US" altLang="ja-JP" sz="788" dirty="0"/>
              <a:t>)</a:t>
            </a:r>
            <a:r>
              <a:rPr lang="ja-JP" altLang="en-US" sz="788" dirty="0"/>
              <a:t>」より作成</a:t>
            </a:r>
            <a:endParaRPr lang="en-US" altLang="ja-JP" sz="788" dirty="0"/>
          </a:p>
        </p:txBody>
      </p:sp>
      <p:sp>
        <p:nvSpPr>
          <p:cNvPr id="3" name="正方形/長方形 2"/>
          <p:cNvSpPr/>
          <p:nvPr/>
        </p:nvSpPr>
        <p:spPr>
          <a:xfrm>
            <a:off x="0" y="677690"/>
            <a:ext cx="9144000" cy="61803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aphicFrame>
        <p:nvGraphicFramePr>
          <p:cNvPr id="27" name="グラフ 26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231907"/>
              </p:ext>
            </p:extLst>
          </p:nvPr>
        </p:nvGraphicFramePr>
        <p:xfrm>
          <a:off x="517967" y="894407"/>
          <a:ext cx="9423411" cy="4671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E73018-3A68-4303-99F9-593AED57724B}"/>
              </a:ext>
            </a:extLst>
          </p:cNvPr>
          <p:cNvSpPr txBox="1"/>
          <p:nvPr/>
        </p:nvSpPr>
        <p:spPr>
          <a:xfrm>
            <a:off x="149789" y="877744"/>
            <a:ext cx="6698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（</a:t>
            </a:r>
            <a:r>
              <a:rPr lang="en-US" altLang="ja-JP" sz="1400" dirty="0"/>
              <a:t>%</a:t>
            </a:r>
            <a:r>
              <a:rPr lang="ja-JP" altLang="en-US" sz="1400" dirty="0"/>
              <a:t>）</a:t>
            </a:r>
            <a:endParaRPr lang="en-US" altLang="ja-JP" sz="1400" dirty="0"/>
          </a:p>
          <a:p>
            <a:r>
              <a:rPr lang="ja-JP" altLang="en-US" sz="1400" dirty="0"/>
              <a:t>人</a:t>
            </a:r>
            <a:endParaRPr lang="en-US" altLang="ja-JP" sz="1400" dirty="0"/>
          </a:p>
          <a:p>
            <a:r>
              <a:rPr lang="ja-JP" altLang="en-US" sz="1400" dirty="0"/>
              <a:t>手</a:t>
            </a:r>
            <a:endParaRPr lang="en-US" altLang="ja-JP" sz="1400" dirty="0"/>
          </a:p>
          <a:p>
            <a:r>
              <a:rPr lang="ja-JP" altLang="en-US" sz="1400" dirty="0"/>
              <a:t>不</a:t>
            </a:r>
            <a:endParaRPr lang="en-US" altLang="ja-JP" sz="1400" dirty="0"/>
          </a:p>
          <a:p>
            <a:r>
              <a:rPr lang="ja-JP" altLang="en-US" sz="1400" dirty="0"/>
              <a:t>足</a:t>
            </a:r>
            <a:endParaRPr lang="en-US" altLang="ja-JP" sz="1400" dirty="0"/>
          </a:p>
          <a:p>
            <a:r>
              <a:rPr lang="ja-JP" altLang="en-US" sz="1400" dirty="0"/>
              <a:t>を</a:t>
            </a:r>
            <a:endParaRPr lang="en-US" altLang="ja-JP" sz="1400" dirty="0"/>
          </a:p>
          <a:p>
            <a:r>
              <a:rPr lang="ja-JP" altLang="en-US" sz="1400" dirty="0"/>
              <a:t>感</a:t>
            </a:r>
            <a:endParaRPr lang="en-US" altLang="ja-JP" sz="1400" dirty="0"/>
          </a:p>
          <a:p>
            <a:r>
              <a:rPr lang="ja-JP" altLang="en-US" sz="1400" dirty="0"/>
              <a:t>じ</a:t>
            </a:r>
            <a:endParaRPr lang="en-US" altLang="ja-JP" sz="1400" dirty="0"/>
          </a:p>
          <a:p>
            <a:r>
              <a:rPr lang="ja-JP" altLang="en-US" sz="1400" dirty="0"/>
              <a:t>て</a:t>
            </a:r>
            <a:endParaRPr lang="en-US" altLang="ja-JP" sz="1400" dirty="0"/>
          </a:p>
          <a:p>
            <a:r>
              <a:rPr lang="ja-JP" altLang="en-US" sz="1400" dirty="0"/>
              <a:t>い</a:t>
            </a:r>
            <a:endParaRPr lang="en-US" altLang="ja-JP" sz="1400" dirty="0"/>
          </a:p>
          <a:p>
            <a:r>
              <a:rPr lang="ja-JP" altLang="en-US" sz="1400" dirty="0"/>
              <a:t>る</a:t>
            </a:r>
            <a:endParaRPr lang="en-US" altLang="ja-JP" sz="1400" dirty="0"/>
          </a:p>
          <a:p>
            <a:r>
              <a:rPr lang="ja-JP" altLang="en-US" sz="1400" dirty="0"/>
              <a:t>割</a:t>
            </a:r>
            <a:endParaRPr lang="en-US" altLang="ja-JP" sz="1400" dirty="0"/>
          </a:p>
          <a:p>
            <a:r>
              <a:rPr lang="ja-JP" altLang="en-US" sz="1400" dirty="0"/>
              <a:t>合</a:t>
            </a:r>
            <a:endParaRPr lang="en-US" altLang="ja-JP" sz="1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4FF55C9-2A6A-4907-98C0-DB39C34C2DE6}"/>
              </a:ext>
            </a:extLst>
          </p:cNvPr>
          <p:cNvSpPr txBox="1"/>
          <p:nvPr/>
        </p:nvSpPr>
        <p:spPr>
          <a:xfrm>
            <a:off x="3975409" y="5678065"/>
            <a:ext cx="243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産業の種類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2819733" y="648447"/>
            <a:ext cx="3595649" cy="685397"/>
            <a:chOff x="-6418415" y="998494"/>
            <a:chExt cx="10871376" cy="572647"/>
          </a:xfrm>
        </p:grpSpPr>
        <p:sp>
          <p:nvSpPr>
            <p:cNvPr id="22" name="正方形/長方形 21"/>
            <p:cNvSpPr/>
            <p:nvPr/>
          </p:nvSpPr>
          <p:spPr>
            <a:xfrm>
              <a:off x="-6230690" y="998494"/>
              <a:ext cx="10495932" cy="512266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-6418415" y="1031134"/>
              <a:ext cx="10871376" cy="540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/>
                <a:t>人手不足の実態</a:t>
              </a: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967D442-7F4A-4D3A-A91B-3F24FDF5D717}"/>
              </a:ext>
            </a:extLst>
          </p:cNvPr>
          <p:cNvSpPr txBox="1"/>
          <p:nvPr/>
        </p:nvSpPr>
        <p:spPr>
          <a:xfrm>
            <a:off x="2419004" y="6308522"/>
            <a:ext cx="499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図１ 産業別人手不足感（</a:t>
            </a:r>
            <a:r>
              <a:rPr lang="en-US" altLang="ja-JP" sz="2400" b="1" dirty="0"/>
              <a:t>2018</a:t>
            </a:r>
            <a:r>
              <a:rPr lang="ja-JP" altLang="en-US" sz="2400" b="1" dirty="0"/>
              <a:t>年）</a:t>
            </a:r>
            <a:endParaRPr kumimoji="1" lang="ja-JP" altLang="en-US" sz="24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A9E77F8-9F47-41C9-9AD7-8378EE486B2C}"/>
              </a:ext>
            </a:extLst>
          </p:cNvPr>
          <p:cNvSpPr txBox="1"/>
          <p:nvPr/>
        </p:nvSpPr>
        <p:spPr>
          <a:xfrm>
            <a:off x="7343897" y="6447101"/>
            <a:ext cx="1801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/>
              <a:t>厚生労働省「労働経済動向調査</a:t>
            </a:r>
            <a:r>
              <a:rPr kumimoji="1" lang="en-US" altLang="ja-JP" sz="1050" dirty="0"/>
              <a:t>(2018)</a:t>
            </a:r>
            <a:r>
              <a:rPr kumimoji="1" lang="ja-JP" altLang="en-US" sz="1050" dirty="0"/>
              <a:t>」より作成</a:t>
            </a:r>
            <a:endParaRPr kumimoji="1" lang="ja-JP" altLang="en-US" sz="1200" dirty="0"/>
          </a:p>
        </p:txBody>
      </p:sp>
      <p:sp>
        <p:nvSpPr>
          <p:cNvPr id="7" name="角丸四角形 6"/>
          <p:cNvSpPr/>
          <p:nvPr/>
        </p:nvSpPr>
        <p:spPr>
          <a:xfrm>
            <a:off x="1015844" y="1217048"/>
            <a:ext cx="2524191" cy="235287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537331" y="56080"/>
            <a:ext cx="445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6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6" name="角丸四角形 25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7" name="角丸四角形 36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57387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7" grpId="0">
        <p:bldAsOne/>
      </p:bldGraphic>
      <p:bldP spid="6" grpId="0"/>
      <p:bldP spid="30" grpId="0"/>
      <p:bldP spid="31" grpId="0"/>
      <p:bldP spid="32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E6128-E431-4139-8BFE-DD396E7D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08" y="950227"/>
            <a:ext cx="8615461" cy="1154399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latin typeface="Century" panose="02040604050505020304" pitchFamily="18" charset="0"/>
              </a:rPr>
              <a:t>Q</a:t>
            </a:r>
            <a:r>
              <a:rPr lang="en-US" altLang="ja-JP" sz="3200" b="1" dirty="0">
                <a:latin typeface="+mn-ea"/>
                <a:ea typeface="+mn-ea"/>
              </a:rPr>
              <a:t>. </a:t>
            </a:r>
            <a:r>
              <a:rPr lang="ja-JP" altLang="en-US" sz="3200" b="1" dirty="0">
                <a:latin typeface="+mn-ea"/>
                <a:ea typeface="+mn-ea"/>
              </a:rPr>
              <a:t>入管法が改正されて、何が変わるの？？</a:t>
            </a:r>
          </a:p>
        </p:txBody>
      </p:sp>
      <p:sp>
        <p:nvSpPr>
          <p:cNvPr id="13" name="楕円 12"/>
          <p:cNvSpPr/>
          <p:nvPr/>
        </p:nvSpPr>
        <p:spPr>
          <a:xfrm>
            <a:off x="6093876" y="4295148"/>
            <a:ext cx="5319584" cy="52454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4" name="図 3" descr="[無料イラスト] &lt;strong&gt;外国人&lt;/strong&gt;のカップル - パブリックドメインQ：著作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8" y="4443046"/>
            <a:ext cx="1797060" cy="1289891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 rot="799030">
            <a:off x="6773557" y="4639740"/>
            <a:ext cx="2096325" cy="1739219"/>
            <a:chOff x="9345460" y="3781168"/>
            <a:chExt cx="2096896" cy="1983172"/>
          </a:xfrm>
        </p:grpSpPr>
        <p:sp>
          <p:nvSpPr>
            <p:cNvPr id="15" name="フローチャート: データ 14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7" name="正方形/長方形 16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8" name="正方形/長方形 17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9" name="正方形/長方形 18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pic>
        <p:nvPicPr>
          <p:cNvPr id="27" name="図 26" descr="[無料イラスト] &lt;strong&gt;飛行機&lt;/strong&gt; - パブリックドメインQ: 著作権フリー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34" y="4963007"/>
            <a:ext cx="909586" cy="57441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8" name="図 27" descr="[無料イラスト] &lt;strong&gt;飛行機&lt;/strong&gt; - パブリックドメインQ: 著作権フリー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28" y="5756358"/>
            <a:ext cx="940442" cy="5938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下矢印 5"/>
          <p:cNvSpPr/>
          <p:nvPr/>
        </p:nvSpPr>
        <p:spPr>
          <a:xfrm>
            <a:off x="4231178" y="2164075"/>
            <a:ext cx="590204" cy="78659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37331" y="56080"/>
            <a:ext cx="407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Agency FB" panose="020B0503020202020204" pitchFamily="34" charset="0"/>
              </a:rPr>
              <a:t>7</a:t>
            </a:r>
            <a:endParaRPr kumimoji="1"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369A19BF-8AD4-4EED-829A-48FBCF5C9093}"/>
              </a:ext>
            </a:extLst>
          </p:cNvPr>
          <p:cNvSpPr txBox="1">
            <a:spLocks/>
          </p:cNvSpPr>
          <p:nvPr/>
        </p:nvSpPr>
        <p:spPr>
          <a:xfrm>
            <a:off x="426544" y="2891374"/>
            <a:ext cx="8615461" cy="115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Century" panose="02040604050505020304" pitchFamily="18" charset="0"/>
                <a:ea typeface="+mn-ea"/>
              </a:rPr>
              <a:t>A</a:t>
            </a:r>
            <a:r>
              <a:rPr lang="en-US" altLang="ja-JP" sz="3200" b="1" dirty="0">
                <a:latin typeface="+mn-ea"/>
                <a:ea typeface="+mn-ea"/>
              </a:rPr>
              <a:t>. </a:t>
            </a:r>
            <a:r>
              <a:rPr lang="ja-JP" altLang="en-US" sz="3200" b="1" dirty="0">
                <a:latin typeface="+mn-ea"/>
                <a:ea typeface="+mn-ea"/>
              </a:rPr>
              <a:t>外国人の単純労働が認められた。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34" name="角丸四角形 33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8099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5 0.0162 L -0.03975 0.01643 C -0.03698 -0.02639 -0.03784 -0.00695 -0.03975 -0.08496 C -0.03975 -0.08681 -0.04027 -0.08866 -0.04079 -0.09051 C -0.04218 -0.09584 -0.04513 -0.10579 -0.04513 -0.10556 C -0.04548 -0.10834 -0.04548 -0.11111 -0.04618 -0.11343 C -0.04739 -0.11852 -0.0526 -0.13357 -0.05468 -0.1382 C -0.05573 -0.14028 -0.05677 -0.1419 -0.05798 -0.14398 C -0.05868 -0.14699 -0.05902 -0.15047 -0.06007 -0.15347 C -0.06093 -0.15579 -0.06232 -0.15718 -0.06336 -0.15903 C -0.06458 -0.16158 -0.06545 -0.16412 -0.06649 -0.16667 C -0.06718 -0.16852 -0.06805 -0.1706 -0.06875 -0.17246 C -0.06979 -0.1757 -0.07048 -0.17917 -0.07187 -0.18195 C -0.07482 -0.1882 -0.07882 -0.1926 -0.08159 -0.19908 C -0.08541 -0.20834 -0.08298 -0.20579 -0.08802 -0.20857 C -0.09375 -0.21875 -0.08836 -0.21065 -0.09548 -0.21806 C -0.10625 -0.22963 -0.09739 -0.22269 -0.10729 -0.22963 C -0.10833 -0.23218 -0.10902 -0.23519 -0.11041 -0.23727 C -0.11198 -0.23935 -0.11406 -0.23959 -0.11579 -0.24097 C -0.125 -0.24815 -0.11458 -0.24167 -0.1276 -0.25047 C -0.12968 -0.25185 -0.13177 -0.25324 -0.13402 -0.2544 C -0.13645 -0.25556 -0.13906 -0.25648 -0.14149 -0.2581 C -0.15468 -0.26713 -0.14166 -0.26158 -0.15329 -0.26574 C -0.15555 -0.26783 -0.15989 -0.27222 -0.16302 -0.27338 C -0.16545 -0.27431 -0.16788 -0.27454 -0.17048 -0.27523 C -0.17222 -0.27662 -0.17395 -0.27801 -0.17586 -0.27917 C -0.17795 -0.28056 -0.1802 -0.28148 -0.18229 -0.28287 C -0.18402 -0.28426 -0.18576 -0.28588 -0.1875 -0.28681 C -0.19114 -0.28843 -0.19496 -0.2882 -0.19843 -0.29051 C -0.2 -0.29167 -0.20173 -0.29375 -0.20364 -0.29422 C -0.20833 -0.2956 -0.21302 -0.2956 -0.2177 -0.2963 C -0.21944 -0.29676 -0.22135 -0.29722 -0.22291 -0.29815 C -0.22482 -0.29908 -0.22638 -0.30139 -0.22829 -0.30185 C -0.23402 -0.30347 -0.23975 -0.30324 -0.24548 -0.30394 C -0.25121 -0.30648 -0.25625 -0.3088 -0.2625 -0.30949 C -0.27552 -0.31088 -0.28836 -0.31088 -0.30121 -0.31135 L -0.40086 -0.30949 C -0.40729 -0.30903 -0.42013 -0.30394 -0.42013 -0.30371 C -0.42135 -0.30324 -0.42222 -0.30232 -0.42343 -0.30185 C -0.42864 -0.3 -0.43541 -0.29954 -0.44062 -0.29815 C -0.44479 -0.29699 -0.44895 -0.29537 -0.45329 -0.29422 L -0.46093 -0.29236 C -0.46198 -0.29167 -0.46302 -0.29097 -0.46406 -0.29051 C -0.46562 -0.28982 -0.47291 -0.28704 -0.47586 -0.28472 C -0.48159 -0.28056 -0.47829 -0.28172 -0.48333 -0.27917 C -0.48489 -0.27824 -0.48906 -0.27685 -0.49079 -0.27523 C -0.4927 -0.27361 -0.49427 -0.27107 -0.49635 -0.26968 C -0.49757 -0.26852 -0.49913 -0.26829 -0.50052 -0.2676 C -0.50156 -0.26713 -0.5026 -0.26644 -0.50364 -0.26574 C -0.50625 -0.26435 -0.50885 -0.2632 -0.51128 -0.26204 C -0.51892 -0.25787 -0.50937 -0.26227 -0.51875 -0.2581 C -0.525 -0.25093 -0.51892 -0.25718 -0.52517 -0.25232 C -0.52656 -0.25139 -0.52795 -0.24977 -0.52951 -0.24861 C -0.53159 -0.24722 -0.53593 -0.24491 -0.53593 -0.24468 C -0.53732 -0.24283 -0.53871 -0.24097 -0.5401 -0.23912 C -0.54114 -0.23773 -0.54236 -0.23681 -0.5434 -0.23519 C -0.54461 -0.23357 -0.54531 -0.23125 -0.54652 -0.22963 C -0.54861 -0.22685 -0.55312 -0.22199 -0.55312 -0.22176 C -0.55364 -0.22014 -0.55434 -0.21806 -0.5552 -0.21621 C -0.55885 -0.20857 -0.55833 -0.21343 -0.55937 -0.20486 C -0.55954 -0.20417 -0.55937 -0.20347 -0.55937 -0.20301 L -0.55937 -0.20278 L -0.55937 -0.20301 L -0.55937 -0.20278 " pathEditMode="relative" rAng="0" ptsTypes="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3" y="-16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2.22222E-6 0.00023 C 0.00069 0.00555 0.00104 0.01157 0.00208 0.01713 C 0.00243 0.01921 0.00364 0.02083 0.00416 0.02268 C 0.00607 0.0287 0.00607 0.03102 0.0085 0.03611 C 0.00955 0.03819 0.01076 0.03981 0.0118 0.0419 C 0.0125 0.04352 0.01302 0.04583 0.01371 0.04745 C 0.0158 0.05162 0.01857 0.0544 0.02031 0.05903 C 0.021 0.06088 0.02153 0.06296 0.02239 0.06458 C 0.02326 0.0662 0.02465 0.0669 0.02569 0.06852 C 0.02673 0.07014 0.02778 0.07199 0.02882 0.07407 C 0.02969 0.07593 0.03003 0.07847 0.03107 0.07986 C 0.03298 0.08287 0.03559 0.08426 0.03732 0.0875 C 0.04253 0.09653 0.03923 0.09167 0.04705 0.10093 C 0.05121 0.10579 0.04913 0.10393 0.05347 0.10648 C 0.05746 0.11713 0.0533 0.1088 0.05885 0.11412 C 0.06996 0.125 0.06128 0.11944 0.06857 0.12361 C 0.06996 0.12569 0.07118 0.12778 0.07274 0.1294 C 0.07552 0.13218 0.07899 0.1331 0.08142 0.13704 C 0.08854 0.14977 0.0809 0.13773 0.08767 0.14468 C 0.08993 0.14676 0.09184 0.15093 0.09427 0.15231 C 0.09531 0.15301 0.09635 0.15324 0.09739 0.15417 C 0.09861 0.15509 0.09948 0.15694 0.10069 0.15787 C 0.10173 0.1588 0.10278 0.15903 0.10382 0.15995 C 0.10538 0.16111 0.1066 0.16273 0.10798 0.16366 C 0.10989 0.16481 0.1118 0.16481 0.11354 0.16551 C 0.11632 0.16667 0.1191 0.16852 0.12205 0.16944 C 0.1243 0.17014 0.12639 0.17037 0.12847 0.1713 C 0.13073 0.17222 0.13264 0.17407 0.13489 0.17523 L 0.14774 0.18079 C 0.1493 0.18148 0.15069 0.18194 0.15208 0.18264 L 0.1585 0.18657 C 0.15955 0.18727 0.16076 0.18773 0.1618 0.18843 C 0.16354 0.18981 0.16528 0.1912 0.16701 0.19236 C 0.16875 0.19329 0.17048 0.19352 0.17239 0.19421 C 0.17378 0.19468 0.17517 0.19537 0.17673 0.19606 C 0.17882 0.19722 0.18107 0.19861 0.18298 0.2 C 0.1842 0.20046 0.18524 0.20139 0.18628 0.20185 C 0.18923 0.20301 0.19201 0.20463 0.19496 0.20555 C 0.1993 0.20694 0.20347 0.20787 0.20781 0.20949 C 0.20955 0.20995 0.21128 0.21088 0.21319 0.21134 C 0.21771 0.21227 0.22239 0.2125 0.22708 0.21319 C 0.23646 0.22176 0.22621 0.21366 0.2441 0.21898 C 0.24635 0.21968 0.24826 0.22222 0.25069 0.22268 L 0.26024 0.22477 L 0.34809 0.22268 C 0.35173 0.22268 0.36007 0.21829 0.36319 0.21713 C 0.36475 0.2162 0.36666 0.21597 0.36857 0.21505 C 0.36944 0.21458 0.37048 0.21366 0.37153 0.21319 C 0.37882 0.20972 0.37934 0.20972 0.38559 0.20741 C 0.39114 0.20093 0.38663 0.20532 0.39514 0.20185 C 0.39635 0.20139 0.39739 0.20046 0.39826 0.2 C 0.39982 0.19907 0.40121 0.19861 0.4026 0.19792 C 0.40382 0.19745 0.40486 0.19653 0.40607 0.19606 C 0.40798 0.19514 0.41024 0.19491 0.41232 0.19421 C 0.41371 0.19375 0.41528 0.19282 0.41666 0.19236 C 0.41979 0.18958 0.421 0.18796 0.4243 0.18657 C 0.42587 0.18588 0.42778 0.18542 0.42951 0.18472 C 0.43246 0.18356 0.43819 0.18079 0.43819 0.18102 C 0.44427 0.17338 0.43819 0.1794 0.44878 0.17523 C 0.45104 0.1743 0.45312 0.17268 0.45521 0.1713 C 0.45625 0.1706 0.45746 0.1706 0.4585 0.16944 C 0.45955 0.16805 0.46041 0.16643 0.4618 0.16551 C 0.46302 0.16458 0.46458 0.16458 0.4658 0.16366 C 0.46753 0.16273 0.46875 0.16088 0.47014 0.15995 C 0.47222 0.15833 0.47673 0.15602 0.47673 0.15625 C 0.48576 0.14514 0.4743 0.15833 0.48298 0.15046 C 0.49132 0.14305 0.48142 0.14954 0.48941 0.14468 C 0.49548 0.1338 0.48975 0.14259 0.496 0.13704 C 0.49705 0.13611 0.4993 0.13333 0.4993 0.13356 L 0.4993 0.13333 " pathEditMode="relative" rAng="0" ptsTypes="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5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94318" y="909607"/>
            <a:ext cx="6853158" cy="1138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800" dirty="0"/>
              <a:t>法改正により</a:t>
            </a:r>
            <a:endParaRPr lang="en-US" altLang="ja-JP" sz="2800" dirty="0"/>
          </a:p>
          <a:p>
            <a:r>
              <a:rPr lang="ja-JP" altLang="en-US" sz="4000" b="1" dirty="0"/>
              <a:t>就労が認められる業種を拡大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9882" y="2967000"/>
            <a:ext cx="3540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「高度な専門人材」が対象</a:t>
            </a:r>
          </a:p>
        </p:txBody>
      </p:sp>
      <p:pic>
        <p:nvPicPr>
          <p:cNvPr id="6" name="図 5" descr="[無料イラスト] 外国の&lt;strong&gt;ビジネスマン&lt;/strong&gt; - パブリックドメインQ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76" y="3699769"/>
            <a:ext cx="1453448" cy="2518351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8537331" y="56082"/>
            <a:ext cx="45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8</a:t>
            </a:r>
            <a:endParaRPr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-79892" y="6274822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BA8EAD-16D6-49E1-904F-78C6C42E6416}"/>
              </a:ext>
            </a:extLst>
          </p:cNvPr>
          <p:cNvSpPr txBox="1"/>
          <p:nvPr/>
        </p:nvSpPr>
        <p:spPr>
          <a:xfrm>
            <a:off x="1235079" y="2332266"/>
            <a:ext cx="159101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/>
              <a:t>今まで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318F5C-0553-4D1B-9BF1-69ECB3425D8E}"/>
              </a:ext>
            </a:extLst>
          </p:cNvPr>
          <p:cNvSpPr txBox="1"/>
          <p:nvPr/>
        </p:nvSpPr>
        <p:spPr>
          <a:xfrm>
            <a:off x="6242681" y="2333798"/>
            <a:ext cx="166624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/>
              <a:t>これから</a:t>
            </a:r>
          </a:p>
        </p:txBody>
      </p:sp>
      <p:sp>
        <p:nvSpPr>
          <p:cNvPr id="12" name="吹き出し: 円形 11">
            <a:extLst>
              <a:ext uri="{FF2B5EF4-FFF2-40B4-BE49-F238E27FC236}">
                <a16:creationId xmlns:a16="http://schemas.microsoft.com/office/drawing/2014/main" id="{F13A0468-0BBC-45B9-8148-7CDA8B68D3A5}"/>
              </a:ext>
            </a:extLst>
          </p:cNvPr>
          <p:cNvSpPr/>
          <p:nvPr/>
        </p:nvSpPr>
        <p:spPr>
          <a:xfrm>
            <a:off x="462218" y="3513401"/>
            <a:ext cx="2552291" cy="2334617"/>
          </a:xfrm>
          <a:prstGeom prst="wedgeEllipseCallout">
            <a:avLst>
              <a:gd name="adj1" fmla="val 60138"/>
              <a:gd name="adj2" fmla="val -1147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6B4DD39-64C7-450B-9BA7-9132685473D6}"/>
              </a:ext>
            </a:extLst>
          </p:cNvPr>
          <p:cNvSpPr/>
          <p:nvPr/>
        </p:nvSpPr>
        <p:spPr>
          <a:xfrm>
            <a:off x="772143" y="3803619"/>
            <a:ext cx="21674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・外交</a:t>
            </a:r>
          </a:p>
          <a:p>
            <a:r>
              <a:rPr lang="ja-JP" altLang="en-US" dirty="0"/>
              <a:t>・投資、経営</a:t>
            </a:r>
          </a:p>
          <a:p>
            <a:r>
              <a:rPr lang="ja-JP" altLang="en-US" dirty="0"/>
              <a:t>・法律、会計業務</a:t>
            </a:r>
          </a:p>
          <a:p>
            <a:r>
              <a:rPr lang="ja-JP" altLang="en-US" dirty="0"/>
              <a:t>・医療</a:t>
            </a:r>
          </a:p>
          <a:p>
            <a:r>
              <a:rPr lang="ja-JP" altLang="en-US" dirty="0"/>
              <a:t>・教育</a:t>
            </a:r>
          </a:p>
          <a:p>
            <a:r>
              <a:rPr lang="ja-JP" altLang="en-US" dirty="0"/>
              <a:t>　　　　　</a:t>
            </a:r>
            <a:r>
              <a:rPr lang="en-US" altLang="ja-JP" dirty="0"/>
              <a:t>…etc.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4E94EE-B5BE-4473-BD68-4B79939958FF}"/>
              </a:ext>
            </a:extLst>
          </p:cNvPr>
          <p:cNvSpPr txBox="1"/>
          <p:nvPr/>
        </p:nvSpPr>
        <p:spPr>
          <a:xfrm>
            <a:off x="5057423" y="3028026"/>
            <a:ext cx="3743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「人手不足の産業」も受け入れ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D603787D-1914-400F-8481-3F20A856F596}"/>
              </a:ext>
            </a:extLst>
          </p:cNvPr>
          <p:cNvSpPr/>
          <p:nvPr/>
        </p:nvSpPr>
        <p:spPr>
          <a:xfrm>
            <a:off x="4003041" y="3056228"/>
            <a:ext cx="931814" cy="3437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5E8DB630-2948-43BC-A9FF-6D1DD2C20EE2}"/>
              </a:ext>
            </a:extLst>
          </p:cNvPr>
          <p:cNvSpPr/>
          <p:nvPr/>
        </p:nvSpPr>
        <p:spPr>
          <a:xfrm>
            <a:off x="6093876" y="4295150"/>
            <a:ext cx="5319584" cy="52454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E3A58DC7-1B69-48A1-8E1E-0B305756DB17}"/>
              </a:ext>
            </a:extLst>
          </p:cNvPr>
          <p:cNvGrpSpPr/>
          <p:nvPr/>
        </p:nvGrpSpPr>
        <p:grpSpPr>
          <a:xfrm rot="799030">
            <a:off x="6773559" y="4639742"/>
            <a:ext cx="2096325" cy="1739219"/>
            <a:chOff x="9345460" y="3781168"/>
            <a:chExt cx="2096896" cy="1983172"/>
          </a:xfrm>
        </p:grpSpPr>
        <p:sp>
          <p:nvSpPr>
            <p:cNvPr id="48" name="フローチャート: データ 47">
              <a:extLst>
                <a:ext uri="{FF2B5EF4-FFF2-40B4-BE49-F238E27FC236}">
                  <a16:creationId xmlns:a16="http://schemas.microsoft.com/office/drawing/2014/main" id="{7D31A1AF-B684-4DEA-BADE-41853E10D4AC}"/>
                </a:ext>
              </a:extLst>
            </p:cNvPr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397A0FFE-9B1C-481D-9581-25C1C756CD59}"/>
                </a:ext>
              </a:extLst>
            </p:cNvPr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5F5ABC52-C619-4C6F-97B8-D605EB6CAA37}"/>
                </a:ext>
              </a:extLst>
            </p:cNvPr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FB75950B-A217-477B-AB7B-92A0D9152B39}"/>
                </a:ext>
              </a:extLst>
            </p:cNvPr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DDAA44B-F3FB-45A0-8838-899BC05891CA}"/>
                </a:ext>
              </a:extLst>
            </p:cNvPr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42EF4E0D-55FA-4857-A269-A1944BB30E90}"/>
                </a:ext>
              </a:extLst>
            </p:cNvPr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30" name="吹き出し: 円形 29">
            <a:extLst>
              <a:ext uri="{FF2B5EF4-FFF2-40B4-BE49-F238E27FC236}">
                <a16:creationId xmlns:a16="http://schemas.microsoft.com/office/drawing/2014/main" id="{5168BEA9-5D26-49F0-B074-96A71716517D}"/>
              </a:ext>
            </a:extLst>
          </p:cNvPr>
          <p:cNvSpPr/>
          <p:nvPr/>
        </p:nvSpPr>
        <p:spPr>
          <a:xfrm>
            <a:off x="5838464" y="3513400"/>
            <a:ext cx="2464238" cy="2334618"/>
          </a:xfrm>
          <a:prstGeom prst="wedgeEllipseCallout">
            <a:avLst>
              <a:gd name="adj1" fmla="val -59815"/>
              <a:gd name="adj2" fmla="val -1263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・介護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・清掃業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・建設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・農業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・外食業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　　　    </a:t>
            </a:r>
            <a:r>
              <a:rPr kumimoji="1" lang="en-US" altLang="ja-JP" dirty="0">
                <a:solidFill>
                  <a:schemeClr val="tx1"/>
                </a:solidFill>
              </a:rPr>
              <a:t>…etc.</a:t>
            </a:r>
          </a:p>
          <a:p>
            <a:pPr algn="ctr"/>
            <a:endParaRPr kumimoji="1" lang="ja-JP" altLang="en-US" dirty="0"/>
          </a:p>
        </p:txBody>
      </p:sp>
      <p:sp>
        <p:nvSpPr>
          <p:cNvPr id="27" name="角丸四角形 26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9" name="角丸四角形 28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37" name="角丸四角形 36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33203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楕円 9"/>
          <p:cNvSpPr/>
          <p:nvPr/>
        </p:nvSpPr>
        <p:spPr>
          <a:xfrm>
            <a:off x="-1701938" y="-1688559"/>
            <a:ext cx="4343308" cy="43997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1BE6128-E431-4139-8BFE-DD396E7D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809" y="1988888"/>
            <a:ext cx="5119020" cy="745629"/>
          </a:xfrm>
        </p:spPr>
        <p:txBody>
          <a:bodyPr>
            <a:noAutofit/>
          </a:bodyPr>
          <a:lstStyle/>
          <a:p>
            <a:r>
              <a:rPr lang="ja-JP" altLang="en-US" sz="4000" b="1" dirty="0">
                <a:latin typeface="+mn-ea"/>
                <a:ea typeface="+mn-ea"/>
              </a:rPr>
              <a:t>入管法の改正前は？</a:t>
            </a:r>
          </a:p>
        </p:txBody>
      </p:sp>
      <p:pic>
        <p:nvPicPr>
          <p:cNvPr id="3" name="Picture 6" descr="外国人　派遣 に対する画像結果">
            <a:hlinkClick r:id="rId2"/>
            <a:extLst>
              <a:ext uri="{FF2B5EF4-FFF2-40B4-BE49-F238E27FC236}">
                <a16:creationId xmlns:a16="http://schemas.microsoft.com/office/drawing/2014/main" id="{3640D455-F7CE-4A5E-81BD-F57B58F5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47" y="3194758"/>
            <a:ext cx="3982806" cy="3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 rot="673179">
            <a:off x="314231" y="672466"/>
            <a:ext cx="1572672" cy="1487379"/>
            <a:chOff x="9345460" y="3781168"/>
            <a:chExt cx="2096896" cy="1983172"/>
          </a:xfrm>
        </p:grpSpPr>
        <p:sp>
          <p:nvSpPr>
            <p:cNvPr id="12" name="フローチャート: データ 11"/>
            <p:cNvSpPr/>
            <p:nvPr/>
          </p:nvSpPr>
          <p:spPr>
            <a:xfrm>
              <a:off x="10836927" y="3781168"/>
              <a:ext cx="605429" cy="429083"/>
            </a:xfrm>
            <a:prstGeom prst="flowChartInputOutp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0836875" y="4349578"/>
              <a:ext cx="506627" cy="12603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正方形/長方形 13"/>
            <p:cNvSpPr/>
            <p:nvPr/>
          </p:nvSpPr>
          <p:spPr>
            <a:xfrm rot="15933184">
              <a:off x="10392045" y="4478328"/>
              <a:ext cx="356966" cy="14729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5" name="正方形/長方形 14"/>
            <p:cNvSpPr/>
            <p:nvPr/>
          </p:nvSpPr>
          <p:spPr>
            <a:xfrm rot="15933184">
              <a:off x="10029948" y="5342554"/>
              <a:ext cx="223113" cy="5261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6" name="正方形/長方形 15"/>
            <p:cNvSpPr/>
            <p:nvPr/>
          </p:nvSpPr>
          <p:spPr>
            <a:xfrm rot="15933184">
              <a:off x="10752964" y="5050158"/>
              <a:ext cx="378313" cy="7847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9345460" y="5183705"/>
              <a:ext cx="374791" cy="580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pic>
        <p:nvPicPr>
          <p:cNvPr id="22" name="図 21" descr="[無料イラスト] &lt;strong&gt;飛行機&lt;/strong&gt; - パブリックドメインQ: 著作権フリー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495">
            <a:off x="4071561" y="4554621"/>
            <a:ext cx="1244419" cy="785864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8411601" y="56082"/>
            <a:ext cx="445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Agency FB" panose="020B0503020202020204" pitchFamily="34" charset="0"/>
              </a:rPr>
              <a:t>9</a:t>
            </a:r>
            <a:endParaRPr lang="ja-JP" altLang="en-US" sz="4800" dirty="0">
              <a:latin typeface="Agency FB" panose="020B0503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-79892" y="6276446"/>
            <a:ext cx="415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You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は何しに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つくば</a:t>
            </a:r>
            <a:r>
              <a:rPr lang="ja-JP" altLang="en-US" b="1" dirty="0">
                <a:effectLst>
                  <a:outerShdw blurRad="50800" dist="101600" dir="2400000" algn="bl" rotWithShape="0">
                    <a:prstClr val="black">
                      <a:alpha val="40000"/>
                    </a:prst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へ？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-2672" y="6564850"/>
            <a:ext cx="2440092" cy="26161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Why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did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you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come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to</a:t>
            </a:r>
            <a:r>
              <a:rPr lang="ja-JP" altLang="en-US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en-US" altLang="ja-JP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Tsukuba</a:t>
            </a:r>
            <a:r>
              <a:rPr lang="ja-JP" altLang="en-US" sz="1100" b="1" dirty="0">
                <a:solidFill>
                  <a:srgbClr val="FF0000"/>
                </a:solidFill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ja-JP" sz="1100" b="1" dirty="0">
                <a:effectLst>
                  <a:outerShdw blurRad="50800" dist="101600" dir="2400000" algn="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ja-JP" altLang="en-US" sz="1100" b="1" dirty="0">
              <a:effectLst>
                <a:outerShdw blurRad="50800" dist="101600" dir="2400000" algn="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-24020" y="-8765"/>
            <a:ext cx="1088137" cy="57458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背景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4573309" y="4775"/>
            <a:ext cx="134259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最終発表に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向けて</a:t>
            </a:r>
            <a:endParaRPr lang="en-US" altLang="ja-JP" sz="1600" b="1" dirty="0"/>
          </a:p>
        </p:txBody>
      </p:sp>
      <p:sp>
        <p:nvSpPr>
          <p:cNvPr id="24" name="角丸四角形 23"/>
          <p:cNvSpPr/>
          <p:nvPr/>
        </p:nvSpPr>
        <p:spPr>
          <a:xfrm>
            <a:off x="3490011" y="0"/>
            <a:ext cx="1066546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目的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1064117" y="-14968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予備調査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2277064" y="-12034"/>
            <a:ext cx="1212947" cy="58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問題提起</a:t>
            </a:r>
          </a:p>
        </p:txBody>
      </p:sp>
    </p:spTree>
    <p:extLst>
      <p:ext uri="{BB962C8B-B14F-4D97-AF65-F5344CB8AC3E}">
        <p14:creationId xmlns:p14="http://schemas.microsoft.com/office/powerpoint/2010/main" val="14675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20747 -0.06505 C -0.30018 -0.09561 -0.40643 -0.20324 -0.40087 -0.26088 L -0.3882 -0.3882 " pathEditMode="relative" rAng="600000" ptsTypes="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0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2668</TotalTime>
  <Words>3801</Words>
  <Application>Microsoft Office PowerPoint</Application>
  <PresentationFormat>画面に合わせる (4:3)</PresentationFormat>
  <Paragraphs>1048</Paragraphs>
  <Slides>55</Slides>
  <Notes>0</Notes>
  <HiddenSlides>12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73" baseType="lpstr">
      <vt:lpstr>Elephant</vt:lpstr>
      <vt:lpstr>HGPｺﾞｼｯｸM</vt:lpstr>
      <vt:lpstr>HGSｺﾞｼｯｸE</vt:lpstr>
      <vt:lpstr>HGS行書体</vt:lpstr>
      <vt:lpstr>HG丸ｺﾞｼｯｸM-PRO</vt:lpstr>
      <vt:lpstr>HG明朝B</vt:lpstr>
      <vt:lpstr>ゴシック</vt:lpstr>
      <vt:lpstr>メイリオ</vt:lpstr>
      <vt:lpstr>游ゴシック</vt:lpstr>
      <vt:lpstr>游ゴシック 本文</vt:lpstr>
      <vt:lpstr>Agency FB</vt:lpstr>
      <vt:lpstr>Arial</vt:lpstr>
      <vt:lpstr>Berlin Sans FB Demi</vt:lpstr>
      <vt:lpstr>Book Antiqua</vt:lpstr>
      <vt:lpstr>Calibri</vt:lpstr>
      <vt:lpstr>Calibri Light</vt:lpstr>
      <vt:lpstr>Century</vt:lpstr>
      <vt:lpstr>Office テーマ</vt:lpstr>
      <vt:lpstr>PowerPoint プレゼンテーション</vt:lpstr>
      <vt:lpstr>PowerPoint プレゼンテーション</vt:lpstr>
      <vt:lpstr>最近の話題のニュースって 　　　　なんですか？</vt:lpstr>
      <vt:lpstr>入管法とは・・・？</vt:lpstr>
      <vt:lpstr>Q. なぜ入管法が改正されたの？？</vt:lpstr>
      <vt:lpstr>PowerPoint プレゼンテーション</vt:lpstr>
      <vt:lpstr>Q. 入管法が改正されて、何が変わるの？？</vt:lpstr>
      <vt:lpstr>PowerPoint プレゼンテーション</vt:lpstr>
      <vt:lpstr>入管法の改正前は？</vt:lpstr>
      <vt:lpstr>PowerPoint プレゼンテーション</vt:lpstr>
      <vt:lpstr>改正後は・・・？？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アルバイトに対する留学生の印象(予備調査)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留学生へのヒアリングから…</vt:lpstr>
      <vt:lpstr>留学生に対する店側の印象(予備調査)</vt:lpstr>
      <vt:lpstr>PowerPoint プレゼンテーション</vt:lpstr>
      <vt:lpstr>雇用側へのヒアリングから…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筑波大学の留学生（2018.5.1時点）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筑波大学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s1711233</dc:creator>
  <cp:lastModifiedBy>タオ カトウ</cp:lastModifiedBy>
  <cp:revision>254</cp:revision>
  <cp:lastPrinted>2019-05-14T03:54:27Z</cp:lastPrinted>
  <dcterms:created xsi:type="dcterms:W3CDTF">2019-05-12T10:51:15Z</dcterms:created>
  <dcterms:modified xsi:type="dcterms:W3CDTF">2019-07-05T06:21:19Z</dcterms:modified>
</cp:coreProperties>
</file>