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6.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7.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comment8.xml" ContentType="application/vnd.openxmlformats-officedocument.presentationml.comment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9.xml" ContentType="application/vnd.openxmlformats-officedocument.presentationml.comments+xml"/>
  <Override PartName="/ppt/notesSlides/notesSlide17.xml" ContentType="application/vnd.openxmlformats-officedocument.presentationml.notesSlide+xml"/>
  <Override PartName="/ppt/comments/comment10.xml" ContentType="application/vnd.openxmlformats-officedocument.presentationml.comments+xml"/>
  <Override PartName="/ppt/notesSlides/notesSlide18.xml" ContentType="application/vnd.openxmlformats-officedocument.presentationml.notesSlide+xml"/>
  <Override PartName="/ppt/comments/comment1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2.xml" ContentType="application/vnd.openxmlformats-officedocument.presentationml.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13.xml" ContentType="application/vnd.openxmlformats-officedocument.presentationml.comments+xml"/>
  <Override PartName="/ppt/notesSlides/notesSlide23.xml" ContentType="application/vnd.openxmlformats-officedocument.presentationml.notesSlide+xml"/>
  <Override PartName="/ppt/comments/comment14.xml" ContentType="application/vnd.openxmlformats-officedocument.presentationml.comments+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comments/comment15.xml" ContentType="application/vnd.openxmlformats-officedocument.presentationml.comments+xml"/>
  <Override PartName="/ppt/notesSlides/notesSlide26.xml" ContentType="application/vnd.openxmlformats-officedocument.presentationml.notesSlide+xml"/>
  <Override PartName="/ppt/comments/comment16.xml" ContentType="application/vnd.openxmlformats-officedocument.presentationml.comments+xml"/>
  <Override PartName="/ppt/notesSlides/notesSlide27.xml" ContentType="application/vnd.openxmlformats-officedocument.presentationml.notesSlide+xml"/>
  <Override PartName="/ppt/comments/comment17.xml" ContentType="application/vnd.openxmlformats-officedocument.presentationml.comments+xml"/>
  <Override PartName="/ppt/notesSlides/notesSlide28.xml" ContentType="application/vnd.openxmlformats-officedocument.presentationml.notesSlide+xml"/>
  <Override PartName="/ppt/comments/comment18.xml" ContentType="application/vnd.openxmlformats-officedocument.presentationml.comments+xml"/>
  <Override PartName="/ppt/notesSlides/notesSlide29.xml" ContentType="application/vnd.openxmlformats-officedocument.presentationml.notesSlide+xml"/>
  <Override PartName="/ppt/comments/comment19.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0.xml" ContentType="application/vnd.openxmlformats-officedocument.presentationml.comments+xml"/>
  <Override PartName="/ppt/notesSlides/notesSlide32.xml" ContentType="application/vnd.openxmlformats-officedocument.presentationml.notesSlide+xml"/>
  <Override PartName="/ppt/comments/comment21.xml" ContentType="application/vnd.openxmlformats-officedocument.presentationml.comments+xml"/>
  <Override PartName="/ppt/notesSlides/notesSlide33.xml" ContentType="application/vnd.openxmlformats-officedocument.presentationml.notesSlide+xml"/>
  <Override PartName="/ppt/comments/comment22.xml" ContentType="application/vnd.openxmlformats-officedocument.presentationml.comments+xml"/>
  <Override PartName="/ppt/notesSlides/notesSlide34.xml" ContentType="application/vnd.openxmlformats-officedocument.presentationml.notesSlide+xml"/>
  <Override PartName="/ppt/comments/comment23.xml" ContentType="application/vnd.openxmlformats-officedocument.presentationml.comments+xml"/>
  <Override PartName="/ppt/notesSlides/notesSlide35.xml" ContentType="application/vnd.openxmlformats-officedocument.presentationml.notesSlide+xml"/>
  <Override PartName="/ppt/comments/comment24.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25.xml" ContentType="application/vnd.openxmlformats-officedocument.presentationml.comments+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26.xml" ContentType="application/vnd.openxmlformats-officedocument.presentationml.comments+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27.xml" ContentType="application/vnd.openxmlformats-officedocument.presentationml.comments+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omments/comment28.xml" ContentType="application/vnd.openxmlformats-officedocument.presentationml.comments+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omments/comment29.xml" ContentType="application/vnd.openxmlformats-officedocument.presentationml.comments+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omments/comment30.xml" ContentType="application/vnd.openxmlformats-officedocument.presentationml.comments+xml"/>
  <Override PartName="/ppt/notesSlides/notesSlide4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omments/comment31.xml" ContentType="application/vnd.openxmlformats-officedocument.presentationml.comments+xml"/>
  <Override PartName="/ppt/notesSlides/notesSlide4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comments/comment32.xml" ContentType="application/vnd.openxmlformats-officedocument.presentationml.comments+xml"/>
  <Override PartName="/ppt/notesSlides/notesSlide48.xml" ContentType="application/vnd.openxmlformats-officedocument.presentationml.notesSlide+xml"/>
  <Override PartName="/ppt/comments/comment33.xml" ContentType="application/vnd.openxmlformats-officedocument.presentationml.comments+xml"/>
  <Override PartName="/ppt/notesSlides/notesSlide4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drawings/drawing4.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drawings/drawing5.xml" ContentType="application/vnd.openxmlformats-officedocument.drawingml.chartshapes+xml"/>
  <Override PartName="/ppt/comments/comment34.xml" ContentType="application/vnd.openxmlformats-officedocument.presentationml.comments+xml"/>
  <Override PartName="/ppt/notesSlides/notesSlide5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6.xml" ContentType="application/vnd.openxmlformats-officedocument.drawingml.chartshapes+xml"/>
  <Override PartName="/ppt/comments/comment35.xml" ContentType="application/vnd.openxmlformats-officedocument.presentationml.comments+xml"/>
  <Override PartName="/ppt/notesSlides/notesSlide51.xml" ContentType="application/vnd.openxmlformats-officedocument.presentationml.notesSlide+xml"/>
  <Override PartName="/ppt/comments/comment36.xml" ContentType="application/vnd.openxmlformats-officedocument.presentationml.comments+xml"/>
  <Override PartName="/ppt/notesSlides/notesSlide52.xml" ContentType="application/vnd.openxmlformats-officedocument.presentationml.notesSlide+xml"/>
  <Override PartName="/ppt/comments/comment37.xml" ContentType="application/vnd.openxmlformats-officedocument.presentationml.comments+xml"/>
  <Override PartName="/ppt/notesSlides/notesSlide53.xml" ContentType="application/vnd.openxmlformats-officedocument.presentationml.notesSlide+xml"/>
  <Override PartName="/ppt/comments/comment38.xml" ContentType="application/vnd.openxmlformats-officedocument.presentationml.comments+xml"/>
  <Override PartName="/ppt/notesSlides/notesSlide54.xml" ContentType="application/vnd.openxmlformats-officedocument.presentationml.notesSlide+xml"/>
  <Override PartName="/ppt/comments/comment39.xml" ContentType="application/vnd.openxmlformats-officedocument.presentationml.comments+xml"/>
  <Override PartName="/ppt/notesSlides/notesSlide55.xml" ContentType="application/vnd.openxmlformats-officedocument.presentationml.notesSlide+xml"/>
  <Override PartName="/ppt/comments/comment40.xml" ContentType="application/vnd.openxmlformats-officedocument.presentationml.comments+xml"/>
  <Override PartName="/ppt/notesSlides/notesSlide56.xml" ContentType="application/vnd.openxmlformats-officedocument.presentationml.notesSlide+xml"/>
  <Override PartName="/ppt/comments/comment41.xml" ContentType="application/vnd.openxmlformats-officedocument.presentationml.comments+xml"/>
  <Override PartName="/ppt/notesSlides/notesSlide57.xml" ContentType="application/vnd.openxmlformats-officedocument.presentationml.notesSlide+xml"/>
  <Override PartName="/ppt/comments/comment42.xml" ContentType="application/vnd.openxmlformats-officedocument.presentationml.comments+xml"/>
  <Override PartName="/ppt/notesSlides/notesSlide58.xml" ContentType="application/vnd.openxmlformats-officedocument.presentationml.notesSlide+xml"/>
  <Override PartName="/ppt/comments/comment43.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4.xml" ContentType="application/vnd.openxmlformats-officedocument.presentationml.notesSlide+xml"/>
  <Override PartName="/ppt/comments/comment44.xml" ContentType="application/vnd.openxmlformats-officedocument.presentationml.comments+xml"/>
  <Override PartName="/ppt/comments/comment45.xml" ContentType="application/vnd.openxmlformats-officedocument.presentationml.comments+xml"/>
  <Override PartName="/ppt/comments/comment46.xml" ContentType="application/vnd.openxmlformats-officedocument.presentationml.comments+xml"/>
  <Override PartName="/ppt/notesSlides/notesSlide65.xml" ContentType="application/vnd.openxmlformats-officedocument.presentationml.notesSlide+xml"/>
  <Override PartName="/ppt/comments/comment47.xml" ContentType="application/vnd.openxmlformats-officedocument.presentationml.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comment48.xml" ContentType="application/vnd.openxmlformats-officedocument.presentationml.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xml" ContentType="application/vnd.openxmlformats-officedocument.presentationml.tags+xml"/>
  <Override PartName="/ppt/notesSlides/notesSlide72.xml" ContentType="application/vnd.openxmlformats-officedocument.presentationml.notesSlide+xml"/>
  <Override PartName="/ppt/tags/tag3.xml" ContentType="application/vnd.openxmlformats-officedocument.presentationml.tags+xml"/>
  <Override PartName="/ppt/notesSlides/notesSlide73.xml" ContentType="application/vnd.openxmlformats-officedocument.presentationml.notesSlide+xml"/>
  <Override PartName="/ppt/comments/comment49.xml" ContentType="application/vnd.openxmlformats-officedocument.presentationml.comments+xml"/>
  <Override PartName="/ppt/tags/tag4.xml" ContentType="application/vnd.openxmlformats-officedocument.presentationml.tags+xml"/>
  <Override PartName="/ppt/notesSlides/notesSlide74.xml" ContentType="application/vnd.openxmlformats-officedocument.presentationml.notesSlide+xml"/>
  <Override PartName="/ppt/tags/tag5.xml" ContentType="application/vnd.openxmlformats-officedocument.presentationml.tags+xml"/>
  <Override PartName="/ppt/notesSlides/notesSlide75.xml" ContentType="application/vnd.openxmlformats-officedocument.presentationml.notesSlide+xml"/>
  <Override PartName="/ppt/comments/comment50.xml" ContentType="application/vnd.openxmlformats-officedocument.presentationml.comments+xml"/>
  <Override PartName="/ppt/notesSlides/notesSlide7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7.xml" ContentType="application/vnd.openxmlformats-officedocument.drawingml.chartshape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comment51.xml" ContentType="application/vnd.openxmlformats-officedocument.presentationml.comments+xml"/>
  <Override PartName="/ppt/notesSlides/notesSlide8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comments/comment52.xml" ContentType="application/vnd.openxmlformats-officedocument.presentationml.comments+xml"/>
  <Override PartName="/ppt/notesSlides/notesSlide8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comments/comment53.xml" ContentType="application/vnd.openxmlformats-officedocument.presentationml.comments+xml"/>
  <Override PartName="/ppt/notesSlides/notesSlide8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comments/comment54.xml" ContentType="application/vnd.openxmlformats-officedocument.presentationml.comments+xml"/>
  <Override PartName="/ppt/notesSlides/notesSlide8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comments/comment55.xml" ContentType="application/vnd.openxmlformats-officedocument.presentationml.comments+xml"/>
  <Override PartName="/ppt/notesSlides/notesSlide9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comments/comment56.xml" ContentType="application/vnd.openxmlformats-officedocument.presentationml.comments+xml"/>
  <Override PartName="/ppt/notesSlides/notesSlide9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comments/comment57.xml" ContentType="application/vnd.openxmlformats-officedocument.presentationml.comments+xml"/>
  <Override PartName="/ppt/notesSlides/notesSlide92.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comments/comment58.xml" ContentType="application/vnd.openxmlformats-officedocument.presentationml.comments+xml"/>
  <Override PartName="/ppt/notesSlides/notesSlide93.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comments/comment59.xml" ContentType="application/vnd.openxmlformats-officedocument.presentationml.comments+xml"/>
  <Override PartName="/ppt/notesSlides/notesSlide94.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comments/comment60.xml" ContentType="application/vnd.openxmlformats-officedocument.presentationml.comments+xml"/>
  <Override PartName="/ppt/notesSlides/notesSlide95.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comments/comment61.xml" ContentType="application/vnd.openxmlformats-officedocument.presentationml.comments+xml"/>
  <Override PartName="/ppt/notesSlides/notesSlide96.xml" ContentType="application/vnd.openxmlformats-officedocument.presentationml.notesSlide+xml"/>
  <Override PartName="/ppt/comments/comment62.xml" ContentType="application/vnd.openxmlformats-officedocument.presentationml.comments+xml"/>
  <Override PartName="/ppt/notesSlides/notesSlide97.xml" ContentType="application/vnd.openxmlformats-officedocument.presentationml.notesSlide+xml"/>
  <Override PartName="/ppt/comments/comment63.xml" ContentType="application/vnd.openxmlformats-officedocument.presentationml.comments+xml"/>
  <Override PartName="/ppt/notesSlides/notesSlide98.xml" ContentType="application/vnd.openxmlformats-officedocument.presentationml.notesSlide+xml"/>
  <Override PartName="/ppt/comments/comment64.xml" ContentType="application/vnd.openxmlformats-officedocument.presentationml.comments+xml"/>
  <Override PartName="/ppt/notesSlides/notesSlide99.xml" ContentType="application/vnd.openxmlformats-officedocument.presentationml.notesSlide+xml"/>
  <Override PartName="/ppt/comments/comment65.xml" ContentType="application/vnd.openxmlformats-officedocument.presentationml.comments+xml"/>
  <Override PartName="/ppt/notesSlides/notesSlide100.xml" ContentType="application/vnd.openxmlformats-officedocument.presentationml.notesSlide+xml"/>
  <Override PartName="/ppt/comments/comment66.xml" ContentType="application/vnd.openxmlformats-officedocument.presentationml.comments+xml"/>
  <Override PartName="/ppt/comments/comment67.xml" ContentType="application/vnd.openxmlformats-officedocument.presentationml.comment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omments/comment68.xml" ContentType="application/vnd.openxmlformats-officedocument.presentationml.comments+xml"/>
  <Override PartName="/ppt/notesSlides/notesSlide103.xml" ContentType="application/vnd.openxmlformats-officedocument.presentationml.notesSlide+xml"/>
  <Override PartName="/ppt/comments/comment69.xml" ContentType="application/vnd.openxmlformats-officedocument.presentationml.comment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omments/comment70.xml" ContentType="application/vnd.openxmlformats-officedocument.presentationml.comment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6.xml" ContentType="application/vnd.openxmlformats-officedocument.presentationml.tags+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Lst>
  <p:notesMasterIdLst>
    <p:notesMasterId r:id="rId127"/>
  </p:notesMasterIdLst>
  <p:handoutMasterIdLst>
    <p:handoutMasterId r:id="rId128"/>
  </p:handoutMasterIdLst>
  <p:sldIdLst>
    <p:sldId id="2081" r:id="rId2"/>
    <p:sldId id="2082" r:id="rId3"/>
    <p:sldId id="2083" r:id="rId4"/>
    <p:sldId id="2084" r:id="rId5"/>
    <p:sldId id="2086" r:id="rId6"/>
    <p:sldId id="2087" r:id="rId7"/>
    <p:sldId id="2088" r:id="rId8"/>
    <p:sldId id="2089" r:id="rId9"/>
    <p:sldId id="2091" r:id="rId10"/>
    <p:sldId id="2092" r:id="rId11"/>
    <p:sldId id="2093" r:id="rId12"/>
    <p:sldId id="2171" r:id="rId13"/>
    <p:sldId id="2095" r:id="rId14"/>
    <p:sldId id="2096" r:id="rId15"/>
    <p:sldId id="2097" r:id="rId16"/>
    <p:sldId id="2098" r:id="rId17"/>
    <p:sldId id="2099" r:id="rId18"/>
    <p:sldId id="2100" r:id="rId19"/>
    <p:sldId id="2101" r:id="rId20"/>
    <p:sldId id="2102" r:id="rId21"/>
    <p:sldId id="2103" r:id="rId22"/>
    <p:sldId id="2104" r:id="rId23"/>
    <p:sldId id="2105" r:id="rId24"/>
    <p:sldId id="2106" r:id="rId25"/>
    <p:sldId id="2107" r:id="rId26"/>
    <p:sldId id="2108" r:id="rId27"/>
    <p:sldId id="2109" r:id="rId28"/>
    <p:sldId id="2110" r:id="rId29"/>
    <p:sldId id="2111" r:id="rId30"/>
    <p:sldId id="2112" r:id="rId31"/>
    <p:sldId id="2113" r:id="rId32"/>
    <p:sldId id="2114" r:id="rId33"/>
    <p:sldId id="2116" r:id="rId34"/>
    <p:sldId id="2117" r:id="rId35"/>
    <p:sldId id="2118" r:id="rId36"/>
    <p:sldId id="2001" r:id="rId37"/>
    <p:sldId id="2002" r:id="rId38"/>
    <p:sldId id="2003" r:id="rId39"/>
    <p:sldId id="2070" r:id="rId40"/>
    <p:sldId id="2071" r:id="rId41"/>
    <p:sldId id="2072" r:id="rId42"/>
    <p:sldId id="2008" r:id="rId43"/>
    <p:sldId id="2175" r:id="rId44"/>
    <p:sldId id="2009" r:id="rId45"/>
    <p:sldId id="2010" r:id="rId46"/>
    <p:sldId id="2017" r:id="rId47"/>
    <p:sldId id="2018" r:id="rId48"/>
    <p:sldId id="2019" r:id="rId49"/>
    <p:sldId id="2028" r:id="rId50"/>
    <p:sldId id="1898" r:id="rId51"/>
    <p:sldId id="1899" r:id="rId52"/>
    <p:sldId id="1901" r:id="rId53"/>
    <p:sldId id="2120" r:id="rId54"/>
    <p:sldId id="2121" r:id="rId55"/>
    <p:sldId id="2126" r:id="rId56"/>
    <p:sldId id="2127" r:id="rId57"/>
    <p:sldId id="2128" r:id="rId58"/>
    <p:sldId id="2129" r:id="rId59"/>
    <p:sldId id="2130" r:id="rId60"/>
    <p:sldId id="2131" r:id="rId61"/>
    <p:sldId id="2132" r:id="rId62"/>
    <p:sldId id="2133" r:id="rId63"/>
    <p:sldId id="2134" r:id="rId64"/>
    <p:sldId id="2135" r:id="rId65"/>
    <p:sldId id="2136" r:id="rId66"/>
    <p:sldId id="2150" r:id="rId67"/>
    <p:sldId id="2137" r:id="rId68"/>
    <p:sldId id="2142" r:id="rId69"/>
    <p:sldId id="2143" r:id="rId70"/>
    <p:sldId id="2144" r:id="rId71"/>
    <p:sldId id="2145" r:id="rId72"/>
    <p:sldId id="2146" r:id="rId73"/>
    <p:sldId id="2147" r:id="rId74"/>
    <p:sldId id="2152" r:id="rId75"/>
    <p:sldId id="2153" r:id="rId76"/>
    <p:sldId id="2154" r:id="rId77"/>
    <p:sldId id="2160" r:id="rId78"/>
    <p:sldId id="2161" r:id="rId79"/>
    <p:sldId id="2162" r:id="rId80"/>
    <p:sldId id="2163" r:id="rId81"/>
    <p:sldId id="2164" r:id="rId82"/>
    <p:sldId id="2166" r:id="rId83"/>
    <p:sldId id="2169" r:id="rId84"/>
    <p:sldId id="2170" r:id="rId85"/>
    <p:sldId id="2063" r:id="rId86"/>
    <p:sldId id="2064" r:id="rId87"/>
    <p:sldId id="2065" r:id="rId88"/>
    <p:sldId id="2066" r:id="rId89"/>
    <p:sldId id="2067" r:id="rId90"/>
    <p:sldId id="2068" r:id="rId91"/>
    <p:sldId id="2172" r:id="rId92"/>
    <p:sldId id="2085" r:id="rId93"/>
    <p:sldId id="2090" r:id="rId94"/>
    <p:sldId id="2115" r:id="rId95"/>
    <p:sldId id="2119" r:id="rId96"/>
    <p:sldId id="2073" r:id="rId97"/>
    <p:sldId id="2074" r:id="rId98"/>
    <p:sldId id="2079" r:id="rId99"/>
    <p:sldId id="2075" r:id="rId100"/>
    <p:sldId id="2080" r:id="rId101"/>
    <p:sldId id="2076" r:id="rId102"/>
    <p:sldId id="2077" r:id="rId103"/>
    <p:sldId id="2173" r:id="rId104"/>
    <p:sldId id="2078" r:id="rId105"/>
    <p:sldId id="2174" r:id="rId106"/>
    <p:sldId id="1900" r:id="rId107"/>
    <p:sldId id="2122" r:id="rId108"/>
    <p:sldId id="2123" r:id="rId109"/>
    <p:sldId id="2124" r:id="rId110"/>
    <p:sldId id="2125" r:id="rId111"/>
    <p:sldId id="2138" r:id="rId112"/>
    <p:sldId id="2139" r:id="rId113"/>
    <p:sldId id="2140" r:id="rId114"/>
    <p:sldId id="2141" r:id="rId115"/>
    <p:sldId id="2148" r:id="rId116"/>
    <p:sldId id="2149" r:id="rId117"/>
    <p:sldId id="2155" r:id="rId118"/>
    <p:sldId id="2156" r:id="rId119"/>
    <p:sldId id="2157" r:id="rId120"/>
    <p:sldId id="2158" r:id="rId121"/>
    <p:sldId id="2159" r:id="rId122"/>
    <p:sldId id="2165" r:id="rId123"/>
    <p:sldId id="2151" r:id="rId124"/>
    <p:sldId id="2167" r:id="rId125"/>
    <p:sldId id="2168" r:id="rId126"/>
  </p:sldIdLst>
  <p:sldSz cx="9144000" cy="6858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02" roundtripDataSignature="AMtx7mhG/WuTnwgx5uJ/fOL6mgOTqmUIw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1711283" initials="" lastIdx="1" clrIdx="0"/>
  <p:cmAuthor id="7" name="Sakiko Ito" initials="SI" lastIdx="1" clrIdx="7">
    <p:extLst>
      <p:ext uri="{19B8F6BF-5375-455C-9EA6-DF929625EA0E}">
        <p15:presenceInfo xmlns:p15="http://schemas.microsoft.com/office/powerpoint/2012/main" userId="5c77b8f7b81504c9" providerId="Windows Live"/>
      </p:ext>
    </p:extLst>
  </p:cmAuthor>
  <p:cmAuthor id="1" name="航太 木村" initials="" lastIdx="51" clrIdx="1"/>
  <p:cmAuthor id="2" name="s1711283" initials="s" lastIdx="4" clrIdx="2">
    <p:extLst>
      <p:ext uri="{19B8F6BF-5375-455C-9EA6-DF929625EA0E}">
        <p15:presenceInfo xmlns:p15="http://schemas.microsoft.com/office/powerpoint/2012/main" userId="s1711283" providerId="None"/>
      </p:ext>
    </p:extLst>
  </p:cmAuthor>
  <p:cmAuthor id="3" name="航太 木村" initials="航太" lastIdx="188" clrIdx="3">
    <p:extLst>
      <p:ext uri="{19B8F6BF-5375-455C-9EA6-DF929625EA0E}">
        <p15:presenceInfo xmlns:p15="http://schemas.microsoft.com/office/powerpoint/2012/main" userId="航太 木村" providerId="None"/>
      </p:ext>
    </p:extLst>
  </p:cmAuthor>
  <p:cmAuthor id="4" name="s1711229" initials="s" lastIdx="6" clrIdx="4">
    <p:extLst>
      <p:ext uri="{19B8F6BF-5375-455C-9EA6-DF929625EA0E}">
        <p15:presenceInfo xmlns:p15="http://schemas.microsoft.com/office/powerpoint/2012/main" userId="s1711229" providerId="None"/>
      </p:ext>
    </p:extLst>
  </p:cmAuthor>
  <p:cmAuthor id="5" name="s1710338" initials="s" lastIdx="2" clrIdx="5">
    <p:extLst>
      <p:ext uri="{19B8F6BF-5375-455C-9EA6-DF929625EA0E}">
        <p15:presenceInfo xmlns:p15="http://schemas.microsoft.com/office/powerpoint/2012/main" userId="s1710338" providerId="None"/>
      </p:ext>
    </p:extLst>
  </p:cmAuthor>
  <p:cmAuthor id="6" name="s1711312" initials="s" lastIdx="1" clrIdx="6">
    <p:extLst>
      <p:ext uri="{19B8F6BF-5375-455C-9EA6-DF929625EA0E}">
        <p15:presenceInfo xmlns:p15="http://schemas.microsoft.com/office/powerpoint/2012/main" userId="s171131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D9D9D9"/>
    <a:srgbClr val="FF6600"/>
    <a:srgbClr val="FFCC00"/>
    <a:srgbClr val="99CC00"/>
    <a:srgbClr val="FF99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34849F-0299-4122-B397-DE30250D0963}" v="91" dt="2019-06-19T01:44:23.004"/>
  </p1510:revLst>
</p1510:revInfo>
</file>

<file path=ppt/tableStyles.xml><?xml version="1.0" encoding="utf-8"?>
<a:tblStyleLst xmlns:a="http://schemas.openxmlformats.org/drawingml/2006/main" def="{10E001AC-61B4-4412-BA61-CD6293F91388}">
  <a:tblStyle styleId="{10E001AC-61B4-4412-BA61-CD6293F9138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2C823F4-33A2-485A-B4A7-D17C68842729}"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4" autoAdjust="0"/>
    <p:restoredTop sz="93809" autoAdjust="0"/>
  </p:normalViewPr>
  <p:slideViewPr>
    <p:cSldViewPr snapToGrid="0">
      <p:cViewPr varScale="1">
        <p:scale>
          <a:sx n="85" d="100"/>
          <a:sy n="85" d="100"/>
        </p:scale>
        <p:origin x="516" y="108"/>
      </p:cViewPr>
      <p:guideLst/>
    </p:cSldViewPr>
  </p:slideViewPr>
  <p:notesTextViewPr>
    <p:cViewPr>
      <p:scale>
        <a:sx n="1" d="1"/>
        <a:sy n="1" d="1"/>
      </p:scale>
      <p:origin x="0" y="0"/>
    </p:cViewPr>
  </p:notesTextViewPr>
  <p:sorterViewPr>
    <p:cViewPr>
      <p:scale>
        <a:sx n="100" d="100"/>
        <a:sy n="100" d="100"/>
      </p:scale>
      <p:origin x="0" y="-12424"/>
    </p:cViewPr>
  </p:sorterViewPr>
  <p:notesViewPr>
    <p:cSldViewPr snapToGrid="0">
      <p:cViewPr varScale="1">
        <p:scale>
          <a:sx n="66" d="100"/>
          <a:sy n="66" d="100"/>
        </p:scale>
        <p:origin x="876" y="6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205"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20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202" Type="http://customschemas.google.com/relationships/presentationmetadata" Target="metadata"/><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203" Type="http://schemas.openxmlformats.org/officeDocument/2006/relationships/commentAuthors" Target="commentAuthors.xml"/><Relationship Id="rId208"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209" Type="http://schemas.microsoft.com/office/2015/10/relationships/revisionInfo" Target="revisionInfo.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航太 木村" userId="e6b31d62-f8c0-40d3-a4e0-3bd71fa2ddd3" providerId="ADAL" clId="{5B279ED5-F579-421E-8583-7E442BF2C793}"/>
    <pc:docChg chg="undo delSld modSld sldOrd">
      <pc:chgData name="航太 木村" userId="e6b31d62-f8c0-40d3-a4e0-3bd71fa2ddd3" providerId="ADAL" clId="{5B279ED5-F579-421E-8583-7E442BF2C793}" dt="2019-06-19T01:44:23.004" v="84"/>
      <pc:docMkLst>
        <pc:docMk/>
      </pc:docMkLst>
      <pc:sldChg chg="addCm modCm">
        <pc:chgData name="航太 木村" userId="e6b31d62-f8c0-40d3-a4e0-3bd71fa2ddd3" providerId="ADAL" clId="{5B279ED5-F579-421E-8583-7E442BF2C793}" dt="2019-06-19T01:39:59.687" v="67"/>
        <pc:sldMkLst>
          <pc:docMk/>
          <pc:sldMk cId="0" sldId="326"/>
        </pc:sldMkLst>
      </pc:sldChg>
      <pc:sldChg chg="addCm modCm">
        <pc:chgData name="航太 木村" userId="e6b31d62-f8c0-40d3-a4e0-3bd71fa2ddd3" providerId="ADAL" clId="{5B279ED5-F579-421E-8583-7E442BF2C793}" dt="2019-06-19T01:40:24.699" v="69"/>
        <pc:sldMkLst>
          <pc:docMk/>
          <pc:sldMk cId="0" sldId="333"/>
        </pc:sldMkLst>
      </pc:sldChg>
      <pc:sldChg chg="addCm modCm">
        <pc:chgData name="航太 木村" userId="e6b31d62-f8c0-40d3-a4e0-3bd71fa2ddd3" providerId="ADAL" clId="{5B279ED5-F579-421E-8583-7E442BF2C793}" dt="2019-06-19T01:44:02.523" v="82"/>
        <pc:sldMkLst>
          <pc:docMk/>
          <pc:sldMk cId="0" sldId="341"/>
        </pc:sldMkLst>
      </pc:sldChg>
      <pc:sldChg chg="addCm modCm">
        <pc:chgData name="航太 木村" userId="e6b31d62-f8c0-40d3-a4e0-3bd71fa2ddd3" providerId="ADAL" clId="{5B279ED5-F579-421E-8583-7E442BF2C793}" dt="2019-06-19T01:40:36.610" v="71"/>
        <pc:sldMkLst>
          <pc:docMk/>
          <pc:sldMk cId="3875281764" sldId="384"/>
        </pc:sldMkLst>
      </pc:sldChg>
      <pc:sldChg chg="addCm modCm">
        <pc:chgData name="航太 木村" userId="e6b31d62-f8c0-40d3-a4e0-3bd71fa2ddd3" providerId="ADAL" clId="{5B279ED5-F579-421E-8583-7E442BF2C793}" dt="2019-06-19T01:44:23.004" v="84"/>
        <pc:sldMkLst>
          <pc:docMk/>
          <pc:sldMk cId="3237879961" sldId="386"/>
        </pc:sldMkLst>
      </pc:sldChg>
      <pc:sldChg chg="modTransition">
        <pc:chgData name="航太 木村" userId="e6b31d62-f8c0-40d3-a4e0-3bd71fa2ddd3" providerId="ADAL" clId="{5B279ED5-F579-421E-8583-7E442BF2C793}" dt="2019-06-19T01:31:23.589" v="46"/>
        <pc:sldMkLst>
          <pc:docMk/>
          <pc:sldMk cId="1261373234" sldId="1350"/>
        </pc:sldMkLst>
      </pc:sldChg>
      <pc:sldChg chg="modTransition">
        <pc:chgData name="航太 木村" userId="e6b31d62-f8c0-40d3-a4e0-3bd71fa2ddd3" providerId="ADAL" clId="{5B279ED5-F579-421E-8583-7E442BF2C793}" dt="2019-06-19T01:31:23.589" v="46"/>
        <pc:sldMkLst>
          <pc:docMk/>
          <pc:sldMk cId="3858525833" sldId="1352"/>
        </pc:sldMkLst>
      </pc:sldChg>
      <pc:sldChg chg="del">
        <pc:chgData name="航太 木村" userId="e6b31d62-f8c0-40d3-a4e0-3bd71fa2ddd3" providerId="ADAL" clId="{5B279ED5-F579-421E-8583-7E442BF2C793}" dt="2019-06-19T01:39:14.353" v="64" actId="2696"/>
        <pc:sldMkLst>
          <pc:docMk/>
          <pc:sldMk cId="1023005334" sldId="1638"/>
        </pc:sldMkLst>
      </pc:sldChg>
      <pc:sldChg chg="del">
        <pc:chgData name="航太 木村" userId="e6b31d62-f8c0-40d3-a4e0-3bd71fa2ddd3" providerId="ADAL" clId="{5B279ED5-F579-421E-8583-7E442BF2C793}" dt="2019-06-19T01:41:46.370" v="76" actId="2696"/>
        <pc:sldMkLst>
          <pc:docMk/>
          <pc:sldMk cId="3133060863" sldId="1639"/>
        </pc:sldMkLst>
      </pc:sldChg>
      <pc:sldChg chg="del">
        <pc:chgData name="航太 木村" userId="e6b31d62-f8c0-40d3-a4e0-3bd71fa2ddd3" providerId="ADAL" clId="{5B279ED5-F579-421E-8583-7E442BF2C793}" dt="2019-06-19T01:39:27.849" v="65" actId="2696"/>
        <pc:sldMkLst>
          <pc:docMk/>
          <pc:sldMk cId="2698452551" sldId="1640"/>
        </pc:sldMkLst>
      </pc:sldChg>
      <pc:sldChg chg="addCm">
        <pc:chgData name="航太 木村" userId="e6b31d62-f8c0-40d3-a4e0-3bd71fa2ddd3" providerId="ADAL" clId="{5B279ED5-F579-421E-8583-7E442BF2C793}" dt="2019-06-19T01:20:27.535" v="15"/>
        <pc:sldMkLst>
          <pc:docMk/>
          <pc:sldMk cId="2292252612" sldId="1679"/>
        </pc:sldMkLst>
      </pc:sldChg>
      <pc:sldChg chg="addCm modCm">
        <pc:chgData name="航太 木村" userId="e6b31d62-f8c0-40d3-a4e0-3bd71fa2ddd3" providerId="ADAL" clId="{5B279ED5-F579-421E-8583-7E442BF2C793}" dt="2019-06-19T01:20:47.420" v="17"/>
        <pc:sldMkLst>
          <pc:docMk/>
          <pc:sldMk cId="3782878385" sldId="1683"/>
        </pc:sldMkLst>
      </pc:sldChg>
      <pc:sldChg chg="addCm modCm">
        <pc:chgData name="航太 木村" userId="e6b31d62-f8c0-40d3-a4e0-3bd71fa2ddd3" providerId="ADAL" clId="{5B279ED5-F579-421E-8583-7E442BF2C793}" dt="2019-06-19T01:29:09.745" v="40"/>
        <pc:sldMkLst>
          <pc:docMk/>
          <pc:sldMk cId="2853278158" sldId="1685"/>
        </pc:sldMkLst>
      </pc:sldChg>
      <pc:sldChg chg="addCm modCm">
        <pc:chgData name="航太 木村" userId="e6b31d62-f8c0-40d3-a4e0-3bd71fa2ddd3" providerId="ADAL" clId="{5B279ED5-F579-421E-8583-7E442BF2C793}" dt="2019-06-19T01:29:33.573" v="41"/>
        <pc:sldMkLst>
          <pc:docMk/>
          <pc:sldMk cId="1723151308" sldId="1688"/>
        </pc:sldMkLst>
      </pc:sldChg>
      <pc:sldChg chg="addCm modCm">
        <pc:chgData name="航太 木村" userId="e6b31d62-f8c0-40d3-a4e0-3bd71fa2ddd3" providerId="ADAL" clId="{5B279ED5-F579-421E-8583-7E442BF2C793}" dt="2019-06-19T01:30:28.595" v="43"/>
        <pc:sldMkLst>
          <pc:docMk/>
          <pc:sldMk cId="2125633241" sldId="1691"/>
        </pc:sldMkLst>
      </pc:sldChg>
      <pc:sldChg chg="addCm modCm">
        <pc:chgData name="航太 木村" userId="e6b31d62-f8c0-40d3-a4e0-3bd71fa2ddd3" providerId="ADAL" clId="{5B279ED5-F579-421E-8583-7E442BF2C793}" dt="2019-06-19T01:33:17.530" v="53"/>
        <pc:sldMkLst>
          <pc:docMk/>
          <pc:sldMk cId="1365601145" sldId="1694"/>
        </pc:sldMkLst>
      </pc:sldChg>
      <pc:sldChg chg="addCm modCm">
        <pc:chgData name="航太 木村" userId="e6b31d62-f8c0-40d3-a4e0-3bd71fa2ddd3" providerId="ADAL" clId="{5B279ED5-F579-421E-8583-7E442BF2C793}" dt="2019-06-19T01:35:42.117" v="57"/>
        <pc:sldMkLst>
          <pc:docMk/>
          <pc:sldMk cId="65613981" sldId="1695"/>
        </pc:sldMkLst>
      </pc:sldChg>
      <pc:sldChg chg="addCm modCm">
        <pc:chgData name="航太 木村" userId="e6b31d62-f8c0-40d3-a4e0-3bd71fa2ddd3" providerId="ADAL" clId="{5B279ED5-F579-421E-8583-7E442BF2C793}" dt="2019-06-19T01:35:23.606" v="55"/>
        <pc:sldMkLst>
          <pc:docMk/>
          <pc:sldMk cId="2231022148" sldId="1700"/>
        </pc:sldMkLst>
      </pc:sldChg>
      <pc:sldChg chg="addCm modCm">
        <pc:chgData name="航太 木村" userId="e6b31d62-f8c0-40d3-a4e0-3bd71fa2ddd3" providerId="ADAL" clId="{5B279ED5-F579-421E-8583-7E442BF2C793}" dt="2019-06-19T01:36:46.543" v="59"/>
        <pc:sldMkLst>
          <pc:docMk/>
          <pc:sldMk cId="1175005048" sldId="1704"/>
        </pc:sldMkLst>
      </pc:sldChg>
      <pc:sldChg chg="addCm modCm">
        <pc:chgData name="航太 木村" userId="e6b31d62-f8c0-40d3-a4e0-3bd71fa2ddd3" providerId="ADAL" clId="{5B279ED5-F579-421E-8583-7E442BF2C793}" dt="2019-06-19T01:38:02.770" v="63"/>
        <pc:sldMkLst>
          <pc:docMk/>
          <pc:sldMk cId="1378781918" sldId="1707"/>
        </pc:sldMkLst>
      </pc:sldChg>
      <pc:sldChg chg="addCm modCm">
        <pc:chgData name="航太 木村" userId="e6b31d62-f8c0-40d3-a4e0-3bd71fa2ddd3" providerId="ADAL" clId="{5B279ED5-F579-421E-8583-7E442BF2C793}" dt="2019-06-19T01:31:35.863" v="47"/>
        <pc:sldMkLst>
          <pc:docMk/>
          <pc:sldMk cId="2203224529" sldId="1719"/>
        </pc:sldMkLst>
      </pc:sldChg>
      <pc:sldChg chg="addCm modCm">
        <pc:chgData name="航太 木村" userId="e6b31d62-f8c0-40d3-a4e0-3bd71fa2ddd3" providerId="ADAL" clId="{5B279ED5-F579-421E-8583-7E442BF2C793}" dt="2019-06-19T01:15:32.735" v="9"/>
        <pc:sldMkLst>
          <pc:docMk/>
          <pc:sldMk cId="2046910651" sldId="1720"/>
        </pc:sldMkLst>
      </pc:sldChg>
      <pc:sldChg chg="addCm">
        <pc:chgData name="航太 木村" userId="e6b31d62-f8c0-40d3-a4e0-3bd71fa2ddd3" providerId="ADAL" clId="{5B279ED5-F579-421E-8583-7E442BF2C793}" dt="2019-06-19T01:15:39.904" v="10"/>
        <pc:sldMkLst>
          <pc:docMk/>
          <pc:sldMk cId="3063220386" sldId="1721"/>
        </pc:sldMkLst>
      </pc:sldChg>
      <pc:sldChg chg="ord addCm">
        <pc:chgData name="航太 木村" userId="e6b31d62-f8c0-40d3-a4e0-3bd71fa2ddd3" providerId="ADAL" clId="{5B279ED5-F579-421E-8583-7E442BF2C793}" dt="2019-06-19T01:31:40.789" v="49"/>
        <pc:sldMkLst>
          <pc:docMk/>
          <pc:sldMk cId="148178014" sldId="1722"/>
        </pc:sldMkLst>
      </pc:sldChg>
      <pc:sldChg chg="addCm modCm">
        <pc:chgData name="航太 木村" userId="e6b31d62-f8c0-40d3-a4e0-3bd71fa2ddd3" providerId="ADAL" clId="{5B279ED5-F579-421E-8583-7E442BF2C793}" dt="2019-06-19T01:37:49.361" v="61"/>
        <pc:sldMkLst>
          <pc:docMk/>
          <pc:sldMk cId="1089813296" sldId="1724"/>
        </pc:sldMkLst>
      </pc:sldChg>
      <pc:sldChg chg="modTransition">
        <pc:chgData name="航太 木村" userId="e6b31d62-f8c0-40d3-a4e0-3bd71fa2ddd3" providerId="ADAL" clId="{5B279ED5-F579-421E-8583-7E442BF2C793}" dt="2019-06-19T01:31:23.589" v="46"/>
        <pc:sldMkLst>
          <pc:docMk/>
          <pc:sldMk cId="3483244477" sldId="1743"/>
        </pc:sldMkLst>
      </pc:sldChg>
      <pc:sldChg chg="modTransition">
        <pc:chgData name="航太 木村" userId="e6b31d62-f8c0-40d3-a4e0-3bd71fa2ddd3" providerId="ADAL" clId="{5B279ED5-F579-421E-8583-7E442BF2C793}" dt="2019-06-19T01:31:23.589" v="46"/>
        <pc:sldMkLst>
          <pc:docMk/>
          <pc:sldMk cId="2418982035" sldId="1745"/>
        </pc:sldMkLst>
      </pc:sldChg>
      <pc:sldChg chg="modSp addCm modCm">
        <pc:chgData name="航太 木村" userId="e6b31d62-f8c0-40d3-a4e0-3bd71fa2ddd3" providerId="ADAL" clId="{5B279ED5-F579-421E-8583-7E442BF2C793}" dt="2019-06-19T01:41:37.175" v="75"/>
        <pc:sldMkLst>
          <pc:docMk/>
          <pc:sldMk cId="58168196" sldId="1746"/>
        </pc:sldMkLst>
        <pc:spChg chg="mod">
          <ac:chgData name="航太 木村" userId="e6b31d62-f8c0-40d3-a4e0-3bd71fa2ddd3" providerId="ADAL" clId="{5B279ED5-F579-421E-8583-7E442BF2C793}" dt="2019-06-19T01:40:56.316" v="73" actId="1076"/>
          <ac:spMkLst>
            <pc:docMk/>
            <pc:sldMk cId="58168196" sldId="1746"/>
            <ac:spMk id="35" creationId="{A0F2B9DE-4EBB-492C-9854-31D8944EACAB}"/>
          </ac:spMkLst>
        </pc:spChg>
      </pc:sldChg>
      <pc:sldChg chg="modSp addCm modCm">
        <pc:chgData name="航太 木村" userId="e6b31d62-f8c0-40d3-a4e0-3bd71fa2ddd3" providerId="ADAL" clId="{5B279ED5-F579-421E-8583-7E442BF2C793}" dt="2019-06-19T01:42:26.422" v="80"/>
        <pc:sldMkLst>
          <pc:docMk/>
          <pc:sldMk cId="2447280491" sldId="1747"/>
        </pc:sldMkLst>
        <pc:spChg chg="mod">
          <ac:chgData name="航太 木村" userId="e6b31d62-f8c0-40d3-a4e0-3bd71fa2ddd3" providerId="ADAL" clId="{5B279ED5-F579-421E-8583-7E442BF2C793}" dt="2019-06-19T01:41:59.132" v="78" actId="1076"/>
          <ac:spMkLst>
            <pc:docMk/>
            <pc:sldMk cId="2447280491" sldId="1747"/>
            <ac:spMk id="35" creationId="{8D8715FE-39D6-4796-9E79-D310C0FE953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Sakiko\Downloads\&#24467;&#23646;&#65306;&#28145;&#22812;&#38971;&#24230;.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4.xml"/><Relationship Id="rId4" Type="http://schemas.openxmlformats.org/officeDocument/2006/relationships/package" Target="../embeddings/Microsoft_Excel_______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5.xml"/><Relationship Id="rId4" Type="http://schemas.openxmlformats.org/officeDocument/2006/relationships/package" Target="../embeddings/Microsoft_Excel_______8.xlsx"/></Relationships>
</file>

<file path=ppt/charts/_rels/chart13.xml.rels><?xml version="1.0" encoding="UTF-8" standalone="yes"?>
<Relationships xmlns="http://schemas.openxmlformats.org/package/2006/relationships"><Relationship Id="rId3" Type="http://schemas.openxmlformats.org/officeDocument/2006/relationships/oleObject" Target="file:///\\nwfs\home\shakoug\s1711229\WinFiles\Application%20Data\Microsoft\Excel\&#22238;&#31572;_&#20998;&#26512;&#29992;_&#25913;&#35330;&#29256;%20(version%201).xlsb"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oleObject" Target="file:///\\nwfs\home\shakoug\s1711229\WinFiles\Application%20Data\Microsoft\Excel\&#22238;&#31572;_&#20998;&#26512;&#29992;_&#25913;&#35330;&#29256;%20(version%201).xlsb"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7.xml"/></Relationships>
</file>

<file path=ppt/charts/_rels/chart2.xml.rels><?xml version="1.0" encoding="UTF-8" standalone="yes"?>
<Relationships xmlns="http://schemas.openxmlformats.org/package/2006/relationships"><Relationship Id="rId3" Type="http://schemas.openxmlformats.org/officeDocument/2006/relationships/oleObject" Target="file:///\\nwfs\home\shakoug\s1711309\WinFiles\Downloads\&#12479;&#12463;&#12471;&#12540;&#12288;100&#19975;&#12461;&#12525;&#24403;&#12383;&#12426;&#20107;&#25925;&#20214;&#2596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_____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______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______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2.xml"/><Relationship Id="rId4" Type="http://schemas.openxmlformats.org/officeDocument/2006/relationships/package" Target="../embeddings/Microsoft_Excel_______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______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______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sz="2400"/>
              <a:t>ハイヤー・タクシーの</a:t>
            </a:r>
            <a:endParaRPr lang="en-US" sz="2400"/>
          </a:p>
          <a:p>
            <a:pPr>
              <a:defRPr sz="2400"/>
            </a:pPr>
            <a:r>
              <a:rPr lang="ja-JP" sz="2400"/>
              <a:t>輸送人員と営業収益の推移</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Sheet1!$J$6</c:f>
              <c:strCache>
                <c:ptCount val="1"/>
                <c:pt idx="0">
                  <c:v>輸送人員（千人）</c:v>
                </c:pt>
              </c:strCache>
            </c:strRef>
          </c:tx>
          <c:spPr>
            <a:ln w="28575" cap="rnd">
              <a:solidFill>
                <a:srgbClr val="339933"/>
              </a:solidFill>
              <a:round/>
            </a:ln>
            <a:effectLst/>
          </c:spPr>
          <c:marker>
            <c:symbol val="none"/>
          </c:marker>
          <c:cat>
            <c:numRef>
              <c:f>Sheet1!$I$7:$I$26</c:f>
              <c:numCache>
                <c:formatCode>General</c:formatCode>
                <c:ptCount val="2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numCache>
            </c:numRef>
          </c:cat>
          <c:val>
            <c:numRef>
              <c:f>Sheet1!$J$7:$J$26</c:f>
              <c:numCache>
                <c:formatCode>General</c:formatCode>
                <c:ptCount val="20"/>
                <c:pt idx="0">
                  <c:v>3300500</c:v>
                </c:pt>
                <c:pt idx="1">
                  <c:v>3223166</c:v>
                </c:pt>
                <c:pt idx="2">
                  <c:v>3177338</c:v>
                </c:pt>
                <c:pt idx="3">
                  <c:v>3041414</c:v>
                </c:pt>
                <c:pt idx="4">
                  <c:v>2921600</c:v>
                </c:pt>
                <c:pt idx="5">
                  <c:v>2821934</c:v>
                </c:pt>
                <c:pt idx="6">
                  <c:v>2758386</c:v>
                </c:pt>
                <c:pt idx="7">
                  <c:v>2684353</c:v>
                </c:pt>
                <c:pt idx="8">
                  <c:v>2614960</c:v>
                </c:pt>
                <c:pt idx="9">
                  <c:v>2514790</c:v>
                </c:pt>
                <c:pt idx="10">
                  <c:v>2465979</c:v>
                </c:pt>
                <c:pt idx="11">
                  <c:v>2433069</c:v>
                </c:pt>
                <c:pt idx="12">
                  <c:v>2343721</c:v>
                </c:pt>
                <c:pt idx="13">
                  <c:v>2366320</c:v>
                </c:pt>
                <c:pt idx="14">
                  <c:v>2351547</c:v>
                </c:pt>
                <c:pt idx="15">
                  <c:v>2243855</c:v>
                </c:pt>
                <c:pt idx="16">
                  <c:v>2217361</c:v>
                </c:pt>
                <c:pt idx="17">
                  <c:v>2208933</c:v>
                </c:pt>
                <c:pt idx="18">
                  <c:v>2137352</c:v>
                </c:pt>
                <c:pt idx="19">
                  <c:v>2024813</c:v>
                </c:pt>
              </c:numCache>
            </c:numRef>
          </c:val>
          <c:smooth val="0"/>
          <c:extLst>
            <c:ext xmlns:c16="http://schemas.microsoft.com/office/drawing/2014/chart" uri="{C3380CC4-5D6E-409C-BE32-E72D297353CC}">
              <c16:uniqueId val="{00000000-F578-400A-875B-F231E8E36393}"/>
            </c:ext>
          </c:extLst>
        </c:ser>
        <c:dLbls>
          <c:showLegendKey val="0"/>
          <c:showVal val="0"/>
          <c:showCatName val="0"/>
          <c:showSerName val="0"/>
          <c:showPercent val="0"/>
          <c:showBubbleSize val="0"/>
        </c:dLbls>
        <c:marker val="1"/>
        <c:smooth val="0"/>
        <c:axId val="281016928"/>
        <c:axId val="281017488"/>
      </c:lineChart>
      <c:lineChart>
        <c:grouping val="standard"/>
        <c:varyColors val="0"/>
        <c:ser>
          <c:idx val="1"/>
          <c:order val="1"/>
          <c:tx>
            <c:strRef>
              <c:f>Sheet1!$K$6</c:f>
              <c:strCache>
                <c:ptCount val="1"/>
                <c:pt idx="0">
                  <c:v>営業収入（百万円）</c:v>
                </c:pt>
              </c:strCache>
            </c:strRef>
          </c:tx>
          <c:spPr>
            <a:ln w="28575" cap="rnd">
              <a:solidFill>
                <a:srgbClr val="FF6600"/>
              </a:solidFill>
              <a:round/>
            </a:ln>
            <a:effectLst/>
          </c:spPr>
          <c:marker>
            <c:symbol val="none"/>
          </c:marker>
          <c:cat>
            <c:numRef>
              <c:f>Sheet1!$I$7:$I$26</c:f>
              <c:numCache>
                <c:formatCode>General</c:formatCode>
                <c:ptCount val="2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numCache>
            </c:numRef>
          </c:cat>
          <c:val>
            <c:numRef>
              <c:f>Sheet1!$K$7:$K$26</c:f>
              <c:numCache>
                <c:formatCode>General</c:formatCode>
                <c:ptCount val="20"/>
                <c:pt idx="0">
                  <c:v>2582121</c:v>
                </c:pt>
                <c:pt idx="1">
                  <c:v>2680832</c:v>
                </c:pt>
                <c:pt idx="2">
                  <c:v>2757034</c:v>
                </c:pt>
                <c:pt idx="3">
                  <c:v>2695790</c:v>
                </c:pt>
                <c:pt idx="4">
                  <c:v>2641318</c:v>
                </c:pt>
                <c:pt idx="5">
                  <c:v>2607028</c:v>
                </c:pt>
                <c:pt idx="6">
                  <c:v>2644688</c:v>
                </c:pt>
                <c:pt idx="7">
                  <c:v>2649917</c:v>
                </c:pt>
                <c:pt idx="8">
                  <c:v>2520646</c:v>
                </c:pt>
                <c:pt idx="9">
                  <c:v>2375645</c:v>
                </c:pt>
                <c:pt idx="10">
                  <c:v>2279177</c:v>
                </c:pt>
                <c:pt idx="11">
                  <c:v>2245573</c:v>
                </c:pt>
                <c:pt idx="12">
                  <c:v>2152283</c:v>
                </c:pt>
                <c:pt idx="13">
                  <c:v>2121271</c:v>
                </c:pt>
                <c:pt idx="14">
                  <c:v>2106369</c:v>
                </c:pt>
                <c:pt idx="15">
                  <c:v>2093477</c:v>
                </c:pt>
                <c:pt idx="16">
                  <c:v>2086685</c:v>
                </c:pt>
                <c:pt idx="17">
                  <c:v>2064106</c:v>
                </c:pt>
                <c:pt idx="18">
                  <c:v>2072894</c:v>
                </c:pt>
                <c:pt idx="19">
                  <c:v>1943876</c:v>
                </c:pt>
              </c:numCache>
            </c:numRef>
          </c:val>
          <c:smooth val="0"/>
          <c:extLst>
            <c:ext xmlns:c16="http://schemas.microsoft.com/office/drawing/2014/chart" uri="{C3380CC4-5D6E-409C-BE32-E72D297353CC}">
              <c16:uniqueId val="{00000001-F578-400A-875B-F231E8E36393}"/>
            </c:ext>
          </c:extLst>
        </c:ser>
        <c:dLbls>
          <c:showLegendKey val="0"/>
          <c:showVal val="0"/>
          <c:showCatName val="0"/>
          <c:showSerName val="0"/>
          <c:showPercent val="0"/>
          <c:showBubbleSize val="0"/>
        </c:dLbls>
        <c:marker val="1"/>
        <c:smooth val="0"/>
        <c:axId val="281018608"/>
        <c:axId val="281018048"/>
      </c:lineChart>
      <c:catAx>
        <c:axId val="281016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ja-JP" sz="1800"/>
                  <a:t>年度</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281017488"/>
        <c:crosses val="autoZero"/>
        <c:auto val="1"/>
        <c:lblAlgn val="ctr"/>
        <c:lblOffset val="100"/>
        <c:noMultiLvlLbl val="0"/>
      </c:catAx>
      <c:valAx>
        <c:axId val="281017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ja-JP" sz="1800"/>
                  <a:t>輸送人員（千人）</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81016928"/>
        <c:crosses val="autoZero"/>
        <c:crossBetween val="between"/>
      </c:valAx>
      <c:valAx>
        <c:axId val="281018048"/>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ja-JP" sz="1600"/>
                  <a:t>営業収入（百万円）</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281018608"/>
        <c:crosses val="max"/>
        <c:crossBetween val="between"/>
      </c:valAx>
      <c:catAx>
        <c:axId val="281018608"/>
        <c:scaling>
          <c:orientation val="minMax"/>
        </c:scaling>
        <c:delete val="1"/>
        <c:axPos val="b"/>
        <c:numFmt formatCode="General" sourceLinked="1"/>
        <c:majorTickMark val="out"/>
        <c:minorTickMark val="none"/>
        <c:tickLblPos val="nextTo"/>
        <c:crossAx val="28101804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400"/>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ltLang="en-US" sz="2400" dirty="0"/>
              <a:t>深夜コンビニの利用と朝食の関係</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5532166146442136"/>
          <c:y val="0.14123801304527328"/>
          <c:w val="0.79887631501201029"/>
          <c:h val="0.64984912114723292"/>
        </c:manualLayout>
      </c:layout>
      <c:barChart>
        <c:barDir val="bar"/>
        <c:grouping val="percentStacked"/>
        <c:varyColors val="0"/>
        <c:ser>
          <c:idx val="0"/>
          <c:order val="0"/>
          <c:tx>
            <c:strRef>
              <c:f>'深夜頻度　朝食'!$AQ$13</c:f>
              <c:strCache>
                <c:ptCount val="1"/>
                <c:pt idx="0">
                  <c:v>1</c:v>
                </c:pt>
              </c:strCache>
            </c:strRef>
          </c:tx>
          <c:spPr>
            <a:solidFill>
              <a:srgbClr val="003366"/>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0-AF91-4173-8E46-7A0161099FD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lumMod val="20000"/>
                        <a:lumOff val="80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'深夜頻度　朝食'!$AP$14:$AP$21</c:f>
              <c:strCache>
                <c:ptCount val="8"/>
                <c:pt idx="0">
                  <c:v>週0日</c:v>
                </c:pt>
                <c:pt idx="1">
                  <c:v>週1日</c:v>
                </c:pt>
                <c:pt idx="2">
                  <c:v>週2日</c:v>
                </c:pt>
                <c:pt idx="3">
                  <c:v>週3日</c:v>
                </c:pt>
                <c:pt idx="4">
                  <c:v>週4日</c:v>
                </c:pt>
                <c:pt idx="5">
                  <c:v>週5日</c:v>
                </c:pt>
                <c:pt idx="6">
                  <c:v>週6日</c:v>
                </c:pt>
                <c:pt idx="7">
                  <c:v>週7日</c:v>
                </c:pt>
              </c:strCache>
            </c:strRef>
          </c:cat>
          <c:val>
            <c:numRef>
              <c:f>'深夜頻度　朝食'!$AQ$14:$AQ$21</c:f>
              <c:numCache>
                <c:formatCode>0%</c:formatCode>
                <c:ptCount val="8"/>
                <c:pt idx="0">
                  <c:v>0</c:v>
                </c:pt>
                <c:pt idx="1">
                  <c:v>0.10526315789473684</c:v>
                </c:pt>
                <c:pt idx="2">
                  <c:v>7.6923076923076927E-2</c:v>
                </c:pt>
                <c:pt idx="3">
                  <c:v>0.12</c:v>
                </c:pt>
                <c:pt idx="4">
                  <c:v>0.27777777777777779</c:v>
                </c:pt>
                <c:pt idx="5">
                  <c:v>0.44117647058823528</c:v>
                </c:pt>
                <c:pt idx="6">
                  <c:v>0.2</c:v>
                </c:pt>
                <c:pt idx="7">
                  <c:v>0.52173913043478259</c:v>
                </c:pt>
              </c:numCache>
            </c:numRef>
          </c:val>
          <c:extLst>
            <c:ext xmlns:c16="http://schemas.microsoft.com/office/drawing/2014/chart" uri="{C3380CC4-5D6E-409C-BE32-E72D297353CC}">
              <c16:uniqueId val="{00000000-203C-4A18-87F0-7CA6D26785EA}"/>
            </c:ext>
          </c:extLst>
        </c:ser>
        <c:ser>
          <c:idx val="1"/>
          <c:order val="1"/>
          <c:tx>
            <c:strRef>
              <c:f>'深夜頻度　朝食'!$AR$13</c:f>
              <c:strCache>
                <c:ptCount val="1"/>
                <c:pt idx="0">
                  <c:v>2</c:v>
                </c:pt>
              </c:strCache>
            </c:strRef>
          </c:tx>
          <c:spPr>
            <a:solidFill>
              <a:srgbClr val="008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'深夜頻度　朝食'!$AP$14:$AP$21</c:f>
              <c:strCache>
                <c:ptCount val="8"/>
                <c:pt idx="0">
                  <c:v>週0日</c:v>
                </c:pt>
                <c:pt idx="1">
                  <c:v>週1日</c:v>
                </c:pt>
                <c:pt idx="2">
                  <c:v>週2日</c:v>
                </c:pt>
                <c:pt idx="3">
                  <c:v>週3日</c:v>
                </c:pt>
                <c:pt idx="4">
                  <c:v>週4日</c:v>
                </c:pt>
                <c:pt idx="5">
                  <c:v>週5日</c:v>
                </c:pt>
                <c:pt idx="6">
                  <c:v>週6日</c:v>
                </c:pt>
                <c:pt idx="7">
                  <c:v>週7日</c:v>
                </c:pt>
              </c:strCache>
            </c:strRef>
          </c:cat>
          <c:val>
            <c:numRef>
              <c:f>'深夜頻度　朝食'!$AR$14:$AR$21</c:f>
              <c:numCache>
                <c:formatCode>0%</c:formatCode>
                <c:ptCount val="8"/>
                <c:pt idx="0">
                  <c:v>0.2</c:v>
                </c:pt>
                <c:pt idx="1">
                  <c:v>0.18421052631578946</c:v>
                </c:pt>
                <c:pt idx="2">
                  <c:v>0.46153846153846156</c:v>
                </c:pt>
                <c:pt idx="3">
                  <c:v>0.28000000000000003</c:v>
                </c:pt>
                <c:pt idx="4">
                  <c:v>0.33333333333333331</c:v>
                </c:pt>
                <c:pt idx="5">
                  <c:v>0.14705882352941177</c:v>
                </c:pt>
                <c:pt idx="6">
                  <c:v>0.2</c:v>
                </c:pt>
                <c:pt idx="7">
                  <c:v>0.22981366459627328</c:v>
                </c:pt>
              </c:numCache>
            </c:numRef>
          </c:val>
          <c:extLst>
            <c:ext xmlns:c16="http://schemas.microsoft.com/office/drawing/2014/chart" uri="{C3380CC4-5D6E-409C-BE32-E72D297353CC}">
              <c16:uniqueId val="{00000001-203C-4A18-87F0-7CA6D26785EA}"/>
            </c:ext>
          </c:extLst>
        </c:ser>
        <c:ser>
          <c:idx val="2"/>
          <c:order val="2"/>
          <c:tx>
            <c:strRef>
              <c:f>'深夜頻度　朝食'!$AS$13</c:f>
              <c:strCache>
                <c:ptCount val="1"/>
                <c:pt idx="0">
                  <c:v>3</c:v>
                </c:pt>
              </c:strCache>
            </c:strRef>
          </c:tx>
          <c:spPr>
            <a:solidFill>
              <a:srgbClr val="99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'深夜頻度　朝食'!$AP$14:$AP$21</c:f>
              <c:strCache>
                <c:ptCount val="8"/>
                <c:pt idx="0">
                  <c:v>週0日</c:v>
                </c:pt>
                <c:pt idx="1">
                  <c:v>週1日</c:v>
                </c:pt>
                <c:pt idx="2">
                  <c:v>週2日</c:v>
                </c:pt>
                <c:pt idx="3">
                  <c:v>週3日</c:v>
                </c:pt>
                <c:pt idx="4">
                  <c:v>週4日</c:v>
                </c:pt>
                <c:pt idx="5">
                  <c:v>週5日</c:v>
                </c:pt>
                <c:pt idx="6">
                  <c:v>週6日</c:v>
                </c:pt>
                <c:pt idx="7">
                  <c:v>週7日</c:v>
                </c:pt>
              </c:strCache>
            </c:strRef>
          </c:cat>
          <c:val>
            <c:numRef>
              <c:f>'深夜頻度　朝食'!$AS$14:$AS$21</c:f>
              <c:numCache>
                <c:formatCode>0%</c:formatCode>
                <c:ptCount val="8"/>
                <c:pt idx="0">
                  <c:v>0.2</c:v>
                </c:pt>
                <c:pt idx="1">
                  <c:v>0.18421052631578946</c:v>
                </c:pt>
                <c:pt idx="2">
                  <c:v>0.23076923076923078</c:v>
                </c:pt>
                <c:pt idx="3">
                  <c:v>0.28000000000000003</c:v>
                </c:pt>
                <c:pt idx="4">
                  <c:v>0.16666666666666666</c:v>
                </c:pt>
                <c:pt idx="5">
                  <c:v>0.26470588235294118</c:v>
                </c:pt>
                <c:pt idx="6">
                  <c:v>0.25</c:v>
                </c:pt>
                <c:pt idx="7">
                  <c:v>0.12422360248447205</c:v>
                </c:pt>
              </c:numCache>
            </c:numRef>
          </c:val>
          <c:extLst>
            <c:ext xmlns:c16="http://schemas.microsoft.com/office/drawing/2014/chart" uri="{C3380CC4-5D6E-409C-BE32-E72D297353CC}">
              <c16:uniqueId val="{00000002-203C-4A18-87F0-7CA6D26785EA}"/>
            </c:ext>
          </c:extLst>
        </c:ser>
        <c:ser>
          <c:idx val="3"/>
          <c:order val="3"/>
          <c:tx>
            <c:strRef>
              <c:f>'深夜頻度　朝食'!$AT$13</c:f>
              <c:strCache>
                <c:ptCount val="1"/>
                <c:pt idx="0">
                  <c:v>4</c:v>
                </c:pt>
              </c:strCache>
            </c:strRef>
          </c:tx>
          <c:spPr>
            <a:solidFill>
              <a:srgbClr val="FF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'深夜頻度　朝食'!$AP$14:$AP$21</c:f>
              <c:strCache>
                <c:ptCount val="8"/>
                <c:pt idx="0">
                  <c:v>週0日</c:v>
                </c:pt>
                <c:pt idx="1">
                  <c:v>週1日</c:v>
                </c:pt>
                <c:pt idx="2">
                  <c:v>週2日</c:v>
                </c:pt>
                <c:pt idx="3">
                  <c:v>週3日</c:v>
                </c:pt>
                <c:pt idx="4">
                  <c:v>週4日</c:v>
                </c:pt>
                <c:pt idx="5">
                  <c:v>週5日</c:v>
                </c:pt>
                <c:pt idx="6">
                  <c:v>週6日</c:v>
                </c:pt>
                <c:pt idx="7">
                  <c:v>週7日</c:v>
                </c:pt>
              </c:strCache>
            </c:strRef>
          </c:cat>
          <c:val>
            <c:numRef>
              <c:f>'深夜頻度　朝食'!$AT$14:$AT$21</c:f>
              <c:numCache>
                <c:formatCode>0%</c:formatCode>
                <c:ptCount val="8"/>
                <c:pt idx="0">
                  <c:v>0.2</c:v>
                </c:pt>
                <c:pt idx="1">
                  <c:v>0.26315789473684209</c:v>
                </c:pt>
                <c:pt idx="2">
                  <c:v>7.6923076923076927E-2</c:v>
                </c:pt>
                <c:pt idx="3">
                  <c:v>0.2</c:v>
                </c:pt>
                <c:pt idx="4">
                  <c:v>0.16666666666666666</c:v>
                </c:pt>
                <c:pt idx="5">
                  <c:v>8.8235294117647065E-2</c:v>
                </c:pt>
                <c:pt idx="6">
                  <c:v>0.25</c:v>
                </c:pt>
                <c:pt idx="7">
                  <c:v>0.10559006211180125</c:v>
                </c:pt>
              </c:numCache>
            </c:numRef>
          </c:val>
          <c:extLst>
            <c:ext xmlns:c16="http://schemas.microsoft.com/office/drawing/2014/chart" uri="{C3380CC4-5D6E-409C-BE32-E72D297353CC}">
              <c16:uniqueId val="{00000003-203C-4A18-87F0-7CA6D26785EA}"/>
            </c:ext>
          </c:extLst>
        </c:ser>
        <c:ser>
          <c:idx val="4"/>
          <c:order val="4"/>
          <c:tx>
            <c:strRef>
              <c:f>'深夜頻度　朝食'!$AU$13</c:f>
              <c:strCache>
                <c:ptCount val="1"/>
                <c:pt idx="0">
                  <c:v>5</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'深夜頻度　朝食'!$AP$14:$AP$21</c:f>
              <c:strCache>
                <c:ptCount val="8"/>
                <c:pt idx="0">
                  <c:v>週0日</c:v>
                </c:pt>
                <c:pt idx="1">
                  <c:v>週1日</c:v>
                </c:pt>
                <c:pt idx="2">
                  <c:v>週2日</c:v>
                </c:pt>
                <c:pt idx="3">
                  <c:v>週3日</c:v>
                </c:pt>
                <c:pt idx="4">
                  <c:v>週4日</c:v>
                </c:pt>
                <c:pt idx="5">
                  <c:v>週5日</c:v>
                </c:pt>
                <c:pt idx="6">
                  <c:v>週6日</c:v>
                </c:pt>
                <c:pt idx="7">
                  <c:v>週7日</c:v>
                </c:pt>
              </c:strCache>
            </c:strRef>
          </c:cat>
          <c:val>
            <c:numRef>
              <c:f>'深夜頻度　朝食'!$AU$14:$AU$21</c:f>
              <c:numCache>
                <c:formatCode>0%</c:formatCode>
                <c:ptCount val="8"/>
                <c:pt idx="0">
                  <c:v>0.4</c:v>
                </c:pt>
                <c:pt idx="1">
                  <c:v>0.26315789473684209</c:v>
                </c:pt>
                <c:pt idx="2">
                  <c:v>0.15384615384615385</c:v>
                </c:pt>
                <c:pt idx="3">
                  <c:v>0.12</c:v>
                </c:pt>
                <c:pt idx="4">
                  <c:v>5.5555555555555552E-2</c:v>
                </c:pt>
                <c:pt idx="5">
                  <c:v>5.8823529411764705E-2</c:v>
                </c:pt>
                <c:pt idx="6">
                  <c:v>0.1</c:v>
                </c:pt>
                <c:pt idx="7">
                  <c:v>1.8633540372670808E-2</c:v>
                </c:pt>
              </c:numCache>
            </c:numRef>
          </c:val>
          <c:extLst>
            <c:ext xmlns:c16="http://schemas.microsoft.com/office/drawing/2014/chart" uri="{C3380CC4-5D6E-409C-BE32-E72D297353CC}">
              <c16:uniqueId val="{00000004-203C-4A18-87F0-7CA6D26785EA}"/>
            </c:ext>
          </c:extLst>
        </c:ser>
        <c:dLbls>
          <c:dLblPos val="ctr"/>
          <c:showLegendKey val="0"/>
          <c:showVal val="1"/>
          <c:showCatName val="0"/>
          <c:showSerName val="0"/>
          <c:showPercent val="0"/>
          <c:showBubbleSize val="0"/>
        </c:dLbls>
        <c:gapWidth val="150"/>
        <c:overlap val="100"/>
        <c:axId val="184227696"/>
        <c:axId val="184178256"/>
      </c:barChart>
      <c:catAx>
        <c:axId val="184227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84178256"/>
        <c:crosses val="autoZero"/>
        <c:auto val="1"/>
        <c:lblAlgn val="ctr"/>
        <c:lblOffset val="100"/>
        <c:noMultiLvlLbl val="0"/>
      </c:catAx>
      <c:valAx>
        <c:axId val="1841782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84227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a:t>学生のコンビニ</a:t>
            </a:r>
            <a:r>
              <a:rPr lang="en-US" altLang="ja-JP" sz="1600"/>
              <a:t>24</a:t>
            </a:r>
            <a:r>
              <a:rPr lang="ja-JP" altLang="en-US" sz="1600"/>
              <a:t>時間営業</a:t>
            </a:r>
            <a:endParaRPr lang="en-US" altLang="ja-JP" sz="1600"/>
          </a:p>
          <a:p>
            <a:pPr>
              <a:defRPr sz="1600"/>
            </a:pPr>
            <a:r>
              <a:rPr lang="ja-JP" altLang="en-US" sz="1600"/>
              <a:t>に関する賛否意識</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252211453029536"/>
          <c:y val="0.23442573541737383"/>
          <c:w val="0.84353682823371179"/>
          <c:h val="0.56859627820054914"/>
        </c:manualLayout>
      </c:layout>
      <c:barChart>
        <c:barDir val="col"/>
        <c:grouping val="percentStacked"/>
        <c:varyColors val="0"/>
        <c:ser>
          <c:idx val="0"/>
          <c:order val="0"/>
          <c:tx>
            <c:strRef>
              <c:f>Sheet1!$AC$16</c:f>
              <c:strCache>
                <c:ptCount val="1"/>
                <c:pt idx="0">
                  <c:v>1</c:v>
                </c:pt>
              </c:strCache>
            </c:strRef>
          </c:tx>
          <c:spPr>
            <a:solidFill>
              <a:srgbClr val="00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Sheet1!$AB$17:$AB$18</c:f>
              <c:strCache>
                <c:ptCount val="2"/>
                <c:pt idx="0">
                  <c:v>学生（あなた）</c:v>
                </c:pt>
                <c:pt idx="1">
                  <c:v>学生（一般）</c:v>
                </c:pt>
              </c:strCache>
            </c:strRef>
          </c:cat>
          <c:val>
            <c:numRef>
              <c:f>Sheet1!$AC$17:$AC$18</c:f>
              <c:numCache>
                <c:formatCode>0%</c:formatCode>
                <c:ptCount val="2"/>
                <c:pt idx="0">
                  <c:v>8.6956521739130432E-2</c:v>
                </c:pt>
                <c:pt idx="1">
                  <c:v>2.5362318840579712E-2</c:v>
                </c:pt>
              </c:numCache>
            </c:numRef>
          </c:val>
          <c:extLst>
            <c:ext xmlns:c16="http://schemas.microsoft.com/office/drawing/2014/chart" uri="{C3380CC4-5D6E-409C-BE32-E72D297353CC}">
              <c16:uniqueId val="{00000000-AAD1-49B1-9CD8-2E2DB552C12F}"/>
            </c:ext>
          </c:extLst>
        </c:ser>
        <c:ser>
          <c:idx val="1"/>
          <c:order val="1"/>
          <c:tx>
            <c:strRef>
              <c:f>Sheet1!$AD$16</c:f>
              <c:strCache>
                <c:ptCount val="1"/>
                <c:pt idx="0">
                  <c:v>2</c:v>
                </c:pt>
              </c:strCache>
            </c:strRef>
          </c:tx>
          <c:spPr>
            <a:solidFill>
              <a:srgbClr val="008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Sheet1!$AB$17:$AB$18</c:f>
              <c:strCache>
                <c:ptCount val="2"/>
                <c:pt idx="0">
                  <c:v>学生（あなた）</c:v>
                </c:pt>
                <c:pt idx="1">
                  <c:v>学生（一般）</c:v>
                </c:pt>
              </c:strCache>
            </c:strRef>
          </c:cat>
          <c:val>
            <c:numRef>
              <c:f>Sheet1!$AD$17:$AD$18</c:f>
              <c:numCache>
                <c:formatCode>0%</c:formatCode>
                <c:ptCount val="2"/>
                <c:pt idx="0">
                  <c:v>0.19202898550724637</c:v>
                </c:pt>
                <c:pt idx="1">
                  <c:v>0.10507246376811594</c:v>
                </c:pt>
              </c:numCache>
            </c:numRef>
          </c:val>
          <c:extLst>
            <c:ext xmlns:c16="http://schemas.microsoft.com/office/drawing/2014/chart" uri="{C3380CC4-5D6E-409C-BE32-E72D297353CC}">
              <c16:uniqueId val="{00000001-AAD1-49B1-9CD8-2E2DB552C12F}"/>
            </c:ext>
          </c:extLst>
        </c:ser>
        <c:ser>
          <c:idx val="2"/>
          <c:order val="2"/>
          <c:tx>
            <c:strRef>
              <c:f>Sheet1!$AE$16</c:f>
              <c:strCache>
                <c:ptCount val="1"/>
                <c:pt idx="0">
                  <c:v>3</c:v>
                </c:pt>
              </c:strCache>
            </c:strRef>
          </c:tx>
          <c:spPr>
            <a:solidFill>
              <a:srgbClr val="99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Sheet1!$AB$17:$AB$18</c:f>
              <c:strCache>
                <c:ptCount val="2"/>
                <c:pt idx="0">
                  <c:v>学生（あなた）</c:v>
                </c:pt>
                <c:pt idx="1">
                  <c:v>学生（一般）</c:v>
                </c:pt>
              </c:strCache>
            </c:strRef>
          </c:cat>
          <c:val>
            <c:numRef>
              <c:f>Sheet1!$AE$17:$AE$18</c:f>
              <c:numCache>
                <c:formatCode>0%</c:formatCode>
                <c:ptCount val="2"/>
                <c:pt idx="0">
                  <c:v>0.21739130434782608</c:v>
                </c:pt>
                <c:pt idx="1">
                  <c:v>0.36956521739130432</c:v>
                </c:pt>
              </c:numCache>
            </c:numRef>
          </c:val>
          <c:extLst>
            <c:ext xmlns:c16="http://schemas.microsoft.com/office/drawing/2014/chart" uri="{C3380CC4-5D6E-409C-BE32-E72D297353CC}">
              <c16:uniqueId val="{00000002-AAD1-49B1-9CD8-2E2DB552C12F}"/>
            </c:ext>
          </c:extLst>
        </c:ser>
        <c:ser>
          <c:idx val="3"/>
          <c:order val="3"/>
          <c:tx>
            <c:strRef>
              <c:f>Sheet1!$AF$16</c:f>
              <c:strCache>
                <c:ptCount val="1"/>
                <c:pt idx="0">
                  <c:v>4</c:v>
                </c:pt>
              </c:strCache>
            </c:strRef>
          </c:tx>
          <c:spPr>
            <a:solidFill>
              <a:srgbClr val="FF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Sheet1!$AB$17:$AB$18</c:f>
              <c:strCache>
                <c:ptCount val="2"/>
                <c:pt idx="0">
                  <c:v>学生（あなた）</c:v>
                </c:pt>
                <c:pt idx="1">
                  <c:v>学生（一般）</c:v>
                </c:pt>
              </c:strCache>
            </c:strRef>
          </c:cat>
          <c:val>
            <c:numRef>
              <c:f>Sheet1!$AF$17:$AF$18</c:f>
              <c:numCache>
                <c:formatCode>0%</c:formatCode>
                <c:ptCount val="2"/>
                <c:pt idx="0">
                  <c:v>0.27898550724637683</c:v>
                </c:pt>
                <c:pt idx="1">
                  <c:v>0.32971014492753625</c:v>
                </c:pt>
              </c:numCache>
            </c:numRef>
          </c:val>
          <c:extLst>
            <c:ext xmlns:c16="http://schemas.microsoft.com/office/drawing/2014/chart" uri="{C3380CC4-5D6E-409C-BE32-E72D297353CC}">
              <c16:uniqueId val="{00000003-AAD1-49B1-9CD8-2E2DB552C12F}"/>
            </c:ext>
          </c:extLst>
        </c:ser>
        <c:ser>
          <c:idx val="4"/>
          <c:order val="4"/>
          <c:tx>
            <c:strRef>
              <c:f>Sheet1!$AG$16</c:f>
              <c:strCache>
                <c:ptCount val="1"/>
                <c:pt idx="0">
                  <c:v>5</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Sheet1!$AB$17:$AB$18</c:f>
              <c:strCache>
                <c:ptCount val="2"/>
                <c:pt idx="0">
                  <c:v>学生（あなた）</c:v>
                </c:pt>
                <c:pt idx="1">
                  <c:v>学生（一般）</c:v>
                </c:pt>
              </c:strCache>
            </c:strRef>
          </c:cat>
          <c:val>
            <c:numRef>
              <c:f>Sheet1!$AG$17:$AG$18</c:f>
              <c:numCache>
                <c:formatCode>0%</c:formatCode>
                <c:ptCount val="2"/>
                <c:pt idx="0">
                  <c:v>0.22463768115942029</c:v>
                </c:pt>
                <c:pt idx="1">
                  <c:v>0.17028985507246377</c:v>
                </c:pt>
              </c:numCache>
            </c:numRef>
          </c:val>
          <c:extLst>
            <c:ext xmlns:c16="http://schemas.microsoft.com/office/drawing/2014/chart" uri="{C3380CC4-5D6E-409C-BE32-E72D297353CC}">
              <c16:uniqueId val="{00000004-AAD1-49B1-9CD8-2E2DB552C12F}"/>
            </c:ext>
          </c:extLst>
        </c:ser>
        <c:dLbls>
          <c:dLblPos val="ctr"/>
          <c:showLegendKey val="0"/>
          <c:showVal val="1"/>
          <c:showCatName val="0"/>
          <c:showSerName val="0"/>
          <c:showPercent val="0"/>
          <c:showBubbleSize val="0"/>
        </c:dLbls>
        <c:gapWidth val="150"/>
        <c:overlap val="100"/>
        <c:axId val="318688208"/>
        <c:axId val="318688768"/>
      </c:barChart>
      <c:catAx>
        <c:axId val="318688208"/>
        <c:scaling>
          <c:orientation val="minMax"/>
        </c:scaling>
        <c:delete val="1"/>
        <c:axPos val="b"/>
        <c:numFmt formatCode="General" sourceLinked="1"/>
        <c:majorTickMark val="none"/>
        <c:minorTickMark val="none"/>
        <c:tickLblPos val="nextTo"/>
        <c:crossAx val="318688768"/>
        <c:crosses val="autoZero"/>
        <c:auto val="1"/>
        <c:lblAlgn val="ctr"/>
        <c:lblOffset val="100"/>
        <c:noMultiLvlLbl val="0"/>
      </c:catAx>
      <c:valAx>
        <c:axId val="318688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318688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solidFill>
        <a:srgbClr val="99CC00"/>
      </a:solidFill>
    </a:ln>
    <a:effectLst/>
  </c:spPr>
  <c:txPr>
    <a:bodyPr/>
    <a:lstStyle/>
    <a:p>
      <a:pPr>
        <a:defRPr/>
      </a:pPr>
      <a:endParaRPr lang="ja-JP"/>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a:t>高齢者のコンビニ</a:t>
            </a:r>
            <a:r>
              <a:rPr lang="en-US" altLang="ja-JP" sz="1600"/>
              <a:t>24</a:t>
            </a:r>
            <a:r>
              <a:rPr lang="ja-JP" altLang="en-US" sz="1600"/>
              <a:t>時間営業</a:t>
            </a:r>
            <a:endParaRPr lang="en-US" altLang="ja-JP" sz="1600"/>
          </a:p>
          <a:p>
            <a:pPr>
              <a:defRPr sz="1600"/>
            </a:pPr>
            <a:r>
              <a:rPr lang="ja-JP" altLang="en-US" sz="1600"/>
              <a:t>に関する賛否意識</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252208476272849"/>
          <c:y val="0.23908161968870911"/>
          <c:w val="0.84353686624748536"/>
          <c:h val="0.56008432357282112"/>
        </c:manualLayout>
      </c:layout>
      <c:barChart>
        <c:barDir val="col"/>
        <c:grouping val="percentStacked"/>
        <c:varyColors val="0"/>
        <c:ser>
          <c:idx val="0"/>
          <c:order val="0"/>
          <c:tx>
            <c:strRef>
              <c:f>Sheet1!$AC$11</c:f>
              <c:strCache>
                <c:ptCount val="1"/>
                <c:pt idx="0">
                  <c:v>1</c:v>
                </c:pt>
              </c:strCache>
            </c:strRef>
          </c:tx>
          <c:spPr>
            <a:solidFill>
              <a:srgbClr val="00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Sheet1!$AB$12:$AB$13</c:f>
              <c:strCache>
                <c:ptCount val="2"/>
                <c:pt idx="0">
                  <c:v>高齢者（あなた）</c:v>
                </c:pt>
                <c:pt idx="1">
                  <c:v>高齢者（一般）</c:v>
                </c:pt>
              </c:strCache>
            </c:strRef>
          </c:cat>
          <c:val>
            <c:numRef>
              <c:f>Sheet1!$AC$12:$AC$13</c:f>
              <c:numCache>
                <c:formatCode>0%</c:formatCode>
                <c:ptCount val="2"/>
                <c:pt idx="0">
                  <c:v>0.41304347826086957</c:v>
                </c:pt>
                <c:pt idx="1">
                  <c:v>0.13043478260869565</c:v>
                </c:pt>
              </c:numCache>
            </c:numRef>
          </c:val>
          <c:extLst>
            <c:ext xmlns:c16="http://schemas.microsoft.com/office/drawing/2014/chart" uri="{C3380CC4-5D6E-409C-BE32-E72D297353CC}">
              <c16:uniqueId val="{00000000-27DE-4B02-A670-B667EA075D94}"/>
            </c:ext>
          </c:extLst>
        </c:ser>
        <c:ser>
          <c:idx val="1"/>
          <c:order val="1"/>
          <c:tx>
            <c:strRef>
              <c:f>Sheet1!$AD$11</c:f>
              <c:strCache>
                <c:ptCount val="1"/>
                <c:pt idx="0">
                  <c:v>2</c:v>
                </c:pt>
              </c:strCache>
            </c:strRef>
          </c:tx>
          <c:spPr>
            <a:solidFill>
              <a:srgbClr val="008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Sheet1!$AB$12:$AB$13</c:f>
              <c:strCache>
                <c:ptCount val="2"/>
                <c:pt idx="0">
                  <c:v>高齢者（あなた）</c:v>
                </c:pt>
                <c:pt idx="1">
                  <c:v>高齢者（一般）</c:v>
                </c:pt>
              </c:strCache>
            </c:strRef>
          </c:cat>
          <c:val>
            <c:numRef>
              <c:f>Sheet1!$AD$12:$AD$13</c:f>
              <c:numCache>
                <c:formatCode>0%</c:formatCode>
                <c:ptCount val="2"/>
                <c:pt idx="0">
                  <c:v>0.15217391304347827</c:v>
                </c:pt>
                <c:pt idx="1">
                  <c:v>0.19565217391304349</c:v>
                </c:pt>
              </c:numCache>
            </c:numRef>
          </c:val>
          <c:extLst>
            <c:ext xmlns:c16="http://schemas.microsoft.com/office/drawing/2014/chart" uri="{C3380CC4-5D6E-409C-BE32-E72D297353CC}">
              <c16:uniqueId val="{00000001-27DE-4B02-A670-B667EA075D94}"/>
            </c:ext>
          </c:extLst>
        </c:ser>
        <c:ser>
          <c:idx val="2"/>
          <c:order val="2"/>
          <c:tx>
            <c:strRef>
              <c:f>Sheet1!$AE$11</c:f>
              <c:strCache>
                <c:ptCount val="1"/>
                <c:pt idx="0">
                  <c:v>3</c:v>
                </c:pt>
              </c:strCache>
            </c:strRef>
          </c:tx>
          <c:spPr>
            <a:solidFill>
              <a:srgbClr val="99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Sheet1!$AB$12:$AB$13</c:f>
              <c:strCache>
                <c:ptCount val="2"/>
                <c:pt idx="0">
                  <c:v>高齢者（あなた）</c:v>
                </c:pt>
                <c:pt idx="1">
                  <c:v>高齢者（一般）</c:v>
                </c:pt>
              </c:strCache>
            </c:strRef>
          </c:cat>
          <c:val>
            <c:numRef>
              <c:f>Sheet1!$AE$12:$AE$13</c:f>
              <c:numCache>
                <c:formatCode>0%</c:formatCode>
                <c:ptCount val="2"/>
                <c:pt idx="0">
                  <c:v>0.34782608695652173</c:v>
                </c:pt>
                <c:pt idx="1">
                  <c:v>0.5</c:v>
                </c:pt>
              </c:numCache>
            </c:numRef>
          </c:val>
          <c:extLst>
            <c:ext xmlns:c16="http://schemas.microsoft.com/office/drawing/2014/chart" uri="{C3380CC4-5D6E-409C-BE32-E72D297353CC}">
              <c16:uniqueId val="{00000002-27DE-4B02-A670-B667EA075D94}"/>
            </c:ext>
          </c:extLst>
        </c:ser>
        <c:ser>
          <c:idx val="3"/>
          <c:order val="3"/>
          <c:tx>
            <c:strRef>
              <c:f>Sheet1!$AF$11</c:f>
              <c:strCache>
                <c:ptCount val="1"/>
                <c:pt idx="0">
                  <c:v>4</c:v>
                </c:pt>
              </c:strCache>
            </c:strRef>
          </c:tx>
          <c:spPr>
            <a:solidFill>
              <a:srgbClr val="FFCC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Sheet1!$AB$12:$AB$13</c:f>
              <c:strCache>
                <c:ptCount val="2"/>
                <c:pt idx="0">
                  <c:v>高齢者（あなた）</c:v>
                </c:pt>
                <c:pt idx="1">
                  <c:v>高齢者（一般）</c:v>
                </c:pt>
              </c:strCache>
            </c:strRef>
          </c:cat>
          <c:val>
            <c:numRef>
              <c:f>Sheet1!$AF$12:$AF$13</c:f>
              <c:numCache>
                <c:formatCode>0%</c:formatCode>
                <c:ptCount val="2"/>
                <c:pt idx="0">
                  <c:v>4.3478260869565216E-2</c:v>
                </c:pt>
                <c:pt idx="1">
                  <c:v>0.15217391304347827</c:v>
                </c:pt>
              </c:numCache>
            </c:numRef>
          </c:val>
          <c:extLst>
            <c:ext xmlns:c16="http://schemas.microsoft.com/office/drawing/2014/chart" uri="{C3380CC4-5D6E-409C-BE32-E72D297353CC}">
              <c16:uniqueId val="{00000003-27DE-4B02-A670-B667EA075D94}"/>
            </c:ext>
          </c:extLst>
        </c:ser>
        <c:ser>
          <c:idx val="4"/>
          <c:order val="4"/>
          <c:tx>
            <c:strRef>
              <c:f>Sheet1!$AG$11</c:f>
              <c:strCache>
                <c:ptCount val="1"/>
                <c:pt idx="0">
                  <c:v>5</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Sheet1!$AB$12:$AB$13</c:f>
              <c:strCache>
                <c:ptCount val="2"/>
                <c:pt idx="0">
                  <c:v>高齢者（あなた）</c:v>
                </c:pt>
                <c:pt idx="1">
                  <c:v>高齢者（一般）</c:v>
                </c:pt>
              </c:strCache>
            </c:strRef>
          </c:cat>
          <c:val>
            <c:numRef>
              <c:f>Sheet1!$AG$12:$AG$13</c:f>
              <c:numCache>
                <c:formatCode>0%</c:formatCode>
                <c:ptCount val="2"/>
                <c:pt idx="0">
                  <c:v>4.3478260869565216E-2</c:v>
                </c:pt>
                <c:pt idx="1">
                  <c:v>2.1739130434782608E-2</c:v>
                </c:pt>
              </c:numCache>
            </c:numRef>
          </c:val>
          <c:extLst>
            <c:ext xmlns:c16="http://schemas.microsoft.com/office/drawing/2014/chart" uri="{C3380CC4-5D6E-409C-BE32-E72D297353CC}">
              <c16:uniqueId val="{00000004-27DE-4B02-A670-B667EA075D94}"/>
            </c:ext>
          </c:extLst>
        </c:ser>
        <c:dLbls>
          <c:dLblPos val="ctr"/>
          <c:showLegendKey val="0"/>
          <c:showVal val="1"/>
          <c:showCatName val="0"/>
          <c:showSerName val="0"/>
          <c:showPercent val="0"/>
          <c:showBubbleSize val="0"/>
        </c:dLbls>
        <c:gapWidth val="150"/>
        <c:overlap val="100"/>
        <c:axId val="318693248"/>
        <c:axId val="318693808"/>
      </c:barChart>
      <c:catAx>
        <c:axId val="318693248"/>
        <c:scaling>
          <c:orientation val="minMax"/>
        </c:scaling>
        <c:delete val="1"/>
        <c:axPos val="b"/>
        <c:numFmt formatCode="General" sourceLinked="1"/>
        <c:majorTickMark val="none"/>
        <c:minorTickMark val="none"/>
        <c:tickLblPos val="nextTo"/>
        <c:crossAx val="318693808"/>
        <c:crosses val="autoZero"/>
        <c:auto val="1"/>
        <c:lblAlgn val="ctr"/>
        <c:lblOffset val="100"/>
        <c:noMultiLvlLbl val="0"/>
      </c:catAx>
      <c:valAx>
        <c:axId val="318693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3186932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solidFill>
        <a:srgbClr val="99CC00"/>
      </a:solidFill>
    </a:ln>
    <a:effectLst/>
  </c:spPr>
  <c:txPr>
    <a:bodyPr/>
    <a:lstStyle/>
    <a:p>
      <a:pPr>
        <a:defRPr/>
      </a:pPr>
      <a:endParaRPr lang="ja-JP"/>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[回答_分析用_改訂版 (version 1).xlsb]Sheet1!ピボットテーブル1</c:name>
    <c:fmtId val="5"/>
  </c:pivotSource>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ja-JP" sz="2000" b="0" i="0" kern="1200" spc="0" baseline="0" dirty="0">
                <a:solidFill>
                  <a:srgbClr val="595959"/>
                </a:solidFill>
                <a:effectLst/>
              </a:rPr>
              <a:t>深夜コンビニ利用</a:t>
            </a:r>
            <a:endParaRPr lang="ja-JP" altLang="ja-JP" sz="2000" dirty="0">
              <a:effectLst/>
            </a:endParaRPr>
          </a:p>
        </c:rich>
      </c:tx>
      <c:layout>
        <c:manualLayout>
          <c:xMode val="edge"/>
          <c:yMode val="edge"/>
          <c:x val="0.39140020660315805"/>
          <c:y val="5.123270378718006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2"/>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3"/>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4"/>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5"/>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3"/>
          </a:solidFill>
          <a:ln>
            <a:noFill/>
          </a:ln>
          <a:effectLst/>
        </c:spPr>
        <c:dLbl>
          <c:idx val="0"/>
          <c:layout>
            <c:manualLayout>
              <c:x val="-4.5351473922904161E-3"/>
              <c:y val="0.12521736844142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5"/>
          </a:solidFill>
          <a:ln>
            <a:noFill/>
          </a:ln>
          <a:effectLst/>
        </c:spPr>
        <c:dLbl>
          <c:idx val="0"/>
          <c:layout>
            <c:manualLayout>
              <c:x val="2.2305833562248245E-2"/>
              <c:y val="-4.637680312645469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3"/>
          </a:solidFill>
          <a:ln>
            <a:noFill/>
          </a:ln>
          <a:effectLst/>
        </c:spPr>
        <c:dLbl>
          <c:idx val="0"/>
          <c:layout>
            <c:manualLayout>
              <c:x val="-4.5351473922904161E-3"/>
              <c:y val="0.12521736844142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5"/>
          </a:solidFill>
          <a:ln>
            <a:noFill/>
          </a:ln>
          <a:effectLst/>
        </c:spPr>
        <c:dLbl>
          <c:idx val="0"/>
          <c:layout>
            <c:manualLayout>
              <c:x val="2.9478458049886538E-2"/>
              <c:y val="-4.637680312645469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3"/>
          </a:solidFill>
          <a:ln>
            <a:noFill/>
          </a:ln>
          <a:effectLst/>
        </c:spPr>
        <c:dLbl>
          <c:idx val="0"/>
          <c:layout>
            <c:manualLayout>
              <c:x val="-4.5351473922904161E-3"/>
              <c:y val="0.12521736844142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5"/>
          </a:solidFill>
          <a:ln>
            <a:noFill/>
          </a:ln>
          <a:effectLst/>
        </c:spPr>
        <c:dLbl>
          <c:idx val="0"/>
          <c:layout>
            <c:manualLayout>
              <c:x val="2.9478458049886538E-2"/>
              <c:y val="-4.637680312645469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2454419933797851"/>
          <c:y val="0.18704130807512556"/>
          <c:w val="0.82682478446165031"/>
          <c:h val="0.58109309320775027"/>
        </c:manualLayout>
      </c:layout>
      <c:barChart>
        <c:barDir val="bar"/>
        <c:grouping val="percentStacked"/>
        <c:varyColors val="0"/>
        <c:ser>
          <c:idx val="0"/>
          <c:order val="0"/>
          <c:tx>
            <c:strRef>
              <c:f>Sheet1!$B$3:$B$4</c:f>
              <c:strCache>
                <c:ptCount val="1"/>
                <c:pt idx="0">
                  <c:v>1</c:v>
                </c:pt>
              </c:strCache>
            </c:strRef>
          </c:tx>
          <c:spPr>
            <a:solidFill>
              <a:srgbClr val="00336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Sheet1!$B$5:$B$7</c:f>
              <c:numCache>
                <c:formatCode>0.00%</c:formatCode>
                <c:ptCount val="2"/>
                <c:pt idx="0">
                  <c:v>0.91304347826086951</c:v>
                </c:pt>
                <c:pt idx="1">
                  <c:v>0.28623188405797101</c:v>
                </c:pt>
              </c:numCache>
            </c:numRef>
          </c:val>
          <c:extLst>
            <c:ext xmlns:c16="http://schemas.microsoft.com/office/drawing/2014/chart" uri="{C3380CC4-5D6E-409C-BE32-E72D297353CC}">
              <c16:uniqueId val="{00000000-15E6-4574-AB77-391B014C2C8E}"/>
            </c:ext>
          </c:extLst>
        </c:ser>
        <c:ser>
          <c:idx val="1"/>
          <c:order val="1"/>
          <c:tx>
            <c:strRef>
              <c:f>Sheet1!$C$3:$C$4</c:f>
              <c:strCache>
                <c:ptCount val="1"/>
                <c:pt idx="0">
                  <c:v>2</c:v>
                </c:pt>
              </c:strCache>
            </c:strRef>
          </c:tx>
          <c:spPr>
            <a:solidFill>
              <a:srgbClr val="00808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Sheet1!$C$5:$C$7</c:f>
              <c:numCache>
                <c:formatCode>0.00%</c:formatCode>
                <c:ptCount val="2"/>
                <c:pt idx="0">
                  <c:v>6.5217391304347824E-2</c:v>
                </c:pt>
                <c:pt idx="1">
                  <c:v>0.2608695652173913</c:v>
                </c:pt>
              </c:numCache>
            </c:numRef>
          </c:val>
          <c:extLst>
            <c:ext xmlns:c16="http://schemas.microsoft.com/office/drawing/2014/chart" uri="{C3380CC4-5D6E-409C-BE32-E72D297353CC}">
              <c16:uniqueId val="{00000001-15E6-4574-AB77-391B014C2C8E}"/>
            </c:ext>
          </c:extLst>
        </c:ser>
        <c:ser>
          <c:idx val="2"/>
          <c:order val="2"/>
          <c:tx>
            <c:strRef>
              <c:f>Sheet1!$D$3:$D$4</c:f>
              <c:strCache>
                <c:ptCount val="1"/>
                <c:pt idx="0">
                  <c:v>3</c:v>
                </c:pt>
              </c:strCache>
            </c:strRef>
          </c:tx>
          <c:spPr>
            <a:solidFill>
              <a:srgbClr val="99CC00"/>
            </a:solidFill>
            <a:ln>
              <a:noFill/>
            </a:ln>
            <a:effectLst/>
          </c:spPr>
          <c:invertIfNegative val="0"/>
          <c:dLbls>
            <c:dLbl>
              <c:idx val="0"/>
              <c:layout>
                <c:manualLayout>
                  <c:x val="-4.5351473922904161E-3"/>
                  <c:y val="0.1252173684414252"/>
                </c:manualLayout>
              </c:layout>
              <c:tx>
                <c:rich>
                  <a:bodyPr/>
                  <a:lstStyle/>
                  <a:p>
                    <a:fld id="{7D5F75A7-B49D-418C-AC4F-3071EDE4C1DB}" type="VALUE">
                      <a:rPr lang="en-US" altLang="ja-JP" sz="1200"/>
                      <a:pPr/>
                      <a:t>[値]</a:t>
                    </a:fld>
                    <a:endParaRPr lang="ja-JP" altLang="en-US"/>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15E6-4574-AB77-391B014C2C8E}"/>
                </c:ext>
              </c:extLst>
            </c:dLbl>
            <c:dLbl>
              <c:idx val="1"/>
              <c:layout/>
              <c:tx>
                <c:rich>
                  <a:bodyPr/>
                  <a:lstStyle/>
                  <a:p>
                    <a:fld id="{B4960745-9D26-4418-B20A-003EDDA9D9D2}" type="VALUE">
                      <a:rPr lang="en-US" altLang="ja-JP" sz="1200"/>
                      <a:pPr/>
                      <a:t>[値]</a:t>
                    </a:fld>
                    <a:endParaRPr lang="ja-JP" altLang="en-US"/>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CBEC-4F8D-9D1E-0E5A9F42186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Sheet1!$D$5:$D$7</c:f>
              <c:numCache>
                <c:formatCode>0.00%</c:formatCode>
                <c:ptCount val="2"/>
                <c:pt idx="0">
                  <c:v>0</c:v>
                </c:pt>
                <c:pt idx="1">
                  <c:v>0.19927536231884058</c:v>
                </c:pt>
              </c:numCache>
            </c:numRef>
          </c:val>
          <c:extLst>
            <c:ext xmlns:c16="http://schemas.microsoft.com/office/drawing/2014/chart" uri="{C3380CC4-5D6E-409C-BE32-E72D297353CC}">
              <c16:uniqueId val="{00000003-15E6-4574-AB77-391B014C2C8E}"/>
            </c:ext>
          </c:extLst>
        </c:ser>
        <c:ser>
          <c:idx val="3"/>
          <c:order val="3"/>
          <c:tx>
            <c:strRef>
              <c:f>Sheet1!$E$3:$E$4</c:f>
              <c:strCache>
                <c:ptCount val="1"/>
                <c:pt idx="0">
                  <c:v>4</c:v>
                </c:pt>
              </c:strCache>
            </c:strRef>
          </c:tx>
          <c:spPr>
            <a:solidFill>
              <a:srgbClr val="FFCC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Sheet1!$E$5:$E$7</c:f>
              <c:numCache>
                <c:formatCode>0.00%</c:formatCode>
                <c:ptCount val="2"/>
                <c:pt idx="0">
                  <c:v>2.1739130434782608E-2</c:v>
                </c:pt>
                <c:pt idx="1">
                  <c:v>0.16304347826086957</c:v>
                </c:pt>
              </c:numCache>
            </c:numRef>
          </c:val>
          <c:extLst>
            <c:ext xmlns:c16="http://schemas.microsoft.com/office/drawing/2014/chart" uri="{C3380CC4-5D6E-409C-BE32-E72D297353CC}">
              <c16:uniqueId val="{00000004-15E6-4574-AB77-391B014C2C8E}"/>
            </c:ext>
          </c:extLst>
        </c:ser>
        <c:ser>
          <c:idx val="4"/>
          <c:order val="4"/>
          <c:tx>
            <c:strRef>
              <c:f>Sheet1!$F$3:$F$4</c:f>
              <c:strCache>
                <c:ptCount val="1"/>
                <c:pt idx="0">
                  <c:v>5</c:v>
                </c:pt>
              </c:strCache>
            </c:strRef>
          </c:tx>
          <c:spPr>
            <a:solidFill>
              <a:srgbClr val="FF6600"/>
            </a:solidFill>
            <a:ln>
              <a:noFill/>
            </a:ln>
            <a:effectLst/>
          </c:spPr>
          <c:invertIfNegative val="0"/>
          <c:dLbls>
            <c:dLbl>
              <c:idx val="0"/>
              <c:layout>
                <c:manualLayout>
                  <c:x val="2.9478458049886538E-2"/>
                  <c:y val="-4.637680312645469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5E6-4574-AB77-391B014C2C8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Sheet1!$F$5:$F$7</c:f>
              <c:numCache>
                <c:formatCode>0.00%</c:formatCode>
                <c:ptCount val="2"/>
                <c:pt idx="0">
                  <c:v>0</c:v>
                </c:pt>
                <c:pt idx="1">
                  <c:v>9.0579710144927536E-2</c:v>
                </c:pt>
              </c:numCache>
            </c:numRef>
          </c:val>
          <c:extLst>
            <c:ext xmlns:c16="http://schemas.microsoft.com/office/drawing/2014/chart" uri="{C3380CC4-5D6E-409C-BE32-E72D297353CC}">
              <c16:uniqueId val="{00000006-15E6-4574-AB77-391B014C2C8E}"/>
            </c:ext>
          </c:extLst>
        </c:ser>
        <c:dLbls>
          <c:dLblPos val="ctr"/>
          <c:showLegendKey val="0"/>
          <c:showVal val="1"/>
          <c:showCatName val="0"/>
          <c:showSerName val="0"/>
          <c:showPercent val="0"/>
          <c:showBubbleSize val="0"/>
        </c:dLbls>
        <c:gapWidth val="150"/>
        <c:overlap val="100"/>
        <c:axId val="127120592"/>
        <c:axId val="127121152"/>
      </c:barChart>
      <c:catAx>
        <c:axId val="127120592"/>
        <c:scaling>
          <c:orientation val="minMax"/>
        </c:scaling>
        <c:delete val="1"/>
        <c:axPos val="l"/>
        <c:numFmt formatCode="General" sourceLinked="1"/>
        <c:majorTickMark val="out"/>
        <c:minorTickMark val="none"/>
        <c:tickLblPos val="nextTo"/>
        <c:crossAx val="127121152"/>
        <c:crosses val="autoZero"/>
        <c:auto val="1"/>
        <c:lblAlgn val="ctr"/>
        <c:lblOffset val="100"/>
        <c:noMultiLvlLbl val="0"/>
      </c:catAx>
      <c:valAx>
        <c:axId val="127121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127120592"/>
        <c:crosses val="autoZero"/>
        <c:crossBetween val="between"/>
      </c:valAx>
      <c:spPr>
        <a:noFill/>
        <a:ln>
          <a:noFill/>
        </a:ln>
        <a:effectLst/>
      </c:spPr>
    </c:plotArea>
    <c:legend>
      <c:legendPos val="b"/>
      <c:layout>
        <c:manualLayout>
          <c:xMode val="edge"/>
          <c:yMode val="edge"/>
          <c:x val="0.35160069405785915"/>
          <c:y val="0.88789691654029212"/>
          <c:w val="0.25784341172483549"/>
          <c:h val="8.5585306108812972E-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pivotSource>
    <c:name>[回答_分析用_改訂版 (version 1).xlsb]Sheet1!ピボットテーブル1</c:name>
    <c:fmtId val="-1"/>
  </c:pivotSource>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ja-JP" sz="2000" b="0" i="0" kern="1200" spc="0" baseline="0" dirty="0">
                <a:solidFill>
                  <a:srgbClr val="595959"/>
                </a:solidFill>
                <a:effectLst/>
              </a:rPr>
              <a:t>深夜コンビニ利用</a:t>
            </a:r>
            <a:endParaRPr lang="ja-JP" altLang="ja-JP" sz="2000" dirty="0">
              <a:effectLst/>
            </a:endParaRPr>
          </a:p>
        </c:rich>
      </c:tx>
      <c:layout>
        <c:manualLayout>
          <c:xMode val="edge"/>
          <c:yMode val="edge"/>
          <c:x val="0.39887727292741898"/>
          <c:y val="5.123270378718006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2"/>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3"/>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4"/>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5"/>
          </a:solidFill>
          <a:ln>
            <a:noFill/>
          </a:ln>
          <a:effectLst/>
        </c:spP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3"/>
          </a:solidFill>
          <a:ln>
            <a:noFill/>
          </a:ln>
          <a:effectLst/>
        </c:spPr>
        <c:dLbl>
          <c:idx val="0"/>
          <c:layout>
            <c:manualLayout>
              <c:x val="-4.5351473922904161E-3"/>
              <c:y val="0.12521736844142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5"/>
          </a:solidFill>
          <a:ln>
            <a:noFill/>
          </a:ln>
          <a:effectLst/>
        </c:spPr>
        <c:dLbl>
          <c:idx val="0"/>
          <c:layout>
            <c:manualLayout>
              <c:x val="2.2305833562248245E-2"/>
              <c:y val="-4.637680312645469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3"/>
          </a:solidFill>
          <a:ln>
            <a:noFill/>
          </a:ln>
          <a:effectLst/>
        </c:spPr>
        <c:dLbl>
          <c:idx val="0"/>
          <c:layout>
            <c:manualLayout>
              <c:x val="-4.5351473922904161E-3"/>
              <c:y val="0.12521736844142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5"/>
          </a:solidFill>
          <a:ln>
            <a:noFill/>
          </a:ln>
          <a:effectLst/>
        </c:spPr>
        <c:dLbl>
          <c:idx val="0"/>
          <c:layout>
            <c:manualLayout>
              <c:x val="2.9478458049886538E-2"/>
              <c:y val="-4.637680312645469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3"/>
          </a:solidFill>
          <a:ln>
            <a:noFill/>
          </a:ln>
          <a:effectLst/>
        </c:spPr>
        <c:dLbl>
          <c:idx val="0"/>
          <c:layout>
            <c:manualLayout>
              <c:x val="-4.5351473922904161E-3"/>
              <c:y val="0.12521736844142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5"/>
          </a:solidFill>
          <a:ln>
            <a:noFill/>
          </a:ln>
          <a:effectLst/>
        </c:spPr>
        <c:dLbl>
          <c:idx val="0"/>
          <c:layout>
            <c:manualLayout>
              <c:x val="2.9478458049886538E-2"/>
              <c:y val="-4.637680312645469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2454419933797851"/>
          <c:y val="0.18704130807512556"/>
          <c:w val="0.82682478446165031"/>
          <c:h val="0.58109309320775027"/>
        </c:manualLayout>
      </c:layout>
      <c:barChart>
        <c:barDir val="bar"/>
        <c:grouping val="percentStacked"/>
        <c:varyColors val="0"/>
        <c:ser>
          <c:idx val="0"/>
          <c:order val="0"/>
          <c:tx>
            <c:strRef>
              <c:f>Sheet1!$B$3:$B$4</c:f>
              <c:strCache>
                <c:ptCount val="1"/>
                <c:pt idx="0">
                  <c:v>1</c:v>
                </c:pt>
              </c:strCache>
            </c:strRef>
          </c:tx>
          <c:spPr>
            <a:solidFill>
              <a:srgbClr val="003366"/>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Sheet1!$B$5:$B$7</c:f>
              <c:numCache>
                <c:formatCode>0.00%</c:formatCode>
                <c:ptCount val="2"/>
                <c:pt idx="0">
                  <c:v>0.91304347826086951</c:v>
                </c:pt>
                <c:pt idx="1">
                  <c:v>0.28623188405797101</c:v>
                </c:pt>
              </c:numCache>
            </c:numRef>
          </c:val>
          <c:extLst>
            <c:ext xmlns:c16="http://schemas.microsoft.com/office/drawing/2014/chart" uri="{C3380CC4-5D6E-409C-BE32-E72D297353CC}">
              <c16:uniqueId val="{00000000-9DE5-4DE8-9433-652B8433F2CD}"/>
            </c:ext>
          </c:extLst>
        </c:ser>
        <c:ser>
          <c:idx val="1"/>
          <c:order val="1"/>
          <c:tx>
            <c:strRef>
              <c:f>Sheet1!$C$3:$C$4</c:f>
              <c:strCache>
                <c:ptCount val="1"/>
                <c:pt idx="0">
                  <c:v>2</c:v>
                </c:pt>
              </c:strCache>
            </c:strRef>
          </c:tx>
          <c:spPr>
            <a:solidFill>
              <a:srgbClr val="00808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Sheet1!$C$5:$C$7</c:f>
              <c:numCache>
                <c:formatCode>0.00%</c:formatCode>
                <c:ptCount val="2"/>
                <c:pt idx="0">
                  <c:v>6.5217391304347824E-2</c:v>
                </c:pt>
                <c:pt idx="1">
                  <c:v>0.2608695652173913</c:v>
                </c:pt>
              </c:numCache>
            </c:numRef>
          </c:val>
          <c:extLst>
            <c:ext xmlns:c16="http://schemas.microsoft.com/office/drawing/2014/chart" uri="{C3380CC4-5D6E-409C-BE32-E72D297353CC}">
              <c16:uniqueId val="{00000001-9DE5-4DE8-9433-652B8433F2CD}"/>
            </c:ext>
          </c:extLst>
        </c:ser>
        <c:ser>
          <c:idx val="2"/>
          <c:order val="2"/>
          <c:tx>
            <c:strRef>
              <c:f>Sheet1!$D$3:$D$4</c:f>
              <c:strCache>
                <c:ptCount val="1"/>
                <c:pt idx="0">
                  <c:v>3</c:v>
                </c:pt>
              </c:strCache>
            </c:strRef>
          </c:tx>
          <c:spPr>
            <a:solidFill>
              <a:srgbClr val="99CC00"/>
            </a:solidFill>
            <a:ln>
              <a:noFill/>
            </a:ln>
            <a:effectLst/>
          </c:spPr>
          <c:invertIfNegative val="0"/>
          <c:dLbls>
            <c:dLbl>
              <c:idx val="0"/>
              <c:layout>
                <c:manualLayout>
                  <c:x val="-4.5351473922904161E-3"/>
                  <c:y val="0.125217368441425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DE5-4DE8-9433-652B8433F2CD}"/>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0-6589-493D-8580-3E1F9C73626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Sheet1!$D$5:$D$7</c:f>
              <c:numCache>
                <c:formatCode>0.00%</c:formatCode>
                <c:ptCount val="2"/>
                <c:pt idx="0">
                  <c:v>0</c:v>
                </c:pt>
                <c:pt idx="1">
                  <c:v>0.19927536231884058</c:v>
                </c:pt>
              </c:numCache>
            </c:numRef>
          </c:val>
          <c:extLst>
            <c:ext xmlns:c16="http://schemas.microsoft.com/office/drawing/2014/chart" uri="{C3380CC4-5D6E-409C-BE32-E72D297353CC}">
              <c16:uniqueId val="{00000004-9DE5-4DE8-9433-652B8433F2CD}"/>
            </c:ext>
          </c:extLst>
        </c:ser>
        <c:ser>
          <c:idx val="3"/>
          <c:order val="3"/>
          <c:tx>
            <c:strRef>
              <c:f>Sheet1!$E$3:$E$4</c:f>
              <c:strCache>
                <c:ptCount val="1"/>
                <c:pt idx="0">
                  <c:v>4</c:v>
                </c:pt>
              </c:strCache>
            </c:strRef>
          </c:tx>
          <c:spPr>
            <a:solidFill>
              <a:srgbClr val="FFCC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Sheet1!$E$5:$E$7</c:f>
              <c:numCache>
                <c:formatCode>0.00%</c:formatCode>
                <c:ptCount val="2"/>
                <c:pt idx="0">
                  <c:v>2.1739130434782608E-2</c:v>
                </c:pt>
                <c:pt idx="1">
                  <c:v>0.16304347826086957</c:v>
                </c:pt>
              </c:numCache>
            </c:numRef>
          </c:val>
          <c:extLst>
            <c:ext xmlns:c16="http://schemas.microsoft.com/office/drawing/2014/chart" uri="{C3380CC4-5D6E-409C-BE32-E72D297353CC}">
              <c16:uniqueId val="{00000005-9DE5-4DE8-9433-652B8433F2CD}"/>
            </c:ext>
          </c:extLst>
        </c:ser>
        <c:ser>
          <c:idx val="4"/>
          <c:order val="4"/>
          <c:tx>
            <c:strRef>
              <c:f>Sheet1!$F$3:$F$4</c:f>
              <c:strCache>
                <c:ptCount val="1"/>
                <c:pt idx="0">
                  <c:v>5</c:v>
                </c:pt>
              </c:strCache>
            </c:strRef>
          </c:tx>
          <c:spPr>
            <a:solidFill>
              <a:srgbClr val="FF9900"/>
            </a:solidFill>
            <a:ln>
              <a:noFill/>
            </a:ln>
            <a:effectLst/>
          </c:spPr>
          <c:invertIfNegative val="0"/>
          <c:dLbls>
            <c:dLbl>
              <c:idx val="0"/>
              <c:layout>
                <c:manualLayout>
                  <c:x val="2.9478458049886538E-2"/>
                  <c:y val="-4.6376803126454693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DE5-4DE8-9433-652B8433F2C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Sheet1!$A$5:$A$7</c:f>
              <c:strCache>
                <c:ptCount val="2"/>
                <c:pt idx="0">
                  <c:v>0</c:v>
                </c:pt>
                <c:pt idx="1">
                  <c:v>1</c:v>
                </c:pt>
              </c:strCache>
            </c:strRef>
          </c:cat>
          <c:val>
            <c:numRef>
              <c:f>Sheet1!$F$5:$F$7</c:f>
              <c:numCache>
                <c:formatCode>0.00%</c:formatCode>
                <c:ptCount val="2"/>
                <c:pt idx="0">
                  <c:v>0</c:v>
                </c:pt>
                <c:pt idx="1">
                  <c:v>9.0579710144927536E-2</c:v>
                </c:pt>
              </c:numCache>
            </c:numRef>
          </c:val>
          <c:extLst>
            <c:ext xmlns:c16="http://schemas.microsoft.com/office/drawing/2014/chart" uri="{C3380CC4-5D6E-409C-BE32-E72D297353CC}">
              <c16:uniqueId val="{00000007-9DE5-4DE8-9433-652B8433F2CD}"/>
            </c:ext>
          </c:extLst>
        </c:ser>
        <c:dLbls>
          <c:dLblPos val="ctr"/>
          <c:showLegendKey val="0"/>
          <c:showVal val="1"/>
          <c:showCatName val="0"/>
          <c:showSerName val="0"/>
          <c:showPercent val="0"/>
          <c:showBubbleSize val="0"/>
        </c:dLbls>
        <c:gapWidth val="150"/>
        <c:overlap val="100"/>
        <c:axId val="280966832"/>
        <c:axId val="280967392"/>
      </c:barChart>
      <c:catAx>
        <c:axId val="280966832"/>
        <c:scaling>
          <c:orientation val="minMax"/>
        </c:scaling>
        <c:delete val="1"/>
        <c:axPos val="l"/>
        <c:numFmt formatCode="General" sourceLinked="1"/>
        <c:majorTickMark val="out"/>
        <c:minorTickMark val="none"/>
        <c:tickLblPos val="nextTo"/>
        <c:crossAx val="280967392"/>
        <c:crosses val="autoZero"/>
        <c:auto val="1"/>
        <c:lblAlgn val="ctr"/>
        <c:lblOffset val="100"/>
        <c:noMultiLvlLbl val="0"/>
      </c:catAx>
      <c:valAx>
        <c:axId val="2809673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80966832"/>
        <c:crosses val="autoZero"/>
        <c:crossBetween val="between"/>
      </c:valAx>
      <c:spPr>
        <a:noFill/>
        <a:ln>
          <a:noFill/>
        </a:ln>
        <a:effectLst/>
      </c:spPr>
    </c:plotArea>
    <c:legend>
      <c:legendPos val="b"/>
      <c:layout>
        <c:manualLayout>
          <c:xMode val="edge"/>
          <c:yMode val="edge"/>
          <c:x val="0.39125905714666259"/>
          <c:y val="0.88032040872575068"/>
          <c:w val="0.25784341172483549"/>
          <c:h val="8.5585306108812972E-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en-US" sz="2000"/>
              <a:t>タクシー及び全自動車の</a:t>
            </a:r>
            <a:endParaRPr lang="en-US" altLang="ja-JP" sz="2000"/>
          </a:p>
          <a:p>
            <a:pPr>
              <a:defRPr sz="2000"/>
            </a:pPr>
            <a:r>
              <a:rPr lang="en-US" altLang="ja-JP" sz="2000"/>
              <a:t>100</a:t>
            </a:r>
            <a:r>
              <a:rPr lang="ja-JP" altLang="en-US" sz="2000"/>
              <a:t>万キロ当たり事故件数</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8025395990356036"/>
          <c:y val="0.15468481768554748"/>
          <c:w val="0.78351414570185607"/>
          <c:h val="0.6579972885591352"/>
        </c:manualLayout>
      </c:layout>
      <c:lineChart>
        <c:grouping val="standard"/>
        <c:varyColors val="0"/>
        <c:ser>
          <c:idx val="0"/>
          <c:order val="0"/>
          <c:tx>
            <c:strRef>
              <c:f>Sheet1!$C$2</c:f>
              <c:strCache>
                <c:ptCount val="1"/>
                <c:pt idx="0">
                  <c:v>タクシー</c:v>
                </c:pt>
              </c:strCache>
            </c:strRef>
          </c:tx>
          <c:spPr>
            <a:ln w="28575" cap="rnd">
              <a:solidFill>
                <a:srgbClr val="FF6600"/>
              </a:solidFill>
              <a:round/>
            </a:ln>
            <a:effectLst/>
          </c:spPr>
          <c:marker>
            <c:symbol val="none"/>
          </c:marker>
          <c:cat>
            <c:numRef>
              <c:f>Sheet1!$B$3:$B$33</c:f>
              <c:numCache>
                <c:formatCode>General</c:formatCode>
                <c:ptCount val="11"/>
                <c:pt idx="0">
                  <c:v>1998</c:v>
                </c:pt>
                <c:pt idx="1">
                  <c:v>1999</c:v>
                </c:pt>
                <c:pt idx="2">
                  <c:v>2000</c:v>
                </c:pt>
                <c:pt idx="3">
                  <c:v>2001</c:v>
                </c:pt>
                <c:pt idx="4">
                  <c:v>2002</c:v>
                </c:pt>
                <c:pt idx="5">
                  <c:v>2003</c:v>
                </c:pt>
                <c:pt idx="6">
                  <c:v>2004</c:v>
                </c:pt>
                <c:pt idx="7">
                  <c:v>2005</c:v>
                </c:pt>
                <c:pt idx="8">
                  <c:v>2006</c:v>
                </c:pt>
                <c:pt idx="9">
                  <c:v>2007</c:v>
                </c:pt>
                <c:pt idx="10">
                  <c:v>2008</c:v>
                </c:pt>
              </c:numCache>
            </c:numRef>
          </c:cat>
          <c:val>
            <c:numRef>
              <c:f>Sheet1!$C$3:$C$33</c:f>
              <c:numCache>
                <c:formatCode>General</c:formatCode>
                <c:ptCount val="11"/>
                <c:pt idx="0">
                  <c:v>1.244</c:v>
                </c:pt>
                <c:pt idx="1">
                  <c:v>1.401</c:v>
                </c:pt>
                <c:pt idx="2">
                  <c:v>1.56</c:v>
                </c:pt>
                <c:pt idx="3">
                  <c:v>1.6279999999999999</c:v>
                </c:pt>
                <c:pt idx="4">
                  <c:v>1.615</c:v>
                </c:pt>
                <c:pt idx="5">
                  <c:v>1.704</c:v>
                </c:pt>
                <c:pt idx="6">
                  <c:v>1.7729999999999999</c:v>
                </c:pt>
                <c:pt idx="7">
                  <c:v>1.8360000000000001</c:v>
                </c:pt>
                <c:pt idx="8">
                  <c:v>1.772</c:v>
                </c:pt>
                <c:pt idx="9">
                  <c:v>1.7809999999999999</c:v>
                </c:pt>
                <c:pt idx="10">
                  <c:v>1.698</c:v>
                </c:pt>
              </c:numCache>
            </c:numRef>
          </c:val>
          <c:smooth val="0"/>
          <c:extLst>
            <c:ext xmlns:c16="http://schemas.microsoft.com/office/drawing/2014/chart" uri="{C3380CC4-5D6E-409C-BE32-E72D297353CC}">
              <c16:uniqueId val="{00000000-CCC8-42AC-BBE0-F642B4701310}"/>
            </c:ext>
          </c:extLst>
        </c:ser>
        <c:ser>
          <c:idx val="1"/>
          <c:order val="1"/>
          <c:tx>
            <c:strRef>
              <c:f>Sheet1!$D$2</c:f>
              <c:strCache>
                <c:ptCount val="1"/>
                <c:pt idx="0">
                  <c:v>全自動車</c:v>
                </c:pt>
              </c:strCache>
            </c:strRef>
          </c:tx>
          <c:spPr>
            <a:ln w="28575" cap="rnd">
              <a:solidFill>
                <a:srgbClr val="003366"/>
              </a:solidFill>
              <a:round/>
            </a:ln>
            <a:effectLst/>
          </c:spPr>
          <c:marker>
            <c:symbol val="none"/>
          </c:marker>
          <c:cat>
            <c:numRef>
              <c:f>Sheet1!$B$3:$B$33</c:f>
              <c:numCache>
                <c:formatCode>General</c:formatCode>
                <c:ptCount val="11"/>
                <c:pt idx="0">
                  <c:v>1998</c:v>
                </c:pt>
                <c:pt idx="1">
                  <c:v>1999</c:v>
                </c:pt>
                <c:pt idx="2">
                  <c:v>2000</c:v>
                </c:pt>
                <c:pt idx="3">
                  <c:v>2001</c:v>
                </c:pt>
                <c:pt idx="4">
                  <c:v>2002</c:v>
                </c:pt>
                <c:pt idx="5">
                  <c:v>2003</c:v>
                </c:pt>
                <c:pt idx="6">
                  <c:v>2004</c:v>
                </c:pt>
                <c:pt idx="7">
                  <c:v>2005</c:v>
                </c:pt>
                <c:pt idx="8">
                  <c:v>2006</c:v>
                </c:pt>
                <c:pt idx="9">
                  <c:v>2007</c:v>
                </c:pt>
                <c:pt idx="10">
                  <c:v>2008</c:v>
                </c:pt>
              </c:numCache>
            </c:numRef>
          </c:cat>
          <c:val>
            <c:numRef>
              <c:f>Sheet1!$D$3:$D$33</c:f>
              <c:numCache>
                <c:formatCode>General</c:formatCode>
                <c:ptCount val="11"/>
                <c:pt idx="0">
                  <c:v>1.0780000000000001</c:v>
                </c:pt>
                <c:pt idx="1">
                  <c:v>1.1120000000000001</c:v>
                </c:pt>
                <c:pt idx="2">
                  <c:v>1.2010000000000001</c:v>
                </c:pt>
                <c:pt idx="3">
                  <c:v>1.198</c:v>
                </c:pt>
                <c:pt idx="4">
                  <c:v>1.1839999999999999</c:v>
                </c:pt>
                <c:pt idx="5">
                  <c:v>1.1950000000000001</c:v>
                </c:pt>
                <c:pt idx="6">
                  <c:v>1.218</c:v>
                </c:pt>
                <c:pt idx="7">
                  <c:v>1.2150000000000001</c:v>
                </c:pt>
                <c:pt idx="8">
                  <c:v>1.163</c:v>
                </c:pt>
                <c:pt idx="9">
                  <c:v>1.1020000000000001</c:v>
                </c:pt>
                <c:pt idx="10">
                  <c:v>1.0469999999999999</c:v>
                </c:pt>
              </c:numCache>
            </c:numRef>
          </c:val>
          <c:smooth val="0"/>
          <c:extLst>
            <c:ext xmlns:c16="http://schemas.microsoft.com/office/drawing/2014/chart" uri="{C3380CC4-5D6E-409C-BE32-E72D297353CC}">
              <c16:uniqueId val="{00000001-CCC8-42AC-BBE0-F642B4701310}"/>
            </c:ext>
          </c:extLst>
        </c:ser>
        <c:dLbls>
          <c:showLegendKey val="0"/>
          <c:showVal val="0"/>
          <c:showCatName val="0"/>
          <c:showSerName val="0"/>
          <c:showPercent val="0"/>
          <c:showBubbleSize val="0"/>
        </c:dLbls>
        <c:smooth val="0"/>
        <c:axId val="279422480"/>
        <c:axId val="279420800"/>
      </c:lineChart>
      <c:catAx>
        <c:axId val="27942248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ja-JP" altLang="en-US" sz="1800"/>
                  <a:t>年度</a:t>
                </a:r>
              </a:p>
            </c:rich>
          </c:tx>
          <c:layout>
            <c:manualLayout>
              <c:xMode val="edge"/>
              <c:yMode val="edge"/>
              <c:x val="0.44661319049265319"/>
              <c:y val="0.8645124498209009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79420800"/>
        <c:crosses val="autoZero"/>
        <c:auto val="1"/>
        <c:lblAlgn val="ctr"/>
        <c:lblOffset val="100"/>
        <c:noMultiLvlLbl val="0"/>
      </c:catAx>
      <c:valAx>
        <c:axId val="27942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ltLang="ja-JP" sz="1800"/>
                  <a:t>100</a:t>
                </a:r>
                <a:r>
                  <a:rPr lang="ja-JP" altLang="en-US" sz="1800"/>
                  <a:t>万キロ当たり事故件数</a:t>
                </a:r>
                <a:r>
                  <a:rPr lang="en-US" altLang="ja-JP" sz="1800"/>
                  <a:t>(</a:t>
                </a:r>
                <a:r>
                  <a:rPr lang="ja-JP" altLang="en-US" sz="1800"/>
                  <a:t>件</a:t>
                </a:r>
                <a:r>
                  <a:rPr lang="en-US" altLang="ja-JP" sz="1800"/>
                  <a:t>)</a:t>
                </a:r>
                <a:endParaRPr lang="ja-JP" altLang="en-US" sz="1800"/>
              </a:p>
            </c:rich>
          </c:tx>
          <c:layout>
            <c:manualLayout>
              <c:xMode val="edge"/>
              <c:yMode val="edge"/>
              <c:x val="3.0365776096634899E-2"/>
              <c:y val="0.1845370370370370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2794224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ja-JP" altLang="en-US" sz="2000" dirty="0"/>
              <a:t>韓国の最低賃金（ウォン）の推移</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612698837313406"/>
          <c:y val="0.1980028659063725"/>
          <c:w val="0.83373527765223387"/>
          <c:h val="0.64502883670254973"/>
        </c:manualLayout>
      </c:layout>
      <c:barChart>
        <c:barDir val="col"/>
        <c:grouping val="clustered"/>
        <c:varyColors val="0"/>
        <c:ser>
          <c:idx val="0"/>
          <c:order val="0"/>
          <c:spPr>
            <a:solidFill>
              <a:srgbClr val="99CC00"/>
            </a:solidFill>
            <a:ln>
              <a:noFill/>
            </a:ln>
            <a:effectLst/>
          </c:spPr>
          <c:invertIfNegative val="0"/>
          <c:dPt>
            <c:idx val="1"/>
            <c:invertIfNegative val="0"/>
            <c:bubble3D val="0"/>
            <c:spPr>
              <a:solidFill>
                <a:srgbClr val="FFCC00"/>
              </a:solidFill>
              <a:ln>
                <a:noFill/>
              </a:ln>
              <a:effectLst/>
            </c:spPr>
            <c:extLst>
              <c:ext xmlns:c16="http://schemas.microsoft.com/office/drawing/2014/chart" uri="{C3380CC4-5D6E-409C-BE32-E72D297353CC}">
                <c16:uniqueId val="{00000001-6502-4B60-A4DE-143EE49C2670}"/>
              </c:ext>
            </c:extLst>
          </c:dPt>
          <c:dLbls>
            <c:dLbl>
              <c:idx val="0"/>
              <c:layout/>
              <c:tx>
                <c:rich>
                  <a:bodyPr/>
                  <a:lstStyle/>
                  <a:p>
                    <a:fld id="{55B167E3-373A-419C-9536-4D66B03D7648}" type="VALUE">
                      <a:rPr lang="en-US" altLang="ja-JP" sz="2800"/>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9655-4FCA-B7A2-8CD3FD3EE9E7}"/>
                </c:ext>
              </c:extLst>
            </c:dLbl>
            <c:dLbl>
              <c:idx val="1"/>
              <c:layout>
                <c:manualLayout>
                  <c:x val="-1.7244593650160421E-3"/>
                  <c:y val="9.8890505628971871E-3"/>
                </c:manualLayout>
              </c:layout>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502-4B60-A4DE-143EE49C267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Sheet1!$C$7:$C$8</c:f>
              <c:strCache>
                <c:ptCount val="2"/>
                <c:pt idx="0">
                  <c:v>2017年</c:v>
                </c:pt>
                <c:pt idx="1">
                  <c:v>2019年</c:v>
                </c:pt>
              </c:strCache>
            </c:strRef>
          </c:cat>
          <c:val>
            <c:numRef>
              <c:f>Sheet1!$D$7:$D$8</c:f>
              <c:numCache>
                <c:formatCode>General</c:formatCode>
                <c:ptCount val="2"/>
                <c:pt idx="0">
                  <c:v>6470</c:v>
                </c:pt>
                <c:pt idx="1">
                  <c:v>8350</c:v>
                </c:pt>
              </c:numCache>
            </c:numRef>
          </c:val>
          <c:extLst>
            <c:ext xmlns:c16="http://schemas.microsoft.com/office/drawing/2014/chart" uri="{C3380CC4-5D6E-409C-BE32-E72D297353CC}">
              <c16:uniqueId val="{00000000-6502-4B60-A4DE-143EE49C2670}"/>
            </c:ext>
          </c:extLst>
        </c:ser>
        <c:dLbls>
          <c:dLblPos val="outEnd"/>
          <c:showLegendKey val="0"/>
          <c:showVal val="1"/>
          <c:showCatName val="0"/>
          <c:showSerName val="0"/>
          <c:showPercent val="0"/>
          <c:showBubbleSize val="0"/>
        </c:dLbls>
        <c:gapWidth val="219"/>
        <c:overlap val="-27"/>
        <c:axId val="190345632"/>
        <c:axId val="190345072"/>
      </c:barChart>
      <c:catAx>
        <c:axId val="19034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crossAx val="190345072"/>
        <c:crosses val="autoZero"/>
        <c:auto val="1"/>
        <c:lblAlgn val="ctr"/>
        <c:lblOffset val="100"/>
        <c:noMultiLvlLbl val="0"/>
      </c:catAx>
      <c:valAx>
        <c:axId val="190345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190345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ja-JP" altLang="en-US" sz="2000" dirty="0">
                <a:solidFill>
                  <a:schemeClr val="tx1"/>
                </a:solidFill>
              </a:rPr>
              <a:t>性別比</a:t>
            </a:r>
          </a:p>
        </c:rich>
      </c:tx>
      <c:layout>
        <c:manualLayout>
          <c:xMode val="edge"/>
          <c:yMode val="edge"/>
          <c:x val="0.3888888888888889"/>
          <c:y val="1.522514026310321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ja-JP"/>
        </a:p>
      </c:txPr>
    </c:title>
    <c:autoTitleDeleted val="0"/>
    <c:plotArea>
      <c:layout/>
      <c:pieChart>
        <c:varyColors val="1"/>
        <c:ser>
          <c:idx val="0"/>
          <c:order val="0"/>
          <c:spPr>
            <a:ln>
              <a:noFill/>
            </a:ln>
          </c:spPr>
          <c:dPt>
            <c:idx val="0"/>
            <c:bubble3D val="0"/>
            <c:spPr>
              <a:solidFill>
                <a:srgbClr val="FF6600"/>
              </a:solidFill>
              <a:ln w="19050">
                <a:noFill/>
              </a:ln>
              <a:effectLst/>
            </c:spPr>
            <c:extLst>
              <c:ext xmlns:c16="http://schemas.microsoft.com/office/drawing/2014/chart" uri="{C3380CC4-5D6E-409C-BE32-E72D297353CC}">
                <c16:uniqueId val="{00000001-A935-4C3D-9BE6-36F8539D1EF3}"/>
              </c:ext>
            </c:extLst>
          </c:dPt>
          <c:dPt>
            <c:idx val="1"/>
            <c:bubble3D val="0"/>
            <c:spPr>
              <a:solidFill>
                <a:srgbClr val="FFCC00"/>
              </a:solidFill>
              <a:ln w="19050">
                <a:noFill/>
              </a:ln>
              <a:effectLst/>
            </c:spPr>
            <c:extLst>
              <c:ext xmlns:c16="http://schemas.microsoft.com/office/drawing/2014/chart" uri="{C3380CC4-5D6E-409C-BE32-E72D297353CC}">
                <c16:uniqueId val="{00000003-A935-4C3D-9BE6-36F8539D1EF3}"/>
              </c:ext>
            </c:extLst>
          </c:dPt>
          <c:dPt>
            <c:idx val="2"/>
            <c:bubble3D val="0"/>
            <c:spPr>
              <a:solidFill>
                <a:srgbClr val="99CC00"/>
              </a:solidFill>
              <a:ln w="19050">
                <a:noFill/>
              </a:ln>
              <a:effectLst/>
            </c:spPr>
            <c:extLst>
              <c:ext xmlns:c16="http://schemas.microsoft.com/office/drawing/2014/chart" uri="{C3380CC4-5D6E-409C-BE32-E72D297353CC}">
                <c16:uniqueId val="{00000005-A935-4C3D-9BE6-36F8539D1EF3}"/>
              </c:ext>
            </c:extLst>
          </c:dPt>
          <c:dPt>
            <c:idx val="3"/>
            <c:bubble3D val="0"/>
            <c:spPr>
              <a:solidFill>
                <a:srgbClr val="008080"/>
              </a:solidFill>
              <a:ln w="19050">
                <a:noFill/>
              </a:ln>
              <a:effectLst/>
            </c:spPr>
            <c:extLst>
              <c:ext xmlns:c16="http://schemas.microsoft.com/office/drawing/2014/chart" uri="{C3380CC4-5D6E-409C-BE32-E72D297353CC}">
                <c16:uniqueId val="{00000007-A935-4C3D-9BE6-36F8539D1EF3}"/>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extLst>
                <c:ext xmlns:c16="http://schemas.microsoft.com/office/drawing/2014/chart" uri="{C3380CC4-5D6E-409C-BE32-E72D297353CC}">
                  <c16:uniqueId val="{00000001-A935-4C3D-9BE6-36F8539D1EF3}"/>
                </c:ext>
              </c:extLst>
            </c:dLbl>
            <c:dLbl>
              <c:idx val="1"/>
              <c:layout>
                <c:manualLayout>
                  <c:x val="0.17740868328958881"/>
                  <c:y val="5.8634372852096356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935-4C3D-9BE6-36F8539D1EF3}"/>
                </c:ext>
              </c:extLst>
            </c:dLbl>
            <c:dLbl>
              <c:idx val="3"/>
              <c:layout>
                <c:manualLayout>
                  <c:x val="0.11362314085739282"/>
                  <c:y val="8.7220872428509771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935-4C3D-9BE6-36F8539D1EF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Sheet3!$J$14:$J$17</c:f>
              <c:strCache>
                <c:ptCount val="4"/>
                <c:pt idx="0">
                  <c:v>男性</c:v>
                </c:pt>
                <c:pt idx="1">
                  <c:v>女性</c:v>
                </c:pt>
                <c:pt idx="2">
                  <c:v>どちらでもない</c:v>
                </c:pt>
                <c:pt idx="3">
                  <c:v>回答しない</c:v>
                </c:pt>
              </c:strCache>
            </c:strRef>
          </c:cat>
          <c:val>
            <c:numRef>
              <c:f>Sheet3!$L$14:$L$17</c:f>
              <c:numCache>
                <c:formatCode>0%</c:formatCode>
                <c:ptCount val="4"/>
                <c:pt idx="0">
                  <c:v>0.64353312302839116</c:v>
                </c:pt>
                <c:pt idx="1">
                  <c:v>0.33438485804416401</c:v>
                </c:pt>
                <c:pt idx="2">
                  <c:v>6.3091482649842269E-3</c:v>
                </c:pt>
                <c:pt idx="3">
                  <c:v>1.5772870662460567E-2</c:v>
                </c:pt>
              </c:numCache>
            </c:numRef>
          </c:val>
          <c:extLst>
            <c:ext xmlns:c16="http://schemas.microsoft.com/office/drawing/2014/chart" uri="{C3380CC4-5D6E-409C-BE32-E72D297353CC}">
              <c16:uniqueId val="{00000008-A935-4C3D-9BE6-36F8539D1EF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ja-JP" altLang="en-US" sz="2000">
                <a:solidFill>
                  <a:schemeClr val="tx1"/>
                </a:solidFill>
              </a:rPr>
              <a:t>学生と高齢者の比率</a:t>
            </a:r>
          </a:p>
        </c:rich>
      </c:tx>
      <c:layout>
        <c:manualLayout>
          <c:xMode val="edge"/>
          <c:yMode val="edge"/>
          <c:x val="0.15"/>
          <c:y val="1.776266364028707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ja-JP"/>
        </a:p>
      </c:txPr>
    </c:title>
    <c:autoTitleDeleted val="0"/>
    <c:plotArea>
      <c:layout/>
      <c:pieChart>
        <c:varyColors val="1"/>
        <c:ser>
          <c:idx val="0"/>
          <c:order val="0"/>
          <c:spPr>
            <a:ln>
              <a:noFill/>
            </a:ln>
          </c:spPr>
          <c:dPt>
            <c:idx val="0"/>
            <c:bubble3D val="0"/>
            <c:spPr>
              <a:solidFill>
                <a:srgbClr val="FF6600"/>
              </a:solidFill>
              <a:ln w="19050">
                <a:noFill/>
              </a:ln>
              <a:effectLst/>
            </c:spPr>
            <c:extLst>
              <c:ext xmlns:c16="http://schemas.microsoft.com/office/drawing/2014/chart" uri="{C3380CC4-5D6E-409C-BE32-E72D297353CC}">
                <c16:uniqueId val="{00000001-C14F-4F7F-9ADE-475C2B2C72B8}"/>
              </c:ext>
            </c:extLst>
          </c:dPt>
          <c:dPt>
            <c:idx val="1"/>
            <c:bubble3D val="0"/>
            <c:spPr>
              <a:solidFill>
                <a:srgbClr val="99CC00"/>
              </a:solidFill>
              <a:ln w="19050">
                <a:noFill/>
              </a:ln>
              <a:effectLst/>
            </c:spPr>
            <c:extLst>
              <c:ext xmlns:c16="http://schemas.microsoft.com/office/drawing/2014/chart" uri="{C3380CC4-5D6E-409C-BE32-E72D297353CC}">
                <c16:uniqueId val="{00000003-C14F-4F7F-9ADE-475C2B2C72B8}"/>
              </c:ext>
            </c:extLst>
          </c:dPt>
          <c:dLbls>
            <c:dLbl>
              <c:idx val="1"/>
              <c:layout>
                <c:manualLayout>
                  <c:x val="0.1272975721784777"/>
                  <c:y val="0.17080829110787871"/>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14F-4F7F-9ADE-475C2B2C72B8}"/>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Sheet3!$J$28:$J$29</c:f>
              <c:strCache>
                <c:ptCount val="2"/>
                <c:pt idx="0">
                  <c:v>学生</c:v>
                </c:pt>
                <c:pt idx="1">
                  <c:v>高齢者</c:v>
                </c:pt>
              </c:strCache>
            </c:strRef>
          </c:cat>
          <c:val>
            <c:numRef>
              <c:f>Sheet3!$L$28:$L$29</c:f>
              <c:numCache>
                <c:formatCode>0%</c:formatCode>
                <c:ptCount val="2"/>
                <c:pt idx="0">
                  <c:v>0.85448916408668729</c:v>
                </c:pt>
                <c:pt idx="1">
                  <c:v>0.14551083591331268</c:v>
                </c:pt>
              </c:numCache>
            </c:numRef>
          </c:val>
          <c:extLst>
            <c:ext xmlns:c16="http://schemas.microsoft.com/office/drawing/2014/chart" uri="{C3380CC4-5D6E-409C-BE32-E72D297353CC}">
              <c16:uniqueId val="{00000004-C14F-4F7F-9ADE-475C2B2C72B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ja-JP" altLang="en-US" sz="2000">
                <a:solidFill>
                  <a:schemeClr val="tx1"/>
                </a:solidFill>
              </a:rPr>
              <a:t>学生の性別比</a:t>
            </a:r>
          </a:p>
        </c:rich>
      </c:tx>
      <c:layout>
        <c:manualLayout>
          <c:xMode val="edge"/>
          <c:yMode val="edge"/>
          <c:x val="0.24218176682157069"/>
          <c:y val="1.77741451965722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ja-JP"/>
        </a:p>
      </c:txPr>
    </c:title>
    <c:autoTitleDeleted val="0"/>
    <c:plotArea>
      <c:layout/>
      <c:pieChart>
        <c:varyColors val="1"/>
        <c:ser>
          <c:idx val="0"/>
          <c:order val="0"/>
          <c:spPr>
            <a:solidFill>
              <a:srgbClr val="FFCC00"/>
            </a:solidFill>
            <a:ln>
              <a:noFill/>
            </a:ln>
          </c:spPr>
          <c:dPt>
            <c:idx val="0"/>
            <c:bubble3D val="0"/>
            <c:spPr>
              <a:solidFill>
                <a:srgbClr val="FF6600"/>
              </a:solidFill>
              <a:ln w="19050">
                <a:noFill/>
              </a:ln>
              <a:effectLst/>
            </c:spPr>
            <c:extLst>
              <c:ext xmlns:c16="http://schemas.microsoft.com/office/drawing/2014/chart" uri="{C3380CC4-5D6E-409C-BE32-E72D297353CC}">
                <c16:uniqueId val="{00000001-C32C-46F9-8441-9DB76F73226A}"/>
              </c:ext>
            </c:extLst>
          </c:dPt>
          <c:dPt>
            <c:idx val="1"/>
            <c:bubble3D val="0"/>
            <c:spPr>
              <a:solidFill>
                <a:srgbClr val="FFCC00"/>
              </a:solidFill>
              <a:ln w="19050">
                <a:noFill/>
              </a:ln>
              <a:effectLst/>
            </c:spPr>
            <c:extLst>
              <c:ext xmlns:c16="http://schemas.microsoft.com/office/drawing/2014/chart" uri="{C3380CC4-5D6E-409C-BE32-E72D297353CC}">
                <c16:uniqueId val="{00000003-C32C-46F9-8441-9DB76F73226A}"/>
              </c:ext>
            </c:extLst>
          </c:dPt>
          <c:dPt>
            <c:idx val="2"/>
            <c:bubble3D val="0"/>
            <c:spPr>
              <a:solidFill>
                <a:srgbClr val="99CC00"/>
              </a:solidFill>
              <a:ln w="19050">
                <a:noFill/>
              </a:ln>
              <a:effectLst/>
            </c:spPr>
            <c:extLst>
              <c:ext xmlns:c16="http://schemas.microsoft.com/office/drawing/2014/chart" uri="{C3380CC4-5D6E-409C-BE32-E72D297353CC}">
                <c16:uniqueId val="{00000005-C32C-46F9-8441-9DB76F73226A}"/>
              </c:ext>
            </c:extLst>
          </c:dPt>
          <c:dPt>
            <c:idx val="3"/>
            <c:bubble3D val="0"/>
            <c:spPr>
              <a:solidFill>
                <a:srgbClr val="008080"/>
              </a:solidFill>
              <a:ln w="19050">
                <a:noFill/>
              </a:ln>
              <a:effectLst/>
            </c:spPr>
            <c:extLst>
              <c:ext xmlns:c16="http://schemas.microsoft.com/office/drawing/2014/chart" uri="{C3380CC4-5D6E-409C-BE32-E72D297353CC}">
                <c16:uniqueId val="{00000007-C32C-46F9-8441-9DB76F73226A}"/>
              </c:ext>
            </c:extLst>
          </c:dPt>
          <c:dLbls>
            <c:dLbl>
              <c:idx val="1"/>
              <c:layout>
                <c:manualLayout>
                  <c:x val="0.19441671702235275"/>
                  <c:y val="7.264073880730354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32C-46F9-8441-9DB76F73226A}"/>
                </c:ext>
              </c:extLst>
            </c:dLbl>
            <c:dLbl>
              <c:idx val="3"/>
              <c:layout>
                <c:manualLayout>
                  <c:x val="3.1845022259444876E-2"/>
                  <c:y val="-2.008221825064157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32C-46F9-8441-9DB76F73226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Sheet3!$H$21:$H$24</c:f>
              <c:strCache>
                <c:ptCount val="4"/>
                <c:pt idx="0">
                  <c:v>男性</c:v>
                </c:pt>
                <c:pt idx="1">
                  <c:v>女性</c:v>
                </c:pt>
                <c:pt idx="2">
                  <c:v>どちらでもない</c:v>
                </c:pt>
                <c:pt idx="3">
                  <c:v>回答しない</c:v>
                </c:pt>
              </c:strCache>
            </c:strRef>
          </c:cat>
          <c:val>
            <c:numRef>
              <c:f>Sheet3!$J$21:$J$24</c:f>
              <c:numCache>
                <c:formatCode>0%</c:formatCode>
                <c:ptCount val="4"/>
                <c:pt idx="0">
                  <c:v>0.66304347826086951</c:v>
                </c:pt>
                <c:pt idx="1">
                  <c:v>0.31159420289855072</c:v>
                </c:pt>
                <c:pt idx="2">
                  <c:v>7.246376811594203E-3</c:v>
                </c:pt>
                <c:pt idx="3">
                  <c:v>1.8115942028985508E-2</c:v>
                </c:pt>
              </c:numCache>
            </c:numRef>
          </c:val>
          <c:extLst>
            <c:ext xmlns:c16="http://schemas.microsoft.com/office/drawing/2014/chart" uri="{C3380CC4-5D6E-409C-BE32-E72D297353CC}">
              <c16:uniqueId val="{00000008-C32C-46F9-8441-9DB76F73226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0382636985103212"/>
          <c:y val="0.89482581104450876"/>
          <c:w val="0.72652132842259209"/>
          <c:h val="6.0738825964060772E-2"/>
        </c:manualLayout>
      </c:layout>
      <c:overlay val="0"/>
      <c:spPr>
        <a:noFill/>
        <a:ln>
          <a:noFill/>
        </a:ln>
        <a:effectLst/>
      </c:spPr>
      <c:txPr>
        <a:bodyPr rot="0" spcFirstLastPara="1" vertOverflow="ellipsis" vert="horz" wrap="square" anchor="ctr" anchorCtr="1"/>
        <a:lstStyle/>
        <a:p>
          <a:pPr>
            <a:defRPr sz="115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ja-JP" altLang="en-US" sz="2000">
                <a:solidFill>
                  <a:schemeClr val="tx1"/>
                </a:solidFill>
              </a:rPr>
              <a:t>学年比</a:t>
            </a:r>
          </a:p>
        </c:rich>
      </c:tx>
      <c:layout>
        <c:manualLayout>
          <c:xMode val="edge"/>
          <c:yMode val="edge"/>
          <c:x val="0.32411552206923672"/>
          <c:y val="2.085740106928786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ja-JP"/>
        </a:p>
      </c:txPr>
    </c:title>
    <c:autoTitleDeleted val="0"/>
    <c:plotArea>
      <c:layout/>
      <c:pieChart>
        <c:varyColors val="1"/>
        <c:ser>
          <c:idx val="0"/>
          <c:order val="0"/>
          <c:spPr>
            <a:ln>
              <a:noFill/>
            </a:ln>
          </c:spPr>
          <c:dPt>
            <c:idx val="0"/>
            <c:bubble3D val="0"/>
            <c:spPr>
              <a:solidFill>
                <a:srgbClr val="FF6600"/>
              </a:solidFill>
              <a:ln w="19050">
                <a:noFill/>
              </a:ln>
              <a:effectLst/>
            </c:spPr>
            <c:extLst>
              <c:ext xmlns:c16="http://schemas.microsoft.com/office/drawing/2014/chart" uri="{C3380CC4-5D6E-409C-BE32-E72D297353CC}">
                <c16:uniqueId val="{00000001-AD96-4225-AAB8-8DA7C33D73CC}"/>
              </c:ext>
            </c:extLst>
          </c:dPt>
          <c:dPt>
            <c:idx val="1"/>
            <c:bubble3D val="0"/>
            <c:spPr>
              <a:solidFill>
                <a:srgbClr val="FF9900"/>
              </a:solidFill>
              <a:ln w="19050">
                <a:noFill/>
              </a:ln>
              <a:effectLst/>
            </c:spPr>
            <c:extLst>
              <c:ext xmlns:c16="http://schemas.microsoft.com/office/drawing/2014/chart" uri="{C3380CC4-5D6E-409C-BE32-E72D297353CC}">
                <c16:uniqueId val="{00000003-AD96-4225-AAB8-8DA7C33D73CC}"/>
              </c:ext>
            </c:extLst>
          </c:dPt>
          <c:dPt>
            <c:idx val="2"/>
            <c:bubble3D val="0"/>
            <c:spPr>
              <a:solidFill>
                <a:srgbClr val="FFCC00"/>
              </a:solidFill>
              <a:ln w="19050">
                <a:noFill/>
              </a:ln>
              <a:effectLst/>
            </c:spPr>
            <c:extLst>
              <c:ext xmlns:c16="http://schemas.microsoft.com/office/drawing/2014/chart" uri="{C3380CC4-5D6E-409C-BE32-E72D297353CC}">
                <c16:uniqueId val="{00000005-AD96-4225-AAB8-8DA7C33D73CC}"/>
              </c:ext>
            </c:extLst>
          </c:dPt>
          <c:dPt>
            <c:idx val="3"/>
            <c:bubble3D val="0"/>
            <c:spPr>
              <a:solidFill>
                <a:srgbClr val="99CC00"/>
              </a:solidFill>
              <a:ln w="19050">
                <a:noFill/>
              </a:ln>
              <a:effectLst/>
            </c:spPr>
            <c:extLst>
              <c:ext xmlns:c16="http://schemas.microsoft.com/office/drawing/2014/chart" uri="{C3380CC4-5D6E-409C-BE32-E72D297353CC}">
                <c16:uniqueId val="{00000007-AD96-4225-AAB8-8DA7C33D73CC}"/>
              </c:ext>
            </c:extLst>
          </c:dPt>
          <c:dPt>
            <c:idx val="4"/>
            <c:bubble3D val="0"/>
            <c:spPr>
              <a:solidFill>
                <a:srgbClr val="008080"/>
              </a:solidFill>
              <a:ln w="19050">
                <a:noFill/>
              </a:ln>
              <a:effectLst/>
            </c:spPr>
            <c:extLst>
              <c:ext xmlns:c16="http://schemas.microsoft.com/office/drawing/2014/chart" uri="{C3380CC4-5D6E-409C-BE32-E72D297353CC}">
                <c16:uniqueId val="{00000009-AD96-4225-AAB8-8DA7C33D73CC}"/>
              </c:ext>
            </c:extLst>
          </c:dPt>
          <c:dPt>
            <c:idx val="5"/>
            <c:bubble3D val="0"/>
            <c:spPr>
              <a:solidFill>
                <a:srgbClr val="003366"/>
              </a:solidFill>
              <a:ln w="19050">
                <a:noFill/>
              </a:ln>
              <a:effectLst/>
            </c:spPr>
            <c:extLst>
              <c:ext xmlns:c16="http://schemas.microsoft.com/office/drawing/2014/chart" uri="{C3380CC4-5D6E-409C-BE32-E72D297353CC}">
                <c16:uniqueId val="{0000000B-AD96-4225-AAB8-8DA7C33D73CC}"/>
              </c:ext>
            </c:extLst>
          </c:dPt>
          <c:dLbls>
            <c:dLbl>
              <c:idx val="0"/>
              <c:layout>
                <c:manualLayout>
                  <c:x val="-0.10730402420833533"/>
                  <c:y val="0.17057764443222354"/>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D96-4225-AAB8-8DA7C33D73CC}"/>
                </c:ext>
              </c:extLst>
            </c:dLbl>
            <c:dLbl>
              <c:idx val="1"/>
              <c:layout>
                <c:manualLayout>
                  <c:x val="-0.16587248885440925"/>
                  <c:y val="-6.4715658957796254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D96-4225-AAB8-8DA7C33D73CC}"/>
                </c:ext>
              </c:extLst>
            </c:dLbl>
            <c:dLbl>
              <c:idx val="2"/>
              <c:layout>
                <c:manualLayout>
                  <c:x val="0.14024365929246541"/>
                  <c:y val="-0.10083485912221546"/>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D96-4225-AAB8-8DA7C33D73CC}"/>
                </c:ext>
              </c:extLst>
            </c:dLbl>
            <c:dLbl>
              <c:idx val="3"/>
              <c:layout>
                <c:manualLayout>
                  <c:x val="0.20473276012129002"/>
                  <c:y val="2.948940894489229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D96-4225-AAB8-8DA7C33D73CC}"/>
                </c:ext>
              </c:extLst>
            </c:dLbl>
            <c:dLbl>
              <c:idx val="4"/>
              <c:layout>
                <c:manualLayout>
                  <c:x val="0.14957429347186316"/>
                  <c:y val="0.15557744266208945"/>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D96-4225-AAB8-8DA7C33D73C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Sheet3!$H$4:$H$9</c:f>
              <c:strCache>
                <c:ptCount val="6"/>
                <c:pt idx="0">
                  <c:v>1年</c:v>
                </c:pt>
                <c:pt idx="1">
                  <c:v>2年</c:v>
                </c:pt>
                <c:pt idx="2">
                  <c:v>3年</c:v>
                </c:pt>
                <c:pt idx="3">
                  <c:v>4年</c:v>
                </c:pt>
                <c:pt idx="4">
                  <c:v>M1</c:v>
                </c:pt>
                <c:pt idx="5">
                  <c:v>M2</c:v>
                </c:pt>
              </c:strCache>
            </c:strRef>
          </c:cat>
          <c:val>
            <c:numRef>
              <c:f>Sheet3!$J$4:$J$9</c:f>
              <c:numCache>
                <c:formatCode>0%</c:formatCode>
                <c:ptCount val="6"/>
                <c:pt idx="0">
                  <c:v>0.20289855072463769</c:v>
                </c:pt>
                <c:pt idx="1">
                  <c:v>0.26449275362318841</c:v>
                </c:pt>
                <c:pt idx="2">
                  <c:v>0.26811594202898553</c:v>
                </c:pt>
                <c:pt idx="3">
                  <c:v>7.9710144927536225E-2</c:v>
                </c:pt>
                <c:pt idx="4">
                  <c:v>0.17391304347826086</c:v>
                </c:pt>
                <c:pt idx="5">
                  <c:v>1.0869565217391304E-2</c:v>
                </c:pt>
              </c:numCache>
            </c:numRef>
          </c:val>
          <c:extLst>
            <c:ext xmlns:c16="http://schemas.microsoft.com/office/drawing/2014/chart" uri="{C3380CC4-5D6E-409C-BE32-E72D297353CC}">
              <c16:uniqueId val="{0000000C-AD96-4225-AAB8-8DA7C33D73C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8999098607989826"/>
          <c:y val="0.83233324892103078"/>
          <c:w val="0.41874596750849852"/>
          <c:h val="0.16766683750330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800"/>
              <a:t>高齢者の年齢比</a:t>
            </a:r>
          </a:p>
        </c:rich>
      </c:tx>
      <c:layout>
        <c:manualLayout>
          <c:xMode val="edge"/>
          <c:yMode val="edge"/>
          <c:x val="0.11373688921330936"/>
          <c:y val="1.3567073957823493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spPr>
            <a:ln>
              <a:noFill/>
            </a:ln>
          </c:spPr>
          <c:dPt>
            <c:idx val="0"/>
            <c:bubble3D val="0"/>
            <c:spPr>
              <a:solidFill>
                <a:srgbClr val="FF6600"/>
              </a:solidFill>
              <a:ln w="19050">
                <a:noFill/>
              </a:ln>
              <a:effectLst/>
            </c:spPr>
            <c:extLst>
              <c:ext xmlns:c16="http://schemas.microsoft.com/office/drawing/2014/chart" uri="{C3380CC4-5D6E-409C-BE32-E72D297353CC}">
                <c16:uniqueId val="{00000001-853D-41DE-AD24-68E0C0E2DEEE}"/>
              </c:ext>
            </c:extLst>
          </c:dPt>
          <c:dPt>
            <c:idx val="1"/>
            <c:bubble3D val="0"/>
            <c:spPr>
              <a:solidFill>
                <a:srgbClr val="FF9900"/>
              </a:solidFill>
              <a:ln w="19050">
                <a:noFill/>
              </a:ln>
              <a:effectLst/>
            </c:spPr>
            <c:extLst>
              <c:ext xmlns:c16="http://schemas.microsoft.com/office/drawing/2014/chart" uri="{C3380CC4-5D6E-409C-BE32-E72D297353CC}">
                <c16:uniqueId val="{00000003-853D-41DE-AD24-68E0C0E2DEEE}"/>
              </c:ext>
            </c:extLst>
          </c:dPt>
          <c:dPt>
            <c:idx val="2"/>
            <c:bubble3D val="0"/>
            <c:spPr>
              <a:solidFill>
                <a:srgbClr val="FFCC00"/>
              </a:solidFill>
              <a:ln w="19050">
                <a:noFill/>
              </a:ln>
              <a:effectLst/>
            </c:spPr>
            <c:extLst>
              <c:ext xmlns:c16="http://schemas.microsoft.com/office/drawing/2014/chart" uri="{C3380CC4-5D6E-409C-BE32-E72D297353CC}">
                <c16:uniqueId val="{00000005-853D-41DE-AD24-68E0C0E2DEEE}"/>
              </c:ext>
            </c:extLst>
          </c:dPt>
          <c:dPt>
            <c:idx val="3"/>
            <c:bubble3D val="0"/>
            <c:spPr>
              <a:solidFill>
                <a:srgbClr val="99CC00"/>
              </a:solidFill>
              <a:ln w="19050">
                <a:noFill/>
              </a:ln>
              <a:effectLst/>
            </c:spPr>
            <c:extLst>
              <c:ext xmlns:c16="http://schemas.microsoft.com/office/drawing/2014/chart" uri="{C3380CC4-5D6E-409C-BE32-E72D297353CC}">
                <c16:uniqueId val="{00000007-853D-41DE-AD24-68E0C0E2DEEE}"/>
              </c:ext>
            </c:extLst>
          </c:dPt>
          <c:dPt>
            <c:idx val="4"/>
            <c:bubble3D val="0"/>
            <c:spPr>
              <a:solidFill>
                <a:srgbClr val="008080"/>
              </a:solidFill>
              <a:ln w="19050">
                <a:noFill/>
              </a:ln>
              <a:effectLst/>
            </c:spPr>
            <c:extLst>
              <c:ext xmlns:c16="http://schemas.microsoft.com/office/drawing/2014/chart" uri="{C3380CC4-5D6E-409C-BE32-E72D297353CC}">
                <c16:uniqueId val="{00000009-853D-41DE-AD24-68E0C0E2DEEE}"/>
              </c:ext>
            </c:extLst>
          </c:dPt>
          <c:dLbls>
            <c:dLbl>
              <c:idx val="0"/>
              <c:layout>
                <c:manualLayout>
                  <c:x val="-0.13167475786743754"/>
                  <c:y val="0.1678017369771669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53D-41DE-AD24-68E0C0E2DEEE}"/>
                </c:ext>
              </c:extLst>
            </c:dLbl>
            <c:dLbl>
              <c:idx val="1"/>
              <c:layout>
                <c:manualLayout>
                  <c:x val="-0.23197257778125371"/>
                  <c:y val="1.473879198559824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53D-41DE-AD24-68E0C0E2DEEE}"/>
                </c:ext>
              </c:extLst>
            </c:dLbl>
            <c:dLbl>
              <c:idx val="2"/>
              <c:layout>
                <c:manualLayout>
                  <c:x val="0.22627313306163119"/>
                  <c:y val="-0.11512214194542227"/>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53D-41DE-AD24-68E0C0E2DEEE}"/>
                </c:ext>
              </c:extLst>
            </c:dLbl>
            <c:dLbl>
              <c:idx val="3"/>
              <c:layout>
                <c:manualLayout>
                  <c:x val="0.25753529279429321"/>
                  <c:y val="0.1239793759110370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53D-41DE-AD24-68E0C0E2DEEE}"/>
                </c:ext>
              </c:extLst>
            </c:dLbl>
            <c:dLbl>
              <c:idx val="4"/>
              <c:layout>
                <c:manualLayout>
                  <c:x val="0.11511024502434601"/>
                  <c:y val="0.1527413946560328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53D-41DE-AD24-68E0C0E2DEE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Sheet3!$K$285:$K$289</c:f>
              <c:strCache>
                <c:ptCount val="5"/>
                <c:pt idx="0">
                  <c:v>60代後半</c:v>
                </c:pt>
                <c:pt idx="1">
                  <c:v>70代前半</c:v>
                </c:pt>
                <c:pt idx="2">
                  <c:v>70代後半</c:v>
                </c:pt>
                <c:pt idx="3">
                  <c:v>80代前半</c:v>
                </c:pt>
                <c:pt idx="4">
                  <c:v>80代後半</c:v>
                </c:pt>
              </c:strCache>
            </c:strRef>
          </c:cat>
          <c:val>
            <c:numRef>
              <c:f>Sheet3!$M$285:$M$289</c:f>
              <c:numCache>
                <c:formatCode>0%</c:formatCode>
                <c:ptCount val="5"/>
                <c:pt idx="0">
                  <c:v>0.14634146341463414</c:v>
                </c:pt>
                <c:pt idx="1">
                  <c:v>0.31707317073170732</c:v>
                </c:pt>
                <c:pt idx="2">
                  <c:v>0.31707317073170732</c:v>
                </c:pt>
                <c:pt idx="3">
                  <c:v>0.12195121951219512</c:v>
                </c:pt>
                <c:pt idx="4">
                  <c:v>9.7560975609756101E-2</c:v>
                </c:pt>
              </c:numCache>
            </c:numRef>
          </c:val>
          <c:extLst>
            <c:ext xmlns:c16="http://schemas.microsoft.com/office/drawing/2014/chart" uri="{C3380CC4-5D6E-409C-BE32-E72D297353CC}">
              <c16:uniqueId val="{0000000A-853D-41DE-AD24-68E0C0E2DEE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8.5655691406623408E-2"/>
          <c:y val="0.85577437998676198"/>
          <c:w val="0.83625891070037162"/>
          <c:h val="7.812554680664916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ja-JP" altLang="en-US" sz="2800"/>
              <a:t>高齢者の性別比</a:t>
            </a:r>
          </a:p>
        </c:rich>
      </c:tx>
      <c:layout>
        <c:manualLayout>
          <c:xMode val="edge"/>
          <c:yMode val="edge"/>
          <c:x val="0.15555555555555556"/>
          <c:y val="1.6919700888617363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57594050743657"/>
          <c:y val="0.20988936533040997"/>
          <c:w val="0.74292585301837266"/>
          <c:h val="0.64646142251100547"/>
        </c:manualLayout>
      </c:layout>
      <c:pieChart>
        <c:varyColors val="1"/>
        <c:ser>
          <c:idx val="0"/>
          <c:order val="0"/>
          <c:spPr>
            <a:ln>
              <a:noFill/>
            </a:ln>
          </c:spPr>
          <c:dPt>
            <c:idx val="0"/>
            <c:bubble3D val="0"/>
            <c:spPr>
              <a:solidFill>
                <a:srgbClr val="FF6600"/>
              </a:solidFill>
              <a:ln w="19050">
                <a:noFill/>
              </a:ln>
              <a:effectLst/>
            </c:spPr>
            <c:extLst>
              <c:ext xmlns:c16="http://schemas.microsoft.com/office/drawing/2014/chart" uri="{C3380CC4-5D6E-409C-BE32-E72D297353CC}">
                <c16:uniqueId val="{00000001-D38F-4357-B32A-DC96ADA92506}"/>
              </c:ext>
            </c:extLst>
          </c:dPt>
          <c:dPt>
            <c:idx val="1"/>
            <c:bubble3D val="0"/>
            <c:spPr>
              <a:solidFill>
                <a:srgbClr val="FFCC00"/>
              </a:solidFill>
              <a:ln w="19050">
                <a:noFill/>
              </a:ln>
              <a:effectLst/>
            </c:spPr>
            <c:extLst>
              <c:ext xmlns:c16="http://schemas.microsoft.com/office/drawing/2014/chart" uri="{C3380CC4-5D6E-409C-BE32-E72D297353CC}">
                <c16:uniqueId val="{00000003-D38F-4357-B32A-DC96ADA92506}"/>
              </c:ext>
            </c:extLst>
          </c:dPt>
          <c:dLbls>
            <c:dLbl>
              <c:idx val="0"/>
              <c:layout>
                <c:manualLayout>
                  <c:x val="-0.24504866579177603"/>
                  <c:y val="5.630263616172112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8F-4357-B32A-DC96ADA92506}"/>
                </c:ext>
              </c:extLst>
            </c:dLbl>
            <c:dLbl>
              <c:idx val="1"/>
              <c:layout>
                <c:manualLayout>
                  <c:x val="0.28115977690288713"/>
                  <c:y val="7.311271109182505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8F-4357-B32A-DC96ADA9250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Sheet3!$K$295:$K$298</c:f>
              <c:strCache>
                <c:ptCount val="2"/>
                <c:pt idx="0">
                  <c:v>男性</c:v>
                </c:pt>
                <c:pt idx="1">
                  <c:v>女性</c:v>
                </c:pt>
              </c:strCache>
            </c:strRef>
          </c:cat>
          <c:val>
            <c:numRef>
              <c:f>Sheet3!$M$295:$M$298</c:f>
              <c:numCache>
                <c:formatCode>0%</c:formatCode>
                <c:ptCount val="2"/>
                <c:pt idx="0">
                  <c:v>0.51219512195121952</c:v>
                </c:pt>
                <c:pt idx="1">
                  <c:v>0.48780487804878048</c:v>
                </c:pt>
              </c:numCache>
            </c:numRef>
          </c:val>
          <c:extLst>
            <c:ext xmlns:c16="http://schemas.microsoft.com/office/drawing/2014/chart" uri="{C3380CC4-5D6E-409C-BE32-E72D297353CC}">
              <c16:uniqueId val="{00000004-D38F-4357-B32A-DC96ADA9250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06-18T11:33:49.563" idx="1">
    <p:pos x="10" y="10"/>
    <p:text/>
    <p:extLst>
      <p:ext uri="{C676402C-5697-4E1C-873F-D02D1690AC5C}">
        <p15:threadingInfo xmlns:p15="http://schemas.microsoft.com/office/powerpoint/2012/main" timeZoneBias="-540"/>
      </p:ext>
    </p:extLst>
  </p:cm>
  <p:cm authorId="2" dt="2019-06-19T20:39:26.169" idx="2">
    <p:pos x="10" y="146"/>
    <p:text>修正</p:text>
    <p:extLst>
      <p:ext uri="{C676402C-5697-4E1C-873F-D02D1690AC5C}">
        <p15:threadingInfo xmlns:p15="http://schemas.microsoft.com/office/powerpoint/2012/main" timeZoneBias="-540">
          <p15:parentCm authorId="2"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19-06-18T09:46:02.166" idx="8">
    <p:pos x="10" y="10"/>
    <p:text>スライド15,16と内容が重複している</p:text>
    <p:extLst>
      <p:ext uri="{C676402C-5697-4E1C-873F-D02D1690AC5C}">
        <p15:threadingInfo xmlns:p15="http://schemas.microsoft.com/office/powerpoint/2012/main" timeZoneBias="-5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19-06-18T09:46:21.619" idx="9">
    <p:pos x="10" y="10"/>
    <p:text>スライド20と内容が重複しているが，こういうのはあると見やすいので残しておくと良い</p:text>
    <p:extLst>
      <p:ext uri="{C676402C-5697-4E1C-873F-D02D1690AC5C}">
        <p15:threadingInfo xmlns:p15="http://schemas.microsoft.com/office/powerpoint/2012/main" timeZoneBias="-5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9-06-18T00:47:28.908" idx="9">
    <p:pos x="10" y="10"/>
    <p:text>目的1-2と対応していることを強調すると良い</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DLV3OuU"/>
      </p:ext>
    </p:extLst>
  </p:cm>
  <p:cm authorId="3" dt="2019-06-19T08:46:48.591" idx="133">
    <p:pos x="146" y="146"/>
    <p:text>目的1-2と対応していることを強調すると良い</p:text>
    <p:extLst>
      <p:ext uri="{C676402C-5697-4E1C-873F-D02D1690AC5C}">
        <p15:threadingInfo xmlns:p15="http://schemas.microsoft.com/office/powerpoint/2012/main" timeZoneBias="-5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19-06-19T08:55:51.315" idx="136">
    <p:pos x="10" y="10"/>
    <p:text>出典を明記</p:text>
    <p:extLst>
      <p:ext uri="{C676402C-5697-4E1C-873F-D02D1690AC5C}">
        <p15:threadingInfo xmlns:p15="http://schemas.microsoft.com/office/powerpoint/2012/main" timeZoneBias="-5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19-06-18T09:52:43.110" idx="13">
    <p:pos x="10" y="10"/>
    <p:text>「最低賃金の29%増加」「賃金1.5倍」と，１つのスライドで２つのデータを提示しており，情報量が多いので丁寧に見せることが必要．</p:text>
    <p:extLst>
      <p:ext uri="{C676402C-5697-4E1C-873F-D02D1690AC5C}">
        <p15:threadingInfo xmlns:p15="http://schemas.microsoft.com/office/powerpoint/2012/main" timeZoneBias="-540"/>
      </p:ext>
    </p:extLst>
  </p:cm>
  <p:cm authorId="3" dt="2019-06-18T09:53:49.245" idx="14">
    <p:pos x="146" y="146"/>
    <p:text>具体的にどうすればいいかというと，スライド２つに分けちゃうか，見やすさを追求するかの２択かなあ．</p:text>
    <p:extLst>
      <p:ext uri="{C676402C-5697-4E1C-873F-D02D1690AC5C}">
        <p15:threadingInfo xmlns:p15="http://schemas.microsoft.com/office/powerpoint/2012/main" timeZoneBias="-540"/>
      </p:ext>
    </p:extLst>
  </p:cm>
  <p:cm authorId="3" dt="2019-06-18T09:54:46.744" idx="15">
    <p:pos x="282" y="282"/>
    <p:text>表を使うとパワポは見やすくなる（と勝手に思っている）のでサンプルを次のページにつけてみました．使ったり使わなかったりしてみて</p:text>
    <p:extLst>
      <p:ext uri="{C676402C-5697-4E1C-873F-D02D1690AC5C}">
        <p15:threadingInfo xmlns:p15="http://schemas.microsoft.com/office/powerpoint/2012/main" timeZoneBias="-540"/>
      </p:ext>
    </p:extLst>
  </p:cm>
  <p:cm authorId="3" dt="2019-06-18T10:15:25.029" idx="21">
    <p:pos x="418" y="418"/>
    <p:text>そもそも「最低賃金」って地域はどこなんだろう．日本なら都道府県ごとに最低賃金が設定されているが…</p:text>
    <p:extLst>
      <p:ext uri="{C676402C-5697-4E1C-873F-D02D1690AC5C}">
        <p15:threadingInfo xmlns:p15="http://schemas.microsoft.com/office/powerpoint/2012/main" timeZoneBias="-5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3" dt="2019-06-18T09:56:42.815" idx="16">
    <p:pos x="10" y="10"/>
    <p:text>フキダシを二つ作って説明したほうが良い</p:text>
    <p:extLst>
      <p:ext uri="{C676402C-5697-4E1C-873F-D02D1690AC5C}">
        <p15:threadingInfo xmlns:p15="http://schemas.microsoft.com/office/powerpoint/2012/main" timeZoneBias="-5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3" dt="2019-06-19T08:54:43.065" idx="134">
    <p:pos x="10" y="10"/>
    <p:text>見出しは「海外事例 2.ヨーロッパ」とかのほうがいいかも</p:text>
    <p:extLst>
      <p:ext uri="{C676402C-5697-4E1C-873F-D02D1690AC5C}">
        <p15:threadingInfo xmlns:p15="http://schemas.microsoft.com/office/powerpoint/2012/main" timeZoneBias="-540"/>
      </p:ext>
    </p:extLst>
  </p:cm>
  <p:cm authorId="3" dt="2019-06-19T08:55:36.815" idx="135">
    <p:pos x="146" y="146"/>
    <p:text>文字のずれ</p:text>
    <p:extLst>
      <p:ext uri="{C676402C-5697-4E1C-873F-D02D1690AC5C}">
        <p15:threadingInfo xmlns:p15="http://schemas.microsoft.com/office/powerpoint/2012/main" timeZoneBias="-5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3" dt="2019-06-19T09:14:06.430" idx="147">
    <p:pos x="10" y="10"/>
    <p:text>ここから先についても出典を明記</p:text>
    <p:extLst>
      <p:ext uri="{C676402C-5697-4E1C-873F-D02D1690AC5C}">
        <p15:threadingInfo xmlns:p15="http://schemas.microsoft.com/office/powerpoint/2012/main" timeZoneBias="-5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3" dt="2019-06-19T08:57:05.969" idx="137">
    <p:pos x="1950" y="4020"/>
    <p:text>フォントサイズ14はダメということになっているので，それぞれ最低18まで上げてください</p:text>
    <p:extLst>
      <p:ext uri="{C676402C-5697-4E1C-873F-D02D1690AC5C}">
        <p15:threadingInfo xmlns:p15="http://schemas.microsoft.com/office/powerpoint/2012/main" timeZoneBias="-540"/>
      </p:ext>
    </p:extLst>
  </p:cm>
  <p:cm authorId="3" dt="2019-06-19T08:57:36.003" idx="138">
    <p:pos x="10" y="10"/>
    <p:text>文字のずれ</p:text>
    <p:extLst>
      <p:ext uri="{C676402C-5697-4E1C-873F-D02D1690AC5C}">
        <p15:threadingInfo xmlns:p15="http://schemas.microsoft.com/office/powerpoint/2012/main" timeZoneBias="-5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3" dt="2019-06-19T08:58:09.344" idx="139">
    <p:pos x="10" y="10"/>
    <p:text>文字のずれ</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6-19T20:43:42.270" idx="3">
    <p:pos x="10" y="10"/>
    <p:text>修正</p:text>
    <p:extLst>
      <p:ext uri="{C676402C-5697-4E1C-873F-D02D1690AC5C}">
        <p15:threadingInfo xmlns:p15="http://schemas.microsoft.com/office/powerpoint/2012/main" timeZoneBias="-54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3" dt="2019-06-19T08:58:36.139" idx="140">
    <p:pos x="10" y="10"/>
    <p:text>文字のずれ</p:text>
    <p:extLst>
      <p:ext uri="{C676402C-5697-4E1C-873F-D02D1690AC5C}">
        <p15:threadingInfo xmlns:p15="http://schemas.microsoft.com/office/powerpoint/2012/main" timeZoneBias="-5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3" dt="2019-06-19T08:59:59.656" idx="141">
    <p:pos x="10" y="10"/>
    <p:text>結局いつ結論が出た？と質疑で出てくるかもしれないので，それ相応の回答を用意しておくこと（スライドには書かなくてよい）</p:text>
    <p:extLst>
      <p:ext uri="{C676402C-5697-4E1C-873F-D02D1690AC5C}">
        <p15:threadingInfo xmlns:p15="http://schemas.microsoft.com/office/powerpoint/2012/main" timeZoneBias="-540"/>
      </p:ext>
    </p:extLst>
  </p:cm>
  <p:cm authorId="3" dt="2019-06-19T09:00:50.283" idx="142">
    <p:pos x="146" y="146"/>
    <p:text>文字のずれ</p:text>
    <p:extLst>
      <p:ext uri="{C676402C-5697-4E1C-873F-D02D1690AC5C}">
        <p15:threadingInfo xmlns:p15="http://schemas.microsoft.com/office/powerpoint/2012/main" timeZoneBias="-5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3" dt="2019-06-19T09:01:31.985" idx="143">
    <p:pos x="5518" y="2438"/>
    <p:text>ここもフォントサイズ</p:text>
    <p:extLst>
      <p:ext uri="{C676402C-5697-4E1C-873F-D02D1690AC5C}">
        <p15:threadingInfo xmlns:p15="http://schemas.microsoft.com/office/powerpoint/2012/main" timeZoneBias="-540"/>
      </p:ext>
    </p:extLst>
  </p:cm>
  <p:cm authorId="3" dt="2019-06-19T09:05:27.864" idx="144">
    <p:pos x="10" y="10"/>
    <p:text>「規制緩和きっかけ」は日本語として違和感があるので，「規制緩和を求める声」とか，よりよい言い方がありそう</p:text>
    <p:extLst>
      <p:ext uri="{C676402C-5697-4E1C-873F-D02D1690AC5C}">
        <p15:threadingInfo xmlns:p15="http://schemas.microsoft.com/office/powerpoint/2012/main" timeZoneBias="-540"/>
      </p:ext>
    </p:extLst>
  </p:cm>
  <p:cm authorId="3" dt="2019-06-19T09:13:00.061" idx="145">
    <p:pos x="146" y="146"/>
    <p:text>黄色四角から線伸ばすやつはあんまりふつうやらないので，勝手ながら作り直してしまいました！</p:text>
    <p:extLst>
      <p:ext uri="{C676402C-5697-4E1C-873F-D02D1690AC5C}">
        <p15:threadingInfo xmlns:p15="http://schemas.microsoft.com/office/powerpoint/2012/main" timeZoneBias="-54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19-06-18T01:35:26.809" idx="32">
    <p:pos x="10" y="10"/>
    <p:text>目的との対応</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DLV3Ouo"/>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3" dt="2019-06-19T09:18:15.566" idx="150">
    <p:pos x="10" y="10"/>
    <p:text>目的をもっと目立たせて！！</p:text>
    <p:extLst>
      <p:ext uri="{C676402C-5697-4E1C-873F-D02D1690AC5C}">
        <p15:threadingInfo xmlns:p15="http://schemas.microsoft.com/office/powerpoint/2012/main" timeZoneBias="-540"/>
      </p:ext>
    </p:extLst>
  </p:cm>
  <p:cm authorId="3" dt="2019-06-19T09:18:28.465" idx="151">
    <p:pos x="146" y="146"/>
    <p:text>あと例によって測定すること自体は目的にならないです</p:text>
    <p:extLst>
      <p:ext uri="{C676402C-5697-4E1C-873F-D02D1690AC5C}">
        <p15:threadingInfo xmlns:p15="http://schemas.microsoft.com/office/powerpoint/2012/main" timeZoneBias="-540"/>
      </p:ext>
    </p:extLst>
  </p:cm>
  <p:cm authorId="3" dt="2019-06-19T09:18:51.650" idx="152">
    <p:pos x="282" y="282"/>
    <p:text>一応重回帰以外にもぼちぼちやっていると思う．これだと重回帰だけやったように見える</p:text>
    <p:extLst>
      <p:ext uri="{C676402C-5697-4E1C-873F-D02D1690AC5C}">
        <p15:threadingInfo xmlns:p15="http://schemas.microsoft.com/office/powerpoint/2012/main" timeZoneBias="-54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この仮説モデル内に標準化係数を入れると見づらくなるので矢印だけにとどめましたが、そうすると標準化係数の正負がわからなくなってしまうのはまずいですか？</p:text>
    <p:extLst>
      <p:ext uri="{C676402C-5697-4E1C-873F-D02D1690AC5C}">
        <p15:threadingInfo xmlns:p15="http://schemas.microsoft.com/office/powerpoint/2012/main" timeZoneBias="-540"/>
      </p:ext>
    </p:extLst>
  </p:cm>
  <p:cm authorId="3" dt="2019-06-19T10:05:48.574" idx="155">
    <p:pos x="690" y="826"/>
    <p:text>絶対ダメで，標準化係数の正負や大小にしたがって矢印の種類や太さを変えたりするくらいなので，標準化係数を削除するのはご法度です</p:text>
    <p:extLst>
      <p:ext uri="{C676402C-5697-4E1C-873F-D02D1690AC5C}">
        <p15:threadingInfo xmlns:p15="http://schemas.microsoft.com/office/powerpoint/2012/main" timeZoneBias="-540">
          <p15:parentCm authorId="4" idx="1"/>
        </p15:threadingInfo>
      </p:ext>
    </p:extLst>
  </p:cm>
  <p:cm authorId="3" dt="2019-06-19T10:10:26.331" idx="156">
    <p:pos x="690" y="962"/>
    <p:text>まず，どんな独立変数xを投入したかわかってもらうために仮説モデルを提示して，分析の結果この変数が生き残った…って手順で説明する必要があります</p:text>
    <p:extLst>
      <p:ext uri="{C676402C-5697-4E1C-873F-D02D1690AC5C}">
        <p15:threadingInfo xmlns:p15="http://schemas.microsoft.com/office/powerpoint/2012/main" timeZoneBias="-540">
          <p15:parentCm authorId="4" idx="1"/>
        </p15:threadingInfo>
      </p:ext>
    </p:extLst>
  </p:cm>
  <p:cm authorId="3" dt="2019-06-19T10:11:17.630" idx="157">
    <p:pos x="690" y="1098"/>
    <p:text>それはどうやるのかというと，先輩が作った見本を見つけた（いまさらで大変すまない…）ので，スライド41,42/43,44に掲載しました．きれいにまとまっているのでご参考に．</p:text>
    <p:extLst>
      <p:ext uri="{C676402C-5697-4E1C-873F-D02D1690AC5C}">
        <p15:threadingInfo xmlns:p15="http://schemas.microsoft.com/office/powerpoint/2012/main" timeZoneBias="-540">
          <p15:parentCm authorId="4" idx="1"/>
        </p15:threadingInfo>
      </p:ext>
    </p:extLst>
  </p:cm>
  <p:cm authorId="4" dt="2019-06-18T21:38:12.870" idx="2">
    <p:pos x="826" y="826"/>
    <p:text/>
    <p:extLst>
      <p:ext uri="{C676402C-5697-4E1C-873F-D02D1690AC5C}">
        <p15:threadingInfo xmlns:p15="http://schemas.microsoft.com/office/powerpoint/2012/main" timeZoneBias="-540"/>
      </p:ext>
    </p:extLst>
  </p:cm>
  <p:cm authorId="3" dt="2019-06-19T10:18:19.670" idx="161">
    <p:pos x="962" y="962"/>
    <p:text>ダミー変数が混ざっていると思うので，それに対してはダミー変数であることを明記してください．たとえば「男性ダミー」とか．年齢は「学生ダミー」かな？</p:text>
    <p:extLst>
      <p:ext uri="{C676402C-5697-4E1C-873F-D02D1690AC5C}">
        <p15:threadingInfo xmlns:p15="http://schemas.microsoft.com/office/powerpoint/2012/main" timeZoneBias="-540"/>
      </p:ext>
    </p:extLst>
  </p:cm>
  <p:cm authorId="4" dt="2019-06-19T16:26:48.204" idx="6">
    <p:pos x="962" y="1098"/>
    <p:text>存在意義についてもダミー表記必要ですか？</p:text>
    <p:extLst>
      <p:ext uri="{C676402C-5697-4E1C-873F-D02D1690AC5C}">
        <p15:threadingInfo xmlns:p15="http://schemas.microsoft.com/office/powerpoint/2012/main" timeZoneBias="-540">
          <p15:parentCm authorId="3" idx="161"/>
        </p15:threadingInfo>
      </p:ext>
    </p:extLst>
  </p:cm>
  <p:cm authorId="4" dt="2019-06-19T14:59:00.038" idx="5">
    <p:pos x="1098" y="1098"/>
    <p:text>仮説モデルは前の非表示スライドを参考に明日までに修正します。</p:text>
    <p:extLst>
      <p:ext uri="{C676402C-5697-4E1C-873F-D02D1690AC5C}">
        <p15:threadingInfo xmlns:p15="http://schemas.microsoft.com/office/powerpoint/2012/main" timeZoneBias="-54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この仮説モデル内に標準化係数を入れると見づらくなるので矢印だけにとどめましたが、そうすると標準化係数の正負がわからなくなってしまうのはまずいですか？</p:text>
    <p:extLst>
      <p:ext uri="{C676402C-5697-4E1C-873F-D02D1690AC5C}">
        <p15:threadingInfo xmlns:p15="http://schemas.microsoft.com/office/powerpoint/2012/main" timeZoneBias="-540"/>
      </p:ext>
    </p:extLst>
  </p:cm>
  <p:cm authorId="3" dt="2019-06-19T10:05:48.574" idx="155">
    <p:pos x="690" y="826"/>
    <p:text>絶対ダメで，標準化係数の正負や大小にしたがって矢印の種類や太さを変えたりするくらいなので，標準化係数を削除するのはご法度です</p:text>
    <p:extLst>
      <p:ext uri="{C676402C-5697-4E1C-873F-D02D1690AC5C}">
        <p15:threadingInfo xmlns:p15="http://schemas.microsoft.com/office/powerpoint/2012/main" timeZoneBias="-540">
          <p15:parentCm authorId="4" idx="1"/>
        </p15:threadingInfo>
      </p:ext>
    </p:extLst>
  </p:cm>
  <p:cm authorId="3" dt="2019-06-19T10:10:26.331" idx="156">
    <p:pos x="690" y="962"/>
    <p:text>まず，どんな独立変数xを投入したかわかってもらうために仮説モデルを提示して，分析の結果この変数が生き残った…って手順で説明する必要があります</p:text>
    <p:extLst>
      <p:ext uri="{C676402C-5697-4E1C-873F-D02D1690AC5C}">
        <p15:threadingInfo xmlns:p15="http://schemas.microsoft.com/office/powerpoint/2012/main" timeZoneBias="-540">
          <p15:parentCm authorId="4" idx="1"/>
        </p15:threadingInfo>
      </p:ext>
    </p:extLst>
  </p:cm>
  <p:cm authorId="3" dt="2019-06-19T10:11:17.630" idx="157">
    <p:pos x="690" y="1098"/>
    <p:text>それはどうやるのかというと，先輩が作った見本を見つけた（いまさらで大変すまない…）ので，スライド41,42/43,44に掲載しました．きれいにまとまっているのでご参考に．</p:text>
    <p:extLst>
      <p:ext uri="{C676402C-5697-4E1C-873F-D02D1690AC5C}">
        <p15:threadingInfo xmlns:p15="http://schemas.microsoft.com/office/powerpoint/2012/main" timeZoneBias="-540">
          <p15:parentCm authorId="4" idx="1"/>
        </p15:threadingInfo>
      </p:ext>
    </p:extLst>
  </p:cm>
  <p:cm authorId="4" dt="2019-06-18T21:38:12.870" idx="2">
    <p:pos x="826" y="826"/>
    <p:text/>
    <p:extLst>
      <p:ext uri="{C676402C-5697-4E1C-873F-D02D1690AC5C}">
        <p15:threadingInfo xmlns:p15="http://schemas.microsoft.com/office/powerpoint/2012/main" timeZoneBias="-540"/>
      </p:ext>
    </p:extLst>
  </p:cm>
  <p:cm authorId="3" dt="2019-06-19T10:18:19.670" idx="161">
    <p:pos x="962" y="962"/>
    <p:text>ダミー変数が混ざっていると思うので，それに対してはダミー変数であることを明記してください．たとえば「男性ダミー」とか．年齢は「学生ダミー」かな？</p:text>
    <p:extLst>
      <p:ext uri="{C676402C-5697-4E1C-873F-D02D1690AC5C}">
        <p15:threadingInfo xmlns:p15="http://schemas.microsoft.com/office/powerpoint/2012/main" timeZoneBias="-540"/>
      </p:ext>
    </p:extLst>
  </p:cm>
  <p:cm authorId="4" dt="2019-06-19T16:26:48.204" idx="6">
    <p:pos x="962" y="1098"/>
    <p:text>存在意義についてもダミー表記必要ですか？</p:text>
    <p:extLst>
      <p:ext uri="{C676402C-5697-4E1C-873F-D02D1690AC5C}">
        <p15:threadingInfo xmlns:p15="http://schemas.microsoft.com/office/powerpoint/2012/main" timeZoneBias="-540">
          <p15:parentCm authorId="3" idx="161"/>
        </p15:threadingInfo>
      </p:ext>
    </p:extLst>
  </p:cm>
  <p:cm authorId="4" dt="2019-06-19T14:59:00.038" idx="5">
    <p:pos x="1098" y="1098"/>
    <p:text>仮説モデルは前の非表示スライドを参考に明日までに修正します。</p:text>
    <p:extLst>
      <p:ext uri="{C676402C-5697-4E1C-873F-D02D1690AC5C}">
        <p15:threadingInfo xmlns:p15="http://schemas.microsoft.com/office/powerpoint/2012/main" timeZoneBias="-54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この仮説モデル内に標準化係数を入れると見づらくなるので矢印だけにとどめましたが、そうすると標準化係数の正負がわからなくなってしまうのはまずいですか？</p:text>
    <p:extLst>
      <p:ext uri="{C676402C-5697-4E1C-873F-D02D1690AC5C}">
        <p15:threadingInfo xmlns:p15="http://schemas.microsoft.com/office/powerpoint/2012/main" timeZoneBias="-540"/>
      </p:ext>
    </p:extLst>
  </p:cm>
  <p:cm authorId="3" dt="2019-06-19T10:05:48.574" idx="155">
    <p:pos x="690" y="826"/>
    <p:text>絶対ダメで，標準化係数の正負や大小にしたがって矢印の種類や太さを変えたりするくらいなので，標準化係数を削除するのはご法度です</p:text>
    <p:extLst>
      <p:ext uri="{C676402C-5697-4E1C-873F-D02D1690AC5C}">
        <p15:threadingInfo xmlns:p15="http://schemas.microsoft.com/office/powerpoint/2012/main" timeZoneBias="-540">
          <p15:parentCm authorId="4" idx="1"/>
        </p15:threadingInfo>
      </p:ext>
    </p:extLst>
  </p:cm>
  <p:cm authorId="3" dt="2019-06-19T10:10:26.331" idx="156">
    <p:pos x="690" y="962"/>
    <p:text>まず，どんな独立変数xを投入したかわかってもらうために仮説モデルを提示して，分析の結果この変数が生き残った…って手順で説明する必要があります</p:text>
    <p:extLst>
      <p:ext uri="{C676402C-5697-4E1C-873F-D02D1690AC5C}">
        <p15:threadingInfo xmlns:p15="http://schemas.microsoft.com/office/powerpoint/2012/main" timeZoneBias="-540">
          <p15:parentCm authorId="4" idx="1"/>
        </p15:threadingInfo>
      </p:ext>
    </p:extLst>
  </p:cm>
  <p:cm authorId="3" dt="2019-06-19T10:11:17.630" idx="157">
    <p:pos x="690" y="1098"/>
    <p:text>それはどうやるのかというと，先輩が作った見本を見つけた（いまさらで大変すまない…）ので，スライド41,42/43,44に掲載しました．きれいにまとまっているのでご参考に．</p:text>
    <p:extLst>
      <p:ext uri="{C676402C-5697-4E1C-873F-D02D1690AC5C}">
        <p15:threadingInfo xmlns:p15="http://schemas.microsoft.com/office/powerpoint/2012/main" timeZoneBias="-540">
          <p15:parentCm authorId="4" idx="1"/>
        </p15:threadingInfo>
      </p:ext>
    </p:extLst>
  </p:cm>
  <p:cm authorId="4" dt="2019-06-18T21:38:12.870" idx="2">
    <p:pos x="826" y="826"/>
    <p:text/>
    <p:extLst>
      <p:ext uri="{C676402C-5697-4E1C-873F-D02D1690AC5C}">
        <p15:threadingInfo xmlns:p15="http://schemas.microsoft.com/office/powerpoint/2012/main" timeZoneBias="-540"/>
      </p:ext>
    </p:extLst>
  </p:cm>
  <p:cm authorId="3" dt="2019-06-19T10:18:19.670" idx="161">
    <p:pos x="962" y="962"/>
    <p:text>ダミー変数が混ざっていると思うので，それに対してはダミー変数であることを明記してください．たとえば「男性ダミー」とか．年齢は「学生ダミー」かな？</p:text>
    <p:extLst>
      <p:ext uri="{C676402C-5697-4E1C-873F-D02D1690AC5C}">
        <p15:threadingInfo xmlns:p15="http://schemas.microsoft.com/office/powerpoint/2012/main" timeZoneBias="-54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この仮説モデル内に標準化係数を入れると見づらくなるので矢印だけにとどめましたが、そうすると標準化係数の正負がわからなくなってしまうのはまずいですか？</p:text>
    <p:extLst>
      <p:ext uri="{C676402C-5697-4E1C-873F-D02D1690AC5C}">
        <p15:threadingInfo xmlns:p15="http://schemas.microsoft.com/office/powerpoint/2012/main" timeZoneBias="-540"/>
      </p:ext>
    </p:extLst>
  </p:cm>
  <p:cm authorId="3" dt="2019-06-19T10:05:48.574" idx="155">
    <p:pos x="690" y="826"/>
    <p:text>絶対ダメで，標準化係数の正負や大小にしたがって矢印の種類や太さを変えたりするくらいなので，標準化係数を削除するのはご法度です</p:text>
    <p:extLst>
      <p:ext uri="{C676402C-5697-4E1C-873F-D02D1690AC5C}">
        <p15:threadingInfo xmlns:p15="http://schemas.microsoft.com/office/powerpoint/2012/main" timeZoneBias="-540">
          <p15:parentCm authorId="4" idx="1"/>
        </p15:threadingInfo>
      </p:ext>
    </p:extLst>
  </p:cm>
  <p:cm authorId="3" dt="2019-06-19T10:10:26.331" idx="156">
    <p:pos x="690" y="962"/>
    <p:text>まず，どんな独立変数xを投入したかわかってもらうために仮説モデルを提示して，分析の結果この変数が生き残った…って手順で説明する必要があります</p:text>
    <p:extLst>
      <p:ext uri="{C676402C-5697-4E1C-873F-D02D1690AC5C}">
        <p15:threadingInfo xmlns:p15="http://schemas.microsoft.com/office/powerpoint/2012/main" timeZoneBias="-540">
          <p15:parentCm authorId="4" idx="1"/>
        </p15:threadingInfo>
      </p:ext>
    </p:extLst>
  </p:cm>
  <p:cm authorId="3" dt="2019-06-19T10:11:17.630" idx="157">
    <p:pos x="690" y="1098"/>
    <p:text>それはどうやるのかというと，先輩が作った見本を見つけた（いまさらで大変すまない…）ので，スライド41,42/43,44に掲載しました．きれいにまとまっているのでご参考に．</p:text>
    <p:extLst>
      <p:ext uri="{C676402C-5697-4E1C-873F-D02D1690AC5C}">
        <p15:threadingInfo xmlns:p15="http://schemas.microsoft.com/office/powerpoint/2012/main" timeZoneBias="-540">
          <p15:parentCm authorId="4" idx="1"/>
        </p15:threadingInfo>
      </p:ext>
    </p:extLst>
  </p:cm>
  <p:cm authorId="4" dt="2019-06-18T21:38:12.870" idx="2">
    <p:pos x="826" y="826"/>
    <p:text/>
    <p:extLst>
      <p:ext uri="{C676402C-5697-4E1C-873F-D02D1690AC5C}">
        <p15:threadingInfo xmlns:p15="http://schemas.microsoft.com/office/powerpoint/2012/main" timeZoneBias="-540"/>
      </p:ext>
    </p:extLst>
  </p:cm>
  <p:cm authorId="3" dt="2019-06-19T10:18:19.670" idx="161">
    <p:pos x="962" y="962"/>
    <p:text>ダミー変数が混ざっていると思うので，それに対してはダミー変数であることを明記してください．たとえば「男性ダミー」とか．年齢は「学生ダミー」かな？</p:text>
    <p:extLst>
      <p:ext uri="{C676402C-5697-4E1C-873F-D02D1690AC5C}">
        <p15:threadingInfo xmlns:p15="http://schemas.microsoft.com/office/powerpoint/2012/main" timeZoneBias="-54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この仮説モデル内に標準化係数を入れると見づらくなるので矢印だけにとどめましたが、そうすると標準化係数の正負がわからなくなってしまうのはまずいですか？</p:text>
    <p:extLst>
      <p:ext uri="{C676402C-5697-4E1C-873F-D02D1690AC5C}">
        <p15:threadingInfo xmlns:p15="http://schemas.microsoft.com/office/powerpoint/2012/main" timeZoneBias="-540"/>
      </p:ext>
    </p:extLst>
  </p:cm>
  <p:cm authorId="3" dt="2019-06-19T10:15:47.716" idx="160">
    <p:pos x="690" y="826"/>
    <p:text>これもー</p:text>
    <p:extLst>
      <p:ext uri="{C676402C-5697-4E1C-873F-D02D1690AC5C}">
        <p15:threadingInfo xmlns:p15="http://schemas.microsoft.com/office/powerpoint/2012/main" timeZoneBias="-540">
          <p15:parentCm authorId="4" idx="1"/>
        </p15:threadingInfo>
      </p:ext>
    </p:extLst>
  </p:cm>
  <p:cm authorId="4" dt="2019-06-18T21:38:12.870" idx="2">
    <p:pos x="826" y="826"/>
    <p:text/>
    <p:extLst>
      <p:ext uri="{C676402C-5697-4E1C-873F-D02D1690AC5C}">
        <p15:threadingInfo xmlns:p15="http://schemas.microsoft.com/office/powerpoint/2012/main" timeZoneBias="-5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9-06-18T15:53:27.776" idx="60">
    <p:pos x="10" y="10"/>
    <p:text>各目的について，どのめせんから明らかにするのか明記する</p:text>
    <p:extLst>
      <p:ext uri="{C676402C-5697-4E1C-873F-D02D1690AC5C}">
        <p15:threadingInfo xmlns:p15="http://schemas.microsoft.com/office/powerpoint/2012/main" timeZoneBias="-540"/>
      </p:ext>
    </p:extLst>
  </p:cm>
  <p:cm authorId="2" dt="2019-06-19T20:56:20.012" idx="4">
    <p:pos x="146" y="146"/>
    <p:text>通し番号とは？</p:text>
    <p:extLst>
      <p:ext uri="{C676402C-5697-4E1C-873F-D02D1690AC5C}">
        <p15:threadingInfo xmlns:p15="http://schemas.microsoft.com/office/powerpoint/2012/main" timeZoneBias="-54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この仮説モデル内に標準化係数を入れると見づらくなるので矢印だけにとどめましたが、そうすると標準化係数の正負がわからなくなってしまうのはまずいですか？</p:text>
    <p:extLst>
      <p:ext uri="{C676402C-5697-4E1C-873F-D02D1690AC5C}">
        <p15:threadingInfo xmlns:p15="http://schemas.microsoft.com/office/powerpoint/2012/main" timeZoneBias="-540"/>
      </p:ext>
    </p:extLst>
  </p:cm>
  <p:cm authorId="3" dt="2019-06-19T10:15:47.716" idx="160">
    <p:pos x="690" y="826"/>
    <p:text>これもー</p:text>
    <p:extLst>
      <p:ext uri="{C676402C-5697-4E1C-873F-D02D1690AC5C}">
        <p15:threadingInfo xmlns:p15="http://schemas.microsoft.com/office/powerpoint/2012/main" timeZoneBias="-540">
          <p15:parentCm authorId="4" idx="1"/>
        </p15:threadingInfo>
      </p:ext>
    </p:extLst>
  </p:cm>
  <p:cm authorId="4" dt="2019-06-18T21:38:12.870" idx="2">
    <p:pos x="826" y="826"/>
    <p:text/>
    <p:extLst>
      <p:ext uri="{C676402C-5697-4E1C-873F-D02D1690AC5C}">
        <p15:threadingInfo xmlns:p15="http://schemas.microsoft.com/office/powerpoint/2012/main" timeZoneBias="-54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この仮説モデル内に標準化係数を入れると見づらくなるので矢印だけにとどめましたが、そうすると標準化係数の正負がわからなくなってしまうのはまずいですか？</p:text>
    <p:extLst>
      <p:ext uri="{C676402C-5697-4E1C-873F-D02D1690AC5C}">
        <p15:threadingInfo xmlns:p15="http://schemas.microsoft.com/office/powerpoint/2012/main" timeZoneBias="-540"/>
      </p:ext>
    </p:extLst>
  </p:cm>
  <p:cm authorId="3" dt="2019-06-19T10:15:47.716" idx="160">
    <p:pos x="690" y="826"/>
    <p:text>これもー</p:text>
    <p:extLst>
      <p:ext uri="{C676402C-5697-4E1C-873F-D02D1690AC5C}">
        <p15:threadingInfo xmlns:p15="http://schemas.microsoft.com/office/powerpoint/2012/main" timeZoneBias="-540">
          <p15:parentCm authorId="4" idx="1"/>
        </p15:threadingInfo>
      </p:ext>
    </p:extLst>
  </p:cm>
  <p:cm authorId="4" dt="2019-06-18T21:38:12.870" idx="2">
    <p:pos x="826" y="826"/>
    <p:text/>
    <p:extLst>
      <p:ext uri="{C676402C-5697-4E1C-873F-D02D1690AC5C}">
        <p15:threadingInfo xmlns:p15="http://schemas.microsoft.com/office/powerpoint/2012/main" timeZoneBias="-54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3" dt="2019-06-19T10:36:39.152" idx="179">
    <p:pos x="10" y="10"/>
    <p:text>%ラベリングをお願いします</p:text>
    <p:extLst>
      <p:ext uri="{C676402C-5697-4E1C-873F-D02D1690AC5C}">
        <p15:threadingInfo xmlns:p15="http://schemas.microsoft.com/office/powerpoint/2012/main" timeZoneBias="-54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3" dt="2019-06-18T10:31:37.743" idx="28">
    <p:pos x="10" y="10"/>
    <p:text>前の指摘とも関連しますが，この後にアンケート調査をまとめるスライドをつけてください</p:text>
    <p:extLst>
      <p:ext uri="{C676402C-5697-4E1C-873F-D02D1690AC5C}">
        <p15:threadingInfo xmlns:p15="http://schemas.microsoft.com/office/powerpoint/2012/main" timeZoneBias="-540"/>
      </p:ext>
    </p:extLst>
  </p:cm>
  <p:cm authorId="3" dt="2019-06-18T10:33:34.373" idx="30">
    <p:pos x="146" y="146"/>
    <p:text>結局アンケートによって目的は達成されたか．達成できたなら，その旨を自慢げに書いておけるし，達成できていないないなら，どうして達成できなかったのか素直に説明すると良い</p:text>
    <p:extLst>
      <p:ext uri="{C676402C-5697-4E1C-873F-D02D1690AC5C}">
        <p15:threadingInfo xmlns:p15="http://schemas.microsoft.com/office/powerpoint/2012/main" timeZoneBias="-540"/>
      </p:ext>
    </p:extLst>
  </p:cm>
  <p:cm authorId="3" dt="2019-06-18T16:37:01.184" idx="101">
    <p:pos x="282" y="282"/>
    <p:text>何と何を比べているのか？→学生と高齢者→グラフ6本いらないのでは？「学生高齢者学生高齢者…」の順であるべき→「あなた/回り/一般」のコントラストも見せたい…→あなたと一般だけの比較とする．グラフを２パターン使い，「あなたでは学生の方が賛成」「一般でも学生の方が賛成」「賛成は増えないけど反対は減る」３つのメッセージを明示</p:text>
    <p:extLst>
      <p:ext uri="{C676402C-5697-4E1C-873F-D02D1690AC5C}">
        <p15:threadingInfo xmlns:p15="http://schemas.microsoft.com/office/powerpoint/2012/main" timeZoneBias="-540"/>
      </p:ext>
    </p:extLst>
  </p:cm>
  <p:cm authorId="3" dt="2019-06-18T16:43:04.196" idx="105">
    <p:pos x="418" y="418"/>
    <p:text>質問文を明示しておくべき</p:text>
    <p:extLst>
      <p:ext uri="{C676402C-5697-4E1C-873F-D02D1690AC5C}">
        <p15:threadingInfo xmlns:p15="http://schemas.microsoft.com/office/powerpoint/2012/main" timeZoneBias="-54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3" dt="2019-06-18T10:31:37.743" idx="28">
    <p:pos x="10" y="10"/>
    <p:text>前の指摘とも関連しますが，この後にアンケート調査をまとめるスライドをつけてください</p:text>
    <p:extLst>
      <p:ext uri="{C676402C-5697-4E1C-873F-D02D1690AC5C}">
        <p15:threadingInfo xmlns:p15="http://schemas.microsoft.com/office/powerpoint/2012/main" timeZoneBias="-540"/>
      </p:ext>
    </p:extLst>
  </p:cm>
  <p:cm authorId="3" dt="2019-06-18T10:33:34.373" idx="30">
    <p:pos x="146" y="146"/>
    <p:text>結局アンケートによって目的は達成されたか．達成できたなら，その旨を自慢げに書いておけるし，達成できていないないなら，どうして達成できなかったのか素直に説明すると良い</p:text>
    <p:extLst>
      <p:ext uri="{C676402C-5697-4E1C-873F-D02D1690AC5C}">
        <p15:threadingInfo xmlns:p15="http://schemas.microsoft.com/office/powerpoint/2012/main" timeZoneBias="-540"/>
      </p:ext>
    </p:extLst>
  </p:cm>
  <p:cm authorId="3" dt="2019-06-18T16:37:01.184" idx="101">
    <p:pos x="282" y="282"/>
    <p:text>何と何を比べているのか？→学生と高齢者→グラフ6本いらないのでは？「学生高齢者学生高齢者…」の順であるべき→「あなた/回り/一般」のコントラストも見せたい…→あなたと一般だけの比較とする．グラフを２パターン使い，「あなたでは学生の方が賛成」「一般でも学生の方が賛成」「賛成は増えないけど反対は減る」３つのメッセージを明示</p:text>
    <p:extLst>
      <p:ext uri="{C676402C-5697-4E1C-873F-D02D1690AC5C}">
        <p15:threadingInfo xmlns:p15="http://schemas.microsoft.com/office/powerpoint/2012/main" timeZoneBias="-540"/>
      </p:ext>
    </p:extLst>
  </p:cm>
  <p:cm authorId="3" dt="2019-06-18T16:43:04.196" idx="105">
    <p:pos x="418" y="418"/>
    <p:text>質問文を明示しておくべき</p:text>
    <p:extLst>
      <p:ext uri="{C676402C-5697-4E1C-873F-D02D1690AC5C}">
        <p15:threadingInfo xmlns:p15="http://schemas.microsoft.com/office/powerpoint/2012/main" timeZoneBias="-540"/>
      </p:ext>
    </p:extLst>
  </p:cm>
  <p:cm authorId="3" dt="2019-06-19T10:37:32.953" idx="180">
    <p:pos x="554" y="554"/>
    <p:text>「あなたでは学生の方が賛成」「一般でも学生の方が賛成」「賛成は増えないけど反対は減る」３つの考察を提示するためには，もっとグラフが必要</p:text>
    <p:extLst>
      <p:ext uri="{C676402C-5697-4E1C-873F-D02D1690AC5C}">
        <p15:threadingInfo xmlns:p15="http://schemas.microsoft.com/office/powerpoint/2012/main" timeZoneBias="-540"/>
      </p:ext>
    </p:extLst>
  </p:cm>
  <p:cm authorId="7" dt="2019-06-21T06:41:58.748" idx="1">
    <p:pos x="690" y="690"/>
    <p:text>高齢者がの方が社会のことを考えていると口頭で追加</p:text>
    <p:extLst>
      <p:ext uri="{C676402C-5697-4E1C-873F-D02D1690AC5C}">
        <p15:threadingInfo xmlns:p15="http://schemas.microsoft.com/office/powerpoint/2012/main" timeZoneBias="-54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3" dt="2019-06-18T10:31:37.743" idx="28">
    <p:pos x="10" y="10"/>
    <p:text>前の指摘とも関連しますが，この後にアンケート調査をまとめるスライドをつけてください</p:text>
    <p:extLst>
      <p:ext uri="{C676402C-5697-4E1C-873F-D02D1690AC5C}">
        <p15:threadingInfo xmlns:p15="http://schemas.microsoft.com/office/powerpoint/2012/main" timeZoneBias="-540"/>
      </p:ext>
    </p:extLst>
  </p:cm>
  <p:cm authorId="3" dt="2019-06-18T10:33:34.373" idx="30">
    <p:pos x="146" y="146"/>
    <p:text>結局アンケートによって目的は達成されたか．達成できたなら，その旨を自慢げに書いておけるし，達成できていないないなら，どうして達成できなかったのか素直に説明すると良い</p:text>
    <p:extLst>
      <p:ext uri="{C676402C-5697-4E1C-873F-D02D1690AC5C}">
        <p15:threadingInfo xmlns:p15="http://schemas.microsoft.com/office/powerpoint/2012/main" timeZoneBias="-540"/>
      </p:ext>
    </p:extLst>
  </p:cm>
  <p:cm authorId="3" dt="2019-06-19T10:37:57.363" idx="181">
    <p:pos x="282" y="282"/>
    <p:text>%ラベリングを</p:text>
    <p:extLst>
      <p:ext uri="{C676402C-5697-4E1C-873F-D02D1690AC5C}">
        <p15:threadingInfo xmlns:p15="http://schemas.microsoft.com/office/powerpoint/2012/main" timeZoneBias="-54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19-06-18T01:35:26.809" idx="33">
    <p:pos x="10" y="10"/>
    <p:text>目的との対応</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DLV3Osg"/>
      </p:ext>
    </p:extLst>
  </p:cm>
  <p:cm authorId="3" dt="2019-06-19T09:22:24.959" idx="154">
    <p:pos x="146" y="146"/>
    <p:text>↑対応あざます．ただ，測定すること自体は目的にならないので要修正です</p:text>
    <p:extLst>
      <p:ext uri="{C676402C-5697-4E1C-873F-D02D1690AC5C}">
        <p15:threadingInfo xmlns:p15="http://schemas.microsoft.com/office/powerpoint/2012/main" timeZoneBias="-54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3" dt="2019-06-19T10:39:55.962" idx="182">
    <p:pos x="10" y="10"/>
    <p:text>文字がズレている</p:text>
    <p:extLst>
      <p:ext uri="{C676402C-5697-4E1C-873F-D02D1690AC5C}">
        <p15:threadingInfo xmlns:p15="http://schemas.microsoft.com/office/powerpoint/2012/main" timeZoneBias="-54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3" dt="2019-06-18T16:43:56.390" idx="106">
    <p:pos x="10" y="10"/>
    <p:text>赤が強い</p:text>
    <p:extLst>
      <p:ext uri="{C676402C-5697-4E1C-873F-D02D1690AC5C}">
        <p15:threadingInfo xmlns:p15="http://schemas.microsoft.com/office/powerpoint/2012/main" timeZoneBias="-540"/>
      </p:ext>
    </p:extLst>
  </p:cm>
  <p:cm authorId="3" dt="2019-06-18T16:44:34.224" idx="107">
    <p:pos x="146" y="146"/>
    <p:text>凡例の色も</p:text>
    <p:extLst>
      <p:ext uri="{C676402C-5697-4E1C-873F-D02D1690AC5C}">
        <p15:threadingInfo xmlns:p15="http://schemas.microsoft.com/office/powerpoint/2012/main" timeZoneBias="-540"/>
      </p:ext>
    </p:extLst>
  </p:cm>
  <p:cm authorId="3" dt="2019-06-18T16:45:20.183" idx="108">
    <p:pos x="282" y="282"/>
    <p:text>コンビニの位置が肝要なので，たとえばグレースケールにしてみるとか</p:text>
    <p:extLst>
      <p:ext uri="{C676402C-5697-4E1C-873F-D02D1690AC5C}">
        <p15:threadingInfo xmlns:p15="http://schemas.microsoft.com/office/powerpoint/2012/main" timeZoneBias="-54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3" dt="2019-06-19T10:40:17.641" idx="183">
    <p:pos x="10" y="10"/>
    <p:text>表がズレている</p:text>
    <p:extLst>
      <p:ext uri="{C676402C-5697-4E1C-873F-D02D1690AC5C}">
        <p15:threadingInfo xmlns:p15="http://schemas.microsoft.com/office/powerpoint/2012/main" timeZoneBias="-5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9-06-18T15:43:55.018" idx="53">
    <p:pos x="10" y="10"/>
    <p:text>1-4意味が分からないのですが．→学生委はわりとしにゃに利用されている反面，ほかの地域ではそうでもない的な話．結果的に「わかったこと」みたいなニュアンスが強いので，"測定"は不適？</p:text>
    <p:extLst>
      <p:ext uri="{C676402C-5697-4E1C-873F-D02D1690AC5C}">
        <p15:threadingInfo xmlns:p15="http://schemas.microsoft.com/office/powerpoint/2012/main" timeZoneBias="-540"/>
      </p:ext>
    </p:extLst>
  </p:cm>
  <p:cm authorId="3" dt="2019-06-18T15:45:35.902" idx="54">
    <p:pos x="146" y="146"/>
    <p:text>1-2,3も不明瞭
→ppt上で簡潔な文章にしたく，このような文面になってしまった．研究計画にきちんとした文面が残っている．</p:text>
    <p:extLst>
      <p:ext uri="{C676402C-5697-4E1C-873F-D02D1690AC5C}">
        <p15:threadingInfo xmlns:p15="http://schemas.microsoft.com/office/powerpoint/2012/main" timeZoneBias="-540"/>
      </p:ext>
    </p:extLst>
  </p:cm>
  <p:cm authorId="3" dt="2019-06-18T15:45:45.793" idx="55">
    <p:pos x="282" y="282"/>
    <p:text>調査することが目的なのか？
→目的は擁護派の主張を否定すること．</p:text>
    <p:extLst>
      <p:ext uri="{C676402C-5697-4E1C-873F-D02D1690AC5C}">
        <p15:threadingInfo xmlns:p15="http://schemas.microsoft.com/office/powerpoint/2012/main" timeZoneBias="-54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3" dt="2019-06-18T16:47:19.081" idx="109">
    <p:pos x="10" y="10"/>
    <p:text>こういう質問法を「半構造化インタビュー」という．書いておく</p:text>
    <p:extLst>
      <p:ext uri="{C676402C-5697-4E1C-873F-D02D1690AC5C}">
        <p15:threadingInfo xmlns:p15="http://schemas.microsoft.com/office/powerpoint/2012/main" timeZoneBias="-540"/>
      </p:ext>
    </p:extLst>
  </p:cm>
  <p:cm authorId="3" dt="2019-06-18T17:15:27.878" idx="125">
    <p:pos x="146" y="146"/>
    <p:text>ここに写真を入れる</p:text>
    <p:extLst>
      <p:ext uri="{C676402C-5697-4E1C-873F-D02D1690AC5C}">
        <p15:threadingInfo xmlns:p15="http://schemas.microsoft.com/office/powerpoint/2012/main" timeZoneBias="-540"/>
      </p:ext>
    </p:extLst>
  </p:cm>
  <p:cm authorId="3" dt="2019-06-19T10:40:32.070" idx="184">
    <p:pos x="282" y="282"/>
    <p:text>文字がズレている</p:text>
    <p:extLst>
      <p:ext uri="{C676402C-5697-4E1C-873F-D02D1690AC5C}">
        <p15:threadingInfo xmlns:p15="http://schemas.microsoft.com/office/powerpoint/2012/main" timeZoneBias="-54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3" dt="2019-06-18T16:48:03.844" idx="110">
    <p:pos x="10" y="10"/>
    <p:text>こういうインタビュー手法を「構造化インタビュー」という．書いておく</p:text>
    <p:extLst>
      <p:ext uri="{C676402C-5697-4E1C-873F-D02D1690AC5C}">
        <p15:threadingInfo xmlns:p15="http://schemas.microsoft.com/office/powerpoint/2012/main" timeZoneBias="-54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3" dt="2019-06-19T10:40:57.972" idx="185">
    <p:pos x="5738" y="549"/>
    <p:text>緑は多い時間，橙は少ない時間ということを明記しておかないとダメ．</p:text>
    <p:extLst>
      <p:ext uri="{C676402C-5697-4E1C-873F-D02D1690AC5C}">
        <p15:threadingInfo xmlns:p15="http://schemas.microsoft.com/office/powerpoint/2012/main" timeZoneBias="-54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3" dt="2019-06-18T10:54:06.167" idx="40">
    <p:pos x="10" y="10"/>
    <p:text>こっちも数直線のほうが見やすいかも？</p:text>
    <p:extLst>
      <p:ext uri="{C676402C-5697-4E1C-873F-D02D1690AC5C}">
        <p15:threadingInfo xmlns:p15="http://schemas.microsoft.com/office/powerpoint/2012/main" timeZoneBias="-540"/>
      </p:ext>
    </p:extLst>
  </p:cm>
  <p:cm authorId="3" dt="2019-06-19T10:42:00.956" idx="186">
    <p:pos x="4715" y="3104"/>
    <p:text>これも緑色/黄土色がそれぞれ何に対応しているのかさっぱりわからん！</p:text>
    <p:extLst>
      <p:ext uri="{C676402C-5697-4E1C-873F-D02D1690AC5C}">
        <p15:threadingInfo xmlns:p15="http://schemas.microsoft.com/office/powerpoint/2012/main" timeZoneBias="-54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6" dt="2019-06-20T14:03:34.708" idx="1">
    <p:pos x="10" y="10"/>
    <p:text>発表時間短縮かつ横軸がかかわらない表だったため、新たに作りました。見ずらい・わかりずらい等ありましたらご指摘お願いいたします。</p:text>
    <p:extLst>
      <p:ext uri="{C676402C-5697-4E1C-873F-D02D1690AC5C}">
        <p15:threadingInfo xmlns:p15="http://schemas.microsoft.com/office/powerpoint/2012/main" timeZoneBias="-54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3" dt="2019-06-18T16:59:40.558" idx="114">
    <p:pos x="10" y="10"/>
    <p:text>構造化インタビューの質問を用いて，インタビュー内容を構造化しました→五件法とは限らない→</p:text>
    <p:extLst>
      <p:ext uri="{C676402C-5697-4E1C-873F-D02D1690AC5C}">
        <p15:threadingInfo xmlns:p15="http://schemas.microsoft.com/office/powerpoint/2012/main" timeZoneBias="-540"/>
      </p:ext>
    </p:extLst>
  </p:cm>
  <p:cm authorId="3" dt="2019-06-18T17:06:24.783" idx="121">
    <p:pos x="146" y="146"/>
    <p:text>タイトルを組み替えて．ここなら，「利益コストvs昼間売り上げへの影響」とか</p:text>
    <p:extLst>
      <p:ext uri="{C676402C-5697-4E1C-873F-D02D1690AC5C}">
        <p15:threadingInfo xmlns:p15="http://schemas.microsoft.com/office/powerpoint/2012/main" timeZoneBias="-540"/>
      </p:ext>
    </p:extLst>
  </p:cm>
  <p:cm authorId="3" dt="2019-06-19T10:44:18.666" idx="188">
    <p:pos x="282" y="282"/>
    <p:text>文字がずれている</p:text>
    <p:extLst>
      <p:ext uri="{C676402C-5697-4E1C-873F-D02D1690AC5C}">
        <p15:threadingInfo xmlns:p15="http://schemas.microsoft.com/office/powerpoint/2012/main" timeZoneBias="-540"/>
      </p:ext>
    </p:extLst>
  </p:cm>
</p:cmLst>
</file>

<file path=ppt/comments/comment46.xml><?xml version="1.0" encoding="utf-8"?>
<p:cmLst xmlns:a="http://schemas.openxmlformats.org/drawingml/2006/main" xmlns:r="http://schemas.openxmlformats.org/officeDocument/2006/relationships" xmlns:p="http://schemas.openxmlformats.org/presentationml/2006/main">
  <p:cm authorId="3" dt="2019-06-18T10:58:50.429" idx="43">
    <p:pos x="10" y="10"/>
    <p:text>質問文そのまま入っていると聴衆は辛いので，なるべく表現を端的にしてください</p:text>
    <p:extLst>
      <p:ext uri="{C676402C-5697-4E1C-873F-D02D1690AC5C}">
        <p15:threadingInfo xmlns:p15="http://schemas.microsoft.com/office/powerpoint/2012/main" timeZoneBias="-540"/>
      </p:ext>
    </p:extLst>
  </p:cm>
  <p:cm authorId="3" dt="2019-06-18T17:06:12.818" idx="120">
    <p:pos x="146" y="146"/>
    <p:text>適切なタイトルを</p:text>
    <p:extLst>
      <p:ext uri="{C676402C-5697-4E1C-873F-D02D1690AC5C}">
        <p15:threadingInfo xmlns:p15="http://schemas.microsoft.com/office/powerpoint/2012/main" timeZoneBias="-540"/>
      </p:ext>
    </p:extLst>
  </p:cm>
  <p:cm authorId="3" dt="2019-06-18T17:08:09.050" idx="123">
    <p:pos x="282" y="282"/>
    <p:text>「品ぞろえの悪さ」ひるまの？→開店直前や閉店間際→書いておくこと→四角形の中に情報量を詰め込みすぎるのが嫌だったので→深夜営業中止＿開店直後閉店直前＿品揃え悪化＿容認できる　くらいの書き方にする？</p:text>
    <p:extLst>
      <p:ext uri="{C676402C-5697-4E1C-873F-D02D1690AC5C}">
        <p15:threadingInfo xmlns:p15="http://schemas.microsoft.com/office/powerpoint/2012/main" timeZoneBias="-540"/>
      </p:ext>
    </p:extLst>
  </p:cm>
</p:cmLst>
</file>

<file path=ppt/comments/comment47.xml><?xml version="1.0" encoding="utf-8"?>
<p:cmLst xmlns:a="http://schemas.openxmlformats.org/drawingml/2006/main" xmlns:r="http://schemas.openxmlformats.org/officeDocument/2006/relationships" xmlns:p="http://schemas.openxmlformats.org/presentationml/2006/main">
  <p:cm authorId="3" dt="2019-06-18T17:07:24.274" idx="122">
    <p:pos x="10" y="10"/>
    <p:text/>
    <p:extLst>
      <p:ext uri="{C676402C-5697-4E1C-873F-D02D1690AC5C}">
        <p15:threadingInfo xmlns:p15="http://schemas.microsoft.com/office/powerpoint/2012/main" timeZoneBias="-540"/>
      </p:ext>
    </p:extLst>
  </p:cm>
</p:cmLst>
</file>

<file path=ppt/comments/comment48.xml><?xml version="1.0" encoding="utf-8"?>
<p:cmLst xmlns:a="http://schemas.openxmlformats.org/drawingml/2006/main" xmlns:r="http://schemas.openxmlformats.org/officeDocument/2006/relationships" xmlns:p="http://schemas.openxmlformats.org/presentationml/2006/main">
  <p:cm authorId="3" dt="2019-06-18T17:11:05.158" idx="124">
    <p:pos x="10" y="10"/>
    <p:text>強調してくださいね</p:text>
    <p:extLst>
      <p:ext uri="{C676402C-5697-4E1C-873F-D02D1690AC5C}">
        <p15:threadingInfo xmlns:p15="http://schemas.microsoft.com/office/powerpoint/2012/main" timeZoneBias="-540"/>
      </p:ext>
    </p:extLst>
  </p:cm>
</p:cmLst>
</file>

<file path=ppt/comments/comment49.xml><?xml version="1.0" encoding="utf-8"?>
<p:cmLst xmlns:a="http://schemas.openxmlformats.org/drawingml/2006/main" xmlns:r="http://schemas.openxmlformats.org/officeDocument/2006/relationships" xmlns:p="http://schemas.openxmlformats.org/presentationml/2006/main">
  <p:cm authorId="3" dt="2019-06-18T11:12:04.633" idx="50">
    <p:pos x="10" y="10"/>
    <p:text>「本部からの圧力」の話はヒアリングでも吸い出せていない（少なくともスライド中でそんな話は出てきていない）．なので言わないほうがいいかも</p:text>
    <p:extLst>
      <p:ext uri="{C676402C-5697-4E1C-873F-D02D1690AC5C}">
        <p15:threadingInfo xmlns:p15="http://schemas.microsoft.com/office/powerpoint/2012/main" timeZoneBias="-540"/>
      </p:ext>
    </p:extLst>
  </p:cm>
  <p:cm authorId="3" dt="2019-06-18T11:12:59.394" idx="51">
    <p:pos x="146" y="146"/>
    <p:text>目的2に対応したまとめをしましょう
もしそれが難しいなら，どうして難しいのか素直にせつめいすると良い</p:text>
    <p:extLst>
      <p:ext uri="{C676402C-5697-4E1C-873F-D02D1690AC5C}">
        <p15:threadingInfo xmlns:p15="http://schemas.microsoft.com/office/powerpoint/2012/main" timeZoneBias="-540"/>
      </p:ext>
    </p:extLst>
  </p:cm>
  <p:cm authorId="5" dt="2019-06-19T14:26:09.264" idx="2">
    <p:pos x="146" y="282"/>
    <p:text>セイコーマートの返信が来ればうまくまとめられると思うのですが。。。</p:text>
    <p:extLst>
      <p:ext uri="{C676402C-5697-4E1C-873F-D02D1690AC5C}">
        <p15:threadingInfo xmlns:p15="http://schemas.microsoft.com/office/powerpoint/2012/main" timeZoneBias="-540">
          <p15:parentCm authorId="3" idx="51"/>
        </p15:threadingInfo>
      </p:ext>
    </p:extLst>
  </p:cm>
  <p:cm authorId="3" dt="2019-06-18T11:13:19.874" idx="52">
    <p:pos x="282" y="282"/>
    <p:text>中間発表そのままでよいので，参考文献を追加してください</p:text>
    <p:extLst>
      <p:ext uri="{C676402C-5697-4E1C-873F-D02D1690AC5C}">
        <p15:threadingInfo xmlns:p15="http://schemas.microsoft.com/office/powerpoint/2012/main" timeZoneBias="-5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19-06-18T15:47:27.988" idx="56">
    <p:pos x="10" y="10"/>
    <p:text>これも測定は目的ではない</p:text>
    <p:extLst>
      <p:ext uri="{C676402C-5697-4E1C-873F-D02D1690AC5C}">
        <p15:threadingInfo xmlns:p15="http://schemas.microsoft.com/office/powerpoint/2012/main" timeZoneBias="-540"/>
      </p:ext>
    </p:extLst>
  </p:cm>
</p:cmLst>
</file>

<file path=ppt/comments/comment50.xml><?xml version="1.0" encoding="utf-8"?>
<p:cmLst xmlns:a="http://schemas.openxmlformats.org/drawingml/2006/main" xmlns:r="http://schemas.openxmlformats.org/officeDocument/2006/relationships" xmlns:p="http://schemas.openxmlformats.org/presentationml/2006/main">
  <p:cm authorId="3" dt="2019-06-18T11:07:45.810" idx="48">
    <p:pos x="146" y="146"/>
    <p:text>"地域別"の話をヒアリングで賄うのは賛成．
それに際して，どういうくくりでまとめるかが重要で，このまま「学生エリア」「住宅街エリア」「高齢化エリア」でいくか，75スライドの「大学エリア」「住宅街」「高齢化エリア」「主要道エリア」でいくか，はたまた71スライド「北地区」「大学地区」「南地区」でいくか．
くくり方によって結論も変化するかも．</p:text>
    <p:extLst>
      <p:ext uri="{C676402C-5697-4E1C-873F-D02D1690AC5C}">
        <p15:threadingInfo xmlns:p15="http://schemas.microsoft.com/office/powerpoint/2012/main" timeZoneBias="-540"/>
      </p:ext>
    </p:extLst>
  </p:cm>
  <p:cm authorId="5" dt="2019-06-19T13:47:43.004" idx="1">
    <p:pos x="146" y="282"/>
    <p:text>「学生街エリア」「住宅街エリア」「高齢化エリア」「主要道エリア」にしようと思います！</p:text>
    <p:extLst>
      <p:ext uri="{C676402C-5697-4E1C-873F-D02D1690AC5C}">
        <p15:threadingInfo xmlns:p15="http://schemas.microsoft.com/office/powerpoint/2012/main" timeZoneBias="-540">
          <p15:parentCm authorId="3" idx="48"/>
        </p15:threadingInfo>
      </p:ext>
    </p:extLst>
  </p:cm>
</p:cmLst>
</file>

<file path=ppt/comments/comment51.xml><?xml version="1.0" encoding="utf-8"?>
<p:cmLst xmlns:a="http://schemas.openxmlformats.org/drawingml/2006/main" xmlns:r="http://schemas.openxmlformats.org/officeDocument/2006/relationships" xmlns:p="http://schemas.openxmlformats.org/presentationml/2006/main">
  <p:cm authorId="3" dt="2019-06-19T09:13:50.444" idx="146">
    <p:pos x="10" y="10"/>
    <p:text>文字のずれ</p:text>
    <p:extLst>
      <p:ext uri="{C676402C-5697-4E1C-873F-D02D1690AC5C}">
        <p15:threadingInfo xmlns:p15="http://schemas.microsoft.com/office/powerpoint/2012/main" timeZoneBias="-540"/>
      </p:ext>
    </p:extLst>
  </p:cm>
  <p:cm authorId="3" dt="2019-06-19T09:15:01.629" idx="148">
    <p:pos x="5027" y="1185"/>
    <p:text>①24時間営業"に"否定的</p:text>
    <p:extLst>
      <p:ext uri="{C676402C-5697-4E1C-873F-D02D1690AC5C}">
        <p15:threadingInfo xmlns:p15="http://schemas.microsoft.com/office/powerpoint/2012/main" timeZoneBias="-540"/>
      </p:ext>
    </p:extLst>
  </p:cm>
</p:cmLst>
</file>

<file path=ppt/comments/comment52.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2.717" idx="158">
    <p:pos x="690" y="826"/>
    <p:text>これも面倒なんだが，pの値は必須
レイアウトに相当な工夫が必要そうなので，今日は無理のない範囲で対応してみて</p:text>
    <p:extLst>
      <p:ext uri="{C676402C-5697-4E1C-873F-D02D1690AC5C}">
        <p15:threadingInfo xmlns:p15="http://schemas.microsoft.com/office/powerpoint/2012/main" timeZoneBias="-540">
          <p15:parentCm authorId="4" idx="1"/>
        </p15:threadingInfo>
      </p:ext>
    </p:extLst>
  </p:cm>
</p:cmLst>
</file>

<file path=ppt/comments/comment53.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2.717" idx="158">
    <p:pos x="690" y="826"/>
    <p:text>これも面倒なんだが，pの値は必須
レイアウトに相当な工夫が必要そうなので，今日は無理のない範囲で対応してみて</p:text>
    <p:extLst>
      <p:ext uri="{C676402C-5697-4E1C-873F-D02D1690AC5C}">
        <p15:threadingInfo xmlns:p15="http://schemas.microsoft.com/office/powerpoint/2012/main" timeZoneBias="-540">
          <p15:parentCm authorId="4" idx="1"/>
        </p15:threadingInfo>
      </p:ext>
    </p:extLst>
  </p:cm>
</p:cmLst>
</file>

<file path=ppt/comments/comment54.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2.717" idx="158">
    <p:pos x="690" y="826"/>
    <p:text>これも面倒なんだが，pの値は必須
レイアウトに相当な工夫が必要そうなので，今日は無理のない範囲で対応してみて</p:text>
    <p:extLst>
      <p:ext uri="{C676402C-5697-4E1C-873F-D02D1690AC5C}">
        <p15:threadingInfo xmlns:p15="http://schemas.microsoft.com/office/powerpoint/2012/main" timeZoneBias="-540">
          <p15:parentCm authorId="4" idx="1"/>
        </p15:threadingInfo>
      </p:ext>
    </p:extLst>
  </p:cm>
</p:cmLst>
</file>

<file path=ppt/comments/comment55.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2.717" idx="158">
    <p:pos x="690" y="826"/>
    <p:text>これも面倒なんだが，pの値は必須
レイアウトに相当な工夫が必要そうなので，今日は無理のない範囲で対応してみて</p:text>
    <p:extLst>
      <p:ext uri="{C676402C-5697-4E1C-873F-D02D1690AC5C}">
        <p15:threadingInfo xmlns:p15="http://schemas.microsoft.com/office/powerpoint/2012/main" timeZoneBias="-540">
          <p15:parentCm authorId="4" idx="1"/>
        </p15:threadingInfo>
      </p:ext>
    </p:extLst>
  </p:cm>
</p:cmLst>
</file>

<file path=ppt/comments/comment56.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2.717" idx="158">
    <p:pos x="690" y="826"/>
    <p:text>これも面倒なんだが，pの値は必須
レイアウトに相当な工夫が必要そうなので，今日は無理のない範囲で対応してみて</p:text>
    <p:extLst>
      <p:ext uri="{C676402C-5697-4E1C-873F-D02D1690AC5C}">
        <p15:threadingInfo xmlns:p15="http://schemas.microsoft.com/office/powerpoint/2012/main" timeZoneBias="-540">
          <p15:parentCm authorId="4" idx="1"/>
        </p15:threadingInfo>
      </p:ext>
    </p:extLst>
  </p:cm>
</p:cmLst>
</file>

<file path=ppt/comments/comment57.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9.902" idx="159">
    <p:pos x="690" y="826"/>
    <p:text>これも！</p:text>
    <p:extLst>
      <p:ext uri="{C676402C-5697-4E1C-873F-D02D1690AC5C}">
        <p15:threadingInfo xmlns:p15="http://schemas.microsoft.com/office/powerpoint/2012/main" timeZoneBias="-540">
          <p15:parentCm authorId="4" idx="1"/>
        </p15:threadingInfo>
      </p:ext>
    </p:extLst>
  </p:cm>
</p:cmLst>
</file>

<file path=ppt/comments/comment58.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9.902" idx="159">
    <p:pos x="690" y="826"/>
    <p:text>これも！</p:text>
    <p:extLst>
      <p:ext uri="{C676402C-5697-4E1C-873F-D02D1690AC5C}">
        <p15:threadingInfo xmlns:p15="http://schemas.microsoft.com/office/powerpoint/2012/main" timeZoneBias="-540">
          <p15:parentCm authorId="4" idx="1"/>
        </p15:threadingInfo>
      </p:ext>
    </p:extLst>
  </p:cm>
</p:cmLst>
</file>

<file path=ppt/comments/comment59.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9.902" idx="159">
    <p:pos x="690" y="826"/>
    <p:text>これも！</p:text>
    <p:extLst>
      <p:ext uri="{C676402C-5697-4E1C-873F-D02D1690AC5C}">
        <p15:threadingInfo xmlns:p15="http://schemas.microsoft.com/office/powerpoint/2012/main" timeZoneBias="-540">
          <p15:parentCm authorId="4" idx="1"/>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19-06-18T09:37:48.391" idx="2">
    <p:pos x="10" y="10"/>
    <p:text>可能なら，フローのどこがどの目的に対応しているのかフキダシ等用いて明示してください</p:text>
    <p:extLst>
      <p:ext uri="{C676402C-5697-4E1C-873F-D02D1690AC5C}">
        <p15:threadingInfo xmlns:p15="http://schemas.microsoft.com/office/powerpoint/2012/main" timeZoneBias="-540"/>
      </p:ext>
    </p:extLst>
  </p:cm>
  <p:cm authorId="3" dt="2019-06-18T15:47:49.950" idx="57">
    <p:pos x="146" y="146"/>
    <p:text>【変更点】
・目線が３つになった
・おのずと研究フローも書き換わった</p:text>
    <p:extLst>
      <p:ext uri="{C676402C-5697-4E1C-873F-D02D1690AC5C}">
        <p15:threadingInfo xmlns:p15="http://schemas.microsoft.com/office/powerpoint/2012/main" timeZoneBias="-540"/>
      </p:ext>
    </p:extLst>
  </p:cm>
  <p:cm authorId="3" dt="2019-06-18T15:47:51.102" idx="58">
    <p:pos x="282" y="282"/>
    <p:text>"データ収集"とは何か？→GISとか→この書き方ではわからない</p:text>
    <p:extLst>
      <p:ext uri="{C676402C-5697-4E1C-873F-D02D1690AC5C}">
        <p15:threadingInfo xmlns:p15="http://schemas.microsoft.com/office/powerpoint/2012/main" timeZoneBias="-540"/>
      </p:ext>
    </p:extLst>
  </p:cm>
  <p:cm authorId="3" dt="2019-06-18T15:50:27.500" idx="59">
    <p:pos x="418" y="418"/>
    <p:text>３つに分けた割にすこし前の目的スライドに呼応していない．→目的をごく最近になって書き換え始めている．ヒアリングやアンケートから得られる知見も多かったから．変更が追い付いていない．</p:text>
    <p:extLst>
      <p:ext uri="{C676402C-5697-4E1C-873F-D02D1690AC5C}">
        <p15:threadingInfo xmlns:p15="http://schemas.microsoft.com/office/powerpoint/2012/main" timeZoneBias="-540"/>
      </p:ext>
    </p:extLst>
  </p:cm>
  <p:cm authorId="3" dt="2019-06-19T08:43:24.438" idx="130">
    <p:pos x="554" y="554"/>
    <p:text>政府の規制で統一？</p:text>
    <p:extLst>
      <p:ext uri="{C676402C-5697-4E1C-873F-D02D1690AC5C}">
        <p15:threadingInfo xmlns:p15="http://schemas.microsoft.com/office/powerpoint/2012/main" timeZoneBias="-540"/>
      </p:ext>
    </p:extLst>
  </p:cm>
</p:cmLst>
</file>

<file path=ppt/comments/comment60.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9.902" idx="159">
    <p:pos x="690" y="826"/>
    <p:text>これも！</p:text>
    <p:extLst>
      <p:ext uri="{C676402C-5697-4E1C-873F-D02D1690AC5C}">
        <p15:threadingInfo xmlns:p15="http://schemas.microsoft.com/office/powerpoint/2012/main" timeZoneBias="-540">
          <p15:parentCm authorId="4" idx="1"/>
        </p15:threadingInfo>
      </p:ext>
    </p:extLst>
  </p:cm>
</p:cmLst>
</file>

<file path=ppt/comments/comment61.xml><?xml version="1.0" encoding="utf-8"?>
<p:cmLst xmlns:a="http://schemas.openxmlformats.org/drawingml/2006/main" xmlns:r="http://schemas.openxmlformats.org/officeDocument/2006/relationships" xmlns:p="http://schemas.openxmlformats.org/presentationml/2006/main">
  <p:cm authorId="3" dt="2019-06-18T10:19:53.076" idx="22">
    <p:pos x="10" y="10"/>
    <p:text>作業おつかれさまでした</p:text>
    <p:extLst>
      <p:ext uri="{C676402C-5697-4E1C-873F-D02D1690AC5C}">
        <p15:threadingInfo xmlns:p15="http://schemas.microsoft.com/office/powerpoint/2012/main" timeZoneBias="-540"/>
      </p:ext>
    </p:extLst>
  </p:cm>
  <p:cm authorId="3" dt="2019-06-18T10:20:26.320" idx="23">
    <p:pos x="146" y="146"/>
    <p:text>仮説モデル全部は掲載しないで，内容が興味深いものだけを残すイメージだよね
そのための整理整頓が必要
これ全部先生に見せちゃうと確実にダレるので，直前の依頼で申し訳ないが，"内容の興味深いもの"の選択は早急におねがい</p:text>
    <p:extLst>
      <p:ext uri="{C676402C-5697-4E1C-873F-D02D1690AC5C}">
        <p15:threadingInfo xmlns:p15="http://schemas.microsoft.com/office/powerpoint/2012/main" timeZoneBias="-540"/>
      </p:ext>
    </p:extLst>
  </p:cm>
  <p:cm authorId="3" dt="2019-06-18T10:20:40.243" idx="24">
    <p:pos x="282" y="282"/>
    <p:text>選択のためのヒントを一つ．ひとまず「まとめ」のスライドを作ってみてください．そうすればモデルの取捨選択もできると思うから</p:text>
    <p:extLst>
      <p:ext uri="{C676402C-5697-4E1C-873F-D02D1690AC5C}">
        <p15:threadingInfo xmlns:p15="http://schemas.microsoft.com/office/powerpoint/2012/main" timeZoneBias="-540"/>
      </p:ext>
    </p:extLst>
  </p:cm>
  <p:cm authorId="3" dt="2019-06-18T10:23:55.109" idx="25">
    <p:pos x="418" y="418"/>
    <p:text>【スライド66まで共通】
独立変数xの四角が規定色じゃない気がします</p:text>
    <p:extLst>
      <p:ext uri="{C676402C-5697-4E1C-873F-D02D1690AC5C}">
        <p15:threadingInfo xmlns:p15="http://schemas.microsoft.com/office/powerpoint/2012/main" timeZoneBias="-540"/>
      </p:ext>
    </p:extLst>
  </p:cm>
  <p:cm authorId="3" dt="2019-06-18T10:24:16.348" idx="26">
    <p:pos x="554" y="554"/>
    <p:text>【スライド66まで共通】緑背景に赤字は相性が悪いので控えてください</p:text>
    <p:extLst>
      <p:ext uri="{C676402C-5697-4E1C-873F-D02D1690AC5C}">
        <p15:threadingInfo xmlns:p15="http://schemas.microsoft.com/office/powerpoint/2012/main" timeZoneBias="-540"/>
      </p:ext>
    </p:extLst>
  </p:cm>
  <p:cm authorId="4" dt="2019-06-18T21:20:05.956" idx="1">
    <p:pos x="690" y="690"/>
    <p:text>この仮説モデル内に標準化係数を入れると見づらくなるので矢印だけにとどめました</p:text>
    <p:extLst>
      <p:ext uri="{C676402C-5697-4E1C-873F-D02D1690AC5C}">
        <p15:threadingInfo xmlns:p15="http://schemas.microsoft.com/office/powerpoint/2012/main" timeZoneBias="-540"/>
      </p:ext>
    </p:extLst>
  </p:cm>
  <p:cm authorId="3" dt="2019-06-19T10:15:39.902" idx="159">
    <p:pos x="690" y="826"/>
    <p:text>これも！</p:text>
    <p:extLst>
      <p:ext uri="{C676402C-5697-4E1C-873F-D02D1690AC5C}">
        <p15:threadingInfo xmlns:p15="http://schemas.microsoft.com/office/powerpoint/2012/main" timeZoneBias="-540">
          <p15:parentCm authorId="4" idx="1"/>
        </p15:threadingInfo>
      </p:ext>
    </p:extLst>
  </p:cm>
</p:cmLst>
</file>

<file path=ppt/comments/comment62.xml><?xml version="1.0" encoding="utf-8"?>
<p:cmLst xmlns:a="http://schemas.openxmlformats.org/drawingml/2006/main" xmlns:r="http://schemas.openxmlformats.org/officeDocument/2006/relationships" xmlns:p="http://schemas.openxmlformats.org/presentationml/2006/main">
  <p:cm authorId="3" dt="2019-06-18T10:31:37.743" idx="28">
    <p:pos x="10" y="10"/>
    <p:text>前の指摘とも関連しますが，この後にアンケート調査をまとめるスライドをつけてください</p:text>
    <p:extLst>
      <p:ext uri="{C676402C-5697-4E1C-873F-D02D1690AC5C}">
        <p15:threadingInfo xmlns:p15="http://schemas.microsoft.com/office/powerpoint/2012/main" timeZoneBias="-540"/>
      </p:ext>
    </p:extLst>
  </p:cm>
  <p:cm authorId="3" dt="2019-06-18T10:33:34.373" idx="30">
    <p:pos x="146" y="146"/>
    <p:text>結局アンケートによって目的は達成されたか．達成できたなら，その旨を自慢げに書いておけるし，達成できていないないなら，どうして達成できなかったのか素直に説明すると良い</p:text>
    <p:extLst>
      <p:ext uri="{C676402C-5697-4E1C-873F-D02D1690AC5C}">
        <p15:threadingInfo xmlns:p15="http://schemas.microsoft.com/office/powerpoint/2012/main" timeZoneBias="-540"/>
      </p:ext>
    </p:extLst>
  </p:cm>
</p:cmLst>
</file>

<file path=ppt/comments/comment63.xml><?xml version="1.0" encoding="utf-8"?>
<p:cmLst xmlns:a="http://schemas.openxmlformats.org/drawingml/2006/main" xmlns:r="http://schemas.openxmlformats.org/officeDocument/2006/relationships" xmlns:p="http://schemas.openxmlformats.org/presentationml/2006/main">
  <p:cm authorId="3" dt="2019-06-18T16:43:56.390" idx="106">
    <p:pos x="10" y="10"/>
    <p:text>赤が強い</p:text>
    <p:extLst>
      <p:ext uri="{C676402C-5697-4E1C-873F-D02D1690AC5C}">
        <p15:threadingInfo xmlns:p15="http://schemas.microsoft.com/office/powerpoint/2012/main" timeZoneBias="-540"/>
      </p:ext>
    </p:extLst>
  </p:cm>
  <p:cm authorId="3" dt="2019-06-18T16:44:34.224" idx="107">
    <p:pos x="146" y="146"/>
    <p:text>凡例の色も</p:text>
    <p:extLst>
      <p:ext uri="{C676402C-5697-4E1C-873F-D02D1690AC5C}">
        <p15:threadingInfo xmlns:p15="http://schemas.microsoft.com/office/powerpoint/2012/main" timeZoneBias="-540"/>
      </p:ext>
    </p:extLst>
  </p:cm>
  <p:cm authorId="3" dt="2019-06-18T16:45:20.183" idx="108">
    <p:pos x="282" y="282"/>
    <p:text>コンビニの位置が肝要なので，たとえばグレースケールにしてみるとか</p:text>
    <p:extLst>
      <p:ext uri="{C676402C-5697-4E1C-873F-D02D1690AC5C}">
        <p15:threadingInfo xmlns:p15="http://schemas.microsoft.com/office/powerpoint/2012/main" timeZoneBias="-540"/>
      </p:ext>
    </p:extLst>
  </p:cm>
</p:cmLst>
</file>

<file path=ppt/comments/comment64.xml><?xml version="1.0" encoding="utf-8"?>
<p:cmLst xmlns:a="http://schemas.openxmlformats.org/drawingml/2006/main" xmlns:r="http://schemas.openxmlformats.org/officeDocument/2006/relationships" xmlns:p="http://schemas.openxmlformats.org/presentationml/2006/main">
  <p:cm authorId="3" dt="2019-06-18T10:36:11.121" idx="32">
    <p:pos x="10" y="10"/>
    <p:text>「北地区」って文字をどこかに書いておくと良い</p:text>
    <p:extLst>
      <p:ext uri="{C676402C-5697-4E1C-873F-D02D1690AC5C}">
        <p15:threadingInfo xmlns:p15="http://schemas.microsoft.com/office/powerpoint/2012/main" timeZoneBias="-540"/>
      </p:ext>
    </p:extLst>
  </p:cm>
  <p:cm authorId="3" dt="2019-06-18T10:38:38.152" idx="36">
    <p:pos x="146" y="146"/>
    <p:text>各店舗「つくばセンターから（方角）に（距離）km」ってフキダシに添えておくとわかりやすい．（次スライドで例示しました）</p:text>
    <p:extLst>
      <p:ext uri="{C676402C-5697-4E1C-873F-D02D1690AC5C}">
        <p15:threadingInfo xmlns:p15="http://schemas.microsoft.com/office/powerpoint/2012/main" timeZoneBias="-540"/>
      </p:ext>
    </p:extLst>
  </p:cm>
</p:cmLst>
</file>

<file path=ppt/comments/comment65.xml><?xml version="1.0" encoding="utf-8"?>
<p:cmLst xmlns:a="http://schemas.openxmlformats.org/drawingml/2006/main" xmlns:r="http://schemas.openxmlformats.org/officeDocument/2006/relationships" xmlns:p="http://schemas.openxmlformats.org/presentationml/2006/main">
  <p:cm authorId="3" dt="2019-06-18T10:36:33.382" idx="33">
    <p:pos x="10" y="10"/>
    <p:text>「大学地区」って文字列をどこかに書いておくと良い</p:text>
    <p:extLst>
      <p:ext uri="{C676402C-5697-4E1C-873F-D02D1690AC5C}">
        <p15:threadingInfo xmlns:p15="http://schemas.microsoft.com/office/powerpoint/2012/main" timeZoneBias="-540"/>
      </p:ext>
    </p:extLst>
  </p:cm>
</p:cmLst>
</file>

<file path=ppt/comments/comment66.xml><?xml version="1.0" encoding="utf-8"?>
<p:cmLst xmlns:a="http://schemas.openxmlformats.org/drawingml/2006/main" xmlns:r="http://schemas.openxmlformats.org/officeDocument/2006/relationships" xmlns:p="http://schemas.openxmlformats.org/presentationml/2006/main">
  <p:cm authorId="3" dt="2019-06-18T10:36:47.317" idx="34">
    <p:pos x="10" y="10"/>
    <p:text>南地区って文字列をどこかに書いておくと良い</p:text>
    <p:extLst>
      <p:ext uri="{C676402C-5697-4E1C-873F-D02D1690AC5C}">
        <p15:threadingInfo xmlns:p15="http://schemas.microsoft.com/office/powerpoint/2012/main" timeZoneBias="-540"/>
      </p:ext>
    </p:extLst>
  </p:cm>
  <p:cm authorId="3" dt="2019-06-18T10:36:58.920" idx="35">
    <p:pos x="146" y="146"/>
    <p:text>「匿名希望」はこんな大々的にアピールしたいことではない．左下（とか？）にそっと書いておくと良い</p:text>
    <p:extLst>
      <p:ext uri="{C676402C-5697-4E1C-873F-D02D1690AC5C}">
        <p15:threadingInfo xmlns:p15="http://schemas.microsoft.com/office/powerpoint/2012/main" timeZoneBias="-540"/>
      </p:ext>
    </p:extLst>
  </p:cm>
</p:cmLst>
</file>

<file path=ppt/comments/comment67.xml><?xml version="1.0" encoding="utf-8"?>
<p:cmLst xmlns:a="http://schemas.openxmlformats.org/drawingml/2006/main" xmlns:r="http://schemas.openxmlformats.org/officeDocument/2006/relationships" xmlns:p="http://schemas.openxmlformats.org/presentationml/2006/main">
  <p:cm authorId="3" dt="2019-06-18T16:59:40.558" idx="114">
    <p:pos x="10" y="10"/>
    <p:text>構造化インタビューの質問を用いて，インタビュー内容を構造化しました→五件法とは限らない→</p:text>
    <p:extLst>
      <p:ext uri="{C676402C-5697-4E1C-873F-D02D1690AC5C}">
        <p15:threadingInfo xmlns:p15="http://schemas.microsoft.com/office/powerpoint/2012/main" timeZoneBias="-540"/>
      </p:ext>
    </p:extLst>
  </p:cm>
  <p:cm authorId="3" dt="2019-06-18T17:06:24.783" idx="121">
    <p:pos x="146" y="146"/>
    <p:text>タイトルを組み替えて．ここなら，「利益コストvs昼間売り上げへの影響」とか</p:text>
    <p:extLst>
      <p:ext uri="{C676402C-5697-4E1C-873F-D02D1690AC5C}">
        <p15:threadingInfo xmlns:p15="http://schemas.microsoft.com/office/powerpoint/2012/main" timeZoneBias="-540"/>
      </p:ext>
    </p:extLst>
  </p:cm>
</p:cmLst>
</file>

<file path=ppt/comments/comment68.xml><?xml version="1.0" encoding="utf-8"?>
<p:cmLst xmlns:a="http://schemas.openxmlformats.org/drawingml/2006/main" xmlns:r="http://schemas.openxmlformats.org/officeDocument/2006/relationships" xmlns:p="http://schemas.openxmlformats.org/presentationml/2006/main">
  <p:cm authorId="3" dt="2019-06-18T17:03:36.569" idx="117">
    <p:pos x="10" y="10"/>
    <p:text>「生活スタイルに組み込まれている」？→昼間はコンビニに行こう，とか，コンビニが生活に入り込んでいて，夜の営業が変化しようと昼間に影響はない→わかりやすい表現にして</p:text>
    <p:extLst>
      <p:ext uri="{C676402C-5697-4E1C-873F-D02D1690AC5C}">
        <p15:threadingInfo xmlns:p15="http://schemas.microsoft.com/office/powerpoint/2012/main" timeZoneBias="-540"/>
      </p:ext>
    </p:extLst>
  </p:cm>
  <p:cm authorId="3" dt="2019-06-18T17:04:45.376" idx="118">
    <p:pos x="146" y="146"/>
    <p:text>店長の発言とみなさんの考察の見分けがつかない．店長フキダシと考察フキダシで使い分けること</p:text>
    <p:extLst>
      <p:ext uri="{C676402C-5697-4E1C-873F-D02D1690AC5C}">
        <p15:threadingInfo xmlns:p15="http://schemas.microsoft.com/office/powerpoint/2012/main" timeZoneBias="-540"/>
      </p:ext>
    </p:extLst>
  </p:cm>
</p:cmLst>
</file>

<file path=ppt/comments/comment69.xml><?xml version="1.0" encoding="utf-8"?>
<p:cmLst xmlns:a="http://schemas.openxmlformats.org/drawingml/2006/main" xmlns:r="http://schemas.openxmlformats.org/officeDocument/2006/relationships" xmlns:p="http://schemas.openxmlformats.org/presentationml/2006/main">
  <p:cm authorId="3" dt="2019-06-18T17:00:55.258" idx="115">
    <p:pos x="10" y="10"/>
    <p:text>住宅街系は何色？色の凡例を提示すること．すべてのページに着けること．二つの要素を持ち合わせている店，みたいな情報も必須．</p:text>
    <p:extLst>
      <p:ext uri="{C676402C-5697-4E1C-873F-D02D1690AC5C}">
        <p15:threadingInfo xmlns:p15="http://schemas.microsoft.com/office/powerpoint/2012/main" timeZoneBias="-540"/>
      </p:ext>
    </p:extLst>
  </p:cm>
  <p:cm authorId="3" dt="2019-06-18T17:02:07.349" idx="116">
    <p:pos x="146" y="146"/>
    <p:text>縦軸をもう少しわかりやすくできないか．「利益大」「コスト大」とか？→大ってつけたほうがわかりやすいですね→費用，というといくらかかるのか？みたいなニュアンスになってしまう</p:text>
    <p:extLst>
      <p:ext uri="{C676402C-5697-4E1C-873F-D02D1690AC5C}">
        <p15:threadingInfo xmlns:p15="http://schemas.microsoft.com/office/powerpoint/2012/main" timeZoneBias="-540"/>
      </p:ext>
    </p:extLst>
  </p:cm>
  <p:cm authorId="3" dt="2019-06-18T17:05:33.996" idx="119">
    <p:pos x="282" y="282"/>
    <p:text>誰が誰の事を評価しているのかわかるようにして</p:text>
    <p:extLst>
      <p:ext uri="{C676402C-5697-4E1C-873F-D02D1690AC5C}">
        <p15:threadingInfo xmlns:p15="http://schemas.microsoft.com/office/powerpoint/2012/main" timeZoneBias="-5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6-18T00:36:27.916" idx="4">
    <p:pos x="10" y="10"/>
    <p:text>「目的1-1　政府介入の是非～」って見出しにしたほうが目的との対応がわかりやすく，聴衆にやさしいです</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DLV3Ovo"/>
      </p:ext>
    </p:extLst>
  </p:cm>
  <p:cm authorId="1" dt="2019-06-18T00:39:35.455" idx="2">
    <p:pos x="146" y="146"/>
    <p:text>ここから22スライドまでやはりまだ順序が悪く，とっつきづらいです．</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DLV3OuY"/>
      </p:ext>
    </p:extLst>
  </p:cm>
  <p:cm authorId="1" dt="2019-06-18T00:43:40.901" idx="3">
    <p:pos x="282" y="282"/>
    <p:text>「タクシ需要低下→規制緩和→台数の増加→過密状態→事故増加→やはり規制は必要だった…？」って流れは絶対だと思うので，不必要にこの流れを飛ばしたり逆行したりすると途端にわかりにくくなる感</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DLV3Ovk"/>
      </p:ext>
    </p:extLst>
  </p:cm>
  <p:cm authorId="3" dt="2019-06-19T08:45:25.960" idx="132">
    <p:pos x="295" y="0"/>
    <p:text>目的1-1　政府介入の是非～」って見出しにしたほうが目的との対応がわかりやすく，聴衆にやさしいです</p:text>
    <p:extLst>
      <p:ext uri="{C676402C-5697-4E1C-873F-D02D1690AC5C}">
        <p15:threadingInfo xmlns:p15="http://schemas.microsoft.com/office/powerpoint/2012/main" timeZoneBias="-540"/>
      </p:ext>
    </p:extLst>
  </p:cm>
</p:cmLst>
</file>

<file path=ppt/comments/comment70.xml><?xml version="1.0" encoding="utf-8"?>
<p:cmLst xmlns:a="http://schemas.openxmlformats.org/drawingml/2006/main" xmlns:r="http://schemas.openxmlformats.org/officeDocument/2006/relationships" xmlns:p="http://schemas.openxmlformats.org/presentationml/2006/main">
  <p:cm authorId="1" dt="2019-06-18T11:02:46.162" idx="45">
    <p:pos x="10" y="10"/>
    <p:text>セイコーマートは相変わらず返事がないですね…</p:text>
    <p:extLst>
      <p:ext uri="{C676402C-5697-4E1C-873F-D02D1690AC5C}">
        <p15:threadingInfo xmlns:p15="http://schemas.microsoft.com/office/powerpoint/2012/main" timeZoneBias="-540"/>
      </p:ext>
    </p:extLst>
  </p:cm>
  <p:cm authorId="1" dt="2019-06-18T11:03:07.209" idx="46">
    <p:pos x="146" y="146"/>
    <p:text>とりあえずこの状態で保留しておこう</p:text>
    <p:extLst>
      <p:ext uri="{C676402C-5697-4E1C-873F-D02D1690AC5C}">
        <p15:threadingInfo xmlns:p15="http://schemas.microsoft.com/office/powerpoint/2012/main" timeZoneBias="-5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19-06-18T09:45:09.389" idx="5">
    <p:pos x="10" y="10"/>
    <p:text>スライド18と内容が重複している</p:text>
    <p:extLst>
      <p:ext uri="{C676402C-5697-4E1C-873F-D02D1690AC5C}">
        <p15:threadingInfo xmlns:p15="http://schemas.microsoft.com/office/powerpoint/2012/main" timeZoneBias="-5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19-06-18T09:47:03.826" idx="10">
    <p:pos x="10" y="10"/>
    <p:text>これあるならスライド17は不要なはず</p:text>
    <p:extLst>
      <p:ext uri="{C676402C-5697-4E1C-873F-D02D1690AC5C}">
        <p15:threadingInfo xmlns:p15="http://schemas.microsoft.com/office/powerpoint/2012/main" timeZoneBias="-5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個人</a:t>
          </a:r>
          <a:r>
            <a:rPr kumimoji="1" lang="ja-JP" altLang="en-US" sz="2800" dirty="0"/>
            <a:t>にとっての</a:t>
          </a:r>
          <a:endParaRPr kumimoji="1" lang="en-US" altLang="ja-JP" sz="2800" dirty="0"/>
        </a:p>
        <a:p>
          <a:r>
            <a:rPr kumimoji="1" lang="en-US" altLang="ja-JP" sz="2800" dirty="0"/>
            <a:t>24</a:t>
          </a:r>
          <a:r>
            <a:rPr kumimoji="1" lang="ja-JP" altLang="en-US" sz="2800" dirty="0"/>
            <a:t>時間営業に対する賛成意識</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社会</a:t>
          </a:r>
          <a:r>
            <a:rPr kumimoji="1" lang="ja-JP" altLang="en-US" sz="2800" dirty="0"/>
            <a:t>にとっての</a:t>
          </a:r>
          <a:endParaRPr kumimoji="1" lang="en-US" altLang="ja-JP" sz="2800" dirty="0"/>
        </a:p>
        <a:p>
          <a:r>
            <a:rPr kumimoji="1" lang="en-US" altLang="ja-JP" sz="2800" dirty="0"/>
            <a:t>24</a:t>
          </a:r>
          <a:r>
            <a:rPr kumimoji="1" lang="ja-JP" altLang="en-US" sz="2800" dirty="0"/>
            <a:t>時間営業に対する賛成意識</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599E5C84-F690-4DC1-9497-401FF355FBBE}">
      <dgm:prSet phldrT="[テキスト]" custT="1"/>
      <dgm:spPr>
        <a:solidFill>
          <a:srgbClr val="FF9900"/>
        </a:solidFill>
        <a:ln>
          <a:noFill/>
        </a:ln>
      </dgm:spPr>
      <dgm:t>
        <a:bodyPr/>
        <a:lstStyle/>
        <a:p>
          <a:r>
            <a:rPr kumimoji="1" lang="ja-JP" altLang="en-US" sz="2000" b="1" dirty="0"/>
            <a:t>社会</a:t>
          </a:r>
          <a:r>
            <a:rPr kumimoji="1" lang="ja-JP" altLang="en-US" sz="2000" dirty="0"/>
            <a:t>にとっての</a:t>
          </a:r>
          <a:endParaRPr kumimoji="1" lang="en-US" altLang="ja-JP" sz="2000" dirty="0"/>
        </a:p>
        <a:p>
          <a:r>
            <a:rPr kumimoji="1" lang="ja-JP" altLang="en-US" sz="2000" dirty="0"/>
            <a:t>移動短縮便益</a:t>
          </a:r>
        </a:p>
      </dgm:t>
    </dgm:pt>
    <dgm:pt modelId="{34B19004-4E05-4499-A412-C887BDE77E39}" type="parTrans" cxnId="{2CF44ABB-35B8-418E-AB6E-7DE723A748BE}">
      <dgm:prSet/>
      <dgm:spPr/>
      <dgm:t>
        <a:bodyPr/>
        <a:lstStyle/>
        <a:p>
          <a:endParaRPr kumimoji="1" lang="ja-JP" altLang="en-US"/>
        </a:p>
      </dgm:t>
    </dgm:pt>
    <dgm:pt modelId="{5DC87BE4-823B-44D5-AF84-99307F8870F8}" type="sibTrans" cxnId="{2CF44ABB-35B8-418E-AB6E-7DE723A748BE}">
      <dgm:prSet/>
      <dgm:spPr/>
      <dgm:t>
        <a:bodyPr/>
        <a:lstStyle/>
        <a:p>
          <a:endParaRPr kumimoji="1" lang="ja-JP" altLang="en-US"/>
        </a:p>
      </dgm:t>
    </dgm:pt>
    <dgm:pt modelId="{9AE1D367-264F-4E3D-A632-335592ECB27E}">
      <dgm:prSet phldrT="[テキスト]" custT="1"/>
      <dgm:spPr>
        <a:solidFill>
          <a:srgbClr val="FF9900">
            <a:alpha val="20000"/>
          </a:srgbClr>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なくても困らない</a:t>
          </a:r>
          <a:r>
            <a:rPr kumimoji="1" lang="en-US" altLang="ja-JP" sz="2000" dirty="0"/>
            <a:t>)</a:t>
          </a:r>
        </a:p>
      </dgm:t>
    </dgm:pt>
    <dgm:pt modelId="{A4CC39F2-F3A3-4BE1-AC35-48494F6B0E23}" type="parTrans" cxnId="{917D815D-427E-46BA-8279-8E443126A5A9}">
      <dgm:prSet/>
      <dgm:spPr/>
      <dgm:t>
        <a:bodyPr/>
        <a:lstStyle/>
        <a:p>
          <a:endParaRPr kumimoji="1" lang="ja-JP" altLang="en-US"/>
        </a:p>
      </dgm:t>
    </dgm:pt>
    <dgm:pt modelId="{775FEE7A-9AA8-44BD-9CC6-1EAC7165307B}" type="sibTrans" cxnId="{917D815D-427E-46BA-8279-8E443126A5A9}">
      <dgm:prSet/>
      <dgm:spPr/>
      <dgm:t>
        <a:bodyPr/>
        <a:lstStyle/>
        <a:p>
          <a:endParaRPr kumimoji="1" lang="ja-JP" altLang="en-US"/>
        </a:p>
      </dgm:t>
    </dgm:pt>
    <dgm:pt modelId="{863B33E1-AE3A-4492-B60C-087C2E279779}">
      <dgm:prSet phldrT="[テキスト]" custT="1"/>
      <dgm:spPr>
        <a:solidFill>
          <a:srgbClr val="FF9900"/>
        </a:solidFill>
        <a:ln>
          <a:noFill/>
        </a:ln>
      </dgm:spPr>
      <dgm:t>
        <a:bodyPr/>
        <a:lstStyle/>
        <a:p>
          <a:r>
            <a:rPr kumimoji="1" lang="ja-JP" altLang="en-US" sz="2000" dirty="0"/>
            <a:t>朝食頻度</a:t>
          </a:r>
        </a:p>
      </dgm:t>
    </dgm:pt>
    <dgm:pt modelId="{99720855-42C3-418C-ADCC-48AA31D36E65}" type="parTrans" cxnId="{D4D5313E-4C6B-4A78-8E49-1A0C20F3E76A}">
      <dgm:prSet/>
      <dgm:spPr/>
      <dgm:t>
        <a:bodyPr/>
        <a:lstStyle/>
        <a:p>
          <a:endParaRPr kumimoji="1" lang="ja-JP" altLang="en-US"/>
        </a:p>
      </dgm:t>
    </dgm:pt>
    <dgm:pt modelId="{F103BC43-C451-4FF3-993E-D7F7BF0958CE}" type="sibTrans" cxnId="{D4D5313E-4C6B-4A78-8E49-1A0C20F3E76A}">
      <dgm:prSet/>
      <dgm:spPr/>
      <dgm:t>
        <a:bodyPr/>
        <a:lstStyle/>
        <a:p>
          <a:endParaRPr kumimoji="1" lang="ja-JP" altLang="en-US"/>
        </a:p>
      </dgm:t>
    </dgm:pt>
    <dgm:pt modelId="{E38FF288-71D2-45B6-93EF-F415713F8137}">
      <dgm:prSet phldrT="[テキスト]" custT="1"/>
      <dgm:spPr>
        <a:solidFill>
          <a:srgbClr val="FF9900"/>
        </a:solidFill>
        <a:ln>
          <a:noFill/>
        </a:ln>
      </dgm:spPr>
      <dgm:t>
        <a:bodyPr/>
        <a:lstStyle/>
        <a:p>
          <a:r>
            <a:rPr kumimoji="1" lang="ja-JP" altLang="en-US" sz="2000" dirty="0"/>
            <a:t>学生ダミー</a:t>
          </a:r>
        </a:p>
      </dgm:t>
    </dgm:pt>
    <dgm:pt modelId="{6BCB0096-78D3-4AA4-85C4-F6670FD3821D}" type="parTrans" cxnId="{6FBA2166-0765-40F3-9B1B-1F7A4A3CC549}">
      <dgm:prSet/>
      <dgm:spPr/>
      <dgm:t>
        <a:bodyPr/>
        <a:lstStyle/>
        <a:p>
          <a:endParaRPr kumimoji="1" lang="ja-JP" altLang="en-US"/>
        </a:p>
      </dgm:t>
    </dgm:pt>
    <dgm:pt modelId="{BBC6F784-F276-4720-8E63-4D0C0F52C3A5}" type="sibTrans" cxnId="{6FBA2166-0765-40F3-9B1B-1F7A4A3CC549}">
      <dgm:prSet/>
      <dgm:spPr/>
      <dgm:t>
        <a:bodyPr/>
        <a:lstStyle/>
        <a:p>
          <a:endParaRPr kumimoji="1" lang="ja-JP" altLang="en-US"/>
        </a:p>
      </dgm:t>
    </dgm:pt>
    <dgm:pt modelId="{2D2F226F-4490-40EF-A15A-791923857DA9}">
      <dgm:prSet phldrT="[テキスト]" custT="1"/>
      <dgm:spPr>
        <a:solidFill>
          <a:srgbClr val="FF9900">
            <a:alpha val="20000"/>
          </a:srgbClr>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なくてもよい</a:t>
          </a:r>
          <a:r>
            <a:rPr kumimoji="1" lang="en-US" altLang="ja-JP" sz="2000" dirty="0"/>
            <a:t>)</a:t>
          </a:r>
        </a:p>
      </dgm:t>
    </dgm:pt>
    <dgm:pt modelId="{B8D147BB-2AE2-4BE8-BF53-61D33D33F1A7}" type="sibTrans" cxnId="{7092F156-11A5-484B-A1A6-0E1498017673}">
      <dgm:prSet/>
      <dgm:spPr/>
      <dgm:t>
        <a:bodyPr/>
        <a:lstStyle/>
        <a:p>
          <a:endParaRPr kumimoji="1" lang="ja-JP" altLang="en-US"/>
        </a:p>
      </dgm:t>
    </dgm:pt>
    <dgm:pt modelId="{4C4802A8-B58C-4A97-8D8D-7921D81E8C53}" type="parTrans" cxnId="{7092F156-11A5-484B-A1A6-0E1498017673}">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66773CEF-7C79-4827-9C91-02A8199923F9}" type="pres">
      <dgm:prSet presAssocID="{599E5C84-F690-4DC1-9497-401FF355FBBE}" presName="root1" presStyleCnt="0"/>
      <dgm:spPr/>
    </dgm:pt>
    <dgm:pt modelId="{72CB48E6-E18D-43AC-AEFC-D66D508A637C}" type="pres">
      <dgm:prSet presAssocID="{599E5C84-F690-4DC1-9497-401FF355FBBE}" presName="LevelOneTextNode" presStyleLbl="node0" presStyleIdx="0" presStyleCnt="5" custScaleX="63358" custScaleY="60664" custLinFactNeighborY="3900">
        <dgm:presLayoutVars>
          <dgm:chPref val="3"/>
        </dgm:presLayoutVars>
      </dgm:prSet>
      <dgm:spPr/>
      <dgm:t>
        <a:bodyPr/>
        <a:lstStyle/>
        <a:p>
          <a:endParaRPr kumimoji="1" lang="ja-JP" altLang="en-US"/>
        </a:p>
      </dgm:t>
    </dgm:pt>
    <dgm:pt modelId="{9EDA9D7E-CB78-4B38-B982-1207B4A7BDB5}" type="pres">
      <dgm:prSet presAssocID="{599E5C84-F690-4DC1-9497-401FF355FBBE}" presName="level2hierChild" presStyleCnt="0"/>
      <dgm:spPr/>
    </dgm:pt>
    <dgm:pt modelId="{845DCCE0-393E-466D-B6C3-BDC27D73E8D4}" type="pres">
      <dgm:prSet presAssocID="{863B33E1-AE3A-4492-B60C-087C2E279779}" presName="root1" presStyleCnt="0"/>
      <dgm:spPr/>
    </dgm:pt>
    <dgm:pt modelId="{1C3B4A16-6206-4335-A1B8-82CC0B9FD945}" type="pres">
      <dgm:prSet presAssocID="{863B33E1-AE3A-4492-B60C-087C2E279779}" presName="LevelOneTextNode" presStyleLbl="node0" presStyleIdx="1" presStyleCnt="5" custScaleX="63358" custScaleY="60664" custLinFactNeighborY="-8775">
        <dgm:presLayoutVars>
          <dgm:chPref val="3"/>
        </dgm:presLayoutVars>
      </dgm:prSet>
      <dgm:spPr/>
      <dgm:t>
        <a:bodyPr/>
        <a:lstStyle/>
        <a:p>
          <a:endParaRPr kumimoji="1" lang="ja-JP" altLang="en-US"/>
        </a:p>
      </dgm:t>
    </dgm:pt>
    <dgm:pt modelId="{EE1F330B-15EA-4223-B889-CAF685D846FE}" type="pres">
      <dgm:prSet presAssocID="{863B33E1-AE3A-4492-B60C-087C2E279779}" presName="level2hierChild" presStyleCnt="0"/>
      <dgm:spPr/>
    </dgm:pt>
    <dgm:pt modelId="{96A175AE-6D7A-4A60-BF75-606D1E2356B8}" type="pres">
      <dgm:prSet presAssocID="{E38FF288-71D2-45B6-93EF-F415713F8137}" presName="root1" presStyleCnt="0"/>
      <dgm:spPr/>
    </dgm:pt>
    <dgm:pt modelId="{8AF28728-CC09-406E-8F88-1328CDBF41C9}" type="pres">
      <dgm:prSet presAssocID="{E38FF288-71D2-45B6-93EF-F415713F8137}" presName="LevelOneTextNode" presStyleLbl="node0" presStyleIdx="2" presStyleCnt="5" custScaleX="63358" custScaleY="60664" custLinFactNeighborY="-22200">
        <dgm:presLayoutVars>
          <dgm:chPref val="3"/>
        </dgm:presLayoutVars>
      </dgm:prSet>
      <dgm:spPr/>
      <dgm:t>
        <a:bodyPr/>
        <a:lstStyle/>
        <a:p>
          <a:endParaRPr kumimoji="1" lang="ja-JP" altLang="en-US"/>
        </a:p>
      </dgm:t>
    </dgm:pt>
    <dgm:pt modelId="{F63CEEDE-4BCC-4200-8FDD-E3F9C70BFC3A}" type="pres">
      <dgm:prSet presAssocID="{E38FF288-71D2-45B6-93EF-F415713F8137}" presName="level2hierChild" presStyleCnt="0"/>
      <dgm:spPr/>
    </dgm:pt>
    <dgm:pt modelId="{F4551AED-F29F-41FD-8AA0-DF6697DC49B6}" type="pres">
      <dgm:prSet presAssocID="{9AE1D367-264F-4E3D-A632-335592ECB27E}" presName="root1" presStyleCnt="0"/>
      <dgm:spPr/>
    </dgm:pt>
    <dgm:pt modelId="{B715337C-C65C-4831-A1E8-97414C39150B}" type="pres">
      <dgm:prSet presAssocID="{9AE1D367-264F-4E3D-A632-335592ECB27E}" presName="LevelOneTextNode" presStyleLbl="node0" presStyleIdx="3" presStyleCnt="5" custScaleX="63358" custScaleY="60664" custLinFactNeighborY="-35352">
        <dgm:presLayoutVars>
          <dgm:chPref val="3"/>
        </dgm:presLayoutVars>
      </dgm:prSet>
      <dgm:spPr/>
      <dgm:t>
        <a:bodyPr/>
        <a:lstStyle/>
        <a:p>
          <a:endParaRPr kumimoji="1" lang="ja-JP" altLang="en-US"/>
        </a:p>
      </dgm:t>
    </dgm:pt>
    <dgm:pt modelId="{307F8FB8-5803-41EC-AD9A-E8039B87753A}" type="pres">
      <dgm:prSet presAssocID="{9AE1D367-264F-4E3D-A632-335592ECB27E}" presName="level2hierChild" presStyleCnt="0"/>
      <dgm:spPr/>
    </dgm:pt>
    <dgm:pt modelId="{58F837CB-0B32-4F97-864E-38CE5AD3F3EF}" type="pres">
      <dgm:prSet presAssocID="{2D2F226F-4490-40EF-A15A-791923857DA9}" presName="root1" presStyleCnt="0"/>
      <dgm:spPr/>
    </dgm:pt>
    <dgm:pt modelId="{14C696C2-EF15-4636-9A63-7FF3D3800A37}" type="pres">
      <dgm:prSet presAssocID="{2D2F226F-4490-40EF-A15A-791923857DA9}" presName="LevelOneTextNode" presStyleLbl="node0" presStyleIdx="4" presStyleCnt="5" custScaleX="63358" custScaleY="60664" custLinFactNeighborY="-48125">
        <dgm:presLayoutVars>
          <dgm:chPref val="3"/>
        </dgm:presLayoutVars>
      </dgm:prSet>
      <dgm:spPr/>
      <dgm:t>
        <a:bodyPr/>
        <a:lstStyle/>
        <a:p>
          <a:endParaRPr kumimoji="1" lang="ja-JP" altLang="en-US"/>
        </a:p>
      </dgm:t>
    </dgm:pt>
    <dgm:pt modelId="{B9E170A2-E875-4C9A-97B8-F7E8EC9A5CF8}" type="pres">
      <dgm:prSet presAssocID="{2D2F226F-4490-40EF-A15A-791923857DA9}" presName="level2hierChild" presStyleCnt="0"/>
      <dgm:spPr/>
    </dgm:pt>
  </dgm:ptLst>
  <dgm:cxnLst>
    <dgm:cxn modelId="{ABEDA323-4F2F-4A31-9934-56399A2DE0FD}" type="presOf" srcId="{599E5C84-F690-4DC1-9497-401FF355FBBE}" destId="{72CB48E6-E18D-43AC-AEFC-D66D508A637C}" srcOrd="0" destOrd="0" presId="urn:microsoft.com/office/officeart/2005/8/layout/hierarchy2"/>
    <dgm:cxn modelId="{7092F156-11A5-484B-A1A6-0E1498017673}" srcId="{935713A5-CAE4-4B29-ABE1-868B93402797}" destId="{2D2F226F-4490-40EF-A15A-791923857DA9}" srcOrd="4" destOrd="0" parTransId="{4C4802A8-B58C-4A97-8D8D-7921D81E8C53}" sibTransId="{B8D147BB-2AE2-4BE8-BF53-61D33D33F1A7}"/>
    <dgm:cxn modelId="{D4D5313E-4C6B-4A78-8E49-1A0C20F3E76A}" srcId="{935713A5-CAE4-4B29-ABE1-868B93402797}" destId="{863B33E1-AE3A-4492-B60C-087C2E279779}" srcOrd="1" destOrd="0" parTransId="{99720855-42C3-418C-ADCC-48AA31D36E65}" sibTransId="{F103BC43-C451-4FF3-993E-D7F7BF0958CE}"/>
    <dgm:cxn modelId="{C6027C2D-DC00-47FC-BF46-2A2318803A74}" type="presOf" srcId="{863B33E1-AE3A-4492-B60C-087C2E279779}" destId="{1C3B4A16-6206-4335-A1B8-82CC0B9FD945}" srcOrd="0" destOrd="0" presId="urn:microsoft.com/office/officeart/2005/8/layout/hierarchy2"/>
    <dgm:cxn modelId="{917D815D-427E-46BA-8279-8E443126A5A9}" srcId="{935713A5-CAE4-4B29-ABE1-868B93402797}" destId="{9AE1D367-264F-4E3D-A632-335592ECB27E}" srcOrd="3" destOrd="0" parTransId="{A4CC39F2-F3A3-4BE1-AC35-48494F6B0E23}" sibTransId="{775FEE7A-9AA8-44BD-9CC6-1EAC7165307B}"/>
    <dgm:cxn modelId="{2EA510FB-3BD9-42C2-B55E-20A13302787C}" type="presOf" srcId="{9AE1D367-264F-4E3D-A632-335592ECB27E}" destId="{B715337C-C65C-4831-A1E8-97414C39150B}" srcOrd="0" destOrd="0" presId="urn:microsoft.com/office/officeart/2005/8/layout/hierarchy2"/>
    <dgm:cxn modelId="{CA81EABE-0AC0-4851-9B38-AFA2AA5F7C29}" type="presOf" srcId="{2D2F226F-4490-40EF-A15A-791923857DA9}" destId="{14C696C2-EF15-4636-9A63-7FF3D3800A37}" srcOrd="0" destOrd="0" presId="urn:microsoft.com/office/officeart/2005/8/layout/hierarchy2"/>
    <dgm:cxn modelId="{19A22152-CB81-4128-8EA4-3A2559B2142D}" type="presOf" srcId="{E38FF288-71D2-45B6-93EF-F415713F8137}" destId="{8AF28728-CC09-406E-8F88-1328CDBF41C9}" srcOrd="0" destOrd="0" presId="urn:microsoft.com/office/officeart/2005/8/layout/hierarchy2"/>
    <dgm:cxn modelId="{2CF44ABB-35B8-418E-AB6E-7DE723A748BE}" srcId="{935713A5-CAE4-4B29-ABE1-868B93402797}" destId="{599E5C84-F690-4DC1-9497-401FF355FBBE}" srcOrd="0" destOrd="0" parTransId="{34B19004-4E05-4499-A412-C887BDE77E39}" sibTransId="{5DC87BE4-823B-44D5-AF84-99307F8870F8}"/>
    <dgm:cxn modelId="{6FBA2166-0765-40F3-9B1B-1F7A4A3CC549}" srcId="{935713A5-CAE4-4B29-ABE1-868B93402797}" destId="{E38FF288-71D2-45B6-93EF-F415713F8137}" srcOrd="2" destOrd="0" parTransId="{6BCB0096-78D3-4AA4-85C4-F6670FD3821D}" sibTransId="{BBC6F784-F276-4720-8E63-4D0C0F52C3A5}"/>
    <dgm:cxn modelId="{5BB50CD6-9506-4390-A8CF-E03092C47DE2}" type="presOf" srcId="{935713A5-CAE4-4B29-ABE1-868B93402797}" destId="{63E394D9-C9A5-46E0-902D-A534D4868C37}" srcOrd="0" destOrd="0" presId="urn:microsoft.com/office/officeart/2005/8/layout/hierarchy2"/>
    <dgm:cxn modelId="{3AD21692-4F63-4058-A6CD-F5351A02964D}" type="presParOf" srcId="{63E394D9-C9A5-46E0-902D-A534D4868C37}" destId="{66773CEF-7C79-4827-9C91-02A8199923F9}" srcOrd="0" destOrd="0" presId="urn:microsoft.com/office/officeart/2005/8/layout/hierarchy2"/>
    <dgm:cxn modelId="{04E01F7B-4998-48D5-9CBC-906DF45C5C61}" type="presParOf" srcId="{66773CEF-7C79-4827-9C91-02A8199923F9}" destId="{72CB48E6-E18D-43AC-AEFC-D66D508A637C}" srcOrd="0" destOrd="0" presId="urn:microsoft.com/office/officeart/2005/8/layout/hierarchy2"/>
    <dgm:cxn modelId="{1E6D0EBE-2276-4AF4-B282-1317B3CAD35D}" type="presParOf" srcId="{66773CEF-7C79-4827-9C91-02A8199923F9}" destId="{9EDA9D7E-CB78-4B38-B982-1207B4A7BDB5}" srcOrd="1" destOrd="0" presId="urn:microsoft.com/office/officeart/2005/8/layout/hierarchy2"/>
    <dgm:cxn modelId="{6B0C9309-A848-4F14-8B0F-D3106B603B22}" type="presParOf" srcId="{63E394D9-C9A5-46E0-902D-A534D4868C37}" destId="{845DCCE0-393E-466D-B6C3-BDC27D73E8D4}" srcOrd="1" destOrd="0" presId="urn:microsoft.com/office/officeart/2005/8/layout/hierarchy2"/>
    <dgm:cxn modelId="{1EE823CC-A574-475F-AC92-5E88A2EDF5B2}" type="presParOf" srcId="{845DCCE0-393E-466D-B6C3-BDC27D73E8D4}" destId="{1C3B4A16-6206-4335-A1B8-82CC0B9FD945}" srcOrd="0" destOrd="0" presId="urn:microsoft.com/office/officeart/2005/8/layout/hierarchy2"/>
    <dgm:cxn modelId="{C07F6546-FB7C-4DE0-9EB7-CB1A3B173102}" type="presParOf" srcId="{845DCCE0-393E-466D-B6C3-BDC27D73E8D4}" destId="{EE1F330B-15EA-4223-B889-CAF685D846FE}" srcOrd="1" destOrd="0" presId="urn:microsoft.com/office/officeart/2005/8/layout/hierarchy2"/>
    <dgm:cxn modelId="{DF8250C4-B0B1-4640-9AB1-6E5C3A98A39F}" type="presParOf" srcId="{63E394D9-C9A5-46E0-902D-A534D4868C37}" destId="{96A175AE-6D7A-4A60-BF75-606D1E2356B8}" srcOrd="2" destOrd="0" presId="urn:microsoft.com/office/officeart/2005/8/layout/hierarchy2"/>
    <dgm:cxn modelId="{9585E818-7418-47EF-B190-875F852EFA69}" type="presParOf" srcId="{96A175AE-6D7A-4A60-BF75-606D1E2356B8}" destId="{8AF28728-CC09-406E-8F88-1328CDBF41C9}" srcOrd="0" destOrd="0" presId="urn:microsoft.com/office/officeart/2005/8/layout/hierarchy2"/>
    <dgm:cxn modelId="{ADEE8B53-5342-4AFE-A95A-760641E85BDA}" type="presParOf" srcId="{96A175AE-6D7A-4A60-BF75-606D1E2356B8}" destId="{F63CEEDE-4BCC-4200-8FDD-E3F9C70BFC3A}" srcOrd="1" destOrd="0" presId="urn:microsoft.com/office/officeart/2005/8/layout/hierarchy2"/>
    <dgm:cxn modelId="{1F0160DF-02B2-4F86-98C9-54B3860B9779}" type="presParOf" srcId="{63E394D9-C9A5-46E0-902D-A534D4868C37}" destId="{F4551AED-F29F-41FD-8AA0-DF6697DC49B6}" srcOrd="3" destOrd="0" presId="urn:microsoft.com/office/officeart/2005/8/layout/hierarchy2"/>
    <dgm:cxn modelId="{A790B17B-1E75-4BC9-BA5B-44A72D3146D0}" type="presParOf" srcId="{F4551AED-F29F-41FD-8AA0-DF6697DC49B6}" destId="{B715337C-C65C-4831-A1E8-97414C39150B}" srcOrd="0" destOrd="0" presId="urn:microsoft.com/office/officeart/2005/8/layout/hierarchy2"/>
    <dgm:cxn modelId="{518986F3-F53A-49F6-912B-442AF4511C19}" type="presParOf" srcId="{F4551AED-F29F-41FD-8AA0-DF6697DC49B6}" destId="{307F8FB8-5803-41EC-AD9A-E8039B87753A}" srcOrd="1" destOrd="0" presId="urn:microsoft.com/office/officeart/2005/8/layout/hierarchy2"/>
    <dgm:cxn modelId="{2D5B6B42-C007-4736-B98F-7CD9B436A0D2}" type="presParOf" srcId="{63E394D9-C9A5-46E0-902D-A534D4868C37}" destId="{58F837CB-0B32-4F97-864E-38CE5AD3F3EF}" srcOrd="4" destOrd="0" presId="urn:microsoft.com/office/officeart/2005/8/layout/hierarchy2"/>
    <dgm:cxn modelId="{F9467934-E173-4F09-9A82-946BAA6A498D}" type="presParOf" srcId="{58F837CB-0B32-4F97-864E-38CE5AD3F3EF}" destId="{14C696C2-EF15-4636-9A63-7FF3D3800A37}" srcOrd="0" destOrd="0" presId="urn:microsoft.com/office/officeart/2005/8/layout/hierarchy2"/>
    <dgm:cxn modelId="{8F0C50B2-FAD5-488D-926E-1965C29AA75C}" type="presParOf" srcId="{58F837CB-0B32-4F97-864E-38CE5AD3F3EF}" destId="{B9E170A2-E875-4C9A-97B8-F7E8EC9A5CF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alpha val="20000"/>
          </a:srgbClr>
        </a:solidFill>
      </dgm:spPr>
      <dgm:t>
        <a:bodyPr/>
        <a:lstStyle/>
        <a:p>
          <a:r>
            <a:rPr kumimoji="1" lang="ja-JP" altLang="en-US" sz="3200" b="1" dirty="0"/>
            <a:t>個人</a:t>
          </a:r>
          <a:r>
            <a:rPr kumimoji="1" lang="ja-JP" altLang="en-US" sz="2800" dirty="0"/>
            <a:t>にとっての</a:t>
          </a:r>
          <a:r>
            <a:rPr kumimoji="1" lang="en-US" altLang="ja-JP" sz="2800" dirty="0"/>
            <a:t>24</a:t>
          </a:r>
          <a:r>
            <a:rPr kumimoji="1" lang="ja-JP" altLang="en-US" sz="2800" dirty="0"/>
            <a:t>時間営業に対する賛成意識</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社会</a:t>
          </a:r>
          <a:r>
            <a:rPr kumimoji="1" lang="ja-JP" altLang="en-US" sz="2800" dirty="0"/>
            <a:t>にとっての</a:t>
          </a:r>
          <a:r>
            <a:rPr kumimoji="1" lang="en-US" altLang="ja-JP" sz="2800" dirty="0"/>
            <a:t>24</a:t>
          </a:r>
          <a:r>
            <a:rPr kumimoji="1" lang="ja-JP" altLang="en-US" sz="2800" dirty="0"/>
            <a:t>時間営業に対する賛成意識</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17580">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15920">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alpha val="20000"/>
          </a:srgbClr>
        </a:solidFill>
        <a:ln>
          <a:noFill/>
        </a:ln>
      </dgm:spPr>
      <dgm:t>
        <a:bodyPr/>
        <a:lstStyle/>
        <a:p>
          <a:r>
            <a:rPr kumimoji="1" lang="ja-JP" altLang="en-US" sz="2400" dirty="0"/>
            <a:t>就寝時間</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起床時間</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CB2170DD-1029-4391-8CB1-E82A969987BD}">
      <dgm:prSet phldrT="[テキスト]" custT="1"/>
      <dgm:spPr>
        <a:solidFill>
          <a:srgbClr val="FF9900">
            <a:alpha val="20000"/>
          </a:srgbClr>
        </a:solidFill>
        <a:ln>
          <a:noFill/>
        </a:ln>
      </dgm:spPr>
      <dgm:t>
        <a:bodyPr/>
        <a:lstStyle/>
        <a:p>
          <a:r>
            <a:rPr kumimoji="1" lang="ja-JP" altLang="en-US" sz="2400" dirty="0"/>
            <a:t>日中のコンビニ存在意義</a:t>
          </a:r>
          <a:endParaRPr kumimoji="1" lang="en-US" altLang="ja-JP" sz="2400" dirty="0"/>
        </a:p>
      </dgm:t>
    </dgm:pt>
    <dgm:pt modelId="{B85C9017-0A54-42D9-A735-B34CC150F51B}" type="parTrans" cxnId="{9E01AFDB-3BD8-4A97-BB89-3D488172FC2F}">
      <dgm:prSet/>
      <dgm:spPr/>
      <dgm:t>
        <a:bodyPr/>
        <a:lstStyle/>
        <a:p>
          <a:endParaRPr kumimoji="1" lang="ja-JP" altLang="en-US"/>
        </a:p>
      </dgm:t>
    </dgm:pt>
    <dgm:pt modelId="{5FCBF2AE-D8D8-444C-9E4A-3F072B6B8752}" type="sibTrans" cxnId="{9E01AFDB-3BD8-4A97-BB89-3D488172FC2F}">
      <dgm:prSet/>
      <dgm:spPr/>
      <dgm:t>
        <a:bodyPr/>
        <a:lstStyle/>
        <a:p>
          <a:endParaRPr kumimoji="1" lang="ja-JP" altLang="en-US"/>
        </a:p>
      </dgm:t>
    </dgm:pt>
    <dgm:pt modelId="{FB6371C3-DB46-48F4-A87A-41956DEC64FD}">
      <dgm:prSet phldrT="[テキスト]" custT="1"/>
      <dgm:spPr>
        <a:solidFill>
          <a:srgbClr val="FF9900">
            <a:alpha val="20000"/>
          </a:srgbClr>
        </a:solidFill>
        <a:ln>
          <a:noFill/>
        </a:ln>
      </dgm:spPr>
      <dgm:t>
        <a:bodyPr/>
        <a:lstStyle/>
        <a:p>
          <a:r>
            <a:rPr kumimoji="1" lang="ja-JP" altLang="en-US" sz="2400" dirty="0"/>
            <a:t>利用頻度</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6" custScaleX="99965" custScaleY="82829" custLinFactNeighborX="-531" custLinFactNeighborY="-11879">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6" custScaleY="82829" custLinFactNeighborY="-20364">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6" custScaleY="82829" custLinFactNeighborY="-28849">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6" custScaleY="82829" custLinFactNeighborY="-35634">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 modelId="{6B625A3B-8629-48A4-83A2-DE8F951000D2}" type="pres">
      <dgm:prSet presAssocID="{CB2170DD-1029-4391-8CB1-E82A969987BD}" presName="root1" presStyleCnt="0"/>
      <dgm:spPr/>
    </dgm:pt>
    <dgm:pt modelId="{A2F873E1-B852-4FCF-8AB0-508E3B1C76CF}" type="pres">
      <dgm:prSet presAssocID="{CB2170DD-1029-4391-8CB1-E82A969987BD}" presName="LevelOneTextNode" presStyleLbl="node0" presStyleIdx="5" presStyleCnt="6" custScaleY="82829" custLinFactNeighborX="113" custLinFactNeighborY="-44169">
        <dgm:presLayoutVars>
          <dgm:chPref val="3"/>
        </dgm:presLayoutVars>
      </dgm:prSet>
      <dgm:spPr/>
      <dgm:t>
        <a:bodyPr/>
        <a:lstStyle/>
        <a:p>
          <a:endParaRPr kumimoji="1" lang="ja-JP" altLang="en-US"/>
        </a:p>
      </dgm:t>
    </dgm:pt>
    <dgm:pt modelId="{8AA14903-2617-4B56-AD17-D0CE9976015D}" type="pres">
      <dgm:prSet presAssocID="{CB2170DD-1029-4391-8CB1-E82A969987B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9E01AFDB-3BD8-4A97-BB89-3D488172FC2F}" srcId="{52C410C8-11BE-40D3-A7B4-391059B9485B}" destId="{CB2170DD-1029-4391-8CB1-E82A969987BD}" srcOrd="5" destOrd="0" parTransId="{B85C9017-0A54-42D9-A735-B34CC150F51B}" sibTransId="{5FCBF2AE-D8D8-444C-9E4A-3F072B6B875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FEAB9C92-AC04-447B-83A4-A82E2C604D0E}" type="presOf" srcId="{CB2170DD-1029-4391-8CB1-E82A969987BD}" destId="{A2F873E1-B852-4FCF-8AB0-508E3B1C76CF}"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 modelId="{8198B95A-6152-452E-BB1A-2ECE85DCE2F4}" type="presParOf" srcId="{111332F0-C059-4139-AA8E-A8BD4F00A5E2}" destId="{6B625A3B-8629-48A4-83A2-DE8F951000D2}" srcOrd="5" destOrd="0" presId="urn:microsoft.com/office/officeart/2005/8/layout/hierarchy2"/>
    <dgm:cxn modelId="{936A15BB-58AC-4D9A-8052-F5779F046F49}" type="presParOf" srcId="{6B625A3B-8629-48A4-83A2-DE8F951000D2}" destId="{A2F873E1-B852-4FCF-8AB0-508E3B1C76CF}" srcOrd="0" destOrd="0" presId="urn:microsoft.com/office/officeart/2005/8/layout/hierarchy2"/>
    <dgm:cxn modelId="{BF58B461-36A1-4F6A-B7E0-D56FB5071F1E}" type="presParOf" srcId="{6B625A3B-8629-48A4-83A2-DE8F951000D2}" destId="{8AA14903-2617-4B56-AD17-D0CE9976015D}"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コンビニ利用頻度</a:t>
          </a:r>
          <a:r>
            <a:rPr kumimoji="1" lang="en-US" altLang="ja-JP" sz="3200" b="1" dirty="0"/>
            <a:t>(</a:t>
          </a:r>
          <a:r>
            <a:rPr kumimoji="1" lang="ja-JP" altLang="en-US" sz="3200" b="1" dirty="0"/>
            <a:t>回</a:t>
          </a:r>
          <a:r>
            <a:rPr kumimoji="1" lang="en-US" altLang="ja-JP" sz="3200" b="1" dirty="0"/>
            <a:t>/</a:t>
          </a:r>
          <a:r>
            <a:rPr kumimoji="1" lang="ja-JP" altLang="en-US" sz="3200" b="1" dirty="0"/>
            <a:t>日</a:t>
          </a:r>
          <a:r>
            <a:rPr kumimoji="1" lang="en-US" altLang="ja-JP" sz="3200" b="1" dirty="0"/>
            <a:t>)</a:t>
          </a:r>
          <a:endParaRPr kumimoji="1" lang="ja-JP" altLang="en-US" sz="2800" dirty="0"/>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深夜のコンビニ</a:t>
          </a:r>
          <a:endParaRPr kumimoji="1" lang="en-US" altLang="ja-JP" sz="3200" b="1" dirty="0"/>
        </a:p>
        <a:p>
          <a:r>
            <a:rPr kumimoji="1" lang="ja-JP" altLang="en-US" sz="3200" b="1" dirty="0"/>
            <a:t>利用度</a:t>
          </a:r>
          <a:r>
            <a:rPr kumimoji="1" lang="en-US" altLang="ja-JP" sz="3200" b="1" dirty="0"/>
            <a:t>(5</a:t>
          </a:r>
          <a:r>
            <a:rPr kumimoji="1" lang="ja-JP" altLang="en-US" sz="3200" b="1" dirty="0"/>
            <a:t>件法</a:t>
          </a:r>
          <a:r>
            <a:rPr kumimoji="1" lang="en-US" altLang="ja-JP" sz="3200" b="1" dirty="0"/>
            <a:t>)</a:t>
          </a:r>
          <a:endParaRPr kumimoji="1" lang="ja-JP" altLang="en-US" sz="2800" dirty="0"/>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LinFactNeighborX="-356" custLinFactNeighborY="3185">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72B1338B-9834-4DC3-956A-BDDA9C62F1F3}">
      <dgm:prSet phldrT="[テキスト]" custT="1"/>
      <dgm:spPr>
        <a:solidFill>
          <a:srgbClr val="FF9900"/>
        </a:solidFill>
        <a:ln>
          <a:noFill/>
        </a:ln>
      </dgm:spPr>
      <dgm:t>
        <a:bodyPr/>
        <a:lstStyle/>
        <a:p>
          <a:r>
            <a:rPr kumimoji="1" lang="ja-JP" altLang="en-US" sz="2000" dirty="0"/>
            <a:t>移動短縮便益</a:t>
          </a:r>
        </a:p>
      </dgm:t>
    </dgm:pt>
    <dgm:pt modelId="{D7D70DD7-2AC3-4D5B-A4A8-48270971F5AB}" type="parTrans" cxnId="{BB5B4500-2223-44BA-A1C0-EF91520B8972}">
      <dgm:prSet/>
      <dgm:spPr/>
      <dgm:t>
        <a:bodyPr/>
        <a:lstStyle/>
        <a:p>
          <a:endParaRPr kumimoji="1" lang="ja-JP" altLang="en-US"/>
        </a:p>
      </dgm:t>
    </dgm:pt>
    <dgm:pt modelId="{49B4ABB7-FF03-419D-82C5-70B0AAC48B4C}" type="sibTrans" cxnId="{BB5B4500-2223-44BA-A1C0-EF91520B8972}">
      <dgm:prSet/>
      <dgm:spPr/>
      <dgm:t>
        <a:bodyPr/>
        <a:lstStyle/>
        <a:p>
          <a:endParaRPr kumimoji="1" lang="ja-JP" altLang="en-US"/>
        </a:p>
      </dgm:t>
    </dgm:pt>
    <dgm:pt modelId="{C30F3359-F3EC-4BC2-93AA-0C5AE4544A1B}">
      <dgm:prSet phldrT="[テキスト]" custT="1"/>
      <dgm:spPr>
        <a:solidFill>
          <a:srgbClr val="FF9900"/>
        </a:solidFill>
        <a:ln>
          <a:noFill/>
        </a:ln>
      </dgm:spPr>
      <dgm:t>
        <a:bodyPr/>
        <a:lstStyle/>
        <a:p>
          <a:r>
            <a:rPr kumimoji="1" lang="ja-JP" altLang="en-US" sz="2000" dirty="0"/>
            <a:t>朝食頻度</a:t>
          </a:r>
        </a:p>
      </dgm:t>
    </dgm:pt>
    <dgm:pt modelId="{86A363E0-5C82-49BA-A5E7-093E0ADCEF49}" type="parTrans" cxnId="{B8B8C850-01C6-45A2-BDFE-D1663DC83B74}">
      <dgm:prSet/>
      <dgm:spPr/>
      <dgm:t>
        <a:bodyPr/>
        <a:lstStyle/>
        <a:p>
          <a:endParaRPr kumimoji="1" lang="ja-JP" altLang="en-US"/>
        </a:p>
      </dgm:t>
    </dgm:pt>
    <dgm:pt modelId="{6C0AAB40-6697-4F7D-B0E7-0A167792B2C1}" type="sibTrans" cxnId="{B8B8C850-01C6-45A2-BDFE-D1663DC83B74}">
      <dgm:prSet/>
      <dgm:spPr/>
      <dgm:t>
        <a:bodyPr/>
        <a:lstStyle/>
        <a:p>
          <a:endParaRPr kumimoji="1" lang="ja-JP" altLang="en-US"/>
        </a:p>
      </dgm:t>
    </dgm:pt>
    <dgm:pt modelId="{A301B2B7-1A2C-4732-92CB-913B2760B81D}">
      <dgm:prSet phldrT="[テキスト]" custT="1"/>
      <dgm:spPr>
        <a:solidFill>
          <a:srgbClr val="FF9900"/>
        </a:solidFill>
        <a:ln>
          <a:noFill/>
        </a:ln>
      </dgm:spPr>
      <dgm:t>
        <a:bodyPr/>
        <a:lstStyle/>
        <a:p>
          <a:r>
            <a:rPr kumimoji="1" lang="ja-JP" altLang="en-US" sz="2000" dirty="0"/>
            <a:t>就寝時間</a:t>
          </a:r>
        </a:p>
      </dgm:t>
    </dgm:pt>
    <dgm:pt modelId="{0B6EC520-B45A-4769-A32E-CE4FBAEFAB40}" type="parTrans" cxnId="{18EE31A2-65B7-4C4A-B142-30329345DA96}">
      <dgm:prSet/>
      <dgm:spPr/>
      <dgm:t>
        <a:bodyPr/>
        <a:lstStyle/>
        <a:p>
          <a:endParaRPr kumimoji="1" lang="ja-JP" altLang="en-US"/>
        </a:p>
      </dgm:t>
    </dgm:pt>
    <dgm:pt modelId="{9147FF0B-7504-4C32-B5F5-6C71A1FC472D}" type="sibTrans" cxnId="{18EE31A2-65B7-4C4A-B142-30329345DA96}">
      <dgm:prSet/>
      <dgm:spPr/>
      <dgm:t>
        <a:bodyPr/>
        <a:lstStyle/>
        <a:p>
          <a:endParaRPr kumimoji="1" lang="ja-JP" altLang="en-US"/>
        </a:p>
      </dgm:t>
    </dgm:pt>
    <dgm:pt modelId="{7E5DADA7-D58F-4FA6-8F8F-018B5E79B58D}">
      <dgm:prSet phldrT="[テキスト]" custT="1"/>
      <dgm:spPr>
        <a:solidFill>
          <a:srgbClr val="FF9900"/>
        </a:solidFill>
        <a:ln>
          <a:noFill/>
        </a:ln>
      </dgm:spPr>
      <dgm:t>
        <a:bodyPr/>
        <a:lstStyle/>
        <a:p>
          <a:r>
            <a:rPr kumimoji="1" lang="ja-JP" altLang="en-US" sz="2000" dirty="0"/>
            <a:t>男性ダミー</a:t>
          </a:r>
        </a:p>
      </dgm:t>
    </dgm:pt>
    <dgm:pt modelId="{F31D8C00-2C88-4677-B7CE-39DFA7EEC24A}" type="parTrans" cxnId="{D4B1507E-0D93-4223-8845-A9E758DBAA2A}">
      <dgm:prSet/>
      <dgm:spPr/>
      <dgm:t>
        <a:bodyPr/>
        <a:lstStyle/>
        <a:p>
          <a:endParaRPr kumimoji="1" lang="ja-JP" altLang="en-US"/>
        </a:p>
      </dgm:t>
    </dgm:pt>
    <dgm:pt modelId="{6C2BE786-5752-4304-BB12-E2B7879A9FCC}" type="sibTrans" cxnId="{D4B1507E-0D93-4223-8845-A9E758DBAA2A}">
      <dgm:prSet/>
      <dgm:spPr/>
      <dgm:t>
        <a:bodyPr/>
        <a:lstStyle/>
        <a:p>
          <a:endParaRPr kumimoji="1" lang="ja-JP" altLang="en-US"/>
        </a:p>
      </dgm:t>
    </dgm:pt>
    <dgm:pt modelId="{F0348FEE-C987-4A9D-A27A-DA423174C549}">
      <dgm:prSet phldrT="[テキスト]" custT="1"/>
      <dgm:spPr>
        <a:solidFill>
          <a:srgbClr val="FF9900"/>
        </a:solidFill>
        <a:ln>
          <a:noFill/>
        </a:ln>
      </dgm:spPr>
      <dgm:t>
        <a:bodyPr/>
        <a:lstStyle/>
        <a:p>
          <a:r>
            <a:rPr kumimoji="1" lang="ja-JP" altLang="en-US" sz="2000" dirty="0"/>
            <a:t>日中コンビニ存在意義</a:t>
          </a:r>
          <a:r>
            <a:rPr kumimoji="1" lang="en-US" altLang="ja-JP" sz="2000" dirty="0"/>
            <a:t>(</a:t>
          </a:r>
          <a:r>
            <a:rPr kumimoji="1" lang="ja-JP" altLang="en-US" sz="2000" dirty="0"/>
            <a:t>欠かせない</a:t>
          </a:r>
          <a:r>
            <a:rPr kumimoji="1" lang="en-US" altLang="ja-JP" sz="2000" dirty="0"/>
            <a:t>)</a:t>
          </a:r>
          <a:endParaRPr kumimoji="1" lang="ja-JP" altLang="en-US" sz="2000" dirty="0"/>
        </a:p>
      </dgm:t>
    </dgm:pt>
    <dgm:pt modelId="{E0E6E180-588C-4EF3-9988-9B8BB3D24F76}" type="parTrans" cxnId="{6A987919-CD5B-482E-B869-C39F36415C0E}">
      <dgm:prSet/>
      <dgm:spPr/>
      <dgm:t>
        <a:bodyPr/>
        <a:lstStyle/>
        <a:p>
          <a:endParaRPr kumimoji="1" lang="ja-JP" altLang="en-US"/>
        </a:p>
      </dgm:t>
    </dgm:pt>
    <dgm:pt modelId="{68A96B3E-8674-4B34-BF0F-1DC90CFC494B}" type="sibTrans" cxnId="{6A987919-CD5B-482E-B869-C39F36415C0E}">
      <dgm:prSet/>
      <dgm:spPr/>
      <dgm:t>
        <a:bodyPr/>
        <a:lstStyle/>
        <a:p>
          <a:endParaRPr kumimoji="1" lang="ja-JP" altLang="en-US"/>
        </a:p>
      </dgm:t>
    </dgm:pt>
    <dgm:pt modelId="{7DDB3387-F138-42D4-962E-F27EF57F717C}">
      <dgm:prSet phldrT="[テキスト]" custT="1"/>
      <dgm:spPr>
        <a:solidFill>
          <a:srgbClr val="FF9900"/>
        </a:solidFill>
        <a:ln>
          <a:noFill/>
        </a:ln>
      </dgm:spPr>
      <dgm:t>
        <a:bodyPr/>
        <a:lstStyle/>
        <a:p>
          <a:r>
            <a:rPr kumimoji="1" lang="ja-JP" altLang="en-US" sz="2000" dirty="0"/>
            <a:t>深夜コンビニ存在意義</a:t>
          </a:r>
          <a:r>
            <a:rPr kumimoji="1" lang="en-US" altLang="ja-JP" sz="2000" dirty="0"/>
            <a:t>(</a:t>
          </a:r>
          <a:r>
            <a:rPr kumimoji="1" lang="ja-JP" altLang="en-US" sz="2000" dirty="0"/>
            <a:t>欠かせない</a:t>
          </a:r>
          <a:r>
            <a:rPr kumimoji="1" lang="en-US" altLang="ja-JP" sz="2000" dirty="0"/>
            <a:t>)</a:t>
          </a:r>
          <a:endParaRPr kumimoji="1" lang="ja-JP" altLang="en-US" sz="2000" dirty="0"/>
        </a:p>
      </dgm:t>
    </dgm:pt>
    <dgm:pt modelId="{C51D8897-8C4B-48D8-BEAC-87D873659D9F}" type="parTrans" cxnId="{9210BC9C-7894-4596-BB87-5901112C5EF7}">
      <dgm:prSet/>
      <dgm:spPr/>
      <dgm:t>
        <a:bodyPr/>
        <a:lstStyle/>
        <a:p>
          <a:endParaRPr kumimoji="1" lang="ja-JP" altLang="en-US"/>
        </a:p>
      </dgm:t>
    </dgm:pt>
    <dgm:pt modelId="{7F0FD12A-CE31-4170-9980-EB9DA953913C}" type="sibTrans" cxnId="{9210BC9C-7894-4596-BB87-5901112C5EF7}">
      <dgm:prSet/>
      <dgm:spPr/>
      <dgm:t>
        <a:bodyPr/>
        <a:lstStyle/>
        <a:p>
          <a:endParaRPr kumimoji="1" lang="ja-JP" altLang="en-US"/>
        </a:p>
      </dgm:t>
    </dgm:pt>
    <dgm:pt modelId="{F5BE8706-4DC9-46CB-AECD-016CE9F6EE03}">
      <dgm:prSet phldrT="[テキスト]" custT="1"/>
      <dgm:spPr>
        <a:solidFill>
          <a:srgbClr val="FF9900"/>
        </a:solidFill>
        <a:ln>
          <a:noFill/>
        </a:ln>
      </dgm:spPr>
      <dgm:t>
        <a:bodyPr/>
        <a:lstStyle/>
        <a:p>
          <a:r>
            <a:rPr kumimoji="1" lang="ja-JP" altLang="en-US" sz="2000" dirty="0"/>
            <a:t>深夜コンビニ存在意義</a:t>
          </a:r>
          <a:r>
            <a:rPr kumimoji="1" lang="en-US" altLang="ja-JP" sz="2000" dirty="0"/>
            <a:t>(</a:t>
          </a:r>
          <a:r>
            <a:rPr kumimoji="1" lang="ja-JP" altLang="en-US" sz="2000" dirty="0"/>
            <a:t>なくても困らない</a:t>
          </a:r>
          <a:r>
            <a:rPr kumimoji="1" lang="en-US" altLang="ja-JP" sz="2000" dirty="0"/>
            <a:t>)</a:t>
          </a:r>
        </a:p>
      </dgm:t>
    </dgm:pt>
    <dgm:pt modelId="{EC7DBF16-922D-4C28-B14B-D40E58C9AE12}" type="parTrans" cxnId="{725F91D0-E73E-4D83-B7D9-0C8478B72F57}">
      <dgm:prSet/>
      <dgm:spPr/>
      <dgm:t>
        <a:bodyPr/>
        <a:lstStyle/>
        <a:p>
          <a:endParaRPr kumimoji="1" lang="ja-JP" altLang="en-US"/>
        </a:p>
      </dgm:t>
    </dgm:pt>
    <dgm:pt modelId="{0EA25E99-C0C1-4D8B-AE31-66CF9FF66734}" type="sibTrans" cxnId="{725F91D0-E73E-4D83-B7D9-0C8478B72F57}">
      <dgm:prSet/>
      <dgm:spPr/>
      <dgm:t>
        <a:bodyPr/>
        <a:lstStyle/>
        <a:p>
          <a:endParaRPr kumimoji="1" lang="ja-JP" altLang="en-US"/>
        </a:p>
      </dgm:t>
    </dgm:pt>
    <dgm:pt modelId="{54EA71C5-BD5A-4012-86F7-E3533EF8446B}">
      <dgm:prSet phldrT="[テキスト]" custT="1"/>
      <dgm:spPr>
        <a:solidFill>
          <a:srgbClr val="FF9900"/>
        </a:solidFill>
        <a:ln>
          <a:noFill/>
        </a:ln>
      </dgm:spPr>
      <dgm:t>
        <a:bodyPr/>
        <a:lstStyle/>
        <a:p>
          <a:r>
            <a:rPr kumimoji="1" lang="ja-JP" altLang="en-US" sz="2000" dirty="0"/>
            <a:t>深夜コンビニ存在意義</a:t>
          </a:r>
          <a:r>
            <a:rPr kumimoji="1" lang="en-US" altLang="ja-JP" sz="2000" dirty="0"/>
            <a:t>(</a:t>
          </a:r>
          <a:r>
            <a:rPr kumimoji="1" lang="ja-JP" altLang="en-US" sz="2000" dirty="0"/>
            <a:t>なくてもよい</a:t>
          </a:r>
          <a:r>
            <a:rPr kumimoji="1" lang="en-US" altLang="ja-JP" sz="2000" dirty="0"/>
            <a:t>)</a:t>
          </a:r>
        </a:p>
      </dgm:t>
    </dgm:pt>
    <dgm:pt modelId="{3B2A096B-6727-472C-B968-712791162885}" type="parTrans" cxnId="{CB853BBF-7807-467E-BBE1-E48E2C72F925}">
      <dgm:prSet/>
      <dgm:spPr/>
      <dgm:t>
        <a:bodyPr/>
        <a:lstStyle/>
        <a:p>
          <a:endParaRPr kumimoji="1" lang="ja-JP" altLang="en-US"/>
        </a:p>
      </dgm:t>
    </dgm:pt>
    <dgm:pt modelId="{D5F813E1-C218-4FD3-AC95-CC6BFB4A22A1}" type="sibTrans" cxnId="{CB853BBF-7807-467E-BBE1-E48E2C72F925}">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201B364C-F246-4F76-8639-2833793B5E2C}" type="pres">
      <dgm:prSet presAssocID="{72B1338B-9834-4DC3-956A-BDDA9C62F1F3}" presName="root1" presStyleCnt="0"/>
      <dgm:spPr/>
    </dgm:pt>
    <dgm:pt modelId="{359C7085-2704-4ACB-A681-8F76EC661920}" type="pres">
      <dgm:prSet presAssocID="{72B1338B-9834-4DC3-956A-BDDA9C62F1F3}" presName="LevelOneTextNode" presStyleLbl="node0" presStyleIdx="0" presStyleCnt="8" custScaleX="43187" custScaleY="18942" custLinFactNeighborY="-4599">
        <dgm:presLayoutVars>
          <dgm:chPref val="3"/>
        </dgm:presLayoutVars>
      </dgm:prSet>
      <dgm:spPr/>
      <dgm:t>
        <a:bodyPr/>
        <a:lstStyle/>
        <a:p>
          <a:endParaRPr kumimoji="1" lang="ja-JP" altLang="en-US"/>
        </a:p>
      </dgm:t>
    </dgm:pt>
    <dgm:pt modelId="{CD8453F9-E00C-4020-A6A9-CAAABFEFDB0B}" type="pres">
      <dgm:prSet presAssocID="{72B1338B-9834-4DC3-956A-BDDA9C62F1F3}" presName="level2hierChild" presStyleCnt="0"/>
      <dgm:spPr/>
    </dgm:pt>
    <dgm:pt modelId="{2D3D95D8-E772-417D-83BE-64B3F01BFB6E}" type="pres">
      <dgm:prSet presAssocID="{C30F3359-F3EC-4BC2-93AA-0C5AE4544A1B}" presName="root1" presStyleCnt="0"/>
      <dgm:spPr/>
    </dgm:pt>
    <dgm:pt modelId="{B9CF59F1-13FA-433D-A4A5-A0820BC192E1}" type="pres">
      <dgm:prSet presAssocID="{C30F3359-F3EC-4BC2-93AA-0C5AE4544A1B}" presName="LevelOneTextNode" presStyleLbl="node0" presStyleIdx="1" presStyleCnt="8" custScaleX="43187" custScaleY="18942" custLinFactNeighborY="-16465">
        <dgm:presLayoutVars>
          <dgm:chPref val="3"/>
        </dgm:presLayoutVars>
      </dgm:prSet>
      <dgm:spPr/>
      <dgm:t>
        <a:bodyPr/>
        <a:lstStyle/>
        <a:p>
          <a:endParaRPr kumimoji="1" lang="ja-JP" altLang="en-US"/>
        </a:p>
      </dgm:t>
    </dgm:pt>
    <dgm:pt modelId="{FB82D9BB-2049-4029-8915-8DDB0390B623}" type="pres">
      <dgm:prSet presAssocID="{C30F3359-F3EC-4BC2-93AA-0C5AE4544A1B}" presName="level2hierChild" presStyleCnt="0"/>
      <dgm:spPr/>
    </dgm:pt>
    <dgm:pt modelId="{D6183BD6-987F-4A32-9A35-D034E666A616}" type="pres">
      <dgm:prSet presAssocID="{A301B2B7-1A2C-4732-92CB-913B2760B81D}" presName="root1" presStyleCnt="0"/>
      <dgm:spPr/>
    </dgm:pt>
    <dgm:pt modelId="{B384C829-8B95-4F62-9696-7D9B757EF040}" type="pres">
      <dgm:prSet presAssocID="{A301B2B7-1A2C-4732-92CB-913B2760B81D}" presName="LevelOneTextNode" presStyleLbl="node0" presStyleIdx="2" presStyleCnt="8" custScaleX="43187" custScaleY="18942" custLinFactNeighborY="-28613">
        <dgm:presLayoutVars>
          <dgm:chPref val="3"/>
        </dgm:presLayoutVars>
      </dgm:prSet>
      <dgm:spPr/>
      <dgm:t>
        <a:bodyPr/>
        <a:lstStyle/>
        <a:p>
          <a:endParaRPr kumimoji="1" lang="ja-JP" altLang="en-US"/>
        </a:p>
      </dgm:t>
    </dgm:pt>
    <dgm:pt modelId="{A7B50C7D-2217-4AAA-993F-D888DE31CA63}" type="pres">
      <dgm:prSet presAssocID="{A301B2B7-1A2C-4732-92CB-913B2760B81D}" presName="level2hierChild" presStyleCnt="0"/>
      <dgm:spPr/>
    </dgm:pt>
    <dgm:pt modelId="{E0018B8E-5074-4EA3-B1D9-93A033BBEA1D}" type="pres">
      <dgm:prSet presAssocID="{7E5DADA7-D58F-4FA6-8F8F-018B5E79B58D}" presName="root1" presStyleCnt="0"/>
      <dgm:spPr/>
    </dgm:pt>
    <dgm:pt modelId="{60DA4E56-2733-4EA9-9648-EDB7980413C6}" type="pres">
      <dgm:prSet presAssocID="{7E5DADA7-D58F-4FA6-8F8F-018B5E79B58D}" presName="LevelOneTextNode" presStyleLbl="node0" presStyleIdx="3" presStyleCnt="8" custScaleX="43187" custScaleY="18942" custLinFactNeighborY="-40458">
        <dgm:presLayoutVars>
          <dgm:chPref val="3"/>
        </dgm:presLayoutVars>
      </dgm:prSet>
      <dgm:spPr/>
      <dgm:t>
        <a:bodyPr/>
        <a:lstStyle/>
        <a:p>
          <a:endParaRPr kumimoji="1" lang="ja-JP" altLang="en-US"/>
        </a:p>
      </dgm:t>
    </dgm:pt>
    <dgm:pt modelId="{BBC22180-77E1-4E10-9D89-5A941BB1C1FB}" type="pres">
      <dgm:prSet presAssocID="{7E5DADA7-D58F-4FA6-8F8F-018B5E79B58D}" presName="level2hierChild" presStyleCnt="0"/>
      <dgm:spPr/>
    </dgm:pt>
    <dgm:pt modelId="{CEBE9AE5-63EC-49F8-AC79-7297943364BB}" type="pres">
      <dgm:prSet presAssocID="{F0348FEE-C987-4A9D-A27A-DA423174C549}" presName="root1" presStyleCnt="0"/>
      <dgm:spPr/>
    </dgm:pt>
    <dgm:pt modelId="{50674EAD-7190-4046-BDAB-B723D7999D68}" type="pres">
      <dgm:prSet presAssocID="{F0348FEE-C987-4A9D-A27A-DA423174C549}" presName="LevelOneTextNode" presStyleLbl="node0" presStyleIdx="4" presStyleCnt="8" custScaleX="43187" custScaleY="18942" custLinFactNeighborY="-52760">
        <dgm:presLayoutVars>
          <dgm:chPref val="3"/>
        </dgm:presLayoutVars>
      </dgm:prSet>
      <dgm:spPr/>
      <dgm:t>
        <a:bodyPr/>
        <a:lstStyle/>
        <a:p>
          <a:endParaRPr kumimoji="1" lang="ja-JP" altLang="en-US"/>
        </a:p>
      </dgm:t>
    </dgm:pt>
    <dgm:pt modelId="{7A5357F1-3906-40A3-ABAE-5370F0E0879C}" type="pres">
      <dgm:prSet presAssocID="{F0348FEE-C987-4A9D-A27A-DA423174C549}" presName="level2hierChild" presStyleCnt="0"/>
      <dgm:spPr/>
    </dgm:pt>
    <dgm:pt modelId="{D5069E39-F97C-4464-A454-292E2E15AD16}" type="pres">
      <dgm:prSet presAssocID="{7DDB3387-F138-42D4-962E-F27EF57F717C}" presName="root1" presStyleCnt="0"/>
      <dgm:spPr/>
    </dgm:pt>
    <dgm:pt modelId="{CE087ADA-1F30-4085-B2C2-6B40A2689FF0}" type="pres">
      <dgm:prSet presAssocID="{7DDB3387-F138-42D4-962E-F27EF57F717C}" presName="LevelOneTextNode" presStyleLbl="node0" presStyleIdx="5" presStyleCnt="8" custScaleX="43187" custScaleY="18942" custLinFactNeighborY="-65193">
        <dgm:presLayoutVars>
          <dgm:chPref val="3"/>
        </dgm:presLayoutVars>
      </dgm:prSet>
      <dgm:spPr/>
      <dgm:t>
        <a:bodyPr/>
        <a:lstStyle/>
        <a:p>
          <a:endParaRPr kumimoji="1" lang="ja-JP" altLang="en-US"/>
        </a:p>
      </dgm:t>
    </dgm:pt>
    <dgm:pt modelId="{DF2B8E13-9D1D-45CA-887C-E0CFC8FBBF64}" type="pres">
      <dgm:prSet presAssocID="{7DDB3387-F138-42D4-962E-F27EF57F717C}" presName="level2hierChild" presStyleCnt="0"/>
      <dgm:spPr/>
    </dgm:pt>
    <dgm:pt modelId="{D7E822F8-0302-4B25-8BEA-674CF454AE04}" type="pres">
      <dgm:prSet presAssocID="{F5BE8706-4DC9-46CB-AECD-016CE9F6EE03}" presName="root1" presStyleCnt="0"/>
      <dgm:spPr/>
    </dgm:pt>
    <dgm:pt modelId="{07C2648B-198D-4C66-A36E-0863347823F5}" type="pres">
      <dgm:prSet presAssocID="{F5BE8706-4DC9-46CB-AECD-016CE9F6EE03}" presName="LevelOneTextNode" presStyleLbl="node0" presStyleIdx="6" presStyleCnt="8" custScaleX="43187" custScaleY="18942" custLinFactNeighborY="-77776">
        <dgm:presLayoutVars>
          <dgm:chPref val="3"/>
        </dgm:presLayoutVars>
      </dgm:prSet>
      <dgm:spPr/>
      <dgm:t>
        <a:bodyPr/>
        <a:lstStyle/>
        <a:p>
          <a:endParaRPr kumimoji="1" lang="ja-JP" altLang="en-US"/>
        </a:p>
      </dgm:t>
    </dgm:pt>
    <dgm:pt modelId="{D2D36B68-4AE1-4A91-AA31-01342166D326}" type="pres">
      <dgm:prSet presAssocID="{F5BE8706-4DC9-46CB-AECD-016CE9F6EE03}" presName="level2hierChild" presStyleCnt="0"/>
      <dgm:spPr/>
    </dgm:pt>
    <dgm:pt modelId="{08979FB5-1DCD-4CA2-AA9F-9B78BAE3C976}" type="pres">
      <dgm:prSet presAssocID="{54EA71C5-BD5A-4012-86F7-E3533EF8446B}" presName="root1" presStyleCnt="0"/>
      <dgm:spPr/>
    </dgm:pt>
    <dgm:pt modelId="{92646C9B-72D6-44FE-8075-1226DB2F194F}" type="pres">
      <dgm:prSet presAssocID="{54EA71C5-BD5A-4012-86F7-E3533EF8446B}" presName="LevelOneTextNode" presStyleLbl="node0" presStyleIdx="7" presStyleCnt="8" custScaleX="43187" custScaleY="18942" custLinFactNeighborY="-89715">
        <dgm:presLayoutVars>
          <dgm:chPref val="3"/>
        </dgm:presLayoutVars>
      </dgm:prSet>
      <dgm:spPr/>
      <dgm:t>
        <a:bodyPr/>
        <a:lstStyle/>
        <a:p>
          <a:endParaRPr kumimoji="1" lang="ja-JP" altLang="en-US"/>
        </a:p>
      </dgm:t>
    </dgm:pt>
    <dgm:pt modelId="{C13CB800-8FA2-4A36-A7A8-3CBF715E7975}" type="pres">
      <dgm:prSet presAssocID="{54EA71C5-BD5A-4012-86F7-E3533EF8446B}" presName="level2hierChild" presStyleCnt="0"/>
      <dgm:spPr/>
    </dgm:pt>
  </dgm:ptLst>
  <dgm:cxnLst>
    <dgm:cxn modelId="{5C47621D-7839-46D3-9476-13AE12B0F052}" type="presOf" srcId="{F5BE8706-4DC9-46CB-AECD-016CE9F6EE03}" destId="{07C2648B-198D-4C66-A36E-0863347823F5}" srcOrd="0" destOrd="0" presId="urn:microsoft.com/office/officeart/2005/8/layout/hierarchy2"/>
    <dgm:cxn modelId="{D4B1507E-0D93-4223-8845-A9E758DBAA2A}" srcId="{935713A5-CAE4-4B29-ABE1-868B93402797}" destId="{7E5DADA7-D58F-4FA6-8F8F-018B5E79B58D}" srcOrd="3" destOrd="0" parTransId="{F31D8C00-2C88-4677-B7CE-39DFA7EEC24A}" sibTransId="{6C2BE786-5752-4304-BB12-E2B7879A9FCC}"/>
    <dgm:cxn modelId="{E748AA0D-FD6F-4232-9DBC-26536C9331B1}" type="presOf" srcId="{F0348FEE-C987-4A9D-A27A-DA423174C549}" destId="{50674EAD-7190-4046-BDAB-B723D7999D68}" srcOrd="0" destOrd="0" presId="urn:microsoft.com/office/officeart/2005/8/layout/hierarchy2"/>
    <dgm:cxn modelId="{18EE31A2-65B7-4C4A-B142-30329345DA96}" srcId="{935713A5-CAE4-4B29-ABE1-868B93402797}" destId="{A301B2B7-1A2C-4732-92CB-913B2760B81D}" srcOrd="2" destOrd="0" parTransId="{0B6EC520-B45A-4769-A32E-CE4FBAEFAB40}" sibTransId="{9147FF0B-7504-4C32-B5F5-6C71A1FC472D}"/>
    <dgm:cxn modelId="{6A987919-CD5B-482E-B869-C39F36415C0E}" srcId="{935713A5-CAE4-4B29-ABE1-868B93402797}" destId="{F0348FEE-C987-4A9D-A27A-DA423174C549}" srcOrd="4" destOrd="0" parTransId="{E0E6E180-588C-4EF3-9988-9B8BB3D24F76}" sibTransId="{68A96B3E-8674-4B34-BF0F-1DC90CFC494B}"/>
    <dgm:cxn modelId="{BB5B4500-2223-44BA-A1C0-EF91520B8972}" srcId="{935713A5-CAE4-4B29-ABE1-868B93402797}" destId="{72B1338B-9834-4DC3-956A-BDDA9C62F1F3}" srcOrd="0" destOrd="0" parTransId="{D7D70DD7-2AC3-4D5B-A4A8-48270971F5AB}" sibTransId="{49B4ABB7-FF03-419D-82C5-70B0AAC48B4C}"/>
    <dgm:cxn modelId="{49722799-B5EC-4301-B2CE-A9D7AE379E5E}" type="presOf" srcId="{7DDB3387-F138-42D4-962E-F27EF57F717C}" destId="{CE087ADA-1F30-4085-B2C2-6B40A2689FF0}" srcOrd="0" destOrd="0" presId="urn:microsoft.com/office/officeart/2005/8/layout/hierarchy2"/>
    <dgm:cxn modelId="{B8B8C850-01C6-45A2-BDFE-D1663DC83B74}" srcId="{935713A5-CAE4-4B29-ABE1-868B93402797}" destId="{C30F3359-F3EC-4BC2-93AA-0C5AE4544A1B}" srcOrd="1" destOrd="0" parTransId="{86A363E0-5C82-49BA-A5E7-093E0ADCEF49}" sibTransId="{6C0AAB40-6697-4F7D-B0E7-0A167792B2C1}"/>
    <dgm:cxn modelId="{17A620AB-9402-4474-A251-5CFB81BA13A8}" type="presOf" srcId="{7E5DADA7-D58F-4FA6-8F8F-018B5E79B58D}" destId="{60DA4E56-2733-4EA9-9648-EDB7980413C6}" srcOrd="0" destOrd="0" presId="urn:microsoft.com/office/officeart/2005/8/layout/hierarchy2"/>
    <dgm:cxn modelId="{8D1F5564-A697-434D-82C9-C170DCE73E05}" type="presOf" srcId="{C30F3359-F3EC-4BC2-93AA-0C5AE4544A1B}" destId="{B9CF59F1-13FA-433D-A4A5-A0820BC192E1}" srcOrd="0" destOrd="0" presId="urn:microsoft.com/office/officeart/2005/8/layout/hierarchy2"/>
    <dgm:cxn modelId="{CB853BBF-7807-467E-BBE1-E48E2C72F925}" srcId="{935713A5-CAE4-4B29-ABE1-868B93402797}" destId="{54EA71C5-BD5A-4012-86F7-E3533EF8446B}" srcOrd="7" destOrd="0" parTransId="{3B2A096B-6727-472C-B968-712791162885}" sibTransId="{D5F813E1-C218-4FD3-AC95-CC6BFB4A22A1}"/>
    <dgm:cxn modelId="{93473112-BE89-4EC0-9F8B-DDD2193E4ADD}" type="presOf" srcId="{54EA71C5-BD5A-4012-86F7-E3533EF8446B}" destId="{92646C9B-72D6-44FE-8075-1226DB2F194F}" srcOrd="0" destOrd="0" presId="urn:microsoft.com/office/officeart/2005/8/layout/hierarchy2"/>
    <dgm:cxn modelId="{725F91D0-E73E-4D83-B7D9-0C8478B72F57}" srcId="{935713A5-CAE4-4B29-ABE1-868B93402797}" destId="{F5BE8706-4DC9-46CB-AECD-016CE9F6EE03}" srcOrd="6" destOrd="0" parTransId="{EC7DBF16-922D-4C28-B14B-D40E58C9AE12}" sibTransId="{0EA25E99-C0C1-4D8B-AE31-66CF9FF66734}"/>
    <dgm:cxn modelId="{9210BC9C-7894-4596-BB87-5901112C5EF7}" srcId="{935713A5-CAE4-4B29-ABE1-868B93402797}" destId="{7DDB3387-F138-42D4-962E-F27EF57F717C}" srcOrd="5" destOrd="0" parTransId="{C51D8897-8C4B-48D8-BEAC-87D873659D9F}" sibTransId="{7F0FD12A-CE31-4170-9980-EB9DA953913C}"/>
    <dgm:cxn modelId="{151640B3-ADD7-4CC4-8C42-DB2ACDFE88B5}" type="presOf" srcId="{72B1338B-9834-4DC3-956A-BDDA9C62F1F3}" destId="{359C7085-2704-4ACB-A681-8F76EC661920}"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C5704470-58D8-4105-9715-0BF91971DB14}" type="presOf" srcId="{A301B2B7-1A2C-4732-92CB-913B2760B81D}" destId="{B384C829-8B95-4F62-9696-7D9B757EF040}" srcOrd="0" destOrd="0" presId="urn:microsoft.com/office/officeart/2005/8/layout/hierarchy2"/>
    <dgm:cxn modelId="{A2C2E38C-E0DF-4A04-9EF6-E961A223C0C3}" type="presParOf" srcId="{63E394D9-C9A5-46E0-902D-A534D4868C37}" destId="{201B364C-F246-4F76-8639-2833793B5E2C}" srcOrd="0" destOrd="0" presId="urn:microsoft.com/office/officeart/2005/8/layout/hierarchy2"/>
    <dgm:cxn modelId="{6CA46F21-C93D-4A1C-B9A2-17A566F90FFB}" type="presParOf" srcId="{201B364C-F246-4F76-8639-2833793B5E2C}" destId="{359C7085-2704-4ACB-A681-8F76EC661920}" srcOrd="0" destOrd="0" presId="urn:microsoft.com/office/officeart/2005/8/layout/hierarchy2"/>
    <dgm:cxn modelId="{04A52F9D-4E40-4C0E-9CA9-69784D46C898}" type="presParOf" srcId="{201B364C-F246-4F76-8639-2833793B5E2C}" destId="{CD8453F9-E00C-4020-A6A9-CAAABFEFDB0B}" srcOrd="1" destOrd="0" presId="urn:microsoft.com/office/officeart/2005/8/layout/hierarchy2"/>
    <dgm:cxn modelId="{9D064716-6EF9-4D2E-9CAC-79EEF36CBDF5}" type="presParOf" srcId="{63E394D9-C9A5-46E0-902D-A534D4868C37}" destId="{2D3D95D8-E772-417D-83BE-64B3F01BFB6E}" srcOrd="1" destOrd="0" presId="urn:microsoft.com/office/officeart/2005/8/layout/hierarchy2"/>
    <dgm:cxn modelId="{DCFDBB31-5518-4E4C-BA7E-BC8F8B46235B}" type="presParOf" srcId="{2D3D95D8-E772-417D-83BE-64B3F01BFB6E}" destId="{B9CF59F1-13FA-433D-A4A5-A0820BC192E1}" srcOrd="0" destOrd="0" presId="urn:microsoft.com/office/officeart/2005/8/layout/hierarchy2"/>
    <dgm:cxn modelId="{D355B0A3-B516-45F3-9A14-68DD6BB4BD43}" type="presParOf" srcId="{2D3D95D8-E772-417D-83BE-64B3F01BFB6E}" destId="{FB82D9BB-2049-4029-8915-8DDB0390B623}" srcOrd="1" destOrd="0" presId="urn:microsoft.com/office/officeart/2005/8/layout/hierarchy2"/>
    <dgm:cxn modelId="{C033786A-9D67-4D0C-B014-2043DF85A542}" type="presParOf" srcId="{63E394D9-C9A5-46E0-902D-A534D4868C37}" destId="{D6183BD6-987F-4A32-9A35-D034E666A616}" srcOrd="2" destOrd="0" presId="urn:microsoft.com/office/officeart/2005/8/layout/hierarchy2"/>
    <dgm:cxn modelId="{0CD4A8FD-D998-4101-82B5-DD6E9A85EA4F}" type="presParOf" srcId="{D6183BD6-987F-4A32-9A35-D034E666A616}" destId="{B384C829-8B95-4F62-9696-7D9B757EF040}" srcOrd="0" destOrd="0" presId="urn:microsoft.com/office/officeart/2005/8/layout/hierarchy2"/>
    <dgm:cxn modelId="{0FE5EA4A-C32C-45F4-826B-458FA4F33F57}" type="presParOf" srcId="{D6183BD6-987F-4A32-9A35-D034E666A616}" destId="{A7B50C7D-2217-4AAA-993F-D888DE31CA63}" srcOrd="1" destOrd="0" presId="urn:microsoft.com/office/officeart/2005/8/layout/hierarchy2"/>
    <dgm:cxn modelId="{BE6F2305-6A50-4EC6-975F-8A260C4E689B}" type="presParOf" srcId="{63E394D9-C9A5-46E0-902D-A534D4868C37}" destId="{E0018B8E-5074-4EA3-B1D9-93A033BBEA1D}" srcOrd="3" destOrd="0" presId="urn:microsoft.com/office/officeart/2005/8/layout/hierarchy2"/>
    <dgm:cxn modelId="{415E468B-2A71-4FF6-AF09-9675CEE9B715}" type="presParOf" srcId="{E0018B8E-5074-4EA3-B1D9-93A033BBEA1D}" destId="{60DA4E56-2733-4EA9-9648-EDB7980413C6}" srcOrd="0" destOrd="0" presId="urn:microsoft.com/office/officeart/2005/8/layout/hierarchy2"/>
    <dgm:cxn modelId="{95E00013-FA09-4436-B75D-D42AD93AE4BE}" type="presParOf" srcId="{E0018B8E-5074-4EA3-B1D9-93A033BBEA1D}" destId="{BBC22180-77E1-4E10-9D89-5A941BB1C1FB}" srcOrd="1" destOrd="0" presId="urn:microsoft.com/office/officeart/2005/8/layout/hierarchy2"/>
    <dgm:cxn modelId="{C83D57BD-3F50-4FD3-8A82-0E1BBC398615}" type="presParOf" srcId="{63E394D9-C9A5-46E0-902D-A534D4868C37}" destId="{CEBE9AE5-63EC-49F8-AC79-7297943364BB}" srcOrd="4" destOrd="0" presId="urn:microsoft.com/office/officeart/2005/8/layout/hierarchy2"/>
    <dgm:cxn modelId="{D35E472F-A11C-404B-8BFF-8695784F8CC5}" type="presParOf" srcId="{CEBE9AE5-63EC-49F8-AC79-7297943364BB}" destId="{50674EAD-7190-4046-BDAB-B723D7999D68}" srcOrd="0" destOrd="0" presId="urn:microsoft.com/office/officeart/2005/8/layout/hierarchy2"/>
    <dgm:cxn modelId="{837CD8EA-D4B2-40E6-8805-5A564D6F4471}" type="presParOf" srcId="{CEBE9AE5-63EC-49F8-AC79-7297943364BB}" destId="{7A5357F1-3906-40A3-ABAE-5370F0E0879C}" srcOrd="1" destOrd="0" presId="urn:microsoft.com/office/officeart/2005/8/layout/hierarchy2"/>
    <dgm:cxn modelId="{7721B0C0-7E6C-463D-AAF0-E90907D2FF85}" type="presParOf" srcId="{63E394D9-C9A5-46E0-902D-A534D4868C37}" destId="{D5069E39-F97C-4464-A454-292E2E15AD16}" srcOrd="5" destOrd="0" presId="urn:microsoft.com/office/officeart/2005/8/layout/hierarchy2"/>
    <dgm:cxn modelId="{EF369EDC-FD44-4295-8150-4AD4E66489C8}" type="presParOf" srcId="{D5069E39-F97C-4464-A454-292E2E15AD16}" destId="{CE087ADA-1F30-4085-B2C2-6B40A2689FF0}" srcOrd="0" destOrd="0" presId="urn:microsoft.com/office/officeart/2005/8/layout/hierarchy2"/>
    <dgm:cxn modelId="{7A34B169-B6B5-415A-AD24-EB83AE146AD3}" type="presParOf" srcId="{D5069E39-F97C-4464-A454-292E2E15AD16}" destId="{DF2B8E13-9D1D-45CA-887C-E0CFC8FBBF64}" srcOrd="1" destOrd="0" presId="urn:microsoft.com/office/officeart/2005/8/layout/hierarchy2"/>
    <dgm:cxn modelId="{C4746A2F-3293-4B87-899F-6F16F9FA6AD4}" type="presParOf" srcId="{63E394D9-C9A5-46E0-902D-A534D4868C37}" destId="{D7E822F8-0302-4B25-8BEA-674CF454AE04}" srcOrd="6" destOrd="0" presId="urn:microsoft.com/office/officeart/2005/8/layout/hierarchy2"/>
    <dgm:cxn modelId="{A3914044-C870-424D-B9B0-EC0114C53983}" type="presParOf" srcId="{D7E822F8-0302-4B25-8BEA-674CF454AE04}" destId="{07C2648B-198D-4C66-A36E-0863347823F5}" srcOrd="0" destOrd="0" presId="urn:microsoft.com/office/officeart/2005/8/layout/hierarchy2"/>
    <dgm:cxn modelId="{13B20CE8-266F-4FA9-A88C-263929DC633C}" type="presParOf" srcId="{D7E822F8-0302-4B25-8BEA-674CF454AE04}" destId="{D2D36B68-4AE1-4A91-AA31-01342166D326}" srcOrd="1" destOrd="0" presId="urn:microsoft.com/office/officeart/2005/8/layout/hierarchy2"/>
    <dgm:cxn modelId="{49B00396-DF6E-43C2-B1DA-068F689DE816}" type="presParOf" srcId="{63E394D9-C9A5-46E0-902D-A534D4868C37}" destId="{08979FB5-1DCD-4CA2-AA9F-9B78BAE3C976}" srcOrd="7" destOrd="0" presId="urn:microsoft.com/office/officeart/2005/8/layout/hierarchy2"/>
    <dgm:cxn modelId="{9E427D8C-C176-4258-A953-4E65D8789A52}" type="presParOf" srcId="{08979FB5-1DCD-4CA2-AA9F-9B78BAE3C976}" destId="{92646C9B-72D6-44FE-8075-1226DB2F194F}" srcOrd="0" destOrd="0" presId="urn:microsoft.com/office/officeart/2005/8/layout/hierarchy2"/>
    <dgm:cxn modelId="{5A7A952E-258F-49F3-BA0A-80EBA1BA9043}" type="presParOf" srcId="{08979FB5-1DCD-4CA2-AA9F-9B78BAE3C976}" destId="{C13CB800-8FA2-4A36-A7A8-3CBF715E7975}"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solidFill>
      </dgm:spPr>
      <dgm:t>
        <a:bodyPr/>
        <a:lstStyle/>
        <a:p>
          <a:r>
            <a:rPr kumimoji="1" lang="ja-JP" altLang="en-US" sz="2400" dirty="0"/>
            <a:t>起床時間</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0A36653E-5C48-4AB9-BCE2-938F96E8D076}">
      <dgm:prSet phldrT="[テキスト]" custT="1"/>
      <dgm:spPr>
        <a:solidFill>
          <a:srgbClr val="FF9900"/>
        </a:solidFill>
      </dgm:spPr>
      <dgm:t>
        <a:bodyPr/>
        <a:lstStyle/>
        <a:p>
          <a:r>
            <a:rPr kumimoji="1" lang="ja-JP" altLang="en-US" sz="2400" dirty="0"/>
            <a:t>学生ダミー</a:t>
          </a:r>
          <a:endParaRPr kumimoji="1" lang="en-US" altLang="ja-JP" sz="2400" dirty="0"/>
        </a:p>
      </dgm:t>
    </dgm:pt>
    <dgm:pt modelId="{6F329AB8-4163-4EE6-96DE-9F008EADE7E3}" type="parTrans" cxnId="{4D241DFA-CF09-429C-9448-00408BDEE15D}">
      <dgm:prSet/>
      <dgm:spPr/>
      <dgm:t>
        <a:bodyPr/>
        <a:lstStyle/>
        <a:p>
          <a:endParaRPr kumimoji="1" lang="ja-JP" altLang="en-US"/>
        </a:p>
      </dgm:t>
    </dgm:pt>
    <dgm:pt modelId="{A865DADA-3282-44C1-BF0C-C10D5F85901E}" type="sibTrans" cxnId="{4D241DFA-CF09-429C-9448-00408BDEE15D}">
      <dgm:prSet/>
      <dgm:spPr/>
      <dgm:t>
        <a:bodyPr/>
        <a:lstStyle/>
        <a:p>
          <a:endParaRPr kumimoji="1" lang="ja-JP" altLang="en-US"/>
        </a:p>
      </dgm:t>
    </dgm:pt>
    <dgm:pt modelId="{84CB93B5-66EE-4FB9-A1B6-DE8FE1AC8E3D}">
      <dgm:prSet phldrT="[テキスト]" custT="1"/>
      <dgm:spPr>
        <a:solidFill>
          <a:srgbClr val="FF9900"/>
        </a:solidFill>
      </dgm:spPr>
      <dgm:t>
        <a:bodyPr/>
        <a:lstStyle/>
        <a:p>
          <a:r>
            <a:rPr kumimoji="1" lang="en-US" altLang="ja-JP" sz="2400" dirty="0"/>
            <a:t>24</a:t>
          </a:r>
          <a:r>
            <a:rPr kumimoji="1" lang="ja-JP" altLang="en-US" sz="2400" dirty="0"/>
            <a:t>時間営業</a:t>
          </a:r>
          <a:endParaRPr kumimoji="1" lang="en-US" altLang="ja-JP" sz="2400" dirty="0"/>
        </a:p>
        <a:p>
          <a:r>
            <a:rPr kumimoji="1" lang="ja-JP" altLang="en-US" sz="2400" dirty="0"/>
            <a:t>賛成意識</a:t>
          </a:r>
          <a:endParaRPr kumimoji="1" lang="en-US" altLang="ja-JP" sz="2400" dirty="0"/>
        </a:p>
      </dgm:t>
    </dgm:pt>
    <dgm:pt modelId="{4F5EC653-3BE5-4DC7-BC75-45259433EFBB}" type="parTrans" cxnId="{EB3C69EC-4674-433D-A52C-B78C6669D90C}">
      <dgm:prSet/>
      <dgm:spPr/>
      <dgm:t>
        <a:bodyPr/>
        <a:lstStyle/>
        <a:p>
          <a:endParaRPr kumimoji="1" lang="ja-JP" altLang="en-US"/>
        </a:p>
      </dgm:t>
    </dgm:pt>
    <dgm:pt modelId="{13E59E63-6301-4856-A1C0-333D7737AA2B}" type="sibTrans" cxnId="{EB3C69EC-4674-433D-A52C-B78C6669D90C}">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3"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FB55F3E-ED2C-4B68-ADFF-58C25C73DFD2}" type="pres">
      <dgm:prSet presAssocID="{0A36653E-5C48-4AB9-BCE2-938F96E8D076}" presName="root1" presStyleCnt="0"/>
      <dgm:spPr/>
    </dgm:pt>
    <dgm:pt modelId="{C51DB5F6-2DEA-413F-8B54-9B6CB365F6B0}" type="pres">
      <dgm:prSet presAssocID="{0A36653E-5C48-4AB9-BCE2-938F96E8D076}" presName="LevelOneTextNode" presStyleLbl="node0" presStyleIdx="1" presStyleCnt="3">
        <dgm:presLayoutVars>
          <dgm:chPref val="3"/>
        </dgm:presLayoutVars>
      </dgm:prSet>
      <dgm:spPr/>
      <dgm:t>
        <a:bodyPr/>
        <a:lstStyle/>
        <a:p>
          <a:endParaRPr kumimoji="1" lang="ja-JP" altLang="en-US"/>
        </a:p>
      </dgm:t>
    </dgm:pt>
    <dgm:pt modelId="{6F73F98E-FC19-4D76-BBBF-3C9732E13CA3}" type="pres">
      <dgm:prSet presAssocID="{0A36653E-5C48-4AB9-BCE2-938F96E8D076}" presName="level2hierChild" presStyleCnt="0"/>
      <dgm:spPr/>
    </dgm:pt>
    <dgm:pt modelId="{7C6C68A6-07D3-4CC0-AC2F-71B9EE518840}" type="pres">
      <dgm:prSet presAssocID="{84CB93B5-66EE-4FB9-A1B6-DE8FE1AC8E3D}" presName="root1" presStyleCnt="0"/>
      <dgm:spPr/>
    </dgm:pt>
    <dgm:pt modelId="{9368B683-09CC-429B-B786-6B48439C5A47}" type="pres">
      <dgm:prSet presAssocID="{84CB93B5-66EE-4FB9-A1B6-DE8FE1AC8E3D}" presName="LevelOneTextNode" presStyleLbl="node0" presStyleIdx="2" presStyleCnt="3">
        <dgm:presLayoutVars>
          <dgm:chPref val="3"/>
        </dgm:presLayoutVars>
      </dgm:prSet>
      <dgm:spPr/>
      <dgm:t>
        <a:bodyPr/>
        <a:lstStyle/>
        <a:p>
          <a:endParaRPr kumimoji="1" lang="ja-JP" altLang="en-US"/>
        </a:p>
      </dgm:t>
    </dgm:pt>
    <dgm:pt modelId="{D82A771D-A9C8-4B36-A7CD-2BEE34161DB7}" type="pres">
      <dgm:prSet presAssocID="{84CB93B5-66EE-4FB9-A1B6-DE8FE1AC8E3D}" presName="level2hierChild" presStyleCnt="0"/>
      <dgm:spPr/>
    </dgm:pt>
  </dgm:ptLst>
  <dgm:cxnLst>
    <dgm:cxn modelId="{AED3A1E8-B506-400E-9C62-E051B5CBF48A}" type="presOf" srcId="{84CB93B5-66EE-4FB9-A1B6-DE8FE1AC8E3D}" destId="{9368B683-09CC-429B-B786-6B48439C5A47}"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EB3C69EC-4674-433D-A52C-B78C6669D90C}" srcId="{52C410C8-11BE-40D3-A7B4-391059B9485B}" destId="{84CB93B5-66EE-4FB9-A1B6-DE8FE1AC8E3D}" srcOrd="2" destOrd="0" parTransId="{4F5EC653-3BE5-4DC7-BC75-45259433EFBB}" sibTransId="{13E59E63-6301-4856-A1C0-333D7737AA2B}"/>
    <dgm:cxn modelId="{4D241DFA-CF09-429C-9448-00408BDEE15D}" srcId="{52C410C8-11BE-40D3-A7B4-391059B9485B}" destId="{0A36653E-5C48-4AB9-BCE2-938F96E8D076}" srcOrd="1" destOrd="0" parTransId="{6F329AB8-4163-4EE6-96DE-9F008EADE7E3}" sibTransId="{A865DADA-3282-44C1-BF0C-C10D5F85901E}"/>
    <dgm:cxn modelId="{87E0574E-6542-4E71-88D4-CE4C25F43A8F}" type="presOf" srcId="{0A36653E-5C48-4AB9-BCE2-938F96E8D076}" destId="{C51DB5F6-2DEA-413F-8B54-9B6CB365F6B0}"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A7A4787-9BD4-4755-8413-3B31BA607C1B}" type="presParOf" srcId="{111332F0-C059-4139-AA8E-A8BD4F00A5E2}" destId="{6FB55F3E-ED2C-4B68-ADFF-58C25C73DFD2}" srcOrd="1" destOrd="0" presId="urn:microsoft.com/office/officeart/2005/8/layout/hierarchy2"/>
    <dgm:cxn modelId="{192E5542-5A9E-4EF9-935C-A6965B2268B7}" type="presParOf" srcId="{6FB55F3E-ED2C-4B68-ADFF-58C25C73DFD2}" destId="{C51DB5F6-2DEA-413F-8B54-9B6CB365F6B0}" srcOrd="0" destOrd="0" presId="urn:microsoft.com/office/officeart/2005/8/layout/hierarchy2"/>
    <dgm:cxn modelId="{323EBCF6-BB02-434C-9C58-0F9C8750E19D}" type="presParOf" srcId="{6FB55F3E-ED2C-4B68-ADFF-58C25C73DFD2}" destId="{6F73F98E-FC19-4D76-BBBF-3C9732E13CA3}" srcOrd="1" destOrd="0" presId="urn:microsoft.com/office/officeart/2005/8/layout/hierarchy2"/>
    <dgm:cxn modelId="{7B6967F1-0C4D-4D69-A7D8-CE3D0883671B}" type="presParOf" srcId="{111332F0-C059-4139-AA8E-A8BD4F00A5E2}" destId="{7C6C68A6-07D3-4CC0-AC2F-71B9EE518840}" srcOrd="2" destOrd="0" presId="urn:microsoft.com/office/officeart/2005/8/layout/hierarchy2"/>
    <dgm:cxn modelId="{6D2E4686-C8A3-4619-A7FD-0402E62F269E}" type="presParOf" srcId="{7C6C68A6-07D3-4CC0-AC2F-71B9EE518840}" destId="{9368B683-09CC-429B-B786-6B48439C5A47}" srcOrd="0" destOrd="0" presId="urn:microsoft.com/office/officeart/2005/8/layout/hierarchy2"/>
    <dgm:cxn modelId="{8CEC70A1-7467-4609-B06E-3EEA65477DE7}" type="presParOf" srcId="{7C6C68A6-07D3-4CC0-AC2F-71B9EE518840}" destId="{D82A771D-A9C8-4B36-A7CD-2BEE34161DB7}"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コンビニ利用頻度</a:t>
          </a:r>
          <a:r>
            <a:rPr kumimoji="1" lang="en-US" altLang="ja-JP" sz="3200" b="1" dirty="0"/>
            <a:t>(</a:t>
          </a:r>
          <a:r>
            <a:rPr kumimoji="1" lang="ja-JP" altLang="en-US" sz="3200" b="1" dirty="0"/>
            <a:t>回</a:t>
          </a:r>
          <a:r>
            <a:rPr kumimoji="1" lang="en-US" altLang="ja-JP" sz="3200" b="1" dirty="0"/>
            <a:t>/</a:t>
          </a:r>
          <a:r>
            <a:rPr kumimoji="1" lang="ja-JP" altLang="en-US" sz="3200" b="1" dirty="0"/>
            <a:t>日</a:t>
          </a:r>
          <a:r>
            <a:rPr kumimoji="1" lang="en-US" altLang="ja-JP" sz="3200" b="1" dirty="0"/>
            <a:t>)</a:t>
          </a:r>
          <a:endParaRPr kumimoji="1" lang="ja-JP" altLang="en-US" sz="2800" dirty="0"/>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alpha val="20000"/>
          </a:srgbClr>
        </a:solidFill>
      </dgm:spPr>
      <dgm:t>
        <a:bodyPr/>
        <a:lstStyle/>
        <a:p>
          <a:r>
            <a:rPr kumimoji="1" lang="ja-JP" altLang="en-US" sz="3200" b="1" dirty="0"/>
            <a:t>深夜のコンビニ利用度</a:t>
          </a:r>
          <a:r>
            <a:rPr kumimoji="1" lang="en-US" altLang="ja-JP" sz="3200" b="1" dirty="0"/>
            <a:t>(5</a:t>
          </a:r>
          <a:r>
            <a:rPr kumimoji="1" lang="ja-JP" altLang="en-US" sz="3200" b="1" dirty="0"/>
            <a:t>件法</a:t>
          </a:r>
          <a:r>
            <a:rPr kumimoji="1" lang="en-US" altLang="ja-JP" sz="3200" b="1" dirty="0"/>
            <a:t>)</a:t>
          </a:r>
          <a:endParaRPr kumimoji="1" lang="ja-JP" altLang="en-US" sz="2800" dirty="0"/>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LinFactNeighborY="-2374">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38256" custLinFactNeighborX="-356" custLinFactNeighborY="3185">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72B1338B-9834-4DC3-956A-BDDA9C62F1F3}">
      <dgm:prSet phldrT="[テキスト]" custT="1"/>
      <dgm:spPr>
        <a:solidFill>
          <a:srgbClr val="FF9900">
            <a:alpha val="20000"/>
          </a:srgbClr>
        </a:solidFill>
        <a:ln>
          <a:noFill/>
        </a:ln>
      </dgm:spPr>
      <dgm:t>
        <a:bodyPr/>
        <a:lstStyle/>
        <a:p>
          <a:r>
            <a:rPr kumimoji="1" lang="ja-JP" altLang="en-US" sz="2000" dirty="0"/>
            <a:t>移動短縮便益</a:t>
          </a:r>
        </a:p>
      </dgm:t>
    </dgm:pt>
    <dgm:pt modelId="{D7D70DD7-2AC3-4D5B-A4A8-48270971F5AB}" type="parTrans" cxnId="{BB5B4500-2223-44BA-A1C0-EF91520B8972}">
      <dgm:prSet/>
      <dgm:spPr/>
      <dgm:t>
        <a:bodyPr/>
        <a:lstStyle/>
        <a:p>
          <a:endParaRPr kumimoji="1" lang="ja-JP" altLang="en-US"/>
        </a:p>
      </dgm:t>
    </dgm:pt>
    <dgm:pt modelId="{49B4ABB7-FF03-419D-82C5-70B0AAC48B4C}" type="sibTrans" cxnId="{BB5B4500-2223-44BA-A1C0-EF91520B8972}">
      <dgm:prSet/>
      <dgm:spPr/>
      <dgm:t>
        <a:bodyPr/>
        <a:lstStyle/>
        <a:p>
          <a:endParaRPr kumimoji="1" lang="ja-JP" altLang="en-US"/>
        </a:p>
      </dgm:t>
    </dgm:pt>
    <dgm:pt modelId="{C30F3359-F3EC-4BC2-93AA-0C5AE4544A1B}">
      <dgm:prSet phldrT="[テキスト]" custT="1"/>
      <dgm:spPr>
        <a:solidFill>
          <a:srgbClr val="FF9900"/>
        </a:solidFill>
        <a:ln>
          <a:noFill/>
        </a:ln>
      </dgm:spPr>
      <dgm:t>
        <a:bodyPr/>
        <a:lstStyle/>
        <a:p>
          <a:r>
            <a:rPr kumimoji="1" lang="ja-JP" altLang="en-US" sz="2000" dirty="0"/>
            <a:t>朝食頻度</a:t>
          </a:r>
        </a:p>
      </dgm:t>
    </dgm:pt>
    <dgm:pt modelId="{86A363E0-5C82-49BA-A5E7-093E0ADCEF49}" type="parTrans" cxnId="{B8B8C850-01C6-45A2-BDFE-D1663DC83B74}">
      <dgm:prSet/>
      <dgm:spPr/>
      <dgm:t>
        <a:bodyPr/>
        <a:lstStyle/>
        <a:p>
          <a:endParaRPr kumimoji="1" lang="ja-JP" altLang="en-US"/>
        </a:p>
      </dgm:t>
    </dgm:pt>
    <dgm:pt modelId="{6C0AAB40-6697-4F7D-B0E7-0A167792B2C1}" type="sibTrans" cxnId="{B8B8C850-01C6-45A2-BDFE-D1663DC83B74}">
      <dgm:prSet/>
      <dgm:spPr/>
      <dgm:t>
        <a:bodyPr/>
        <a:lstStyle/>
        <a:p>
          <a:endParaRPr kumimoji="1" lang="ja-JP" altLang="en-US"/>
        </a:p>
      </dgm:t>
    </dgm:pt>
    <dgm:pt modelId="{A301B2B7-1A2C-4732-92CB-913B2760B81D}">
      <dgm:prSet phldrT="[テキスト]" custT="1"/>
      <dgm:spPr>
        <a:solidFill>
          <a:srgbClr val="FF9900">
            <a:alpha val="20000"/>
          </a:srgbClr>
        </a:solidFill>
        <a:ln>
          <a:noFill/>
        </a:ln>
      </dgm:spPr>
      <dgm:t>
        <a:bodyPr/>
        <a:lstStyle/>
        <a:p>
          <a:r>
            <a:rPr kumimoji="1" lang="ja-JP" altLang="en-US" sz="2000" dirty="0"/>
            <a:t>就寝時間</a:t>
          </a:r>
        </a:p>
      </dgm:t>
    </dgm:pt>
    <dgm:pt modelId="{0B6EC520-B45A-4769-A32E-CE4FBAEFAB40}" type="parTrans" cxnId="{18EE31A2-65B7-4C4A-B142-30329345DA96}">
      <dgm:prSet/>
      <dgm:spPr/>
      <dgm:t>
        <a:bodyPr/>
        <a:lstStyle/>
        <a:p>
          <a:endParaRPr kumimoji="1" lang="ja-JP" altLang="en-US"/>
        </a:p>
      </dgm:t>
    </dgm:pt>
    <dgm:pt modelId="{9147FF0B-7504-4C32-B5F5-6C71A1FC472D}" type="sibTrans" cxnId="{18EE31A2-65B7-4C4A-B142-30329345DA96}">
      <dgm:prSet/>
      <dgm:spPr/>
      <dgm:t>
        <a:bodyPr/>
        <a:lstStyle/>
        <a:p>
          <a:endParaRPr kumimoji="1" lang="ja-JP" altLang="en-US"/>
        </a:p>
      </dgm:t>
    </dgm:pt>
    <dgm:pt modelId="{7E5DADA7-D58F-4FA6-8F8F-018B5E79B58D}">
      <dgm:prSet phldrT="[テキスト]" custT="1"/>
      <dgm:spPr>
        <a:solidFill>
          <a:srgbClr val="FF9900"/>
        </a:solidFill>
        <a:ln>
          <a:noFill/>
        </a:ln>
      </dgm:spPr>
      <dgm:t>
        <a:bodyPr/>
        <a:lstStyle/>
        <a:p>
          <a:r>
            <a:rPr kumimoji="1" lang="ja-JP" altLang="en-US" sz="2000" dirty="0"/>
            <a:t>男性ダミー</a:t>
          </a:r>
        </a:p>
      </dgm:t>
    </dgm:pt>
    <dgm:pt modelId="{F31D8C00-2C88-4677-B7CE-39DFA7EEC24A}" type="parTrans" cxnId="{D4B1507E-0D93-4223-8845-A9E758DBAA2A}">
      <dgm:prSet/>
      <dgm:spPr/>
      <dgm:t>
        <a:bodyPr/>
        <a:lstStyle/>
        <a:p>
          <a:endParaRPr kumimoji="1" lang="ja-JP" altLang="en-US"/>
        </a:p>
      </dgm:t>
    </dgm:pt>
    <dgm:pt modelId="{6C2BE786-5752-4304-BB12-E2B7879A9FCC}" type="sibTrans" cxnId="{D4B1507E-0D93-4223-8845-A9E758DBAA2A}">
      <dgm:prSet/>
      <dgm:spPr/>
      <dgm:t>
        <a:bodyPr/>
        <a:lstStyle/>
        <a:p>
          <a:endParaRPr kumimoji="1" lang="ja-JP" altLang="en-US"/>
        </a:p>
      </dgm:t>
    </dgm:pt>
    <dgm:pt modelId="{F0348FEE-C987-4A9D-A27A-DA423174C549}">
      <dgm:prSet phldrT="[テキスト]" custT="1"/>
      <dgm:spPr>
        <a:solidFill>
          <a:srgbClr val="FF9900"/>
        </a:solidFill>
        <a:ln>
          <a:noFill/>
        </a:ln>
      </dgm:spPr>
      <dgm:t>
        <a:bodyPr/>
        <a:lstStyle/>
        <a:p>
          <a:r>
            <a:rPr kumimoji="1" lang="ja-JP" altLang="en-US" sz="2000" dirty="0"/>
            <a:t>日中コンビニ存在意義</a:t>
          </a:r>
          <a:r>
            <a:rPr kumimoji="1" lang="en-US" altLang="ja-JP" sz="2000" dirty="0"/>
            <a:t>(</a:t>
          </a:r>
          <a:r>
            <a:rPr kumimoji="1" lang="ja-JP" altLang="en-US" sz="2000" dirty="0"/>
            <a:t>欠かせない</a:t>
          </a:r>
          <a:r>
            <a:rPr kumimoji="1" lang="en-US" altLang="ja-JP" sz="2000" dirty="0"/>
            <a:t>)</a:t>
          </a:r>
          <a:endParaRPr kumimoji="1" lang="ja-JP" altLang="en-US" sz="2000" dirty="0"/>
        </a:p>
      </dgm:t>
    </dgm:pt>
    <dgm:pt modelId="{E0E6E180-588C-4EF3-9988-9B8BB3D24F76}" type="parTrans" cxnId="{6A987919-CD5B-482E-B869-C39F36415C0E}">
      <dgm:prSet/>
      <dgm:spPr/>
      <dgm:t>
        <a:bodyPr/>
        <a:lstStyle/>
        <a:p>
          <a:endParaRPr kumimoji="1" lang="ja-JP" altLang="en-US"/>
        </a:p>
      </dgm:t>
    </dgm:pt>
    <dgm:pt modelId="{68A96B3E-8674-4B34-BF0F-1DC90CFC494B}" type="sibTrans" cxnId="{6A987919-CD5B-482E-B869-C39F36415C0E}">
      <dgm:prSet/>
      <dgm:spPr/>
      <dgm:t>
        <a:bodyPr/>
        <a:lstStyle/>
        <a:p>
          <a:endParaRPr kumimoji="1" lang="ja-JP" altLang="en-US"/>
        </a:p>
      </dgm:t>
    </dgm:pt>
    <dgm:pt modelId="{7DDB3387-F138-42D4-962E-F27EF57F717C}">
      <dgm:prSet phldrT="[テキスト]" custT="1"/>
      <dgm:spPr>
        <a:solidFill>
          <a:srgbClr val="FF9900"/>
        </a:solidFill>
        <a:ln>
          <a:noFill/>
        </a:ln>
      </dgm:spPr>
      <dgm:t>
        <a:bodyPr/>
        <a:lstStyle/>
        <a:p>
          <a:r>
            <a:rPr kumimoji="1" lang="ja-JP" altLang="en-US" sz="2000" dirty="0"/>
            <a:t>深夜コンビニ存在意義</a:t>
          </a:r>
          <a:r>
            <a:rPr kumimoji="1" lang="en-US" altLang="ja-JP" sz="2000" dirty="0"/>
            <a:t>(</a:t>
          </a:r>
          <a:r>
            <a:rPr kumimoji="1" lang="ja-JP" altLang="en-US" sz="2000" dirty="0"/>
            <a:t>欠かせない</a:t>
          </a:r>
          <a:r>
            <a:rPr kumimoji="1" lang="en-US" altLang="ja-JP" sz="2000" dirty="0"/>
            <a:t>)</a:t>
          </a:r>
          <a:endParaRPr kumimoji="1" lang="ja-JP" altLang="en-US" sz="2000" dirty="0"/>
        </a:p>
      </dgm:t>
    </dgm:pt>
    <dgm:pt modelId="{C51D8897-8C4B-48D8-BEAC-87D873659D9F}" type="parTrans" cxnId="{9210BC9C-7894-4596-BB87-5901112C5EF7}">
      <dgm:prSet/>
      <dgm:spPr/>
      <dgm:t>
        <a:bodyPr/>
        <a:lstStyle/>
        <a:p>
          <a:endParaRPr kumimoji="1" lang="ja-JP" altLang="en-US"/>
        </a:p>
      </dgm:t>
    </dgm:pt>
    <dgm:pt modelId="{7F0FD12A-CE31-4170-9980-EB9DA953913C}" type="sibTrans" cxnId="{9210BC9C-7894-4596-BB87-5901112C5EF7}">
      <dgm:prSet/>
      <dgm:spPr/>
      <dgm:t>
        <a:bodyPr/>
        <a:lstStyle/>
        <a:p>
          <a:endParaRPr kumimoji="1" lang="ja-JP" altLang="en-US"/>
        </a:p>
      </dgm:t>
    </dgm:pt>
    <dgm:pt modelId="{F5BE8706-4DC9-46CB-AECD-016CE9F6EE03}">
      <dgm:prSet phldrT="[テキスト]" custT="1"/>
      <dgm:spPr>
        <a:solidFill>
          <a:srgbClr val="FF9900">
            <a:alpha val="20000"/>
          </a:srgbClr>
        </a:solidFill>
        <a:ln>
          <a:noFill/>
        </a:ln>
      </dgm:spPr>
      <dgm:t>
        <a:bodyPr/>
        <a:lstStyle/>
        <a:p>
          <a:r>
            <a:rPr kumimoji="1" lang="ja-JP" altLang="en-US" sz="2000" dirty="0"/>
            <a:t>深夜コンビニ存在意義</a:t>
          </a:r>
          <a:r>
            <a:rPr kumimoji="1" lang="en-US" altLang="ja-JP" sz="2000" dirty="0"/>
            <a:t>(</a:t>
          </a:r>
          <a:r>
            <a:rPr kumimoji="1" lang="ja-JP" altLang="en-US" sz="2000" dirty="0"/>
            <a:t>なくても困らない</a:t>
          </a:r>
          <a:r>
            <a:rPr kumimoji="1" lang="en-US" altLang="ja-JP" sz="2000" dirty="0"/>
            <a:t>)</a:t>
          </a:r>
        </a:p>
      </dgm:t>
    </dgm:pt>
    <dgm:pt modelId="{EC7DBF16-922D-4C28-B14B-D40E58C9AE12}" type="parTrans" cxnId="{725F91D0-E73E-4D83-B7D9-0C8478B72F57}">
      <dgm:prSet/>
      <dgm:spPr/>
      <dgm:t>
        <a:bodyPr/>
        <a:lstStyle/>
        <a:p>
          <a:endParaRPr kumimoji="1" lang="ja-JP" altLang="en-US"/>
        </a:p>
      </dgm:t>
    </dgm:pt>
    <dgm:pt modelId="{0EA25E99-C0C1-4D8B-AE31-66CF9FF66734}" type="sibTrans" cxnId="{725F91D0-E73E-4D83-B7D9-0C8478B72F57}">
      <dgm:prSet/>
      <dgm:spPr/>
      <dgm:t>
        <a:bodyPr/>
        <a:lstStyle/>
        <a:p>
          <a:endParaRPr kumimoji="1" lang="ja-JP" altLang="en-US"/>
        </a:p>
      </dgm:t>
    </dgm:pt>
    <dgm:pt modelId="{54EA71C5-BD5A-4012-86F7-E3533EF8446B}">
      <dgm:prSet phldrT="[テキスト]" custT="1"/>
      <dgm:spPr>
        <a:solidFill>
          <a:srgbClr val="FF9900">
            <a:alpha val="20000"/>
          </a:srgbClr>
        </a:solidFill>
        <a:ln>
          <a:noFill/>
        </a:ln>
      </dgm:spPr>
      <dgm:t>
        <a:bodyPr/>
        <a:lstStyle/>
        <a:p>
          <a:r>
            <a:rPr kumimoji="1" lang="ja-JP" altLang="en-US" sz="2000" dirty="0"/>
            <a:t>深夜コンビニ存在意義</a:t>
          </a:r>
          <a:r>
            <a:rPr kumimoji="1" lang="en-US" altLang="ja-JP" sz="2000" dirty="0"/>
            <a:t>(</a:t>
          </a:r>
          <a:r>
            <a:rPr kumimoji="1" lang="ja-JP" altLang="en-US" sz="2000" dirty="0"/>
            <a:t>なくてもよい</a:t>
          </a:r>
          <a:r>
            <a:rPr kumimoji="1" lang="en-US" altLang="ja-JP" sz="2000" dirty="0"/>
            <a:t>)</a:t>
          </a:r>
        </a:p>
      </dgm:t>
    </dgm:pt>
    <dgm:pt modelId="{3B2A096B-6727-472C-B968-712791162885}" type="parTrans" cxnId="{CB853BBF-7807-467E-BBE1-E48E2C72F925}">
      <dgm:prSet/>
      <dgm:spPr/>
      <dgm:t>
        <a:bodyPr/>
        <a:lstStyle/>
        <a:p>
          <a:endParaRPr kumimoji="1" lang="ja-JP" altLang="en-US"/>
        </a:p>
      </dgm:t>
    </dgm:pt>
    <dgm:pt modelId="{D5F813E1-C218-4FD3-AC95-CC6BFB4A22A1}" type="sibTrans" cxnId="{CB853BBF-7807-467E-BBE1-E48E2C72F925}">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201B364C-F246-4F76-8639-2833793B5E2C}" type="pres">
      <dgm:prSet presAssocID="{72B1338B-9834-4DC3-956A-BDDA9C62F1F3}" presName="root1" presStyleCnt="0"/>
      <dgm:spPr/>
    </dgm:pt>
    <dgm:pt modelId="{359C7085-2704-4ACB-A681-8F76EC661920}" type="pres">
      <dgm:prSet presAssocID="{72B1338B-9834-4DC3-956A-BDDA9C62F1F3}" presName="LevelOneTextNode" presStyleLbl="node0" presStyleIdx="0" presStyleCnt="8" custScaleX="43187" custScaleY="25076">
        <dgm:presLayoutVars>
          <dgm:chPref val="3"/>
        </dgm:presLayoutVars>
      </dgm:prSet>
      <dgm:spPr/>
      <dgm:t>
        <a:bodyPr/>
        <a:lstStyle/>
        <a:p>
          <a:endParaRPr kumimoji="1" lang="ja-JP" altLang="en-US"/>
        </a:p>
      </dgm:t>
    </dgm:pt>
    <dgm:pt modelId="{CD8453F9-E00C-4020-A6A9-CAAABFEFDB0B}" type="pres">
      <dgm:prSet presAssocID="{72B1338B-9834-4DC3-956A-BDDA9C62F1F3}" presName="level2hierChild" presStyleCnt="0"/>
      <dgm:spPr/>
    </dgm:pt>
    <dgm:pt modelId="{2D3D95D8-E772-417D-83BE-64B3F01BFB6E}" type="pres">
      <dgm:prSet presAssocID="{C30F3359-F3EC-4BC2-93AA-0C5AE4544A1B}" presName="root1" presStyleCnt="0"/>
      <dgm:spPr/>
    </dgm:pt>
    <dgm:pt modelId="{B9CF59F1-13FA-433D-A4A5-A0820BC192E1}" type="pres">
      <dgm:prSet presAssocID="{C30F3359-F3EC-4BC2-93AA-0C5AE4544A1B}" presName="LevelOneTextNode" presStyleLbl="node0" presStyleIdx="1" presStyleCnt="8" custScaleX="43187" custScaleY="25076" custLinFactNeighborY="-13711">
        <dgm:presLayoutVars>
          <dgm:chPref val="3"/>
        </dgm:presLayoutVars>
      </dgm:prSet>
      <dgm:spPr/>
      <dgm:t>
        <a:bodyPr/>
        <a:lstStyle/>
        <a:p>
          <a:endParaRPr kumimoji="1" lang="ja-JP" altLang="en-US"/>
        </a:p>
      </dgm:t>
    </dgm:pt>
    <dgm:pt modelId="{FB82D9BB-2049-4029-8915-8DDB0390B623}" type="pres">
      <dgm:prSet presAssocID="{C30F3359-F3EC-4BC2-93AA-0C5AE4544A1B}" presName="level2hierChild" presStyleCnt="0"/>
      <dgm:spPr/>
    </dgm:pt>
    <dgm:pt modelId="{D6183BD6-987F-4A32-9A35-D034E666A616}" type="pres">
      <dgm:prSet presAssocID="{A301B2B7-1A2C-4732-92CB-913B2760B81D}" presName="root1" presStyleCnt="0"/>
      <dgm:spPr/>
    </dgm:pt>
    <dgm:pt modelId="{B384C829-8B95-4F62-9696-7D9B757EF040}" type="pres">
      <dgm:prSet presAssocID="{A301B2B7-1A2C-4732-92CB-913B2760B81D}" presName="LevelOneTextNode" presStyleLbl="node0" presStyleIdx="2" presStyleCnt="8" custScaleX="43187" custScaleY="25076" custLinFactNeighborY="-26509">
        <dgm:presLayoutVars>
          <dgm:chPref val="3"/>
        </dgm:presLayoutVars>
      </dgm:prSet>
      <dgm:spPr/>
      <dgm:t>
        <a:bodyPr/>
        <a:lstStyle/>
        <a:p>
          <a:endParaRPr kumimoji="1" lang="ja-JP" altLang="en-US"/>
        </a:p>
      </dgm:t>
    </dgm:pt>
    <dgm:pt modelId="{A7B50C7D-2217-4AAA-993F-D888DE31CA63}" type="pres">
      <dgm:prSet presAssocID="{A301B2B7-1A2C-4732-92CB-913B2760B81D}" presName="level2hierChild" presStyleCnt="0"/>
      <dgm:spPr/>
    </dgm:pt>
    <dgm:pt modelId="{E0018B8E-5074-4EA3-B1D9-93A033BBEA1D}" type="pres">
      <dgm:prSet presAssocID="{7E5DADA7-D58F-4FA6-8F8F-018B5E79B58D}" presName="root1" presStyleCnt="0"/>
      <dgm:spPr/>
    </dgm:pt>
    <dgm:pt modelId="{60DA4E56-2733-4EA9-9648-EDB7980413C6}" type="pres">
      <dgm:prSet presAssocID="{7E5DADA7-D58F-4FA6-8F8F-018B5E79B58D}" presName="LevelOneTextNode" presStyleLbl="node0" presStyleIdx="3" presStyleCnt="8" custScaleX="43187" custScaleY="25076" custLinFactNeighborY="-39004">
        <dgm:presLayoutVars>
          <dgm:chPref val="3"/>
        </dgm:presLayoutVars>
      </dgm:prSet>
      <dgm:spPr/>
      <dgm:t>
        <a:bodyPr/>
        <a:lstStyle/>
        <a:p>
          <a:endParaRPr kumimoji="1" lang="ja-JP" altLang="en-US"/>
        </a:p>
      </dgm:t>
    </dgm:pt>
    <dgm:pt modelId="{BBC22180-77E1-4E10-9D89-5A941BB1C1FB}" type="pres">
      <dgm:prSet presAssocID="{7E5DADA7-D58F-4FA6-8F8F-018B5E79B58D}" presName="level2hierChild" presStyleCnt="0"/>
      <dgm:spPr/>
    </dgm:pt>
    <dgm:pt modelId="{CEBE9AE5-63EC-49F8-AC79-7297943364BB}" type="pres">
      <dgm:prSet presAssocID="{F0348FEE-C987-4A9D-A27A-DA423174C549}" presName="root1" presStyleCnt="0"/>
      <dgm:spPr/>
    </dgm:pt>
    <dgm:pt modelId="{50674EAD-7190-4046-BDAB-B723D7999D68}" type="pres">
      <dgm:prSet presAssocID="{F0348FEE-C987-4A9D-A27A-DA423174C549}" presName="LevelOneTextNode" presStyleLbl="node0" presStyleIdx="4" presStyleCnt="8" custScaleX="43187" custScaleY="25076" custLinFactNeighborY="-51196">
        <dgm:presLayoutVars>
          <dgm:chPref val="3"/>
        </dgm:presLayoutVars>
      </dgm:prSet>
      <dgm:spPr/>
      <dgm:t>
        <a:bodyPr/>
        <a:lstStyle/>
        <a:p>
          <a:endParaRPr kumimoji="1" lang="ja-JP" altLang="en-US"/>
        </a:p>
      </dgm:t>
    </dgm:pt>
    <dgm:pt modelId="{7A5357F1-3906-40A3-ABAE-5370F0E0879C}" type="pres">
      <dgm:prSet presAssocID="{F0348FEE-C987-4A9D-A27A-DA423174C549}" presName="level2hierChild" presStyleCnt="0"/>
      <dgm:spPr/>
    </dgm:pt>
    <dgm:pt modelId="{D5069E39-F97C-4464-A454-292E2E15AD16}" type="pres">
      <dgm:prSet presAssocID="{7DDB3387-F138-42D4-962E-F27EF57F717C}" presName="root1" presStyleCnt="0"/>
      <dgm:spPr/>
    </dgm:pt>
    <dgm:pt modelId="{CE087ADA-1F30-4085-B2C2-6B40A2689FF0}" type="pres">
      <dgm:prSet presAssocID="{7DDB3387-F138-42D4-962E-F27EF57F717C}" presName="LevelOneTextNode" presStyleLbl="node0" presStyleIdx="5" presStyleCnt="8" custScaleX="43187" custScaleY="25076" custLinFactNeighborY="-64301">
        <dgm:presLayoutVars>
          <dgm:chPref val="3"/>
        </dgm:presLayoutVars>
      </dgm:prSet>
      <dgm:spPr/>
      <dgm:t>
        <a:bodyPr/>
        <a:lstStyle/>
        <a:p>
          <a:endParaRPr kumimoji="1" lang="ja-JP" altLang="en-US"/>
        </a:p>
      </dgm:t>
    </dgm:pt>
    <dgm:pt modelId="{DF2B8E13-9D1D-45CA-887C-E0CFC8FBBF64}" type="pres">
      <dgm:prSet presAssocID="{7DDB3387-F138-42D4-962E-F27EF57F717C}" presName="level2hierChild" presStyleCnt="0"/>
      <dgm:spPr/>
    </dgm:pt>
    <dgm:pt modelId="{D7E822F8-0302-4B25-8BEA-674CF454AE04}" type="pres">
      <dgm:prSet presAssocID="{F5BE8706-4DC9-46CB-AECD-016CE9F6EE03}" presName="root1" presStyleCnt="0"/>
      <dgm:spPr/>
    </dgm:pt>
    <dgm:pt modelId="{07C2648B-198D-4C66-A36E-0863347823F5}" type="pres">
      <dgm:prSet presAssocID="{F5BE8706-4DC9-46CB-AECD-016CE9F6EE03}" presName="LevelOneTextNode" presStyleLbl="node0" presStyleIdx="6" presStyleCnt="8" custScaleX="43187" custScaleY="25076" custLinFactNeighborY="-76796">
        <dgm:presLayoutVars>
          <dgm:chPref val="3"/>
        </dgm:presLayoutVars>
      </dgm:prSet>
      <dgm:spPr/>
      <dgm:t>
        <a:bodyPr/>
        <a:lstStyle/>
        <a:p>
          <a:endParaRPr kumimoji="1" lang="ja-JP" altLang="en-US"/>
        </a:p>
      </dgm:t>
    </dgm:pt>
    <dgm:pt modelId="{D2D36B68-4AE1-4A91-AA31-01342166D326}" type="pres">
      <dgm:prSet presAssocID="{F5BE8706-4DC9-46CB-AECD-016CE9F6EE03}" presName="level2hierChild" presStyleCnt="0"/>
      <dgm:spPr/>
    </dgm:pt>
    <dgm:pt modelId="{08979FB5-1DCD-4CA2-AA9F-9B78BAE3C976}" type="pres">
      <dgm:prSet presAssocID="{54EA71C5-BD5A-4012-86F7-E3533EF8446B}" presName="root1" presStyleCnt="0"/>
      <dgm:spPr/>
    </dgm:pt>
    <dgm:pt modelId="{92646C9B-72D6-44FE-8075-1226DB2F194F}" type="pres">
      <dgm:prSet presAssocID="{54EA71C5-BD5A-4012-86F7-E3533EF8446B}" presName="LevelOneTextNode" presStyleLbl="node0" presStyleIdx="7" presStyleCnt="8" custScaleX="43187" custScaleY="25076" custLinFactNeighborY="-88994">
        <dgm:presLayoutVars>
          <dgm:chPref val="3"/>
        </dgm:presLayoutVars>
      </dgm:prSet>
      <dgm:spPr/>
      <dgm:t>
        <a:bodyPr/>
        <a:lstStyle/>
        <a:p>
          <a:endParaRPr kumimoji="1" lang="ja-JP" altLang="en-US"/>
        </a:p>
      </dgm:t>
    </dgm:pt>
    <dgm:pt modelId="{C13CB800-8FA2-4A36-A7A8-3CBF715E7975}" type="pres">
      <dgm:prSet presAssocID="{54EA71C5-BD5A-4012-86F7-E3533EF8446B}" presName="level2hierChild" presStyleCnt="0"/>
      <dgm:spPr/>
    </dgm:pt>
  </dgm:ptLst>
  <dgm:cxnLst>
    <dgm:cxn modelId="{5C47621D-7839-46D3-9476-13AE12B0F052}" type="presOf" srcId="{F5BE8706-4DC9-46CB-AECD-016CE9F6EE03}" destId="{07C2648B-198D-4C66-A36E-0863347823F5}" srcOrd="0" destOrd="0" presId="urn:microsoft.com/office/officeart/2005/8/layout/hierarchy2"/>
    <dgm:cxn modelId="{D4B1507E-0D93-4223-8845-A9E758DBAA2A}" srcId="{935713A5-CAE4-4B29-ABE1-868B93402797}" destId="{7E5DADA7-D58F-4FA6-8F8F-018B5E79B58D}" srcOrd="3" destOrd="0" parTransId="{F31D8C00-2C88-4677-B7CE-39DFA7EEC24A}" sibTransId="{6C2BE786-5752-4304-BB12-E2B7879A9FCC}"/>
    <dgm:cxn modelId="{E748AA0D-FD6F-4232-9DBC-26536C9331B1}" type="presOf" srcId="{F0348FEE-C987-4A9D-A27A-DA423174C549}" destId="{50674EAD-7190-4046-BDAB-B723D7999D68}" srcOrd="0" destOrd="0" presId="urn:microsoft.com/office/officeart/2005/8/layout/hierarchy2"/>
    <dgm:cxn modelId="{18EE31A2-65B7-4C4A-B142-30329345DA96}" srcId="{935713A5-CAE4-4B29-ABE1-868B93402797}" destId="{A301B2B7-1A2C-4732-92CB-913B2760B81D}" srcOrd="2" destOrd="0" parTransId="{0B6EC520-B45A-4769-A32E-CE4FBAEFAB40}" sibTransId="{9147FF0B-7504-4C32-B5F5-6C71A1FC472D}"/>
    <dgm:cxn modelId="{6A987919-CD5B-482E-B869-C39F36415C0E}" srcId="{935713A5-CAE4-4B29-ABE1-868B93402797}" destId="{F0348FEE-C987-4A9D-A27A-DA423174C549}" srcOrd="4" destOrd="0" parTransId="{E0E6E180-588C-4EF3-9988-9B8BB3D24F76}" sibTransId="{68A96B3E-8674-4B34-BF0F-1DC90CFC494B}"/>
    <dgm:cxn modelId="{BB5B4500-2223-44BA-A1C0-EF91520B8972}" srcId="{935713A5-CAE4-4B29-ABE1-868B93402797}" destId="{72B1338B-9834-4DC3-956A-BDDA9C62F1F3}" srcOrd="0" destOrd="0" parTransId="{D7D70DD7-2AC3-4D5B-A4A8-48270971F5AB}" sibTransId="{49B4ABB7-FF03-419D-82C5-70B0AAC48B4C}"/>
    <dgm:cxn modelId="{49722799-B5EC-4301-B2CE-A9D7AE379E5E}" type="presOf" srcId="{7DDB3387-F138-42D4-962E-F27EF57F717C}" destId="{CE087ADA-1F30-4085-B2C2-6B40A2689FF0}" srcOrd="0" destOrd="0" presId="urn:microsoft.com/office/officeart/2005/8/layout/hierarchy2"/>
    <dgm:cxn modelId="{B8B8C850-01C6-45A2-BDFE-D1663DC83B74}" srcId="{935713A5-CAE4-4B29-ABE1-868B93402797}" destId="{C30F3359-F3EC-4BC2-93AA-0C5AE4544A1B}" srcOrd="1" destOrd="0" parTransId="{86A363E0-5C82-49BA-A5E7-093E0ADCEF49}" sibTransId="{6C0AAB40-6697-4F7D-B0E7-0A167792B2C1}"/>
    <dgm:cxn modelId="{17A620AB-9402-4474-A251-5CFB81BA13A8}" type="presOf" srcId="{7E5DADA7-D58F-4FA6-8F8F-018B5E79B58D}" destId="{60DA4E56-2733-4EA9-9648-EDB7980413C6}" srcOrd="0" destOrd="0" presId="urn:microsoft.com/office/officeart/2005/8/layout/hierarchy2"/>
    <dgm:cxn modelId="{8D1F5564-A697-434D-82C9-C170DCE73E05}" type="presOf" srcId="{C30F3359-F3EC-4BC2-93AA-0C5AE4544A1B}" destId="{B9CF59F1-13FA-433D-A4A5-A0820BC192E1}" srcOrd="0" destOrd="0" presId="urn:microsoft.com/office/officeart/2005/8/layout/hierarchy2"/>
    <dgm:cxn modelId="{CB853BBF-7807-467E-BBE1-E48E2C72F925}" srcId="{935713A5-CAE4-4B29-ABE1-868B93402797}" destId="{54EA71C5-BD5A-4012-86F7-E3533EF8446B}" srcOrd="7" destOrd="0" parTransId="{3B2A096B-6727-472C-B968-712791162885}" sibTransId="{D5F813E1-C218-4FD3-AC95-CC6BFB4A22A1}"/>
    <dgm:cxn modelId="{93473112-BE89-4EC0-9F8B-DDD2193E4ADD}" type="presOf" srcId="{54EA71C5-BD5A-4012-86F7-E3533EF8446B}" destId="{92646C9B-72D6-44FE-8075-1226DB2F194F}" srcOrd="0" destOrd="0" presId="urn:microsoft.com/office/officeart/2005/8/layout/hierarchy2"/>
    <dgm:cxn modelId="{725F91D0-E73E-4D83-B7D9-0C8478B72F57}" srcId="{935713A5-CAE4-4B29-ABE1-868B93402797}" destId="{F5BE8706-4DC9-46CB-AECD-016CE9F6EE03}" srcOrd="6" destOrd="0" parTransId="{EC7DBF16-922D-4C28-B14B-D40E58C9AE12}" sibTransId="{0EA25E99-C0C1-4D8B-AE31-66CF9FF66734}"/>
    <dgm:cxn modelId="{9210BC9C-7894-4596-BB87-5901112C5EF7}" srcId="{935713A5-CAE4-4B29-ABE1-868B93402797}" destId="{7DDB3387-F138-42D4-962E-F27EF57F717C}" srcOrd="5" destOrd="0" parTransId="{C51D8897-8C4B-48D8-BEAC-87D873659D9F}" sibTransId="{7F0FD12A-CE31-4170-9980-EB9DA953913C}"/>
    <dgm:cxn modelId="{151640B3-ADD7-4CC4-8C42-DB2ACDFE88B5}" type="presOf" srcId="{72B1338B-9834-4DC3-956A-BDDA9C62F1F3}" destId="{359C7085-2704-4ACB-A681-8F76EC661920}"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C5704470-58D8-4105-9715-0BF91971DB14}" type="presOf" srcId="{A301B2B7-1A2C-4732-92CB-913B2760B81D}" destId="{B384C829-8B95-4F62-9696-7D9B757EF040}" srcOrd="0" destOrd="0" presId="urn:microsoft.com/office/officeart/2005/8/layout/hierarchy2"/>
    <dgm:cxn modelId="{A2C2E38C-E0DF-4A04-9EF6-E961A223C0C3}" type="presParOf" srcId="{63E394D9-C9A5-46E0-902D-A534D4868C37}" destId="{201B364C-F246-4F76-8639-2833793B5E2C}" srcOrd="0" destOrd="0" presId="urn:microsoft.com/office/officeart/2005/8/layout/hierarchy2"/>
    <dgm:cxn modelId="{6CA46F21-C93D-4A1C-B9A2-17A566F90FFB}" type="presParOf" srcId="{201B364C-F246-4F76-8639-2833793B5E2C}" destId="{359C7085-2704-4ACB-A681-8F76EC661920}" srcOrd="0" destOrd="0" presId="urn:microsoft.com/office/officeart/2005/8/layout/hierarchy2"/>
    <dgm:cxn modelId="{04A52F9D-4E40-4C0E-9CA9-69784D46C898}" type="presParOf" srcId="{201B364C-F246-4F76-8639-2833793B5E2C}" destId="{CD8453F9-E00C-4020-A6A9-CAAABFEFDB0B}" srcOrd="1" destOrd="0" presId="urn:microsoft.com/office/officeart/2005/8/layout/hierarchy2"/>
    <dgm:cxn modelId="{9D064716-6EF9-4D2E-9CAC-79EEF36CBDF5}" type="presParOf" srcId="{63E394D9-C9A5-46E0-902D-A534D4868C37}" destId="{2D3D95D8-E772-417D-83BE-64B3F01BFB6E}" srcOrd="1" destOrd="0" presId="urn:microsoft.com/office/officeart/2005/8/layout/hierarchy2"/>
    <dgm:cxn modelId="{DCFDBB31-5518-4E4C-BA7E-BC8F8B46235B}" type="presParOf" srcId="{2D3D95D8-E772-417D-83BE-64B3F01BFB6E}" destId="{B9CF59F1-13FA-433D-A4A5-A0820BC192E1}" srcOrd="0" destOrd="0" presId="urn:microsoft.com/office/officeart/2005/8/layout/hierarchy2"/>
    <dgm:cxn modelId="{D355B0A3-B516-45F3-9A14-68DD6BB4BD43}" type="presParOf" srcId="{2D3D95D8-E772-417D-83BE-64B3F01BFB6E}" destId="{FB82D9BB-2049-4029-8915-8DDB0390B623}" srcOrd="1" destOrd="0" presId="urn:microsoft.com/office/officeart/2005/8/layout/hierarchy2"/>
    <dgm:cxn modelId="{C033786A-9D67-4D0C-B014-2043DF85A542}" type="presParOf" srcId="{63E394D9-C9A5-46E0-902D-A534D4868C37}" destId="{D6183BD6-987F-4A32-9A35-D034E666A616}" srcOrd="2" destOrd="0" presId="urn:microsoft.com/office/officeart/2005/8/layout/hierarchy2"/>
    <dgm:cxn modelId="{0CD4A8FD-D998-4101-82B5-DD6E9A85EA4F}" type="presParOf" srcId="{D6183BD6-987F-4A32-9A35-D034E666A616}" destId="{B384C829-8B95-4F62-9696-7D9B757EF040}" srcOrd="0" destOrd="0" presId="urn:microsoft.com/office/officeart/2005/8/layout/hierarchy2"/>
    <dgm:cxn modelId="{0FE5EA4A-C32C-45F4-826B-458FA4F33F57}" type="presParOf" srcId="{D6183BD6-987F-4A32-9A35-D034E666A616}" destId="{A7B50C7D-2217-4AAA-993F-D888DE31CA63}" srcOrd="1" destOrd="0" presId="urn:microsoft.com/office/officeart/2005/8/layout/hierarchy2"/>
    <dgm:cxn modelId="{BE6F2305-6A50-4EC6-975F-8A260C4E689B}" type="presParOf" srcId="{63E394D9-C9A5-46E0-902D-A534D4868C37}" destId="{E0018B8E-5074-4EA3-B1D9-93A033BBEA1D}" srcOrd="3" destOrd="0" presId="urn:microsoft.com/office/officeart/2005/8/layout/hierarchy2"/>
    <dgm:cxn modelId="{415E468B-2A71-4FF6-AF09-9675CEE9B715}" type="presParOf" srcId="{E0018B8E-5074-4EA3-B1D9-93A033BBEA1D}" destId="{60DA4E56-2733-4EA9-9648-EDB7980413C6}" srcOrd="0" destOrd="0" presId="urn:microsoft.com/office/officeart/2005/8/layout/hierarchy2"/>
    <dgm:cxn modelId="{95E00013-FA09-4436-B75D-D42AD93AE4BE}" type="presParOf" srcId="{E0018B8E-5074-4EA3-B1D9-93A033BBEA1D}" destId="{BBC22180-77E1-4E10-9D89-5A941BB1C1FB}" srcOrd="1" destOrd="0" presId="urn:microsoft.com/office/officeart/2005/8/layout/hierarchy2"/>
    <dgm:cxn modelId="{C83D57BD-3F50-4FD3-8A82-0E1BBC398615}" type="presParOf" srcId="{63E394D9-C9A5-46E0-902D-A534D4868C37}" destId="{CEBE9AE5-63EC-49F8-AC79-7297943364BB}" srcOrd="4" destOrd="0" presId="urn:microsoft.com/office/officeart/2005/8/layout/hierarchy2"/>
    <dgm:cxn modelId="{D35E472F-A11C-404B-8BFF-8695784F8CC5}" type="presParOf" srcId="{CEBE9AE5-63EC-49F8-AC79-7297943364BB}" destId="{50674EAD-7190-4046-BDAB-B723D7999D68}" srcOrd="0" destOrd="0" presId="urn:microsoft.com/office/officeart/2005/8/layout/hierarchy2"/>
    <dgm:cxn modelId="{837CD8EA-D4B2-40E6-8805-5A564D6F4471}" type="presParOf" srcId="{CEBE9AE5-63EC-49F8-AC79-7297943364BB}" destId="{7A5357F1-3906-40A3-ABAE-5370F0E0879C}" srcOrd="1" destOrd="0" presId="urn:microsoft.com/office/officeart/2005/8/layout/hierarchy2"/>
    <dgm:cxn modelId="{7721B0C0-7E6C-463D-AAF0-E90907D2FF85}" type="presParOf" srcId="{63E394D9-C9A5-46E0-902D-A534D4868C37}" destId="{D5069E39-F97C-4464-A454-292E2E15AD16}" srcOrd="5" destOrd="0" presId="urn:microsoft.com/office/officeart/2005/8/layout/hierarchy2"/>
    <dgm:cxn modelId="{EF369EDC-FD44-4295-8150-4AD4E66489C8}" type="presParOf" srcId="{D5069E39-F97C-4464-A454-292E2E15AD16}" destId="{CE087ADA-1F30-4085-B2C2-6B40A2689FF0}" srcOrd="0" destOrd="0" presId="urn:microsoft.com/office/officeart/2005/8/layout/hierarchy2"/>
    <dgm:cxn modelId="{7A34B169-B6B5-415A-AD24-EB83AE146AD3}" type="presParOf" srcId="{D5069E39-F97C-4464-A454-292E2E15AD16}" destId="{DF2B8E13-9D1D-45CA-887C-E0CFC8FBBF64}" srcOrd="1" destOrd="0" presId="urn:microsoft.com/office/officeart/2005/8/layout/hierarchy2"/>
    <dgm:cxn modelId="{C4746A2F-3293-4B87-899F-6F16F9FA6AD4}" type="presParOf" srcId="{63E394D9-C9A5-46E0-902D-A534D4868C37}" destId="{D7E822F8-0302-4B25-8BEA-674CF454AE04}" srcOrd="6" destOrd="0" presId="urn:microsoft.com/office/officeart/2005/8/layout/hierarchy2"/>
    <dgm:cxn modelId="{A3914044-C870-424D-B9B0-EC0114C53983}" type="presParOf" srcId="{D7E822F8-0302-4B25-8BEA-674CF454AE04}" destId="{07C2648B-198D-4C66-A36E-0863347823F5}" srcOrd="0" destOrd="0" presId="urn:microsoft.com/office/officeart/2005/8/layout/hierarchy2"/>
    <dgm:cxn modelId="{13B20CE8-266F-4FA9-A88C-263929DC633C}" type="presParOf" srcId="{D7E822F8-0302-4B25-8BEA-674CF454AE04}" destId="{D2D36B68-4AE1-4A91-AA31-01342166D326}" srcOrd="1" destOrd="0" presId="urn:microsoft.com/office/officeart/2005/8/layout/hierarchy2"/>
    <dgm:cxn modelId="{49B00396-DF6E-43C2-B1DA-068F689DE816}" type="presParOf" srcId="{63E394D9-C9A5-46E0-902D-A534D4868C37}" destId="{08979FB5-1DCD-4CA2-AA9F-9B78BAE3C976}" srcOrd="7" destOrd="0" presId="urn:microsoft.com/office/officeart/2005/8/layout/hierarchy2"/>
    <dgm:cxn modelId="{9E427D8C-C176-4258-A953-4E65D8789A52}" type="presParOf" srcId="{08979FB5-1DCD-4CA2-AA9F-9B78BAE3C976}" destId="{92646C9B-72D6-44FE-8075-1226DB2F194F}" srcOrd="0" destOrd="0" presId="urn:microsoft.com/office/officeart/2005/8/layout/hierarchy2"/>
    <dgm:cxn modelId="{5A7A952E-258F-49F3-BA0A-80EBA1BA9043}" type="presParOf" srcId="{08979FB5-1DCD-4CA2-AA9F-9B78BAE3C976}" destId="{C13CB800-8FA2-4A36-A7A8-3CBF715E7975}"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起床時間</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0A36653E-5C48-4AB9-BCE2-938F96E8D076}">
      <dgm:prSet phldrT="[テキスト]" custT="1"/>
      <dgm:spPr>
        <a:solidFill>
          <a:srgbClr val="FF9900">
            <a:alpha val="20000"/>
          </a:srgbClr>
        </a:solidFill>
        <a:ln>
          <a:noFill/>
        </a:ln>
      </dgm:spPr>
      <dgm:t>
        <a:bodyPr/>
        <a:lstStyle/>
        <a:p>
          <a:r>
            <a:rPr kumimoji="1" lang="ja-JP" altLang="en-US" sz="2400" dirty="0"/>
            <a:t>学生ダミー</a:t>
          </a:r>
          <a:endParaRPr kumimoji="1" lang="en-US" altLang="ja-JP" sz="2400" dirty="0"/>
        </a:p>
      </dgm:t>
    </dgm:pt>
    <dgm:pt modelId="{6F329AB8-4163-4EE6-96DE-9F008EADE7E3}" type="parTrans" cxnId="{4D241DFA-CF09-429C-9448-00408BDEE15D}">
      <dgm:prSet/>
      <dgm:spPr/>
      <dgm:t>
        <a:bodyPr/>
        <a:lstStyle/>
        <a:p>
          <a:endParaRPr kumimoji="1" lang="ja-JP" altLang="en-US"/>
        </a:p>
      </dgm:t>
    </dgm:pt>
    <dgm:pt modelId="{A865DADA-3282-44C1-BF0C-C10D5F85901E}" type="sibTrans" cxnId="{4D241DFA-CF09-429C-9448-00408BDEE15D}">
      <dgm:prSet/>
      <dgm:spPr/>
      <dgm:t>
        <a:bodyPr/>
        <a:lstStyle/>
        <a:p>
          <a:endParaRPr kumimoji="1" lang="ja-JP" altLang="en-US"/>
        </a:p>
      </dgm:t>
    </dgm:pt>
    <dgm:pt modelId="{84CB93B5-66EE-4FB9-A1B6-DE8FE1AC8E3D}">
      <dgm:prSet phldrT="[テキスト]" custT="1"/>
      <dgm:spPr>
        <a:solidFill>
          <a:srgbClr val="FF9900">
            <a:alpha val="20000"/>
          </a:srgbClr>
        </a:solidFill>
        <a:ln>
          <a:noFill/>
        </a:ln>
      </dgm:spPr>
      <dgm:t>
        <a:bodyPr/>
        <a:lstStyle/>
        <a:p>
          <a:r>
            <a:rPr kumimoji="1" lang="en-US" altLang="ja-JP" sz="2400" dirty="0"/>
            <a:t>24</a:t>
          </a:r>
          <a:r>
            <a:rPr kumimoji="1" lang="ja-JP" altLang="en-US" sz="2400" dirty="0"/>
            <a:t>時間営業賛成意識</a:t>
          </a:r>
          <a:endParaRPr kumimoji="1" lang="en-US" altLang="ja-JP" sz="2400" dirty="0"/>
        </a:p>
      </dgm:t>
    </dgm:pt>
    <dgm:pt modelId="{4F5EC653-3BE5-4DC7-BC75-45259433EFBB}" type="parTrans" cxnId="{EB3C69EC-4674-433D-A52C-B78C6669D90C}">
      <dgm:prSet/>
      <dgm:spPr/>
      <dgm:t>
        <a:bodyPr/>
        <a:lstStyle/>
        <a:p>
          <a:endParaRPr kumimoji="1" lang="ja-JP" altLang="en-US"/>
        </a:p>
      </dgm:t>
    </dgm:pt>
    <dgm:pt modelId="{13E59E63-6301-4856-A1C0-333D7737AA2B}" type="sibTrans" cxnId="{EB3C69EC-4674-433D-A52C-B78C6669D90C}">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3"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FB55F3E-ED2C-4B68-ADFF-58C25C73DFD2}" type="pres">
      <dgm:prSet presAssocID="{0A36653E-5C48-4AB9-BCE2-938F96E8D076}" presName="root1" presStyleCnt="0"/>
      <dgm:spPr/>
    </dgm:pt>
    <dgm:pt modelId="{C51DB5F6-2DEA-413F-8B54-9B6CB365F6B0}" type="pres">
      <dgm:prSet presAssocID="{0A36653E-5C48-4AB9-BCE2-938F96E8D076}" presName="LevelOneTextNode" presStyleLbl="node0" presStyleIdx="1" presStyleCnt="3">
        <dgm:presLayoutVars>
          <dgm:chPref val="3"/>
        </dgm:presLayoutVars>
      </dgm:prSet>
      <dgm:spPr/>
      <dgm:t>
        <a:bodyPr/>
        <a:lstStyle/>
        <a:p>
          <a:endParaRPr kumimoji="1" lang="ja-JP" altLang="en-US"/>
        </a:p>
      </dgm:t>
    </dgm:pt>
    <dgm:pt modelId="{6F73F98E-FC19-4D76-BBBF-3C9732E13CA3}" type="pres">
      <dgm:prSet presAssocID="{0A36653E-5C48-4AB9-BCE2-938F96E8D076}" presName="level2hierChild" presStyleCnt="0"/>
      <dgm:spPr/>
    </dgm:pt>
    <dgm:pt modelId="{7C6C68A6-07D3-4CC0-AC2F-71B9EE518840}" type="pres">
      <dgm:prSet presAssocID="{84CB93B5-66EE-4FB9-A1B6-DE8FE1AC8E3D}" presName="root1" presStyleCnt="0"/>
      <dgm:spPr/>
    </dgm:pt>
    <dgm:pt modelId="{9368B683-09CC-429B-B786-6B48439C5A47}" type="pres">
      <dgm:prSet presAssocID="{84CB93B5-66EE-4FB9-A1B6-DE8FE1AC8E3D}" presName="LevelOneTextNode" presStyleLbl="node0" presStyleIdx="2" presStyleCnt="3">
        <dgm:presLayoutVars>
          <dgm:chPref val="3"/>
        </dgm:presLayoutVars>
      </dgm:prSet>
      <dgm:spPr/>
      <dgm:t>
        <a:bodyPr/>
        <a:lstStyle/>
        <a:p>
          <a:endParaRPr kumimoji="1" lang="ja-JP" altLang="en-US"/>
        </a:p>
      </dgm:t>
    </dgm:pt>
    <dgm:pt modelId="{D82A771D-A9C8-4B36-A7CD-2BEE34161DB7}" type="pres">
      <dgm:prSet presAssocID="{84CB93B5-66EE-4FB9-A1B6-DE8FE1AC8E3D}" presName="level2hierChild" presStyleCnt="0"/>
      <dgm:spPr/>
    </dgm:pt>
  </dgm:ptLst>
  <dgm:cxnLst>
    <dgm:cxn modelId="{AED3A1E8-B506-400E-9C62-E051B5CBF48A}" type="presOf" srcId="{84CB93B5-66EE-4FB9-A1B6-DE8FE1AC8E3D}" destId="{9368B683-09CC-429B-B786-6B48439C5A47}"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EB3C69EC-4674-433D-A52C-B78C6669D90C}" srcId="{52C410C8-11BE-40D3-A7B4-391059B9485B}" destId="{84CB93B5-66EE-4FB9-A1B6-DE8FE1AC8E3D}" srcOrd="2" destOrd="0" parTransId="{4F5EC653-3BE5-4DC7-BC75-45259433EFBB}" sibTransId="{13E59E63-6301-4856-A1C0-333D7737AA2B}"/>
    <dgm:cxn modelId="{4D241DFA-CF09-429C-9448-00408BDEE15D}" srcId="{52C410C8-11BE-40D3-A7B4-391059B9485B}" destId="{0A36653E-5C48-4AB9-BCE2-938F96E8D076}" srcOrd="1" destOrd="0" parTransId="{6F329AB8-4163-4EE6-96DE-9F008EADE7E3}" sibTransId="{A865DADA-3282-44C1-BF0C-C10D5F85901E}"/>
    <dgm:cxn modelId="{87E0574E-6542-4E71-88D4-CE4C25F43A8F}" type="presOf" srcId="{0A36653E-5C48-4AB9-BCE2-938F96E8D076}" destId="{C51DB5F6-2DEA-413F-8B54-9B6CB365F6B0}"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A7A4787-9BD4-4755-8413-3B31BA607C1B}" type="presParOf" srcId="{111332F0-C059-4139-AA8E-A8BD4F00A5E2}" destId="{6FB55F3E-ED2C-4B68-ADFF-58C25C73DFD2}" srcOrd="1" destOrd="0" presId="urn:microsoft.com/office/officeart/2005/8/layout/hierarchy2"/>
    <dgm:cxn modelId="{192E5542-5A9E-4EF9-935C-A6965B2268B7}" type="presParOf" srcId="{6FB55F3E-ED2C-4B68-ADFF-58C25C73DFD2}" destId="{C51DB5F6-2DEA-413F-8B54-9B6CB365F6B0}" srcOrd="0" destOrd="0" presId="urn:microsoft.com/office/officeart/2005/8/layout/hierarchy2"/>
    <dgm:cxn modelId="{323EBCF6-BB02-434C-9C58-0F9C8750E19D}" type="presParOf" srcId="{6FB55F3E-ED2C-4B68-ADFF-58C25C73DFD2}" destId="{6F73F98E-FC19-4D76-BBBF-3C9732E13CA3}" srcOrd="1" destOrd="0" presId="urn:microsoft.com/office/officeart/2005/8/layout/hierarchy2"/>
    <dgm:cxn modelId="{7B6967F1-0C4D-4D69-A7D8-CE3D0883671B}" type="presParOf" srcId="{111332F0-C059-4139-AA8E-A8BD4F00A5E2}" destId="{7C6C68A6-07D3-4CC0-AC2F-71B9EE518840}" srcOrd="2" destOrd="0" presId="urn:microsoft.com/office/officeart/2005/8/layout/hierarchy2"/>
    <dgm:cxn modelId="{6D2E4686-C8A3-4619-A7FD-0402E62F269E}" type="presParOf" srcId="{7C6C68A6-07D3-4CC0-AC2F-71B9EE518840}" destId="{9368B683-09CC-429B-B786-6B48439C5A47}" srcOrd="0" destOrd="0" presId="urn:microsoft.com/office/officeart/2005/8/layout/hierarchy2"/>
    <dgm:cxn modelId="{8CEC70A1-7467-4609-B06E-3EEA65477DE7}" type="presParOf" srcId="{7C6C68A6-07D3-4CC0-AC2F-71B9EE518840}" destId="{D82A771D-A9C8-4B36-A7CD-2BEE34161DB7}"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alpha val="20000"/>
          </a:srgbClr>
        </a:solidFill>
      </dgm:spPr>
      <dgm:t>
        <a:bodyPr/>
        <a:lstStyle/>
        <a:p>
          <a:r>
            <a:rPr kumimoji="1" lang="ja-JP" altLang="en-US" sz="3200" b="1" dirty="0"/>
            <a:t>コンビニ利用頻度</a:t>
          </a:r>
          <a:r>
            <a:rPr kumimoji="1" lang="en-US" altLang="ja-JP" sz="3200" b="1" dirty="0"/>
            <a:t>(</a:t>
          </a:r>
          <a:r>
            <a:rPr kumimoji="1" lang="ja-JP" altLang="en-US" sz="3200" b="1" dirty="0"/>
            <a:t>回</a:t>
          </a:r>
          <a:r>
            <a:rPr kumimoji="1" lang="en-US" altLang="ja-JP" sz="3200" b="1" dirty="0"/>
            <a:t>/</a:t>
          </a:r>
          <a:r>
            <a:rPr kumimoji="1" lang="ja-JP" altLang="en-US" sz="3200" b="1" dirty="0"/>
            <a:t>日</a:t>
          </a:r>
          <a:r>
            <a:rPr kumimoji="1" lang="en-US" altLang="ja-JP" sz="3200" b="1" dirty="0"/>
            <a:t>)</a:t>
          </a:r>
          <a:endParaRPr kumimoji="1" lang="ja-JP" altLang="en-US" sz="2800" dirty="0"/>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深夜のコンビニ利用度</a:t>
          </a:r>
          <a:r>
            <a:rPr kumimoji="1" lang="en-US" altLang="ja-JP" sz="3200" b="1" dirty="0"/>
            <a:t>(5</a:t>
          </a:r>
          <a:r>
            <a:rPr kumimoji="1" lang="ja-JP" altLang="en-US" sz="3200" b="1" dirty="0"/>
            <a:t>件法</a:t>
          </a:r>
          <a:r>
            <a:rPr kumimoji="1" lang="en-US" altLang="ja-JP" sz="3200" b="1" dirty="0"/>
            <a:t>)</a:t>
          </a:r>
          <a:endParaRPr kumimoji="1" lang="ja-JP" altLang="en-US" sz="2800" dirty="0"/>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LinFactNeighborY="-2374">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38256" custLinFactNeighborX="-356" custLinFactNeighborY="3185">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599E5C84-F690-4DC1-9497-401FF355FBBE}">
      <dgm:prSet phldrT="[テキスト]" custT="1"/>
      <dgm:spPr>
        <a:solidFill>
          <a:srgbClr val="FF9900"/>
        </a:solidFill>
        <a:ln>
          <a:noFill/>
        </a:ln>
      </dgm:spPr>
      <dgm:t>
        <a:bodyPr/>
        <a:lstStyle/>
        <a:p>
          <a:r>
            <a:rPr kumimoji="1" lang="ja-JP" altLang="en-US" sz="2000" b="1" dirty="0"/>
            <a:t>社会</a:t>
          </a:r>
          <a:r>
            <a:rPr kumimoji="1" lang="ja-JP" altLang="en-US" sz="2000" dirty="0"/>
            <a:t>にとっての</a:t>
          </a:r>
          <a:endParaRPr kumimoji="1" lang="en-US" altLang="ja-JP" sz="2000" dirty="0"/>
        </a:p>
        <a:p>
          <a:r>
            <a:rPr kumimoji="1" lang="ja-JP" altLang="en-US" sz="2000" dirty="0"/>
            <a:t>移動短縮便益</a:t>
          </a:r>
        </a:p>
      </dgm:t>
    </dgm:pt>
    <dgm:pt modelId="{34B19004-4E05-4499-A412-C887BDE77E39}" type="parTrans" cxnId="{2CF44ABB-35B8-418E-AB6E-7DE723A748BE}">
      <dgm:prSet/>
      <dgm:spPr/>
      <dgm:t>
        <a:bodyPr/>
        <a:lstStyle/>
        <a:p>
          <a:endParaRPr kumimoji="1" lang="ja-JP" altLang="en-US"/>
        </a:p>
      </dgm:t>
    </dgm:pt>
    <dgm:pt modelId="{5DC87BE4-823B-44D5-AF84-99307F8870F8}" type="sibTrans" cxnId="{2CF44ABB-35B8-418E-AB6E-7DE723A748BE}">
      <dgm:prSet/>
      <dgm:spPr/>
      <dgm:t>
        <a:bodyPr/>
        <a:lstStyle/>
        <a:p>
          <a:endParaRPr kumimoji="1" lang="ja-JP" altLang="en-US"/>
        </a:p>
      </dgm:t>
    </dgm:pt>
    <dgm:pt modelId="{9AE1D367-264F-4E3D-A632-335592ECB27E}">
      <dgm:prSet phldrT="[テキスト]" custT="1"/>
      <dgm:spPr>
        <a:solidFill>
          <a:srgbClr val="FF9900"/>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なくても困らない</a:t>
          </a:r>
          <a:r>
            <a:rPr kumimoji="1" lang="en-US" altLang="ja-JP" sz="2000" dirty="0"/>
            <a:t>)</a:t>
          </a:r>
        </a:p>
      </dgm:t>
    </dgm:pt>
    <dgm:pt modelId="{A4CC39F2-F3A3-4BE1-AC35-48494F6B0E23}" type="parTrans" cxnId="{917D815D-427E-46BA-8279-8E443126A5A9}">
      <dgm:prSet/>
      <dgm:spPr/>
      <dgm:t>
        <a:bodyPr/>
        <a:lstStyle/>
        <a:p>
          <a:endParaRPr kumimoji="1" lang="ja-JP" altLang="en-US"/>
        </a:p>
      </dgm:t>
    </dgm:pt>
    <dgm:pt modelId="{775FEE7A-9AA8-44BD-9CC6-1EAC7165307B}" type="sibTrans" cxnId="{917D815D-427E-46BA-8279-8E443126A5A9}">
      <dgm:prSet/>
      <dgm:spPr/>
      <dgm:t>
        <a:bodyPr/>
        <a:lstStyle/>
        <a:p>
          <a:endParaRPr kumimoji="1" lang="ja-JP" altLang="en-US"/>
        </a:p>
      </dgm:t>
    </dgm:pt>
    <dgm:pt modelId="{863B33E1-AE3A-4492-B60C-087C2E279779}">
      <dgm:prSet phldrT="[テキスト]" custT="1"/>
      <dgm:spPr>
        <a:solidFill>
          <a:srgbClr val="FF9900"/>
        </a:solidFill>
        <a:ln>
          <a:noFill/>
        </a:ln>
      </dgm:spPr>
      <dgm:t>
        <a:bodyPr/>
        <a:lstStyle/>
        <a:p>
          <a:r>
            <a:rPr kumimoji="1" lang="ja-JP" altLang="en-US" sz="2000" dirty="0"/>
            <a:t>朝食頻度</a:t>
          </a:r>
        </a:p>
      </dgm:t>
    </dgm:pt>
    <dgm:pt modelId="{99720855-42C3-418C-ADCC-48AA31D36E65}" type="parTrans" cxnId="{D4D5313E-4C6B-4A78-8E49-1A0C20F3E76A}">
      <dgm:prSet/>
      <dgm:spPr/>
      <dgm:t>
        <a:bodyPr/>
        <a:lstStyle/>
        <a:p>
          <a:endParaRPr kumimoji="1" lang="ja-JP" altLang="en-US"/>
        </a:p>
      </dgm:t>
    </dgm:pt>
    <dgm:pt modelId="{F103BC43-C451-4FF3-993E-D7F7BF0958CE}" type="sibTrans" cxnId="{D4D5313E-4C6B-4A78-8E49-1A0C20F3E76A}">
      <dgm:prSet/>
      <dgm:spPr/>
      <dgm:t>
        <a:bodyPr/>
        <a:lstStyle/>
        <a:p>
          <a:endParaRPr kumimoji="1" lang="ja-JP" altLang="en-US"/>
        </a:p>
      </dgm:t>
    </dgm:pt>
    <dgm:pt modelId="{E38FF288-71D2-45B6-93EF-F415713F8137}">
      <dgm:prSet phldrT="[テキスト]" custT="1"/>
      <dgm:spPr>
        <a:solidFill>
          <a:srgbClr val="FF9900"/>
        </a:solidFill>
        <a:ln>
          <a:noFill/>
        </a:ln>
      </dgm:spPr>
      <dgm:t>
        <a:bodyPr/>
        <a:lstStyle/>
        <a:p>
          <a:r>
            <a:rPr kumimoji="1" lang="ja-JP" altLang="en-US" sz="2000" dirty="0"/>
            <a:t>学生ダミー</a:t>
          </a:r>
        </a:p>
      </dgm:t>
    </dgm:pt>
    <dgm:pt modelId="{6BCB0096-78D3-4AA4-85C4-F6670FD3821D}" type="parTrans" cxnId="{6FBA2166-0765-40F3-9B1B-1F7A4A3CC549}">
      <dgm:prSet/>
      <dgm:spPr/>
      <dgm:t>
        <a:bodyPr/>
        <a:lstStyle/>
        <a:p>
          <a:endParaRPr kumimoji="1" lang="ja-JP" altLang="en-US"/>
        </a:p>
      </dgm:t>
    </dgm:pt>
    <dgm:pt modelId="{BBC6F784-F276-4720-8E63-4D0C0F52C3A5}" type="sibTrans" cxnId="{6FBA2166-0765-40F3-9B1B-1F7A4A3CC549}">
      <dgm:prSet/>
      <dgm:spPr/>
      <dgm:t>
        <a:bodyPr/>
        <a:lstStyle/>
        <a:p>
          <a:endParaRPr kumimoji="1" lang="ja-JP" altLang="en-US"/>
        </a:p>
      </dgm:t>
    </dgm:pt>
    <dgm:pt modelId="{2D2F226F-4490-40EF-A15A-791923857DA9}">
      <dgm:prSet phldrT="[テキスト]" custT="1"/>
      <dgm:spPr>
        <a:solidFill>
          <a:srgbClr val="FF9900"/>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なくてもよい</a:t>
          </a:r>
          <a:r>
            <a:rPr kumimoji="1" lang="en-US" altLang="ja-JP" sz="2000" dirty="0"/>
            <a:t>)</a:t>
          </a:r>
        </a:p>
      </dgm:t>
    </dgm:pt>
    <dgm:pt modelId="{B8D147BB-2AE2-4BE8-BF53-61D33D33F1A7}" type="sibTrans" cxnId="{7092F156-11A5-484B-A1A6-0E1498017673}">
      <dgm:prSet/>
      <dgm:spPr/>
      <dgm:t>
        <a:bodyPr/>
        <a:lstStyle/>
        <a:p>
          <a:endParaRPr kumimoji="1" lang="ja-JP" altLang="en-US"/>
        </a:p>
      </dgm:t>
    </dgm:pt>
    <dgm:pt modelId="{4C4802A8-B58C-4A97-8D8D-7921D81E8C53}" type="parTrans" cxnId="{7092F156-11A5-484B-A1A6-0E1498017673}">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66773CEF-7C79-4827-9C91-02A8199923F9}" type="pres">
      <dgm:prSet presAssocID="{599E5C84-F690-4DC1-9497-401FF355FBBE}" presName="root1" presStyleCnt="0"/>
      <dgm:spPr/>
    </dgm:pt>
    <dgm:pt modelId="{72CB48E6-E18D-43AC-AEFC-D66D508A637C}" type="pres">
      <dgm:prSet presAssocID="{599E5C84-F690-4DC1-9497-401FF355FBBE}" presName="LevelOneTextNode" presStyleLbl="node0" presStyleIdx="0" presStyleCnt="5" custScaleX="63358" custScaleY="60664" custLinFactNeighborY="3900">
        <dgm:presLayoutVars>
          <dgm:chPref val="3"/>
        </dgm:presLayoutVars>
      </dgm:prSet>
      <dgm:spPr/>
      <dgm:t>
        <a:bodyPr/>
        <a:lstStyle/>
        <a:p>
          <a:endParaRPr kumimoji="1" lang="ja-JP" altLang="en-US"/>
        </a:p>
      </dgm:t>
    </dgm:pt>
    <dgm:pt modelId="{9EDA9D7E-CB78-4B38-B982-1207B4A7BDB5}" type="pres">
      <dgm:prSet presAssocID="{599E5C84-F690-4DC1-9497-401FF355FBBE}" presName="level2hierChild" presStyleCnt="0"/>
      <dgm:spPr/>
    </dgm:pt>
    <dgm:pt modelId="{845DCCE0-393E-466D-B6C3-BDC27D73E8D4}" type="pres">
      <dgm:prSet presAssocID="{863B33E1-AE3A-4492-B60C-087C2E279779}" presName="root1" presStyleCnt="0"/>
      <dgm:spPr/>
    </dgm:pt>
    <dgm:pt modelId="{1C3B4A16-6206-4335-A1B8-82CC0B9FD945}" type="pres">
      <dgm:prSet presAssocID="{863B33E1-AE3A-4492-B60C-087C2E279779}" presName="LevelOneTextNode" presStyleLbl="node0" presStyleIdx="1" presStyleCnt="5" custScaleX="63358" custScaleY="60664" custLinFactNeighborY="-8775">
        <dgm:presLayoutVars>
          <dgm:chPref val="3"/>
        </dgm:presLayoutVars>
      </dgm:prSet>
      <dgm:spPr/>
      <dgm:t>
        <a:bodyPr/>
        <a:lstStyle/>
        <a:p>
          <a:endParaRPr kumimoji="1" lang="ja-JP" altLang="en-US"/>
        </a:p>
      </dgm:t>
    </dgm:pt>
    <dgm:pt modelId="{EE1F330B-15EA-4223-B889-CAF685D846FE}" type="pres">
      <dgm:prSet presAssocID="{863B33E1-AE3A-4492-B60C-087C2E279779}" presName="level2hierChild" presStyleCnt="0"/>
      <dgm:spPr/>
    </dgm:pt>
    <dgm:pt modelId="{96A175AE-6D7A-4A60-BF75-606D1E2356B8}" type="pres">
      <dgm:prSet presAssocID="{E38FF288-71D2-45B6-93EF-F415713F8137}" presName="root1" presStyleCnt="0"/>
      <dgm:spPr/>
    </dgm:pt>
    <dgm:pt modelId="{8AF28728-CC09-406E-8F88-1328CDBF41C9}" type="pres">
      <dgm:prSet presAssocID="{E38FF288-71D2-45B6-93EF-F415713F8137}" presName="LevelOneTextNode" presStyleLbl="node0" presStyleIdx="2" presStyleCnt="5" custScaleX="63358" custScaleY="60664" custLinFactNeighborY="-22200">
        <dgm:presLayoutVars>
          <dgm:chPref val="3"/>
        </dgm:presLayoutVars>
      </dgm:prSet>
      <dgm:spPr/>
      <dgm:t>
        <a:bodyPr/>
        <a:lstStyle/>
        <a:p>
          <a:endParaRPr kumimoji="1" lang="ja-JP" altLang="en-US"/>
        </a:p>
      </dgm:t>
    </dgm:pt>
    <dgm:pt modelId="{F63CEEDE-4BCC-4200-8FDD-E3F9C70BFC3A}" type="pres">
      <dgm:prSet presAssocID="{E38FF288-71D2-45B6-93EF-F415713F8137}" presName="level2hierChild" presStyleCnt="0"/>
      <dgm:spPr/>
    </dgm:pt>
    <dgm:pt modelId="{F4551AED-F29F-41FD-8AA0-DF6697DC49B6}" type="pres">
      <dgm:prSet presAssocID="{9AE1D367-264F-4E3D-A632-335592ECB27E}" presName="root1" presStyleCnt="0"/>
      <dgm:spPr/>
    </dgm:pt>
    <dgm:pt modelId="{B715337C-C65C-4831-A1E8-97414C39150B}" type="pres">
      <dgm:prSet presAssocID="{9AE1D367-264F-4E3D-A632-335592ECB27E}" presName="LevelOneTextNode" presStyleLbl="node0" presStyleIdx="3" presStyleCnt="5" custScaleX="63358" custScaleY="60664" custLinFactNeighborY="-35352">
        <dgm:presLayoutVars>
          <dgm:chPref val="3"/>
        </dgm:presLayoutVars>
      </dgm:prSet>
      <dgm:spPr/>
      <dgm:t>
        <a:bodyPr/>
        <a:lstStyle/>
        <a:p>
          <a:endParaRPr kumimoji="1" lang="ja-JP" altLang="en-US"/>
        </a:p>
      </dgm:t>
    </dgm:pt>
    <dgm:pt modelId="{307F8FB8-5803-41EC-AD9A-E8039B87753A}" type="pres">
      <dgm:prSet presAssocID="{9AE1D367-264F-4E3D-A632-335592ECB27E}" presName="level2hierChild" presStyleCnt="0"/>
      <dgm:spPr/>
    </dgm:pt>
    <dgm:pt modelId="{58F837CB-0B32-4F97-864E-38CE5AD3F3EF}" type="pres">
      <dgm:prSet presAssocID="{2D2F226F-4490-40EF-A15A-791923857DA9}" presName="root1" presStyleCnt="0"/>
      <dgm:spPr/>
    </dgm:pt>
    <dgm:pt modelId="{14C696C2-EF15-4636-9A63-7FF3D3800A37}" type="pres">
      <dgm:prSet presAssocID="{2D2F226F-4490-40EF-A15A-791923857DA9}" presName="LevelOneTextNode" presStyleLbl="node0" presStyleIdx="4" presStyleCnt="5" custScaleX="63358" custScaleY="60664" custLinFactNeighborY="-48125">
        <dgm:presLayoutVars>
          <dgm:chPref val="3"/>
        </dgm:presLayoutVars>
      </dgm:prSet>
      <dgm:spPr/>
      <dgm:t>
        <a:bodyPr/>
        <a:lstStyle/>
        <a:p>
          <a:endParaRPr kumimoji="1" lang="ja-JP" altLang="en-US"/>
        </a:p>
      </dgm:t>
    </dgm:pt>
    <dgm:pt modelId="{B9E170A2-E875-4C9A-97B8-F7E8EC9A5CF8}" type="pres">
      <dgm:prSet presAssocID="{2D2F226F-4490-40EF-A15A-791923857DA9}" presName="level2hierChild" presStyleCnt="0"/>
      <dgm:spPr/>
    </dgm:pt>
  </dgm:ptLst>
  <dgm:cxnLst>
    <dgm:cxn modelId="{ABEDA323-4F2F-4A31-9934-56399A2DE0FD}" type="presOf" srcId="{599E5C84-F690-4DC1-9497-401FF355FBBE}" destId="{72CB48E6-E18D-43AC-AEFC-D66D508A637C}" srcOrd="0" destOrd="0" presId="urn:microsoft.com/office/officeart/2005/8/layout/hierarchy2"/>
    <dgm:cxn modelId="{7092F156-11A5-484B-A1A6-0E1498017673}" srcId="{935713A5-CAE4-4B29-ABE1-868B93402797}" destId="{2D2F226F-4490-40EF-A15A-791923857DA9}" srcOrd="4" destOrd="0" parTransId="{4C4802A8-B58C-4A97-8D8D-7921D81E8C53}" sibTransId="{B8D147BB-2AE2-4BE8-BF53-61D33D33F1A7}"/>
    <dgm:cxn modelId="{D4D5313E-4C6B-4A78-8E49-1A0C20F3E76A}" srcId="{935713A5-CAE4-4B29-ABE1-868B93402797}" destId="{863B33E1-AE3A-4492-B60C-087C2E279779}" srcOrd="1" destOrd="0" parTransId="{99720855-42C3-418C-ADCC-48AA31D36E65}" sibTransId="{F103BC43-C451-4FF3-993E-D7F7BF0958CE}"/>
    <dgm:cxn modelId="{C6027C2D-DC00-47FC-BF46-2A2318803A74}" type="presOf" srcId="{863B33E1-AE3A-4492-B60C-087C2E279779}" destId="{1C3B4A16-6206-4335-A1B8-82CC0B9FD945}" srcOrd="0" destOrd="0" presId="urn:microsoft.com/office/officeart/2005/8/layout/hierarchy2"/>
    <dgm:cxn modelId="{917D815D-427E-46BA-8279-8E443126A5A9}" srcId="{935713A5-CAE4-4B29-ABE1-868B93402797}" destId="{9AE1D367-264F-4E3D-A632-335592ECB27E}" srcOrd="3" destOrd="0" parTransId="{A4CC39F2-F3A3-4BE1-AC35-48494F6B0E23}" sibTransId="{775FEE7A-9AA8-44BD-9CC6-1EAC7165307B}"/>
    <dgm:cxn modelId="{2EA510FB-3BD9-42C2-B55E-20A13302787C}" type="presOf" srcId="{9AE1D367-264F-4E3D-A632-335592ECB27E}" destId="{B715337C-C65C-4831-A1E8-97414C39150B}" srcOrd="0" destOrd="0" presId="urn:microsoft.com/office/officeart/2005/8/layout/hierarchy2"/>
    <dgm:cxn modelId="{CA81EABE-0AC0-4851-9B38-AFA2AA5F7C29}" type="presOf" srcId="{2D2F226F-4490-40EF-A15A-791923857DA9}" destId="{14C696C2-EF15-4636-9A63-7FF3D3800A37}" srcOrd="0" destOrd="0" presId="urn:microsoft.com/office/officeart/2005/8/layout/hierarchy2"/>
    <dgm:cxn modelId="{19A22152-CB81-4128-8EA4-3A2559B2142D}" type="presOf" srcId="{E38FF288-71D2-45B6-93EF-F415713F8137}" destId="{8AF28728-CC09-406E-8F88-1328CDBF41C9}" srcOrd="0" destOrd="0" presId="urn:microsoft.com/office/officeart/2005/8/layout/hierarchy2"/>
    <dgm:cxn modelId="{2CF44ABB-35B8-418E-AB6E-7DE723A748BE}" srcId="{935713A5-CAE4-4B29-ABE1-868B93402797}" destId="{599E5C84-F690-4DC1-9497-401FF355FBBE}" srcOrd="0" destOrd="0" parTransId="{34B19004-4E05-4499-A412-C887BDE77E39}" sibTransId="{5DC87BE4-823B-44D5-AF84-99307F8870F8}"/>
    <dgm:cxn modelId="{6FBA2166-0765-40F3-9B1B-1F7A4A3CC549}" srcId="{935713A5-CAE4-4B29-ABE1-868B93402797}" destId="{E38FF288-71D2-45B6-93EF-F415713F8137}" srcOrd="2" destOrd="0" parTransId="{6BCB0096-78D3-4AA4-85C4-F6670FD3821D}" sibTransId="{BBC6F784-F276-4720-8E63-4D0C0F52C3A5}"/>
    <dgm:cxn modelId="{5BB50CD6-9506-4390-A8CF-E03092C47DE2}" type="presOf" srcId="{935713A5-CAE4-4B29-ABE1-868B93402797}" destId="{63E394D9-C9A5-46E0-902D-A534D4868C37}" srcOrd="0" destOrd="0" presId="urn:microsoft.com/office/officeart/2005/8/layout/hierarchy2"/>
    <dgm:cxn modelId="{3AD21692-4F63-4058-A6CD-F5351A02964D}" type="presParOf" srcId="{63E394D9-C9A5-46E0-902D-A534D4868C37}" destId="{66773CEF-7C79-4827-9C91-02A8199923F9}" srcOrd="0" destOrd="0" presId="urn:microsoft.com/office/officeart/2005/8/layout/hierarchy2"/>
    <dgm:cxn modelId="{04E01F7B-4998-48D5-9CBC-906DF45C5C61}" type="presParOf" srcId="{66773CEF-7C79-4827-9C91-02A8199923F9}" destId="{72CB48E6-E18D-43AC-AEFC-D66D508A637C}" srcOrd="0" destOrd="0" presId="urn:microsoft.com/office/officeart/2005/8/layout/hierarchy2"/>
    <dgm:cxn modelId="{1E6D0EBE-2276-4AF4-B282-1317B3CAD35D}" type="presParOf" srcId="{66773CEF-7C79-4827-9C91-02A8199923F9}" destId="{9EDA9D7E-CB78-4B38-B982-1207B4A7BDB5}" srcOrd="1" destOrd="0" presId="urn:microsoft.com/office/officeart/2005/8/layout/hierarchy2"/>
    <dgm:cxn modelId="{6B0C9309-A848-4F14-8B0F-D3106B603B22}" type="presParOf" srcId="{63E394D9-C9A5-46E0-902D-A534D4868C37}" destId="{845DCCE0-393E-466D-B6C3-BDC27D73E8D4}" srcOrd="1" destOrd="0" presId="urn:microsoft.com/office/officeart/2005/8/layout/hierarchy2"/>
    <dgm:cxn modelId="{1EE823CC-A574-475F-AC92-5E88A2EDF5B2}" type="presParOf" srcId="{845DCCE0-393E-466D-B6C3-BDC27D73E8D4}" destId="{1C3B4A16-6206-4335-A1B8-82CC0B9FD945}" srcOrd="0" destOrd="0" presId="urn:microsoft.com/office/officeart/2005/8/layout/hierarchy2"/>
    <dgm:cxn modelId="{C07F6546-FB7C-4DE0-9EB7-CB1A3B173102}" type="presParOf" srcId="{845DCCE0-393E-466D-B6C3-BDC27D73E8D4}" destId="{EE1F330B-15EA-4223-B889-CAF685D846FE}" srcOrd="1" destOrd="0" presId="urn:microsoft.com/office/officeart/2005/8/layout/hierarchy2"/>
    <dgm:cxn modelId="{DF8250C4-B0B1-4640-9AB1-6E5C3A98A39F}" type="presParOf" srcId="{63E394D9-C9A5-46E0-902D-A534D4868C37}" destId="{96A175AE-6D7A-4A60-BF75-606D1E2356B8}" srcOrd="2" destOrd="0" presId="urn:microsoft.com/office/officeart/2005/8/layout/hierarchy2"/>
    <dgm:cxn modelId="{9585E818-7418-47EF-B190-875F852EFA69}" type="presParOf" srcId="{96A175AE-6D7A-4A60-BF75-606D1E2356B8}" destId="{8AF28728-CC09-406E-8F88-1328CDBF41C9}" srcOrd="0" destOrd="0" presId="urn:microsoft.com/office/officeart/2005/8/layout/hierarchy2"/>
    <dgm:cxn modelId="{ADEE8B53-5342-4AFE-A95A-760641E85BDA}" type="presParOf" srcId="{96A175AE-6D7A-4A60-BF75-606D1E2356B8}" destId="{F63CEEDE-4BCC-4200-8FDD-E3F9C70BFC3A}" srcOrd="1" destOrd="0" presId="urn:microsoft.com/office/officeart/2005/8/layout/hierarchy2"/>
    <dgm:cxn modelId="{1F0160DF-02B2-4F86-98C9-54B3860B9779}" type="presParOf" srcId="{63E394D9-C9A5-46E0-902D-A534D4868C37}" destId="{F4551AED-F29F-41FD-8AA0-DF6697DC49B6}" srcOrd="3" destOrd="0" presId="urn:microsoft.com/office/officeart/2005/8/layout/hierarchy2"/>
    <dgm:cxn modelId="{A790B17B-1E75-4BC9-BA5B-44A72D3146D0}" type="presParOf" srcId="{F4551AED-F29F-41FD-8AA0-DF6697DC49B6}" destId="{B715337C-C65C-4831-A1E8-97414C39150B}" srcOrd="0" destOrd="0" presId="urn:microsoft.com/office/officeart/2005/8/layout/hierarchy2"/>
    <dgm:cxn modelId="{518986F3-F53A-49F6-912B-442AF4511C19}" type="presParOf" srcId="{F4551AED-F29F-41FD-8AA0-DF6697DC49B6}" destId="{307F8FB8-5803-41EC-AD9A-E8039B87753A}" srcOrd="1" destOrd="0" presId="urn:microsoft.com/office/officeart/2005/8/layout/hierarchy2"/>
    <dgm:cxn modelId="{2D5B6B42-C007-4736-B98F-7CD9B436A0D2}" type="presParOf" srcId="{63E394D9-C9A5-46E0-902D-A534D4868C37}" destId="{58F837CB-0B32-4F97-864E-38CE5AD3F3EF}" srcOrd="4" destOrd="0" presId="urn:microsoft.com/office/officeart/2005/8/layout/hierarchy2"/>
    <dgm:cxn modelId="{F9467934-E173-4F09-9A82-946BAA6A498D}" type="presParOf" srcId="{58F837CB-0B32-4F97-864E-38CE5AD3F3EF}" destId="{14C696C2-EF15-4636-9A63-7FF3D3800A37}" srcOrd="0" destOrd="0" presId="urn:microsoft.com/office/officeart/2005/8/layout/hierarchy2"/>
    <dgm:cxn modelId="{8F0C50B2-FAD5-488D-926E-1965C29AA75C}" type="presParOf" srcId="{58F837CB-0B32-4F97-864E-38CE5AD3F3EF}" destId="{B9E170A2-E875-4C9A-97B8-F7E8EC9A5CF8}"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72B1338B-9834-4DC3-956A-BDDA9C62F1F3}">
      <dgm:prSet phldrT="[テキスト]" custT="1"/>
      <dgm:spPr>
        <a:solidFill>
          <a:srgbClr val="FF9900"/>
        </a:solidFill>
        <a:ln>
          <a:noFill/>
        </a:ln>
      </dgm:spPr>
      <dgm:t>
        <a:bodyPr/>
        <a:lstStyle/>
        <a:p>
          <a:r>
            <a:rPr kumimoji="1" lang="ja-JP" altLang="en-US" sz="2000" dirty="0"/>
            <a:t>移動短縮便益</a:t>
          </a:r>
        </a:p>
      </dgm:t>
    </dgm:pt>
    <dgm:pt modelId="{D7D70DD7-2AC3-4D5B-A4A8-48270971F5AB}" type="parTrans" cxnId="{BB5B4500-2223-44BA-A1C0-EF91520B8972}">
      <dgm:prSet/>
      <dgm:spPr/>
      <dgm:t>
        <a:bodyPr/>
        <a:lstStyle/>
        <a:p>
          <a:endParaRPr kumimoji="1" lang="ja-JP" altLang="en-US"/>
        </a:p>
      </dgm:t>
    </dgm:pt>
    <dgm:pt modelId="{49B4ABB7-FF03-419D-82C5-70B0AAC48B4C}" type="sibTrans" cxnId="{BB5B4500-2223-44BA-A1C0-EF91520B8972}">
      <dgm:prSet/>
      <dgm:spPr/>
      <dgm:t>
        <a:bodyPr/>
        <a:lstStyle/>
        <a:p>
          <a:endParaRPr kumimoji="1" lang="ja-JP" altLang="en-US"/>
        </a:p>
      </dgm:t>
    </dgm:pt>
    <dgm:pt modelId="{C30F3359-F3EC-4BC2-93AA-0C5AE4544A1B}">
      <dgm:prSet phldrT="[テキスト]" custT="1"/>
      <dgm:spPr>
        <a:solidFill>
          <a:srgbClr val="FF9900"/>
        </a:solidFill>
        <a:ln>
          <a:noFill/>
        </a:ln>
      </dgm:spPr>
      <dgm:t>
        <a:bodyPr/>
        <a:lstStyle/>
        <a:p>
          <a:r>
            <a:rPr kumimoji="1" lang="ja-JP" altLang="en-US" sz="2000" dirty="0"/>
            <a:t>朝食頻度</a:t>
          </a:r>
        </a:p>
      </dgm:t>
    </dgm:pt>
    <dgm:pt modelId="{86A363E0-5C82-49BA-A5E7-093E0ADCEF49}" type="parTrans" cxnId="{B8B8C850-01C6-45A2-BDFE-D1663DC83B74}">
      <dgm:prSet/>
      <dgm:spPr/>
      <dgm:t>
        <a:bodyPr/>
        <a:lstStyle/>
        <a:p>
          <a:endParaRPr kumimoji="1" lang="ja-JP" altLang="en-US"/>
        </a:p>
      </dgm:t>
    </dgm:pt>
    <dgm:pt modelId="{6C0AAB40-6697-4F7D-B0E7-0A167792B2C1}" type="sibTrans" cxnId="{B8B8C850-01C6-45A2-BDFE-D1663DC83B74}">
      <dgm:prSet/>
      <dgm:spPr/>
      <dgm:t>
        <a:bodyPr/>
        <a:lstStyle/>
        <a:p>
          <a:endParaRPr kumimoji="1" lang="ja-JP" altLang="en-US"/>
        </a:p>
      </dgm:t>
    </dgm:pt>
    <dgm:pt modelId="{A301B2B7-1A2C-4732-92CB-913B2760B81D}">
      <dgm:prSet phldrT="[テキスト]" custT="1"/>
      <dgm:spPr>
        <a:solidFill>
          <a:srgbClr val="FF9900"/>
        </a:solidFill>
        <a:ln>
          <a:noFill/>
        </a:ln>
      </dgm:spPr>
      <dgm:t>
        <a:bodyPr/>
        <a:lstStyle/>
        <a:p>
          <a:r>
            <a:rPr kumimoji="1" lang="ja-JP" altLang="en-US" sz="2000" dirty="0"/>
            <a:t>就寝時間</a:t>
          </a:r>
        </a:p>
      </dgm:t>
    </dgm:pt>
    <dgm:pt modelId="{0B6EC520-B45A-4769-A32E-CE4FBAEFAB40}" type="parTrans" cxnId="{18EE31A2-65B7-4C4A-B142-30329345DA96}">
      <dgm:prSet/>
      <dgm:spPr/>
      <dgm:t>
        <a:bodyPr/>
        <a:lstStyle/>
        <a:p>
          <a:endParaRPr kumimoji="1" lang="ja-JP" altLang="en-US"/>
        </a:p>
      </dgm:t>
    </dgm:pt>
    <dgm:pt modelId="{9147FF0B-7504-4C32-B5F5-6C71A1FC472D}" type="sibTrans" cxnId="{18EE31A2-65B7-4C4A-B142-30329345DA96}">
      <dgm:prSet/>
      <dgm:spPr/>
      <dgm:t>
        <a:bodyPr/>
        <a:lstStyle/>
        <a:p>
          <a:endParaRPr kumimoji="1" lang="ja-JP" altLang="en-US"/>
        </a:p>
      </dgm:t>
    </dgm:pt>
    <dgm:pt modelId="{7E5DADA7-D58F-4FA6-8F8F-018B5E79B58D}">
      <dgm:prSet phldrT="[テキスト]" custT="1"/>
      <dgm:spPr>
        <a:solidFill>
          <a:srgbClr val="FF9900">
            <a:alpha val="20000"/>
          </a:srgbClr>
        </a:solidFill>
        <a:ln>
          <a:noFill/>
        </a:ln>
      </dgm:spPr>
      <dgm:t>
        <a:bodyPr/>
        <a:lstStyle/>
        <a:p>
          <a:r>
            <a:rPr kumimoji="1" lang="ja-JP" altLang="en-US" sz="2000" dirty="0"/>
            <a:t>男性ダミー</a:t>
          </a:r>
        </a:p>
      </dgm:t>
    </dgm:pt>
    <dgm:pt modelId="{F31D8C00-2C88-4677-B7CE-39DFA7EEC24A}" type="parTrans" cxnId="{D4B1507E-0D93-4223-8845-A9E758DBAA2A}">
      <dgm:prSet/>
      <dgm:spPr/>
      <dgm:t>
        <a:bodyPr/>
        <a:lstStyle/>
        <a:p>
          <a:endParaRPr kumimoji="1" lang="ja-JP" altLang="en-US"/>
        </a:p>
      </dgm:t>
    </dgm:pt>
    <dgm:pt modelId="{6C2BE786-5752-4304-BB12-E2B7879A9FCC}" type="sibTrans" cxnId="{D4B1507E-0D93-4223-8845-A9E758DBAA2A}">
      <dgm:prSet/>
      <dgm:spPr/>
      <dgm:t>
        <a:bodyPr/>
        <a:lstStyle/>
        <a:p>
          <a:endParaRPr kumimoji="1" lang="ja-JP" altLang="en-US"/>
        </a:p>
      </dgm:t>
    </dgm:pt>
    <dgm:pt modelId="{F0348FEE-C987-4A9D-A27A-DA423174C549}">
      <dgm:prSet phldrT="[テキスト]" custT="1"/>
      <dgm:spPr>
        <a:solidFill>
          <a:srgbClr val="FF9900"/>
        </a:solidFill>
        <a:ln>
          <a:noFill/>
        </a:ln>
      </dgm:spPr>
      <dgm:t>
        <a:bodyPr/>
        <a:lstStyle/>
        <a:p>
          <a:r>
            <a:rPr kumimoji="1" lang="ja-JP" altLang="en-US" sz="2000" dirty="0"/>
            <a:t>日中コンビニ存在意義</a:t>
          </a:r>
          <a:r>
            <a:rPr kumimoji="1" lang="en-US" altLang="ja-JP" sz="2000" dirty="0"/>
            <a:t>(</a:t>
          </a:r>
          <a:r>
            <a:rPr kumimoji="1" lang="ja-JP" altLang="en-US" sz="2000" dirty="0"/>
            <a:t>欠かせない</a:t>
          </a:r>
          <a:r>
            <a:rPr kumimoji="1" lang="en-US" altLang="ja-JP" sz="2000" dirty="0"/>
            <a:t>)</a:t>
          </a:r>
          <a:endParaRPr kumimoji="1" lang="ja-JP" altLang="en-US" sz="2000" dirty="0"/>
        </a:p>
      </dgm:t>
    </dgm:pt>
    <dgm:pt modelId="{E0E6E180-588C-4EF3-9988-9B8BB3D24F76}" type="parTrans" cxnId="{6A987919-CD5B-482E-B869-C39F36415C0E}">
      <dgm:prSet/>
      <dgm:spPr/>
      <dgm:t>
        <a:bodyPr/>
        <a:lstStyle/>
        <a:p>
          <a:endParaRPr kumimoji="1" lang="ja-JP" altLang="en-US"/>
        </a:p>
      </dgm:t>
    </dgm:pt>
    <dgm:pt modelId="{68A96B3E-8674-4B34-BF0F-1DC90CFC494B}" type="sibTrans" cxnId="{6A987919-CD5B-482E-B869-C39F36415C0E}">
      <dgm:prSet/>
      <dgm:spPr/>
      <dgm:t>
        <a:bodyPr/>
        <a:lstStyle/>
        <a:p>
          <a:endParaRPr kumimoji="1" lang="ja-JP" altLang="en-US"/>
        </a:p>
      </dgm:t>
    </dgm:pt>
    <dgm:pt modelId="{7DDB3387-F138-42D4-962E-F27EF57F717C}">
      <dgm:prSet phldrT="[テキスト]" custT="1"/>
      <dgm:spPr>
        <a:solidFill>
          <a:srgbClr val="FF9900"/>
        </a:solidFill>
        <a:ln>
          <a:noFill/>
        </a:ln>
      </dgm:spPr>
      <dgm:t>
        <a:bodyPr/>
        <a:lstStyle/>
        <a:p>
          <a:r>
            <a:rPr kumimoji="1" lang="ja-JP" altLang="en-US" sz="2000" dirty="0"/>
            <a:t>深夜コンビニ存在意義</a:t>
          </a:r>
          <a:r>
            <a:rPr kumimoji="1" lang="en-US" altLang="ja-JP" sz="2000" dirty="0"/>
            <a:t>(</a:t>
          </a:r>
          <a:r>
            <a:rPr kumimoji="1" lang="ja-JP" altLang="en-US" sz="2000" dirty="0"/>
            <a:t>欠かせない</a:t>
          </a:r>
          <a:r>
            <a:rPr kumimoji="1" lang="en-US" altLang="ja-JP" sz="2000" dirty="0"/>
            <a:t>)</a:t>
          </a:r>
          <a:endParaRPr kumimoji="1" lang="ja-JP" altLang="en-US" sz="2000" dirty="0"/>
        </a:p>
      </dgm:t>
    </dgm:pt>
    <dgm:pt modelId="{C51D8897-8C4B-48D8-BEAC-87D873659D9F}" type="parTrans" cxnId="{9210BC9C-7894-4596-BB87-5901112C5EF7}">
      <dgm:prSet/>
      <dgm:spPr/>
      <dgm:t>
        <a:bodyPr/>
        <a:lstStyle/>
        <a:p>
          <a:endParaRPr kumimoji="1" lang="ja-JP" altLang="en-US"/>
        </a:p>
      </dgm:t>
    </dgm:pt>
    <dgm:pt modelId="{7F0FD12A-CE31-4170-9980-EB9DA953913C}" type="sibTrans" cxnId="{9210BC9C-7894-4596-BB87-5901112C5EF7}">
      <dgm:prSet/>
      <dgm:spPr/>
      <dgm:t>
        <a:bodyPr/>
        <a:lstStyle/>
        <a:p>
          <a:endParaRPr kumimoji="1" lang="ja-JP" altLang="en-US"/>
        </a:p>
      </dgm:t>
    </dgm:pt>
    <dgm:pt modelId="{F5BE8706-4DC9-46CB-AECD-016CE9F6EE03}">
      <dgm:prSet phldrT="[テキスト]" custT="1"/>
      <dgm:spPr>
        <a:solidFill>
          <a:srgbClr val="FF9900"/>
        </a:solidFill>
        <a:ln>
          <a:noFill/>
        </a:ln>
      </dgm:spPr>
      <dgm:t>
        <a:bodyPr/>
        <a:lstStyle/>
        <a:p>
          <a:r>
            <a:rPr kumimoji="1" lang="ja-JP" altLang="en-US" sz="2000" dirty="0"/>
            <a:t>深夜コンビニ存在意義</a:t>
          </a:r>
          <a:r>
            <a:rPr kumimoji="1" lang="en-US" altLang="ja-JP" sz="2000" dirty="0"/>
            <a:t>(</a:t>
          </a:r>
          <a:r>
            <a:rPr kumimoji="1" lang="ja-JP" altLang="en-US" sz="2000" dirty="0"/>
            <a:t>なくても困らない</a:t>
          </a:r>
          <a:r>
            <a:rPr kumimoji="1" lang="en-US" altLang="ja-JP" sz="2000" dirty="0"/>
            <a:t>)</a:t>
          </a:r>
        </a:p>
      </dgm:t>
    </dgm:pt>
    <dgm:pt modelId="{EC7DBF16-922D-4C28-B14B-D40E58C9AE12}" type="parTrans" cxnId="{725F91D0-E73E-4D83-B7D9-0C8478B72F57}">
      <dgm:prSet/>
      <dgm:spPr/>
      <dgm:t>
        <a:bodyPr/>
        <a:lstStyle/>
        <a:p>
          <a:endParaRPr kumimoji="1" lang="ja-JP" altLang="en-US"/>
        </a:p>
      </dgm:t>
    </dgm:pt>
    <dgm:pt modelId="{0EA25E99-C0C1-4D8B-AE31-66CF9FF66734}" type="sibTrans" cxnId="{725F91D0-E73E-4D83-B7D9-0C8478B72F57}">
      <dgm:prSet/>
      <dgm:spPr/>
      <dgm:t>
        <a:bodyPr/>
        <a:lstStyle/>
        <a:p>
          <a:endParaRPr kumimoji="1" lang="ja-JP" altLang="en-US"/>
        </a:p>
      </dgm:t>
    </dgm:pt>
    <dgm:pt modelId="{54EA71C5-BD5A-4012-86F7-E3533EF8446B}">
      <dgm:prSet phldrT="[テキスト]" custT="1"/>
      <dgm:spPr>
        <a:solidFill>
          <a:srgbClr val="FF9900"/>
        </a:solidFill>
        <a:ln>
          <a:noFill/>
        </a:ln>
      </dgm:spPr>
      <dgm:t>
        <a:bodyPr/>
        <a:lstStyle/>
        <a:p>
          <a:r>
            <a:rPr kumimoji="1" lang="ja-JP" altLang="en-US" sz="2000" dirty="0"/>
            <a:t>深夜コンビニ存在意義</a:t>
          </a:r>
          <a:r>
            <a:rPr kumimoji="1" lang="en-US" altLang="ja-JP" sz="2000" dirty="0"/>
            <a:t>(</a:t>
          </a:r>
          <a:r>
            <a:rPr kumimoji="1" lang="ja-JP" altLang="en-US" sz="2000" dirty="0"/>
            <a:t>なくてもよい</a:t>
          </a:r>
          <a:r>
            <a:rPr kumimoji="1" lang="en-US" altLang="ja-JP" sz="2000" dirty="0"/>
            <a:t>)</a:t>
          </a:r>
        </a:p>
      </dgm:t>
    </dgm:pt>
    <dgm:pt modelId="{3B2A096B-6727-472C-B968-712791162885}" type="parTrans" cxnId="{CB853BBF-7807-467E-BBE1-E48E2C72F925}">
      <dgm:prSet/>
      <dgm:spPr/>
      <dgm:t>
        <a:bodyPr/>
        <a:lstStyle/>
        <a:p>
          <a:endParaRPr kumimoji="1" lang="ja-JP" altLang="en-US"/>
        </a:p>
      </dgm:t>
    </dgm:pt>
    <dgm:pt modelId="{D5F813E1-C218-4FD3-AC95-CC6BFB4A22A1}" type="sibTrans" cxnId="{CB853BBF-7807-467E-BBE1-E48E2C72F925}">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201B364C-F246-4F76-8639-2833793B5E2C}" type="pres">
      <dgm:prSet presAssocID="{72B1338B-9834-4DC3-956A-BDDA9C62F1F3}" presName="root1" presStyleCnt="0"/>
      <dgm:spPr/>
    </dgm:pt>
    <dgm:pt modelId="{359C7085-2704-4ACB-A681-8F76EC661920}" type="pres">
      <dgm:prSet presAssocID="{72B1338B-9834-4DC3-956A-BDDA9C62F1F3}" presName="LevelOneTextNode" presStyleLbl="node0" presStyleIdx="0" presStyleCnt="8" custScaleX="43187" custScaleY="25076">
        <dgm:presLayoutVars>
          <dgm:chPref val="3"/>
        </dgm:presLayoutVars>
      </dgm:prSet>
      <dgm:spPr/>
      <dgm:t>
        <a:bodyPr/>
        <a:lstStyle/>
        <a:p>
          <a:endParaRPr kumimoji="1" lang="ja-JP" altLang="en-US"/>
        </a:p>
      </dgm:t>
    </dgm:pt>
    <dgm:pt modelId="{CD8453F9-E00C-4020-A6A9-CAAABFEFDB0B}" type="pres">
      <dgm:prSet presAssocID="{72B1338B-9834-4DC3-956A-BDDA9C62F1F3}" presName="level2hierChild" presStyleCnt="0"/>
      <dgm:spPr/>
    </dgm:pt>
    <dgm:pt modelId="{2D3D95D8-E772-417D-83BE-64B3F01BFB6E}" type="pres">
      <dgm:prSet presAssocID="{C30F3359-F3EC-4BC2-93AA-0C5AE4544A1B}" presName="root1" presStyleCnt="0"/>
      <dgm:spPr/>
    </dgm:pt>
    <dgm:pt modelId="{B9CF59F1-13FA-433D-A4A5-A0820BC192E1}" type="pres">
      <dgm:prSet presAssocID="{C30F3359-F3EC-4BC2-93AA-0C5AE4544A1B}" presName="LevelOneTextNode" presStyleLbl="node0" presStyleIdx="1" presStyleCnt="8" custScaleX="43187" custScaleY="25076" custLinFactNeighborY="-13711">
        <dgm:presLayoutVars>
          <dgm:chPref val="3"/>
        </dgm:presLayoutVars>
      </dgm:prSet>
      <dgm:spPr/>
      <dgm:t>
        <a:bodyPr/>
        <a:lstStyle/>
        <a:p>
          <a:endParaRPr kumimoji="1" lang="ja-JP" altLang="en-US"/>
        </a:p>
      </dgm:t>
    </dgm:pt>
    <dgm:pt modelId="{FB82D9BB-2049-4029-8915-8DDB0390B623}" type="pres">
      <dgm:prSet presAssocID="{C30F3359-F3EC-4BC2-93AA-0C5AE4544A1B}" presName="level2hierChild" presStyleCnt="0"/>
      <dgm:spPr/>
    </dgm:pt>
    <dgm:pt modelId="{D6183BD6-987F-4A32-9A35-D034E666A616}" type="pres">
      <dgm:prSet presAssocID="{A301B2B7-1A2C-4732-92CB-913B2760B81D}" presName="root1" presStyleCnt="0"/>
      <dgm:spPr/>
    </dgm:pt>
    <dgm:pt modelId="{B384C829-8B95-4F62-9696-7D9B757EF040}" type="pres">
      <dgm:prSet presAssocID="{A301B2B7-1A2C-4732-92CB-913B2760B81D}" presName="LevelOneTextNode" presStyleLbl="node0" presStyleIdx="2" presStyleCnt="8" custScaleX="43187" custScaleY="25076" custLinFactNeighborY="-26509">
        <dgm:presLayoutVars>
          <dgm:chPref val="3"/>
        </dgm:presLayoutVars>
      </dgm:prSet>
      <dgm:spPr/>
      <dgm:t>
        <a:bodyPr/>
        <a:lstStyle/>
        <a:p>
          <a:endParaRPr kumimoji="1" lang="ja-JP" altLang="en-US"/>
        </a:p>
      </dgm:t>
    </dgm:pt>
    <dgm:pt modelId="{A7B50C7D-2217-4AAA-993F-D888DE31CA63}" type="pres">
      <dgm:prSet presAssocID="{A301B2B7-1A2C-4732-92CB-913B2760B81D}" presName="level2hierChild" presStyleCnt="0"/>
      <dgm:spPr/>
    </dgm:pt>
    <dgm:pt modelId="{E0018B8E-5074-4EA3-B1D9-93A033BBEA1D}" type="pres">
      <dgm:prSet presAssocID="{7E5DADA7-D58F-4FA6-8F8F-018B5E79B58D}" presName="root1" presStyleCnt="0"/>
      <dgm:spPr/>
    </dgm:pt>
    <dgm:pt modelId="{60DA4E56-2733-4EA9-9648-EDB7980413C6}" type="pres">
      <dgm:prSet presAssocID="{7E5DADA7-D58F-4FA6-8F8F-018B5E79B58D}" presName="LevelOneTextNode" presStyleLbl="node0" presStyleIdx="3" presStyleCnt="8" custScaleX="43187" custScaleY="25076" custLinFactNeighborY="-39004">
        <dgm:presLayoutVars>
          <dgm:chPref val="3"/>
        </dgm:presLayoutVars>
      </dgm:prSet>
      <dgm:spPr/>
      <dgm:t>
        <a:bodyPr/>
        <a:lstStyle/>
        <a:p>
          <a:endParaRPr kumimoji="1" lang="ja-JP" altLang="en-US"/>
        </a:p>
      </dgm:t>
    </dgm:pt>
    <dgm:pt modelId="{BBC22180-77E1-4E10-9D89-5A941BB1C1FB}" type="pres">
      <dgm:prSet presAssocID="{7E5DADA7-D58F-4FA6-8F8F-018B5E79B58D}" presName="level2hierChild" presStyleCnt="0"/>
      <dgm:spPr/>
    </dgm:pt>
    <dgm:pt modelId="{CEBE9AE5-63EC-49F8-AC79-7297943364BB}" type="pres">
      <dgm:prSet presAssocID="{F0348FEE-C987-4A9D-A27A-DA423174C549}" presName="root1" presStyleCnt="0"/>
      <dgm:spPr/>
    </dgm:pt>
    <dgm:pt modelId="{50674EAD-7190-4046-BDAB-B723D7999D68}" type="pres">
      <dgm:prSet presAssocID="{F0348FEE-C987-4A9D-A27A-DA423174C549}" presName="LevelOneTextNode" presStyleLbl="node0" presStyleIdx="4" presStyleCnt="8" custScaleX="43187" custScaleY="25076" custLinFactNeighborY="-51196">
        <dgm:presLayoutVars>
          <dgm:chPref val="3"/>
        </dgm:presLayoutVars>
      </dgm:prSet>
      <dgm:spPr/>
      <dgm:t>
        <a:bodyPr/>
        <a:lstStyle/>
        <a:p>
          <a:endParaRPr kumimoji="1" lang="ja-JP" altLang="en-US"/>
        </a:p>
      </dgm:t>
    </dgm:pt>
    <dgm:pt modelId="{7A5357F1-3906-40A3-ABAE-5370F0E0879C}" type="pres">
      <dgm:prSet presAssocID="{F0348FEE-C987-4A9D-A27A-DA423174C549}" presName="level2hierChild" presStyleCnt="0"/>
      <dgm:spPr/>
    </dgm:pt>
    <dgm:pt modelId="{D5069E39-F97C-4464-A454-292E2E15AD16}" type="pres">
      <dgm:prSet presAssocID="{7DDB3387-F138-42D4-962E-F27EF57F717C}" presName="root1" presStyleCnt="0"/>
      <dgm:spPr/>
    </dgm:pt>
    <dgm:pt modelId="{CE087ADA-1F30-4085-B2C2-6B40A2689FF0}" type="pres">
      <dgm:prSet presAssocID="{7DDB3387-F138-42D4-962E-F27EF57F717C}" presName="LevelOneTextNode" presStyleLbl="node0" presStyleIdx="5" presStyleCnt="8" custScaleX="43187" custScaleY="25076" custLinFactNeighborY="-64301">
        <dgm:presLayoutVars>
          <dgm:chPref val="3"/>
        </dgm:presLayoutVars>
      </dgm:prSet>
      <dgm:spPr/>
      <dgm:t>
        <a:bodyPr/>
        <a:lstStyle/>
        <a:p>
          <a:endParaRPr kumimoji="1" lang="ja-JP" altLang="en-US"/>
        </a:p>
      </dgm:t>
    </dgm:pt>
    <dgm:pt modelId="{DF2B8E13-9D1D-45CA-887C-E0CFC8FBBF64}" type="pres">
      <dgm:prSet presAssocID="{7DDB3387-F138-42D4-962E-F27EF57F717C}" presName="level2hierChild" presStyleCnt="0"/>
      <dgm:spPr/>
    </dgm:pt>
    <dgm:pt modelId="{D7E822F8-0302-4B25-8BEA-674CF454AE04}" type="pres">
      <dgm:prSet presAssocID="{F5BE8706-4DC9-46CB-AECD-016CE9F6EE03}" presName="root1" presStyleCnt="0"/>
      <dgm:spPr/>
    </dgm:pt>
    <dgm:pt modelId="{07C2648B-198D-4C66-A36E-0863347823F5}" type="pres">
      <dgm:prSet presAssocID="{F5BE8706-4DC9-46CB-AECD-016CE9F6EE03}" presName="LevelOneTextNode" presStyleLbl="node0" presStyleIdx="6" presStyleCnt="8" custScaleX="43187" custScaleY="25076" custLinFactNeighborY="-76796">
        <dgm:presLayoutVars>
          <dgm:chPref val="3"/>
        </dgm:presLayoutVars>
      </dgm:prSet>
      <dgm:spPr/>
      <dgm:t>
        <a:bodyPr/>
        <a:lstStyle/>
        <a:p>
          <a:endParaRPr kumimoji="1" lang="ja-JP" altLang="en-US"/>
        </a:p>
      </dgm:t>
    </dgm:pt>
    <dgm:pt modelId="{D2D36B68-4AE1-4A91-AA31-01342166D326}" type="pres">
      <dgm:prSet presAssocID="{F5BE8706-4DC9-46CB-AECD-016CE9F6EE03}" presName="level2hierChild" presStyleCnt="0"/>
      <dgm:spPr/>
    </dgm:pt>
    <dgm:pt modelId="{08979FB5-1DCD-4CA2-AA9F-9B78BAE3C976}" type="pres">
      <dgm:prSet presAssocID="{54EA71C5-BD5A-4012-86F7-E3533EF8446B}" presName="root1" presStyleCnt="0"/>
      <dgm:spPr/>
    </dgm:pt>
    <dgm:pt modelId="{92646C9B-72D6-44FE-8075-1226DB2F194F}" type="pres">
      <dgm:prSet presAssocID="{54EA71C5-BD5A-4012-86F7-E3533EF8446B}" presName="LevelOneTextNode" presStyleLbl="node0" presStyleIdx="7" presStyleCnt="8" custScaleX="43187" custScaleY="25076" custLinFactNeighborY="-88994">
        <dgm:presLayoutVars>
          <dgm:chPref val="3"/>
        </dgm:presLayoutVars>
      </dgm:prSet>
      <dgm:spPr/>
      <dgm:t>
        <a:bodyPr/>
        <a:lstStyle/>
        <a:p>
          <a:endParaRPr kumimoji="1" lang="ja-JP" altLang="en-US"/>
        </a:p>
      </dgm:t>
    </dgm:pt>
    <dgm:pt modelId="{C13CB800-8FA2-4A36-A7A8-3CBF715E7975}" type="pres">
      <dgm:prSet presAssocID="{54EA71C5-BD5A-4012-86F7-E3533EF8446B}" presName="level2hierChild" presStyleCnt="0"/>
      <dgm:spPr/>
    </dgm:pt>
  </dgm:ptLst>
  <dgm:cxnLst>
    <dgm:cxn modelId="{5C47621D-7839-46D3-9476-13AE12B0F052}" type="presOf" srcId="{F5BE8706-4DC9-46CB-AECD-016CE9F6EE03}" destId="{07C2648B-198D-4C66-A36E-0863347823F5}" srcOrd="0" destOrd="0" presId="urn:microsoft.com/office/officeart/2005/8/layout/hierarchy2"/>
    <dgm:cxn modelId="{D4B1507E-0D93-4223-8845-A9E758DBAA2A}" srcId="{935713A5-CAE4-4B29-ABE1-868B93402797}" destId="{7E5DADA7-D58F-4FA6-8F8F-018B5E79B58D}" srcOrd="3" destOrd="0" parTransId="{F31D8C00-2C88-4677-B7CE-39DFA7EEC24A}" sibTransId="{6C2BE786-5752-4304-BB12-E2B7879A9FCC}"/>
    <dgm:cxn modelId="{E748AA0D-FD6F-4232-9DBC-26536C9331B1}" type="presOf" srcId="{F0348FEE-C987-4A9D-A27A-DA423174C549}" destId="{50674EAD-7190-4046-BDAB-B723D7999D68}" srcOrd="0" destOrd="0" presId="urn:microsoft.com/office/officeart/2005/8/layout/hierarchy2"/>
    <dgm:cxn modelId="{18EE31A2-65B7-4C4A-B142-30329345DA96}" srcId="{935713A5-CAE4-4B29-ABE1-868B93402797}" destId="{A301B2B7-1A2C-4732-92CB-913B2760B81D}" srcOrd="2" destOrd="0" parTransId="{0B6EC520-B45A-4769-A32E-CE4FBAEFAB40}" sibTransId="{9147FF0B-7504-4C32-B5F5-6C71A1FC472D}"/>
    <dgm:cxn modelId="{6A987919-CD5B-482E-B869-C39F36415C0E}" srcId="{935713A5-CAE4-4B29-ABE1-868B93402797}" destId="{F0348FEE-C987-4A9D-A27A-DA423174C549}" srcOrd="4" destOrd="0" parTransId="{E0E6E180-588C-4EF3-9988-9B8BB3D24F76}" sibTransId="{68A96B3E-8674-4B34-BF0F-1DC90CFC494B}"/>
    <dgm:cxn modelId="{BB5B4500-2223-44BA-A1C0-EF91520B8972}" srcId="{935713A5-CAE4-4B29-ABE1-868B93402797}" destId="{72B1338B-9834-4DC3-956A-BDDA9C62F1F3}" srcOrd="0" destOrd="0" parTransId="{D7D70DD7-2AC3-4D5B-A4A8-48270971F5AB}" sibTransId="{49B4ABB7-FF03-419D-82C5-70B0AAC48B4C}"/>
    <dgm:cxn modelId="{49722799-B5EC-4301-B2CE-A9D7AE379E5E}" type="presOf" srcId="{7DDB3387-F138-42D4-962E-F27EF57F717C}" destId="{CE087ADA-1F30-4085-B2C2-6B40A2689FF0}" srcOrd="0" destOrd="0" presId="urn:microsoft.com/office/officeart/2005/8/layout/hierarchy2"/>
    <dgm:cxn modelId="{B8B8C850-01C6-45A2-BDFE-D1663DC83B74}" srcId="{935713A5-CAE4-4B29-ABE1-868B93402797}" destId="{C30F3359-F3EC-4BC2-93AA-0C5AE4544A1B}" srcOrd="1" destOrd="0" parTransId="{86A363E0-5C82-49BA-A5E7-093E0ADCEF49}" sibTransId="{6C0AAB40-6697-4F7D-B0E7-0A167792B2C1}"/>
    <dgm:cxn modelId="{17A620AB-9402-4474-A251-5CFB81BA13A8}" type="presOf" srcId="{7E5DADA7-D58F-4FA6-8F8F-018B5E79B58D}" destId="{60DA4E56-2733-4EA9-9648-EDB7980413C6}" srcOrd="0" destOrd="0" presId="urn:microsoft.com/office/officeart/2005/8/layout/hierarchy2"/>
    <dgm:cxn modelId="{8D1F5564-A697-434D-82C9-C170DCE73E05}" type="presOf" srcId="{C30F3359-F3EC-4BC2-93AA-0C5AE4544A1B}" destId="{B9CF59F1-13FA-433D-A4A5-A0820BC192E1}" srcOrd="0" destOrd="0" presId="urn:microsoft.com/office/officeart/2005/8/layout/hierarchy2"/>
    <dgm:cxn modelId="{CB853BBF-7807-467E-BBE1-E48E2C72F925}" srcId="{935713A5-CAE4-4B29-ABE1-868B93402797}" destId="{54EA71C5-BD5A-4012-86F7-E3533EF8446B}" srcOrd="7" destOrd="0" parTransId="{3B2A096B-6727-472C-B968-712791162885}" sibTransId="{D5F813E1-C218-4FD3-AC95-CC6BFB4A22A1}"/>
    <dgm:cxn modelId="{93473112-BE89-4EC0-9F8B-DDD2193E4ADD}" type="presOf" srcId="{54EA71C5-BD5A-4012-86F7-E3533EF8446B}" destId="{92646C9B-72D6-44FE-8075-1226DB2F194F}" srcOrd="0" destOrd="0" presId="urn:microsoft.com/office/officeart/2005/8/layout/hierarchy2"/>
    <dgm:cxn modelId="{725F91D0-E73E-4D83-B7D9-0C8478B72F57}" srcId="{935713A5-CAE4-4B29-ABE1-868B93402797}" destId="{F5BE8706-4DC9-46CB-AECD-016CE9F6EE03}" srcOrd="6" destOrd="0" parTransId="{EC7DBF16-922D-4C28-B14B-D40E58C9AE12}" sibTransId="{0EA25E99-C0C1-4D8B-AE31-66CF9FF66734}"/>
    <dgm:cxn modelId="{9210BC9C-7894-4596-BB87-5901112C5EF7}" srcId="{935713A5-CAE4-4B29-ABE1-868B93402797}" destId="{7DDB3387-F138-42D4-962E-F27EF57F717C}" srcOrd="5" destOrd="0" parTransId="{C51D8897-8C4B-48D8-BEAC-87D873659D9F}" sibTransId="{7F0FD12A-CE31-4170-9980-EB9DA953913C}"/>
    <dgm:cxn modelId="{151640B3-ADD7-4CC4-8C42-DB2ACDFE88B5}" type="presOf" srcId="{72B1338B-9834-4DC3-956A-BDDA9C62F1F3}" destId="{359C7085-2704-4ACB-A681-8F76EC661920}"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C5704470-58D8-4105-9715-0BF91971DB14}" type="presOf" srcId="{A301B2B7-1A2C-4732-92CB-913B2760B81D}" destId="{B384C829-8B95-4F62-9696-7D9B757EF040}" srcOrd="0" destOrd="0" presId="urn:microsoft.com/office/officeart/2005/8/layout/hierarchy2"/>
    <dgm:cxn modelId="{A2C2E38C-E0DF-4A04-9EF6-E961A223C0C3}" type="presParOf" srcId="{63E394D9-C9A5-46E0-902D-A534D4868C37}" destId="{201B364C-F246-4F76-8639-2833793B5E2C}" srcOrd="0" destOrd="0" presId="urn:microsoft.com/office/officeart/2005/8/layout/hierarchy2"/>
    <dgm:cxn modelId="{6CA46F21-C93D-4A1C-B9A2-17A566F90FFB}" type="presParOf" srcId="{201B364C-F246-4F76-8639-2833793B5E2C}" destId="{359C7085-2704-4ACB-A681-8F76EC661920}" srcOrd="0" destOrd="0" presId="urn:microsoft.com/office/officeart/2005/8/layout/hierarchy2"/>
    <dgm:cxn modelId="{04A52F9D-4E40-4C0E-9CA9-69784D46C898}" type="presParOf" srcId="{201B364C-F246-4F76-8639-2833793B5E2C}" destId="{CD8453F9-E00C-4020-A6A9-CAAABFEFDB0B}" srcOrd="1" destOrd="0" presId="urn:microsoft.com/office/officeart/2005/8/layout/hierarchy2"/>
    <dgm:cxn modelId="{9D064716-6EF9-4D2E-9CAC-79EEF36CBDF5}" type="presParOf" srcId="{63E394D9-C9A5-46E0-902D-A534D4868C37}" destId="{2D3D95D8-E772-417D-83BE-64B3F01BFB6E}" srcOrd="1" destOrd="0" presId="urn:microsoft.com/office/officeart/2005/8/layout/hierarchy2"/>
    <dgm:cxn modelId="{DCFDBB31-5518-4E4C-BA7E-BC8F8B46235B}" type="presParOf" srcId="{2D3D95D8-E772-417D-83BE-64B3F01BFB6E}" destId="{B9CF59F1-13FA-433D-A4A5-A0820BC192E1}" srcOrd="0" destOrd="0" presId="urn:microsoft.com/office/officeart/2005/8/layout/hierarchy2"/>
    <dgm:cxn modelId="{D355B0A3-B516-45F3-9A14-68DD6BB4BD43}" type="presParOf" srcId="{2D3D95D8-E772-417D-83BE-64B3F01BFB6E}" destId="{FB82D9BB-2049-4029-8915-8DDB0390B623}" srcOrd="1" destOrd="0" presId="urn:microsoft.com/office/officeart/2005/8/layout/hierarchy2"/>
    <dgm:cxn modelId="{C033786A-9D67-4D0C-B014-2043DF85A542}" type="presParOf" srcId="{63E394D9-C9A5-46E0-902D-A534D4868C37}" destId="{D6183BD6-987F-4A32-9A35-D034E666A616}" srcOrd="2" destOrd="0" presId="urn:microsoft.com/office/officeart/2005/8/layout/hierarchy2"/>
    <dgm:cxn modelId="{0CD4A8FD-D998-4101-82B5-DD6E9A85EA4F}" type="presParOf" srcId="{D6183BD6-987F-4A32-9A35-D034E666A616}" destId="{B384C829-8B95-4F62-9696-7D9B757EF040}" srcOrd="0" destOrd="0" presId="urn:microsoft.com/office/officeart/2005/8/layout/hierarchy2"/>
    <dgm:cxn modelId="{0FE5EA4A-C32C-45F4-826B-458FA4F33F57}" type="presParOf" srcId="{D6183BD6-987F-4A32-9A35-D034E666A616}" destId="{A7B50C7D-2217-4AAA-993F-D888DE31CA63}" srcOrd="1" destOrd="0" presId="urn:microsoft.com/office/officeart/2005/8/layout/hierarchy2"/>
    <dgm:cxn modelId="{BE6F2305-6A50-4EC6-975F-8A260C4E689B}" type="presParOf" srcId="{63E394D9-C9A5-46E0-902D-A534D4868C37}" destId="{E0018B8E-5074-4EA3-B1D9-93A033BBEA1D}" srcOrd="3" destOrd="0" presId="urn:microsoft.com/office/officeart/2005/8/layout/hierarchy2"/>
    <dgm:cxn modelId="{415E468B-2A71-4FF6-AF09-9675CEE9B715}" type="presParOf" srcId="{E0018B8E-5074-4EA3-B1D9-93A033BBEA1D}" destId="{60DA4E56-2733-4EA9-9648-EDB7980413C6}" srcOrd="0" destOrd="0" presId="urn:microsoft.com/office/officeart/2005/8/layout/hierarchy2"/>
    <dgm:cxn modelId="{95E00013-FA09-4436-B75D-D42AD93AE4BE}" type="presParOf" srcId="{E0018B8E-5074-4EA3-B1D9-93A033BBEA1D}" destId="{BBC22180-77E1-4E10-9D89-5A941BB1C1FB}" srcOrd="1" destOrd="0" presId="urn:microsoft.com/office/officeart/2005/8/layout/hierarchy2"/>
    <dgm:cxn modelId="{C83D57BD-3F50-4FD3-8A82-0E1BBC398615}" type="presParOf" srcId="{63E394D9-C9A5-46E0-902D-A534D4868C37}" destId="{CEBE9AE5-63EC-49F8-AC79-7297943364BB}" srcOrd="4" destOrd="0" presId="urn:microsoft.com/office/officeart/2005/8/layout/hierarchy2"/>
    <dgm:cxn modelId="{D35E472F-A11C-404B-8BFF-8695784F8CC5}" type="presParOf" srcId="{CEBE9AE5-63EC-49F8-AC79-7297943364BB}" destId="{50674EAD-7190-4046-BDAB-B723D7999D68}" srcOrd="0" destOrd="0" presId="urn:microsoft.com/office/officeart/2005/8/layout/hierarchy2"/>
    <dgm:cxn modelId="{837CD8EA-D4B2-40E6-8805-5A564D6F4471}" type="presParOf" srcId="{CEBE9AE5-63EC-49F8-AC79-7297943364BB}" destId="{7A5357F1-3906-40A3-ABAE-5370F0E0879C}" srcOrd="1" destOrd="0" presId="urn:microsoft.com/office/officeart/2005/8/layout/hierarchy2"/>
    <dgm:cxn modelId="{7721B0C0-7E6C-463D-AAF0-E90907D2FF85}" type="presParOf" srcId="{63E394D9-C9A5-46E0-902D-A534D4868C37}" destId="{D5069E39-F97C-4464-A454-292E2E15AD16}" srcOrd="5" destOrd="0" presId="urn:microsoft.com/office/officeart/2005/8/layout/hierarchy2"/>
    <dgm:cxn modelId="{EF369EDC-FD44-4295-8150-4AD4E66489C8}" type="presParOf" srcId="{D5069E39-F97C-4464-A454-292E2E15AD16}" destId="{CE087ADA-1F30-4085-B2C2-6B40A2689FF0}" srcOrd="0" destOrd="0" presId="urn:microsoft.com/office/officeart/2005/8/layout/hierarchy2"/>
    <dgm:cxn modelId="{7A34B169-B6B5-415A-AD24-EB83AE146AD3}" type="presParOf" srcId="{D5069E39-F97C-4464-A454-292E2E15AD16}" destId="{DF2B8E13-9D1D-45CA-887C-E0CFC8FBBF64}" srcOrd="1" destOrd="0" presId="urn:microsoft.com/office/officeart/2005/8/layout/hierarchy2"/>
    <dgm:cxn modelId="{C4746A2F-3293-4B87-899F-6F16F9FA6AD4}" type="presParOf" srcId="{63E394D9-C9A5-46E0-902D-A534D4868C37}" destId="{D7E822F8-0302-4B25-8BEA-674CF454AE04}" srcOrd="6" destOrd="0" presId="urn:microsoft.com/office/officeart/2005/8/layout/hierarchy2"/>
    <dgm:cxn modelId="{A3914044-C870-424D-B9B0-EC0114C53983}" type="presParOf" srcId="{D7E822F8-0302-4B25-8BEA-674CF454AE04}" destId="{07C2648B-198D-4C66-A36E-0863347823F5}" srcOrd="0" destOrd="0" presId="urn:microsoft.com/office/officeart/2005/8/layout/hierarchy2"/>
    <dgm:cxn modelId="{13B20CE8-266F-4FA9-A88C-263929DC633C}" type="presParOf" srcId="{D7E822F8-0302-4B25-8BEA-674CF454AE04}" destId="{D2D36B68-4AE1-4A91-AA31-01342166D326}" srcOrd="1" destOrd="0" presId="urn:microsoft.com/office/officeart/2005/8/layout/hierarchy2"/>
    <dgm:cxn modelId="{49B00396-DF6E-43C2-B1DA-068F689DE816}" type="presParOf" srcId="{63E394D9-C9A5-46E0-902D-A534D4868C37}" destId="{08979FB5-1DCD-4CA2-AA9F-9B78BAE3C976}" srcOrd="7" destOrd="0" presId="urn:microsoft.com/office/officeart/2005/8/layout/hierarchy2"/>
    <dgm:cxn modelId="{9E427D8C-C176-4258-A953-4E65D8789A52}" type="presParOf" srcId="{08979FB5-1DCD-4CA2-AA9F-9B78BAE3C976}" destId="{92646C9B-72D6-44FE-8075-1226DB2F194F}" srcOrd="0" destOrd="0" presId="urn:microsoft.com/office/officeart/2005/8/layout/hierarchy2"/>
    <dgm:cxn modelId="{5A7A952E-258F-49F3-BA0A-80EBA1BA9043}" type="presParOf" srcId="{08979FB5-1DCD-4CA2-AA9F-9B78BAE3C976}" destId="{C13CB800-8FA2-4A36-A7A8-3CBF715E7975}"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起床時間</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0A36653E-5C48-4AB9-BCE2-938F96E8D076}">
      <dgm:prSet phldrT="[テキスト]" custT="1"/>
      <dgm:spPr>
        <a:solidFill>
          <a:srgbClr val="FF9900">
            <a:alpha val="20000"/>
          </a:srgbClr>
        </a:solidFill>
        <a:ln>
          <a:noFill/>
        </a:ln>
      </dgm:spPr>
      <dgm:t>
        <a:bodyPr/>
        <a:lstStyle/>
        <a:p>
          <a:r>
            <a:rPr kumimoji="1" lang="ja-JP" altLang="en-US" sz="2400" dirty="0"/>
            <a:t>学生ダミー</a:t>
          </a:r>
          <a:endParaRPr kumimoji="1" lang="en-US" altLang="ja-JP" sz="2400" dirty="0"/>
        </a:p>
      </dgm:t>
    </dgm:pt>
    <dgm:pt modelId="{6F329AB8-4163-4EE6-96DE-9F008EADE7E3}" type="parTrans" cxnId="{4D241DFA-CF09-429C-9448-00408BDEE15D}">
      <dgm:prSet/>
      <dgm:spPr/>
      <dgm:t>
        <a:bodyPr/>
        <a:lstStyle/>
        <a:p>
          <a:endParaRPr kumimoji="1" lang="ja-JP" altLang="en-US"/>
        </a:p>
      </dgm:t>
    </dgm:pt>
    <dgm:pt modelId="{A865DADA-3282-44C1-BF0C-C10D5F85901E}" type="sibTrans" cxnId="{4D241DFA-CF09-429C-9448-00408BDEE15D}">
      <dgm:prSet/>
      <dgm:spPr/>
      <dgm:t>
        <a:bodyPr/>
        <a:lstStyle/>
        <a:p>
          <a:endParaRPr kumimoji="1" lang="ja-JP" altLang="en-US"/>
        </a:p>
      </dgm:t>
    </dgm:pt>
    <dgm:pt modelId="{84CB93B5-66EE-4FB9-A1B6-DE8FE1AC8E3D}">
      <dgm:prSet phldrT="[テキスト]" custT="1"/>
      <dgm:spPr>
        <a:solidFill>
          <a:srgbClr val="FF9900">
            <a:alpha val="20000"/>
          </a:srgbClr>
        </a:solidFill>
        <a:ln>
          <a:noFill/>
        </a:ln>
      </dgm:spPr>
      <dgm:t>
        <a:bodyPr/>
        <a:lstStyle/>
        <a:p>
          <a:r>
            <a:rPr kumimoji="1" lang="en-US" altLang="ja-JP" sz="2400" dirty="0"/>
            <a:t>24</a:t>
          </a:r>
          <a:r>
            <a:rPr kumimoji="1" lang="ja-JP" altLang="en-US" sz="2400" dirty="0"/>
            <a:t>時間営業</a:t>
          </a:r>
          <a:endParaRPr kumimoji="1" lang="en-US" altLang="ja-JP" sz="2400" dirty="0"/>
        </a:p>
        <a:p>
          <a:r>
            <a:rPr kumimoji="1" lang="ja-JP" altLang="en-US" sz="2400" dirty="0"/>
            <a:t>賛成意識</a:t>
          </a:r>
          <a:endParaRPr kumimoji="1" lang="en-US" altLang="ja-JP" sz="2400" dirty="0"/>
        </a:p>
      </dgm:t>
    </dgm:pt>
    <dgm:pt modelId="{4F5EC653-3BE5-4DC7-BC75-45259433EFBB}" type="parTrans" cxnId="{EB3C69EC-4674-433D-A52C-B78C6669D90C}">
      <dgm:prSet/>
      <dgm:spPr/>
      <dgm:t>
        <a:bodyPr/>
        <a:lstStyle/>
        <a:p>
          <a:endParaRPr kumimoji="1" lang="ja-JP" altLang="en-US"/>
        </a:p>
      </dgm:t>
    </dgm:pt>
    <dgm:pt modelId="{13E59E63-6301-4856-A1C0-333D7737AA2B}" type="sibTrans" cxnId="{EB3C69EC-4674-433D-A52C-B78C6669D90C}">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3"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FB55F3E-ED2C-4B68-ADFF-58C25C73DFD2}" type="pres">
      <dgm:prSet presAssocID="{0A36653E-5C48-4AB9-BCE2-938F96E8D076}" presName="root1" presStyleCnt="0"/>
      <dgm:spPr/>
    </dgm:pt>
    <dgm:pt modelId="{C51DB5F6-2DEA-413F-8B54-9B6CB365F6B0}" type="pres">
      <dgm:prSet presAssocID="{0A36653E-5C48-4AB9-BCE2-938F96E8D076}" presName="LevelOneTextNode" presStyleLbl="node0" presStyleIdx="1" presStyleCnt="3">
        <dgm:presLayoutVars>
          <dgm:chPref val="3"/>
        </dgm:presLayoutVars>
      </dgm:prSet>
      <dgm:spPr/>
      <dgm:t>
        <a:bodyPr/>
        <a:lstStyle/>
        <a:p>
          <a:endParaRPr kumimoji="1" lang="ja-JP" altLang="en-US"/>
        </a:p>
      </dgm:t>
    </dgm:pt>
    <dgm:pt modelId="{6F73F98E-FC19-4D76-BBBF-3C9732E13CA3}" type="pres">
      <dgm:prSet presAssocID="{0A36653E-5C48-4AB9-BCE2-938F96E8D076}" presName="level2hierChild" presStyleCnt="0"/>
      <dgm:spPr/>
    </dgm:pt>
    <dgm:pt modelId="{7C6C68A6-07D3-4CC0-AC2F-71B9EE518840}" type="pres">
      <dgm:prSet presAssocID="{84CB93B5-66EE-4FB9-A1B6-DE8FE1AC8E3D}" presName="root1" presStyleCnt="0"/>
      <dgm:spPr/>
    </dgm:pt>
    <dgm:pt modelId="{9368B683-09CC-429B-B786-6B48439C5A47}" type="pres">
      <dgm:prSet presAssocID="{84CB93B5-66EE-4FB9-A1B6-DE8FE1AC8E3D}" presName="LevelOneTextNode" presStyleLbl="node0" presStyleIdx="2" presStyleCnt="3">
        <dgm:presLayoutVars>
          <dgm:chPref val="3"/>
        </dgm:presLayoutVars>
      </dgm:prSet>
      <dgm:spPr/>
      <dgm:t>
        <a:bodyPr/>
        <a:lstStyle/>
        <a:p>
          <a:endParaRPr kumimoji="1" lang="ja-JP" altLang="en-US"/>
        </a:p>
      </dgm:t>
    </dgm:pt>
    <dgm:pt modelId="{D82A771D-A9C8-4B36-A7CD-2BEE34161DB7}" type="pres">
      <dgm:prSet presAssocID="{84CB93B5-66EE-4FB9-A1B6-DE8FE1AC8E3D}" presName="level2hierChild" presStyleCnt="0"/>
      <dgm:spPr/>
    </dgm:pt>
  </dgm:ptLst>
  <dgm:cxnLst>
    <dgm:cxn modelId="{AED3A1E8-B506-400E-9C62-E051B5CBF48A}" type="presOf" srcId="{84CB93B5-66EE-4FB9-A1B6-DE8FE1AC8E3D}" destId="{9368B683-09CC-429B-B786-6B48439C5A47}"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EB3C69EC-4674-433D-A52C-B78C6669D90C}" srcId="{52C410C8-11BE-40D3-A7B4-391059B9485B}" destId="{84CB93B5-66EE-4FB9-A1B6-DE8FE1AC8E3D}" srcOrd="2" destOrd="0" parTransId="{4F5EC653-3BE5-4DC7-BC75-45259433EFBB}" sibTransId="{13E59E63-6301-4856-A1C0-333D7737AA2B}"/>
    <dgm:cxn modelId="{4D241DFA-CF09-429C-9448-00408BDEE15D}" srcId="{52C410C8-11BE-40D3-A7B4-391059B9485B}" destId="{0A36653E-5C48-4AB9-BCE2-938F96E8D076}" srcOrd="1" destOrd="0" parTransId="{6F329AB8-4163-4EE6-96DE-9F008EADE7E3}" sibTransId="{A865DADA-3282-44C1-BF0C-C10D5F85901E}"/>
    <dgm:cxn modelId="{87E0574E-6542-4E71-88D4-CE4C25F43A8F}" type="presOf" srcId="{0A36653E-5C48-4AB9-BCE2-938F96E8D076}" destId="{C51DB5F6-2DEA-413F-8B54-9B6CB365F6B0}"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A7A4787-9BD4-4755-8413-3B31BA607C1B}" type="presParOf" srcId="{111332F0-C059-4139-AA8E-A8BD4F00A5E2}" destId="{6FB55F3E-ED2C-4B68-ADFF-58C25C73DFD2}" srcOrd="1" destOrd="0" presId="urn:microsoft.com/office/officeart/2005/8/layout/hierarchy2"/>
    <dgm:cxn modelId="{192E5542-5A9E-4EF9-935C-A6965B2268B7}" type="presParOf" srcId="{6FB55F3E-ED2C-4B68-ADFF-58C25C73DFD2}" destId="{C51DB5F6-2DEA-413F-8B54-9B6CB365F6B0}" srcOrd="0" destOrd="0" presId="urn:microsoft.com/office/officeart/2005/8/layout/hierarchy2"/>
    <dgm:cxn modelId="{323EBCF6-BB02-434C-9C58-0F9C8750E19D}" type="presParOf" srcId="{6FB55F3E-ED2C-4B68-ADFF-58C25C73DFD2}" destId="{6F73F98E-FC19-4D76-BBBF-3C9732E13CA3}" srcOrd="1" destOrd="0" presId="urn:microsoft.com/office/officeart/2005/8/layout/hierarchy2"/>
    <dgm:cxn modelId="{7B6967F1-0C4D-4D69-A7D8-CE3D0883671B}" type="presParOf" srcId="{111332F0-C059-4139-AA8E-A8BD4F00A5E2}" destId="{7C6C68A6-07D3-4CC0-AC2F-71B9EE518840}" srcOrd="2" destOrd="0" presId="urn:microsoft.com/office/officeart/2005/8/layout/hierarchy2"/>
    <dgm:cxn modelId="{6D2E4686-C8A3-4619-A7FD-0402E62F269E}" type="presParOf" srcId="{7C6C68A6-07D3-4CC0-AC2F-71B9EE518840}" destId="{9368B683-09CC-429B-B786-6B48439C5A47}" srcOrd="0" destOrd="0" presId="urn:microsoft.com/office/officeart/2005/8/layout/hierarchy2"/>
    <dgm:cxn modelId="{8CEC70A1-7467-4609-B06E-3EEA65477DE7}" type="presParOf" srcId="{7C6C68A6-07D3-4CC0-AC2F-71B9EE518840}" destId="{D82A771D-A9C8-4B36-A7CD-2BEE34161DB7}"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A549D54-2384-4452-B143-CE8F4C9D0283}"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kumimoji="1" lang="ja-JP" altLang="en-US"/>
        </a:p>
      </dgm:t>
    </dgm:pt>
    <dgm:pt modelId="{F1D27026-562A-4EDC-ADF9-1E67C7EB14F0}">
      <dgm:prSet phldrT="[テキスト]" custT="1"/>
      <dgm:spPr/>
      <dgm:t>
        <a:bodyPr/>
        <a:lstStyle/>
        <a:p>
          <a:r>
            <a:rPr kumimoji="1" lang="ja-JP" altLang="en-US" sz="2000" dirty="0"/>
            <a:t>ワンオペでの　　深夜営業は　　防犯等で問題</a:t>
          </a:r>
        </a:p>
      </dgm:t>
    </dgm:pt>
    <dgm:pt modelId="{B5E3BEB4-1920-4D7C-A0A0-9CC6F67BCB8B}" type="parTrans" cxnId="{68D4FFA6-047D-4E6B-9BBC-83802BDF6B8E}">
      <dgm:prSet/>
      <dgm:spPr/>
      <dgm:t>
        <a:bodyPr/>
        <a:lstStyle/>
        <a:p>
          <a:endParaRPr kumimoji="1" lang="ja-JP" altLang="en-US"/>
        </a:p>
      </dgm:t>
    </dgm:pt>
    <dgm:pt modelId="{AB247F01-ABDC-42B3-9F78-E976C9203397}" type="sibTrans" cxnId="{68D4FFA6-047D-4E6B-9BBC-83802BDF6B8E}">
      <dgm:prSet/>
      <dgm:spPr/>
      <dgm:t>
        <a:bodyPr/>
        <a:lstStyle/>
        <a:p>
          <a:endParaRPr kumimoji="1" lang="ja-JP" altLang="en-US"/>
        </a:p>
      </dgm:t>
    </dgm:pt>
    <dgm:pt modelId="{D529A0BA-D740-4E4A-B21B-8DDC1447995E}">
      <dgm:prSet phldrT="[テキスト]" custT="1"/>
      <dgm:spPr/>
      <dgm:t>
        <a:bodyPr/>
        <a:lstStyle/>
        <a:p>
          <a:r>
            <a:rPr kumimoji="1" lang="ja-JP" altLang="en-US" sz="2000" dirty="0"/>
            <a:t>高い人件費を払って</a:t>
          </a:r>
          <a:endParaRPr kumimoji="1" lang="en-US" altLang="ja-JP" sz="2000" dirty="0"/>
        </a:p>
        <a:p>
          <a:r>
            <a:rPr kumimoji="1" lang="ja-JP" altLang="en-US" sz="2000" dirty="0"/>
            <a:t>２人以上雇う</a:t>
          </a:r>
        </a:p>
      </dgm:t>
    </dgm:pt>
    <dgm:pt modelId="{398BDE4C-68AE-46A2-B054-136918B71A62}" type="parTrans" cxnId="{7661D2E0-05A6-4B91-9484-99F9090C7EBD}">
      <dgm:prSet/>
      <dgm:spPr/>
      <dgm:t>
        <a:bodyPr/>
        <a:lstStyle/>
        <a:p>
          <a:endParaRPr kumimoji="1" lang="ja-JP" altLang="en-US"/>
        </a:p>
      </dgm:t>
    </dgm:pt>
    <dgm:pt modelId="{BDACF247-365B-4EE3-84C2-EFFE97708D1E}" type="sibTrans" cxnId="{7661D2E0-05A6-4B91-9484-99F9090C7EBD}">
      <dgm:prSet/>
      <dgm:spPr/>
      <dgm:t>
        <a:bodyPr/>
        <a:lstStyle/>
        <a:p>
          <a:endParaRPr kumimoji="1" lang="ja-JP" altLang="en-US"/>
        </a:p>
      </dgm:t>
    </dgm:pt>
    <dgm:pt modelId="{B516389D-818F-4F74-83C4-8FE428FAEA22}">
      <dgm:prSet phldrT="[テキスト]" custT="1"/>
      <dgm:spPr/>
      <dgm:t>
        <a:bodyPr/>
        <a:lstStyle/>
        <a:p>
          <a:r>
            <a:rPr kumimoji="1" lang="ja-JP" altLang="en-US" sz="2400" dirty="0"/>
            <a:t>経営圧迫</a:t>
          </a:r>
        </a:p>
      </dgm:t>
    </dgm:pt>
    <dgm:pt modelId="{2647DB4C-EF68-43AA-B93D-D7E8D7F0C7E1}" type="parTrans" cxnId="{70D3D0C5-3316-43A0-B397-4DD50B30C69F}">
      <dgm:prSet/>
      <dgm:spPr/>
      <dgm:t>
        <a:bodyPr/>
        <a:lstStyle/>
        <a:p>
          <a:endParaRPr kumimoji="1" lang="ja-JP" altLang="en-US"/>
        </a:p>
      </dgm:t>
    </dgm:pt>
    <dgm:pt modelId="{2AB31799-0151-436D-B7E1-3B58CF3893AD}" type="sibTrans" cxnId="{70D3D0C5-3316-43A0-B397-4DD50B30C69F}">
      <dgm:prSet/>
      <dgm:spPr/>
      <dgm:t>
        <a:bodyPr/>
        <a:lstStyle/>
        <a:p>
          <a:endParaRPr kumimoji="1" lang="ja-JP" altLang="en-US"/>
        </a:p>
      </dgm:t>
    </dgm:pt>
    <dgm:pt modelId="{32FA4F7A-F657-409C-A755-BA097ACA71E7}">
      <dgm:prSet phldrT="[テキスト]" custT="1"/>
      <dgm:spPr/>
      <dgm:t>
        <a:bodyPr/>
        <a:lstStyle/>
        <a:p>
          <a:r>
            <a:rPr kumimoji="1" lang="ja-JP" altLang="en-US" sz="2000" dirty="0"/>
            <a:t>店長、オーナーが　</a:t>
          </a:r>
          <a:endParaRPr kumimoji="1" lang="en-US" altLang="ja-JP" sz="2000" dirty="0"/>
        </a:p>
        <a:p>
          <a:r>
            <a:rPr kumimoji="1" lang="ja-JP" altLang="en-US" sz="2000" dirty="0"/>
            <a:t>長時間労働</a:t>
          </a:r>
        </a:p>
      </dgm:t>
    </dgm:pt>
    <dgm:pt modelId="{82827376-DAE2-437E-8EC4-29461A40876A}" type="parTrans" cxnId="{13518F81-0CC0-46AD-B622-B76A8F46ED91}">
      <dgm:prSet/>
      <dgm:spPr/>
      <dgm:t>
        <a:bodyPr/>
        <a:lstStyle/>
        <a:p>
          <a:endParaRPr kumimoji="1" lang="ja-JP" altLang="en-US"/>
        </a:p>
      </dgm:t>
    </dgm:pt>
    <dgm:pt modelId="{E1BC7F23-8083-4527-B3DB-81D0C6857E7E}" type="sibTrans" cxnId="{13518F81-0CC0-46AD-B622-B76A8F46ED91}">
      <dgm:prSet/>
      <dgm:spPr/>
      <dgm:t>
        <a:bodyPr/>
        <a:lstStyle/>
        <a:p>
          <a:endParaRPr kumimoji="1" lang="ja-JP" altLang="en-US"/>
        </a:p>
      </dgm:t>
    </dgm:pt>
    <dgm:pt modelId="{DA0EF692-F113-4454-8D9B-D79C1B5BA0B4}">
      <dgm:prSet phldrT="[テキスト]" custT="1"/>
      <dgm:spPr/>
      <dgm:t>
        <a:bodyPr/>
        <a:lstStyle/>
        <a:p>
          <a:r>
            <a:rPr kumimoji="1" lang="ja-JP" altLang="en-US" sz="2400" dirty="0"/>
            <a:t>心身共に　ぼろぼろ</a:t>
          </a:r>
        </a:p>
      </dgm:t>
    </dgm:pt>
    <dgm:pt modelId="{274B8F5E-4E9E-411F-B402-8CD67F6D5E89}" type="parTrans" cxnId="{706EED6D-6BA1-427A-9F17-AF16FF0CBE6A}">
      <dgm:prSet/>
      <dgm:spPr/>
      <dgm:t>
        <a:bodyPr/>
        <a:lstStyle/>
        <a:p>
          <a:endParaRPr kumimoji="1" lang="ja-JP" altLang="en-US"/>
        </a:p>
      </dgm:t>
    </dgm:pt>
    <dgm:pt modelId="{DE81AFFB-C2FC-47E6-8E53-12D1FA57C9F1}" type="sibTrans" cxnId="{706EED6D-6BA1-427A-9F17-AF16FF0CBE6A}">
      <dgm:prSet/>
      <dgm:spPr/>
      <dgm:t>
        <a:bodyPr/>
        <a:lstStyle/>
        <a:p>
          <a:endParaRPr kumimoji="1" lang="ja-JP" altLang="en-US"/>
        </a:p>
      </dgm:t>
    </dgm:pt>
    <dgm:pt modelId="{42BDA5D9-3C3E-4964-8821-EAB88F499A6C}" type="pres">
      <dgm:prSet presAssocID="{DA549D54-2384-4452-B143-CE8F4C9D0283}" presName="diagram" presStyleCnt="0">
        <dgm:presLayoutVars>
          <dgm:chPref val="1"/>
          <dgm:dir/>
          <dgm:animOne val="branch"/>
          <dgm:animLvl val="lvl"/>
          <dgm:resizeHandles val="exact"/>
        </dgm:presLayoutVars>
      </dgm:prSet>
      <dgm:spPr/>
      <dgm:t>
        <a:bodyPr/>
        <a:lstStyle/>
        <a:p>
          <a:endParaRPr kumimoji="1" lang="ja-JP" altLang="en-US"/>
        </a:p>
      </dgm:t>
    </dgm:pt>
    <dgm:pt modelId="{DF62B3F7-EF99-4269-87BA-001FE7A201E1}" type="pres">
      <dgm:prSet presAssocID="{F1D27026-562A-4EDC-ADF9-1E67C7EB14F0}" presName="root1" presStyleCnt="0"/>
      <dgm:spPr/>
    </dgm:pt>
    <dgm:pt modelId="{C985D59D-F9A4-4C94-91F6-D41807C73C32}" type="pres">
      <dgm:prSet presAssocID="{F1D27026-562A-4EDC-ADF9-1E67C7EB14F0}" presName="LevelOneTextNode" presStyleLbl="node0" presStyleIdx="0" presStyleCnt="1" custScaleX="246898" custScaleY="294577">
        <dgm:presLayoutVars>
          <dgm:chPref val="3"/>
        </dgm:presLayoutVars>
      </dgm:prSet>
      <dgm:spPr/>
      <dgm:t>
        <a:bodyPr/>
        <a:lstStyle/>
        <a:p>
          <a:endParaRPr kumimoji="1" lang="ja-JP" altLang="en-US"/>
        </a:p>
      </dgm:t>
    </dgm:pt>
    <dgm:pt modelId="{BD5158FE-4C2C-46F5-A83F-26370717ACF9}" type="pres">
      <dgm:prSet presAssocID="{F1D27026-562A-4EDC-ADF9-1E67C7EB14F0}" presName="level2hierChild" presStyleCnt="0"/>
      <dgm:spPr/>
    </dgm:pt>
    <dgm:pt modelId="{92BFA8E0-1509-40B6-BEDF-2D6B49883DE4}" type="pres">
      <dgm:prSet presAssocID="{398BDE4C-68AE-46A2-B054-136918B71A62}" presName="conn2-1" presStyleLbl="parChTrans1D2" presStyleIdx="0" presStyleCnt="2"/>
      <dgm:spPr/>
      <dgm:t>
        <a:bodyPr/>
        <a:lstStyle/>
        <a:p>
          <a:endParaRPr kumimoji="1" lang="ja-JP" altLang="en-US"/>
        </a:p>
      </dgm:t>
    </dgm:pt>
    <dgm:pt modelId="{A51C4111-F9A9-4FCC-954E-6AFC13A9C476}" type="pres">
      <dgm:prSet presAssocID="{398BDE4C-68AE-46A2-B054-136918B71A62}" presName="connTx" presStyleLbl="parChTrans1D2" presStyleIdx="0" presStyleCnt="2"/>
      <dgm:spPr/>
      <dgm:t>
        <a:bodyPr/>
        <a:lstStyle/>
        <a:p>
          <a:endParaRPr kumimoji="1" lang="ja-JP" altLang="en-US"/>
        </a:p>
      </dgm:t>
    </dgm:pt>
    <dgm:pt modelId="{43025EA6-149D-44DF-B6E1-2D98F63CECCF}" type="pres">
      <dgm:prSet presAssocID="{D529A0BA-D740-4E4A-B21B-8DDC1447995E}" presName="root2" presStyleCnt="0"/>
      <dgm:spPr/>
    </dgm:pt>
    <dgm:pt modelId="{1906E23F-8467-46AA-9A25-606FCA7D1280}" type="pres">
      <dgm:prSet presAssocID="{D529A0BA-D740-4E4A-B21B-8DDC1447995E}" presName="LevelTwoTextNode" presStyleLbl="node2" presStyleIdx="0" presStyleCnt="2" custScaleX="323621" custScaleY="283742">
        <dgm:presLayoutVars>
          <dgm:chPref val="3"/>
        </dgm:presLayoutVars>
      </dgm:prSet>
      <dgm:spPr/>
      <dgm:t>
        <a:bodyPr/>
        <a:lstStyle/>
        <a:p>
          <a:endParaRPr kumimoji="1" lang="ja-JP" altLang="en-US"/>
        </a:p>
      </dgm:t>
    </dgm:pt>
    <dgm:pt modelId="{1C51689A-2A24-4E16-956D-1C86A50D71A6}" type="pres">
      <dgm:prSet presAssocID="{D529A0BA-D740-4E4A-B21B-8DDC1447995E}" presName="level3hierChild" presStyleCnt="0"/>
      <dgm:spPr/>
    </dgm:pt>
    <dgm:pt modelId="{C3D89437-431B-4117-8C19-D7571EFEE720}" type="pres">
      <dgm:prSet presAssocID="{2647DB4C-EF68-43AA-B93D-D7E8D7F0C7E1}" presName="conn2-1" presStyleLbl="parChTrans1D3" presStyleIdx="0" presStyleCnt="2"/>
      <dgm:spPr/>
      <dgm:t>
        <a:bodyPr/>
        <a:lstStyle/>
        <a:p>
          <a:endParaRPr kumimoji="1" lang="ja-JP" altLang="en-US"/>
        </a:p>
      </dgm:t>
    </dgm:pt>
    <dgm:pt modelId="{1A14B90A-BFD2-41FE-AABF-C62F10F96145}" type="pres">
      <dgm:prSet presAssocID="{2647DB4C-EF68-43AA-B93D-D7E8D7F0C7E1}" presName="connTx" presStyleLbl="parChTrans1D3" presStyleIdx="0" presStyleCnt="2"/>
      <dgm:spPr/>
      <dgm:t>
        <a:bodyPr/>
        <a:lstStyle/>
        <a:p>
          <a:endParaRPr kumimoji="1" lang="ja-JP" altLang="en-US"/>
        </a:p>
      </dgm:t>
    </dgm:pt>
    <dgm:pt modelId="{3BB32FD8-F15B-47D6-AEFB-EB1AFC5AF291}" type="pres">
      <dgm:prSet presAssocID="{B516389D-818F-4F74-83C4-8FE428FAEA22}" presName="root2" presStyleCnt="0"/>
      <dgm:spPr/>
    </dgm:pt>
    <dgm:pt modelId="{91650C4A-1DF7-4364-8558-779A94C5D6E0}" type="pres">
      <dgm:prSet presAssocID="{B516389D-818F-4F74-83C4-8FE428FAEA22}" presName="LevelTwoTextNode" presStyleLbl="node3" presStyleIdx="0" presStyleCnt="2" custScaleX="197600" custScaleY="283742">
        <dgm:presLayoutVars>
          <dgm:chPref val="3"/>
        </dgm:presLayoutVars>
      </dgm:prSet>
      <dgm:spPr/>
      <dgm:t>
        <a:bodyPr/>
        <a:lstStyle/>
        <a:p>
          <a:endParaRPr kumimoji="1" lang="ja-JP" altLang="en-US"/>
        </a:p>
      </dgm:t>
    </dgm:pt>
    <dgm:pt modelId="{0096FD55-01DF-491D-9979-94A1642371CF}" type="pres">
      <dgm:prSet presAssocID="{B516389D-818F-4F74-83C4-8FE428FAEA22}" presName="level3hierChild" presStyleCnt="0"/>
      <dgm:spPr/>
    </dgm:pt>
    <dgm:pt modelId="{8D1FF893-32EC-4231-A12D-EBD1F94ACE5C}" type="pres">
      <dgm:prSet presAssocID="{82827376-DAE2-437E-8EC4-29461A40876A}" presName="conn2-1" presStyleLbl="parChTrans1D2" presStyleIdx="1" presStyleCnt="2"/>
      <dgm:spPr/>
      <dgm:t>
        <a:bodyPr/>
        <a:lstStyle/>
        <a:p>
          <a:endParaRPr kumimoji="1" lang="ja-JP" altLang="en-US"/>
        </a:p>
      </dgm:t>
    </dgm:pt>
    <dgm:pt modelId="{DB91FA95-B670-4AB3-AB20-880D3DCDB3F6}" type="pres">
      <dgm:prSet presAssocID="{82827376-DAE2-437E-8EC4-29461A40876A}" presName="connTx" presStyleLbl="parChTrans1D2" presStyleIdx="1" presStyleCnt="2"/>
      <dgm:spPr/>
      <dgm:t>
        <a:bodyPr/>
        <a:lstStyle/>
        <a:p>
          <a:endParaRPr kumimoji="1" lang="ja-JP" altLang="en-US"/>
        </a:p>
      </dgm:t>
    </dgm:pt>
    <dgm:pt modelId="{BB1AD0D4-E478-41DA-86C4-01F67C2D0E81}" type="pres">
      <dgm:prSet presAssocID="{32FA4F7A-F657-409C-A755-BA097ACA71E7}" presName="root2" presStyleCnt="0"/>
      <dgm:spPr/>
    </dgm:pt>
    <dgm:pt modelId="{CE9754D2-57EB-40FF-9BCE-5BD242389390}" type="pres">
      <dgm:prSet presAssocID="{32FA4F7A-F657-409C-A755-BA097ACA71E7}" presName="LevelTwoTextNode" presStyleLbl="node2" presStyleIdx="1" presStyleCnt="2" custScaleX="320826" custScaleY="283742">
        <dgm:presLayoutVars>
          <dgm:chPref val="3"/>
        </dgm:presLayoutVars>
      </dgm:prSet>
      <dgm:spPr/>
      <dgm:t>
        <a:bodyPr/>
        <a:lstStyle/>
        <a:p>
          <a:endParaRPr kumimoji="1" lang="ja-JP" altLang="en-US"/>
        </a:p>
      </dgm:t>
    </dgm:pt>
    <dgm:pt modelId="{2B1184D4-368F-43A8-B2D8-78F82292762A}" type="pres">
      <dgm:prSet presAssocID="{32FA4F7A-F657-409C-A755-BA097ACA71E7}" presName="level3hierChild" presStyleCnt="0"/>
      <dgm:spPr/>
    </dgm:pt>
    <dgm:pt modelId="{D9207A17-915C-40E7-A4F7-166A81800DF9}" type="pres">
      <dgm:prSet presAssocID="{274B8F5E-4E9E-411F-B402-8CD67F6D5E89}" presName="conn2-1" presStyleLbl="parChTrans1D3" presStyleIdx="1" presStyleCnt="2"/>
      <dgm:spPr/>
      <dgm:t>
        <a:bodyPr/>
        <a:lstStyle/>
        <a:p>
          <a:endParaRPr kumimoji="1" lang="ja-JP" altLang="en-US"/>
        </a:p>
      </dgm:t>
    </dgm:pt>
    <dgm:pt modelId="{0189B88C-98D4-43CC-8793-8A9B545EFF11}" type="pres">
      <dgm:prSet presAssocID="{274B8F5E-4E9E-411F-B402-8CD67F6D5E89}" presName="connTx" presStyleLbl="parChTrans1D3" presStyleIdx="1" presStyleCnt="2"/>
      <dgm:spPr/>
      <dgm:t>
        <a:bodyPr/>
        <a:lstStyle/>
        <a:p>
          <a:endParaRPr kumimoji="1" lang="ja-JP" altLang="en-US"/>
        </a:p>
      </dgm:t>
    </dgm:pt>
    <dgm:pt modelId="{1587B22C-9B46-447D-96AF-A3BA1F5B6F36}" type="pres">
      <dgm:prSet presAssocID="{DA0EF692-F113-4454-8D9B-D79C1B5BA0B4}" presName="root2" presStyleCnt="0"/>
      <dgm:spPr/>
    </dgm:pt>
    <dgm:pt modelId="{AEF4ED73-E1B2-4482-A4A3-087545006539}" type="pres">
      <dgm:prSet presAssocID="{DA0EF692-F113-4454-8D9B-D79C1B5BA0B4}" presName="LevelTwoTextNode" presStyleLbl="node3" presStyleIdx="1" presStyleCnt="2" custScaleX="197600" custScaleY="283742">
        <dgm:presLayoutVars>
          <dgm:chPref val="3"/>
        </dgm:presLayoutVars>
      </dgm:prSet>
      <dgm:spPr/>
      <dgm:t>
        <a:bodyPr/>
        <a:lstStyle/>
        <a:p>
          <a:endParaRPr kumimoji="1" lang="ja-JP" altLang="en-US"/>
        </a:p>
      </dgm:t>
    </dgm:pt>
    <dgm:pt modelId="{70C98759-7F18-4803-BE87-C09A5FFA56A9}" type="pres">
      <dgm:prSet presAssocID="{DA0EF692-F113-4454-8D9B-D79C1B5BA0B4}" presName="level3hierChild" presStyleCnt="0"/>
      <dgm:spPr/>
    </dgm:pt>
  </dgm:ptLst>
  <dgm:cxnLst>
    <dgm:cxn modelId="{1286C9EB-6AEE-453E-A36C-6B29735B9BF4}" type="presOf" srcId="{F1D27026-562A-4EDC-ADF9-1E67C7EB14F0}" destId="{C985D59D-F9A4-4C94-91F6-D41807C73C32}" srcOrd="0" destOrd="0" presId="urn:microsoft.com/office/officeart/2005/8/layout/hierarchy2"/>
    <dgm:cxn modelId="{A684ACA7-1CB5-41F8-A996-CCF6A7955790}" type="presOf" srcId="{DA549D54-2384-4452-B143-CE8F4C9D0283}" destId="{42BDA5D9-3C3E-4964-8821-EAB88F499A6C}" srcOrd="0" destOrd="0" presId="urn:microsoft.com/office/officeart/2005/8/layout/hierarchy2"/>
    <dgm:cxn modelId="{DC8DC4B6-E74A-450B-9FC6-D8A8730F8EF4}" type="presOf" srcId="{B516389D-818F-4F74-83C4-8FE428FAEA22}" destId="{91650C4A-1DF7-4364-8558-779A94C5D6E0}" srcOrd="0" destOrd="0" presId="urn:microsoft.com/office/officeart/2005/8/layout/hierarchy2"/>
    <dgm:cxn modelId="{F5A6A8E3-434C-43EC-A06B-12FB0304C785}" type="presOf" srcId="{274B8F5E-4E9E-411F-B402-8CD67F6D5E89}" destId="{0189B88C-98D4-43CC-8793-8A9B545EFF11}" srcOrd="1" destOrd="0" presId="urn:microsoft.com/office/officeart/2005/8/layout/hierarchy2"/>
    <dgm:cxn modelId="{ADFDBB1E-E8BD-4ECD-A065-2BB3554B99EE}" type="presOf" srcId="{2647DB4C-EF68-43AA-B93D-D7E8D7F0C7E1}" destId="{C3D89437-431B-4117-8C19-D7571EFEE720}" srcOrd="0" destOrd="0" presId="urn:microsoft.com/office/officeart/2005/8/layout/hierarchy2"/>
    <dgm:cxn modelId="{13518F81-0CC0-46AD-B622-B76A8F46ED91}" srcId="{F1D27026-562A-4EDC-ADF9-1E67C7EB14F0}" destId="{32FA4F7A-F657-409C-A755-BA097ACA71E7}" srcOrd="1" destOrd="0" parTransId="{82827376-DAE2-437E-8EC4-29461A40876A}" sibTransId="{E1BC7F23-8083-4527-B3DB-81D0C6857E7E}"/>
    <dgm:cxn modelId="{68D4FFA6-047D-4E6B-9BBC-83802BDF6B8E}" srcId="{DA549D54-2384-4452-B143-CE8F4C9D0283}" destId="{F1D27026-562A-4EDC-ADF9-1E67C7EB14F0}" srcOrd="0" destOrd="0" parTransId="{B5E3BEB4-1920-4D7C-A0A0-9CC6F67BCB8B}" sibTransId="{AB247F01-ABDC-42B3-9F78-E976C9203397}"/>
    <dgm:cxn modelId="{08D05A75-9B34-45D1-96DE-AB64452E1608}" type="presOf" srcId="{398BDE4C-68AE-46A2-B054-136918B71A62}" destId="{A51C4111-F9A9-4FCC-954E-6AFC13A9C476}" srcOrd="1" destOrd="0" presId="urn:microsoft.com/office/officeart/2005/8/layout/hierarchy2"/>
    <dgm:cxn modelId="{4D2B6B4A-D82E-4519-89F2-C9707860F3C0}" type="presOf" srcId="{2647DB4C-EF68-43AA-B93D-D7E8D7F0C7E1}" destId="{1A14B90A-BFD2-41FE-AABF-C62F10F96145}" srcOrd="1" destOrd="0" presId="urn:microsoft.com/office/officeart/2005/8/layout/hierarchy2"/>
    <dgm:cxn modelId="{63C9E6FD-293F-495D-8F76-6C1B86DFCD1C}" type="presOf" srcId="{32FA4F7A-F657-409C-A755-BA097ACA71E7}" destId="{CE9754D2-57EB-40FF-9BCE-5BD242389390}" srcOrd="0" destOrd="0" presId="urn:microsoft.com/office/officeart/2005/8/layout/hierarchy2"/>
    <dgm:cxn modelId="{AD43B729-7922-4B0C-B148-9EA57E976B5F}" type="presOf" srcId="{D529A0BA-D740-4E4A-B21B-8DDC1447995E}" destId="{1906E23F-8467-46AA-9A25-606FCA7D1280}" srcOrd="0" destOrd="0" presId="urn:microsoft.com/office/officeart/2005/8/layout/hierarchy2"/>
    <dgm:cxn modelId="{7661D2E0-05A6-4B91-9484-99F9090C7EBD}" srcId="{F1D27026-562A-4EDC-ADF9-1E67C7EB14F0}" destId="{D529A0BA-D740-4E4A-B21B-8DDC1447995E}" srcOrd="0" destOrd="0" parTransId="{398BDE4C-68AE-46A2-B054-136918B71A62}" sibTransId="{BDACF247-365B-4EE3-84C2-EFFE97708D1E}"/>
    <dgm:cxn modelId="{0C172510-6B63-4C20-A157-4992AA41F9DB}" type="presOf" srcId="{82827376-DAE2-437E-8EC4-29461A40876A}" destId="{8D1FF893-32EC-4231-A12D-EBD1F94ACE5C}" srcOrd="0" destOrd="0" presId="urn:microsoft.com/office/officeart/2005/8/layout/hierarchy2"/>
    <dgm:cxn modelId="{90A667A1-D7B8-41DA-A7E4-48B81B4DD8B6}" type="presOf" srcId="{274B8F5E-4E9E-411F-B402-8CD67F6D5E89}" destId="{D9207A17-915C-40E7-A4F7-166A81800DF9}" srcOrd="0" destOrd="0" presId="urn:microsoft.com/office/officeart/2005/8/layout/hierarchy2"/>
    <dgm:cxn modelId="{70D3D0C5-3316-43A0-B397-4DD50B30C69F}" srcId="{D529A0BA-D740-4E4A-B21B-8DDC1447995E}" destId="{B516389D-818F-4F74-83C4-8FE428FAEA22}" srcOrd="0" destOrd="0" parTransId="{2647DB4C-EF68-43AA-B93D-D7E8D7F0C7E1}" sibTransId="{2AB31799-0151-436D-B7E1-3B58CF3893AD}"/>
    <dgm:cxn modelId="{DE3299C4-B7E1-4AD7-9074-D65978792497}" type="presOf" srcId="{398BDE4C-68AE-46A2-B054-136918B71A62}" destId="{92BFA8E0-1509-40B6-BEDF-2D6B49883DE4}" srcOrd="0" destOrd="0" presId="urn:microsoft.com/office/officeart/2005/8/layout/hierarchy2"/>
    <dgm:cxn modelId="{59D8A14C-DC29-4E7B-B05C-7F97D96BFF64}" type="presOf" srcId="{DA0EF692-F113-4454-8D9B-D79C1B5BA0B4}" destId="{AEF4ED73-E1B2-4482-A4A3-087545006539}" srcOrd="0" destOrd="0" presId="urn:microsoft.com/office/officeart/2005/8/layout/hierarchy2"/>
    <dgm:cxn modelId="{87751402-5174-42F7-B416-5B0AE98EA844}" type="presOf" srcId="{82827376-DAE2-437E-8EC4-29461A40876A}" destId="{DB91FA95-B670-4AB3-AB20-880D3DCDB3F6}" srcOrd="1" destOrd="0" presId="urn:microsoft.com/office/officeart/2005/8/layout/hierarchy2"/>
    <dgm:cxn modelId="{706EED6D-6BA1-427A-9F17-AF16FF0CBE6A}" srcId="{32FA4F7A-F657-409C-A755-BA097ACA71E7}" destId="{DA0EF692-F113-4454-8D9B-D79C1B5BA0B4}" srcOrd="0" destOrd="0" parTransId="{274B8F5E-4E9E-411F-B402-8CD67F6D5E89}" sibTransId="{DE81AFFB-C2FC-47E6-8E53-12D1FA57C9F1}"/>
    <dgm:cxn modelId="{A94BD066-400D-4536-B197-D3FAE961D6B0}" type="presParOf" srcId="{42BDA5D9-3C3E-4964-8821-EAB88F499A6C}" destId="{DF62B3F7-EF99-4269-87BA-001FE7A201E1}" srcOrd="0" destOrd="0" presId="urn:microsoft.com/office/officeart/2005/8/layout/hierarchy2"/>
    <dgm:cxn modelId="{8B24FE08-B361-49E6-8DBC-EA675810AEE0}" type="presParOf" srcId="{DF62B3F7-EF99-4269-87BA-001FE7A201E1}" destId="{C985D59D-F9A4-4C94-91F6-D41807C73C32}" srcOrd="0" destOrd="0" presId="urn:microsoft.com/office/officeart/2005/8/layout/hierarchy2"/>
    <dgm:cxn modelId="{4FF1113D-81D8-42B7-9770-D20128606CA1}" type="presParOf" srcId="{DF62B3F7-EF99-4269-87BA-001FE7A201E1}" destId="{BD5158FE-4C2C-46F5-A83F-26370717ACF9}" srcOrd="1" destOrd="0" presId="urn:microsoft.com/office/officeart/2005/8/layout/hierarchy2"/>
    <dgm:cxn modelId="{E81BE443-3934-4FE5-8625-C9200AF47F2A}" type="presParOf" srcId="{BD5158FE-4C2C-46F5-A83F-26370717ACF9}" destId="{92BFA8E0-1509-40B6-BEDF-2D6B49883DE4}" srcOrd="0" destOrd="0" presId="urn:microsoft.com/office/officeart/2005/8/layout/hierarchy2"/>
    <dgm:cxn modelId="{D521D28C-C1AD-4A5D-A322-A4BB32908992}" type="presParOf" srcId="{92BFA8E0-1509-40B6-BEDF-2D6B49883DE4}" destId="{A51C4111-F9A9-4FCC-954E-6AFC13A9C476}" srcOrd="0" destOrd="0" presId="urn:microsoft.com/office/officeart/2005/8/layout/hierarchy2"/>
    <dgm:cxn modelId="{6B2B6B01-82ED-4956-8C29-A4DB94E44F08}" type="presParOf" srcId="{BD5158FE-4C2C-46F5-A83F-26370717ACF9}" destId="{43025EA6-149D-44DF-B6E1-2D98F63CECCF}" srcOrd="1" destOrd="0" presId="urn:microsoft.com/office/officeart/2005/8/layout/hierarchy2"/>
    <dgm:cxn modelId="{9D8E7798-7B35-4C47-9411-635182835FED}" type="presParOf" srcId="{43025EA6-149D-44DF-B6E1-2D98F63CECCF}" destId="{1906E23F-8467-46AA-9A25-606FCA7D1280}" srcOrd="0" destOrd="0" presId="urn:microsoft.com/office/officeart/2005/8/layout/hierarchy2"/>
    <dgm:cxn modelId="{C2A5040D-1532-41A1-BA2F-85FC263995F1}" type="presParOf" srcId="{43025EA6-149D-44DF-B6E1-2D98F63CECCF}" destId="{1C51689A-2A24-4E16-956D-1C86A50D71A6}" srcOrd="1" destOrd="0" presId="urn:microsoft.com/office/officeart/2005/8/layout/hierarchy2"/>
    <dgm:cxn modelId="{8C786E86-125A-4F2F-A98D-1C460D91243C}" type="presParOf" srcId="{1C51689A-2A24-4E16-956D-1C86A50D71A6}" destId="{C3D89437-431B-4117-8C19-D7571EFEE720}" srcOrd="0" destOrd="0" presId="urn:microsoft.com/office/officeart/2005/8/layout/hierarchy2"/>
    <dgm:cxn modelId="{192F7A83-B2A4-44A4-A65E-9DB166FFF725}" type="presParOf" srcId="{C3D89437-431B-4117-8C19-D7571EFEE720}" destId="{1A14B90A-BFD2-41FE-AABF-C62F10F96145}" srcOrd="0" destOrd="0" presId="urn:microsoft.com/office/officeart/2005/8/layout/hierarchy2"/>
    <dgm:cxn modelId="{88C1275E-D7BB-4912-A9E3-F474310BF9A2}" type="presParOf" srcId="{1C51689A-2A24-4E16-956D-1C86A50D71A6}" destId="{3BB32FD8-F15B-47D6-AEFB-EB1AFC5AF291}" srcOrd="1" destOrd="0" presId="urn:microsoft.com/office/officeart/2005/8/layout/hierarchy2"/>
    <dgm:cxn modelId="{D6061BBA-FD5B-441F-9F94-2E6F5B43FA96}" type="presParOf" srcId="{3BB32FD8-F15B-47D6-AEFB-EB1AFC5AF291}" destId="{91650C4A-1DF7-4364-8558-779A94C5D6E0}" srcOrd="0" destOrd="0" presId="urn:microsoft.com/office/officeart/2005/8/layout/hierarchy2"/>
    <dgm:cxn modelId="{AFCF6FCB-21A0-4B02-BF0C-EB469C0F2C1A}" type="presParOf" srcId="{3BB32FD8-F15B-47D6-AEFB-EB1AFC5AF291}" destId="{0096FD55-01DF-491D-9979-94A1642371CF}" srcOrd="1" destOrd="0" presId="urn:microsoft.com/office/officeart/2005/8/layout/hierarchy2"/>
    <dgm:cxn modelId="{9D87E43D-AE83-490C-9834-E21B469D046B}" type="presParOf" srcId="{BD5158FE-4C2C-46F5-A83F-26370717ACF9}" destId="{8D1FF893-32EC-4231-A12D-EBD1F94ACE5C}" srcOrd="2" destOrd="0" presId="urn:microsoft.com/office/officeart/2005/8/layout/hierarchy2"/>
    <dgm:cxn modelId="{20E2D36D-B6E3-4D05-9FC5-4F304E77E6C2}" type="presParOf" srcId="{8D1FF893-32EC-4231-A12D-EBD1F94ACE5C}" destId="{DB91FA95-B670-4AB3-AB20-880D3DCDB3F6}" srcOrd="0" destOrd="0" presId="urn:microsoft.com/office/officeart/2005/8/layout/hierarchy2"/>
    <dgm:cxn modelId="{0E17A7A2-55AF-4358-9FAE-90AC863DC61F}" type="presParOf" srcId="{BD5158FE-4C2C-46F5-A83F-26370717ACF9}" destId="{BB1AD0D4-E478-41DA-86C4-01F67C2D0E81}" srcOrd="3" destOrd="0" presId="urn:microsoft.com/office/officeart/2005/8/layout/hierarchy2"/>
    <dgm:cxn modelId="{3FD0A1E8-6D9F-4FE0-B445-B884363C0970}" type="presParOf" srcId="{BB1AD0D4-E478-41DA-86C4-01F67C2D0E81}" destId="{CE9754D2-57EB-40FF-9BCE-5BD242389390}" srcOrd="0" destOrd="0" presId="urn:microsoft.com/office/officeart/2005/8/layout/hierarchy2"/>
    <dgm:cxn modelId="{E7FBB150-8754-4314-9E6F-0D789029F5E7}" type="presParOf" srcId="{BB1AD0D4-E478-41DA-86C4-01F67C2D0E81}" destId="{2B1184D4-368F-43A8-B2D8-78F82292762A}" srcOrd="1" destOrd="0" presId="urn:microsoft.com/office/officeart/2005/8/layout/hierarchy2"/>
    <dgm:cxn modelId="{ADA6DBA9-6C10-4359-B27A-17A3463F5B66}" type="presParOf" srcId="{2B1184D4-368F-43A8-B2D8-78F82292762A}" destId="{D9207A17-915C-40E7-A4F7-166A81800DF9}" srcOrd="0" destOrd="0" presId="urn:microsoft.com/office/officeart/2005/8/layout/hierarchy2"/>
    <dgm:cxn modelId="{C7326D28-96D6-4369-B0AE-15E266875105}" type="presParOf" srcId="{D9207A17-915C-40E7-A4F7-166A81800DF9}" destId="{0189B88C-98D4-43CC-8793-8A9B545EFF11}" srcOrd="0" destOrd="0" presId="urn:microsoft.com/office/officeart/2005/8/layout/hierarchy2"/>
    <dgm:cxn modelId="{BED30D5F-0D11-4A91-8483-78BDD56227D9}" type="presParOf" srcId="{2B1184D4-368F-43A8-B2D8-78F82292762A}" destId="{1587B22C-9B46-447D-96AF-A3BA1F5B6F36}" srcOrd="1" destOrd="0" presId="urn:microsoft.com/office/officeart/2005/8/layout/hierarchy2"/>
    <dgm:cxn modelId="{55ADBF64-99C5-489E-8463-F8844B090A10}" type="presParOf" srcId="{1587B22C-9B46-447D-96AF-A3BA1F5B6F36}" destId="{AEF4ED73-E1B2-4482-A4A3-087545006539}" srcOrd="0" destOrd="0" presId="urn:microsoft.com/office/officeart/2005/8/layout/hierarchy2"/>
    <dgm:cxn modelId="{DAA1B4F1-6CF1-4E04-AAD2-CED3DEC11ED3}" type="presParOf" srcId="{1587B22C-9B46-447D-96AF-A3BA1F5B6F36}" destId="{70C98759-7F18-4803-BE87-C09A5FFA56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A549D54-2384-4452-B143-CE8F4C9D0283}"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kumimoji="1" lang="ja-JP" altLang="en-US"/>
        </a:p>
      </dgm:t>
    </dgm:pt>
    <dgm:pt modelId="{F1D27026-562A-4EDC-ADF9-1E67C7EB14F0}">
      <dgm:prSet phldrT="[テキスト]" custT="1"/>
      <dgm:spPr/>
      <dgm:t>
        <a:bodyPr/>
        <a:lstStyle/>
        <a:p>
          <a:r>
            <a:rPr kumimoji="1" lang="ja-JP" altLang="en-US" sz="1800" dirty="0"/>
            <a:t>ワンオペでの　　深夜営業は　　問題（防犯面）</a:t>
          </a:r>
        </a:p>
      </dgm:t>
    </dgm:pt>
    <dgm:pt modelId="{B5E3BEB4-1920-4D7C-A0A0-9CC6F67BCB8B}" type="parTrans" cxnId="{68D4FFA6-047D-4E6B-9BBC-83802BDF6B8E}">
      <dgm:prSet/>
      <dgm:spPr/>
      <dgm:t>
        <a:bodyPr/>
        <a:lstStyle/>
        <a:p>
          <a:endParaRPr kumimoji="1" lang="ja-JP" altLang="en-US"/>
        </a:p>
      </dgm:t>
    </dgm:pt>
    <dgm:pt modelId="{AB247F01-ABDC-42B3-9F78-E976C9203397}" type="sibTrans" cxnId="{68D4FFA6-047D-4E6B-9BBC-83802BDF6B8E}">
      <dgm:prSet/>
      <dgm:spPr/>
      <dgm:t>
        <a:bodyPr/>
        <a:lstStyle/>
        <a:p>
          <a:endParaRPr kumimoji="1" lang="ja-JP" altLang="en-US"/>
        </a:p>
      </dgm:t>
    </dgm:pt>
    <dgm:pt modelId="{D529A0BA-D740-4E4A-B21B-8DDC1447995E}">
      <dgm:prSet phldrT="[テキスト]" custT="1"/>
      <dgm:spPr/>
      <dgm:t>
        <a:bodyPr/>
        <a:lstStyle/>
        <a:p>
          <a:r>
            <a:rPr kumimoji="1" lang="ja-JP" altLang="en-US" sz="1800" dirty="0"/>
            <a:t>高い人件費を払って</a:t>
          </a:r>
          <a:endParaRPr kumimoji="1" lang="en-US" altLang="ja-JP" sz="1800" dirty="0"/>
        </a:p>
        <a:p>
          <a:r>
            <a:rPr kumimoji="1" lang="ja-JP" altLang="en-US" sz="1800" dirty="0"/>
            <a:t>２人以上雇う</a:t>
          </a:r>
        </a:p>
      </dgm:t>
    </dgm:pt>
    <dgm:pt modelId="{398BDE4C-68AE-46A2-B054-136918B71A62}" type="parTrans" cxnId="{7661D2E0-05A6-4B91-9484-99F9090C7EBD}">
      <dgm:prSet/>
      <dgm:spPr/>
      <dgm:t>
        <a:bodyPr/>
        <a:lstStyle/>
        <a:p>
          <a:endParaRPr kumimoji="1" lang="ja-JP" altLang="en-US"/>
        </a:p>
      </dgm:t>
    </dgm:pt>
    <dgm:pt modelId="{BDACF247-365B-4EE3-84C2-EFFE97708D1E}" type="sibTrans" cxnId="{7661D2E0-05A6-4B91-9484-99F9090C7EBD}">
      <dgm:prSet/>
      <dgm:spPr/>
      <dgm:t>
        <a:bodyPr/>
        <a:lstStyle/>
        <a:p>
          <a:endParaRPr kumimoji="1" lang="ja-JP" altLang="en-US"/>
        </a:p>
      </dgm:t>
    </dgm:pt>
    <dgm:pt modelId="{B516389D-818F-4F74-83C4-8FE428FAEA22}">
      <dgm:prSet phldrT="[テキスト]" custT="1"/>
      <dgm:spPr>
        <a:solidFill>
          <a:srgbClr val="008080"/>
        </a:solidFill>
        <a:ln>
          <a:noFill/>
        </a:ln>
      </dgm:spPr>
      <dgm:t>
        <a:bodyPr/>
        <a:lstStyle/>
        <a:p>
          <a:r>
            <a:rPr kumimoji="1" lang="ja-JP" altLang="en-US" sz="2000" dirty="0">
              <a:solidFill>
                <a:schemeClr val="bg1"/>
              </a:solidFill>
            </a:rPr>
            <a:t>経営圧迫</a:t>
          </a:r>
        </a:p>
      </dgm:t>
    </dgm:pt>
    <dgm:pt modelId="{2647DB4C-EF68-43AA-B93D-D7E8D7F0C7E1}" type="parTrans" cxnId="{70D3D0C5-3316-43A0-B397-4DD50B30C69F}">
      <dgm:prSet/>
      <dgm:spPr/>
      <dgm:t>
        <a:bodyPr/>
        <a:lstStyle/>
        <a:p>
          <a:endParaRPr kumimoji="1" lang="ja-JP" altLang="en-US"/>
        </a:p>
      </dgm:t>
    </dgm:pt>
    <dgm:pt modelId="{2AB31799-0151-436D-B7E1-3B58CF3893AD}" type="sibTrans" cxnId="{70D3D0C5-3316-43A0-B397-4DD50B30C69F}">
      <dgm:prSet/>
      <dgm:spPr/>
      <dgm:t>
        <a:bodyPr/>
        <a:lstStyle/>
        <a:p>
          <a:endParaRPr kumimoji="1" lang="ja-JP" altLang="en-US"/>
        </a:p>
      </dgm:t>
    </dgm:pt>
    <dgm:pt modelId="{32FA4F7A-F657-409C-A755-BA097ACA71E7}">
      <dgm:prSet phldrT="[テキスト]" custT="1"/>
      <dgm:spPr/>
      <dgm:t>
        <a:bodyPr/>
        <a:lstStyle/>
        <a:p>
          <a:r>
            <a:rPr kumimoji="1" lang="ja-JP" altLang="en-US" sz="1800" dirty="0"/>
            <a:t>店長、オーナーが　</a:t>
          </a:r>
          <a:endParaRPr kumimoji="1" lang="en-US" altLang="ja-JP" sz="1800" dirty="0"/>
        </a:p>
        <a:p>
          <a:r>
            <a:rPr kumimoji="1" lang="ja-JP" altLang="en-US" sz="1800" dirty="0"/>
            <a:t>長時間労働</a:t>
          </a:r>
        </a:p>
      </dgm:t>
    </dgm:pt>
    <dgm:pt modelId="{82827376-DAE2-437E-8EC4-29461A40876A}" type="parTrans" cxnId="{13518F81-0CC0-46AD-B622-B76A8F46ED91}">
      <dgm:prSet/>
      <dgm:spPr/>
      <dgm:t>
        <a:bodyPr/>
        <a:lstStyle/>
        <a:p>
          <a:endParaRPr kumimoji="1" lang="ja-JP" altLang="en-US"/>
        </a:p>
      </dgm:t>
    </dgm:pt>
    <dgm:pt modelId="{E1BC7F23-8083-4527-B3DB-81D0C6857E7E}" type="sibTrans" cxnId="{13518F81-0CC0-46AD-B622-B76A8F46ED91}">
      <dgm:prSet/>
      <dgm:spPr/>
      <dgm:t>
        <a:bodyPr/>
        <a:lstStyle/>
        <a:p>
          <a:endParaRPr kumimoji="1" lang="ja-JP" altLang="en-US"/>
        </a:p>
      </dgm:t>
    </dgm:pt>
    <dgm:pt modelId="{DA0EF692-F113-4454-8D9B-D79C1B5BA0B4}">
      <dgm:prSet phldrT="[テキスト]" custT="1"/>
      <dgm:spPr>
        <a:solidFill>
          <a:srgbClr val="008080"/>
        </a:solidFill>
        <a:ln>
          <a:noFill/>
        </a:ln>
      </dgm:spPr>
      <dgm:t>
        <a:bodyPr/>
        <a:lstStyle/>
        <a:p>
          <a:r>
            <a:rPr kumimoji="1" lang="ja-JP" altLang="en-US" sz="2000" dirty="0">
              <a:solidFill>
                <a:schemeClr val="bg1"/>
              </a:solidFill>
            </a:rPr>
            <a:t>心身共に　ぼろぼろ</a:t>
          </a:r>
        </a:p>
      </dgm:t>
    </dgm:pt>
    <dgm:pt modelId="{274B8F5E-4E9E-411F-B402-8CD67F6D5E89}" type="parTrans" cxnId="{706EED6D-6BA1-427A-9F17-AF16FF0CBE6A}">
      <dgm:prSet/>
      <dgm:spPr/>
      <dgm:t>
        <a:bodyPr/>
        <a:lstStyle/>
        <a:p>
          <a:endParaRPr kumimoji="1" lang="ja-JP" altLang="en-US"/>
        </a:p>
      </dgm:t>
    </dgm:pt>
    <dgm:pt modelId="{DE81AFFB-C2FC-47E6-8E53-12D1FA57C9F1}" type="sibTrans" cxnId="{706EED6D-6BA1-427A-9F17-AF16FF0CBE6A}">
      <dgm:prSet/>
      <dgm:spPr/>
      <dgm:t>
        <a:bodyPr/>
        <a:lstStyle/>
        <a:p>
          <a:endParaRPr kumimoji="1" lang="ja-JP" altLang="en-US"/>
        </a:p>
      </dgm:t>
    </dgm:pt>
    <dgm:pt modelId="{42BDA5D9-3C3E-4964-8821-EAB88F499A6C}" type="pres">
      <dgm:prSet presAssocID="{DA549D54-2384-4452-B143-CE8F4C9D0283}" presName="diagram" presStyleCnt="0">
        <dgm:presLayoutVars>
          <dgm:chPref val="1"/>
          <dgm:dir/>
          <dgm:animOne val="branch"/>
          <dgm:animLvl val="lvl"/>
          <dgm:resizeHandles val="exact"/>
        </dgm:presLayoutVars>
      </dgm:prSet>
      <dgm:spPr/>
      <dgm:t>
        <a:bodyPr/>
        <a:lstStyle/>
        <a:p>
          <a:endParaRPr kumimoji="1" lang="ja-JP" altLang="en-US"/>
        </a:p>
      </dgm:t>
    </dgm:pt>
    <dgm:pt modelId="{DF62B3F7-EF99-4269-87BA-001FE7A201E1}" type="pres">
      <dgm:prSet presAssocID="{F1D27026-562A-4EDC-ADF9-1E67C7EB14F0}" presName="root1" presStyleCnt="0"/>
      <dgm:spPr/>
    </dgm:pt>
    <dgm:pt modelId="{C985D59D-F9A4-4C94-91F6-D41807C73C32}" type="pres">
      <dgm:prSet presAssocID="{F1D27026-562A-4EDC-ADF9-1E67C7EB14F0}" presName="LevelOneTextNode" presStyleLbl="node0" presStyleIdx="0" presStyleCnt="1" custScaleX="246898" custScaleY="294577">
        <dgm:presLayoutVars>
          <dgm:chPref val="3"/>
        </dgm:presLayoutVars>
      </dgm:prSet>
      <dgm:spPr/>
      <dgm:t>
        <a:bodyPr/>
        <a:lstStyle/>
        <a:p>
          <a:endParaRPr kumimoji="1" lang="ja-JP" altLang="en-US"/>
        </a:p>
      </dgm:t>
    </dgm:pt>
    <dgm:pt modelId="{BD5158FE-4C2C-46F5-A83F-26370717ACF9}" type="pres">
      <dgm:prSet presAssocID="{F1D27026-562A-4EDC-ADF9-1E67C7EB14F0}" presName="level2hierChild" presStyleCnt="0"/>
      <dgm:spPr/>
    </dgm:pt>
    <dgm:pt modelId="{92BFA8E0-1509-40B6-BEDF-2D6B49883DE4}" type="pres">
      <dgm:prSet presAssocID="{398BDE4C-68AE-46A2-B054-136918B71A62}" presName="conn2-1" presStyleLbl="parChTrans1D2" presStyleIdx="0" presStyleCnt="2"/>
      <dgm:spPr/>
      <dgm:t>
        <a:bodyPr/>
        <a:lstStyle/>
        <a:p>
          <a:endParaRPr kumimoji="1" lang="ja-JP" altLang="en-US"/>
        </a:p>
      </dgm:t>
    </dgm:pt>
    <dgm:pt modelId="{A51C4111-F9A9-4FCC-954E-6AFC13A9C476}" type="pres">
      <dgm:prSet presAssocID="{398BDE4C-68AE-46A2-B054-136918B71A62}" presName="connTx" presStyleLbl="parChTrans1D2" presStyleIdx="0" presStyleCnt="2"/>
      <dgm:spPr/>
      <dgm:t>
        <a:bodyPr/>
        <a:lstStyle/>
        <a:p>
          <a:endParaRPr kumimoji="1" lang="ja-JP" altLang="en-US"/>
        </a:p>
      </dgm:t>
    </dgm:pt>
    <dgm:pt modelId="{43025EA6-149D-44DF-B6E1-2D98F63CECCF}" type="pres">
      <dgm:prSet presAssocID="{D529A0BA-D740-4E4A-B21B-8DDC1447995E}" presName="root2" presStyleCnt="0"/>
      <dgm:spPr/>
    </dgm:pt>
    <dgm:pt modelId="{1906E23F-8467-46AA-9A25-606FCA7D1280}" type="pres">
      <dgm:prSet presAssocID="{D529A0BA-D740-4E4A-B21B-8DDC1447995E}" presName="LevelTwoTextNode" presStyleLbl="node2" presStyleIdx="0" presStyleCnt="2" custScaleX="323621" custScaleY="283742">
        <dgm:presLayoutVars>
          <dgm:chPref val="3"/>
        </dgm:presLayoutVars>
      </dgm:prSet>
      <dgm:spPr/>
      <dgm:t>
        <a:bodyPr/>
        <a:lstStyle/>
        <a:p>
          <a:endParaRPr kumimoji="1" lang="ja-JP" altLang="en-US"/>
        </a:p>
      </dgm:t>
    </dgm:pt>
    <dgm:pt modelId="{1C51689A-2A24-4E16-956D-1C86A50D71A6}" type="pres">
      <dgm:prSet presAssocID="{D529A0BA-D740-4E4A-B21B-8DDC1447995E}" presName="level3hierChild" presStyleCnt="0"/>
      <dgm:spPr/>
    </dgm:pt>
    <dgm:pt modelId="{C3D89437-431B-4117-8C19-D7571EFEE720}" type="pres">
      <dgm:prSet presAssocID="{2647DB4C-EF68-43AA-B93D-D7E8D7F0C7E1}" presName="conn2-1" presStyleLbl="parChTrans1D3" presStyleIdx="0" presStyleCnt="2"/>
      <dgm:spPr/>
      <dgm:t>
        <a:bodyPr/>
        <a:lstStyle/>
        <a:p>
          <a:endParaRPr kumimoji="1" lang="ja-JP" altLang="en-US"/>
        </a:p>
      </dgm:t>
    </dgm:pt>
    <dgm:pt modelId="{1A14B90A-BFD2-41FE-AABF-C62F10F96145}" type="pres">
      <dgm:prSet presAssocID="{2647DB4C-EF68-43AA-B93D-D7E8D7F0C7E1}" presName="connTx" presStyleLbl="parChTrans1D3" presStyleIdx="0" presStyleCnt="2"/>
      <dgm:spPr/>
      <dgm:t>
        <a:bodyPr/>
        <a:lstStyle/>
        <a:p>
          <a:endParaRPr kumimoji="1" lang="ja-JP" altLang="en-US"/>
        </a:p>
      </dgm:t>
    </dgm:pt>
    <dgm:pt modelId="{3BB32FD8-F15B-47D6-AEFB-EB1AFC5AF291}" type="pres">
      <dgm:prSet presAssocID="{B516389D-818F-4F74-83C4-8FE428FAEA22}" presName="root2" presStyleCnt="0"/>
      <dgm:spPr/>
    </dgm:pt>
    <dgm:pt modelId="{91650C4A-1DF7-4364-8558-779A94C5D6E0}" type="pres">
      <dgm:prSet presAssocID="{B516389D-818F-4F74-83C4-8FE428FAEA22}" presName="LevelTwoTextNode" presStyleLbl="node3" presStyleIdx="0" presStyleCnt="2" custScaleX="197600" custScaleY="283742">
        <dgm:presLayoutVars>
          <dgm:chPref val="3"/>
        </dgm:presLayoutVars>
      </dgm:prSet>
      <dgm:spPr/>
      <dgm:t>
        <a:bodyPr/>
        <a:lstStyle/>
        <a:p>
          <a:endParaRPr kumimoji="1" lang="ja-JP" altLang="en-US"/>
        </a:p>
      </dgm:t>
    </dgm:pt>
    <dgm:pt modelId="{0096FD55-01DF-491D-9979-94A1642371CF}" type="pres">
      <dgm:prSet presAssocID="{B516389D-818F-4F74-83C4-8FE428FAEA22}" presName="level3hierChild" presStyleCnt="0"/>
      <dgm:spPr/>
    </dgm:pt>
    <dgm:pt modelId="{8D1FF893-32EC-4231-A12D-EBD1F94ACE5C}" type="pres">
      <dgm:prSet presAssocID="{82827376-DAE2-437E-8EC4-29461A40876A}" presName="conn2-1" presStyleLbl="parChTrans1D2" presStyleIdx="1" presStyleCnt="2"/>
      <dgm:spPr/>
      <dgm:t>
        <a:bodyPr/>
        <a:lstStyle/>
        <a:p>
          <a:endParaRPr kumimoji="1" lang="ja-JP" altLang="en-US"/>
        </a:p>
      </dgm:t>
    </dgm:pt>
    <dgm:pt modelId="{DB91FA95-B670-4AB3-AB20-880D3DCDB3F6}" type="pres">
      <dgm:prSet presAssocID="{82827376-DAE2-437E-8EC4-29461A40876A}" presName="connTx" presStyleLbl="parChTrans1D2" presStyleIdx="1" presStyleCnt="2"/>
      <dgm:spPr/>
      <dgm:t>
        <a:bodyPr/>
        <a:lstStyle/>
        <a:p>
          <a:endParaRPr kumimoji="1" lang="ja-JP" altLang="en-US"/>
        </a:p>
      </dgm:t>
    </dgm:pt>
    <dgm:pt modelId="{BB1AD0D4-E478-41DA-86C4-01F67C2D0E81}" type="pres">
      <dgm:prSet presAssocID="{32FA4F7A-F657-409C-A755-BA097ACA71E7}" presName="root2" presStyleCnt="0"/>
      <dgm:spPr/>
    </dgm:pt>
    <dgm:pt modelId="{CE9754D2-57EB-40FF-9BCE-5BD242389390}" type="pres">
      <dgm:prSet presAssocID="{32FA4F7A-F657-409C-A755-BA097ACA71E7}" presName="LevelTwoTextNode" presStyleLbl="node2" presStyleIdx="1" presStyleCnt="2" custScaleX="320826" custScaleY="283742">
        <dgm:presLayoutVars>
          <dgm:chPref val="3"/>
        </dgm:presLayoutVars>
      </dgm:prSet>
      <dgm:spPr/>
      <dgm:t>
        <a:bodyPr/>
        <a:lstStyle/>
        <a:p>
          <a:endParaRPr kumimoji="1" lang="ja-JP" altLang="en-US"/>
        </a:p>
      </dgm:t>
    </dgm:pt>
    <dgm:pt modelId="{2B1184D4-368F-43A8-B2D8-78F82292762A}" type="pres">
      <dgm:prSet presAssocID="{32FA4F7A-F657-409C-A755-BA097ACA71E7}" presName="level3hierChild" presStyleCnt="0"/>
      <dgm:spPr/>
    </dgm:pt>
    <dgm:pt modelId="{D9207A17-915C-40E7-A4F7-166A81800DF9}" type="pres">
      <dgm:prSet presAssocID="{274B8F5E-4E9E-411F-B402-8CD67F6D5E89}" presName="conn2-1" presStyleLbl="parChTrans1D3" presStyleIdx="1" presStyleCnt="2"/>
      <dgm:spPr/>
      <dgm:t>
        <a:bodyPr/>
        <a:lstStyle/>
        <a:p>
          <a:endParaRPr kumimoji="1" lang="ja-JP" altLang="en-US"/>
        </a:p>
      </dgm:t>
    </dgm:pt>
    <dgm:pt modelId="{0189B88C-98D4-43CC-8793-8A9B545EFF11}" type="pres">
      <dgm:prSet presAssocID="{274B8F5E-4E9E-411F-B402-8CD67F6D5E89}" presName="connTx" presStyleLbl="parChTrans1D3" presStyleIdx="1" presStyleCnt="2"/>
      <dgm:spPr/>
      <dgm:t>
        <a:bodyPr/>
        <a:lstStyle/>
        <a:p>
          <a:endParaRPr kumimoji="1" lang="ja-JP" altLang="en-US"/>
        </a:p>
      </dgm:t>
    </dgm:pt>
    <dgm:pt modelId="{1587B22C-9B46-447D-96AF-A3BA1F5B6F36}" type="pres">
      <dgm:prSet presAssocID="{DA0EF692-F113-4454-8D9B-D79C1B5BA0B4}" presName="root2" presStyleCnt="0"/>
      <dgm:spPr/>
    </dgm:pt>
    <dgm:pt modelId="{AEF4ED73-E1B2-4482-A4A3-087545006539}" type="pres">
      <dgm:prSet presAssocID="{DA0EF692-F113-4454-8D9B-D79C1B5BA0B4}" presName="LevelTwoTextNode" presStyleLbl="node3" presStyleIdx="1" presStyleCnt="2" custScaleX="197600" custScaleY="283742">
        <dgm:presLayoutVars>
          <dgm:chPref val="3"/>
        </dgm:presLayoutVars>
      </dgm:prSet>
      <dgm:spPr/>
      <dgm:t>
        <a:bodyPr/>
        <a:lstStyle/>
        <a:p>
          <a:endParaRPr kumimoji="1" lang="ja-JP" altLang="en-US"/>
        </a:p>
      </dgm:t>
    </dgm:pt>
    <dgm:pt modelId="{70C98759-7F18-4803-BE87-C09A5FFA56A9}" type="pres">
      <dgm:prSet presAssocID="{DA0EF692-F113-4454-8D9B-D79C1B5BA0B4}" presName="level3hierChild" presStyleCnt="0"/>
      <dgm:spPr/>
    </dgm:pt>
  </dgm:ptLst>
  <dgm:cxnLst>
    <dgm:cxn modelId="{1286C9EB-6AEE-453E-A36C-6B29735B9BF4}" type="presOf" srcId="{F1D27026-562A-4EDC-ADF9-1E67C7EB14F0}" destId="{C985D59D-F9A4-4C94-91F6-D41807C73C32}" srcOrd="0" destOrd="0" presId="urn:microsoft.com/office/officeart/2005/8/layout/hierarchy2"/>
    <dgm:cxn modelId="{A684ACA7-1CB5-41F8-A996-CCF6A7955790}" type="presOf" srcId="{DA549D54-2384-4452-B143-CE8F4C9D0283}" destId="{42BDA5D9-3C3E-4964-8821-EAB88F499A6C}" srcOrd="0" destOrd="0" presId="urn:microsoft.com/office/officeart/2005/8/layout/hierarchy2"/>
    <dgm:cxn modelId="{DC8DC4B6-E74A-450B-9FC6-D8A8730F8EF4}" type="presOf" srcId="{B516389D-818F-4F74-83C4-8FE428FAEA22}" destId="{91650C4A-1DF7-4364-8558-779A94C5D6E0}" srcOrd="0" destOrd="0" presId="urn:microsoft.com/office/officeart/2005/8/layout/hierarchy2"/>
    <dgm:cxn modelId="{F5A6A8E3-434C-43EC-A06B-12FB0304C785}" type="presOf" srcId="{274B8F5E-4E9E-411F-B402-8CD67F6D5E89}" destId="{0189B88C-98D4-43CC-8793-8A9B545EFF11}" srcOrd="1" destOrd="0" presId="urn:microsoft.com/office/officeart/2005/8/layout/hierarchy2"/>
    <dgm:cxn modelId="{ADFDBB1E-E8BD-4ECD-A065-2BB3554B99EE}" type="presOf" srcId="{2647DB4C-EF68-43AA-B93D-D7E8D7F0C7E1}" destId="{C3D89437-431B-4117-8C19-D7571EFEE720}" srcOrd="0" destOrd="0" presId="urn:microsoft.com/office/officeart/2005/8/layout/hierarchy2"/>
    <dgm:cxn modelId="{13518F81-0CC0-46AD-B622-B76A8F46ED91}" srcId="{F1D27026-562A-4EDC-ADF9-1E67C7EB14F0}" destId="{32FA4F7A-F657-409C-A755-BA097ACA71E7}" srcOrd="1" destOrd="0" parTransId="{82827376-DAE2-437E-8EC4-29461A40876A}" sibTransId="{E1BC7F23-8083-4527-B3DB-81D0C6857E7E}"/>
    <dgm:cxn modelId="{68D4FFA6-047D-4E6B-9BBC-83802BDF6B8E}" srcId="{DA549D54-2384-4452-B143-CE8F4C9D0283}" destId="{F1D27026-562A-4EDC-ADF9-1E67C7EB14F0}" srcOrd="0" destOrd="0" parTransId="{B5E3BEB4-1920-4D7C-A0A0-9CC6F67BCB8B}" sibTransId="{AB247F01-ABDC-42B3-9F78-E976C9203397}"/>
    <dgm:cxn modelId="{08D05A75-9B34-45D1-96DE-AB64452E1608}" type="presOf" srcId="{398BDE4C-68AE-46A2-B054-136918B71A62}" destId="{A51C4111-F9A9-4FCC-954E-6AFC13A9C476}" srcOrd="1" destOrd="0" presId="urn:microsoft.com/office/officeart/2005/8/layout/hierarchy2"/>
    <dgm:cxn modelId="{4D2B6B4A-D82E-4519-89F2-C9707860F3C0}" type="presOf" srcId="{2647DB4C-EF68-43AA-B93D-D7E8D7F0C7E1}" destId="{1A14B90A-BFD2-41FE-AABF-C62F10F96145}" srcOrd="1" destOrd="0" presId="urn:microsoft.com/office/officeart/2005/8/layout/hierarchy2"/>
    <dgm:cxn modelId="{63C9E6FD-293F-495D-8F76-6C1B86DFCD1C}" type="presOf" srcId="{32FA4F7A-F657-409C-A755-BA097ACA71E7}" destId="{CE9754D2-57EB-40FF-9BCE-5BD242389390}" srcOrd="0" destOrd="0" presId="urn:microsoft.com/office/officeart/2005/8/layout/hierarchy2"/>
    <dgm:cxn modelId="{AD43B729-7922-4B0C-B148-9EA57E976B5F}" type="presOf" srcId="{D529A0BA-D740-4E4A-B21B-8DDC1447995E}" destId="{1906E23F-8467-46AA-9A25-606FCA7D1280}" srcOrd="0" destOrd="0" presId="urn:microsoft.com/office/officeart/2005/8/layout/hierarchy2"/>
    <dgm:cxn modelId="{7661D2E0-05A6-4B91-9484-99F9090C7EBD}" srcId="{F1D27026-562A-4EDC-ADF9-1E67C7EB14F0}" destId="{D529A0BA-D740-4E4A-B21B-8DDC1447995E}" srcOrd="0" destOrd="0" parTransId="{398BDE4C-68AE-46A2-B054-136918B71A62}" sibTransId="{BDACF247-365B-4EE3-84C2-EFFE97708D1E}"/>
    <dgm:cxn modelId="{0C172510-6B63-4C20-A157-4992AA41F9DB}" type="presOf" srcId="{82827376-DAE2-437E-8EC4-29461A40876A}" destId="{8D1FF893-32EC-4231-A12D-EBD1F94ACE5C}" srcOrd="0" destOrd="0" presId="urn:microsoft.com/office/officeart/2005/8/layout/hierarchy2"/>
    <dgm:cxn modelId="{90A667A1-D7B8-41DA-A7E4-48B81B4DD8B6}" type="presOf" srcId="{274B8F5E-4E9E-411F-B402-8CD67F6D5E89}" destId="{D9207A17-915C-40E7-A4F7-166A81800DF9}" srcOrd="0" destOrd="0" presId="urn:microsoft.com/office/officeart/2005/8/layout/hierarchy2"/>
    <dgm:cxn modelId="{70D3D0C5-3316-43A0-B397-4DD50B30C69F}" srcId="{D529A0BA-D740-4E4A-B21B-8DDC1447995E}" destId="{B516389D-818F-4F74-83C4-8FE428FAEA22}" srcOrd="0" destOrd="0" parTransId="{2647DB4C-EF68-43AA-B93D-D7E8D7F0C7E1}" sibTransId="{2AB31799-0151-436D-B7E1-3B58CF3893AD}"/>
    <dgm:cxn modelId="{DE3299C4-B7E1-4AD7-9074-D65978792497}" type="presOf" srcId="{398BDE4C-68AE-46A2-B054-136918B71A62}" destId="{92BFA8E0-1509-40B6-BEDF-2D6B49883DE4}" srcOrd="0" destOrd="0" presId="urn:microsoft.com/office/officeart/2005/8/layout/hierarchy2"/>
    <dgm:cxn modelId="{59D8A14C-DC29-4E7B-B05C-7F97D96BFF64}" type="presOf" srcId="{DA0EF692-F113-4454-8D9B-D79C1B5BA0B4}" destId="{AEF4ED73-E1B2-4482-A4A3-087545006539}" srcOrd="0" destOrd="0" presId="urn:microsoft.com/office/officeart/2005/8/layout/hierarchy2"/>
    <dgm:cxn modelId="{87751402-5174-42F7-B416-5B0AE98EA844}" type="presOf" srcId="{82827376-DAE2-437E-8EC4-29461A40876A}" destId="{DB91FA95-B670-4AB3-AB20-880D3DCDB3F6}" srcOrd="1" destOrd="0" presId="urn:microsoft.com/office/officeart/2005/8/layout/hierarchy2"/>
    <dgm:cxn modelId="{706EED6D-6BA1-427A-9F17-AF16FF0CBE6A}" srcId="{32FA4F7A-F657-409C-A755-BA097ACA71E7}" destId="{DA0EF692-F113-4454-8D9B-D79C1B5BA0B4}" srcOrd="0" destOrd="0" parTransId="{274B8F5E-4E9E-411F-B402-8CD67F6D5E89}" sibTransId="{DE81AFFB-C2FC-47E6-8E53-12D1FA57C9F1}"/>
    <dgm:cxn modelId="{A94BD066-400D-4536-B197-D3FAE961D6B0}" type="presParOf" srcId="{42BDA5D9-3C3E-4964-8821-EAB88F499A6C}" destId="{DF62B3F7-EF99-4269-87BA-001FE7A201E1}" srcOrd="0" destOrd="0" presId="urn:microsoft.com/office/officeart/2005/8/layout/hierarchy2"/>
    <dgm:cxn modelId="{8B24FE08-B361-49E6-8DBC-EA675810AEE0}" type="presParOf" srcId="{DF62B3F7-EF99-4269-87BA-001FE7A201E1}" destId="{C985D59D-F9A4-4C94-91F6-D41807C73C32}" srcOrd="0" destOrd="0" presId="urn:microsoft.com/office/officeart/2005/8/layout/hierarchy2"/>
    <dgm:cxn modelId="{4FF1113D-81D8-42B7-9770-D20128606CA1}" type="presParOf" srcId="{DF62B3F7-EF99-4269-87BA-001FE7A201E1}" destId="{BD5158FE-4C2C-46F5-A83F-26370717ACF9}" srcOrd="1" destOrd="0" presId="urn:microsoft.com/office/officeart/2005/8/layout/hierarchy2"/>
    <dgm:cxn modelId="{E81BE443-3934-4FE5-8625-C9200AF47F2A}" type="presParOf" srcId="{BD5158FE-4C2C-46F5-A83F-26370717ACF9}" destId="{92BFA8E0-1509-40B6-BEDF-2D6B49883DE4}" srcOrd="0" destOrd="0" presId="urn:microsoft.com/office/officeart/2005/8/layout/hierarchy2"/>
    <dgm:cxn modelId="{D521D28C-C1AD-4A5D-A322-A4BB32908992}" type="presParOf" srcId="{92BFA8E0-1509-40B6-BEDF-2D6B49883DE4}" destId="{A51C4111-F9A9-4FCC-954E-6AFC13A9C476}" srcOrd="0" destOrd="0" presId="urn:microsoft.com/office/officeart/2005/8/layout/hierarchy2"/>
    <dgm:cxn modelId="{6B2B6B01-82ED-4956-8C29-A4DB94E44F08}" type="presParOf" srcId="{BD5158FE-4C2C-46F5-A83F-26370717ACF9}" destId="{43025EA6-149D-44DF-B6E1-2D98F63CECCF}" srcOrd="1" destOrd="0" presId="urn:microsoft.com/office/officeart/2005/8/layout/hierarchy2"/>
    <dgm:cxn modelId="{9D8E7798-7B35-4C47-9411-635182835FED}" type="presParOf" srcId="{43025EA6-149D-44DF-B6E1-2D98F63CECCF}" destId="{1906E23F-8467-46AA-9A25-606FCA7D1280}" srcOrd="0" destOrd="0" presId="urn:microsoft.com/office/officeart/2005/8/layout/hierarchy2"/>
    <dgm:cxn modelId="{C2A5040D-1532-41A1-BA2F-85FC263995F1}" type="presParOf" srcId="{43025EA6-149D-44DF-B6E1-2D98F63CECCF}" destId="{1C51689A-2A24-4E16-956D-1C86A50D71A6}" srcOrd="1" destOrd="0" presId="urn:microsoft.com/office/officeart/2005/8/layout/hierarchy2"/>
    <dgm:cxn modelId="{8C786E86-125A-4F2F-A98D-1C460D91243C}" type="presParOf" srcId="{1C51689A-2A24-4E16-956D-1C86A50D71A6}" destId="{C3D89437-431B-4117-8C19-D7571EFEE720}" srcOrd="0" destOrd="0" presId="urn:microsoft.com/office/officeart/2005/8/layout/hierarchy2"/>
    <dgm:cxn modelId="{192F7A83-B2A4-44A4-A65E-9DB166FFF725}" type="presParOf" srcId="{C3D89437-431B-4117-8C19-D7571EFEE720}" destId="{1A14B90A-BFD2-41FE-AABF-C62F10F96145}" srcOrd="0" destOrd="0" presId="urn:microsoft.com/office/officeart/2005/8/layout/hierarchy2"/>
    <dgm:cxn modelId="{88C1275E-D7BB-4912-A9E3-F474310BF9A2}" type="presParOf" srcId="{1C51689A-2A24-4E16-956D-1C86A50D71A6}" destId="{3BB32FD8-F15B-47D6-AEFB-EB1AFC5AF291}" srcOrd="1" destOrd="0" presId="urn:microsoft.com/office/officeart/2005/8/layout/hierarchy2"/>
    <dgm:cxn modelId="{D6061BBA-FD5B-441F-9F94-2E6F5B43FA96}" type="presParOf" srcId="{3BB32FD8-F15B-47D6-AEFB-EB1AFC5AF291}" destId="{91650C4A-1DF7-4364-8558-779A94C5D6E0}" srcOrd="0" destOrd="0" presId="urn:microsoft.com/office/officeart/2005/8/layout/hierarchy2"/>
    <dgm:cxn modelId="{AFCF6FCB-21A0-4B02-BF0C-EB469C0F2C1A}" type="presParOf" srcId="{3BB32FD8-F15B-47D6-AEFB-EB1AFC5AF291}" destId="{0096FD55-01DF-491D-9979-94A1642371CF}" srcOrd="1" destOrd="0" presId="urn:microsoft.com/office/officeart/2005/8/layout/hierarchy2"/>
    <dgm:cxn modelId="{9D87E43D-AE83-490C-9834-E21B469D046B}" type="presParOf" srcId="{BD5158FE-4C2C-46F5-A83F-26370717ACF9}" destId="{8D1FF893-32EC-4231-A12D-EBD1F94ACE5C}" srcOrd="2" destOrd="0" presId="urn:microsoft.com/office/officeart/2005/8/layout/hierarchy2"/>
    <dgm:cxn modelId="{20E2D36D-B6E3-4D05-9FC5-4F304E77E6C2}" type="presParOf" srcId="{8D1FF893-32EC-4231-A12D-EBD1F94ACE5C}" destId="{DB91FA95-B670-4AB3-AB20-880D3DCDB3F6}" srcOrd="0" destOrd="0" presId="urn:microsoft.com/office/officeart/2005/8/layout/hierarchy2"/>
    <dgm:cxn modelId="{0E17A7A2-55AF-4358-9FAE-90AC863DC61F}" type="presParOf" srcId="{BD5158FE-4C2C-46F5-A83F-26370717ACF9}" destId="{BB1AD0D4-E478-41DA-86C4-01F67C2D0E81}" srcOrd="3" destOrd="0" presId="urn:microsoft.com/office/officeart/2005/8/layout/hierarchy2"/>
    <dgm:cxn modelId="{3FD0A1E8-6D9F-4FE0-B445-B884363C0970}" type="presParOf" srcId="{BB1AD0D4-E478-41DA-86C4-01F67C2D0E81}" destId="{CE9754D2-57EB-40FF-9BCE-5BD242389390}" srcOrd="0" destOrd="0" presId="urn:microsoft.com/office/officeart/2005/8/layout/hierarchy2"/>
    <dgm:cxn modelId="{E7FBB150-8754-4314-9E6F-0D789029F5E7}" type="presParOf" srcId="{BB1AD0D4-E478-41DA-86C4-01F67C2D0E81}" destId="{2B1184D4-368F-43A8-B2D8-78F82292762A}" srcOrd="1" destOrd="0" presId="urn:microsoft.com/office/officeart/2005/8/layout/hierarchy2"/>
    <dgm:cxn modelId="{ADA6DBA9-6C10-4359-B27A-17A3463F5B66}" type="presParOf" srcId="{2B1184D4-368F-43A8-B2D8-78F82292762A}" destId="{D9207A17-915C-40E7-A4F7-166A81800DF9}" srcOrd="0" destOrd="0" presId="urn:microsoft.com/office/officeart/2005/8/layout/hierarchy2"/>
    <dgm:cxn modelId="{C7326D28-96D6-4369-B0AE-15E266875105}" type="presParOf" srcId="{D9207A17-915C-40E7-A4F7-166A81800DF9}" destId="{0189B88C-98D4-43CC-8793-8A9B545EFF11}" srcOrd="0" destOrd="0" presId="urn:microsoft.com/office/officeart/2005/8/layout/hierarchy2"/>
    <dgm:cxn modelId="{BED30D5F-0D11-4A91-8483-78BDD56227D9}" type="presParOf" srcId="{2B1184D4-368F-43A8-B2D8-78F82292762A}" destId="{1587B22C-9B46-447D-96AF-A3BA1F5B6F36}" srcOrd="1" destOrd="0" presId="urn:microsoft.com/office/officeart/2005/8/layout/hierarchy2"/>
    <dgm:cxn modelId="{55ADBF64-99C5-489E-8463-F8844B090A10}" type="presParOf" srcId="{1587B22C-9B46-447D-96AF-A3BA1F5B6F36}" destId="{AEF4ED73-E1B2-4482-A4A3-087545006539}" srcOrd="0" destOrd="0" presId="urn:microsoft.com/office/officeart/2005/8/layout/hierarchy2"/>
    <dgm:cxn modelId="{DAA1B4F1-6CF1-4E04-AAD2-CED3DEC11ED3}" type="presParOf" srcId="{1587B22C-9B46-447D-96AF-A3BA1F5B6F36}" destId="{70C98759-7F18-4803-BE87-C09A5FFA56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7A6F0D0-D8D2-4B4E-9E37-3DAB3AD78C23}" type="doc">
      <dgm:prSet loTypeId="urn:microsoft.com/office/officeart/2005/8/layout/process1" loCatId="process" qsTypeId="urn:microsoft.com/office/officeart/2005/8/quickstyle/simple1" qsCatId="simple" csTypeId="urn:microsoft.com/office/officeart/2005/8/colors/accent1_2" csCatId="accent1" phldr="1"/>
      <dgm:spPr/>
    </dgm:pt>
    <dgm:pt modelId="{6D63B4D3-B815-4503-8E17-B7C72F8E9DCE}">
      <dgm:prSet phldrT="[テキスト]"/>
      <dgm:spPr>
        <a:solidFill>
          <a:srgbClr val="99CC00"/>
        </a:solidFill>
      </dgm:spPr>
      <dgm:t>
        <a:bodyPr/>
        <a:lstStyle/>
        <a:p>
          <a:r>
            <a:rPr kumimoji="1" lang="en-US" altLang="ja-JP" dirty="0"/>
            <a:t>24</a:t>
          </a:r>
          <a:r>
            <a:rPr kumimoji="1" lang="ja-JP" altLang="en-US" dirty="0"/>
            <a:t>時間営業停止</a:t>
          </a:r>
        </a:p>
      </dgm:t>
    </dgm:pt>
    <dgm:pt modelId="{3E0A4B5B-6809-471D-BDBD-1C2B05C7C8B0}" type="parTrans" cxnId="{3E4FE112-EFD6-45A6-85BD-A39232875BA7}">
      <dgm:prSet/>
      <dgm:spPr/>
      <dgm:t>
        <a:bodyPr/>
        <a:lstStyle/>
        <a:p>
          <a:endParaRPr kumimoji="1" lang="ja-JP" altLang="en-US"/>
        </a:p>
      </dgm:t>
    </dgm:pt>
    <dgm:pt modelId="{53C30320-84E2-4E12-8693-3CDD8C48C6AC}" type="sibTrans" cxnId="{3E4FE112-EFD6-45A6-85BD-A39232875BA7}">
      <dgm:prSet/>
      <dgm:spPr>
        <a:solidFill>
          <a:srgbClr val="003366"/>
        </a:solidFill>
      </dgm:spPr>
      <dgm:t>
        <a:bodyPr/>
        <a:lstStyle/>
        <a:p>
          <a:endParaRPr kumimoji="1" lang="ja-JP" altLang="en-US"/>
        </a:p>
      </dgm:t>
    </dgm:pt>
    <dgm:pt modelId="{6F18E6CB-6352-4817-B2F7-12A5B18A335D}">
      <dgm:prSet phldrT="[テキスト]"/>
      <dgm:spPr>
        <a:solidFill>
          <a:srgbClr val="99CC00"/>
        </a:solidFill>
      </dgm:spPr>
      <dgm:t>
        <a:bodyPr/>
        <a:lstStyle/>
        <a:p>
          <a:r>
            <a:rPr kumimoji="1" lang="ja-JP" altLang="en-US" dirty="0"/>
            <a:t>負荷の</a:t>
          </a:r>
          <a:endParaRPr kumimoji="1" lang="en-US" altLang="ja-JP" dirty="0"/>
        </a:p>
        <a:p>
          <a:r>
            <a:rPr kumimoji="1" lang="ja-JP" altLang="en-US" dirty="0"/>
            <a:t>解決</a:t>
          </a:r>
          <a:r>
            <a:rPr kumimoji="1" lang="en-US" altLang="ja-JP" dirty="0"/>
            <a:t>‼</a:t>
          </a:r>
          <a:endParaRPr kumimoji="1" lang="ja-JP" altLang="en-US" dirty="0"/>
        </a:p>
      </dgm:t>
    </dgm:pt>
    <dgm:pt modelId="{17327D5E-DEA3-44FE-945C-69E459BD1F6B}" type="parTrans" cxnId="{2A856A00-10BF-4F1C-8EA0-6E5AA7E8E0A2}">
      <dgm:prSet/>
      <dgm:spPr/>
      <dgm:t>
        <a:bodyPr/>
        <a:lstStyle/>
        <a:p>
          <a:endParaRPr kumimoji="1" lang="ja-JP" altLang="en-US"/>
        </a:p>
      </dgm:t>
    </dgm:pt>
    <dgm:pt modelId="{36980CA6-8A5B-4E11-AD30-1A82BF1F0BE8}" type="sibTrans" cxnId="{2A856A00-10BF-4F1C-8EA0-6E5AA7E8E0A2}">
      <dgm:prSet/>
      <dgm:spPr/>
      <dgm:t>
        <a:bodyPr/>
        <a:lstStyle/>
        <a:p>
          <a:endParaRPr kumimoji="1" lang="ja-JP" altLang="en-US"/>
        </a:p>
      </dgm:t>
    </dgm:pt>
    <dgm:pt modelId="{9AFF6481-3745-489E-BDCD-F663840C5491}" type="pres">
      <dgm:prSet presAssocID="{47A6F0D0-D8D2-4B4E-9E37-3DAB3AD78C23}" presName="Name0" presStyleCnt="0">
        <dgm:presLayoutVars>
          <dgm:dir/>
          <dgm:resizeHandles val="exact"/>
        </dgm:presLayoutVars>
      </dgm:prSet>
      <dgm:spPr/>
    </dgm:pt>
    <dgm:pt modelId="{3F9E4401-540B-4FF6-B77F-430AF506BA3C}" type="pres">
      <dgm:prSet presAssocID="{6D63B4D3-B815-4503-8E17-B7C72F8E9DCE}" presName="node" presStyleLbl="node1" presStyleIdx="0" presStyleCnt="2">
        <dgm:presLayoutVars>
          <dgm:bulletEnabled val="1"/>
        </dgm:presLayoutVars>
      </dgm:prSet>
      <dgm:spPr/>
      <dgm:t>
        <a:bodyPr/>
        <a:lstStyle/>
        <a:p>
          <a:endParaRPr kumimoji="1" lang="ja-JP" altLang="en-US"/>
        </a:p>
      </dgm:t>
    </dgm:pt>
    <dgm:pt modelId="{14456D4F-865E-4634-9A53-4E3E222F1B7E}" type="pres">
      <dgm:prSet presAssocID="{53C30320-84E2-4E12-8693-3CDD8C48C6AC}" presName="sibTrans" presStyleLbl="sibTrans2D1" presStyleIdx="0" presStyleCnt="1"/>
      <dgm:spPr/>
      <dgm:t>
        <a:bodyPr/>
        <a:lstStyle/>
        <a:p>
          <a:endParaRPr kumimoji="1" lang="ja-JP" altLang="en-US"/>
        </a:p>
      </dgm:t>
    </dgm:pt>
    <dgm:pt modelId="{AF387BB0-E63B-49D8-8C6B-A5AF3596D0FD}" type="pres">
      <dgm:prSet presAssocID="{53C30320-84E2-4E12-8693-3CDD8C48C6AC}" presName="connectorText" presStyleLbl="sibTrans2D1" presStyleIdx="0" presStyleCnt="1"/>
      <dgm:spPr/>
      <dgm:t>
        <a:bodyPr/>
        <a:lstStyle/>
        <a:p>
          <a:endParaRPr kumimoji="1" lang="ja-JP" altLang="en-US"/>
        </a:p>
      </dgm:t>
    </dgm:pt>
    <dgm:pt modelId="{F91FD222-54D9-45B6-8439-32A5EA3B1CC5}" type="pres">
      <dgm:prSet presAssocID="{6F18E6CB-6352-4817-B2F7-12A5B18A335D}" presName="node" presStyleLbl="node1" presStyleIdx="1" presStyleCnt="2">
        <dgm:presLayoutVars>
          <dgm:bulletEnabled val="1"/>
        </dgm:presLayoutVars>
      </dgm:prSet>
      <dgm:spPr/>
      <dgm:t>
        <a:bodyPr/>
        <a:lstStyle/>
        <a:p>
          <a:endParaRPr kumimoji="1" lang="ja-JP" altLang="en-US"/>
        </a:p>
      </dgm:t>
    </dgm:pt>
  </dgm:ptLst>
  <dgm:cxnLst>
    <dgm:cxn modelId="{F1841384-4D1E-495F-B49A-D0BCB6ED1640}" type="presOf" srcId="{6F18E6CB-6352-4817-B2F7-12A5B18A335D}" destId="{F91FD222-54D9-45B6-8439-32A5EA3B1CC5}" srcOrd="0" destOrd="0" presId="urn:microsoft.com/office/officeart/2005/8/layout/process1"/>
    <dgm:cxn modelId="{2A856A00-10BF-4F1C-8EA0-6E5AA7E8E0A2}" srcId="{47A6F0D0-D8D2-4B4E-9E37-3DAB3AD78C23}" destId="{6F18E6CB-6352-4817-B2F7-12A5B18A335D}" srcOrd="1" destOrd="0" parTransId="{17327D5E-DEA3-44FE-945C-69E459BD1F6B}" sibTransId="{36980CA6-8A5B-4E11-AD30-1A82BF1F0BE8}"/>
    <dgm:cxn modelId="{F948D0F8-33FF-4C18-9BEB-403E669FC94D}" type="presOf" srcId="{47A6F0D0-D8D2-4B4E-9E37-3DAB3AD78C23}" destId="{9AFF6481-3745-489E-BDCD-F663840C5491}" srcOrd="0" destOrd="0" presId="urn:microsoft.com/office/officeart/2005/8/layout/process1"/>
    <dgm:cxn modelId="{C9D9BEFC-D5D7-4B63-9457-3078A4E972F8}" type="presOf" srcId="{53C30320-84E2-4E12-8693-3CDD8C48C6AC}" destId="{14456D4F-865E-4634-9A53-4E3E222F1B7E}" srcOrd="0" destOrd="0" presId="urn:microsoft.com/office/officeart/2005/8/layout/process1"/>
    <dgm:cxn modelId="{3E4FE112-EFD6-45A6-85BD-A39232875BA7}" srcId="{47A6F0D0-D8D2-4B4E-9E37-3DAB3AD78C23}" destId="{6D63B4D3-B815-4503-8E17-B7C72F8E9DCE}" srcOrd="0" destOrd="0" parTransId="{3E0A4B5B-6809-471D-BDBD-1C2B05C7C8B0}" sibTransId="{53C30320-84E2-4E12-8693-3CDD8C48C6AC}"/>
    <dgm:cxn modelId="{37CFC81C-7A73-41EB-8D68-7798E39AAF49}" type="presOf" srcId="{6D63B4D3-B815-4503-8E17-B7C72F8E9DCE}" destId="{3F9E4401-540B-4FF6-B77F-430AF506BA3C}" srcOrd="0" destOrd="0" presId="urn:microsoft.com/office/officeart/2005/8/layout/process1"/>
    <dgm:cxn modelId="{4B93CBBC-7A26-45CD-BA54-0F2AEBF2CCD7}" type="presOf" srcId="{53C30320-84E2-4E12-8693-3CDD8C48C6AC}" destId="{AF387BB0-E63B-49D8-8C6B-A5AF3596D0FD}" srcOrd="1" destOrd="0" presId="urn:microsoft.com/office/officeart/2005/8/layout/process1"/>
    <dgm:cxn modelId="{EA79380C-0C8B-4EE4-9821-A1B81203E9EF}" type="presParOf" srcId="{9AFF6481-3745-489E-BDCD-F663840C5491}" destId="{3F9E4401-540B-4FF6-B77F-430AF506BA3C}" srcOrd="0" destOrd="0" presId="urn:microsoft.com/office/officeart/2005/8/layout/process1"/>
    <dgm:cxn modelId="{3A5400C4-8247-416E-9D58-366B5EBE0265}" type="presParOf" srcId="{9AFF6481-3745-489E-BDCD-F663840C5491}" destId="{14456D4F-865E-4634-9A53-4E3E222F1B7E}" srcOrd="1" destOrd="0" presId="urn:microsoft.com/office/officeart/2005/8/layout/process1"/>
    <dgm:cxn modelId="{131F6CB6-B809-4D18-98B5-945A10E5C471}" type="presParOf" srcId="{14456D4F-865E-4634-9A53-4E3E222F1B7E}" destId="{AF387BB0-E63B-49D8-8C6B-A5AF3596D0FD}" srcOrd="0" destOrd="0" presId="urn:microsoft.com/office/officeart/2005/8/layout/process1"/>
    <dgm:cxn modelId="{2E783829-0451-4EB2-8D01-32E64C1C8C82}" type="presParOf" srcId="{9AFF6481-3745-489E-BDCD-F663840C5491}" destId="{F91FD222-54D9-45B6-8439-32A5EA3B1CC5}"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668C5980-EE95-4DB7-911B-F8E49C9F3B8C}">
      <dgm:prSet/>
      <dgm:spPr>
        <a:solidFill>
          <a:srgbClr val="FF9900"/>
        </a:solidFill>
        <a:ln>
          <a:noFill/>
        </a:ln>
      </dgm:spPr>
      <dgm:t>
        <a:bodyPr/>
        <a:lstStyle/>
        <a:p>
          <a:r>
            <a:rPr kumimoji="1" lang="ja-JP" altLang="en-US" dirty="0"/>
            <a:t>照度</a:t>
          </a:r>
        </a:p>
      </dgm:t>
    </dgm:pt>
    <dgm:pt modelId="{E4B385BC-559F-4FF9-86D5-2B22FEFB0200}" type="parTrans" cxnId="{DB8D2B5D-3FC5-4548-BBD0-3433A058C178}">
      <dgm:prSet/>
      <dgm:spPr/>
      <dgm:t>
        <a:bodyPr/>
        <a:lstStyle/>
        <a:p>
          <a:endParaRPr kumimoji="1" lang="ja-JP" altLang="en-US"/>
        </a:p>
      </dgm:t>
    </dgm:pt>
    <dgm:pt modelId="{D0B605C9-AC41-4055-85EA-9665F5C38880}" type="sibTrans" cxnId="{DB8D2B5D-3FC5-4548-BBD0-3433A058C178}">
      <dgm:prSet/>
      <dgm:spPr/>
      <dgm:t>
        <a:bodyPr/>
        <a:lstStyle/>
        <a:p>
          <a:endParaRPr kumimoji="1" lang="ja-JP" altLang="en-US"/>
        </a:p>
      </dgm:t>
    </dgm:pt>
    <dgm:pt modelId="{0554687C-0659-4437-8CB2-1EED74A1FD8C}">
      <dgm:prSet/>
      <dgm:spPr>
        <a:solidFill>
          <a:srgbClr val="FF9900"/>
        </a:solidFill>
        <a:ln>
          <a:noFill/>
        </a:ln>
      </dgm:spPr>
      <dgm:t>
        <a:bodyPr/>
        <a:lstStyle/>
        <a:p>
          <a:r>
            <a:rPr kumimoji="1" lang="ja-JP" altLang="en-US" dirty="0"/>
            <a:t>住宅街イメージ</a:t>
          </a:r>
        </a:p>
      </dgm:t>
    </dgm:pt>
    <dgm:pt modelId="{0DE2D767-A0D0-4631-996F-5B71F9836661}" type="parTrans" cxnId="{EA8CFDE8-BF77-4F18-B084-1FF37AEC094A}">
      <dgm:prSet/>
      <dgm:spPr/>
      <dgm:t>
        <a:bodyPr/>
        <a:lstStyle/>
        <a:p>
          <a:endParaRPr kumimoji="1" lang="ja-JP" altLang="en-US"/>
        </a:p>
      </dgm:t>
    </dgm:pt>
    <dgm:pt modelId="{B15A5F33-468F-4C27-A06F-2562242C4CD2}" type="sibTrans" cxnId="{EA8CFDE8-BF77-4F18-B084-1FF37AEC094A}">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6">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6"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6"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3" presStyleCnt="6" custLinFactNeighborY="-1830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 modelId="{AF2FF237-F79D-4F9C-874B-1B3BCFD88FBA}" type="pres">
      <dgm:prSet presAssocID="{668C5980-EE95-4DB7-911B-F8E49C9F3B8C}" presName="root1" presStyleCnt="0"/>
      <dgm:spPr/>
    </dgm:pt>
    <dgm:pt modelId="{50C17B24-C9B2-4C92-9B68-A797ACBC9F17}" type="pres">
      <dgm:prSet presAssocID="{668C5980-EE95-4DB7-911B-F8E49C9F3B8C}" presName="LevelOneTextNode" presStyleLbl="node0" presStyleIdx="4" presStyleCnt="6" custLinFactNeighborY="-21960">
        <dgm:presLayoutVars>
          <dgm:chPref val="3"/>
        </dgm:presLayoutVars>
      </dgm:prSet>
      <dgm:spPr/>
      <dgm:t>
        <a:bodyPr/>
        <a:lstStyle/>
        <a:p>
          <a:endParaRPr kumimoji="1" lang="ja-JP" altLang="en-US"/>
        </a:p>
      </dgm:t>
    </dgm:pt>
    <dgm:pt modelId="{2493A328-C772-4F6D-991F-444ABF634236}" type="pres">
      <dgm:prSet presAssocID="{668C5980-EE95-4DB7-911B-F8E49C9F3B8C}" presName="level2hierChild" presStyleCnt="0"/>
      <dgm:spPr/>
    </dgm:pt>
    <dgm:pt modelId="{99457966-0EC9-4018-84A9-71AF76F44B1D}" type="pres">
      <dgm:prSet presAssocID="{0554687C-0659-4437-8CB2-1EED74A1FD8C}" presName="root1" presStyleCnt="0"/>
      <dgm:spPr/>
    </dgm:pt>
    <dgm:pt modelId="{5D349164-31FE-4836-8038-220F89CA08AC}" type="pres">
      <dgm:prSet presAssocID="{0554687C-0659-4437-8CB2-1EED74A1FD8C}" presName="LevelOneTextNode" presStyleLbl="node0" presStyleIdx="5" presStyleCnt="6" custLinFactNeighborY="-27450">
        <dgm:presLayoutVars>
          <dgm:chPref val="3"/>
        </dgm:presLayoutVars>
      </dgm:prSet>
      <dgm:spPr/>
      <dgm:t>
        <a:bodyPr/>
        <a:lstStyle/>
        <a:p>
          <a:endParaRPr kumimoji="1" lang="ja-JP" altLang="en-US"/>
        </a:p>
      </dgm:t>
    </dgm:pt>
    <dgm:pt modelId="{81C1B569-3089-467F-9E0F-8BD934565FBE}" type="pres">
      <dgm:prSet presAssocID="{0554687C-0659-4437-8CB2-1EED74A1FD8C}" presName="level2hierChild" presStyleCnt="0"/>
      <dgm:spPr/>
    </dgm:pt>
  </dgm:ptLst>
  <dgm:cxnLst>
    <dgm:cxn modelId="{EA8CFDE8-BF77-4F18-B084-1FF37AEC094A}" srcId="{935713A5-CAE4-4B29-ABE1-868B93402797}" destId="{0554687C-0659-4437-8CB2-1EED74A1FD8C}" srcOrd="5" destOrd="0" parTransId="{0DE2D767-A0D0-4631-996F-5B71F9836661}" sibTransId="{B15A5F33-468F-4C27-A06F-2562242C4CD2}"/>
    <dgm:cxn modelId="{2A2CFA40-5EF7-4815-B725-2FEFD8F1087C}" type="presOf" srcId="{668C5980-EE95-4DB7-911B-F8E49C9F3B8C}" destId="{50C17B24-C9B2-4C92-9B68-A797ACBC9F17}" srcOrd="0" destOrd="0" presId="urn:microsoft.com/office/officeart/2005/8/layout/hierarchy2"/>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3"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42FD700B-576C-459E-9054-F992D1C90A2B}" type="presOf" srcId="{0554687C-0659-4437-8CB2-1EED74A1FD8C}" destId="{5D349164-31FE-4836-8038-220F89CA08AC}"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DB8D2B5D-3FC5-4548-BBD0-3433A058C178}" srcId="{935713A5-CAE4-4B29-ABE1-868B93402797}" destId="{668C5980-EE95-4DB7-911B-F8E49C9F3B8C}" srcOrd="4" destOrd="0" parTransId="{E4B385BC-559F-4FF9-86D5-2B22FEFB0200}" sibTransId="{D0B605C9-AC41-4055-85EA-9665F5C38880}"/>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D41D220A-C490-4CE8-9E58-A2DE1E017D1D}" type="presParOf" srcId="{63E394D9-C9A5-46E0-902D-A534D4868C37}" destId="{A692F4AA-A480-439B-AEB7-156EB88FE619}" srcOrd="3"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 modelId="{F44951FD-52D8-4D2F-AAD8-77626BE51576}" type="presParOf" srcId="{63E394D9-C9A5-46E0-902D-A534D4868C37}" destId="{AF2FF237-F79D-4F9C-874B-1B3BCFD88FBA}" srcOrd="4" destOrd="0" presId="urn:microsoft.com/office/officeart/2005/8/layout/hierarchy2"/>
    <dgm:cxn modelId="{1532D0D7-C8A0-4CD8-8811-28CB4E810993}" type="presParOf" srcId="{AF2FF237-F79D-4F9C-874B-1B3BCFD88FBA}" destId="{50C17B24-C9B2-4C92-9B68-A797ACBC9F17}" srcOrd="0" destOrd="0" presId="urn:microsoft.com/office/officeart/2005/8/layout/hierarchy2"/>
    <dgm:cxn modelId="{B940A8C0-3D2D-4E99-862D-0B347D8E8085}" type="presParOf" srcId="{AF2FF237-F79D-4F9C-874B-1B3BCFD88FBA}" destId="{2493A328-C772-4F6D-991F-444ABF634236}" srcOrd="1" destOrd="0" presId="urn:microsoft.com/office/officeart/2005/8/layout/hierarchy2"/>
    <dgm:cxn modelId="{00DAC0E1-2309-4750-92A8-8C2C5CDDC3CD}" type="presParOf" srcId="{63E394D9-C9A5-46E0-902D-A534D4868C37}" destId="{99457966-0EC9-4018-84A9-71AF76F44B1D}" srcOrd="5" destOrd="0" presId="urn:microsoft.com/office/officeart/2005/8/layout/hierarchy2"/>
    <dgm:cxn modelId="{A752C4D8-D565-4A02-9210-29B4EB69C212}" type="presParOf" srcId="{99457966-0EC9-4018-84A9-71AF76F44B1D}" destId="{5D349164-31FE-4836-8038-220F89CA08AC}" srcOrd="0" destOrd="0" presId="urn:microsoft.com/office/officeart/2005/8/layout/hierarchy2"/>
    <dgm:cxn modelId="{08DF94EF-E0D1-4811-AA60-7B0822C6BDF2}" type="presParOf" srcId="{99457966-0EC9-4018-84A9-71AF76F44B1D}" destId="{81C1B569-3089-467F-9E0F-8BD934565FBE}"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solidFill>
        <a:ln>
          <a:noFill/>
        </a:ln>
      </dgm:spPr>
      <dgm:t>
        <a:bodyPr/>
        <a:lstStyle/>
        <a:p>
          <a:r>
            <a:rPr kumimoji="1" lang="ja-JP" altLang="en-US" sz="2400" dirty="0"/>
            <a:t>高齢化率</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solidFill>
        <a:ln>
          <a:noFill/>
        </a:ln>
      </dgm:spPr>
      <dgm:t>
        <a:bodyPr/>
        <a:lstStyle/>
        <a:p>
          <a:r>
            <a:rPr kumimoji="1" lang="ja-JP" altLang="en-US" sz="2400" dirty="0"/>
            <a:t>男性ダミー</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solidFill>
        <a:ln>
          <a:noFill/>
        </a:ln>
      </dgm:spPr>
      <dgm:t>
        <a:bodyPr/>
        <a:lstStyle/>
        <a:p>
          <a:r>
            <a:rPr kumimoji="1" lang="ja-JP" altLang="en-US" sz="2400" dirty="0"/>
            <a:t>ゴミ臭気</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solidFill>
        <a:ln>
          <a:noFill/>
        </a:ln>
      </dgm:spPr>
      <dgm:t>
        <a:bodyPr/>
        <a:lstStyle/>
        <a:p>
          <a:r>
            <a:rPr kumimoji="1" lang="ja-JP" altLang="en-US" sz="2400" dirty="0"/>
            <a:t>交通量</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FB6371C3-DB46-48F4-A87A-41956DEC64FD}">
      <dgm:prSet phldrT="[テキスト]" custT="1"/>
      <dgm:spPr>
        <a:solidFill>
          <a:srgbClr val="FF9900"/>
        </a:solidFill>
        <a:ln>
          <a:noFill/>
        </a:ln>
      </dgm:spPr>
      <dgm:t>
        <a:bodyPr/>
        <a:lstStyle/>
        <a:p>
          <a:r>
            <a:rPr kumimoji="1" lang="ja-JP" altLang="en-US" sz="2400" dirty="0"/>
            <a:t>騒音</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5"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5" custScaleX="99965" custScaleY="82829" custLinFactNeighborX="-63" custLinFactNeighborY="-10302">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5" custScaleY="82829" custLinFactNeighborY="-20364">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5" custScaleY="82829" custLinFactNeighborX="-4255" custLinFactNeighborY="-28849">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5" custScaleY="82829" custLinFactNeighborX="-4255" custLinFactNeighborY="-35634">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alpha val="20000"/>
          </a:srgbClr>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16016">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18675">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alpha val="20000"/>
          </a:srgbClr>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668C5980-EE95-4DB7-911B-F8E49C9F3B8C}">
      <dgm:prSet/>
      <dgm:spPr>
        <a:solidFill>
          <a:srgbClr val="FF9900"/>
        </a:solidFill>
        <a:ln>
          <a:noFill/>
        </a:ln>
      </dgm:spPr>
      <dgm:t>
        <a:bodyPr/>
        <a:lstStyle/>
        <a:p>
          <a:r>
            <a:rPr kumimoji="1" lang="ja-JP" altLang="en-US" dirty="0"/>
            <a:t>照度</a:t>
          </a:r>
        </a:p>
      </dgm:t>
    </dgm:pt>
    <dgm:pt modelId="{E4B385BC-559F-4FF9-86D5-2B22FEFB0200}" type="parTrans" cxnId="{DB8D2B5D-3FC5-4548-BBD0-3433A058C178}">
      <dgm:prSet/>
      <dgm:spPr/>
      <dgm:t>
        <a:bodyPr/>
        <a:lstStyle/>
        <a:p>
          <a:endParaRPr kumimoji="1" lang="ja-JP" altLang="en-US"/>
        </a:p>
      </dgm:t>
    </dgm:pt>
    <dgm:pt modelId="{D0B605C9-AC41-4055-85EA-9665F5C38880}" type="sibTrans" cxnId="{DB8D2B5D-3FC5-4548-BBD0-3433A058C178}">
      <dgm:prSet/>
      <dgm:spPr/>
      <dgm:t>
        <a:bodyPr/>
        <a:lstStyle/>
        <a:p>
          <a:endParaRPr kumimoji="1" lang="ja-JP" altLang="en-US"/>
        </a:p>
      </dgm:t>
    </dgm:pt>
    <dgm:pt modelId="{0554687C-0659-4437-8CB2-1EED74A1FD8C}">
      <dgm:prSet/>
      <dgm:spPr>
        <a:solidFill>
          <a:srgbClr val="FF9900">
            <a:alpha val="20000"/>
          </a:srgbClr>
        </a:solidFill>
        <a:ln>
          <a:noFill/>
        </a:ln>
      </dgm:spPr>
      <dgm:t>
        <a:bodyPr/>
        <a:lstStyle/>
        <a:p>
          <a:r>
            <a:rPr kumimoji="1" lang="ja-JP" altLang="en-US" dirty="0"/>
            <a:t>住宅街イメージ</a:t>
          </a:r>
        </a:p>
      </dgm:t>
    </dgm:pt>
    <dgm:pt modelId="{0DE2D767-A0D0-4631-996F-5B71F9836661}" type="parTrans" cxnId="{EA8CFDE8-BF77-4F18-B084-1FF37AEC094A}">
      <dgm:prSet/>
      <dgm:spPr/>
      <dgm:t>
        <a:bodyPr/>
        <a:lstStyle/>
        <a:p>
          <a:endParaRPr kumimoji="1" lang="ja-JP" altLang="en-US"/>
        </a:p>
      </dgm:t>
    </dgm:pt>
    <dgm:pt modelId="{B15A5F33-468F-4C27-A06F-2562242C4CD2}" type="sibTrans" cxnId="{EA8CFDE8-BF77-4F18-B084-1FF37AEC094A}">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6">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6"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6"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3" presStyleCnt="6" custLinFactNeighborY="-1830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 modelId="{AF2FF237-F79D-4F9C-874B-1B3BCFD88FBA}" type="pres">
      <dgm:prSet presAssocID="{668C5980-EE95-4DB7-911B-F8E49C9F3B8C}" presName="root1" presStyleCnt="0"/>
      <dgm:spPr/>
    </dgm:pt>
    <dgm:pt modelId="{50C17B24-C9B2-4C92-9B68-A797ACBC9F17}" type="pres">
      <dgm:prSet presAssocID="{668C5980-EE95-4DB7-911B-F8E49C9F3B8C}" presName="LevelOneTextNode" presStyleLbl="node0" presStyleIdx="4" presStyleCnt="6" custLinFactNeighborY="-21960">
        <dgm:presLayoutVars>
          <dgm:chPref val="3"/>
        </dgm:presLayoutVars>
      </dgm:prSet>
      <dgm:spPr/>
      <dgm:t>
        <a:bodyPr/>
        <a:lstStyle/>
        <a:p>
          <a:endParaRPr kumimoji="1" lang="ja-JP" altLang="en-US"/>
        </a:p>
      </dgm:t>
    </dgm:pt>
    <dgm:pt modelId="{2493A328-C772-4F6D-991F-444ABF634236}" type="pres">
      <dgm:prSet presAssocID="{668C5980-EE95-4DB7-911B-F8E49C9F3B8C}" presName="level2hierChild" presStyleCnt="0"/>
      <dgm:spPr/>
    </dgm:pt>
    <dgm:pt modelId="{99457966-0EC9-4018-84A9-71AF76F44B1D}" type="pres">
      <dgm:prSet presAssocID="{0554687C-0659-4437-8CB2-1EED74A1FD8C}" presName="root1" presStyleCnt="0"/>
      <dgm:spPr/>
    </dgm:pt>
    <dgm:pt modelId="{5D349164-31FE-4836-8038-220F89CA08AC}" type="pres">
      <dgm:prSet presAssocID="{0554687C-0659-4437-8CB2-1EED74A1FD8C}" presName="LevelOneTextNode" presStyleLbl="node0" presStyleIdx="5" presStyleCnt="6" custLinFactNeighborY="-27450">
        <dgm:presLayoutVars>
          <dgm:chPref val="3"/>
        </dgm:presLayoutVars>
      </dgm:prSet>
      <dgm:spPr/>
      <dgm:t>
        <a:bodyPr/>
        <a:lstStyle/>
        <a:p>
          <a:endParaRPr kumimoji="1" lang="ja-JP" altLang="en-US"/>
        </a:p>
      </dgm:t>
    </dgm:pt>
    <dgm:pt modelId="{81C1B569-3089-467F-9E0F-8BD934565FBE}" type="pres">
      <dgm:prSet presAssocID="{0554687C-0659-4437-8CB2-1EED74A1FD8C}" presName="level2hierChild" presStyleCnt="0"/>
      <dgm:spPr/>
    </dgm:pt>
  </dgm:ptLst>
  <dgm:cxnLst>
    <dgm:cxn modelId="{EA8CFDE8-BF77-4F18-B084-1FF37AEC094A}" srcId="{935713A5-CAE4-4B29-ABE1-868B93402797}" destId="{0554687C-0659-4437-8CB2-1EED74A1FD8C}" srcOrd="5" destOrd="0" parTransId="{0DE2D767-A0D0-4631-996F-5B71F9836661}" sibTransId="{B15A5F33-468F-4C27-A06F-2562242C4CD2}"/>
    <dgm:cxn modelId="{2A2CFA40-5EF7-4815-B725-2FEFD8F1087C}" type="presOf" srcId="{668C5980-EE95-4DB7-911B-F8E49C9F3B8C}" destId="{50C17B24-C9B2-4C92-9B68-A797ACBC9F17}" srcOrd="0" destOrd="0" presId="urn:microsoft.com/office/officeart/2005/8/layout/hierarchy2"/>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3"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42FD700B-576C-459E-9054-F992D1C90A2B}" type="presOf" srcId="{0554687C-0659-4437-8CB2-1EED74A1FD8C}" destId="{5D349164-31FE-4836-8038-220F89CA08AC}"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DB8D2B5D-3FC5-4548-BBD0-3433A058C178}" srcId="{935713A5-CAE4-4B29-ABE1-868B93402797}" destId="{668C5980-EE95-4DB7-911B-F8E49C9F3B8C}" srcOrd="4" destOrd="0" parTransId="{E4B385BC-559F-4FF9-86D5-2B22FEFB0200}" sibTransId="{D0B605C9-AC41-4055-85EA-9665F5C38880}"/>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D41D220A-C490-4CE8-9E58-A2DE1E017D1D}" type="presParOf" srcId="{63E394D9-C9A5-46E0-902D-A534D4868C37}" destId="{A692F4AA-A480-439B-AEB7-156EB88FE619}" srcOrd="3"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 modelId="{F44951FD-52D8-4D2F-AAD8-77626BE51576}" type="presParOf" srcId="{63E394D9-C9A5-46E0-902D-A534D4868C37}" destId="{AF2FF237-F79D-4F9C-874B-1B3BCFD88FBA}" srcOrd="4" destOrd="0" presId="urn:microsoft.com/office/officeart/2005/8/layout/hierarchy2"/>
    <dgm:cxn modelId="{1532D0D7-C8A0-4CD8-8811-28CB4E810993}" type="presParOf" srcId="{AF2FF237-F79D-4F9C-874B-1B3BCFD88FBA}" destId="{50C17B24-C9B2-4C92-9B68-A797ACBC9F17}" srcOrd="0" destOrd="0" presId="urn:microsoft.com/office/officeart/2005/8/layout/hierarchy2"/>
    <dgm:cxn modelId="{B940A8C0-3D2D-4E99-862D-0B347D8E8085}" type="presParOf" srcId="{AF2FF237-F79D-4F9C-874B-1B3BCFD88FBA}" destId="{2493A328-C772-4F6D-991F-444ABF634236}" srcOrd="1" destOrd="0" presId="urn:microsoft.com/office/officeart/2005/8/layout/hierarchy2"/>
    <dgm:cxn modelId="{00DAC0E1-2309-4750-92A8-8C2C5CDDC3CD}" type="presParOf" srcId="{63E394D9-C9A5-46E0-902D-A534D4868C37}" destId="{99457966-0EC9-4018-84A9-71AF76F44B1D}" srcOrd="5" destOrd="0" presId="urn:microsoft.com/office/officeart/2005/8/layout/hierarchy2"/>
    <dgm:cxn modelId="{A752C4D8-D565-4A02-9210-29B4EB69C212}" type="presParOf" srcId="{99457966-0EC9-4018-84A9-71AF76F44B1D}" destId="{5D349164-31FE-4836-8038-220F89CA08AC}" srcOrd="0" destOrd="0" presId="urn:microsoft.com/office/officeart/2005/8/layout/hierarchy2"/>
    <dgm:cxn modelId="{08DF94EF-E0D1-4811-AA60-7B0822C6BDF2}" type="presParOf" srcId="{99457966-0EC9-4018-84A9-71AF76F44B1D}" destId="{81C1B569-3089-467F-9E0F-8BD934565FB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solidFill>
        <a:ln>
          <a:noFill/>
        </a:ln>
      </dgm:spPr>
      <dgm:t>
        <a:bodyPr/>
        <a:lstStyle/>
        <a:p>
          <a:r>
            <a:rPr kumimoji="1" lang="ja-JP" altLang="en-US" sz="2400" dirty="0"/>
            <a:t>就寝時間</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solidFill>
        <a:ln>
          <a:noFill/>
        </a:ln>
      </dgm:spPr>
      <dgm:t>
        <a:bodyPr/>
        <a:lstStyle/>
        <a:p>
          <a:r>
            <a:rPr kumimoji="1" lang="ja-JP" altLang="en-US" sz="2400" dirty="0"/>
            <a:t>起床時間</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solidFill>
        <a:ln>
          <a:noFill/>
        </a:ln>
      </dgm:spPr>
      <dgm:t>
        <a:bodyPr/>
        <a:lstStyle/>
        <a:p>
          <a:r>
            <a:rPr kumimoji="1" lang="ja-JP" altLang="en-US" sz="2400" dirty="0"/>
            <a:t>男性ダミー</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solidFill>
        <a:ln>
          <a:noFill/>
        </a:ln>
      </dgm:spPr>
      <dgm:t>
        <a:bodyPr/>
        <a:lstStyle/>
        <a:p>
          <a:r>
            <a:rPr kumimoji="1" lang="ja-JP" altLang="en-US" sz="2400" dirty="0"/>
            <a:t>高齢化率</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CB2170DD-1029-4391-8CB1-E82A969987BD}">
      <dgm:prSet phldrT="[テキスト]" custT="1"/>
      <dgm:spPr>
        <a:solidFill>
          <a:srgbClr val="FF9900"/>
        </a:solidFill>
        <a:ln>
          <a:noFill/>
        </a:ln>
      </dgm:spPr>
      <dgm:t>
        <a:bodyPr/>
        <a:lstStyle/>
        <a:p>
          <a:r>
            <a:rPr kumimoji="1" lang="ja-JP" altLang="en-US" sz="2400" dirty="0"/>
            <a:t>日中のコンビニ存在意義</a:t>
          </a:r>
          <a:endParaRPr kumimoji="1" lang="en-US" altLang="ja-JP" sz="2400" dirty="0"/>
        </a:p>
      </dgm:t>
    </dgm:pt>
    <dgm:pt modelId="{B85C9017-0A54-42D9-A735-B34CC150F51B}" type="parTrans" cxnId="{9E01AFDB-3BD8-4A97-BB89-3D488172FC2F}">
      <dgm:prSet/>
      <dgm:spPr/>
      <dgm:t>
        <a:bodyPr/>
        <a:lstStyle/>
        <a:p>
          <a:endParaRPr kumimoji="1" lang="ja-JP" altLang="en-US"/>
        </a:p>
      </dgm:t>
    </dgm:pt>
    <dgm:pt modelId="{5FCBF2AE-D8D8-444C-9E4A-3F072B6B8752}" type="sibTrans" cxnId="{9E01AFDB-3BD8-4A97-BB89-3D488172FC2F}">
      <dgm:prSet/>
      <dgm:spPr/>
      <dgm:t>
        <a:bodyPr/>
        <a:lstStyle/>
        <a:p>
          <a:endParaRPr kumimoji="1" lang="ja-JP" altLang="en-US"/>
        </a:p>
      </dgm:t>
    </dgm:pt>
    <dgm:pt modelId="{FB6371C3-DB46-48F4-A87A-41956DEC64FD}">
      <dgm:prSet phldrT="[テキスト]" custT="1"/>
      <dgm:spPr>
        <a:solidFill>
          <a:srgbClr val="FF9900"/>
        </a:solidFill>
        <a:ln>
          <a:noFill/>
        </a:ln>
      </dgm:spPr>
      <dgm:t>
        <a:bodyPr/>
        <a:lstStyle/>
        <a:p>
          <a:r>
            <a:rPr kumimoji="1" lang="ja-JP" altLang="en-US" sz="2400" dirty="0"/>
            <a:t>利用頻度</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custLinFactNeighborY="3951">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6" custScaleX="99965" custScaleY="82829" custLinFactNeighborX="-18" custLinFactNeighborY="-7928">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6" custScaleY="82829" custLinFactNeighborY="-16413">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6" custScaleY="82829" custLinFactNeighborY="-24898">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6" custScaleY="82829" custLinFactNeighborY="-31683">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 modelId="{6B625A3B-8629-48A4-83A2-DE8F951000D2}" type="pres">
      <dgm:prSet presAssocID="{CB2170DD-1029-4391-8CB1-E82A969987BD}" presName="root1" presStyleCnt="0"/>
      <dgm:spPr/>
    </dgm:pt>
    <dgm:pt modelId="{A2F873E1-B852-4FCF-8AB0-508E3B1C76CF}" type="pres">
      <dgm:prSet presAssocID="{CB2170DD-1029-4391-8CB1-E82A969987BD}" presName="LevelOneTextNode" presStyleLbl="node0" presStyleIdx="5" presStyleCnt="6" custScaleY="82829" custLinFactNeighborX="18" custLinFactNeighborY="-40218">
        <dgm:presLayoutVars>
          <dgm:chPref val="3"/>
        </dgm:presLayoutVars>
      </dgm:prSet>
      <dgm:spPr/>
      <dgm:t>
        <a:bodyPr/>
        <a:lstStyle/>
        <a:p>
          <a:endParaRPr kumimoji="1" lang="ja-JP" altLang="en-US"/>
        </a:p>
      </dgm:t>
    </dgm:pt>
    <dgm:pt modelId="{8AA14903-2617-4B56-AD17-D0CE9976015D}" type="pres">
      <dgm:prSet presAssocID="{CB2170DD-1029-4391-8CB1-E82A969987B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9E01AFDB-3BD8-4A97-BB89-3D488172FC2F}" srcId="{52C410C8-11BE-40D3-A7B4-391059B9485B}" destId="{CB2170DD-1029-4391-8CB1-E82A969987BD}" srcOrd="5" destOrd="0" parTransId="{B85C9017-0A54-42D9-A735-B34CC150F51B}" sibTransId="{5FCBF2AE-D8D8-444C-9E4A-3F072B6B875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FEAB9C92-AC04-447B-83A4-A82E2C604D0E}" type="presOf" srcId="{CB2170DD-1029-4391-8CB1-E82A969987BD}" destId="{A2F873E1-B852-4FCF-8AB0-508E3B1C76CF}"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 modelId="{8198B95A-6152-452E-BB1A-2ECE85DCE2F4}" type="presParOf" srcId="{111332F0-C059-4139-AA8E-A8BD4F00A5E2}" destId="{6B625A3B-8629-48A4-83A2-DE8F951000D2}" srcOrd="5" destOrd="0" presId="urn:microsoft.com/office/officeart/2005/8/layout/hierarchy2"/>
    <dgm:cxn modelId="{936A15BB-58AC-4D9A-8052-F5779F046F49}" type="presParOf" srcId="{6B625A3B-8629-48A4-83A2-DE8F951000D2}" destId="{A2F873E1-B852-4FCF-8AB0-508E3B1C76CF}" srcOrd="0" destOrd="0" presId="urn:microsoft.com/office/officeart/2005/8/layout/hierarchy2"/>
    <dgm:cxn modelId="{BF58B461-36A1-4F6A-B7E0-D56FB5071F1E}" type="presParOf" srcId="{6B625A3B-8629-48A4-83A2-DE8F951000D2}" destId="{8AA14903-2617-4B56-AD17-D0CE9976015D}"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alpha val="20000"/>
          </a:srgbClr>
        </a:solidFill>
        <a:ln>
          <a:noFill/>
        </a:ln>
      </dgm:spPr>
      <dgm:t>
        <a:bodyPr/>
        <a:lstStyle/>
        <a:p>
          <a:r>
            <a:rPr kumimoji="1" lang="ja-JP" altLang="en-US" sz="2400" dirty="0"/>
            <a:t>ゴミ臭気</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FB6371C3-DB46-48F4-A87A-41956DEC64F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5"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5" custScaleX="99965" custScaleY="82829" custLinFactNeighborX="-63" custLinFactNeighborY="-10302">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5" custScaleY="82829" custLinFactNeighborY="-20364">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5" custScaleY="82829" custLinFactNeighborX="-4255" custLinFactNeighborY="-28849">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5" custScaleY="82829" custLinFactNeighborX="-4255" custLinFactNeighborY="-35634">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alpha val="20000"/>
          </a:srgbClr>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16016">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18675">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alpha val="20000"/>
          </a:srgbClr>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668C5980-EE95-4DB7-911B-F8E49C9F3B8C}">
      <dgm:prSet/>
      <dgm:spPr>
        <a:solidFill>
          <a:srgbClr val="FF9900"/>
        </a:solidFill>
        <a:ln>
          <a:noFill/>
        </a:ln>
      </dgm:spPr>
      <dgm:t>
        <a:bodyPr/>
        <a:lstStyle/>
        <a:p>
          <a:r>
            <a:rPr kumimoji="1" lang="ja-JP" altLang="en-US" dirty="0"/>
            <a:t>照度</a:t>
          </a:r>
        </a:p>
      </dgm:t>
    </dgm:pt>
    <dgm:pt modelId="{E4B385BC-559F-4FF9-86D5-2B22FEFB0200}" type="parTrans" cxnId="{DB8D2B5D-3FC5-4548-BBD0-3433A058C178}">
      <dgm:prSet/>
      <dgm:spPr/>
      <dgm:t>
        <a:bodyPr/>
        <a:lstStyle/>
        <a:p>
          <a:endParaRPr kumimoji="1" lang="ja-JP" altLang="en-US"/>
        </a:p>
      </dgm:t>
    </dgm:pt>
    <dgm:pt modelId="{D0B605C9-AC41-4055-85EA-9665F5C38880}" type="sibTrans" cxnId="{DB8D2B5D-3FC5-4548-BBD0-3433A058C178}">
      <dgm:prSet/>
      <dgm:spPr/>
      <dgm:t>
        <a:bodyPr/>
        <a:lstStyle/>
        <a:p>
          <a:endParaRPr kumimoji="1" lang="ja-JP" altLang="en-US"/>
        </a:p>
      </dgm:t>
    </dgm:pt>
    <dgm:pt modelId="{0554687C-0659-4437-8CB2-1EED74A1FD8C}">
      <dgm:prSet/>
      <dgm:spPr>
        <a:solidFill>
          <a:srgbClr val="FF9900">
            <a:alpha val="20000"/>
          </a:srgbClr>
        </a:solidFill>
        <a:ln>
          <a:noFill/>
        </a:ln>
      </dgm:spPr>
      <dgm:t>
        <a:bodyPr/>
        <a:lstStyle/>
        <a:p>
          <a:r>
            <a:rPr kumimoji="1" lang="ja-JP" altLang="en-US" dirty="0"/>
            <a:t>住宅街イメージ</a:t>
          </a:r>
        </a:p>
      </dgm:t>
    </dgm:pt>
    <dgm:pt modelId="{0DE2D767-A0D0-4631-996F-5B71F9836661}" type="parTrans" cxnId="{EA8CFDE8-BF77-4F18-B084-1FF37AEC094A}">
      <dgm:prSet/>
      <dgm:spPr/>
      <dgm:t>
        <a:bodyPr/>
        <a:lstStyle/>
        <a:p>
          <a:endParaRPr kumimoji="1" lang="ja-JP" altLang="en-US"/>
        </a:p>
      </dgm:t>
    </dgm:pt>
    <dgm:pt modelId="{B15A5F33-468F-4C27-A06F-2562242C4CD2}" type="sibTrans" cxnId="{EA8CFDE8-BF77-4F18-B084-1FF37AEC094A}">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6">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6"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6"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3" presStyleCnt="6" custLinFactNeighborY="-1830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 modelId="{AF2FF237-F79D-4F9C-874B-1B3BCFD88FBA}" type="pres">
      <dgm:prSet presAssocID="{668C5980-EE95-4DB7-911B-F8E49C9F3B8C}" presName="root1" presStyleCnt="0"/>
      <dgm:spPr/>
    </dgm:pt>
    <dgm:pt modelId="{50C17B24-C9B2-4C92-9B68-A797ACBC9F17}" type="pres">
      <dgm:prSet presAssocID="{668C5980-EE95-4DB7-911B-F8E49C9F3B8C}" presName="LevelOneTextNode" presStyleLbl="node0" presStyleIdx="4" presStyleCnt="6" custLinFactNeighborY="-21960">
        <dgm:presLayoutVars>
          <dgm:chPref val="3"/>
        </dgm:presLayoutVars>
      </dgm:prSet>
      <dgm:spPr/>
      <dgm:t>
        <a:bodyPr/>
        <a:lstStyle/>
        <a:p>
          <a:endParaRPr kumimoji="1" lang="ja-JP" altLang="en-US"/>
        </a:p>
      </dgm:t>
    </dgm:pt>
    <dgm:pt modelId="{2493A328-C772-4F6D-991F-444ABF634236}" type="pres">
      <dgm:prSet presAssocID="{668C5980-EE95-4DB7-911B-F8E49C9F3B8C}" presName="level2hierChild" presStyleCnt="0"/>
      <dgm:spPr/>
    </dgm:pt>
    <dgm:pt modelId="{99457966-0EC9-4018-84A9-71AF76F44B1D}" type="pres">
      <dgm:prSet presAssocID="{0554687C-0659-4437-8CB2-1EED74A1FD8C}" presName="root1" presStyleCnt="0"/>
      <dgm:spPr/>
    </dgm:pt>
    <dgm:pt modelId="{5D349164-31FE-4836-8038-220F89CA08AC}" type="pres">
      <dgm:prSet presAssocID="{0554687C-0659-4437-8CB2-1EED74A1FD8C}" presName="LevelOneTextNode" presStyleLbl="node0" presStyleIdx="5" presStyleCnt="6" custLinFactNeighborY="-27450">
        <dgm:presLayoutVars>
          <dgm:chPref val="3"/>
        </dgm:presLayoutVars>
      </dgm:prSet>
      <dgm:spPr/>
      <dgm:t>
        <a:bodyPr/>
        <a:lstStyle/>
        <a:p>
          <a:endParaRPr kumimoji="1" lang="ja-JP" altLang="en-US"/>
        </a:p>
      </dgm:t>
    </dgm:pt>
    <dgm:pt modelId="{81C1B569-3089-467F-9E0F-8BD934565FBE}" type="pres">
      <dgm:prSet presAssocID="{0554687C-0659-4437-8CB2-1EED74A1FD8C}" presName="level2hierChild" presStyleCnt="0"/>
      <dgm:spPr/>
    </dgm:pt>
  </dgm:ptLst>
  <dgm:cxnLst>
    <dgm:cxn modelId="{EA8CFDE8-BF77-4F18-B084-1FF37AEC094A}" srcId="{935713A5-CAE4-4B29-ABE1-868B93402797}" destId="{0554687C-0659-4437-8CB2-1EED74A1FD8C}" srcOrd="5" destOrd="0" parTransId="{0DE2D767-A0D0-4631-996F-5B71F9836661}" sibTransId="{B15A5F33-468F-4C27-A06F-2562242C4CD2}"/>
    <dgm:cxn modelId="{2A2CFA40-5EF7-4815-B725-2FEFD8F1087C}" type="presOf" srcId="{668C5980-EE95-4DB7-911B-F8E49C9F3B8C}" destId="{50C17B24-C9B2-4C92-9B68-A797ACBC9F17}" srcOrd="0" destOrd="0" presId="urn:microsoft.com/office/officeart/2005/8/layout/hierarchy2"/>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3"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42FD700B-576C-459E-9054-F992D1C90A2B}" type="presOf" srcId="{0554687C-0659-4437-8CB2-1EED74A1FD8C}" destId="{5D349164-31FE-4836-8038-220F89CA08AC}"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DB8D2B5D-3FC5-4548-BBD0-3433A058C178}" srcId="{935713A5-CAE4-4B29-ABE1-868B93402797}" destId="{668C5980-EE95-4DB7-911B-F8E49C9F3B8C}" srcOrd="4" destOrd="0" parTransId="{E4B385BC-559F-4FF9-86D5-2B22FEFB0200}" sibTransId="{D0B605C9-AC41-4055-85EA-9665F5C38880}"/>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D41D220A-C490-4CE8-9E58-A2DE1E017D1D}" type="presParOf" srcId="{63E394D9-C9A5-46E0-902D-A534D4868C37}" destId="{A692F4AA-A480-439B-AEB7-156EB88FE619}" srcOrd="3"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 modelId="{F44951FD-52D8-4D2F-AAD8-77626BE51576}" type="presParOf" srcId="{63E394D9-C9A5-46E0-902D-A534D4868C37}" destId="{AF2FF237-F79D-4F9C-874B-1B3BCFD88FBA}" srcOrd="4" destOrd="0" presId="urn:microsoft.com/office/officeart/2005/8/layout/hierarchy2"/>
    <dgm:cxn modelId="{1532D0D7-C8A0-4CD8-8811-28CB4E810993}" type="presParOf" srcId="{AF2FF237-F79D-4F9C-874B-1B3BCFD88FBA}" destId="{50C17B24-C9B2-4C92-9B68-A797ACBC9F17}" srcOrd="0" destOrd="0" presId="urn:microsoft.com/office/officeart/2005/8/layout/hierarchy2"/>
    <dgm:cxn modelId="{B940A8C0-3D2D-4E99-862D-0B347D8E8085}" type="presParOf" srcId="{AF2FF237-F79D-4F9C-874B-1B3BCFD88FBA}" destId="{2493A328-C772-4F6D-991F-444ABF634236}" srcOrd="1" destOrd="0" presId="urn:microsoft.com/office/officeart/2005/8/layout/hierarchy2"/>
    <dgm:cxn modelId="{00DAC0E1-2309-4750-92A8-8C2C5CDDC3CD}" type="presParOf" srcId="{63E394D9-C9A5-46E0-902D-A534D4868C37}" destId="{99457966-0EC9-4018-84A9-71AF76F44B1D}" srcOrd="5" destOrd="0" presId="urn:microsoft.com/office/officeart/2005/8/layout/hierarchy2"/>
    <dgm:cxn modelId="{A752C4D8-D565-4A02-9210-29B4EB69C212}" type="presParOf" srcId="{99457966-0EC9-4018-84A9-71AF76F44B1D}" destId="{5D349164-31FE-4836-8038-220F89CA08AC}" srcOrd="0" destOrd="0" presId="urn:microsoft.com/office/officeart/2005/8/layout/hierarchy2"/>
    <dgm:cxn modelId="{08DF94EF-E0D1-4811-AA60-7B0822C6BDF2}" type="presParOf" srcId="{99457966-0EC9-4018-84A9-71AF76F44B1D}" destId="{81C1B569-3089-467F-9E0F-8BD934565FB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alpha val="20000"/>
          </a:srgbClr>
        </a:solidFill>
        <a:ln>
          <a:noFill/>
        </a:ln>
      </dgm:spPr>
      <dgm:t>
        <a:bodyPr/>
        <a:lstStyle/>
        <a:p>
          <a:r>
            <a:rPr kumimoji="1" lang="ja-JP" altLang="en-US" sz="2400" dirty="0"/>
            <a:t>ゴミ臭気</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FB6371C3-DB46-48F4-A87A-41956DEC64F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5"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5" custScaleX="99965" custScaleY="82829" custLinFactNeighborX="-63" custLinFactNeighborY="-10302">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5" custScaleY="82829" custLinFactNeighborY="-20364">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5" custScaleY="82829" custLinFactNeighborX="-4255" custLinFactNeighborY="-28849">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5" custScaleY="82829" custLinFactNeighborX="-4255" custLinFactNeighborY="-35634">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alpha val="20000"/>
          </a:srgbClr>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16016">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18675">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alpha val="20000"/>
          </a:srgbClr>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alpha val="20000"/>
          </a:srgbClr>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668C5980-EE95-4DB7-911B-F8E49C9F3B8C}">
      <dgm:prSet/>
      <dgm:spPr>
        <a:solidFill>
          <a:srgbClr val="FF9900">
            <a:alpha val="20000"/>
          </a:srgbClr>
        </a:solidFill>
        <a:ln>
          <a:noFill/>
        </a:ln>
      </dgm:spPr>
      <dgm:t>
        <a:bodyPr/>
        <a:lstStyle/>
        <a:p>
          <a:r>
            <a:rPr kumimoji="1" lang="ja-JP" altLang="en-US" dirty="0"/>
            <a:t>照度</a:t>
          </a:r>
        </a:p>
      </dgm:t>
    </dgm:pt>
    <dgm:pt modelId="{E4B385BC-559F-4FF9-86D5-2B22FEFB0200}" type="parTrans" cxnId="{DB8D2B5D-3FC5-4548-BBD0-3433A058C178}">
      <dgm:prSet/>
      <dgm:spPr/>
      <dgm:t>
        <a:bodyPr/>
        <a:lstStyle/>
        <a:p>
          <a:endParaRPr kumimoji="1" lang="ja-JP" altLang="en-US"/>
        </a:p>
      </dgm:t>
    </dgm:pt>
    <dgm:pt modelId="{D0B605C9-AC41-4055-85EA-9665F5C38880}" type="sibTrans" cxnId="{DB8D2B5D-3FC5-4548-BBD0-3433A058C178}">
      <dgm:prSet/>
      <dgm:spPr/>
      <dgm:t>
        <a:bodyPr/>
        <a:lstStyle/>
        <a:p>
          <a:endParaRPr kumimoji="1" lang="ja-JP" altLang="en-US"/>
        </a:p>
      </dgm:t>
    </dgm:pt>
    <dgm:pt modelId="{0554687C-0659-4437-8CB2-1EED74A1FD8C}">
      <dgm:prSet/>
      <dgm:spPr>
        <a:solidFill>
          <a:srgbClr val="FF9900"/>
        </a:solidFill>
        <a:ln>
          <a:noFill/>
        </a:ln>
      </dgm:spPr>
      <dgm:t>
        <a:bodyPr/>
        <a:lstStyle/>
        <a:p>
          <a:r>
            <a:rPr kumimoji="1" lang="ja-JP" altLang="en-US" dirty="0"/>
            <a:t>住宅街イメージ</a:t>
          </a:r>
        </a:p>
      </dgm:t>
    </dgm:pt>
    <dgm:pt modelId="{0DE2D767-A0D0-4631-996F-5B71F9836661}" type="parTrans" cxnId="{EA8CFDE8-BF77-4F18-B084-1FF37AEC094A}">
      <dgm:prSet/>
      <dgm:spPr/>
      <dgm:t>
        <a:bodyPr/>
        <a:lstStyle/>
        <a:p>
          <a:endParaRPr kumimoji="1" lang="ja-JP" altLang="en-US"/>
        </a:p>
      </dgm:t>
    </dgm:pt>
    <dgm:pt modelId="{B15A5F33-468F-4C27-A06F-2562242C4CD2}" type="sibTrans" cxnId="{EA8CFDE8-BF77-4F18-B084-1FF37AEC094A}">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6">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6"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6"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3" presStyleCnt="6" custLinFactNeighborY="-1830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 modelId="{AF2FF237-F79D-4F9C-874B-1B3BCFD88FBA}" type="pres">
      <dgm:prSet presAssocID="{668C5980-EE95-4DB7-911B-F8E49C9F3B8C}" presName="root1" presStyleCnt="0"/>
      <dgm:spPr/>
    </dgm:pt>
    <dgm:pt modelId="{50C17B24-C9B2-4C92-9B68-A797ACBC9F17}" type="pres">
      <dgm:prSet presAssocID="{668C5980-EE95-4DB7-911B-F8E49C9F3B8C}" presName="LevelOneTextNode" presStyleLbl="node0" presStyleIdx="4" presStyleCnt="6" custLinFactNeighborY="-21960">
        <dgm:presLayoutVars>
          <dgm:chPref val="3"/>
        </dgm:presLayoutVars>
      </dgm:prSet>
      <dgm:spPr/>
      <dgm:t>
        <a:bodyPr/>
        <a:lstStyle/>
        <a:p>
          <a:endParaRPr kumimoji="1" lang="ja-JP" altLang="en-US"/>
        </a:p>
      </dgm:t>
    </dgm:pt>
    <dgm:pt modelId="{2493A328-C772-4F6D-991F-444ABF634236}" type="pres">
      <dgm:prSet presAssocID="{668C5980-EE95-4DB7-911B-F8E49C9F3B8C}" presName="level2hierChild" presStyleCnt="0"/>
      <dgm:spPr/>
    </dgm:pt>
    <dgm:pt modelId="{99457966-0EC9-4018-84A9-71AF76F44B1D}" type="pres">
      <dgm:prSet presAssocID="{0554687C-0659-4437-8CB2-1EED74A1FD8C}" presName="root1" presStyleCnt="0"/>
      <dgm:spPr/>
    </dgm:pt>
    <dgm:pt modelId="{5D349164-31FE-4836-8038-220F89CA08AC}" type="pres">
      <dgm:prSet presAssocID="{0554687C-0659-4437-8CB2-1EED74A1FD8C}" presName="LevelOneTextNode" presStyleLbl="node0" presStyleIdx="5" presStyleCnt="6" custLinFactNeighborY="-27450">
        <dgm:presLayoutVars>
          <dgm:chPref val="3"/>
        </dgm:presLayoutVars>
      </dgm:prSet>
      <dgm:spPr/>
      <dgm:t>
        <a:bodyPr/>
        <a:lstStyle/>
        <a:p>
          <a:endParaRPr kumimoji="1" lang="ja-JP" altLang="en-US"/>
        </a:p>
      </dgm:t>
    </dgm:pt>
    <dgm:pt modelId="{81C1B569-3089-467F-9E0F-8BD934565FBE}" type="pres">
      <dgm:prSet presAssocID="{0554687C-0659-4437-8CB2-1EED74A1FD8C}" presName="level2hierChild" presStyleCnt="0"/>
      <dgm:spPr/>
    </dgm:pt>
  </dgm:ptLst>
  <dgm:cxnLst>
    <dgm:cxn modelId="{EA8CFDE8-BF77-4F18-B084-1FF37AEC094A}" srcId="{935713A5-CAE4-4B29-ABE1-868B93402797}" destId="{0554687C-0659-4437-8CB2-1EED74A1FD8C}" srcOrd="5" destOrd="0" parTransId="{0DE2D767-A0D0-4631-996F-5B71F9836661}" sibTransId="{B15A5F33-468F-4C27-A06F-2562242C4CD2}"/>
    <dgm:cxn modelId="{2A2CFA40-5EF7-4815-B725-2FEFD8F1087C}" type="presOf" srcId="{668C5980-EE95-4DB7-911B-F8E49C9F3B8C}" destId="{50C17B24-C9B2-4C92-9B68-A797ACBC9F17}" srcOrd="0" destOrd="0" presId="urn:microsoft.com/office/officeart/2005/8/layout/hierarchy2"/>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3"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42FD700B-576C-459E-9054-F992D1C90A2B}" type="presOf" srcId="{0554687C-0659-4437-8CB2-1EED74A1FD8C}" destId="{5D349164-31FE-4836-8038-220F89CA08AC}"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DB8D2B5D-3FC5-4548-BBD0-3433A058C178}" srcId="{935713A5-CAE4-4B29-ABE1-868B93402797}" destId="{668C5980-EE95-4DB7-911B-F8E49C9F3B8C}" srcOrd="4" destOrd="0" parTransId="{E4B385BC-559F-4FF9-86D5-2B22FEFB0200}" sibTransId="{D0B605C9-AC41-4055-85EA-9665F5C38880}"/>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D41D220A-C490-4CE8-9E58-A2DE1E017D1D}" type="presParOf" srcId="{63E394D9-C9A5-46E0-902D-A534D4868C37}" destId="{A692F4AA-A480-439B-AEB7-156EB88FE619}" srcOrd="3"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 modelId="{F44951FD-52D8-4D2F-AAD8-77626BE51576}" type="presParOf" srcId="{63E394D9-C9A5-46E0-902D-A534D4868C37}" destId="{AF2FF237-F79D-4F9C-874B-1B3BCFD88FBA}" srcOrd="4" destOrd="0" presId="urn:microsoft.com/office/officeart/2005/8/layout/hierarchy2"/>
    <dgm:cxn modelId="{1532D0D7-C8A0-4CD8-8811-28CB4E810993}" type="presParOf" srcId="{AF2FF237-F79D-4F9C-874B-1B3BCFD88FBA}" destId="{50C17B24-C9B2-4C92-9B68-A797ACBC9F17}" srcOrd="0" destOrd="0" presId="urn:microsoft.com/office/officeart/2005/8/layout/hierarchy2"/>
    <dgm:cxn modelId="{B940A8C0-3D2D-4E99-862D-0B347D8E8085}" type="presParOf" srcId="{AF2FF237-F79D-4F9C-874B-1B3BCFD88FBA}" destId="{2493A328-C772-4F6D-991F-444ABF634236}" srcOrd="1" destOrd="0" presId="urn:microsoft.com/office/officeart/2005/8/layout/hierarchy2"/>
    <dgm:cxn modelId="{00DAC0E1-2309-4750-92A8-8C2C5CDDC3CD}" type="presParOf" srcId="{63E394D9-C9A5-46E0-902D-A534D4868C37}" destId="{99457966-0EC9-4018-84A9-71AF76F44B1D}" srcOrd="5" destOrd="0" presId="urn:microsoft.com/office/officeart/2005/8/layout/hierarchy2"/>
    <dgm:cxn modelId="{A752C4D8-D565-4A02-9210-29B4EB69C212}" type="presParOf" srcId="{99457966-0EC9-4018-84A9-71AF76F44B1D}" destId="{5D349164-31FE-4836-8038-220F89CA08AC}" srcOrd="0" destOrd="0" presId="urn:microsoft.com/office/officeart/2005/8/layout/hierarchy2"/>
    <dgm:cxn modelId="{08DF94EF-E0D1-4811-AA60-7B0822C6BDF2}" type="presParOf" srcId="{99457966-0EC9-4018-84A9-71AF76F44B1D}" destId="{81C1B569-3089-467F-9E0F-8BD934565FB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alpha val="20000"/>
          </a:srgbClr>
        </a:solidFill>
        <a:ln>
          <a:noFill/>
        </a:ln>
      </dgm:spPr>
      <dgm:t>
        <a:bodyPr/>
        <a:lstStyle/>
        <a:p>
          <a:r>
            <a:rPr kumimoji="1" lang="ja-JP" altLang="en-US" sz="2400" dirty="0"/>
            <a:t>ゴミ臭気</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FB6371C3-DB46-48F4-A87A-41956DEC64F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5"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5" custScaleX="99965" custScaleY="82829" custLinFactNeighborX="-63" custLinFactNeighborY="-10302">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5" custScaleY="82829" custLinFactNeighborY="-20364">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5" custScaleY="82829" custLinFactNeighborX="-4255" custLinFactNeighborY="-28849">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5" custScaleY="82829" custLinFactNeighborX="-4255" custLinFactNeighborY="-35634">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alpha val="20000"/>
          </a:srgbClr>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個人</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16016">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18675">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alpha val="20000"/>
          </a:srgbClr>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alpha val="20000"/>
          </a:srgbClr>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668C5980-EE95-4DB7-911B-F8E49C9F3B8C}">
      <dgm:prSet/>
      <dgm:spPr>
        <a:solidFill>
          <a:srgbClr val="FF9900">
            <a:alpha val="20000"/>
          </a:srgbClr>
        </a:solidFill>
        <a:ln>
          <a:noFill/>
        </a:ln>
      </dgm:spPr>
      <dgm:t>
        <a:bodyPr/>
        <a:lstStyle/>
        <a:p>
          <a:r>
            <a:rPr kumimoji="1" lang="ja-JP" altLang="en-US" dirty="0"/>
            <a:t>照度</a:t>
          </a:r>
        </a:p>
      </dgm:t>
    </dgm:pt>
    <dgm:pt modelId="{E4B385BC-559F-4FF9-86D5-2B22FEFB0200}" type="parTrans" cxnId="{DB8D2B5D-3FC5-4548-BBD0-3433A058C178}">
      <dgm:prSet/>
      <dgm:spPr/>
      <dgm:t>
        <a:bodyPr/>
        <a:lstStyle/>
        <a:p>
          <a:endParaRPr kumimoji="1" lang="ja-JP" altLang="en-US"/>
        </a:p>
      </dgm:t>
    </dgm:pt>
    <dgm:pt modelId="{D0B605C9-AC41-4055-85EA-9665F5C38880}" type="sibTrans" cxnId="{DB8D2B5D-3FC5-4548-BBD0-3433A058C178}">
      <dgm:prSet/>
      <dgm:spPr/>
      <dgm:t>
        <a:bodyPr/>
        <a:lstStyle/>
        <a:p>
          <a:endParaRPr kumimoji="1" lang="ja-JP" altLang="en-US"/>
        </a:p>
      </dgm:t>
    </dgm:pt>
    <dgm:pt modelId="{0554687C-0659-4437-8CB2-1EED74A1FD8C}">
      <dgm:prSet/>
      <dgm:spPr>
        <a:solidFill>
          <a:srgbClr val="FF9900"/>
        </a:solidFill>
        <a:ln>
          <a:noFill/>
        </a:ln>
      </dgm:spPr>
      <dgm:t>
        <a:bodyPr/>
        <a:lstStyle/>
        <a:p>
          <a:r>
            <a:rPr kumimoji="1" lang="ja-JP" altLang="en-US" dirty="0"/>
            <a:t>住宅街イメージ</a:t>
          </a:r>
        </a:p>
      </dgm:t>
    </dgm:pt>
    <dgm:pt modelId="{0DE2D767-A0D0-4631-996F-5B71F9836661}" type="parTrans" cxnId="{EA8CFDE8-BF77-4F18-B084-1FF37AEC094A}">
      <dgm:prSet/>
      <dgm:spPr/>
      <dgm:t>
        <a:bodyPr/>
        <a:lstStyle/>
        <a:p>
          <a:endParaRPr kumimoji="1" lang="ja-JP" altLang="en-US"/>
        </a:p>
      </dgm:t>
    </dgm:pt>
    <dgm:pt modelId="{B15A5F33-468F-4C27-A06F-2562242C4CD2}" type="sibTrans" cxnId="{EA8CFDE8-BF77-4F18-B084-1FF37AEC094A}">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6">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6"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6"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3" presStyleCnt="6" custLinFactNeighborY="-1830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 modelId="{AF2FF237-F79D-4F9C-874B-1B3BCFD88FBA}" type="pres">
      <dgm:prSet presAssocID="{668C5980-EE95-4DB7-911B-F8E49C9F3B8C}" presName="root1" presStyleCnt="0"/>
      <dgm:spPr/>
    </dgm:pt>
    <dgm:pt modelId="{50C17B24-C9B2-4C92-9B68-A797ACBC9F17}" type="pres">
      <dgm:prSet presAssocID="{668C5980-EE95-4DB7-911B-F8E49C9F3B8C}" presName="LevelOneTextNode" presStyleLbl="node0" presStyleIdx="4" presStyleCnt="6" custLinFactNeighborY="-21960">
        <dgm:presLayoutVars>
          <dgm:chPref val="3"/>
        </dgm:presLayoutVars>
      </dgm:prSet>
      <dgm:spPr/>
      <dgm:t>
        <a:bodyPr/>
        <a:lstStyle/>
        <a:p>
          <a:endParaRPr kumimoji="1" lang="ja-JP" altLang="en-US"/>
        </a:p>
      </dgm:t>
    </dgm:pt>
    <dgm:pt modelId="{2493A328-C772-4F6D-991F-444ABF634236}" type="pres">
      <dgm:prSet presAssocID="{668C5980-EE95-4DB7-911B-F8E49C9F3B8C}" presName="level2hierChild" presStyleCnt="0"/>
      <dgm:spPr/>
    </dgm:pt>
    <dgm:pt modelId="{99457966-0EC9-4018-84A9-71AF76F44B1D}" type="pres">
      <dgm:prSet presAssocID="{0554687C-0659-4437-8CB2-1EED74A1FD8C}" presName="root1" presStyleCnt="0"/>
      <dgm:spPr/>
    </dgm:pt>
    <dgm:pt modelId="{5D349164-31FE-4836-8038-220F89CA08AC}" type="pres">
      <dgm:prSet presAssocID="{0554687C-0659-4437-8CB2-1EED74A1FD8C}" presName="LevelOneTextNode" presStyleLbl="node0" presStyleIdx="5" presStyleCnt="6" custLinFactNeighborY="-27450">
        <dgm:presLayoutVars>
          <dgm:chPref val="3"/>
        </dgm:presLayoutVars>
      </dgm:prSet>
      <dgm:spPr/>
      <dgm:t>
        <a:bodyPr/>
        <a:lstStyle/>
        <a:p>
          <a:endParaRPr kumimoji="1" lang="ja-JP" altLang="en-US"/>
        </a:p>
      </dgm:t>
    </dgm:pt>
    <dgm:pt modelId="{81C1B569-3089-467F-9E0F-8BD934565FBE}" type="pres">
      <dgm:prSet presAssocID="{0554687C-0659-4437-8CB2-1EED74A1FD8C}" presName="level2hierChild" presStyleCnt="0"/>
      <dgm:spPr/>
    </dgm:pt>
  </dgm:ptLst>
  <dgm:cxnLst>
    <dgm:cxn modelId="{EA8CFDE8-BF77-4F18-B084-1FF37AEC094A}" srcId="{935713A5-CAE4-4B29-ABE1-868B93402797}" destId="{0554687C-0659-4437-8CB2-1EED74A1FD8C}" srcOrd="5" destOrd="0" parTransId="{0DE2D767-A0D0-4631-996F-5B71F9836661}" sibTransId="{B15A5F33-468F-4C27-A06F-2562242C4CD2}"/>
    <dgm:cxn modelId="{2A2CFA40-5EF7-4815-B725-2FEFD8F1087C}" type="presOf" srcId="{668C5980-EE95-4DB7-911B-F8E49C9F3B8C}" destId="{50C17B24-C9B2-4C92-9B68-A797ACBC9F17}" srcOrd="0" destOrd="0" presId="urn:microsoft.com/office/officeart/2005/8/layout/hierarchy2"/>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3"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42FD700B-576C-459E-9054-F992D1C90A2B}" type="presOf" srcId="{0554687C-0659-4437-8CB2-1EED74A1FD8C}" destId="{5D349164-31FE-4836-8038-220F89CA08AC}"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DB8D2B5D-3FC5-4548-BBD0-3433A058C178}" srcId="{935713A5-CAE4-4B29-ABE1-868B93402797}" destId="{668C5980-EE95-4DB7-911B-F8E49C9F3B8C}" srcOrd="4" destOrd="0" parTransId="{E4B385BC-559F-4FF9-86D5-2B22FEFB0200}" sibTransId="{D0B605C9-AC41-4055-85EA-9665F5C38880}"/>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D41D220A-C490-4CE8-9E58-A2DE1E017D1D}" type="presParOf" srcId="{63E394D9-C9A5-46E0-902D-A534D4868C37}" destId="{A692F4AA-A480-439B-AEB7-156EB88FE619}" srcOrd="3"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 modelId="{F44951FD-52D8-4D2F-AAD8-77626BE51576}" type="presParOf" srcId="{63E394D9-C9A5-46E0-902D-A534D4868C37}" destId="{AF2FF237-F79D-4F9C-874B-1B3BCFD88FBA}" srcOrd="4" destOrd="0" presId="urn:microsoft.com/office/officeart/2005/8/layout/hierarchy2"/>
    <dgm:cxn modelId="{1532D0D7-C8A0-4CD8-8811-28CB4E810993}" type="presParOf" srcId="{AF2FF237-F79D-4F9C-874B-1B3BCFD88FBA}" destId="{50C17B24-C9B2-4C92-9B68-A797ACBC9F17}" srcOrd="0" destOrd="0" presId="urn:microsoft.com/office/officeart/2005/8/layout/hierarchy2"/>
    <dgm:cxn modelId="{B940A8C0-3D2D-4E99-862D-0B347D8E8085}" type="presParOf" srcId="{AF2FF237-F79D-4F9C-874B-1B3BCFD88FBA}" destId="{2493A328-C772-4F6D-991F-444ABF634236}" srcOrd="1" destOrd="0" presId="urn:microsoft.com/office/officeart/2005/8/layout/hierarchy2"/>
    <dgm:cxn modelId="{00DAC0E1-2309-4750-92A8-8C2C5CDDC3CD}" type="presParOf" srcId="{63E394D9-C9A5-46E0-902D-A534D4868C37}" destId="{99457966-0EC9-4018-84A9-71AF76F44B1D}" srcOrd="5" destOrd="0" presId="urn:microsoft.com/office/officeart/2005/8/layout/hierarchy2"/>
    <dgm:cxn modelId="{A752C4D8-D565-4A02-9210-29B4EB69C212}" type="presParOf" srcId="{99457966-0EC9-4018-84A9-71AF76F44B1D}" destId="{5D349164-31FE-4836-8038-220F89CA08AC}" srcOrd="0" destOrd="0" presId="urn:microsoft.com/office/officeart/2005/8/layout/hierarchy2"/>
    <dgm:cxn modelId="{08DF94EF-E0D1-4811-AA60-7B0822C6BDF2}" type="presParOf" srcId="{99457966-0EC9-4018-84A9-71AF76F44B1D}" destId="{81C1B569-3089-467F-9E0F-8BD934565FB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alpha val="20000"/>
          </a:srgbClr>
        </a:solidFill>
        <a:ln>
          <a:noFill/>
        </a:ln>
      </dgm:spPr>
      <dgm:t>
        <a:bodyPr/>
        <a:lstStyle/>
        <a:p>
          <a:r>
            <a:rPr kumimoji="1" lang="ja-JP" altLang="en-US" sz="2400" dirty="0"/>
            <a:t>ゴミ臭気</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FB6371C3-DB46-48F4-A87A-41956DEC64F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5"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5" custScaleX="99965" custScaleY="82829" custLinFactNeighborX="-63" custLinFactNeighborY="-10302">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5" custScaleY="82829" custLinFactNeighborY="-20364">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5" custScaleY="82829" custLinFactNeighborX="-4255" custLinFactNeighborY="-28849">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5" custScaleY="82829" custLinFactNeighborX="-4255" custLinFactNeighborY="-35634">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個人</a:t>
          </a:r>
          <a:r>
            <a:rPr kumimoji="1" lang="ja-JP" altLang="en-US" sz="2800" dirty="0"/>
            <a:t>にとっての</a:t>
          </a:r>
          <a:endParaRPr kumimoji="1" lang="en-US" altLang="ja-JP" sz="2800" dirty="0"/>
        </a:p>
        <a:p>
          <a:r>
            <a:rPr kumimoji="1" lang="en-US" altLang="ja-JP" sz="2800" dirty="0"/>
            <a:t>24</a:t>
          </a:r>
          <a:r>
            <a:rPr kumimoji="1" lang="ja-JP" altLang="en-US" sz="2800" dirty="0"/>
            <a:t>時間営業に対する賛成意識</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社会</a:t>
          </a:r>
          <a:r>
            <a:rPr kumimoji="1" lang="ja-JP" altLang="en-US" sz="2800" dirty="0"/>
            <a:t>にとっての</a:t>
          </a:r>
          <a:endParaRPr kumimoji="1" lang="en-US" altLang="ja-JP" sz="2800" dirty="0"/>
        </a:p>
        <a:p>
          <a:r>
            <a:rPr kumimoji="1" lang="en-US" altLang="ja-JP" sz="2800" dirty="0"/>
            <a:t>24</a:t>
          </a:r>
          <a:r>
            <a:rPr kumimoji="1" lang="ja-JP" altLang="en-US" sz="2800" dirty="0"/>
            <a:t>時間営業に対する賛成意識</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0C8C7994-CED8-47DD-815C-0D6D2A4E65B6}">
      <dgm:prSet/>
      <dgm:spPr>
        <a:solidFill>
          <a:srgbClr val="FF9900"/>
        </a:solidFill>
        <a:ln>
          <a:noFill/>
        </a:ln>
      </dgm:spPr>
      <dgm:t>
        <a:bodyPr/>
        <a:lstStyle/>
        <a:p>
          <a:r>
            <a:rPr kumimoji="1" lang="ja-JP" altLang="en-US" dirty="0"/>
            <a:t>ゴミ臭気</a:t>
          </a:r>
        </a:p>
      </dgm:t>
    </dgm:pt>
    <dgm:pt modelId="{CB22D7F3-FEC9-4092-BA58-D50802BB1339}" type="parTrans" cxnId="{11F6914E-28F9-4BC7-883B-3D244A72D7BD}">
      <dgm:prSet/>
      <dgm:spPr/>
      <dgm:t>
        <a:bodyPr/>
        <a:lstStyle/>
        <a:p>
          <a:endParaRPr kumimoji="1" lang="ja-JP" altLang="en-US"/>
        </a:p>
      </dgm:t>
    </dgm:pt>
    <dgm:pt modelId="{F55116BC-BF26-479C-8CAF-AAEFBD3467D7}" type="sibTrans" cxnId="{11F6914E-28F9-4BC7-883B-3D244A72D7BD}">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5">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5"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5"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7E26C0D4-44E6-49C1-909E-743E8588E573}" type="pres">
      <dgm:prSet presAssocID="{0C8C7994-CED8-47DD-815C-0D6D2A4E65B6}" presName="root1" presStyleCnt="0"/>
      <dgm:spPr/>
    </dgm:pt>
    <dgm:pt modelId="{8C94DF5D-D270-4202-BED5-DEACE4334A67}" type="pres">
      <dgm:prSet presAssocID="{0C8C7994-CED8-47DD-815C-0D6D2A4E65B6}" presName="LevelOneTextNode" presStyleLbl="node0" presStyleIdx="3" presStyleCnt="5" custLinFactNeighborY="-16470">
        <dgm:presLayoutVars>
          <dgm:chPref val="3"/>
        </dgm:presLayoutVars>
      </dgm:prSet>
      <dgm:spPr/>
      <dgm:t>
        <a:bodyPr/>
        <a:lstStyle/>
        <a:p>
          <a:endParaRPr kumimoji="1" lang="ja-JP" altLang="en-US"/>
        </a:p>
      </dgm:t>
    </dgm:pt>
    <dgm:pt modelId="{90FBCA5F-40B4-4FDF-8006-0F2C9B0CA40F}" type="pres">
      <dgm:prSet presAssocID="{0C8C7994-CED8-47DD-815C-0D6D2A4E65B6}"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4" presStyleCnt="5" custLinFactNeighborY="-2196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Lst>
  <dgm:cxnLst>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4"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11F6914E-28F9-4BC7-883B-3D244A72D7BD}" srcId="{935713A5-CAE4-4B29-ABE1-868B93402797}" destId="{0C8C7994-CED8-47DD-815C-0D6D2A4E65B6}" srcOrd="3" destOrd="0" parTransId="{CB22D7F3-FEC9-4092-BA58-D50802BB1339}" sibTransId="{F55116BC-BF26-479C-8CAF-AAEFBD3467D7}"/>
    <dgm:cxn modelId="{D8E8CAA8-85C0-461A-B638-4F366B57E434}" type="presOf" srcId="{0C8C7994-CED8-47DD-815C-0D6D2A4E65B6}" destId="{8C94DF5D-D270-4202-BED5-DEACE4334A67}" srcOrd="0" destOrd="0" presId="urn:microsoft.com/office/officeart/2005/8/layout/hierarchy2"/>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92E848D1-D18A-4522-8DDF-CDDD705D2BC2}" type="presParOf" srcId="{63E394D9-C9A5-46E0-902D-A534D4868C37}" destId="{7E26C0D4-44E6-49C1-909E-743E8588E573}" srcOrd="3" destOrd="0" presId="urn:microsoft.com/office/officeart/2005/8/layout/hierarchy2"/>
    <dgm:cxn modelId="{122D9677-41DA-4EC0-A887-F6195DAF87B7}" type="presParOf" srcId="{7E26C0D4-44E6-49C1-909E-743E8588E573}" destId="{8C94DF5D-D270-4202-BED5-DEACE4334A67}" srcOrd="0" destOrd="0" presId="urn:microsoft.com/office/officeart/2005/8/layout/hierarchy2"/>
    <dgm:cxn modelId="{C7E11861-B297-4246-8470-7CF8A0E5362F}" type="presParOf" srcId="{7E26C0D4-44E6-49C1-909E-743E8588E573}" destId="{90FBCA5F-40B4-4FDF-8006-0F2C9B0CA40F}" srcOrd="1" destOrd="0" presId="urn:microsoft.com/office/officeart/2005/8/layout/hierarchy2"/>
    <dgm:cxn modelId="{D41D220A-C490-4CE8-9E58-A2DE1E017D1D}" type="presParOf" srcId="{63E394D9-C9A5-46E0-902D-A534D4868C37}" destId="{A692F4AA-A480-439B-AEB7-156EB88FE619}" srcOrd="4"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solidFill>
        <a:ln>
          <a:noFill/>
        </a:ln>
      </dgm:spPr>
      <dgm:t>
        <a:bodyPr/>
        <a:lstStyle/>
        <a:p>
          <a:r>
            <a:rPr kumimoji="1" lang="ja-JP" altLang="en-US" sz="2400" dirty="0"/>
            <a:t>男性ダミー</a:t>
          </a:r>
          <a:endParaRPr kumimoji="1" lang="en-US" altLang="ja-JP" sz="2400" dirty="0"/>
        </a:p>
      </dgm:t>
    </dgm:pt>
    <dgm:pt modelId="{23B14D6C-3902-4DBF-A8B6-1A2AF03ED52A}" type="sibTrans" cxnId="{10081E58-12DF-4813-BC69-82548C982C2A}">
      <dgm:prSet/>
      <dgm:spPr/>
      <dgm:t>
        <a:bodyPr/>
        <a:lstStyle/>
        <a:p>
          <a:endParaRPr kumimoji="1" lang="ja-JP" altLang="en-US"/>
        </a:p>
      </dgm:t>
    </dgm:pt>
    <dgm:pt modelId="{F16D34CB-C0B4-4E6D-B063-909CAC9AE7D6}" type="parTrans" cxnId="{10081E58-12DF-4813-BC69-82548C982C2A}">
      <dgm:prSet/>
      <dgm:spPr/>
      <dgm:t>
        <a:bodyPr/>
        <a:lstStyle/>
        <a:p>
          <a:endParaRPr kumimoji="1" lang="ja-JP" altLang="en-US"/>
        </a:p>
      </dgm:t>
    </dgm:pt>
    <dgm:pt modelId="{648BD5DD-9211-4DF6-9B9C-0104E6009CC1}">
      <dgm:prSet phldrT="[テキスト]" custT="1"/>
      <dgm:spPr>
        <a:solidFill>
          <a:srgbClr val="FF9900"/>
        </a:solidFill>
        <a:ln>
          <a:noFill/>
        </a:ln>
      </dgm:spPr>
      <dgm:t>
        <a:bodyPr/>
        <a:lstStyle/>
        <a:p>
          <a:r>
            <a:rPr kumimoji="1" lang="ja-JP" altLang="en-US" sz="2400" dirty="0"/>
            <a:t>高齢化率</a:t>
          </a:r>
          <a:endParaRPr kumimoji="1" lang="en-US" altLang="ja-JP" sz="2400" dirty="0"/>
        </a:p>
      </dgm:t>
    </dgm:pt>
    <dgm:pt modelId="{3EB6E3C8-8085-4662-9502-8D3C83AC269C}" type="parTrans" cxnId="{74986773-CEC5-48D5-9F1C-0BDF5E5FBAAD}">
      <dgm:prSet/>
      <dgm:spPr/>
      <dgm:t>
        <a:bodyPr/>
        <a:lstStyle/>
        <a:p>
          <a:endParaRPr kumimoji="1" lang="ja-JP" altLang="en-US"/>
        </a:p>
      </dgm:t>
    </dgm:pt>
    <dgm:pt modelId="{07F5612D-1DE0-4285-8651-C9D76C5586B3}" type="sibTrans" cxnId="{74986773-CEC5-48D5-9F1C-0BDF5E5FBAAD}">
      <dgm:prSet/>
      <dgm:spPr/>
      <dgm:t>
        <a:bodyPr/>
        <a:lstStyle/>
        <a:p>
          <a:endParaRPr kumimoji="1" lang="ja-JP" altLang="en-US"/>
        </a:p>
      </dgm:t>
    </dgm:pt>
    <dgm:pt modelId="{7739CD39-9CD6-4B79-9713-B3757172B14D}">
      <dgm:prSet phldrT="[テキスト]" custT="1"/>
      <dgm:spPr>
        <a:solidFill>
          <a:srgbClr val="FF9900"/>
        </a:solidFill>
        <a:ln>
          <a:noFill/>
        </a:ln>
      </dgm:spPr>
      <dgm:t>
        <a:bodyPr/>
        <a:lstStyle/>
        <a:p>
          <a:r>
            <a:rPr kumimoji="1" lang="ja-JP" altLang="en-US" sz="2400" dirty="0"/>
            <a:t>騒音</a:t>
          </a:r>
          <a:endParaRPr kumimoji="1" lang="en-US" altLang="ja-JP" sz="2400" dirty="0"/>
        </a:p>
      </dgm:t>
    </dgm:pt>
    <dgm:pt modelId="{F1A12F4C-9E31-4E06-B3DE-3291AB6BFCE5}" type="parTrans" cxnId="{B8362D09-F5C0-4758-BD42-3D4F00BF5245}">
      <dgm:prSet/>
      <dgm:spPr/>
      <dgm:t>
        <a:bodyPr/>
        <a:lstStyle/>
        <a:p>
          <a:endParaRPr kumimoji="1" lang="ja-JP" altLang="en-US"/>
        </a:p>
      </dgm:t>
    </dgm:pt>
    <dgm:pt modelId="{65A9DD19-1E54-419C-9F69-629B43ACB92C}" type="sibTrans" cxnId="{B8362D09-F5C0-4758-BD42-3D4F00BF5245}">
      <dgm:prSet/>
      <dgm:spPr/>
      <dgm:t>
        <a:bodyPr/>
        <a:lstStyle/>
        <a:p>
          <a:endParaRPr kumimoji="1" lang="ja-JP" altLang="en-US"/>
        </a:p>
      </dgm:t>
    </dgm:pt>
    <dgm:pt modelId="{88CFA841-6DB4-47DF-ADF6-2A5F9776A0B1}">
      <dgm:prSet phldrT="[テキスト]" custT="1"/>
      <dgm:spPr>
        <a:solidFill>
          <a:srgbClr val="FF9900"/>
        </a:solidFill>
        <a:ln>
          <a:noFill/>
        </a:ln>
      </dgm:spPr>
      <dgm:t>
        <a:bodyPr/>
        <a:lstStyle/>
        <a:p>
          <a:r>
            <a:rPr kumimoji="1" lang="ja-JP" altLang="en-US" sz="2400" dirty="0"/>
            <a:t>照度</a:t>
          </a:r>
          <a:endParaRPr kumimoji="1" lang="en-US" altLang="ja-JP" sz="2400" dirty="0"/>
        </a:p>
      </dgm:t>
    </dgm:pt>
    <dgm:pt modelId="{946916D3-0915-456A-AB89-25EC07F48547}" type="parTrans" cxnId="{41658C29-8724-46A4-AD4C-0C780710855F}">
      <dgm:prSet/>
      <dgm:spPr/>
      <dgm:t>
        <a:bodyPr/>
        <a:lstStyle/>
        <a:p>
          <a:endParaRPr kumimoji="1" lang="ja-JP" altLang="en-US"/>
        </a:p>
      </dgm:t>
    </dgm:pt>
    <dgm:pt modelId="{6A7FA9F2-AB31-48AA-8C34-D9E2E723D674}" type="sibTrans" cxnId="{41658C29-8724-46A4-AD4C-0C780710855F}">
      <dgm:prSet/>
      <dgm:spPr/>
      <dgm:t>
        <a:bodyPr/>
        <a:lstStyle/>
        <a:p>
          <a:endParaRPr kumimoji="1" lang="ja-JP" altLang="en-US"/>
        </a:p>
      </dgm:t>
    </dgm:pt>
    <dgm:pt modelId="{174BC3E5-8D2B-47AE-A4F8-516D1DDB79DA}">
      <dgm:prSet phldrT="[テキスト]" custT="1"/>
      <dgm:spPr>
        <a:solidFill>
          <a:srgbClr val="FF9900"/>
        </a:solidFill>
        <a:ln>
          <a:noFill/>
        </a:ln>
      </dgm:spPr>
      <dgm:t>
        <a:bodyPr/>
        <a:lstStyle/>
        <a:p>
          <a:r>
            <a:rPr kumimoji="1" lang="ja-JP" altLang="en-US" sz="2400" dirty="0"/>
            <a:t>住宅街</a:t>
          </a:r>
          <a:endParaRPr kumimoji="1" lang="en-US" altLang="ja-JP" sz="2400" dirty="0"/>
        </a:p>
        <a:p>
          <a:r>
            <a:rPr kumimoji="1" lang="ja-JP" altLang="en-US" sz="2400" dirty="0"/>
            <a:t>イメージ</a:t>
          </a:r>
          <a:endParaRPr kumimoji="1" lang="en-US" altLang="ja-JP" sz="2400" dirty="0"/>
        </a:p>
      </dgm:t>
    </dgm:pt>
    <dgm:pt modelId="{2BD9FD73-276D-477A-A20B-3236E4CCE700}" type="parTrans" cxnId="{6B45DC1C-24DF-46B8-A57C-BF601705CFFA}">
      <dgm:prSet/>
      <dgm:spPr/>
      <dgm:t>
        <a:bodyPr/>
        <a:lstStyle/>
        <a:p>
          <a:endParaRPr kumimoji="1" lang="ja-JP" altLang="en-US"/>
        </a:p>
      </dgm:t>
    </dgm:pt>
    <dgm:pt modelId="{24B53232-DC9D-40EB-ACD8-3DA107478162}" type="sibTrans" cxnId="{6B45DC1C-24DF-46B8-A57C-BF601705CFFA}">
      <dgm:prSet/>
      <dgm:spPr/>
      <dgm:t>
        <a:bodyPr/>
        <a:lstStyle/>
        <a:p>
          <a:endParaRPr kumimoji="1" lang="ja-JP" altLang="en-US"/>
        </a:p>
      </dgm:t>
    </dgm:pt>
    <dgm:pt modelId="{8999D38E-2652-4B5A-8801-DCC08025D346}">
      <dgm:prSet phldrT="[テキスト]" custT="1"/>
      <dgm:spPr>
        <a:solidFill>
          <a:srgbClr val="FF9900"/>
        </a:solidFill>
        <a:ln>
          <a:noFill/>
        </a:ln>
      </dgm:spPr>
      <dgm:t>
        <a:bodyPr/>
        <a:lstStyle/>
        <a:p>
          <a:r>
            <a:rPr kumimoji="1" lang="ja-JP" altLang="en-US" sz="2400" dirty="0"/>
            <a:t>交通量</a:t>
          </a:r>
          <a:endParaRPr kumimoji="1" lang="en-US" altLang="ja-JP" sz="2400" dirty="0"/>
        </a:p>
      </dgm:t>
    </dgm:pt>
    <dgm:pt modelId="{F2B76573-86FB-4FDF-A3D2-02865C86C913}" type="parTrans" cxnId="{8A09DAA8-22B7-4B1A-884D-540BFCC90612}">
      <dgm:prSet/>
      <dgm:spPr/>
      <dgm:t>
        <a:bodyPr/>
        <a:lstStyle/>
        <a:p>
          <a:endParaRPr kumimoji="1" lang="ja-JP" altLang="en-US"/>
        </a:p>
      </dgm:t>
    </dgm:pt>
    <dgm:pt modelId="{D5C3AB6E-0E31-4478-BFBF-9E569226E29A}" type="sibTrans" cxnId="{8A09DAA8-22B7-4B1A-884D-540BFCC90612}">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18302B1-7494-4712-8DD1-1E45D929FAED}" type="pres">
      <dgm:prSet presAssocID="{648BD5DD-9211-4DF6-9B9C-0104E6009CC1}" presName="root1" presStyleCnt="0"/>
      <dgm:spPr/>
    </dgm:pt>
    <dgm:pt modelId="{EC7FB7CE-10F4-4CAE-90F9-EBF4974C9285}" type="pres">
      <dgm:prSet presAssocID="{648BD5DD-9211-4DF6-9B9C-0104E6009CC1}" presName="LevelOneTextNode" presStyleLbl="node0" presStyleIdx="1" presStyleCnt="6" custLinFactNeighborY="-8265">
        <dgm:presLayoutVars>
          <dgm:chPref val="3"/>
        </dgm:presLayoutVars>
      </dgm:prSet>
      <dgm:spPr/>
      <dgm:t>
        <a:bodyPr/>
        <a:lstStyle/>
        <a:p>
          <a:endParaRPr kumimoji="1" lang="ja-JP" altLang="en-US"/>
        </a:p>
      </dgm:t>
    </dgm:pt>
    <dgm:pt modelId="{2DA6B96F-718D-43A0-A397-7FE4FFFD82F8}" type="pres">
      <dgm:prSet presAssocID="{648BD5DD-9211-4DF6-9B9C-0104E6009CC1}" presName="level2hierChild" presStyleCnt="0"/>
      <dgm:spPr/>
    </dgm:pt>
    <dgm:pt modelId="{FC83B487-E4A7-4CB5-861E-045EE3261D43}" type="pres">
      <dgm:prSet presAssocID="{7739CD39-9CD6-4B79-9713-B3757172B14D}" presName="root1" presStyleCnt="0"/>
      <dgm:spPr/>
    </dgm:pt>
    <dgm:pt modelId="{D6C0417D-6F67-4465-A10A-734871114E8E}" type="pres">
      <dgm:prSet presAssocID="{7739CD39-9CD6-4B79-9713-B3757172B14D}" presName="LevelOneTextNode" presStyleLbl="node0" presStyleIdx="2" presStyleCnt="6" custLinFactNeighborY="-14877">
        <dgm:presLayoutVars>
          <dgm:chPref val="3"/>
        </dgm:presLayoutVars>
      </dgm:prSet>
      <dgm:spPr/>
      <dgm:t>
        <a:bodyPr/>
        <a:lstStyle/>
        <a:p>
          <a:endParaRPr kumimoji="1" lang="ja-JP" altLang="en-US"/>
        </a:p>
      </dgm:t>
    </dgm:pt>
    <dgm:pt modelId="{A37A0A4E-73EA-474B-AB95-7E2A0D3FADF7}" type="pres">
      <dgm:prSet presAssocID="{7739CD39-9CD6-4B79-9713-B3757172B14D}" presName="level2hierChild" presStyleCnt="0"/>
      <dgm:spPr/>
    </dgm:pt>
    <dgm:pt modelId="{644E3795-749E-473C-BF5A-384D119F59C7}" type="pres">
      <dgm:prSet presAssocID="{88CFA841-6DB4-47DF-ADF6-2A5F9776A0B1}" presName="root1" presStyleCnt="0"/>
      <dgm:spPr/>
    </dgm:pt>
    <dgm:pt modelId="{01C935F2-AE28-44BC-AE10-DA11D00AF5AA}" type="pres">
      <dgm:prSet presAssocID="{88CFA841-6DB4-47DF-ADF6-2A5F9776A0B1}" presName="LevelOneTextNode" presStyleLbl="node0" presStyleIdx="3" presStyleCnt="6" custLinFactNeighborY="-21489">
        <dgm:presLayoutVars>
          <dgm:chPref val="3"/>
        </dgm:presLayoutVars>
      </dgm:prSet>
      <dgm:spPr/>
      <dgm:t>
        <a:bodyPr/>
        <a:lstStyle/>
        <a:p>
          <a:endParaRPr kumimoji="1" lang="ja-JP" altLang="en-US"/>
        </a:p>
      </dgm:t>
    </dgm:pt>
    <dgm:pt modelId="{8905A41F-4082-46DE-A2AC-5F459FF0E94A}" type="pres">
      <dgm:prSet presAssocID="{88CFA841-6DB4-47DF-ADF6-2A5F9776A0B1}" presName="level2hierChild" presStyleCnt="0"/>
      <dgm:spPr/>
    </dgm:pt>
    <dgm:pt modelId="{0826E2CD-F739-4D94-8E26-336DE93A0016}" type="pres">
      <dgm:prSet presAssocID="{174BC3E5-8D2B-47AE-A4F8-516D1DDB79DA}" presName="root1" presStyleCnt="0"/>
      <dgm:spPr/>
    </dgm:pt>
    <dgm:pt modelId="{619ED7BB-A4FC-4310-BEDB-E47F119799C6}" type="pres">
      <dgm:prSet presAssocID="{174BC3E5-8D2B-47AE-A4F8-516D1DDB79DA}" presName="LevelOneTextNode" presStyleLbl="node0" presStyleIdx="4" presStyleCnt="6" custLinFactNeighborY="-26448">
        <dgm:presLayoutVars>
          <dgm:chPref val="3"/>
        </dgm:presLayoutVars>
      </dgm:prSet>
      <dgm:spPr/>
      <dgm:t>
        <a:bodyPr/>
        <a:lstStyle/>
        <a:p>
          <a:endParaRPr kumimoji="1" lang="ja-JP" altLang="en-US"/>
        </a:p>
      </dgm:t>
    </dgm:pt>
    <dgm:pt modelId="{48789A56-4CAE-4C0A-8B3D-44132FB33BCD}" type="pres">
      <dgm:prSet presAssocID="{174BC3E5-8D2B-47AE-A4F8-516D1DDB79DA}" presName="level2hierChild" presStyleCnt="0"/>
      <dgm:spPr/>
    </dgm:pt>
    <dgm:pt modelId="{4EF9C4B7-BBD2-403A-A414-E5FFF8B334B9}" type="pres">
      <dgm:prSet presAssocID="{8999D38E-2652-4B5A-8801-DCC08025D346}" presName="root1" presStyleCnt="0"/>
      <dgm:spPr/>
    </dgm:pt>
    <dgm:pt modelId="{40BD316B-5B31-45F3-BA10-4B068BA4F415}" type="pres">
      <dgm:prSet presAssocID="{8999D38E-2652-4B5A-8801-DCC08025D346}" presName="LevelOneTextNode" presStyleLbl="node0" presStyleIdx="5" presStyleCnt="6" custLinFactNeighborY="-31407">
        <dgm:presLayoutVars>
          <dgm:chPref val="3"/>
        </dgm:presLayoutVars>
      </dgm:prSet>
      <dgm:spPr/>
      <dgm:t>
        <a:bodyPr/>
        <a:lstStyle/>
        <a:p>
          <a:endParaRPr kumimoji="1" lang="ja-JP" altLang="en-US"/>
        </a:p>
      </dgm:t>
    </dgm:pt>
    <dgm:pt modelId="{4A08E808-FCA3-4C04-A1A4-9C9155F3ADDB}" type="pres">
      <dgm:prSet presAssocID="{8999D38E-2652-4B5A-8801-DCC08025D346}" presName="level2hierChild" presStyleCnt="0"/>
      <dgm:spPr/>
    </dgm:pt>
  </dgm:ptLst>
  <dgm:cxnLst>
    <dgm:cxn modelId="{99A5D42C-4C05-48EC-9C9F-FC058D311734}" type="presOf" srcId="{648BD5DD-9211-4DF6-9B9C-0104E6009CC1}" destId="{EC7FB7CE-10F4-4CAE-90F9-EBF4974C9285}" srcOrd="0" destOrd="0" presId="urn:microsoft.com/office/officeart/2005/8/layout/hierarchy2"/>
    <dgm:cxn modelId="{807D4B25-4E9C-456C-BA6C-FB6D55DFB6DE}" type="presOf" srcId="{174BC3E5-8D2B-47AE-A4F8-516D1DDB79DA}" destId="{619ED7BB-A4FC-4310-BEDB-E47F119799C6}"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74986773-CEC5-48D5-9F1C-0BDF5E5FBAAD}" srcId="{52C410C8-11BE-40D3-A7B4-391059B9485B}" destId="{648BD5DD-9211-4DF6-9B9C-0104E6009CC1}" srcOrd="1" destOrd="0" parTransId="{3EB6E3C8-8085-4662-9502-8D3C83AC269C}" sibTransId="{07F5612D-1DE0-4285-8651-C9D76C5586B3}"/>
    <dgm:cxn modelId="{FBE42271-8A27-4F9B-8C7B-A64FDAA5E596}" type="presOf" srcId="{88CFA841-6DB4-47DF-ADF6-2A5F9776A0B1}" destId="{01C935F2-AE28-44BC-AE10-DA11D00AF5AA}"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DF7623FB-4EF9-477D-A6D4-E4EDAAEA265D}" type="presOf" srcId="{7739CD39-9CD6-4B79-9713-B3757172B14D}" destId="{D6C0417D-6F67-4465-A10A-734871114E8E}" srcOrd="0" destOrd="0" presId="urn:microsoft.com/office/officeart/2005/8/layout/hierarchy2"/>
    <dgm:cxn modelId="{41658C29-8724-46A4-AD4C-0C780710855F}" srcId="{52C410C8-11BE-40D3-A7B4-391059B9485B}" destId="{88CFA841-6DB4-47DF-ADF6-2A5F9776A0B1}" srcOrd="3" destOrd="0" parTransId="{946916D3-0915-456A-AB89-25EC07F48547}" sibTransId="{6A7FA9F2-AB31-48AA-8C34-D9E2E723D674}"/>
    <dgm:cxn modelId="{B8362D09-F5C0-4758-BD42-3D4F00BF5245}" srcId="{52C410C8-11BE-40D3-A7B4-391059B9485B}" destId="{7739CD39-9CD6-4B79-9713-B3757172B14D}" srcOrd="2" destOrd="0" parTransId="{F1A12F4C-9E31-4E06-B3DE-3291AB6BFCE5}" sibTransId="{65A9DD19-1E54-419C-9F69-629B43ACB92C}"/>
    <dgm:cxn modelId="{8A09DAA8-22B7-4B1A-884D-540BFCC90612}" srcId="{52C410C8-11BE-40D3-A7B4-391059B9485B}" destId="{8999D38E-2652-4B5A-8801-DCC08025D346}" srcOrd="5" destOrd="0" parTransId="{F2B76573-86FB-4FDF-A3D2-02865C86C913}" sibTransId="{D5C3AB6E-0E31-4478-BFBF-9E569226E29A}"/>
    <dgm:cxn modelId="{1B96BC76-0061-4A36-8A77-834C4166BD7F}" type="presOf" srcId="{8999D38E-2652-4B5A-8801-DCC08025D346}" destId="{40BD316B-5B31-45F3-BA10-4B068BA4F415}" srcOrd="0" destOrd="0" presId="urn:microsoft.com/office/officeart/2005/8/layout/hierarchy2"/>
    <dgm:cxn modelId="{6B45DC1C-24DF-46B8-A57C-BF601705CFFA}" srcId="{52C410C8-11BE-40D3-A7B4-391059B9485B}" destId="{174BC3E5-8D2B-47AE-A4F8-516D1DDB79DA}" srcOrd="4" destOrd="0" parTransId="{2BD9FD73-276D-477A-A20B-3236E4CCE700}" sibTransId="{24B53232-DC9D-40EB-ACD8-3DA10747816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4543570-E4EC-4D4B-A675-DF31BB761244}" type="presParOf" srcId="{111332F0-C059-4139-AA8E-A8BD4F00A5E2}" destId="{618302B1-7494-4712-8DD1-1E45D929FAED}" srcOrd="1" destOrd="0" presId="urn:microsoft.com/office/officeart/2005/8/layout/hierarchy2"/>
    <dgm:cxn modelId="{52DF9599-BE39-4AC4-A7E0-5BF319820BCE}" type="presParOf" srcId="{618302B1-7494-4712-8DD1-1E45D929FAED}" destId="{EC7FB7CE-10F4-4CAE-90F9-EBF4974C9285}" srcOrd="0" destOrd="0" presId="urn:microsoft.com/office/officeart/2005/8/layout/hierarchy2"/>
    <dgm:cxn modelId="{57FDEB37-1849-49C0-98FD-3C491508AF1B}" type="presParOf" srcId="{618302B1-7494-4712-8DD1-1E45D929FAED}" destId="{2DA6B96F-718D-43A0-A397-7FE4FFFD82F8}" srcOrd="1" destOrd="0" presId="urn:microsoft.com/office/officeart/2005/8/layout/hierarchy2"/>
    <dgm:cxn modelId="{59B3C8F9-5000-44C0-BBCE-851AA73EC32D}" type="presParOf" srcId="{111332F0-C059-4139-AA8E-A8BD4F00A5E2}" destId="{FC83B487-E4A7-4CB5-861E-045EE3261D43}" srcOrd="2" destOrd="0" presId="urn:microsoft.com/office/officeart/2005/8/layout/hierarchy2"/>
    <dgm:cxn modelId="{2C2D43F6-6A6E-4A90-9E95-D8C43E92EC7C}" type="presParOf" srcId="{FC83B487-E4A7-4CB5-861E-045EE3261D43}" destId="{D6C0417D-6F67-4465-A10A-734871114E8E}" srcOrd="0" destOrd="0" presId="urn:microsoft.com/office/officeart/2005/8/layout/hierarchy2"/>
    <dgm:cxn modelId="{F0D9B17C-FB2F-442B-B2BC-0095AAC92E22}" type="presParOf" srcId="{FC83B487-E4A7-4CB5-861E-045EE3261D43}" destId="{A37A0A4E-73EA-474B-AB95-7E2A0D3FADF7}" srcOrd="1" destOrd="0" presId="urn:microsoft.com/office/officeart/2005/8/layout/hierarchy2"/>
    <dgm:cxn modelId="{EB3FF67B-0667-49B3-847F-16A6C94CCC67}" type="presParOf" srcId="{111332F0-C059-4139-AA8E-A8BD4F00A5E2}" destId="{644E3795-749E-473C-BF5A-384D119F59C7}" srcOrd="3" destOrd="0" presId="urn:microsoft.com/office/officeart/2005/8/layout/hierarchy2"/>
    <dgm:cxn modelId="{B1CE8855-2BFC-48F5-AB94-710DE779DA35}" type="presParOf" srcId="{644E3795-749E-473C-BF5A-384D119F59C7}" destId="{01C935F2-AE28-44BC-AE10-DA11D00AF5AA}" srcOrd="0" destOrd="0" presId="urn:microsoft.com/office/officeart/2005/8/layout/hierarchy2"/>
    <dgm:cxn modelId="{35797E0E-1BA9-4271-83AA-20041DE3A81E}" type="presParOf" srcId="{644E3795-749E-473C-BF5A-384D119F59C7}" destId="{8905A41F-4082-46DE-A2AC-5F459FF0E94A}" srcOrd="1" destOrd="0" presId="urn:microsoft.com/office/officeart/2005/8/layout/hierarchy2"/>
    <dgm:cxn modelId="{9251763C-654C-4D41-B916-095574E8DA88}" type="presParOf" srcId="{111332F0-C059-4139-AA8E-A8BD4F00A5E2}" destId="{0826E2CD-F739-4D94-8E26-336DE93A0016}" srcOrd="4" destOrd="0" presId="urn:microsoft.com/office/officeart/2005/8/layout/hierarchy2"/>
    <dgm:cxn modelId="{20EEF221-89D4-450A-80C6-1A2C9D8D4FDE}" type="presParOf" srcId="{0826E2CD-F739-4D94-8E26-336DE93A0016}" destId="{619ED7BB-A4FC-4310-BEDB-E47F119799C6}" srcOrd="0" destOrd="0" presId="urn:microsoft.com/office/officeart/2005/8/layout/hierarchy2"/>
    <dgm:cxn modelId="{81B446CF-967F-4726-B2BD-512E90266D01}" type="presParOf" srcId="{0826E2CD-F739-4D94-8E26-336DE93A0016}" destId="{48789A56-4CAE-4C0A-8B3D-44132FB33BCD}" srcOrd="1" destOrd="0" presId="urn:microsoft.com/office/officeart/2005/8/layout/hierarchy2"/>
    <dgm:cxn modelId="{9478A522-64B8-4ACE-9AD8-F5694D2BC806}" type="presParOf" srcId="{111332F0-C059-4139-AA8E-A8BD4F00A5E2}" destId="{4EF9C4B7-BBD2-403A-A414-E5FFF8B334B9}" srcOrd="5" destOrd="0" presId="urn:microsoft.com/office/officeart/2005/8/layout/hierarchy2"/>
    <dgm:cxn modelId="{7880FBA1-6B71-4DC4-81C4-B417759D48D7}" type="presParOf" srcId="{4EF9C4B7-BBD2-403A-A414-E5FFF8B334B9}" destId="{40BD316B-5B31-45F3-BA10-4B068BA4F415}" srcOrd="0" destOrd="0" presId="urn:microsoft.com/office/officeart/2005/8/layout/hierarchy2"/>
    <dgm:cxn modelId="{C3EC8588-2802-455E-BBB0-B703234AB426}" type="presParOf" srcId="{4EF9C4B7-BBD2-403A-A414-E5FFF8B334B9}" destId="{4A08E808-FCA3-4C04-A1A4-9C9155F3ADDB}"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alpha val="20000"/>
          </a:srgbClr>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26577">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2159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alpha val="20000"/>
          </a:srgbClr>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0C8C7994-CED8-47DD-815C-0D6D2A4E65B6}">
      <dgm:prSet/>
      <dgm:spPr>
        <a:solidFill>
          <a:srgbClr val="FF9900">
            <a:alpha val="20000"/>
          </a:srgbClr>
        </a:solidFill>
        <a:ln>
          <a:noFill/>
        </a:ln>
      </dgm:spPr>
      <dgm:t>
        <a:bodyPr/>
        <a:lstStyle/>
        <a:p>
          <a:r>
            <a:rPr kumimoji="1" lang="ja-JP" altLang="en-US" dirty="0"/>
            <a:t>ゴミ臭気</a:t>
          </a:r>
        </a:p>
      </dgm:t>
    </dgm:pt>
    <dgm:pt modelId="{CB22D7F3-FEC9-4092-BA58-D50802BB1339}" type="parTrans" cxnId="{11F6914E-28F9-4BC7-883B-3D244A72D7BD}">
      <dgm:prSet/>
      <dgm:spPr/>
      <dgm:t>
        <a:bodyPr/>
        <a:lstStyle/>
        <a:p>
          <a:endParaRPr kumimoji="1" lang="ja-JP" altLang="en-US"/>
        </a:p>
      </dgm:t>
    </dgm:pt>
    <dgm:pt modelId="{F55116BC-BF26-479C-8CAF-AAEFBD3467D7}" type="sibTrans" cxnId="{11F6914E-28F9-4BC7-883B-3D244A72D7BD}">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5">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5"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5"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7E26C0D4-44E6-49C1-909E-743E8588E573}" type="pres">
      <dgm:prSet presAssocID="{0C8C7994-CED8-47DD-815C-0D6D2A4E65B6}" presName="root1" presStyleCnt="0"/>
      <dgm:spPr/>
    </dgm:pt>
    <dgm:pt modelId="{8C94DF5D-D270-4202-BED5-DEACE4334A67}" type="pres">
      <dgm:prSet presAssocID="{0C8C7994-CED8-47DD-815C-0D6D2A4E65B6}" presName="LevelOneTextNode" presStyleLbl="node0" presStyleIdx="3" presStyleCnt="5" custLinFactNeighborY="-16470">
        <dgm:presLayoutVars>
          <dgm:chPref val="3"/>
        </dgm:presLayoutVars>
      </dgm:prSet>
      <dgm:spPr/>
      <dgm:t>
        <a:bodyPr/>
        <a:lstStyle/>
        <a:p>
          <a:endParaRPr kumimoji="1" lang="ja-JP" altLang="en-US"/>
        </a:p>
      </dgm:t>
    </dgm:pt>
    <dgm:pt modelId="{90FBCA5F-40B4-4FDF-8006-0F2C9B0CA40F}" type="pres">
      <dgm:prSet presAssocID="{0C8C7994-CED8-47DD-815C-0D6D2A4E65B6}"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4" presStyleCnt="5" custLinFactNeighborY="-2196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Lst>
  <dgm:cxnLst>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4"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11F6914E-28F9-4BC7-883B-3D244A72D7BD}" srcId="{935713A5-CAE4-4B29-ABE1-868B93402797}" destId="{0C8C7994-CED8-47DD-815C-0D6D2A4E65B6}" srcOrd="3" destOrd="0" parTransId="{CB22D7F3-FEC9-4092-BA58-D50802BB1339}" sibTransId="{F55116BC-BF26-479C-8CAF-AAEFBD3467D7}"/>
    <dgm:cxn modelId="{D8E8CAA8-85C0-461A-B638-4F366B57E434}" type="presOf" srcId="{0C8C7994-CED8-47DD-815C-0D6D2A4E65B6}" destId="{8C94DF5D-D270-4202-BED5-DEACE4334A67}" srcOrd="0" destOrd="0" presId="urn:microsoft.com/office/officeart/2005/8/layout/hierarchy2"/>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92E848D1-D18A-4522-8DDF-CDDD705D2BC2}" type="presParOf" srcId="{63E394D9-C9A5-46E0-902D-A534D4868C37}" destId="{7E26C0D4-44E6-49C1-909E-743E8588E573}" srcOrd="3" destOrd="0" presId="urn:microsoft.com/office/officeart/2005/8/layout/hierarchy2"/>
    <dgm:cxn modelId="{122D9677-41DA-4EC0-A887-F6195DAF87B7}" type="presParOf" srcId="{7E26C0D4-44E6-49C1-909E-743E8588E573}" destId="{8C94DF5D-D270-4202-BED5-DEACE4334A67}" srcOrd="0" destOrd="0" presId="urn:microsoft.com/office/officeart/2005/8/layout/hierarchy2"/>
    <dgm:cxn modelId="{C7E11861-B297-4246-8470-7CF8A0E5362F}" type="presParOf" srcId="{7E26C0D4-44E6-49C1-909E-743E8588E573}" destId="{90FBCA5F-40B4-4FDF-8006-0F2C9B0CA40F}" srcOrd="1" destOrd="0" presId="urn:microsoft.com/office/officeart/2005/8/layout/hierarchy2"/>
    <dgm:cxn modelId="{D41D220A-C490-4CE8-9E58-A2DE1E017D1D}" type="presParOf" srcId="{63E394D9-C9A5-46E0-902D-A534D4868C37}" destId="{A692F4AA-A480-439B-AEB7-156EB88FE619}" srcOrd="4"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23B14D6C-3902-4DBF-A8B6-1A2AF03ED52A}" type="sibTrans" cxnId="{10081E58-12DF-4813-BC69-82548C982C2A}">
      <dgm:prSet/>
      <dgm:spPr/>
      <dgm:t>
        <a:bodyPr/>
        <a:lstStyle/>
        <a:p>
          <a:endParaRPr kumimoji="1" lang="ja-JP" altLang="en-US"/>
        </a:p>
      </dgm:t>
    </dgm:pt>
    <dgm:pt modelId="{F16D34CB-C0B4-4E6D-B063-909CAC9AE7D6}" type="parTrans" cxnId="{10081E58-12DF-4813-BC69-82548C982C2A}">
      <dgm:prSet/>
      <dgm:spPr/>
      <dgm:t>
        <a:bodyPr/>
        <a:lstStyle/>
        <a:p>
          <a:endParaRPr kumimoji="1" lang="ja-JP" altLang="en-US"/>
        </a:p>
      </dgm:t>
    </dgm:pt>
    <dgm:pt modelId="{648BD5DD-9211-4DF6-9B9C-0104E6009CC1}">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3EB6E3C8-8085-4662-9502-8D3C83AC269C}" type="parTrans" cxnId="{74986773-CEC5-48D5-9F1C-0BDF5E5FBAAD}">
      <dgm:prSet/>
      <dgm:spPr/>
      <dgm:t>
        <a:bodyPr/>
        <a:lstStyle/>
        <a:p>
          <a:endParaRPr kumimoji="1" lang="ja-JP" altLang="en-US"/>
        </a:p>
      </dgm:t>
    </dgm:pt>
    <dgm:pt modelId="{07F5612D-1DE0-4285-8651-C9D76C5586B3}" type="sibTrans" cxnId="{74986773-CEC5-48D5-9F1C-0BDF5E5FBAAD}">
      <dgm:prSet/>
      <dgm:spPr/>
      <dgm:t>
        <a:bodyPr/>
        <a:lstStyle/>
        <a:p>
          <a:endParaRPr kumimoji="1" lang="ja-JP" altLang="en-US"/>
        </a:p>
      </dgm:t>
    </dgm:pt>
    <dgm:pt modelId="{7739CD39-9CD6-4B79-9713-B3757172B14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F1A12F4C-9E31-4E06-B3DE-3291AB6BFCE5}" type="parTrans" cxnId="{B8362D09-F5C0-4758-BD42-3D4F00BF5245}">
      <dgm:prSet/>
      <dgm:spPr/>
      <dgm:t>
        <a:bodyPr/>
        <a:lstStyle/>
        <a:p>
          <a:endParaRPr kumimoji="1" lang="ja-JP" altLang="en-US"/>
        </a:p>
      </dgm:t>
    </dgm:pt>
    <dgm:pt modelId="{65A9DD19-1E54-419C-9F69-629B43ACB92C}" type="sibTrans" cxnId="{B8362D09-F5C0-4758-BD42-3D4F00BF5245}">
      <dgm:prSet/>
      <dgm:spPr/>
      <dgm:t>
        <a:bodyPr/>
        <a:lstStyle/>
        <a:p>
          <a:endParaRPr kumimoji="1" lang="ja-JP" altLang="en-US"/>
        </a:p>
      </dgm:t>
    </dgm:pt>
    <dgm:pt modelId="{88CFA841-6DB4-47DF-ADF6-2A5F9776A0B1}">
      <dgm:prSet phldrT="[テキスト]" custT="1"/>
      <dgm:spPr>
        <a:solidFill>
          <a:srgbClr val="FF9900">
            <a:alpha val="20000"/>
          </a:srgbClr>
        </a:solidFill>
        <a:ln>
          <a:noFill/>
        </a:ln>
      </dgm:spPr>
      <dgm:t>
        <a:bodyPr/>
        <a:lstStyle/>
        <a:p>
          <a:r>
            <a:rPr kumimoji="1" lang="ja-JP" altLang="en-US" sz="2400" dirty="0"/>
            <a:t>照度</a:t>
          </a:r>
          <a:endParaRPr kumimoji="1" lang="en-US" altLang="ja-JP" sz="2400" dirty="0"/>
        </a:p>
      </dgm:t>
    </dgm:pt>
    <dgm:pt modelId="{946916D3-0915-456A-AB89-25EC07F48547}" type="parTrans" cxnId="{41658C29-8724-46A4-AD4C-0C780710855F}">
      <dgm:prSet/>
      <dgm:spPr/>
      <dgm:t>
        <a:bodyPr/>
        <a:lstStyle/>
        <a:p>
          <a:endParaRPr kumimoji="1" lang="ja-JP" altLang="en-US"/>
        </a:p>
      </dgm:t>
    </dgm:pt>
    <dgm:pt modelId="{6A7FA9F2-AB31-48AA-8C34-D9E2E723D674}" type="sibTrans" cxnId="{41658C29-8724-46A4-AD4C-0C780710855F}">
      <dgm:prSet/>
      <dgm:spPr/>
      <dgm:t>
        <a:bodyPr/>
        <a:lstStyle/>
        <a:p>
          <a:endParaRPr kumimoji="1" lang="ja-JP" altLang="en-US"/>
        </a:p>
      </dgm:t>
    </dgm:pt>
    <dgm:pt modelId="{174BC3E5-8D2B-47AE-A4F8-516D1DDB79DA}">
      <dgm:prSet phldrT="[テキスト]" custT="1"/>
      <dgm:spPr>
        <a:solidFill>
          <a:srgbClr val="FF9900">
            <a:alpha val="20000"/>
          </a:srgbClr>
        </a:solidFill>
        <a:ln>
          <a:noFill/>
        </a:ln>
      </dgm:spPr>
      <dgm:t>
        <a:bodyPr/>
        <a:lstStyle/>
        <a:p>
          <a:r>
            <a:rPr kumimoji="1" lang="ja-JP" altLang="en-US" sz="2400" dirty="0"/>
            <a:t>住宅街</a:t>
          </a:r>
          <a:endParaRPr kumimoji="1" lang="en-US" altLang="ja-JP" sz="2400" dirty="0"/>
        </a:p>
        <a:p>
          <a:r>
            <a:rPr kumimoji="1" lang="ja-JP" altLang="en-US" sz="2400" dirty="0"/>
            <a:t>イメージ</a:t>
          </a:r>
          <a:endParaRPr kumimoji="1" lang="en-US" altLang="ja-JP" sz="2400" dirty="0"/>
        </a:p>
      </dgm:t>
    </dgm:pt>
    <dgm:pt modelId="{2BD9FD73-276D-477A-A20B-3236E4CCE700}" type="parTrans" cxnId="{6B45DC1C-24DF-46B8-A57C-BF601705CFFA}">
      <dgm:prSet/>
      <dgm:spPr/>
      <dgm:t>
        <a:bodyPr/>
        <a:lstStyle/>
        <a:p>
          <a:endParaRPr kumimoji="1" lang="ja-JP" altLang="en-US"/>
        </a:p>
      </dgm:t>
    </dgm:pt>
    <dgm:pt modelId="{24B53232-DC9D-40EB-ACD8-3DA107478162}" type="sibTrans" cxnId="{6B45DC1C-24DF-46B8-A57C-BF601705CFFA}">
      <dgm:prSet/>
      <dgm:spPr/>
      <dgm:t>
        <a:bodyPr/>
        <a:lstStyle/>
        <a:p>
          <a:endParaRPr kumimoji="1" lang="ja-JP" altLang="en-US"/>
        </a:p>
      </dgm:t>
    </dgm:pt>
    <dgm:pt modelId="{8999D38E-2652-4B5A-8801-DCC08025D346}">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F2B76573-86FB-4FDF-A3D2-02865C86C913}" type="parTrans" cxnId="{8A09DAA8-22B7-4B1A-884D-540BFCC90612}">
      <dgm:prSet/>
      <dgm:spPr/>
      <dgm:t>
        <a:bodyPr/>
        <a:lstStyle/>
        <a:p>
          <a:endParaRPr kumimoji="1" lang="ja-JP" altLang="en-US"/>
        </a:p>
      </dgm:t>
    </dgm:pt>
    <dgm:pt modelId="{D5C3AB6E-0E31-4478-BFBF-9E569226E29A}" type="sibTrans" cxnId="{8A09DAA8-22B7-4B1A-884D-540BFCC90612}">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18302B1-7494-4712-8DD1-1E45D929FAED}" type="pres">
      <dgm:prSet presAssocID="{648BD5DD-9211-4DF6-9B9C-0104E6009CC1}" presName="root1" presStyleCnt="0"/>
      <dgm:spPr/>
    </dgm:pt>
    <dgm:pt modelId="{EC7FB7CE-10F4-4CAE-90F9-EBF4974C9285}" type="pres">
      <dgm:prSet presAssocID="{648BD5DD-9211-4DF6-9B9C-0104E6009CC1}" presName="LevelOneTextNode" presStyleLbl="node0" presStyleIdx="1" presStyleCnt="6" custLinFactNeighborY="-8265">
        <dgm:presLayoutVars>
          <dgm:chPref val="3"/>
        </dgm:presLayoutVars>
      </dgm:prSet>
      <dgm:spPr/>
      <dgm:t>
        <a:bodyPr/>
        <a:lstStyle/>
        <a:p>
          <a:endParaRPr kumimoji="1" lang="ja-JP" altLang="en-US"/>
        </a:p>
      </dgm:t>
    </dgm:pt>
    <dgm:pt modelId="{2DA6B96F-718D-43A0-A397-7FE4FFFD82F8}" type="pres">
      <dgm:prSet presAssocID="{648BD5DD-9211-4DF6-9B9C-0104E6009CC1}" presName="level2hierChild" presStyleCnt="0"/>
      <dgm:spPr/>
    </dgm:pt>
    <dgm:pt modelId="{FC83B487-E4A7-4CB5-861E-045EE3261D43}" type="pres">
      <dgm:prSet presAssocID="{7739CD39-9CD6-4B79-9713-B3757172B14D}" presName="root1" presStyleCnt="0"/>
      <dgm:spPr/>
    </dgm:pt>
    <dgm:pt modelId="{D6C0417D-6F67-4465-A10A-734871114E8E}" type="pres">
      <dgm:prSet presAssocID="{7739CD39-9CD6-4B79-9713-B3757172B14D}" presName="LevelOneTextNode" presStyleLbl="node0" presStyleIdx="2" presStyleCnt="6" custLinFactNeighborY="-14877">
        <dgm:presLayoutVars>
          <dgm:chPref val="3"/>
        </dgm:presLayoutVars>
      </dgm:prSet>
      <dgm:spPr/>
      <dgm:t>
        <a:bodyPr/>
        <a:lstStyle/>
        <a:p>
          <a:endParaRPr kumimoji="1" lang="ja-JP" altLang="en-US"/>
        </a:p>
      </dgm:t>
    </dgm:pt>
    <dgm:pt modelId="{A37A0A4E-73EA-474B-AB95-7E2A0D3FADF7}" type="pres">
      <dgm:prSet presAssocID="{7739CD39-9CD6-4B79-9713-B3757172B14D}" presName="level2hierChild" presStyleCnt="0"/>
      <dgm:spPr/>
    </dgm:pt>
    <dgm:pt modelId="{644E3795-749E-473C-BF5A-384D119F59C7}" type="pres">
      <dgm:prSet presAssocID="{88CFA841-6DB4-47DF-ADF6-2A5F9776A0B1}" presName="root1" presStyleCnt="0"/>
      <dgm:spPr/>
    </dgm:pt>
    <dgm:pt modelId="{01C935F2-AE28-44BC-AE10-DA11D00AF5AA}" type="pres">
      <dgm:prSet presAssocID="{88CFA841-6DB4-47DF-ADF6-2A5F9776A0B1}" presName="LevelOneTextNode" presStyleLbl="node0" presStyleIdx="3" presStyleCnt="6" custLinFactNeighborY="-21489">
        <dgm:presLayoutVars>
          <dgm:chPref val="3"/>
        </dgm:presLayoutVars>
      </dgm:prSet>
      <dgm:spPr/>
      <dgm:t>
        <a:bodyPr/>
        <a:lstStyle/>
        <a:p>
          <a:endParaRPr kumimoji="1" lang="ja-JP" altLang="en-US"/>
        </a:p>
      </dgm:t>
    </dgm:pt>
    <dgm:pt modelId="{8905A41F-4082-46DE-A2AC-5F459FF0E94A}" type="pres">
      <dgm:prSet presAssocID="{88CFA841-6DB4-47DF-ADF6-2A5F9776A0B1}" presName="level2hierChild" presStyleCnt="0"/>
      <dgm:spPr/>
    </dgm:pt>
    <dgm:pt modelId="{0826E2CD-F739-4D94-8E26-336DE93A0016}" type="pres">
      <dgm:prSet presAssocID="{174BC3E5-8D2B-47AE-A4F8-516D1DDB79DA}" presName="root1" presStyleCnt="0"/>
      <dgm:spPr/>
    </dgm:pt>
    <dgm:pt modelId="{619ED7BB-A4FC-4310-BEDB-E47F119799C6}" type="pres">
      <dgm:prSet presAssocID="{174BC3E5-8D2B-47AE-A4F8-516D1DDB79DA}" presName="LevelOneTextNode" presStyleLbl="node0" presStyleIdx="4" presStyleCnt="6" custLinFactNeighborY="-26448">
        <dgm:presLayoutVars>
          <dgm:chPref val="3"/>
        </dgm:presLayoutVars>
      </dgm:prSet>
      <dgm:spPr/>
      <dgm:t>
        <a:bodyPr/>
        <a:lstStyle/>
        <a:p>
          <a:endParaRPr kumimoji="1" lang="ja-JP" altLang="en-US"/>
        </a:p>
      </dgm:t>
    </dgm:pt>
    <dgm:pt modelId="{48789A56-4CAE-4C0A-8B3D-44132FB33BCD}" type="pres">
      <dgm:prSet presAssocID="{174BC3E5-8D2B-47AE-A4F8-516D1DDB79DA}" presName="level2hierChild" presStyleCnt="0"/>
      <dgm:spPr/>
    </dgm:pt>
    <dgm:pt modelId="{4EF9C4B7-BBD2-403A-A414-E5FFF8B334B9}" type="pres">
      <dgm:prSet presAssocID="{8999D38E-2652-4B5A-8801-DCC08025D346}" presName="root1" presStyleCnt="0"/>
      <dgm:spPr/>
    </dgm:pt>
    <dgm:pt modelId="{40BD316B-5B31-45F3-BA10-4B068BA4F415}" type="pres">
      <dgm:prSet presAssocID="{8999D38E-2652-4B5A-8801-DCC08025D346}" presName="LevelOneTextNode" presStyleLbl="node0" presStyleIdx="5" presStyleCnt="6" custLinFactNeighborY="-31407">
        <dgm:presLayoutVars>
          <dgm:chPref val="3"/>
        </dgm:presLayoutVars>
      </dgm:prSet>
      <dgm:spPr/>
      <dgm:t>
        <a:bodyPr/>
        <a:lstStyle/>
        <a:p>
          <a:endParaRPr kumimoji="1" lang="ja-JP" altLang="en-US"/>
        </a:p>
      </dgm:t>
    </dgm:pt>
    <dgm:pt modelId="{4A08E808-FCA3-4C04-A1A4-9C9155F3ADDB}" type="pres">
      <dgm:prSet presAssocID="{8999D38E-2652-4B5A-8801-DCC08025D346}" presName="level2hierChild" presStyleCnt="0"/>
      <dgm:spPr/>
    </dgm:pt>
  </dgm:ptLst>
  <dgm:cxnLst>
    <dgm:cxn modelId="{99A5D42C-4C05-48EC-9C9F-FC058D311734}" type="presOf" srcId="{648BD5DD-9211-4DF6-9B9C-0104E6009CC1}" destId="{EC7FB7CE-10F4-4CAE-90F9-EBF4974C9285}" srcOrd="0" destOrd="0" presId="urn:microsoft.com/office/officeart/2005/8/layout/hierarchy2"/>
    <dgm:cxn modelId="{807D4B25-4E9C-456C-BA6C-FB6D55DFB6DE}" type="presOf" srcId="{174BC3E5-8D2B-47AE-A4F8-516D1DDB79DA}" destId="{619ED7BB-A4FC-4310-BEDB-E47F119799C6}"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74986773-CEC5-48D5-9F1C-0BDF5E5FBAAD}" srcId="{52C410C8-11BE-40D3-A7B4-391059B9485B}" destId="{648BD5DD-9211-4DF6-9B9C-0104E6009CC1}" srcOrd="1" destOrd="0" parTransId="{3EB6E3C8-8085-4662-9502-8D3C83AC269C}" sibTransId="{07F5612D-1DE0-4285-8651-C9D76C5586B3}"/>
    <dgm:cxn modelId="{FBE42271-8A27-4F9B-8C7B-A64FDAA5E596}" type="presOf" srcId="{88CFA841-6DB4-47DF-ADF6-2A5F9776A0B1}" destId="{01C935F2-AE28-44BC-AE10-DA11D00AF5AA}"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DF7623FB-4EF9-477D-A6D4-E4EDAAEA265D}" type="presOf" srcId="{7739CD39-9CD6-4B79-9713-B3757172B14D}" destId="{D6C0417D-6F67-4465-A10A-734871114E8E}" srcOrd="0" destOrd="0" presId="urn:microsoft.com/office/officeart/2005/8/layout/hierarchy2"/>
    <dgm:cxn modelId="{41658C29-8724-46A4-AD4C-0C780710855F}" srcId="{52C410C8-11BE-40D3-A7B4-391059B9485B}" destId="{88CFA841-6DB4-47DF-ADF6-2A5F9776A0B1}" srcOrd="3" destOrd="0" parTransId="{946916D3-0915-456A-AB89-25EC07F48547}" sibTransId="{6A7FA9F2-AB31-48AA-8C34-D9E2E723D674}"/>
    <dgm:cxn modelId="{B8362D09-F5C0-4758-BD42-3D4F00BF5245}" srcId="{52C410C8-11BE-40D3-A7B4-391059B9485B}" destId="{7739CD39-9CD6-4B79-9713-B3757172B14D}" srcOrd="2" destOrd="0" parTransId="{F1A12F4C-9E31-4E06-B3DE-3291AB6BFCE5}" sibTransId="{65A9DD19-1E54-419C-9F69-629B43ACB92C}"/>
    <dgm:cxn modelId="{8A09DAA8-22B7-4B1A-884D-540BFCC90612}" srcId="{52C410C8-11BE-40D3-A7B4-391059B9485B}" destId="{8999D38E-2652-4B5A-8801-DCC08025D346}" srcOrd="5" destOrd="0" parTransId="{F2B76573-86FB-4FDF-A3D2-02865C86C913}" sibTransId="{D5C3AB6E-0E31-4478-BFBF-9E569226E29A}"/>
    <dgm:cxn modelId="{1B96BC76-0061-4A36-8A77-834C4166BD7F}" type="presOf" srcId="{8999D38E-2652-4B5A-8801-DCC08025D346}" destId="{40BD316B-5B31-45F3-BA10-4B068BA4F415}" srcOrd="0" destOrd="0" presId="urn:microsoft.com/office/officeart/2005/8/layout/hierarchy2"/>
    <dgm:cxn modelId="{6B45DC1C-24DF-46B8-A57C-BF601705CFFA}" srcId="{52C410C8-11BE-40D3-A7B4-391059B9485B}" destId="{174BC3E5-8D2B-47AE-A4F8-516D1DDB79DA}" srcOrd="4" destOrd="0" parTransId="{2BD9FD73-276D-477A-A20B-3236E4CCE700}" sibTransId="{24B53232-DC9D-40EB-ACD8-3DA10747816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4543570-E4EC-4D4B-A675-DF31BB761244}" type="presParOf" srcId="{111332F0-C059-4139-AA8E-A8BD4F00A5E2}" destId="{618302B1-7494-4712-8DD1-1E45D929FAED}" srcOrd="1" destOrd="0" presId="urn:microsoft.com/office/officeart/2005/8/layout/hierarchy2"/>
    <dgm:cxn modelId="{52DF9599-BE39-4AC4-A7E0-5BF319820BCE}" type="presParOf" srcId="{618302B1-7494-4712-8DD1-1E45D929FAED}" destId="{EC7FB7CE-10F4-4CAE-90F9-EBF4974C9285}" srcOrd="0" destOrd="0" presId="urn:microsoft.com/office/officeart/2005/8/layout/hierarchy2"/>
    <dgm:cxn modelId="{57FDEB37-1849-49C0-98FD-3C491508AF1B}" type="presParOf" srcId="{618302B1-7494-4712-8DD1-1E45D929FAED}" destId="{2DA6B96F-718D-43A0-A397-7FE4FFFD82F8}" srcOrd="1" destOrd="0" presId="urn:microsoft.com/office/officeart/2005/8/layout/hierarchy2"/>
    <dgm:cxn modelId="{59B3C8F9-5000-44C0-BBCE-851AA73EC32D}" type="presParOf" srcId="{111332F0-C059-4139-AA8E-A8BD4F00A5E2}" destId="{FC83B487-E4A7-4CB5-861E-045EE3261D43}" srcOrd="2" destOrd="0" presId="urn:microsoft.com/office/officeart/2005/8/layout/hierarchy2"/>
    <dgm:cxn modelId="{2C2D43F6-6A6E-4A90-9E95-D8C43E92EC7C}" type="presParOf" srcId="{FC83B487-E4A7-4CB5-861E-045EE3261D43}" destId="{D6C0417D-6F67-4465-A10A-734871114E8E}" srcOrd="0" destOrd="0" presId="urn:microsoft.com/office/officeart/2005/8/layout/hierarchy2"/>
    <dgm:cxn modelId="{F0D9B17C-FB2F-442B-B2BC-0095AAC92E22}" type="presParOf" srcId="{FC83B487-E4A7-4CB5-861E-045EE3261D43}" destId="{A37A0A4E-73EA-474B-AB95-7E2A0D3FADF7}" srcOrd="1" destOrd="0" presId="urn:microsoft.com/office/officeart/2005/8/layout/hierarchy2"/>
    <dgm:cxn modelId="{EB3FF67B-0667-49B3-847F-16A6C94CCC67}" type="presParOf" srcId="{111332F0-C059-4139-AA8E-A8BD4F00A5E2}" destId="{644E3795-749E-473C-BF5A-384D119F59C7}" srcOrd="3" destOrd="0" presId="urn:microsoft.com/office/officeart/2005/8/layout/hierarchy2"/>
    <dgm:cxn modelId="{B1CE8855-2BFC-48F5-AB94-710DE779DA35}" type="presParOf" srcId="{644E3795-749E-473C-BF5A-384D119F59C7}" destId="{01C935F2-AE28-44BC-AE10-DA11D00AF5AA}" srcOrd="0" destOrd="0" presId="urn:microsoft.com/office/officeart/2005/8/layout/hierarchy2"/>
    <dgm:cxn modelId="{35797E0E-1BA9-4271-83AA-20041DE3A81E}" type="presParOf" srcId="{644E3795-749E-473C-BF5A-384D119F59C7}" destId="{8905A41F-4082-46DE-A2AC-5F459FF0E94A}" srcOrd="1" destOrd="0" presId="urn:microsoft.com/office/officeart/2005/8/layout/hierarchy2"/>
    <dgm:cxn modelId="{9251763C-654C-4D41-B916-095574E8DA88}" type="presParOf" srcId="{111332F0-C059-4139-AA8E-A8BD4F00A5E2}" destId="{0826E2CD-F739-4D94-8E26-336DE93A0016}" srcOrd="4" destOrd="0" presId="urn:microsoft.com/office/officeart/2005/8/layout/hierarchy2"/>
    <dgm:cxn modelId="{20EEF221-89D4-450A-80C6-1A2C9D8D4FDE}" type="presParOf" srcId="{0826E2CD-F739-4D94-8E26-336DE93A0016}" destId="{619ED7BB-A4FC-4310-BEDB-E47F119799C6}" srcOrd="0" destOrd="0" presId="urn:microsoft.com/office/officeart/2005/8/layout/hierarchy2"/>
    <dgm:cxn modelId="{81B446CF-967F-4726-B2BD-512E90266D01}" type="presParOf" srcId="{0826E2CD-F739-4D94-8E26-336DE93A0016}" destId="{48789A56-4CAE-4C0A-8B3D-44132FB33BCD}" srcOrd="1" destOrd="0" presId="urn:microsoft.com/office/officeart/2005/8/layout/hierarchy2"/>
    <dgm:cxn modelId="{9478A522-64B8-4ACE-9AD8-F5694D2BC806}" type="presParOf" srcId="{111332F0-C059-4139-AA8E-A8BD4F00A5E2}" destId="{4EF9C4B7-BBD2-403A-A414-E5FFF8B334B9}" srcOrd="5" destOrd="0" presId="urn:microsoft.com/office/officeart/2005/8/layout/hierarchy2"/>
    <dgm:cxn modelId="{7880FBA1-6B71-4DC4-81C4-B417759D48D7}" type="presParOf" srcId="{4EF9C4B7-BBD2-403A-A414-E5FFF8B334B9}" destId="{40BD316B-5B31-45F3-BA10-4B068BA4F415}" srcOrd="0" destOrd="0" presId="urn:microsoft.com/office/officeart/2005/8/layout/hierarchy2"/>
    <dgm:cxn modelId="{C3EC8588-2802-455E-BBB0-B703234AB426}" type="presParOf" srcId="{4EF9C4B7-BBD2-403A-A414-E5FFF8B334B9}" destId="{4A08E808-FCA3-4C04-A1A4-9C9155F3ADD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alpha val="20000"/>
          </a:srgbClr>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26577">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2159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alpha val="20000"/>
          </a:srgbClr>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0C8C7994-CED8-47DD-815C-0D6D2A4E65B6}">
      <dgm:prSet/>
      <dgm:spPr>
        <a:solidFill>
          <a:srgbClr val="FF9900">
            <a:alpha val="20000"/>
          </a:srgbClr>
        </a:solidFill>
        <a:ln>
          <a:noFill/>
        </a:ln>
      </dgm:spPr>
      <dgm:t>
        <a:bodyPr/>
        <a:lstStyle/>
        <a:p>
          <a:r>
            <a:rPr kumimoji="1" lang="ja-JP" altLang="en-US" dirty="0"/>
            <a:t>ゴミ臭気</a:t>
          </a:r>
        </a:p>
      </dgm:t>
    </dgm:pt>
    <dgm:pt modelId="{CB22D7F3-FEC9-4092-BA58-D50802BB1339}" type="parTrans" cxnId="{11F6914E-28F9-4BC7-883B-3D244A72D7BD}">
      <dgm:prSet/>
      <dgm:spPr/>
      <dgm:t>
        <a:bodyPr/>
        <a:lstStyle/>
        <a:p>
          <a:endParaRPr kumimoji="1" lang="ja-JP" altLang="en-US"/>
        </a:p>
      </dgm:t>
    </dgm:pt>
    <dgm:pt modelId="{F55116BC-BF26-479C-8CAF-AAEFBD3467D7}" type="sibTrans" cxnId="{11F6914E-28F9-4BC7-883B-3D244A72D7BD}">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5">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5"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5"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7E26C0D4-44E6-49C1-909E-743E8588E573}" type="pres">
      <dgm:prSet presAssocID="{0C8C7994-CED8-47DD-815C-0D6D2A4E65B6}" presName="root1" presStyleCnt="0"/>
      <dgm:spPr/>
    </dgm:pt>
    <dgm:pt modelId="{8C94DF5D-D270-4202-BED5-DEACE4334A67}" type="pres">
      <dgm:prSet presAssocID="{0C8C7994-CED8-47DD-815C-0D6D2A4E65B6}" presName="LevelOneTextNode" presStyleLbl="node0" presStyleIdx="3" presStyleCnt="5" custLinFactNeighborY="-16470">
        <dgm:presLayoutVars>
          <dgm:chPref val="3"/>
        </dgm:presLayoutVars>
      </dgm:prSet>
      <dgm:spPr/>
      <dgm:t>
        <a:bodyPr/>
        <a:lstStyle/>
        <a:p>
          <a:endParaRPr kumimoji="1" lang="ja-JP" altLang="en-US"/>
        </a:p>
      </dgm:t>
    </dgm:pt>
    <dgm:pt modelId="{90FBCA5F-40B4-4FDF-8006-0F2C9B0CA40F}" type="pres">
      <dgm:prSet presAssocID="{0C8C7994-CED8-47DD-815C-0D6D2A4E65B6}"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4" presStyleCnt="5" custLinFactNeighborY="-2196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Lst>
  <dgm:cxnLst>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4"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11F6914E-28F9-4BC7-883B-3D244A72D7BD}" srcId="{935713A5-CAE4-4B29-ABE1-868B93402797}" destId="{0C8C7994-CED8-47DD-815C-0D6D2A4E65B6}" srcOrd="3" destOrd="0" parTransId="{CB22D7F3-FEC9-4092-BA58-D50802BB1339}" sibTransId="{F55116BC-BF26-479C-8CAF-AAEFBD3467D7}"/>
    <dgm:cxn modelId="{D8E8CAA8-85C0-461A-B638-4F366B57E434}" type="presOf" srcId="{0C8C7994-CED8-47DD-815C-0D6D2A4E65B6}" destId="{8C94DF5D-D270-4202-BED5-DEACE4334A67}" srcOrd="0" destOrd="0" presId="urn:microsoft.com/office/officeart/2005/8/layout/hierarchy2"/>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92E848D1-D18A-4522-8DDF-CDDD705D2BC2}" type="presParOf" srcId="{63E394D9-C9A5-46E0-902D-A534D4868C37}" destId="{7E26C0D4-44E6-49C1-909E-743E8588E573}" srcOrd="3" destOrd="0" presId="urn:microsoft.com/office/officeart/2005/8/layout/hierarchy2"/>
    <dgm:cxn modelId="{122D9677-41DA-4EC0-A887-F6195DAF87B7}" type="presParOf" srcId="{7E26C0D4-44E6-49C1-909E-743E8588E573}" destId="{8C94DF5D-D270-4202-BED5-DEACE4334A67}" srcOrd="0" destOrd="0" presId="urn:microsoft.com/office/officeart/2005/8/layout/hierarchy2"/>
    <dgm:cxn modelId="{C7E11861-B297-4246-8470-7CF8A0E5362F}" type="presParOf" srcId="{7E26C0D4-44E6-49C1-909E-743E8588E573}" destId="{90FBCA5F-40B4-4FDF-8006-0F2C9B0CA40F}" srcOrd="1" destOrd="0" presId="urn:microsoft.com/office/officeart/2005/8/layout/hierarchy2"/>
    <dgm:cxn modelId="{D41D220A-C490-4CE8-9E58-A2DE1E017D1D}" type="presParOf" srcId="{63E394D9-C9A5-46E0-902D-A534D4868C37}" destId="{A692F4AA-A480-439B-AEB7-156EB88FE619}" srcOrd="4"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23B14D6C-3902-4DBF-A8B6-1A2AF03ED52A}" type="sibTrans" cxnId="{10081E58-12DF-4813-BC69-82548C982C2A}">
      <dgm:prSet/>
      <dgm:spPr/>
      <dgm:t>
        <a:bodyPr/>
        <a:lstStyle/>
        <a:p>
          <a:endParaRPr kumimoji="1" lang="ja-JP" altLang="en-US"/>
        </a:p>
      </dgm:t>
    </dgm:pt>
    <dgm:pt modelId="{F16D34CB-C0B4-4E6D-B063-909CAC9AE7D6}" type="parTrans" cxnId="{10081E58-12DF-4813-BC69-82548C982C2A}">
      <dgm:prSet/>
      <dgm:spPr/>
      <dgm:t>
        <a:bodyPr/>
        <a:lstStyle/>
        <a:p>
          <a:endParaRPr kumimoji="1" lang="ja-JP" altLang="en-US"/>
        </a:p>
      </dgm:t>
    </dgm:pt>
    <dgm:pt modelId="{648BD5DD-9211-4DF6-9B9C-0104E6009CC1}">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3EB6E3C8-8085-4662-9502-8D3C83AC269C}" type="parTrans" cxnId="{74986773-CEC5-48D5-9F1C-0BDF5E5FBAAD}">
      <dgm:prSet/>
      <dgm:spPr/>
      <dgm:t>
        <a:bodyPr/>
        <a:lstStyle/>
        <a:p>
          <a:endParaRPr kumimoji="1" lang="ja-JP" altLang="en-US"/>
        </a:p>
      </dgm:t>
    </dgm:pt>
    <dgm:pt modelId="{07F5612D-1DE0-4285-8651-C9D76C5586B3}" type="sibTrans" cxnId="{74986773-CEC5-48D5-9F1C-0BDF5E5FBAAD}">
      <dgm:prSet/>
      <dgm:spPr/>
      <dgm:t>
        <a:bodyPr/>
        <a:lstStyle/>
        <a:p>
          <a:endParaRPr kumimoji="1" lang="ja-JP" altLang="en-US"/>
        </a:p>
      </dgm:t>
    </dgm:pt>
    <dgm:pt modelId="{7739CD39-9CD6-4B79-9713-B3757172B14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F1A12F4C-9E31-4E06-B3DE-3291AB6BFCE5}" type="parTrans" cxnId="{B8362D09-F5C0-4758-BD42-3D4F00BF5245}">
      <dgm:prSet/>
      <dgm:spPr/>
      <dgm:t>
        <a:bodyPr/>
        <a:lstStyle/>
        <a:p>
          <a:endParaRPr kumimoji="1" lang="ja-JP" altLang="en-US"/>
        </a:p>
      </dgm:t>
    </dgm:pt>
    <dgm:pt modelId="{65A9DD19-1E54-419C-9F69-629B43ACB92C}" type="sibTrans" cxnId="{B8362D09-F5C0-4758-BD42-3D4F00BF5245}">
      <dgm:prSet/>
      <dgm:spPr/>
      <dgm:t>
        <a:bodyPr/>
        <a:lstStyle/>
        <a:p>
          <a:endParaRPr kumimoji="1" lang="ja-JP" altLang="en-US"/>
        </a:p>
      </dgm:t>
    </dgm:pt>
    <dgm:pt modelId="{88CFA841-6DB4-47DF-ADF6-2A5F9776A0B1}">
      <dgm:prSet phldrT="[テキスト]" custT="1"/>
      <dgm:spPr>
        <a:solidFill>
          <a:srgbClr val="FF9900">
            <a:alpha val="20000"/>
          </a:srgbClr>
        </a:solidFill>
        <a:ln>
          <a:noFill/>
        </a:ln>
      </dgm:spPr>
      <dgm:t>
        <a:bodyPr/>
        <a:lstStyle/>
        <a:p>
          <a:r>
            <a:rPr kumimoji="1" lang="ja-JP" altLang="en-US" sz="2400" dirty="0"/>
            <a:t>照度</a:t>
          </a:r>
          <a:endParaRPr kumimoji="1" lang="en-US" altLang="ja-JP" sz="2400" dirty="0"/>
        </a:p>
      </dgm:t>
    </dgm:pt>
    <dgm:pt modelId="{946916D3-0915-456A-AB89-25EC07F48547}" type="parTrans" cxnId="{41658C29-8724-46A4-AD4C-0C780710855F}">
      <dgm:prSet/>
      <dgm:spPr/>
      <dgm:t>
        <a:bodyPr/>
        <a:lstStyle/>
        <a:p>
          <a:endParaRPr kumimoji="1" lang="ja-JP" altLang="en-US"/>
        </a:p>
      </dgm:t>
    </dgm:pt>
    <dgm:pt modelId="{6A7FA9F2-AB31-48AA-8C34-D9E2E723D674}" type="sibTrans" cxnId="{41658C29-8724-46A4-AD4C-0C780710855F}">
      <dgm:prSet/>
      <dgm:spPr/>
      <dgm:t>
        <a:bodyPr/>
        <a:lstStyle/>
        <a:p>
          <a:endParaRPr kumimoji="1" lang="ja-JP" altLang="en-US"/>
        </a:p>
      </dgm:t>
    </dgm:pt>
    <dgm:pt modelId="{174BC3E5-8D2B-47AE-A4F8-516D1DDB79DA}">
      <dgm:prSet phldrT="[テキスト]" custT="1"/>
      <dgm:spPr>
        <a:solidFill>
          <a:srgbClr val="FF9900">
            <a:alpha val="20000"/>
          </a:srgbClr>
        </a:solidFill>
        <a:ln>
          <a:noFill/>
        </a:ln>
      </dgm:spPr>
      <dgm:t>
        <a:bodyPr/>
        <a:lstStyle/>
        <a:p>
          <a:r>
            <a:rPr kumimoji="1" lang="ja-JP" altLang="en-US" sz="2400" dirty="0"/>
            <a:t>住宅街</a:t>
          </a:r>
          <a:endParaRPr kumimoji="1" lang="en-US" altLang="ja-JP" sz="2400" dirty="0"/>
        </a:p>
        <a:p>
          <a:r>
            <a:rPr kumimoji="1" lang="ja-JP" altLang="en-US" sz="2400" dirty="0"/>
            <a:t>イメージ</a:t>
          </a:r>
          <a:endParaRPr kumimoji="1" lang="en-US" altLang="ja-JP" sz="2400" dirty="0"/>
        </a:p>
      </dgm:t>
    </dgm:pt>
    <dgm:pt modelId="{2BD9FD73-276D-477A-A20B-3236E4CCE700}" type="parTrans" cxnId="{6B45DC1C-24DF-46B8-A57C-BF601705CFFA}">
      <dgm:prSet/>
      <dgm:spPr/>
      <dgm:t>
        <a:bodyPr/>
        <a:lstStyle/>
        <a:p>
          <a:endParaRPr kumimoji="1" lang="ja-JP" altLang="en-US"/>
        </a:p>
      </dgm:t>
    </dgm:pt>
    <dgm:pt modelId="{24B53232-DC9D-40EB-ACD8-3DA107478162}" type="sibTrans" cxnId="{6B45DC1C-24DF-46B8-A57C-BF601705CFFA}">
      <dgm:prSet/>
      <dgm:spPr/>
      <dgm:t>
        <a:bodyPr/>
        <a:lstStyle/>
        <a:p>
          <a:endParaRPr kumimoji="1" lang="ja-JP" altLang="en-US"/>
        </a:p>
      </dgm:t>
    </dgm:pt>
    <dgm:pt modelId="{8999D38E-2652-4B5A-8801-DCC08025D346}">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F2B76573-86FB-4FDF-A3D2-02865C86C913}" type="parTrans" cxnId="{8A09DAA8-22B7-4B1A-884D-540BFCC90612}">
      <dgm:prSet/>
      <dgm:spPr/>
      <dgm:t>
        <a:bodyPr/>
        <a:lstStyle/>
        <a:p>
          <a:endParaRPr kumimoji="1" lang="ja-JP" altLang="en-US"/>
        </a:p>
      </dgm:t>
    </dgm:pt>
    <dgm:pt modelId="{D5C3AB6E-0E31-4478-BFBF-9E569226E29A}" type="sibTrans" cxnId="{8A09DAA8-22B7-4B1A-884D-540BFCC90612}">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18302B1-7494-4712-8DD1-1E45D929FAED}" type="pres">
      <dgm:prSet presAssocID="{648BD5DD-9211-4DF6-9B9C-0104E6009CC1}" presName="root1" presStyleCnt="0"/>
      <dgm:spPr/>
    </dgm:pt>
    <dgm:pt modelId="{EC7FB7CE-10F4-4CAE-90F9-EBF4974C9285}" type="pres">
      <dgm:prSet presAssocID="{648BD5DD-9211-4DF6-9B9C-0104E6009CC1}" presName="LevelOneTextNode" presStyleLbl="node0" presStyleIdx="1" presStyleCnt="6" custLinFactNeighborY="-8265">
        <dgm:presLayoutVars>
          <dgm:chPref val="3"/>
        </dgm:presLayoutVars>
      </dgm:prSet>
      <dgm:spPr/>
      <dgm:t>
        <a:bodyPr/>
        <a:lstStyle/>
        <a:p>
          <a:endParaRPr kumimoji="1" lang="ja-JP" altLang="en-US"/>
        </a:p>
      </dgm:t>
    </dgm:pt>
    <dgm:pt modelId="{2DA6B96F-718D-43A0-A397-7FE4FFFD82F8}" type="pres">
      <dgm:prSet presAssocID="{648BD5DD-9211-4DF6-9B9C-0104E6009CC1}" presName="level2hierChild" presStyleCnt="0"/>
      <dgm:spPr/>
    </dgm:pt>
    <dgm:pt modelId="{FC83B487-E4A7-4CB5-861E-045EE3261D43}" type="pres">
      <dgm:prSet presAssocID="{7739CD39-9CD6-4B79-9713-B3757172B14D}" presName="root1" presStyleCnt="0"/>
      <dgm:spPr/>
    </dgm:pt>
    <dgm:pt modelId="{D6C0417D-6F67-4465-A10A-734871114E8E}" type="pres">
      <dgm:prSet presAssocID="{7739CD39-9CD6-4B79-9713-B3757172B14D}" presName="LevelOneTextNode" presStyleLbl="node0" presStyleIdx="2" presStyleCnt="6" custLinFactNeighborY="-14877">
        <dgm:presLayoutVars>
          <dgm:chPref val="3"/>
        </dgm:presLayoutVars>
      </dgm:prSet>
      <dgm:spPr/>
      <dgm:t>
        <a:bodyPr/>
        <a:lstStyle/>
        <a:p>
          <a:endParaRPr kumimoji="1" lang="ja-JP" altLang="en-US"/>
        </a:p>
      </dgm:t>
    </dgm:pt>
    <dgm:pt modelId="{A37A0A4E-73EA-474B-AB95-7E2A0D3FADF7}" type="pres">
      <dgm:prSet presAssocID="{7739CD39-9CD6-4B79-9713-B3757172B14D}" presName="level2hierChild" presStyleCnt="0"/>
      <dgm:spPr/>
    </dgm:pt>
    <dgm:pt modelId="{644E3795-749E-473C-BF5A-384D119F59C7}" type="pres">
      <dgm:prSet presAssocID="{88CFA841-6DB4-47DF-ADF6-2A5F9776A0B1}" presName="root1" presStyleCnt="0"/>
      <dgm:spPr/>
    </dgm:pt>
    <dgm:pt modelId="{01C935F2-AE28-44BC-AE10-DA11D00AF5AA}" type="pres">
      <dgm:prSet presAssocID="{88CFA841-6DB4-47DF-ADF6-2A5F9776A0B1}" presName="LevelOneTextNode" presStyleLbl="node0" presStyleIdx="3" presStyleCnt="6" custLinFactNeighborY="-21489">
        <dgm:presLayoutVars>
          <dgm:chPref val="3"/>
        </dgm:presLayoutVars>
      </dgm:prSet>
      <dgm:spPr/>
      <dgm:t>
        <a:bodyPr/>
        <a:lstStyle/>
        <a:p>
          <a:endParaRPr kumimoji="1" lang="ja-JP" altLang="en-US"/>
        </a:p>
      </dgm:t>
    </dgm:pt>
    <dgm:pt modelId="{8905A41F-4082-46DE-A2AC-5F459FF0E94A}" type="pres">
      <dgm:prSet presAssocID="{88CFA841-6DB4-47DF-ADF6-2A5F9776A0B1}" presName="level2hierChild" presStyleCnt="0"/>
      <dgm:spPr/>
    </dgm:pt>
    <dgm:pt modelId="{0826E2CD-F739-4D94-8E26-336DE93A0016}" type="pres">
      <dgm:prSet presAssocID="{174BC3E5-8D2B-47AE-A4F8-516D1DDB79DA}" presName="root1" presStyleCnt="0"/>
      <dgm:spPr/>
    </dgm:pt>
    <dgm:pt modelId="{619ED7BB-A4FC-4310-BEDB-E47F119799C6}" type="pres">
      <dgm:prSet presAssocID="{174BC3E5-8D2B-47AE-A4F8-516D1DDB79DA}" presName="LevelOneTextNode" presStyleLbl="node0" presStyleIdx="4" presStyleCnt="6" custLinFactNeighborY="-26448">
        <dgm:presLayoutVars>
          <dgm:chPref val="3"/>
        </dgm:presLayoutVars>
      </dgm:prSet>
      <dgm:spPr/>
      <dgm:t>
        <a:bodyPr/>
        <a:lstStyle/>
        <a:p>
          <a:endParaRPr kumimoji="1" lang="ja-JP" altLang="en-US"/>
        </a:p>
      </dgm:t>
    </dgm:pt>
    <dgm:pt modelId="{48789A56-4CAE-4C0A-8B3D-44132FB33BCD}" type="pres">
      <dgm:prSet presAssocID="{174BC3E5-8D2B-47AE-A4F8-516D1DDB79DA}" presName="level2hierChild" presStyleCnt="0"/>
      <dgm:spPr/>
    </dgm:pt>
    <dgm:pt modelId="{4EF9C4B7-BBD2-403A-A414-E5FFF8B334B9}" type="pres">
      <dgm:prSet presAssocID="{8999D38E-2652-4B5A-8801-DCC08025D346}" presName="root1" presStyleCnt="0"/>
      <dgm:spPr/>
    </dgm:pt>
    <dgm:pt modelId="{40BD316B-5B31-45F3-BA10-4B068BA4F415}" type="pres">
      <dgm:prSet presAssocID="{8999D38E-2652-4B5A-8801-DCC08025D346}" presName="LevelOneTextNode" presStyleLbl="node0" presStyleIdx="5" presStyleCnt="6" custLinFactNeighborY="-31407">
        <dgm:presLayoutVars>
          <dgm:chPref val="3"/>
        </dgm:presLayoutVars>
      </dgm:prSet>
      <dgm:spPr/>
      <dgm:t>
        <a:bodyPr/>
        <a:lstStyle/>
        <a:p>
          <a:endParaRPr kumimoji="1" lang="ja-JP" altLang="en-US"/>
        </a:p>
      </dgm:t>
    </dgm:pt>
    <dgm:pt modelId="{4A08E808-FCA3-4C04-A1A4-9C9155F3ADDB}" type="pres">
      <dgm:prSet presAssocID="{8999D38E-2652-4B5A-8801-DCC08025D346}" presName="level2hierChild" presStyleCnt="0"/>
      <dgm:spPr/>
    </dgm:pt>
  </dgm:ptLst>
  <dgm:cxnLst>
    <dgm:cxn modelId="{99A5D42C-4C05-48EC-9C9F-FC058D311734}" type="presOf" srcId="{648BD5DD-9211-4DF6-9B9C-0104E6009CC1}" destId="{EC7FB7CE-10F4-4CAE-90F9-EBF4974C9285}" srcOrd="0" destOrd="0" presId="urn:microsoft.com/office/officeart/2005/8/layout/hierarchy2"/>
    <dgm:cxn modelId="{807D4B25-4E9C-456C-BA6C-FB6D55DFB6DE}" type="presOf" srcId="{174BC3E5-8D2B-47AE-A4F8-516D1DDB79DA}" destId="{619ED7BB-A4FC-4310-BEDB-E47F119799C6}"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74986773-CEC5-48D5-9F1C-0BDF5E5FBAAD}" srcId="{52C410C8-11BE-40D3-A7B4-391059B9485B}" destId="{648BD5DD-9211-4DF6-9B9C-0104E6009CC1}" srcOrd="1" destOrd="0" parTransId="{3EB6E3C8-8085-4662-9502-8D3C83AC269C}" sibTransId="{07F5612D-1DE0-4285-8651-C9D76C5586B3}"/>
    <dgm:cxn modelId="{FBE42271-8A27-4F9B-8C7B-A64FDAA5E596}" type="presOf" srcId="{88CFA841-6DB4-47DF-ADF6-2A5F9776A0B1}" destId="{01C935F2-AE28-44BC-AE10-DA11D00AF5AA}"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DF7623FB-4EF9-477D-A6D4-E4EDAAEA265D}" type="presOf" srcId="{7739CD39-9CD6-4B79-9713-B3757172B14D}" destId="{D6C0417D-6F67-4465-A10A-734871114E8E}" srcOrd="0" destOrd="0" presId="urn:microsoft.com/office/officeart/2005/8/layout/hierarchy2"/>
    <dgm:cxn modelId="{41658C29-8724-46A4-AD4C-0C780710855F}" srcId="{52C410C8-11BE-40D3-A7B4-391059B9485B}" destId="{88CFA841-6DB4-47DF-ADF6-2A5F9776A0B1}" srcOrd="3" destOrd="0" parTransId="{946916D3-0915-456A-AB89-25EC07F48547}" sibTransId="{6A7FA9F2-AB31-48AA-8C34-D9E2E723D674}"/>
    <dgm:cxn modelId="{B8362D09-F5C0-4758-BD42-3D4F00BF5245}" srcId="{52C410C8-11BE-40D3-A7B4-391059B9485B}" destId="{7739CD39-9CD6-4B79-9713-B3757172B14D}" srcOrd="2" destOrd="0" parTransId="{F1A12F4C-9E31-4E06-B3DE-3291AB6BFCE5}" sibTransId="{65A9DD19-1E54-419C-9F69-629B43ACB92C}"/>
    <dgm:cxn modelId="{8A09DAA8-22B7-4B1A-884D-540BFCC90612}" srcId="{52C410C8-11BE-40D3-A7B4-391059B9485B}" destId="{8999D38E-2652-4B5A-8801-DCC08025D346}" srcOrd="5" destOrd="0" parTransId="{F2B76573-86FB-4FDF-A3D2-02865C86C913}" sibTransId="{D5C3AB6E-0E31-4478-BFBF-9E569226E29A}"/>
    <dgm:cxn modelId="{1B96BC76-0061-4A36-8A77-834C4166BD7F}" type="presOf" srcId="{8999D38E-2652-4B5A-8801-DCC08025D346}" destId="{40BD316B-5B31-45F3-BA10-4B068BA4F415}" srcOrd="0" destOrd="0" presId="urn:microsoft.com/office/officeart/2005/8/layout/hierarchy2"/>
    <dgm:cxn modelId="{6B45DC1C-24DF-46B8-A57C-BF601705CFFA}" srcId="{52C410C8-11BE-40D3-A7B4-391059B9485B}" destId="{174BC3E5-8D2B-47AE-A4F8-516D1DDB79DA}" srcOrd="4" destOrd="0" parTransId="{2BD9FD73-276D-477A-A20B-3236E4CCE700}" sibTransId="{24B53232-DC9D-40EB-ACD8-3DA10747816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4543570-E4EC-4D4B-A675-DF31BB761244}" type="presParOf" srcId="{111332F0-C059-4139-AA8E-A8BD4F00A5E2}" destId="{618302B1-7494-4712-8DD1-1E45D929FAED}" srcOrd="1" destOrd="0" presId="urn:microsoft.com/office/officeart/2005/8/layout/hierarchy2"/>
    <dgm:cxn modelId="{52DF9599-BE39-4AC4-A7E0-5BF319820BCE}" type="presParOf" srcId="{618302B1-7494-4712-8DD1-1E45D929FAED}" destId="{EC7FB7CE-10F4-4CAE-90F9-EBF4974C9285}" srcOrd="0" destOrd="0" presId="urn:microsoft.com/office/officeart/2005/8/layout/hierarchy2"/>
    <dgm:cxn modelId="{57FDEB37-1849-49C0-98FD-3C491508AF1B}" type="presParOf" srcId="{618302B1-7494-4712-8DD1-1E45D929FAED}" destId="{2DA6B96F-718D-43A0-A397-7FE4FFFD82F8}" srcOrd="1" destOrd="0" presId="urn:microsoft.com/office/officeart/2005/8/layout/hierarchy2"/>
    <dgm:cxn modelId="{59B3C8F9-5000-44C0-BBCE-851AA73EC32D}" type="presParOf" srcId="{111332F0-C059-4139-AA8E-A8BD4F00A5E2}" destId="{FC83B487-E4A7-4CB5-861E-045EE3261D43}" srcOrd="2" destOrd="0" presId="urn:microsoft.com/office/officeart/2005/8/layout/hierarchy2"/>
    <dgm:cxn modelId="{2C2D43F6-6A6E-4A90-9E95-D8C43E92EC7C}" type="presParOf" srcId="{FC83B487-E4A7-4CB5-861E-045EE3261D43}" destId="{D6C0417D-6F67-4465-A10A-734871114E8E}" srcOrd="0" destOrd="0" presId="urn:microsoft.com/office/officeart/2005/8/layout/hierarchy2"/>
    <dgm:cxn modelId="{F0D9B17C-FB2F-442B-B2BC-0095AAC92E22}" type="presParOf" srcId="{FC83B487-E4A7-4CB5-861E-045EE3261D43}" destId="{A37A0A4E-73EA-474B-AB95-7E2A0D3FADF7}" srcOrd="1" destOrd="0" presId="urn:microsoft.com/office/officeart/2005/8/layout/hierarchy2"/>
    <dgm:cxn modelId="{EB3FF67B-0667-49B3-847F-16A6C94CCC67}" type="presParOf" srcId="{111332F0-C059-4139-AA8E-A8BD4F00A5E2}" destId="{644E3795-749E-473C-BF5A-384D119F59C7}" srcOrd="3" destOrd="0" presId="urn:microsoft.com/office/officeart/2005/8/layout/hierarchy2"/>
    <dgm:cxn modelId="{B1CE8855-2BFC-48F5-AB94-710DE779DA35}" type="presParOf" srcId="{644E3795-749E-473C-BF5A-384D119F59C7}" destId="{01C935F2-AE28-44BC-AE10-DA11D00AF5AA}" srcOrd="0" destOrd="0" presId="urn:microsoft.com/office/officeart/2005/8/layout/hierarchy2"/>
    <dgm:cxn modelId="{35797E0E-1BA9-4271-83AA-20041DE3A81E}" type="presParOf" srcId="{644E3795-749E-473C-BF5A-384D119F59C7}" destId="{8905A41F-4082-46DE-A2AC-5F459FF0E94A}" srcOrd="1" destOrd="0" presId="urn:microsoft.com/office/officeart/2005/8/layout/hierarchy2"/>
    <dgm:cxn modelId="{9251763C-654C-4D41-B916-095574E8DA88}" type="presParOf" srcId="{111332F0-C059-4139-AA8E-A8BD4F00A5E2}" destId="{0826E2CD-F739-4D94-8E26-336DE93A0016}" srcOrd="4" destOrd="0" presId="urn:microsoft.com/office/officeart/2005/8/layout/hierarchy2"/>
    <dgm:cxn modelId="{20EEF221-89D4-450A-80C6-1A2C9D8D4FDE}" type="presParOf" srcId="{0826E2CD-F739-4D94-8E26-336DE93A0016}" destId="{619ED7BB-A4FC-4310-BEDB-E47F119799C6}" srcOrd="0" destOrd="0" presId="urn:microsoft.com/office/officeart/2005/8/layout/hierarchy2"/>
    <dgm:cxn modelId="{81B446CF-967F-4726-B2BD-512E90266D01}" type="presParOf" srcId="{0826E2CD-F739-4D94-8E26-336DE93A0016}" destId="{48789A56-4CAE-4C0A-8B3D-44132FB33BCD}" srcOrd="1" destOrd="0" presId="urn:microsoft.com/office/officeart/2005/8/layout/hierarchy2"/>
    <dgm:cxn modelId="{9478A522-64B8-4ACE-9AD8-F5694D2BC806}" type="presParOf" srcId="{111332F0-C059-4139-AA8E-A8BD4F00A5E2}" destId="{4EF9C4B7-BBD2-403A-A414-E5FFF8B334B9}" srcOrd="5" destOrd="0" presId="urn:microsoft.com/office/officeart/2005/8/layout/hierarchy2"/>
    <dgm:cxn modelId="{7880FBA1-6B71-4DC4-81C4-B417759D48D7}" type="presParOf" srcId="{4EF9C4B7-BBD2-403A-A414-E5FFF8B334B9}" destId="{40BD316B-5B31-45F3-BA10-4B068BA4F415}" srcOrd="0" destOrd="0" presId="urn:microsoft.com/office/officeart/2005/8/layout/hierarchy2"/>
    <dgm:cxn modelId="{C3EC8588-2802-455E-BBB0-B703234AB426}" type="presParOf" srcId="{4EF9C4B7-BBD2-403A-A414-E5FFF8B334B9}" destId="{4A08E808-FCA3-4C04-A1A4-9C9155F3ADD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alpha val="20000"/>
          </a:srgbClr>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26577">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2159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599E5C84-F690-4DC1-9497-401FF355FBBE}">
      <dgm:prSet phldrT="[テキスト]" custT="1"/>
      <dgm:spPr>
        <a:solidFill>
          <a:srgbClr val="FF9900">
            <a:alpha val="20000"/>
          </a:srgbClr>
        </a:solidFill>
        <a:ln>
          <a:noFill/>
        </a:ln>
      </dgm:spPr>
      <dgm:t>
        <a:bodyPr/>
        <a:lstStyle/>
        <a:p>
          <a:r>
            <a:rPr kumimoji="1" lang="ja-JP" altLang="en-US" sz="2000" b="1" dirty="0"/>
            <a:t>社会</a:t>
          </a:r>
          <a:r>
            <a:rPr kumimoji="1" lang="ja-JP" altLang="en-US" sz="2000" dirty="0"/>
            <a:t>にとっての</a:t>
          </a:r>
          <a:endParaRPr kumimoji="1" lang="en-US" altLang="ja-JP" sz="2000" dirty="0"/>
        </a:p>
        <a:p>
          <a:r>
            <a:rPr kumimoji="1" lang="ja-JP" altLang="en-US" sz="2000" dirty="0"/>
            <a:t>移動短縮便益</a:t>
          </a:r>
        </a:p>
      </dgm:t>
    </dgm:pt>
    <dgm:pt modelId="{34B19004-4E05-4499-A412-C887BDE77E39}" type="parTrans" cxnId="{2CF44ABB-35B8-418E-AB6E-7DE723A748BE}">
      <dgm:prSet/>
      <dgm:spPr/>
      <dgm:t>
        <a:bodyPr/>
        <a:lstStyle/>
        <a:p>
          <a:endParaRPr kumimoji="1" lang="ja-JP" altLang="en-US"/>
        </a:p>
      </dgm:t>
    </dgm:pt>
    <dgm:pt modelId="{5DC87BE4-823B-44D5-AF84-99307F8870F8}" type="sibTrans" cxnId="{2CF44ABB-35B8-418E-AB6E-7DE723A748BE}">
      <dgm:prSet/>
      <dgm:spPr/>
      <dgm:t>
        <a:bodyPr/>
        <a:lstStyle/>
        <a:p>
          <a:endParaRPr kumimoji="1" lang="ja-JP" altLang="en-US"/>
        </a:p>
      </dgm:t>
    </dgm:pt>
    <dgm:pt modelId="{9AE1D367-264F-4E3D-A632-335592ECB27E}">
      <dgm:prSet phldrT="[テキスト]" custT="1"/>
      <dgm:spPr>
        <a:solidFill>
          <a:srgbClr val="FF9900">
            <a:alpha val="20000"/>
          </a:srgbClr>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なくても困らない</a:t>
          </a:r>
          <a:r>
            <a:rPr kumimoji="1" lang="en-US" altLang="ja-JP" sz="2000" dirty="0"/>
            <a:t>)</a:t>
          </a:r>
        </a:p>
      </dgm:t>
    </dgm:pt>
    <dgm:pt modelId="{A4CC39F2-F3A3-4BE1-AC35-48494F6B0E23}" type="parTrans" cxnId="{917D815D-427E-46BA-8279-8E443126A5A9}">
      <dgm:prSet/>
      <dgm:spPr/>
      <dgm:t>
        <a:bodyPr/>
        <a:lstStyle/>
        <a:p>
          <a:endParaRPr kumimoji="1" lang="ja-JP" altLang="en-US"/>
        </a:p>
      </dgm:t>
    </dgm:pt>
    <dgm:pt modelId="{775FEE7A-9AA8-44BD-9CC6-1EAC7165307B}" type="sibTrans" cxnId="{917D815D-427E-46BA-8279-8E443126A5A9}">
      <dgm:prSet/>
      <dgm:spPr/>
      <dgm:t>
        <a:bodyPr/>
        <a:lstStyle/>
        <a:p>
          <a:endParaRPr kumimoji="1" lang="ja-JP" altLang="en-US"/>
        </a:p>
      </dgm:t>
    </dgm:pt>
    <dgm:pt modelId="{863B33E1-AE3A-4492-B60C-087C2E279779}">
      <dgm:prSet phldrT="[テキスト]" custT="1"/>
      <dgm:spPr>
        <a:solidFill>
          <a:srgbClr val="FF9900">
            <a:alpha val="20000"/>
          </a:srgbClr>
        </a:solidFill>
        <a:ln>
          <a:noFill/>
        </a:ln>
      </dgm:spPr>
      <dgm:t>
        <a:bodyPr/>
        <a:lstStyle/>
        <a:p>
          <a:r>
            <a:rPr kumimoji="1" lang="ja-JP" altLang="en-US" sz="2000" dirty="0"/>
            <a:t>朝食頻度</a:t>
          </a:r>
        </a:p>
      </dgm:t>
    </dgm:pt>
    <dgm:pt modelId="{99720855-42C3-418C-ADCC-48AA31D36E65}" type="parTrans" cxnId="{D4D5313E-4C6B-4A78-8E49-1A0C20F3E76A}">
      <dgm:prSet/>
      <dgm:spPr/>
      <dgm:t>
        <a:bodyPr/>
        <a:lstStyle/>
        <a:p>
          <a:endParaRPr kumimoji="1" lang="ja-JP" altLang="en-US"/>
        </a:p>
      </dgm:t>
    </dgm:pt>
    <dgm:pt modelId="{F103BC43-C451-4FF3-993E-D7F7BF0958CE}" type="sibTrans" cxnId="{D4D5313E-4C6B-4A78-8E49-1A0C20F3E76A}">
      <dgm:prSet/>
      <dgm:spPr/>
      <dgm:t>
        <a:bodyPr/>
        <a:lstStyle/>
        <a:p>
          <a:endParaRPr kumimoji="1" lang="ja-JP" altLang="en-US"/>
        </a:p>
      </dgm:t>
    </dgm:pt>
    <dgm:pt modelId="{E38FF288-71D2-45B6-93EF-F415713F8137}">
      <dgm:prSet phldrT="[テキスト]" custT="1"/>
      <dgm:spPr>
        <a:solidFill>
          <a:srgbClr val="FF9900">
            <a:alpha val="20000"/>
          </a:srgbClr>
        </a:solidFill>
        <a:ln>
          <a:noFill/>
        </a:ln>
      </dgm:spPr>
      <dgm:t>
        <a:bodyPr/>
        <a:lstStyle/>
        <a:p>
          <a:r>
            <a:rPr kumimoji="1" lang="ja-JP" altLang="en-US" sz="2000" dirty="0"/>
            <a:t>学生ダミー</a:t>
          </a:r>
        </a:p>
      </dgm:t>
    </dgm:pt>
    <dgm:pt modelId="{6BCB0096-78D3-4AA4-85C4-F6670FD3821D}" type="parTrans" cxnId="{6FBA2166-0765-40F3-9B1B-1F7A4A3CC549}">
      <dgm:prSet/>
      <dgm:spPr/>
      <dgm:t>
        <a:bodyPr/>
        <a:lstStyle/>
        <a:p>
          <a:endParaRPr kumimoji="1" lang="ja-JP" altLang="en-US"/>
        </a:p>
      </dgm:t>
    </dgm:pt>
    <dgm:pt modelId="{BBC6F784-F276-4720-8E63-4D0C0F52C3A5}" type="sibTrans" cxnId="{6FBA2166-0765-40F3-9B1B-1F7A4A3CC549}">
      <dgm:prSet/>
      <dgm:spPr/>
      <dgm:t>
        <a:bodyPr/>
        <a:lstStyle/>
        <a:p>
          <a:endParaRPr kumimoji="1" lang="ja-JP" altLang="en-US"/>
        </a:p>
      </dgm:t>
    </dgm:pt>
    <dgm:pt modelId="{2D2F226F-4490-40EF-A15A-791923857DA9}">
      <dgm:prSet phldrT="[テキスト]" custT="1"/>
      <dgm:spPr>
        <a:solidFill>
          <a:srgbClr val="FF9900">
            <a:alpha val="20000"/>
          </a:srgbClr>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なくてもよい</a:t>
          </a:r>
          <a:r>
            <a:rPr kumimoji="1" lang="en-US" altLang="ja-JP" sz="2000" dirty="0"/>
            <a:t>)</a:t>
          </a:r>
        </a:p>
      </dgm:t>
    </dgm:pt>
    <dgm:pt modelId="{B8D147BB-2AE2-4BE8-BF53-61D33D33F1A7}" type="sibTrans" cxnId="{7092F156-11A5-484B-A1A6-0E1498017673}">
      <dgm:prSet/>
      <dgm:spPr/>
      <dgm:t>
        <a:bodyPr/>
        <a:lstStyle/>
        <a:p>
          <a:endParaRPr kumimoji="1" lang="ja-JP" altLang="en-US"/>
        </a:p>
      </dgm:t>
    </dgm:pt>
    <dgm:pt modelId="{4C4802A8-B58C-4A97-8D8D-7921D81E8C53}" type="parTrans" cxnId="{7092F156-11A5-484B-A1A6-0E1498017673}">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66773CEF-7C79-4827-9C91-02A8199923F9}" type="pres">
      <dgm:prSet presAssocID="{599E5C84-F690-4DC1-9497-401FF355FBBE}" presName="root1" presStyleCnt="0"/>
      <dgm:spPr/>
    </dgm:pt>
    <dgm:pt modelId="{72CB48E6-E18D-43AC-AEFC-D66D508A637C}" type="pres">
      <dgm:prSet presAssocID="{599E5C84-F690-4DC1-9497-401FF355FBBE}" presName="LevelOneTextNode" presStyleLbl="node0" presStyleIdx="0" presStyleCnt="5" custScaleX="63358" custScaleY="60664" custLinFactNeighborY="3900">
        <dgm:presLayoutVars>
          <dgm:chPref val="3"/>
        </dgm:presLayoutVars>
      </dgm:prSet>
      <dgm:spPr/>
      <dgm:t>
        <a:bodyPr/>
        <a:lstStyle/>
        <a:p>
          <a:endParaRPr kumimoji="1" lang="ja-JP" altLang="en-US"/>
        </a:p>
      </dgm:t>
    </dgm:pt>
    <dgm:pt modelId="{9EDA9D7E-CB78-4B38-B982-1207B4A7BDB5}" type="pres">
      <dgm:prSet presAssocID="{599E5C84-F690-4DC1-9497-401FF355FBBE}" presName="level2hierChild" presStyleCnt="0"/>
      <dgm:spPr/>
    </dgm:pt>
    <dgm:pt modelId="{845DCCE0-393E-466D-B6C3-BDC27D73E8D4}" type="pres">
      <dgm:prSet presAssocID="{863B33E1-AE3A-4492-B60C-087C2E279779}" presName="root1" presStyleCnt="0"/>
      <dgm:spPr/>
    </dgm:pt>
    <dgm:pt modelId="{1C3B4A16-6206-4335-A1B8-82CC0B9FD945}" type="pres">
      <dgm:prSet presAssocID="{863B33E1-AE3A-4492-B60C-087C2E279779}" presName="LevelOneTextNode" presStyleLbl="node0" presStyleIdx="1" presStyleCnt="5" custScaleX="63358" custScaleY="60664" custLinFactNeighborY="-8775">
        <dgm:presLayoutVars>
          <dgm:chPref val="3"/>
        </dgm:presLayoutVars>
      </dgm:prSet>
      <dgm:spPr/>
      <dgm:t>
        <a:bodyPr/>
        <a:lstStyle/>
        <a:p>
          <a:endParaRPr kumimoji="1" lang="ja-JP" altLang="en-US"/>
        </a:p>
      </dgm:t>
    </dgm:pt>
    <dgm:pt modelId="{EE1F330B-15EA-4223-B889-CAF685D846FE}" type="pres">
      <dgm:prSet presAssocID="{863B33E1-AE3A-4492-B60C-087C2E279779}" presName="level2hierChild" presStyleCnt="0"/>
      <dgm:spPr/>
    </dgm:pt>
    <dgm:pt modelId="{96A175AE-6D7A-4A60-BF75-606D1E2356B8}" type="pres">
      <dgm:prSet presAssocID="{E38FF288-71D2-45B6-93EF-F415713F8137}" presName="root1" presStyleCnt="0"/>
      <dgm:spPr/>
    </dgm:pt>
    <dgm:pt modelId="{8AF28728-CC09-406E-8F88-1328CDBF41C9}" type="pres">
      <dgm:prSet presAssocID="{E38FF288-71D2-45B6-93EF-F415713F8137}" presName="LevelOneTextNode" presStyleLbl="node0" presStyleIdx="2" presStyleCnt="5" custScaleX="63358" custScaleY="60664" custLinFactNeighborY="-22200">
        <dgm:presLayoutVars>
          <dgm:chPref val="3"/>
        </dgm:presLayoutVars>
      </dgm:prSet>
      <dgm:spPr/>
      <dgm:t>
        <a:bodyPr/>
        <a:lstStyle/>
        <a:p>
          <a:endParaRPr kumimoji="1" lang="ja-JP" altLang="en-US"/>
        </a:p>
      </dgm:t>
    </dgm:pt>
    <dgm:pt modelId="{F63CEEDE-4BCC-4200-8FDD-E3F9C70BFC3A}" type="pres">
      <dgm:prSet presAssocID="{E38FF288-71D2-45B6-93EF-F415713F8137}" presName="level2hierChild" presStyleCnt="0"/>
      <dgm:spPr/>
    </dgm:pt>
    <dgm:pt modelId="{F4551AED-F29F-41FD-8AA0-DF6697DC49B6}" type="pres">
      <dgm:prSet presAssocID="{9AE1D367-264F-4E3D-A632-335592ECB27E}" presName="root1" presStyleCnt="0"/>
      <dgm:spPr/>
    </dgm:pt>
    <dgm:pt modelId="{B715337C-C65C-4831-A1E8-97414C39150B}" type="pres">
      <dgm:prSet presAssocID="{9AE1D367-264F-4E3D-A632-335592ECB27E}" presName="LevelOneTextNode" presStyleLbl="node0" presStyleIdx="3" presStyleCnt="5" custScaleX="63358" custScaleY="60664" custLinFactNeighborY="-35352">
        <dgm:presLayoutVars>
          <dgm:chPref val="3"/>
        </dgm:presLayoutVars>
      </dgm:prSet>
      <dgm:spPr/>
      <dgm:t>
        <a:bodyPr/>
        <a:lstStyle/>
        <a:p>
          <a:endParaRPr kumimoji="1" lang="ja-JP" altLang="en-US"/>
        </a:p>
      </dgm:t>
    </dgm:pt>
    <dgm:pt modelId="{307F8FB8-5803-41EC-AD9A-E8039B87753A}" type="pres">
      <dgm:prSet presAssocID="{9AE1D367-264F-4E3D-A632-335592ECB27E}" presName="level2hierChild" presStyleCnt="0"/>
      <dgm:spPr/>
    </dgm:pt>
    <dgm:pt modelId="{58F837CB-0B32-4F97-864E-38CE5AD3F3EF}" type="pres">
      <dgm:prSet presAssocID="{2D2F226F-4490-40EF-A15A-791923857DA9}" presName="root1" presStyleCnt="0"/>
      <dgm:spPr/>
    </dgm:pt>
    <dgm:pt modelId="{14C696C2-EF15-4636-9A63-7FF3D3800A37}" type="pres">
      <dgm:prSet presAssocID="{2D2F226F-4490-40EF-A15A-791923857DA9}" presName="LevelOneTextNode" presStyleLbl="node0" presStyleIdx="4" presStyleCnt="5" custScaleX="63358" custScaleY="60664" custLinFactNeighborY="-48125">
        <dgm:presLayoutVars>
          <dgm:chPref val="3"/>
        </dgm:presLayoutVars>
      </dgm:prSet>
      <dgm:spPr/>
      <dgm:t>
        <a:bodyPr/>
        <a:lstStyle/>
        <a:p>
          <a:endParaRPr kumimoji="1" lang="ja-JP" altLang="en-US"/>
        </a:p>
      </dgm:t>
    </dgm:pt>
    <dgm:pt modelId="{B9E170A2-E875-4C9A-97B8-F7E8EC9A5CF8}" type="pres">
      <dgm:prSet presAssocID="{2D2F226F-4490-40EF-A15A-791923857DA9}" presName="level2hierChild" presStyleCnt="0"/>
      <dgm:spPr/>
    </dgm:pt>
  </dgm:ptLst>
  <dgm:cxnLst>
    <dgm:cxn modelId="{ABEDA323-4F2F-4A31-9934-56399A2DE0FD}" type="presOf" srcId="{599E5C84-F690-4DC1-9497-401FF355FBBE}" destId="{72CB48E6-E18D-43AC-AEFC-D66D508A637C}" srcOrd="0" destOrd="0" presId="urn:microsoft.com/office/officeart/2005/8/layout/hierarchy2"/>
    <dgm:cxn modelId="{7092F156-11A5-484B-A1A6-0E1498017673}" srcId="{935713A5-CAE4-4B29-ABE1-868B93402797}" destId="{2D2F226F-4490-40EF-A15A-791923857DA9}" srcOrd="4" destOrd="0" parTransId="{4C4802A8-B58C-4A97-8D8D-7921D81E8C53}" sibTransId="{B8D147BB-2AE2-4BE8-BF53-61D33D33F1A7}"/>
    <dgm:cxn modelId="{D4D5313E-4C6B-4A78-8E49-1A0C20F3E76A}" srcId="{935713A5-CAE4-4B29-ABE1-868B93402797}" destId="{863B33E1-AE3A-4492-B60C-087C2E279779}" srcOrd="1" destOrd="0" parTransId="{99720855-42C3-418C-ADCC-48AA31D36E65}" sibTransId="{F103BC43-C451-4FF3-993E-D7F7BF0958CE}"/>
    <dgm:cxn modelId="{C6027C2D-DC00-47FC-BF46-2A2318803A74}" type="presOf" srcId="{863B33E1-AE3A-4492-B60C-087C2E279779}" destId="{1C3B4A16-6206-4335-A1B8-82CC0B9FD945}" srcOrd="0" destOrd="0" presId="urn:microsoft.com/office/officeart/2005/8/layout/hierarchy2"/>
    <dgm:cxn modelId="{917D815D-427E-46BA-8279-8E443126A5A9}" srcId="{935713A5-CAE4-4B29-ABE1-868B93402797}" destId="{9AE1D367-264F-4E3D-A632-335592ECB27E}" srcOrd="3" destOrd="0" parTransId="{A4CC39F2-F3A3-4BE1-AC35-48494F6B0E23}" sibTransId="{775FEE7A-9AA8-44BD-9CC6-1EAC7165307B}"/>
    <dgm:cxn modelId="{2EA510FB-3BD9-42C2-B55E-20A13302787C}" type="presOf" srcId="{9AE1D367-264F-4E3D-A632-335592ECB27E}" destId="{B715337C-C65C-4831-A1E8-97414C39150B}" srcOrd="0" destOrd="0" presId="urn:microsoft.com/office/officeart/2005/8/layout/hierarchy2"/>
    <dgm:cxn modelId="{CA81EABE-0AC0-4851-9B38-AFA2AA5F7C29}" type="presOf" srcId="{2D2F226F-4490-40EF-A15A-791923857DA9}" destId="{14C696C2-EF15-4636-9A63-7FF3D3800A37}" srcOrd="0" destOrd="0" presId="urn:microsoft.com/office/officeart/2005/8/layout/hierarchy2"/>
    <dgm:cxn modelId="{19A22152-CB81-4128-8EA4-3A2559B2142D}" type="presOf" srcId="{E38FF288-71D2-45B6-93EF-F415713F8137}" destId="{8AF28728-CC09-406E-8F88-1328CDBF41C9}" srcOrd="0" destOrd="0" presId="urn:microsoft.com/office/officeart/2005/8/layout/hierarchy2"/>
    <dgm:cxn modelId="{2CF44ABB-35B8-418E-AB6E-7DE723A748BE}" srcId="{935713A5-CAE4-4B29-ABE1-868B93402797}" destId="{599E5C84-F690-4DC1-9497-401FF355FBBE}" srcOrd="0" destOrd="0" parTransId="{34B19004-4E05-4499-A412-C887BDE77E39}" sibTransId="{5DC87BE4-823B-44D5-AF84-99307F8870F8}"/>
    <dgm:cxn modelId="{6FBA2166-0765-40F3-9B1B-1F7A4A3CC549}" srcId="{935713A5-CAE4-4B29-ABE1-868B93402797}" destId="{E38FF288-71D2-45B6-93EF-F415713F8137}" srcOrd="2" destOrd="0" parTransId="{6BCB0096-78D3-4AA4-85C4-F6670FD3821D}" sibTransId="{BBC6F784-F276-4720-8E63-4D0C0F52C3A5}"/>
    <dgm:cxn modelId="{5BB50CD6-9506-4390-A8CF-E03092C47DE2}" type="presOf" srcId="{935713A5-CAE4-4B29-ABE1-868B93402797}" destId="{63E394D9-C9A5-46E0-902D-A534D4868C37}" srcOrd="0" destOrd="0" presId="urn:microsoft.com/office/officeart/2005/8/layout/hierarchy2"/>
    <dgm:cxn modelId="{3AD21692-4F63-4058-A6CD-F5351A02964D}" type="presParOf" srcId="{63E394D9-C9A5-46E0-902D-A534D4868C37}" destId="{66773CEF-7C79-4827-9C91-02A8199923F9}" srcOrd="0" destOrd="0" presId="urn:microsoft.com/office/officeart/2005/8/layout/hierarchy2"/>
    <dgm:cxn modelId="{04E01F7B-4998-48D5-9CBC-906DF45C5C61}" type="presParOf" srcId="{66773CEF-7C79-4827-9C91-02A8199923F9}" destId="{72CB48E6-E18D-43AC-AEFC-D66D508A637C}" srcOrd="0" destOrd="0" presId="urn:microsoft.com/office/officeart/2005/8/layout/hierarchy2"/>
    <dgm:cxn modelId="{1E6D0EBE-2276-4AF4-B282-1317B3CAD35D}" type="presParOf" srcId="{66773CEF-7C79-4827-9C91-02A8199923F9}" destId="{9EDA9D7E-CB78-4B38-B982-1207B4A7BDB5}" srcOrd="1" destOrd="0" presId="urn:microsoft.com/office/officeart/2005/8/layout/hierarchy2"/>
    <dgm:cxn modelId="{6B0C9309-A848-4F14-8B0F-D3106B603B22}" type="presParOf" srcId="{63E394D9-C9A5-46E0-902D-A534D4868C37}" destId="{845DCCE0-393E-466D-B6C3-BDC27D73E8D4}" srcOrd="1" destOrd="0" presId="urn:microsoft.com/office/officeart/2005/8/layout/hierarchy2"/>
    <dgm:cxn modelId="{1EE823CC-A574-475F-AC92-5E88A2EDF5B2}" type="presParOf" srcId="{845DCCE0-393E-466D-B6C3-BDC27D73E8D4}" destId="{1C3B4A16-6206-4335-A1B8-82CC0B9FD945}" srcOrd="0" destOrd="0" presId="urn:microsoft.com/office/officeart/2005/8/layout/hierarchy2"/>
    <dgm:cxn modelId="{C07F6546-FB7C-4DE0-9EB7-CB1A3B173102}" type="presParOf" srcId="{845DCCE0-393E-466D-B6C3-BDC27D73E8D4}" destId="{EE1F330B-15EA-4223-B889-CAF685D846FE}" srcOrd="1" destOrd="0" presId="urn:microsoft.com/office/officeart/2005/8/layout/hierarchy2"/>
    <dgm:cxn modelId="{DF8250C4-B0B1-4640-9AB1-6E5C3A98A39F}" type="presParOf" srcId="{63E394D9-C9A5-46E0-902D-A534D4868C37}" destId="{96A175AE-6D7A-4A60-BF75-606D1E2356B8}" srcOrd="2" destOrd="0" presId="urn:microsoft.com/office/officeart/2005/8/layout/hierarchy2"/>
    <dgm:cxn modelId="{9585E818-7418-47EF-B190-875F852EFA69}" type="presParOf" srcId="{96A175AE-6D7A-4A60-BF75-606D1E2356B8}" destId="{8AF28728-CC09-406E-8F88-1328CDBF41C9}" srcOrd="0" destOrd="0" presId="urn:microsoft.com/office/officeart/2005/8/layout/hierarchy2"/>
    <dgm:cxn modelId="{ADEE8B53-5342-4AFE-A95A-760641E85BDA}" type="presParOf" srcId="{96A175AE-6D7A-4A60-BF75-606D1E2356B8}" destId="{F63CEEDE-4BCC-4200-8FDD-E3F9C70BFC3A}" srcOrd="1" destOrd="0" presId="urn:microsoft.com/office/officeart/2005/8/layout/hierarchy2"/>
    <dgm:cxn modelId="{1F0160DF-02B2-4F86-98C9-54B3860B9779}" type="presParOf" srcId="{63E394D9-C9A5-46E0-902D-A534D4868C37}" destId="{F4551AED-F29F-41FD-8AA0-DF6697DC49B6}" srcOrd="3" destOrd="0" presId="urn:microsoft.com/office/officeart/2005/8/layout/hierarchy2"/>
    <dgm:cxn modelId="{A790B17B-1E75-4BC9-BA5B-44A72D3146D0}" type="presParOf" srcId="{F4551AED-F29F-41FD-8AA0-DF6697DC49B6}" destId="{B715337C-C65C-4831-A1E8-97414C39150B}" srcOrd="0" destOrd="0" presId="urn:microsoft.com/office/officeart/2005/8/layout/hierarchy2"/>
    <dgm:cxn modelId="{518986F3-F53A-49F6-912B-442AF4511C19}" type="presParOf" srcId="{F4551AED-F29F-41FD-8AA0-DF6697DC49B6}" destId="{307F8FB8-5803-41EC-AD9A-E8039B87753A}" srcOrd="1" destOrd="0" presId="urn:microsoft.com/office/officeart/2005/8/layout/hierarchy2"/>
    <dgm:cxn modelId="{2D5B6B42-C007-4736-B98F-7CD9B436A0D2}" type="presParOf" srcId="{63E394D9-C9A5-46E0-902D-A534D4868C37}" destId="{58F837CB-0B32-4F97-864E-38CE5AD3F3EF}" srcOrd="4" destOrd="0" presId="urn:microsoft.com/office/officeart/2005/8/layout/hierarchy2"/>
    <dgm:cxn modelId="{F9467934-E173-4F09-9A82-946BAA6A498D}" type="presParOf" srcId="{58F837CB-0B32-4F97-864E-38CE5AD3F3EF}" destId="{14C696C2-EF15-4636-9A63-7FF3D3800A37}" srcOrd="0" destOrd="0" presId="urn:microsoft.com/office/officeart/2005/8/layout/hierarchy2"/>
    <dgm:cxn modelId="{8F0C50B2-FAD5-488D-926E-1965C29AA75C}" type="presParOf" srcId="{58F837CB-0B32-4F97-864E-38CE5AD3F3EF}" destId="{B9E170A2-E875-4C9A-97B8-F7E8EC9A5CF8}" srcOrd="1" destOrd="0" presId="urn:microsoft.com/office/officeart/2005/8/layout/hierarchy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alpha val="20000"/>
          </a:srgbClr>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alpha val="20000"/>
          </a:srgbClr>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0C8C7994-CED8-47DD-815C-0D6D2A4E65B6}">
      <dgm:prSet/>
      <dgm:spPr>
        <a:solidFill>
          <a:srgbClr val="FF9900"/>
        </a:solidFill>
        <a:ln>
          <a:noFill/>
        </a:ln>
      </dgm:spPr>
      <dgm:t>
        <a:bodyPr/>
        <a:lstStyle/>
        <a:p>
          <a:r>
            <a:rPr kumimoji="1" lang="ja-JP" altLang="en-US" dirty="0"/>
            <a:t>ゴミ臭気</a:t>
          </a:r>
        </a:p>
      </dgm:t>
    </dgm:pt>
    <dgm:pt modelId="{CB22D7F3-FEC9-4092-BA58-D50802BB1339}" type="parTrans" cxnId="{11F6914E-28F9-4BC7-883B-3D244A72D7BD}">
      <dgm:prSet/>
      <dgm:spPr/>
      <dgm:t>
        <a:bodyPr/>
        <a:lstStyle/>
        <a:p>
          <a:endParaRPr kumimoji="1" lang="ja-JP" altLang="en-US"/>
        </a:p>
      </dgm:t>
    </dgm:pt>
    <dgm:pt modelId="{F55116BC-BF26-479C-8CAF-AAEFBD3467D7}" type="sibTrans" cxnId="{11F6914E-28F9-4BC7-883B-3D244A72D7BD}">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5">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5"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5"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7E26C0D4-44E6-49C1-909E-743E8588E573}" type="pres">
      <dgm:prSet presAssocID="{0C8C7994-CED8-47DD-815C-0D6D2A4E65B6}" presName="root1" presStyleCnt="0"/>
      <dgm:spPr/>
    </dgm:pt>
    <dgm:pt modelId="{8C94DF5D-D270-4202-BED5-DEACE4334A67}" type="pres">
      <dgm:prSet presAssocID="{0C8C7994-CED8-47DD-815C-0D6D2A4E65B6}" presName="LevelOneTextNode" presStyleLbl="node0" presStyleIdx="3" presStyleCnt="5" custLinFactNeighborY="-16470">
        <dgm:presLayoutVars>
          <dgm:chPref val="3"/>
        </dgm:presLayoutVars>
      </dgm:prSet>
      <dgm:spPr/>
      <dgm:t>
        <a:bodyPr/>
        <a:lstStyle/>
        <a:p>
          <a:endParaRPr kumimoji="1" lang="ja-JP" altLang="en-US"/>
        </a:p>
      </dgm:t>
    </dgm:pt>
    <dgm:pt modelId="{90FBCA5F-40B4-4FDF-8006-0F2C9B0CA40F}" type="pres">
      <dgm:prSet presAssocID="{0C8C7994-CED8-47DD-815C-0D6D2A4E65B6}"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4" presStyleCnt="5" custLinFactNeighborY="-2196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Lst>
  <dgm:cxnLst>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4"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11F6914E-28F9-4BC7-883B-3D244A72D7BD}" srcId="{935713A5-CAE4-4B29-ABE1-868B93402797}" destId="{0C8C7994-CED8-47DD-815C-0D6D2A4E65B6}" srcOrd="3" destOrd="0" parTransId="{CB22D7F3-FEC9-4092-BA58-D50802BB1339}" sibTransId="{F55116BC-BF26-479C-8CAF-AAEFBD3467D7}"/>
    <dgm:cxn modelId="{D8E8CAA8-85C0-461A-B638-4F366B57E434}" type="presOf" srcId="{0C8C7994-CED8-47DD-815C-0D6D2A4E65B6}" destId="{8C94DF5D-D270-4202-BED5-DEACE4334A67}" srcOrd="0" destOrd="0" presId="urn:microsoft.com/office/officeart/2005/8/layout/hierarchy2"/>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92E848D1-D18A-4522-8DDF-CDDD705D2BC2}" type="presParOf" srcId="{63E394D9-C9A5-46E0-902D-A534D4868C37}" destId="{7E26C0D4-44E6-49C1-909E-743E8588E573}" srcOrd="3" destOrd="0" presId="urn:microsoft.com/office/officeart/2005/8/layout/hierarchy2"/>
    <dgm:cxn modelId="{122D9677-41DA-4EC0-A887-F6195DAF87B7}" type="presParOf" srcId="{7E26C0D4-44E6-49C1-909E-743E8588E573}" destId="{8C94DF5D-D270-4202-BED5-DEACE4334A67}" srcOrd="0" destOrd="0" presId="urn:microsoft.com/office/officeart/2005/8/layout/hierarchy2"/>
    <dgm:cxn modelId="{C7E11861-B297-4246-8470-7CF8A0E5362F}" type="presParOf" srcId="{7E26C0D4-44E6-49C1-909E-743E8588E573}" destId="{90FBCA5F-40B4-4FDF-8006-0F2C9B0CA40F}" srcOrd="1" destOrd="0" presId="urn:microsoft.com/office/officeart/2005/8/layout/hierarchy2"/>
    <dgm:cxn modelId="{D41D220A-C490-4CE8-9E58-A2DE1E017D1D}" type="presParOf" srcId="{63E394D9-C9A5-46E0-902D-A534D4868C37}" destId="{A692F4AA-A480-439B-AEB7-156EB88FE619}" srcOrd="4"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23B14D6C-3902-4DBF-A8B6-1A2AF03ED52A}" type="sibTrans" cxnId="{10081E58-12DF-4813-BC69-82548C982C2A}">
      <dgm:prSet/>
      <dgm:spPr/>
      <dgm:t>
        <a:bodyPr/>
        <a:lstStyle/>
        <a:p>
          <a:endParaRPr kumimoji="1" lang="ja-JP" altLang="en-US"/>
        </a:p>
      </dgm:t>
    </dgm:pt>
    <dgm:pt modelId="{F16D34CB-C0B4-4E6D-B063-909CAC9AE7D6}" type="parTrans" cxnId="{10081E58-12DF-4813-BC69-82548C982C2A}">
      <dgm:prSet/>
      <dgm:spPr/>
      <dgm:t>
        <a:bodyPr/>
        <a:lstStyle/>
        <a:p>
          <a:endParaRPr kumimoji="1" lang="ja-JP" altLang="en-US"/>
        </a:p>
      </dgm:t>
    </dgm:pt>
    <dgm:pt modelId="{648BD5DD-9211-4DF6-9B9C-0104E6009CC1}">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3EB6E3C8-8085-4662-9502-8D3C83AC269C}" type="parTrans" cxnId="{74986773-CEC5-48D5-9F1C-0BDF5E5FBAAD}">
      <dgm:prSet/>
      <dgm:spPr/>
      <dgm:t>
        <a:bodyPr/>
        <a:lstStyle/>
        <a:p>
          <a:endParaRPr kumimoji="1" lang="ja-JP" altLang="en-US"/>
        </a:p>
      </dgm:t>
    </dgm:pt>
    <dgm:pt modelId="{07F5612D-1DE0-4285-8651-C9D76C5586B3}" type="sibTrans" cxnId="{74986773-CEC5-48D5-9F1C-0BDF5E5FBAAD}">
      <dgm:prSet/>
      <dgm:spPr/>
      <dgm:t>
        <a:bodyPr/>
        <a:lstStyle/>
        <a:p>
          <a:endParaRPr kumimoji="1" lang="ja-JP" altLang="en-US"/>
        </a:p>
      </dgm:t>
    </dgm:pt>
    <dgm:pt modelId="{7739CD39-9CD6-4B79-9713-B3757172B14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F1A12F4C-9E31-4E06-B3DE-3291AB6BFCE5}" type="parTrans" cxnId="{B8362D09-F5C0-4758-BD42-3D4F00BF5245}">
      <dgm:prSet/>
      <dgm:spPr/>
      <dgm:t>
        <a:bodyPr/>
        <a:lstStyle/>
        <a:p>
          <a:endParaRPr kumimoji="1" lang="ja-JP" altLang="en-US"/>
        </a:p>
      </dgm:t>
    </dgm:pt>
    <dgm:pt modelId="{65A9DD19-1E54-419C-9F69-629B43ACB92C}" type="sibTrans" cxnId="{B8362D09-F5C0-4758-BD42-3D4F00BF5245}">
      <dgm:prSet/>
      <dgm:spPr/>
      <dgm:t>
        <a:bodyPr/>
        <a:lstStyle/>
        <a:p>
          <a:endParaRPr kumimoji="1" lang="ja-JP" altLang="en-US"/>
        </a:p>
      </dgm:t>
    </dgm:pt>
    <dgm:pt modelId="{88CFA841-6DB4-47DF-ADF6-2A5F9776A0B1}">
      <dgm:prSet phldrT="[テキスト]" custT="1"/>
      <dgm:spPr>
        <a:solidFill>
          <a:srgbClr val="FF9900">
            <a:alpha val="20000"/>
          </a:srgbClr>
        </a:solidFill>
        <a:ln>
          <a:noFill/>
        </a:ln>
      </dgm:spPr>
      <dgm:t>
        <a:bodyPr/>
        <a:lstStyle/>
        <a:p>
          <a:r>
            <a:rPr kumimoji="1" lang="ja-JP" altLang="en-US" sz="2400" dirty="0"/>
            <a:t>照度</a:t>
          </a:r>
          <a:endParaRPr kumimoji="1" lang="en-US" altLang="ja-JP" sz="2400" dirty="0"/>
        </a:p>
      </dgm:t>
    </dgm:pt>
    <dgm:pt modelId="{946916D3-0915-456A-AB89-25EC07F48547}" type="parTrans" cxnId="{41658C29-8724-46A4-AD4C-0C780710855F}">
      <dgm:prSet/>
      <dgm:spPr/>
      <dgm:t>
        <a:bodyPr/>
        <a:lstStyle/>
        <a:p>
          <a:endParaRPr kumimoji="1" lang="ja-JP" altLang="en-US"/>
        </a:p>
      </dgm:t>
    </dgm:pt>
    <dgm:pt modelId="{6A7FA9F2-AB31-48AA-8C34-D9E2E723D674}" type="sibTrans" cxnId="{41658C29-8724-46A4-AD4C-0C780710855F}">
      <dgm:prSet/>
      <dgm:spPr/>
      <dgm:t>
        <a:bodyPr/>
        <a:lstStyle/>
        <a:p>
          <a:endParaRPr kumimoji="1" lang="ja-JP" altLang="en-US"/>
        </a:p>
      </dgm:t>
    </dgm:pt>
    <dgm:pt modelId="{174BC3E5-8D2B-47AE-A4F8-516D1DDB79DA}">
      <dgm:prSet phldrT="[テキスト]" custT="1"/>
      <dgm:spPr>
        <a:solidFill>
          <a:srgbClr val="FF9900">
            <a:alpha val="20000"/>
          </a:srgbClr>
        </a:solidFill>
        <a:ln>
          <a:noFill/>
        </a:ln>
      </dgm:spPr>
      <dgm:t>
        <a:bodyPr/>
        <a:lstStyle/>
        <a:p>
          <a:r>
            <a:rPr kumimoji="1" lang="ja-JP" altLang="en-US" sz="2400" dirty="0"/>
            <a:t>住宅街</a:t>
          </a:r>
          <a:endParaRPr kumimoji="1" lang="en-US" altLang="ja-JP" sz="2400" dirty="0"/>
        </a:p>
        <a:p>
          <a:r>
            <a:rPr kumimoji="1" lang="ja-JP" altLang="en-US" sz="2400" dirty="0"/>
            <a:t>イメージ</a:t>
          </a:r>
          <a:endParaRPr kumimoji="1" lang="en-US" altLang="ja-JP" sz="2400" dirty="0"/>
        </a:p>
      </dgm:t>
    </dgm:pt>
    <dgm:pt modelId="{2BD9FD73-276D-477A-A20B-3236E4CCE700}" type="parTrans" cxnId="{6B45DC1C-24DF-46B8-A57C-BF601705CFFA}">
      <dgm:prSet/>
      <dgm:spPr/>
      <dgm:t>
        <a:bodyPr/>
        <a:lstStyle/>
        <a:p>
          <a:endParaRPr kumimoji="1" lang="ja-JP" altLang="en-US"/>
        </a:p>
      </dgm:t>
    </dgm:pt>
    <dgm:pt modelId="{24B53232-DC9D-40EB-ACD8-3DA107478162}" type="sibTrans" cxnId="{6B45DC1C-24DF-46B8-A57C-BF601705CFFA}">
      <dgm:prSet/>
      <dgm:spPr/>
      <dgm:t>
        <a:bodyPr/>
        <a:lstStyle/>
        <a:p>
          <a:endParaRPr kumimoji="1" lang="ja-JP" altLang="en-US"/>
        </a:p>
      </dgm:t>
    </dgm:pt>
    <dgm:pt modelId="{8999D38E-2652-4B5A-8801-DCC08025D346}">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F2B76573-86FB-4FDF-A3D2-02865C86C913}" type="parTrans" cxnId="{8A09DAA8-22B7-4B1A-884D-540BFCC90612}">
      <dgm:prSet/>
      <dgm:spPr/>
      <dgm:t>
        <a:bodyPr/>
        <a:lstStyle/>
        <a:p>
          <a:endParaRPr kumimoji="1" lang="ja-JP" altLang="en-US"/>
        </a:p>
      </dgm:t>
    </dgm:pt>
    <dgm:pt modelId="{D5C3AB6E-0E31-4478-BFBF-9E569226E29A}" type="sibTrans" cxnId="{8A09DAA8-22B7-4B1A-884D-540BFCC90612}">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18302B1-7494-4712-8DD1-1E45D929FAED}" type="pres">
      <dgm:prSet presAssocID="{648BD5DD-9211-4DF6-9B9C-0104E6009CC1}" presName="root1" presStyleCnt="0"/>
      <dgm:spPr/>
    </dgm:pt>
    <dgm:pt modelId="{EC7FB7CE-10F4-4CAE-90F9-EBF4974C9285}" type="pres">
      <dgm:prSet presAssocID="{648BD5DD-9211-4DF6-9B9C-0104E6009CC1}" presName="LevelOneTextNode" presStyleLbl="node0" presStyleIdx="1" presStyleCnt="6" custLinFactNeighborY="-8265">
        <dgm:presLayoutVars>
          <dgm:chPref val="3"/>
        </dgm:presLayoutVars>
      </dgm:prSet>
      <dgm:spPr/>
      <dgm:t>
        <a:bodyPr/>
        <a:lstStyle/>
        <a:p>
          <a:endParaRPr kumimoji="1" lang="ja-JP" altLang="en-US"/>
        </a:p>
      </dgm:t>
    </dgm:pt>
    <dgm:pt modelId="{2DA6B96F-718D-43A0-A397-7FE4FFFD82F8}" type="pres">
      <dgm:prSet presAssocID="{648BD5DD-9211-4DF6-9B9C-0104E6009CC1}" presName="level2hierChild" presStyleCnt="0"/>
      <dgm:spPr/>
    </dgm:pt>
    <dgm:pt modelId="{FC83B487-E4A7-4CB5-861E-045EE3261D43}" type="pres">
      <dgm:prSet presAssocID="{7739CD39-9CD6-4B79-9713-B3757172B14D}" presName="root1" presStyleCnt="0"/>
      <dgm:spPr/>
    </dgm:pt>
    <dgm:pt modelId="{D6C0417D-6F67-4465-A10A-734871114E8E}" type="pres">
      <dgm:prSet presAssocID="{7739CD39-9CD6-4B79-9713-B3757172B14D}" presName="LevelOneTextNode" presStyleLbl="node0" presStyleIdx="2" presStyleCnt="6" custLinFactNeighborY="-14877">
        <dgm:presLayoutVars>
          <dgm:chPref val="3"/>
        </dgm:presLayoutVars>
      </dgm:prSet>
      <dgm:spPr/>
      <dgm:t>
        <a:bodyPr/>
        <a:lstStyle/>
        <a:p>
          <a:endParaRPr kumimoji="1" lang="ja-JP" altLang="en-US"/>
        </a:p>
      </dgm:t>
    </dgm:pt>
    <dgm:pt modelId="{A37A0A4E-73EA-474B-AB95-7E2A0D3FADF7}" type="pres">
      <dgm:prSet presAssocID="{7739CD39-9CD6-4B79-9713-B3757172B14D}" presName="level2hierChild" presStyleCnt="0"/>
      <dgm:spPr/>
    </dgm:pt>
    <dgm:pt modelId="{644E3795-749E-473C-BF5A-384D119F59C7}" type="pres">
      <dgm:prSet presAssocID="{88CFA841-6DB4-47DF-ADF6-2A5F9776A0B1}" presName="root1" presStyleCnt="0"/>
      <dgm:spPr/>
    </dgm:pt>
    <dgm:pt modelId="{01C935F2-AE28-44BC-AE10-DA11D00AF5AA}" type="pres">
      <dgm:prSet presAssocID="{88CFA841-6DB4-47DF-ADF6-2A5F9776A0B1}" presName="LevelOneTextNode" presStyleLbl="node0" presStyleIdx="3" presStyleCnt="6" custLinFactNeighborY="-21489">
        <dgm:presLayoutVars>
          <dgm:chPref val="3"/>
        </dgm:presLayoutVars>
      </dgm:prSet>
      <dgm:spPr/>
      <dgm:t>
        <a:bodyPr/>
        <a:lstStyle/>
        <a:p>
          <a:endParaRPr kumimoji="1" lang="ja-JP" altLang="en-US"/>
        </a:p>
      </dgm:t>
    </dgm:pt>
    <dgm:pt modelId="{8905A41F-4082-46DE-A2AC-5F459FF0E94A}" type="pres">
      <dgm:prSet presAssocID="{88CFA841-6DB4-47DF-ADF6-2A5F9776A0B1}" presName="level2hierChild" presStyleCnt="0"/>
      <dgm:spPr/>
    </dgm:pt>
    <dgm:pt modelId="{0826E2CD-F739-4D94-8E26-336DE93A0016}" type="pres">
      <dgm:prSet presAssocID="{174BC3E5-8D2B-47AE-A4F8-516D1DDB79DA}" presName="root1" presStyleCnt="0"/>
      <dgm:spPr/>
    </dgm:pt>
    <dgm:pt modelId="{619ED7BB-A4FC-4310-BEDB-E47F119799C6}" type="pres">
      <dgm:prSet presAssocID="{174BC3E5-8D2B-47AE-A4F8-516D1DDB79DA}" presName="LevelOneTextNode" presStyleLbl="node0" presStyleIdx="4" presStyleCnt="6" custLinFactNeighborY="-26448">
        <dgm:presLayoutVars>
          <dgm:chPref val="3"/>
        </dgm:presLayoutVars>
      </dgm:prSet>
      <dgm:spPr/>
      <dgm:t>
        <a:bodyPr/>
        <a:lstStyle/>
        <a:p>
          <a:endParaRPr kumimoji="1" lang="ja-JP" altLang="en-US"/>
        </a:p>
      </dgm:t>
    </dgm:pt>
    <dgm:pt modelId="{48789A56-4CAE-4C0A-8B3D-44132FB33BCD}" type="pres">
      <dgm:prSet presAssocID="{174BC3E5-8D2B-47AE-A4F8-516D1DDB79DA}" presName="level2hierChild" presStyleCnt="0"/>
      <dgm:spPr/>
    </dgm:pt>
    <dgm:pt modelId="{4EF9C4B7-BBD2-403A-A414-E5FFF8B334B9}" type="pres">
      <dgm:prSet presAssocID="{8999D38E-2652-4B5A-8801-DCC08025D346}" presName="root1" presStyleCnt="0"/>
      <dgm:spPr/>
    </dgm:pt>
    <dgm:pt modelId="{40BD316B-5B31-45F3-BA10-4B068BA4F415}" type="pres">
      <dgm:prSet presAssocID="{8999D38E-2652-4B5A-8801-DCC08025D346}" presName="LevelOneTextNode" presStyleLbl="node0" presStyleIdx="5" presStyleCnt="6" custLinFactNeighborY="-31407">
        <dgm:presLayoutVars>
          <dgm:chPref val="3"/>
        </dgm:presLayoutVars>
      </dgm:prSet>
      <dgm:spPr/>
      <dgm:t>
        <a:bodyPr/>
        <a:lstStyle/>
        <a:p>
          <a:endParaRPr kumimoji="1" lang="ja-JP" altLang="en-US"/>
        </a:p>
      </dgm:t>
    </dgm:pt>
    <dgm:pt modelId="{4A08E808-FCA3-4C04-A1A4-9C9155F3ADDB}" type="pres">
      <dgm:prSet presAssocID="{8999D38E-2652-4B5A-8801-DCC08025D346}" presName="level2hierChild" presStyleCnt="0"/>
      <dgm:spPr/>
    </dgm:pt>
  </dgm:ptLst>
  <dgm:cxnLst>
    <dgm:cxn modelId="{99A5D42C-4C05-48EC-9C9F-FC058D311734}" type="presOf" srcId="{648BD5DD-9211-4DF6-9B9C-0104E6009CC1}" destId="{EC7FB7CE-10F4-4CAE-90F9-EBF4974C9285}" srcOrd="0" destOrd="0" presId="urn:microsoft.com/office/officeart/2005/8/layout/hierarchy2"/>
    <dgm:cxn modelId="{807D4B25-4E9C-456C-BA6C-FB6D55DFB6DE}" type="presOf" srcId="{174BC3E5-8D2B-47AE-A4F8-516D1DDB79DA}" destId="{619ED7BB-A4FC-4310-BEDB-E47F119799C6}"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74986773-CEC5-48D5-9F1C-0BDF5E5FBAAD}" srcId="{52C410C8-11BE-40D3-A7B4-391059B9485B}" destId="{648BD5DD-9211-4DF6-9B9C-0104E6009CC1}" srcOrd="1" destOrd="0" parTransId="{3EB6E3C8-8085-4662-9502-8D3C83AC269C}" sibTransId="{07F5612D-1DE0-4285-8651-C9D76C5586B3}"/>
    <dgm:cxn modelId="{FBE42271-8A27-4F9B-8C7B-A64FDAA5E596}" type="presOf" srcId="{88CFA841-6DB4-47DF-ADF6-2A5F9776A0B1}" destId="{01C935F2-AE28-44BC-AE10-DA11D00AF5AA}"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DF7623FB-4EF9-477D-A6D4-E4EDAAEA265D}" type="presOf" srcId="{7739CD39-9CD6-4B79-9713-B3757172B14D}" destId="{D6C0417D-6F67-4465-A10A-734871114E8E}" srcOrd="0" destOrd="0" presId="urn:microsoft.com/office/officeart/2005/8/layout/hierarchy2"/>
    <dgm:cxn modelId="{41658C29-8724-46A4-AD4C-0C780710855F}" srcId="{52C410C8-11BE-40D3-A7B4-391059B9485B}" destId="{88CFA841-6DB4-47DF-ADF6-2A5F9776A0B1}" srcOrd="3" destOrd="0" parTransId="{946916D3-0915-456A-AB89-25EC07F48547}" sibTransId="{6A7FA9F2-AB31-48AA-8C34-D9E2E723D674}"/>
    <dgm:cxn modelId="{B8362D09-F5C0-4758-BD42-3D4F00BF5245}" srcId="{52C410C8-11BE-40D3-A7B4-391059B9485B}" destId="{7739CD39-9CD6-4B79-9713-B3757172B14D}" srcOrd="2" destOrd="0" parTransId="{F1A12F4C-9E31-4E06-B3DE-3291AB6BFCE5}" sibTransId="{65A9DD19-1E54-419C-9F69-629B43ACB92C}"/>
    <dgm:cxn modelId="{8A09DAA8-22B7-4B1A-884D-540BFCC90612}" srcId="{52C410C8-11BE-40D3-A7B4-391059B9485B}" destId="{8999D38E-2652-4B5A-8801-DCC08025D346}" srcOrd="5" destOrd="0" parTransId="{F2B76573-86FB-4FDF-A3D2-02865C86C913}" sibTransId="{D5C3AB6E-0E31-4478-BFBF-9E569226E29A}"/>
    <dgm:cxn modelId="{1B96BC76-0061-4A36-8A77-834C4166BD7F}" type="presOf" srcId="{8999D38E-2652-4B5A-8801-DCC08025D346}" destId="{40BD316B-5B31-45F3-BA10-4B068BA4F415}" srcOrd="0" destOrd="0" presId="urn:microsoft.com/office/officeart/2005/8/layout/hierarchy2"/>
    <dgm:cxn modelId="{6B45DC1C-24DF-46B8-A57C-BF601705CFFA}" srcId="{52C410C8-11BE-40D3-A7B4-391059B9485B}" destId="{174BC3E5-8D2B-47AE-A4F8-516D1DDB79DA}" srcOrd="4" destOrd="0" parTransId="{2BD9FD73-276D-477A-A20B-3236E4CCE700}" sibTransId="{24B53232-DC9D-40EB-ACD8-3DA10747816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4543570-E4EC-4D4B-A675-DF31BB761244}" type="presParOf" srcId="{111332F0-C059-4139-AA8E-A8BD4F00A5E2}" destId="{618302B1-7494-4712-8DD1-1E45D929FAED}" srcOrd="1" destOrd="0" presId="urn:microsoft.com/office/officeart/2005/8/layout/hierarchy2"/>
    <dgm:cxn modelId="{52DF9599-BE39-4AC4-A7E0-5BF319820BCE}" type="presParOf" srcId="{618302B1-7494-4712-8DD1-1E45D929FAED}" destId="{EC7FB7CE-10F4-4CAE-90F9-EBF4974C9285}" srcOrd="0" destOrd="0" presId="urn:microsoft.com/office/officeart/2005/8/layout/hierarchy2"/>
    <dgm:cxn modelId="{57FDEB37-1849-49C0-98FD-3C491508AF1B}" type="presParOf" srcId="{618302B1-7494-4712-8DD1-1E45D929FAED}" destId="{2DA6B96F-718D-43A0-A397-7FE4FFFD82F8}" srcOrd="1" destOrd="0" presId="urn:microsoft.com/office/officeart/2005/8/layout/hierarchy2"/>
    <dgm:cxn modelId="{59B3C8F9-5000-44C0-BBCE-851AA73EC32D}" type="presParOf" srcId="{111332F0-C059-4139-AA8E-A8BD4F00A5E2}" destId="{FC83B487-E4A7-4CB5-861E-045EE3261D43}" srcOrd="2" destOrd="0" presId="urn:microsoft.com/office/officeart/2005/8/layout/hierarchy2"/>
    <dgm:cxn modelId="{2C2D43F6-6A6E-4A90-9E95-D8C43E92EC7C}" type="presParOf" srcId="{FC83B487-E4A7-4CB5-861E-045EE3261D43}" destId="{D6C0417D-6F67-4465-A10A-734871114E8E}" srcOrd="0" destOrd="0" presId="urn:microsoft.com/office/officeart/2005/8/layout/hierarchy2"/>
    <dgm:cxn modelId="{F0D9B17C-FB2F-442B-B2BC-0095AAC92E22}" type="presParOf" srcId="{FC83B487-E4A7-4CB5-861E-045EE3261D43}" destId="{A37A0A4E-73EA-474B-AB95-7E2A0D3FADF7}" srcOrd="1" destOrd="0" presId="urn:microsoft.com/office/officeart/2005/8/layout/hierarchy2"/>
    <dgm:cxn modelId="{EB3FF67B-0667-49B3-847F-16A6C94CCC67}" type="presParOf" srcId="{111332F0-C059-4139-AA8E-A8BD4F00A5E2}" destId="{644E3795-749E-473C-BF5A-384D119F59C7}" srcOrd="3" destOrd="0" presId="urn:microsoft.com/office/officeart/2005/8/layout/hierarchy2"/>
    <dgm:cxn modelId="{B1CE8855-2BFC-48F5-AB94-710DE779DA35}" type="presParOf" srcId="{644E3795-749E-473C-BF5A-384D119F59C7}" destId="{01C935F2-AE28-44BC-AE10-DA11D00AF5AA}" srcOrd="0" destOrd="0" presId="urn:microsoft.com/office/officeart/2005/8/layout/hierarchy2"/>
    <dgm:cxn modelId="{35797E0E-1BA9-4271-83AA-20041DE3A81E}" type="presParOf" srcId="{644E3795-749E-473C-BF5A-384D119F59C7}" destId="{8905A41F-4082-46DE-A2AC-5F459FF0E94A}" srcOrd="1" destOrd="0" presId="urn:microsoft.com/office/officeart/2005/8/layout/hierarchy2"/>
    <dgm:cxn modelId="{9251763C-654C-4D41-B916-095574E8DA88}" type="presParOf" srcId="{111332F0-C059-4139-AA8E-A8BD4F00A5E2}" destId="{0826E2CD-F739-4D94-8E26-336DE93A0016}" srcOrd="4" destOrd="0" presId="urn:microsoft.com/office/officeart/2005/8/layout/hierarchy2"/>
    <dgm:cxn modelId="{20EEF221-89D4-450A-80C6-1A2C9D8D4FDE}" type="presParOf" srcId="{0826E2CD-F739-4D94-8E26-336DE93A0016}" destId="{619ED7BB-A4FC-4310-BEDB-E47F119799C6}" srcOrd="0" destOrd="0" presId="urn:microsoft.com/office/officeart/2005/8/layout/hierarchy2"/>
    <dgm:cxn modelId="{81B446CF-967F-4726-B2BD-512E90266D01}" type="presParOf" srcId="{0826E2CD-F739-4D94-8E26-336DE93A0016}" destId="{48789A56-4CAE-4C0A-8B3D-44132FB33BCD}" srcOrd="1" destOrd="0" presId="urn:microsoft.com/office/officeart/2005/8/layout/hierarchy2"/>
    <dgm:cxn modelId="{9478A522-64B8-4ACE-9AD8-F5694D2BC806}" type="presParOf" srcId="{111332F0-C059-4139-AA8E-A8BD4F00A5E2}" destId="{4EF9C4B7-BBD2-403A-A414-E5FFF8B334B9}" srcOrd="5" destOrd="0" presId="urn:microsoft.com/office/officeart/2005/8/layout/hierarchy2"/>
    <dgm:cxn modelId="{7880FBA1-6B71-4DC4-81C4-B417759D48D7}" type="presParOf" srcId="{4EF9C4B7-BBD2-403A-A414-E5FFF8B334B9}" destId="{40BD316B-5B31-45F3-BA10-4B068BA4F415}" srcOrd="0" destOrd="0" presId="urn:microsoft.com/office/officeart/2005/8/layout/hierarchy2"/>
    <dgm:cxn modelId="{C3EC8588-2802-455E-BBB0-B703234AB426}" type="presParOf" srcId="{4EF9C4B7-BBD2-403A-A414-E5FFF8B334B9}" destId="{4A08E808-FCA3-4C04-A1A4-9C9155F3ADD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alpha val="20000"/>
          </a:srgbClr>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正</a:t>
          </a:r>
          <a:r>
            <a:rPr kumimoji="1" lang="ja-JP" altLang="en-US" sz="2800" dirty="0"/>
            <a:t>の外部性</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solidFill>
        <a:ln>
          <a:noFill/>
        </a:ln>
      </dgm:spPr>
      <dgm:t>
        <a:bodyPr/>
        <a:lstStyle/>
        <a:p>
          <a:r>
            <a:rPr kumimoji="1" lang="ja-JP" altLang="en-US" sz="3200" b="1" dirty="0"/>
            <a:t>社会</a:t>
          </a:r>
          <a:r>
            <a:rPr kumimoji="1" lang="ja-JP" altLang="en-US" sz="2800" dirty="0"/>
            <a:t>における</a:t>
          </a:r>
          <a:r>
            <a:rPr kumimoji="1" lang="en-US" altLang="ja-JP" sz="2800" dirty="0"/>
            <a:t>24</a:t>
          </a:r>
          <a:r>
            <a:rPr kumimoji="1" lang="ja-JP" altLang="en-US" sz="2800" dirty="0"/>
            <a:t>時間営業の</a:t>
          </a:r>
          <a:r>
            <a:rPr kumimoji="1" lang="ja-JP" altLang="en-US" sz="3200" b="1" dirty="0"/>
            <a:t>負</a:t>
          </a:r>
          <a:r>
            <a:rPr kumimoji="1" lang="ja-JP" altLang="en-US" sz="2800" dirty="0"/>
            <a:t>の外部性</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26577">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21592">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68F0608C-2F81-4D16-8728-A66AD47424BF}">
      <dgm:prSet/>
      <dgm:spPr>
        <a:solidFill>
          <a:srgbClr val="FF9900">
            <a:alpha val="20000"/>
          </a:srgbClr>
        </a:solidFill>
        <a:ln>
          <a:noFill/>
        </a:ln>
      </dgm:spPr>
      <dgm:t>
        <a:bodyPr/>
        <a:lstStyle/>
        <a:p>
          <a:r>
            <a:rPr kumimoji="1" lang="ja-JP" altLang="en-US" dirty="0"/>
            <a:t>社会にとっての移動短縮便益</a:t>
          </a:r>
        </a:p>
      </dgm:t>
    </dgm:pt>
    <dgm:pt modelId="{92DDC403-4B05-47FE-9681-C90F582C423D}" type="parTrans" cxnId="{0CDE778D-AF73-4059-B452-6EF976A86412}">
      <dgm:prSet/>
      <dgm:spPr/>
      <dgm:t>
        <a:bodyPr/>
        <a:lstStyle/>
        <a:p>
          <a:endParaRPr kumimoji="1" lang="ja-JP" altLang="en-US"/>
        </a:p>
      </dgm:t>
    </dgm:pt>
    <dgm:pt modelId="{8A8C840A-3E25-4072-83D2-0F4BA749F9E7}" type="sibTrans" cxnId="{0CDE778D-AF73-4059-B452-6EF976A86412}">
      <dgm:prSet/>
      <dgm:spPr/>
      <dgm:t>
        <a:bodyPr/>
        <a:lstStyle/>
        <a:p>
          <a:endParaRPr kumimoji="1" lang="ja-JP" altLang="en-US"/>
        </a:p>
      </dgm:t>
    </dgm:pt>
    <dgm:pt modelId="{9112C25F-7DBC-4ED7-8FD5-43B0B34398DF}">
      <dgm:prSet/>
      <dgm:spPr>
        <a:solidFill>
          <a:srgbClr val="FF9900"/>
        </a:solidFill>
        <a:ln>
          <a:noFill/>
        </a:ln>
      </dgm:spPr>
      <dgm:t>
        <a:bodyPr/>
        <a:lstStyle/>
        <a:p>
          <a:r>
            <a:rPr kumimoji="1" lang="ja-JP" altLang="en-US" dirty="0"/>
            <a:t>学生ダミー</a:t>
          </a:r>
        </a:p>
      </dgm:t>
    </dgm:pt>
    <dgm:pt modelId="{2D6B4776-660A-40F6-8CD6-FDCDF882DE99}" type="parTrans" cxnId="{B17EF668-1883-478C-95CD-4414173EB53D}">
      <dgm:prSet/>
      <dgm:spPr/>
      <dgm:t>
        <a:bodyPr/>
        <a:lstStyle/>
        <a:p>
          <a:endParaRPr kumimoji="1" lang="ja-JP" altLang="en-US"/>
        </a:p>
      </dgm:t>
    </dgm:pt>
    <dgm:pt modelId="{C9BE4B2B-F287-4A79-ABC9-DFA89462B25B}" type="sibTrans" cxnId="{B17EF668-1883-478C-95CD-4414173EB53D}">
      <dgm:prSet/>
      <dgm:spPr/>
      <dgm:t>
        <a:bodyPr/>
        <a:lstStyle/>
        <a:p>
          <a:endParaRPr kumimoji="1" lang="ja-JP" altLang="en-US"/>
        </a:p>
      </dgm:t>
    </dgm:pt>
    <dgm:pt modelId="{AEDD9DCC-6B24-4C7D-BCE6-D7A2F7B8B349}">
      <dgm:prSet/>
      <dgm:spPr>
        <a:solidFill>
          <a:srgbClr val="FF9900"/>
        </a:solidFill>
        <a:ln>
          <a:noFill/>
        </a:ln>
      </dgm:spPr>
      <dgm:t>
        <a:bodyPr/>
        <a:lstStyle/>
        <a:p>
          <a:r>
            <a:rPr kumimoji="1" lang="ja-JP" altLang="en-US" dirty="0"/>
            <a:t>不法駐車・駐輪</a:t>
          </a:r>
        </a:p>
      </dgm:t>
    </dgm:pt>
    <dgm:pt modelId="{92B50D4F-4967-404C-8F33-0222C11961EE}" type="parTrans" cxnId="{06C0BB5D-B70B-4E82-9FF1-B61D2A990694}">
      <dgm:prSet/>
      <dgm:spPr/>
      <dgm:t>
        <a:bodyPr/>
        <a:lstStyle/>
        <a:p>
          <a:endParaRPr kumimoji="1" lang="ja-JP" altLang="en-US"/>
        </a:p>
      </dgm:t>
    </dgm:pt>
    <dgm:pt modelId="{4E10AA7A-325C-4B01-8968-B28415360413}" type="sibTrans" cxnId="{06C0BB5D-B70B-4E82-9FF1-B61D2A990694}">
      <dgm:prSet/>
      <dgm:spPr/>
      <dgm:t>
        <a:bodyPr/>
        <a:lstStyle/>
        <a:p>
          <a:endParaRPr kumimoji="1" lang="ja-JP" altLang="en-US"/>
        </a:p>
      </dgm:t>
    </dgm:pt>
    <dgm:pt modelId="{D3318273-BB88-457B-B9BF-8F02575BBCE8}">
      <dgm:prSet/>
      <dgm:spPr>
        <a:solidFill>
          <a:srgbClr val="FF9900">
            <a:alpha val="20000"/>
          </a:srgbClr>
        </a:solidFill>
        <a:ln>
          <a:noFill/>
        </a:ln>
      </dgm:spPr>
      <dgm:t>
        <a:bodyPr/>
        <a:lstStyle/>
        <a:p>
          <a:r>
            <a:rPr kumimoji="1" lang="ja-JP" altLang="en-US" dirty="0"/>
            <a:t>防犯</a:t>
          </a:r>
        </a:p>
      </dgm:t>
    </dgm:pt>
    <dgm:pt modelId="{BFEE8D20-58F5-44B1-9EEB-1975954F5612}" type="parTrans" cxnId="{66183F51-3FC1-422D-960E-D267120CD477}">
      <dgm:prSet/>
      <dgm:spPr/>
      <dgm:t>
        <a:bodyPr/>
        <a:lstStyle/>
        <a:p>
          <a:endParaRPr kumimoji="1" lang="ja-JP" altLang="en-US"/>
        </a:p>
      </dgm:t>
    </dgm:pt>
    <dgm:pt modelId="{9AC04BA3-E368-487A-BD58-2DCDDD51C822}" type="sibTrans" cxnId="{66183F51-3FC1-422D-960E-D267120CD477}">
      <dgm:prSet/>
      <dgm:spPr/>
      <dgm:t>
        <a:bodyPr/>
        <a:lstStyle/>
        <a:p>
          <a:endParaRPr kumimoji="1" lang="ja-JP" altLang="en-US"/>
        </a:p>
      </dgm:t>
    </dgm:pt>
    <dgm:pt modelId="{0C8C7994-CED8-47DD-815C-0D6D2A4E65B6}">
      <dgm:prSet/>
      <dgm:spPr>
        <a:solidFill>
          <a:srgbClr val="FF9900"/>
        </a:solidFill>
        <a:ln>
          <a:noFill/>
        </a:ln>
      </dgm:spPr>
      <dgm:t>
        <a:bodyPr/>
        <a:lstStyle/>
        <a:p>
          <a:r>
            <a:rPr kumimoji="1" lang="ja-JP" altLang="en-US" dirty="0"/>
            <a:t>ゴミ臭気</a:t>
          </a:r>
        </a:p>
      </dgm:t>
    </dgm:pt>
    <dgm:pt modelId="{CB22D7F3-FEC9-4092-BA58-D50802BB1339}" type="parTrans" cxnId="{11F6914E-28F9-4BC7-883B-3D244A72D7BD}">
      <dgm:prSet/>
      <dgm:spPr/>
      <dgm:t>
        <a:bodyPr/>
        <a:lstStyle/>
        <a:p>
          <a:endParaRPr kumimoji="1" lang="ja-JP" altLang="en-US"/>
        </a:p>
      </dgm:t>
    </dgm:pt>
    <dgm:pt modelId="{F55116BC-BF26-479C-8CAF-AAEFBD3467D7}" type="sibTrans" cxnId="{11F6914E-28F9-4BC7-883B-3D244A72D7BD}">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43BAD8D7-175E-4A53-A128-913E90D32092}" type="pres">
      <dgm:prSet presAssocID="{68F0608C-2F81-4D16-8728-A66AD47424BF}" presName="root1" presStyleCnt="0"/>
      <dgm:spPr/>
    </dgm:pt>
    <dgm:pt modelId="{08A943A0-37A8-417C-B1CE-5016A85184AE}" type="pres">
      <dgm:prSet presAssocID="{68F0608C-2F81-4D16-8728-A66AD47424BF}" presName="LevelOneTextNode" presStyleLbl="node0" presStyleIdx="0" presStyleCnt="5">
        <dgm:presLayoutVars>
          <dgm:chPref val="3"/>
        </dgm:presLayoutVars>
      </dgm:prSet>
      <dgm:spPr/>
      <dgm:t>
        <a:bodyPr/>
        <a:lstStyle/>
        <a:p>
          <a:endParaRPr kumimoji="1" lang="ja-JP" altLang="en-US"/>
        </a:p>
      </dgm:t>
    </dgm:pt>
    <dgm:pt modelId="{11024981-E981-41FD-8424-1BA00A56E10A}" type="pres">
      <dgm:prSet presAssocID="{68F0608C-2F81-4D16-8728-A66AD47424BF}" presName="level2hierChild" presStyleCnt="0"/>
      <dgm:spPr/>
    </dgm:pt>
    <dgm:pt modelId="{B44E39DE-9A85-4E55-AB28-DB733C7E6771}" type="pres">
      <dgm:prSet presAssocID="{9112C25F-7DBC-4ED7-8FD5-43B0B34398DF}" presName="root1" presStyleCnt="0"/>
      <dgm:spPr/>
    </dgm:pt>
    <dgm:pt modelId="{081C9A07-39C6-4C6D-BCC4-5E155018A08F}" type="pres">
      <dgm:prSet presAssocID="{9112C25F-7DBC-4ED7-8FD5-43B0B34398DF}" presName="LevelOneTextNode" presStyleLbl="node0" presStyleIdx="1" presStyleCnt="5" custLinFactNeighborY="-7320">
        <dgm:presLayoutVars>
          <dgm:chPref val="3"/>
        </dgm:presLayoutVars>
      </dgm:prSet>
      <dgm:spPr/>
      <dgm:t>
        <a:bodyPr/>
        <a:lstStyle/>
        <a:p>
          <a:endParaRPr kumimoji="1" lang="ja-JP" altLang="en-US"/>
        </a:p>
      </dgm:t>
    </dgm:pt>
    <dgm:pt modelId="{D6669F90-0EA9-47D7-8FC6-F13C926D5C41}" type="pres">
      <dgm:prSet presAssocID="{9112C25F-7DBC-4ED7-8FD5-43B0B34398DF}" presName="level2hierChild" presStyleCnt="0"/>
      <dgm:spPr/>
    </dgm:pt>
    <dgm:pt modelId="{939E570A-6924-4E33-877B-F54B04B138A0}" type="pres">
      <dgm:prSet presAssocID="{AEDD9DCC-6B24-4C7D-BCE6-D7A2F7B8B349}" presName="root1" presStyleCnt="0"/>
      <dgm:spPr/>
    </dgm:pt>
    <dgm:pt modelId="{D8D2BFEC-0E70-4BC7-9F67-77B315ED7F99}" type="pres">
      <dgm:prSet presAssocID="{AEDD9DCC-6B24-4C7D-BCE6-D7A2F7B8B349}" presName="LevelOneTextNode" presStyleLbl="node0" presStyleIdx="2" presStyleCnt="5" custLinFactNeighborY="-12810">
        <dgm:presLayoutVars>
          <dgm:chPref val="3"/>
        </dgm:presLayoutVars>
      </dgm:prSet>
      <dgm:spPr/>
      <dgm:t>
        <a:bodyPr/>
        <a:lstStyle/>
        <a:p>
          <a:endParaRPr kumimoji="1" lang="ja-JP" altLang="en-US"/>
        </a:p>
      </dgm:t>
    </dgm:pt>
    <dgm:pt modelId="{266847D2-2551-486E-9D2D-CD33324E7C28}" type="pres">
      <dgm:prSet presAssocID="{AEDD9DCC-6B24-4C7D-BCE6-D7A2F7B8B349}" presName="level2hierChild" presStyleCnt="0"/>
      <dgm:spPr/>
    </dgm:pt>
    <dgm:pt modelId="{7E26C0D4-44E6-49C1-909E-743E8588E573}" type="pres">
      <dgm:prSet presAssocID="{0C8C7994-CED8-47DD-815C-0D6D2A4E65B6}" presName="root1" presStyleCnt="0"/>
      <dgm:spPr/>
    </dgm:pt>
    <dgm:pt modelId="{8C94DF5D-D270-4202-BED5-DEACE4334A67}" type="pres">
      <dgm:prSet presAssocID="{0C8C7994-CED8-47DD-815C-0D6D2A4E65B6}" presName="LevelOneTextNode" presStyleLbl="node0" presStyleIdx="3" presStyleCnt="5" custLinFactNeighborY="-16470">
        <dgm:presLayoutVars>
          <dgm:chPref val="3"/>
        </dgm:presLayoutVars>
      </dgm:prSet>
      <dgm:spPr/>
      <dgm:t>
        <a:bodyPr/>
        <a:lstStyle/>
        <a:p>
          <a:endParaRPr kumimoji="1" lang="ja-JP" altLang="en-US"/>
        </a:p>
      </dgm:t>
    </dgm:pt>
    <dgm:pt modelId="{90FBCA5F-40B4-4FDF-8006-0F2C9B0CA40F}" type="pres">
      <dgm:prSet presAssocID="{0C8C7994-CED8-47DD-815C-0D6D2A4E65B6}" presName="level2hierChild" presStyleCnt="0"/>
      <dgm:spPr/>
    </dgm:pt>
    <dgm:pt modelId="{A692F4AA-A480-439B-AEB7-156EB88FE619}" type="pres">
      <dgm:prSet presAssocID="{D3318273-BB88-457B-B9BF-8F02575BBCE8}" presName="root1" presStyleCnt="0"/>
      <dgm:spPr/>
    </dgm:pt>
    <dgm:pt modelId="{07BB8C1C-333A-45B0-A215-E11B6C02265A}" type="pres">
      <dgm:prSet presAssocID="{D3318273-BB88-457B-B9BF-8F02575BBCE8}" presName="LevelOneTextNode" presStyleLbl="node0" presStyleIdx="4" presStyleCnt="5" custLinFactNeighborY="-21960">
        <dgm:presLayoutVars>
          <dgm:chPref val="3"/>
        </dgm:presLayoutVars>
      </dgm:prSet>
      <dgm:spPr/>
      <dgm:t>
        <a:bodyPr/>
        <a:lstStyle/>
        <a:p>
          <a:endParaRPr kumimoji="1" lang="ja-JP" altLang="en-US"/>
        </a:p>
      </dgm:t>
    </dgm:pt>
    <dgm:pt modelId="{2944C077-06F8-42E2-8217-467ADA28D3AF}" type="pres">
      <dgm:prSet presAssocID="{D3318273-BB88-457B-B9BF-8F02575BBCE8}" presName="level2hierChild" presStyleCnt="0"/>
      <dgm:spPr/>
    </dgm:pt>
  </dgm:ptLst>
  <dgm:cxnLst>
    <dgm:cxn modelId="{0CDE778D-AF73-4059-B452-6EF976A86412}" srcId="{935713A5-CAE4-4B29-ABE1-868B93402797}" destId="{68F0608C-2F81-4D16-8728-A66AD47424BF}" srcOrd="0" destOrd="0" parTransId="{92DDC403-4B05-47FE-9681-C90F582C423D}" sibTransId="{8A8C840A-3E25-4072-83D2-0F4BA749F9E7}"/>
    <dgm:cxn modelId="{06C0BB5D-B70B-4E82-9FF1-B61D2A990694}" srcId="{935713A5-CAE4-4B29-ABE1-868B93402797}" destId="{AEDD9DCC-6B24-4C7D-BCE6-D7A2F7B8B349}" srcOrd="2" destOrd="0" parTransId="{92B50D4F-4967-404C-8F33-0222C11961EE}" sibTransId="{4E10AA7A-325C-4B01-8968-B28415360413}"/>
    <dgm:cxn modelId="{66183F51-3FC1-422D-960E-D267120CD477}" srcId="{935713A5-CAE4-4B29-ABE1-868B93402797}" destId="{D3318273-BB88-457B-B9BF-8F02575BBCE8}" srcOrd="4" destOrd="0" parTransId="{BFEE8D20-58F5-44B1-9EEB-1975954F5612}" sibTransId="{9AC04BA3-E368-487A-BD58-2DCDDD51C822}"/>
    <dgm:cxn modelId="{DB2B2FE0-A136-4E33-9C3F-3F2316A8D448}" type="presOf" srcId="{D3318273-BB88-457B-B9BF-8F02575BBCE8}" destId="{07BB8C1C-333A-45B0-A215-E11B6C02265A}" srcOrd="0" destOrd="0" presId="urn:microsoft.com/office/officeart/2005/8/layout/hierarchy2"/>
    <dgm:cxn modelId="{5BB50CD6-9506-4390-A8CF-E03092C47DE2}" type="presOf" srcId="{935713A5-CAE4-4B29-ABE1-868B93402797}" destId="{63E394D9-C9A5-46E0-902D-A534D4868C37}" srcOrd="0" destOrd="0" presId="urn:microsoft.com/office/officeart/2005/8/layout/hierarchy2"/>
    <dgm:cxn modelId="{3F7B7D69-CBC5-416C-BB1D-3FE0FF377E40}" type="presOf" srcId="{AEDD9DCC-6B24-4C7D-BCE6-D7A2F7B8B349}" destId="{D8D2BFEC-0E70-4BC7-9F67-77B315ED7F99}" srcOrd="0" destOrd="0" presId="urn:microsoft.com/office/officeart/2005/8/layout/hierarchy2"/>
    <dgm:cxn modelId="{B046E893-0000-425A-846D-E5B3CDBB239B}" type="presOf" srcId="{68F0608C-2F81-4D16-8728-A66AD47424BF}" destId="{08A943A0-37A8-417C-B1CE-5016A85184AE}" srcOrd="0" destOrd="0" presId="urn:microsoft.com/office/officeart/2005/8/layout/hierarchy2"/>
    <dgm:cxn modelId="{1ACADD26-EB62-4D8D-AD20-19018F117FEC}" type="presOf" srcId="{9112C25F-7DBC-4ED7-8FD5-43B0B34398DF}" destId="{081C9A07-39C6-4C6D-BCC4-5E155018A08F}" srcOrd="0" destOrd="0" presId="urn:microsoft.com/office/officeart/2005/8/layout/hierarchy2"/>
    <dgm:cxn modelId="{B17EF668-1883-478C-95CD-4414173EB53D}" srcId="{935713A5-CAE4-4B29-ABE1-868B93402797}" destId="{9112C25F-7DBC-4ED7-8FD5-43B0B34398DF}" srcOrd="1" destOrd="0" parTransId="{2D6B4776-660A-40F6-8CD6-FDCDF882DE99}" sibTransId="{C9BE4B2B-F287-4A79-ABC9-DFA89462B25B}"/>
    <dgm:cxn modelId="{11F6914E-28F9-4BC7-883B-3D244A72D7BD}" srcId="{935713A5-CAE4-4B29-ABE1-868B93402797}" destId="{0C8C7994-CED8-47DD-815C-0D6D2A4E65B6}" srcOrd="3" destOrd="0" parTransId="{CB22D7F3-FEC9-4092-BA58-D50802BB1339}" sibTransId="{F55116BC-BF26-479C-8CAF-AAEFBD3467D7}"/>
    <dgm:cxn modelId="{D8E8CAA8-85C0-461A-B638-4F366B57E434}" type="presOf" srcId="{0C8C7994-CED8-47DD-815C-0D6D2A4E65B6}" destId="{8C94DF5D-D270-4202-BED5-DEACE4334A67}" srcOrd="0" destOrd="0" presId="urn:microsoft.com/office/officeart/2005/8/layout/hierarchy2"/>
    <dgm:cxn modelId="{48419423-27C5-4126-A847-54EFA251FB3A}" type="presParOf" srcId="{63E394D9-C9A5-46E0-902D-A534D4868C37}" destId="{43BAD8D7-175E-4A53-A128-913E90D32092}" srcOrd="0" destOrd="0" presId="urn:microsoft.com/office/officeart/2005/8/layout/hierarchy2"/>
    <dgm:cxn modelId="{E3406DB8-2B7D-4FFC-8E4A-1662D7220350}" type="presParOf" srcId="{43BAD8D7-175E-4A53-A128-913E90D32092}" destId="{08A943A0-37A8-417C-B1CE-5016A85184AE}" srcOrd="0" destOrd="0" presId="urn:microsoft.com/office/officeart/2005/8/layout/hierarchy2"/>
    <dgm:cxn modelId="{F13E9C12-D94F-4363-85ED-5B720D846E58}" type="presParOf" srcId="{43BAD8D7-175E-4A53-A128-913E90D32092}" destId="{11024981-E981-41FD-8424-1BA00A56E10A}" srcOrd="1" destOrd="0" presId="urn:microsoft.com/office/officeart/2005/8/layout/hierarchy2"/>
    <dgm:cxn modelId="{511466F2-954D-4169-AA45-FB70A6226E1C}" type="presParOf" srcId="{63E394D9-C9A5-46E0-902D-A534D4868C37}" destId="{B44E39DE-9A85-4E55-AB28-DB733C7E6771}" srcOrd="1" destOrd="0" presId="urn:microsoft.com/office/officeart/2005/8/layout/hierarchy2"/>
    <dgm:cxn modelId="{A9AD3E30-2C8F-49D4-9EEE-577BE267112C}" type="presParOf" srcId="{B44E39DE-9A85-4E55-AB28-DB733C7E6771}" destId="{081C9A07-39C6-4C6D-BCC4-5E155018A08F}" srcOrd="0" destOrd="0" presId="urn:microsoft.com/office/officeart/2005/8/layout/hierarchy2"/>
    <dgm:cxn modelId="{14D6157A-C6AB-48B1-ACC9-72E346463EBF}" type="presParOf" srcId="{B44E39DE-9A85-4E55-AB28-DB733C7E6771}" destId="{D6669F90-0EA9-47D7-8FC6-F13C926D5C41}" srcOrd="1" destOrd="0" presId="urn:microsoft.com/office/officeart/2005/8/layout/hierarchy2"/>
    <dgm:cxn modelId="{7607F0C4-5130-42FF-96FD-E197D43B54E1}" type="presParOf" srcId="{63E394D9-C9A5-46E0-902D-A534D4868C37}" destId="{939E570A-6924-4E33-877B-F54B04B138A0}" srcOrd="2" destOrd="0" presId="urn:microsoft.com/office/officeart/2005/8/layout/hierarchy2"/>
    <dgm:cxn modelId="{8524F2FD-E895-4A1E-9BC7-2D2F004D6CDE}" type="presParOf" srcId="{939E570A-6924-4E33-877B-F54B04B138A0}" destId="{D8D2BFEC-0E70-4BC7-9F67-77B315ED7F99}" srcOrd="0" destOrd="0" presId="urn:microsoft.com/office/officeart/2005/8/layout/hierarchy2"/>
    <dgm:cxn modelId="{E489620E-FADF-4EA8-B8F0-BFD150D99731}" type="presParOf" srcId="{939E570A-6924-4E33-877B-F54B04B138A0}" destId="{266847D2-2551-486E-9D2D-CD33324E7C28}" srcOrd="1" destOrd="0" presId="urn:microsoft.com/office/officeart/2005/8/layout/hierarchy2"/>
    <dgm:cxn modelId="{92E848D1-D18A-4522-8DDF-CDDD705D2BC2}" type="presParOf" srcId="{63E394D9-C9A5-46E0-902D-A534D4868C37}" destId="{7E26C0D4-44E6-49C1-909E-743E8588E573}" srcOrd="3" destOrd="0" presId="urn:microsoft.com/office/officeart/2005/8/layout/hierarchy2"/>
    <dgm:cxn modelId="{122D9677-41DA-4EC0-A887-F6195DAF87B7}" type="presParOf" srcId="{7E26C0D4-44E6-49C1-909E-743E8588E573}" destId="{8C94DF5D-D270-4202-BED5-DEACE4334A67}" srcOrd="0" destOrd="0" presId="urn:microsoft.com/office/officeart/2005/8/layout/hierarchy2"/>
    <dgm:cxn modelId="{C7E11861-B297-4246-8470-7CF8A0E5362F}" type="presParOf" srcId="{7E26C0D4-44E6-49C1-909E-743E8588E573}" destId="{90FBCA5F-40B4-4FDF-8006-0F2C9B0CA40F}" srcOrd="1" destOrd="0" presId="urn:microsoft.com/office/officeart/2005/8/layout/hierarchy2"/>
    <dgm:cxn modelId="{D41D220A-C490-4CE8-9E58-A2DE1E017D1D}" type="presParOf" srcId="{63E394D9-C9A5-46E0-902D-A534D4868C37}" destId="{A692F4AA-A480-439B-AEB7-156EB88FE619}" srcOrd="4" destOrd="0" presId="urn:microsoft.com/office/officeart/2005/8/layout/hierarchy2"/>
    <dgm:cxn modelId="{4EB9EA44-B30B-47E3-9463-412CA2EE9FE3}" type="presParOf" srcId="{A692F4AA-A480-439B-AEB7-156EB88FE619}" destId="{07BB8C1C-333A-45B0-A215-E11B6C02265A}" srcOrd="0" destOrd="0" presId="urn:microsoft.com/office/officeart/2005/8/layout/hierarchy2"/>
    <dgm:cxn modelId="{85FC69E2-4952-4140-9DB1-DC91C1A303C0}" type="presParOf" srcId="{A692F4AA-A480-439B-AEB7-156EB88FE619}" destId="{2944C077-06F8-42E2-8217-467ADA28D3A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23B14D6C-3902-4DBF-A8B6-1A2AF03ED52A}" type="sibTrans" cxnId="{10081E58-12DF-4813-BC69-82548C982C2A}">
      <dgm:prSet/>
      <dgm:spPr/>
      <dgm:t>
        <a:bodyPr/>
        <a:lstStyle/>
        <a:p>
          <a:endParaRPr kumimoji="1" lang="ja-JP" altLang="en-US"/>
        </a:p>
      </dgm:t>
    </dgm:pt>
    <dgm:pt modelId="{F16D34CB-C0B4-4E6D-B063-909CAC9AE7D6}" type="parTrans" cxnId="{10081E58-12DF-4813-BC69-82548C982C2A}">
      <dgm:prSet/>
      <dgm:spPr/>
      <dgm:t>
        <a:bodyPr/>
        <a:lstStyle/>
        <a:p>
          <a:endParaRPr kumimoji="1" lang="ja-JP" altLang="en-US"/>
        </a:p>
      </dgm:t>
    </dgm:pt>
    <dgm:pt modelId="{648BD5DD-9211-4DF6-9B9C-0104E6009CC1}">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3EB6E3C8-8085-4662-9502-8D3C83AC269C}" type="parTrans" cxnId="{74986773-CEC5-48D5-9F1C-0BDF5E5FBAAD}">
      <dgm:prSet/>
      <dgm:spPr/>
      <dgm:t>
        <a:bodyPr/>
        <a:lstStyle/>
        <a:p>
          <a:endParaRPr kumimoji="1" lang="ja-JP" altLang="en-US"/>
        </a:p>
      </dgm:t>
    </dgm:pt>
    <dgm:pt modelId="{07F5612D-1DE0-4285-8651-C9D76C5586B3}" type="sibTrans" cxnId="{74986773-CEC5-48D5-9F1C-0BDF5E5FBAAD}">
      <dgm:prSet/>
      <dgm:spPr/>
      <dgm:t>
        <a:bodyPr/>
        <a:lstStyle/>
        <a:p>
          <a:endParaRPr kumimoji="1" lang="ja-JP" altLang="en-US"/>
        </a:p>
      </dgm:t>
    </dgm:pt>
    <dgm:pt modelId="{7739CD39-9CD6-4B79-9713-B3757172B14D}">
      <dgm:prSet phldrT="[テキスト]" custT="1"/>
      <dgm:spPr>
        <a:solidFill>
          <a:srgbClr val="FF9900">
            <a:alpha val="20000"/>
          </a:srgbClr>
        </a:solidFill>
        <a:ln>
          <a:noFill/>
        </a:ln>
      </dgm:spPr>
      <dgm:t>
        <a:bodyPr/>
        <a:lstStyle/>
        <a:p>
          <a:r>
            <a:rPr kumimoji="1" lang="ja-JP" altLang="en-US" sz="2400" dirty="0"/>
            <a:t>騒音</a:t>
          </a:r>
          <a:endParaRPr kumimoji="1" lang="en-US" altLang="ja-JP" sz="2400" dirty="0"/>
        </a:p>
      </dgm:t>
    </dgm:pt>
    <dgm:pt modelId="{F1A12F4C-9E31-4E06-B3DE-3291AB6BFCE5}" type="parTrans" cxnId="{B8362D09-F5C0-4758-BD42-3D4F00BF5245}">
      <dgm:prSet/>
      <dgm:spPr/>
      <dgm:t>
        <a:bodyPr/>
        <a:lstStyle/>
        <a:p>
          <a:endParaRPr kumimoji="1" lang="ja-JP" altLang="en-US"/>
        </a:p>
      </dgm:t>
    </dgm:pt>
    <dgm:pt modelId="{65A9DD19-1E54-419C-9F69-629B43ACB92C}" type="sibTrans" cxnId="{B8362D09-F5C0-4758-BD42-3D4F00BF5245}">
      <dgm:prSet/>
      <dgm:spPr/>
      <dgm:t>
        <a:bodyPr/>
        <a:lstStyle/>
        <a:p>
          <a:endParaRPr kumimoji="1" lang="ja-JP" altLang="en-US"/>
        </a:p>
      </dgm:t>
    </dgm:pt>
    <dgm:pt modelId="{88CFA841-6DB4-47DF-ADF6-2A5F9776A0B1}">
      <dgm:prSet phldrT="[テキスト]" custT="1"/>
      <dgm:spPr>
        <a:solidFill>
          <a:srgbClr val="FF9900">
            <a:alpha val="20000"/>
          </a:srgbClr>
        </a:solidFill>
        <a:ln>
          <a:noFill/>
        </a:ln>
      </dgm:spPr>
      <dgm:t>
        <a:bodyPr/>
        <a:lstStyle/>
        <a:p>
          <a:r>
            <a:rPr kumimoji="1" lang="ja-JP" altLang="en-US" sz="2400" dirty="0"/>
            <a:t>照度</a:t>
          </a:r>
          <a:endParaRPr kumimoji="1" lang="en-US" altLang="ja-JP" sz="2400" dirty="0"/>
        </a:p>
      </dgm:t>
    </dgm:pt>
    <dgm:pt modelId="{946916D3-0915-456A-AB89-25EC07F48547}" type="parTrans" cxnId="{41658C29-8724-46A4-AD4C-0C780710855F}">
      <dgm:prSet/>
      <dgm:spPr/>
      <dgm:t>
        <a:bodyPr/>
        <a:lstStyle/>
        <a:p>
          <a:endParaRPr kumimoji="1" lang="ja-JP" altLang="en-US"/>
        </a:p>
      </dgm:t>
    </dgm:pt>
    <dgm:pt modelId="{6A7FA9F2-AB31-48AA-8C34-D9E2E723D674}" type="sibTrans" cxnId="{41658C29-8724-46A4-AD4C-0C780710855F}">
      <dgm:prSet/>
      <dgm:spPr/>
      <dgm:t>
        <a:bodyPr/>
        <a:lstStyle/>
        <a:p>
          <a:endParaRPr kumimoji="1" lang="ja-JP" altLang="en-US"/>
        </a:p>
      </dgm:t>
    </dgm:pt>
    <dgm:pt modelId="{174BC3E5-8D2B-47AE-A4F8-516D1DDB79DA}">
      <dgm:prSet phldrT="[テキスト]" custT="1"/>
      <dgm:spPr>
        <a:solidFill>
          <a:srgbClr val="FF9900">
            <a:alpha val="20000"/>
          </a:srgbClr>
        </a:solidFill>
        <a:ln>
          <a:noFill/>
        </a:ln>
      </dgm:spPr>
      <dgm:t>
        <a:bodyPr/>
        <a:lstStyle/>
        <a:p>
          <a:r>
            <a:rPr kumimoji="1" lang="ja-JP" altLang="en-US" sz="2400" dirty="0"/>
            <a:t>住宅街</a:t>
          </a:r>
          <a:endParaRPr kumimoji="1" lang="en-US" altLang="ja-JP" sz="2400" dirty="0"/>
        </a:p>
        <a:p>
          <a:r>
            <a:rPr kumimoji="1" lang="ja-JP" altLang="en-US" sz="2400" dirty="0"/>
            <a:t>イメージ</a:t>
          </a:r>
          <a:endParaRPr kumimoji="1" lang="en-US" altLang="ja-JP" sz="2400" dirty="0"/>
        </a:p>
      </dgm:t>
    </dgm:pt>
    <dgm:pt modelId="{2BD9FD73-276D-477A-A20B-3236E4CCE700}" type="parTrans" cxnId="{6B45DC1C-24DF-46B8-A57C-BF601705CFFA}">
      <dgm:prSet/>
      <dgm:spPr/>
      <dgm:t>
        <a:bodyPr/>
        <a:lstStyle/>
        <a:p>
          <a:endParaRPr kumimoji="1" lang="ja-JP" altLang="en-US"/>
        </a:p>
      </dgm:t>
    </dgm:pt>
    <dgm:pt modelId="{24B53232-DC9D-40EB-ACD8-3DA107478162}" type="sibTrans" cxnId="{6B45DC1C-24DF-46B8-A57C-BF601705CFFA}">
      <dgm:prSet/>
      <dgm:spPr/>
      <dgm:t>
        <a:bodyPr/>
        <a:lstStyle/>
        <a:p>
          <a:endParaRPr kumimoji="1" lang="ja-JP" altLang="en-US"/>
        </a:p>
      </dgm:t>
    </dgm:pt>
    <dgm:pt modelId="{8999D38E-2652-4B5A-8801-DCC08025D346}">
      <dgm:prSet phldrT="[テキスト]" custT="1"/>
      <dgm:spPr>
        <a:solidFill>
          <a:srgbClr val="FF9900">
            <a:alpha val="20000"/>
          </a:srgbClr>
        </a:solidFill>
        <a:ln>
          <a:noFill/>
        </a:ln>
      </dgm:spPr>
      <dgm:t>
        <a:bodyPr/>
        <a:lstStyle/>
        <a:p>
          <a:r>
            <a:rPr kumimoji="1" lang="ja-JP" altLang="en-US" sz="2400" dirty="0"/>
            <a:t>交通量</a:t>
          </a:r>
          <a:endParaRPr kumimoji="1" lang="en-US" altLang="ja-JP" sz="2400" dirty="0"/>
        </a:p>
      </dgm:t>
    </dgm:pt>
    <dgm:pt modelId="{F2B76573-86FB-4FDF-A3D2-02865C86C913}" type="parTrans" cxnId="{8A09DAA8-22B7-4B1A-884D-540BFCC90612}">
      <dgm:prSet/>
      <dgm:spPr/>
      <dgm:t>
        <a:bodyPr/>
        <a:lstStyle/>
        <a:p>
          <a:endParaRPr kumimoji="1" lang="ja-JP" altLang="en-US"/>
        </a:p>
      </dgm:t>
    </dgm:pt>
    <dgm:pt modelId="{D5C3AB6E-0E31-4478-BFBF-9E569226E29A}" type="sibTrans" cxnId="{8A09DAA8-22B7-4B1A-884D-540BFCC90612}">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618302B1-7494-4712-8DD1-1E45D929FAED}" type="pres">
      <dgm:prSet presAssocID="{648BD5DD-9211-4DF6-9B9C-0104E6009CC1}" presName="root1" presStyleCnt="0"/>
      <dgm:spPr/>
    </dgm:pt>
    <dgm:pt modelId="{EC7FB7CE-10F4-4CAE-90F9-EBF4974C9285}" type="pres">
      <dgm:prSet presAssocID="{648BD5DD-9211-4DF6-9B9C-0104E6009CC1}" presName="LevelOneTextNode" presStyleLbl="node0" presStyleIdx="1" presStyleCnt="6" custLinFactNeighborY="-8265">
        <dgm:presLayoutVars>
          <dgm:chPref val="3"/>
        </dgm:presLayoutVars>
      </dgm:prSet>
      <dgm:spPr/>
      <dgm:t>
        <a:bodyPr/>
        <a:lstStyle/>
        <a:p>
          <a:endParaRPr kumimoji="1" lang="ja-JP" altLang="en-US"/>
        </a:p>
      </dgm:t>
    </dgm:pt>
    <dgm:pt modelId="{2DA6B96F-718D-43A0-A397-7FE4FFFD82F8}" type="pres">
      <dgm:prSet presAssocID="{648BD5DD-9211-4DF6-9B9C-0104E6009CC1}" presName="level2hierChild" presStyleCnt="0"/>
      <dgm:spPr/>
    </dgm:pt>
    <dgm:pt modelId="{FC83B487-E4A7-4CB5-861E-045EE3261D43}" type="pres">
      <dgm:prSet presAssocID="{7739CD39-9CD6-4B79-9713-B3757172B14D}" presName="root1" presStyleCnt="0"/>
      <dgm:spPr/>
    </dgm:pt>
    <dgm:pt modelId="{D6C0417D-6F67-4465-A10A-734871114E8E}" type="pres">
      <dgm:prSet presAssocID="{7739CD39-9CD6-4B79-9713-B3757172B14D}" presName="LevelOneTextNode" presStyleLbl="node0" presStyleIdx="2" presStyleCnt="6" custLinFactNeighborY="-14877">
        <dgm:presLayoutVars>
          <dgm:chPref val="3"/>
        </dgm:presLayoutVars>
      </dgm:prSet>
      <dgm:spPr/>
      <dgm:t>
        <a:bodyPr/>
        <a:lstStyle/>
        <a:p>
          <a:endParaRPr kumimoji="1" lang="ja-JP" altLang="en-US"/>
        </a:p>
      </dgm:t>
    </dgm:pt>
    <dgm:pt modelId="{A37A0A4E-73EA-474B-AB95-7E2A0D3FADF7}" type="pres">
      <dgm:prSet presAssocID="{7739CD39-9CD6-4B79-9713-B3757172B14D}" presName="level2hierChild" presStyleCnt="0"/>
      <dgm:spPr/>
    </dgm:pt>
    <dgm:pt modelId="{644E3795-749E-473C-BF5A-384D119F59C7}" type="pres">
      <dgm:prSet presAssocID="{88CFA841-6DB4-47DF-ADF6-2A5F9776A0B1}" presName="root1" presStyleCnt="0"/>
      <dgm:spPr/>
    </dgm:pt>
    <dgm:pt modelId="{01C935F2-AE28-44BC-AE10-DA11D00AF5AA}" type="pres">
      <dgm:prSet presAssocID="{88CFA841-6DB4-47DF-ADF6-2A5F9776A0B1}" presName="LevelOneTextNode" presStyleLbl="node0" presStyleIdx="3" presStyleCnt="6" custLinFactNeighborY="-21489">
        <dgm:presLayoutVars>
          <dgm:chPref val="3"/>
        </dgm:presLayoutVars>
      </dgm:prSet>
      <dgm:spPr/>
      <dgm:t>
        <a:bodyPr/>
        <a:lstStyle/>
        <a:p>
          <a:endParaRPr kumimoji="1" lang="ja-JP" altLang="en-US"/>
        </a:p>
      </dgm:t>
    </dgm:pt>
    <dgm:pt modelId="{8905A41F-4082-46DE-A2AC-5F459FF0E94A}" type="pres">
      <dgm:prSet presAssocID="{88CFA841-6DB4-47DF-ADF6-2A5F9776A0B1}" presName="level2hierChild" presStyleCnt="0"/>
      <dgm:spPr/>
    </dgm:pt>
    <dgm:pt modelId="{0826E2CD-F739-4D94-8E26-336DE93A0016}" type="pres">
      <dgm:prSet presAssocID="{174BC3E5-8D2B-47AE-A4F8-516D1DDB79DA}" presName="root1" presStyleCnt="0"/>
      <dgm:spPr/>
    </dgm:pt>
    <dgm:pt modelId="{619ED7BB-A4FC-4310-BEDB-E47F119799C6}" type="pres">
      <dgm:prSet presAssocID="{174BC3E5-8D2B-47AE-A4F8-516D1DDB79DA}" presName="LevelOneTextNode" presStyleLbl="node0" presStyleIdx="4" presStyleCnt="6" custLinFactNeighborY="-26448">
        <dgm:presLayoutVars>
          <dgm:chPref val="3"/>
        </dgm:presLayoutVars>
      </dgm:prSet>
      <dgm:spPr/>
      <dgm:t>
        <a:bodyPr/>
        <a:lstStyle/>
        <a:p>
          <a:endParaRPr kumimoji="1" lang="ja-JP" altLang="en-US"/>
        </a:p>
      </dgm:t>
    </dgm:pt>
    <dgm:pt modelId="{48789A56-4CAE-4C0A-8B3D-44132FB33BCD}" type="pres">
      <dgm:prSet presAssocID="{174BC3E5-8D2B-47AE-A4F8-516D1DDB79DA}" presName="level2hierChild" presStyleCnt="0"/>
      <dgm:spPr/>
    </dgm:pt>
    <dgm:pt modelId="{4EF9C4B7-BBD2-403A-A414-E5FFF8B334B9}" type="pres">
      <dgm:prSet presAssocID="{8999D38E-2652-4B5A-8801-DCC08025D346}" presName="root1" presStyleCnt="0"/>
      <dgm:spPr/>
    </dgm:pt>
    <dgm:pt modelId="{40BD316B-5B31-45F3-BA10-4B068BA4F415}" type="pres">
      <dgm:prSet presAssocID="{8999D38E-2652-4B5A-8801-DCC08025D346}" presName="LevelOneTextNode" presStyleLbl="node0" presStyleIdx="5" presStyleCnt="6" custLinFactNeighborY="-31407">
        <dgm:presLayoutVars>
          <dgm:chPref val="3"/>
        </dgm:presLayoutVars>
      </dgm:prSet>
      <dgm:spPr/>
      <dgm:t>
        <a:bodyPr/>
        <a:lstStyle/>
        <a:p>
          <a:endParaRPr kumimoji="1" lang="ja-JP" altLang="en-US"/>
        </a:p>
      </dgm:t>
    </dgm:pt>
    <dgm:pt modelId="{4A08E808-FCA3-4C04-A1A4-9C9155F3ADDB}" type="pres">
      <dgm:prSet presAssocID="{8999D38E-2652-4B5A-8801-DCC08025D346}" presName="level2hierChild" presStyleCnt="0"/>
      <dgm:spPr/>
    </dgm:pt>
  </dgm:ptLst>
  <dgm:cxnLst>
    <dgm:cxn modelId="{99A5D42C-4C05-48EC-9C9F-FC058D311734}" type="presOf" srcId="{648BD5DD-9211-4DF6-9B9C-0104E6009CC1}" destId="{EC7FB7CE-10F4-4CAE-90F9-EBF4974C9285}" srcOrd="0" destOrd="0" presId="urn:microsoft.com/office/officeart/2005/8/layout/hierarchy2"/>
    <dgm:cxn modelId="{807D4B25-4E9C-456C-BA6C-FB6D55DFB6DE}" type="presOf" srcId="{174BC3E5-8D2B-47AE-A4F8-516D1DDB79DA}" destId="{619ED7BB-A4FC-4310-BEDB-E47F119799C6}" srcOrd="0" destOrd="0" presId="urn:microsoft.com/office/officeart/2005/8/layout/hierarchy2"/>
    <dgm:cxn modelId="{188E5CCF-29F3-400C-81BE-2CBFEF493B19}" type="presOf" srcId="{DC75FFE2-9F0A-40E4-835D-F937E8462900}" destId="{0009236D-A0BD-4304-B3F7-8C6BE4BEF1E1}" srcOrd="0" destOrd="0" presId="urn:microsoft.com/office/officeart/2005/8/layout/hierarchy2"/>
    <dgm:cxn modelId="{10081E58-12DF-4813-BC69-82548C982C2A}" srcId="{52C410C8-11BE-40D3-A7B4-391059B9485B}" destId="{DC75FFE2-9F0A-40E4-835D-F937E8462900}" srcOrd="0" destOrd="0" parTransId="{F16D34CB-C0B4-4E6D-B063-909CAC9AE7D6}" sibTransId="{23B14D6C-3902-4DBF-A8B6-1A2AF03ED52A}"/>
    <dgm:cxn modelId="{74986773-CEC5-48D5-9F1C-0BDF5E5FBAAD}" srcId="{52C410C8-11BE-40D3-A7B4-391059B9485B}" destId="{648BD5DD-9211-4DF6-9B9C-0104E6009CC1}" srcOrd="1" destOrd="0" parTransId="{3EB6E3C8-8085-4662-9502-8D3C83AC269C}" sibTransId="{07F5612D-1DE0-4285-8651-C9D76C5586B3}"/>
    <dgm:cxn modelId="{FBE42271-8A27-4F9B-8C7B-A64FDAA5E596}" type="presOf" srcId="{88CFA841-6DB4-47DF-ADF6-2A5F9776A0B1}" destId="{01C935F2-AE28-44BC-AE10-DA11D00AF5AA}" srcOrd="0" destOrd="0" presId="urn:microsoft.com/office/officeart/2005/8/layout/hierarchy2"/>
    <dgm:cxn modelId="{44981B0E-CB14-4B86-B498-8F67201CC4E4}" type="presOf" srcId="{52C410C8-11BE-40D3-A7B4-391059B9485B}" destId="{111332F0-C059-4139-AA8E-A8BD4F00A5E2}" srcOrd="0" destOrd="0" presId="urn:microsoft.com/office/officeart/2005/8/layout/hierarchy2"/>
    <dgm:cxn modelId="{DF7623FB-4EF9-477D-A6D4-E4EDAAEA265D}" type="presOf" srcId="{7739CD39-9CD6-4B79-9713-B3757172B14D}" destId="{D6C0417D-6F67-4465-A10A-734871114E8E}" srcOrd="0" destOrd="0" presId="urn:microsoft.com/office/officeart/2005/8/layout/hierarchy2"/>
    <dgm:cxn modelId="{41658C29-8724-46A4-AD4C-0C780710855F}" srcId="{52C410C8-11BE-40D3-A7B4-391059B9485B}" destId="{88CFA841-6DB4-47DF-ADF6-2A5F9776A0B1}" srcOrd="3" destOrd="0" parTransId="{946916D3-0915-456A-AB89-25EC07F48547}" sibTransId="{6A7FA9F2-AB31-48AA-8C34-D9E2E723D674}"/>
    <dgm:cxn modelId="{B8362D09-F5C0-4758-BD42-3D4F00BF5245}" srcId="{52C410C8-11BE-40D3-A7B4-391059B9485B}" destId="{7739CD39-9CD6-4B79-9713-B3757172B14D}" srcOrd="2" destOrd="0" parTransId="{F1A12F4C-9E31-4E06-B3DE-3291AB6BFCE5}" sibTransId="{65A9DD19-1E54-419C-9F69-629B43ACB92C}"/>
    <dgm:cxn modelId="{8A09DAA8-22B7-4B1A-884D-540BFCC90612}" srcId="{52C410C8-11BE-40D3-A7B4-391059B9485B}" destId="{8999D38E-2652-4B5A-8801-DCC08025D346}" srcOrd="5" destOrd="0" parTransId="{F2B76573-86FB-4FDF-A3D2-02865C86C913}" sibTransId="{D5C3AB6E-0E31-4478-BFBF-9E569226E29A}"/>
    <dgm:cxn modelId="{1B96BC76-0061-4A36-8A77-834C4166BD7F}" type="presOf" srcId="{8999D38E-2652-4B5A-8801-DCC08025D346}" destId="{40BD316B-5B31-45F3-BA10-4B068BA4F415}" srcOrd="0" destOrd="0" presId="urn:microsoft.com/office/officeart/2005/8/layout/hierarchy2"/>
    <dgm:cxn modelId="{6B45DC1C-24DF-46B8-A57C-BF601705CFFA}" srcId="{52C410C8-11BE-40D3-A7B4-391059B9485B}" destId="{174BC3E5-8D2B-47AE-A4F8-516D1DDB79DA}" srcOrd="4" destOrd="0" parTransId="{2BD9FD73-276D-477A-A20B-3236E4CCE700}" sibTransId="{24B53232-DC9D-40EB-ACD8-3DA107478162}"/>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64543570-E4EC-4D4B-A675-DF31BB761244}" type="presParOf" srcId="{111332F0-C059-4139-AA8E-A8BD4F00A5E2}" destId="{618302B1-7494-4712-8DD1-1E45D929FAED}" srcOrd="1" destOrd="0" presId="urn:microsoft.com/office/officeart/2005/8/layout/hierarchy2"/>
    <dgm:cxn modelId="{52DF9599-BE39-4AC4-A7E0-5BF319820BCE}" type="presParOf" srcId="{618302B1-7494-4712-8DD1-1E45D929FAED}" destId="{EC7FB7CE-10F4-4CAE-90F9-EBF4974C9285}" srcOrd="0" destOrd="0" presId="urn:microsoft.com/office/officeart/2005/8/layout/hierarchy2"/>
    <dgm:cxn modelId="{57FDEB37-1849-49C0-98FD-3C491508AF1B}" type="presParOf" srcId="{618302B1-7494-4712-8DD1-1E45D929FAED}" destId="{2DA6B96F-718D-43A0-A397-7FE4FFFD82F8}" srcOrd="1" destOrd="0" presId="urn:microsoft.com/office/officeart/2005/8/layout/hierarchy2"/>
    <dgm:cxn modelId="{59B3C8F9-5000-44C0-BBCE-851AA73EC32D}" type="presParOf" srcId="{111332F0-C059-4139-AA8E-A8BD4F00A5E2}" destId="{FC83B487-E4A7-4CB5-861E-045EE3261D43}" srcOrd="2" destOrd="0" presId="urn:microsoft.com/office/officeart/2005/8/layout/hierarchy2"/>
    <dgm:cxn modelId="{2C2D43F6-6A6E-4A90-9E95-D8C43E92EC7C}" type="presParOf" srcId="{FC83B487-E4A7-4CB5-861E-045EE3261D43}" destId="{D6C0417D-6F67-4465-A10A-734871114E8E}" srcOrd="0" destOrd="0" presId="urn:microsoft.com/office/officeart/2005/8/layout/hierarchy2"/>
    <dgm:cxn modelId="{F0D9B17C-FB2F-442B-B2BC-0095AAC92E22}" type="presParOf" srcId="{FC83B487-E4A7-4CB5-861E-045EE3261D43}" destId="{A37A0A4E-73EA-474B-AB95-7E2A0D3FADF7}" srcOrd="1" destOrd="0" presId="urn:microsoft.com/office/officeart/2005/8/layout/hierarchy2"/>
    <dgm:cxn modelId="{EB3FF67B-0667-49B3-847F-16A6C94CCC67}" type="presParOf" srcId="{111332F0-C059-4139-AA8E-A8BD4F00A5E2}" destId="{644E3795-749E-473C-BF5A-384D119F59C7}" srcOrd="3" destOrd="0" presId="urn:microsoft.com/office/officeart/2005/8/layout/hierarchy2"/>
    <dgm:cxn modelId="{B1CE8855-2BFC-48F5-AB94-710DE779DA35}" type="presParOf" srcId="{644E3795-749E-473C-BF5A-384D119F59C7}" destId="{01C935F2-AE28-44BC-AE10-DA11D00AF5AA}" srcOrd="0" destOrd="0" presId="urn:microsoft.com/office/officeart/2005/8/layout/hierarchy2"/>
    <dgm:cxn modelId="{35797E0E-1BA9-4271-83AA-20041DE3A81E}" type="presParOf" srcId="{644E3795-749E-473C-BF5A-384D119F59C7}" destId="{8905A41F-4082-46DE-A2AC-5F459FF0E94A}" srcOrd="1" destOrd="0" presId="urn:microsoft.com/office/officeart/2005/8/layout/hierarchy2"/>
    <dgm:cxn modelId="{9251763C-654C-4D41-B916-095574E8DA88}" type="presParOf" srcId="{111332F0-C059-4139-AA8E-A8BD4F00A5E2}" destId="{0826E2CD-F739-4D94-8E26-336DE93A0016}" srcOrd="4" destOrd="0" presId="urn:microsoft.com/office/officeart/2005/8/layout/hierarchy2"/>
    <dgm:cxn modelId="{20EEF221-89D4-450A-80C6-1A2C9D8D4FDE}" type="presParOf" srcId="{0826E2CD-F739-4D94-8E26-336DE93A0016}" destId="{619ED7BB-A4FC-4310-BEDB-E47F119799C6}" srcOrd="0" destOrd="0" presId="urn:microsoft.com/office/officeart/2005/8/layout/hierarchy2"/>
    <dgm:cxn modelId="{81B446CF-967F-4726-B2BD-512E90266D01}" type="presParOf" srcId="{0826E2CD-F739-4D94-8E26-336DE93A0016}" destId="{48789A56-4CAE-4C0A-8B3D-44132FB33BCD}" srcOrd="1" destOrd="0" presId="urn:microsoft.com/office/officeart/2005/8/layout/hierarchy2"/>
    <dgm:cxn modelId="{9478A522-64B8-4ACE-9AD8-F5694D2BC806}" type="presParOf" srcId="{111332F0-C059-4139-AA8E-A8BD4F00A5E2}" destId="{4EF9C4B7-BBD2-403A-A414-E5FFF8B334B9}" srcOrd="5" destOrd="0" presId="urn:microsoft.com/office/officeart/2005/8/layout/hierarchy2"/>
    <dgm:cxn modelId="{7880FBA1-6B71-4DC4-81C4-B417759D48D7}" type="presParOf" srcId="{4EF9C4B7-BBD2-403A-A414-E5FFF8B334B9}" destId="{40BD316B-5B31-45F3-BA10-4B068BA4F415}" srcOrd="0" destOrd="0" presId="urn:microsoft.com/office/officeart/2005/8/layout/hierarchy2"/>
    <dgm:cxn modelId="{C3EC8588-2802-455E-BBB0-B703234AB426}" type="presParOf" srcId="{4EF9C4B7-BBD2-403A-A414-E5FFF8B334B9}" destId="{4A08E808-FCA3-4C04-A1A4-9C9155F3ADDB}"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alpha val="20000"/>
          </a:srgbClr>
        </a:solidFill>
        <a:ln>
          <a:noFill/>
        </a:ln>
      </dgm:spPr>
      <dgm:t>
        <a:bodyPr/>
        <a:lstStyle/>
        <a:p>
          <a:r>
            <a:rPr kumimoji="1" lang="ja-JP" altLang="en-US" sz="2400" dirty="0"/>
            <a:t>就寝時間</a:t>
          </a:r>
          <a:endParaRPr kumimoji="1" lang="en-US" altLang="ja-JP" sz="24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400" dirty="0"/>
            <a:t>起床時間</a:t>
          </a:r>
          <a:endParaRPr kumimoji="1" lang="en-US" altLang="ja-JP" sz="24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alpha val="20000"/>
          </a:srgbClr>
        </a:solidFill>
        <a:ln>
          <a:noFill/>
        </a:ln>
      </dgm:spPr>
      <dgm:t>
        <a:bodyPr/>
        <a:lstStyle/>
        <a:p>
          <a:r>
            <a:rPr kumimoji="1" lang="ja-JP" altLang="en-US" sz="2400" dirty="0"/>
            <a:t>男性ダミー</a:t>
          </a:r>
          <a:endParaRPr kumimoji="1" lang="en-US" altLang="ja-JP" sz="24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alpha val="20000"/>
          </a:srgbClr>
        </a:solidFill>
        <a:ln>
          <a:noFill/>
        </a:ln>
      </dgm:spPr>
      <dgm:t>
        <a:bodyPr/>
        <a:lstStyle/>
        <a:p>
          <a:r>
            <a:rPr kumimoji="1" lang="ja-JP" altLang="en-US" sz="2400" dirty="0"/>
            <a:t>高齢化率</a:t>
          </a:r>
          <a:endParaRPr kumimoji="1" lang="en-US" altLang="ja-JP" sz="24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CB2170DD-1029-4391-8CB1-E82A969987BD}">
      <dgm:prSet phldrT="[テキスト]" custT="1"/>
      <dgm:spPr>
        <a:solidFill>
          <a:srgbClr val="FF9900">
            <a:alpha val="20000"/>
          </a:srgbClr>
        </a:solidFill>
        <a:ln>
          <a:noFill/>
        </a:ln>
      </dgm:spPr>
      <dgm:t>
        <a:bodyPr/>
        <a:lstStyle/>
        <a:p>
          <a:r>
            <a:rPr kumimoji="1" lang="ja-JP" altLang="en-US" sz="2400" dirty="0"/>
            <a:t>日中のコンビニ存在意義</a:t>
          </a:r>
          <a:endParaRPr kumimoji="1" lang="en-US" altLang="ja-JP" sz="2400" dirty="0"/>
        </a:p>
      </dgm:t>
    </dgm:pt>
    <dgm:pt modelId="{B85C9017-0A54-42D9-A735-B34CC150F51B}" type="parTrans" cxnId="{9E01AFDB-3BD8-4A97-BB89-3D488172FC2F}">
      <dgm:prSet/>
      <dgm:spPr/>
      <dgm:t>
        <a:bodyPr/>
        <a:lstStyle/>
        <a:p>
          <a:endParaRPr kumimoji="1" lang="ja-JP" altLang="en-US"/>
        </a:p>
      </dgm:t>
    </dgm:pt>
    <dgm:pt modelId="{5FCBF2AE-D8D8-444C-9E4A-3F072B6B8752}" type="sibTrans" cxnId="{9E01AFDB-3BD8-4A97-BB89-3D488172FC2F}">
      <dgm:prSet/>
      <dgm:spPr/>
      <dgm:t>
        <a:bodyPr/>
        <a:lstStyle/>
        <a:p>
          <a:endParaRPr kumimoji="1" lang="ja-JP" altLang="en-US"/>
        </a:p>
      </dgm:t>
    </dgm:pt>
    <dgm:pt modelId="{FB6371C3-DB46-48F4-A87A-41956DEC64FD}">
      <dgm:prSet phldrT="[テキスト]" custT="1"/>
      <dgm:spPr>
        <a:solidFill>
          <a:srgbClr val="FF9900">
            <a:alpha val="20000"/>
          </a:srgbClr>
        </a:solidFill>
        <a:ln>
          <a:noFill/>
        </a:ln>
      </dgm:spPr>
      <dgm:t>
        <a:bodyPr/>
        <a:lstStyle/>
        <a:p>
          <a:r>
            <a:rPr kumimoji="1" lang="ja-JP" altLang="en-US" sz="2400" dirty="0"/>
            <a:t>利用頻度</a:t>
          </a:r>
          <a:endParaRPr kumimoji="1" lang="en-US" altLang="ja-JP" sz="24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custLinFactNeighborY="3951">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6" custScaleX="99965" custScaleY="82829" custLinFactNeighborX="-18" custLinFactNeighborY="-7928">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6" custScaleY="82829" custLinFactNeighborY="-16413">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6" custScaleY="82829" custLinFactNeighborY="-24898">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6" custScaleY="82829" custLinFactNeighborY="-31683">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 modelId="{6B625A3B-8629-48A4-83A2-DE8F951000D2}" type="pres">
      <dgm:prSet presAssocID="{CB2170DD-1029-4391-8CB1-E82A969987BD}" presName="root1" presStyleCnt="0"/>
      <dgm:spPr/>
    </dgm:pt>
    <dgm:pt modelId="{A2F873E1-B852-4FCF-8AB0-508E3B1C76CF}" type="pres">
      <dgm:prSet presAssocID="{CB2170DD-1029-4391-8CB1-E82A969987BD}" presName="LevelOneTextNode" presStyleLbl="node0" presStyleIdx="5" presStyleCnt="6" custScaleY="82829" custLinFactNeighborX="18" custLinFactNeighborY="-40218">
        <dgm:presLayoutVars>
          <dgm:chPref val="3"/>
        </dgm:presLayoutVars>
      </dgm:prSet>
      <dgm:spPr/>
      <dgm:t>
        <a:bodyPr/>
        <a:lstStyle/>
        <a:p>
          <a:endParaRPr kumimoji="1" lang="ja-JP" altLang="en-US"/>
        </a:p>
      </dgm:t>
    </dgm:pt>
    <dgm:pt modelId="{8AA14903-2617-4B56-AD17-D0CE9976015D}" type="pres">
      <dgm:prSet presAssocID="{CB2170DD-1029-4391-8CB1-E82A969987B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9E01AFDB-3BD8-4A97-BB89-3D488172FC2F}" srcId="{52C410C8-11BE-40D3-A7B4-391059B9485B}" destId="{CB2170DD-1029-4391-8CB1-E82A969987BD}" srcOrd="5" destOrd="0" parTransId="{B85C9017-0A54-42D9-A735-B34CC150F51B}" sibTransId="{5FCBF2AE-D8D8-444C-9E4A-3F072B6B875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FEAB9C92-AC04-447B-83A4-A82E2C604D0E}" type="presOf" srcId="{CB2170DD-1029-4391-8CB1-E82A969987BD}" destId="{A2F873E1-B852-4FCF-8AB0-508E3B1C76CF}"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 modelId="{8198B95A-6152-452E-BB1A-2ECE85DCE2F4}" type="presParOf" srcId="{111332F0-C059-4139-AA8E-A8BD4F00A5E2}" destId="{6B625A3B-8629-48A4-83A2-DE8F951000D2}" srcOrd="5" destOrd="0" presId="urn:microsoft.com/office/officeart/2005/8/layout/hierarchy2"/>
    <dgm:cxn modelId="{936A15BB-58AC-4D9A-8052-F5779F046F49}" type="presParOf" srcId="{6B625A3B-8629-48A4-83A2-DE8F951000D2}" destId="{A2F873E1-B852-4FCF-8AB0-508E3B1C76CF}" srcOrd="0" destOrd="0" presId="urn:microsoft.com/office/officeart/2005/8/layout/hierarchy2"/>
    <dgm:cxn modelId="{BF58B461-36A1-4F6A-B7E0-D56FB5071F1E}" type="presParOf" srcId="{6B625A3B-8629-48A4-83A2-DE8F951000D2}" destId="{8AA14903-2617-4B56-AD17-D0CE9976015D}" srcOrd="1" destOrd="0" presId="urn:microsoft.com/office/officeart/2005/8/layout/hierarchy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5713A5-CAE4-4B29-ABE1-868B9340279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599E5C84-F690-4DC1-9497-401FF355FBBE}">
      <dgm:prSet phldrT="[テキスト]" custT="1"/>
      <dgm:spPr>
        <a:solidFill>
          <a:srgbClr val="FF9900"/>
        </a:solidFill>
        <a:ln>
          <a:noFill/>
        </a:ln>
      </dgm:spPr>
      <dgm:t>
        <a:bodyPr/>
        <a:lstStyle/>
        <a:p>
          <a:r>
            <a:rPr kumimoji="1" lang="ja-JP" altLang="en-US" sz="2000" b="1" dirty="0"/>
            <a:t>社会</a:t>
          </a:r>
          <a:r>
            <a:rPr kumimoji="1" lang="ja-JP" altLang="en-US" sz="2000" dirty="0"/>
            <a:t>にとっての</a:t>
          </a:r>
          <a:endParaRPr kumimoji="1" lang="en-US" altLang="ja-JP" sz="2000" dirty="0"/>
        </a:p>
        <a:p>
          <a:r>
            <a:rPr kumimoji="1" lang="ja-JP" altLang="en-US" sz="2000" dirty="0"/>
            <a:t>移動短縮便益</a:t>
          </a:r>
        </a:p>
      </dgm:t>
    </dgm:pt>
    <dgm:pt modelId="{34B19004-4E05-4499-A412-C887BDE77E39}" type="parTrans" cxnId="{2CF44ABB-35B8-418E-AB6E-7DE723A748BE}">
      <dgm:prSet/>
      <dgm:spPr/>
      <dgm:t>
        <a:bodyPr/>
        <a:lstStyle/>
        <a:p>
          <a:endParaRPr kumimoji="1" lang="ja-JP" altLang="en-US"/>
        </a:p>
      </dgm:t>
    </dgm:pt>
    <dgm:pt modelId="{5DC87BE4-823B-44D5-AF84-99307F8870F8}" type="sibTrans" cxnId="{2CF44ABB-35B8-418E-AB6E-7DE723A748BE}">
      <dgm:prSet/>
      <dgm:spPr/>
      <dgm:t>
        <a:bodyPr/>
        <a:lstStyle/>
        <a:p>
          <a:endParaRPr kumimoji="1" lang="ja-JP" altLang="en-US"/>
        </a:p>
      </dgm:t>
    </dgm:pt>
    <dgm:pt modelId="{9AE1D367-264F-4E3D-A632-335592ECB27E}">
      <dgm:prSet phldrT="[テキスト]" custT="1"/>
      <dgm:spPr>
        <a:solidFill>
          <a:srgbClr val="FF9900"/>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なくても困らない</a:t>
          </a:r>
          <a:r>
            <a:rPr kumimoji="1" lang="en-US" altLang="ja-JP" sz="2000" dirty="0"/>
            <a:t>)</a:t>
          </a:r>
        </a:p>
      </dgm:t>
    </dgm:pt>
    <dgm:pt modelId="{A4CC39F2-F3A3-4BE1-AC35-48494F6B0E23}" type="parTrans" cxnId="{917D815D-427E-46BA-8279-8E443126A5A9}">
      <dgm:prSet/>
      <dgm:spPr/>
      <dgm:t>
        <a:bodyPr/>
        <a:lstStyle/>
        <a:p>
          <a:endParaRPr kumimoji="1" lang="ja-JP" altLang="en-US"/>
        </a:p>
      </dgm:t>
    </dgm:pt>
    <dgm:pt modelId="{775FEE7A-9AA8-44BD-9CC6-1EAC7165307B}" type="sibTrans" cxnId="{917D815D-427E-46BA-8279-8E443126A5A9}">
      <dgm:prSet/>
      <dgm:spPr/>
      <dgm:t>
        <a:bodyPr/>
        <a:lstStyle/>
        <a:p>
          <a:endParaRPr kumimoji="1" lang="ja-JP" altLang="en-US"/>
        </a:p>
      </dgm:t>
    </dgm:pt>
    <dgm:pt modelId="{863B33E1-AE3A-4492-B60C-087C2E279779}">
      <dgm:prSet phldrT="[テキスト]" custT="1"/>
      <dgm:spPr>
        <a:solidFill>
          <a:srgbClr val="FF9900">
            <a:alpha val="20000"/>
          </a:srgbClr>
        </a:solidFill>
        <a:ln>
          <a:noFill/>
        </a:ln>
      </dgm:spPr>
      <dgm:t>
        <a:bodyPr/>
        <a:lstStyle/>
        <a:p>
          <a:r>
            <a:rPr kumimoji="1" lang="ja-JP" altLang="en-US" sz="2000" dirty="0"/>
            <a:t>朝食頻度</a:t>
          </a:r>
        </a:p>
      </dgm:t>
    </dgm:pt>
    <dgm:pt modelId="{99720855-42C3-418C-ADCC-48AA31D36E65}" type="parTrans" cxnId="{D4D5313E-4C6B-4A78-8E49-1A0C20F3E76A}">
      <dgm:prSet/>
      <dgm:spPr/>
      <dgm:t>
        <a:bodyPr/>
        <a:lstStyle/>
        <a:p>
          <a:endParaRPr kumimoji="1" lang="ja-JP" altLang="en-US"/>
        </a:p>
      </dgm:t>
    </dgm:pt>
    <dgm:pt modelId="{F103BC43-C451-4FF3-993E-D7F7BF0958CE}" type="sibTrans" cxnId="{D4D5313E-4C6B-4A78-8E49-1A0C20F3E76A}">
      <dgm:prSet/>
      <dgm:spPr/>
      <dgm:t>
        <a:bodyPr/>
        <a:lstStyle/>
        <a:p>
          <a:endParaRPr kumimoji="1" lang="ja-JP" altLang="en-US"/>
        </a:p>
      </dgm:t>
    </dgm:pt>
    <dgm:pt modelId="{E38FF288-71D2-45B6-93EF-F415713F8137}">
      <dgm:prSet phldrT="[テキスト]" custT="1"/>
      <dgm:spPr>
        <a:solidFill>
          <a:srgbClr val="FF9900"/>
        </a:solidFill>
        <a:ln>
          <a:noFill/>
        </a:ln>
      </dgm:spPr>
      <dgm:t>
        <a:bodyPr/>
        <a:lstStyle/>
        <a:p>
          <a:r>
            <a:rPr kumimoji="1" lang="ja-JP" altLang="en-US" sz="2000" dirty="0"/>
            <a:t>学生ダミー</a:t>
          </a:r>
        </a:p>
      </dgm:t>
    </dgm:pt>
    <dgm:pt modelId="{6BCB0096-78D3-4AA4-85C4-F6670FD3821D}" type="parTrans" cxnId="{6FBA2166-0765-40F3-9B1B-1F7A4A3CC549}">
      <dgm:prSet/>
      <dgm:spPr/>
      <dgm:t>
        <a:bodyPr/>
        <a:lstStyle/>
        <a:p>
          <a:endParaRPr kumimoji="1" lang="ja-JP" altLang="en-US"/>
        </a:p>
      </dgm:t>
    </dgm:pt>
    <dgm:pt modelId="{BBC6F784-F276-4720-8E63-4D0C0F52C3A5}" type="sibTrans" cxnId="{6FBA2166-0765-40F3-9B1B-1F7A4A3CC549}">
      <dgm:prSet/>
      <dgm:spPr/>
      <dgm:t>
        <a:bodyPr/>
        <a:lstStyle/>
        <a:p>
          <a:endParaRPr kumimoji="1" lang="ja-JP" altLang="en-US"/>
        </a:p>
      </dgm:t>
    </dgm:pt>
    <dgm:pt modelId="{2D2F226F-4490-40EF-A15A-791923857DA9}">
      <dgm:prSet phldrT="[テキスト]" custT="1"/>
      <dgm:spPr>
        <a:solidFill>
          <a:srgbClr val="FF9900"/>
        </a:solidFill>
        <a:ln>
          <a:noFill/>
        </a:ln>
      </dgm:spPr>
      <dgm:t>
        <a:bodyPr/>
        <a:lstStyle/>
        <a:p>
          <a:r>
            <a:rPr kumimoji="1" lang="ja-JP" altLang="en-US" sz="2000" dirty="0"/>
            <a:t>深夜のコンビニ</a:t>
          </a:r>
          <a:endParaRPr kumimoji="1" lang="en-US" altLang="ja-JP" sz="2000" dirty="0"/>
        </a:p>
        <a:p>
          <a:r>
            <a:rPr kumimoji="1" lang="ja-JP" altLang="en-US" sz="2000" dirty="0"/>
            <a:t>存在意義</a:t>
          </a:r>
          <a:endParaRPr kumimoji="1" lang="en-US" altLang="ja-JP" sz="2000" dirty="0"/>
        </a:p>
        <a:p>
          <a:r>
            <a:rPr kumimoji="1" lang="en-US" altLang="ja-JP" sz="2000" dirty="0"/>
            <a:t>(</a:t>
          </a:r>
          <a:r>
            <a:rPr kumimoji="1" lang="ja-JP" altLang="en-US" sz="2000" dirty="0"/>
            <a:t>なくてもよい</a:t>
          </a:r>
          <a:r>
            <a:rPr kumimoji="1" lang="en-US" altLang="ja-JP" sz="2000" dirty="0"/>
            <a:t>)</a:t>
          </a:r>
        </a:p>
      </dgm:t>
    </dgm:pt>
    <dgm:pt modelId="{B8D147BB-2AE2-4BE8-BF53-61D33D33F1A7}" type="sibTrans" cxnId="{7092F156-11A5-484B-A1A6-0E1498017673}">
      <dgm:prSet/>
      <dgm:spPr/>
      <dgm:t>
        <a:bodyPr/>
        <a:lstStyle/>
        <a:p>
          <a:endParaRPr kumimoji="1" lang="ja-JP" altLang="en-US"/>
        </a:p>
      </dgm:t>
    </dgm:pt>
    <dgm:pt modelId="{4C4802A8-B58C-4A97-8D8D-7921D81E8C53}" type="parTrans" cxnId="{7092F156-11A5-484B-A1A6-0E1498017673}">
      <dgm:prSet/>
      <dgm:spPr/>
      <dgm:t>
        <a:bodyPr/>
        <a:lstStyle/>
        <a:p>
          <a:endParaRPr kumimoji="1" lang="ja-JP" altLang="en-US"/>
        </a:p>
      </dgm:t>
    </dgm:pt>
    <dgm:pt modelId="{63E394D9-C9A5-46E0-902D-A534D4868C37}" type="pres">
      <dgm:prSet presAssocID="{935713A5-CAE4-4B29-ABE1-868B93402797}" presName="diagram" presStyleCnt="0">
        <dgm:presLayoutVars>
          <dgm:chPref val="1"/>
          <dgm:dir/>
          <dgm:animOne val="branch"/>
          <dgm:animLvl val="lvl"/>
          <dgm:resizeHandles val="exact"/>
        </dgm:presLayoutVars>
      </dgm:prSet>
      <dgm:spPr/>
      <dgm:t>
        <a:bodyPr/>
        <a:lstStyle/>
        <a:p>
          <a:endParaRPr kumimoji="1" lang="ja-JP" altLang="en-US"/>
        </a:p>
      </dgm:t>
    </dgm:pt>
    <dgm:pt modelId="{66773CEF-7C79-4827-9C91-02A8199923F9}" type="pres">
      <dgm:prSet presAssocID="{599E5C84-F690-4DC1-9497-401FF355FBBE}" presName="root1" presStyleCnt="0"/>
      <dgm:spPr/>
    </dgm:pt>
    <dgm:pt modelId="{72CB48E6-E18D-43AC-AEFC-D66D508A637C}" type="pres">
      <dgm:prSet presAssocID="{599E5C84-F690-4DC1-9497-401FF355FBBE}" presName="LevelOneTextNode" presStyleLbl="node0" presStyleIdx="0" presStyleCnt="5" custScaleX="63358" custScaleY="60664" custLinFactNeighborY="3900">
        <dgm:presLayoutVars>
          <dgm:chPref val="3"/>
        </dgm:presLayoutVars>
      </dgm:prSet>
      <dgm:spPr/>
      <dgm:t>
        <a:bodyPr/>
        <a:lstStyle/>
        <a:p>
          <a:endParaRPr kumimoji="1" lang="ja-JP" altLang="en-US"/>
        </a:p>
      </dgm:t>
    </dgm:pt>
    <dgm:pt modelId="{9EDA9D7E-CB78-4B38-B982-1207B4A7BDB5}" type="pres">
      <dgm:prSet presAssocID="{599E5C84-F690-4DC1-9497-401FF355FBBE}" presName="level2hierChild" presStyleCnt="0"/>
      <dgm:spPr/>
    </dgm:pt>
    <dgm:pt modelId="{845DCCE0-393E-466D-B6C3-BDC27D73E8D4}" type="pres">
      <dgm:prSet presAssocID="{863B33E1-AE3A-4492-B60C-087C2E279779}" presName="root1" presStyleCnt="0"/>
      <dgm:spPr/>
    </dgm:pt>
    <dgm:pt modelId="{1C3B4A16-6206-4335-A1B8-82CC0B9FD945}" type="pres">
      <dgm:prSet presAssocID="{863B33E1-AE3A-4492-B60C-087C2E279779}" presName="LevelOneTextNode" presStyleLbl="node0" presStyleIdx="1" presStyleCnt="5" custScaleX="63358" custScaleY="60664" custLinFactNeighborY="-8775">
        <dgm:presLayoutVars>
          <dgm:chPref val="3"/>
        </dgm:presLayoutVars>
      </dgm:prSet>
      <dgm:spPr/>
      <dgm:t>
        <a:bodyPr/>
        <a:lstStyle/>
        <a:p>
          <a:endParaRPr kumimoji="1" lang="ja-JP" altLang="en-US"/>
        </a:p>
      </dgm:t>
    </dgm:pt>
    <dgm:pt modelId="{EE1F330B-15EA-4223-B889-CAF685D846FE}" type="pres">
      <dgm:prSet presAssocID="{863B33E1-AE3A-4492-B60C-087C2E279779}" presName="level2hierChild" presStyleCnt="0"/>
      <dgm:spPr/>
    </dgm:pt>
    <dgm:pt modelId="{96A175AE-6D7A-4A60-BF75-606D1E2356B8}" type="pres">
      <dgm:prSet presAssocID="{E38FF288-71D2-45B6-93EF-F415713F8137}" presName="root1" presStyleCnt="0"/>
      <dgm:spPr/>
    </dgm:pt>
    <dgm:pt modelId="{8AF28728-CC09-406E-8F88-1328CDBF41C9}" type="pres">
      <dgm:prSet presAssocID="{E38FF288-71D2-45B6-93EF-F415713F8137}" presName="LevelOneTextNode" presStyleLbl="node0" presStyleIdx="2" presStyleCnt="5" custScaleX="63358" custScaleY="60664" custLinFactNeighborY="-22200">
        <dgm:presLayoutVars>
          <dgm:chPref val="3"/>
        </dgm:presLayoutVars>
      </dgm:prSet>
      <dgm:spPr/>
      <dgm:t>
        <a:bodyPr/>
        <a:lstStyle/>
        <a:p>
          <a:endParaRPr kumimoji="1" lang="ja-JP" altLang="en-US"/>
        </a:p>
      </dgm:t>
    </dgm:pt>
    <dgm:pt modelId="{F63CEEDE-4BCC-4200-8FDD-E3F9C70BFC3A}" type="pres">
      <dgm:prSet presAssocID="{E38FF288-71D2-45B6-93EF-F415713F8137}" presName="level2hierChild" presStyleCnt="0"/>
      <dgm:spPr/>
    </dgm:pt>
    <dgm:pt modelId="{F4551AED-F29F-41FD-8AA0-DF6697DC49B6}" type="pres">
      <dgm:prSet presAssocID="{9AE1D367-264F-4E3D-A632-335592ECB27E}" presName="root1" presStyleCnt="0"/>
      <dgm:spPr/>
    </dgm:pt>
    <dgm:pt modelId="{B715337C-C65C-4831-A1E8-97414C39150B}" type="pres">
      <dgm:prSet presAssocID="{9AE1D367-264F-4E3D-A632-335592ECB27E}" presName="LevelOneTextNode" presStyleLbl="node0" presStyleIdx="3" presStyleCnt="5" custScaleX="63358" custScaleY="60664" custLinFactNeighborY="-35352">
        <dgm:presLayoutVars>
          <dgm:chPref val="3"/>
        </dgm:presLayoutVars>
      </dgm:prSet>
      <dgm:spPr/>
      <dgm:t>
        <a:bodyPr/>
        <a:lstStyle/>
        <a:p>
          <a:endParaRPr kumimoji="1" lang="ja-JP" altLang="en-US"/>
        </a:p>
      </dgm:t>
    </dgm:pt>
    <dgm:pt modelId="{307F8FB8-5803-41EC-AD9A-E8039B87753A}" type="pres">
      <dgm:prSet presAssocID="{9AE1D367-264F-4E3D-A632-335592ECB27E}" presName="level2hierChild" presStyleCnt="0"/>
      <dgm:spPr/>
    </dgm:pt>
    <dgm:pt modelId="{58F837CB-0B32-4F97-864E-38CE5AD3F3EF}" type="pres">
      <dgm:prSet presAssocID="{2D2F226F-4490-40EF-A15A-791923857DA9}" presName="root1" presStyleCnt="0"/>
      <dgm:spPr/>
    </dgm:pt>
    <dgm:pt modelId="{14C696C2-EF15-4636-9A63-7FF3D3800A37}" type="pres">
      <dgm:prSet presAssocID="{2D2F226F-4490-40EF-A15A-791923857DA9}" presName="LevelOneTextNode" presStyleLbl="node0" presStyleIdx="4" presStyleCnt="5" custScaleX="63358" custScaleY="60664" custLinFactNeighborY="-48125">
        <dgm:presLayoutVars>
          <dgm:chPref val="3"/>
        </dgm:presLayoutVars>
      </dgm:prSet>
      <dgm:spPr/>
      <dgm:t>
        <a:bodyPr/>
        <a:lstStyle/>
        <a:p>
          <a:endParaRPr kumimoji="1" lang="ja-JP" altLang="en-US"/>
        </a:p>
      </dgm:t>
    </dgm:pt>
    <dgm:pt modelId="{B9E170A2-E875-4C9A-97B8-F7E8EC9A5CF8}" type="pres">
      <dgm:prSet presAssocID="{2D2F226F-4490-40EF-A15A-791923857DA9}" presName="level2hierChild" presStyleCnt="0"/>
      <dgm:spPr/>
    </dgm:pt>
  </dgm:ptLst>
  <dgm:cxnLst>
    <dgm:cxn modelId="{ABEDA323-4F2F-4A31-9934-56399A2DE0FD}" type="presOf" srcId="{599E5C84-F690-4DC1-9497-401FF355FBBE}" destId="{72CB48E6-E18D-43AC-AEFC-D66D508A637C}" srcOrd="0" destOrd="0" presId="urn:microsoft.com/office/officeart/2005/8/layout/hierarchy2"/>
    <dgm:cxn modelId="{7092F156-11A5-484B-A1A6-0E1498017673}" srcId="{935713A5-CAE4-4B29-ABE1-868B93402797}" destId="{2D2F226F-4490-40EF-A15A-791923857DA9}" srcOrd="4" destOrd="0" parTransId="{4C4802A8-B58C-4A97-8D8D-7921D81E8C53}" sibTransId="{B8D147BB-2AE2-4BE8-BF53-61D33D33F1A7}"/>
    <dgm:cxn modelId="{D4D5313E-4C6B-4A78-8E49-1A0C20F3E76A}" srcId="{935713A5-CAE4-4B29-ABE1-868B93402797}" destId="{863B33E1-AE3A-4492-B60C-087C2E279779}" srcOrd="1" destOrd="0" parTransId="{99720855-42C3-418C-ADCC-48AA31D36E65}" sibTransId="{F103BC43-C451-4FF3-993E-D7F7BF0958CE}"/>
    <dgm:cxn modelId="{C6027C2D-DC00-47FC-BF46-2A2318803A74}" type="presOf" srcId="{863B33E1-AE3A-4492-B60C-087C2E279779}" destId="{1C3B4A16-6206-4335-A1B8-82CC0B9FD945}" srcOrd="0" destOrd="0" presId="urn:microsoft.com/office/officeart/2005/8/layout/hierarchy2"/>
    <dgm:cxn modelId="{917D815D-427E-46BA-8279-8E443126A5A9}" srcId="{935713A5-CAE4-4B29-ABE1-868B93402797}" destId="{9AE1D367-264F-4E3D-A632-335592ECB27E}" srcOrd="3" destOrd="0" parTransId="{A4CC39F2-F3A3-4BE1-AC35-48494F6B0E23}" sibTransId="{775FEE7A-9AA8-44BD-9CC6-1EAC7165307B}"/>
    <dgm:cxn modelId="{2EA510FB-3BD9-42C2-B55E-20A13302787C}" type="presOf" srcId="{9AE1D367-264F-4E3D-A632-335592ECB27E}" destId="{B715337C-C65C-4831-A1E8-97414C39150B}" srcOrd="0" destOrd="0" presId="urn:microsoft.com/office/officeart/2005/8/layout/hierarchy2"/>
    <dgm:cxn modelId="{CA81EABE-0AC0-4851-9B38-AFA2AA5F7C29}" type="presOf" srcId="{2D2F226F-4490-40EF-A15A-791923857DA9}" destId="{14C696C2-EF15-4636-9A63-7FF3D3800A37}" srcOrd="0" destOrd="0" presId="urn:microsoft.com/office/officeart/2005/8/layout/hierarchy2"/>
    <dgm:cxn modelId="{19A22152-CB81-4128-8EA4-3A2559B2142D}" type="presOf" srcId="{E38FF288-71D2-45B6-93EF-F415713F8137}" destId="{8AF28728-CC09-406E-8F88-1328CDBF41C9}" srcOrd="0" destOrd="0" presId="urn:microsoft.com/office/officeart/2005/8/layout/hierarchy2"/>
    <dgm:cxn modelId="{2CF44ABB-35B8-418E-AB6E-7DE723A748BE}" srcId="{935713A5-CAE4-4B29-ABE1-868B93402797}" destId="{599E5C84-F690-4DC1-9497-401FF355FBBE}" srcOrd="0" destOrd="0" parTransId="{34B19004-4E05-4499-A412-C887BDE77E39}" sibTransId="{5DC87BE4-823B-44D5-AF84-99307F8870F8}"/>
    <dgm:cxn modelId="{6FBA2166-0765-40F3-9B1B-1F7A4A3CC549}" srcId="{935713A5-CAE4-4B29-ABE1-868B93402797}" destId="{E38FF288-71D2-45B6-93EF-F415713F8137}" srcOrd="2" destOrd="0" parTransId="{6BCB0096-78D3-4AA4-85C4-F6670FD3821D}" sibTransId="{BBC6F784-F276-4720-8E63-4D0C0F52C3A5}"/>
    <dgm:cxn modelId="{5BB50CD6-9506-4390-A8CF-E03092C47DE2}" type="presOf" srcId="{935713A5-CAE4-4B29-ABE1-868B93402797}" destId="{63E394D9-C9A5-46E0-902D-A534D4868C37}" srcOrd="0" destOrd="0" presId="urn:microsoft.com/office/officeart/2005/8/layout/hierarchy2"/>
    <dgm:cxn modelId="{3AD21692-4F63-4058-A6CD-F5351A02964D}" type="presParOf" srcId="{63E394D9-C9A5-46E0-902D-A534D4868C37}" destId="{66773CEF-7C79-4827-9C91-02A8199923F9}" srcOrd="0" destOrd="0" presId="urn:microsoft.com/office/officeart/2005/8/layout/hierarchy2"/>
    <dgm:cxn modelId="{04E01F7B-4998-48D5-9CBC-906DF45C5C61}" type="presParOf" srcId="{66773CEF-7C79-4827-9C91-02A8199923F9}" destId="{72CB48E6-E18D-43AC-AEFC-D66D508A637C}" srcOrd="0" destOrd="0" presId="urn:microsoft.com/office/officeart/2005/8/layout/hierarchy2"/>
    <dgm:cxn modelId="{1E6D0EBE-2276-4AF4-B282-1317B3CAD35D}" type="presParOf" srcId="{66773CEF-7C79-4827-9C91-02A8199923F9}" destId="{9EDA9D7E-CB78-4B38-B982-1207B4A7BDB5}" srcOrd="1" destOrd="0" presId="urn:microsoft.com/office/officeart/2005/8/layout/hierarchy2"/>
    <dgm:cxn modelId="{6B0C9309-A848-4F14-8B0F-D3106B603B22}" type="presParOf" srcId="{63E394D9-C9A5-46E0-902D-A534D4868C37}" destId="{845DCCE0-393E-466D-B6C3-BDC27D73E8D4}" srcOrd="1" destOrd="0" presId="urn:microsoft.com/office/officeart/2005/8/layout/hierarchy2"/>
    <dgm:cxn modelId="{1EE823CC-A574-475F-AC92-5E88A2EDF5B2}" type="presParOf" srcId="{845DCCE0-393E-466D-B6C3-BDC27D73E8D4}" destId="{1C3B4A16-6206-4335-A1B8-82CC0B9FD945}" srcOrd="0" destOrd="0" presId="urn:microsoft.com/office/officeart/2005/8/layout/hierarchy2"/>
    <dgm:cxn modelId="{C07F6546-FB7C-4DE0-9EB7-CB1A3B173102}" type="presParOf" srcId="{845DCCE0-393E-466D-B6C3-BDC27D73E8D4}" destId="{EE1F330B-15EA-4223-B889-CAF685D846FE}" srcOrd="1" destOrd="0" presId="urn:microsoft.com/office/officeart/2005/8/layout/hierarchy2"/>
    <dgm:cxn modelId="{DF8250C4-B0B1-4640-9AB1-6E5C3A98A39F}" type="presParOf" srcId="{63E394D9-C9A5-46E0-902D-A534D4868C37}" destId="{96A175AE-6D7A-4A60-BF75-606D1E2356B8}" srcOrd="2" destOrd="0" presId="urn:microsoft.com/office/officeart/2005/8/layout/hierarchy2"/>
    <dgm:cxn modelId="{9585E818-7418-47EF-B190-875F852EFA69}" type="presParOf" srcId="{96A175AE-6D7A-4A60-BF75-606D1E2356B8}" destId="{8AF28728-CC09-406E-8F88-1328CDBF41C9}" srcOrd="0" destOrd="0" presId="urn:microsoft.com/office/officeart/2005/8/layout/hierarchy2"/>
    <dgm:cxn modelId="{ADEE8B53-5342-4AFE-A95A-760641E85BDA}" type="presParOf" srcId="{96A175AE-6D7A-4A60-BF75-606D1E2356B8}" destId="{F63CEEDE-4BCC-4200-8FDD-E3F9C70BFC3A}" srcOrd="1" destOrd="0" presId="urn:microsoft.com/office/officeart/2005/8/layout/hierarchy2"/>
    <dgm:cxn modelId="{1F0160DF-02B2-4F86-98C9-54B3860B9779}" type="presParOf" srcId="{63E394D9-C9A5-46E0-902D-A534D4868C37}" destId="{F4551AED-F29F-41FD-8AA0-DF6697DC49B6}" srcOrd="3" destOrd="0" presId="urn:microsoft.com/office/officeart/2005/8/layout/hierarchy2"/>
    <dgm:cxn modelId="{A790B17B-1E75-4BC9-BA5B-44A72D3146D0}" type="presParOf" srcId="{F4551AED-F29F-41FD-8AA0-DF6697DC49B6}" destId="{B715337C-C65C-4831-A1E8-97414C39150B}" srcOrd="0" destOrd="0" presId="urn:microsoft.com/office/officeart/2005/8/layout/hierarchy2"/>
    <dgm:cxn modelId="{518986F3-F53A-49F6-912B-442AF4511C19}" type="presParOf" srcId="{F4551AED-F29F-41FD-8AA0-DF6697DC49B6}" destId="{307F8FB8-5803-41EC-AD9A-E8039B87753A}" srcOrd="1" destOrd="0" presId="urn:microsoft.com/office/officeart/2005/8/layout/hierarchy2"/>
    <dgm:cxn modelId="{2D5B6B42-C007-4736-B98F-7CD9B436A0D2}" type="presParOf" srcId="{63E394D9-C9A5-46E0-902D-A534D4868C37}" destId="{58F837CB-0B32-4F97-864E-38CE5AD3F3EF}" srcOrd="4" destOrd="0" presId="urn:microsoft.com/office/officeart/2005/8/layout/hierarchy2"/>
    <dgm:cxn modelId="{F9467934-E173-4F09-9A82-946BAA6A498D}" type="presParOf" srcId="{58F837CB-0B32-4F97-864E-38CE5AD3F3EF}" destId="{14C696C2-EF15-4636-9A63-7FF3D3800A37}" srcOrd="0" destOrd="0" presId="urn:microsoft.com/office/officeart/2005/8/layout/hierarchy2"/>
    <dgm:cxn modelId="{8F0C50B2-FAD5-488D-926E-1965C29AA75C}" type="presParOf" srcId="{58F837CB-0B32-4F97-864E-38CE5AD3F3EF}" destId="{B9E170A2-E875-4C9A-97B8-F7E8EC9A5CF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3AF95C-FD42-43CD-9994-A788A703800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2C48A7DC-F818-4F49-9E09-8F810B7BA7F0}">
      <dgm:prSet phldrT="[テキスト]" custT="1"/>
      <dgm:spPr>
        <a:solidFill>
          <a:srgbClr val="003366"/>
        </a:solidFill>
      </dgm:spPr>
      <dgm:t>
        <a:bodyPr/>
        <a:lstStyle/>
        <a:p>
          <a:r>
            <a:rPr kumimoji="1" lang="ja-JP" altLang="en-US" sz="3200" b="1" dirty="0"/>
            <a:t>個人</a:t>
          </a:r>
          <a:r>
            <a:rPr kumimoji="1" lang="ja-JP" altLang="en-US" sz="2800" dirty="0"/>
            <a:t>にとっての</a:t>
          </a:r>
          <a:r>
            <a:rPr kumimoji="1" lang="en-US" altLang="ja-JP" sz="2800" dirty="0"/>
            <a:t>24</a:t>
          </a:r>
          <a:r>
            <a:rPr kumimoji="1" lang="ja-JP" altLang="en-US" sz="2800" dirty="0"/>
            <a:t>時間営業に対する賛成意識</a:t>
          </a:r>
        </a:p>
      </dgm:t>
    </dgm:pt>
    <dgm:pt modelId="{2BBE4DE8-7859-41DB-9011-4F99B7B39752}" type="parTrans" cxnId="{0481BA1D-A2E4-4785-B491-8CB28BFE4C3A}">
      <dgm:prSet/>
      <dgm:spPr/>
      <dgm:t>
        <a:bodyPr/>
        <a:lstStyle/>
        <a:p>
          <a:endParaRPr kumimoji="1" lang="ja-JP" altLang="en-US"/>
        </a:p>
      </dgm:t>
    </dgm:pt>
    <dgm:pt modelId="{4CCC4CDF-1A17-4CBE-83A0-7C37804AC11F}" type="sibTrans" cxnId="{0481BA1D-A2E4-4785-B491-8CB28BFE4C3A}">
      <dgm:prSet/>
      <dgm:spPr/>
      <dgm:t>
        <a:bodyPr/>
        <a:lstStyle/>
        <a:p>
          <a:endParaRPr kumimoji="1" lang="ja-JP" altLang="en-US"/>
        </a:p>
      </dgm:t>
    </dgm:pt>
    <dgm:pt modelId="{403B373E-82D7-4E58-A62D-5D0EE005247B}">
      <dgm:prSet phldrT="[テキスト]" custT="1"/>
      <dgm:spPr>
        <a:solidFill>
          <a:srgbClr val="003366">
            <a:alpha val="20000"/>
          </a:srgbClr>
        </a:solidFill>
      </dgm:spPr>
      <dgm:t>
        <a:bodyPr/>
        <a:lstStyle/>
        <a:p>
          <a:r>
            <a:rPr kumimoji="1" lang="ja-JP" altLang="en-US" sz="3200" b="1" dirty="0"/>
            <a:t>社会</a:t>
          </a:r>
          <a:r>
            <a:rPr kumimoji="1" lang="ja-JP" altLang="en-US" sz="2800" dirty="0"/>
            <a:t>にとっての</a:t>
          </a:r>
          <a:r>
            <a:rPr kumimoji="1" lang="en-US" altLang="ja-JP" sz="2800" dirty="0"/>
            <a:t>24</a:t>
          </a:r>
          <a:r>
            <a:rPr kumimoji="1" lang="ja-JP" altLang="en-US" sz="2800" dirty="0"/>
            <a:t>時間営業に対する賛成意識</a:t>
          </a:r>
        </a:p>
      </dgm:t>
    </dgm:pt>
    <dgm:pt modelId="{E8FFFF53-D632-4C6A-AE2E-D8F3A9E339D4}" type="parTrans" cxnId="{D1BAF650-30C5-4089-B7C5-0D5E1AE7D7EA}">
      <dgm:prSet/>
      <dgm:spPr/>
      <dgm:t>
        <a:bodyPr/>
        <a:lstStyle/>
        <a:p>
          <a:endParaRPr kumimoji="1" lang="ja-JP" altLang="en-US"/>
        </a:p>
      </dgm:t>
    </dgm:pt>
    <dgm:pt modelId="{30396759-DBF7-4AB4-8B45-563F2D7E40D3}" type="sibTrans" cxnId="{D1BAF650-30C5-4089-B7C5-0D5E1AE7D7EA}">
      <dgm:prSet/>
      <dgm:spPr/>
      <dgm:t>
        <a:bodyPr/>
        <a:lstStyle/>
        <a:p>
          <a:endParaRPr kumimoji="1" lang="ja-JP" altLang="en-US"/>
        </a:p>
      </dgm:t>
    </dgm:pt>
    <dgm:pt modelId="{8E1EFAB8-9BF8-43F8-A779-E9650261AFCC}" type="pres">
      <dgm:prSet presAssocID="{7B3AF95C-FD42-43CD-9994-A788A703800A}" presName="diagram" presStyleCnt="0">
        <dgm:presLayoutVars>
          <dgm:chPref val="1"/>
          <dgm:dir/>
          <dgm:animOne val="branch"/>
          <dgm:animLvl val="lvl"/>
          <dgm:resizeHandles val="exact"/>
        </dgm:presLayoutVars>
      </dgm:prSet>
      <dgm:spPr/>
      <dgm:t>
        <a:bodyPr/>
        <a:lstStyle/>
        <a:p>
          <a:endParaRPr kumimoji="1" lang="ja-JP" altLang="en-US"/>
        </a:p>
      </dgm:t>
    </dgm:pt>
    <dgm:pt modelId="{013CE672-1F56-4BF0-BFBE-BCDE74B82861}" type="pres">
      <dgm:prSet presAssocID="{2C48A7DC-F818-4F49-9E09-8F810B7BA7F0}" presName="root1" presStyleCnt="0"/>
      <dgm:spPr/>
    </dgm:pt>
    <dgm:pt modelId="{26F23C1C-D6B2-4774-9EF4-2D7047567916}" type="pres">
      <dgm:prSet presAssocID="{2C48A7DC-F818-4F49-9E09-8F810B7BA7F0}" presName="LevelOneTextNode" presStyleLbl="node0" presStyleIdx="0" presStyleCnt="2" custScaleY="119966">
        <dgm:presLayoutVars>
          <dgm:chPref val="3"/>
        </dgm:presLayoutVars>
      </dgm:prSet>
      <dgm:spPr/>
      <dgm:t>
        <a:bodyPr/>
        <a:lstStyle/>
        <a:p>
          <a:endParaRPr kumimoji="1" lang="ja-JP" altLang="en-US"/>
        </a:p>
      </dgm:t>
    </dgm:pt>
    <dgm:pt modelId="{672B9F0A-A0D5-45F7-91D0-1EAB1E25D870}" type="pres">
      <dgm:prSet presAssocID="{2C48A7DC-F818-4F49-9E09-8F810B7BA7F0}" presName="level2hierChild" presStyleCnt="0"/>
      <dgm:spPr/>
    </dgm:pt>
    <dgm:pt modelId="{78786308-D851-4A1E-B6DC-71A5BA9DF21C}" type="pres">
      <dgm:prSet presAssocID="{403B373E-82D7-4E58-A62D-5D0EE005247B}" presName="root1" presStyleCnt="0"/>
      <dgm:spPr/>
    </dgm:pt>
    <dgm:pt modelId="{34DEBAF5-D979-49D5-B95B-138DED48F85E}" type="pres">
      <dgm:prSet presAssocID="{403B373E-82D7-4E58-A62D-5D0EE005247B}" presName="LevelOneTextNode" presStyleLbl="node0" presStyleIdx="1" presStyleCnt="2" custScaleY="119559">
        <dgm:presLayoutVars>
          <dgm:chPref val="3"/>
        </dgm:presLayoutVars>
      </dgm:prSet>
      <dgm:spPr/>
      <dgm:t>
        <a:bodyPr/>
        <a:lstStyle/>
        <a:p>
          <a:endParaRPr kumimoji="1" lang="ja-JP" altLang="en-US"/>
        </a:p>
      </dgm:t>
    </dgm:pt>
    <dgm:pt modelId="{BACDB944-3A9F-446E-A716-AB3303179FEF}" type="pres">
      <dgm:prSet presAssocID="{403B373E-82D7-4E58-A62D-5D0EE005247B}" presName="level2hierChild" presStyleCnt="0"/>
      <dgm:spPr/>
    </dgm:pt>
  </dgm:ptLst>
  <dgm:cxnLst>
    <dgm:cxn modelId="{D1BAF650-30C5-4089-B7C5-0D5E1AE7D7EA}" srcId="{7B3AF95C-FD42-43CD-9994-A788A703800A}" destId="{403B373E-82D7-4E58-A62D-5D0EE005247B}" srcOrd="1" destOrd="0" parTransId="{E8FFFF53-D632-4C6A-AE2E-D8F3A9E339D4}" sibTransId="{30396759-DBF7-4AB4-8B45-563F2D7E40D3}"/>
    <dgm:cxn modelId="{F3C06768-40DE-4149-8AEC-A0BE5D56E621}" type="presOf" srcId="{2C48A7DC-F818-4F49-9E09-8F810B7BA7F0}" destId="{26F23C1C-D6B2-4774-9EF4-2D7047567916}" srcOrd="0" destOrd="0" presId="urn:microsoft.com/office/officeart/2005/8/layout/hierarchy2"/>
    <dgm:cxn modelId="{27745245-7295-41B2-BE6D-B5F31F15CB91}" type="presOf" srcId="{7B3AF95C-FD42-43CD-9994-A788A703800A}" destId="{8E1EFAB8-9BF8-43F8-A779-E9650261AFCC}" srcOrd="0" destOrd="0" presId="urn:microsoft.com/office/officeart/2005/8/layout/hierarchy2"/>
    <dgm:cxn modelId="{DEFC48BB-6036-4ED0-BD46-D0F198B1B166}" type="presOf" srcId="{403B373E-82D7-4E58-A62D-5D0EE005247B}" destId="{34DEBAF5-D979-49D5-B95B-138DED48F85E}" srcOrd="0" destOrd="0" presId="urn:microsoft.com/office/officeart/2005/8/layout/hierarchy2"/>
    <dgm:cxn modelId="{0481BA1D-A2E4-4785-B491-8CB28BFE4C3A}" srcId="{7B3AF95C-FD42-43CD-9994-A788A703800A}" destId="{2C48A7DC-F818-4F49-9E09-8F810B7BA7F0}" srcOrd="0" destOrd="0" parTransId="{2BBE4DE8-7859-41DB-9011-4F99B7B39752}" sibTransId="{4CCC4CDF-1A17-4CBE-83A0-7C37804AC11F}"/>
    <dgm:cxn modelId="{88E34D0C-BD05-466F-AF9A-23A944E97B3C}" type="presParOf" srcId="{8E1EFAB8-9BF8-43F8-A779-E9650261AFCC}" destId="{013CE672-1F56-4BF0-BFBE-BCDE74B82861}" srcOrd="0" destOrd="0" presId="urn:microsoft.com/office/officeart/2005/8/layout/hierarchy2"/>
    <dgm:cxn modelId="{B198AAED-3861-4442-A3EC-9A411DEA6865}" type="presParOf" srcId="{013CE672-1F56-4BF0-BFBE-BCDE74B82861}" destId="{26F23C1C-D6B2-4774-9EF4-2D7047567916}" srcOrd="0" destOrd="0" presId="urn:microsoft.com/office/officeart/2005/8/layout/hierarchy2"/>
    <dgm:cxn modelId="{1D04FA54-D12D-48C5-A874-AEBDEE316593}" type="presParOf" srcId="{013CE672-1F56-4BF0-BFBE-BCDE74B82861}" destId="{672B9F0A-A0D5-45F7-91D0-1EAB1E25D870}" srcOrd="1" destOrd="0" presId="urn:microsoft.com/office/officeart/2005/8/layout/hierarchy2"/>
    <dgm:cxn modelId="{F77AB4F6-F66B-4775-93E4-2DA21D3B443A}" type="presParOf" srcId="{8E1EFAB8-9BF8-43F8-A779-E9650261AFCC}" destId="{78786308-D851-4A1E-B6DC-71A5BA9DF21C}" srcOrd="1" destOrd="0" presId="urn:microsoft.com/office/officeart/2005/8/layout/hierarchy2"/>
    <dgm:cxn modelId="{51CE0F99-E52E-4543-A16B-09F45CC444FE}" type="presParOf" srcId="{78786308-D851-4A1E-B6DC-71A5BA9DF21C}" destId="{34DEBAF5-D979-49D5-B95B-138DED48F85E}" srcOrd="0" destOrd="0" presId="urn:microsoft.com/office/officeart/2005/8/layout/hierarchy2"/>
    <dgm:cxn modelId="{45629898-622D-49CE-BEF5-B0F7DB948218}" type="presParOf" srcId="{78786308-D851-4A1E-B6DC-71A5BA9DF21C}" destId="{BACDB944-3A9F-446E-A716-AB3303179FE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C410C8-11BE-40D3-A7B4-391059B9485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kumimoji="1" lang="ja-JP" altLang="en-US"/>
        </a:p>
      </dgm:t>
    </dgm:pt>
    <dgm:pt modelId="{FAFCD190-EF81-432A-9B42-A6EAD0453403}">
      <dgm:prSet phldrT="[テキスト]" custT="1"/>
      <dgm:spPr>
        <a:solidFill>
          <a:srgbClr val="FF9900">
            <a:alpha val="20000"/>
          </a:srgbClr>
        </a:solidFill>
        <a:ln>
          <a:noFill/>
        </a:ln>
      </dgm:spPr>
      <dgm:t>
        <a:bodyPr/>
        <a:lstStyle/>
        <a:p>
          <a:r>
            <a:rPr kumimoji="1" lang="ja-JP" altLang="en-US" sz="2000" dirty="0"/>
            <a:t>就寝時間</a:t>
          </a:r>
          <a:endParaRPr kumimoji="1" lang="en-US" altLang="ja-JP" sz="2000" dirty="0"/>
        </a:p>
      </dgm:t>
    </dgm:pt>
    <dgm:pt modelId="{1475087D-6EBF-4BE9-986C-A3EA2DA81271}" type="parTrans" cxnId="{18CA6A52-67B6-4EAE-9623-3B3462DDCB41}">
      <dgm:prSet/>
      <dgm:spPr/>
      <dgm:t>
        <a:bodyPr/>
        <a:lstStyle/>
        <a:p>
          <a:endParaRPr kumimoji="1" lang="ja-JP" altLang="en-US"/>
        </a:p>
      </dgm:t>
    </dgm:pt>
    <dgm:pt modelId="{471A0BDF-7D2E-452E-9629-7A0A95ABB205}" type="sibTrans" cxnId="{18CA6A52-67B6-4EAE-9623-3B3462DDCB41}">
      <dgm:prSet/>
      <dgm:spPr/>
      <dgm:t>
        <a:bodyPr/>
        <a:lstStyle/>
        <a:p>
          <a:endParaRPr kumimoji="1" lang="ja-JP" altLang="en-US"/>
        </a:p>
      </dgm:t>
    </dgm:pt>
    <dgm:pt modelId="{DC75FFE2-9F0A-40E4-835D-F937E8462900}">
      <dgm:prSet phldrT="[テキスト]" custT="1"/>
      <dgm:spPr>
        <a:solidFill>
          <a:srgbClr val="FF9900">
            <a:alpha val="20000"/>
          </a:srgbClr>
        </a:solidFill>
        <a:ln>
          <a:noFill/>
        </a:ln>
      </dgm:spPr>
      <dgm:t>
        <a:bodyPr/>
        <a:lstStyle/>
        <a:p>
          <a:r>
            <a:rPr kumimoji="1" lang="ja-JP" altLang="en-US" sz="2000" dirty="0"/>
            <a:t>起床時間</a:t>
          </a:r>
          <a:endParaRPr kumimoji="1" lang="en-US" altLang="ja-JP" sz="2000" dirty="0"/>
        </a:p>
      </dgm:t>
    </dgm:pt>
    <dgm:pt modelId="{F16D34CB-C0B4-4E6D-B063-909CAC9AE7D6}" type="parTrans" cxnId="{10081E58-12DF-4813-BC69-82548C982C2A}">
      <dgm:prSet/>
      <dgm:spPr/>
      <dgm:t>
        <a:bodyPr/>
        <a:lstStyle/>
        <a:p>
          <a:endParaRPr kumimoji="1" lang="ja-JP" altLang="en-US"/>
        </a:p>
      </dgm:t>
    </dgm:pt>
    <dgm:pt modelId="{23B14D6C-3902-4DBF-A8B6-1A2AF03ED52A}" type="sibTrans" cxnId="{10081E58-12DF-4813-BC69-82548C982C2A}">
      <dgm:prSet/>
      <dgm:spPr/>
      <dgm:t>
        <a:bodyPr/>
        <a:lstStyle/>
        <a:p>
          <a:endParaRPr kumimoji="1" lang="ja-JP" altLang="en-US"/>
        </a:p>
      </dgm:t>
    </dgm:pt>
    <dgm:pt modelId="{2099053D-F374-49D2-BD04-672AEAEAA558}">
      <dgm:prSet phldrT="[テキスト]" custT="1"/>
      <dgm:spPr>
        <a:solidFill>
          <a:srgbClr val="FF9900">
            <a:alpha val="20000"/>
          </a:srgbClr>
        </a:solidFill>
        <a:ln>
          <a:noFill/>
        </a:ln>
      </dgm:spPr>
      <dgm:t>
        <a:bodyPr/>
        <a:lstStyle/>
        <a:p>
          <a:r>
            <a:rPr kumimoji="1" lang="ja-JP" altLang="en-US" sz="2000" dirty="0"/>
            <a:t>男性ダミー</a:t>
          </a:r>
          <a:endParaRPr kumimoji="1" lang="en-US" altLang="ja-JP" sz="2000" dirty="0"/>
        </a:p>
      </dgm:t>
    </dgm:pt>
    <dgm:pt modelId="{6D02A80F-C208-498E-8378-BEAE0AC7775A}" type="parTrans" cxnId="{080038D9-74CB-4DC8-A51C-CEE8526F005D}">
      <dgm:prSet/>
      <dgm:spPr/>
      <dgm:t>
        <a:bodyPr/>
        <a:lstStyle/>
        <a:p>
          <a:endParaRPr kumimoji="1" lang="ja-JP" altLang="en-US"/>
        </a:p>
      </dgm:t>
    </dgm:pt>
    <dgm:pt modelId="{2BF6309C-5400-440B-B870-C500CD5D8BC1}" type="sibTrans" cxnId="{080038D9-74CB-4DC8-A51C-CEE8526F005D}">
      <dgm:prSet/>
      <dgm:spPr/>
      <dgm:t>
        <a:bodyPr/>
        <a:lstStyle/>
        <a:p>
          <a:endParaRPr kumimoji="1" lang="ja-JP" altLang="en-US"/>
        </a:p>
      </dgm:t>
    </dgm:pt>
    <dgm:pt modelId="{185F5374-9FFC-44C0-9AF6-CB42F6D8918D}">
      <dgm:prSet phldrT="[テキスト]" custT="1"/>
      <dgm:spPr>
        <a:solidFill>
          <a:srgbClr val="FF9900">
            <a:alpha val="20000"/>
          </a:srgbClr>
        </a:solidFill>
        <a:ln>
          <a:noFill/>
        </a:ln>
      </dgm:spPr>
      <dgm:t>
        <a:bodyPr/>
        <a:lstStyle/>
        <a:p>
          <a:r>
            <a:rPr kumimoji="1" lang="ja-JP" altLang="en-US" sz="2000" dirty="0"/>
            <a:t>高齢化率</a:t>
          </a:r>
          <a:endParaRPr kumimoji="1" lang="en-US" altLang="ja-JP" sz="2000" dirty="0"/>
        </a:p>
      </dgm:t>
    </dgm:pt>
    <dgm:pt modelId="{E710505F-74AF-4597-80C5-98157DCBA3AD}" type="parTrans" cxnId="{8A0FC783-30B0-44B2-813E-48992CFD0CE8}">
      <dgm:prSet/>
      <dgm:spPr/>
      <dgm:t>
        <a:bodyPr/>
        <a:lstStyle/>
        <a:p>
          <a:endParaRPr kumimoji="1" lang="ja-JP" altLang="en-US"/>
        </a:p>
      </dgm:t>
    </dgm:pt>
    <dgm:pt modelId="{E0F2BFE1-6D54-4516-A80C-8698521741F0}" type="sibTrans" cxnId="{8A0FC783-30B0-44B2-813E-48992CFD0CE8}">
      <dgm:prSet/>
      <dgm:spPr/>
      <dgm:t>
        <a:bodyPr/>
        <a:lstStyle/>
        <a:p>
          <a:endParaRPr kumimoji="1" lang="ja-JP" altLang="en-US"/>
        </a:p>
      </dgm:t>
    </dgm:pt>
    <dgm:pt modelId="{CB2170DD-1029-4391-8CB1-E82A969987BD}">
      <dgm:prSet phldrT="[テキスト]" custT="1"/>
      <dgm:spPr>
        <a:solidFill>
          <a:srgbClr val="FF9900">
            <a:alpha val="20000"/>
          </a:srgbClr>
        </a:solidFill>
        <a:ln>
          <a:noFill/>
        </a:ln>
      </dgm:spPr>
      <dgm:t>
        <a:bodyPr/>
        <a:lstStyle/>
        <a:p>
          <a:r>
            <a:rPr kumimoji="1" lang="ja-JP" altLang="en-US" sz="2000" dirty="0"/>
            <a:t>日中のコンビニ存在意義</a:t>
          </a:r>
          <a:endParaRPr kumimoji="1" lang="en-US" altLang="ja-JP" sz="2000" dirty="0"/>
        </a:p>
      </dgm:t>
    </dgm:pt>
    <dgm:pt modelId="{B85C9017-0A54-42D9-A735-B34CC150F51B}" type="parTrans" cxnId="{9E01AFDB-3BD8-4A97-BB89-3D488172FC2F}">
      <dgm:prSet/>
      <dgm:spPr/>
      <dgm:t>
        <a:bodyPr/>
        <a:lstStyle/>
        <a:p>
          <a:endParaRPr kumimoji="1" lang="ja-JP" altLang="en-US"/>
        </a:p>
      </dgm:t>
    </dgm:pt>
    <dgm:pt modelId="{5FCBF2AE-D8D8-444C-9E4A-3F072B6B8752}" type="sibTrans" cxnId="{9E01AFDB-3BD8-4A97-BB89-3D488172FC2F}">
      <dgm:prSet/>
      <dgm:spPr/>
      <dgm:t>
        <a:bodyPr/>
        <a:lstStyle/>
        <a:p>
          <a:endParaRPr kumimoji="1" lang="ja-JP" altLang="en-US"/>
        </a:p>
      </dgm:t>
    </dgm:pt>
    <dgm:pt modelId="{FB6371C3-DB46-48F4-A87A-41956DEC64FD}">
      <dgm:prSet phldrT="[テキスト]" custT="1"/>
      <dgm:spPr>
        <a:solidFill>
          <a:srgbClr val="FF9900">
            <a:alpha val="20000"/>
          </a:srgbClr>
        </a:solidFill>
        <a:ln>
          <a:noFill/>
        </a:ln>
      </dgm:spPr>
      <dgm:t>
        <a:bodyPr/>
        <a:lstStyle/>
        <a:p>
          <a:r>
            <a:rPr kumimoji="1" lang="ja-JP" altLang="en-US" sz="2000" dirty="0"/>
            <a:t>利用頻度</a:t>
          </a:r>
          <a:endParaRPr kumimoji="1" lang="en-US" altLang="ja-JP" sz="2000" dirty="0"/>
        </a:p>
      </dgm:t>
    </dgm:pt>
    <dgm:pt modelId="{9A5D4BD5-3C39-459E-AE36-C178C5204ECB}" type="parTrans" cxnId="{BB7CFB76-8B0A-4B52-9909-413E54653705}">
      <dgm:prSet/>
      <dgm:spPr/>
      <dgm:t>
        <a:bodyPr/>
        <a:lstStyle/>
        <a:p>
          <a:endParaRPr kumimoji="1" lang="ja-JP" altLang="en-US"/>
        </a:p>
      </dgm:t>
    </dgm:pt>
    <dgm:pt modelId="{C37E7CBF-55E4-4E8A-812D-9B60A0C31283}" type="sibTrans" cxnId="{BB7CFB76-8B0A-4B52-9909-413E54653705}">
      <dgm:prSet/>
      <dgm:spPr/>
      <dgm:t>
        <a:bodyPr/>
        <a:lstStyle/>
        <a:p>
          <a:endParaRPr kumimoji="1" lang="ja-JP" altLang="en-US"/>
        </a:p>
      </dgm:t>
    </dgm:pt>
    <dgm:pt modelId="{111332F0-C059-4139-AA8E-A8BD4F00A5E2}" type="pres">
      <dgm:prSet presAssocID="{52C410C8-11BE-40D3-A7B4-391059B9485B}" presName="diagram" presStyleCnt="0">
        <dgm:presLayoutVars>
          <dgm:chPref val="1"/>
          <dgm:dir/>
          <dgm:animOne val="branch"/>
          <dgm:animLvl val="lvl"/>
          <dgm:resizeHandles val="exact"/>
        </dgm:presLayoutVars>
      </dgm:prSet>
      <dgm:spPr/>
      <dgm:t>
        <a:bodyPr/>
        <a:lstStyle/>
        <a:p>
          <a:endParaRPr kumimoji="1" lang="ja-JP" altLang="en-US"/>
        </a:p>
      </dgm:t>
    </dgm:pt>
    <dgm:pt modelId="{F4F450E9-B3D8-4752-88E9-C0AE1BA1F160}" type="pres">
      <dgm:prSet presAssocID="{DC75FFE2-9F0A-40E4-835D-F937E8462900}" presName="root1" presStyleCnt="0"/>
      <dgm:spPr/>
    </dgm:pt>
    <dgm:pt modelId="{0009236D-A0BD-4304-B3F7-8C6BE4BEF1E1}" type="pres">
      <dgm:prSet presAssocID="{DC75FFE2-9F0A-40E4-835D-F937E8462900}" presName="LevelOneTextNode" presStyleLbl="node0" presStyleIdx="0" presStyleCnt="6" custScaleY="82829">
        <dgm:presLayoutVars>
          <dgm:chPref val="3"/>
        </dgm:presLayoutVars>
      </dgm:prSet>
      <dgm:spPr/>
      <dgm:t>
        <a:bodyPr/>
        <a:lstStyle/>
        <a:p>
          <a:endParaRPr kumimoji="1" lang="ja-JP" altLang="en-US"/>
        </a:p>
      </dgm:t>
    </dgm:pt>
    <dgm:pt modelId="{CBC5615C-36CE-48FD-93EB-7DE99AE022D7}" type="pres">
      <dgm:prSet presAssocID="{DC75FFE2-9F0A-40E4-835D-F937E8462900}" presName="level2hierChild" presStyleCnt="0"/>
      <dgm:spPr/>
    </dgm:pt>
    <dgm:pt modelId="{3F930DCC-D9E2-460A-AA4B-C084250C35AF}" type="pres">
      <dgm:prSet presAssocID="{FAFCD190-EF81-432A-9B42-A6EAD0453403}" presName="root1" presStyleCnt="0"/>
      <dgm:spPr/>
    </dgm:pt>
    <dgm:pt modelId="{89ECEC25-A5AF-4925-9216-F6D0CEB692B8}" type="pres">
      <dgm:prSet presAssocID="{FAFCD190-EF81-432A-9B42-A6EAD0453403}" presName="LevelOneTextNode" presStyleLbl="node0" presStyleIdx="1" presStyleCnt="6" custScaleX="99965" custScaleY="82829" custLinFactNeighborX="-531" custLinFactNeighborY="-11879">
        <dgm:presLayoutVars>
          <dgm:chPref val="3"/>
        </dgm:presLayoutVars>
      </dgm:prSet>
      <dgm:spPr/>
      <dgm:t>
        <a:bodyPr/>
        <a:lstStyle/>
        <a:p>
          <a:endParaRPr kumimoji="1" lang="ja-JP" altLang="en-US"/>
        </a:p>
      </dgm:t>
    </dgm:pt>
    <dgm:pt modelId="{CF190C92-5948-479E-A753-67D2F8AAFBDD}" type="pres">
      <dgm:prSet presAssocID="{FAFCD190-EF81-432A-9B42-A6EAD0453403}" presName="level2hierChild" presStyleCnt="0"/>
      <dgm:spPr/>
    </dgm:pt>
    <dgm:pt modelId="{BF3ACE42-4893-49E5-BBB1-83C47FFA1AD8}" type="pres">
      <dgm:prSet presAssocID="{2099053D-F374-49D2-BD04-672AEAEAA558}" presName="root1" presStyleCnt="0"/>
      <dgm:spPr/>
    </dgm:pt>
    <dgm:pt modelId="{EC54E374-B5D5-406E-92C3-B400C3E53636}" type="pres">
      <dgm:prSet presAssocID="{2099053D-F374-49D2-BD04-672AEAEAA558}" presName="LevelOneTextNode" presStyleLbl="node0" presStyleIdx="2" presStyleCnt="6" custScaleY="82829" custLinFactNeighborY="-20364">
        <dgm:presLayoutVars>
          <dgm:chPref val="3"/>
        </dgm:presLayoutVars>
      </dgm:prSet>
      <dgm:spPr/>
      <dgm:t>
        <a:bodyPr/>
        <a:lstStyle/>
        <a:p>
          <a:endParaRPr kumimoji="1" lang="ja-JP" altLang="en-US"/>
        </a:p>
      </dgm:t>
    </dgm:pt>
    <dgm:pt modelId="{EFA452BB-111A-43C9-97A4-CD76ECAF81A6}" type="pres">
      <dgm:prSet presAssocID="{2099053D-F374-49D2-BD04-672AEAEAA558}" presName="level2hierChild" presStyleCnt="0"/>
      <dgm:spPr/>
    </dgm:pt>
    <dgm:pt modelId="{3679F948-0371-4D5A-A78C-BD1B0D2357DE}" type="pres">
      <dgm:prSet presAssocID="{FB6371C3-DB46-48F4-A87A-41956DEC64FD}" presName="root1" presStyleCnt="0"/>
      <dgm:spPr/>
    </dgm:pt>
    <dgm:pt modelId="{9C555B0D-7DB6-4EC6-8D9C-92E7AAFACBD2}" type="pres">
      <dgm:prSet presAssocID="{FB6371C3-DB46-48F4-A87A-41956DEC64FD}" presName="LevelOneTextNode" presStyleLbl="node0" presStyleIdx="3" presStyleCnt="6" custScaleY="82829" custLinFactNeighborY="-28849">
        <dgm:presLayoutVars>
          <dgm:chPref val="3"/>
        </dgm:presLayoutVars>
      </dgm:prSet>
      <dgm:spPr/>
      <dgm:t>
        <a:bodyPr/>
        <a:lstStyle/>
        <a:p>
          <a:endParaRPr kumimoji="1" lang="ja-JP" altLang="en-US"/>
        </a:p>
      </dgm:t>
    </dgm:pt>
    <dgm:pt modelId="{391837DC-CA3C-4589-9281-3453AA6DC0FA}" type="pres">
      <dgm:prSet presAssocID="{FB6371C3-DB46-48F4-A87A-41956DEC64FD}" presName="level2hierChild" presStyleCnt="0"/>
      <dgm:spPr/>
    </dgm:pt>
    <dgm:pt modelId="{AFC378D5-8A69-4517-9AF9-179E116D0496}" type="pres">
      <dgm:prSet presAssocID="{185F5374-9FFC-44C0-9AF6-CB42F6D8918D}" presName="root1" presStyleCnt="0"/>
      <dgm:spPr/>
    </dgm:pt>
    <dgm:pt modelId="{9961E3B8-2414-4DA4-B4A0-35602406E67D}" type="pres">
      <dgm:prSet presAssocID="{185F5374-9FFC-44C0-9AF6-CB42F6D8918D}" presName="LevelOneTextNode" presStyleLbl="node0" presStyleIdx="4" presStyleCnt="6" custScaleY="82829" custLinFactNeighborY="-35634">
        <dgm:presLayoutVars>
          <dgm:chPref val="3"/>
        </dgm:presLayoutVars>
      </dgm:prSet>
      <dgm:spPr/>
      <dgm:t>
        <a:bodyPr/>
        <a:lstStyle/>
        <a:p>
          <a:endParaRPr kumimoji="1" lang="ja-JP" altLang="en-US"/>
        </a:p>
      </dgm:t>
    </dgm:pt>
    <dgm:pt modelId="{D7083A53-832A-47BE-9C07-FEF422354E4B}" type="pres">
      <dgm:prSet presAssocID="{185F5374-9FFC-44C0-9AF6-CB42F6D8918D}" presName="level2hierChild" presStyleCnt="0"/>
      <dgm:spPr/>
    </dgm:pt>
    <dgm:pt modelId="{6B625A3B-8629-48A4-83A2-DE8F951000D2}" type="pres">
      <dgm:prSet presAssocID="{CB2170DD-1029-4391-8CB1-E82A969987BD}" presName="root1" presStyleCnt="0"/>
      <dgm:spPr/>
    </dgm:pt>
    <dgm:pt modelId="{A2F873E1-B852-4FCF-8AB0-508E3B1C76CF}" type="pres">
      <dgm:prSet presAssocID="{CB2170DD-1029-4391-8CB1-E82A969987BD}" presName="LevelOneTextNode" presStyleLbl="node0" presStyleIdx="5" presStyleCnt="6" custScaleY="82829" custLinFactNeighborX="113" custLinFactNeighborY="-44169">
        <dgm:presLayoutVars>
          <dgm:chPref val="3"/>
        </dgm:presLayoutVars>
      </dgm:prSet>
      <dgm:spPr/>
      <dgm:t>
        <a:bodyPr/>
        <a:lstStyle/>
        <a:p>
          <a:endParaRPr kumimoji="1" lang="ja-JP" altLang="en-US"/>
        </a:p>
      </dgm:t>
    </dgm:pt>
    <dgm:pt modelId="{8AA14903-2617-4B56-AD17-D0CE9976015D}" type="pres">
      <dgm:prSet presAssocID="{CB2170DD-1029-4391-8CB1-E82A969987BD}" presName="level2hierChild" presStyleCnt="0"/>
      <dgm:spPr/>
    </dgm:pt>
  </dgm:ptLst>
  <dgm:cxnLst>
    <dgm:cxn modelId="{0ED65358-60A6-48B6-9C7E-AD7E8CD75D87}" type="presOf" srcId="{2099053D-F374-49D2-BD04-672AEAEAA558}" destId="{EC54E374-B5D5-406E-92C3-B400C3E53636}" srcOrd="0" destOrd="0" presId="urn:microsoft.com/office/officeart/2005/8/layout/hierarchy2"/>
    <dgm:cxn modelId="{18CA6A52-67B6-4EAE-9623-3B3462DDCB41}" srcId="{52C410C8-11BE-40D3-A7B4-391059B9485B}" destId="{FAFCD190-EF81-432A-9B42-A6EAD0453403}" srcOrd="1" destOrd="0" parTransId="{1475087D-6EBF-4BE9-986C-A3EA2DA81271}" sibTransId="{471A0BDF-7D2E-452E-9629-7A0A95ABB205}"/>
    <dgm:cxn modelId="{188E5CCF-29F3-400C-81BE-2CBFEF493B19}" type="presOf" srcId="{DC75FFE2-9F0A-40E4-835D-F937E8462900}" destId="{0009236D-A0BD-4304-B3F7-8C6BE4BEF1E1}" srcOrd="0" destOrd="0" presId="urn:microsoft.com/office/officeart/2005/8/layout/hierarchy2"/>
    <dgm:cxn modelId="{F0DC3BE2-990C-47BC-A3E6-CB1276BE94B6}" type="presOf" srcId="{FAFCD190-EF81-432A-9B42-A6EAD0453403}" destId="{89ECEC25-A5AF-4925-9216-F6D0CEB692B8}" srcOrd="0" destOrd="0" presId="urn:microsoft.com/office/officeart/2005/8/layout/hierarchy2"/>
    <dgm:cxn modelId="{8A0FC783-30B0-44B2-813E-48992CFD0CE8}" srcId="{52C410C8-11BE-40D3-A7B4-391059B9485B}" destId="{185F5374-9FFC-44C0-9AF6-CB42F6D8918D}" srcOrd="4" destOrd="0" parTransId="{E710505F-74AF-4597-80C5-98157DCBA3AD}" sibTransId="{E0F2BFE1-6D54-4516-A80C-8698521741F0}"/>
    <dgm:cxn modelId="{8917C396-C7D2-41E2-AF7A-2E157E6395DB}" type="presOf" srcId="{185F5374-9FFC-44C0-9AF6-CB42F6D8918D}" destId="{9961E3B8-2414-4DA4-B4A0-35602406E67D}" srcOrd="0" destOrd="0" presId="urn:microsoft.com/office/officeart/2005/8/layout/hierarchy2"/>
    <dgm:cxn modelId="{080038D9-74CB-4DC8-A51C-CEE8526F005D}" srcId="{52C410C8-11BE-40D3-A7B4-391059B9485B}" destId="{2099053D-F374-49D2-BD04-672AEAEAA558}" srcOrd="2" destOrd="0" parTransId="{6D02A80F-C208-498E-8378-BEAE0AC7775A}" sibTransId="{2BF6309C-5400-440B-B870-C500CD5D8BC1}"/>
    <dgm:cxn modelId="{44981B0E-CB14-4B86-B498-8F67201CC4E4}" type="presOf" srcId="{52C410C8-11BE-40D3-A7B4-391059B9485B}" destId="{111332F0-C059-4139-AA8E-A8BD4F00A5E2}" srcOrd="0" destOrd="0" presId="urn:microsoft.com/office/officeart/2005/8/layout/hierarchy2"/>
    <dgm:cxn modelId="{9E01AFDB-3BD8-4A97-BB89-3D488172FC2F}" srcId="{52C410C8-11BE-40D3-A7B4-391059B9485B}" destId="{CB2170DD-1029-4391-8CB1-E82A969987BD}" srcOrd="5" destOrd="0" parTransId="{B85C9017-0A54-42D9-A735-B34CC150F51B}" sibTransId="{5FCBF2AE-D8D8-444C-9E4A-3F072B6B8752}"/>
    <dgm:cxn modelId="{10081E58-12DF-4813-BC69-82548C982C2A}" srcId="{52C410C8-11BE-40D3-A7B4-391059B9485B}" destId="{DC75FFE2-9F0A-40E4-835D-F937E8462900}" srcOrd="0" destOrd="0" parTransId="{F16D34CB-C0B4-4E6D-B063-909CAC9AE7D6}" sibTransId="{23B14D6C-3902-4DBF-A8B6-1A2AF03ED52A}"/>
    <dgm:cxn modelId="{D5063305-20B3-4C26-8B37-85052F55CF4A}" type="presOf" srcId="{FB6371C3-DB46-48F4-A87A-41956DEC64FD}" destId="{9C555B0D-7DB6-4EC6-8D9C-92E7AAFACBD2}" srcOrd="0" destOrd="0" presId="urn:microsoft.com/office/officeart/2005/8/layout/hierarchy2"/>
    <dgm:cxn modelId="{FEAB9C92-AC04-447B-83A4-A82E2C604D0E}" type="presOf" srcId="{CB2170DD-1029-4391-8CB1-E82A969987BD}" destId="{A2F873E1-B852-4FCF-8AB0-508E3B1C76CF}" srcOrd="0" destOrd="0" presId="urn:microsoft.com/office/officeart/2005/8/layout/hierarchy2"/>
    <dgm:cxn modelId="{BB7CFB76-8B0A-4B52-9909-413E54653705}" srcId="{52C410C8-11BE-40D3-A7B4-391059B9485B}" destId="{FB6371C3-DB46-48F4-A87A-41956DEC64FD}" srcOrd="3" destOrd="0" parTransId="{9A5D4BD5-3C39-459E-AE36-C178C5204ECB}" sibTransId="{C37E7CBF-55E4-4E8A-812D-9B60A0C31283}"/>
    <dgm:cxn modelId="{9E026158-1F52-4487-8F05-5A26EB88D4D5}" type="presParOf" srcId="{111332F0-C059-4139-AA8E-A8BD4F00A5E2}" destId="{F4F450E9-B3D8-4752-88E9-C0AE1BA1F160}" srcOrd="0" destOrd="0" presId="urn:microsoft.com/office/officeart/2005/8/layout/hierarchy2"/>
    <dgm:cxn modelId="{17555F0A-526F-417B-800B-CD188E36D343}" type="presParOf" srcId="{F4F450E9-B3D8-4752-88E9-C0AE1BA1F160}" destId="{0009236D-A0BD-4304-B3F7-8C6BE4BEF1E1}" srcOrd="0" destOrd="0" presId="urn:microsoft.com/office/officeart/2005/8/layout/hierarchy2"/>
    <dgm:cxn modelId="{A32D20AA-B049-4C8A-8383-DAE02B0B211A}" type="presParOf" srcId="{F4F450E9-B3D8-4752-88E9-C0AE1BA1F160}" destId="{CBC5615C-36CE-48FD-93EB-7DE99AE022D7}" srcOrd="1" destOrd="0" presId="urn:microsoft.com/office/officeart/2005/8/layout/hierarchy2"/>
    <dgm:cxn modelId="{DC8474E4-78BB-45F2-B94A-F78B6051825D}" type="presParOf" srcId="{111332F0-C059-4139-AA8E-A8BD4F00A5E2}" destId="{3F930DCC-D9E2-460A-AA4B-C084250C35AF}" srcOrd="1" destOrd="0" presId="urn:microsoft.com/office/officeart/2005/8/layout/hierarchy2"/>
    <dgm:cxn modelId="{79326B99-6253-412D-A787-55A15C7D957E}" type="presParOf" srcId="{3F930DCC-D9E2-460A-AA4B-C084250C35AF}" destId="{89ECEC25-A5AF-4925-9216-F6D0CEB692B8}" srcOrd="0" destOrd="0" presId="urn:microsoft.com/office/officeart/2005/8/layout/hierarchy2"/>
    <dgm:cxn modelId="{B385B822-8F21-4FAB-B73A-C8326C2D1959}" type="presParOf" srcId="{3F930DCC-D9E2-460A-AA4B-C084250C35AF}" destId="{CF190C92-5948-479E-A753-67D2F8AAFBDD}" srcOrd="1" destOrd="0" presId="urn:microsoft.com/office/officeart/2005/8/layout/hierarchy2"/>
    <dgm:cxn modelId="{0138E060-CD72-4031-B963-223883DAE018}" type="presParOf" srcId="{111332F0-C059-4139-AA8E-A8BD4F00A5E2}" destId="{BF3ACE42-4893-49E5-BBB1-83C47FFA1AD8}" srcOrd="2" destOrd="0" presId="urn:microsoft.com/office/officeart/2005/8/layout/hierarchy2"/>
    <dgm:cxn modelId="{63669519-6657-4D62-B766-517B9270B5C8}" type="presParOf" srcId="{BF3ACE42-4893-49E5-BBB1-83C47FFA1AD8}" destId="{EC54E374-B5D5-406E-92C3-B400C3E53636}" srcOrd="0" destOrd="0" presId="urn:microsoft.com/office/officeart/2005/8/layout/hierarchy2"/>
    <dgm:cxn modelId="{26979E3F-7C05-4A0C-9198-9AE1EE5B07A2}" type="presParOf" srcId="{BF3ACE42-4893-49E5-BBB1-83C47FFA1AD8}" destId="{EFA452BB-111A-43C9-97A4-CD76ECAF81A6}" srcOrd="1" destOrd="0" presId="urn:microsoft.com/office/officeart/2005/8/layout/hierarchy2"/>
    <dgm:cxn modelId="{2BEFAC81-E2FC-428F-AD38-F62147667CE9}" type="presParOf" srcId="{111332F0-C059-4139-AA8E-A8BD4F00A5E2}" destId="{3679F948-0371-4D5A-A78C-BD1B0D2357DE}" srcOrd="3" destOrd="0" presId="urn:microsoft.com/office/officeart/2005/8/layout/hierarchy2"/>
    <dgm:cxn modelId="{0FB4C752-5912-477E-9886-71CBA2B6AF41}" type="presParOf" srcId="{3679F948-0371-4D5A-A78C-BD1B0D2357DE}" destId="{9C555B0D-7DB6-4EC6-8D9C-92E7AAFACBD2}" srcOrd="0" destOrd="0" presId="urn:microsoft.com/office/officeart/2005/8/layout/hierarchy2"/>
    <dgm:cxn modelId="{54FF0874-B078-4866-A426-9EFC241A41F7}" type="presParOf" srcId="{3679F948-0371-4D5A-A78C-BD1B0D2357DE}" destId="{391837DC-CA3C-4589-9281-3453AA6DC0FA}" srcOrd="1" destOrd="0" presId="urn:microsoft.com/office/officeart/2005/8/layout/hierarchy2"/>
    <dgm:cxn modelId="{36D3ED23-4DED-4386-8952-987551180E67}" type="presParOf" srcId="{111332F0-C059-4139-AA8E-A8BD4F00A5E2}" destId="{AFC378D5-8A69-4517-9AF9-179E116D0496}" srcOrd="4" destOrd="0" presId="urn:microsoft.com/office/officeart/2005/8/layout/hierarchy2"/>
    <dgm:cxn modelId="{A2CD7801-7379-4D92-B2D4-B6457164BB0F}" type="presParOf" srcId="{AFC378D5-8A69-4517-9AF9-179E116D0496}" destId="{9961E3B8-2414-4DA4-B4A0-35602406E67D}" srcOrd="0" destOrd="0" presId="urn:microsoft.com/office/officeart/2005/8/layout/hierarchy2"/>
    <dgm:cxn modelId="{80EA3F36-68DA-4206-A985-BB5CDD41FCAB}" type="presParOf" srcId="{AFC378D5-8A69-4517-9AF9-179E116D0496}" destId="{D7083A53-832A-47BE-9C07-FEF422354E4B}" srcOrd="1" destOrd="0" presId="urn:microsoft.com/office/officeart/2005/8/layout/hierarchy2"/>
    <dgm:cxn modelId="{8198B95A-6152-452E-BB1A-2ECE85DCE2F4}" type="presParOf" srcId="{111332F0-C059-4139-AA8E-A8BD4F00A5E2}" destId="{6B625A3B-8629-48A4-83A2-DE8F951000D2}" srcOrd="5" destOrd="0" presId="urn:microsoft.com/office/officeart/2005/8/layout/hierarchy2"/>
    <dgm:cxn modelId="{936A15BB-58AC-4D9A-8052-F5779F046F49}" type="presParOf" srcId="{6B625A3B-8629-48A4-83A2-DE8F951000D2}" destId="{A2F873E1-B852-4FCF-8AB0-508E3B1C76CF}" srcOrd="0" destOrd="0" presId="urn:microsoft.com/office/officeart/2005/8/layout/hierarchy2"/>
    <dgm:cxn modelId="{BF58B461-36A1-4F6A-B7E0-D56FB5071F1E}" type="presParOf" srcId="{6B625A3B-8629-48A4-83A2-DE8F951000D2}" destId="{8AA14903-2617-4B56-AD17-D0CE9976015D}"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1104" y="494501"/>
          <a:ext cx="3302217" cy="1651108"/>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にとっての</a:t>
          </a:r>
          <a:endParaRPr kumimoji="1" lang="en-US" altLang="ja-JP" sz="2800" kern="1200" dirty="0"/>
        </a:p>
        <a:p>
          <a:pPr lvl="0" algn="ctr" defTabSz="1422400">
            <a:lnSpc>
              <a:spcPct val="90000"/>
            </a:lnSpc>
            <a:spcBef>
              <a:spcPct val="0"/>
            </a:spcBef>
            <a:spcAft>
              <a:spcPct val="35000"/>
            </a:spcAft>
          </a:pPr>
          <a:r>
            <a:rPr kumimoji="1" lang="en-US" altLang="ja-JP" sz="2800" kern="1200" dirty="0"/>
            <a:t>24</a:t>
          </a:r>
          <a:r>
            <a:rPr kumimoji="1" lang="ja-JP" altLang="en-US" sz="2800" kern="1200" dirty="0"/>
            <a:t>時間営業に対する賛成意識</a:t>
          </a:r>
        </a:p>
      </dsp:txBody>
      <dsp:txXfrm>
        <a:off x="49463" y="542860"/>
        <a:ext cx="3205499" cy="1554390"/>
      </dsp:txXfrm>
    </dsp:sp>
    <dsp:sp modelId="{34DEBAF5-D979-49D5-B95B-138DED48F85E}">
      <dsp:nvSpPr>
        <dsp:cNvPr id="0" name=""/>
        <dsp:cNvSpPr/>
      </dsp:nvSpPr>
      <dsp:spPr>
        <a:xfrm>
          <a:off x="1104" y="2393276"/>
          <a:ext cx="3302217" cy="1651108"/>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にとっての</a:t>
          </a:r>
          <a:endParaRPr kumimoji="1" lang="en-US" altLang="ja-JP" sz="2800" kern="1200" dirty="0"/>
        </a:p>
        <a:p>
          <a:pPr lvl="0" algn="ctr" defTabSz="1422400">
            <a:lnSpc>
              <a:spcPct val="90000"/>
            </a:lnSpc>
            <a:spcBef>
              <a:spcPct val="0"/>
            </a:spcBef>
            <a:spcAft>
              <a:spcPct val="35000"/>
            </a:spcAft>
          </a:pPr>
          <a:r>
            <a:rPr kumimoji="1" lang="en-US" altLang="ja-JP" sz="2800" kern="1200" dirty="0"/>
            <a:t>24</a:t>
          </a:r>
          <a:r>
            <a:rPr kumimoji="1" lang="ja-JP" altLang="en-US" sz="2800" kern="1200" dirty="0"/>
            <a:t>時間営業に対する賛成意識</a:t>
          </a:r>
        </a:p>
      </dsp:txBody>
      <dsp:txXfrm>
        <a:off x="49463" y="2441635"/>
        <a:ext cx="3205499" cy="15543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B48E6-E18D-43AC-AEFC-D66D508A637C}">
      <dsp:nvSpPr>
        <dsp:cNvPr id="0" name=""/>
        <dsp:cNvSpPr/>
      </dsp:nvSpPr>
      <dsp:spPr>
        <a:xfrm>
          <a:off x="198533" y="73379"/>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b="1" kern="1200" dirty="0"/>
            <a:t>社会</a:t>
          </a:r>
          <a:r>
            <a:rPr kumimoji="1" lang="ja-JP" altLang="en-US" sz="2000" kern="1200" dirty="0"/>
            <a:t>にとっての</a:t>
          </a:r>
          <a:endParaRPr kumimoji="1" lang="en-US" altLang="ja-JP" sz="2000" kern="1200" dirty="0"/>
        </a:p>
        <a:p>
          <a:pPr lvl="0" algn="ctr" defTabSz="889000">
            <a:lnSpc>
              <a:spcPct val="90000"/>
            </a:lnSpc>
            <a:spcBef>
              <a:spcPct val="0"/>
            </a:spcBef>
            <a:spcAft>
              <a:spcPct val="35000"/>
            </a:spcAft>
          </a:pPr>
          <a:r>
            <a:rPr kumimoji="1" lang="ja-JP" altLang="en-US" sz="2000" kern="1200" dirty="0"/>
            <a:t>移動短縮便益</a:t>
          </a:r>
        </a:p>
      </dsp:txBody>
      <dsp:txXfrm>
        <a:off x="230157" y="105003"/>
        <a:ext cx="2192120" cy="1016486"/>
      </dsp:txXfrm>
    </dsp:sp>
    <dsp:sp modelId="{1C3B4A16-6206-4335-A1B8-82CC0B9FD945}">
      <dsp:nvSpPr>
        <dsp:cNvPr id="0" name=""/>
        <dsp:cNvSpPr/>
      </dsp:nvSpPr>
      <dsp:spPr>
        <a:xfrm>
          <a:off x="198533" y="1194496"/>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朝食頻度</a:t>
          </a:r>
        </a:p>
      </dsp:txBody>
      <dsp:txXfrm>
        <a:off x="230157" y="1226120"/>
        <a:ext cx="2192120" cy="1016486"/>
      </dsp:txXfrm>
    </dsp:sp>
    <dsp:sp modelId="{8AF28728-CC09-406E-8F88-1328CDBF41C9}">
      <dsp:nvSpPr>
        <dsp:cNvPr id="0" name=""/>
        <dsp:cNvSpPr/>
      </dsp:nvSpPr>
      <dsp:spPr>
        <a:xfrm>
          <a:off x="198533" y="2302263"/>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学生ダミー</a:t>
          </a:r>
        </a:p>
      </dsp:txBody>
      <dsp:txXfrm>
        <a:off x="230157" y="2333887"/>
        <a:ext cx="2192120" cy="1016486"/>
      </dsp:txXfrm>
    </dsp:sp>
    <dsp:sp modelId="{B715337C-C65C-4831-A1E8-97414C39150B}">
      <dsp:nvSpPr>
        <dsp:cNvPr id="0" name=""/>
        <dsp:cNvSpPr/>
      </dsp:nvSpPr>
      <dsp:spPr>
        <a:xfrm>
          <a:off x="198533" y="3414890"/>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なくても困らない</a:t>
          </a:r>
          <a:r>
            <a:rPr kumimoji="1" lang="en-US" altLang="ja-JP" sz="2000" kern="1200" dirty="0"/>
            <a:t>)</a:t>
          </a:r>
        </a:p>
      </dsp:txBody>
      <dsp:txXfrm>
        <a:off x="230157" y="3446514"/>
        <a:ext cx="2192120" cy="1016486"/>
      </dsp:txXfrm>
    </dsp:sp>
    <dsp:sp modelId="{14C696C2-EF15-4636-9A63-7FF3D3800A37}">
      <dsp:nvSpPr>
        <dsp:cNvPr id="0" name=""/>
        <dsp:cNvSpPr/>
      </dsp:nvSpPr>
      <dsp:spPr>
        <a:xfrm>
          <a:off x="198533" y="4534262"/>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なくてもよい</a:t>
          </a:r>
          <a:r>
            <a:rPr kumimoji="1" lang="en-US" altLang="ja-JP" sz="2000" kern="1200" dirty="0"/>
            <a:t>)</a:t>
          </a:r>
        </a:p>
      </dsp:txBody>
      <dsp:txXfrm>
        <a:off x="230157" y="4565886"/>
        <a:ext cx="2192120" cy="10164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540" y="1527335"/>
          <a:ext cx="2567372" cy="1509358"/>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にとっての</a:t>
          </a:r>
          <a:r>
            <a:rPr kumimoji="1" lang="en-US" altLang="ja-JP" sz="2800" kern="1200" dirty="0"/>
            <a:t>24</a:t>
          </a:r>
          <a:r>
            <a:rPr kumimoji="1" lang="ja-JP" altLang="en-US" sz="2800" kern="1200" dirty="0"/>
            <a:t>時間営業に対する賛成意識</a:t>
          </a:r>
        </a:p>
      </dsp:txBody>
      <dsp:txXfrm>
        <a:off x="44748" y="1571543"/>
        <a:ext cx="2478956" cy="1420942"/>
      </dsp:txXfrm>
    </dsp:sp>
    <dsp:sp modelId="{34DEBAF5-D979-49D5-B95B-138DED48F85E}">
      <dsp:nvSpPr>
        <dsp:cNvPr id="0" name=""/>
        <dsp:cNvSpPr/>
      </dsp:nvSpPr>
      <dsp:spPr>
        <a:xfrm>
          <a:off x="540" y="3229246"/>
          <a:ext cx="2567372" cy="1488049"/>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にとっての</a:t>
          </a:r>
          <a:r>
            <a:rPr kumimoji="1" lang="en-US" altLang="ja-JP" sz="2800" kern="1200" dirty="0"/>
            <a:t>24</a:t>
          </a:r>
          <a:r>
            <a:rPr kumimoji="1" lang="ja-JP" altLang="en-US" sz="2800" kern="1200" dirty="0"/>
            <a:t>時間営業に対する賛成意識</a:t>
          </a:r>
        </a:p>
      </dsp:txBody>
      <dsp:txXfrm>
        <a:off x="44123" y="3272829"/>
        <a:ext cx="2480206" cy="14008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257" y="281137"/>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起床時間</a:t>
          </a:r>
          <a:endParaRPr kumimoji="1" lang="en-US" altLang="ja-JP" sz="2400" kern="1200" dirty="0"/>
        </a:p>
      </dsp:txBody>
      <dsp:txXfrm>
        <a:off x="25508" y="305388"/>
        <a:ext cx="1950807" cy="779502"/>
      </dsp:txXfrm>
    </dsp:sp>
    <dsp:sp modelId="{89ECEC25-A5AF-4925-9216-F6D0CEB692B8}">
      <dsp:nvSpPr>
        <dsp:cNvPr id="0" name=""/>
        <dsp:cNvSpPr/>
      </dsp:nvSpPr>
      <dsp:spPr>
        <a:xfrm>
          <a:off x="0" y="1140340"/>
          <a:ext cx="19986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就寝時間</a:t>
          </a:r>
          <a:endParaRPr kumimoji="1" lang="en-US" altLang="ja-JP" sz="2400" kern="1200" dirty="0"/>
        </a:p>
      </dsp:txBody>
      <dsp:txXfrm>
        <a:off x="24251" y="1164591"/>
        <a:ext cx="1950108" cy="779502"/>
      </dsp:txXfrm>
    </dsp:sp>
    <dsp:sp modelId="{EC54E374-B5D5-406E-92C3-B400C3E53636}">
      <dsp:nvSpPr>
        <dsp:cNvPr id="0" name=""/>
        <dsp:cNvSpPr/>
      </dsp:nvSpPr>
      <dsp:spPr>
        <a:xfrm>
          <a:off x="1257" y="2033472"/>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5508" y="2057723"/>
        <a:ext cx="1950807" cy="779502"/>
      </dsp:txXfrm>
    </dsp:sp>
    <dsp:sp modelId="{9C555B0D-7DB6-4EC6-8D9C-92E7AAFACBD2}">
      <dsp:nvSpPr>
        <dsp:cNvPr id="0" name=""/>
        <dsp:cNvSpPr/>
      </dsp:nvSpPr>
      <dsp:spPr>
        <a:xfrm>
          <a:off x="1257" y="2926604"/>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利用頻度</a:t>
          </a:r>
          <a:endParaRPr kumimoji="1" lang="en-US" altLang="ja-JP" sz="2400" kern="1200" dirty="0"/>
        </a:p>
      </dsp:txBody>
      <dsp:txXfrm>
        <a:off x="25508" y="2950855"/>
        <a:ext cx="1950807" cy="779502"/>
      </dsp:txXfrm>
    </dsp:sp>
    <dsp:sp modelId="{9961E3B8-2414-4DA4-B4A0-35602406E67D}">
      <dsp:nvSpPr>
        <dsp:cNvPr id="0" name=""/>
        <dsp:cNvSpPr/>
      </dsp:nvSpPr>
      <dsp:spPr>
        <a:xfrm>
          <a:off x="1257" y="3836730"/>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5508" y="3860981"/>
        <a:ext cx="1950807" cy="779502"/>
      </dsp:txXfrm>
    </dsp:sp>
    <dsp:sp modelId="{A2F873E1-B852-4FCF-8AB0-508E3B1C76CF}">
      <dsp:nvSpPr>
        <dsp:cNvPr id="0" name=""/>
        <dsp:cNvSpPr/>
      </dsp:nvSpPr>
      <dsp:spPr>
        <a:xfrm>
          <a:off x="2515" y="4729361"/>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日中のコンビニ存在意義</a:t>
          </a:r>
          <a:endParaRPr kumimoji="1" lang="en-US" altLang="ja-JP" sz="2400" kern="1200" dirty="0"/>
        </a:p>
      </dsp:txBody>
      <dsp:txXfrm>
        <a:off x="26766" y="4753612"/>
        <a:ext cx="1950807" cy="7795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23902" y="1045"/>
          <a:ext cx="3319242" cy="1659621"/>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コンビニ利用頻度</a:t>
          </a:r>
          <a:r>
            <a:rPr kumimoji="1" lang="en-US" altLang="ja-JP" sz="3200" b="1" kern="1200" dirty="0"/>
            <a:t>(</a:t>
          </a:r>
          <a:r>
            <a:rPr kumimoji="1" lang="ja-JP" altLang="en-US" sz="3200" b="1" kern="1200" dirty="0"/>
            <a:t>回</a:t>
          </a:r>
          <a:r>
            <a:rPr kumimoji="1" lang="en-US" altLang="ja-JP" sz="3200" b="1" kern="1200" dirty="0"/>
            <a:t>/</a:t>
          </a:r>
          <a:r>
            <a:rPr kumimoji="1" lang="ja-JP" altLang="en-US" sz="3200" b="1" kern="1200" dirty="0"/>
            <a:t>日</a:t>
          </a:r>
          <a:r>
            <a:rPr kumimoji="1" lang="en-US" altLang="ja-JP" sz="3200" b="1" kern="1200" dirty="0"/>
            <a:t>)</a:t>
          </a:r>
          <a:endParaRPr kumimoji="1" lang="ja-JP" altLang="en-US" sz="2800" kern="1200" dirty="0"/>
        </a:p>
      </dsp:txBody>
      <dsp:txXfrm>
        <a:off x="72511" y="49654"/>
        <a:ext cx="3222024" cy="1562403"/>
      </dsp:txXfrm>
    </dsp:sp>
    <dsp:sp modelId="{34DEBAF5-D979-49D5-B95B-138DED48F85E}">
      <dsp:nvSpPr>
        <dsp:cNvPr id="0" name=""/>
        <dsp:cNvSpPr/>
      </dsp:nvSpPr>
      <dsp:spPr>
        <a:xfrm>
          <a:off x="12085" y="1910656"/>
          <a:ext cx="3319242" cy="1659621"/>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深夜のコンビニ</a:t>
          </a:r>
          <a:endParaRPr kumimoji="1" lang="en-US" altLang="ja-JP" sz="3200" b="1" kern="1200" dirty="0"/>
        </a:p>
        <a:p>
          <a:pPr lvl="0" algn="ctr" defTabSz="1422400">
            <a:lnSpc>
              <a:spcPct val="90000"/>
            </a:lnSpc>
            <a:spcBef>
              <a:spcPct val="0"/>
            </a:spcBef>
            <a:spcAft>
              <a:spcPct val="35000"/>
            </a:spcAft>
          </a:pPr>
          <a:r>
            <a:rPr kumimoji="1" lang="ja-JP" altLang="en-US" sz="3200" b="1" kern="1200" dirty="0"/>
            <a:t>利用度</a:t>
          </a:r>
          <a:r>
            <a:rPr kumimoji="1" lang="en-US" altLang="ja-JP" sz="3200" b="1" kern="1200" dirty="0"/>
            <a:t>(5</a:t>
          </a:r>
          <a:r>
            <a:rPr kumimoji="1" lang="ja-JP" altLang="en-US" sz="3200" b="1" kern="1200" dirty="0"/>
            <a:t>件法</a:t>
          </a:r>
          <a:r>
            <a:rPr kumimoji="1" lang="en-US" altLang="ja-JP" sz="3200" b="1" kern="1200" dirty="0"/>
            <a:t>)</a:t>
          </a:r>
          <a:endParaRPr kumimoji="1" lang="ja-JP" altLang="en-US" sz="2800" kern="1200" dirty="0"/>
        </a:p>
      </dsp:txBody>
      <dsp:txXfrm>
        <a:off x="60694" y="1959265"/>
        <a:ext cx="3222024" cy="15624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7085-2704-4ACB-A681-8F76EC661920}">
      <dsp:nvSpPr>
        <dsp:cNvPr id="0" name=""/>
        <dsp:cNvSpPr/>
      </dsp:nvSpPr>
      <dsp:spPr>
        <a:xfrm>
          <a:off x="393" y="161307"/>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移動短縮便益</a:t>
          </a:r>
        </a:p>
      </dsp:txBody>
      <dsp:txXfrm>
        <a:off x="17809" y="178723"/>
        <a:ext cx="2676668" cy="559805"/>
      </dsp:txXfrm>
    </dsp:sp>
    <dsp:sp modelId="{B9CF59F1-13FA-433D-A4A5-A0820BC192E1}">
      <dsp:nvSpPr>
        <dsp:cNvPr id="0" name=""/>
        <dsp:cNvSpPr/>
      </dsp:nvSpPr>
      <dsp:spPr>
        <a:xfrm>
          <a:off x="393" y="854329"/>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朝食頻度</a:t>
          </a:r>
        </a:p>
      </dsp:txBody>
      <dsp:txXfrm>
        <a:off x="17809" y="871745"/>
        <a:ext cx="2676668" cy="559805"/>
      </dsp:txXfrm>
    </dsp:sp>
    <dsp:sp modelId="{B384C829-8B95-4F62-9696-7D9B757EF040}">
      <dsp:nvSpPr>
        <dsp:cNvPr id="0" name=""/>
        <dsp:cNvSpPr/>
      </dsp:nvSpPr>
      <dsp:spPr>
        <a:xfrm>
          <a:off x="393" y="1538498"/>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就寝時間</a:t>
          </a:r>
        </a:p>
      </dsp:txBody>
      <dsp:txXfrm>
        <a:off x="17809" y="1555914"/>
        <a:ext cx="2676668" cy="559805"/>
      </dsp:txXfrm>
    </dsp:sp>
    <dsp:sp modelId="{60DA4E56-2733-4EA9-9648-EDB7980413C6}">
      <dsp:nvSpPr>
        <dsp:cNvPr id="0" name=""/>
        <dsp:cNvSpPr/>
      </dsp:nvSpPr>
      <dsp:spPr>
        <a:xfrm>
          <a:off x="393" y="2232179"/>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男性ダミー</a:t>
          </a:r>
        </a:p>
      </dsp:txBody>
      <dsp:txXfrm>
        <a:off x="17809" y="2249595"/>
        <a:ext cx="2676668" cy="559805"/>
      </dsp:txXfrm>
    </dsp:sp>
    <dsp:sp modelId="{50674EAD-7190-4046-BDAB-B723D7999D68}">
      <dsp:nvSpPr>
        <dsp:cNvPr id="0" name=""/>
        <dsp:cNvSpPr/>
      </dsp:nvSpPr>
      <dsp:spPr>
        <a:xfrm>
          <a:off x="393" y="2911514"/>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日中コンビニ存在意義</a:t>
          </a:r>
          <a:r>
            <a:rPr kumimoji="1" lang="en-US" altLang="ja-JP" sz="2000" kern="1200" dirty="0"/>
            <a:t>(</a:t>
          </a:r>
          <a:r>
            <a:rPr kumimoji="1" lang="ja-JP" altLang="en-US" sz="2000" kern="1200" dirty="0"/>
            <a:t>欠かせない</a:t>
          </a:r>
          <a:r>
            <a:rPr kumimoji="1" lang="en-US" altLang="ja-JP" sz="2000" kern="1200" dirty="0"/>
            <a:t>)</a:t>
          </a:r>
          <a:endParaRPr kumimoji="1" lang="ja-JP" altLang="en-US" sz="2000" kern="1200" dirty="0"/>
        </a:p>
      </dsp:txBody>
      <dsp:txXfrm>
        <a:off x="17809" y="2928930"/>
        <a:ext cx="2676668" cy="559805"/>
      </dsp:txXfrm>
    </dsp:sp>
    <dsp:sp modelId="{CE087ADA-1F30-4085-B2C2-6B40A2689FF0}">
      <dsp:nvSpPr>
        <dsp:cNvPr id="0" name=""/>
        <dsp:cNvSpPr/>
      </dsp:nvSpPr>
      <dsp:spPr>
        <a:xfrm>
          <a:off x="393" y="3586737"/>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欠かせない</a:t>
          </a:r>
          <a:r>
            <a:rPr kumimoji="1" lang="en-US" altLang="ja-JP" sz="2000" kern="1200" dirty="0"/>
            <a:t>)</a:t>
          </a:r>
          <a:endParaRPr kumimoji="1" lang="ja-JP" altLang="en-US" sz="2000" kern="1200" dirty="0"/>
        </a:p>
      </dsp:txBody>
      <dsp:txXfrm>
        <a:off x="17809" y="3604153"/>
        <a:ext cx="2676668" cy="559805"/>
      </dsp:txXfrm>
    </dsp:sp>
    <dsp:sp modelId="{07C2648B-198D-4C66-A36E-0863347823F5}">
      <dsp:nvSpPr>
        <dsp:cNvPr id="0" name=""/>
        <dsp:cNvSpPr/>
      </dsp:nvSpPr>
      <dsp:spPr>
        <a:xfrm>
          <a:off x="393" y="4257251"/>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なくても困らない</a:t>
          </a:r>
          <a:r>
            <a:rPr kumimoji="1" lang="en-US" altLang="ja-JP" sz="2000" kern="1200" dirty="0"/>
            <a:t>)</a:t>
          </a:r>
        </a:p>
      </dsp:txBody>
      <dsp:txXfrm>
        <a:off x="17809" y="4274667"/>
        <a:ext cx="2676668" cy="559805"/>
      </dsp:txXfrm>
    </dsp:sp>
    <dsp:sp modelId="{92646C9B-72D6-44FE-8075-1226DB2F194F}">
      <dsp:nvSpPr>
        <dsp:cNvPr id="0" name=""/>
        <dsp:cNvSpPr/>
      </dsp:nvSpPr>
      <dsp:spPr>
        <a:xfrm>
          <a:off x="393" y="4947981"/>
          <a:ext cx="2711500" cy="59463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なくてもよい</a:t>
          </a:r>
          <a:r>
            <a:rPr kumimoji="1" lang="en-US" altLang="ja-JP" sz="2000" kern="1200" dirty="0"/>
            <a:t>)</a:t>
          </a:r>
        </a:p>
      </dsp:txBody>
      <dsp:txXfrm>
        <a:off x="17809" y="4965397"/>
        <a:ext cx="2676668" cy="55980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421" y="689796"/>
          <a:ext cx="2017142" cy="835389"/>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起床時間</a:t>
          </a:r>
          <a:endParaRPr kumimoji="1" lang="en-US" altLang="ja-JP" sz="2400" kern="1200" dirty="0"/>
        </a:p>
      </dsp:txBody>
      <dsp:txXfrm>
        <a:off x="24889" y="714264"/>
        <a:ext cx="1968206" cy="786453"/>
      </dsp:txXfrm>
    </dsp:sp>
    <dsp:sp modelId="{C51DB5F6-2DEA-413F-8B54-9B6CB365F6B0}">
      <dsp:nvSpPr>
        <dsp:cNvPr id="0" name=""/>
        <dsp:cNvSpPr/>
      </dsp:nvSpPr>
      <dsp:spPr>
        <a:xfrm>
          <a:off x="421" y="1676471"/>
          <a:ext cx="2017142" cy="1008571"/>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学生ダミー</a:t>
          </a:r>
          <a:endParaRPr kumimoji="1" lang="en-US" altLang="ja-JP" sz="2400" kern="1200" dirty="0"/>
        </a:p>
      </dsp:txBody>
      <dsp:txXfrm>
        <a:off x="29961" y="1706011"/>
        <a:ext cx="1958062" cy="949491"/>
      </dsp:txXfrm>
    </dsp:sp>
    <dsp:sp modelId="{9368B683-09CC-429B-B786-6B48439C5A47}">
      <dsp:nvSpPr>
        <dsp:cNvPr id="0" name=""/>
        <dsp:cNvSpPr/>
      </dsp:nvSpPr>
      <dsp:spPr>
        <a:xfrm>
          <a:off x="421" y="2836328"/>
          <a:ext cx="2017142" cy="1008571"/>
        </a:xfrm>
        <a:prstGeom prst="roundRect">
          <a:avLst>
            <a:gd name="adj" fmla="val 10000"/>
          </a:avLst>
        </a:prstGeom>
        <a:solidFill>
          <a:srgbClr val="FF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en-US" altLang="ja-JP" sz="2400" kern="1200" dirty="0"/>
            <a:t>24</a:t>
          </a:r>
          <a:r>
            <a:rPr kumimoji="1" lang="ja-JP" altLang="en-US" sz="2400" kern="1200" dirty="0"/>
            <a:t>時間営業</a:t>
          </a:r>
          <a:endParaRPr kumimoji="1" lang="en-US" altLang="ja-JP" sz="2400" kern="1200" dirty="0"/>
        </a:p>
        <a:p>
          <a:pPr lvl="0" algn="ctr" defTabSz="1066800">
            <a:lnSpc>
              <a:spcPct val="90000"/>
            </a:lnSpc>
            <a:spcBef>
              <a:spcPct val="0"/>
            </a:spcBef>
            <a:spcAft>
              <a:spcPct val="35000"/>
            </a:spcAft>
          </a:pPr>
          <a:r>
            <a:rPr kumimoji="1" lang="ja-JP" altLang="en-US" sz="2400" kern="1200" dirty="0"/>
            <a:t>賛成意識</a:t>
          </a:r>
          <a:endParaRPr kumimoji="1" lang="en-US" altLang="ja-JP" sz="2400" kern="1200" dirty="0"/>
        </a:p>
      </dsp:txBody>
      <dsp:txXfrm>
        <a:off x="29961" y="2865868"/>
        <a:ext cx="1958062" cy="9494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925" y="332531"/>
          <a:ext cx="2370717" cy="1185358"/>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コンビニ利用頻度</a:t>
          </a:r>
          <a:r>
            <a:rPr kumimoji="1" lang="en-US" altLang="ja-JP" sz="3200" b="1" kern="1200" dirty="0"/>
            <a:t>(</a:t>
          </a:r>
          <a:r>
            <a:rPr kumimoji="1" lang="ja-JP" altLang="en-US" sz="3200" b="1" kern="1200" dirty="0"/>
            <a:t>回</a:t>
          </a:r>
          <a:r>
            <a:rPr kumimoji="1" lang="en-US" altLang="ja-JP" sz="3200" b="1" kern="1200" dirty="0"/>
            <a:t>/</a:t>
          </a:r>
          <a:r>
            <a:rPr kumimoji="1" lang="ja-JP" altLang="en-US" sz="3200" b="1" kern="1200" dirty="0"/>
            <a:t>日</a:t>
          </a:r>
          <a:r>
            <a:rPr kumimoji="1" lang="en-US" altLang="ja-JP" sz="3200" b="1" kern="1200" dirty="0"/>
            <a:t>)</a:t>
          </a:r>
          <a:endParaRPr kumimoji="1" lang="ja-JP" altLang="en-US" sz="2800" kern="1200" dirty="0"/>
        </a:p>
      </dsp:txBody>
      <dsp:txXfrm>
        <a:off x="35643" y="367249"/>
        <a:ext cx="2301281" cy="1115922"/>
      </dsp:txXfrm>
    </dsp:sp>
    <dsp:sp modelId="{34DEBAF5-D979-49D5-B95B-138DED48F85E}">
      <dsp:nvSpPr>
        <dsp:cNvPr id="0" name=""/>
        <dsp:cNvSpPr/>
      </dsp:nvSpPr>
      <dsp:spPr>
        <a:xfrm>
          <a:off x="0" y="1761587"/>
          <a:ext cx="2370717" cy="1638829"/>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深夜のコンビニ利用度</a:t>
          </a:r>
          <a:r>
            <a:rPr kumimoji="1" lang="en-US" altLang="ja-JP" sz="3200" b="1" kern="1200" dirty="0"/>
            <a:t>(5</a:t>
          </a:r>
          <a:r>
            <a:rPr kumimoji="1" lang="ja-JP" altLang="en-US" sz="3200" b="1" kern="1200" dirty="0"/>
            <a:t>件法</a:t>
          </a:r>
          <a:r>
            <a:rPr kumimoji="1" lang="en-US" altLang="ja-JP" sz="3200" b="1" kern="1200" dirty="0"/>
            <a:t>)</a:t>
          </a:r>
          <a:endParaRPr kumimoji="1" lang="ja-JP" altLang="en-US" sz="2800" kern="1200" dirty="0"/>
        </a:p>
      </dsp:txBody>
      <dsp:txXfrm>
        <a:off x="48000" y="1809587"/>
        <a:ext cx="2274717" cy="154282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7085-2704-4ACB-A681-8F76EC661920}">
      <dsp:nvSpPr>
        <dsp:cNvPr id="0" name=""/>
        <dsp:cNvSpPr/>
      </dsp:nvSpPr>
      <dsp:spPr>
        <a:xfrm>
          <a:off x="768031" y="822"/>
          <a:ext cx="2231895" cy="64796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移動短縮便益</a:t>
          </a:r>
        </a:p>
      </dsp:txBody>
      <dsp:txXfrm>
        <a:off x="787009" y="19800"/>
        <a:ext cx="2193939" cy="610005"/>
      </dsp:txXfrm>
    </dsp:sp>
    <dsp:sp modelId="{B9CF59F1-13FA-433D-A4A5-A0820BC192E1}">
      <dsp:nvSpPr>
        <dsp:cNvPr id="0" name=""/>
        <dsp:cNvSpPr/>
      </dsp:nvSpPr>
      <dsp:spPr>
        <a:xfrm>
          <a:off x="768031" y="682091"/>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朝食頻度</a:t>
          </a:r>
        </a:p>
      </dsp:txBody>
      <dsp:txXfrm>
        <a:off x="787009" y="701069"/>
        <a:ext cx="2193939" cy="610005"/>
      </dsp:txXfrm>
    </dsp:sp>
    <dsp:sp modelId="{B384C829-8B95-4F62-9696-7D9B757EF040}">
      <dsp:nvSpPr>
        <dsp:cNvPr id="0" name=""/>
        <dsp:cNvSpPr/>
      </dsp:nvSpPr>
      <dsp:spPr>
        <a:xfrm>
          <a:off x="768031" y="1386951"/>
          <a:ext cx="2231895" cy="64796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就寝時間</a:t>
          </a:r>
        </a:p>
      </dsp:txBody>
      <dsp:txXfrm>
        <a:off x="787009" y="1405929"/>
        <a:ext cx="2193939" cy="610005"/>
      </dsp:txXfrm>
    </dsp:sp>
    <dsp:sp modelId="{60DA4E56-2733-4EA9-9648-EDB7980413C6}">
      <dsp:nvSpPr>
        <dsp:cNvPr id="0" name=""/>
        <dsp:cNvSpPr/>
      </dsp:nvSpPr>
      <dsp:spPr>
        <a:xfrm>
          <a:off x="768031" y="2099642"/>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男性ダミー</a:t>
          </a:r>
        </a:p>
      </dsp:txBody>
      <dsp:txXfrm>
        <a:off x="787009" y="2118620"/>
        <a:ext cx="2193939" cy="610005"/>
      </dsp:txXfrm>
    </dsp:sp>
    <dsp:sp modelId="{50674EAD-7190-4046-BDAB-B723D7999D68}">
      <dsp:nvSpPr>
        <dsp:cNvPr id="0" name=""/>
        <dsp:cNvSpPr/>
      </dsp:nvSpPr>
      <dsp:spPr>
        <a:xfrm>
          <a:off x="768031" y="2820161"/>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日中コンビニ存在意義</a:t>
          </a:r>
          <a:r>
            <a:rPr kumimoji="1" lang="en-US" altLang="ja-JP" sz="2000" kern="1200" dirty="0"/>
            <a:t>(</a:t>
          </a:r>
          <a:r>
            <a:rPr kumimoji="1" lang="ja-JP" altLang="en-US" sz="2000" kern="1200" dirty="0"/>
            <a:t>欠かせない</a:t>
          </a:r>
          <a:r>
            <a:rPr kumimoji="1" lang="en-US" altLang="ja-JP" sz="2000" kern="1200" dirty="0"/>
            <a:t>)</a:t>
          </a:r>
          <a:endParaRPr kumimoji="1" lang="ja-JP" altLang="en-US" sz="2000" kern="1200" dirty="0"/>
        </a:p>
      </dsp:txBody>
      <dsp:txXfrm>
        <a:off x="787009" y="2839139"/>
        <a:ext cx="2193939" cy="610005"/>
      </dsp:txXfrm>
    </dsp:sp>
    <dsp:sp modelId="{CE087ADA-1F30-4085-B2C2-6B40A2689FF0}">
      <dsp:nvSpPr>
        <dsp:cNvPr id="0" name=""/>
        <dsp:cNvSpPr/>
      </dsp:nvSpPr>
      <dsp:spPr>
        <a:xfrm>
          <a:off x="768031" y="3517089"/>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欠かせない</a:t>
          </a:r>
          <a:r>
            <a:rPr kumimoji="1" lang="en-US" altLang="ja-JP" sz="2000" kern="1200" dirty="0"/>
            <a:t>)</a:t>
          </a:r>
          <a:endParaRPr kumimoji="1" lang="ja-JP" altLang="en-US" sz="2000" kern="1200" dirty="0"/>
        </a:p>
      </dsp:txBody>
      <dsp:txXfrm>
        <a:off x="787009" y="3536067"/>
        <a:ext cx="2193939" cy="610005"/>
      </dsp:txXfrm>
    </dsp:sp>
    <dsp:sp modelId="{07C2648B-198D-4C66-A36E-0863347823F5}">
      <dsp:nvSpPr>
        <dsp:cNvPr id="0" name=""/>
        <dsp:cNvSpPr/>
      </dsp:nvSpPr>
      <dsp:spPr>
        <a:xfrm>
          <a:off x="768031" y="4229779"/>
          <a:ext cx="2231895" cy="64796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なくても困らない</a:t>
          </a:r>
          <a:r>
            <a:rPr kumimoji="1" lang="en-US" altLang="ja-JP" sz="2000" kern="1200" dirty="0"/>
            <a:t>)</a:t>
          </a:r>
        </a:p>
      </dsp:txBody>
      <dsp:txXfrm>
        <a:off x="787009" y="4248757"/>
        <a:ext cx="2193939" cy="610005"/>
      </dsp:txXfrm>
    </dsp:sp>
    <dsp:sp modelId="{92646C9B-72D6-44FE-8075-1226DB2F194F}">
      <dsp:nvSpPr>
        <dsp:cNvPr id="0" name=""/>
        <dsp:cNvSpPr/>
      </dsp:nvSpPr>
      <dsp:spPr>
        <a:xfrm>
          <a:off x="768031" y="4950144"/>
          <a:ext cx="2231895" cy="64796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なくてもよい</a:t>
          </a:r>
          <a:r>
            <a:rPr kumimoji="1" lang="en-US" altLang="ja-JP" sz="2000" kern="1200" dirty="0"/>
            <a:t>)</a:t>
          </a:r>
        </a:p>
      </dsp:txBody>
      <dsp:txXfrm>
        <a:off x="787009" y="4969122"/>
        <a:ext cx="2193939" cy="61000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421" y="689796"/>
          <a:ext cx="2017142" cy="83538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起床時間</a:t>
          </a:r>
          <a:endParaRPr kumimoji="1" lang="en-US" altLang="ja-JP" sz="2400" kern="1200" dirty="0"/>
        </a:p>
      </dsp:txBody>
      <dsp:txXfrm>
        <a:off x="24889" y="714264"/>
        <a:ext cx="1968206" cy="786453"/>
      </dsp:txXfrm>
    </dsp:sp>
    <dsp:sp modelId="{C51DB5F6-2DEA-413F-8B54-9B6CB365F6B0}">
      <dsp:nvSpPr>
        <dsp:cNvPr id="0" name=""/>
        <dsp:cNvSpPr/>
      </dsp:nvSpPr>
      <dsp:spPr>
        <a:xfrm>
          <a:off x="421" y="1676471"/>
          <a:ext cx="2017142" cy="100857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学生ダミー</a:t>
          </a:r>
          <a:endParaRPr kumimoji="1" lang="en-US" altLang="ja-JP" sz="2400" kern="1200" dirty="0"/>
        </a:p>
      </dsp:txBody>
      <dsp:txXfrm>
        <a:off x="29961" y="1706011"/>
        <a:ext cx="1958062" cy="949491"/>
      </dsp:txXfrm>
    </dsp:sp>
    <dsp:sp modelId="{9368B683-09CC-429B-B786-6B48439C5A47}">
      <dsp:nvSpPr>
        <dsp:cNvPr id="0" name=""/>
        <dsp:cNvSpPr/>
      </dsp:nvSpPr>
      <dsp:spPr>
        <a:xfrm>
          <a:off x="421" y="2836328"/>
          <a:ext cx="2017142" cy="100857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en-US" altLang="ja-JP" sz="2400" kern="1200" dirty="0"/>
            <a:t>24</a:t>
          </a:r>
          <a:r>
            <a:rPr kumimoji="1" lang="ja-JP" altLang="en-US" sz="2400" kern="1200" dirty="0"/>
            <a:t>時間営業賛成意識</a:t>
          </a:r>
          <a:endParaRPr kumimoji="1" lang="en-US" altLang="ja-JP" sz="2400" kern="1200" dirty="0"/>
        </a:p>
      </dsp:txBody>
      <dsp:txXfrm>
        <a:off x="29961" y="2865868"/>
        <a:ext cx="1958062" cy="94949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925" y="332531"/>
          <a:ext cx="2370717" cy="1185358"/>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コンビニ利用頻度</a:t>
          </a:r>
          <a:r>
            <a:rPr kumimoji="1" lang="en-US" altLang="ja-JP" sz="3200" b="1" kern="1200" dirty="0"/>
            <a:t>(</a:t>
          </a:r>
          <a:r>
            <a:rPr kumimoji="1" lang="ja-JP" altLang="en-US" sz="3200" b="1" kern="1200" dirty="0"/>
            <a:t>回</a:t>
          </a:r>
          <a:r>
            <a:rPr kumimoji="1" lang="en-US" altLang="ja-JP" sz="3200" b="1" kern="1200" dirty="0"/>
            <a:t>/</a:t>
          </a:r>
          <a:r>
            <a:rPr kumimoji="1" lang="ja-JP" altLang="en-US" sz="3200" b="1" kern="1200" dirty="0"/>
            <a:t>日</a:t>
          </a:r>
          <a:r>
            <a:rPr kumimoji="1" lang="en-US" altLang="ja-JP" sz="3200" b="1" kern="1200" dirty="0"/>
            <a:t>)</a:t>
          </a:r>
          <a:endParaRPr kumimoji="1" lang="ja-JP" altLang="en-US" sz="2800" kern="1200" dirty="0"/>
        </a:p>
      </dsp:txBody>
      <dsp:txXfrm>
        <a:off x="35643" y="367249"/>
        <a:ext cx="2301281" cy="1115922"/>
      </dsp:txXfrm>
    </dsp:sp>
    <dsp:sp modelId="{34DEBAF5-D979-49D5-B95B-138DED48F85E}">
      <dsp:nvSpPr>
        <dsp:cNvPr id="0" name=""/>
        <dsp:cNvSpPr/>
      </dsp:nvSpPr>
      <dsp:spPr>
        <a:xfrm>
          <a:off x="0" y="1761587"/>
          <a:ext cx="2370717" cy="1638829"/>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深夜のコンビニ利用度</a:t>
          </a:r>
          <a:r>
            <a:rPr kumimoji="1" lang="en-US" altLang="ja-JP" sz="3200" b="1" kern="1200" dirty="0"/>
            <a:t>(5</a:t>
          </a:r>
          <a:r>
            <a:rPr kumimoji="1" lang="ja-JP" altLang="en-US" sz="3200" b="1" kern="1200" dirty="0"/>
            <a:t>件法</a:t>
          </a:r>
          <a:r>
            <a:rPr kumimoji="1" lang="en-US" altLang="ja-JP" sz="3200" b="1" kern="1200" dirty="0"/>
            <a:t>)</a:t>
          </a:r>
          <a:endParaRPr kumimoji="1" lang="ja-JP" altLang="en-US" sz="2800" kern="1200" dirty="0"/>
        </a:p>
      </dsp:txBody>
      <dsp:txXfrm>
        <a:off x="48000" y="1809587"/>
        <a:ext cx="2274717" cy="1542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B48E6-E18D-43AC-AEFC-D66D508A637C}">
      <dsp:nvSpPr>
        <dsp:cNvPr id="0" name=""/>
        <dsp:cNvSpPr/>
      </dsp:nvSpPr>
      <dsp:spPr>
        <a:xfrm>
          <a:off x="198533" y="73379"/>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b="1" kern="1200" dirty="0"/>
            <a:t>社会</a:t>
          </a:r>
          <a:r>
            <a:rPr kumimoji="1" lang="ja-JP" altLang="en-US" sz="2000" kern="1200" dirty="0"/>
            <a:t>にとっての</a:t>
          </a:r>
          <a:endParaRPr kumimoji="1" lang="en-US" altLang="ja-JP" sz="2000" kern="1200" dirty="0"/>
        </a:p>
        <a:p>
          <a:pPr lvl="0" algn="ctr" defTabSz="889000">
            <a:lnSpc>
              <a:spcPct val="90000"/>
            </a:lnSpc>
            <a:spcBef>
              <a:spcPct val="0"/>
            </a:spcBef>
            <a:spcAft>
              <a:spcPct val="35000"/>
            </a:spcAft>
          </a:pPr>
          <a:r>
            <a:rPr kumimoji="1" lang="ja-JP" altLang="en-US" sz="2000" kern="1200" dirty="0"/>
            <a:t>移動短縮便益</a:t>
          </a:r>
        </a:p>
      </dsp:txBody>
      <dsp:txXfrm>
        <a:off x="230157" y="105003"/>
        <a:ext cx="2192120" cy="1016486"/>
      </dsp:txXfrm>
    </dsp:sp>
    <dsp:sp modelId="{1C3B4A16-6206-4335-A1B8-82CC0B9FD945}">
      <dsp:nvSpPr>
        <dsp:cNvPr id="0" name=""/>
        <dsp:cNvSpPr/>
      </dsp:nvSpPr>
      <dsp:spPr>
        <a:xfrm>
          <a:off x="198533" y="1194496"/>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朝食頻度</a:t>
          </a:r>
        </a:p>
      </dsp:txBody>
      <dsp:txXfrm>
        <a:off x="230157" y="1226120"/>
        <a:ext cx="2192120" cy="1016486"/>
      </dsp:txXfrm>
    </dsp:sp>
    <dsp:sp modelId="{8AF28728-CC09-406E-8F88-1328CDBF41C9}">
      <dsp:nvSpPr>
        <dsp:cNvPr id="0" name=""/>
        <dsp:cNvSpPr/>
      </dsp:nvSpPr>
      <dsp:spPr>
        <a:xfrm>
          <a:off x="198533" y="2302263"/>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学生ダミー</a:t>
          </a:r>
        </a:p>
      </dsp:txBody>
      <dsp:txXfrm>
        <a:off x="230157" y="2333887"/>
        <a:ext cx="2192120" cy="1016486"/>
      </dsp:txXfrm>
    </dsp:sp>
    <dsp:sp modelId="{B715337C-C65C-4831-A1E8-97414C39150B}">
      <dsp:nvSpPr>
        <dsp:cNvPr id="0" name=""/>
        <dsp:cNvSpPr/>
      </dsp:nvSpPr>
      <dsp:spPr>
        <a:xfrm>
          <a:off x="198533" y="3414890"/>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なくても困らない</a:t>
          </a:r>
          <a:r>
            <a:rPr kumimoji="1" lang="en-US" altLang="ja-JP" sz="2000" kern="1200" dirty="0"/>
            <a:t>)</a:t>
          </a:r>
        </a:p>
      </dsp:txBody>
      <dsp:txXfrm>
        <a:off x="230157" y="3446514"/>
        <a:ext cx="2192120" cy="1016486"/>
      </dsp:txXfrm>
    </dsp:sp>
    <dsp:sp modelId="{14C696C2-EF15-4636-9A63-7FF3D3800A37}">
      <dsp:nvSpPr>
        <dsp:cNvPr id="0" name=""/>
        <dsp:cNvSpPr/>
      </dsp:nvSpPr>
      <dsp:spPr>
        <a:xfrm>
          <a:off x="198533" y="4534262"/>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なくてもよい</a:t>
          </a:r>
          <a:r>
            <a:rPr kumimoji="1" lang="en-US" altLang="ja-JP" sz="2000" kern="1200" dirty="0"/>
            <a:t>)</a:t>
          </a:r>
        </a:p>
      </dsp:txBody>
      <dsp:txXfrm>
        <a:off x="230157" y="4565886"/>
        <a:ext cx="2192120" cy="10164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7085-2704-4ACB-A681-8F76EC661920}">
      <dsp:nvSpPr>
        <dsp:cNvPr id="0" name=""/>
        <dsp:cNvSpPr/>
      </dsp:nvSpPr>
      <dsp:spPr>
        <a:xfrm>
          <a:off x="768031" y="822"/>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移動短縮便益</a:t>
          </a:r>
        </a:p>
      </dsp:txBody>
      <dsp:txXfrm>
        <a:off x="787009" y="19800"/>
        <a:ext cx="2193939" cy="610005"/>
      </dsp:txXfrm>
    </dsp:sp>
    <dsp:sp modelId="{B9CF59F1-13FA-433D-A4A5-A0820BC192E1}">
      <dsp:nvSpPr>
        <dsp:cNvPr id="0" name=""/>
        <dsp:cNvSpPr/>
      </dsp:nvSpPr>
      <dsp:spPr>
        <a:xfrm>
          <a:off x="768031" y="682091"/>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朝食頻度</a:t>
          </a:r>
        </a:p>
      </dsp:txBody>
      <dsp:txXfrm>
        <a:off x="787009" y="701069"/>
        <a:ext cx="2193939" cy="610005"/>
      </dsp:txXfrm>
    </dsp:sp>
    <dsp:sp modelId="{B384C829-8B95-4F62-9696-7D9B757EF040}">
      <dsp:nvSpPr>
        <dsp:cNvPr id="0" name=""/>
        <dsp:cNvSpPr/>
      </dsp:nvSpPr>
      <dsp:spPr>
        <a:xfrm>
          <a:off x="768031" y="1386951"/>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就寝時間</a:t>
          </a:r>
        </a:p>
      </dsp:txBody>
      <dsp:txXfrm>
        <a:off x="787009" y="1405929"/>
        <a:ext cx="2193939" cy="610005"/>
      </dsp:txXfrm>
    </dsp:sp>
    <dsp:sp modelId="{60DA4E56-2733-4EA9-9648-EDB7980413C6}">
      <dsp:nvSpPr>
        <dsp:cNvPr id="0" name=""/>
        <dsp:cNvSpPr/>
      </dsp:nvSpPr>
      <dsp:spPr>
        <a:xfrm>
          <a:off x="768031" y="2099642"/>
          <a:ext cx="2231895" cy="64796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男性ダミー</a:t>
          </a:r>
        </a:p>
      </dsp:txBody>
      <dsp:txXfrm>
        <a:off x="787009" y="2118620"/>
        <a:ext cx="2193939" cy="610005"/>
      </dsp:txXfrm>
    </dsp:sp>
    <dsp:sp modelId="{50674EAD-7190-4046-BDAB-B723D7999D68}">
      <dsp:nvSpPr>
        <dsp:cNvPr id="0" name=""/>
        <dsp:cNvSpPr/>
      </dsp:nvSpPr>
      <dsp:spPr>
        <a:xfrm>
          <a:off x="768031" y="2820161"/>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日中コンビニ存在意義</a:t>
          </a:r>
          <a:r>
            <a:rPr kumimoji="1" lang="en-US" altLang="ja-JP" sz="2000" kern="1200" dirty="0"/>
            <a:t>(</a:t>
          </a:r>
          <a:r>
            <a:rPr kumimoji="1" lang="ja-JP" altLang="en-US" sz="2000" kern="1200" dirty="0"/>
            <a:t>欠かせない</a:t>
          </a:r>
          <a:r>
            <a:rPr kumimoji="1" lang="en-US" altLang="ja-JP" sz="2000" kern="1200" dirty="0"/>
            <a:t>)</a:t>
          </a:r>
          <a:endParaRPr kumimoji="1" lang="ja-JP" altLang="en-US" sz="2000" kern="1200" dirty="0"/>
        </a:p>
      </dsp:txBody>
      <dsp:txXfrm>
        <a:off x="787009" y="2839139"/>
        <a:ext cx="2193939" cy="610005"/>
      </dsp:txXfrm>
    </dsp:sp>
    <dsp:sp modelId="{CE087ADA-1F30-4085-B2C2-6B40A2689FF0}">
      <dsp:nvSpPr>
        <dsp:cNvPr id="0" name=""/>
        <dsp:cNvSpPr/>
      </dsp:nvSpPr>
      <dsp:spPr>
        <a:xfrm>
          <a:off x="768031" y="3517089"/>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欠かせない</a:t>
          </a:r>
          <a:r>
            <a:rPr kumimoji="1" lang="en-US" altLang="ja-JP" sz="2000" kern="1200" dirty="0"/>
            <a:t>)</a:t>
          </a:r>
          <a:endParaRPr kumimoji="1" lang="ja-JP" altLang="en-US" sz="2000" kern="1200" dirty="0"/>
        </a:p>
      </dsp:txBody>
      <dsp:txXfrm>
        <a:off x="787009" y="3536067"/>
        <a:ext cx="2193939" cy="610005"/>
      </dsp:txXfrm>
    </dsp:sp>
    <dsp:sp modelId="{07C2648B-198D-4C66-A36E-0863347823F5}">
      <dsp:nvSpPr>
        <dsp:cNvPr id="0" name=""/>
        <dsp:cNvSpPr/>
      </dsp:nvSpPr>
      <dsp:spPr>
        <a:xfrm>
          <a:off x="768031" y="4229779"/>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なくても困らない</a:t>
          </a:r>
          <a:r>
            <a:rPr kumimoji="1" lang="en-US" altLang="ja-JP" sz="2000" kern="1200" dirty="0"/>
            <a:t>)</a:t>
          </a:r>
        </a:p>
      </dsp:txBody>
      <dsp:txXfrm>
        <a:off x="787009" y="4248757"/>
        <a:ext cx="2193939" cy="610005"/>
      </dsp:txXfrm>
    </dsp:sp>
    <dsp:sp modelId="{92646C9B-72D6-44FE-8075-1226DB2F194F}">
      <dsp:nvSpPr>
        <dsp:cNvPr id="0" name=""/>
        <dsp:cNvSpPr/>
      </dsp:nvSpPr>
      <dsp:spPr>
        <a:xfrm>
          <a:off x="768031" y="4950144"/>
          <a:ext cx="2231895" cy="647961"/>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深夜コンビニ存在意義</a:t>
          </a:r>
          <a:r>
            <a:rPr kumimoji="1" lang="en-US" altLang="ja-JP" sz="2000" kern="1200" dirty="0"/>
            <a:t>(</a:t>
          </a:r>
          <a:r>
            <a:rPr kumimoji="1" lang="ja-JP" altLang="en-US" sz="2000" kern="1200" dirty="0"/>
            <a:t>なくてもよい</a:t>
          </a:r>
          <a:r>
            <a:rPr kumimoji="1" lang="en-US" altLang="ja-JP" sz="2000" kern="1200" dirty="0"/>
            <a:t>)</a:t>
          </a:r>
        </a:p>
      </dsp:txBody>
      <dsp:txXfrm>
        <a:off x="787009" y="4969122"/>
        <a:ext cx="2193939" cy="61000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421" y="689796"/>
          <a:ext cx="2017142" cy="83538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起床時間</a:t>
          </a:r>
          <a:endParaRPr kumimoji="1" lang="en-US" altLang="ja-JP" sz="2400" kern="1200" dirty="0"/>
        </a:p>
      </dsp:txBody>
      <dsp:txXfrm>
        <a:off x="24889" y="714264"/>
        <a:ext cx="1968206" cy="786453"/>
      </dsp:txXfrm>
    </dsp:sp>
    <dsp:sp modelId="{C51DB5F6-2DEA-413F-8B54-9B6CB365F6B0}">
      <dsp:nvSpPr>
        <dsp:cNvPr id="0" name=""/>
        <dsp:cNvSpPr/>
      </dsp:nvSpPr>
      <dsp:spPr>
        <a:xfrm>
          <a:off x="421" y="1676471"/>
          <a:ext cx="2017142" cy="100857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学生ダミー</a:t>
          </a:r>
          <a:endParaRPr kumimoji="1" lang="en-US" altLang="ja-JP" sz="2400" kern="1200" dirty="0"/>
        </a:p>
      </dsp:txBody>
      <dsp:txXfrm>
        <a:off x="29961" y="1706011"/>
        <a:ext cx="1958062" cy="949491"/>
      </dsp:txXfrm>
    </dsp:sp>
    <dsp:sp modelId="{9368B683-09CC-429B-B786-6B48439C5A47}">
      <dsp:nvSpPr>
        <dsp:cNvPr id="0" name=""/>
        <dsp:cNvSpPr/>
      </dsp:nvSpPr>
      <dsp:spPr>
        <a:xfrm>
          <a:off x="421" y="2836328"/>
          <a:ext cx="2017142" cy="1008571"/>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en-US" altLang="ja-JP" sz="2400" kern="1200" dirty="0"/>
            <a:t>24</a:t>
          </a:r>
          <a:r>
            <a:rPr kumimoji="1" lang="ja-JP" altLang="en-US" sz="2400" kern="1200" dirty="0"/>
            <a:t>時間営業</a:t>
          </a:r>
          <a:endParaRPr kumimoji="1" lang="en-US" altLang="ja-JP" sz="2400" kern="1200" dirty="0"/>
        </a:p>
        <a:p>
          <a:pPr lvl="0" algn="ctr" defTabSz="1066800">
            <a:lnSpc>
              <a:spcPct val="90000"/>
            </a:lnSpc>
            <a:spcBef>
              <a:spcPct val="0"/>
            </a:spcBef>
            <a:spcAft>
              <a:spcPct val="35000"/>
            </a:spcAft>
          </a:pPr>
          <a:r>
            <a:rPr kumimoji="1" lang="ja-JP" altLang="en-US" sz="2400" kern="1200" dirty="0"/>
            <a:t>賛成意識</a:t>
          </a:r>
          <a:endParaRPr kumimoji="1" lang="en-US" altLang="ja-JP" sz="2400" kern="1200" dirty="0"/>
        </a:p>
      </dsp:txBody>
      <dsp:txXfrm>
        <a:off x="29961" y="2865868"/>
        <a:ext cx="1958062" cy="94949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5D59D-F9A4-4C94-91F6-D41807C73C32}">
      <dsp:nvSpPr>
        <dsp:cNvPr id="0" name=""/>
        <dsp:cNvSpPr/>
      </dsp:nvSpPr>
      <dsp:spPr>
        <a:xfrm>
          <a:off x="3602" y="997678"/>
          <a:ext cx="1892864" cy="112919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ワンオペでの　　深夜営業は　　防犯等で問題</a:t>
          </a:r>
        </a:p>
      </dsp:txBody>
      <dsp:txXfrm>
        <a:off x="36675" y="1030751"/>
        <a:ext cx="1826718" cy="1063053"/>
      </dsp:txXfrm>
    </dsp:sp>
    <dsp:sp modelId="{92BFA8E0-1509-40B6-BEDF-2D6B49883DE4}">
      <dsp:nvSpPr>
        <dsp:cNvPr id="0" name=""/>
        <dsp:cNvSpPr/>
      </dsp:nvSpPr>
      <dsp:spPr>
        <a:xfrm rot="17890355">
          <a:off x="1725032" y="1264945"/>
          <a:ext cx="649533" cy="22082"/>
        </a:xfrm>
        <a:custGeom>
          <a:avLst/>
          <a:gdLst/>
          <a:ahLst/>
          <a:cxnLst/>
          <a:rect l="0" t="0" r="0" b="0"/>
          <a:pathLst>
            <a:path>
              <a:moveTo>
                <a:pt x="0" y="11041"/>
              </a:moveTo>
              <a:lnTo>
                <a:pt x="649533" y="1104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2033560" y="1259748"/>
        <a:ext cx="32476" cy="32476"/>
      </dsp:txXfrm>
    </dsp:sp>
    <dsp:sp modelId="{1906E23F-8467-46AA-9A25-606FCA7D1280}">
      <dsp:nvSpPr>
        <dsp:cNvPr id="0" name=""/>
        <dsp:cNvSpPr/>
      </dsp:nvSpPr>
      <dsp:spPr>
        <a:xfrm>
          <a:off x="2203131" y="445862"/>
          <a:ext cx="2481068" cy="108766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高い人件費を払って</a:t>
          </a:r>
          <a:endParaRPr kumimoji="1" lang="en-US" altLang="ja-JP" sz="2000" kern="1200" dirty="0"/>
        </a:p>
        <a:p>
          <a:pPr lvl="0" algn="ctr" defTabSz="889000">
            <a:lnSpc>
              <a:spcPct val="90000"/>
            </a:lnSpc>
            <a:spcBef>
              <a:spcPct val="0"/>
            </a:spcBef>
            <a:spcAft>
              <a:spcPct val="35000"/>
            </a:spcAft>
          </a:pPr>
          <a:r>
            <a:rPr kumimoji="1" lang="ja-JP" altLang="en-US" sz="2000" kern="1200" dirty="0"/>
            <a:t>２人以上雇う</a:t>
          </a:r>
        </a:p>
      </dsp:txBody>
      <dsp:txXfrm>
        <a:off x="2234988" y="477719"/>
        <a:ext cx="2417354" cy="1023952"/>
      </dsp:txXfrm>
    </dsp:sp>
    <dsp:sp modelId="{C3D89437-431B-4117-8C19-D7571EFEE720}">
      <dsp:nvSpPr>
        <dsp:cNvPr id="0" name=""/>
        <dsp:cNvSpPr/>
      </dsp:nvSpPr>
      <dsp:spPr>
        <a:xfrm>
          <a:off x="4684199" y="978653"/>
          <a:ext cx="306663" cy="22082"/>
        </a:xfrm>
        <a:custGeom>
          <a:avLst/>
          <a:gdLst/>
          <a:ahLst/>
          <a:cxnLst/>
          <a:rect l="0" t="0" r="0" b="0"/>
          <a:pathLst>
            <a:path>
              <a:moveTo>
                <a:pt x="0" y="11041"/>
              </a:moveTo>
              <a:lnTo>
                <a:pt x="306663" y="1104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4829864" y="982028"/>
        <a:ext cx="15333" cy="15333"/>
      </dsp:txXfrm>
    </dsp:sp>
    <dsp:sp modelId="{91650C4A-1DF7-4364-8558-779A94C5D6E0}">
      <dsp:nvSpPr>
        <dsp:cNvPr id="0" name=""/>
        <dsp:cNvSpPr/>
      </dsp:nvSpPr>
      <dsp:spPr>
        <a:xfrm>
          <a:off x="4990862" y="445862"/>
          <a:ext cx="1514917" cy="108766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経営圧迫</a:t>
          </a:r>
        </a:p>
      </dsp:txBody>
      <dsp:txXfrm>
        <a:off x="5022719" y="477719"/>
        <a:ext cx="1451203" cy="1023952"/>
      </dsp:txXfrm>
    </dsp:sp>
    <dsp:sp modelId="{8D1FF893-32EC-4231-A12D-EBD1F94ACE5C}">
      <dsp:nvSpPr>
        <dsp:cNvPr id="0" name=""/>
        <dsp:cNvSpPr/>
      </dsp:nvSpPr>
      <dsp:spPr>
        <a:xfrm rot="3709645">
          <a:off x="1725032" y="1837527"/>
          <a:ext cx="649533" cy="22082"/>
        </a:xfrm>
        <a:custGeom>
          <a:avLst/>
          <a:gdLst/>
          <a:ahLst/>
          <a:cxnLst/>
          <a:rect l="0" t="0" r="0" b="0"/>
          <a:pathLst>
            <a:path>
              <a:moveTo>
                <a:pt x="0" y="11041"/>
              </a:moveTo>
              <a:lnTo>
                <a:pt x="649533" y="1104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2033560" y="1832331"/>
        <a:ext cx="32476" cy="32476"/>
      </dsp:txXfrm>
    </dsp:sp>
    <dsp:sp modelId="{CE9754D2-57EB-40FF-9BCE-5BD242389390}">
      <dsp:nvSpPr>
        <dsp:cNvPr id="0" name=""/>
        <dsp:cNvSpPr/>
      </dsp:nvSpPr>
      <dsp:spPr>
        <a:xfrm>
          <a:off x="2203131" y="1591027"/>
          <a:ext cx="2459640" cy="108766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店長、オーナーが　</a:t>
          </a:r>
          <a:endParaRPr kumimoji="1" lang="en-US" altLang="ja-JP" sz="2000" kern="1200" dirty="0"/>
        </a:p>
        <a:p>
          <a:pPr lvl="0" algn="ctr" defTabSz="889000">
            <a:lnSpc>
              <a:spcPct val="90000"/>
            </a:lnSpc>
            <a:spcBef>
              <a:spcPct val="0"/>
            </a:spcBef>
            <a:spcAft>
              <a:spcPct val="35000"/>
            </a:spcAft>
          </a:pPr>
          <a:r>
            <a:rPr kumimoji="1" lang="ja-JP" altLang="en-US" sz="2000" kern="1200" dirty="0"/>
            <a:t>長時間労働</a:t>
          </a:r>
        </a:p>
      </dsp:txBody>
      <dsp:txXfrm>
        <a:off x="2234988" y="1622884"/>
        <a:ext cx="2395926" cy="1023952"/>
      </dsp:txXfrm>
    </dsp:sp>
    <dsp:sp modelId="{D9207A17-915C-40E7-A4F7-166A81800DF9}">
      <dsp:nvSpPr>
        <dsp:cNvPr id="0" name=""/>
        <dsp:cNvSpPr/>
      </dsp:nvSpPr>
      <dsp:spPr>
        <a:xfrm>
          <a:off x="4662771" y="2123819"/>
          <a:ext cx="306663" cy="22082"/>
        </a:xfrm>
        <a:custGeom>
          <a:avLst/>
          <a:gdLst/>
          <a:ahLst/>
          <a:cxnLst/>
          <a:rect l="0" t="0" r="0" b="0"/>
          <a:pathLst>
            <a:path>
              <a:moveTo>
                <a:pt x="0" y="11041"/>
              </a:moveTo>
              <a:lnTo>
                <a:pt x="306663" y="1104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4808436" y="2127194"/>
        <a:ext cx="15333" cy="15333"/>
      </dsp:txXfrm>
    </dsp:sp>
    <dsp:sp modelId="{AEF4ED73-E1B2-4482-A4A3-087545006539}">
      <dsp:nvSpPr>
        <dsp:cNvPr id="0" name=""/>
        <dsp:cNvSpPr/>
      </dsp:nvSpPr>
      <dsp:spPr>
        <a:xfrm>
          <a:off x="4969434" y="1591027"/>
          <a:ext cx="1514917" cy="108766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心身共に　ぼろぼろ</a:t>
          </a:r>
        </a:p>
      </dsp:txBody>
      <dsp:txXfrm>
        <a:off x="5001291" y="1622884"/>
        <a:ext cx="1451203" cy="102395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5D59D-F9A4-4C94-91F6-D41807C73C32}">
      <dsp:nvSpPr>
        <dsp:cNvPr id="0" name=""/>
        <dsp:cNvSpPr/>
      </dsp:nvSpPr>
      <dsp:spPr>
        <a:xfrm>
          <a:off x="3820" y="952203"/>
          <a:ext cx="1545401" cy="92191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kumimoji="1" lang="ja-JP" altLang="en-US" sz="1800" kern="1200" dirty="0"/>
            <a:t>ワンオペでの　　深夜営業は　　問題（防犯面）</a:t>
          </a:r>
        </a:p>
      </dsp:txBody>
      <dsp:txXfrm>
        <a:off x="30822" y="979205"/>
        <a:ext cx="1491397" cy="867914"/>
      </dsp:txXfrm>
    </dsp:sp>
    <dsp:sp modelId="{92BFA8E0-1509-40B6-BEDF-2D6B49883DE4}">
      <dsp:nvSpPr>
        <dsp:cNvPr id="0" name=""/>
        <dsp:cNvSpPr/>
      </dsp:nvSpPr>
      <dsp:spPr>
        <a:xfrm rot="17890355">
          <a:off x="1409256" y="1169458"/>
          <a:ext cx="530301" cy="19931"/>
        </a:xfrm>
        <a:custGeom>
          <a:avLst/>
          <a:gdLst/>
          <a:ahLst/>
          <a:cxnLst/>
          <a:rect l="0" t="0" r="0" b="0"/>
          <a:pathLst>
            <a:path>
              <a:moveTo>
                <a:pt x="0" y="9965"/>
              </a:moveTo>
              <a:lnTo>
                <a:pt x="530301" y="99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1661149" y="1166167"/>
        <a:ext cx="26515" cy="26515"/>
      </dsp:txXfrm>
    </dsp:sp>
    <dsp:sp modelId="{1906E23F-8467-46AA-9A25-606FCA7D1280}">
      <dsp:nvSpPr>
        <dsp:cNvPr id="0" name=""/>
        <dsp:cNvSpPr/>
      </dsp:nvSpPr>
      <dsp:spPr>
        <a:xfrm>
          <a:off x="1799592" y="501681"/>
          <a:ext cx="2025631" cy="88800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kumimoji="1" lang="ja-JP" altLang="en-US" sz="1800" kern="1200" dirty="0"/>
            <a:t>高い人件費を払って</a:t>
          </a:r>
          <a:endParaRPr kumimoji="1" lang="en-US" altLang="ja-JP" sz="1800" kern="1200" dirty="0"/>
        </a:p>
        <a:p>
          <a:pPr lvl="0" algn="ctr" defTabSz="800100">
            <a:lnSpc>
              <a:spcPct val="90000"/>
            </a:lnSpc>
            <a:spcBef>
              <a:spcPct val="0"/>
            </a:spcBef>
            <a:spcAft>
              <a:spcPct val="35000"/>
            </a:spcAft>
          </a:pPr>
          <a:r>
            <a:rPr kumimoji="1" lang="ja-JP" altLang="en-US" sz="1800" kern="1200" dirty="0"/>
            <a:t>２人以上雇う</a:t>
          </a:r>
        </a:p>
      </dsp:txBody>
      <dsp:txXfrm>
        <a:off x="1825601" y="527690"/>
        <a:ext cx="1973613" cy="835991"/>
      </dsp:txXfrm>
    </dsp:sp>
    <dsp:sp modelId="{C3D89437-431B-4117-8C19-D7571EFEE720}">
      <dsp:nvSpPr>
        <dsp:cNvPr id="0" name=""/>
        <dsp:cNvSpPr/>
      </dsp:nvSpPr>
      <dsp:spPr>
        <a:xfrm>
          <a:off x="3825224" y="935720"/>
          <a:ext cx="250370" cy="19931"/>
        </a:xfrm>
        <a:custGeom>
          <a:avLst/>
          <a:gdLst/>
          <a:ahLst/>
          <a:cxnLst/>
          <a:rect l="0" t="0" r="0" b="0"/>
          <a:pathLst>
            <a:path>
              <a:moveTo>
                <a:pt x="0" y="9965"/>
              </a:moveTo>
              <a:lnTo>
                <a:pt x="250370" y="99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3944150" y="939426"/>
        <a:ext cx="12518" cy="12518"/>
      </dsp:txXfrm>
    </dsp:sp>
    <dsp:sp modelId="{91650C4A-1DF7-4364-8558-779A94C5D6E0}">
      <dsp:nvSpPr>
        <dsp:cNvPr id="0" name=""/>
        <dsp:cNvSpPr/>
      </dsp:nvSpPr>
      <dsp:spPr>
        <a:xfrm>
          <a:off x="4075595" y="501681"/>
          <a:ext cx="1236832" cy="888009"/>
        </a:xfrm>
        <a:prstGeom prst="roundRect">
          <a:avLst>
            <a:gd name="adj" fmla="val 10000"/>
          </a:avLst>
        </a:prstGeom>
        <a:solidFill>
          <a:srgbClr val="00808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solidFill>
                <a:schemeClr val="bg1"/>
              </a:solidFill>
            </a:rPr>
            <a:t>経営圧迫</a:t>
          </a:r>
        </a:p>
      </dsp:txBody>
      <dsp:txXfrm>
        <a:off x="4101604" y="527690"/>
        <a:ext cx="1184814" cy="835991"/>
      </dsp:txXfrm>
    </dsp:sp>
    <dsp:sp modelId="{8D1FF893-32EC-4231-A12D-EBD1F94ACE5C}">
      <dsp:nvSpPr>
        <dsp:cNvPr id="0" name=""/>
        <dsp:cNvSpPr/>
      </dsp:nvSpPr>
      <dsp:spPr>
        <a:xfrm rot="3709645">
          <a:off x="1409256" y="1636935"/>
          <a:ext cx="530301" cy="19931"/>
        </a:xfrm>
        <a:custGeom>
          <a:avLst/>
          <a:gdLst/>
          <a:ahLst/>
          <a:cxnLst/>
          <a:rect l="0" t="0" r="0" b="0"/>
          <a:pathLst>
            <a:path>
              <a:moveTo>
                <a:pt x="0" y="9965"/>
              </a:moveTo>
              <a:lnTo>
                <a:pt x="530301" y="996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1661149" y="1633643"/>
        <a:ext cx="26515" cy="26515"/>
      </dsp:txXfrm>
    </dsp:sp>
    <dsp:sp modelId="{CE9754D2-57EB-40FF-9BCE-5BD242389390}">
      <dsp:nvSpPr>
        <dsp:cNvPr id="0" name=""/>
        <dsp:cNvSpPr/>
      </dsp:nvSpPr>
      <dsp:spPr>
        <a:xfrm>
          <a:off x="1799592" y="1436635"/>
          <a:ext cx="2008137" cy="888009"/>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kumimoji="1" lang="ja-JP" altLang="en-US" sz="1800" kern="1200" dirty="0"/>
            <a:t>店長、オーナーが　</a:t>
          </a:r>
          <a:endParaRPr kumimoji="1" lang="en-US" altLang="ja-JP" sz="1800" kern="1200" dirty="0"/>
        </a:p>
        <a:p>
          <a:pPr lvl="0" algn="ctr" defTabSz="800100">
            <a:lnSpc>
              <a:spcPct val="90000"/>
            </a:lnSpc>
            <a:spcBef>
              <a:spcPct val="0"/>
            </a:spcBef>
            <a:spcAft>
              <a:spcPct val="35000"/>
            </a:spcAft>
          </a:pPr>
          <a:r>
            <a:rPr kumimoji="1" lang="ja-JP" altLang="en-US" sz="1800" kern="1200" dirty="0"/>
            <a:t>長時間労働</a:t>
          </a:r>
        </a:p>
      </dsp:txBody>
      <dsp:txXfrm>
        <a:off x="1825601" y="1462644"/>
        <a:ext cx="1956119" cy="835991"/>
      </dsp:txXfrm>
    </dsp:sp>
    <dsp:sp modelId="{D9207A17-915C-40E7-A4F7-166A81800DF9}">
      <dsp:nvSpPr>
        <dsp:cNvPr id="0" name=""/>
        <dsp:cNvSpPr/>
      </dsp:nvSpPr>
      <dsp:spPr>
        <a:xfrm>
          <a:off x="3807730" y="1870674"/>
          <a:ext cx="250370" cy="19931"/>
        </a:xfrm>
        <a:custGeom>
          <a:avLst/>
          <a:gdLst/>
          <a:ahLst/>
          <a:cxnLst/>
          <a:rect l="0" t="0" r="0" b="0"/>
          <a:pathLst>
            <a:path>
              <a:moveTo>
                <a:pt x="0" y="9965"/>
              </a:moveTo>
              <a:lnTo>
                <a:pt x="250370" y="996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3926656" y="1874380"/>
        <a:ext cx="12518" cy="12518"/>
      </dsp:txXfrm>
    </dsp:sp>
    <dsp:sp modelId="{AEF4ED73-E1B2-4482-A4A3-087545006539}">
      <dsp:nvSpPr>
        <dsp:cNvPr id="0" name=""/>
        <dsp:cNvSpPr/>
      </dsp:nvSpPr>
      <dsp:spPr>
        <a:xfrm>
          <a:off x="4058100" y="1436635"/>
          <a:ext cx="1236832" cy="888009"/>
        </a:xfrm>
        <a:prstGeom prst="roundRect">
          <a:avLst>
            <a:gd name="adj" fmla="val 10000"/>
          </a:avLst>
        </a:prstGeom>
        <a:solidFill>
          <a:srgbClr val="00808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solidFill>
                <a:schemeClr val="bg1"/>
              </a:solidFill>
            </a:rPr>
            <a:t>心身共に　ぼろぼろ</a:t>
          </a:r>
        </a:p>
      </dsp:txBody>
      <dsp:txXfrm>
        <a:off x="4084109" y="1462644"/>
        <a:ext cx="1184814" cy="83599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E4401-540B-4FF6-B77F-430AF506BA3C}">
      <dsp:nvSpPr>
        <dsp:cNvPr id="0" name=""/>
        <dsp:cNvSpPr/>
      </dsp:nvSpPr>
      <dsp:spPr>
        <a:xfrm>
          <a:off x="1210" y="617638"/>
          <a:ext cx="2581709" cy="1549025"/>
        </a:xfrm>
        <a:prstGeom prst="roundRect">
          <a:avLst>
            <a:gd name="adj" fmla="val 10000"/>
          </a:avLst>
        </a:prstGeom>
        <a:solidFill>
          <a:srgbClr val="99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kumimoji="1" lang="en-US" altLang="ja-JP" sz="3300" kern="1200" dirty="0"/>
            <a:t>24</a:t>
          </a:r>
          <a:r>
            <a:rPr kumimoji="1" lang="ja-JP" altLang="en-US" sz="3300" kern="1200" dirty="0"/>
            <a:t>時間営業停止</a:t>
          </a:r>
        </a:p>
      </dsp:txBody>
      <dsp:txXfrm>
        <a:off x="46579" y="663007"/>
        <a:ext cx="2490971" cy="1458287"/>
      </dsp:txXfrm>
    </dsp:sp>
    <dsp:sp modelId="{14456D4F-865E-4634-9A53-4E3E222F1B7E}">
      <dsp:nvSpPr>
        <dsp:cNvPr id="0" name=""/>
        <dsp:cNvSpPr/>
      </dsp:nvSpPr>
      <dsp:spPr>
        <a:xfrm>
          <a:off x="2841090" y="1072019"/>
          <a:ext cx="547322" cy="640263"/>
        </a:xfrm>
        <a:prstGeom prst="rightArrow">
          <a:avLst>
            <a:gd name="adj1" fmla="val 60000"/>
            <a:gd name="adj2" fmla="val 50000"/>
          </a:avLst>
        </a:prstGeom>
        <a:solidFill>
          <a:srgbClr val="0033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kumimoji="1" lang="ja-JP" altLang="en-US" sz="2700" kern="1200"/>
        </a:p>
      </dsp:txBody>
      <dsp:txXfrm>
        <a:off x="2841090" y="1200072"/>
        <a:ext cx="383125" cy="384157"/>
      </dsp:txXfrm>
    </dsp:sp>
    <dsp:sp modelId="{F91FD222-54D9-45B6-8439-32A5EA3B1CC5}">
      <dsp:nvSpPr>
        <dsp:cNvPr id="0" name=""/>
        <dsp:cNvSpPr/>
      </dsp:nvSpPr>
      <dsp:spPr>
        <a:xfrm>
          <a:off x="3615603" y="617638"/>
          <a:ext cx="2581709" cy="1549025"/>
        </a:xfrm>
        <a:prstGeom prst="roundRect">
          <a:avLst>
            <a:gd name="adj" fmla="val 10000"/>
          </a:avLst>
        </a:prstGeom>
        <a:solidFill>
          <a:srgbClr val="99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kumimoji="1" lang="ja-JP" altLang="en-US" sz="3300" kern="1200" dirty="0"/>
            <a:t>負荷の</a:t>
          </a:r>
          <a:endParaRPr kumimoji="1" lang="en-US" altLang="ja-JP" sz="3300" kern="1200" dirty="0"/>
        </a:p>
        <a:p>
          <a:pPr lvl="0" algn="ctr" defTabSz="1466850">
            <a:lnSpc>
              <a:spcPct val="90000"/>
            </a:lnSpc>
            <a:spcBef>
              <a:spcPct val="0"/>
            </a:spcBef>
            <a:spcAft>
              <a:spcPct val="35000"/>
            </a:spcAft>
          </a:pPr>
          <a:r>
            <a:rPr kumimoji="1" lang="ja-JP" altLang="en-US" sz="3300" kern="1200" dirty="0"/>
            <a:t>解決</a:t>
          </a:r>
          <a:r>
            <a:rPr kumimoji="1" lang="en-US" altLang="ja-JP" sz="3300" kern="1200" dirty="0"/>
            <a:t>‼</a:t>
          </a:r>
          <a:endParaRPr kumimoji="1" lang="ja-JP" altLang="en-US" sz="3300" kern="1200" dirty="0"/>
        </a:p>
      </dsp:txBody>
      <dsp:txXfrm>
        <a:off x="3660972" y="663007"/>
        <a:ext cx="2490971" cy="145828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1348" y="389672"/>
          <a:ext cx="3497248" cy="1748624"/>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52563" y="440887"/>
        <a:ext cx="3394818" cy="1646194"/>
      </dsp:txXfrm>
    </dsp:sp>
    <dsp:sp modelId="{34DEBAF5-D979-49D5-B95B-138DED48F85E}">
      <dsp:nvSpPr>
        <dsp:cNvPr id="0" name=""/>
        <dsp:cNvSpPr/>
      </dsp:nvSpPr>
      <dsp:spPr>
        <a:xfrm>
          <a:off x="1348" y="2400590"/>
          <a:ext cx="3497248" cy="1748624"/>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52563" y="2451805"/>
        <a:ext cx="3394818" cy="16461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875016" y="3961"/>
          <a:ext cx="1746035" cy="87301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社会にとっての移動短縮便益</a:t>
          </a:r>
        </a:p>
      </dsp:txBody>
      <dsp:txXfrm>
        <a:off x="900586" y="29531"/>
        <a:ext cx="1694895" cy="821877"/>
      </dsp:txXfrm>
    </dsp:sp>
    <dsp:sp modelId="{081C9A07-39C6-4C6D-BCC4-5E155018A08F}">
      <dsp:nvSpPr>
        <dsp:cNvPr id="0" name=""/>
        <dsp:cNvSpPr/>
      </dsp:nvSpPr>
      <dsp:spPr>
        <a:xfrm>
          <a:off x="875016" y="944027"/>
          <a:ext cx="1746035" cy="87301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学生ダミー</a:t>
          </a:r>
        </a:p>
      </dsp:txBody>
      <dsp:txXfrm>
        <a:off x="900586" y="969597"/>
        <a:ext cx="1694895" cy="821877"/>
      </dsp:txXfrm>
    </dsp:sp>
    <dsp:sp modelId="{D8D2BFEC-0E70-4BC7-9F67-77B315ED7F99}">
      <dsp:nvSpPr>
        <dsp:cNvPr id="0" name=""/>
        <dsp:cNvSpPr/>
      </dsp:nvSpPr>
      <dsp:spPr>
        <a:xfrm>
          <a:off x="875016" y="1900069"/>
          <a:ext cx="1746035" cy="87301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不法駐車・駐輪</a:t>
          </a:r>
        </a:p>
      </dsp:txBody>
      <dsp:txXfrm>
        <a:off x="900586" y="1925639"/>
        <a:ext cx="1694895" cy="821877"/>
      </dsp:txXfrm>
    </dsp:sp>
    <dsp:sp modelId="{07BB8C1C-333A-45B0-A215-E11B6C02265A}">
      <dsp:nvSpPr>
        <dsp:cNvPr id="0" name=""/>
        <dsp:cNvSpPr/>
      </dsp:nvSpPr>
      <dsp:spPr>
        <a:xfrm>
          <a:off x="875016" y="2856111"/>
          <a:ext cx="1746035" cy="87301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防犯</a:t>
          </a:r>
        </a:p>
      </dsp:txBody>
      <dsp:txXfrm>
        <a:off x="900586" y="2881681"/>
        <a:ext cx="1694895" cy="821877"/>
      </dsp:txXfrm>
    </dsp:sp>
    <dsp:sp modelId="{50C17B24-C9B2-4C92-9B68-A797ACBC9F17}">
      <dsp:nvSpPr>
        <dsp:cNvPr id="0" name=""/>
        <dsp:cNvSpPr/>
      </dsp:nvSpPr>
      <dsp:spPr>
        <a:xfrm>
          <a:off x="875016" y="3828129"/>
          <a:ext cx="1746035" cy="87301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照度</a:t>
          </a:r>
        </a:p>
      </dsp:txBody>
      <dsp:txXfrm>
        <a:off x="900586" y="3853699"/>
        <a:ext cx="1694895" cy="821877"/>
      </dsp:txXfrm>
    </dsp:sp>
    <dsp:sp modelId="{5D349164-31FE-4836-8038-220F89CA08AC}">
      <dsp:nvSpPr>
        <dsp:cNvPr id="0" name=""/>
        <dsp:cNvSpPr/>
      </dsp:nvSpPr>
      <dsp:spPr>
        <a:xfrm>
          <a:off x="875016" y="4784171"/>
          <a:ext cx="1746035" cy="87301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住宅街イメージ</a:t>
          </a:r>
        </a:p>
      </dsp:txBody>
      <dsp:txXfrm>
        <a:off x="900586" y="4809741"/>
        <a:ext cx="1694895" cy="82187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257" y="770113"/>
          <a:ext cx="1999310" cy="82800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5508" y="794364"/>
        <a:ext cx="1950808" cy="779502"/>
      </dsp:txXfrm>
    </dsp:sp>
    <dsp:sp modelId="{89ECEC25-A5AF-4925-9216-F6D0CEB692B8}">
      <dsp:nvSpPr>
        <dsp:cNvPr id="0" name=""/>
        <dsp:cNvSpPr/>
      </dsp:nvSpPr>
      <dsp:spPr>
        <a:xfrm>
          <a:off x="0" y="1645081"/>
          <a:ext cx="1998610" cy="82800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4251" y="1669332"/>
        <a:ext cx="1950108" cy="779502"/>
      </dsp:txXfrm>
    </dsp:sp>
    <dsp:sp modelId="{EC54E374-B5D5-406E-92C3-B400C3E53636}">
      <dsp:nvSpPr>
        <dsp:cNvPr id="0" name=""/>
        <dsp:cNvSpPr/>
      </dsp:nvSpPr>
      <dsp:spPr>
        <a:xfrm>
          <a:off x="1257" y="2522449"/>
          <a:ext cx="1999310" cy="82800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ゴミ臭気</a:t>
          </a:r>
          <a:endParaRPr kumimoji="1" lang="en-US" altLang="ja-JP" sz="2400" kern="1200" dirty="0"/>
        </a:p>
      </dsp:txBody>
      <dsp:txXfrm>
        <a:off x="25508" y="2546700"/>
        <a:ext cx="1950808" cy="779502"/>
      </dsp:txXfrm>
    </dsp:sp>
    <dsp:sp modelId="{9C555B0D-7DB6-4EC6-8D9C-92E7AAFACBD2}">
      <dsp:nvSpPr>
        <dsp:cNvPr id="0" name=""/>
        <dsp:cNvSpPr/>
      </dsp:nvSpPr>
      <dsp:spPr>
        <a:xfrm>
          <a:off x="0" y="3415580"/>
          <a:ext cx="1999310" cy="82800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24251" y="3439831"/>
        <a:ext cx="1950808" cy="779502"/>
      </dsp:txXfrm>
    </dsp:sp>
    <dsp:sp modelId="{9961E3B8-2414-4DA4-B4A0-35602406E67D}">
      <dsp:nvSpPr>
        <dsp:cNvPr id="0" name=""/>
        <dsp:cNvSpPr/>
      </dsp:nvSpPr>
      <dsp:spPr>
        <a:xfrm>
          <a:off x="0" y="4325706"/>
          <a:ext cx="1999310" cy="82800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24251" y="4349957"/>
        <a:ext cx="1950808" cy="77950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464" y="503220"/>
          <a:ext cx="2633847" cy="1527842"/>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5213" y="547969"/>
        <a:ext cx="2544349" cy="1438344"/>
      </dsp:txXfrm>
    </dsp:sp>
    <dsp:sp modelId="{34DEBAF5-D979-49D5-B95B-138DED48F85E}">
      <dsp:nvSpPr>
        <dsp:cNvPr id="0" name=""/>
        <dsp:cNvSpPr/>
      </dsp:nvSpPr>
      <dsp:spPr>
        <a:xfrm>
          <a:off x="464" y="2228601"/>
          <a:ext cx="2633847" cy="1562859"/>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6239" y="2274376"/>
        <a:ext cx="2542297" cy="147130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986042" y="3930"/>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社会にとっての移動短縮便益</a:t>
          </a:r>
        </a:p>
      </dsp:txBody>
      <dsp:txXfrm>
        <a:off x="1011411" y="29299"/>
        <a:ext cx="1681597" cy="815429"/>
      </dsp:txXfrm>
    </dsp:sp>
    <dsp:sp modelId="{081C9A07-39C6-4C6D-BCC4-5E155018A08F}">
      <dsp:nvSpPr>
        <dsp:cNvPr id="0" name=""/>
        <dsp:cNvSpPr/>
      </dsp:nvSpPr>
      <dsp:spPr>
        <a:xfrm>
          <a:off x="986042" y="936620"/>
          <a:ext cx="1732335" cy="866167"/>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学生ダミー</a:t>
          </a:r>
        </a:p>
      </dsp:txBody>
      <dsp:txXfrm>
        <a:off x="1011411" y="961989"/>
        <a:ext cx="1681597" cy="815429"/>
      </dsp:txXfrm>
    </dsp:sp>
    <dsp:sp modelId="{D8D2BFEC-0E70-4BC7-9F67-77B315ED7F99}">
      <dsp:nvSpPr>
        <dsp:cNvPr id="0" name=""/>
        <dsp:cNvSpPr/>
      </dsp:nvSpPr>
      <dsp:spPr>
        <a:xfrm>
          <a:off x="986042" y="1885160"/>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不法駐車・駐輪</a:t>
          </a:r>
        </a:p>
      </dsp:txBody>
      <dsp:txXfrm>
        <a:off x="1011411" y="1910529"/>
        <a:ext cx="1681597" cy="815429"/>
      </dsp:txXfrm>
    </dsp:sp>
    <dsp:sp modelId="{07BB8C1C-333A-45B0-A215-E11B6C02265A}">
      <dsp:nvSpPr>
        <dsp:cNvPr id="0" name=""/>
        <dsp:cNvSpPr/>
      </dsp:nvSpPr>
      <dsp:spPr>
        <a:xfrm>
          <a:off x="986042" y="2833701"/>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防犯</a:t>
          </a:r>
        </a:p>
      </dsp:txBody>
      <dsp:txXfrm>
        <a:off x="1011411" y="2859070"/>
        <a:ext cx="1681597" cy="815429"/>
      </dsp:txXfrm>
    </dsp:sp>
    <dsp:sp modelId="{50C17B24-C9B2-4C92-9B68-A797ACBC9F17}">
      <dsp:nvSpPr>
        <dsp:cNvPr id="0" name=""/>
        <dsp:cNvSpPr/>
      </dsp:nvSpPr>
      <dsp:spPr>
        <a:xfrm>
          <a:off x="986042" y="3798092"/>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照度</a:t>
          </a:r>
        </a:p>
      </dsp:txBody>
      <dsp:txXfrm>
        <a:off x="1011411" y="3823461"/>
        <a:ext cx="1681597" cy="815429"/>
      </dsp:txXfrm>
    </dsp:sp>
    <dsp:sp modelId="{5D349164-31FE-4836-8038-220F89CA08AC}">
      <dsp:nvSpPr>
        <dsp:cNvPr id="0" name=""/>
        <dsp:cNvSpPr/>
      </dsp:nvSpPr>
      <dsp:spPr>
        <a:xfrm>
          <a:off x="986042" y="4746633"/>
          <a:ext cx="1732335" cy="866167"/>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住宅街イメージ</a:t>
          </a:r>
        </a:p>
      </dsp:txBody>
      <dsp:txXfrm>
        <a:off x="1011411" y="4772002"/>
        <a:ext cx="1681597" cy="815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393" y="301958"/>
          <a:ext cx="2136471" cy="88480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起床時間</a:t>
          </a:r>
          <a:endParaRPr kumimoji="1" lang="en-US" altLang="ja-JP" sz="2400" kern="1200" dirty="0"/>
        </a:p>
      </dsp:txBody>
      <dsp:txXfrm>
        <a:off x="26308" y="327873"/>
        <a:ext cx="2084641" cy="832979"/>
      </dsp:txXfrm>
    </dsp:sp>
    <dsp:sp modelId="{89ECEC25-A5AF-4925-9216-F6D0CEB692B8}">
      <dsp:nvSpPr>
        <dsp:cNvPr id="0" name=""/>
        <dsp:cNvSpPr/>
      </dsp:nvSpPr>
      <dsp:spPr>
        <a:xfrm>
          <a:off x="9" y="1220107"/>
          <a:ext cx="2135723" cy="88480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就寝時間</a:t>
          </a:r>
          <a:endParaRPr kumimoji="1" lang="en-US" altLang="ja-JP" sz="2400" kern="1200" dirty="0"/>
        </a:p>
      </dsp:txBody>
      <dsp:txXfrm>
        <a:off x="25924" y="1246022"/>
        <a:ext cx="2083893" cy="832979"/>
      </dsp:txXfrm>
    </dsp:sp>
    <dsp:sp modelId="{EC54E374-B5D5-406E-92C3-B400C3E53636}">
      <dsp:nvSpPr>
        <dsp:cNvPr id="0" name=""/>
        <dsp:cNvSpPr/>
      </dsp:nvSpPr>
      <dsp:spPr>
        <a:xfrm>
          <a:off x="393" y="2174511"/>
          <a:ext cx="2136471" cy="88480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6308" y="2200426"/>
        <a:ext cx="2084641" cy="832979"/>
      </dsp:txXfrm>
    </dsp:sp>
    <dsp:sp modelId="{9C555B0D-7DB6-4EC6-8D9C-92E7AAFACBD2}">
      <dsp:nvSpPr>
        <dsp:cNvPr id="0" name=""/>
        <dsp:cNvSpPr/>
      </dsp:nvSpPr>
      <dsp:spPr>
        <a:xfrm>
          <a:off x="393" y="3128916"/>
          <a:ext cx="2136471" cy="88480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利用頻度</a:t>
          </a:r>
          <a:endParaRPr kumimoji="1" lang="en-US" altLang="ja-JP" sz="2400" kern="1200" dirty="0"/>
        </a:p>
      </dsp:txBody>
      <dsp:txXfrm>
        <a:off x="26308" y="3154831"/>
        <a:ext cx="2084641" cy="832979"/>
      </dsp:txXfrm>
    </dsp:sp>
    <dsp:sp modelId="{9961E3B8-2414-4DA4-B4A0-35602406E67D}">
      <dsp:nvSpPr>
        <dsp:cNvPr id="0" name=""/>
        <dsp:cNvSpPr/>
      </dsp:nvSpPr>
      <dsp:spPr>
        <a:xfrm>
          <a:off x="393" y="4101480"/>
          <a:ext cx="2136471" cy="88480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6308" y="4127395"/>
        <a:ext cx="2084641" cy="832979"/>
      </dsp:txXfrm>
    </dsp:sp>
    <dsp:sp modelId="{A2F873E1-B852-4FCF-8AB0-508E3B1C76CF}">
      <dsp:nvSpPr>
        <dsp:cNvPr id="0" name=""/>
        <dsp:cNvSpPr/>
      </dsp:nvSpPr>
      <dsp:spPr>
        <a:xfrm>
          <a:off x="778" y="5055351"/>
          <a:ext cx="2136471" cy="88480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日中のコンビニ存在意義</a:t>
          </a:r>
          <a:endParaRPr kumimoji="1" lang="en-US" altLang="ja-JP" sz="2400" kern="1200" dirty="0"/>
        </a:p>
      </dsp:txBody>
      <dsp:txXfrm>
        <a:off x="26693" y="5081266"/>
        <a:ext cx="2084641" cy="83297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257" y="770113"/>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5508" y="794364"/>
        <a:ext cx="1950808" cy="779502"/>
      </dsp:txXfrm>
    </dsp:sp>
    <dsp:sp modelId="{89ECEC25-A5AF-4925-9216-F6D0CEB692B8}">
      <dsp:nvSpPr>
        <dsp:cNvPr id="0" name=""/>
        <dsp:cNvSpPr/>
      </dsp:nvSpPr>
      <dsp:spPr>
        <a:xfrm>
          <a:off x="0" y="1645081"/>
          <a:ext cx="19986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4251" y="1669332"/>
        <a:ext cx="1950108" cy="779502"/>
      </dsp:txXfrm>
    </dsp:sp>
    <dsp:sp modelId="{EC54E374-B5D5-406E-92C3-B400C3E53636}">
      <dsp:nvSpPr>
        <dsp:cNvPr id="0" name=""/>
        <dsp:cNvSpPr/>
      </dsp:nvSpPr>
      <dsp:spPr>
        <a:xfrm>
          <a:off x="1257" y="2522449"/>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ゴミ臭気</a:t>
          </a:r>
          <a:endParaRPr kumimoji="1" lang="en-US" altLang="ja-JP" sz="2400" kern="1200" dirty="0"/>
        </a:p>
      </dsp:txBody>
      <dsp:txXfrm>
        <a:off x="25508" y="2546700"/>
        <a:ext cx="1950808" cy="779502"/>
      </dsp:txXfrm>
    </dsp:sp>
    <dsp:sp modelId="{9C555B0D-7DB6-4EC6-8D9C-92E7AAFACBD2}">
      <dsp:nvSpPr>
        <dsp:cNvPr id="0" name=""/>
        <dsp:cNvSpPr/>
      </dsp:nvSpPr>
      <dsp:spPr>
        <a:xfrm>
          <a:off x="0" y="3415580"/>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24251" y="3439831"/>
        <a:ext cx="1950808" cy="779502"/>
      </dsp:txXfrm>
    </dsp:sp>
    <dsp:sp modelId="{9961E3B8-2414-4DA4-B4A0-35602406E67D}">
      <dsp:nvSpPr>
        <dsp:cNvPr id="0" name=""/>
        <dsp:cNvSpPr/>
      </dsp:nvSpPr>
      <dsp:spPr>
        <a:xfrm>
          <a:off x="0" y="4325706"/>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24251" y="4349957"/>
        <a:ext cx="1950808" cy="7795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464" y="503220"/>
          <a:ext cx="2633847" cy="1527842"/>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5213" y="547969"/>
        <a:ext cx="2544349" cy="1438344"/>
      </dsp:txXfrm>
    </dsp:sp>
    <dsp:sp modelId="{34DEBAF5-D979-49D5-B95B-138DED48F85E}">
      <dsp:nvSpPr>
        <dsp:cNvPr id="0" name=""/>
        <dsp:cNvSpPr/>
      </dsp:nvSpPr>
      <dsp:spPr>
        <a:xfrm>
          <a:off x="464" y="2228601"/>
          <a:ext cx="2633847" cy="1562859"/>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6239" y="2274376"/>
        <a:ext cx="2542297" cy="147130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986042" y="3930"/>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社会にとっての移動短縮便益</a:t>
          </a:r>
        </a:p>
      </dsp:txBody>
      <dsp:txXfrm>
        <a:off x="1011411" y="29299"/>
        <a:ext cx="1681597" cy="815429"/>
      </dsp:txXfrm>
    </dsp:sp>
    <dsp:sp modelId="{081C9A07-39C6-4C6D-BCC4-5E155018A08F}">
      <dsp:nvSpPr>
        <dsp:cNvPr id="0" name=""/>
        <dsp:cNvSpPr/>
      </dsp:nvSpPr>
      <dsp:spPr>
        <a:xfrm>
          <a:off x="986042" y="936620"/>
          <a:ext cx="1732335" cy="866167"/>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学生ダミー</a:t>
          </a:r>
        </a:p>
      </dsp:txBody>
      <dsp:txXfrm>
        <a:off x="1011411" y="961989"/>
        <a:ext cx="1681597" cy="815429"/>
      </dsp:txXfrm>
    </dsp:sp>
    <dsp:sp modelId="{D8D2BFEC-0E70-4BC7-9F67-77B315ED7F99}">
      <dsp:nvSpPr>
        <dsp:cNvPr id="0" name=""/>
        <dsp:cNvSpPr/>
      </dsp:nvSpPr>
      <dsp:spPr>
        <a:xfrm>
          <a:off x="986042" y="1885160"/>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不法駐車・駐輪</a:t>
          </a:r>
        </a:p>
      </dsp:txBody>
      <dsp:txXfrm>
        <a:off x="1011411" y="1910529"/>
        <a:ext cx="1681597" cy="815429"/>
      </dsp:txXfrm>
    </dsp:sp>
    <dsp:sp modelId="{07BB8C1C-333A-45B0-A215-E11B6C02265A}">
      <dsp:nvSpPr>
        <dsp:cNvPr id="0" name=""/>
        <dsp:cNvSpPr/>
      </dsp:nvSpPr>
      <dsp:spPr>
        <a:xfrm>
          <a:off x="986042" y="2833701"/>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防犯</a:t>
          </a:r>
        </a:p>
      </dsp:txBody>
      <dsp:txXfrm>
        <a:off x="1011411" y="2859070"/>
        <a:ext cx="1681597" cy="815429"/>
      </dsp:txXfrm>
    </dsp:sp>
    <dsp:sp modelId="{50C17B24-C9B2-4C92-9B68-A797ACBC9F17}">
      <dsp:nvSpPr>
        <dsp:cNvPr id="0" name=""/>
        <dsp:cNvSpPr/>
      </dsp:nvSpPr>
      <dsp:spPr>
        <a:xfrm>
          <a:off x="986042" y="3798092"/>
          <a:ext cx="1732335" cy="866167"/>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照度</a:t>
          </a:r>
        </a:p>
      </dsp:txBody>
      <dsp:txXfrm>
        <a:off x="1011411" y="3823461"/>
        <a:ext cx="1681597" cy="815429"/>
      </dsp:txXfrm>
    </dsp:sp>
    <dsp:sp modelId="{5D349164-31FE-4836-8038-220F89CA08AC}">
      <dsp:nvSpPr>
        <dsp:cNvPr id="0" name=""/>
        <dsp:cNvSpPr/>
      </dsp:nvSpPr>
      <dsp:spPr>
        <a:xfrm>
          <a:off x="986042" y="4746633"/>
          <a:ext cx="1732335" cy="866167"/>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住宅街イメージ</a:t>
          </a:r>
        </a:p>
      </dsp:txBody>
      <dsp:txXfrm>
        <a:off x="1011411" y="4772002"/>
        <a:ext cx="1681597" cy="81542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257" y="770113"/>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5508" y="794364"/>
        <a:ext cx="1950808" cy="779502"/>
      </dsp:txXfrm>
    </dsp:sp>
    <dsp:sp modelId="{89ECEC25-A5AF-4925-9216-F6D0CEB692B8}">
      <dsp:nvSpPr>
        <dsp:cNvPr id="0" name=""/>
        <dsp:cNvSpPr/>
      </dsp:nvSpPr>
      <dsp:spPr>
        <a:xfrm>
          <a:off x="0" y="1645081"/>
          <a:ext cx="19986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4251" y="1669332"/>
        <a:ext cx="1950108" cy="779502"/>
      </dsp:txXfrm>
    </dsp:sp>
    <dsp:sp modelId="{EC54E374-B5D5-406E-92C3-B400C3E53636}">
      <dsp:nvSpPr>
        <dsp:cNvPr id="0" name=""/>
        <dsp:cNvSpPr/>
      </dsp:nvSpPr>
      <dsp:spPr>
        <a:xfrm>
          <a:off x="1257" y="2522449"/>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ゴミ臭気</a:t>
          </a:r>
          <a:endParaRPr kumimoji="1" lang="en-US" altLang="ja-JP" sz="2400" kern="1200" dirty="0"/>
        </a:p>
      </dsp:txBody>
      <dsp:txXfrm>
        <a:off x="25508" y="2546700"/>
        <a:ext cx="1950808" cy="779502"/>
      </dsp:txXfrm>
    </dsp:sp>
    <dsp:sp modelId="{9C555B0D-7DB6-4EC6-8D9C-92E7AAFACBD2}">
      <dsp:nvSpPr>
        <dsp:cNvPr id="0" name=""/>
        <dsp:cNvSpPr/>
      </dsp:nvSpPr>
      <dsp:spPr>
        <a:xfrm>
          <a:off x="0" y="3415580"/>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24251" y="3439831"/>
        <a:ext cx="1950808" cy="779502"/>
      </dsp:txXfrm>
    </dsp:sp>
    <dsp:sp modelId="{9961E3B8-2414-4DA4-B4A0-35602406E67D}">
      <dsp:nvSpPr>
        <dsp:cNvPr id="0" name=""/>
        <dsp:cNvSpPr/>
      </dsp:nvSpPr>
      <dsp:spPr>
        <a:xfrm>
          <a:off x="0" y="4325706"/>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24251" y="4349957"/>
        <a:ext cx="1950808" cy="77950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464" y="503220"/>
          <a:ext cx="2633847" cy="1527842"/>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5213" y="547969"/>
        <a:ext cx="2544349" cy="1438344"/>
      </dsp:txXfrm>
    </dsp:sp>
    <dsp:sp modelId="{34DEBAF5-D979-49D5-B95B-138DED48F85E}">
      <dsp:nvSpPr>
        <dsp:cNvPr id="0" name=""/>
        <dsp:cNvSpPr/>
      </dsp:nvSpPr>
      <dsp:spPr>
        <a:xfrm>
          <a:off x="464" y="2228601"/>
          <a:ext cx="2633847" cy="1562859"/>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6239" y="2274376"/>
        <a:ext cx="2542297" cy="147130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1046560" y="3794"/>
          <a:ext cx="1672399" cy="83619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社会にとっての移動短縮便益</a:t>
          </a:r>
        </a:p>
      </dsp:txBody>
      <dsp:txXfrm>
        <a:off x="1071051" y="28285"/>
        <a:ext cx="1623417" cy="787217"/>
      </dsp:txXfrm>
    </dsp:sp>
    <dsp:sp modelId="{081C9A07-39C6-4C6D-BCC4-5E155018A08F}">
      <dsp:nvSpPr>
        <dsp:cNvPr id="0" name=""/>
        <dsp:cNvSpPr/>
      </dsp:nvSpPr>
      <dsp:spPr>
        <a:xfrm>
          <a:off x="1046560" y="904214"/>
          <a:ext cx="1672399" cy="83619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学生ダミー</a:t>
          </a:r>
        </a:p>
      </dsp:txBody>
      <dsp:txXfrm>
        <a:off x="1071051" y="928705"/>
        <a:ext cx="1623417" cy="787217"/>
      </dsp:txXfrm>
    </dsp:sp>
    <dsp:sp modelId="{D8D2BFEC-0E70-4BC7-9F67-77B315ED7F99}">
      <dsp:nvSpPr>
        <dsp:cNvPr id="0" name=""/>
        <dsp:cNvSpPr/>
      </dsp:nvSpPr>
      <dsp:spPr>
        <a:xfrm>
          <a:off x="1046560" y="1819937"/>
          <a:ext cx="1672399" cy="83619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不法駐車・駐輪</a:t>
          </a:r>
        </a:p>
      </dsp:txBody>
      <dsp:txXfrm>
        <a:off x="1071051" y="1844428"/>
        <a:ext cx="1623417" cy="787217"/>
      </dsp:txXfrm>
    </dsp:sp>
    <dsp:sp modelId="{07BB8C1C-333A-45B0-A215-E11B6C02265A}">
      <dsp:nvSpPr>
        <dsp:cNvPr id="0" name=""/>
        <dsp:cNvSpPr/>
      </dsp:nvSpPr>
      <dsp:spPr>
        <a:xfrm>
          <a:off x="1046560" y="2735659"/>
          <a:ext cx="1672399" cy="83619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防犯</a:t>
          </a:r>
        </a:p>
      </dsp:txBody>
      <dsp:txXfrm>
        <a:off x="1071051" y="2760150"/>
        <a:ext cx="1623417" cy="787217"/>
      </dsp:txXfrm>
    </dsp:sp>
    <dsp:sp modelId="{50C17B24-C9B2-4C92-9B68-A797ACBC9F17}">
      <dsp:nvSpPr>
        <dsp:cNvPr id="0" name=""/>
        <dsp:cNvSpPr/>
      </dsp:nvSpPr>
      <dsp:spPr>
        <a:xfrm>
          <a:off x="1046560" y="3666684"/>
          <a:ext cx="1672399" cy="83619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照度</a:t>
          </a:r>
        </a:p>
      </dsp:txBody>
      <dsp:txXfrm>
        <a:off x="1071051" y="3691175"/>
        <a:ext cx="1623417" cy="787217"/>
      </dsp:txXfrm>
    </dsp:sp>
    <dsp:sp modelId="{5D349164-31FE-4836-8038-220F89CA08AC}">
      <dsp:nvSpPr>
        <dsp:cNvPr id="0" name=""/>
        <dsp:cNvSpPr/>
      </dsp:nvSpPr>
      <dsp:spPr>
        <a:xfrm>
          <a:off x="1046560" y="4582406"/>
          <a:ext cx="1672399" cy="83619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住宅街イメージ</a:t>
          </a:r>
        </a:p>
      </dsp:txBody>
      <dsp:txXfrm>
        <a:off x="1071051" y="4606897"/>
        <a:ext cx="1623417" cy="78721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257" y="770113"/>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5508" y="794364"/>
        <a:ext cx="1950808" cy="779502"/>
      </dsp:txXfrm>
    </dsp:sp>
    <dsp:sp modelId="{89ECEC25-A5AF-4925-9216-F6D0CEB692B8}">
      <dsp:nvSpPr>
        <dsp:cNvPr id="0" name=""/>
        <dsp:cNvSpPr/>
      </dsp:nvSpPr>
      <dsp:spPr>
        <a:xfrm>
          <a:off x="0" y="1645081"/>
          <a:ext cx="19986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4251" y="1669332"/>
        <a:ext cx="1950108" cy="779502"/>
      </dsp:txXfrm>
    </dsp:sp>
    <dsp:sp modelId="{EC54E374-B5D5-406E-92C3-B400C3E53636}">
      <dsp:nvSpPr>
        <dsp:cNvPr id="0" name=""/>
        <dsp:cNvSpPr/>
      </dsp:nvSpPr>
      <dsp:spPr>
        <a:xfrm>
          <a:off x="1257" y="2522449"/>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ゴミ臭気</a:t>
          </a:r>
          <a:endParaRPr kumimoji="1" lang="en-US" altLang="ja-JP" sz="2400" kern="1200" dirty="0"/>
        </a:p>
      </dsp:txBody>
      <dsp:txXfrm>
        <a:off x="25508" y="2546700"/>
        <a:ext cx="1950808" cy="779502"/>
      </dsp:txXfrm>
    </dsp:sp>
    <dsp:sp modelId="{9C555B0D-7DB6-4EC6-8D9C-92E7AAFACBD2}">
      <dsp:nvSpPr>
        <dsp:cNvPr id="0" name=""/>
        <dsp:cNvSpPr/>
      </dsp:nvSpPr>
      <dsp:spPr>
        <a:xfrm>
          <a:off x="0" y="3415580"/>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24251" y="3439831"/>
        <a:ext cx="1950808" cy="779502"/>
      </dsp:txXfrm>
    </dsp:sp>
    <dsp:sp modelId="{9961E3B8-2414-4DA4-B4A0-35602406E67D}">
      <dsp:nvSpPr>
        <dsp:cNvPr id="0" name=""/>
        <dsp:cNvSpPr/>
      </dsp:nvSpPr>
      <dsp:spPr>
        <a:xfrm>
          <a:off x="0" y="4325706"/>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24251" y="4349957"/>
        <a:ext cx="1950808" cy="77950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464" y="503220"/>
          <a:ext cx="2633847" cy="1527842"/>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5213" y="547969"/>
        <a:ext cx="2544349" cy="1438344"/>
      </dsp:txXfrm>
    </dsp:sp>
    <dsp:sp modelId="{34DEBAF5-D979-49D5-B95B-138DED48F85E}">
      <dsp:nvSpPr>
        <dsp:cNvPr id="0" name=""/>
        <dsp:cNvSpPr/>
      </dsp:nvSpPr>
      <dsp:spPr>
        <a:xfrm>
          <a:off x="464" y="2228601"/>
          <a:ext cx="2633847" cy="1562859"/>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6239" y="2274376"/>
        <a:ext cx="2542297" cy="147130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1046560" y="3794"/>
          <a:ext cx="1672399" cy="83619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社会にとっての移動短縮便益</a:t>
          </a:r>
        </a:p>
      </dsp:txBody>
      <dsp:txXfrm>
        <a:off x="1071051" y="28285"/>
        <a:ext cx="1623417" cy="787217"/>
      </dsp:txXfrm>
    </dsp:sp>
    <dsp:sp modelId="{081C9A07-39C6-4C6D-BCC4-5E155018A08F}">
      <dsp:nvSpPr>
        <dsp:cNvPr id="0" name=""/>
        <dsp:cNvSpPr/>
      </dsp:nvSpPr>
      <dsp:spPr>
        <a:xfrm>
          <a:off x="1046560" y="904214"/>
          <a:ext cx="1672399" cy="83619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学生ダミー</a:t>
          </a:r>
        </a:p>
      </dsp:txBody>
      <dsp:txXfrm>
        <a:off x="1071051" y="928705"/>
        <a:ext cx="1623417" cy="787217"/>
      </dsp:txXfrm>
    </dsp:sp>
    <dsp:sp modelId="{D8D2BFEC-0E70-4BC7-9F67-77B315ED7F99}">
      <dsp:nvSpPr>
        <dsp:cNvPr id="0" name=""/>
        <dsp:cNvSpPr/>
      </dsp:nvSpPr>
      <dsp:spPr>
        <a:xfrm>
          <a:off x="1046560" y="1819937"/>
          <a:ext cx="1672399" cy="83619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不法駐車・駐輪</a:t>
          </a:r>
        </a:p>
      </dsp:txBody>
      <dsp:txXfrm>
        <a:off x="1071051" y="1844428"/>
        <a:ext cx="1623417" cy="787217"/>
      </dsp:txXfrm>
    </dsp:sp>
    <dsp:sp modelId="{07BB8C1C-333A-45B0-A215-E11B6C02265A}">
      <dsp:nvSpPr>
        <dsp:cNvPr id="0" name=""/>
        <dsp:cNvSpPr/>
      </dsp:nvSpPr>
      <dsp:spPr>
        <a:xfrm>
          <a:off x="1046560" y="2735659"/>
          <a:ext cx="1672399" cy="83619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防犯</a:t>
          </a:r>
        </a:p>
      </dsp:txBody>
      <dsp:txXfrm>
        <a:off x="1071051" y="2760150"/>
        <a:ext cx="1623417" cy="787217"/>
      </dsp:txXfrm>
    </dsp:sp>
    <dsp:sp modelId="{50C17B24-C9B2-4C92-9B68-A797ACBC9F17}">
      <dsp:nvSpPr>
        <dsp:cNvPr id="0" name=""/>
        <dsp:cNvSpPr/>
      </dsp:nvSpPr>
      <dsp:spPr>
        <a:xfrm>
          <a:off x="1046560" y="3666684"/>
          <a:ext cx="1672399" cy="83619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照度</a:t>
          </a:r>
        </a:p>
      </dsp:txBody>
      <dsp:txXfrm>
        <a:off x="1071051" y="3691175"/>
        <a:ext cx="1623417" cy="787217"/>
      </dsp:txXfrm>
    </dsp:sp>
    <dsp:sp modelId="{5D349164-31FE-4836-8038-220F89CA08AC}">
      <dsp:nvSpPr>
        <dsp:cNvPr id="0" name=""/>
        <dsp:cNvSpPr/>
      </dsp:nvSpPr>
      <dsp:spPr>
        <a:xfrm>
          <a:off x="1046560" y="4582406"/>
          <a:ext cx="1672399" cy="83619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kumimoji="1" lang="ja-JP" altLang="en-US" sz="1900" kern="1200" dirty="0"/>
            <a:t>住宅街イメージ</a:t>
          </a:r>
        </a:p>
      </dsp:txBody>
      <dsp:txXfrm>
        <a:off x="1071051" y="4606897"/>
        <a:ext cx="1623417" cy="78721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257" y="770113"/>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5508" y="794364"/>
        <a:ext cx="1950808" cy="779502"/>
      </dsp:txXfrm>
    </dsp:sp>
    <dsp:sp modelId="{89ECEC25-A5AF-4925-9216-F6D0CEB692B8}">
      <dsp:nvSpPr>
        <dsp:cNvPr id="0" name=""/>
        <dsp:cNvSpPr/>
      </dsp:nvSpPr>
      <dsp:spPr>
        <a:xfrm>
          <a:off x="0" y="1645081"/>
          <a:ext cx="19986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4251" y="1669332"/>
        <a:ext cx="1950108" cy="779502"/>
      </dsp:txXfrm>
    </dsp:sp>
    <dsp:sp modelId="{EC54E374-B5D5-406E-92C3-B400C3E53636}">
      <dsp:nvSpPr>
        <dsp:cNvPr id="0" name=""/>
        <dsp:cNvSpPr/>
      </dsp:nvSpPr>
      <dsp:spPr>
        <a:xfrm>
          <a:off x="1257" y="2522449"/>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ゴミ臭気</a:t>
          </a:r>
          <a:endParaRPr kumimoji="1" lang="en-US" altLang="ja-JP" sz="2400" kern="1200" dirty="0"/>
        </a:p>
      </dsp:txBody>
      <dsp:txXfrm>
        <a:off x="25508" y="2546700"/>
        <a:ext cx="1950808" cy="779502"/>
      </dsp:txXfrm>
    </dsp:sp>
    <dsp:sp modelId="{9C555B0D-7DB6-4EC6-8D9C-92E7AAFACBD2}">
      <dsp:nvSpPr>
        <dsp:cNvPr id="0" name=""/>
        <dsp:cNvSpPr/>
      </dsp:nvSpPr>
      <dsp:spPr>
        <a:xfrm>
          <a:off x="0" y="3415580"/>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24251" y="3439831"/>
        <a:ext cx="1950808" cy="779502"/>
      </dsp:txXfrm>
    </dsp:sp>
    <dsp:sp modelId="{9961E3B8-2414-4DA4-B4A0-35602406E67D}">
      <dsp:nvSpPr>
        <dsp:cNvPr id="0" name=""/>
        <dsp:cNvSpPr/>
      </dsp:nvSpPr>
      <dsp:spPr>
        <a:xfrm>
          <a:off x="0" y="4325706"/>
          <a:ext cx="19993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24251" y="4349957"/>
        <a:ext cx="1950808" cy="779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1104" y="494501"/>
          <a:ext cx="3302217" cy="1651108"/>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にとっての</a:t>
          </a:r>
          <a:endParaRPr kumimoji="1" lang="en-US" altLang="ja-JP" sz="2800" kern="1200" dirty="0"/>
        </a:p>
        <a:p>
          <a:pPr lvl="0" algn="ctr" defTabSz="1422400">
            <a:lnSpc>
              <a:spcPct val="90000"/>
            </a:lnSpc>
            <a:spcBef>
              <a:spcPct val="0"/>
            </a:spcBef>
            <a:spcAft>
              <a:spcPct val="35000"/>
            </a:spcAft>
          </a:pPr>
          <a:r>
            <a:rPr kumimoji="1" lang="en-US" altLang="ja-JP" sz="2800" kern="1200" dirty="0"/>
            <a:t>24</a:t>
          </a:r>
          <a:r>
            <a:rPr kumimoji="1" lang="ja-JP" altLang="en-US" sz="2800" kern="1200" dirty="0"/>
            <a:t>時間営業に対する賛成意識</a:t>
          </a:r>
        </a:p>
      </dsp:txBody>
      <dsp:txXfrm>
        <a:off x="49463" y="542860"/>
        <a:ext cx="3205499" cy="1554390"/>
      </dsp:txXfrm>
    </dsp:sp>
    <dsp:sp modelId="{34DEBAF5-D979-49D5-B95B-138DED48F85E}">
      <dsp:nvSpPr>
        <dsp:cNvPr id="0" name=""/>
        <dsp:cNvSpPr/>
      </dsp:nvSpPr>
      <dsp:spPr>
        <a:xfrm>
          <a:off x="1104" y="2393276"/>
          <a:ext cx="3302217" cy="1651108"/>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にとっての</a:t>
          </a:r>
          <a:endParaRPr kumimoji="1" lang="en-US" altLang="ja-JP" sz="2800" kern="1200" dirty="0"/>
        </a:p>
        <a:p>
          <a:pPr lvl="0" algn="ctr" defTabSz="1422400">
            <a:lnSpc>
              <a:spcPct val="90000"/>
            </a:lnSpc>
            <a:spcBef>
              <a:spcPct val="0"/>
            </a:spcBef>
            <a:spcAft>
              <a:spcPct val="35000"/>
            </a:spcAft>
          </a:pPr>
          <a:r>
            <a:rPr kumimoji="1" lang="en-US" altLang="ja-JP" sz="2800" kern="1200" dirty="0"/>
            <a:t>24</a:t>
          </a:r>
          <a:r>
            <a:rPr kumimoji="1" lang="ja-JP" altLang="en-US" sz="2800" kern="1200" dirty="0"/>
            <a:t>時間営業に対する賛成意識</a:t>
          </a:r>
        </a:p>
      </dsp:txBody>
      <dsp:txXfrm>
        <a:off x="49463" y="2441635"/>
        <a:ext cx="3205499" cy="155439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1348" y="389672"/>
          <a:ext cx="3497248" cy="1748624"/>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52563" y="440887"/>
        <a:ext cx="3394818" cy="1646194"/>
      </dsp:txXfrm>
    </dsp:sp>
    <dsp:sp modelId="{34DEBAF5-D979-49D5-B95B-138DED48F85E}">
      <dsp:nvSpPr>
        <dsp:cNvPr id="0" name=""/>
        <dsp:cNvSpPr/>
      </dsp:nvSpPr>
      <dsp:spPr>
        <a:xfrm>
          <a:off x="1348" y="2400590"/>
          <a:ext cx="3497248" cy="1748624"/>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52563" y="2451805"/>
        <a:ext cx="3394818" cy="164619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737387" y="1575"/>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社会にとっての移動短縮便益</a:t>
          </a:r>
        </a:p>
      </dsp:txBody>
      <dsp:txXfrm>
        <a:off x="765503" y="29691"/>
        <a:ext cx="1863673" cy="903720"/>
      </dsp:txXfrm>
    </dsp:sp>
    <dsp:sp modelId="{081C9A07-39C6-4C6D-BCC4-5E155018A08F}">
      <dsp:nvSpPr>
        <dsp:cNvPr id="0" name=""/>
        <dsp:cNvSpPr/>
      </dsp:nvSpPr>
      <dsp:spPr>
        <a:xfrm>
          <a:off x="737387" y="1035252"/>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学生ダミー</a:t>
          </a:r>
        </a:p>
      </dsp:txBody>
      <dsp:txXfrm>
        <a:off x="765503" y="1063368"/>
        <a:ext cx="1863673" cy="903720"/>
      </dsp:txXfrm>
    </dsp:sp>
    <dsp:sp modelId="{D8D2BFEC-0E70-4BC7-9F67-77B315ED7F99}">
      <dsp:nvSpPr>
        <dsp:cNvPr id="0" name=""/>
        <dsp:cNvSpPr/>
      </dsp:nvSpPr>
      <dsp:spPr>
        <a:xfrm>
          <a:off x="737387" y="2086497"/>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不法駐車・駐輪</a:t>
          </a:r>
        </a:p>
      </dsp:txBody>
      <dsp:txXfrm>
        <a:off x="765503" y="2114613"/>
        <a:ext cx="1863673" cy="903720"/>
      </dsp:txXfrm>
    </dsp:sp>
    <dsp:sp modelId="{8C94DF5D-D270-4202-BED5-DEACE4334A67}">
      <dsp:nvSpPr>
        <dsp:cNvPr id="0" name=""/>
        <dsp:cNvSpPr/>
      </dsp:nvSpPr>
      <dsp:spPr>
        <a:xfrm>
          <a:off x="737387" y="3155308"/>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ゴミ臭気</a:t>
          </a:r>
        </a:p>
      </dsp:txBody>
      <dsp:txXfrm>
        <a:off x="765503" y="3183424"/>
        <a:ext cx="1863673" cy="903720"/>
      </dsp:txXfrm>
    </dsp:sp>
    <dsp:sp modelId="{07BB8C1C-333A-45B0-A215-E11B6C02265A}">
      <dsp:nvSpPr>
        <dsp:cNvPr id="0" name=""/>
        <dsp:cNvSpPr/>
      </dsp:nvSpPr>
      <dsp:spPr>
        <a:xfrm>
          <a:off x="737387" y="4206552"/>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防犯</a:t>
          </a:r>
        </a:p>
      </dsp:txBody>
      <dsp:txXfrm>
        <a:off x="765503" y="4234668"/>
        <a:ext cx="1863673" cy="90372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208782" y="3033"/>
          <a:ext cx="1753466" cy="726189"/>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30051" y="24302"/>
        <a:ext cx="1710928" cy="683651"/>
      </dsp:txXfrm>
    </dsp:sp>
    <dsp:sp modelId="{EC7FB7CE-10F4-4CAE-90F9-EBF4974C9285}">
      <dsp:nvSpPr>
        <dsp:cNvPr id="0" name=""/>
        <dsp:cNvSpPr/>
      </dsp:nvSpPr>
      <dsp:spPr>
        <a:xfrm>
          <a:off x="208782" y="788270"/>
          <a:ext cx="1753466" cy="876733"/>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34461" y="813949"/>
        <a:ext cx="1702108" cy="825375"/>
      </dsp:txXfrm>
    </dsp:sp>
    <dsp:sp modelId="{D6C0417D-6F67-4465-A10A-734871114E8E}">
      <dsp:nvSpPr>
        <dsp:cNvPr id="0" name=""/>
        <dsp:cNvSpPr/>
      </dsp:nvSpPr>
      <dsp:spPr>
        <a:xfrm>
          <a:off x="208782" y="1738544"/>
          <a:ext cx="1753466" cy="876733"/>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234461" y="1764223"/>
        <a:ext cx="1702108" cy="825375"/>
      </dsp:txXfrm>
    </dsp:sp>
    <dsp:sp modelId="{01C935F2-AE28-44BC-AE10-DA11D00AF5AA}">
      <dsp:nvSpPr>
        <dsp:cNvPr id="0" name=""/>
        <dsp:cNvSpPr/>
      </dsp:nvSpPr>
      <dsp:spPr>
        <a:xfrm>
          <a:off x="208782" y="2688817"/>
          <a:ext cx="1753466" cy="876733"/>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照度</a:t>
          </a:r>
          <a:endParaRPr kumimoji="1" lang="en-US" altLang="ja-JP" sz="2400" kern="1200" dirty="0"/>
        </a:p>
      </dsp:txBody>
      <dsp:txXfrm>
        <a:off x="234461" y="2714496"/>
        <a:ext cx="1702108" cy="825375"/>
      </dsp:txXfrm>
    </dsp:sp>
    <dsp:sp modelId="{619ED7BB-A4FC-4310-BEDB-E47F119799C6}">
      <dsp:nvSpPr>
        <dsp:cNvPr id="0" name=""/>
        <dsp:cNvSpPr/>
      </dsp:nvSpPr>
      <dsp:spPr>
        <a:xfrm>
          <a:off x="208782" y="3653583"/>
          <a:ext cx="1753466" cy="876733"/>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住宅街</a:t>
          </a:r>
          <a:endParaRPr kumimoji="1" lang="en-US" altLang="ja-JP" sz="2400" kern="1200" dirty="0"/>
        </a:p>
        <a:p>
          <a:pPr lvl="0" algn="ctr" defTabSz="1066800">
            <a:lnSpc>
              <a:spcPct val="90000"/>
            </a:lnSpc>
            <a:spcBef>
              <a:spcPct val="0"/>
            </a:spcBef>
            <a:spcAft>
              <a:spcPct val="35000"/>
            </a:spcAft>
          </a:pPr>
          <a:r>
            <a:rPr kumimoji="1" lang="ja-JP" altLang="en-US" sz="2400" kern="1200" dirty="0"/>
            <a:t>イメージ</a:t>
          </a:r>
          <a:endParaRPr kumimoji="1" lang="en-US" altLang="ja-JP" sz="2400" kern="1200" dirty="0"/>
        </a:p>
      </dsp:txBody>
      <dsp:txXfrm>
        <a:off x="234461" y="3679262"/>
        <a:ext cx="1702108" cy="825375"/>
      </dsp:txXfrm>
    </dsp:sp>
    <dsp:sp modelId="{40BD316B-5B31-45F3-BA10-4B068BA4F415}">
      <dsp:nvSpPr>
        <dsp:cNvPr id="0" name=""/>
        <dsp:cNvSpPr/>
      </dsp:nvSpPr>
      <dsp:spPr>
        <a:xfrm>
          <a:off x="208782" y="4618350"/>
          <a:ext cx="1753466" cy="876733"/>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234461" y="4644029"/>
        <a:ext cx="1702108" cy="82537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660" y="592312"/>
          <a:ext cx="2464649" cy="1559839"/>
        </a:xfrm>
        <a:prstGeom prst="roundRect">
          <a:avLst>
            <a:gd name="adj" fmla="val 10000"/>
          </a:avLst>
        </a:prstGeom>
        <a:solidFill>
          <a:srgbClr val="00336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6346" y="637998"/>
        <a:ext cx="2373277" cy="1468467"/>
      </dsp:txXfrm>
    </dsp:sp>
    <dsp:sp modelId="{34DEBAF5-D979-49D5-B95B-138DED48F85E}">
      <dsp:nvSpPr>
        <dsp:cNvPr id="0" name=""/>
        <dsp:cNvSpPr/>
      </dsp:nvSpPr>
      <dsp:spPr>
        <a:xfrm>
          <a:off x="660" y="2337000"/>
          <a:ext cx="2464649" cy="1498408"/>
        </a:xfrm>
        <a:prstGeom prst="roundRect">
          <a:avLst>
            <a:gd name="adj" fmla="val 10000"/>
          </a:avLst>
        </a:prstGeom>
        <a:solidFill>
          <a:srgbClr val="003366">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4547" y="2380887"/>
        <a:ext cx="2376875" cy="141063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612571" y="1575"/>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社会にとっての移動短縮便益</a:t>
          </a:r>
        </a:p>
      </dsp:txBody>
      <dsp:txXfrm>
        <a:off x="640687" y="29691"/>
        <a:ext cx="1863673" cy="903720"/>
      </dsp:txXfrm>
    </dsp:sp>
    <dsp:sp modelId="{081C9A07-39C6-4C6D-BCC4-5E155018A08F}">
      <dsp:nvSpPr>
        <dsp:cNvPr id="0" name=""/>
        <dsp:cNvSpPr/>
      </dsp:nvSpPr>
      <dsp:spPr>
        <a:xfrm>
          <a:off x="612571" y="1035252"/>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学生ダミー</a:t>
          </a:r>
        </a:p>
      </dsp:txBody>
      <dsp:txXfrm>
        <a:off x="640687" y="1063368"/>
        <a:ext cx="1863673" cy="903720"/>
      </dsp:txXfrm>
    </dsp:sp>
    <dsp:sp modelId="{D8D2BFEC-0E70-4BC7-9F67-77B315ED7F99}">
      <dsp:nvSpPr>
        <dsp:cNvPr id="0" name=""/>
        <dsp:cNvSpPr/>
      </dsp:nvSpPr>
      <dsp:spPr>
        <a:xfrm>
          <a:off x="612571" y="2086497"/>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不法駐車・駐輪</a:t>
          </a:r>
        </a:p>
      </dsp:txBody>
      <dsp:txXfrm>
        <a:off x="640687" y="2114613"/>
        <a:ext cx="1863673" cy="903720"/>
      </dsp:txXfrm>
    </dsp:sp>
    <dsp:sp modelId="{8C94DF5D-D270-4202-BED5-DEACE4334A67}">
      <dsp:nvSpPr>
        <dsp:cNvPr id="0" name=""/>
        <dsp:cNvSpPr/>
      </dsp:nvSpPr>
      <dsp:spPr>
        <a:xfrm>
          <a:off x="612571" y="3155308"/>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ゴミ臭気</a:t>
          </a:r>
        </a:p>
      </dsp:txBody>
      <dsp:txXfrm>
        <a:off x="640687" y="3183424"/>
        <a:ext cx="1863673" cy="903720"/>
      </dsp:txXfrm>
    </dsp:sp>
    <dsp:sp modelId="{07BB8C1C-333A-45B0-A215-E11B6C02265A}">
      <dsp:nvSpPr>
        <dsp:cNvPr id="0" name=""/>
        <dsp:cNvSpPr/>
      </dsp:nvSpPr>
      <dsp:spPr>
        <a:xfrm>
          <a:off x="612571" y="4206552"/>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防犯</a:t>
          </a:r>
        </a:p>
      </dsp:txBody>
      <dsp:txXfrm>
        <a:off x="640687" y="4234668"/>
        <a:ext cx="1863673" cy="90372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15273" y="3058"/>
          <a:ext cx="1768460" cy="732398"/>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136724" y="24509"/>
        <a:ext cx="1725558" cy="689496"/>
      </dsp:txXfrm>
    </dsp:sp>
    <dsp:sp modelId="{EC7FB7CE-10F4-4CAE-90F9-EBF4974C9285}">
      <dsp:nvSpPr>
        <dsp:cNvPr id="0" name=""/>
        <dsp:cNvSpPr/>
      </dsp:nvSpPr>
      <dsp:spPr>
        <a:xfrm>
          <a:off x="115273" y="7950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141171" y="820908"/>
        <a:ext cx="1716664" cy="832434"/>
      </dsp:txXfrm>
    </dsp:sp>
    <dsp:sp modelId="{D6C0417D-6F67-4465-A10A-734871114E8E}">
      <dsp:nvSpPr>
        <dsp:cNvPr id="0" name=""/>
        <dsp:cNvSpPr/>
      </dsp:nvSpPr>
      <dsp:spPr>
        <a:xfrm>
          <a:off x="115273" y="17534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141171" y="1779308"/>
        <a:ext cx="1716664" cy="832434"/>
      </dsp:txXfrm>
    </dsp:sp>
    <dsp:sp modelId="{01C935F2-AE28-44BC-AE10-DA11D00AF5AA}">
      <dsp:nvSpPr>
        <dsp:cNvPr id="0" name=""/>
        <dsp:cNvSpPr/>
      </dsp:nvSpPr>
      <dsp:spPr>
        <a:xfrm>
          <a:off x="115273" y="2711809"/>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照度</a:t>
          </a:r>
          <a:endParaRPr kumimoji="1" lang="en-US" altLang="ja-JP" sz="2400" kern="1200" dirty="0"/>
        </a:p>
      </dsp:txBody>
      <dsp:txXfrm>
        <a:off x="141171" y="2737707"/>
        <a:ext cx="1716664" cy="832434"/>
      </dsp:txXfrm>
    </dsp:sp>
    <dsp:sp modelId="{619ED7BB-A4FC-4310-BEDB-E47F119799C6}">
      <dsp:nvSpPr>
        <dsp:cNvPr id="0" name=""/>
        <dsp:cNvSpPr/>
      </dsp:nvSpPr>
      <dsp:spPr>
        <a:xfrm>
          <a:off x="115273" y="3684825"/>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住宅街</a:t>
          </a:r>
          <a:endParaRPr kumimoji="1" lang="en-US" altLang="ja-JP" sz="2400" kern="1200" dirty="0"/>
        </a:p>
        <a:p>
          <a:pPr lvl="0" algn="ctr" defTabSz="1066800">
            <a:lnSpc>
              <a:spcPct val="90000"/>
            </a:lnSpc>
            <a:spcBef>
              <a:spcPct val="0"/>
            </a:spcBef>
            <a:spcAft>
              <a:spcPct val="35000"/>
            </a:spcAft>
          </a:pPr>
          <a:r>
            <a:rPr kumimoji="1" lang="ja-JP" altLang="en-US" sz="2400" kern="1200" dirty="0"/>
            <a:t>イメージ</a:t>
          </a:r>
          <a:endParaRPr kumimoji="1" lang="en-US" altLang="ja-JP" sz="2400" kern="1200" dirty="0"/>
        </a:p>
      </dsp:txBody>
      <dsp:txXfrm>
        <a:off x="141171" y="3710723"/>
        <a:ext cx="1716664" cy="832434"/>
      </dsp:txXfrm>
    </dsp:sp>
    <dsp:sp modelId="{40BD316B-5B31-45F3-BA10-4B068BA4F415}">
      <dsp:nvSpPr>
        <dsp:cNvPr id="0" name=""/>
        <dsp:cNvSpPr/>
      </dsp:nvSpPr>
      <dsp:spPr>
        <a:xfrm>
          <a:off x="115273" y="465784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141171" y="4683738"/>
        <a:ext cx="1716664" cy="83243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660" y="592312"/>
          <a:ext cx="2464649" cy="1559839"/>
        </a:xfrm>
        <a:prstGeom prst="roundRect">
          <a:avLst>
            <a:gd name="adj" fmla="val 10000"/>
          </a:avLst>
        </a:prstGeom>
        <a:solidFill>
          <a:srgbClr val="00336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6346" y="637998"/>
        <a:ext cx="2373277" cy="1468467"/>
      </dsp:txXfrm>
    </dsp:sp>
    <dsp:sp modelId="{34DEBAF5-D979-49D5-B95B-138DED48F85E}">
      <dsp:nvSpPr>
        <dsp:cNvPr id="0" name=""/>
        <dsp:cNvSpPr/>
      </dsp:nvSpPr>
      <dsp:spPr>
        <a:xfrm>
          <a:off x="660" y="2337000"/>
          <a:ext cx="2464649" cy="1498408"/>
        </a:xfrm>
        <a:prstGeom prst="roundRect">
          <a:avLst>
            <a:gd name="adj" fmla="val 10000"/>
          </a:avLst>
        </a:prstGeom>
        <a:solidFill>
          <a:srgbClr val="003366">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4547" y="2380887"/>
        <a:ext cx="2376875" cy="141063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612571" y="1575"/>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社会にとっての移動短縮便益</a:t>
          </a:r>
        </a:p>
      </dsp:txBody>
      <dsp:txXfrm>
        <a:off x="640687" y="29691"/>
        <a:ext cx="1863673" cy="903720"/>
      </dsp:txXfrm>
    </dsp:sp>
    <dsp:sp modelId="{081C9A07-39C6-4C6D-BCC4-5E155018A08F}">
      <dsp:nvSpPr>
        <dsp:cNvPr id="0" name=""/>
        <dsp:cNvSpPr/>
      </dsp:nvSpPr>
      <dsp:spPr>
        <a:xfrm>
          <a:off x="612571" y="1035252"/>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学生ダミー</a:t>
          </a:r>
        </a:p>
      </dsp:txBody>
      <dsp:txXfrm>
        <a:off x="640687" y="1063368"/>
        <a:ext cx="1863673" cy="903720"/>
      </dsp:txXfrm>
    </dsp:sp>
    <dsp:sp modelId="{D8D2BFEC-0E70-4BC7-9F67-77B315ED7F99}">
      <dsp:nvSpPr>
        <dsp:cNvPr id="0" name=""/>
        <dsp:cNvSpPr/>
      </dsp:nvSpPr>
      <dsp:spPr>
        <a:xfrm>
          <a:off x="612571" y="2086497"/>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不法駐車・駐輪</a:t>
          </a:r>
        </a:p>
      </dsp:txBody>
      <dsp:txXfrm>
        <a:off x="640687" y="2114613"/>
        <a:ext cx="1863673" cy="903720"/>
      </dsp:txXfrm>
    </dsp:sp>
    <dsp:sp modelId="{8C94DF5D-D270-4202-BED5-DEACE4334A67}">
      <dsp:nvSpPr>
        <dsp:cNvPr id="0" name=""/>
        <dsp:cNvSpPr/>
      </dsp:nvSpPr>
      <dsp:spPr>
        <a:xfrm>
          <a:off x="612571" y="3155308"/>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ゴミ臭気</a:t>
          </a:r>
        </a:p>
      </dsp:txBody>
      <dsp:txXfrm>
        <a:off x="640687" y="3183424"/>
        <a:ext cx="1863673" cy="903720"/>
      </dsp:txXfrm>
    </dsp:sp>
    <dsp:sp modelId="{07BB8C1C-333A-45B0-A215-E11B6C02265A}">
      <dsp:nvSpPr>
        <dsp:cNvPr id="0" name=""/>
        <dsp:cNvSpPr/>
      </dsp:nvSpPr>
      <dsp:spPr>
        <a:xfrm>
          <a:off x="612571" y="4206552"/>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防犯</a:t>
          </a:r>
        </a:p>
      </dsp:txBody>
      <dsp:txXfrm>
        <a:off x="640687" y="4234668"/>
        <a:ext cx="1863673" cy="90372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15273" y="3058"/>
          <a:ext cx="1768460" cy="732398"/>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136724" y="24509"/>
        <a:ext cx="1725558" cy="689496"/>
      </dsp:txXfrm>
    </dsp:sp>
    <dsp:sp modelId="{EC7FB7CE-10F4-4CAE-90F9-EBF4974C9285}">
      <dsp:nvSpPr>
        <dsp:cNvPr id="0" name=""/>
        <dsp:cNvSpPr/>
      </dsp:nvSpPr>
      <dsp:spPr>
        <a:xfrm>
          <a:off x="115273" y="7950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141171" y="820908"/>
        <a:ext cx="1716664" cy="832434"/>
      </dsp:txXfrm>
    </dsp:sp>
    <dsp:sp modelId="{D6C0417D-6F67-4465-A10A-734871114E8E}">
      <dsp:nvSpPr>
        <dsp:cNvPr id="0" name=""/>
        <dsp:cNvSpPr/>
      </dsp:nvSpPr>
      <dsp:spPr>
        <a:xfrm>
          <a:off x="115273" y="17534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141171" y="1779308"/>
        <a:ext cx="1716664" cy="832434"/>
      </dsp:txXfrm>
    </dsp:sp>
    <dsp:sp modelId="{01C935F2-AE28-44BC-AE10-DA11D00AF5AA}">
      <dsp:nvSpPr>
        <dsp:cNvPr id="0" name=""/>
        <dsp:cNvSpPr/>
      </dsp:nvSpPr>
      <dsp:spPr>
        <a:xfrm>
          <a:off x="115273" y="2711809"/>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照度</a:t>
          </a:r>
          <a:endParaRPr kumimoji="1" lang="en-US" altLang="ja-JP" sz="2400" kern="1200" dirty="0"/>
        </a:p>
      </dsp:txBody>
      <dsp:txXfrm>
        <a:off x="141171" y="2737707"/>
        <a:ext cx="1716664" cy="832434"/>
      </dsp:txXfrm>
    </dsp:sp>
    <dsp:sp modelId="{619ED7BB-A4FC-4310-BEDB-E47F119799C6}">
      <dsp:nvSpPr>
        <dsp:cNvPr id="0" name=""/>
        <dsp:cNvSpPr/>
      </dsp:nvSpPr>
      <dsp:spPr>
        <a:xfrm>
          <a:off x="115273" y="3684825"/>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住宅街</a:t>
          </a:r>
          <a:endParaRPr kumimoji="1" lang="en-US" altLang="ja-JP" sz="2400" kern="1200" dirty="0"/>
        </a:p>
        <a:p>
          <a:pPr lvl="0" algn="ctr" defTabSz="1066800">
            <a:lnSpc>
              <a:spcPct val="90000"/>
            </a:lnSpc>
            <a:spcBef>
              <a:spcPct val="0"/>
            </a:spcBef>
            <a:spcAft>
              <a:spcPct val="35000"/>
            </a:spcAft>
          </a:pPr>
          <a:r>
            <a:rPr kumimoji="1" lang="ja-JP" altLang="en-US" sz="2400" kern="1200" dirty="0"/>
            <a:t>イメージ</a:t>
          </a:r>
          <a:endParaRPr kumimoji="1" lang="en-US" altLang="ja-JP" sz="2400" kern="1200" dirty="0"/>
        </a:p>
      </dsp:txBody>
      <dsp:txXfrm>
        <a:off x="141171" y="3710723"/>
        <a:ext cx="1716664" cy="832434"/>
      </dsp:txXfrm>
    </dsp:sp>
    <dsp:sp modelId="{40BD316B-5B31-45F3-BA10-4B068BA4F415}">
      <dsp:nvSpPr>
        <dsp:cNvPr id="0" name=""/>
        <dsp:cNvSpPr/>
      </dsp:nvSpPr>
      <dsp:spPr>
        <a:xfrm>
          <a:off x="115273" y="465784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141171" y="4683738"/>
        <a:ext cx="1716664" cy="83243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660" y="592312"/>
          <a:ext cx="2464649" cy="1559839"/>
        </a:xfrm>
        <a:prstGeom prst="roundRect">
          <a:avLst>
            <a:gd name="adj" fmla="val 10000"/>
          </a:avLst>
        </a:prstGeom>
        <a:solidFill>
          <a:srgbClr val="003366">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6346" y="637998"/>
        <a:ext cx="2373277" cy="1468467"/>
      </dsp:txXfrm>
    </dsp:sp>
    <dsp:sp modelId="{34DEBAF5-D979-49D5-B95B-138DED48F85E}">
      <dsp:nvSpPr>
        <dsp:cNvPr id="0" name=""/>
        <dsp:cNvSpPr/>
      </dsp:nvSpPr>
      <dsp:spPr>
        <a:xfrm>
          <a:off x="660" y="2337000"/>
          <a:ext cx="2464649" cy="1498408"/>
        </a:xfrm>
        <a:prstGeom prst="roundRect">
          <a:avLst>
            <a:gd name="adj" fmla="val 10000"/>
          </a:avLst>
        </a:prstGeom>
        <a:solidFill>
          <a:srgbClr val="00336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4547" y="2380887"/>
        <a:ext cx="2376875" cy="14106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B48E6-E18D-43AC-AEFC-D66D508A637C}">
      <dsp:nvSpPr>
        <dsp:cNvPr id="0" name=""/>
        <dsp:cNvSpPr/>
      </dsp:nvSpPr>
      <dsp:spPr>
        <a:xfrm>
          <a:off x="198533" y="73379"/>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b="1" kern="1200" dirty="0"/>
            <a:t>社会</a:t>
          </a:r>
          <a:r>
            <a:rPr kumimoji="1" lang="ja-JP" altLang="en-US" sz="2000" kern="1200" dirty="0"/>
            <a:t>にとっての</a:t>
          </a:r>
          <a:endParaRPr kumimoji="1" lang="en-US" altLang="ja-JP" sz="2000" kern="1200" dirty="0"/>
        </a:p>
        <a:p>
          <a:pPr lvl="0" algn="ctr" defTabSz="889000">
            <a:lnSpc>
              <a:spcPct val="90000"/>
            </a:lnSpc>
            <a:spcBef>
              <a:spcPct val="0"/>
            </a:spcBef>
            <a:spcAft>
              <a:spcPct val="35000"/>
            </a:spcAft>
          </a:pPr>
          <a:r>
            <a:rPr kumimoji="1" lang="ja-JP" altLang="en-US" sz="2000" kern="1200" dirty="0"/>
            <a:t>移動短縮便益</a:t>
          </a:r>
        </a:p>
      </dsp:txBody>
      <dsp:txXfrm>
        <a:off x="230157" y="105003"/>
        <a:ext cx="2192120" cy="1016486"/>
      </dsp:txXfrm>
    </dsp:sp>
    <dsp:sp modelId="{1C3B4A16-6206-4335-A1B8-82CC0B9FD945}">
      <dsp:nvSpPr>
        <dsp:cNvPr id="0" name=""/>
        <dsp:cNvSpPr/>
      </dsp:nvSpPr>
      <dsp:spPr>
        <a:xfrm>
          <a:off x="198533" y="1194496"/>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朝食頻度</a:t>
          </a:r>
        </a:p>
      </dsp:txBody>
      <dsp:txXfrm>
        <a:off x="230157" y="1226120"/>
        <a:ext cx="2192120" cy="1016486"/>
      </dsp:txXfrm>
    </dsp:sp>
    <dsp:sp modelId="{8AF28728-CC09-406E-8F88-1328CDBF41C9}">
      <dsp:nvSpPr>
        <dsp:cNvPr id="0" name=""/>
        <dsp:cNvSpPr/>
      </dsp:nvSpPr>
      <dsp:spPr>
        <a:xfrm>
          <a:off x="198533" y="2302263"/>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学生ダミー</a:t>
          </a:r>
        </a:p>
      </dsp:txBody>
      <dsp:txXfrm>
        <a:off x="230157" y="2333887"/>
        <a:ext cx="2192120" cy="1016486"/>
      </dsp:txXfrm>
    </dsp:sp>
    <dsp:sp modelId="{B715337C-C65C-4831-A1E8-97414C39150B}">
      <dsp:nvSpPr>
        <dsp:cNvPr id="0" name=""/>
        <dsp:cNvSpPr/>
      </dsp:nvSpPr>
      <dsp:spPr>
        <a:xfrm>
          <a:off x="198533" y="3414890"/>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なくても困らない</a:t>
          </a:r>
          <a:r>
            <a:rPr kumimoji="1" lang="en-US" altLang="ja-JP" sz="2000" kern="1200" dirty="0"/>
            <a:t>)</a:t>
          </a:r>
        </a:p>
      </dsp:txBody>
      <dsp:txXfrm>
        <a:off x="230157" y="3446514"/>
        <a:ext cx="2192120" cy="1016486"/>
      </dsp:txXfrm>
    </dsp:sp>
    <dsp:sp modelId="{14C696C2-EF15-4636-9A63-7FF3D3800A37}">
      <dsp:nvSpPr>
        <dsp:cNvPr id="0" name=""/>
        <dsp:cNvSpPr/>
      </dsp:nvSpPr>
      <dsp:spPr>
        <a:xfrm>
          <a:off x="198533" y="4534262"/>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なくてもよい</a:t>
          </a:r>
          <a:r>
            <a:rPr kumimoji="1" lang="en-US" altLang="ja-JP" sz="2000" kern="1200" dirty="0"/>
            <a:t>)</a:t>
          </a:r>
        </a:p>
      </dsp:txBody>
      <dsp:txXfrm>
        <a:off x="230157" y="4565886"/>
        <a:ext cx="2192120" cy="101648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608054" y="1575"/>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社会にとっての移動短縮便益</a:t>
          </a:r>
        </a:p>
      </dsp:txBody>
      <dsp:txXfrm>
        <a:off x="636170" y="29691"/>
        <a:ext cx="1863673" cy="903720"/>
      </dsp:txXfrm>
    </dsp:sp>
    <dsp:sp modelId="{081C9A07-39C6-4C6D-BCC4-5E155018A08F}">
      <dsp:nvSpPr>
        <dsp:cNvPr id="0" name=""/>
        <dsp:cNvSpPr/>
      </dsp:nvSpPr>
      <dsp:spPr>
        <a:xfrm>
          <a:off x="608054" y="1035253"/>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学生ダミー</a:t>
          </a:r>
        </a:p>
      </dsp:txBody>
      <dsp:txXfrm>
        <a:off x="636170" y="1063369"/>
        <a:ext cx="1863673" cy="903720"/>
      </dsp:txXfrm>
    </dsp:sp>
    <dsp:sp modelId="{D8D2BFEC-0E70-4BC7-9F67-77B315ED7F99}">
      <dsp:nvSpPr>
        <dsp:cNvPr id="0" name=""/>
        <dsp:cNvSpPr/>
      </dsp:nvSpPr>
      <dsp:spPr>
        <a:xfrm>
          <a:off x="608054" y="2086497"/>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不法駐車・駐輪</a:t>
          </a:r>
        </a:p>
      </dsp:txBody>
      <dsp:txXfrm>
        <a:off x="636170" y="2114613"/>
        <a:ext cx="1863673" cy="903720"/>
      </dsp:txXfrm>
    </dsp:sp>
    <dsp:sp modelId="{8C94DF5D-D270-4202-BED5-DEACE4334A67}">
      <dsp:nvSpPr>
        <dsp:cNvPr id="0" name=""/>
        <dsp:cNvSpPr/>
      </dsp:nvSpPr>
      <dsp:spPr>
        <a:xfrm>
          <a:off x="608054" y="3155309"/>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ゴミ臭気</a:t>
          </a:r>
        </a:p>
      </dsp:txBody>
      <dsp:txXfrm>
        <a:off x="636170" y="3183425"/>
        <a:ext cx="1863673" cy="903720"/>
      </dsp:txXfrm>
    </dsp:sp>
    <dsp:sp modelId="{07BB8C1C-333A-45B0-A215-E11B6C02265A}">
      <dsp:nvSpPr>
        <dsp:cNvPr id="0" name=""/>
        <dsp:cNvSpPr/>
      </dsp:nvSpPr>
      <dsp:spPr>
        <a:xfrm>
          <a:off x="608054" y="4206553"/>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防犯</a:t>
          </a:r>
        </a:p>
      </dsp:txBody>
      <dsp:txXfrm>
        <a:off x="636170" y="4234669"/>
        <a:ext cx="1863673" cy="90372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15273" y="3058"/>
          <a:ext cx="1768460" cy="732398"/>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136724" y="24509"/>
        <a:ext cx="1725558" cy="689496"/>
      </dsp:txXfrm>
    </dsp:sp>
    <dsp:sp modelId="{EC7FB7CE-10F4-4CAE-90F9-EBF4974C9285}">
      <dsp:nvSpPr>
        <dsp:cNvPr id="0" name=""/>
        <dsp:cNvSpPr/>
      </dsp:nvSpPr>
      <dsp:spPr>
        <a:xfrm>
          <a:off x="115273" y="7950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141171" y="820908"/>
        <a:ext cx="1716664" cy="832434"/>
      </dsp:txXfrm>
    </dsp:sp>
    <dsp:sp modelId="{D6C0417D-6F67-4465-A10A-734871114E8E}">
      <dsp:nvSpPr>
        <dsp:cNvPr id="0" name=""/>
        <dsp:cNvSpPr/>
      </dsp:nvSpPr>
      <dsp:spPr>
        <a:xfrm>
          <a:off x="115273" y="17534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141171" y="1779308"/>
        <a:ext cx="1716664" cy="832434"/>
      </dsp:txXfrm>
    </dsp:sp>
    <dsp:sp modelId="{01C935F2-AE28-44BC-AE10-DA11D00AF5AA}">
      <dsp:nvSpPr>
        <dsp:cNvPr id="0" name=""/>
        <dsp:cNvSpPr/>
      </dsp:nvSpPr>
      <dsp:spPr>
        <a:xfrm>
          <a:off x="115273" y="2711809"/>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照度</a:t>
          </a:r>
          <a:endParaRPr kumimoji="1" lang="en-US" altLang="ja-JP" sz="2400" kern="1200" dirty="0"/>
        </a:p>
      </dsp:txBody>
      <dsp:txXfrm>
        <a:off x="141171" y="2737707"/>
        <a:ext cx="1716664" cy="832434"/>
      </dsp:txXfrm>
    </dsp:sp>
    <dsp:sp modelId="{619ED7BB-A4FC-4310-BEDB-E47F119799C6}">
      <dsp:nvSpPr>
        <dsp:cNvPr id="0" name=""/>
        <dsp:cNvSpPr/>
      </dsp:nvSpPr>
      <dsp:spPr>
        <a:xfrm>
          <a:off x="115273" y="3684825"/>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住宅街</a:t>
          </a:r>
          <a:endParaRPr kumimoji="1" lang="en-US" altLang="ja-JP" sz="2400" kern="1200" dirty="0"/>
        </a:p>
        <a:p>
          <a:pPr lvl="0" algn="ctr" defTabSz="1066800">
            <a:lnSpc>
              <a:spcPct val="90000"/>
            </a:lnSpc>
            <a:spcBef>
              <a:spcPct val="0"/>
            </a:spcBef>
            <a:spcAft>
              <a:spcPct val="35000"/>
            </a:spcAft>
          </a:pPr>
          <a:r>
            <a:rPr kumimoji="1" lang="ja-JP" altLang="en-US" sz="2400" kern="1200" dirty="0"/>
            <a:t>イメージ</a:t>
          </a:r>
          <a:endParaRPr kumimoji="1" lang="en-US" altLang="ja-JP" sz="2400" kern="1200" dirty="0"/>
        </a:p>
      </dsp:txBody>
      <dsp:txXfrm>
        <a:off x="141171" y="3710723"/>
        <a:ext cx="1716664" cy="832434"/>
      </dsp:txXfrm>
    </dsp:sp>
    <dsp:sp modelId="{40BD316B-5B31-45F3-BA10-4B068BA4F415}">
      <dsp:nvSpPr>
        <dsp:cNvPr id="0" name=""/>
        <dsp:cNvSpPr/>
      </dsp:nvSpPr>
      <dsp:spPr>
        <a:xfrm>
          <a:off x="115273" y="465784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141171" y="4683738"/>
        <a:ext cx="1716664" cy="83243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660" y="592312"/>
          <a:ext cx="2464649" cy="1559839"/>
        </a:xfrm>
        <a:prstGeom prst="roundRect">
          <a:avLst>
            <a:gd name="adj" fmla="val 10000"/>
          </a:avLst>
        </a:prstGeom>
        <a:solidFill>
          <a:srgbClr val="003366">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正</a:t>
          </a:r>
          <a:r>
            <a:rPr kumimoji="1" lang="ja-JP" altLang="en-US" sz="2800" kern="1200" dirty="0"/>
            <a:t>の外部性</a:t>
          </a:r>
        </a:p>
      </dsp:txBody>
      <dsp:txXfrm>
        <a:off x="46346" y="637998"/>
        <a:ext cx="2373277" cy="1468467"/>
      </dsp:txXfrm>
    </dsp:sp>
    <dsp:sp modelId="{34DEBAF5-D979-49D5-B95B-138DED48F85E}">
      <dsp:nvSpPr>
        <dsp:cNvPr id="0" name=""/>
        <dsp:cNvSpPr/>
      </dsp:nvSpPr>
      <dsp:spPr>
        <a:xfrm>
          <a:off x="660" y="2337000"/>
          <a:ext cx="2464649" cy="1498408"/>
        </a:xfrm>
        <a:prstGeom prst="roundRect">
          <a:avLst>
            <a:gd name="adj" fmla="val 10000"/>
          </a:avLst>
        </a:prstGeom>
        <a:solidFill>
          <a:srgbClr val="00336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における</a:t>
          </a:r>
          <a:r>
            <a:rPr kumimoji="1" lang="en-US" altLang="ja-JP" sz="2800" kern="1200" dirty="0"/>
            <a:t>24</a:t>
          </a:r>
          <a:r>
            <a:rPr kumimoji="1" lang="ja-JP" altLang="en-US" sz="2800" kern="1200" dirty="0"/>
            <a:t>時間営業の</a:t>
          </a:r>
          <a:r>
            <a:rPr kumimoji="1" lang="ja-JP" altLang="en-US" sz="3200" b="1" kern="1200" dirty="0"/>
            <a:t>負</a:t>
          </a:r>
          <a:r>
            <a:rPr kumimoji="1" lang="ja-JP" altLang="en-US" sz="2800" kern="1200" dirty="0"/>
            <a:t>の外部性</a:t>
          </a:r>
        </a:p>
      </dsp:txBody>
      <dsp:txXfrm>
        <a:off x="44547" y="2380887"/>
        <a:ext cx="2376875" cy="141063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43A0-37A8-417C-B1CE-5016A85184AE}">
      <dsp:nvSpPr>
        <dsp:cNvPr id="0" name=""/>
        <dsp:cNvSpPr/>
      </dsp:nvSpPr>
      <dsp:spPr>
        <a:xfrm>
          <a:off x="608054" y="1575"/>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社会にとっての移動短縮便益</a:t>
          </a:r>
        </a:p>
      </dsp:txBody>
      <dsp:txXfrm>
        <a:off x="636170" y="29691"/>
        <a:ext cx="1863673" cy="903720"/>
      </dsp:txXfrm>
    </dsp:sp>
    <dsp:sp modelId="{081C9A07-39C6-4C6D-BCC4-5E155018A08F}">
      <dsp:nvSpPr>
        <dsp:cNvPr id="0" name=""/>
        <dsp:cNvSpPr/>
      </dsp:nvSpPr>
      <dsp:spPr>
        <a:xfrm>
          <a:off x="608054" y="1035253"/>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学生ダミー</a:t>
          </a:r>
        </a:p>
      </dsp:txBody>
      <dsp:txXfrm>
        <a:off x="636170" y="1063369"/>
        <a:ext cx="1863673" cy="903720"/>
      </dsp:txXfrm>
    </dsp:sp>
    <dsp:sp modelId="{D8D2BFEC-0E70-4BC7-9F67-77B315ED7F99}">
      <dsp:nvSpPr>
        <dsp:cNvPr id="0" name=""/>
        <dsp:cNvSpPr/>
      </dsp:nvSpPr>
      <dsp:spPr>
        <a:xfrm>
          <a:off x="608054" y="2086497"/>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不法駐車・駐輪</a:t>
          </a:r>
        </a:p>
      </dsp:txBody>
      <dsp:txXfrm>
        <a:off x="636170" y="2114613"/>
        <a:ext cx="1863673" cy="903720"/>
      </dsp:txXfrm>
    </dsp:sp>
    <dsp:sp modelId="{8C94DF5D-D270-4202-BED5-DEACE4334A67}">
      <dsp:nvSpPr>
        <dsp:cNvPr id="0" name=""/>
        <dsp:cNvSpPr/>
      </dsp:nvSpPr>
      <dsp:spPr>
        <a:xfrm>
          <a:off x="608054" y="3155309"/>
          <a:ext cx="1919905" cy="959952"/>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ゴミ臭気</a:t>
          </a:r>
        </a:p>
      </dsp:txBody>
      <dsp:txXfrm>
        <a:off x="636170" y="3183425"/>
        <a:ext cx="1863673" cy="903720"/>
      </dsp:txXfrm>
    </dsp:sp>
    <dsp:sp modelId="{07BB8C1C-333A-45B0-A215-E11B6C02265A}">
      <dsp:nvSpPr>
        <dsp:cNvPr id="0" name=""/>
        <dsp:cNvSpPr/>
      </dsp:nvSpPr>
      <dsp:spPr>
        <a:xfrm>
          <a:off x="608054" y="4206553"/>
          <a:ext cx="1919905" cy="959952"/>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kumimoji="1" lang="ja-JP" altLang="en-US" sz="2200" kern="1200" dirty="0"/>
            <a:t>防犯</a:t>
          </a:r>
        </a:p>
      </dsp:txBody>
      <dsp:txXfrm>
        <a:off x="636170" y="4234669"/>
        <a:ext cx="1863673" cy="90372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15273" y="3058"/>
          <a:ext cx="1768460" cy="732398"/>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136724" y="24509"/>
        <a:ext cx="1725558" cy="689496"/>
      </dsp:txXfrm>
    </dsp:sp>
    <dsp:sp modelId="{EC7FB7CE-10F4-4CAE-90F9-EBF4974C9285}">
      <dsp:nvSpPr>
        <dsp:cNvPr id="0" name=""/>
        <dsp:cNvSpPr/>
      </dsp:nvSpPr>
      <dsp:spPr>
        <a:xfrm>
          <a:off x="115273" y="7950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141171" y="820908"/>
        <a:ext cx="1716664" cy="832434"/>
      </dsp:txXfrm>
    </dsp:sp>
    <dsp:sp modelId="{D6C0417D-6F67-4465-A10A-734871114E8E}">
      <dsp:nvSpPr>
        <dsp:cNvPr id="0" name=""/>
        <dsp:cNvSpPr/>
      </dsp:nvSpPr>
      <dsp:spPr>
        <a:xfrm>
          <a:off x="115273" y="175341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騒音</a:t>
          </a:r>
          <a:endParaRPr kumimoji="1" lang="en-US" altLang="ja-JP" sz="2400" kern="1200" dirty="0"/>
        </a:p>
      </dsp:txBody>
      <dsp:txXfrm>
        <a:off x="141171" y="1779308"/>
        <a:ext cx="1716664" cy="832434"/>
      </dsp:txXfrm>
    </dsp:sp>
    <dsp:sp modelId="{01C935F2-AE28-44BC-AE10-DA11D00AF5AA}">
      <dsp:nvSpPr>
        <dsp:cNvPr id="0" name=""/>
        <dsp:cNvSpPr/>
      </dsp:nvSpPr>
      <dsp:spPr>
        <a:xfrm>
          <a:off x="115273" y="2711809"/>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照度</a:t>
          </a:r>
          <a:endParaRPr kumimoji="1" lang="en-US" altLang="ja-JP" sz="2400" kern="1200" dirty="0"/>
        </a:p>
      </dsp:txBody>
      <dsp:txXfrm>
        <a:off x="141171" y="2737707"/>
        <a:ext cx="1716664" cy="832434"/>
      </dsp:txXfrm>
    </dsp:sp>
    <dsp:sp modelId="{619ED7BB-A4FC-4310-BEDB-E47F119799C6}">
      <dsp:nvSpPr>
        <dsp:cNvPr id="0" name=""/>
        <dsp:cNvSpPr/>
      </dsp:nvSpPr>
      <dsp:spPr>
        <a:xfrm>
          <a:off x="115273" y="3684825"/>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住宅街</a:t>
          </a:r>
          <a:endParaRPr kumimoji="1" lang="en-US" altLang="ja-JP" sz="2400" kern="1200" dirty="0"/>
        </a:p>
        <a:p>
          <a:pPr lvl="0" algn="ctr" defTabSz="1066800">
            <a:lnSpc>
              <a:spcPct val="90000"/>
            </a:lnSpc>
            <a:spcBef>
              <a:spcPct val="0"/>
            </a:spcBef>
            <a:spcAft>
              <a:spcPct val="35000"/>
            </a:spcAft>
          </a:pPr>
          <a:r>
            <a:rPr kumimoji="1" lang="ja-JP" altLang="en-US" sz="2400" kern="1200" dirty="0"/>
            <a:t>イメージ</a:t>
          </a:r>
          <a:endParaRPr kumimoji="1" lang="en-US" altLang="ja-JP" sz="2400" kern="1200" dirty="0"/>
        </a:p>
      </dsp:txBody>
      <dsp:txXfrm>
        <a:off x="141171" y="3710723"/>
        <a:ext cx="1716664" cy="832434"/>
      </dsp:txXfrm>
    </dsp:sp>
    <dsp:sp modelId="{40BD316B-5B31-45F3-BA10-4B068BA4F415}">
      <dsp:nvSpPr>
        <dsp:cNvPr id="0" name=""/>
        <dsp:cNvSpPr/>
      </dsp:nvSpPr>
      <dsp:spPr>
        <a:xfrm>
          <a:off x="115273" y="4657840"/>
          <a:ext cx="1768460" cy="884230"/>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交通量</a:t>
          </a:r>
          <a:endParaRPr kumimoji="1" lang="en-US" altLang="ja-JP" sz="2400" kern="1200" dirty="0"/>
        </a:p>
      </dsp:txBody>
      <dsp:txXfrm>
        <a:off x="141171" y="4683738"/>
        <a:ext cx="1716664" cy="8324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393" y="301958"/>
          <a:ext cx="2136471" cy="88480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起床時間</a:t>
          </a:r>
          <a:endParaRPr kumimoji="1" lang="en-US" altLang="ja-JP" sz="2400" kern="1200" dirty="0"/>
        </a:p>
      </dsp:txBody>
      <dsp:txXfrm>
        <a:off x="26308" y="327873"/>
        <a:ext cx="2084641" cy="832979"/>
      </dsp:txXfrm>
    </dsp:sp>
    <dsp:sp modelId="{89ECEC25-A5AF-4925-9216-F6D0CEB692B8}">
      <dsp:nvSpPr>
        <dsp:cNvPr id="0" name=""/>
        <dsp:cNvSpPr/>
      </dsp:nvSpPr>
      <dsp:spPr>
        <a:xfrm>
          <a:off x="9" y="1220107"/>
          <a:ext cx="2135723" cy="88480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就寝時間</a:t>
          </a:r>
          <a:endParaRPr kumimoji="1" lang="en-US" altLang="ja-JP" sz="2400" kern="1200" dirty="0"/>
        </a:p>
      </dsp:txBody>
      <dsp:txXfrm>
        <a:off x="25924" y="1246022"/>
        <a:ext cx="2083893" cy="832979"/>
      </dsp:txXfrm>
    </dsp:sp>
    <dsp:sp modelId="{EC54E374-B5D5-406E-92C3-B400C3E53636}">
      <dsp:nvSpPr>
        <dsp:cNvPr id="0" name=""/>
        <dsp:cNvSpPr/>
      </dsp:nvSpPr>
      <dsp:spPr>
        <a:xfrm>
          <a:off x="393" y="2174511"/>
          <a:ext cx="2136471" cy="88480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男性ダミー</a:t>
          </a:r>
          <a:endParaRPr kumimoji="1" lang="en-US" altLang="ja-JP" sz="2400" kern="1200" dirty="0"/>
        </a:p>
      </dsp:txBody>
      <dsp:txXfrm>
        <a:off x="26308" y="2200426"/>
        <a:ext cx="2084641" cy="832979"/>
      </dsp:txXfrm>
    </dsp:sp>
    <dsp:sp modelId="{9C555B0D-7DB6-4EC6-8D9C-92E7AAFACBD2}">
      <dsp:nvSpPr>
        <dsp:cNvPr id="0" name=""/>
        <dsp:cNvSpPr/>
      </dsp:nvSpPr>
      <dsp:spPr>
        <a:xfrm>
          <a:off x="393" y="3128916"/>
          <a:ext cx="2136471" cy="88480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利用頻度</a:t>
          </a:r>
          <a:endParaRPr kumimoji="1" lang="en-US" altLang="ja-JP" sz="2400" kern="1200" dirty="0"/>
        </a:p>
      </dsp:txBody>
      <dsp:txXfrm>
        <a:off x="26308" y="3154831"/>
        <a:ext cx="2084641" cy="832979"/>
      </dsp:txXfrm>
    </dsp:sp>
    <dsp:sp modelId="{9961E3B8-2414-4DA4-B4A0-35602406E67D}">
      <dsp:nvSpPr>
        <dsp:cNvPr id="0" name=""/>
        <dsp:cNvSpPr/>
      </dsp:nvSpPr>
      <dsp:spPr>
        <a:xfrm>
          <a:off x="393" y="4101480"/>
          <a:ext cx="2136471" cy="88480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高齢化率</a:t>
          </a:r>
          <a:endParaRPr kumimoji="1" lang="en-US" altLang="ja-JP" sz="2400" kern="1200" dirty="0"/>
        </a:p>
      </dsp:txBody>
      <dsp:txXfrm>
        <a:off x="26308" y="4127395"/>
        <a:ext cx="2084641" cy="832979"/>
      </dsp:txXfrm>
    </dsp:sp>
    <dsp:sp modelId="{A2F873E1-B852-4FCF-8AB0-508E3B1C76CF}">
      <dsp:nvSpPr>
        <dsp:cNvPr id="0" name=""/>
        <dsp:cNvSpPr/>
      </dsp:nvSpPr>
      <dsp:spPr>
        <a:xfrm>
          <a:off x="778" y="5055351"/>
          <a:ext cx="2136471" cy="884809"/>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ja-JP" altLang="en-US" sz="2400" kern="1200" dirty="0"/>
            <a:t>日中のコンビニ存在意義</a:t>
          </a:r>
          <a:endParaRPr kumimoji="1" lang="en-US" altLang="ja-JP" sz="2400" kern="1200" dirty="0"/>
        </a:p>
      </dsp:txBody>
      <dsp:txXfrm>
        <a:off x="26693" y="5081266"/>
        <a:ext cx="2084641" cy="8329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B48E6-E18D-43AC-AEFC-D66D508A637C}">
      <dsp:nvSpPr>
        <dsp:cNvPr id="0" name=""/>
        <dsp:cNvSpPr/>
      </dsp:nvSpPr>
      <dsp:spPr>
        <a:xfrm>
          <a:off x="198533" y="73379"/>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b="1" kern="1200" dirty="0"/>
            <a:t>社会</a:t>
          </a:r>
          <a:r>
            <a:rPr kumimoji="1" lang="ja-JP" altLang="en-US" sz="2000" kern="1200" dirty="0"/>
            <a:t>にとっての</a:t>
          </a:r>
          <a:endParaRPr kumimoji="1" lang="en-US" altLang="ja-JP" sz="2000" kern="1200" dirty="0"/>
        </a:p>
        <a:p>
          <a:pPr lvl="0" algn="ctr" defTabSz="889000">
            <a:lnSpc>
              <a:spcPct val="90000"/>
            </a:lnSpc>
            <a:spcBef>
              <a:spcPct val="0"/>
            </a:spcBef>
            <a:spcAft>
              <a:spcPct val="35000"/>
            </a:spcAft>
          </a:pPr>
          <a:r>
            <a:rPr kumimoji="1" lang="ja-JP" altLang="en-US" sz="2000" kern="1200" dirty="0"/>
            <a:t>移動短縮便益</a:t>
          </a:r>
        </a:p>
      </dsp:txBody>
      <dsp:txXfrm>
        <a:off x="230157" y="105003"/>
        <a:ext cx="2192120" cy="1016486"/>
      </dsp:txXfrm>
    </dsp:sp>
    <dsp:sp modelId="{1C3B4A16-6206-4335-A1B8-82CC0B9FD945}">
      <dsp:nvSpPr>
        <dsp:cNvPr id="0" name=""/>
        <dsp:cNvSpPr/>
      </dsp:nvSpPr>
      <dsp:spPr>
        <a:xfrm>
          <a:off x="198533" y="1194496"/>
          <a:ext cx="2255368" cy="107973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朝食頻度</a:t>
          </a:r>
        </a:p>
      </dsp:txBody>
      <dsp:txXfrm>
        <a:off x="230157" y="1226120"/>
        <a:ext cx="2192120" cy="1016486"/>
      </dsp:txXfrm>
    </dsp:sp>
    <dsp:sp modelId="{8AF28728-CC09-406E-8F88-1328CDBF41C9}">
      <dsp:nvSpPr>
        <dsp:cNvPr id="0" name=""/>
        <dsp:cNvSpPr/>
      </dsp:nvSpPr>
      <dsp:spPr>
        <a:xfrm>
          <a:off x="198533" y="2302263"/>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学生ダミー</a:t>
          </a:r>
        </a:p>
      </dsp:txBody>
      <dsp:txXfrm>
        <a:off x="230157" y="2333887"/>
        <a:ext cx="2192120" cy="1016486"/>
      </dsp:txXfrm>
    </dsp:sp>
    <dsp:sp modelId="{B715337C-C65C-4831-A1E8-97414C39150B}">
      <dsp:nvSpPr>
        <dsp:cNvPr id="0" name=""/>
        <dsp:cNvSpPr/>
      </dsp:nvSpPr>
      <dsp:spPr>
        <a:xfrm>
          <a:off x="198533" y="3414890"/>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なくても困らない</a:t>
          </a:r>
          <a:r>
            <a:rPr kumimoji="1" lang="en-US" altLang="ja-JP" sz="2000" kern="1200" dirty="0"/>
            <a:t>)</a:t>
          </a:r>
        </a:p>
      </dsp:txBody>
      <dsp:txXfrm>
        <a:off x="230157" y="3446514"/>
        <a:ext cx="2192120" cy="1016486"/>
      </dsp:txXfrm>
    </dsp:sp>
    <dsp:sp modelId="{14C696C2-EF15-4636-9A63-7FF3D3800A37}">
      <dsp:nvSpPr>
        <dsp:cNvPr id="0" name=""/>
        <dsp:cNvSpPr/>
      </dsp:nvSpPr>
      <dsp:spPr>
        <a:xfrm>
          <a:off x="198533" y="4534262"/>
          <a:ext cx="2255368" cy="1079734"/>
        </a:xfrm>
        <a:prstGeom prst="roundRect">
          <a:avLst>
            <a:gd name="adj" fmla="val 10000"/>
          </a:avLst>
        </a:prstGeom>
        <a:solidFill>
          <a:srgbClr val="FF99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深夜のコンビニ</a:t>
          </a:r>
          <a:endParaRPr kumimoji="1" lang="en-US" altLang="ja-JP" sz="2000" kern="1200" dirty="0"/>
        </a:p>
        <a:p>
          <a:pPr lvl="0" algn="ctr" defTabSz="889000">
            <a:lnSpc>
              <a:spcPct val="90000"/>
            </a:lnSpc>
            <a:spcBef>
              <a:spcPct val="0"/>
            </a:spcBef>
            <a:spcAft>
              <a:spcPct val="35000"/>
            </a:spcAft>
          </a:pPr>
          <a:r>
            <a:rPr kumimoji="1" lang="ja-JP" altLang="en-US" sz="2000" kern="1200" dirty="0"/>
            <a:t>存在意義</a:t>
          </a:r>
          <a:endParaRPr kumimoji="1" lang="en-US" altLang="ja-JP" sz="2000" kern="1200" dirty="0"/>
        </a:p>
        <a:p>
          <a:pPr lvl="0" algn="ctr" defTabSz="889000">
            <a:lnSpc>
              <a:spcPct val="90000"/>
            </a:lnSpc>
            <a:spcBef>
              <a:spcPct val="0"/>
            </a:spcBef>
            <a:spcAft>
              <a:spcPct val="35000"/>
            </a:spcAft>
          </a:pPr>
          <a:r>
            <a:rPr kumimoji="1" lang="en-US" altLang="ja-JP" sz="2000" kern="1200" dirty="0"/>
            <a:t>(</a:t>
          </a:r>
          <a:r>
            <a:rPr kumimoji="1" lang="ja-JP" altLang="en-US" sz="2000" kern="1200" dirty="0"/>
            <a:t>なくてもよい</a:t>
          </a:r>
          <a:r>
            <a:rPr kumimoji="1" lang="en-US" altLang="ja-JP" sz="2000" kern="1200" dirty="0"/>
            <a:t>)</a:t>
          </a:r>
        </a:p>
      </dsp:txBody>
      <dsp:txXfrm>
        <a:off x="230157" y="4565886"/>
        <a:ext cx="2192120" cy="10164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23C1C-D6B2-4774-9EF4-2D7047567916}">
      <dsp:nvSpPr>
        <dsp:cNvPr id="0" name=""/>
        <dsp:cNvSpPr/>
      </dsp:nvSpPr>
      <dsp:spPr>
        <a:xfrm>
          <a:off x="1034" y="1524000"/>
          <a:ext cx="2557314" cy="1533954"/>
        </a:xfrm>
        <a:prstGeom prst="roundRect">
          <a:avLst>
            <a:gd name="adj" fmla="val 10000"/>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個人</a:t>
          </a:r>
          <a:r>
            <a:rPr kumimoji="1" lang="ja-JP" altLang="en-US" sz="2800" kern="1200" dirty="0"/>
            <a:t>にとっての</a:t>
          </a:r>
          <a:r>
            <a:rPr kumimoji="1" lang="en-US" altLang="ja-JP" sz="2800" kern="1200" dirty="0"/>
            <a:t>24</a:t>
          </a:r>
          <a:r>
            <a:rPr kumimoji="1" lang="ja-JP" altLang="en-US" sz="2800" kern="1200" dirty="0"/>
            <a:t>時間営業に対する賛成意識</a:t>
          </a:r>
        </a:p>
      </dsp:txBody>
      <dsp:txXfrm>
        <a:off x="45962" y="1568928"/>
        <a:ext cx="2467458" cy="1444098"/>
      </dsp:txXfrm>
    </dsp:sp>
    <dsp:sp modelId="{34DEBAF5-D979-49D5-B95B-138DED48F85E}">
      <dsp:nvSpPr>
        <dsp:cNvPr id="0" name=""/>
        <dsp:cNvSpPr/>
      </dsp:nvSpPr>
      <dsp:spPr>
        <a:xfrm>
          <a:off x="1034" y="3249753"/>
          <a:ext cx="2557314" cy="1528750"/>
        </a:xfrm>
        <a:prstGeom prst="roundRect">
          <a:avLst>
            <a:gd name="adj" fmla="val 10000"/>
          </a:avLst>
        </a:prstGeom>
        <a:solidFill>
          <a:srgbClr val="003366">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kumimoji="1" lang="ja-JP" altLang="en-US" sz="3200" b="1" kern="1200" dirty="0"/>
            <a:t>社会</a:t>
          </a:r>
          <a:r>
            <a:rPr kumimoji="1" lang="ja-JP" altLang="en-US" sz="2800" kern="1200" dirty="0"/>
            <a:t>にとっての</a:t>
          </a:r>
          <a:r>
            <a:rPr kumimoji="1" lang="en-US" altLang="ja-JP" sz="2800" kern="1200" dirty="0"/>
            <a:t>24</a:t>
          </a:r>
          <a:r>
            <a:rPr kumimoji="1" lang="ja-JP" altLang="en-US" sz="2800" kern="1200" dirty="0"/>
            <a:t>時間営業に対する賛成意識</a:t>
          </a:r>
        </a:p>
      </dsp:txBody>
      <dsp:txXfrm>
        <a:off x="45810" y="3294529"/>
        <a:ext cx="2467762" cy="14391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9236D-A0BD-4304-B3F7-8C6BE4BEF1E1}">
      <dsp:nvSpPr>
        <dsp:cNvPr id="0" name=""/>
        <dsp:cNvSpPr/>
      </dsp:nvSpPr>
      <dsp:spPr>
        <a:xfrm>
          <a:off x="1257" y="281137"/>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起床時間</a:t>
          </a:r>
          <a:endParaRPr kumimoji="1" lang="en-US" altLang="ja-JP" sz="2000" kern="1200" dirty="0"/>
        </a:p>
      </dsp:txBody>
      <dsp:txXfrm>
        <a:off x="25508" y="305388"/>
        <a:ext cx="1950807" cy="779502"/>
      </dsp:txXfrm>
    </dsp:sp>
    <dsp:sp modelId="{89ECEC25-A5AF-4925-9216-F6D0CEB692B8}">
      <dsp:nvSpPr>
        <dsp:cNvPr id="0" name=""/>
        <dsp:cNvSpPr/>
      </dsp:nvSpPr>
      <dsp:spPr>
        <a:xfrm>
          <a:off x="0" y="1140340"/>
          <a:ext cx="1998610"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就寝時間</a:t>
          </a:r>
          <a:endParaRPr kumimoji="1" lang="en-US" altLang="ja-JP" sz="2000" kern="1200" dirty="0"/>
        </a:p>
      </dsp:txBody>
      <dsp:txXfrm>
        <a:off x="24251" y="1164591"/>
        <a:ext cx="1950108" cy="779502"/>
      </dsp:txXfrm>
    </dsp:sp>
    <dsp:sp modelId="{EC54E374-B5D5-406E-92C3-B400C3E53636}">
      <dsp:nvSpPr>
        <dsp:cNvPr id="0" name=""/>
        <dsp:cNvSpPr/>
      </dsp:nvSpPr>
      <dsp:spPr>
        <a:xfrm>
          <a:off x="1257" y="2033472"/>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男性ダミー</a:t>
          </a:r>
          <a:endParaRPr kumimoji="1" lang="en-US" altLang="ja-JP" sz="2000" kern="1200" dirty="0"/>
        </a:p>
      </dsp:txBody>
      <dsp:txXfrm>
        <a:off x="25508" y="2057723"/>
        <a:ext cx="1950807" cy="779502"/>
      </dsp:txXfrm>
    </dsp:sp>
    <dsp:sp modelId="{9C555B0D-7DB6-4EC6-8D9C-92E7AAFACBD2}">
      <dsp:nvSpPr>
        <dsp:cNvPr id="0" name=""/>
        <dsp:cNvSpPr/>
      </dsp:nvSpPr>
      <dsp:spPr>
        <a:xfrm>
          <a:off x="1257" y="2926604"/>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利用頻度</a:t>
          </a:r>
          <a:endParaRPr kumimoji="1" lang="en-US" altLang="ja-JP" sz="2000" kern="1200" dirty="0"/>
        </a:p>
      </dsp:txBody>
      <dsp:txXfrm>
        <a:off x="25508" y="2950855"/>
        <a:ext cx="1950807" cy="779502"/>
      </dsp:txXfrm>
    </dsp:sp>
    <dsp:sp modelId="{9961E3B8-2414-4DA4-B4A0-35602406E67D}">
      <dsp:nvSpPr>
        <dsp:cNvPr id="0" name=""/>
        <dsp:cNvSpPr/>
      </dsp:nvSpPr>
      <dsp:spPr>
        <a:xfrm>
          <a:off x="1257" y="3836730"/>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高齢化率</a:t>
          </a:r>
          <a:endParaRPr kumimoji="1" lang="en-US" altLang="ja-JP" sz="2000" kern="1200" dirty="0"/>
        </a:p>
      </dsp:txBody>
      <dsp:txXfrm>
        <a:off x="25508" y="3860981"/>
        <a:ext cx="1950807" cy="779502"/>
      </dsp:txXfrm>
    </dsp:sp>
    <dsp:sp modelId="{A2F873E1-B852-4FCF-8AB0-508E3B1C76CF}">
      <dsp:nvSpPr>
        <dsp:cNvPr id="0" name=""/>
        <dsp:cNvSpPr/>
      </dsp:nvSpPr>
      <dsp:spPr>
        <a:xfrm>
          <a:off x="2515" y="4729361"/>
          <a:ext cx="1999309" cy="828004"/>
        </a:xfrm>
        <a:prstGeom prst="roundRect">
          <a:avLst>
            <a:gd name="adj" fmla="val 10000"/>
          </a:avLst>
        </a:prstGeom>
        <a:solidFill>
          <a:srgbClr val="FF9900">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dirty="0"/>
            <a:t>日中のコンビニ存在意義</a:t>
          </a:r>
          <a:endParaRPr kumimoji="1" lang="en-US" altLang="ja-JP" sz="2000" kern="1200" dirty="0"/>
        </a:p>
      </dsp:txBody>
      <dsp:txXfrm>
        <a:off x="26766" y="4753612"/>
        <a:ext cx="1950807" cy="7795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0.57467</cdr:x>
      <cdr:y>0.63799</cdr:y>
    </cdr:from>
    <cdr:to>
      <cdr:x>0.83214</cdr:x>
      <cdr:y>0.73879</cdr:y>
    </cdr:to>
    <cdr:sp macro="" textlink="">
      <cdr:nvSpPr>
        <cdr:cNvPr id="2" name="テキスト ボックス 1"/>
        <cdr:cNvSpPr txBox="1"/>
      </cdr:nvSpPr>
      <cdr:spPr>
        <a:xfrm xmlns:a="http://schemas.openxmlformats.org/drawingml/2006/main">
          <a:off x="2627400" y="3193080"/>
          <a:ext cx="1177153" cy="504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solidFill>
                <a:schemeClr val="bg1"/>
              </a:solidFill>
              <a:latin typeface="ＭＳ Ｐゴシック" panose="020B0600070205080204" pitchFamily="50" charset="-128"/>
              <a:ea typeface="ＭＳ Ｐゴシック" panose="020B0600070205080204" pitchFamily="50" charset="-128"/>
            </a:rPr>
            <a:t>学生</a:t>
          </a:r>
        </a:p>
      </cdr:txBody>
    </cdr:sp>
  </cdr:relSizeAnchor>
</c:userShapes>
</file>

<file path=ppt/drawings/drawing2.xml><?xml version="1.0" encoding="utf-8"?>
<c:userShapes xmlns:c="http://schemas.openxmlformats.org/drawingml/2006/chart">
  <cdr:relSizeAnchor xmlns:cdr="http://schemas.openxmlformats.org/drawingml/2006/chartDrawing">
    <cdr:from>
      <cdr:x>0.5857</cdr:x>
      <cdr:y>0.27515</cdr:y>
    </cdr:from>
    <cdr:to>
      <cdr:x>0.74068</cdr:x>
      <cdr:y>0.35908</cdr:y>
    </cdr:to>
    <cdr:sp macro="" textlink="">
      <cdr:nvSpPr>
        <cdr:cNvPr id="2" name="テキスト ボックス 1"/>
        <cdr:cNvSpPr txBox="1"/>
      </cdr:nvSpPr>
      <cdr:spPr>
        <a:xfrm xmlns:a="http://schemas.openxmlformats.org/drawingml/2006/main">
          <a:off x="2452919" y="1172772"/>
          <a:ext cx="649041" cy="3577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1</a:t>
          </a:r>
          <a:r>
            <a:rPr lang="ja-JP" altLang="en-US" sz="1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年</a:t>
          </a:r>
        </a:p>
      </cdr:txBody>
    </cdr:sp>
  </cdr:relSizeAnchor>
</c:userShapes>
</file>

<file path=ppt/drawings/drawing3.xml><?xml version="1.0" encoding="utf-8"?>
<c:userShapes xmlns:c="http://schemas.openxmlformats.org/drawingml/2006/chart">
  <cdr:relSizeAnchor xmlns:cdr="http://schemas.openxmlformats.org/drawingml/2006/chartDrawing">
    <cdr:from>
      <cdr:x>0.26216</cdr:x>
      <cdr:y>0.89984</cdr:y>
    </cdr:from>
    <cdr:to>
      <cdr:x>0.45466</cdr:x>
      <cdr:y>1</cdr:y>
    </cdr:to>
    <cdr:sp macro="" textlink="">
      <cdr:nvSpPr>
        <cdr:cNvPr id="2" name="テキスト ボックス 1"/>
        <cdr:cNvSpPr txBox="1"/>
      </cdr:nvSpPr>
      <cdr:spPr>
        <a:xfrm xmlns:a="http://schemas.openxmlformats.org/drawingml/2006/main">
          <a:off x="2337447" y="3737931"/>
          <a:ext cx="1716330" cy="41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全く利用しない</a:t>
          </a:r>
        </a:p>
      </cdr:txBody>
    </cdr:sp>
  </cdr:relSizeAnchor>
  <cdr:relSizeAnchor xmlns:cdr="http://schemas.openxmlformats.org/drawingml/2006/chartDrawing">
    <cdr:from>
      <cdr:x>0.60586</cdr:x>
      <cdr:y>0.89947</cdr:y>
    </cdr:from>
    <cdr:to>
      <cdr:x>0.77778</cdr:x>
      <cdr:y>1</cdr:y>
    </cdr:to>
    <cdr:sp macro="" textlink="">
      <cdr:nvSpPr>
        <cdr:cNvPr id="4" name="テキスト ボックス 1"/>
        <cdr:cNvSpPr txBox="1"/>
      </cdr:nvSpPr>
      <cdr:spPr>
        <a:xfrm xmlns:a="http://schemas.openxmlformats.org/drawingml/2006/main">
          <a:off x="5401809" y="3736395"/>
          <a:ext cx="1532838" cy="417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t>よく利用する</a:t>
          </a:r>
        </a:p>
      </cdr:txBody>
    </cdr:sp>
  </cdr:relSizeAnchor>
</c:userShapes>
</file>

<file path=ppt/drawings/drawing4.xml><?xml version="1.0" encoding="utf-8"?>
<c:userShapes xmlns:c="http://schemas.openxmlformats.org/drawingml/2006/chart">
  <cdr:relSizeAnchor xmlns:cdr="http://schemas.openxmlformats.org/drawingml/2006/chartDrawing">
    <cdr:from>
      <cdr:x>0.66257</cdr:x>
      <cdr:y>0.90945</cdr:y>
    </cdr:from>
    <cdr:to>
      <cdr:x>0.82328</cdr:x>
      <cdr:y>0.97699</cdr:y>
    </cdr:to>
    <cdr:sp macro="" textlink="">
      <cdr:nvSpPr>
        <cdr:cNvPr id="2" name="テキスト ボックス 1"/>
        <cdr:cNvSpPr txBox="1"/>
      </cdr:nvSpPr>
      <cdr:spPr>
        <a:xfrm xmlns:a="http://schemas.openxmlformats.org/drawingml/2006/main">
          <a:off x="2727117" y="3249826"/>
          <a:ext cx="661476" cy="2413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賛成</a:t>
          </a:r>
        </a:p>
      </cdr:txBody>
    </cdr:sp>
  </cdr:relSizeAnchor>
  <cdr:relSizeAnchor xmlns:cdr="http://schemas.openxmlformats.org/drawingml/2006/chartDrawing">
    <cdr:from>
      <cdr:x>0.17582</cdr:x>
      <cdr:y>0.91371</cdr:y>
    </cdr:from>
    <cdr:to>
      <cdr:x>0.34201</cdr:x>
      <cdr:y>0.98419</cdr:y>
    </cdr:to>
    <cdr:sp macro="" textlink="">
      <cdr:nvSpPr>
        <cdr:cNvPr id="3" name="テキスト ボックス 2"/>
        <cdr:cNvSpPr txBox="1"/>
      </cdr:nvSpPr>
      <cdr:spPr>
        <a:xfrm xmlns:a="http://schemas.openxmlformats.org/drawingml/2006/main">
          <a:off x="522802" y="3265034"/>
          <a:ext cx="494183" cy="2518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反対</a:t>
          </a:r>
          <a:endParaRPr lang="ja-JP" alt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0.18032</cdr:x>
      <cdr:y>0.91082</cdr:y>
    </cdr:from>
    <cdr:to>
      <cdr:x>0.34591</cdr:x>
      <cdr:y>0.98708</cdr:y>
    </cdr:to>
    <cdr:sp macro="" textlink="">
      <cdr:nvSpPr>
        <cdr:cNvPr id="2" name="テキスト ボックス 1"/>
        <cdr:cNvSpPr txBox="1"/>
      </cdr:nvSpPr>
      <cdr:spPr>
        <a:xfrm xmlns:a="http://schemas.openxmlformats.org/drawingml/2006/main">
          <a:off x="561831" y="3254708"/>
          <a:ext cx="515934" cy="2725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t>反対</a:t>
          </a:r>
        </a:p>
      </cdr:txBody>
    </cdr:sp>
  </cdr:relSizeAnchor>
  <cdr:relSizeAnchor xmlns:cdr="http://schemas.openxmlformats.org/drawingml/2006/chartDrawing">
    <cdr:from>
      <cdr:x>0.68644</cdr:x>
      <cdr:y>0.90908</cdr:y>
    </cdr:from>
    <cdr:to>
      <cdr:x>0.8605</cdr:x>
      <cdr:y>0.98882</cdr:y>
    </cdr:to>
    <cdr:sp macro="" textlink="">
      <cdr:nvSpPr>
        <cdr:cNvPr id="3" name="テキスト ボックス 1"/>
        <cdr:cNvSpPr txBox="1"/>
      </cdr:nvSpPr>
      <cdr:spPr>
        <a:xfrm xmlns:a="http://schemas.openxmlformats.org/drawingml/2006/main">
          <a:off x="2138771" y="3248490"/>
          <a:ext cx="542324" cy="2849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1400" dirty="0"/>
            <a:t>賛成</a:t>
          </a:r>
        </a:p>
      </cdr:txBody>
    </cdr:sp>
  </cdr:relSizeAnchor>
</c:userShapes>
</file>

<file path=ppt/drawings/drawing6.xml><?xml version="1.0" encoding="utf-8"?>
<c:userShapes xmlns:c="http://schemas.openxmlformats.org/drawingml/2006/chart">
  <cdr:relSizeAnchor xmlns:cdr="http://schemas.openxmlformats.org/drawingml/2006/chartDrawing">
    <cdr:from>
      <cdr:x>0.03343</cdr:x>
      <cdr:y>0.2846</cdr:y>
    </cdr:from>
    <cdr:to>
      <cdr:x>0.13911</cdr:x>
      <cdr:y>0.42365</cdr:y>
    </cdr:to>
    <cdr:sp macro="" textlink="">
      <cdr:nvSpPr>
        <cdr:cNvPr id="4" name="テキスト ボックス 3"/>
        <cdr:cNvSpPr txBox="1"/>
      </cdr:nvSpPr>
      <cdr:spPr>
        <a:xfrm xmlns:a="http://schemas.openxmlformats.org/drawingml/2006/main">
          <a:off x="231438" y="954107"/>
          <a:ext cx="731520" cy="4661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t>学生</a:t>
          </a:r>
        </a:p>
      </cdr:txBody>
    </cdr:sp>
  </cdr:relSizeAnchor>
  <cdr:relSizeAnchor xmlns:cdr="http://schemas.openxmlformats.org/drawingml/2006/chartDrawing">
    <cdr:from>
      <cdr:x>0.01188</cdr:x>
      <cdr:y>0.56701</cdr:y>
    </cdr:from>
    <cdr:to>
      <cdr:x>0.13951</cdr:x>
      <cdr:y>0.6956</cdr:y>
    </cdr:to>
    <cdr:sp macro="" textlink="">
      <cdr:nvSpPr>
        <cdr:cNvPr id="5" name="テキスト ボックス 4"/>
        <cdr:cNvSpPr txBox="1"/>
      </cdr:nvSpPr>
      <cdr:spPr>
        <a:xfrm xmlns:a="http://schemas.openxmlformats.org/drawingml/2006/main">
          <a:off x="82246" y="1900890"/>
          <a:ext cx="883509" cy="4310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800" dirty="0"/>
            <a:t>高齢者</a:t>
          </a:r>
        </a:p>
      </cdr:txBody>
    </cdr:sp>
  </cdr:relSizeAnchor>
</c:userShapes>
</file>

<file path=ppt/drawings/drawing7.xml><?xml version="1.0" encoding="utf-8"?>
<c:userShapes xmlns:c="http://schemas.openxmlformats.org/drawingml/2006/chart">
  <cdr:relSizeAnchor xmlns:cdr="http://schemas.openxmlformats.org/drawingml/2006/chartDrawing">
    <cdr:from>
      <cdr:x>0.03343</cdr:x>
      <cdr:y>0.2846</cdr:y>
    </cdr:from>
    <cdr:to>
      <cdr:x>0.13911</cdr:x>
      <cdr:y>0.42365</cdr:y>
    </cdr:to>
    <cdr:sp macro="" textlink="">
      <cdr:nvSpPr>
        <cdr:cNvPr id="4" name="テキスト ボックス 3"/>
        <cdr:cNvSpPr txBox="1"/>
      </cdr:nvSpPr>
      <cdr:spPr>
        <a:xfrm xmlns:a="http://schemas.openxmlformats.org/drawingml/2006/main">
          <a:off x="231438" y="954107"/>
          <a:ext cx="731520" cy="4661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学生</a:t>
          </a:r>
        </a:p>
      </cdr:txBody>
    </cdr:sp>
  </cdr:relSizeAnchor>
  <cdr:relSizeAnchor xmlns:cdr="http://schemas.openxmlformats.org/drawingml/2006/chartDrawing">
    <cdr:from>
      <cdr:x>0.01188</cdr:x>
      <cdr:y>0.56701</cdr:y>
    </cdr:from>
    <cdr:to>
      <cdr:x>0.13951</cdr:x>
      <cdr:y>0.6956</cdr:y>
    </cdr:to>
    <cdr:sp macro="" textlink="">
      <cdr:nvSpPr>
        <cdr:cNvPr id="5" name="テキスト ボックス 4"/>
        <cdr:cNvSpPr txBox="1"/>
      </cdr:nvSpPr>
      <cdr:spPr>
        <a:xfrm xmlns:a="http://schemas.openxmlformats.org/drawingml/2006/main">
          <a:off x="82246" y="1900890"/>
          <a:ext cx="883509" cy="4310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dirty="0"/>
            <a:t>高齢者</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2ABED485-A167-43E0-B2DF-7BE5ED6DDAA4}" type="datetimeFigureOut">
              <a:rPr kumimoji="1" lang="ja-JP" altLang="en-US" smtClean="0"/>
              <a:t>2019/6/21</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BE90EDB-15E1-40A6-B892-BD5C6DE22098}" type="slidenum">
              <a:rPr kumimoji="1" lang="ja-JP" altLang="en-US" smtClean="0"/>
              <a:t>‹#›</a:t>
            </a:fld>
            <a:endParaRPr kumimoji="1" lang="ja-JP" altLang="en-US"/>
          </a:p>
        </p:txBody>
      </p:sp>
    </p:spTree>
    <p:extLst>
      <p:ext uri="{BB962C8B-B14F-4D97-AF65-F5344CB8AC3E}">
        <p14:creationId xmlns:p14="http://schemas.microsoft.com/office/powerpoint/2010/main" val="3803735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2949786" cy="498693"/>
          </a:xfrm>
          <a:prstGeom prst="rect">
            <a:avLst/>
          </a:prstGeom>
          <a:noFill/>
          <a:ln>
            <a:noFill/>
          </a:ln>
        </p:spPr>
        <p:txBody>
          <a:bodyPr spcFirstLastPara="1" wrap="square" lIns="91675" tIns="45825" rIns="91675" bIns="45825"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839" y="1"/>
            <a:ext cx="2949786" cy="498693"/>
          </a:xfrm>
          <a:prstGeom prst="rect">
            <a:avLst/>
          </a:prstGeom>
          <a:noFill/>
          <a:ln>
            <a:noFill/>
          </a:ln>
        </p:spPr>
        <p:txBody>
          <a:bodyPr spcFirstLastPara="1" wrap="square" lIns="91675" tIns="45825" rIns="91675" bIns="45825"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9440647"/>
            <a:ext cx="2949786" cy="498692"/>
          </a:xfrm>
          <a:prstGeom prst="rect">
            <a:avLst/>
          </a:prstGeom>
          <a:noFill/>
          <a:ln>
            <a:noFill/>
          </a:ln>
        </p:spPr>
        <p:txBody>
          <a:bodyPr spcFirstLastPara="1" wrap="square" lIns="91675" tIns="45825" rIns="91675" bIns="45825"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45544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859DFA89-B925-4A3A-9729-87219D5FF8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7D37F3B1-4E6B-4F5F-BC9F-1430CC8BB6E6}" type="slidenum">
              <a:rPr lang="en-US" altLang="ja-JP" sz="1300">
                <a:solidFill>
                  <a:srgbClr val="000000"/>
                </a:solidFill>
              </a:rPr>
              <a:pPr eaLnBrk="1" fontAlgn="base" hangingPunct="1">
                <a:spcBef>
                  <a:spcPct val="0"/>
                </a:spcBef>
                <a:spcAft>
                  <a:spcPct val="0"/>
                </a:spcAft>
                <a:defRPr/>
              </a:pPr>
              <a:t>1</a:t>
            </a:fld>
            <a:endParaRPr lang="en-US" altLang="ja-JP" sz="1300">
              <a:solidFill>
                <a:srgbClr val="000000"/>
              </a:solidFill>
            </a:endParaRPr>
          </a:p>
        </p:txBody>
      </p:sp>
      <p:sp>
        <p:nvSpPr>
          <p:cNvPr id="68611" name="Rectangle 2">
            <a:extLst>
              <a:ext uri="{FF2B5EF4-FFF2-40B4-BE49-F238E27FC236}">
                <a16:creationId xmlns:a16="http://schemas.microsoft.com/office/drawing/2014/main" id="{75FCF728-53D1-4B75-B3B1-8732BB9853FB}"/>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6CE769F4-5792-424C-AB29-BB1B36415149}"/>
              </a:ext>
            </a:extLst>
          </p:cNvPr>
          <p:cNvSpPr>
            <a:spLocks noGrp="1" noChangeArrowheads="1"/>
          </p:cNvSpPr>
          <p:nvPr>
            <p:ph type="body" idx="1"/>
          </p:nvPr>
        </p:nvSpPr>
        <p:spPr>
          <a:xfrm>
            <a:off x="709348" y="4877285"/>
            <a:ext cx="5693873" cy="46224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extLst>
      <p:ext uri="{BB962C8B-B14F-4D97-AF65-F5344CB8AC3E}">
        <p14:creationId xmlns:p14="http://schemas.microsoft.com/office/powerpoint/2010/main" val="137970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E8BC324C-F736-4A71-89B2-20E7996782A2}" type="slidenum">
              <a:rPr lang="en-US" altLang="ja-JP" sz="1300">
                <a:solidFill>
                  <a:srgbClr val="000000"/>
                </a:solidFill>
              </a:rPr>
              <a:pPr eaLnBrk="1" fontAlgn="base" hangingPunct="1">
                <a:spcBef>
                  <a:spcPct val="0"/>
                </a:spcBef>
                <a:spcAft>
                  <a:spcPct val="0"/>
                </a:spcAft>
                <a:defRPr/>
              </a:pPr>
              <a:t>10</a:t>
            </a:fld>
            <a:endParaRPr lang="en-US" altLang="ja-JP" sz="1300">
              <a:solidFill>
                <a:srgbClr val="000000"/>
              </a:solidFill>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（前スライドをふまえて）</a:t>
            </a:r>
            <a:endParaRPr lang="en-US" altLang="ja-JP"/>
          </a:p>
          <a:p>
            <a:pPr eaLnBrk="1" hangingPunct="1"/>
            <a:r>
              <a:rPr lang="ja-JP" altLang="en-US"/>
              <a:t>（既存の研究でも受取手が都市部単身と都市部戸建てでは</a:t>
            </a:r>
            <a:endParaRPr lang="en-US" altLang="ja-JP"/>
          </a:p>
          <a:p>
            <a:pPr eaLnBrk="1" hangingPunct="1"/>
            <a:r>
              <a:rPr lang="ja-JP" altLang="en-US"/>
              <a:t>単身の方が再配達を必要としてる結果が出てる）</a:t>
            </a:r>
            <a:endParaRPr lang="en-US" altLang="ja-JP"/>
          </a:p>
          <a:p>
            <a:pPr eaLnBrk="1" hangingPunct="1"/>
            <a:r>
              <a:rPr lang="ja-JP" altLang="en-US"/>
              <a:t>再配達問題は大学周辺地域で特に顕著ではないか</a:t>
            </a:r>
            <a:endParaRPr lang="en-US" altLang="ja-JP"/>
          </a:p>
          <a:p>
            <a:pPr eaLnBrk="1" hangingPunct="1"/>
            <a:r>
              <a:rPr lang="ja-JP" altLang="en-US"/>
              <a:t>筑波大周辺にしぼって調査、現状把握して</a:t>
            </a:r>
            <a:endParaRPr lang="en-US" altLang="ja-JP"/>
          </a:p>
          <a:p>
            <a:pPr eaLnBrk="1" hangingPunct="1"/>
            <a:r>
              <a:rPr lang="ja-JP" altLang="en-US"/>
              <a:t>・・・・効果の検証をして</a:t>
            </a:r>
            <a:r>
              <a:rPr lang="en-US" altLang="ja-JP"/>
              <a:t>①</a:t>
            </a:r>
          </a:p>
          <a:p>
            <a:pPr eaLnBrk="1" hangingPunct="1"/>
            <a:r>
              <a:rPr lang="en-US" altLang="ja-JP"/>
              <a:t>②</a:t>
            </a:r>
            <a:r>
              <a:rPr lang="ja-JP" altLang="en-US"/>
              <a:t>・・・・効用増加と、社会的無駄の削減することを目的とします</a:t>
            </a:r>
            <a:endParaRPr lang="en-US" altLang="ja-JP"/>
          </a:p>
          <a:p>
            <a:pPr eaLnBrk="1" hangingPunct="1"/>
            <a:endParaRPr lang="en-US" altLang="ja-JP"/>
          </a:p>
        </p:txBody>
      </p:sp>
    </p:spTree>
    <p:extLst>
      <p:ext uri="{BB962C8B-B14F-4D97-AF65-F5344CB8AC3E}">
        <p14:creationId xmlns:p14="http://schemas.microsoft.com/office/powerpoint/2010/main" val="165872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76591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112</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04620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113</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6648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114</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492922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6869">
              <a:defRPr/>
            </a:pPr>
            <a:r>
              <a:rPr kumimoji="1" lang="ja-JP" altLang="en-US" dirty="0"/>
              <a:t>（４）（６）</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116</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7028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91308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DA133D-7F6C-4464-9BD3-69A30DAEB7A1}" type="slidenum">
              <a:rPr kumimoji="1" lang="ja-JP" altLang="en-US" smtClean="0"/>
              <a:t>118</a:t>
            </a:fld>
            <a:endParaRPr kumimoji="1" lang="ja-JP" altLang="en-US" dirty="0"/>
          </a:p>
        </p:txBody>
      </p:sp>
    </p:spTree>
    <p:extLst>
      <p:ext uri="{BB962C8B-B14F-4D97-AF65-F5344CB8AC3E}">
        <p14:creationId xmlns:p14="http://schemas.microsoft.com/office/powerpoint/2010/main" val="383629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8"/>
        <p:cNvGrpSpPr/>
        <p:nvPr/>
      </p:nvGrpSpPr>
      <p:grpSpPr>
        <a:xfrm>
          <a:off x="0" y="0"/>
          <a:ext cx="0" cy="0"/>
          <a:chOff x="0" y="0"/>
          <a:chExt cx="0" cy="0"/>
        </a:xfrm>
      </p:grpSpPr>
      <p:sp>
        <p:nvSpPr>
          <p:cNvPr id="2639" name="Google Shape;2639;p110: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0" name="Google Shape;2640;p110: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2641" name="Google Shape;2641;p110: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lvl="0" indent="0" algn="r" rtl="0">
              <a:spcBef>
                <a:spcPts val="0"/>
              </a:spcBef>
              <a:spcAft>
                <a:spcPts val="0"/>
              </a:spcAft>
              <a:buNone/>
            </a:pPr>
            <a:fld id="{00000000-1234-1234-1234-123412341234}" type="slidenum">
              <a:rPr lang="en-US" altLang="ja-JP"/>
              <a:t>119</a:t>
            </a:fld>
            <a:endParaRPr/>
          </a:p>
        </p:txBody>
      </p:sp>
    </p:spTree>
    <p:extLst>
      <p:ext uri="{BB962C8B-B14F-4D97-AF65-F5344CB8AC3E}">
        <p14:creationId xmlns:p14="http://schemas.microsoft.com/office/powerpoint/2010/main" val="13230389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p111: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3" name="Google Shape;2653;p111: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r>
              <a:rPr lang="ja-JP"/>
              <a:t>目的は企業目線と利用者目線の二つに分けました。</a:t>
            </a:r>
            <a:endParaRPr/>
          </a:p>
          <a:p>
            <a:pPr marL="0" lvl="0" indent="0" algn="l" rtl="0">
              <a:spcBef>
                <a:spcPts val="0"/>
              </a:spcBef>
              <a:spcAft>
                <a:spcPts val="0"/>
              </a:spcAft>
              <a:buNone/>
            </a:pPr>
            <a:r>
              <a:rPr lang="ja-JP"/>
              <a:t>まず、企業目線ではこれらの主張の是非を検討します</a:t>
            </a:r>
            <a:endParaRPr/>
          </a:p>
        </p:txBody>
      </p:sp>
      <p:sp>
        <p:nvSpPr>
          <p:cNvPr id="2654" name="Google Shape;2654;p111: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altLang="ja-JP" sz="1300" b="0" i="0" u="none" strike="noStrike" cap="none">
                <a:solidFill>
                  <a:srgbClr val="000000"/>
                </a:solidFill>
                <a:latin typeface="Arial"/>
                <a:ea typeface="Arial"/>
                <a:cs typeface="Arial"/>
                <a:sym typeface="Arial"/>
              </a:rPr>
              <a:t>120</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885590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p112: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7" name="Google Shape;2677;p112: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2678" name="Google Shape;2678;p112: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lvl="0" indent="0" algn="r" rtl="0">
              <a:spcBef>
                <a:spcPts val="0"/>
              </a:spcBef>
              <a:spcAft>
                <a:spcPts val="0"/>
              </a:spcAft>
              <a:buNone/>
            </a:pPr>
            <a:fld id="{00000000-1234-1234-1234-123412341234}" type="slidenum">
              <a:rPr lang="en-US" altLang="ja-JP"/>
              <a:t>121</a:t>
            </a:fld>
            <a:endParaRPr/>
          </a:p>
        </p:txBody>
      </p:sp>
    </p:spTree>
    <p:extLst>
      <p:ext uri="{BB962C8B-B14F-4D97-AF65-F5344CB8AC3E}">
        <p14:creationId xmlns:p14="http://schemas.microsoft.com/office/powerpoint/2010/main" val="89149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rtl="0">
              <a:spcBef>
                <a:spcPts val="0"/>
              </a:spcBef>
              <a:spcAft>
                <a:spcPts val="0"/>
              </a:spcAft>
              <a:buNone/>
            </a:pPr>
            <a:fld id="{00000000-1234-1234-1234-123412341234}" type="slidenum">
              <a:rPr lang="en-US" altLang="ja-JP" sz="1200">
                <a:solidFill>
                  <a:srgbClr val="000000"/>
                </a:solidFill>
                <a:latin typeface="Arial"/>
                <a:ea typeface="Arial"/>
                <a:cs typeface="Arial"/>
                <a:sym typeface="Arial"/>
              </a:rPr>
              <a:t>11</a:t>
            </a:fld>
            <a:endParaRPr sz="1200">
              <a:solidFill>
                <a:srgbClr val="000000"/>
              </a:solidFill>
              <a:latin typeface="Arial"/>
              <a:ea typeface="Arial"/>
              <a:cs typeface="Arial"/>
              <a:sym typeface="Arial"/>
            </a:endParaRPr>
          </a:p>
        </p:txBody>
      </p:sp>
      <p:sp>
        <p:nvSpPr>
          <p:cNvPr id="384" name="Google Shape;384;p13: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13: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4057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p119: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4" name="Google Shape;2754;p119: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ja-JP" altLang="en-US" dirty="0"/>
              <a:t>目的</a:t>
            </a:r>
            <a:r>
              <a:rPr lang="en-US" altLang="ja-JP" dirty="0"/>
              <a:t>1-5</a:t>
            </a:r>
            <a:r>
              <a:rPr lang="ja-JP" altLang="en-US" dirty="0"/>
              <a:t>では</a:t>
            </a:r>
            <a:r>
              <a:rPr lang="en-US" altLang="ja-JP" dirty="0"/>
              <a:t>24</a:t>
            </a:r>
            <a:r>
              <a:rPr lang="ja-JP" altLang="en-US" dirty="0"/>
              <a:t>時間営業のコンビニ立地が周辺住環境へ与える結果を地域特性別に調査し比較します。</a:t>
            </a:r>
            <a:endParaRPr lang="en-US" altLang="ja-JP" dirty="0"/>
          </a:p>
          <a:p>
            <a:pPr marL="0" marR="0" lvl="0" indent="0" algn="l" rtl="0">
              <a:lnSpc>
                <a:spcPct val="100000"/>
              </a:lnSpc>
              <a:spcBef>
                <a:spcPts val="0"/>
              </a:spcBef>
              <a:spcAft>
                <a:spcPts val="0"/>
              </a:spcAft>
              <a:buClr>
                <a:schemeClr val="dk1"/>
              </a:buClr>
              <a:buSzPts val="1200"/>
              <a:buFont typeface="Arial"/>
              <a:buNone/>
            </a:pPr>
            <a:r>
              <a:rPr lang="ja-JP" altLang="en-US" dirty="0"/>
              <a:t>アンケート結果から、防犯面の利益（駆け込み</a:t>
            </a:r>
            <a:r>
              <a:rPr lang="en-US" altLang="ja-JP" dirty="0"/>
              <a:t>,</a:t>
            </a:r>
            <a:r>
              <a:rPr lang="ja-JP" altLang="en-US" dirty="0"/>
              <a:t>明るさ）や移動距離短縮の便益を感じている人は</a:t>
            </a:r>
            <a:r>
              <a:rPr lang="ja-JP" altLang="en-US" sz="1200" b="0" i="0" u="none" strike="noStrike" cap="none" dirty="0">
                <a:solidFill>
                  <a:schemeClr val="tx1"/>
                </a:solidFill>
                <a:latin typeface="+mn-ea"/>
                <a:ea typeface="Arial"/>
                <a:cs typeface="Arial"/>
                <a:sym typeface="Arial"/>
              </a:rPr>
              <a:t>コンビニは周辺環境にいい影響があると考えており、ごみ等による臭気を感じている人や、高齢者より学生はコンビニは周辺環境に悪い影響を及ぼしていると考えていることが明らかになりました。</a:t>
            </a:r>
            <a:endParaRPr lang="ja-JP" altLang="en-US" sz="800" b="0" i="0" u="none" strike="noStrike" cap="none" dirty="0">
              <a:solidFill>
                <a:schemeClr val="tx1"/>
              </a:solidFill>
              <a:latin typeface="+mn-ea"/>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dirty="0"/>
          </a:p>
        </p:txBody>
      </p:sp>
      <p:sp>
        <p:nvSpPr>
          <p:cNvPr id="2755" name="Google Shape;2755;p119: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122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835569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6869">
              <a:defRPr/>
            </a:pPr>
            <a:r>
              <a:rPr kumimoji="1" lang="ja-JP" altLang="en-US" dirty="0"/>
              <a:t>前スライド縦バージョン</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70264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63357F65-B916-49CC-AB81-3E8F82F63446}"/>
              </a:ext>
            </a:extLst>
          </p:cNvPr>
          <p:cNvSpPr>
            <a:spLocks noGrp="1" noRot="1" noChangeAspect="1" noTextEdit="1"/>
          </p:cNvSpPr>
          <p:nvPr>
            <p:ph type="sldImg"/>
          </p:nvPr>
        </p:nvSpPr>
        <p:spPr>
          <a:ln/>
        </p:spPr>
      </p:sp>
      <p:sp>
        <p:nvSpPr>
          <p:cNvPr id="8195" name="ノート プレースホルダー 2">
            <a:extLst>
              <a:ext uri="{FF2B5EF4-FFF2-40B4-BE49-F238E27FC236}">
                <a16:creationId xmlns:a16="http://schemas.microsoft.com/office/drawing/2014/main" id="{57410688-3691-4C74-B1B9-AF7B399FDE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地域って全部消す。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１−１</a:t>
            </a:r>
            <a:r>
              <a:rPr lang="en-US" altLang="ja-JP" dirty="0"/>
              <a:t>〜</a:t>
            </a:r>
            <a:r>
              <a:rPr lang="ja-JP" altLang="en-US" dirty="0"/>
              <a:t>２−２　までで</a:t>
            </a:r>
            <a:r>
              <a:rPr lang="en-US" altLang="ja-JP" dirty="0"/>
              <a:t>24</a:t>
            </a:r>
            <a:r>
              <a:rPr lang="ja-JP" altLang="en-US" dirty="0"/>
              <a:t>時間が不要な条件を羅列</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8196" name="スライド番号プレースホルダー 3">
            <a:extLst>
              <a:ext uri="{FF2B5EF4-FFF2-40B4-BE49-F238E27FC236}">
                <a16:creationId xmlns:a16="http://schemas.microsoft.com/office/drawing/2014/main" id="{327FA2AC-6E03-43F6-9252-CC0FA8B8F6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8D75AD-7F5C-4E5B-BA66-850111A237F5}" type="slidenum">
              <a:rPr lang="en-US" altLang="ja-JP"/>
              <a:pPr/>
              <a:t>125</a:t>
            </a:fld>
            <a:endParaRPr lang="en-US" altLang="ja-JP"/>
          </a:p>
        </p:txBody>
      </p:sp>
    </p:spTree>
    <p:extLst>
      <p:ext uri="{BB962C8B-B14F-4D97-AF65-F5344CB8AC3E}">
        <p14:creationId xmlns:p14="http://schemas.microsoft.com/office/powerpoint/2010/main" val="198708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461">
              <a:defRPr kumimoji="1">
                <a:solidFill>
                  <a:schemeClr val="tx1"/>
                </a:solidFill>
                <a:latin typeface="Arial" panose="020B0604020202020204" pitchFamily="34" charset="0"/>
                <a:ea typeface="ＭＳ Ｐゴシック" panose="020B0600070205080204" pitchFamily="50" charset="-128"/>
              </a:defRPr>
            </a:lvl1pPr>
            <a:lvl2pPr marL="744956" indent="-286522" defTabSz="918461">
              <a:defRPr kumimoji="1">
                <a:solidFill>
                  <a:schemeClr val="tx1"/>
                </a:solidFill>
                <a:latin typeface="Arial" panose="020B0604020202020204" pitchFamily="34" charset="0"/>
                <a:ea typeface="ＭＳ Ｐゴシック" panose="020B0600070205080204" pitchFamily="50" charset="-128"/>
              </a:defRPr>
            </a:lvl2pPr>
            <a:lvl3pPr marL="1146086" indent="-229217" defTabSz="918461">
              <a:defRPr kumimoji="1">
                <a:solidFill>
                  <a:schemeClr val="tx1"/>
                </a:solidFill>
                <a:latin typeface="Arial" panose="020B0604020202020204" pitchFamily="34" charset="0"/>
                <a:ea typeface="ＭＳ Ｐゴシック" panose="020B0600070205080204" pitchFamily="50" charset="-128"/>
              </a:defRPr>
            </a:lvl3pPr>
            <a:lvl4pPr marL="1604521" indent="-229217" defTabSz="918461">
              <a:defRPr kumimoji="1">
                <a:solidFill>
                  <a:schemeClr val="tx1"/>
                </a:solidFill>
                <a:latin typeface="Arial" panose="020B0604020202020204" pitchFamily="34" charset="0"/>
                <a:ea typeface="ＭＳ Ｐゴシック" panose="020B0600070205080204" pitchFamily="50" charset="-128"/>
              </a:defRPr>
            </a:lvl4pPr>
            <a:lvl5pPr marL="2062955" indent="-229217" defTabSz="918461">
              <a:defRPr kumimoji="1">
                <a:solidFill>
                  <a:schemeClr val="tx1"/>
                </a:solidFill>
                <a:latin typeface="Arial" panose="020B0604020202020204" pitchFamily="34" charset="0"/>
                <a:ea typeface="ＭＳ Ｐゴシック" panose="020B0600070205080204" pitchFamily="50" charset="-128"/>
              </a:defRPr>
            </a:lvl5pPr>
            <a:lvl6pPr marL="2521389" indent="-229217" defTabSz="91846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1846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1846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1846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8461" rtl="0" eaLnBrk="1" fontAlgn="auto" latinLnBrk="0" hangingPunct="1">
              <a:lnSpc>
                <a:spcPct val="100000"/>
              </a:lnSpc>
              <a:spcBef>
                <a:spcPts val="0"/>
              </a:spcBef>
              <a:spcAft>
                <a:spcPts val="0"/>
              </a:spcAft>
              <a:buClrTx/>
              <a:buSzTx/>
              <a:buFontTx/>
              <a:buNone/>
              <a:tabLst/>
              <a:defRPr/>
            </a:pPr>
            <a:fld id="{7255273B-E885-4C5A-9737-EDC069947497}" type="slidenum">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918461" rtl="0" eaLnBrk="1" fontAlgn="auto" latinLnBrk="0" hangingPunct="1">
                <a:lnSpc>
                  <a:spcPct val="100000"/>
                </a:lnSpc>
                <a:spcBef>
                  <a:spcPts val="0"/>
                </a:spcBef>
                <a:spcAft>
                  <a:spcPts val="0"/>
                </a:spcAft>
                <a:buClrTx/>
                <a:buSzTx/>
                <a:buFontTx/>
                <a:buNone/>
                <a:tabLst/>
                <a:defRPr/>
              </a:pPr>
              <a:t>12</a:t>
            </a:fld>
            <a:endPar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7234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rtl="0">
              <a:spcBef>
                <a:spcPts val="0"/>
              </a:spcBef>
              <a:spcAft>
                <a:spcPts val="0"/>
              </a:spcAft>
              <a:buNone/>
            </a:pPr>
            <a:fld id="{00000000-1234-1234-1234-123412341234}" type="slidenum">
              <a:rPr lang="en-US" altLang="ja-JP" sz="1200">
                <a:solidFill>
                  <a:srgbClr val="000000"/>
                </a:solidFill>
                <a:latin typeface="Arial"/>
                <a:ea typeface="Arial"/>
                <a:cs typeface="Arial"/>
                <a:sym typeface="Arial"/>
              </a:rPr>
              <a:t>13</a:t>
            </a:fld>
            <a:endParaRPr sz="1200">
              <a:solidFill>
                <a:srgbClr val="000000"/>
              </a:solidFill>
              <a:latin typeface="Arial"/>
              <a:ea typeface="Arial"/>
              <a:cs typeface="Arial"/>
              <a:sym typeface="Arial"/>
            </a:endParaRPr>
          </a:p>
        </p:txBody>
      </p:sp>
      <p:sp>
        <p:nvSpPr>
          <p:cNvPr id="384" name="Google Shape;384;p13: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13: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56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rtl="0">
              <a:spcBef>
                <a:spcPts val="0"/>
              </a:spcBef>
              <a:spcAft>
                <a:spcPts val="0"/>
              </a:spcAft>
              <a:buNone/>
            </a:pPr>
            <a:fld id="{00000000-1234-1234-1234-123412341234}" type="slidenum">
              <a:rPr lang="en-US" altLang="ja-JP" sz="1200">
                <a:solidFill>
                  <a:srgbClr val="000000"/>
                </a:solidFill>
                <a:latin typeface="Arial"/>
                <a:ea typeface="Arial"/>
                <a:cs typeface="Arial"/>
                <a:sym typeface="Arial"/>
              </a:rPr>
              <a:t>14</a:t>
            </a:fld>
            <a:endParaRPr sz="1200">
              <a:solidFill>
                <a:srgbClr val="000000"/>
              </a:solidFill>
              <a:latin typeface="Arial"/>
              <a:ea typeface="Arial"/>
              <a:cs typeface="Arial"/>
              <a:sym typeface="Arial"/>
            </a:endParaRPr>
          </a:p>
        </p:txBody>
      </p:sp>
      <p:sp>
        <p:nvSpPr>
          <p:cNvPr id="384" name="Google Shape;384;p13: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13: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501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5: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15: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443" name="Google Shape;443;p15: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extLst>
      <p:ext uri="{BB962C8B-B14F-4D97-AF65-F5344CB8AC3E}">
        <p14:creationId xmlns:p14="http://schemas.microsoft.com/office/powerpoint/2010/main" val="1927504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規制緩和後事故が増えた。なぜか？</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1987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歩合制のタクシー運転手のしゅうにゅうはどんどんへっていく</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43562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そうなってくると</a:t>
            </a:r>
            <a:endParaRPr kumimoji="1" lang="en-US" altLang="ja-JP" dirty="0"/>
          </a:p>
          <a:p>
            <a:endParaRPr kumimoji="1" lang="en-US" altLang="ja-JP" dirty="0"/>
          </a:p>
          <a:p>
            <a:endParaRPr kumimoji="1" lang="en-US" altLang="ja-JP" dirty="0"/>
          </a:p>
          <a:p>
            <a:r>
              <a:rPr kumimoji="1" lang="ja-JP" altLang="en-US" dirty="0"/>
              <a:t>実車率が低いと一日の売り上げが減るため運転手は客を見つけようといそいだり、注意力が散漫になったりするため、事故率が上がる。</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2089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8589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a:extLst>
              <a:ext uri="{FF2B5EF4-FFF2-40B4-BE49-F238E27FC236}">
                <a16:creationId xmlns:a16="http://schemas.microsoft.com/office/drawing/2014/main" id="{AD38AF4D-A376-48C0-ACCA-9E1EA1D8FBFE}"/>
              </a:ext>
            </a:extLst>
          </p:cNvPr>
          <p:cNvSpPr>
            <a:spLocks noGrp="1" noRot="1" noChangeAspect="1" noTextEdit="1"/>
          </p:cNvSpPr>
          <p:nvPr>
            <p:ph type="sldImg"/>
          </p:nvPr>
        </p:nvSpPr>
        <p:spPr>
          <a:ln/>
        </p:spPr>
      </p:sp>
      <p:sp>
        <p:nvSpPr>
          <p:cNvPr id="69635" name="ノート プレースホルダ 2">
            <a:extLst>
              <a:ext uri="{FF2B5EF4-FFF2-40B4-BE49-F238E27FC236}">
                <a16:creationId xmlns:a16="http://schemas.microsoft.com/office/drawing/2014/main" id="{9443C108-1018-47D3-88EC-D75CB334718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
        <p:nvSpPr>
          <p:cNvPr id="69636" name="スライド番号プレースホルダ 3">
            <a:extLst>
              <a:ext uri="{FF2B5EF4-FFF2-40B4-BE49-F238E27FC236}">
                <a16:creationId xmlns:a16="http://schemas.microsoft.com/office/drawing/2014/main" id="{8E111667-D121-4E73-B433-0323EAEE35B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4A1B29F6-8490-4F5A-BB52-956A10C3420F}" type="slidenum">
              <a:rPr lang="en-US" altLang="ja-JP" sz="1300">
                <a:solidFill>
                  <a:srgbClr val="000000"/>
                </a:solidFill>
              </a:rPr>
              <a:pPr eaLnBrk="1" fontAlgn="base" hangingPunct="1">
                <a:spcBef>
                  <a:spcPct val="0"/>
                </a:spcBef>
                <a:spcAft>
                  <a:spcPct val="0"/>
                </a:spcAft>
                <a:defRPr/>
              </a:pPr>
              <a:t>2</a:t>
            </a:fld>
            <a:endParaRPr lang="en-US" altLang="ja-JP" sz="1300">
              <a:solidFill>
                <a:srgbClr val="000000"/>
              </a:solidFill>
            </a:endParaRPr>
          </a:p>
        </p:txBody>
      </p:sp>
    </p:spTree>
    <p:extLst>
      <p:ext uri="{BB962C8B-B14F-4D97-AF65-F5344CB8AC3E}">
        <p14:creationId xmlns:p14="http://schemas.microsoft.com/office/powerpoint/2010/main" val="2936550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94945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98707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2:notes"/>
          <p:cNvSpPr txBox="1">
            <a:spLocks noGrp="1"/>
          </p:cNvSpPr>
          <p:nvPr>
            <p:ph type="body" idx="1"/>
          </p:nvPr>
        </p:nvSpPr>
        <p:spPr>
          <a:xfrm>
            <a:off x="680720" y="4783307"/>
            <a:ext cx="5445760" cy="3913615"/>
          </a:xfrm>
          <a:prstGeom prst="rect">
            <a:avLst/>
          </a:prstGeom>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556" name="Google Shape;556;p22: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56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具体的な韓国のコンビニが抱える問題</a:t>
            </a:r>
            <a:endParaRPr lang="en-US" altLang="ja-JP" dirty="0"/>
          </a:p>
          <a:p>
            <a:endParaRPr lang="en-US" altLang="ja-JP" dirty="0"/>
          </a:p>
          <a:p>
            <a:r>
              <a:rPr lang="ja-JP" altLang="en-US" dirty="0"/>
              <a:t>韓国の最低賃金は</a:t>
            </a:r>
            <a:r>
              <a:rPr lang="en-US" altLang="ja-JP" dirty="0"/>
              <a:t>2017</a:t>
            </a:r>
            <a:r>
              <a:rPr lang="ja-JP" altLang="en-US" dirty="0"/>
              <a:t>年の一時間当たり</a:t>
            </a:r>
            <a:r>
              <a:rPr lang="en-US" altLang="ja-JP" dirty="0"/>
              <a:t>6470</a:t>
            </a:r>
            <a:r>
              <a:rPr lang="ja-JP" altLang="en-US" dirty="0"/>
              <a:t>ウォンから</a:t>
            </a:r>
            <a:r>
              <a:rPr lang="en-US" altLang="ja-JP" dirty="0"/>
              <a:t>2019</a:t>
            </a:r>
            <a:r>
              <a:rPr lang="ja-JP" altLang="en-US" dirty="0"/>
              <a:t>年では</a:t>
            </a:r>
            <a:r>
              <a:rPr lang="en-US" altLang="ja-JP" dirty="0"/>
              <a:t>8350</a:t>
            </a:r>
            <a:r>
              <a:rPr lang="ja-JP" altLang="en-US" dirty="0"/>
              <a:t>ウォンと</a:t>
            </a:r>
            <a:r>
              <a:rPr lang="en-US" altLang="ja-JP" dirty="0"/>
              <a:t>29</a:t>
            </a:r>
            <a:r>
              <a:rPr lang="ja-JP" altLang="en-US" dirty="0"/>
              <a:t>％増加している。</a:t>
            </a:r>
            <a:endParaRPr lang="en-US" altLang="ja-JP" dirty="0"/>
          </a:p>
          <a:p>
            <a:r>
              <a:rPr lang="ja-JP" altLang="en-US" dirty="0"/>
              <a:t>また、常勤労働者を</a:t>
            </a:r>
            <a:r>
              <a:rPr lang="en-US" altLang="ja-JP" dirty="0"/>
              <a:t>5</a:t>
            </a:r>
            <a:r>
              <a:rPr lang="ja-JP" altLang="en-US" dirty="0"/>
              <a:t>人以上の事業者が運営するコンビニは午後</a:t>
            </a:r>
            <a:r>
              <a:rPr lang="en-US" altLang="ja-JP" dirty="0"/>
              <a:t>10</a:t>
            </a:r>
            <a:r>
              <a:rPr lang="ja-JP" altLang="en-US" dirty="0"/>
              <a:t>時から午前</a:t>
            </a:r>
            <a:r>
              <a:rPr lang="en-US" altLang="ja-JP" dirty="0"/>
              <a:t>6</a:t>
            </a:r>
            <a:r>
              <a:rPr lang="ja-JP" altLang="en-US" dirty="0"/>
              <a:t>時までは最低賃金の</a:t>
            </a:r>
            <a:r>
              <a:rPr lang="en-US" altLang="ja-JP" dirty="0"/>
              <a:t>1.5</a:t>
            </a:r>
            <a:r>
              <a:rPr lang="ja-JP" altLang="en-US" dirty="0"/>
              <a:t>倍を払わなくてはならない。</a:t>
            </a:r>
            <a:endParaRPr lang="en-US" altLang="ja-JP" dirty="0"/>
          </a:p>
          <a:p>
            <a:r>
              <a:rPr lang="ja-JP" altLang="en-US" dirty="0"/>
              <a:t>店主は「深夜まで営業すれば残るものがない」と訴える。</a:t>
            </a:r>
          </a:p>
          <a:p>
            <a:endParaRPr kumimoji="1" lang="ja-JP" altLang="en-US" dirty="0"/>
          </a:p>
        </p:txBody>
      </p:sp>
      <p:sp>
        <p:nvSpPr>
          <p:cNvPr id="4" name="スライド番号プレースホルダー 3"/>
          <p:cNvSpPr>
            <a:spLocks noGrp="1"/>
          </p:cNvSpPr>
          <p:nvPr>
            <p:ph type="sldNum" sz="quarter" idx="10"/>
          </p:nvPr>
        </p:nvSpPr>
        <p:spPr/>
        <p:txBody>
          <a:bodyPr/>
          <a:lstStyle/>
          <a:p>
            <a:fld id="{3ADA133D-7F6C-4464-9BD3-69A30DAEB7A1}" type="slidenum">
              <a:rPr kumimoji="1" lang="ja-JP" altLang="en-US" smtClean="0"/>
              <a:t>25</a:t>
            </a:fld>
            <a:endParaRPr kumimoji="1" lang="ja-JP" altLang="en-US" dirty="0"/>
          </a:p>
        </p:txBody>
      </p:sp>
    </p:spTree>
    <p:extLst>
      <p:ext uri="{BB962C8B-B14F-4D97-AF65-F5344CB8AC3E}">
        <p14:creationId xmlns:p14="http://schemas.microsoft.com/office/powerpoint/2010/main" val="2572560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韓国のワークライフバランス</a:t>
            </a:r>
            <a:endParaRPr kumimoji="1" lang="en-US" altLang="ja-JP" dirty="0"/>
          </a:p>
          <a:p>
            <a:endParaRPr kumimoji="1" lang="en-US" altLang="ja-JP" dirty="0"/>
          </a:p>
          <a:p>
            <a:r>
              <a:rPr kumimoji="1" lang="ja-JP" altLang="en-US" dirty="0"/>
              <a:t>超過</a:t>
            </a:r>
            <a:r>
              <a:rPr kumimoji="1" lang="en-US" altLang="ja-JP" dirty="0"/>
              <a:t>12</a:t>
            </a:r>
            <a:r>
              <a:rPr kumimoji="1" lang="ja-JP" altLang="en-US" dirty="0"/>
              <a:t>時間になった。元々は</a:t>
            </a:r>
            <a:r>
              <a:rPr kumimoji="1" lang="en-US" altLang="ja-JP" dirty="0"/>
              <a:t>28</a:t>
            </a:r>
            <a:r>
              <a:rPr kumimoji="1" lang="ja-JP" altLang="en-US" dirty="0"/>
              <a:t>時間超過</a:t>
            </a:r>
            <a:endParaRPr kumimoji="1" lang="en-US" altLang="ja-JP" dirty="0"/>
          </a:p>
        </p:txBody>
      </p:sp>
      <p:sp>
        <p:nvSpPr>
          <p:cNvPr id="4" name="スライド番号プレースホルダー 3"/>
          <p:cNvSpPr>
            <a:spLocks noGrp="1"/>
          </p:cNvSpPr>
          <p:nvPr>
            <p:ph type="sldNum" sz="quarter" idx="10"/>
          </p:nvPr>
        </p:nvSpPr>
        <p:spPr/>
        <p:txBody>
          <a:bodyPr/>
          <a:lstStyle/>
          <a:p>
            <a:fld id="{3ADA133D-7F6C-4464-9BD3-69A30DAEB7A1}" type="slidenum">
              <a:rPr kumimoji="1" lang="ja-JP" altLang="en-US" smtClean="0"/>
              <a:t>26</a:t>
            </a:fld>
            <a:endParaRPr kumimoji="1" lang="ja-JP" altLang="en-US" dirty="0"/>
          </a:p>
        </p:txBody>
      </p:sp>
    </p:spTree>
    <p:extLst>
      <p:ext uri="{BB962C8B-B14F-4D97-AF65-F5344CB8AC3E}">
        <p14:creationId xmlns:p14="http://schemas.microsoft.com/office/powerpoint/2010/main" val="4276135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63357F65-B916-49CC-AB81-3E8F82F63446}"/>
              </a:ext>
            </a:extLst>
          </p:cNvPr>
          <p:cNvSpPr>
            <a:spLocks noGrp="1" noRot="1" noChangeAspect="1" noTextEdit="1"/>
          </p:cNvSpPr>
          <p:nvPr>
            <p:ph type="sldImg"/>
          </p:nvPr>
        </p:nvSpPr>
        <p:spPr>
          <a:ln/>
        </p:spPr>
      </p:sp>
      <p:sp>
        <p:nvSpPr>
          <p:cNvPr id="8195" name="ノート プレースホルダー 2">
            <a:extLst>
              <a:ext uri="{FF2B5EF4-FFF2-40B4-BE49-F238E27FC236}">
                <a16:creationId xmlns:a16="http://schemas.microsoft.com/office/drawing/2014/main" id="{57410688-3691-4C74-B1B9-AF7B399FDE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韓国政府の規制</a:t>
            </a:r>
            <a:endParaRPr lang="en-US" altLang="ja-JP" dirty="0"/>
          </a:p>
          <a:p>
            <a:endParaRPr lang="en-US" altLang="ja-JP" dirty="0"/>
          </a:p>
          <a:p>
            <a:endParaRPr lang="en-US" altLang="ja-JP" dirty="0"/>
          </a:p>
          <a:p>
            <a:r>
              <a:rPr lang="ja-JP" altLang="en-US" dirty="0"/>
              <a:t>ジーとザーの契約</a:t>
            </a:r>
            <a:endParaRPr lang="en-US" altLang="ja-JP" dirty="0"/>
          </a:p>
          <a:p>
            <a:r>
              <a:rPr lang="ja-JP" altLang="en-US" dirty="0"/>
              <a:t>文字がわかりづらい</a:t>
            </a:r>
            <a:endParaRPr lang="en-US" altLang="ja-JP" dirty="0"/>
          </a:p>
          <a:p>
            <a:endParaRPr lang="en-US" altLang="ja-JP" dirty="0"/>
          </a:p>
          <a:p>
            <a:r>
              <a:rPr lang="ja-JP" altLang="en-US" dirty="0"/>
              <a:t>文字数増やす。順番変えるとわかりやすい。</a:t>
            </a:r>
          </a:p>
        </p:txBody>
      </p:sp>
      <p:sp>
        <p:nvSpPr>
          <p:cNvPr id="8196" name="スライド番号プレースホルダー 3">
            <a:extLst>
              <a:ext uri="{FF2B5EF4-FFF2-40B4-BE49-F238E27FC236}">
                <a16:creationId xmlns:a16="http://schemas.microsoft.com/office/drawing/2014/main" id="{327FA2AC-6E03-43F6-9252-CC0FA8B8F6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8D75AD-7F5C-4E5B-BA66-850111A237F5}" type="slidenum">
              <a:rPr lang="en-US" altLang="ja-JP"/>
              <a:pPr/>
              <a:t>27</a:t>
            </a:fld>
            <a:endParaRPr lang="en-US" altLang="ja-JP"/>
          </a:p>
        </p:txBody>
      </p:sp>
    </p:spTree>
    <p:extLst>
      <p:ext uri="{BB962C8B-B14F-4D97-AF65-F5344CB8AC3E}">
        <p14:creationId xmlns:p14="http://schemas.microsoft.com/office/powerpoint/2010/main" val="2799926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28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色の説明はスムーズに</a:t>
            </a:r>
            <a:endParaRPr lang="en-US" altLang="ja-JP" dirty="0"/>
          </a:p>
        </p:txBody>
      </p:sp>
    </p:spTree>
    <p:extLst>
      <p:ext uri="{BB962C8B-B14F-4D97-AF65-F5344CB8AC3E}">
        <p14:creationId xmlns:p14="http://schemas.microsoft.com/office/powerpoint/2010/main" val="3248281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805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30</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1080224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129468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rtl="0">
              <a:spcBef>
                <a:spcPts val="0"/>
              </a:spcBef>
              <a:spcAft>
                <a:spcPts val="0"/>
              </a:spcAft>
              <a:buNone/>
            </a:pPr>
            <a:fld id="{00000000-1234-1234-1234-123412341234}" type="slidenum">
              <a:rPr lang="en-US" altLang="ja-JP" sz="1300">
                <a:solidFill>
                  <a:srgbClr val="000000"/>
                </a:solidFill>
                <a:latin typeface="Arial"/>
                <a:ea typeface="Arial"/>
                <a:cs typeface="Arial"/>
                <a:sym typeface="Arial"/>
              </a:rPr>
              <a:t>3</a:t>
            </a:fld>
            <a:endParaRPr sz="1300">
              <a:solidFill>
                <a:srgbClr val="000000"/>
              </a:solidFill>
              <a:latin typeface="Arial"/>
              <a:ea typeface="Arial"/>
              <a:cs typeface="Arial"/>
              <a:sym typeface="Arial"/>
            </a:endParaRPr>
          </a:p>
        </p:txBody>
      </p:sp>
      <p:sp>
        <p:nvSpPr>
          <p:cNvPr id="161" name="Google Shape;161;p3: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3: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68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32</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2250781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3820595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34</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1607578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35</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1719528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70:notes"/>
          <p:cNvSpPr txBox="1">
            <a:spLocks noGrp="1"/>
          </p:cNvSpPr>
          <p:nvPr>
            <p:ph type="body" idx="1"/>
          </p:nvPr>
        </p:nvSpPr>
        <p:spPr>
          <a:xfrm>
            <a:off x="680720" y="4783307"/>
            <a:ext cx="5445760" cy="3913615"/>
          </a:xfrm>
          <a:prstGeom prst="rect">
            <a:avLst/>
          </a:prstGeom>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1747" name="Google Shape;1747;p70: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258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目的</a:t>
            </a:r>
            <a:r>
              <a:rPr kumimoji="1" lang="en-US" altLang="ja-JP" dirty="0" smtClean="0"/>
              <a:t>1-5,1-6</a:t>
            </a:r>
            <a:r>
              <a:rPr kumimoji="1" lang="ja-JP" altLang="en-US" dirty="0" smtClean="0"/>
              <a:t>を達成するためにアンケート調査を実施しました。</a:t>
            </a:r>
            <a:endParaRPr kumimoji="1" lang="en-US" altLang="ja-JP" dirty="0" smtClean="0"/>
          </a:p>
          <a:p>
            <a:r>
              <a:rPr kumimoji="1" lang="ja-JP" altLang="en-US" dirty="0" smtClean="0"/>
              <a:t>時間の都合上～</a:t>
            </a:r>
            <a:endParaRPr kumimoji="1" lang="en-US" altLang="ja-JP" dirty="0" smtClean="0"/>
          </a:p>
          <a:p>
            <a:r>
              <a:rPr kumimoji="1" lang="ja-JP" altLang="en-US" dirty="0" smtClean="0"/>
              <a:t>学生</a:t>
            </a:r>
            <a:r>
              <a:rPr kumimoji="1" lang="en-US" altLang="ja-JP" dirty="0" smtClean="0"/>
              <a:t>277</a:t>
            </a:r>
            <a:r>
              <a:rPr kumimoji="1" lang="ja-JP" altLang="en-US" dirty="0" smtClean="0"/>
              <a:t>人に対して</a:t>
            </a:r>
            <a:r>
              <a:rPr kumimoji="1" lang="en-US" altLang="ja-JP" dirty="0" smtClean="0"/>
              <a:t>Google</a:t>
            </a:r>
            <a:r>
              <a:rPr kumimoji="1" lang="ja-JP" altLang="en-US" dirty="0" smtClean="0"/>
              <a:t>フォーム、高齢者</a:t>
            </a:r>
            <a:r>
              <a:rPr kumimoji="1" lang="en-US" altLang="ja-JP" dirty="0" smtClean="0"/>
              <a:t>49</a:t>
            </a:r>
            <a:r>
              <a:rPr kumimoji="1" lang="ja-JP" altLang="en-US" dirty="0" smtClean="0"/>
              <a:t>人に対して質問紙調査</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2870510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54088">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88CD5CA4-4B9C-4B8A-B3D2-408EEE8988C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rPr>
              <a:pPr marL="0" marR="0" lvl="0" indent="0" algn="r" defTabSz="954088" rtl="0" eaLnBrk="1" fontAlgn="base" latinLnBrk="0" hangingPunct="1">
                <a:lnSpc>
                  <a:spcPct val="100000"/>
                </a:lnSpc>
                <a:spcBef>
                  <a:spcPct val="0"/>
                </a:spcBef>
                <a:spcAft>
                  <a:spcPct val="0"/>
                </a:spcAft>
                <a:buClrTx/>
                <a:buSzTx/>
                <a:buFontTx/>
                <a:buNone/>
                <a:tabLst/>
                <a:defRPr/>
              </a:pPr>
              <a:t>38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ja-JP" altLang="en-US" dirty="0" smtClean="0"/>
              <a:t>質問項目と目的の対応</a:t>
            </a:r>
            <a:endParaRPr lang="en-US" altLang="ja-JP" dirty="0"/>
          </a:p>
        </p:txBody>
      </p:sp>
    </p:spTree>
    <p:extLst>
      <p:ext uri="{BB962C8B-B14F-4D97-AF65-F5344CB8AC3E}">
        <p14:creationId xmlns:p14="http://schemas.microsoft.com/office/powerpoint/2010/main" val="594165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54088">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88CD5CA4-4B9C-4B8A-B3D2-408EEE8988C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39</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ja-JP" altLang="en-US"/>
              <a:t>それぞれの項目についてもうすこし詳しく説明</a:t>
            </a:r>
            <a:endParaRPr lang="en-US" altLang="ja-JP"/>
          </a:p>
          <a:p>
            <a:pPr eaLnBrk="1" hangingPunct="1"/>
            <a:r>
              <a:rPr lang="ja-JP" altLang="en-US"/>
              <a:t>項目と目的を表にした</a:t>
            </a:r>
            <a:endParaRPr lang="en-US" altLang="ja-JP"/>
          </a:p>
          <a:p>
            <a:pPr eaLnBrk="1" hangingPunct="1"/>
            <a:r>
              <a:rPr lang="en-US" altLang="ja-JP"/>
              <a:t>A</a:t>
            </a:r>
            <a:r>
              <a:rPr lang="ja-JP" altLang="en-US"/>
              <a:t>が・・・で</a:t>
            </a:r>
            <a:r>
              <a:rPr lang="en-US" altLang="ja-JP"/>
              <a:t>B</a:t>
            </a:r>
            <a:r>
              <a:rPr lang="ja-JP" altLang="en-US"/>
              <a:t>が・・・で</a:t>
            </a:r>
            <a:r>
              <a:rPr lang="en-US" altLang="ja-JP"/>
              <a:t>C</a:t>
            </a:r>
            <a:r>
              <a:rPr lang="ja-JP" altLang="en-US"/>
              <a:t>が・・・。</a:t>
            </a:r>
            <a:endParaRPr lang="en-US" altLang="ja-JP"/>
          </a:p>
          <a:p>
            <a:pPr eaLnBrk="1" hangingPunct="1"/>
            <a:r>
              <a:rPr lang="ja-JP" altLang="en-US"/>
              <a:t>まず基礎情報。基本的に実態把握のため。（</a:t>
            </a:r>
            <a:r>
              <a:rPr lang="en-US" altLang="ja-JP"/>
              <a:t>A</a:t>
            </a:r>
            <a:r>
              <a:rPr lang="ja-JP" altLang="en-US"/>
              <a:t>）</a:t>
            </a:r>
            <a:endParaRPr lang="en-US" altLang="ja-JP"/>
          </a:p>
          <a:p>
            <a:pPr eaLnBrk="1" hangingPunct="1"/>
            <a:r>
              <a:rPr lang="ja-JP" altLang="en-US"/>
              <a:t>ここで一人暮らしの大学生に対象をしぼるため一人暮らしかどうかを聞く。</a:t>
            </a:r>
            <a:endParaRPr lang="en-US" altLang="ja-JP"/>
          </a:p>
          <a:p>
            <a:pPr eaLnBrk="1" hangingPunct="1"/>
            <a:r>
              <a:rPr lang="ja-JP" altLang="en-US"/>
              <a:t>あと住まいを聞くことでロッカー設置位置の参考にする。これが</a:t>
            </a:r>
            <a:r>
              <a:rPr lang="en-US" altLang="ja-JP"/>
              <a:t>B</a:t>
            </a:r>
          </a:p>
          <a:p>
            <a:pPr eaLnBrk="1" hangingPunct="1"/>
            <a:endParaRPr lang="en-US" altLang="ja-JP"/>
          </a:p>
        </p:txBody>
      </p:sp>
    </p:spTree>
    <p:extLst>
      <p:ext uri="{BB962C8B-B14F-4D97-AF65-F5344CB8AC3E}">
        <p14:creationId xmlns:p14="http://schemas.microsoft.com/office/powerpoint/2010/main" val="3651997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54088">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88CD5CA4-4B9C-4B8A-B3D2-408EEE8988C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40</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ja-JP" altLang="en-US"/>
              <a:t>それぞれの項目についてもうすこし詳しく説明</a:t>
            </a:r>
            <a:endParaRPr lang="en-US" altLang="ja-JP"/>
          </a:p>
          <a:p>
            <a:pPr eaLnBrk="1" hangingPunct="1"/>
            <a:r>
              <a:rPr lang="ja-JP" altLang="en-US"/>
              <a:t>項目と目的を表にした</a:t>
            </a:r>
            <a:endParaRPr lang="en-US" altLang="ja-JP"/>
          </a:p>
          <a:p>
            <a:pPr eaLnBrk="1" hangingPunct="1"/>
            <a:r>
              <a:rPr lang="en-US" altLang="ja-JP"/>
              <a:t>A</a:t>
            </a:r>
            <a:r>
              <a:rPr lang="ja-JP" altLang="en-US"/>
              <a:t>が・・・で</a:t>
            </a:r>
            <a:r>
              <a:rPr lang="en-US" altLang="ja-JP"/>
              <a:t>B</a:t>
            </a:r>
            <a:r>
              <a:rPr lang="ja-JP" altLang="en-US"/>
              <a:t>が・・・で</a:t>
            </a:r>
            <a:r>
              <a:rPr lang="en-US" altLang="ja-JP"/>
              <a:t>C</a:t>
            </a:r>
            <a:r>
              <a:rPr lang="ja-JP" altLang="en-US"/>
              <a:t>が・・・。</a:t>
            </a:r>
            <a:endParaRPr lang="en-US" altLang="ja-JP"/>
          </a:p>
          <a:p>
            <a:pPr eaLnBrk="1" hangingPunct="1"/>
            <a:r>
              <a:rPr lang="ja-JP" altLang="en-US"/>
              <a:t>まず基礎情報。基本的に実態把握のため。（</a:t>
            </a:r>
            <a:r>
              <a:rPr lang="en-US" altLang="ja-JP"/>
              <a:t>A</a:t>
            </a:r>
            <a:r>
              <a:rPr lang="ja-JP" altLang="en-US"/>
              <a:t>）</a:t>
            </a:r>
            <a:endParaRPr lang="en-US" altLang="ja-JP"/>
          </a:p>
          <a:p>
            <a:pPr eaLnBrk="1" hangingPunct="1"/>
            <a:r>
              <a:rPr lang="ja-JP" altLang="en-US"/>
              <a:t>ここで一人暮らしの大学生に対象をしぼるため一人暮らしかどうかを聞く。</a:t>
            </a:r>
            <a:endParaRPr lang="en-US" altLang="ja-JP"/>
          </a:p>
          <a:p>
            <a:pPr eaLnBrk="1" hangingPunct="1"/>
            <a:r>
              <a:rPr lang="ja-JP" altLang="en-US"/>
              <a:t>あと住まいを聞くことでロッカー設置位置の参考にする。これが</a:t>
            </a:r>
            <a:r>
              <a:rPr lang="en-US" altLang="ja-JP"/>
              <a:t>B</a:t>
            </a:r>
          </a:p>
          <a:p>
            <a:pPr eaLnBrk="1" hangingPunct="1"/>
            <a:endParaRPr lang="en-US" altLang="ja-JP"/>
          </a:p>
        </p:txBody>
      </p:sp>
    </p:spTree>
    <p:extLst>
      <p:ext uri="{BB962C8B-B14F-4D97-AF65-F5344CB8AC3E}">
        <p14:creationId xmlns:p14="http://schemas.microsoft.com/office/powerpoint/2010/main" val="2099038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54088">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88CD5CA4-4B9C-4B8A-B3D2-408EEE8988C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41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ja-JP" altLang="en-US"/>
              <a:t>それぞれの項目についてもうすこし詳しく説明</a:t>
            </a:r>
            <a:endParaRPr lang="en-US" altLang="ja-JP"/>
          </a:p>
          <a:p>
            <a:pPr eaLnBrk="1" hangingPunct="1"/>
            <a:r>
              <a:rPr lang="ja-JP" altLang="en-US"/>
              <a:t>項目と目的を表にした</a:t>
            </a:r>
            <a:endParaRPr lang="en-US" altLang="ja-JP"/>
          </a:p>
          <a:p>
            <a:pPr eaLnBrk="1" hangingPunct="1"/>
            <a:r>
              <a:rPr lang="en-US" altLang="ja-JP"/>
              <a:t>A</a:t>
            </a:r>
            <a:r>
              <a:rPr lang="ja-JP" altLang="en-US"/>
              <a:t>が・・・で</a:t>
            </a:r>
            <a:r>
              <a:rPr lang="en-US" altLang="ja-JP"/>
              <a:t>B</a:t>
            </a:r>
            <a:r>
              <a:rPr lang="ja-JP" altLang="en-US"/>
              <a:t>が・・・で</a:t>
            </a:r>
            <a:r>
              <a:rPr lang="en-US" altLang="ja-JP"/>
              <a:t>C</a:t>
            </a:r>
            <a:r>
              <a:rPr lang="ja-JP" altLang="en-US"/>
              <a:t>が・・・。</a:t>
            </a:r>
            <a:endParaRPr lang="en-US" altLang="ja-JP"/>
          </a:p>
          <a:p>
            <a:pPr eaLnBrk="1" hangingPunct="1"/>
            <a:r>
              <a:rPr lang="ja-JP" altLang="en-US"/>
              <a:t>まず基礎情報。基本的に実態把握のため。（</a:t>
            </a:r>
            <a:r>
              <a:rPr lang="en-US" altLang="ja-JP"/>
              <a:t>A</a:t>
            </a:r>
            <a:r>
              <a:rPr lang="ja-JP" altLang="en-US"/>
              <a:t>）</a:t>
            </a:r>
            <a:endParaRPr lang="en-US" altLang="ja-JP"/>
          </a:p>
          <a:p>
            <a:pPr eaLnBrk="1" hangingPunct="1"/>
            <a:r>
              <a:rPr lang="ja-JP" altLang="en-US"/>
              <a:t>ここで一人暮らしの大学生に対象をしぼるため一人暮らしかどうかを聞く。</a:t>
            </a:r>
            <a:endParaRPr lang="en-US" altLang="ja-JP"/>
          </a:p>
          <a:p>
            <a:pPr eaLnBrk="1" hangingPunct="1"/>
            <a:r>
              <a:rPr lang="ja-JP" altLang="en-US"/>
              <a:t>あと住まいを聞くことでロッカー設置位置の参考にする。これが</a:t>
            </a:r>
            <a:r>
              <a:rPr lang="en-US" altLang="ja-JP"/>
              <a:t>B</a:t>
            </a:r>
          </a:p>
          <a:p>
            <a:pPr eaLnBrk="1" hangingPunct="1"/>
            <a:endParaRPr lang="en-US" altLang="ja-JP"/>
          </a:p>
        </p:txBody>
      </p:sp>
    </p:spTree>
    <p:extLst>
      <p:ext uri="{BB962C8B-B14F-4D97-AF65-F5344CB8AC3E}">
        <p14:creationId xmlns:p14="http://schemas.microsoft.com/office/powerpoint/2010/main" val="2158353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0720" y="4783307"/>
            <a:ext cx="5445760" cy="3913615"/>
          </a:xfrm>
          <a:prstGeom prst="rect">
            <a:avLst/>
          </a:prstGeom>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32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763558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3469550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2851164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2520002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3963550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361655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1084816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パーセンテージ入れる</a:t>
            </a: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3366553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2332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あなたから一般で賛成は減っているが反対は増えていない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3956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txBox="1">
            <a:spLocks noGrp="1"/>
          </p:cNvSpPr>
          <p:nvPr>
            <p:ph type="body" idx="1"/>
          </p:nvPr>
        </p:nvSpPr>
        <p:spPr>
          <a:xfrm>
            <a:off x="680720" y="4783307"/>
            <a:ext cx="5445760" cy="3913615"/>
          </a:xfrm>
          <a:prstGeom prst="rect">
            <a:avLst/>
          </a:prstGeom>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213" name="Google Shape;213;p6: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753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38019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71:notes"/>
          <p:cNvSpPr txBox="1">
            <a:spLocks noGrp="1"/>
          </p:cNvSpPr>
          <p:nvPr>
            <p:ph type="body" idx="1"/>
          </p:nvPr>
        </p:nvSpPr>
        <p:spPr>
          <a:xfrm>
            <a:off x="680720" y="4783307"/>
            <a:ext cx="5445760" cy="3913615"/>
          </a:xfrm>
          <a:prstGeom prst="rect">
            <a:avLst/>
          </a:prstGeom>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1756" name="Google Shape;1756;p71: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3809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p72: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5" name="Google Shape;1765;p72: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1766" name="Google Shape;1766;p72: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7867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71438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p78: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4" name="Google Shape;1894;p78: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
        <p:nvSpPr>
          <p:cNvPr id="1895" name="Google Shape;1895;p78: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4235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82482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45991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5484877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172296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249447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a:extLst>
              <a:ext uri="{FF2B5EF4-FFF2-40B4-BE49-F238E27FC236}">
                <a16:creationId xmlns:a16="http://schemas.microsoft.com/office/drawing/2014/main" id="{1B794A9B-F08D-4C7B-9F71-996D9566F2AB}"/>
              </a:ext>
            </a:extLst>
          </p:cNvPr>
          <p:cNvSpPr>
            <a:spLocks noGrp="1" noRot="1" noChangeAspect="1" noTextEdit="1"/>
          </p:cNvSpPr>
          <p:nvPr>
            <p:ph type="sldImg"/>
          </p:nvPr>
        </p:nvSpPr>
        <p:spPr>
          <a:ln/>
        </p:spPr>
      </p:sp>
      <p:sp>
        <p:nvSpPr>
          <p:cNvPr id="73731" name="ノート プレースホルダ 2">
            <a:extLst>
              <a:ext uri="{FF2B5EF4-FFF2-40B4-BE49-F238E27FC236}">
                <a16:creationId xmlns:a16="http://schemas.microsoft.com/office/drawing/2014/main" id="{2B46D165-1993-4EDB-AD38-A6DACF4E586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目的は企業目線と利用者目線の二つに分けました。</a:t>
            </a:r>
            <a:endParaRPr lang="en-US" altLang="ja-JP" dirty="0"/>
          </a:p>
          <a:p>
            <a:pPr eaLnBrk="1" hangingPunct="1"/>
            <a:r>
              <a:rPr lang="ja-JP" altLang="en-US" dirty="0"/>
              <a:t>まず、企業目線ではこれらの主張の是非を検討します</a:t>
            </a:r>
            <a:endParaRPr lang="en-US" altLang="ja-JP" dirty="0"/>
          </a:p>
        </p:txBody>
      </p:sp>
      <p:sp>
        <p:nvSpPr>
          <p:cNvPr id="73732" name="スライド番号プレースホルダ 3">
            <a:extLst>
              <a:ext uri="{FF2B5EF4-FFF2-40B4-BE49-F238E27FC236}">
                <a16:creationId xmlns:a16="http://schemas.microsoft.com/office/drawing/2014/main" id="{3909472F-624C-456A-8BA9-91FE2219EA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2D696CBB-A087-4EC1-B779-E7F287B5D315}" type="slidenum">
              <a:rPr lang="en-US" altLang="ja-JP" sz="1300">
                <a:solidFill>
                  <a:srgbClr val="000000"/>
                </a:solidFill>
              </a:rPr>
              <a:pPr eaLnBrk="1" fontAlgn="base" hangingPunct="1">
                <a:spcBef>
                  <a:spcPct val="0"/>
                </a:spcBef>
                <a:spcAft>
                  <a:spcPct val="0"/>
                </a:spcAft>
                <a:defRPr/>
              </a:pPr>
              <a:t>6</a:t>
            </a:fld>
            <a:endParaRPr lang="en-US" altLang="ja-JP" sz="1300">
              <a:solidFill>
                <a:srgbClr val="000000"/>
              </a:solidFill>
            </a:endParaRPr>
          </a:p>
        </p:txBody>
      </p:sp>
    </p:spTree>
    <p:extLst>
      <p:ext uri="{BB962C8B-B14F-4D97-AF65-F5344CB8AC3E}">
        <p14:creationId xmlns:p14="http://schemas.microsoft.com/office/powerpoint/2010/main" val="841991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3480692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905873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0925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7819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6869">
              <a:defRPr/>
            </a:pPr>
            <a:r>
              <a:rPr kumimoji="1" lang="ja-JP" altLang="en-US" dirty="0"/>
              <a:t>（４）（６）</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9104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6850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23118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77163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09176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（６）（１０）</a:t>
            </a:r>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927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E8BC324C-F736-4A71-89B2-20E7996782A2}" type="slidenum">
              <a:rPr lang="en-US" altLang="ja-JP" sz="1300">
                <a:solidFill>
                  <a:srgbClr val="000000"/>
                </a:solidFill>
              </a:rPr>
              <a:pPr eaLnBrk="1" fontAlgn="base" hangingPunct="1">
                <a:spcBef>
                  <a:spcPct val="0"/>
                </a:spcBef>
                <a:spcAft>
                  <a:spcPct val="0"/>
                </a:spcAft>
                <a:defRPr/>
              </a:pPr>
              <a:t>7</a:t>
            </a:fld>
            <a:endParaRPr lang="en-US" altLang="ja-JP" sz="1300">
              <a:solidFill>
                <a:srgbClr val="000000"/>
              </a:solidFill>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したがって企業目線からは、</a:t>
            </a:r>
            <a:endParaRPr lang="en-US" altLang="ja-JP" dirty="0"/>
          </a:p>
          <a:p>
            <a:pPr eaLnBrk="1" hangingPunct="1"/>
            <a:endParaRPr lang="en-US" altLang="ja-JP" dirty="0"/>
          </a:p>
          <a:p>
            <a:pPr eaLnBrk="1" hangingPunct="1"/>
            <a:endParaRPr lang="en-US" altLang="ja-JP" dirty="0"/>
          </a:p>
          <a:p>
            <a:pPr eaLnBrk="1" hangingPunct="1"/>
            <a:r>
              <a:rPr lang="en-US" altLang="ja-JP" dirty="0"/>
              <a:t>(</a:t>
            </a:r>
            <a:r>
              <a:rPr lang="ja-JP" altLang="en-US" dirty="0"/>
              <a:t>もし目的</a:t>
            </a:r>
            <a:r>
              <a:rPr lang="en-US" altLang="ja-JP" dirty="0"/>
              <a:t>1-2</a:t>
            </a:r>
            <a:r>
              <a:rPr lang="ja-JP" altLang="en-US" dirty="0"/>
              <a:t>について突っ込まれたら、目的</a:t>
            </a:r>
            <a:r>
              <a:rPr lang="en-US" altLang="ja-JP" dirty="0"/>
              <a:t>1-2</a:t>
            </a:r>
            <a:r>
              <a:rPr lang="ja-JP" altLang="en-US" dirty="0"/>
              <a:t>は時間の都合上割愛しますと言いましょう。）</a:t>
            </a:r>
            <a:endParaRPr lang="en-US" altLang="ja-JP" dirty="0"/>
          </a:p>
        </p:txBody>
      </p:sp>
    </p:spTree>
    <p:extLst>
      <p:ext uri="{BB962C8B-B14F-4D97-AF65-F5344CB8AC3E}">
        <p14:creationId xmlns:p14="http://schemas.microsoft.com/office/powerpoint/2010/main" val="9854112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（６）（１０）</a:t>
            </a:r>
          </a:p>
        </p:txBody>
      </p:sp>
      <p:sp>
        <p:nvSpPr>
          <p:cNvPr id="4" name="スライド番号プレースホルダー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47518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9"/>
        <p:cNvGrpSpPr/>
        <p:nvPr/>
      </p:nvGrpSpPr>
      <p:grpSpPr>
        <a:xfrm>
          <a:off x="0" y="0"/>
          <a:ext cx="0" cy="0"/>
          <a:chOff x="0" y="0"/>
          <a:chExt cx="0" cy="0"/>
        </a:xfrm>
      </p:grpSpPr>
      <p:sp>
        <p:nvSpPr>
          <p:cNvPr id="2690" name="Google Shape;2690;p113: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marR="0" lvl="0" indent="0" algn="r" rtl="0">
              <a:spcBef>
                <a:spcPts val="0"/>
              </a:spcBef>
              <a:spcAft>
                <a:spcPts val="0"/>
              </a:spcAft>
              <a:buNone/>
            </a:pPr>
            <a:fld id="{00000000-1234-1234-1234-123412341234}" type="slidenum">
              <a:rPr lang="en-US" altLang="ja-JP" sz="1300">
                <a:solidFill>
                  <a:srgbClr val="000000"/>
                </a:solidFill>
                <a:latin typeface="Arial"/>
                <a:ea typeface="Arial"/>
                <a:cs typeface="Arial"/>
                <a:sym typeface="Arial"/>
              </a:rPr>
              <a:t>77</a:t>
            </a:fld>
            <a:endParaRPr sz="1300">
              <a:solidFill>
                <a:srgbClr val="000000"/>
              </a:solidFill>
              <a:latin typeface="Arial"/>
              <a:ea typeface="Arial"/>
              <a:cs typeface="Arial"/>
              <a:sym typeface="Arial"/>
            </a:endParaRPr>
          </a:p>
        </p:txBody>
      </p:sp>
      <p:sp>
        <p:nvSpPr>
          <p:cNvPr id="2691" name="Google Shape;2691;p113: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2" name="Google Shape;2692;p113: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7062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63357F65-B916-49CC-AB81-3E8F82F63446}"/>
              </a:ext>
            </a:extLst>
          </p:cNvPr>
          <p:cNvSpPr>
            <a:spLocks noGrp="1" noRot="1" noChangeAspect="1" noTextEdit="1"/>
          </p:cNvSpPr>
          <p:nvPr>
            <p:ph type="sldImg"/>
          </p:nvPr>
        </p:nvSpPr>
        <p:spPr>
          <a:ln/>
        </p:spPr>
      </p:sp>
      <p:sp>
        <p:nvSpPr>
          <p:cNvPr id="8195" name="ノート プレースホルダー 2">
            <a:extLst>
              <a:ext uri="{FF2B5EF4-FFF2-40B4-BE49-F238E27FC236}">
                <a16:creationId xmlns:a16="http://schemas.microsoft.com/office/drawing/2014/main" id="{57410688-3691-4C74-B1B9-AF7B399FDE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御覧のような事例を収集し、社会的ジレンマ構造があれば～</a:t>
            </a:r>
            <a:endParaRPr lang="en-US" altLang="ja-JP" dirty="0"/>
          </a:p>
          <a:p>
            <a:endParaRPr lang="en-US" altLang="ja-JP" dirty="0"/>
          </a:p>
          <a:p>
            <a:r>
              <a:rPr lang="ja-JP" altLang="en-US" dirty="0"/>
              <a:t>まず、企業目線の目的</a:t>
            </a:r>
            <a:r>
              <a:rPr lang="en-US" altLang="ja-JP" dirty="0"/>
              <a:t>1-1</a:t>
            </a:r>
            <a:r>
              <a:rPr lang="ja-JP" altLang="en-US" dirty="0"/>
              <a:t>　政府介入の是非を検討します。</a:t>
            </a:r>
            <a:endParaRPr lang="en-US" altLang="ja-JP" dirty="0"/>
          </a:p>
          <a:p>
            <a:r>
              <a:rPr lang="ja-JP" altLang="en-US" dirty="0"/>
              <a:t>タクシーの国内事例では、規制緩和により収益基盤の悪化や事故率の増加がみられました。</a:t>
            </a:r>
            <a:endParaRPr lang="en-US" altLang="ja-JP" dirty="0"/>
          </a:p>
          <a:p>
            <a:r>
              <a:rPr lang="ja-JP" altLang="en-US" dirty="0"/>
              <a:t>また、韓国の事例では、最低賃金の上昇などにより企業側のコストが増大したことで、深夜に直前</a:t>
            </a:r>
            <a:r>
              <a:rPr lang="en-US" altLang="ja-JP" dirty="0"/>
              <a:t>3</a:t>
            </a:r>
            <a:r>
              <a:rPr lang="ja-JP" altLang="en-US" dirty="0"/>
              <a:t>か月赤字の店は契約期間中でも深夜営業中止可能となっています。</a:t>
            </a:r>
            <a:endParaRPr lang="en-US" altLang="ja-JP" dirty="0"/>
          </a:p>
          <a:p>
            <a:r>
              <a:rPr lang="ja-JP" altLang="en-US" dirty="0"/>
              <a:t>また、ヨーロッパでは「宗教的理由」、「労働者保護」の観点から、日曜・</a:t>
            </a:r>
            <a:r>
              <a:rPr lang="en-US" altLang="ja-JP" dirty="0"/>
              <a:t>24</a:t>
            </a:r>
            <a:r>
              <a:rPr lang="ja-JP" altLang="en-US" dirty="0"/>
              <a:t>時間営業があまりされていなかったが、</a:t>
            </a:r>
            <a:r>
              <a:rPr lang="en-US" altLang="ja-JP" dirty="0"/>
              <a:t>2000</a:t>
            </a:r>
            <a:r>
              <a:rPr lang="ja-JP" altLang="en-US" dirty="0"/>
              <a:t>年代に入って規制緩和を求める議論が起きている。</a:t>
            </a:r>
          </a:p>
          <a:p>
            <a:r>
              <a:rPr lang="ja-JP" altLang="en-US" dirty="0"/>
              <a:t>実際に規制緩和が行われるも雇用促進効果なく、売上げも伸びなかったことから規制緩和に否定的です。</a:t>
            </a:r>
          </a:p>
          <a:p>
            <a:endParaRPr lang="ja-JP" altLang="en-US" dirty="0"/>
          </a:p>
        </p:txBody>
      </p:sp>
      <p:sp>
        <p:nvSpPr>
          <p:cNvPr id="8196" name="スライド番号プレースホルダー 3">
            <a:extLst>
              <a:ext uri="{FF2B5EF4-FFF2-40B4-BE49-F238E27FC236}">
                <a16:creationId xmlns:a16="http://schemas.microsoft.com/office/drawing/2014/main" id="{327FA2AC-6E03-43F6-9252-CC0FA8B8F6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8D75AD-7F5C-4E5B-BA66-850111A237F5}" type="slidenum">
              <a:rPr lang="en-US" altLang="ja-JP"/>
              <a:pPr/>
              <a:t>78</a:t>
            </a:fld>
            <a:endParaRPr lang="en-US" altLang="ja-JP"/>
          </a:p>
        </p:txBody>
      </p:sp>
    </p:spTree>
    <p:extLst>
      <p:ext uri="{BB962C8B-B14F-4D97-AF65-F5344CB8AC3E}">
        <p14:creationId xmlns:p14="http://schemas.microsoft.com/office/powerpoint/2010/main" val="40911440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63357F65-B916-49CC-AB81-3E8F82F63446}"/>
              </a:ext>
            </a:extLst>
          </p:cNvPr>
          <p:cNvSpPr>
            <a:spLocks noGrp="1" noRot="1" noChangeAspect="1" noTextEdit="1"/>
          </p:cNvSpPr>
          <p:nvPr>
            <p:ph type="sldImg"/>
          </p:nvPr>
        </p:nvSpPr>
        <p:spPr>
          <a:ln/>
        </p:spPr>
      </p:sp>
      <p:sp>
        <p:nvSpPr>
          <p:cNvPr id="8195" name="ノート プレースホルダー 2">
            <a:extLst>
              <a:ext uri="{FF2B5EF4-FFF2-40B4-BE49-F238E27FC236}">
                <a16:creationId xmlns:a16="http://schemas.microsoft.com/office/drawing/2014/main" id="{57410688-3691-4C74-B1B9-AF7B399FDE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次の店舗目線の目的１－３では、夜間の営業停止が昼間の売上に影響するかどうかを明らかにします。</a:t>
            </a:r>
            <a:endParaRPr lang="en-US" altLang="ja-JP" dirty="0"/>
          </a:p>
          <a:p>
            <a:r>
              <a:rPr lang="ja-JP" altLang="en-US" dirty="0"/>
              <a:t>ヒアリング結果から、深夜営業を中止したい店舗は多数あるものの、売り上げの低下や深夜に行っている作業への影響があることがわかりました。</a:t>
            </a:r>
            <a:endParaRPr lang="en-US" altLang="ja-JP" dirty="0"/>
          </a:p>
          <a:p>
            <a:r>
              <a:rPr lang="ja-JP" altLang="en-US" dirty="0"/>
              <a:t>私たちはこのような課題があることで、深夜営業停止に踏み出せないのではないかと推測しました。</a:t>
            </a:r>
          </a:p>
          <a:p>
            <a:endParaRPr lang="ja-JP" altLang="en-US" dirty="0"/>
          </a:p>
        </p:txBody>
      </p:sp>
      <p:sp>
        <p:nvSpPr>
          <p:cNvPr id="8196" name="スライド番号プレースホルダー 3">
            <a:extLst>
              <a:ext uri="{FF2B5EF4-FFF2-40B4-BE49-F238E27FC236}">
                <a16:creationId xmlns:a16="http://schemas.microsoft.com/office/drawing/2014/main" id="{327FA2AC-6E03-43F6-9252-CC0FA8B8F6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6664" rtl="0" eaLnBrk="1" fontAlgn="auto" latinLnBrk="0" hangingPunct="1">
              <a:lnSpc>
                <a:spcPct val="100000"/>
              </a:lnSpc>
              <a:spcBef>
                <a:spcPts val="0"/>
              </a:spcBef>
              <a:spcAft>
                <a:spcPts val="0"/>
              </a:spcAft>
              <a:buClrTx/>
              <a:buSzTx/>
              <a:buFontTx/>
              <a:buNone/>
              <a:tabLst/>
              <a:defRPr/>
            </a:pPr>
            <a:fld id="{6D8D75AD-7F5C-4E5B-BA66-850111A237F5}"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56664" rtl="0" eaLnBrk="1" fontAlgn="auto" latinLnBrk="0" hangingPunct="1">
                <a:lnSpc>
                  <a:spcPct val="100000"/>
                </a:lnSpc>
                <a:spcBef>
                  <a:spcPts val="0"/>
                </a:spcBef>
                <a:spcAft>
                  <a:spcPts val="0"/>
                </a:spcAft>
                <a:buClrTx/>
                <a:buSzTx/>
                <a:buFontTx/>
                <a:buNone/>
                <a:tabLst/>
                <a:defRPr/>
              </a:pPr>
              <a:t>79</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1563343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63357F65-B916-49CC-AB81-3E8F82F63446}"/>
              </a:ext>
            </a:extLst>
          </p:cNvPr>
          <p:cNvSpPr>
            <a:spLocks noGrp="1" noRot="1" noChangeAspect="1" noTextEdit="1"/>
          </p:cNvSpPr>
          <p:nvPr>
            <p:ph type="sldImg"/>
          </p:nvPr>
        </p:nvSpPr>
        <p:spPr>
          <a:ln/>
        </p:spPr>
      </p:sp>
      <p:sp>
        <p:nvSpPr>
          <p:cNvPr id="8195" name="ノート プレースホルダー 2">
            <a:extLst>
              <a:ext uri="{FF2B5EF4-FFF2-40B4-BE49-F238E27FC236}">
                <a16:creationId xmlns:a16="http://schemas.microsoft.com/office/drawing/2014/main" id="{57410688-3691-4C74-B1B9-AF7B399FDE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次に、目的１－４では地域属性別にコンビニの深夜帯利用の差を明らかにします。</a:t>
            </a:r>
            <a:endParaRPr lang="en-US" altLang="ja-JP" dirty="0"/>
          </a:p>
          <a:p>
            <a:r>
              <a:rPr lang="ja-JP" altLang="en-US" dirty="0"/>
              <a:t>様々な地域のコンビニ店舗へヒアリングを行った結果から、学生街エリアでは深夜でも学生の利用があることがわかりました。しかしながら深夜バイトが集まらず店長に負担がかかっている現実もあるそうです。</a:t>
            </a:r>
            <a:endParaRPr lang="en-US" altLang="ja-JP" dirty="0"/>
          </a:p>
          <a:p>
            <a:r>
              <a:rPr lang="ja-JP" altLang="en-US" dirty="0"/>
              <a:t>例外として、大学から少し距離のあるセブンイレブン松見公園店では深夜の利用者は激減しているということもわかりました。</a:t>
            </a:r>
            <a:endParaRPr lang="en-US" altLang="ja-JP" dirty="0"/>
          </a:p>
          <a:p>
            <a:endParaRPr lang="en-US" altLang="ja-JP" dirty="0"/>
          </a:p>
          <a:p>
            <a:r>
              <a:rPr lang="ja-JP" altLang="en-US" dirty="0"/>
              <a:t>次に住宅街エリアでは、住宅街に住んでいる人の深夜利用ほぼないことがわかりました。深夜営業中止による品揃えの悪さは容認できるようです。</a:t>
            </a:r>
          </a:p>
          <a:p>
            <a:endParaRPr lang="ja-JP" altLang="en-US" dirty="0"/>
          </a:p>
        </p:txBody>
      </p:sp>
      <p:sp>
        <p:nvSpPr>
          <p:cNvPr id="8196" name="スライド番号プレースホルダー 3">
            <a:extLst>
              <a:ext uri="{FF2B5EF4-FFF2-40B4-BE49-F238E27FC236}">
                <a16:creationId xmlns:a16="http://schemas.microsoft.com/office/drawing/2014/main" id="{327FA2AC-6E03-43F6-9252-CC0FA8B8F6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6664" rtl="0" eaLnBrk="1" fontAlgn="auto" latinLnBrk="0" hangingPunct="1">
              <a:lnSpc>
                <a:spcPct val="100000"/>
              </a:lnSpc>
              <a:spcBef>
                <a:spcPts val="0"/>
              </a:spcBef>
              <a:spcAft>
                <a:spcPts val="0"/>
              </a:spcAft>
              <a:buClrTx/>
              <a:buSzTx/>
              <a:buFontTx/>
              <a:buNone/>
              <a:tabLst/>
              <a:defRPr/>
            </a:pPr>
            <a:fld id="{6D8D75AD-7F5C-4E5B-BA66-850111A237F5}"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56664" rtl="0" eaLnBrk="1" fontAlgn="auto" latinLnBrk="0" hangingPunct="1">
                <a:lnSpc>
                  <a:spcPct val="100000"/>
                </a:lnSpc>
                <a:spcBef>
                  <a:spcPts val="0"/>
                </a:spcBef>
                <a:spcAft>
                  <a:spcPts val="0"/>
                </a:spcAft>
                <a:buClrTx/>
                <a:buSzTx/>
                <a:buFontTx/>
                <a:buNone/>
                <a:tabLst/>
                <a:defRPr/>
              </a:pPr>
              <a:t>80</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2269563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63357F65-B916-49CC-AB81-3E8F82F63446}"/>
              </a:ext>
            </a:extLst>
          </p:cNvPr>
          <p:cNvSpPr>
            <a:spLocks noGrp="1" noRot="1" noChangeAspect="1" noTextEdit="1"/>
          </p:cNvSpPr>
          <p:nvPr>
            <p:ph type="sldImg"/>
          </p:nvPr>
        </p:nvSpPr>
        <p:spPr>
          <a:ln/>
        </p:spPr>
      </p:sp>
      <p:sp>
        <p:nvSpPr>
          <p:cNvPr id="8195" name="ノート プレースホルダー 2">
            <a:extLst>
              <a:ext uri="{FF2B5EF4-FFF2-40B4-BE49-F238E27FC236}">
                <a16:creationId xmlns:a16="http://schemas.microsoft.com/office/drawing/2014/main" id="{57410688-3691-4C74-B1B9-AF7B399FDEA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３つ目に高齢化エリアでは深夜営業停止は昼間の売り上げには影響しないことが明らかになりました。しかしながら、深夜営業にかかる費用の方が大きいにも関わらず、中止したくないという意見が目立ちました。</a:t>
            </a:r>
            <a:endParaRPr lang="en-US" altLang="ja-JP" dirty="0"/>
          </a:p>
          <a:p>
            <a:r>
              <a:rPr lang="ja-JP" altLang="en-US" dirty="0"/>
              <a:t>４つ目の主要道路沿いでは４店舗中３店舗で深夜営業を中止したくないという意見で、残りの１店舗も</a:t>
            </a:r>
          </a:p>
          <a:p>
            <a:r>
              <a:rPr lang="ja-JP" altLang="en-US" dirty="0"/>
              <a:t>「今のところは問題ないので中止しなくてよい」とのご意見をいただき、深夜営業中止に乗り気でない結果が得られました。</a:t>
            </a:r>
          </a:p>
          <a:p>
            <a:r>
              <a:rPr lang="ja-JP" altLang="en-US" dirty="0"/>
              <a:t>理由としましては、主要道沿いのため深夜や早朝の利用者がいる（トラックドライバー等）ことが挙げられます。</a:t>
            </a:r>
          </a:p>
          <a:p>
            <a:endParaRPr lang="ja-JP" altLang="en-US" dirty="0"/>
          </a:p>
          <a:p>
            <a:endParaRPr lang="ja-JP" altLang="en-US" dirty="0"/>
          </a:p>
        </p:txBody>
      </p:sp>
      <p:sp>
        <p:nvSpPr>
          <p:cNvPr id="8196" name="スライド番号プレースホルダー 3">
            <a:extLst>
              <a:ext uri="{FF2B5EF4-FFF2-40B4-BE49-F238E27FC236}">
                <a16:creationId xmlns:a16="http://schemas.microsoft.com/office/drawing/2014/main" id="{327FA2AC-6E03-43F6-9252-CC0FA8B8F6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6664" rtl="0" eaLnBrk="1" fontAlgn="auto" latinLnBrk="0" hangingPunct="1">
              <a:lnSpc>
                <a:spcPct val="100000"/>
              </a:lnSpc>
              <a:spcBef>
                <a:spcPts val="0"/>
              </a:spcBef>
              <a:spcAft>
                <a:spcPts val="0"/>
              </a:spcAft>
              <a:buClrTx/>
              <a:buSzTx/>
              <a:buFontTx/>
              <a:buNone/>
              <a:tabLst/>
              <a:defRPr/>
            </a:pPr>
            <a:fld id="{6D8D75AD-7F5C-4E5B-BA66-850111A237F5}" type="slidenum">
              <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56664" rtl="0" eaLnBrk="1" fontAlgn="auto" latinLnBrk="0" hangingPunct="1">
                <a:lnSpc>
                  <a:spcPct val="100000"/>
                </a:lnSpc>
                <a:spcBef>
                  <a:spcPts val="0"/>
                </a:spcBef>
                <a:spcAft>
                  <a:spcPts val="0"/>
                </a:spcAft>
                <a:buClrTx/>
                <a:buSzTx/>
                <a:buFontTx/>
                <a:buNone/>
                <a:tabLst/>
                <a:defRPr/>
              </a:pPr>
              <a:t>81</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012001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p120: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2" name="Google Shape;2772;p120: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marR="0" lvl="0" indent="0" algn="l" rtl="0">
              <a:lnSpc>
                <a:spcPct val="100000"/>
              </a:lnSpc>
              <a:spcBef>
                <a:spcPts val="0"/>
              </a:spcBef>
              <a:spcAft>
                <a:spcPts val="0"/>
              </a:spcAft>
              <a:buClr>
                <a:schemeClr val="dk1"/>
              </a:buClr>
              <a:buSzPts val="100"/>
              <a:buFont typeface="Arial"/>
              <a:buNone/>
            </a:pPr>
            <a:r>
              <a:rPr lang="ja-JP" altLang="en-US" dirty="0"/>
              <a:t>次に目的</a:t>
            </a:r>
            <a:r>
              <a:rPr lang="en-US" altLang="ja-JP" dirty="0"/>
              <a:t>1-6</a:t>
            </a:r>
            <a:r>
              <a:rPr lang="ja-JP" altLang="en-US" dirty="0" err="1"/>
              <a:t>．</a:t>
            </a:r>
            <a:r>
              <a:rPr lang="ja-JP" altLang="en-US" dirty="0"/>
              <a:t>利用者の属性による利用時間帯の差を調査ではグラフにもハッキリと表れているように、高齢者は学生に比べて深夜にコンビニを利用しないことがわかりました。</a:t>
            </a:r>
          </a:p>
          <a:p>
            <a:pPr marL="0" marR="0" lvl="0" indent="0" algn="l" rtl="0">
              <a:lnSpc>
                <a:spcPct val="100000"/>
              </a:lnSpc>
              <a:spcBef>
                <a:spcPts val="0"/>
              </a:spcBef>
              <a:spcAft>
                <a:spcPts val="0"/>
              </a:spcAft>
              <a:buClr>
                <a:schemeClr val="dk1"/>
              </a:buClr>
              <a:buSzPts val="100"/>
              <a:buFont typeface="Arial"/>
              <a:buNone/>
            </a:pPr>
            <a:endParaRPr dirty="0"/>
          </a:p>
        </p:txBody>
      </p:sp>
      <p:sp>
        <p:nvSpPr>
          <p:cNvPr id="2773" name="Google Shape;2773;p120: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82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1930269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p120: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2" name="Google Shape;2772;p120: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rPr>
              <a:t>また、目的２では目的</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rPr>
              <a:t>1-2~1-6</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rPr>
              <a:t>より、</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rPr>
              <a:t>24</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rPr>
              <a:t>時間営業が不要なコンビニモデル明確化します。</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sym typeface="Arial"/>
              </a:rPr>
              <a:t>調査の結果、これら５つの条件が明らかになりました。（ひとつめは</a:t>
            </a:r>
            <a:r>
              <a:rPr lang="ja-JP" altLang="en-US" sz="800" b="0" i="0" u="none" strike="noStrike" cap="none" dirty="0">
                <a:solidFill>
                  <a:schemeClr val="dk1"/>
                </a:solidFill>
                <a:latin typeface="+mn-ea"/>
                <a:ea typeface="Arial"/>
                <a:cs typeface="Arial"/>
                <a:sym typeface="Arial"/>
              </a:rPr>
              <a:t>深夜の作業が昼間に影響しないこと、二つ目にはつくば市における住宅街エリアと高齢化エリアの立地していること、三つ目には主要道路がそばにないこと、四つ目に高齢者が多いこと、そして最後に⑤深夜営業中止が昼間の売上に影響しないことが挙げられます。</a:t>
            </a:r>
          </a:p>
        </p:txBody>
      </p:sp>
      <p:sp>
        <p:nvSpPr>
          <p:cNvPr id="2773" name="Google Shape;2773;p120: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961373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5"/>
        <p:cNvGrpSpPr/>
        <p:nvPr/>
      </p:nvGrpSpPr>
      <p:grpSpPr>
        <a:xfrm>
          <a:off x="0" y="0"/>
          <a:ext cx="0" cy="0"/>
          <a:chOff x="0" y="0"/>
          <a:chExt cx="0" cy="0"/>
        </a:xfrm>
      </p:grpSpPr>
      <p:sp>
        <p:nvSpPr>
          <p:cNvPr id="2796" name="Google Shape;2796;p121:notes"/>
          <p:cNvSpPr>
            <a:spLocks noGrp="1" noRot="1" noChangeAspect="1"/>
          </p:cNvSpPr>
          <p:nvPr>
            <p:ph type="sldImg" idx="2"/>
          </p:nvPr>
        </p:nvSpPr>
        <p:spPr>
          <a:xfrm>
            <a:off x="1166813" y="1243013"/>
            <a:ext cx="4473575" cy="3355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7" name="Google Shape;2797;p121:notes"/>
          <p:cNvSpPr txBox="1">
            <a:spLocks noGrp="1"/>
          </p:cNvSpPr>
          <p:nvPr>
            <p:ph type="body" idx="1"/>
          </p:nvPr>
        </p:nvSpPr>
        <p:spPr>
          <a:xfrm>
            <a:off x="680720" y="4783307"/>
            <a:ext cx="5445760" cy="3913615"/>
          </a:xfrm>
          <a:prstGeom prst="rect">
            <a:avLst/>
          </a:prstGeom>
          <a:noFill/>
          <a:ln>
            <a:noFill/>
          </a:ln>
        </p:spPr>
        <p:txBody>
          <a:bodyPr spcFirstLastPara="1" wrap="square" lIns="91675" tIns="45825" rIns="91675" bIns="458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dirty="0" smtClean="0"/>
              <a:t>緑が不要な地域</a:t>
            </a:r>
          </a:p>
          <a:p>
            <a:pPr marL="0" marR="0" lvl="0" indent="0" algn="l" rtl="0">
              <a:lnSpc>
                <a:spcPct val="100000"/>
              </a:lnSpc>
              <a:spcBef>
                <a:spcPts val="0"/>
              </a:spcBef>
              <a:spcAft>
                <a:spcPts val="0"/>
              </a:spcAft>
              <a:buClr>
                <a:schemeClr val="dk1"/>
              </a:buClr>
              <a:buSzPts val="1200"/>
              <a:buFont typeface="Arial"/>
              <a:buNone/>
            </a:pPr>
            <a:r>
              <a:rPr lang="ja-JP" altLang="en-US" dirty="0" smtClean="0"/>
              <a:t>これらの結果から、つくば市において２４時間営業が必要な地域は学生街と大通り沿いであると推測される一方で、高齢者が多い地域や住宅街では２４時間営業が不要であると思われます。</a:t>
            </a:r>
          </a:p>
          <a:p>
            <a:pPr marL="0" marR="0" lvl="0" indent="0" algn="l" rtl="0">
              <a:lnSpc>
                <a:spcPct val="100000"/>
              </a:lnSpc>
              <a:spcBef>
                <a:spcPts val="0"/>
              </a:spcBef>
              <a:spcAft>
                <a:spcPts val="0"/>
              </a:spcAft>
              <a:buClr>
                <a:schemeClr val="dk1"/>
              </a:buClr>
              <a:buSzPts val="1200"/>
              <a:buFont typeface="Arial"/>
              <a:buNone/>
            </a:pPr>
            <a:r>
              <a:rPr lang="ja-JP" altLang="en-US" i="1" dirty="0" smtClean="0"/>
              <a:t>（ふたつについて説明した後に、アニメーションで、）</a:t>
            </a:r>
            <a:r>
              <a:rPr lang="en-US" altLang="ja-JP" dirty="0" smtClean="0"/>
              <a:t>24</a:t>
            </a:r>
            <a:r>
              <a:rPr lang="ja-JP" altLang="en-US" dirty="0" smtClean="0"/>
              <a:t>時間営業が不要であると推測される地域はこんなにもあるので、この中に２４時間営業が必要でないコンビニ店舗は隠れているかもしれません。</a:t>
            </a:r>
          </a:p>
          <a:p>
            <a:pPr marL="0" marR="0" lvl="0" indent="0" algn="l" rtl="0">
              <a:lnSpc>
                <a:spcPct val="100000"/>
              </a:lnSpc>
              <a:spcBef>
                <a:spcPts val="0"/>
              </a:spcBef>
              <a:spcAft>
                <a:spcPts val="0"/>
              </a:spcAft>
              <a:buClr>
                <a:schemeClr val="dk1"/>
              </a:buClr>
              <a:buSzPts val="1200"/>
              <a:buFont typeface="Arial"/>
              <a:buNone/>
            </a:pPr>
            <a:endParaRPr lang="en-US" altLang="ja-JP" dirty="0"/>
          </a:p>
          <a:p>
            <a:pPr marL="0" marR="0" lvl="0" indent="0" algn="l" rtl="0">
              <a:lnSpc>
                <a:spcPct val="100000"/>
              </a:lnSpc>
              <a:spcBef>
                <a:spcPts val="0"/>
              </a:spcBef>
              <a:spcAft>
                <a:spcPts val="0"/>
              </a:spcAft>
              <a:buClr>
                <a:schemeClr val="dk1"/>
              </a:buClr>
              <a:buSzPts val="1200"/>
              <a:buFont typeface="Arial"/>
              <a:buNone/>
            </a:pPr>
            <a:r>
              <a:rPr lang="ja-JP" altLang="en-US" dirty="0"/>
              <a:t>これらの結果から、つくば市において２４時間営業が必要な地域は学生街と大通り沿いであると推測される一方で、高齢者が多い地域や住宅街では２４時間営業が不要であると思われます。</a:t>
            </a:r>
            <a:endParaRPr lang="en-US" altLang="ja-JP" dirty="0"/>
          </a:p>
          <a:p>
            <a:pPr marL="0" marR="0" lvl="0" indent="0" algn="l" rtl="0">
              <a:lnSpc>
                <a:spcPct val="100000"/>
              </a:lnSpc>
              <a:spcBef>
                <a:spcPts val="0"/>
              </a:spcBef>
              <a:spcAft>
                <a:spcPts val="0"/>
              </a:spcAft>
              <a:buClr>
                <a:schemeClr val="dk1"/>
              </a:buClr>
              <a:buSzPts val="1200"/>
              <a:buFont typeface="Arial"/>
              <a:buNone/>
            </a:pPr>
            <a:r>
              <a:rPr lang="ja-JP" altLang="en-US" i="1" dirty="0"/>
              <a:t>（ふたつについて説明した後に、アニメーションで、）</a:t>
            </a:r>
            <a:r>
              <a:rPr lang="en-US" altLang="ja-JP" dirty="0"/>
              <a:t>24</a:t>
            </a:r>
            <a:r>
              <a:rPr lang="ja-JP" altLang="en-US" dirty="0"/>
              <a:t>時間営業が不要であると推測される</a:t>
            </a:r>
            <a:r>
              <a:rPr lang="ja-JP" altLang="en-US" dirty="0" smtClean="0"/>
              <a:t>地域（高齢者多い、住宅街）は</a:t>
            </a:r>
            <a:r>
              <a:rPr lang="ja-JP" altLang="en-US" dirty="0"/>
              <a:t>こんなにもあるので、この中に２４時間営業</a:t>
            </a:r>
            <a:r>
              <a:rPr lang="ja-JP" altLang="en-US" dirty="0" smtClean="0"/>
              <a:t>が必要でない</a:t>
            </a:r>
            <a:r>
              <a:rPr lang="ja-JP" altLang="en-US" dirty="0"/>
              <a:t>コンビニ店舗は隠れているかもしれません。</a:t>
            </a:r>
            <a:endParaRPr dirty="0"/>
          </a:p>
        </p:txBody>
      </p:sp>
      <p:sp>
        <p:nvSpPr>
          <p:cNvPr id="2798" name="Google Shape;2798;p121:notes"/>
          <p:cNvSpPr txBox="1">
            <a:spLocks noGrp="1"/>
          </p:cNvSpPr>
          <p:nvPr>
            <p:ph type="sldNum" idx="12"/>
          </p:nvPr>
        </p:nvSpPr>
        <p:spPr>
          <a:xfrm>
            <a:off x="3855839" y="9440647"/>
            <a:ext cx="2949786" cy="498692"/>
          </a:xfrm>
          <a:prstGeom prst="rect">
            <a:avLst/>
          </a:prstGeom>
          <a:noFill/>
          <a:ln>
            <a:noFill/>
          </a:ln>
        </p:spPr>
        <p:txBody>
          <a:bodyPr spcFirstLastPara="1" wrap="square" lIns="91675" tIns="45825" rIns="91675" bIns="45825"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84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2414224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64D610-D2DE-4455-8039-BA1F8A46A9D5}" type="slidenum">
              <a:rPr lang="en-US" altLang="ja-JP" smtClean="0">
                <a:solidFill>
                  <a:srgbClr val="000000"/>
                </a:solidFill>
              </a:rPr>
              <a:pPr/>
              <a:t>85</a:t>
            </a:fld>
            <a:endParaRPr lang="en-US" altLang="ja-JP">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ロッカー設置を検討するための情報あつめ</a:t>
            </a:r>
            <a:endParaRPr lang="en-US" altLang="ja-JP" dirty="0">
              <a:latin typeface="Arial" panose="020B0604020202020204" pitchFamily="34" charset="0"/>
            </a:endParaRPr>
          </a:p>
          <a:p>
            <a:pPr eaLnBrk="1" hangingPunct="1"/>
            <a:r>
              <a:rPr lang="ja-JP" altLang="en-US" dirty="0">
                <a:latin typeface="Arial" panose="020B0604020202020204" pitchFamily="34" charset="0"/>
              </a:rPr>
              <a:t>利用したいか、その場所の希望をきいて</a:t>
            </a:r>
            <a:endParaRPr lang="en-US" altLang="ja-JP" dirty="0">
              <a:latin typeface="Arial" panose="020B0604020202020204" pitchFamily="34" charset="0"/>
            </a:endParaRPr>
          </a:p>
          <a:p>
            <a:pPr eaLnBrk="1" hangingPunct="1"/>
            <a:r>
              <a:rPr lang="ja-JP" altLang="en-US" dirty="0">
                <a:latin typeface="Arial" panose="020B0604020202020204" pitchFamily="34" charset="0"/>
              </a:rPr>
              <a:t>検討すべきか、するなら設置場所の参考に　だから</a:t>
            </a:r>
            <a:r>
              <a:rPr lang="en-US" altLang="ja-JP" dirty="0">
                <a:latin typeface="Arial" panose="020B0604020202020204" pitchFamily="34" charset="0"/>
              </a:rPr>
              <a:t>B</a:t>
            </a:r>
          </a:p>
          <a:p>
            <a:pPr eaLnBrk="1" hangingPunct="1"/>
            <a:endParaRPr lang="en-US" altLang="ja-JP" dirty="0">
              <a:latin typeface="Arial" panose="020B0604020202020204" pitchFamily="34" charset="0"/>
            </a:endParaRPr>
          </a:p>
        </p:txBody>
      </p:sp>
    </p:spTree>
    <p:extLst>
      <p:ext uri="{BB962C8B-B14F-4D97-AF65-F5344CB8AC3E}">
        <p14:creationId xmlns:p14="http://schemas.microsoft.com/office/powerpoint/2010/main" val="410697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E8BC324C-F736-4A71-89B2-20E7996782A2}" type="slidenum">
              <a:rPr lang="en-US" altLang="ja-JP" sz="1300">
                <a:solidFill>
                  <a:srgbClr val="000000"/>
                </a:solidFill>
              </a:rPr>
              <a:pPr eaLnBrk="1" fontAlgn="base" hangingPunct="1">
                <a:spcBef>
                  <a:spcPct val="0"/>
                </a:spcBef>
                <a:spcAft>
                  <a:spcPct val="0"/>
                </a:spcAft>
                <a:defRPr/>
              </a:pPr>
              <a:t>8</a:t>
            </a:fld>
            <a:endParaRPr lang="en-US" altLang="ja-JP" sz="1300">
              <a:solidFill>
                <a:srgbClr val="000000"/>
              </a:solidFill>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したがって企業目線からは、</a:t>
            </a:r>
            <a:endParaRPr lang="en-US" altLang="ja-JP" dirty="0"/>
          </a:p>
        </p:txBody>
      </p:sp>
    </p:spTree>
    <p:extLst>
      <p:ext uri="{BB962C8B-B14F-4D97-AF65-F5344CB8AC3E}">
        <p14:creationId xmlns:p14="http://schemas.microsoft.com/office/powerpoint/2010/main" val="30206825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229D5320-2F5F-4139-86AE-25CE317D3C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96275B30-44BB-4150-AB3D-E92F2C144BD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86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0659" name="Rectangle 2">
            <a:extLst>
              <a:ext uri="{FF2B5EF4-FFF2-40B4-BE49-F238E27FC236}">
                <a16:creationId xmlns:a16="http://schemas.microsoft.com/office/drawing/2014/main" id="{13AF10F6-BC0C-435C-B432-C91F2327F725}"/>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0F789174-97AF-4846-9E88-7421E37C1A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p>
        </p:txBody>
      </p:sp>
    </p:spTree>
    <p:extLst>
      <p:ext uri="{BB962C8B-B14F-4D97-AF65-F5344CB8AC3E}">
        <p14:creationId xmlns:p14="http://schemas.microsoft.com/office/powerpoint/2010/main" val="1537615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229D5320-2F5F-4139-86AE-25CE317D3C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96275B30-44BB-4150-AB3D-E92F2C144BD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91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0659" name="Rectangle 2">
            <a:extLst>
              <a:ext uri="{FF2B5EF4-FFF2-40B4-BE49-F238E27FC236}">
                <a16:creationId xmlns:a16="http://schemas.microsoft.com/office/drawing/2014/main" id="{13AF10F6-BC0C-435C-B432-C91F2327F725}"/>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0F789174-97AF-4846-9E88-7421E37C1A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p>
        </p:txBody>
      </p:sp>
    </p:spTree>
    <p:extLst>
      <p:ext uri="{BB962C8B-B14F-4D97-AF65-F5344CB8AC3E}">
        <p14:creationId xmlns:p14="http://schemas.microsoft.com/office/powerpoint/2010/main" val="3234046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txBox="1">
            <a:spLocks noGrp="1"/>
          </p:cNvSpPr>
          <p:nvPr>
            <p:ph type="body" idx="1"/>
          </p:nvPr>
        </p:nvSpPr>
        <p:spPr>
          <a:xfrm>
            <a:off x="680734" y="4731277"/>
            <a:ext cx="5448914" cy="4484051"/>
          </a:xfrm>
          <a:prstGeom prst="rect">
            <a:avLst/>
          </a:prstGeom>
          <a:noFill/>
          <a:ln>
            <a:noFill/>
          </a:ln>
        </p:spPr>
        <p:txBody>
          <a:bodyPr spcFirstLastPara="1" wrap="square" lIns="92300" tIns="46125" rIns="92300" bIns="46125" anchor="t" anchorCtr="0">
            <a:noAutofit/>
          </a:bodyPr>
          <a:lstStyle/>
          <a:p>
            <a:pPr marL="0" lvl="0" indent="0" algn="l" rtl="0">
              <a:spcBef>
                <a:spcPts val="361"/>
              </a:spcBef>
              <a:spcAft>
                <a:spcPts val="0"/>
              </a:spcAft>
              <a:buNone/>
            </a:pPr>
            <a:endParaRPr/>
          </a:p>
        </p:txBody>
      </p:sp>
      <p:sp>
        <p:nvSpPr>
          <p:cNvPr id="195" name="Google Shape;195;p5:notes"/>
          <p:cNvSpPr>
            <a:spLocks noGrp="1" noRot="1" noChangeAspect="1"/>
          </p:cNvSpPr>
          <p:nvPr>
            <p:ph type="sldImg" idx="2"/>
          </p:nvPr>
        </p:nvSpPr>
        <p:spPr>
          <a:xfrm>
            <a:off x="915988" y="747713"/>
            <a:ext cx="4979987" cy="3735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02789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a:extLst>
              <a:ext uri="{FF2B5EF4-FFF2-40B4-BE49-F238E27FC236}">
                <a16:creationId xmlns:a16="http://schemas.microsoft.com/office/drawing/2014/main" id="{1B794A9B-F08D-4C7B-9F71-996D9566F2AB}"/>
              </a:ext>
            </a:extLst>
          </p:cNvPr>
          <p:cNvSpPr>
            <a:spLocks noGrp="1" noRot="1" noChangeAspect="1" noTextEdit="1"/>
          </p:cNvSpPr>
          <p:nvPr>
            <p:ph type="sldImg"/>
          </p:nvPr>
        </p:nvSpPr>
        <p:spPr>
          <a:ln/>
        </p:spPr>
      </p:sp>
      <p:sp>
        <p:nvSpPr>
          <p:cNvPr id="73731" name="ノート プレースホルダ 2">
            <a:extLst>
              <a:ext uri="{FF2B5EF4-FFF2-40B4-BE49-F238E27FC236}">
                <a16:creationId xmlns:a16="http://schemas.microsoft.com/office/drawing/2014/main" id="{2B46D165-1993-4EDB-AD38-A6DACF4E586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次に利用者目線からの検討についてお話します。</a:t>
            </a:r>
            <a:endParaRPr lang="en-US" altLang="ja-JP" dirty="0"/>
          </a:p>
          <a:p>
            <a:pPr eaLnBrk="1" hangingPunct="1"/>
            <a:r>
              <a:rPr lang="ja-JP" altLang="en-US" dirty="0"/>
              <a:t>既往研究レビューから、</a:t>
            </a:r>
            <a:r>
              <a:rPr lang="en-US" altLang="ja-JP" dirty="0"/>
              <a:t>24</a:t>
            </a:r>
            <a:r>
              <a:rPr lang="ja-JP" altLang="en-US" dirty="0"/>
              <a:t>時間営業の正の外部性には・・・</a:t>
            </a:r>
            <a:endParaRPr lang="en-US" altLang="ja-JP" dirty="0"/>
          </a:p>
        </p:txBody>
      </p:sp>
      <p:sp>
        <p:nvSpPr>
          <p:cNvPr id="73732" name="スライド番号プレースホルダ 3">
            <a:extLst>
              <a:ext uri="{FF2B5EF4-FFF2-40B4-BE49-F238E27FC236}">
                <a16:creationId xmlns:a16="http://schemas.microsoft.com/office/drawing/2014/main" id="{3909472F-624C-456A-8BA9-91FE2219EA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2D696CBB-A087-4EC1-B779-E7F287B5D315}" type="slidenum">
              <a:rPr lang="en-US" altLang="ja-JP" sz="1300">
                <a:solidFill>
                  <a:srgbClr val="000000"/>
                </a:solidFill>
              </a:rPr>
              <a:pPr eaLnBrk="1" fontAlgn="base" hangingPunct="1">
                <a:spcBef>
                  <a:spcPct val="0"/>
                </a:spcBef>
                <a:spcAft>
                  <a:spcPct val="0"/>
                </a:spcAft>
                <a:defRPr/>
              </a:pPr>
              <a:t>93</a:t>
            </a:fld>
            <a:endParaRPr lang="en-US" altLang="ja-JP" sz="1300">
              <a:solidFill>
                <a:srgbClr val="000000"/>
              </a:solidFill>
            </a:endParaRPr>
          </a:p>
        </p:txBody>
      </p:sp>
    </p:spTree>
    <p:extLst>
      <p:ext uri="{BB962C8B-B14F-4D97-AF65-F5344CB8AC3E}">
        <p14:creationId xmlns:p14="http://schemas.microsoft.com/office/powerpoint/2010/main" val="25946609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94</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10962885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4088"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4088"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40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E8BC324C-F736-4A71-89B2-20E7996782A2}"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95</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26196984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10558704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37064685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21775939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145914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02A7671-A493-4547-BBAF-3037A84A61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664" eaLnBrk="0" hangingPunct="0">
              <a:defRPr kumimoji="1">
                <a:solidFill>
                  <a:schemeClr val="tx1"/>
                </a:solidFill>
                <a:latin typeface="Arial" panose="020B0604020202020204" pitchFamily="34" charset="0"/>
                <a:ea typeface="ＭＳ Ｐゴシック" panose="020B0600070205080204" pitchFamily="50" charset="-128"/>
              </a:defRPr>
            </a:lvl1pPr>
            <a:lvl2pPr marL="744956" indent="-286522" defTabSz="956664" eaLnBrk="0" hangingPunct="0">
              <a:defRPr kumimoji="1">
                <a:solidFill>
                  <a:schemeClr val="tx1"/>
                </a:solidFill>
                <a:latin typeface="Arial" panose="020B0604020202020204" pitchFamily="34" charset="0"/>
                <a:ea typeface="ＭＳ Ｐゴシック" panose="020B0600070205080204" pitchFamily="50" charset="-128"/>
              </a:defRPr>
            </a:lvl2pPr>
            <a:lvl3pPr marL="1146086"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3pPr>
            <a:lvl4pPr marL="1604521"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4pPr>
            <a:lvl5pPr marL="2062955" indent="-229217" defTabSz="956664" eaLnBrk="0" hangingPunct="0">
              <a:defRPr kumimoji="1">
                <a:solidFill>
                  <a:schemeClr val="tx1"/>
                </a:solidFill>
                <a:latin typeface="Arial" panose="020B0604020202020204" pitchFamily="34" charset="0"/>
                <a:ea typeface="ＭＳ Ｐゴシック" panose="020B0600070205080204" pitchFamily="50" charset="-128"/>
              </a:defRPr>
            </a:lvl5pPr>
            <a:lvl6pPr marL="2521389"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9824"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38258"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96693" indent="-229217" defTabSz="95666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E8BC324C-F736-4A71-89B2-20E7996782A2}" type="slidenum">
              <a:rPr lang="en-US" altLang="ja-JP" sz="1300">
                <a:solidFill>
                  <a:srgbClr val="000000"/>
                </a:solidFill>
              </a:rPr>
              <a:pPr eaLnBrk="1" fontAlgn="base" hangingPunct="1">
                <a:spcBef>
                  <a:spcPct val="0"/>
                </a:spcBef>
                <a:spcAft>
                  <a:spcPct val="0"/>
                </a:spcAft>
                <a:defRPr/>
              </a:pPr>
              <a:t>9</a:t>
            </a:fld>
            <a:endParaRPr lang="en-US" altLang="ja-JP" sz="1300">
              <a:solidFill>
                <a:srgbClr val="000000"/>
              </a:solidFill>
            </a:endParaRPr>
          </a:p>
        </p:txBody>
      </p:sp>
      <p:sp>
        <p:nvSpPr>
          <p:cNvPr id="82947" name="Rectangle 2">
            <a:extLst>
              <a:ext uri="{FF2B5EF4-FFF2-40B4-BE49-F238E27FC236}">
                <a16:creationId xmlns:a16="http://schemas.microsoft.com/office/drawing/2014/main" id="{0049DBD8-61C0-49EA-8087-ADF58957C299}"/>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7109EA7-8488-43FB-82F1-F99A14D1C4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6869">
              <a:defRPr/>
            </a:pPr>
            <a:r>
              <a:rPr lang="en-US" altLang="ja-JP" dirty="0"/>
              <a:t>4</a:t>
            </a:r>
            <a:r>
              <a:rPr lang="ja-JP" altLang="en-US" dirty="0" err="1"/>
              <a:t>つの</a:t>
            </a:r>
            <a:r>
              <a:rPr lang="ja-JP" altLang="en-US" dirty="0"/>
              <a:t>項目について検討します。</a:t>
            </a:r>
            <a:endParaRPr lang="en-US" altLang="ja-JP" dirty="0"/>
          </a:p>
          <a:p>
            <a:pPr eaLnBrk="1" hangingPunct="1"/>
            <a:r>
              <a:rPr lang="ja-JP" altLang="en-US" dirty="0"/>
              <a:t>ひとつめは・・・・</a:t>
            </a:r>
            <a:endParaRPr lang="en-US" altLang="ja-JP" dirty="0"/>
          </a:p>
        </p:txBody>
      </p:sp>
    </p:spTree>
    <p:extLst>
      <p:ext uri="{BB962C8B-B14F-4D97-AF65-F5344CB8AC3E}">
        <p14:creationId xmlns:p14="http://schemas.microsoft.com/office/powerpoint/2010/main" val="8825961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6837997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11645469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20094143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10031111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25611123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仮説モデル、</a:t>
            </a:r>
            <a:r>
              <a:rPr kumimoji="1" lang="en-US" altLang="ja-JP" dirty="0"/>
              <a:t>R</a:t>
            </a:r>
            <a:r>
              <a:rPr kumimoji="1" lang="ja-JP" altLang="en-US" dirty="0"/>
              <a:t>二乗ものせる　フィット</a:t>
            </a:r>
            <a:endParaRPr kumimoji="1" lang="en-US" altLang="ja-JP" dirty="0"/>
          </a:p>
          <a:p>
            <a:endParaRPr kumimoji="1" lang="en-US" altLang="ja-JP" dirty="0"/>
          </a:p>
          <a:p>
            <a:r>
              <a:rPr kumimoji="1" lang="ja-JP" altLang="en-US" dirty="0"/>
              <a:t>社会にとってと個人にとってを分けた意図</a:t>
            </a:r>
            <a:endParaRPr kumimoji="1" lang="en-US" altLang="ja-JP" dirty="0"/>
          </a:p>
          <a:p>
            <a:r>
              <a:rPr kumimoji="1" lang="ja-JP" altLang="en-US" dirty="0"/>
              <a:t>賛成だけ強調</a:t>
            </a:r>
            <a:endParaRPr kumimoji="1" lang="en-US" altLang="ja-JP" dirty="0"/>
          </a:p>
          <a:p>
            <a:r>
              <a:rPr kumimoji="1" lang="ja-JP" altLang="en-US" dirty="0"/>
              <a:t>賛否意識だと賛成か反対か分からない</a:t>
            </a:r>
            <a:endParaRPr kumimoji="1" lang="en-US" altLang="ja-JP" dirty="0"/>
          </a:p>
          <a:p>
            <a:r>
              <a:rPr kumimoji="1" lang="ja-JP" altLang="en-US" dirty="0"/>
              <a:t>賛成意識</a:t>
            </a:r>
            <a:endParaRPr kumimoji="1" lang="en-US" altLang="ja-JP" dirty="0"/>
          </a:p>
          <a:p>
            <a:r>
              <a:rPr kumimoji="1" lang="ja-JP" altLang="en-US" dirty="0"/>
              <a:t>心理学的順番にならって</a:t>
            </a:r>
            <a:endParaRPr kumimoji="1" lang="en-US" altLang="ja-JP" dirty="0"/>
          </a:p>
          <a:p>
            <a:r>
              <a:rPr kumimoji="1" lang="ja-JP" altLang="en-US" dirty="0"/>
              <a:t>環境要因　心理指標　行動</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Arial"/>
              <a:sym typeface="Arial"/>
            </a:endParaRPr>
          </a:p>
        </p:txBody>
      </p:sp>
    </p:spTree>
    <p:extLst>
      <p:ext uri="{BB962C8B-B14F-4D97-AF65-F5344CB8AC3E}">
        <p14:creationId xmlns:p14="http://schemas.microsoft.com/office/powerpoint/2010/main" val="31785333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A133D-7F6C-4464-9BD3-69A30DAEB7A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264224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0048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59678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ADA133D-7F6C-4464-9BD3-69A30DAEB7A1}"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1" lang="ja-JP" alt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661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DF07282C-1BF1-4983-B07E-0FAA873E250C}"/>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a:extLst>
              <a:ext uri="{FF2B5EF4-FFF2-40B4-BE49-F238E27FC236}">
                <a16:creationId xmlns:a16="http://schemas.microsoft.com/office/drawing/2014/main" id="{B3634D8E-9D8C-45EA-BDDE-08D238799690}"/>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a:extLst>
              <a:ext uri="{FF2B5EF4-FFF2-40B4-BE49-F238E27FC236}">
                <a16:creationId xmlns:a16="http://schemas.microsoft.com/office/drawing/2014/main" id="{8619DCB5-1280-4BCA-AD97-ABBC6F874B5B}"/>
              </a:ext>
            </a:extLst>
          </p:cNvPr>
          <p:cNvSpPr>
            <a:spLocks noGrp="1" noChangeArrowheads="1"/>
          </p:cNvSpPr>
          <p:nvPr>
            <p:ph type="sldNum" sz="quarter" idx="12"/>
          </p:nvPr>
        </p:nvSpPr>
        <p:spPr>
          <a:ln/>
        </p:spPr>
        <p:txBody>
          <a:bodyPr/>
          <a:lstStyle>
            <a:lvl1pPr>
              <a:defRPr/>
            </a:lvl1pPr>
          </a:lstStyle>
          <a:p>
            <a:pPr>
              <a:defRPr/>
            </a:pPr>
            <a:fld id="{F6863E8C-0EDD-4FB6-B893-1C726A1E7CF0}" type="slidenum">
              <a:rPr lang="en-US" altLang="ja-JP"/>
              <a:pPr>
                <a:defRPr/>
              </a:pPr>
              <a:t>‹#›</a:t>
            </a:fld>
            <a:endParaRPr lang="en-US" altLang="ja-JP" dirty="0"/>
          </a:p>
        </p:txBody>
      </p:sp>
    </p:spTree>
    <p:extLst>
      <p:ext uri="{BB962C8B-B14F-4D97-AF65-F5344CB8AC3E}">
        <p14:creationId xmlns:p14="http://schemas.microsoft.com/office/powerpoint/2010/main" val="264623308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6235457-E4FF-4F06-8F81-73EAF72C954B}"/>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a:extLst>
              <a:ext uri="{FF2B5EF4-FFF2-40B4-BE49-F238E27FC236}">
                <a16:creationId xmlns:a16="http://schemas.microsoft.com/office/drawing/2014/main" id="{68B44C24-7277-4498-A008-053081D5F9E3}"/>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a:extLst>
              <a:ext uri="{FF2B5EF4-FFF2-40B4-BE49-F238E27FC236}">
                <a16:creationId xmlns:a16="http://schemas.microsoft.com/office/drawing/2014/main" id="{F69EB42D-6EF0-4DBA-943C-49D889D57C0E}"/>
              </a:ext>
            </a:extLst>
          </p:cNvPr>
          <p:cNvSpPr>
            <a:spLocks noGrp="1" noChangeArrowheads="1"/>
          </p:cNvSpPr>
          <p:nvPr>
            <p:ph type="sldNum" sz="quarter" idx="12"/>
          </p:nvPr>
        </p:nvSpPr>
        <p:spPr>
          <a:ln/>
        </p:spPr>
        <p:txBody>
          <a:bodyPr/>
          <a:lstStyle>
            <a:lvl1pPr>
              <a:defRPr/>
            </a:lvl1pPr>
          </a:lstStyle>
          <a:p>
            <a:pPr>
              <a:defRPr/>
            </a:pPr>
            <a:fld id="{B70F954F-E6E6-4D18-9FAA-4CA79B058870}" type="slidenum">
              <a:rPr lang="en-US" altLang="ja-JP"/>
              <a:pPr>
                <a:defRPr/>
              </a:pPr>
              <a:t>‹#›</a:t>
            </a:fld>
            <a:endParaRPr lang="en-US" altLang="ja-JP" dirty="0"/>
          </a:p>
        </p:txBody>
      </p:sp>
    </p:spTree>
    <p:extLst>
      <p:ext uri="{BB962C8B-B14F-4D97-AF65-F5344CB8AC3E}">
        <p14:creationId xmlns:p14="http://schemas.microsoft.com/office/powerpoint/2010/main" val="422692582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191AEE7-8549-46DF-960A-C7C4C3EEF4A4}"/>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a:extLst>
              <a:ext uri="{FF2B5EF4-FFF2-40B4-BE49-F238E27FC236}">
                <a16:creationId xmlns:a16="http://schemas.microsoft.com/office/drawing/2014/main" id="{63052A1A-5E4C-4E90-8605-2828238BE40D}"/>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a:extLst>
              <a:ext uri="{FF2B5EF4-FFF2-40B4-BE49-F238E27FC236}">
                <a16:creationId xmlns:a16="http://schemas.microsoft.com/office/drawing/2014/main" id="{DF584FC3-1F62-4F09-94B3-1BCEFD3F7889}"/>
              </a:ext>
            </a:extLst>
          </p:cNvPr>
          <p:cNvSpPr>
            <a:spLocks noGrp="1" noChangeArrowheads="1"/>
          </p:cNvSpPr>
          <p:nvPr>
            <p:ph type="sldNum" sz="quarter" idx="12"/>
          </p:nvPr>
        </p:nvSpPr>
        <p:spPr>
          <a:ln/>
        </p:spPr>
        <p:txBody>
          <a:bodyPr/>
          <a:lstStyle>
            <a:lvl1pPr>
              <a:defRPr/>
            </a:lvl1pPr>
          </a:lstStyle>
          <a:p>
            <a:pPr>
              <a:defRPr/>
            </a:pPr>
            <a:fld id="{3306E63A-FC15-4B04-8A98-0B58EC564F05}" type="slidenum">
              <a:rPr lang="en-US" altLang="ja-JP"/>
              <a:pPr>
                <a:defRPr/>
              </a:pPr>
              <a:t>‹#›</a:t>
            </a:fld>
            <a:endParaRPr lang="en-US" altLang="ja-JP" dirty="0"/>
          </a:p>
        </p:txBody>
      </p:sp>
    </p:spTree>
    <p:extLst>
      <p:ext uri="{BB962C8B-B14F-4D97-AF65-F5344CB8AC3E}">
        <p14:creationId xmlns:p14="http://schemas.microsoft.com/office/powerpoint/2010/main" val="9956333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B36835D4-0717-4D4A-A17F-B2C3BE37A4B2}"/>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a:extLst>
              <a:ext uri="{FF2B5EF4-FFF2-40B4-BE49-F238E27FC236}">
                <a16:creationId xmlns:a16="http://schemas.microsoft.com/office/drawing/2014/main" id="{D0B68420-EF4D-407C-A48B-E6EA43A0AC06}"/>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a:extLst>
              <a:ext uri="{FF2B5EF4-FFF2-40B4-BE49-F238E27FC236}">
                <a16:creationId xmlns:a16="http://schemas.microsoft.com/office/drawing/2014/main" id="{5E201811-DF22-4157-9C71-EAB69B31C866}"/>
              </a:ext>
            </a:extLst>
          </p:cNvPr>
          <p:cNvSpPr>
            <a:spLocks noGrp="1" noChangeArrowheads="1"/>
          </p:cNvSpPr>
          <p:nvPr>
            <p:ph type="sldNum" sz="quarter" idx="12"/>
          </p:nvPr>
        </p:nvSpPr>
        <p:spPr>
          <a:ln/>
        </p:spPr>
        <p:txBody>
          <a:bodyPr/>
          <a:lstStyle>
            <a:lvl1pPr>
              <a:defRPr/>
            </a:lvl1pPr>
          </a:lstStyle>
          <a:p>
            <a:pPr>
              <a:defRPr/>
            </a:pPr>
            <a:fld id="{A96088AA-EBB3-40F4-9A41-DEDFF48C60E6}" type="slidenum">
              <a:rPr lang="en-US" altLang="ja-JP"/>
              <a:pPr>
                <a:defRPr/>
              </a:pPr>
              <a:t>‹#›</a:t>
            </a:fld>
            <a:endParaRPr lang="en-US" altLang="ja-JP" dirty="0"/>
          </a:p>
        </p:txBody>
      </p:sp>
    </p:spTree>
    <p:extLst>
      <p:ext uri="{BB962C8B-B14F-4D97-AF65-F5344CB8AC3E}">
        <p14:creationId xmlns:p14="http://schemas.microsoft.com/office/powerpoint/2010/main" val="40565124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F0F8B15B-B720-4EA2-807E-340DD2B89376}"/>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a:extLst>
              <a:ext uri="{FF2B5EF4-FFF2-40B4-BE49-F238E27FC236}">
                <a16:creationId xmlns:a16="http://schemas.microsoft.com/office/drawing/2014/main" id="{42630355-D391-4E47-B495-B70A83705BAF}"/>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a:extLst>
              <a:ext uri="{FF2B5EF4-FFF2-40B4-BE49-F238E27FC236}">
                <a16:creationId xmlns:a16="http://schemas.microsoft.com/office/drawing/2014/main" id="{48A5FA9C-B69B-48E1-887E-A2361E55BA4F}"/>
              </a:ext>
            </a:extLst>
          </p:cNvPr>
          <p:cNvSpPr>
            <a:spLocks noGrp="1" noChangeArrowheads="1"/>
          </p:cNvSpPr>
          <p:nvPr>
            <p:ph type="sldNum" sz="quarter" idx="12"/>
          </p:nvPr>
        </p:nvSpPr>
        <p:spPr>
          <a:ln/>
        </p:spPr>
        <p:txBody>
          <a:bodyPr/>
          <a:lstStyle>
            <a:lvl1pPr>
              <a:defRPr/>
            </a:lvl1pPr>
          </a:lstStyle>
          <a:p>
            <a:pPr>
              <a:defRPr/>
            </a:pPr>
            <a:fld id="{74A4799E-5587-4B9A-97E8-98DDC59E0FBA}" type="slidenum">
              <a:rPr lang="en-US" altLang="ja-JP"/>
              <a:pPr>
                <a:defRPr/>
              </a:pPr>
              <a:t>‹#›</a:t>
            </a:fld>
            <a:endParaRPr lang="en-US" altLang="ja-JP" dirty="0"/>
          </a:p>
        </p:txBody>
      </p:sp>
    </p:spTree>
    <p:extLst>
      <p:ext uri="{BB962C8B-B14F-4D97-AF65-F5344CB8AC3E}">
        <p14:creationId xmlns:p14="http://schemas.microsoft.com/office/powerpoint/2010/main" val="80118315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8229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57200" y="3938588"/>
            <a:ext cx="8229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06AFDB47-903F-46D6-9487-8265F72E1008}"/>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a:extLst>
              <a:ext uri="{FF2B5EF4-FFF2-40B4-BE49-F238E27FC236}">
                <a16:creationId xmlns:a16="http://schemas.microsoft.com/office/drawing/2014/main" id="{0EF5A5F3-EA6D-4BCF-BF0C-BB4CE23B519E}"/>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a:extLst>
              <a:ext uri="{FF2B5EF4-FFF2-40B4-BE49-F238E27FC236}">
                <a16:creationId xmlns:a16="http://schemas.microsoft.com/office/drawing/2014/main" id="{DC2EDE3B-2304-45C0-8F04-10A122CC0CED}"/>
              </a:ext>
            </a:extLst>
          </p:cNvPr>
          <p:cNvSpPr>
            <a:spLocks noGrp="1" noChangeArrowheads="1"/>
          </p:cNvSpPr>
          <p:nvPr>
            <p:ph type="sldNum" sz="quarter" idx="12"/>
          </p:nvPr>
        </p:nvSpPr>
        <p:spPr>
          <a:ln/>
        </p:spPr>
        <p:txBody>
          <a:bodyPr/>
          <a:lstStyle>
            <a:lvl1pPr>
              <a:defRPr/>
            </a:lvl1pPr>
          </a:lstStyle>
          <a:p>
            <a:pPr>
              <a:defRPr/>
            </a:pPr>
            <a:fld id="{9B2D5FFE-594E-48F1-962B-93D2C31E4C29}" type="slidenum">
              <a:rPr lang="en-US" altLang="ja-JP"/>
              <a:pPr>
                <a:defRPr/>
              </a:pPr>
              <a:t>‹#›</a:t>
            </a:fld>
            <a:endParaRPr lang="en-US" altLang="ja-JP" dirty="0"/>
          </a:p>
        </p:txBody>
      </p:sp>
    </p:spTree>
    <p:extLst>
      <p:ext uri="{BB962C8B-B14F-4D97-AF65-F5344CB8AC3E}">
        <p14:creationId xmlns:p14="http://schemas.microsoft.com/office/powerpoint/2010/main" val="389898958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23CAF7C8-7BA6-49BE-B36D-C66EBDD70288}"/>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a:extLst>
              <a:ext uri="{FF2B5EF4-FFF2-40B4-BE49-F238E27FC236}">
                <a16:creationId xmlns:a16="http://schemas.microsoft.com/office/drawing/2014/main" id="{703E7644-F6F9-4E40-B6F2-65A1EDCE7A9B}"/>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a:extLst>
              <a:ext uri="{FF2B5EF4-FFF2-40B4-BE49-F238E27FC236}">
                <a16:creationId xmlns:a16="http://schemas.microsoft.com/office/drawing/2014/main" id="{2D6AA4A2-5C3A-4684-953C-18762C6487AA}"/>
              </a:ext>
            </a:extLst>
          </p:cNvPr>
          <p:cNvSpPr>
            <a:spLocks noGrp="1" noChangeArrowheads="1"/>
          </p:cNvSpPr>
          <p:nvPr>
            <p:ph type="sldNum" sz="quarter" idx="12"/>
          </p:nvPr>
        </p:nvSpPr>
        <p:spPr>
          <a:ln/>
        </p:spPr>
        <p:txBody>
          <a:bodyPr/>
          <a:lstStyle>
            <a:lvl1pPr>
              <a:defRPr/>
            </a:lvl1pPr>
          </a:lstStyle>
          <a:p>
            <a:pPr>
              <a:defRPr/>
            </a:pPr>
            <a:fld id="{F3442243-8D02-4DD9-BDB1-C3DAEA656DCD}" type="slidenum">
              <a:rPr lang="en-US" altLang="ja-JP"/>
              <a:pPr>
                <a:defRPr/>
              </a:pPr>
              <a:t>‹#›</a:t>
            </a:fld>
            <a:endParaRPr lang="en-US" altLang="ja-JP" dirty="0"/>
          </a:p>
        </p:txBody>
      </p:sp>
    </p:spTree>
    <p:extLst>
      <p:ext uri="{BB962C8B-B14F-4D97-AF65-F5344CB8AC3E}">
        <p14:creationId xmlns:p14="http://schemas.microsoft.com/office/powerpoint/2010/main" val="20493756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457200" y="1600200"/>
            <a:ext cx="8229600" cy="4525963"/>
          </a:xfrm>
        </p:spPr>
        <p:txBody>
          <a:bodyPr/>
          <a:lstStyle/>
          <a:p>
            <a:pPr lvl="0"/>
            <a:endParaRPr lang="ja-JP" altLang="en-US" noProof="0" dirty="0"/>
          </a:p>
        </p:txBody>
      </p:sp>
      <p:sp>
        <p:nvSpPr>
          <p:cNvPr id="4" name="Rectangle 4">
            <a:extLst>
              <a:ext uri="{FF2B5EF4-FFF2-40B4-BE49-F238E27FC236}">
                <a16:creationId xmlns:a16="http://schemas.microsoft.com/office/drawing/2014/main" id="{D97EC7C7-93E4-418E-8386-4699A7C81D3C}"/>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a:extLst>
              <a:ext uri="{FF2B5EF4-FFF2-40B4-BE49-F238E27FC236}">
                <a16:creationId xmlns:a16="http://schemas.microsoft.com/office/drawing/2014/main" id="{D2286F22-64F0-46A3-BEE2-896769A12532}"/>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a:extLst>
              <a:ext uri="{FF2B5EF4-FFF2-40B4-BE49-F238E27FC236}">
                <a16:creationId xmlns:a16="http://schemas.microsoft.com/office/drawing/2014/main" id="{B5431C06-4595-4E1C-8C2E-5E2AC6B45042}"/>
              </a:ext>
            </a:extLst>
          </p:cNvPr>
          <p:cNvSpPr>
            <a:spLocks noGrp="1" noChangeArrowheads="1"/>
          </p:cNvSpPr>
          <p:nvPr>
            <p:ph type="sldNum" sz="quarter" idx="12"/>
          </p:nvPr>
        </p:nvSpPr>
        <p:spPr>
          <a:ln/>
        </p:spPr>
        <p:txBody>
          <a:bodyPr/>
          <a:lstStyle>
            <a:lvl1pPr>
              <a:defRPr/>
            </a:lvl1pPr>
          </a:lstStyle>
          <a:p>
            <a:pPr>
              <a:defRPr/>
            </a:pPr>
            <a:fld id="{813FA66F-E771-4F38-BF39-719D6342F150}" type="slidenum">
              <a:rPr lang="en-US" altLang="ja-JP"/>
              <a:pPr>
                <a:defRPr/>
              </a:pPr>
              <a:t>‹#›</a:t>
            </a:fld>
            <a:endParaRPr lang="en-US" altLang="ja-JP" dirty="0"/>
          </a:p>
        </p:txBody>
      </p:sp>
    </p:spTree>
    <p:extLst>
      <p:ext uri="{BB962C8B-B14F-4D97-AF65-F5344CB8AC3E}">
        <p14:creationId xmlns:p14="http://schemas.microsoft.com/office/powerpoint/2010/main" val="89019383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13148B6B-A9A4-48A2-84E4-2DCA6069960E}"/>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a:extLst>
              <a:ext uri="{FF2B5EF4-FFF2-40B4-BE49-F238E27FC236}">
                <a16:creationId xmlns:a16="http://schemas.microsoft.com/office/drawing/2014/main" id="{4CCBF5ED-2C62-4346-A855-BBFEDC50FA0F}"/>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a:extLst>
              <a:ext uri="{FF2B5EF4-FFF2-40B4-BE49-F238E27FC236}">
                <a16:creationId xmlns:a16="http://schemas.microsoft.com/office/drawing/2014/main" id="{DFC155D9-CBEE-418A-8BB8-3EF1A361ECDA}"/>
              </a:ext>
            </a:extLst>
          </p:cNvPr>
          <p:cNvSpPr>
            <a:spLocks noGrp="1" noChangeArrowheads="1"/>
          </p:cNvSpPr>
          <p:nvPr>
            <p:ph type="sldNum" sz="quarter" idx="12"/>
          </p:nvPr>
        </p:nvSpPr>
        <p:spPr>
          <a:ln/>
        </p:spPr>
        <p:txBody>
          <a:bodyPr/>
          <a:lstStyle>
            <a:lvl1pPr>
              <a:defRPr/>
            </a:lvl1pPr>
          </a:lstStyle>
          <a:p>
            <a:pPr>
              <a:defRPr/>
            </a:pPr>
            <a:fld id="{104B75FD-35E2-444B-8470-4EF668C1BFBE}" type="slidenum">
              <a:rPr lang="en-US" altLang="ja-JP"/>
              <a:pPr>
                <a:defRPr/>
              </a:pPr>
              <a:t>‹#›</a:t>
            </a:fld>
            <a:endParaRPr lang="en-US" altLang="ja-JP" dirty="0"/>
          </a:p>
        </p:txBody>
      </p:sp>
    </p:spTree>
    <p:extLst>
      <p:ext uri="{BB962C8B-B14F-4D97-AF65-F5344CB8AC3E}">
        <p14:creationId xmlns:p14="http://schemas.microsoft.com/office/powerpoint/2010/main" val="96363592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23987980-A470-4D6E-BDB6-261D8959694F}"/>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a:extLst>
              <a:ext uri="{FF2B5EF4-FFF2-40B4-BE49-F238E27FC236}">
                <a16:creationId xmlns:a16="http://schemas.microsoft.com/office/drawing/2014/main" id="{3C1774EE-ACE3-4789-B7FB-DC43029DE89C}"/>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a:extLst>
              <a:ext uri="{FF2B5EF4-FFF2-40B4-BE49-F238E27FC236}">
                <a16:creationId xmlns:a16="http://schemas.microsoft.com/office/drawing/2014/main" id="{FBDB38BF-63E4-4BE0-8914-98666E0CD576}"/>
              </a:ext>
            </a:extLst>
          </p:cNvPr>
          <p:cNvSpPr>
            <a:spLocks noGrp="1" noChangeArrowheads="1"/>
          </p:cNvSpPr>
          <p:nvPr>
            <p:ph type="sldNum" sz="quarter" idx="12"/>
          </p:nvPr>
        </p:nvSpPr>
        <p:spPr>
          <a:ln/>
        </p:spPr>
        <p:txBody>
          <a:bodyPr/>
          <a:lstStyle>
            <a:lvl1pPr>
              <a:defRPr/>
            </a:lvl1pPr>
          </a:lstStyle>
          <a:p>
            <a:pPr>
              <a:defRPr/>
            </a:pPr>
            <a:fld id="{658C4378-BDD6-4E01-9E94-35DEB000C1E2}" type="slidenum">
              <a:rPr lang="en-US" altLang="ja-JP"/>
              <a:pPr>
                <a:defRPr/>
              </a:pPr>
              <a:t>‹#›</a:t>
            </a:fld>
            <a:endParaRPr lang="en-US" altLang="ja-JP" dirty="0"/>
          </a:p>
        </p:txBody>
      </p:sp>
    </p:spTree>
    <p:extLst>
      <p:ext uri="{BB962C8B-B14F-4D97-AF65-F5344CB8AC3E}">
        <p14:creationId xmlns:p14="http://schemas.microsoft.com/office/powerpoint/2010/main" val="77640557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FBFA6815-1195-45FD-AA94-B4D6C05C75B3}"/>
              </a:ext>
            </a:extLst>
          </p:cNvPr>
          <p:cNvSpPr>
            <a:spLocks noGrp="1" noChangeArrowheads="1"/>
          </p:cNvSpPr>
          <p:nvPr>
            <p:ph type="dt" sz="half" idx="10"/>
          </p:nvPr>
        </p:nvSpPr>
        <p:spPr/>
        <p:txBody>
          <a:bodyPr/>
          <a:lstStyle>
            <a:lvl1pPr>
              <a:defRPr/>
            </a:lvl1pPr>
          </a:lstStyle>
          <a:p>
            <a:pPr>
              <a:defRPr/>
            </a:pPr>
            <a:endParaRPr lang="en-US" altLang="ja-JP" dirty="0"/>
          </a:p>
        </p:txBody>
      </p:sp>
      <p:sp>
        <p:nvSpPr>
          <p:cNvPr id="5" name="Rectangle 5">
            <a:extLst>
              <a:ext uri="{FF2B5EF4-FFF2-40B4-BE49-F238E27FC236}">
                <a16:creationId xmlns:a16="http://schemas.microsoft.com/office/drawing/2014/main" id="{4990FA99-A79D-42B7-82BC-14B65941E1E1}"/>
              </a:ext>
            </a:extLst>
          </p:cNvPr>
          <p:cNvSpPr>
            <a:spLocks noGrp="1" noChangeArrowheads="1"/>
          </p:cNvSpPr>
          <p:nvPr>
            <p:ph type="ftr" sz="quarter" idx="11"/>
          </p:nvPr>
        </p:nvSpPr>
        <p:spPr/>
        <p:txBody>
          <a:bodyPr/>
          <a:lstStyle>
            <a:lvl1pPr>
              <a:defRPr/>
            </a:lvl1pPr>
          </a:lstStyle>
          <a:p>
            <a:pPr>
              <a:defRPr/>
            </a:pPr>
            <a:endParaRPr lang="en-US" altLang="ja-JP" dirty="0"/>
          </a:p>
        </p:txBody>
      </p:sp>
      <p:sp>
        <p:nvSpPr>
          <p:cNvPr id="6" name="Rectangle 6">
            <a:extLst>
              <a:ext uri="{FF2B5EF4-FFF2-40B4-BE49-F238E27FC236}">
                <a16:creationId xmlns:a16="http://schemas.microsoft.com/office/drawing/2014/main" id="{85C6AB5D-3C30-4B7E-8D38-24E1733DBC32}"/>
              </a:ext>
            </a:extLst>
          </p:cNvPr>
          <p:cNvSpPr>
            <a:spLocks noGrp="1" noChangeArrowheads="1"/>
          </p:cNvSpPr>
          <p:nvPr>
            <p:ph type="sldNum" sz="quarter" idx="12"/>
          </p:nvPr>
        </p:nvSpPr>
        <p:spPr>
          <a:xfrm>
            <a:off x="6572250" y="265113"/>
            <a:ext cx="2133600" cy="476250"/>
          </a:xfrm>
        </p:spPr>
        <p:txBody>
          <a:bodyPr/>
          <a:lstStyle>
            <a:lvl1pPr>
              <a:defRPr>
                <a:solidFill>
                  <a:schemeClr val="bg1"/>
                </a:solidFill>
              </a:defRPr>
            </a:lvl1pPr>
          </a:lstStyle>
          <a:p>
            <a:pPr>
              <a:defRPr/>
            </a:pPr>
            <a:fld id="{BCEDF8B0-7719-4061-8C31-341D50A1F65D}" type="slidenum">
              <a:rPr lang="en-US" altLang="ja-JP"/>
              <a:pPr>
                <a:defRPr/>
              </a:pPr>
              <a:t>‹#›</a:t>
            </a:fld>
            <a:endParaRPr lang="en-US" altLang="ja-JP" dirty="0"/>
          </a:p>
        </p:txBody>
      </p:sp>
    </p:spTree>
    <p:extLst>
      <p:ext uri="{BB962C8B-B14F-4D97-AF65-F5344CB8AC3E}">
        <p14:creationId xmlns:p14="http://schemas.microsoft.com/office/powerpoint/2010/main" val="116464611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784F95E1-FADB-4182-83CD-C00754EC736D}"/>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a:extLst>
              <a:ext uri="{FF2B5EF4-FFF2-40B4-BE49-F238E27FC236}">
                <a16:creationId xmlns:a16="http://schemas.microsoft.com/office/drawing/2014/main" id="{F44A5E76-F982-4C3F-AB82-676EDC07B9F2}"/>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a:extLst>
              <a:ext uri="{FF2B5EF4-FFF2-40B4-BE49-F238E27FC236}">
                <a16:creationId xmlns:a16="http://schemas.microsoft.com/office/drawing/2014/main" id="{DC5F8B96-0CF6-4533-97BD-6CDDBB009936}"/>
              </a:ext>
            </a:extLst>
          </p:cNvPr>
          <p:cNvSpPr>
            <a:spLocks noGrp="1" noChangeArrowheads="1"/>
          </p:cNvSpPr>
          <p:nvPr>
            <p:ph type="sldNum" sz="quarter" idx="12"/>
          </p:nvPr>
        </p:nvSpPr>
        <p:spPr>
          <a:ln/>
        </p:spPr>
        <p:txBody>
          <a:bodyPr/>
          <a:lstStyle>
            <a:lvl1pPr>
              <a:defRPr/>
            </a:lvl1pPr>
          </a:lstStyle>
          <a:p>
            <a:pPr>
              <a:defRPr/>
            </a:pPr>
            <a:fld id="{A63FA078-5555-47E7-AC20-6079C87E38BD}" type="slidenum">
              <a:rPr lang="en-US" altLang="ja-JP"/>
              <a:pPr>
                <a:defRPr/>
              </a:pPr>
              <a:t>‹#›</a:t>
            </a:fld>
            <a:endParaRPr lang="en-US" altLang="ja-JP" dirty="0"/>
          </a:p>
        </p:txBody>
      </p:sp>
    </p:spTree>
    <p:extLst>
      <p:ext uri="{BB962C8B-B14F-4D97-AF65-F5344CB8AC3E}">
        <p14:creationId xmlns:p14="http://schemas.microsoft.com/office/powerpoint/2010/main" val="231104772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B9597018-5F4D-4879-B8B9-10ED8163B9F4}"/>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a:extLst>
              <a:ext uri="{FF2B5EF4-FFF2-40B4-BE49-F238E27FC236}">
                <a16:creationId xmlns:a16="http://schemas.microsoft.com/office/drawing/2014/main" id="{9B2B1735-5C23-44F4-B377-3AF2A8B0A804}"/>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a:extLst>
              <a:ext uri="{FF2B5EF4-FFF2-40B4-BE49-F238E27FC236}">
                <a16:creationId xmlns:a16="http://schemas.microsoft.com/office/drawing/2014/main" id="{07B2CB53-2966-4C78-B390-6A3E83DDCD37}"/>
              </a:ext>
            </a:extLst>
          </p:cNvPr>
          <p:cNvSpPr>
            <a:spLocks noGrp="1" noChangeArrowheads="1"/>
          </p:cNvSpPr>
          <p:nvPr>
            <p:ph type="sldNum" sz="quarter" idx="12"/>
          </p:nvPr>
        </p:nvSpPr>
        <p:spPr>
          <a:ln/>
        </p:spPr>
        <p:txBody>
          <a:bodyPr/>
          <a:lstStyle>
            <a:lvl1pPr>
              <a:defRPr/>
            </a:lvl1pPr>
          </a:lstStyle>
          <a:p>
            <a:pPr>
              <a:defRPr/>
            </a:pPr>
            <a:fld id="{EB376453-3F46-49D8-A406-666E1499ACF8}" type="slidenum">
              <a:rPr lang="en-US" altLang="ja-JP"/>
              <a:pPr>
                <a:defRPr/>
              </a:pPr>
              <a:t>‹#›</a:t>
            </a:fld>
            <a:endParaRPr lang="en-US" altLang="ja-JP" dirty="0"/>
          </a:p>
        </p:txBody>
      </p:sp>
    </p:spTree>
    <p:extLst>
      <p:ext uri="{BB962C8B-B14F-4D97-AF65-F5344CB8AC3E}">
        <p14:creationId xmlns:p14="http://schemas.microsoft.com/office/powerpoint/2010/main" val="141599852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B9456967-8FE4-4300-BD55-ADCE882647C6}"/>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a:extLst>
              <a:ext uri="{FF2B5EF4-FFF2-40B4-BE49-F238E27FC236}">
                <a16:creationId xmlns:a16="http://schemas.microsoft.com/office/drawing/2014/main" id="{0FDAFD72-D2D4-41E7-946D-74F13806D16D}"/>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a:extLst>
              <a:ext uri="{FF2B5EF4-FFF2-40B4-BE49-F238E27FC236}">
                <a16:creationId xmlns:a16="http://schemas.microsoft.com/office/drawing/2014/main" id="{6A84C049-DBBA-4CF8-B55C-6B77E28D783E}"/>
              </a:ext>
            </a:extLst>
          </p:cNvPr>
          <p:cNvSpPr>
            <a:spLocks noGrp="1" noChangeArrowheads="1"/>
          </p:cNvSpPr>
          <p:nvPr>
            <p:ph type="sldNum" sz="quarter" idx="12"/>
          </p:nvPr>
        </p:nvSpPr>
        <p:spPr>
          <a:ln/>
        </p:spPr>
        <p:txBody>
          <a:bodyPr/>
          <a:lstStyle>
            <a:lvl1pPr>
              <a:defRPr/>
            </a:lvl1pPr>
          </a:lstStyle>
          <a:p>
            <a:pPr>
              <a:defRPr/>
            </a:pPr>
            <a:fld id="{0E0DB05B-589D-4F39-BD64-A4E24E91355D}" type="slidenum">
              <a:rPr lang="en-US" altLang="ja-JP"/>
              <a:pPr>
                <a:defRPr/>
              </a:pPr>
              <a:t>‹#›</a:t>
            </a:fld>
            <a:endParaRPr lang="en-US" altLang="ja-JP" dirty="0"/>
          </a:p>
        </p:txBody>
      </p:sp>
    </p:spTree>
    <p:extLst>
      <p:ext uri="{BB962C8B-B14F-4D97-AF65-F5344CB8AC3E}">
        <p14:creationId xmlns:p14="http://schemas.microsoft.com/office/powerpoint/2010/main" val="370160375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44A3F529-AE80-4BEA-AFCB-9E39361740D6}"/>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a:extLst>
              <a:ext uri="{FF2B5EF4-FFF2-40B4-BE49-F238E27FC236}">
                <a16:creationId xmlns:a16="http://schemas.microsoft.com/office/drawing/2014/main" id="{A552A000-B87A-4DA3-A9AA-2D0E9A3C43CE}"/>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a:extLst>
              <a:ext uri="{FF2B5EF4-FFF2-40B4-BE49-F238E27FC236}">
                <a16:creationId xmlns:a16="http://schemas.microsoft.com/office/drawing/2014/main" id="{F805D3EA-61A6-4400-A8EE-736A1AD1FF57}"/>
              </a:ext>
            </a:extLst>
          </p:cNvPr>
          <p:cNvSpPr>
            <a:spLocks noGrp="1" noChangeArrowheads="1"/>
          </p:cNvSpPr>
          <p:nvPr>
            <p:ph type="sldNum" sz="quarter" idx="12"/>
          </p:nvPr>
        </p:nvSpPr>
        <p:spPr>
          <a:xfrm>
            <a:off x="6553200" y="274638"/>
            <a:ext cx="2133600" cy="476250"/>
          </a:xfrm>
          <a:ln/>
        </p:spPr>
        <p:txBody>
          <a:bodyPr/>
          <a:lstStyle>
            <a:lvl1pPr>
              <a:defRPr/>
            </a:lvl1pPr>
          </a:lstStyle>
          <a:p>
            <a:pPr>
              <a:defRPr/>
            </a:pPr>
            <a:fld id="{F616B778-98F6-4B1B-B77F-9558F5C35944}" type="slidenum">
              <a:rPr lang="en-US" altLang="ja-JP"/>
              <a:pPr>
                <a:defRPr/>
              </a:pPr>
              <a:t>‹#›</a:t>
            </a:fld>
            <a:endParaRPr lang="en-US" altLang="ja-JP" dirty="0"/>
          </a:p>
        </p:txBody>
      </p:sp>
    </p:spTree>
    <p:extLst>
      <p:ext uri="{BB962C8B-B14F-4D97-AF65-F5344CB8AC3E}">
        <p14:creationId xmlns:p14="http://schemas.microsoft.com/office/powerpoint/2010/main" val="107541537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8899DD-8D8F-4C10-82A9-DF631FD51E16}"/>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a:extLst>
              <a:ext uri="{FF2B5EF4-FFF2-40B4-BE49-F238E27FC236}">
                <a16:creationId xmlns:a16="http://schemas.microsoft.com/office/drawing/2014/main" id="{621F6620-36B4-4BA5-987C-669AFED20881}"/>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a:extLst>
              <a:ext uri="{FF2B5EF4-FFF2-40B4-BE49-F238E27FC236}">
                <a16:creationId xmlns:a16="http://schemas.microsoft.com/office/drawing/2014/main" id="{DCC0808A-CF8B-4B11-A108-1BE0F95FD689}"/>
              </a:ext>
            </a:extLst>
          </p:cNvPr>
          <p:cNvSpPr>
            <a:spLocks noGrp="1" noChangeArrowheads="1"/>
          </p:cNvSpPr>
          <p:nvPr>
            <p:ph type="sldNum" sz="quarter" idx="12"/>
          </p:nvPr>
        </p:nvSpPr>
        <p:spPr>
          <a:ln/>
        </p:spPr>
        <p:txBody>
          <a:bodyPr/>
          <a:lstStyle>
            <a:lvl1pPr>
              <a:defRPr/>
            </a:lvl1pPr>
          </a:lstStyle>
          <a:p>
            <a:pPr>
              <a:defRPr/>
            </a:pPr>
            <a:fld id="{1A5E8FBA-29D0-4C79-A735-2BCD7BFA40A8}" type="slidenum">
              <a:rPr lang="en-US" altLang="ja-JP"/>
              <a:pPr>
                <a:defRPr/>
              </a:pPr>
              <a:t>‹#›</a:t>
            </a:fld>
            <a:endParaRPr lang="en-US" altLang="ja-JP" dirty="0"/>
          </a:p>
        </p:txBody>
      </p:sp>
    </p:spTree>
    <p:extLst>
      <p:ext uri="{BB962C8B-B14F-4D97-AF65-F5344CB8AC3E}">
        <p14:creationId xmlns:p14="http://schemas.microsoft.com/office/powerpoint/2010/main" val="247668290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FD97BD8C-4462-4FA0-B208-9A044AB93656}"/>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a:extLst>
              <a:ext uri="{FF2B5EF4-FFF2-40B4-BE49-F238E27FC236}">
                <a16:creationId xmlns:a16="http://schemas.microsoft.com/office/drawing/2014/main" id="{A998E601-5A98-4A69-BDE4-273EA55A1DF0}"/>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a:extLst>
              <a:ext uri="{FF2B5EF4-FFF2-40B4-BE49-F238E27FC236}">
                <a16:creationId xmlns:a16="http://schemas.microsoft.com/office/drawing/2014/main" id="{1213E48E-4595-4E0A-BCAA-F18DDC048158}"/>
              </a:ext>
            </a:extLst>
          </p:cNvPr>
          <p:cNvSpPr>
            <a:spLocks noGrp="1" noChangeArrowheads="1"/>
          </p:cNvSpPr>
          <p:nvPr>
            <p:ph type="sldNum" sz="quarter" idx="12"/>
          </p:nvPr>
        </p:nvSpPr>
        <p:spPr>
          <a:ln/>
        </p:spPr>
        <p:txBody>
          <a:bodyPr/>
          <a:lstStyle>
            <a:lvl1pPr>
              <a:defRPr/>
            </a:lvl1pPr>
          </a:lstStyle>
          <a:p>
            <a:pPr>
              <a:defRPr/>
            </a:pPr>
            <a:fld id="{782D4DA4-264A-4A7F-A668-A25DB89AF129}" type="slidenum">
              <a:rPr lang="en-US" altLang="ja-JP"/>
              <a:pPr>
                <a:defRPr/>
              </a:pPr>
              <a:t>‹#›</a:t>
            </a:fld>
            <a:endParaRPr lang="en-US" altLang="ja-JP" dirty="0"/>
          </a:p>
        </p:txBody>
      </p:sp>
    </p:spTree>
    <p:extLst>
      <p:ext uri="{BB962C8B-B14F-4D97-AF65-F5344CB8AC3E}">
        <p14:creationId xmlns:p14="http://schemas.microsoft.com/office/powerpoint/2010/main" val="163458701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FE1B6B51-1D99-489C-8DF6-EA52DC145EBF}"/>
              </a:ext>
            </a:extLst>
          </p:cNvPr>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a:extLst>
              <a:ext uri="{FF2B5EF4-FFF2-40B4-BE49-F238E27FC236}">
                <a16:creationId xmlns:a16="http://schemas.microsoft.com/office/drawing/2014/main" id="{CF09EAE7-6FA8-44B4-B467-8EBCAC144BD8}"/>
              </a:ext>
            </a:extLst>
          </p:cNvPr>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a:extLst>
              <a:ext uri="{FF2B5EF4-FFF2-40B4-BE49-F238E27FC236}">
                <a16:creationId xmlns:a16="http://schemas.microsoft.com/office/drawing/2014/main" id="{F99AF96F-C07C-40C8-BACB-2124BA49B1EB}"/>
              </a:ext>
            </a:extLst>
          </p:cNvPr>
          <p:cNvSpPr>
            <a:spLocks noGrp="1" noChangeArrowheads="1"/>
          </p:cNvSpPr>
          <p:nvPr>
            <p:ph type="sldNum" sz="quarter" idx="12"/>
          </p:nvPr>
        </p:nvSpPr>
        <p:spPr>
          <a:ln/>
        </p:spPr>
        <p:txBody>
          <a:bodyPr/>
          <a:lstStyle>
            <a:lvl1pPr>
              <a:defRPr/>
            </a:lvl1pPr>
          </a:lstStyle>
          <a:p>
            <a:pPr>
              <a:defRPr/>
            </a:pPr>
            <a:fld id="{1DE272A7-342B-483E-AA6D-ACED3DFFFF46}" type="slidenum">
              <a:rPr lang="en-US" altLang="ja-JP"/>
              <a:pPr>
                <a:defRPr/>
              </a:pPr>
              <a:t>‹#›</a:t>
            </a:fld>
            <a:endParaRPr lang="en-US" altLang="ja-JP" dirty="0"/>
          </a:p>
        </p:txBody>
      </p:sp>
    </p:spTree>
    <p:extLst>
      <p:ext uri="{BB962C8B-B14F-4D97-AF65-F5344CB8AC3E}">
        <p14:creationId xmlns:p14="http://schemas.microsoft.com/office/powerpoint/2010/main" val="4332995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92D5F7D-E3B5-4E9B-B609-1860D1FD2A2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853E0CC6-95D0-4FC1-AA6B-E49E28E8FCD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850A66EE-B1ED-4E17-8047-60C2961C17D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ＭＳ Ｐゴシック" pitchFamily="50" charset="-128"/>
              </a:defRPr>
            </a:lvl1pPr>
          </a:lstStyle>
          <a:p>
            <a:pPr>
              <a:defRPr/>
            </a:pPr>
            <a:endParaRPr lang="en-US" altLang="ja-JP" dirty="0"/>
          </a:p>
        </p:txBody>
      </p:sp>
      <p:sp>
        <p:nvSpPr>
          <p:cNvPr id="1029" name="Rectangle 5">
            <a:extLst>
              <a:ext uri="{FF2B5EF4-FFF2-40B4-BE49-F238E27FC236}">
                <a16:creationId xmlns:a16="http://schemas.microsoft.com/office/drawing/2014/main" id="{778833F2-F2F4-4B34-B155-99465DC3E09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ＭＳ Ｐゴシック" pitchFamily="50" charset="-128"/>
              </a:defRPr>
            </a:lvl1pPr>
          </a:lstStyle>
          <a:p>
            <a:pPr>
              <a:defRPr/>
            </a:pPr>
            <a:endParaRPr lang="en-US" altLang="ja-JP" dirty="0"/>
          </a:p>
        </p:txBody>
      </p:sp>
      <p:sp>
        <p:nvSpPr>
          <p:cNvPr id="1030" name="Rectangle 6">
            <a:extLst>
              <a:ext uri="{FF2B5EF4-FFF2-40B4-BE49-F238E27FC236}">
                <a16:creationId xmlns:a16="http://schemas.microsoft.com/office/drawing/2014/main" id="{FEF0964E-3104-4CF0-BE1C-3AFFD6B8D1B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4085C77-3EF9-4550-B50C-2758C039347A}" type="slidenum">
              <a:rPr lang="en-US" altLang="ja-JP"/>
              <a:pPr>
                <a:defRPr/>
              </a:pPr>
              <a:t>‹#›</a:t>
            </a:fld>
            <a:endParaRPr lang="en-US" altLang="ja-JP" dirty="0"/>
          </a:p>
        </p:txBody>
      </p:sp>
    </p:spTree>
    <p:extLst>
      <p:ext uri="{BB962C8B-B14F-4D97-AF65-F5344CB8AC3E}">
        <p14:creationId xmlns:p14="http://schemas.microsoft.com/office/powerpoint/2010/main" val="19680100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ransition spd="slow"/>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8" Type="http://schemas.openxmlformats.org/officeDocument/2006/relationships/diagramData" Target="../diagrams/data38.xml"/><Relationship Id="rId13" Type="http://schemas.openxmlformats.org/officeDocument/2006/relationships/diagramData" Target="../diagrams/data39.xml"/><Relationship Id="rId18" Type="http://schemas.openxmlformats.org/officeDocument/2006/relationships/image" Target="../media/image53.png"/><Relationship Id="rId3" Type="http://schemas.openxmlformats.org/officeDocument/2006/relationships/diagramData" Target="../diagrams/data37.xml"/><Relationship Id="rId7" Type="http://schemas.microsoft.com/office/2007/relationships/diagramDrawing" Target="../diagrams/drawing37.xml"/><Relationship Id="rId12" Type="http://schemas.microsoft.com/office/2007/relationships/diagramDrawing" Target="../diagrams/drawing38.xml"/><Relationship Id="rId17" Type="http://schemas.microsoft.com/office/2007/relationships/diagramDrawing" Target="../diagrams/drawing39.xml"/><Relationship Id="rId2" Type="http://schemas.openxmlformats.org/officeDocument/2006/relationships/notesSlide" Target="../notesSlides/notesSlide90.xml"/><Relationship Id="rId16" Type="http://schemas.openxmlformats.org/officeDocument/2006/relationships/diagramColors" Target="../diagrams/colors39.xml"/><Relationship Id="rId1" Type="http://schemas.openxmlformats.org/officeDocument/2006/relationships/slideLayout" Target="../slideLayouts/slideLayout6.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5" Type="http://schemas.openxmlformats.org/officeDocument/2006/relationships/diagramQuickStyle" Target="../diagrams/quickStyle39.xml"/><Relationship Id="rId10" Type="http://schemas.openxmlformats.org/officeDocument/2006/relationships/diagramQuickStyle" Target="../diagrams/quickStyle38.xml"/><Relationship Id="rId19" Type="http://schemas.openxmlformats.org/officeDocument/2006/relationships/comments" Target="../comments/comment56.xml"/><Relationship Id="rId4" Type="http://schemas.openxmlformats.org/officeDocument/2006/relationships/diagramLayout" Target="../diagrams/layout37.xml"/><Relationship Id="rId9" Type="http://schemas.openxmlformats.org/officeDocument/2006/relationships/diagramLayout" Target="../diagrams/layout38.xml"/><Relationship Id="rId14" Type="http://schemas.openxmlformats.org/officeDocument/2006/relationships/diagramLayout" Target="../diagrams/layout39.xml"/></Relationships>
</file>

<file path=ppt/slides/_rels/slide101.xml.rels><?xml version="1.0" encoding="UTF-8" standalone="yes"?>
<Relationships xmlns="http://schemas.openxmlformats.org/package/2006/relationships"><Relationship Id="rId8" Type="http://schemas.microsoft.com/office/2007/relationships/diagramDrawing" Target="../diagrams/drawing40.xml"/><Relationship Id="rId13" Type="http://schemas.microsoft.com/office/2007/relationships/diagramDrawing" Target="../diagrams/drawing41.xml"/><Relationship Id="rId18" Type="http://schemas.microsoft.com/office/2007/relationships/diagramDrawing" Target="../diagrams/drawing42.xml"/><Relationship Id="rId3" Type="http://schemas.openxmlformats.org/officeDocument/2006/relationships/image" Target="../media/image53.png"/><Relationship Id="rId7" Type="http://schemas.openxmlformats.org/officeDocument/2006/relationships/diagramColors" Target="../diagrams/colors40.xml"/><Relationship Id="rId12" Type="http://schemas.openxmlformats.org/officeDocument/2006/relationships/diagramColors" Target="../diagrams/colors41.xml"/><Relationship Id="rId17" Type="http://schemas.openxmlformats.org/officeDocument/2006/relationships/diagramColors" Target="../diagrams/colors42.xml"/><Relationship Id="rId2" Type="http://schemas.openxmlformats.org/officeDocument/2006/relationships/notesSlide" Target="../notesSlides/notesSlide91.xml"/><Relationship Id="rId16" Type="http://schemas.openxmlformats.org/officeDocument/2006/relationships/diagramQuickStyle" Target="../diagrams/quickStyle42.xml"/><Relationship Id="rId1" Type="http://schemas.openxmlformats.org/officeDocument/2006/relationships/slideLayout" Target="../slideLayouts/slideLayout6.xml"/><Relationship Id="rId6" Type="http://schemas.openxmlformats.org/officeDocument/2006/relationships/diagramQuickStyle" Target="../diagrams/quickStyle40.xml"/><Relationship Id="rId11" Type="http://schemas.openxmlformats.org/officeDocument/2006/relationships/diagramQuickStyle" Target="../diagrams/quickStyle41.xml"/><Relationship Id="rId5" Type="http://schemas.openxmlformats.org/officeDocument/2006/relationships/diagramLayout" Target="../diagrams/layout40.xml"/><Relationship Id="rId15" Type="http://schemas.openxmlformats.org/officeDocument/2006/relationships/diagramLayout" Target="../diagrams/layout42.xml"/><Relationship Id="rId10" Type="http://schemas.openxmlformats.org/officeDocument/2006/relationships/diagramLayout" Target="../diagrams/layout41.xml"/><Relationship Id="rId19" Type="http://schemas.openxmlformats.org/officeDocument/2006/relationships/comments" Target="../comments/comment57.xml"/><Relationship Id="rId4" Type="http://schemas.openxmlformats.org/officeDocument/2006/relationships/diagramData" Target="../diagrams/data40.xml"/><Relationship Id="rId9" Type="http://schemas.openxmlformats.org/officeDocument/2006/relationships/diagramData" Target="../diagrams/data41.xml"/><Relationship Id="rId14" Type="http://schemas.openxmlformats.org/officeDocument/2006/relationships/diagramData" Target="../diagrams/data42.xml"/></Relationships>
</file>

<file path=ppt/slides/_rels/slide102.xml.rels><?xml version="1.0" encoding="UTF-8" standalone="yes"?>
<Relationships xmlns="http://schemas.openxmlformats.org/package/2006/relationships"><Relationship Id="rId8" Type="http://schemas.openxmlformats.org/officeDocument/2006/relationships/diagramData" Target="../diagrams/data44.xml"/><Relationship Id="rId13" Type="http://schemas.openxmlformats.org/officeDocument/2006/relationships/diagramData" Target="../diagrams/data45.xml"/><Relationship Id="rId18" Type="http://schemas.openxmlformats.org/officeDocument/2006/relationships/image" Target="../media/image53.png"/><Relationship Id="rId3" Type="http://schemas.openxmlformats.org/officeDocument/2006/relationships/diagramData" Target="../diagrams/data43.xml"/><Relationship Id="rId7" Type="http://schemas.microsoft.com/office/2007/relationships/diagramDrawing" Target="../diagrams/drawing43.xml"/><Relationship Id="rId12" Type="http://schemas.microsoft.com/office/2007/relationships/diagramDrawing" Target="../diagrams/drawing44.xml"/><Relationship Id="rId17" Type="http://schemas.microsoft.com/office/2007/relationships/diagramDrawing" Target="../diagrams/drawing45.xml"/><Relationship Id="rId2" Type="http://schemas.openxmlformats.org/officeDocument/2006/relationships/notesSlide" Target="../notesSlides/notesSlide92.xml"/><Relationship Id="rId16" Type="http://schemas.openxmlformats.org/officeDocument/2006/relationships/diagramColors" Target="../diagrams/colors45.xml"/><Relationship Id="rId1" Type="http://schemas.openxmlformats.org/officeDocument/2006/relationships/slideLayout" Target="../slideLayouts/slideLayout6.xml"/><Relationship Id="rId6" Type="http://schemas.openxmlformats.org/officeDocument/2006/relationships/diagramColors" Target="../diagrams/colors43.xml"/><Relationship Id="rId11" Type="http://schemas.openxmlformats.org/officeDocument/2006/relationships/diagramColors" Target="../diagrams/colors44.xml"/><Relationship Id="rId5" Type="http://schemas.openxmlformats.org/officeDocument/2006/relationships/diagramQuickStyle" Target="../diagrams/quickStyle43.xml"/><Relationship Id="rId15" Type="http://schemas.openxmlformats.org/officeDocument/2006/relationships/diagramQuickStyle" Target="../diagrams/quickStyle45.xml"/><Relationship Id="rId10" Type="http://schemas.openxmlformats.org/officeDocument/2006/relationships/diagramQuickStyle" Target="../diagrams/quickStyle44.xml"/><Relationship Id="rId19" Type="http://schemas.openxmlformats.org/officeDocument/2006/relationships/comments" Target="../comments/comment58.xml"/><Relationship Id="rId4" Type="http://schemas.openxmlformats.org/officeDocument/2006/relationships/diagramLayout" Target="../diagrams/layout43.xml"/><Relationship Id="rId9" Type="http://schemas.openxmlformats.org/officeDocument/2006/relationships/diagramLayout" Target="../diagrams/layout44.xml"/><Relationship Id="rId14" Type="http://schemas.openxmlformats.org/officeDocument/2006/relationships/diagramLayout" Target="../diagrams/layout45.xml"/></Relationships>
</file>

<file path=ppt/slides/_rels/slide103.xml.rels><?xml version="1.0" encoding="UTF-8" standalone="yes"?>
<Relationships xmlns="http://schemas.openxmlformats.org/package/2006/relationships"><Relationship Id="rId8" Type="http://schemas.openxmlformats.org/officeDocument/2006/relationships/diagramData" Target="../diagrams/data47.xml"/><Relationship Id="rId13" Type="http://schemas.openxmlformats.org/officeDocument/2006/relationships/diagramData" Target="../diagrams/data48.xml"/><Relationship Id="rId18" Type="http://schemas.openxmlformats.org/officeDocument/2006/relationships/image" Target="../media/image53.png"/><Relationship Id="rId3" Type="http://schemas.openxmlformats.org/officeDocument/2006/relationships/diagramData" Target="../diagrams/data46.xml"/><Relationship Id="rId7" Type="http://schemas.microsoft.com/office/2007/relationships/diagramDrawing" Target="../diagrams/drawing46.xml"/><Relationship Id="rId12" Type="http://schemas.microsoft.com/office/2007/relationships/diagramDrawing" Target="../diagrams/drawing47.xml"/><Relationship Id="rId17" Type="http://schemas.microsoft.com/office/2007/relationships/diagramDrawing" Target="../diagrams/drawing48.xml"/><Relationship Id="rId2" Type="http://schemas.openxmlformats.org/officeDocument/2006/relationships/notesSlide" Target="../notesSlides/notesSlide93.xml"/><Relationship Id="rId16" Type="http://schemas.openxmlformats.org/officeDocument/2006/relationships/diagramColors" Target="../diagrams/colors48.xml"/><Relationship Id="rId1" Type="http://schemas.openxmlformats.org/officeDocument/2006/relationships/slideLayout" Target="../slideLayouts/slideLayout6.xml"/><Relationship Id="rId6" Type="http://schemas.openxmlformats.org/officeDocument/2006/relationships/diagramColors" Target="../diagrams/colors46.xml"/><Relationship Id="rId11" Type="http://schemas.openxmlformats.org/officeDocument/2006/relationships/diagramColors" Target="../diagrams/colors47.xml"/><Relationship Id="rId5" Type="http://schemas.openxmlformats.org/officeDocument/2006/relationships/diagramQuickStyle" Target="../diagrams/quickStyle46.xml"/><Relationship Id="rId15" Type="http://schemas.openxmlformats.org/officeDocument/2006/relationships/diagramQuickStyle" Target="../diagrams/quickStyle48.xml"/><Relationship Id="rId10" Type="http://schemas.openxmlformats.org/officeDocument/2006/relationships/diagramQuickStyle" Target="../diagrams/quickStyle47.xml"/><Relationship Id="rId19" Type="http://schemas.openxmlformats.org/officeDocument/2006/relationships/comments" Target="../comments/comment59.xml"/><Relationship Id="rId4" Type="http://schemas.openxmlformats.org/officeDocument/2006/relationships/diagramLayout" Target="../diagrams/layout46.xml"/><Relationship Id="rId9" Type="http://schemas.openxmlformats.org/officeDocument/2006/relationships/diagramLayout" Target="../diagrams/layout47.xml"/><Relationship Id="rId14" Type="http://schemas.openxmlformats.org/officeDocument/2006/relationships/diagramLayout" Target="../diagrams/layout48.xml"/></Relationships>
</file>

<file path=ppt/slides/_rels/slide104.xml.rels><?xml version="1.0" encoding="UTF-8" standalone="yes"?>
<Relationships xmlns="http://schemas.openxmlformats.org/package/2006/relationships"><Relationship Id="rId8" Type="http://schemas.openxmlformats.org/officeDocument/2006/relationships/diagramData" Target="../diagrams/data50.xml"/><Relationship Id="rId13" Type="http://schemas.openxmlformats.org/officeDocument/2006/relationships/diagramData" Target="../diagrams/data51.xml"/><Relationship Id="rId18" Type="http://schemas.openxmlformats.org/officeDocument/2006/relationships/image" Target="../media/image53.png"/><Relationship Id="rId3" Type="http://schemas.openxmlformats.org/officeDocument/2006/relationships/diagramData" Target="../diagrams/data49.xml"/><Relationship Id="rId7" Type="http://schemas.microsoft.com/office/2007/relationships/diagramDrawing" Target="../diagrams/drawing49.xml"/><Relationship Id="rId12" Type="http://schemas.microsoft.com/office/2007/relationships/diagramDrawing" Target="../diagrams/drawing50.xml"/><Relationship Id="rId17" Type="http://schemas.microsoft.com/office/2007/relationships/diagramDrawing" Target="../diagrams/drawing51.xml"/><Relationship Id="rId2" Type="http://schemas.openxmlformats.org/officeDocument/2006/relationships/notesSlide" Target="../notesSlides/notesSlide94.xml"/><Relationship Id="rId16" Type="http://schemas.openxmlformats.org/officeDocument/2006/relationships/diagramColors" Target="../diagrams/colors51.xml"/><Relationship Id="rId1" Type="http://schemas.openxmlformats.org/officeDocument/2006/relationships/slideLayout" Target="../slideLayouts/slideLayout6.xml"/><Relationship Id="rId6" Type="http://schemas.openxmlformats.org/officeDocument/2006/relationships/diagramColors" Target="../diagrams/colors49.xml"/><Relationship Id="rId11" Type="http://schemas.openxmlformats.org/officeDocument/2006/relationships/diagramColors" Target="../diagrams/colors50.xml"/><Relationship Id="rId5" Type="http://schemas.openxmlformats.org/officeDocument/2006/relationships/diagramQuickStyle" Target="../diagrams/quickStyle49.xml"/><Relationship Id="rId15" Type="http://schemas.openxmlformats.org/officeDocument/2006/relationships/diagramQuickStyle" Target="../diagrams/quickStyle51.xml"/><Relationship Id="rId10" Type="http://schemas.openxmlformats.org/officeDocument/2006/relationships/diagramQuickStyle" Target="../diagrams/quickStyle50.xml"/><Relationship Id="rId19" Type="http://schemas.openxmlformats.org/officeDocument/2006/relationships/comments" Target="../comments/comment60.xml"/><Relationship Id="rId4" Type="http://schemas.openxmlformats.org/officeDocument/2006/relationships/diagramLayout" Target="../diagrams/layout49.xml"/><Relationship Id="rId9" Type="http://schemas.openxmlformats.org/officeDocument/2006/relationships/diagramLayout" Target="../diagrams/layout50.xml"/><Relationship Id="rId14" Type="http://schemas.openxmlformats.org/officeDocument/2006/relationships/diagramLayout" Target="../diagrams/layout51.xml"/></Relationships>
</file>

<file path=ppt/slides/_rels/slide105.xml.rels><?xml version="1.0" encoding="UTF-8" standalone="yes"?>
<Relationships xmlns="http://schemas.openxmlformats.org/package/2006/relationships"><Relationship Id="rId8" Type="http://schemas.openxmlformats.org/officeDocument/2006/relationships/diagramData" Target="../diagrams/data53.xml"/><Relationship Id="rId13" Type="http://schemas.openxmlformats.org/officeDocument/2006/relationships/diagramData" Target="../diagrams/data54.xml"/><Relationship Id="rId18" Type="http://schemas.openxmlformats.org/officeDocument/2006/relationships/image" Target="../media/image53.png"/><Relationship Id="rId3" Type="http://schemas.openxmlformats.org/officeDocument/2006/relationships/diagramData" Target="../diagrams/data52.xml"/><Relationship Id="rId7" Type="http://schemas.microsoft.com/office/2007/relationships/diagramDrawing" Target="../diagrams/drawing52.xml"/><Relationship Id="rId12" Type="http://schemas.microsoft.com/office/2007/relationships/diagramDrawing" Target="../diagrams/drawing53.xml"/><Relationship Id="rId17" Type="http://schemas.microsoft.com/office/2007/relationships/diagramDrawing" Target="../diagrams/drawing54.xml"/><Relationship Id="rId2" Type="http://schemas.openxmlformats.org/officeDocument/2006/relationships/notesSlide" Target="../notesSlides/notesSlide95.xml"/><Relationship Id="rId16" Type="http://schemas.openxmlformats.org/officeDocument/2006/relationships/diagramColors" Target="../diagrams/colors54.xml"/><Relationship Id="rId1" Type="http://schemas.openxmlformats.org/officeDocument/2006/relationships/slideLayout" Target="../slideLayouts/slideLayout6.xml"/><Relationship Id="rId6" Type="http://schemas.openxmlformats.org/officeDocument/2006/relationships/diagramColors" Target="../diagrams/colors52.xml"/><Relationship Id="rId11" Type="http://schemas.openxmlformats.org/officeDocument/2006/relationships/diagramColors" Target="../diagrams/colors53.xml"/><Relationship Id="rId5" Type="http://schemas.openxmlformats.org/officeDocument/2006/relationships/diagramQuickStyle" Target="../diagrams/quickStyle52.xml"/><Relationship Id="rId15" Type="http://schemas.openxmlformats.org/officeDocument/2006/relationships/diagramQuickStyle" Target="../diagrams/quickStyle54.xml"/><Relationship Id="rId10" Type="http://schemas.openxmlformats.org/officeDocument/2006/relationships/diagramQuickStyle" Target="../diagrams/quickStyle53.xml"/><Relationship Id="rId19" Type="http://schemas.openxmlformats.org/officeDocument/2006/relationships/comments" Target="../comments/comment61.xml"/><Relationship Id="rId4" Type="http://schemas.openxmlformats.org/officeDocument/2006/relationships/diagramLayout" Target="../diagrams/layout52.xml"/><Relationship Id="rId9" Type="http://schemas.openxmlformats.org/officeDocument/2006/relationships/diagramLayout" Target="../diagrams/layout53.xml"/><Relationship Id="rId14" Type="http://schemas.openxmlformats.org/officeDocument/2006/relationships/diagramLayout" Target="../diagrams/layout54.xml"/></Relationships>
</file>

<file path=ppt/slides/_rels/slide1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comments" Target="../comments/comment62.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comments" Target="../comments/comment63.xml"/><Relationship Id="rId4" Type="http://schemas.openxmlformats.org/officeDocument/2006/relationships/image" Target="../media/image58.tmp"/></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comments" Target="../comments/comment64.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comments" Target="../comments/comment6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comments" Target="../comments/comment66.xml"/></Relationships>
</file>

<file path=ppt/slides/_rels/slide111.xml.rels><?xml version="1.0" encoding="UTF-8" standalone="yes"?>
<Relationships xmlns="http://schemas.openxmlformats.org/package/2006/relationships"><Relationship Id="rId2" Type="http://schemas.openxmlformats.org/officeDocument/2006/relationships/comments" Target="../comments/comment6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comments" Target="../comments/comment68.xml"/><Relationship Id="rId4" Type="http://schemas.openxmlformats.org/officeDocument/2006/relationships/image" Target="../media/image73.png"/></Relationships>
</file>

<file path=ppt/slides/_rels/slide1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comments" Target="../comments/comment69.xml"/><Relationship Id="rId4" Type="http://schemas.openxmlformats.org/officeDocument/2006/relationships/image" Target="../media/image7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comments" Target="../comments/comment70.xml"/></Relationships>
</file>

<file path=ppt/slides/_rels/slide1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taxi-japan.or.jp/pdf/toukei_chousa/eigyousyuunyuu_suii.pdf" TargetMode="Externa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omments" Target="../comments/comment1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omments" Target="../comments/commen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omments" Target="../comments/comment15.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omments" Target="../comments/commen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omments" Target="../comments/comment17.xml"/><Relationship Id="rId5" Type="http://schemas.openxmlformats.org/officeDocument/2006/relationships/image" Target="../media/image40.tiff"/><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comments" Target="../comments/comment18.xml"/><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omments" Target="../comments/comment19.xml"/><Relationship Id="rId5" Type="http://schemas.openxmlformats.org/officeDocument/2006/relationships/image" Target="../media/image47.tiff"/><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omments" Target="../comments/commen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comments" Target="../comments/comment21.xml"/><Relationship Id="rId5" Type="http://schemas.openxmlformats.org/officeDocument/2006/relationships/image" Target="../media/image43.tiff"/><Relationship Id="rId4" Type="http://schemas.openxmlformats.org/officeDocument/2006/relationships/image" Target="../media/image52.tiff"/></Relationships>
</file>

<file path=ppt/slides/_rels/slide35.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tiff"/><Relationship Id="rId7" Type="http://schemas.openxmlformats.org/officeDocument/2006/relationships/image" Target="../media/image49.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 Id="rId9" Type="http://schemas.openxmlformats.org/officeDocument/2006/relationships/comments" Target="../comments/comment22.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comments" Target="../comments/comment2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4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53.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40.xml"/><Relationship Id="rId16" Type="http://schemas.openxmlformats.org/officeDocument/2006/relationships/diagramQuickStyle" Target="../diagrams/quickStyl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comments" Target="../comments/comment25.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image" Target="../media/image53.png"/><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notesSlide" Target="../notesSlides/notesSlide41.xml"/><Relationship Id="rId16" Type="http://schemas.openxmlformats.org/officeDocument/2006/relationships/diagramQuickStyle" Target="../diagrams/quickStyle6.xml"/><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diagramLayout" Target="../diagrams/layout6.xml"/><Relationship Id="rId10" Type="http://schemas.openxmlformats.org/officeDocument/2006/relationships/diagramLayout" Target="../diagrams/layout5.xml"/><Relationship Id="rId19" Type="http://schemas.openxmlformats.org/officeDocument/2006/relationships/comments" Target="../comments/comment26.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diagramData" Target="../diagrams/data6.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image" Target="../media/image53.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42.xml"/><Relationship Id="rId16" Type="http://schemas.openxmlformats.org/officeDocument/2006/relationships/diagramColors" Target="../diagrams/colors9.xml"/><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19" Type="http://schemas.openxmlformats.org/officeDocument/2006/relationships/comments" Target="../comments/comment27.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image" Target="../media/image53.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43.xml"/><Relationship Id="rId16" Type="http://schemas.openxmlformats.org/officeDocument/2006/relationships/diagramColors" Target="../diagrams/colors12.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19" Type="http://schemas.openxmlformats.org/officeDocument/2006/relationships/comments" Target="../comments/comment28.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18" Type="http://schemas.microsoft.com/office/2007/relationships/diagramDrawing" Target="../diagrams/drawing15.xml"/><Relationship Id="rId3" Type="http://schemas.openxmlformats.org/officeDocument/2006/relationships/image" Target="../media/image53.png"/><Relationship Id="rId7" Type="http://schemas.openxmlformats.org/officeDocument/2006/relationships/diagramColors" Target="../diagrams/colors13.xml"/><Relationship Id="rId12" Type="http://schemas.openxmlformats.org/officeDocument/2006/relationships/diagramColors" Target="../diagrams/colors14.xml"/><Relationship Id="rId17" Type="http://schemas.openxmlformats.org/officeDocument/2006/relationships/diagramColors" Target="../diagrams/colors15.xml"/><Relationship Id="rId2" Type="http://schemas.openxmlformats.org/officeDocument/2006/relationships/notesSlide" Target="../notesSlides/notesSlide44.xml"/><Relationship Id="rId16" Type="http://schemas.openxmlformats.org/officeDocument/2006/relationships/diagramQuickStyle" Target="../diagrams/quickStyle15.xml"/><Relationship Id="rId1" Type="http://schemas.openxmlformats.org/officeDocument/2006/relationships/slideLayout" Target="../slideLayouts/slideLayout6.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5" Type="http://schemas.openxmlformats.org/officeDocument/2006/relationships/diagramLayout" Target="../diagrams/layout15.xml"/><Relationship Id="rId10" Type="http://schemas.openxmlformats.org/officeDocument/2006/relationships/diagramLayout" Target="../diagrams/layout14.xml"/><Relationship Id="rId19" Type="http://schemas.openxmlformats.org/officeDocument/2006/relationships/comments" Target="../comments/comment29.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diagramData" Target="../diagrams/data15.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18" Type="http://schemas.openxmlformats.org/officeDocument/2006/relationships/image" Target="../media/image53.png"/><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notesSlide" Target="../notesSlides/notesSlide45.xml"/><Relationship Id="rId16" Type="http://schemas.openxmlformats.org/officeDocument/2006/relationships/diagramColors" Target="../diagrams/colors18.xml"/><Relationship Id="rId1" Type="http://schemas.openxmlformats.org/officeDocument/2006/relationships/slideLayout" Target="../slideLayouts/slideLayout6.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10" Type="http://schemas.openxmlformats.org/officeDocument/2006/relationships/diagramQuickStyle" Target="../diagrams/quickStyle17.xml"/><Relationship Id="rId19" Type="http://schemas.openxmlformats.org/officeDocument/2006/relationships/comments" Target="../comments/comment30.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diagramData" Target="../diagrams/data21.xml"/><Relationship Id="rId18" Type="http://schemas.openxmlformats.org/officeDocument/2006/relationships/image" Target="../media/image53.png"/><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17" Type="http://schemas.microsoft.com/office/2007/relationships/diagramDrawing" Target="../diagrams/drawing21.xml"/><Relationship Id="rId2" Type="http://schemas.openxmlformats.org/officeDocument/2006/relationships/notesSlide" Target="../notesSlides/notesSlide46.xml"/><Relationship Id="rId16" Type="http://schemas.openxmlformats.org/officeDocument/2006/relationships/diagramColors" Target="../diagrams/colors21.xml"/><Relationship Id="rId1" Type="http://schemas.openxmlformats.org/officeDocument/2006/relationships/slideLayout" Target="../slideLayouts/slideLayout6.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5" Type="http://schemas.openxmlformats.org/officeDocument/2006/relationships/diagramQuickStyle" Target="../diagrams/quickStyle21.xml"/><Relationship Id="rId10" Type="http://schemas.openxmlformats.org/officeDocument/2006/relationships/diagramQuickStyle" Target="../diagrams/quickStyle20.xml"/><Relationship Id="rId19" Type="http://schemas.openxmlformats.org/officeDocument/2006/relationships/comments" Target="../comments/comment31.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diagramLayout" Target="../diagrams/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omments" Target="../comments/comment32.xml"/><Relationship Id="rId5" Type="http://schemas.openxmlformats.org/officeDocument/2006/relationships/chart" Target="../charts/chart10.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comments" Target="../comments/comment3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comments" Target="../comments/comment3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chart" Target="../charts/chart12.xml"/><Relationship Id="rId4" Type="http://schemas.openxmlformats.org/officeDocument/2006/relationships/chart" Target="../charts/char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comments" Target="../comments/comment35.xml"/><Relationship Id="rId4" Type="http://schemas.openxmlformats.org/officeDocument/2006/relationships/chart" Target="../charts/chart13.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36.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37.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comments" Target="../comments/comment38.xml"/><Relationship Id="rId4" Type="http://schemas.openxmlformats.org/officeDocument/2006/relationships/image" Target="../media/image58.tmp"/></Relationships>
</file>

<file path=ppt/slides/_rels/slide56.xml.rels><?xml version="1.0" encoding="UTF-8" standalone="yes"?>
<Relationships xmlns="http://schemas.openxmlformats.org/package/2006/relationships"><Relationship Id="rId3" Type="http://schemas.openxmlformats.org/officeDocument/2006/relationships/comments" Target="../comments/comment39.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comments" Target="../comments/comment40.xml"/></Relationships>
</file>

<file path=ppt/slides/_rels/slide58.xml.rels><?xml version="1.0" encoding="UTF-8" standalone="yes"?>
<Relationships xmlns="http://schemas.openxmlformats.org/package/2006/relationships"><Relationship Id="rId8" Type="http://schemas.openxmlformats.org/officeDocument/2006/relationships/comments" Target="../comments/comment41.xml"/><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g"/></Relationships>
</file>

<file path=ppt/slides/_rels/slide59.xml.rels><?xml version="1.0" encoding="UTF-8" standalone="yes"?>
<Relationships xmlns="http://schemas.openxmlformats.org/package/2006/relationships"><Relationship Id="rId8" Type="http://schemas.openxmlformats.org/officeDocument/2006/relationships/hyperlink" Target="https://3.bp.blogspot.com/-tIxsTTIDhmo/VJ6XMg55fEI/AAAAAAAAqHI/G_fkCIniwMA/s800/time_man2_hiru.png" TargetMode="External"/><Relationship Id="rId3" Type="http://schemas.openxmlformats.org/officeDocument/2006/relationships/image" Target="../media/image65.tmp"/><Relationship Id="rId7"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3.bp.blogspot.com/-mDSn1TucNgM/VJ6XOBpzkDI/AAAAAAAAqHY/xypWydjes68/s800/time_man4_yoru.png" TargetMode="External"/><Relationship Id="rId5" Type="http://schemas.openxmlformats.org/officeDocument/2006/relationships/image" Target="../media/image66.png"/><Relationship Id="rId10" Type="http://schemas.openxmlformats.org/officeDocument/2006/relationships/comments" Target="../comments/comment42.xml"/><Relationship Id="rId4" Type="http://schemas.openxmlformats.org/officeDocument/2006/relationships/hyperlink" Target="https://1.bp.blogspot.com/-vwbOOXWsyPY/VJ6XMe6OliI/AAAAAAAAqHc/ifq3ECwurpc/s800/time_man1_asa.png" TargetMode="External"/><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comments" Target="../comments/comment43.xml"/></Relationships>
</file>

<file path=ppt/slides/_rels/slide61.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5.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image" Target="../media/image71.png"/><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comments" Target="../comments/comment44.xml"/></Relationships>
</file>

<file path=ppt/slides/_rels/slide67.xml.rels><?xml version="1.0" encoding="UTF-8" standalone="yes"?>
<Relationships xmlns="http://schemas.openxmlformats.org/package/2006/relationships"><Relationship Id="rId2" Type="http://schemas.openxmlformats.org/officeDocument/2006/relationships/comments" Target="../comments/comment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omments" Target="../comments/comment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comments" Target="../comments/comment4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comments" Target="../comments/comment48.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comments" Target="../comments/comment49.xml"/><Relationship Id="rId5" Type="http://schemas.openxmlformats.org/officeDocument/2006/relationships/image" Target="../media/image78.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comments" Target="../comments/comment50.xml"/><Relationship Id="rId5" Type="http://schemas.openxmlformats.org/officeDocument/2006/relationships/image" Target="../media/image18.png"/><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jstage.jst.go.jp/search/global/_search/-char/ja?item=8&amp;word=%E8%BE%BB+%E3%81%A8%E3%81%BF%E5%AD%90" TargetMode="External"/><Relationship Id="rId2" Type="http://schemas.openxmlformats.org/officeDocument/2006/relationships/hyperlink" Target="https://www.jstage.jst.go.jp/search/global/_search/-char/ja?item=8&amp;word=%E4%BD%90%E3%80%85%E6%9C%A8+%E6%95%8F" TargetMode="External"/><Relationship Id="rId1" Type="http://schemas.openxmlformats.org/officeDocument/2006/relationships/slideLayout" Target="../slideLayouts/slideLayout2.xml"/><Relationship Id="rId5" Type="http://schemas.openxmlformats.org/officeDocument/2006/relationships/hyperlink" Target="https://www.jstage.jst.go.jp/search/global/_search/-char/ja?item=8&amp;word=%E4%B8%8B%E7%94%B0+%E5%A6%99%E5%AD%90" TargetMode="External"/><Relationship Id="rId4" Type="http://schemas.openxmlformats.org/officeDocument/2006/relationships/hyperlink" Target="https://www.jstage.jst.go.jp/search/global/_search/-char/ja?item=8&amp;word=%E7%89%87%E6%A1%90+%E3%81%82%E3%81%8B%E3%81%AD"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jstage.jst.go.jp/browse/journalcpij/-char/ja" TargetMode="External"/><Relationship Id="rId2" Type="http://schemas.openxmlformats.org/officeDocument/2006/relationships/hyperlink" Target="https://iss.ndl.go.jp/books?rft.title=1995%E5%B9%B4%E5%BA%A6%E3%80%94%E6%97%A5%E6%9C%AC%E9%83%BD%E5%B8%82%E8%A8%88%E7%94%BB%E5%AD%A6%E4%BC%9A%E3%80%95%E5%AD%A6%E8%A1%93%E7%A0%94%E7%A9%B6%E8%AB%96%E6%96%87%E9%9B%86&amp;search_mode=advanced" TargetMode="External"/><Relationship Id="rId1" Type="http://schemas.openxmlformats.org/officeDocument/2006/relationships/slideLayout" Target="../slideLayouts/slideLayout2.xml"/><Relationship Id="rId4" Type="http://schemas.openxmlformats.org/officeDocument/2006/relationships/hyperlink" Target="https://www.jstage.jst.go.jp/browse/journalcpij/51/3/_contents/-char/ja"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comments" Target="../comments/commen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4.tiff"/></Relationships>
</file>

<file path=ppt/slides/_rels/slide95.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comments" Target="../comments/comment51.xml"/><Relationship Id="rId5" Type="http://schemas.openxmlformats.org/officeDocument/2006/relationships/image" Target="../media/image43.tiff"/><Relationship Id="rId4" Type="http://schemas.openxmlformats.org/officeDocument/2006/relationships/image" Target="../media/image22.png"/></Relationships>
</file>

<file path=ppt/slides/_rels/slide96.xml.rels><?xml version="1.0" encoding="UTF-8" standalone="yes"?>
<Relationships xmlns="http://schemas.openxmlformats.org/package/2006/relationships"><Relationship Id="rId8" Type="http://schemas.microsoft.com/office/2007/relationships/diagramDrawing" Target="../diagrams/drawing25.xml"/><Relationship Id="rId13" Type="http://schemas.microsoft.com/office/2007/relationships/diagramDrawing" Target="../diagrams/drawing26.xml"/><Relationship Id="rId18" Type="http://schemas.microsoft.com/office/2007/relationships/diagramDrawing" Target="../diagrams/drawing27.xml"/><Relationship Id="rId3" Type="http://schemas.openxmlformats.org/officeDocument/2006/relationships/image" Target="../media/image53.png"/><Relationship Id="rId7" Type="http://schemas.openxmlformats.org/officeDocument/2006/relationships/diagramColors" Target="../diagrams/colors25.xml"/><Relationship Id="rId12" Type="http://schemas.openxmlformats.org/officeDocument/2006/relationships/diagramColors" Target="../diagrams/colors26.xml"/><Relationship Id="rId17" Type="http://schemas.openxmlformats.org/officeDocument/2006/relationships/diagramColors" Target="../diagrams/colors27.xml"/><Relationship Id="rId2" Type="http://schemas.openxmlformats.org/officeDocument/2006/relationships/notesSlide" Target="../notesSlides/notesSlide86.xml"/><Relationship Id="rId16" Type="http://schemas.openxmlformats.org/officeDocument/2006/relationships/diagramQuickStyle" Target="../diagrams/quickStyle27.xml"/><Relationship Id="rId1" Type="http://schemas.openxmlformats.org/officeDocument/2006/relationships/slideLayout" Target="../slideLayouts/slideLayout6.xml"/><Relationship Id="rId6" Type="http://schemas.openxmlformats.org/officeDocument/2006/relationships/diagramQuickStyle" Target="../diagrams/quickStyle25.xml"/><Relationship Id="rId11" Type="http://schemas.openxmlformats.org/officeDocument/2006/relationships/diagramQuickStyle" Target="../diagrams/quickStyle26.xml"/><Relationship Id="rId5" Type="http://schemas.openxmlformats.org/officeDocument/2006/relationships/diagramLayout" Target="../diagrams/layout25.xml"/><Relationship Id="rId15" Type="http://schemas.openxmlformats.org/officeDocument/2006/relationships/diagramLayout" Target="../diagrams/layout27.xml"/><Relationship Id="rId10" Type="http://schemas.openxmlformats.org/officeDocument/2006/relationships/diagramLayout" Target="../diagrams/layout26.xml"/><Relationship Id="rId19" Type="http://schemas.openxmlformats.org/officeDocument/2006/relationships/comments" Target="../comments/comment52.xml"/><Relationship Id="rId4" Type="http://schemas.openxmlformats.org/officeDocument/2006/relationships/diagramData" Target="../diagrams/data25.xml"/><Relationship Id="rId9" Type="http://schemas.openxmlformats.org/officeDocument/2006/relationships/diagramData" Target="../diagrams/data26.xml"/><Relationship Id="rId14" Type="http://schemas.openxmlformats.org/officeDocument/2006/relationships/diagramData" Target="../diagrams/data27.xml"/></Relationships>
</file>

<file path=ppt/slides/_rels/slide97.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diagramData" Target="../diagrams/data30.xml"/><Relationship Id="rId18" Type="http://schemas.openxmlformats.org/officeDocument/2006/relationships/image" Target="../media/image53.png"/><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17" Type="http://schemas.microsoft.com/office/2007/relationships/diagramDrawing" Target="../diagrams/drawing30.xml"/><Relationship Id="rId2" Type="http://schemas.openxmlformats.org/officeDocument/2006/relationships/notesSlide" Target="../notesSlides/notesSlide87.xml"/><Relationship Id="rId16" Type="http://schemas.openxmlformats.org/officeDocument/2006/relationships/diagramColors" Target="../diagrams/colors30.xml"/><Relationship Id="rId1" Type="http://schemas.openxmlformats.org/officeDocument/2006/relationships/slideLayout" Target="../slideLayouts/slideLayout6.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5" Type="http://schemas.openxmlformats.org/officeDocument/2006/relationships/diagramQuickStyle" Target="../diagrams/quickStyle30.xml"/><Relationship Id="rId10" Type="http://schemas.openxmlformats.org/officeDocument/2006/relationships/diagramQuickStyle" Target="../diagrams/quickStyle29.xml"/><Relationship Id="rId19" Type="http://schemas.openxmlformats.org/officeDocument/2006/relationships/comments" Target="../comments/comment53.xml"/><Relationship Id="rId4" Type="http://schemas.openxmlformats.org/officeDocument/2006/relationships/diagramLayout" Target="../diagrams/layout28.xml"/><Relationship Id="rId9" Type="http://schemas.openxmlformats.org/officeDocument/2006/relationships/diagramLayout" Target="../diagrams/layout29.xml"/><Relationship Id="rId14" Type="http://schemas.openxmlformats.org/officeDocument/2006/relationships/diagramLayout" Target="../diagrams/layout30.xml"/></Relationships>
</file>

<file path=ppt/slides/_rels/slide98.xml.rels><?xml version="1.0" encoding="UTF-8" standalone="yes"?>
<Relationships xmlns="http://schemas.openxmlformats.org/package/2006/relationships"><Relationship Id="rId8" Type="http://schemas.openxmlformats.org/officeDocument/2006/relationships/diagramData" Target="../diagrams/data32.xml"/><Relationship Id="rId13" Type="http://schemas.openxmlformats.org/officeDocument/2006/relationships/diagramData" Target="../diagrams/data33.xml"/><Relationship Id="rId18" Type="http://schemas.openxmlformats.org/officeDocument/2006/relationships/image" Target="../media/image53.png"/><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17" Type="http://schemas.microsoft.com/office/2007/relationships/diagramDrawing" Target="../diagrams/drawing33.xml"/><Relationship Id="rId2" Type="http://schemas.openxmlformats.org/officeDocument/2006/relationships/notesSlide" Target="../notesSlides/notesSlide88.xml"/><Relationship Id="rId16" Type="http://schemas.openxmlformats.org/officeDocument/2006/relationships/diagramColors" Target="../diagrams/colors33.xml"/><Relationship Id="rId1" Type="http://schemas.openxmlformats.org/officeDocument/2006/relationships/slideLayout" Target="../slideLayouts/slideLayout6.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5" Type="http://schemas.openxmlformats.org/officeDocument/2006/relationships/diagramQuickStyle" Target="../diagrams/quickStyle33.xml"/><Relationship Id="rId10" Type="http://schemas.openxmlformats.org/officeDocument/2006/relationships/diagramQuickStyle" Target="../diagrams/quickStyle32.xml"/><Relationship Id="rId19" Type="http://schemas.openxmlformats.org/officeDocument/2006/relationships/comments" Target="../comments/comment54.xml"/><Relationship Id="rId4" Type="http://schemas.openxmlformats.org/officeDocument/2006/relationships/diagramLayout" Target="../diagrams/layout31.xml"/><Relationship Id="rId9" Type="http://schemas.openxmlformats.org/officeDocument/2006/relationships/diagramLayout" Target="../diagrams/layout32.xml"/><Relationship Id="rId14" Type="http://schemas.openxmlformats.org/officeDocument/2006/relationships/diagramLayout" Target="../diagrams/layout33.xml"/></Relationships>
</file>

<file path=ppt/slides/_rels/slide99.xml.rels><?xml version="1.0" encoding="UTF-8" standalone="yes"?>
<Relationships xmlns="http://schemas.openxmlformats.org/package/2006/relationships"><Relationship Id="rId8" Type="http://schemas.openxmlformats.org/officeDocument/2006/relationships/diagramData" Target="../diagrams/data35.xml"/><Relationship Id="rId13" Type="http://schemas.openxmlformats.org/officeDocument/2006/relationships/diagramData" Target="../diagrams/data36.xml"/><Relationship Id="rId18" Type="http://schemas.openxmlformats.org/officeDocument/2006/relationships/image" Target="../media/image53.png"/><Relationship Id="rId3" Type="http://schemas.openxmlformats.org/officeDocument/2006/relationships/diagramData" Target="../diagrams/data34.xml"/><Relationship Id="rId7" Type="http://schemas.microsoft.com/office/2007/relationships/diagramDrawing" Target="../diagrams/drawing34.xml"/><Relationship Id="rId12" Type="http://schemas.microsoft.com/office/2007/relationships/diagramDrawing" Target="../diagrams/drawing35.xml"/><Relationship Id="rId17" Type="http://schemas.microsoft.com/office/2007/relationships/diagramDrawing" Target="../diagrams/drawing36.xml"/><Relationship Id="rId2" Type="http://schemas.openxmlformats.org/officeDocument/2006/relationships/notesSlide" Target="../notesSlides/notesSlide89.xml"/><Relationship Id="rId16" Type="http://schemas.openxmlformats.org/officeDocument/2006/relationships/diagramColors" Target="../diagrams/colors36.xml"/><Relationship Id="rId1" Type="http://schemas.openxmlformats.org/officeDocument/2006/relationships/slideLayout" Target="../slideLayouts/slideLayout6.xml"/><Relationship Id="rId6" Type="http://schemas.openxmlformats.org/officeDocument/2006/relationships/diagramColors" Target="../diagrams/colors34.xml"/><Relationship Id="rId11" Type="http://schemas.openxmlformats.org/officeDocument/2006/relationships/diagramColors" Target="../diagrams/colors35.xml"/><Relationship Id="rId5" Type="http://schemas.openxmlformats.org/officeDocument/2006/relationships/diagramQuickStyle" Target="../diagrams/quickStyle34.xml"/><Relationship Id="rId15" Type="http://schemas.openxmlformats.org/officeDocument/2006/relationships/diagramQuickStyle" Target="../diagrams/quickStyle36.xml"/><Relationship Id="rId10" Type="http://schemas.openxmlformats.org/officeDocument/2006/relationships/diagramQuickStyle" Target="../diagrams/quickStyle35.xml"/><Relationship Id="rId19" Type="http://schemas.openxmlformats.org/officeDocument/2006/relationships/comments" Target="../comments/comment55.xml"/><Relationship Id="rId4" Type="http://schemas.openxmlformats.org/officeDocument/2006/relationships/diagramLayout" Target="../diagrams/layout34.xml"/><Relationship Id="rId9" Type="http://schemas.openxmlformats.org/officeDocument/2006/relationships/diagramLayout" Target="../diagrams/layout35.xml"/><Relationship Id="rId14" Type="http://schemas.openxmlformats.org/officeDocument/2006/relationships/diagramLayout" Target="../diagrams/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BDE8E26-9729-4A37-9843-3975641938A7}"/>
              </a:ext>
            </a:extLst>
          </p:cNvPr>
          <p:cNvSpPr>
            <a:spLocks noChangeArrowheads="1"/>
          </p:cNvSpPr>
          <p:nvPr/>
        </p:nvSpPr>
        <p:spPr bwMode="auto">
          <a:xfrm>
            <a:off x="0" y="0"/>
            <a:ext cx="1265238" cy="1811338"/>
          </a:xfrm>
          <a:prstGeom prst="rect">
            <a:avLst/>
          </a:prstGeom>
          <a:solidFill>
            <a:srgbClr val="5F5F5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2051" name="Rectangle 3">
            <a:extLst>
              <a:ext uri="{FF2B5EF4-FFF2-40B4-BE49-F238E27FC236}">
                <a16:creationId xmlns:a16="http://schemas.microsoft.com/office/drawing/2014/main" id="{41B11824-77BA-4B78-931E-2090BC40DCC9}"/>
              </a:ext>
            </a:extLst>
          </p:cNvPr>
          <p:cNvSpPr>
            <a:spLocks noChangeArrowheads="1"/>
          </p:cNvSpPr>
          <p:nvPr/>
        </p:nvSpPr>
        <p:spPr bwMode="auto">
          <a:xfrm>
            <a:off x="0" y="1290638"/>
            <a:ext cx="9144000" cy="5567362"/>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2052" name="Rectangle 4">
            <a:extLst>
              <a:ext uri="{FF2B5EF4-FFF2-40B4-BE49-F238E27FC236}">
                <a16:creationId xmlns:a16="http://schemas.microsoft.com/office/drawing/2014/main" id="{4F2542E6-4707-4A44-9737-7B9C81994877}"/>
              </a:ext>
            </a:extLst>
          </p:cNvPr>
          <p:cNvSpPr>
            <a:spLocks noGrp="1" noChangeArrowheads="1"/>
          </p:cNvSpPr>
          <p:nvPr>
            <p:ph type="title"/>
          </p:nvPr>
        </p:nvSpPr>
        <p:spPr>
          <a:xfrm>
            <a:off x="1415424" y="1654322"/>
            <a:ext cx="6643448" cy="3488657"/>
          </a:xfrm>
        </p:spPr>
        <p:txBody>
          <a:bodyPr/>
          <a:lstStyle/>
          <a:p>
            <a:pPr algn="l" eaLnBrk="1" hangingPunct="1"/>
            <a:r>
              <a:rPr lang="en-US" altLang="ja-JP" sz="8000" dirty="0">
                <a:solidFill>
                  <a:schemeClr val="bg1"/>
                </a:solidFill>
                <a:latin typeface="+mn-ea"/>
                <a:ea typeface="+mn-ea"/>
              </a:rPr>
              <a:t>NO</a:t>
            </a:r>
            <a:br>
              <a:rPr lang="en-US" altLang="ja-JP" sz="8000" dirty="0">
                <a:solidFill>
                  <a:schemeClr val="bg1"/>
                </a:solidFill>
                <a:latin typeface="+mn-ea"/>
                <a:ea typeface="+mn-ea"/>
              </a:rPr>
            </a:br>
            <a:r>
              <a:rPr lang="en-US" altLang="ja-JP" sz="8000" dirty="0">
                <a:solidFill>
                  <a:schemeClr val="bg1"/>
                </a:solidFill>
                <a:latin typeface="+mn-ea"/>
                <a:ea typeface="+mn-ea"/>
              </a:rPr>
              <a:t>MORE</a:t>
            </a:r>
            <a:br>
              <a:rPr lang="en-US" altLang="ja-JP" sz="8000" dirty="0">
                <a:solidFill>
                  <a:schemeClr val="bg1"/>
                </a:solidFill>
                <a:latin typeface="+mn-ea"/>
                <a:ea typeface="+mn-ea"/>
              </a:rPr>
            </a:br>
            <a:r>
              <a:rPr lang="en-US" altLang="ja-JP" sz="8000" dirty="0">
                <a:solidFill>
                  <a:srgbClr val="FFC000"/>
                </a:solidFill>
                <a:latin typeface="+mn-ea"/>
                <a:ea typeface="+mn-ea"/>
              </a:rPr>
              <a:t>24</a:t>
            </a:r>
            <a:r>
              <a:rPr lang="ja-JP" altLang="en-US" sz="8000" dirty="0">
                <a:solidFill>
                  <a:srgbClr val="FFC000"/>
                </a:solidFill>
                <a:latin typeface="+mn-ea"/>
                <a:ea typeface="+mn-ea"/>
              </a:rPr>
              <a:t>時間</a:t>
            </a:r>
            <a:r>
              <a:rPr lang="ja-JP" altLang="en-US" sz="8000" dirty="0">
                <a:solidFill>
                  <a:schemeClr val="bg1"/>
                </a:solidFill>
                <a:latin typeface="+mn-ea"/>
                <a:ea typeface="+mn-ea"/>
              </a:rPr>
              <a:t>営業</a:t>
            </a:r>
          </a:p>
        </p:txBody>
      </p:sp>
      <p:sp>
        <p:nvSpPr>
          <p:cNvPr id="2053" name="Rectangle 5">
            <a:extLst>
              <a:ext uri="{FF2B5EF4-FFF2-40B4-BE49-F238E27FC236}">
                <a16:creationId xmlns:a16="http://schemas.microsoft.com/office/drawing/2014/main" id="{7DE9525A-183F-43C3-9A6D-F4E8B248FB27}"/>
              </a:ext>
            </a:extLst>
          </p:cNvPr>
          <p:cNvSpPr>
            <a:spLocks noChangeArrowheads="1"/>
          </p:cNvSpPr>
          <p:nvPr/>
        </p:nvSpPr>
        <p:spPr bwMode="auto">
          <a:xfrm>
            <a:off x="0" y="5537200"/>
            <a:ext cx="9144000" cy="1320800"/>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2054" name="Rectangle 6">
            <a:extLst>
              <a:ext uri="{FF2B5EF4-FFF2-40B4-BE49-F238E27FC236}">
                <a16:creationId xmlns:a16="http://schemas.microsoft.com/office/drawing/2014/main" id="{3DB69B37-5ECC-4478-8E00-87BB01D6B772}"/>
              </a:ext>
            </a:extLst>
          </p:cNvPr>
          <p:cNvSpPr>
            <a:spLocks noChangeArrowheads="1"/>
          </p:cNvSpPr>
          <p:nvPr/>
        </p:nvSpPr>
        <p:spPr bwMode="auto">
          <a:xfrm>
            <a:off x="-71438" y="5661025"/>
            <a:ext cx="35639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mn-ea"/>
                <a:ea typeface="+mn-ea"/>
                <a:cs typeface="+mn-cs"/>
              </a:rPr>
              <a:t>社会的ジレンマ班 </a:t>
            </a:r>
          </a:p>
        </p:txBody>
      </p:sp>
      <p:sp>
        <p:nvSpPr>
          <p:cNvPr id="2055" name="Rectangle 7">
            <a:extLst>
              <a:ext uri="{FF2B5EF4-FFF2-40B4-BE49-F238E27FC236}">
                <a16:creationId xmlns:a16="http://schemas.microsoft.com/office/drawing/2014/main" id="{3C9C3C3A-4109-49C6-B7A4-87B6A9BDE3E5}"/>
              </a:ext>
            </a:extLst>
          </p:cNvPr>
          <p:cNvSpPr>
            <a:spLocks noChangeArrowheads="1"/>
          </p:cNvSpPr>
          <p:nvPr/>
        </p:nvSpPr>
        <p:spPr bwMode="auto">
          <a:xfrm>
            <a:off x="3780878" y="312807"/>
            <a:ext cx="51122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ea"/>
                <a:ea typeface="+mn-ea"/>
                <a:cs typeface="+mn-cs"/>
              </a:rPr>
              <a:t>2019</a:t>
            </a:r>
            <a:r>
              <a:rPr kumimoji="1" lang="ja-JP" altLang="en-US" sz="2000" b="0" i="0" u="none" strike="noStrike" kern="1200" cap="none" spc="0" normalizeH="0" baseline="0" noProof="0" dirty="0">
                <a:ln>
                  <a:noFill/>
                </a:ln>
                <a:solidFill>
                  <a:srgbClr val="000000"/>
                </a:solidFill>
                <a:effectLst/>
                <a:uLnTx/>
                <a:uFillTx/>
                <a:latin typeface="+mn-ea"/>
                <a:ea typeface="+mn-ea"/>
                <a:cs typeface="+mn-cs"/>
              </a:rPr>
              <a:t>年度　春学期　都市計画実習　</a:t>
            </a:r>
            <a:r>
              <a:rPr lang="ja-JP" altLang="en-US" sz="2000" dirty="0">
                <a:solidFill>
                  <a:srgbClr val="000000"/>
                </a:solidFill>
                <a:latin typeface="+mn-ea"/>
                <a:ea typeface="+mn-ea"/>
              </a:rPr>
              <a:t>最終</a:t>
            </a:r>
            <a:r>
              <a:rPr kumimoji="1" lang="ja-JP" altLang="en-US" sz="2000" b="0" i="0" u="none" strike="noStrike" kern="1200" cap="none" spc="0" normalizeH="0" baseline="0" noProof="0" dirty="0">
                <a:ln>
                  <a:noFill/>
                </a:ln>
                <a:solidFill>
                  <a:srgbClr val="000000"/>
                </a:solidFill>
                <a:effectLst/>
                <a:uLnTx/>
                <a:uFillTx/>
                <a:latin typeface="+mn-ea"/>
                <a:ea typeface="+mn-ea"/>
                <a:cs typeface="+mn-cs"/>
              </a:rPr>
              <a:t>発表</a:t>
            </a:r>
            <a:endParaRPr kumimoji="1" lang="en-US" altLang="ja-JP" sz="20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ea"/>
                <a:ea typeface="+mn-ea"/>
                <a:cs typeface="+mn-cs"/>
              </a:rPr>
              <a:t>Friday June</a:t>
            </a:r>
            <a:r>
              <a:rPr lang="ja-JP" altLang="en-US" sz="2000" dirty="0">
                <a:solidFill>
                  <a:srgbClr val="000000"/>
                </a:solidFill>
                <a:latin typeface="+mn-ea"/>
                <a:ea typeface="+mn-ea"/>
              </a:rPr>
              <a:t> </a:t>
            </a:r>
            <a:r>
              <a:rPr kumimoji="1" lang="en-US" altLang="ja-JP" sz="2000" b="0" i="0" u="none" strike="noStrike" kern="1200" cap="none" spc="0" normalizeH="0" baseline="0" noProof="0" dirty="0">
                <a:ln>
                  <a:noFill/>
                </a:ln>
                <a:solidFill>
                  <a:srgbClr val="000000"/>
                </a:solidFill>
                <a:effectLst/>
                <a:uLnTx/>
                <a:uFillTx/>
                <a:latin typeface="+mn-ea"/>
                <a:ea typeface="+mn-ea"/>
                <a:cs typeface="+mn-cs"/>
              </a:rPr>
              <a:t>21</a:t>
            </a:r>
            <a:r>
              <a:rPr lang="en-US" altLang="ja-JP" sz="2000" dirty="0">
                <a:solidFill>
                  <a:srgbClr val="000000"/>
                </a:solidFill>
                <a:latin typeface="+mn-ea"/>
                <a:ea typeface="+mn-ea"/>
              </a:rPr>
              <a:t>, </a:t>
            </a:r>
            <a:r>
              <a:rPr kumimoji="1" lang="en-US" altLang="ja-JP" sz="2000" b="0" i="0" u="none" strike="noStrike" kern="1200" cap="none" spc="0" normalizeH="0" baseline="0" noProof="0" dirty="0">
                <a:ln>
                  <a:noFill/>
                </a:ln>
                <a:solidFill>
                  <a:srgbClr val="000000"/>
                </a:solidFill>
                <a:effectLst/>
                <a:uLnTx/>
                <a:uFillTx/>
                <a:latin typeface="+mn-ea"/>
                <a:ea typeface="+mn-ea"/>
                <a:cs typeface="+mn-cs"/>
              </a:rPr>
              <a:t>2019 </a:t>
            </a:r>
          </a:p>
        </p:txBody>
      </p:sp>
      <p:sp>
        <p:nvSpPr>
          <p:cNvPr id="2056" name="テキスト ボックス 8">
            <a:extLst>
              <a:ext uri="{FF2B5EF4-FFF2-40B4-BE49-F238E27FC236}">
                <a16:creationId xmlns:a16="http://schemas.microsoft.com/office/drawing/2014/main" id="{8276CB4D-706D-4EE2-90ED-EE932801A76F}"/>
              </a:ext>
            </a:extLst>
          </p:cNvPr>
          <p:cNvSpPr txBox="1">
            <a:spLocks noChangeArrowheads="1"/>
          </p:cNvSpPr>
          <p:nvPr/>
        </p:nvSpPr>
        <p:spPr bwMode="auto">
          <a:xfrm>
            <a:off x="3492500" y="6308725"/>
            <a:ext cx="35950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mn-ea"/>
                <a:ea typeface="+mn-ea"/>
                <a:cs typeface="+mn-cs"/>
              </a:rPr>
              <a:t>指導教員：谷口綾子　　　</a:t>
            </a:r>
            <a:r>
              <a:rPr kumimoji="1" lang="en-US" altLang="ja-JP" sz="1600" b="0" i="0" u="none" strike="noStrike" kern="1200" cap="none" spc="0" normalizeH="0" baseline="0" noProof="0" dirty="0">
                <a:ln>
                  <a:noFill/>
                </a:ln>
                <a:solidFill>
                  <a:srgbClr val="FFFFFF"/>
                </a:solidFill>
                <a:effectLst/>
                <a:uLnTx/>
                <a:uFillTx/>
                <a:latin typeface="+mn-ea"/>
                <a:ea typeface="+mn-ea"/>
                <a:cs typeface="+mn-cs"/>
              </a:rPr>
              <a:t>TA</a:t>
            </a:r>
            <a:r>
              <a:rPr kumimoji="1" lang="ja-JP" altLang="en-US" sz="1600" b="0" i="0" u="none" strike="noStrike" kern="1200" cap="none" spc="0" normalizeH="0" baseline="0" noProof="0" dirty="0">
                <a:ln>
                  <a:noFill/>
                </a:ln>
                <a:solidFill>
                  <a:srgbClr val="FFFFFF"/>
                </a:solidFill>
                <a:effectLst/>
                <a:uLnTx/>
                <a:uFillTx/>
                <a:latin typeface="+mn-ea"/>
                <a:ea typeface="+mn-ea"/>
                <a:cs typeface="+mn-cs"/>
              </a:rPr>
              <a:t>：木村航太</a:t>
            </a:r>
            <a:endParaRPr kumimoji="1" lang="en-US" altLang="ja-JP" sz="1600" b="0" i="0" u="none" strike="noStrike" kern="1200" cap="none" spc="0" normalizeH="0" baseline="0" noProof="0" dirty="0">
              <a:ln>
                <a:noFill/>
              </a:ln>
              <a:solidFill>
                <a:srgbClr val="FFFFFF"/>
              </a:solidFill>
              <a:effectLst/>
              <a:uLnTx/>
              <a:uFillTx/>
              <a:latin typeface="+mn-ea"/>
              <a:ea typeface="+mn-ea"/>
              <a:cs typeface="+mn-cs"/>
            </a:endParaRPr>
          </a:p>
        </p:txBody>
      </p:sp>
      <p:sp>
        <p:nvSpPr>
          <p:cNvPr id="2057" name="テキスト ボックス 9">
            <a:extLst>
              <a:ext uri="{FF2B5EF4-FFF2-40B4-BE49-F238E27FC236}">
                <a16:creationId xmlns:a16="http://schemas.microsoft.com/office/drawing/2014/main" id="{B00B03C4-CECE-4462-B5B9-D30F7415313B}"/>
              </a:ext>
            </a:extLst>
          </p:cNvPr>
          <p:cNvSpPr txBox="1">
            <a:spLocks noChangeArrowheads="1"/>
          </p:cNvSpPr>
          <p:nvPr/>
        </p:nvSpPr>
        <p:spPr bwMode="auto">
          <a:xfrm>
            <a:off x="3492500" y="5732463"/>
            <a:ext cx="4011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FFFFFF"/>
                </a:solidFill>
                <a:effectLst/>
                <a:uLnTx/>
                <a:uFillTx/>
                <a:latin typeface="+mn-ea"/>
                <a:ea typeface="+mn-ea"/>
                <a:cs typeface="+mn-cs"/>
              </a:rPr>
              <a:t>生田陽菜　猿橋拓己　伊藤彩公子</a:t>
            </a:r>
            <a:r>
              <a:rPr kumimoji="1" lang="ja-JP" altLang="en-US" sz="1600" b="0" i="0" u="none" strike="noStrike" kern="1200" cap="none" spc="0" normalizeH="0" baseline="0" noProof="0" dirty="0">
                <a:ln>
                  <a:noFill/>
                </a:ln>
                <a:solidFill>
                  <a:srgbClr val="FFFFFF"/>
                </a:solidFill>
                <a:effectLst/>
                <a:uLnTx/>
                <a:uFillTx/>
                <a:latin typeface="+mn-ea"/>
                <a:ea typeface="+mn-ea"/>
                <a:cs typeface="+mn-cs"/>
              </a:rPr>
              <a:t>　</a:t>
            </a:r>
            <a:r>
              <a:rPr kumimoji="1" lang="zh-TW" altLang="en-US" sz="1600" b="0" i="0" u="none" strike="noStrike" kern="1200" cap="none" spc="0" normalizeH="0" baseline="0" noProof="0" dirty="0">
                <a:ln>
                  <a:noFill/>
                </a:ln>
                <a:solidFill>
                  <a:srgbClr val="FFFFFF"/>
                </a:solidFill>
                <a:effectLst/>
                <a:uLnTx/>
                <a:uFillTx/>
                <a:latin typeface="+mn-ea"/>
                <a:ea typeface="+mn-ea"/>
                <a:cs typeface="+mn-cs"/>
              </a:rPr>
              <a:t>周毅愷</a:t>
            </a:r>
            <a:r>
              <a:rPr kumimoji="1" lang="ja-JP" altLang="en-US" sz="1600" b="0" i="0" u="none" strike="noStrike" kern="1200" cap="none" spc="0" normalizeH="0" baseline="0" noProof="0" dirty="0">
                <a:ln>
                  <a:noFill/>
                </a:ln>
                <a:solidFill>
                  <a:srgbClr val="FFFFFF"/>
                </a:solidFill>
                <a:effectLst/>
                <a:uLnTx/>
                <a:uFillTx/>
                <a:latin typeface="+mn-ea"/>
                <a:ea typeface="+mn-ea"/>
                <a:cs typeface="+mn-cs"/>
              </a:rPr>
              <a:t>　</a:t>
            </a:r>
            <a:endParaRPr kumimoji="1" lang="en-US" altLang="ja-JP" sz="1600" b="0" i="0" u="none" strike="noStrike" kern="1200" cap="none" spc="0" normalizeH="0" baseline="0" noProof="0" dirty="0">
              <a:ln>
                <a:noFill/>
              </a:ln>
              <a:solidFill>
                <a:srgbClr val="FFFFFF"/>
              </a:solidFill>
              <a:effectLst/>
              <a:uLnTx/>
              <a:uFillTx/>
              <a:latin typeface="+mn-ea"/>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FFFFFF"/>
                </a:solidFill>
                <a:effectLst/>
                <a:uLnTx/>
                <a:uFillTx/>
                <a:latin typeface="+mn-ea"/>
                <a:ea typeface="+mn-ea"/>
                <a:cs typeface="+mn-cs"/>
              </a:rPr>
              <a:t>根本裕都</a:t>
            </a:r>
            <a:r>
              <a:rPr kumimoji="1" lang="ja-JP" altLang="en-US" sz="1600" b="0" i="0" u="none" strike="noStrike" kern="1200" cap="none" spc="0" normalizeH="0" baseline="0" noProof="0" dirty="0">
                <a:ln>
                  <a:noFill/>
                </a:ln>
                <a:solidFill>
                  <a:srgbClr val="FFFFFF"/>
                </a:solidFill>
                <a:effectLst/>
                <a:uLnTx/>
                <a:uFillTx/>
                <a:latin typeface="+mn-ea"/>
                <a:ea typeface="+mn-ea"/>
                <a:cs typeface="+mn-cs"/>
              </a:rPr>
              <a:t>　</a:t>
            </a:r>
            <a:r>
              <a:rPr kumimoji="1" lang="zh-TW" altLang="en-US" sz="1600" b="0" i="0" u="none" strike="noStrike" kern="1200" cap="none" spc="0" normalizeH="0" baseline="0" noProof="0" dirty="0">
                <a:ln>
                  <a:noFill/>
                </a:ln>
                <a:solidFill>
                  <a:srgbClr val="FFFFFF"/>
                </a:solidFill>
                <a:effectLst/>
                <a:uLnTx/>
                <a:uFillTx/>
                <a:latin typeface="+mn-ea"/>
                <a:ea typeface="+mn-ea"/>
                <a:cs typeface="+mn-cs"/>
              </a:rPr>
              <a:t>長谷澤未来</a:t>
            </a:r>
            <a:r>
              <a:rPr kumimoji="1" lang="ja-JP" altLang="en-US" sz="1600" b="0" i="0" u="none" strike="noStrike" kern="1200" cap="none" spc="0" normalizeH="0" baseline="0" noProof="0" dirty="0">
                <a:ln>
                  <a:noFill/>
                </a:ln>
                <a:solidFill>
                  <a:srgbClr val="FFFFFF"/>
                </a:solidFill>
                <a:effectLst/>
                <a:uLnTx/>
                <a:uFillTx/>
                <a:latin typeface="+mn-ea"/>
                <a:ea typeface="+mn-ea"/>
                <a:cs typeface="+mn-cs"/>
              </a:rPr>
              <a:t>　</a:t>
            </a:r>
            <a:r>
              <a:rPr kumimoji="1" lang="zh-TW" altLang="en-US" sz="1600" b="0" i="0" u="none" strike="noStrike" kern="1200" cap="none" spc="0" normalizeH="0" baseline="0" noProof="0" dirty="0">
                <a:ln>
                  <a:noFill/>
                </a:ln>
                <a:solidFill>
                  <a:srgbClr val="FFFFFF"/>
                </a:solidFill>
                <a:effectLst/>
                <a:uLnTx/>
                <a:uFillTx/>
                <a:latin typeface="+mn-ea"/>
                <a:ea typeface="+mn-ea"/>
                <a:cs typeface="+mn-cs"/>
              </a:rPr>
              <a:t>松本涼太</a:t>
            </a:r>
          </a:p>
        </p:txBody>
      </p:sp>
      <p:sp>
        <p:nvSpPr>
          <p:cNvPr id="3" name="スライド番号プレースホルダー 2"/>
          <p:cNvSpPr>
            <a:spLocks noGrp="1"/>
          </p:cNvSpPr>
          <p:nvPr>
            <p:ph type="sldNum" sz="quarter" idx="12"/>
          </p:nvPr>
        </p:nvSpPr>
        <p:spPr>
          <a:xfrm>
            <a:off x="6909044" y="34445"/>
            <a:ext cx="2133600" cy="476250"/>
          </a:xfrm>
        </p:spPr>
        <p:txBody>
          <a:bodyPr/>
          <a:lstStyle/>
          <a:p>
            <a:pPr>
              <a:defRPr/>
            </a:pPr>
            <a:fld id="{BCEDF8B0-7719-4061-8C31-341D50A1F65D}" type="slidenum">
              <a:rPr lang="en-US" altLang="ja-JP" smtClean="0">
                <a:solidFill>
                  <a:schemeClr val="tx1"/>
                </a:solidFill>
                <a:latin typeface="+mn-ea"/>
                <a:ea typeface="+mn-ea"/>
              </a:rPr>
              <a:pPr>
                <a:defRPr/>
              </a:pPr>
              <a:t>1</a:t>
            </a:fld>
            <a:endParaRPr lang="en-US" altLang="ja-JP" dirty="0">
              <a:solidFill>
                <a:schemeClr val="tx1"/>
              </a:solidFill>
              <a:latin typeface="+mn-ea"/>
              <a:ea typeface="+mn-ea"/>
            </a:endParaRPr>
          </a:p>
        </p:txBody>
      </p:sp>
    </p:spTree>
    <p:extLst>
      <p:ext uri="{BB962C8B-B14F-4D97-AF65-F5344CB8AC3E}">
        <p14:creationId xmlns:p14="http://schemas.microsoft.com/office/powerpoint/2010/main" val="155992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457200" y="0"/>
            <a:ext cx="8229600" cy="1143000"/>
          </a:xfrm>
        </p:spPr>
        <p:txBody>
          <a:bodyPr/>
          <a:lstStyle/>
          <a:p>
            <a:pPr eaLnBrk="1" hangingPunct="1"/>
            <a:r>
              <a:rPr lang="ja-JP" altLang="en-US" sz="4000" dirty="0">
                <a:solidFill>
                  <a:srgbClr val="FFFFFF"/>
                </a:solidFill>
                <a:latin typeface="+mn-ea"/>
                <a:ea typeface="+mn-ea"/>
              </a:rPr>
              <a:t>目的　</a:t>
            </a:r>
            <a:r>
              <a:rPr lang="ja-JP" altLang="en-US" sz="2800" dirty="0">
                <a:solidFill>
                  <a:srgbClr val="FFFFFF"/>
                </a:solidFill>
                <a:latin typeface="+mn-ea"/>
                <a:ea typeface="+mn-ea"/>
              </a:rPr>
              <a:t>コンビニモデル作成と適用</a:t>
            </a:r>
            <a:r>
              <a:rPr lang="ja-JP" altLang="en-US" sz="4000" dirty="0">
                <a:solidFill>
                  <a:srgbClr val="FFFFFF"/>
                </a:solidFill>
                <a:latin typeface="+mn-ea"/>
                <a:ea typeface="+mn-ea"/>
              </a:rPr>
              <a:t>　</a:t>
            </a:r>
            <a:endParaRPr lang="en-US" altLang="ja-JP" sz="2800" dirty="0">
              <a:solidFill>
                <a:schemeClr val="bg1"/>
              </a:solidFill>
              <a:latin typeface="+mn-ea"/>
              <a:ea typeface="+mn-ea"/>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23E9BD-D57C-43FB-A8B8-DD08AA6AC029}" type="slidenum">
              <a:rPr kumimoji="1" lang="en-US" altLang="ja-JP" sz="1400" b="0" i="0" u="none" strike="noStrike" kern="1200" cap="none" spc="0" normalizeH="0" baseline="0" noProof="0" smtClean="0">
                <a:ln>
                  <a:noFill/>
                </a:ln>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400" b="0" i="0" u="none" strike="noStrike" kern="1200" cap="none" spc="0" normalizeH="0" baseline="0" noProof="0" dirty="0">
              <a:ln>
                <a:noFill/>
              </a:ln>
              <a:effectLst/>
              <a:uLnTx/>
              <a:uFillTx/>
              <a:latin typeface="+mn-ea"/>
              <a:ea typeface="+mn-ea"/>
              <a:cs typeface="+mn-cs"/>
            </a:endParaRPr>
          </a:p>
        </p:txBody>
      </p:sp>
      <p:sp>
        <p:nvSpPr>
          <p:cNvPr id="8" name="テキスト ボックス 7">
            <a:extLst>
              <a:ext uri="{FF2B5EF4-FFF2-40B4-BE49-F238E27FC236}">
                <a16:creationId xmlns:a16="http://schemas.microsoft.com/office/drawing/2014/main" id="{3387060B-CAD5-4B27-9B44-3E7FBB2DCA59}"/>
              </a:ext>
            </a:extLst>
          </p:cNvPr>
          <p:cNvSpPr txBox="1"/>
          <p:nvPr/>
        </p:nvSpPr>
        <p:spPr>
          <a:xfrm>
            <a:off x="468313" y="1280339"/>
            <a:ext cx="8363273" cy="1569660"/>
          </a:xfrm>
          <a:prstGeom prst="rect">
            <a:avLst/>
          </a:prstGeom>
          <a:noFill/>
        </p:spPr>
        <p:txBody>
          <a:bodyPr wrap="square" rtlCol="0">
            <a:spAutoFit/>
          </a:bodyPr>
          <a:lstStyle/>
          <a:p>
            <a:pPr marL="1008000" marR="0" lvl="0" indent="-108000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目的</a:t>
            </a:r>
            <a:r>
              <a:rPr kumimoji="1" lang="en-US" altLang="ja-JP" sz="3200" kern="1200" dirty="0">
                <a:latin typeface="+mn-ea"/>
                <a:ea typeface="+mn-ea"/>
                <a:cs typeface="+mn-cs"/>
              </a:rPr>
              <a:t>2</a:t>
            </a:r>
            <a:r>
              <a:rPr kumimoji="1" lang="ja-JP" altLang="en-US" sz="3200" b="0" i="0" u="none" strike="noStrike" kern="1200" cap="none" spc="0" normalizeH="0" baseline="0" noProof="0" dirty="0" err="1">
                <a:ln>
                  <a:noFill/>
                </a:ln>
                <a:solidFill>
                  <a:srgbClr val="000000"/>
                </a:solidFill>
                <a:effectLst/>
                <a:uLnTx/>
                <a:uFillTx/>
                <a:latin typeface="+mn-ea"/>
                <a:ea typeface="+mn-ea"/>
                <a:cs typeface="+mn-cs"/>
              </a:rPr>
              <a:t>．</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目的</a:t>
            </a:r>
            <a:r>
              <a:rPr lang="en-US" altLang="ja-JP" sz="3200" dirty="0">
                <a:solidFill>
                  <a:srgbClr val="000000"/>
                </a:solidFill>
                <a:latin typeface="+mn-ea"/>
                <a:ea typeface="+mn-ea"/>
              </a:rPr>
              <a:t>1</a:t>
            </a:r>
            <a:r>
              <a:rPr kumimoji="1" lang="en-US" altLang="ja-JP" sz="3200" b="0" i="0" u="none" strike="noStrike" kern="1200" cap="none" spc="0" normalizeH="0" baseline="0" noProof="0" dirty="0">
                <a:ln>
                  <a:noFill/>
                </a:ln>
                <a:solidFill>
                  <a:srgbClr val="000000"/>
                </a:solidFill>
                <a:effectLst/>
                <a:uLnTx/>
                <a:uFillTx/>
                <a:latin typeface="+mn-ea"/>
                <a:ea typeface="+mn-ea"/>
                <a:cs typeface="+mn-cs"/>
              </a:rPr>
              <a:t>-2</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～目的</a:t>
            </a:r>
            <a:r>
              <a:rPr kumimoji="1" lang="en-US" altLang="ja-JP" sz="3200" b="0" i="0" u="none" strike="noStrike" kern="1200" cap="none" spc="0" normalizeH="0" baseline="0" noProof="0" dirty="0">
                <a:ln>
                  <a:noFill/>
                </a:ln>
                <a:solidFill>
                  <a:srgbClr val="000000"/>
                </a:solidFill>
                <a:effectLst/>
                <a:uLnTx/>
                <a:uFillTx/>
                <a:latin typeface="+mn-ea"/>
                <a:ea typeface="+mn-ea"/>
                <a:cs typeface="+mn-cs"/>
              </a:rPr>
              <a:t>1-6</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をふまえて、</a:t>
            </a:r>
            <a:endParaRPr kumimoji="1" lang="en-US" altLang="ja-JP" sz="3200" b="0" i="0" u="none" strike="noStrike" kern="1200" cap="none" spc="0" normalizeH="0" baseline="0" noProof="0" dirty="0">
              <a:ln>
                <a:noFill/>
              </a:ln>
              <a:solidFill>
                <a:srgbClr val="000000"/>
              </a:solidFill>
              <a:effectLst/>
              <a:uLnTx/>
              <a:uFillTx/>
              <a:latin typeface="+mn-ea"/>
              <a:ea typeface="+mn-ea"/>
              <a:cs typeface="+mn-cs"/>
            </a:endParaRPr>
          </a:p>
          <a:p>
            <a:pPr marL="1008000" marR="0" lvl="0" indent="-1080000" algn="l" defTabSz="914400" rtl="0" eaLnBrk="0" fontAlgn="base" latinLnBrk="0" hangingPunct="0">
              <a:lnSpc>
                <a:spcPct val="100000"/>
              </a:lnSpc>
              <a:spcBef>
                <a:spcPct val="0"/>
              </a:spcBef>
              <a:spcAft>
                <a:spcPct val="0"/>
              </a:spcAft>
              <a:buClrTx/>
              <a:buSzTx/>
              <a:buFontTx/>
              <a:buNone/>
              <a:tabLst/>
              <a:defRPr/>
            </a:pPr>
            <a:r>
              <a:rPr kumimoji="1" lang="ja-JP" altLang="en-US" sz="3200" kern="1200" dirty="0">
                <a:latin typeface="+mn-ea"/>
                <a:ea typeface="+mn-ea"/>
                <a:cs typeface="+mn-cs"/>
              </a:rPr>
              <a:t>　　　　　</a:t>
            </a:r>
            <a:r>
              <a:rPr kumimoji="1" lang="en-US" altLang="ja-JP" sz="3200" b="0" i="0" u="none" strike="noStrike" kern="1200" cap="none" spc="0" normalizeH="0" baseline="0" noProof="0" dirty="0">
                <a:ln>
                  <a:noFill/>
                </a:ln>
                <a:solidFill>
                  <a:srgbClr val="000000"/>
                </a:solidFill>
                <a:effectLst/>
                <a:uLnTx/>
                <a:uFillTx/>
                <a:latin typeface="+mn-ea"/>
                <a:ea typeface="+mn-ea"/>
                <a:cs typeface="+mn-cs"/>
              </a:rPr>
              <a:t>24</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時間営業が不要なコンビニモデル</a:t>
            </a:r>
            <a:endParaRPr kumimoji="1" lang="en-US" altLang="ja-JP" sz="3200" b="0" i="0" u="none" strike="noStrike" kern="1200" cap="none" spc="0" normalizeH="0" baseline="0" noProof="0" dirty="0">
              <a:ln>
                <a:noFill/>
              </a:ln>
              <a:solidFill>
                <a:srgbClr val="000000"/>
              </a:solidFill>
              <a:effectLst/>
              <a:uLnTx/>
              <a:uFillTx/>
              <a:latin typeface="+mn-ea"/>
              <a:ea typeface="+mn-ea"/>
              <a:cs typeface="+mn-cs"/>
            </a:endParaRPr>
          </a:p>
          <a:p>
            <a:pPr marL="1008000" marR="0" lvl="0" indent="-1080000" algn="l" defTabSz="914400" rtl="0" eaLnBrk="0" fontAlgn="base" latinLnBrk="0" hangingPunct="0">
              <a:lnSpc>
                <a:spcPct val="100000"/>
              </a:lnSpc>
              <a:spcBef>
                <a:spcPct val="0"/>
              </a:spcBef>
              <a:spcAft>
                <a:spcPct val="0"/>
              </a:spcAft>
              <a:buClrTx/>
              <a:buSzTx/>
              <a:buFontTx/>
              <a:buNone/>
              <a:tabLst/>
              <a:defRPr/>
            </a:pPr>
            <a:r>
              <a:rPr kumimoji="1" lang="ja-JP" altLang="en-US" sz="3200" kern="1200" dirty="0">
                <a:latin typeface="+mn-ea"/>
                <a:ea typeface="+mn-ea"/>
                <a:cs typeface="+mn-cs"/>
              </a:rPr>
              <a:t>　　　　　</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明確化</a:t>
            </a:r>
          </a:p>
        </p:txBody>
      </p:sp>
      <p:grpSp>
        <p:nvGrpSpPr>
          <p:cNvPr id="15" name="グループ化 14">
            <a:extLst>
              <a:ext uri="{FF2B5EF4-FFF2-40B4-BE49-F238E27FC236}">
                <a16:creationId xmlns:a16="http://schemas.microsoft.com/office/drawing/2014/main" id="{98B8D568-1721-4C27-85A6-7C3553AEABA4}"/>
              </a:ext>
            </a:extLst>
          </p:cNvPr>
          <p:cNvGrpSpPr/>
          <p:nvPr/>
        </p:nvGrpSpPr>
        <p:grpSpPr>
          <a:xfrm>
            <a:off x="2685315" y="2683934"/>
            <a:ext cx="4099902" cy="1289384"/>
            <a:chOff x="1181015" y="2028869"/>
            <a:chExt cx="5046402" cy="1675600"/>
          </a:xfrm>
        </p:grpSpPr>
        <p:pic>
          <p:nvPicPr>
            <p:cNvPr id="3" name="図 2">
              <a:extLst>
                <a:ext uri="{FF2B5EF4-FFF2-40B4-BE49-F238E27FC236}">
                  <a16:creationId xmlns:a16="http://schemas.microsoft.com/office/drawing/2014/main" id="{0F3FCEB9-5761-447A-8F96-A94662F8D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015" y="2028869"/>
              <a:ext cx="1620000" cy="1620000"/>
            </a:xfrm>
            <a:prstGeom prst="rect">
              <a:avLst/>
            </a:prstGeom>
          </p:spPr>
        </p:pic>
        <p:pic>
          <p:nvPicPr>
            <p:cNvPr id="7" name="図 6">
              <a:extLst>
                <a:ext uri="{FF2B5EF4-FFF2-40B4-BE49-F238E27FC236}">
                  <a16:creationId xmlns:a16="http://schemas.microsoft.com/office/drawing/2014/main" id="{F8E20C6E-BFF4-4022-BE5A-65E70FD26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7417" y="2028869"/>
              <a:ext cx="1620000" cy="1620000"/>
            </a:xfrm>
            <a:prstGeom prst="rect">
              <a:avLst/>
            </a:prstGeom>
          </p:spPr>
        </p:pic>
        <p:pic>
          <p:nvPicPr>
            <p:cNvPr id="10" name="図 9" descr="物体 が含まれている画像&#10;&#10;自動的に生成された説明">
              <a:extLst>
                <a:ext uri="{FF2B5EF4-FFF2-40B4-BE49-F238E27FC236}">
                  <a16:creationId xmlns:a16="http://schemas.microsoft.com/office/drawing/2014/main" id="{DA59304C-28A3-4622-A296-8D2CCBD6B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6585" y="2084469"/>
              <a:ext cx="1620000" cy="1620000"/>
            </a:xfrm>
            <a:prstGeom prst="rect">
              <a:avLst/>
            </a:prstGeom>
          </p:spPr>
        </p:pic>
      </p:grpSp>
      <p:sp>
        <p:nvSpPr>
          <p:cNvPr id="12" name="テキスト ボックス 11">
            <a:extLst>
              <a:ext uri="{FF2B5EF4-FFF2-40B4-BE49-F238E27FC236}">
                <a16:creationId xmlns:a16="http://schemas.microsoft.com/office/drawing/2014/main" id="{3387060B-CAD5-4B27-9B44-3E7FBB2DCA59}"/>
              </a:ext>
            </a:extLst>
          </p:cNvPr>
          <p:cNvSpPr txBox="1"/>
          <p:nvPr/>
        </p:nvSpPr>
        <p:spPr>
          <a:xfrm>
            <a:off x="457200" y="4166228"/>
            <a:ext cx="8117174" cy="584775"/>
          </a:xfrm>
          <a:prstGeom prst="rect">
            <a:avLst/>
          </a:prstGeom>
          <a:noFill/>
        </p:spPr>
        <p:txBody>
          <a:bodyPr wrap="square" rtlCol="0">
            <a:spAutoFit/>
          </a:bodyPr>
          <a:lstStyle/>
          <a:p>
            <a:pPr marL="1008000" marR="0" lvl="0" indent="-108000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目的</a:t>
            </a:r>
            <a:r>
              <a:rPr kumimoji="1" lang="en-US" altLang="ja-JP" sz="3200" kern="1200" dirty="0">
                <a:latin typeface="+mn-ea"/>
                <a:ea typeface="+mn-ea"/>
                <a:cs typeface="+mn-cs"/>
              </a:rPr>
              <a:t>3</a:t>
            </a:r>
            <a:r>
              <a:rPr kumimoji="1" lang="ja-JP" altLang="en-US" sz="3200" b="0" i="0" u="none" strike="noStrike" kern="1200" cap="none" spc="0" normalizeH="0" baseline="0" noProof="0" dirty="0" err="1">
                <a:ln>
                  <a:noFill/>
                </a:ln>
                <a:solidFill>
                  <a:srgbClr val="000000"/>
                </a:solidFill>
                <a:effectLst/>
                <a:uLnTx/>
                <a:uFillTx/>
                <a:latin typeface="+mn-ea"/>
                <a:ea typeface="+mn-ea"/>
                <a:cs typeface="+mn-cs"/>
              </a:rPr>
              <a:t>．</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目的</a:t>
            </a:r>
            <a:r>
              <a:rPr lang="en-US" altLang="ja-JP" sz="3200" dirty="0">
                <a:solidFill>
                  <a:srgbClr val="000000"/>
                </a:solidFill>
                <a:latin typeface="+mn-ea"/>
                <a:ea typeface="+mn-ea"/>
              </a:rPr>
              <a:t>2</a:t>
            </a:r>
            <a:r>
              <a:rPr lang="ja-JP" altLang="en-US" sz="3200" dirty="0">
                <a:solidFill>
                  <a:srgbClr val="000000"/>
                </a:solidFill>
                <a:latin typeface="+mn-ea"/>
                <a:ea typeface="+mn-ea"/>
              </a:rPr>
              <a:t>をつくば市に適用</a:t>
            </a:r>
            <a:endParaRPr kumimoji="1" lang="ja-JP" altLang="en-US" sz="32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4" name="グループ化 3"/>
          <p:cNvGrpSpPr/>
          <p:nvPr/>
        </p:nvGrpSpPr>
        <p:grpSpPr>
          <a:xfrm>
            <a:off x="2674788" y="5087389"/>
            <a:ext cx="4040948" cy="1633933"/>
            <a:chOff x="2259286" y="4783015"/>
            <a:chExt cx="4794156" cy="1946620"/>
          </a:xfrm>
        </p:grpSpPr>
        <p:pic>
          <p:nvPicPr>
            <p:cNvPr id="2050" name="Picture 2" descr="ã¨ãã­ã³å§¿ã®å¥³æ§ã®è¡¨æã®ã¤ã©ã¹ããã²ããã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9286" y="4783015"/>
              <a:ext cx="1498897" cy="19466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ã¨ãã­ã³å§¿ã®ç·æ§ã®è¡¨æã®ã¤ã©ã¹ããã²ãããã"/>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4829" y="4848320"/>
              <a:ext cx="1448613" cy="18813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ã³ã³ããã¨ã³ã¹ã¹ãã¢ã®ã¤ã©ã¹ã1ï¼24æéè¡¨è¨ãªãï¼"/>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5703" y="5477463"/>
              <a:ext cx="1739127" cy="1252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6685357"/>
      </p:ext>
    </p:extLst>
  </p:cSld>
  <p:clrMapOvr>
    <a:masterClrMapping/>
  </p:clrMapOvr>
  <p:transition spd="slow" advTm="8541"/>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グループ化 9"/>
          <p:cNvGrpSpPr/>
          <p:nvPr/>
        </p:nvGrpSpPr>
        <p:grpSpPr>
          <a:xfrm>
            <a:off x="1393743" y="1121761"/>
            <a:ext cx="7525180" cy="6280042"/>
            <a:chOff x="1393743" y="1121761"/>
            <a:chExt cx="7525180" cy="6280042"/>
          </a:xfrm>
        </p:grpSpPr>
        <p:grpSp>
          <p:nvGrpSpPr>
            <p:cNvPr id="5" name="グループ化 4"/>
            <p:cNvGrpSpPr/>
            <p:nvPr/>
          </p:nvGrpSpPr>
          <p:grpSpPr>
            <a:xfrm>
              <a:off x="1393743" y="1121761"/>
              <a:ext cx="7525180" cy="6280042"/>
              <a:chOff x="296452" y="1121761"/>
              <a:chExt cx="7525180" cy="6280042"/>
            </a:xfrm>
          </p:grpSpPr>
          <p:grpSp>
            <p:nvGrpSpPr>
              <p:cNvPr id="17" name="グループ化 16"/>
              <p:cNvGrpSpPr/>
              <p:nvPr/>
            </p:nvGrpSpPr>
            <p:grpSpPr>
              <a:xfrm>
                <a:off x="296452" y="1121761"/>
                <a:ext cx="7525180" cy="6280042"/>
                <a:chOff x="542376" y="155029"/>
                <a:chExt cx="8472092" cy="7497313"/>
              </a:xfrm>
            </p:grpSpPr>
            <p:graphicFrame>
              <p:nvGraphicFramePr>
                <p:cNvPr id="18" name="図表 17"/>
                <p:cNvGraphicFramePr/>
                <p:nvPr/>
              </p:nvGraphicFramePr>
              <p:xfrm>
                <a:off x="6048152" y="852916"/>
                <a:ext cx="2966316" cy="5127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1825030" y="255670"/>
                <a:ext cx="4239346" cy="67474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42376" y="155029"/>
                <a:ext cx="2253720" cy="7497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6" name="直線矢印コネクタ 5"/>
              <p:cNvCxnSpPr/>
              <p:nvPr/>
            </p:nvCxnSpPr>
            <p:spPr>
              <a:xfrm>
                <a:off x="4146331" y="1706338"/>
                <a:ext cx="1040524" cy="1210283"/>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V="1">
                <a:off x="4146331" y="2916621"/>
                <a:ext cx="1040524" cy="472965"/>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V="1">
                <a:off x="4146331" y="2979683"/>
                <a:ext cx="1063885" cy="1497724"/>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4146331" y="3153103"/>
                <a:ext cx="1052204" cy="2284578"/>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4146331" y="2541204"/>
                <a:ext cx="1058045" cy="2121727"/>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4146331" y="3705395"/>
                <a:ext cx="1063885" cy="1079938"/>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146331" y="4943752"/>
                <a:ext cx="1040524" cy="1269940"/>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grpSp>
        <p:sp>
          <p:nvSpPr>
            <p:cNvPr id="37" name="テキスト ボックス 36"/>
            <p:cNvSpPr txBox="1"/>
            <p:nvPr/>
          </p:nvSpPr>
          <p:spPr>
            <a:xfrm>
              <a:off x="5715201" y="3334340"/>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.217***</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8" name="テキスト ボックス 37"/>
            <p:cNvSpPr txBox="1"/>
            <p:nvPr/>
          </p:nvSpPr>
          <p:spPr>
            <a:xfrm>
              <a:off x="5246305" y="4261782"/>
              <a:ext cx="71045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.150**</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9" name="テキスト ボックス 38"/>
            <p:cNvSpPr txBox="1"/>
            <p:nvPr/>
          </p:nvSpPr>
          <p:spPr>
            <a:xfrm>
              <a:off x="5310512" y="5151942"/>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.315***</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個人の外部性結果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59805" y="26055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3" name="グループ化 22"/>
          <p:cNvGrpSpPr/>
          <p:nvPr/>
        </p:nvGrpSpPr>
        <p:grpSpPr>
          <a:xfrm>
            <a:off x="5885407" y="1218729"/>
            <a:ext cx="3935387" cy="923330"/>
            <a:chOff x="4977385" y="5898234"/>
            <a:chExt cx="3935387" cy="923330"/>
          </a:xfrm>
        </p:grpSpPr>
        <p:sp>
          <p:nvSpPr>
            <p:cNvPr id="25" name="テキスト ボックス 24"/>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=.180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7" name="直線矢印コネクタ 26"/>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29" name="吹き出し: 角を丸めた四角形 17">
            <a:extLst>
              <a:ext uri="{FF2B5EF4-FFF2-40B4-BE49-F238E27FC236}">
                <a16:creationId xmlns:a16="http://schemas.microsoft.com/office/drawing/2014/main" id="{0BEF9A35-A5B0-44C8-ACB2-74F6A7E97F14}"/>
              </a:ext>
            </a:extLst>
          </p:cNvPr>
          <p:cNvSpPr/>
          <p:nvPr/>
        </p:nvSpPr>
        <p:spPr>
          <a:xfrm>
            <a:off x="72422" y="1473287"/>
            <a:ext cx="3297927" cy="2278923"/>
          </a:xfrm>
          <a:prstGeom prst="wedgeRoundRectCallout">
            <a:avLst>
              <a:gd name="adj1" fmla="val 56646"/>
              <a:gd name="adj2" fmla="val 31592"/>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社会全体にコンビニの</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不法駐車・駐輪による不利益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によって周辺環境に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
        <p:nvSpPr>
          <p:cNvPr id="30" name="吹き出し: 角を丸めた四角形 17">
            <a:extLst>
              <a:ext uri="{FF2B5EF4-FFF2-40B4-BE49-F238E27FC236}">
                <a16:creationId xmlns:a16="http://schemas.microsoft.com/office/drawing/2014/main" id="{0BEF9A35-A5B0-44C8-ACB2-74F6A7E97F14}"/>
              </a:ext>
            </a:extLst>
          </p:cNvPr>
          <p:cNvSpPr/>
          <p:nvPr/>
        </p:nvSpPr>
        <p:spPr>
          <a:xfrm>
            <a:off x="92301" y="4103737"/>
            <a:ext cx="3272182" cy="2322049"/>
          </a:xfrm>
          <a:prstGeom prst="wedgeRoundRectCallout">
            <a:avLst>
              <a:gd name="adj1" fmla="val 55664"/>
              <a:gd name="adj2" fmla="val 36244"/>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コンビニによって周辺の住宅街イメージが悪化していると感じる人ほど</a:t>
            </a:r>
            <a:endParaRPr kumimoji="1" lang="en-US" altLang="ja-JP" sz="2000" b="1"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によって周辺環境に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悪い影響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Tree>
    <p:extLst>
      <p:ext uri="{BB962C8B-B14F-4D97-AF65-F5344CB8AC3E}">
        <p14:creationId xmlns:p14="http://schemas.microsoft.com/office/powerpoint/2010/main" val="9765242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社会の外部性仮説モデル</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236311"/>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17" name="グループ化 16"/>
          <p:cNvGrpSpPr/>
          <p:nvPr/>
        </p:nvGrpSpPr>
        <p:grpSpPr>
          <a:xfrm>
            <a:off x="271227" y="1206062"/>
            <a:ext cx="8415573" cy="5773472"/>
            <a:chOff x="513977" y="255670"/>
            <a:chExt cx="9474525" cy="6892554"/>
          </a:xfrm>
        </p:grpSpPr>
        <p:graphicFrame>
          <p:nvGraphicFramePr>
            <p:cNvPr id="18" name="図表 17"/>
            <p:cNvGraphicFramePr/>
            <p:nvPr/>
          </p:nvGraphicFramePr>
          <p:xfrm>
            <a:off x="6048150" y="852916"/>
            <a:ext cx="3940352" cy="5418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図表 18"/>
            <p:cNvGraphicFramePr/>
            <p:nvPr/>
          </p:nvGraphicFramePr>
          <p:xfrm>
            <a:off x="2043426" y="418659"/>
            <a:ext cx="3821842" cy="642148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図表 19"/>
            <p:cNvGraphicFramePr/>
            <p:nvPr/>
          </p:nvGraphicFramePr>
          <p:xfrm>
            <a:off x="513977" y="255670"/>
            <a:ext cx="2444217" cy="689255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cxnSp>
        <p:nvCxnSpPr>
          <p:cNvPr id="7" name="直線矢印コネクタ 6"/>
          <p:cNvCxnSpPr/>
          <p:nvPr/>
        </p:nvCxnSpPr>
        <p:spPr>
          <a:xfrm>
            <a:off x="4288221" y="1860331"/>
            <a:ext cx="898634" cy="9774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4288221" y="2963917"/>
            <a:ext cx="898634" cy="8513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V="1">
            <a:off x="4288221" y="3037380"/>
            <a:ext cx="898634" cy="309668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4288221" y="2869493"/>
            <a:ext cx="898634" cy="18904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a:xfrm>
            <a:off x="4288221" y="4082253"/>
            <a:ext cx="926282" cy="84559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a:off x="4288221" y="5053178"/>
            <a:ext cx="89863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テキスト ボックス 15"/>
          <p:cNvSpPr txBox="1"/>
          <p:nvPr/>
        </p:nvSpPr>
        <p:spPr>
          <a:xfrm>
            <a:off x="5434599" y="1143000"/>
            <a:ext cx="3004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重回帰分析</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ステップワイズ法</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endPar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Tree>
    <p:extLst>
      <p:ext uri="{BB962C8B-B14F-4D97-AF65-F5344CB8AC3E}">
        <p14:creationId xmlns:p14="http://schemas.microsoft.com/office/powerpoint/2010/main" val="2167449900"/>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グループ化 7"/>
          <p:cNvGrpSpPr/>
          <p:nvPr/>
        </p:nvGrpSpPr>
        <p:grpSpPr>
          <a:xfrm>
            <a:off x="1523243" y="1206062"/>
            <a:ext cx="7381599" cy="5822840"/>
            <a:chOff x="1523243" y="1206062"/>
            <a:chExt cx="7381599" cy="5822840"/>
          </a:xfrm>
        </p:grpSpPr>
        <p:grpSp>
          <p:nvGrpSpPr>
            <p:cNvPr id="6" name="グループ化 5"/>
            <p:cNvGrpSpPr/>
            <p:nvPr/>
          </p:nvGrpSpPr>
          <p:grpSpPr>
            <a:xfrm>
              <a:off x="1523243" y="1206062"/>
              <a:ext cx="7381599" cy="5822840"/>
              <a:chOff x="271227" y="1206062"/>
              <a:chExt cx="7381599" cy="5822840"/>
            </a:xfrm>
          </p:grpSpPr>
          <p:grpSp>
            <p:nvGrpSpPr>
              <p:cNvPr id="17" name="グループ化 16"/>
              <p:cNvGrpSpPr/>
              <p:nvPr/>
            </p:nvGrpSpPr>
            <p:grpSpPr>
              <a:xfrm>
                <a:off x="271227" y="1206062"/>
                <a:ext cx="7381599" cy="5822840"/>
                <a:chOff x="513977" y="255670"/>
                <a:chExt cx="8310444" cy="6951491"/>
              </a:xfrm>
            </p:grpSpPr>
            <p:graphicFrame>
              <p:nvGraphicFramePr>
                <p:cNvPr id="18" name="図表 17"/>
                <p:cNvGraphicFramePr/>
                <p:nvPr/>
              </p:nvGraphicFramePr>
              <p:xfrm>
                <a:off x="6048152" y="852917"/>
                <a:ext cx="2776269" cy="5285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2173740" y="418658"/>
                <a:ext cx="3540797" cy="64214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13977" y="255670"/>
                <a:ext cx="2250547" cy="695149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7" name="直線矢印コネクタ 6"/>
              <p:cNvCxnSpPr/>
              <p:nvPr/>
            </p:nvCxnSpPr>
            <p:spPr>
              <a:xfrm>
                <a:off x="4288221" y="1860331"/>
                <a:ext cx="898634" cy="9774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4288221" y="2869493"/>
                <a:ext cx="926282" cy="9457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V="1">
                <a:off x="4288221" y="3037380"/>
                <a:ext cx="898634" cy="309668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4288221" y="2869493"/>
                <a:ext cx="898634" cy="1890456"/>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a:xfrm>
                <a:off x="4288221" y="4082253"/>
                <a:ext cx="926282" cy="845593"/>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a:off x="4288221" y="5053178"/>
                <a:ext cx="898634" cy="0"/>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grpSp>
        <p:sp>
          <p:nvSpPr>
            <p:cNvPr id="26" name="テキスト ボックス 25"/>
            <p:cNvSpPr txBox="1"/>
            <p:nvPr/>
          </p:nvSpPr>
          <p:spPr>
            <a:xfrm>
              <a:off x="5403050" y="2384746"/>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.275***</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28" name="テキスト ボックス 27"/>
            <p:cNvSpPr txBox="1"/>
            <p:nvPr/>
          </p:nvSpPr>
          <p:spPr>
            <a:xfrm>
              <a:off x="5336265" y="3193954"/>
              <a:ext cx="71045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.132**</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0" name="テキスト ボックス 29"/>
            <p:cNvSpPr txBox="1"/>
            <p:nvPr/>
          </p:nvSpPr>
          <p:spPr>
            <a:xfrm>
              <a:off x="5180302" y="4598366"/>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.241***</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社会の外部性結果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322755"/>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1" name="グループ化 20"/>
          <p:cNvGrpSpPr/>
          <p:nvPr/>
        </p:nvGrpSpPr>
        <p:grpSpPr>
          <a:xfrm>
            <a:off x="5852219" y="1171685"/>
            <a:ext cx="3935387" cy="923330"/>
            <a:chOff x="4977385" y="5898234"/>
            <a:chExt cx="3935387" cy="923330"/>
          </a:xfrm>
        </p:grpSpPr>
        <p:sp>
          <p:nvSpPr>
            <p:cNvPr id="22" name="テキスト ボックス 21"/>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4" name="直線矢印コネクタ 23"/>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1" name="吹き出し: 角を丸めた四角形 17">
            <a:extLst>
              <a:ext uri="{FF2B5EF4-FFF2-40B4-BE49-F238E27FC236}">
                <a16:creationId xmlns:a16="http://schemas.microsoft.com/office/drawing/2014/main" id="{0BEF9A35-A5B0-44C8-ACB2-74F6A7E97F14}"/>
              </a:ext>
            </a:extLst>
          </p:cNvPr>
          <p:cNvSpPr/>
          <p:nvPr/>
        </p:nvSpPr>
        <p:spPr>
          <a:xfrm>
            <a:off x="96958" y="1258179"/>
            <a:ext cx="3385916" cy="2472668"/>
          </a:xfrm>
          <a:prstGeom prst="wedgeRoundRectCallout">
            <a:avLst>
              <a:gd name="adj1" fmla="val 57439"/>
              <a:gd name="adj2" fmla="val -12364"/>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社会全体</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にコンビニが移動距離短縮の便益をもたらしていると感じる人ほど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は社会にとって周辺環境に</a:t>
            </a:r>
            <a:endParaRPr kumimoji="1" lang="en-US" altLang="ja-JP" sz="20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影響があると考えている</a:t>
            </a:r>
          </a:p>
        </p:txBody>
      </p:sp>
      <p:sp>
        <p:nvSpPr>
          <p:cNvPr id="32" name="吹き出し: 角を丸めた四角形 13">
            <a:extLst>
              <a:ext uri="{FF2B5EF4-FFF2-40B4-BE49-F238E27FC236}">
                <a16:creationId xmlns:a16="http://schemas.microsoft.com/office/drawing/2014/main" id="{42410567-8D7A-423B-BDCC-511AE3736526}"/>
              </a:ext>
            </a:extLst>
          </p:cNvPr>
          <p:cNvSpPr/>
          <p:nvPr/>
        </p:nvSpPr>
        <p:spPr>
          <a:xfrm>
            <a:off x="120261" y="4163943"/>
            <a:ext cx="3401989" cy="2557531"/>
          </a:xfrm>
          <a:prstGeom prst="wedgeRoundRectCallout">
            <a:avLst>
              <a:gd name="adj1" fmla="val 57263"/>
              <a:gd name="adj2" fmla="val 30489"/>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コンビニに</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駆け込める</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という点で</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防犯面の利益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を感じている人ほど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は</a:t>
            </a:r>
            <a:endParaRPr kumimoji="1" lang="en-US" altLang="ja-JP" sz="20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社会にとって周辺環境に</a:t>
            </a:r>
            <a:endParaRPr kumimoji="1" lang="en-US" altLang="ja-JP" sz="20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影響があると考えている</a:t>
            </a:r>
          </a:p>
        </p:txBody>
      </p:sp>
    </p:spTree>
    <p:extLst>
      <p:ext uri="{BB962C8B-B14F-4D97-AF65-F5344CB8AC3E}">
        <p14:creationId xmlns:p14="http://schemas.microsoft.com/office/powerpoint/2010/main" val="15017658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グループ化 7"/>
          <p:cNvGrpSpPr/>
          <p:nvPr/>
        </p:nvGrpSpPr>
        <p:grpSpPr>
          <a:xfrm>
            <a:off x="1523243" y="1206062"/>
            <a:ext cx="7381599" cy="5822840"/>
            <a:chOff x="1523243" y="1206062"/>
            <a:chExt cx="7381599" cy="5822840"/>
          </a:xfrm>
        </p:grpSpPr>
        <p:grpSp>
          <p:nvGrpSpPr>
            <p:cNvPr id="6" name="グループ化 5"/>
            <p:cNvGrpSpPr/>
            <p:nvPr/>
          </p:nvGrpSpPr>
          <p:grpSpPr>
            <a:xfrm>
              <a:off x="1523243" y="1206062"/>
              <a:ext cx="7381599" cy="5822840"/>
              <a:chOff x="271227" y="1206062"/>
              <a:chExt cx="7381599" cy="5822840"/>
            </a:xfrm>
          </p:grpSpPr>
          <p:grpSp>
            <p:nvGrpSpPr>
              <p:cNvPr id="17" name="グループ化 16"/>
              <p:cNvGrpSpPr/>
              <p:nvPr/>
            </p:nvGrpSpPr>
            <p:grpSpPr>
              <a:xfrm>
                <a:off x="271227" y="1206062"/>
                <a:ext cx="7381599" cy="5822840"/>
                <a:chOff x="513977" y="255670"/>
                <a:chExt cx="8310444" cy="6951491"/>
              </a:xfrm>
            </p:grpSpPr>
            <p:graphicFrame>
              <p:nvGraphicFramePr>
                <p:cNvPr id="18" name="図表 17"/>
                <p:cNvGraphicFramePr/>
                <p:nvPr/>
              </p:nvGraphicFramePr>
              <p:xfrm>
                <a:off x="6048152" y="852917"/>
                <a:ext cx="2776269" cy="5285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2173740" y="418658"/>
                <a:ext cx="3540797" cy="64214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13977" y="255670"/>
                <a:ext cx="2250547" cy="695149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7" name="直線矢印コネクタ 6"/>
              <p:cNvCxnSpPr/>
              <p:nvPr/>
            </p:nvCxnSpPr>
            <p:spPr>
              <a:xfrm>
                <a:off x="4288221" y="1860331"/>
                <a:ext cx="898634" cy="9774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4288221" y="2869493"/>
                <a:ext cx="926282" cy="9457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V="1">
                <a:off x="4288221" y="3037380"/>
                <a:ext cx="898634" cy="309668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4288221" y="2869493"/>
                <a:ext cx="898634" cy="1890456"/>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a:xfrm>
                <a:off x="4288221" y="4082253"/>
                <a:ext cx="926282" cy="845593"/>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a:off x="4288221" y="5053178"/>
                <a:ext cx="898634" cy="0"/>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grpSp>
        <p:sp>
          <p:nvSpPr>
            <p:cNvPr id="26" name="テキスト ボックス 25"/>
            <p:cNvSpPr txBox="1"/>
            <p:nvPr/>
          </p:nvSpPr>
          <p:spPr>
            <a:xfrm>
              <a:off x="5403050" y="2384746"/>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.275***</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28" name="テキスト ボックス 27"/>
            <p:cNvSpPr txBox="1"/>
            <p:nvPr/>
          </p:nvSpPr>
          <p:spPr>
            <a:xfrm>
              <a:off x="5336265" y="3193954"/>
              <a:ext cx="71045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.132**</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0" name="テキスト ボックス 29"/>
            <p:cNvSpPr txBox="1"/>
            <p:nvPr/>
          </p:nvSpPr>
          <p:spPr>
            <a:xfrm>
              <a:off x="5180302" y="4598366"/>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.241***</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社会の外部性結果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322755"/>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1" name="グループ化 20"/>
          <p:cNvGrpSpPr/>
          <p:nvPr/>
        </p:nvGrpSpPr>
        <p:grpSpPr>
          <a:xfrm>
            <a:off x="5852219" y="1171685"/>
            <a:ext cx="3935387" cy="923330"/>
            <a:chOff x="4977385" y="5898234"/>
            <a:chExt cx="3935387" cy="923330"/>
          </a:xfrm>
        </p:grpSpPr>
        <p:sp>
          <p:nvSpPr>
            <p:cNvPr id="22" name="テキスト ボックス 21"/>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=.176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4" name="直線矢印コネクタ 23"/>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3" name="吹き出し: 角を丸めた四角形 17">
            <a:extLst>
              <a:ext uri="{FF2B5EF4-FFF2-40B4-BE49-F238E27FC236}">
                <a16:creationId xmlns:a16="http://schemas.microsoft.com/office/drawing/2014/main" id="{0BEF9A35-A5B0-44C8-ACB2-74F6A7E97F14}"/>
              </a:ext>
            </a:extLst>
          </p:cNvPr>
          <p:cNvSpPr/>
          <p:nvPr/>
        </p:nvSpPr>
        <p:spPr>
          <a:xfrm>
            <a:off x="43180" y="2972623"/>
            <a:ext cx="3479069" cy="2242844"/>
          </a:xfrm>
          <a:prstGeom prst="wedgeRoundRectCallout">
            <a:avLst>
              <a:gd name="adj1" fmla="val 55683"/>
              <a:gd name="adj2" fmla="val -11680"/>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コンビニの</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不法駐車・駐輪による不利益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は社会にとって周辺環境に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Tree>
    <p:extLst>
      <p:ext uri="{BB962C8B-B14F-4D97-AF65-F5344CB8AC3E}">
        <p14:creationId xmlns:p14="http://schemas.microsoft.com/office/powerpoint/2010/main" val="3158084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グループ化 5"/>
          <p:cNvGrpSpPr/>
          <p:nvPr/>
        </p:nvGrpSpPr>
        <p:grpSpPr>
          <a:xfrm>
            <a:off x="1523243" y="1206062"/>
            <a:ext cx="7381599" cy="5822840"/>
            <a:chOff x="271227" y="1206062"/>
            <a:chExt cx="7381599" cy="5822840"/>
          </a:xfrm>
        </p:grpSpPr>
        <p:grpSp>
          <p:nvGrpSpPr>
            <p:cNvPr id="17" name="グループ化 16"/>
            <p:cNvGrpSpPr/>
            <p:nvPr/>
          </p:nvGrpSpPr>
          <p:grpSpPr>
            <a:xfrm>
              <a:off x="271227" y="1206062"/>
              <a:ext cx="7381599" cy="5822840"/>
              <a:chOff x="513977" y="255670"/>
              <a:chExt cx="8310444" cy="6951491"/>
            </a:xfrm>
          </p:grpSpPr>
          <p:graphicFrame>
            <p:nvGraphicFramePr>
              <p:cNvPr id="18" name="図表 17"/>
              <p:cNvGraphicFramePr/>
              <p:nvPr/>
            </p:nvGraphicFramePr>
            <p:xfrm>
              <a:off x="6048152" y="852917"/>
              <a:ext cx="2776269" cy="5285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2199801" y="473931"/>
              <a:ext cx="3530628" cy="6421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13977" y="255670"/>
              <a:ext cx="2250547" cy="695149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7" name="直線矢印コネクタ 6"/>
            <p:cNvCxnSpPr/>
            <p:nvPr/>
          </p:nvCxnSpPr>
          <p:spPr>
            <a:xfrm>
              <a:off x="4288221" y="1860331"/>
              <a:ext cx="898634" cy="977462"/>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4288221" y="2869493"/>
              <a:ext cx="926282" cy="945762"/>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V="1">
              <a:off x="4288221" y="3037380"/>
              <a:ext cx="898634" cy="3096680"/>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4288221" y="2869493"/>
              <a:ext cx="898634" cy="1890456"/>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a:xfrm>
              <a:off x="4288221" y="4082253"/>
              <a:ext cx="926282" cy="845593"/>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a:off x="4288221" y="5053178"/>
              <a:ext cx="898634" cy="0"/>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社会の外部性結果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236311"/>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1" name="グループ化 20"/>
          <p:cNvGrpSpPr/>
          <p:nvPr/>
        </p:nvGrpSpPr>
        <p:grpSpPr>
          <a:xfrm>
            <a:off x="5842749" y="1264752"/>
            <a:ext cx="3935387" cy="923330"/>
            <a:chOff x="4977385" y="5898234"/>
            <a:chExt cx="3935387" cy="923330"/>
          </a:xfrm>
        </p:grpSpPr>
        <p:sp>
          <p:nvSpPr>
            <p:cNvPr id="22" name="テキスト ボックス 21"/>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4" name="直線矢印コネクタ 23"/>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4" name="テキスト ボックス 33"/>
          <p:cNvSpPr txBox="1"/>
          <p:nvPr/>
        </p:nvSpPr>
        <p:spPr>
          <a:xfrm>
            <a:off x="5842749" y="3358176"/>
            <a:ext cx="71045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.163**</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5" name="テキスト ボックス 34"/>
          <p:cNvSpPr txBox="1"/>
          <p:nvPr/>
        </p:nvSpPr>
        <p:spPr>
          <a:xfrm>
            <a:off x="5400195" y="4343898"/>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.177***</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6" name="テキスト ボックス 35"/>
          <p:cNvSpPr txBox="1"/>
          <p:nvPr/>
        </p:nvSpPr>
        <p:spPr>
          <a:xfrm>
            <a:off x="5607933" y="5095733"/>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.197***</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7" name="吹き出し: 角を丸めた四角形 17">
            <a:extLst>
              <a:ext uri="{FF2B5EF4-FFF2-40B4-BE49-F238E27FC236}">
                <a16:creationId xmlns:a16="http://schemas.microsoft.com/office/drawing/2014/main" id="{0BEF9A35-A5B0-44C8-ACB2-74F6A7E97F14}"/>
              </a:ext>
            </a:extLst>
          </p:cNvPr>
          <p:cNvSpPr/>
          <p:nvPr/>
        </p:nvSpPr>
        <p:spPr>
          <a:xfrm>
            <a:off x="100586" y="1253892"/>
            <a:ext cx="3321258" cy="2145239"/>
          </a:xfrm>
          <a:prstGeom prst="wedgeRoundRectCallout">
            <a:avLst>
              <a:gd name="adj1" fmla="val 58836"/>
              <a:gd name="adj2" fmla="val 28830"/>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高齢者</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に比べて</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学生</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は</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は社会にとって周辺環境に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悪い</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影響があると考えている</a:t>
            </a:r>
          </a:p>
        </p:txBody>
      </p:sp>
      <p:grpSp>
        <p:nvGrpSpPr>
          <p:cNvPr id="38" name="グループ化 37"/>
          <p:cNvGrpSpPr/>
          <p:nvPr/>
        </p:nvGrpSpPr>
        <p:grpSpPr>
          <a:xfrm>
            <a:off x="63240" y="3534642"/>
            <a:ext cx="3457133" cy="2817709"/>
            <a:chOff x="17937" y="3098856"/>
            <a:chExt cx="3457133" cy="2817709"/>
          </a:xfrm>
        </p:grpSpPr>
        <p:sp>
          <p:nvSpPr>
            <p:cNvPr id="39" name="四角形: 角を丸くする 7">
              <a:extLst>
                <a:ext uri="{FF2B5EF4-FFF2-40B4-BE49-F238E27FC236}">
                  <a16:creationId xmlns:a16="http://schemas.microsoft.com/office/drawing/2014/main" id="{1B201311-085F-41D8-A65F-A59897ACFC78}"/>
                </a:ext>
              </a:extLst>
            </p:cNvPr>
            <p:cNvSpPr/>
            <p:nvPr/>
          </p:nvSpPr>
          <p:spPr>
            <a:xfrm>
              <a:off x="17937" y="3820086"/>
              <a:ext cx="3457133" cy="2096479"/>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一方、学生は</a:t>
              </a:r>
              <a:r>
                <a:rPr kumimoji="1" lang="en-US" altLang="ja-JP" sz="2000" b="0" i="0" u="none" strike="noStrike" kern="0" cap="none" spc="0" normalizeH="0" baseline="0" noProof="0" dirty="0">
                  <a:ln>
                    <a:noFill/>
                  </a:ln>
                  <a:solidFill>
                    <a:srgbClr val="FFFFFF"/>
                  </a:solidFill>
                  <a:effectLst/>
                  <a:uLnTx/>
                  <a:uFillTx/>
                  <a:latin typeface="+mn-ea"/>
                  <a:cs typeface="+mn-cs"/>
                  <a:sym typeface="Arial"/>
                </a:rPr>
                <a:t>24</a:t>
              </a: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時間営業に</a:t>
              </a:r>
              <a:r>
                <a:rPr kumimoji="1" lang="ja-JP" altLang="en-US" sz="2400" b="0" i="0" u="none" strike="noStrike" kern="0" cap="none" spc="0" normalizeH="0" baseline="0" noProof="0" dirty="0">
                  <a:ln>
                    <a:noFill/>
                  </a:ln>
                  <a:solidFill>
                    <a:srgbClr val="FFFFFF"/>
                  </a:solidFill>
                  <a:effectLst/>
                  <a:uLnTx/>
                  <a:uFillTx/>
                  <a:latin typeface="+mn-ea"/>
                  <a:cs typeface="+mn-cs"/>
                  <a:sym typeface="Arial"/>
                </a:rPr>
                <a:t>賛成</a:t>
              </a:r>
              <a:endParaRPr kumimoji="1" lang="ja-JP" altLang="en-US"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40" name="下矢印 39"/>
            <p:cNvSpPr/>
            <p:nvPr/>
          </p:nvSpPr>
          <p:spPr>
            <a:xfrm>
              <a:off x="1393742" y="3098856"/>
              <a:ext cx="547599" cy="643266"/>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grpSp>
    </p:spTree>
    <p:extLst>
      <p:ext uri="{BB962C8B-B14F-4D97-AF65-F5344CB8AC3E}">
        <p14:creationId xmlns:p14="http://schemas.microsoft.com/office/powerpoint/2010/main" val="3153183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グループ化 5"/>
          <p:cNvGrpSpPr/>
          <p:nvPr/>
        </p:nvGrpSpPr>
        <p:grpSpPr>
          <a:xfrm>
            <a:off x="1523243" y="1206062"/>
            <a:ext cx="7381599" cy="5822840"/>
            <a:chOff x="271227" y="1206062"/>
            <a:chExt cx="7381599" cy="5822840"/>
          </a:xfrm>
        </p:grpSpPr>
        <p:grpSp>
          <p:nvGrpSpPr>
            <p:cNvPr id="17" name="グループ化 16"/>
            <p:cNvGrpSpPr/>
            <p:nvPr/>
          </p:nvGrpSpPr>
          <p:grpSpPr>
            <a:xfrm>
              <a:off x="271227" y="1206062"/>
              <a:ext cx="7381599" cy="5822840"/>
              <a:chOff x="513977" y="255670"/>
              <a:chExt cx="8310444" cy="6951491"/>
            </a:xfrm>
          </p:grpSpPr>
          <p:graphicFrame>
            <p:nvGraphicFramePr>
              <p:cNvPr id="18" name="図表 17"/>
              <p:cNvGraphicFramePr/>
              <p:nvPr/>
            </p:nvGraphicFramePr>
            <p:xfrm>
              <a:off x="6048152" y="852917"/>
              <a:ext cx="2776269" cy="5285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2199801" y="473931"/>
              <a:ext cx="3530628" cy="64214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13977" y="255670"/>
              <a:ext cx="2250547" cy="695149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7" name="直線矢印コネクタ 6"/>
            <p:cNvCxnSpPr/>
            <p:nvPr/>
          </p:nvCxnSpPr>
          <p:spPr>
            <a:xfrm>
              <a:off x="4288221" y="1860331"/>
              <a:ext cx="898634" cy="977462"/>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4288221" y="2869493"/>
              <a:ext cx="926282" cy="945762"/>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V="1">
              <a:off x="4288221" y="3037380"/>
              <a:ext cx="898634" cy="3096680"/>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4288221" y="2869493"/>
              <a:ext cx="898634" cy="1890456"/>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a:xfrm>
              <a:off x="4288221" y="4082253"/>
              <a:ext cx="926282" cy="845593"/>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a:off x="4288221" y="5053178"/>
              <a:ext cx="898634" cy="0"/>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社会の外部性結果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236311"/>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1" name="グループ化 20"/>
          <p:cNvGrpSpPr/>
          <p:nvPr/>
        </p:nvGrpSpPr>
        <p:grpSpPr>
          <a:xfrm>
            <a:off x="5842749" y="1264752"/>
            <a:ext cx="3935387" cy="923330"/>
            <a:chOff x="4977385" y="5898234"/>
            <a:chExt cx="3935387" cy="923330"/>
          </a:xfrm>
        </p:grpSpPr>
        <p:sp>
          <p:nvSpPr>
            <p:cNvPr id="22" name="テキスト ボックス 21"/>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4" name="直線矢印コネクタ 23"/>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4" name="テキスト ボックス 33"/>
          <p:cNvSpPr txBox="1"/>
          <p:nvPr/>
        </p:nvSpPr>
        <p:spPr>
          <a:xfrm>
            <a:off x="5842749" y="3358176"/>
            <a:ext cx="71045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.163**</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5" name="テキスト ボックス 34"/>
          <p:cNvSpPr txBox="1"/>
          <p:nvPr/>
        </p:nvSpPr>
        <p:spPr>
          <a:xfrm>
            <a:off x="5400195" y="4343898"/>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.177***</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6" name="テキスト ボックス 35"/>
          <p:cNvSpPr txBox="1"/>
          <p:nvPr/>
        </p:nvSpPr>
        <p:spPr>
          <a:xfrm>
            <a:off x="5607933" y="5095733"/>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.197***</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28" name="吹き出し: 角を丸めた四角形 17">
            <a:extLst>
              <a:ext uri="{FF2B5EF4-FFF2-40B4-BE49-F238E27FC236}">
                <a16:creationId xmlns:a16="http://schemas.microsoft.com/office/drawing/2014/main" id="{0BEF9A35-A5B0-44C8-ACB2-74F6A7E97F14}"/>
              </a:ext>
            </a:extLst>
          </p:cNvPr>
          <p:cNvSpPr/>
          <p:nvPr/>
        </p:nvSpPr>
        <p:spPr>
          <a:xfrm>
            <a:off x="72422" y="1473287"/>
            <a:ext cx="3297927" cy="2278923"/>
          </a:xfrm>
          <a:prstGeom prst="wedgeRoundRectCallout">
            <a:avLst>
              <a:gd name="adj1" fmla="val 58700"/>
              <a:gd name="adj2" fmla="val 42985"/>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社会全体にコンビニの</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不法駐車・駐輪による不利益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によって周辺環境に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
        <p:nvSpPr>
          <p:cNvPr id="30" name="吹き出し: 角を丸めた四角形 17">
            <a:extLst>
              <a:ext uri="{FF2B5EF4-FFF2-40B4-BE49-F238E27FC236}">
                <a16:creationId xmlns:a16="http://schemas.microsoft.com/office/drawing/2014/main" id="{0BEF9A35-A5B0-44C8-ACB2-74F6A7E97F14}"/>
              </a:ext>
            </a:extLst>
          </p:cNvPr>
          <p:cNvSpPr/>
          <p:nvPr/>
        </p:nvSpPr>
        <p:spPr>
          <a:xfrm>
            <a:off x="72422" y="4138570"/>
            <a:ext cx="3479069" cy="2242844"/>
          </a:xfrm>
          <a:prstGeom prst="wedgeRoundRectCallout">
            <a:avLst>
              <a:gd name="adj1" fmla="val 55683"/>
              <a:gd name="adj2" fmla="val -11680"/>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コンビニの</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ゴミ臭気による</a:t>
            </a:r>
            <a:endParaRPr kumimoji="1" lang="en-US" altLang="ja-JP" sz="2000" b="1"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不利益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は社会にとって周辺環境に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Tree>
    <p:extLst>
      <p:ext uri="{BB962C8B-B14F-4D97-AF65-F5344CB8AC3E}">
        <p14:creationId xmlns:p14="http://schemas.microsoft.com/office/powerpoint/2010/main" val="35591142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分析結果　</a:t>
            </a:r>
            <a:r>
              <a:rPr lang="ja-JP" altLang="en-US" sz="2800" dirty="0">
                <a:solidFill>
                  <a:srgbClr val="FFFFFF"/>
                </a:solidFill>
                <a:latin typeface="+mn-ea"/>
                <a:ea typeface="+mn-ea"/>
              </a:rPr>
              <a:t>まとめ</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823171" y="108359"/>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
        <p:nvSpPr>
          <p:cNvPr id="5" name="テキスト ボックス 4"/>
          <p:cNvSpPr txBox="1"/>
          <p:nvPr/>
        </p:nvSpPr>
        <p:spPr>
          <a:xfrm>
            <a:off x="457596" y="1203233"/>
            <a:ext cx="671571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利用者目線</a:t>
            </a:r>
            <a:endParaRPr kumimoji="1" lang="en-US" altLang="ja-JP" sz="32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目的</a:t>
            </a:r>
            <a:r>
              <a:rPr kumimoji="1" lang="en-US" altLang="ja-JP" sz="3200" kern="1200" dirty="0">
                <a:latin typeface="+mn-ea"/>
                <a:ea typeface="+mn-ea"/>
                <a:cs typeface="+mn-cs"/>
              </a:rPr>
              <a:t>1-5</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　周辺住環境への影響測定</a:t>
            </a:r>
            <a:endParaRPr kumimoji="1" lang="en-US" altLang="ja-JP" sz="3200" b="0" i="0" u="none" strike="noStrike" kern="1200" cap="none" spc="0" normalizeH="0" baseline="0" noProof="0" dirty="0">
              <a:ln>
                <a:noFill/>
              </a:ln>
              <a:solidFill>
                <a:srgbClr val="000000"/>
              </a:solidFill>
              <a:effectLst/>
              <a:uLnTx/>
              <a:uFillTx/>
              <a:latin typeface="+mn-ea"/>
              <a:ea typeface="+mn-ea"/>
              <a:cs typeface="+mn-cs"/>
            </a:endParaRPr>
          </a:p>
        </p:txBody>
      </p:sp>
      <p:sp>
        <p:nvSpPr>
          <p:cNvPr id="10" name="Google Shape;207;p24"/>
          <p:cNvSpPr/>
          <p:nvPr/>
        </p:nvSpPr>
        <p:spPr>
          <a:xfrm>
            <a:off x="726941" y="3276345"/>
            <a:ext cx="2949900" cy="1286358"/>
          </a:xfrm>
          <a:prstGeom prst="ellipse">
            <a:avLst/>
          </a:prstGeom>
          <a:solidFill>
            <a:srgbClr val="FF6600"/>
          </a:solid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dirty="0">
                <a:ln>
                  <a:noFill/>
                </a:ln>
                <a:solidFill>
                  <a:srgbClr val="FFFFFF"/>
                </a:solidFill>
                <a:effectLst/>
                <a:uLnTx/>
                <a:uFillTx/>
                <a:latin typeface="+mn-ea"/>
                <a:ea typeface="+mn-ea"/>
                <a:cs typeface="Arial"/>
                <a:sym typeface="Arial"/>
              </a:rPr>
              <a:t>移動時間削減</a:t>
            </a:r>
            <a:endParaRPr kumimoji="0" sz="32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2" name="Google Shape;208;p24"/>
          <p:cNvSpPr/>
          <p:nvPr/>
        </p:nvSpPr>
        <p:spPr>
          <a:xfrm>
            <a:off x="1860711" y="4842798"/>
            <a:ext cx="2088300" cy="1224000"/>
          </a:xfrm>
          <a:prstGeom prst="ellipse">
            <a:avLst/>
          </a:prstGeom>
          <a:solidFill>
            <a:srgbClr val="FF6600"/>
          </a:solid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FFFFFF"/>
                </a:solidFill>
                <a:effectLst/>
                <a:uLnTx/>
                <a:uFillTx/>
                <a:latin typeface="+mn-ea"/>
                <a:ea typeface="+mn-ea"/>
                <a:cs typeface="Arial"/>
                <a:sym typeface="Arial"/>
              </a:rPr>
              <a:t>防犯</a:t>
            </a:r>
            <a:endParaRPr kumimoji="0" sz="32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3" name="Google Shape;210;p24"/>
          <p:cNvSpPr/>
          <p:nvPr/>
        </p:nvSpPr>
        <p:spPr>
          <a:xfrm>
            <a:off x="4638628" y="4772417"/>
            <a:ext cx="1456362" cy="1364762"/>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FFFFFF"/>
                </a:solidFill>
                <a:effectLst/>
                <a:uLnTx/>
                <a:uFillTx/>
                <a:latin typeface="+mn-ea"/>
                <a:ea typeface="+mn-ea"/>
                <a:cs typeface="Arial"/>
                <a:sym typeface="Arial"/>
              </a:rPr>
              <a:t>臭気</a:t>
            </a:r>
            <a:endParaRPr kumimoji="0" sz="32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6" name="Google Shape;211;p24"/>
          <p:cNvSpPr/>
          <p:nvPr/>
        </p:nvSpPr>
        <p:spPr>
          <a:xfrm>
            <a:off x="339720" y="4874025"/>
            <a:ext cx="1277205" cy="1196330"/>
          </a:xfrm>
          <a:prstGeom prst="ellipse">
            <a:avLst/>
          </a:prstGeom>
          <a:solidFill>
            <a:srgbClr val="FF6600"/>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a:ln>
                  <a:noFill/>
                </a:ln>
                <a:solidFill>
                  <a:srgbClr val="FFFFFF"/>
                </a:solidFill>
                <a:effectLst/>
                <a:uLnTx/>
                <a:uFillTx/>
                <a:latin typeface="+mn-ea"/>
                <a:ea typeface="+mn-ea"/>
                <a:cs typeface="Arial"/>
                <a:sym typeface="Arial"/>
              </a:rPr>
              <a:t>光</a:t>
            </a:r>
            <a:endParaRPr kumimoji="0" sz="32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7" name="Google Shape;213;p24"/>
          <p:cNvSpPr/>
          <p:nvPr/>
        </p:nvSpPr>
        <p:spPr>
          <a:xfrm>
            <a:off x="4959542" y="3064820"/>
            <a:ext cx="3727258" cy="1707597"/>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dirty="0">
                <a:ln>
                  <a:noFill/>
                </a:ln>
                <a:solidFill>
                  <a:srgbClr val="FFFFFF"/>
                </a:solidFill>
                <a:effectLst/>
                <a:uLnTx/>
                <a:uFillTx/>
                <a:latin typeface="+mn-ea"/>
                <a:ea typeface="+mn-ea"/>
                <a:cs typeface="Arial"/>
                <a:sym typeface="Arial"/>
              </a:rPr>
              <a:t>景観・住宅街のイメージ</a:t>
            </a:r>
            <a:endParaRPr kumimoji="0" lang="en-US" altLang="ja-JP" sz="3200" b="0" i="0" u="none" strike="noStrike" kern="0" cap="none" spc="0" normalizeH="0" baseline="0" noProof="0" dirty="0">
              <a:ln>
                <a:noFill/>
              </a:ln>
              <a:solidFill>
                <a:srgbClr val="FFFFFF"/>
              </a:solidFill>
              <a:effectLst/>
              <a:uLnTx/>
              <a:uFillTx/>
              <a:latin typeface="+mn-ea"/>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dirty="0">
                <a:ln>
                  <a:noFill/>
                </a:ln>
                <a:solidFill>
                  <a:srgbClr val="FFFFFF"/>
                </a:solidFill>
                <a:effectLst/>
                <a:uLnTx/>
                <a:uFillTx/>
                <a:latin typeface="+mn-ea"/>
                <a:ea typeface="+mn-ea"/>
                <a:cs typeface="Arial"/>
                <a:sym typeface="Arial"/>
              </a:rPr>
              <a:t>悪化</a:t>
            </a:r>
            <a:endParaRPr kumimoji="0" sz="32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8" name="Google Shape;213;p24"/>
          <p:cNvSpPr/>
          <p:nvPr/>
        </p:nvSpPr>
        <p:spPr>
          <a:xfrm>
            <a:off x="6338776" y="4797435"/>
            <a:ext cx="2562448" cy="1440385"/>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3200" b="0" i="0" u="none" strike="noStrike" kern="0" cap="none" spc="0" normalizeH="0" baseline="0" noProof="0" dirty="0">
                <a:ln>
                  <a:noFill/>
                </a:ln>
                <a:solidFill>
                  <a:srgbClr val="FFFFFF"/>
                </a:solidFill>
                <a:effectLst/>
                <a:uLnTx/>
                <a:uFillTx/>
                <a:latin typeface="+mn-ea"/>
                <a:ea typeface="+mn-ea"/>
                <a:cs typeface="Arial"/>
                <a:sym typeface="Arial"/>
              </a:rPr>
              <a:t>不法駐車</a:t>
            </a:r>
            <a:endParaRPr kumimoji="0" sz="32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6" name="テキスト ボックス 5"/>
          <p:cNvSpPr txBox="1"/>
          <p:nvPr/>
        </p:nvSpPr>
        <p:spPr>
          <a:xfrm>
            <a:off x="1279027" y="2380249"/>
            <a:ext cx="225084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6600"/>
                </a:solidFill>
                <a:effectLst/>
                <a:uLnTx/>
                <a:uFillTx/>
                <a:latin typeface="+mn-ea"/>
                <a:ea typeface="+mn-ea"/>
                <a:cs typeface="+mn-cs"/>
              </a:rPr>
              <a:t>正</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の外部性</a:t>
            </a:r>
          </a:p>
        </p:txBody>
      </p:sp>
      <p:sp>
        <p:nvSpPr>
          <p:cNvPr id="7" name="テキスト ボックス 6"/>
          <p:cNvSpPr txBox="1"/>
          <p:nvPr/>
        </p:nvSpPr>
        <p:spPr>
          <a:xfrm>
            <a:off x="5736910" y="2380248"/>
            <a:ext cx="238272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8080"/>
                </a:solidFill>
                <a:effectLst/>
                <a:uLnTx/>
                <a:uFillTx/>
                <a:latin typeface="+mn-ea"/>
                <a:ea typeface="+mn-ea"/>
                <a:cs typeface="+mn-cs"/>
              </a:rPr>
              <a:t>負</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の外部性</a:t>
            </a:r>
          </a:p>
        </p:txBody>
      </p:sp>
      <p:cxnSp>
        <p:nvCxnSpPr>
          <p:cNvPr id="20" name="直線コネクタ 19"/>
          <p:cNvCxnSpPr/>
          <p:nvPr/>
        </p:nvCxnSpPr>
        <p:spPr>
          <a:xfrm flipV="1">
            <a:off x="3900362" y="2657544"/>
            <a:ext cx="1122244" cy="358768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9710087"/>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4316" t="18179" r="5884" b="7663"/>
          <a:stretch/>
        </p:blipFill>
        <p:spPr>
          <a:xfrm>
            <a:off x="2321526" y="1100216"/>
            <a:ext cx="4942271" cy="5772573"/>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5" name="正方形/長方形 4"/>
          <p:cNvSpPr/>
          <p:nvPr/>
        </p:nvSpPr>
        <p:spPr>
          <a:xfrm>
            <a:off x="5883679" y="1409456"/>
            <a:ext cx="877824" cy="1566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pic>
        <p:nvPicPr>
          <p:cNvPr id="6" name="図 5"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394" y="1142806"/>
            <a:ext cx="1285217" cy="1157757"/>
          </a:xfrm>
          <a:prstGeom prst="rect">
            <a:avLst/>
          </a:prstGeom>
        </p:spPr>
      </p:pic>
      <p:sp>
        <p:nvSpPr>
          <p:cNvPr id="23" name="正方形/長方形 22"/>
          <p:cNvSpPr/>
          <p:nvPr/>
        </p:nvSpPr>
        <p:spPr>
          <a:xfrm>
            <a:off x="5791962" y="2347566"/>
            <a:ext cx="1560576" cy="4525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2" name="正方形/長方形 1">
            <a:extLst>
              <a:ext uri="{FF2B5EF4-FFF2-40B4-BE49-F238E27FC236}">
                <a16:creationId xmlns:a16="http://schemas.microsoft.com/office/drawing/2014/main" id="{11094181-6BFB-4E27-BFA4-9AB7002E9AA2}"/>
              </a:ext>
            </a:extLst>
          </p:cNvPr>
          <p:cNvSpPr/>
          <p:nvPr/>
        </p:nvSpPr>
        <p:spPr>
          <a:xfrm>
            <a:off x="3589015" y="2260297"/>
            <a:ext cx="964212" cy="1010465"/>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15" name="正方形/長方形 14">
            <a:extLst>
              <a:ext uri="{FF2B5EF4-FFF2-40B4-BE49-F238E27FC236}">
                <a16:creationId xmlns:a16="http://schemas.microsoft.com/office/drawing/2014/main" id="{9F856B25-9D8C-424E-910E-68B4557DC21D}"/>
              </a:ext>
            </a:extLst>
          </p:cNvPr>
          <p:cNvSpPr/>
          <p:nvPr/>
        </p:nvSpPr>
        <p:spPr>
          <a:xfrm>
            <a:off x="4048700" y="3986503"/>
            <a:ext cx="872868" cy="610286"/>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16" name="正方形/長方形 15">
            <a:extLst>
              <a:ext uri="{FF2B5EF4-FFF2-40B4-BE49-F238E27FC236}">
                <a16:creationId xmlns:a16="http://schemas.microsoft.com/office/drawing/2014/main" id="{F598892D-418A-4DCB-B549-DDC5E5405A12}"/>
              </a:ext>
            </a:extLst>
          </p:cNvPr>
          <p:cNvSpPr/>
          <p:nvPr/>
        </p:nvSpPr>
        <p:spPr>
          <a:xfrm>
            <a:off x="4190073" y="3547595"/>
            <a:ext cx="635318" cy="610286"/>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7" name="正方形/長方形 6">
            <a:extLst>
              <a:ext uri="{FF2B5EF4-FFF2-40B4-BE49-F238E27FC236}">
                <a16:creationId xmlns:a16="http://schemas.microsoft.com/office/drawing/2014/main" id="{0979BC57-38E7-4C1D-A78B-FCBA871EC15A}"/>
              </a:ext>
            </a:extLst>
          </p:cNvPr>
          <p:cNvSpPr/>
          <p:nvPr/>
        </p:nvSpPr>
        <p:spPr>
          <a:xfrm>
            <a:off x="2649042" y="1683065"/>
            <a:ext cx="1166565" cy="49933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chemeClr val="bg1"/>
                </a:solidFill>
                <a:effectLst/>
                <a:uLnTx/>
                <a:uFillTx/>
                <a:latin typeface="+mn-ea"/>
                <a:cs typeface="+mn-cs"/>
                <a:sym typeface="Arial"/>
              </a:rPr>
              <a:t>北地区</a:t>
            </a:r>
            <a:endParaRPr kumimoji="1" lang="ja-JP" altLang="en-US" sz="1400" b="0" i="0" u="none" strike="noStrike" kern="0" cap="none" spc="0" normalizeH="0" baseline="0" noProof="0" dirty="0">
              <a:ln>
                <a:noFill/>
              </a:ln>
              <a:solidFill>
                <a:schemeClr val="bg1"/>
              </a:solidFill>
              <a:effectLst/>
              <a:uLnTx/>
              <a:uFillTx/>
              <a:latin typeface="+mn-ea"/>
              <a:cs typeface="+mn-cs"/>
              <a:sym typeface="Arial"/>
            </a:endParaRPr>
          </a:p>
        </p:txBody>
      </p:sp>
      <p:sp>
        <p:nvSpPr>
          <p:cNvPr id="22" name="正方形/長方形 21">
            <a:extLst>
              <a:ext uri="{FF2B5EF4-FFF2-40B4-BE49-F238E27FC236}">
                <a16:creationId xmlns:a16="http://schemas.microsoft.com/office/drawing/2014/main" id="{7B237CA1-93E8-48FC-8228-0E685B480C0C}"/>
              </a:ext>
            </a:extLst>
          </p:cNvPr>
          <p:cNvSpPr/>
          <p:nvPr/>
        </p:nvSpPr>
        <p:spPr>
          <a:xfrm>
            <a:off x="3285683" y="4727947"/>
            <a:ext cx="1138480" cy="45538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chemeClr val="bg1"/>
                </a:solidFill>
                <a:effectLst/>
                <a:uLnTx/>
                <a:uFillTx/>
                <a:latin typeface="+mn-ea"/>
                <a:cs typeface="+mn-cs"/>
                <a:sym typeface="Arial"/>
              </a:rPr>
              <a:t>南地区</a:t>
            </a:r>
          </a:p>
        </p:txBody>
      </p:sp>
      <p:sp>
        <p:nvSpPr>
          <p:cNvPr id="24" name="正方形/長方形 23">
            <a:extLst>
              <a:ext uri="{FF2B5EF4-FFF2-40B4-BE49-F238E27FC236}">
                <a16:creationId xmlns:a16="http://schemas.microsoft.com/office/drawing/2014/main" id="{C811B0A1-4914-4FA0-A3C3-BE17C33D3366}"/>
              </a:ext>
            </a:extLst>
          </p:cNvPr>
          <p:cNvSpPr/>
          <p:nvPr/>
        </p:nvSpPr>
        <p:spPr>
          <a:xfrm>
            <a:off x="4943642" y="3153612"/>
            <a:ext cx="1456638" cy="49433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chemeClr val="bg1"/>
                </a:solidFill>
                <a:effectLst/>
                <a:uLnTx/>
                <a:uFillTx/>
                <a:latin typeface="+mn-ea"/>
                <a:cs typeface="+mn-cs"/>
                <a:sym typeface="Arial"/>
              </a:rPr>
              <a:t>大学地区</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1"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実施コンビニ店舗地図</a:t>
            </a: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66638" t="35546" r="5885" b="60658"/>
          <a:stretch/>
        </p:blipFill>
        <p:spPr>
          <a:xfrm>
            <a:off x="5034316" y="6305006"/>
            <a:ext cx="1515291" cy="296091"/>
          </a:xfrm>
          <a:prstGeom prst="rect">
            <a:avLst/>
          </a:prstGeom>
        </p:spPr>
      </p:pic>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l="69218" t="39111" r="3303" b="35492"/>
          <a:stretch/>
        </p:blipFill>
        <p:spPr>
          <a:xfrm>
            <a:off x="6588637" y="2888596"/>
            <a:ext cx="2438767" cy="3187928"/>
          </a:xfrm>
          <a:prstGeom prst="rect">
            <a:avLst/>
          </a:prstGeom>
        </p:spPr>
      </p:pic>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69558" t="64549" r="3665" b="5971"/>
          <a:stretch/>
        </p:blipFill>
        <p:spPr>
          <a:xfrm>
            <a:off x="72271" y="3358405"/>
            <a:ext cx="2175277" cy="3387009"/>
          </a:xfrm>
          <a:prstGeom prst="rect">
            <a:avLst/>
          </a:prstGeom>
        </p:spPr>
      </p:pic>
    </p:spTree>
    <p:extLst>
      <p:ext uri="{BB962C8B-B14F-4D97-AF65-F5344CB8AC3E}">
        <p14:creationId xmlns:p14="http://schemas.microsoft.com/office/powerpoint/2010/main" val="2113972775"/>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31" y="1075967"/>
            <a:ext cx="8177862" cy="5782033"/>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13" name="楕円 12">
            <a:extLst>
              <a:ext uri="{FF2B5EF4-FFF2-40B4-BE49-F238E27FC236}">
                <a16:creationId xmlns:a16="http://schemas.microsoft.com/office/drawing/2014/main" id="{754AB55D-E7FB-4387-9BB9-D4CAB0FADD76}"/>
              </a:ext>
            </a:extLst>
          </p:cNvPr>
          <p:cNvSpPr/>
          <p:nvPr/>
        </p:nvSpPr>
        <p:spPr>
          <a:xfrm>
            <a:off x="3287679" y="6050450"/>
            <a:ext cx="760021" cy="738059"/>
          </a:xfrm>
          <a:prstGeom prst="ellipse">
            <a:avLst/>
          </a:prstGeom>
          <a:noFill/>
          <a:ln w="7620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15" name="吹き出し: 四角形 14">
            <a:extLst>
              <a:ext uri="{FF2B5EF4-FFF2-40B4-BE49-F238E27FC236}">
                <a16:creationId xmlns:a16="http://schemas.microsoft.com/office/drawing/2014/main" id="{42F6F7E8-A506-4518-9A35-D3960ED97A92}"/>
              </a:ext>
            </a:extLst>
          </p:cNvPr>
          <p:cNvSpPr/>
          <p:nvPr/>
        </p:nvSpPr>
        <p:spPr>
          <a:xfrm>
            <a:off x="3667689" y="2883952"/>
            <a:ext cx="3107273" cy="1191308"/>
          </a:xfrm>
          <a:prstGeom prst="wedgeRectCallout">
            <a:avLst>
              <a:gd name="adj1" fmla="val -22574"/>
              <a:gd name="adj2" fmla="val -8395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セブンイレブン北条店</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つくばセンターから</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北に約</a:t>
            </a:r>
            <a:r>
              <a:rPr kumimoji="1" lang="en-US" altLang="ja-JP" sz="2000" b="1" i="0" u="none" strike="noStrike" kern="0" cap="none" spc="0" normalizeH="0" baseline="0" noProof="0" dirty="0">
                <a:ln>
                  <a:noFill/>
                </a:ln>
                <a:solidFill>
                  <a:schemeClr val="bg1"/>
                </a:solidFill>
                <a:effectLst/>
                <a:uLnTx/>
                <a:uFillTx/>
                <a:latin typeface="+mn-ea"/>
                <a:cs typeface="+mn-cs"/>
                <a:sym typeface="Arial"/>
              </a:rPr>
              <a:t>12</a:t>
            </a:r>
            <a:r>
              <a:rPr kumimoji="1" lang="ja-JP" altLang="en-US" sz="2000" b="1" i="0" u="none" strike="noStrike" kern="0" cap="none" spc="0" normalizeH="0" baseline="0" noProof="0" dirty="0">
                <a:ln>
                  <a:noFill/>
                </a:ln>
                <a:solidFill>
                  <a:schemeClr val="bg1"/>
                </a:solidFill>
                <a:effectLst/>
                <a:uLnTx/>
                <a:uFillTx/>
                <a:latin typeface="+mn-ea"/>
                <a:cs typeface="+mn-cs"/>
                <a:sym typeface="Arial"/>
              </a:rPr>
              <a:t>ｋｍ</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p:txBody>
      </p:sp>
      <p:sp>
        <p:nvSpPr>
          <p:cNvPr id="16" name="吹き出し: 四角形 15">
            <a:extLst>
              <a:ext uri="{FF2B5EF4-FFF2-40B4-BE49-F238E27FC236}">
                <a16:creationId xmlns:a16="http://schemas.microsoft.com/office/drawing/2014/main" id="{D7875394-72A2-4CE0-A04F-4ED2EC51AE9A}"/>
              </a:ext>
            </a:extLst>
          </p:cNvPr>
          <p:cNvSpPr/>
          <p:nvPr/>
        </p:nvSpPr>
        <p:spPr>
          <a:xfrm>
            <a:off x="703731" y="4103029"/>
            <a:ext cx="2785403" cy="1503354"/>
          </a:xfrm>
          <a:prstGeom prst="wedgeRectCallout">
            <a:avLst>
              <a:gd name="adj1" fmla="val 41261"/>
              <a:gd name="adj2" fmla="val 83049"/>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ファミリーマート</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つくば筑穂</a:t>
            </a:r>
            <a:r>
              <a:rPr kumimoji="1" lang="en-US" altLang="ja-JP" sz="2400" b="1" i="0" u="none" strike="noStrike" kern="0" cap="none" spc="0" normalizeH="0" baseline="0" noProof="0" dirty="0">
                <a:ln>
                  <a:noFill/>
                </a:ln>
                <a:solidFill>
                  <a:schemeClr val="bg1"/>
                </a:solidFill>
                <a:effectLst/>
                <a:uLnTx/>
                <a:uFillTx/>
                <a:latin typeface="+mn-ea"/>
                <a:cs typeface="+mn-cs"/>
                <a:sym typeface="Arial"/>
              </a:rPr>
              <a:t>1</a:t>
            </a:r>
            <a:r>
              <a:rPr kumimoji="1" lang="ja-JP" altLang="en-US" sz="2400" b="1" i="0" u="none" strike="noStrike" kern="0" cap="none" spc="0" normalizeH="0" baseline="0" noProof="0" dirty="0">
                <a:ln>
                  <a:noFill/>
                </a:ln>
                <a:solidFill>
                  <a:schemeClr val="bg1"/>
                </a:solidFill>
                <a:effectLst/>
                <a:uLnTx/>
                <a:uFillTx/>
                <a:latin typeface="+mn-ea"/>
                <a:cs typeface="+mn-cs"/>
                <a:sym typeface="Arial"/>
              </a:rPr>
              <a:t>丁目店</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つくばセンターから</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北に約７</a:t>
            </a:r>
            <a:r>
              <a:rPr kumimoji="1" lang="en-US" altLang="ja-JP" sz="2000" b="1" i="0" u="none" strike="noStrike" kern="0" cap="none" spc="0" normalizeH="0" baseline="0" noProof="0" dirty="0">
                <a:ln>
                  <a:noFill/>
                </a:ln>
                <a:solidFill>
                  <a:schemeClr val="bg1"/>
                </a:solidFill>
                <a:effectLst/>
                <a:uLnTx/>
                <a:uFillTx/>
                <a:latin typeface="+mn-ea"/>
                <a:cs typeface="+mn-cs"/>
                <a:sym typeface="Arial"/>
              </a:rPr>
              <a:t>.5km</a:t>
            </a:r>
            <a:endParaRPr kumimoji="1" lang="ja-JP" altLang="en-US" sz="2000" b="1" i="0" u="none" strike="noStrike" kern="0" cap="none" spc="0" normalizeH="0" baseline="0" noProof="0" dirty="0">
              <a:ln>
                <a:noFill/>
              </a:ln>
              <a:solidFill>
                <a:schemeClr val="bg1"/>
              </a:solidFill>
              <a:effectLst/>
              <a:uLnTx/>
              <a:uFillTx/>
              <a:latin typeface="+mn-ea"/>
              <a:cs typeface="+mn-cs"/>
              <a:sym typeface="Arial"/>
            </a:endParaRPr>
          </a:p>
        </p:txBody>
      </p:sp>
      <p:sp>
        <p:nvSpPr>
          <p:cNvPr id="21" name="楕円 20">
            <a:extLst>
              <a:ext uri="{FF2B5EF4-FFF2-40B4-BE49-F238E27FC236}">
                <a16:creationId xmlns:a16="http://schemas.microsoft.com/office/drawing/2014/main" id="{0C352153-3350-4FCC-BDFD-DDF2764E2F20}"/>
              </a:ext>
            </a:extLst>
          </p:cNvPr>
          <p:cNvSpPr/>
          <p:nvPr/>
        </p:nvSpPr>
        <p:spPr>
          <a:xfrm>
            <a:off x="4151968" y="1701329"/>
            <a:ext cx="716042" cy="697561"/>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3"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実施コンビニ店舗　</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北地区</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endPar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endParaRPr>
          </a:p>
        </p:txBody>
      </p:sp>
      <p:sp>
        <p:nvSpPr>
          <p:cNvPr id="24" name="正方形/長方形 23">
            <a:extLst>
              <a:ext uri="{FF2B5EF4-FFF2-40B4-BE49-F238E27FC236}">
                <a16:creationId xmlns:a16="http://schemas.microsoft.com/office/drawing/2014/main" id="{0979BC57-38E7-4C1D-A78B-FCBA871EC15A}"/>
              </a:ext>
            </a:extLst>
          </p:cNvPr>
          <p:cNvSpPr/>
          <p:nvPr/>
        </p:nvSpPr>
        <p:spPr>
          <a:xfrm>
            <a:off x="267286" y="1292703"/>
            <a:ext cx="1166565" cy="49933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FFFFFF"/>
                </a:solidFill>
                <a:effectLst/>
                <a:uLnTx/>
                <a:uFillTx/>
                <a:latin typeface="+mn-ea"/>
                <a:cs typeface="+mn-cs"/>
                <a:sym typeface="Arial"/>
              </a:rPr>
              <a:t>北地区</a:t>
            </a: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Tree>
    <p:extLst>
      <p:ext uri="{BB962C8B-B14F-4D97-AF65-F5344CB8AC3E}">
        <p14:creationId xmlns:p14="http://schemas.microsoft.com/office/powerpoint/2010/main" val="1161997160"/>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57" y="1220432"/>
            <a:ext cx="7913040" cy="5594794"/>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13" name="楕円 12">
            <a:extLst>
              <a:ext uri="{FF2B5EF4-FFF2-40B4-BE49-F238E27FC236}">
                <a16:creationId xmlns:a16="http://schemas.microsoft.com/office/drawing/2014/main" id="{8220DA40-BEF7-4CF6-87EC-DB51312F1CE9}"/>
              </a:ext>
            </a:extLst>
          </p:cNvPr>
          <p:cNvSpPr/>
          <p:nvPr/>
        </p:nvSpPr>
        <p:spPr>
          <a:xfrm>
            <a:off x="3182573" y="2344779"/>
            <a:ext cx="400971" cy="375868"/>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21" name="楕円 20">
            <a:extLst>
              <a:ext uri="{FF2B5EF4-FFF2-40B4-BE49-F238E27FC236}">
                <a16:creationId xmlns:a16="http://schemas.microsoft.com/office/drawing/2014/main" id="{8220DA40-BEF7-4CF6-87EC-DB51312F1CE9}"/>
              </a:ext>
            </a:extLst>
          </p:cNvPr>
          <p:cNvSpPr/>
          <p:nvPr/>
        </p:nvSpPr>
        <p:spPr>
          <a:xfrm>
            <a:off x="3474851" y="2578980"/>
            <a:ext cx="425637" cy="414177"/>
          </a:xfrm>
          <a:prstGeom prst="ellipse">
            <a:avLst/>
          </a:prstGeom>
          <a:noFill/>
          <a:ln w="762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23" name="楕円 22">
            <a:extLst>
              <a:ext uri="{FF2B5EF4-FFF2-40B4-BE49-F238E27FC236}">
                <a16:creationId xmlns:a16="http://schemas.microsoft.com/office/drawing/2014/main" id="{8220DA40-BEF7-4CF6-87EC-DB51312F1CE9}"/>
              </a:ext>
            </a:extLst>
          </p:cNvPr>
          <p:cNvSpPr/>
          <p:nvPr/>
        </p:nvSpPr>
        <p:spPr>
          <a:xfrm>
            <a:off x="3889752" y="2532713"/>
            <a:ext cx="359402" cy="375868"/>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25" name="楕円 24">
            <a:extLst>
              <a:ext uri="{FF2B5EF4-FFF2-40B4-BE49-F238E27FC236}">
                <a16:creationId xmlns:a16="http://schemas.microsoft.com/office/drawing/2014/main" id="{8220DA40-BEF7-4CF6-87EC-DB51312F1CE9}"/>
              </a:ext>
            </a:extLst>
          </p:cNvPr>
          <p:cNvSpPr/>
          <p:nvPr/>
        </p:nvSpPr>
        <p:spPr>
          <a:xfrm>
            <a:off x="3525240" y="4193995"/>
            <a:ext cx="400972" cy="414177"/>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29" name="吹き出し: 四角形 14">
            <a:extLst>
              <a:ext uri="{FF2B5EF4-FFF2-40B4-BE49-F238E27FC236}">
                <a16:creationId xmlns:a16="http://schemas.microsoft.com/office/drawing/2014/main" id="{42F6F7E8-A506-4518-9A35-D3960ED97A92}"/>
              </a:ext>
            </a:extLst>
          </p:cNvPr>
          <p:cNvSpPr/>
          <p:nvPr/>
        </p:nvSpPr>
        <p:spPr>
          <a:xfrm>
            <a:off x="3584089" y="1129189"/>
            <a:ext cx="2123901" cy="1098490"/>
          </a:xfrm>
          <a:prstGeom prst="wedgeRectCallout">
            <a:avLst>
              <a:gd name="adj1" fmla="val -50391"/>
              <a:gd name="adj2" fmla="val 6510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セブンイレブン</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平塚店</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p:txBody>
      </p:sp>
      <p:sp>
        <p:nvSpPr>
          <p:cNvPr id="30" name="吹き出し: 四角形 14">
            <a:extLst>
              <a:ext uri="{FF2B5EF4-FFF2-40B4-BE49-F238E27FC236}">
                <a16:creationId xmlns:a16="http://schemas.microsoft.com/office/drawing/2014/main" id="{42F6F7E8-A506-4518-9A35-D3960ED97A92}"/>
              </a:ext>
            </a:extLst>
          </p:cNvPr>
          <p:cNvSpPr/>
          <p:nvPr/>
        </p:nvSpPr>
        <p:spPr>
          <a:xfrm>
            <a:off x="4154534" y="3311083"/>
            <a:ext cx="2295372" cy="918488"/>
          </a:xfrm>
          <a:prstGeom prst="wedgeRectCallout">
            <a:avLst>
              <a:gd name="adj1" fmla="val -45414"/>
              <a:gd name="adj2" fmla="val -9438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セブンイレブン天久保４丁目店</a:t>
            </a:r>
          </a:p>
        </p:txBody>
      </p:sp>
      <p:sp>
        <p:nvSpPr>
          <p:cNvPr id="31" name="吹き出し: 四角形 14">
            <a:extLst>
              <a:ext uri="{FF2B5EF4-FFF2-40B4-BE49-F238E27FC236}">
                <a16:creationId xmlns:a16="http://schemas.microsoft.com/office/drawing/2014/main" id="{42F6F7E8-A506-4518-9A35-D3960ED97A92}"/>
              </a:ext>
            </a:extLst>
          </p:cNvPr>
          <p:cNvSpPr/>
          <p:nvPr/>
        </p:nvSpPr>
        <p:spPr>
          <a:xfrm>
            <a:off x="1301820" y="4910647"/>
            <a:ext cx="2385849" cy="1467197"/>
          </a:xfrm>
          <a:prstGeom prst="wedgeRectCallout">
            <a:avLst>
              <a:gd name="adj1" fmla="val 44894"/>
              <a:gd name="adj2" fmla="val -72143"/>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セブンイレブン</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松見公園店</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つくばセンターから</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北へ</a:t>
            </a:r>
            <a:r>
              <a:rPr kumimoji="1" lang="en-US" altLang="ja-JP" sz="2000" b="1" i="0" u="none" strike="noStrike" kern="0" cap="none" spc="0" normalizeH="0" baseline="0" noProof="0" dirty="0">
                <a:ln>
                  <a:noFill/>
                </a:ln>
                <a:solidFill>
                  <a:schemeClr val="bg1"/>
                </a:solidFill>
                <a:effectLst/>
                <a:uLnTx/>
                <a:uFillTx/>
                <a:latin typeface="+mn-ea"/>
                <a:cs typeface="+mn-cs"/>
                <a:sym typeface="Arial"/>
              </a:rPr>
              <a:t>1.6km</a:t>
            </a:r>
            <a:endParaRPr kumimoji="1" lang="ja-JP" altLang="en-US" sz="2000" b="1" i="0" u="none" strike="noStrike" kern="0" cap="none" spc="0" normalizeH="0" baseline="0" noProof="0" dirty="0">
              <a:ln>
                <a:noFill/>
              </a:ln>
              <a:solidFill>
                <a:schemeClr val="bg1"/>
              </a:solidFill>
              <a:effectLst/>
              <a:uLnTx/>
              <a:uFillTx/>
              <a:latin typeface="+mn-ea"/>
              <a:cs typeface="+mn-cs"/>
              <a:sym typeface="Arial"/>
            </a:endParaRPr>
          </a:p>
        </p:txBody>
      </p:sp>
      <p:sp>
        <p:nvSpPr>
          <p:cNvPr id="32" name="吹き出し: 四角形 14">
            <a:extLst>
              <a:ext uri="{FF2B5EF4-FFF2-40B4-BE49-F238E27FC236}">
                <a16:creationId xmlns:a16="http://schemas.microsoft.com/office/drawing/2014/main" id="{42F6F7E8-A506-4518-9A35-D3960ED97A92}"/>
              </a:ext>
            </a:extLst>
          </p:cNvPr>
          <p:cNvSpPr/>
          <p:nvPr/>
        </p:nvSpPr>
        <p:spPr>
          <a:xfrm>
            <a:off x="382468" y="2712036"/>
            <a:ext cx="2631151" cy="1481959"/>
          </a:xfrm>
          <a:prstGeom prst="wedgeRectCallout">
            <a:avLst>
              <a:gd name="adj1" fmla="val 70492"/>
              <a:gd name="adj2" fmla="val -31624"/>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FFFFFF"/>
                </a:solidFill>
                <a:effectLst/>
                <a:uLnTx/>
                <a:uFillTx/>
                <a:latin typeface="+mn-ea"/>
                <a:cs typeface="+mn-cs"/>
                <a:sym typeface="Arial"/>
              </a:rPr>
              <a:t>ローソン</a:t>
            </a:r>
            <a:endParaRPr kumimoji="1" lang="en-US" altLang="ja-JP" sz="2400" b="1"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FFFFFF"/>
                </a:solidFill>
                <a:effectLst/>
                <a:uLnTx/>
                <a:uFillTx/>
                <a:latin typeface="+mn-ea"/>
                <a:cs typeface="+mn-cs"/>
                <a:sym typeface="Arial"/>
              </a:rPr>
              <a:t>天久保３丁目店</a:t>
            </a:r>
            <a:endParaRPr kumimoji="1" lang="en-US" altLang="ja-JP" sz="2400" b="1"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FFFF"/>
                </a:solidFill>
                <a:effectLst/>
                <a:uLnTx/>
                <a:uFillTx/>
                <a:latin typeface="+mn-ea"/>
                <a:cs typeface="+mn-cs"/>
                <a:sym typeface="Arial"/>
              </a:rPr>
              <a:t>つくばセンターから</a:t>
            </a:r>
            <a:endParaRPr kumimoji="1" lang="en-US" altLang="ja-JP" sz="2000" b="1"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FFFF"/>
                </a:solidFill>
                <a:effectLst/>
                <a:uLnTx/>
                <a:uFillTx/>
                <a:latin typeface="+mn-ea"/>
                <a:cs typeface="+mn-cs"/>
                <a:sym typeface="Arial"/>
              </a:rPr>
              <a:t>北へ</a:t>
            </a:r>
            <a:r>
              <a:rPr kumimoji="1" lang="en-US" altLang="ja-JP" sz="2000" b="1" i="0" u="none" strike="noStrike" kern="0" cap="none" spc="0" normalizeH="0" baseline="0" noProof="0" dirty="0">
                <a:ln>
                  <a:noFill/>
                </a:ln>
                <a:solidFill>
                  <a:srgbClr val="FFFFFF"/>
                </a:solidFill>
                <a:effectLst/>
                <a:uLnTx/>
                <a:uFillTx/>
                <a:latin typeface="+mn-ea"/>
                <a:cs typeface="+mn-cs"/>
                <a:sym typeface="Arial"/>
              </a:rPr>
              <a:t>3.2km</a:t>
            </a:r>
            <a:endParaRPr kumimoji="1" lang="ja-JP" altLang="en-US" sz="2000" b="1" i="0" u="none" strike="noStrike" kern="0" cap="none" spc="0" normalizeH="0" baseline="0" noProof="0" dirty="0">
              <a:ln>
                <a:noFill/>
              </a:ln>
              <a:solidFill>
                <a:srgbClr val="FFFFFF"/>
              </a:solidFill>
              <a:effectLst/>
              <a:uLnTx/>
              <a:uFillTx/>
              <a:latin typeface="+mn-ea"/>
              <a:cs typeface="+mn-cs"/>
              <a:sym typeface="Arial"/>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2"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実施コンビニ店舗　</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大学地区</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endPar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endParaRPr>
          </a:p>
        </p:txBody>
      </p:sp>
      <p:sp>
        <p:nvSpPr>
          <p:cNvPr id="24" name="正方形/長方形 23">
            <a:extLst>
              <a:ext uri="{FF2B5EF4-FFF2-40B4-BE49-F238E27FC236}">
                <a16:creationId xmlns:a16="http://schemas.microsoft.com/office/drawing/2014/main" id="{C811B0A1-4914-4FA0-A3C3-BE17C33D3366}"/>
              </a:ext>
            </a:extLst>
          </p:cNvPr>
          <p:cNvSpPr/>
          <p:nvPr/>
        </p:nvSpPr>
        <p:spPr>
          <a:xfrm>
            <a:off x="129653" y="1253076"/>
            <a:ext cx="1456638" cy="49433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FFFFFF"/>
                </a:solidFill>
                <a:effectLst/>
                <a:uLnTx/>
                <a:uFillTx/>
                <a:latin typeface="+mn-ea"/>
                <a:cs typeface="+mn-cs"/>
                <a:sym typeface="Arial"/>
              </a:rPr>
              <a:t>大学地区</a:t>
            </a:r>
          </a:p>
        </p:txBody>
      </p:sp>
    </p:spTree>
    <p:extLst>
      <p:ext uri="{BB962C8B-B14F-4D97-AF65-F5344CB8AC3E}">
        <p14:creationId xmlns:p14="http://schemas.microsoft.com/office/powerpoint/2010/main" val="146916249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13"/>
          <p:cNvGrpSpPr/>
          <p:nvPr/>
        </p:nvGrpSpPr>
        <p:grpSpPr>
          <a:xfrm>
            <a:off x="0" y="0"/>
            <a:ext cx="9144000" cy="6858000"/>
            <a:chOff x="0" y="0"/>
            <a:chExt cx="5760" cy="663"/>
          </a:xfrm>
        </p:grpSpPr>
        <p:sp>
          <p:nvSpPr>
            <p:cNvPr id="388" name="Google Shape;388;p13"/>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Narrow"/>
                <a:buNone/>
              </a:pPr>
              <a:r>
                <a:rPr lang="ja-JP" sz="1800" b="0" i="0" u="none" strike="noStrike" cap="none">
                  <a:solidFill>
                    <a:srgbClr val="000000"/>
                  </a:solidFill>
                  <a:latin typeface="+mn-ea"/>
                  <a:ea typeface="+mn-ea"/>
                  <a:cs typeface="Arial Narrow"/>
                  <a:sym typeface="Arial Narrow"/>
                </a:rPr>
                <a:t>は</a:t>
              </a:r>
              <a:endParaRPr>
                <a:latin typeface="+mn-ea"/>
                <a:ea typeface="+mn-ea"/>
              </a:endParaRPr>
            </a:p>
          </p:txBody>
        </p:sp>
        <p:sp>
          <p:nvSpPr>
            <p:cNvPr id="389" name="Google Shape;389;p13"/>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Narrow"/>
                <a:sym typeface="Arial Narrow"/>
              </a:endParaRPr>
            </a:p>
          </p:txBody>
        </p:sp>
      </p:grpSp>
      <p:sp>
        <p:nvSpPr>
          <p:cNvPr id="390" name="Google Shape;390;p13"/>
          <p:cNvSpPr txBox="1">
            <a:spLocks noGrp="1"/>
          </p:cNvSpPr>
          <p:nvPr>
            <p:ph type="title"/>
          </p:nvPr>
        </p:nvSpPr>
        <p:spPr>
          <a:xfrm>
            <a:off x="611188" y="2636838"/>
            <a:ext cx="8229600" cy="922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tLang="ja-JP" sz="4800" dirty="0">
                <a:solidFill>
                  <a:schemeClr val="lt1"/>
                </a:solidFill>
                <a:latin typeface="+mn-ea"/>
                <a:ea typeface="+mn-ea"/>
              </a:rPr>
              <a:t>2.</a:t>
            </a:r>
            <a:r>
              <a:rPr lang="ja-JP" sz="4800" dirty="0">
                <a:solidFill>
                  <a:schemeClr val="lt1"/>
                </a:solidFill>
                <a:latin typeface="+mn-ea"/>
                <a:ea typeface="+mn-ea"/>
              </a:rPr>
              <a:t>実習の流れ</a:t>
            </a:r>
            <a:endParaRPr sz="4800" dirty="0">
              <a:solidFill>
                <a:schemeClr val="lt1"/>
              </a:solidFill>
              <a:latin typeface="+mn-ea"/>
              <a:ea typeface="+mn-ea"/>
            </a:endParaRPr>
          </a:p>
        </p:txBody>
      </p:sp>
      <p:sp>
        <p:nvSpPr>
          <p:cNvPr id="391" name="Google Shape;391;p13"/>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altLang="ja-JP" sz="1400" b="0" i="0" u="none" strike="noStrike" cap="none">
                <a:solidFill>
                  <a:schemeClr val="lt1"/>
                </a:solidFill>
                <a:latin typeface="+mn-ea"/>
                <a:ea typeface="+mn-ea"/>
                <a:cs typeface="Arial"/>
                <a:sym typeface="Arial"/>
              </a:rPr>
              <a:t>11</a:t>
            </a:fld>
            <a:endParaRPr sz="1400" b="0" i="0" u="none" strike="noStrike" cap="none">
              <a:solidFill>
                <a:schemeClr val="lt1"/>
              </a:solidFill>
              <a:latin typeface="+mn-ea"/>
              <a:ea typeface="+mn-ea"/>
              <a:cs typeface="Arial"/>
              <a:sym typeface="Arial"/>
            </a:endParaRPr>
          </a:p>
        </p:txBody>
      </p:sp>
    </p:spTree>
    <p:extLst>
      <p:ext uri="{BB962C8B-B14F-4D97-AF65-F5344CB8AC3E}">
        <p14:creationId xmlns:p14="http://schemas.microsoft.com/office/powerpoint/2010/main" val="32892309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1040807"/>
            <a:ext cx="7837714" cy="5541536"/>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3" name="吹き出し: 四角形 14">
            <a:extLst>
              <a:ext uri="{FF2B5EF4-FFF2-40B4-BE49-F238E27FC236}">
                <a16:creationId xmlns:a16="http://schemas.microsoft.com/office/drawing/2014/main" id="{42F6F7E8-A506-4518-9A35-D3960ED97A92}"/>
              </a:ext>
            </a:extLst>
          </p:cNvPr>
          <p:cNvSpPr/>
          <p:nvPr/>
        </p:nvSpPr>
        <p:spPr>
          <a:xfrm>
            <a:off x="4201609" y="4133690"/>
            <a:ext cx="2370641" cy="1458391"/>
          </a:xfrm>
          <a:prstGeom prst="wedgeRectCallout">
            <a:avLst>
              <a:gd name="adj1" fmla="val 23224"/>
              <a:gd name="adj2" fmla="val -8473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セブンイレブン</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chemeClr val="bg1"/>
                </a:solidFill>
                <a:effectLst/>
                <a:uLnTx/>
                <a:uFillTx/>
                <a:latin typeface="+mn-ea"/>
                <a:cs typeface="+mn-cs"/>
                <a:sym typeface="Arial"/>
              </a:rPr>
              <a:t>国際会議場前店</a:t>
            </a:r>
            <a:endParaRPr kumimoji="1" lang="en-US" altLang="ja-JP" sz="24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つくばセンターから</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南へ</a:t>
            </a:r>
            <a:r>
              <a:rPr kumimoji="1" lang="en-US" altLang="ja-JP" sz="2000" b="1" i="0" u="none" strike="noStrike" kern="0" cap="none" spc="0" normalizeH="0" baseline="0" noProof="0" dirty="0">
                <a:ln>
                  <a:noFill/>
                </a:ln>
                <a:solidFill>
                  <a:schemeClr val="bg1"/>
                </a:solidFill>
                <a:effectLst/>
                <a:uLnTx/>
                <a:uFillTx/>
                <a:latin typeface="+mn-ea"/>
                <a:cs typeface="+mn-cs"/>
                <a:sym typeface="Arial"/>
              </a:rPr>
              <a:t>1km</a:t>
            </a:r>
            <a:endParaRPr kumimoji="1" lang="ja-JP" altLang="en-US" sz="2000" b="1" i="0" u="none" strike="noStrike" kern="0" cap="none" spc="0" normalizeH="0" baseline="0" noProof="0" dirty="0">
              <a:ln>
                <a:noFill/>
              </a:ln>
              <a:solidFill>
                <a:schemeClr val="bg1"/>
              </a:solidFill>
              <a:effectLst/>
              <a:uLnTx/>
              <a:uFillTx/>
              <a:latin typeface="+mn-ea"/>
              <a:cs typeface="+mn-cs"/>
              <a:sym typeface="Arial"/>
            </a:endParaRPr>
          </a:p>
        </p:txBody>
      </p:sp>
      <p:sp>
        <p:nvSpPr>
          <p:cNvPr id="25" name="吹き出し: 四角形 14">
            <a:extLst>
              <a:ext uri="{FF2B5EF4-FFF2-40B4-BE49-F238E27FC236}">
                <a16:creationId xmlns:a16="http://schemas.microsoft.com/office/drawing/2014/main" id="{42F6F7E8-A506-4518-9A35-D3960ED97A92}"/>
              </a:ext>
            </a:extLst>
          </p:cNvPr>
          <p:cNvSpPr/>
          <p:nvPr/>
        </p:nvSpPr>
        <p:spPr>
          <a:xfrm>
            <a:off x="801446" y="3682338"/>
            <a:ext cx="2462797" cy="1341977"/>
          </a:xfrm>
          <a:prstGeom prst="wedgeRectCallout">
            <a:avLst>
              <a:gd name="adj1" fmla="val 38268"/>
              <a:gd name="adj2" fmla="val -84731"/>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FFFFFF"/>
                </a:solidFill>
                <a:effectLst/>
                <a:uLnTx/>
                <a:uFillTx/>
                <a:latin typeface="+mn-ea"/>
                <a:cs typeface="+mn-cs"/>
                <a:sym typeface="Arial"/>
              </a:rPr>
              <a:t>ローソン</a:t>
            </a:r>
            <a:endParaRPr kumimoji="1" lang="en-US" altLang="ja-JP" sz="2400" b="1"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FFFFFF"/>
                </a:solidFill>
                <a:effectLst/>
                <a:uLnTx/>
                <a:uFillTx/>
                <a:latin typeface="+mn-ea"/>
                <a:cs typeface="+mn-cs"/>
                <a:sym typeface="Arial"/>
              </a:rPr>
              <a:t>葛城小学校前店</a:t>
            </a:r>
            <a:endParaRPr kumimoji="1" lang="en-US" altLang="ja-JP" sz="2400" b="1"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FFFF"/>
                </a:solidFill>
                <a:effectLst/>
                <a:uLnTx/>
                <a:uFillTx/>
                <a:latin typeface="+mn-ea"/>
                <a:cs typeface="+mn-cs"/>
                <a:sym typeface="Arial"/>
              </a:rPr>
              <a:t>つくばセンターから</a:t>
            </a:r>
            <a:endParaRPr kumimoji="1" lang="en-US" altLang="ja-JP" sz="2000" b="1"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FFFF"/>
                </a:solidFill>
                <a:effectLst/>
                <a:uLnTx/>
                <a:uFillTx/>
                <a:latin typeface="+mn-ea"/>
                <a:cs typeface="+mn-cs"/>
                <a:sym typeface="Arial"/>
              </a:rPr>
              <a:t>西へ</a:t>
            </a:r>
            <a:r>
              <a:rPr kumimoji="1" lang="en-US" altLang="ja-JP" sz="2000" b="1" i="0" u="none" strike="noStrike" kern="0" cap="none" spc="0" normalizeH="0" baseline="0" noProof="0" dirty="0">
                <a:ln>
                  <a:noFill/>
                </a:ln>
                <a:solidFill>
                  <a:srgbClr val="FFFFFF"/>
                </a:solidFill>
                <a:effectLst/>
                <a:uLnTx/>
                <a:uFillTx/>
                <a:latin typeface="+mn-ea"/>
                <a:cs typeface="+mn-cs"/>
                <a:sym typeface="Arial"/>
              </a:rPr>
              <a:t>1.8</a:t>
            </a:r>
            <a:r>
              <a:rPr kumimoji="1" lang="ja-JP" altLang="en-US" sz="2000" b="1" i="0" u="none" strike="noStrike" kern="0" cap="none" spc="0" normalizeH="0" baseline="0" noProof="0" dirty="0">
                <a:ln>
                  <a:noFill/>
                </a:ln>
                <a:solidFill>
                  <a:srgbClr val="FFFFFF"/>
                </a:solidFill>
                <a:effectLst/>
                <a:uLnTx/>
                <a:uFillTx/>
                <a:latin typeface="+mn-ea"/>
                <a:cs typeface="+mn-cs"/>
                <a:sym typeface="Arial"/>
              </a:rPr>
              <a:t>ｋｍ</a:t>
            </a:r>
          </a:p>
        </p:txBody>
      </p:sp>
      <p:sp>
        <p:nvSpPr>
          <p:cNvPr id="27" name="楕円 26">
            <a:extLst>
              <a:ext uri="{FF2B5EF4-FFF2-40B4-BE49-F238E27FC236}">
                <a16:creationId xmlns:a16="http://schemas.microsoft.com/office/drawing/2014/main" id="{8220DA40-BEF7-4CF6-87EC-DB51312F1CE9}"/>
              </a:ext>
            </a:extLst>
          </p:cNvPr>
          <p:cNvSpPr/>
          <p:nvPr/>
        </p:nvSpPr>
        <p:spPr>
          <a:xfrm>
            <a:off x="5860839" y="3134896"/>
            <a:ext cx="469747" cy="441477"/>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28" name="楕円 27">
            <a:extLst>
              <a:ext uri="{FF2B5EF4-FFF2-40B4-BE49-F238E27FC236}">
                <a16:creationId xmlns:a16="http://schemas.microsoft.com/office/drawing/2014/main" id="{8220DA40-BEF7-4CF6-87EC-DB51312F1CE9}"/>
              </a:ext>
            </a:extLst>
          </p:cNvPr>
          <p:cNvSpPr/>
          <p:nvPr/>
        </p:nvSpPr>
        <p:spPr>
          <a:xfrm>
            <a:off x="2884164" y="2712555"/>
            <a:ext cx="469747" cy="441477"/>
          </a:xfrm>
          <a:prstGeom prst="ellipse">
            <a:avLst/>
          </a:prstGeom>
          <a:noFill/>
          <a:ln w="762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7" name="テキスト ボックス 6"/>
          <p:cNvSpPr txBox="1"/>
          <p:nvPr/>
        </p:nvSpPr>
        <p:spPr>
          <a:xfrm>
            <a:off x="88197" y="6509400"/>
            <a:ext cx="3265714" cy="338554"/>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n-ea"/>
                <a:cs typeface="+mn-cs"/>
                <a:sym typeface="Arial"/>
              </a:rPr>
              <a:t>＊ファミリーマート１店舗 匿名希望</a:t>
            </a:r>
            <a:r>
              <a:rPr kumimoji="1" lang="en-US" altLang="ja-JP" sz="1600" b="0" i="0" u="none" strike="noStrike" kern="0" cap="none" spc="0" normalizeH="0" baseline="0" noProof="0" dirty="0">
                <a:ln>
                  <a:noFill/>
                </a:ln>
                <a:solidFill>
                  <a:srgbClr val="000000"/>
                </a:solidFill>
                <a:effectLst/>
                <a:uLnTx/>
                <a:uFillTx/>
                <a:latin typeface="+mn-ea"/>
                <a:cs typeface="+mn-cs"/>
                <a:sym typeface="Arial"/>
              </a:rPr>
              <a:t> </a:t>
            </a:r>
            <a:endParaRPr kumimoji="1" lang="ja-JP" altLang="en-US" sz="1600" b="0" i="0" u="none" strike="noStrike" kern="0" cap="none" spc="0" normalizeH="0" baseline="0" noProof="0" dirty="0">
              <a:ln>
                <a:noFill/>
              </a:ln>
              <a:solidFill>
                <a:srgbClr val="000000"/>
              </a:solidFill>
              <a:effectLst/>
              <a:uLnTx/>
              <a:uFillTx/>
              <a:latin typeface="+mn-ea"/>
              <a:cs typeface="+mn-cs"/>
              <a:sym typeface="Arial"/>
            </a:endParaRPr>
          </a:p>
        </p:txBody>
      </p:sp>
      <p:sp>
        <p:nvSpPr>
          <p:cNvPr id="15"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実施コンビニ店舗　</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南地区</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endPar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endParaRPr>
          </a:p>
        </p:txBody>
      </p:sp>
      <p:sp>
        <p:nvSpPr>
          <p:cNvPr id="21" name="正方形/長方形 20">
            <a:extLst>
              <a:ext uri="{FF2B5EF4-FFF2-40B4-BE49-F238E27FC236}">
                <a16:creationId xmlns:a16="http://schemas.microsoft.com/office/drawing/2014/main" id="{7B237CA1-93E8-48FC-8228-0E685B480C0C}"/>
              </a:ext>
            </a:extLst>
          </p:cNvPr>
          <p:cNvSpPr/>
          <p:nvPr/>
        </p:nvSpPr>
        <p:spPr>
          <a:xfrm>
            <a:off x="232206" y="1257070"/>
            <a:ext cx="1138480" cy="455389"/>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FFFFFF"/>
                </a:solidFill>
                <a:effectLst/>
                <a:uLnTx/>
                <a:uFillTx/>
                <a:latin typeface="+mn-ea"/>
                <a:cs typeface="+mn-cs"/>
                <a:sym typeface="Arial"/>
              </a:rPr>
              <a:t>南地区</a:t>
            </a:r>
          </a:p>
        </p:txBody>
      </p:sp>
    </p:spTree>
    <p:extLst>
      <p:ext uri="{BB962C8B-B14F-4D97-AF65-F5344CB8AC3E}">
        <p14:creationId xmlns:p14="http://schemas.microsoft.com/office/powerpoint/2010/main" val="2948276668"/>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01C2B8E-B9A4-4BB5-ADE7-0B790BD0EB75}"/>
              </a:ext>
            </a:extLst>
          </p:cNvPr>
          <p:cNvSpPr txBox="1"/>
          <p:nvPr/>
        </p:nvSpPr>
        <p:spPr>
          <a:xfrm>
            <a:off x="2852619" y="1338284"/>
            <a:ext cx="34387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000000"/>
                </a:solidFill>
                <a:effectLst/>
                <a:uLnTx/>
                <a:uFillTx/>
                <a:latin typeface="+mn-ea"/>
                <a:ea typeface="+mn-ea"/>
                <a:cs typeface="Arial"/>
                <a:sym typeface="Arial"/>
              </a:rPr>
              <a:t>回答者</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をカテゴライズ</a:t>
            </a:r>
          </a:p>
        </p:txBody>
      </p:sp>
      <p:cxnSp>
        <p:nvCxnSpPr>
          <p:cNvPr id="10" name="直線矢印コネクタ 9">
            <a:extLst>
              <a:ext uri="{FF2B5EF4-FFF2-40B4-BE49-F238E27FC236}">
                <a16:creationId xmlns:a16="http://schemas.microsoft.com/office/drawing/2014/main" id="{1ABA178B-E4E9-4FA5-A3AB-6F075A2FE6A4}"/>
              </a:ext>
            </a:extLst>
          </p:cNvPr>
          <p:cNvCxnSpPr>
            <a:cxnSpLocks/>
          </p:cNvCxnSpPr>
          <p:nvPr/>
        </p:nvCxnSpPr>
        <p:spPr>
          <a:xfrm>
            <a:off x="4572000" y="3313463"/>
            <a:ext cx="0" cy="160661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角丸四角形 15">
            <a:extLst>
              <a:ext uri="{FF2B5EF4-FFF2-40B4-BE49-F238E27FC236}">
                <a16:creationId xmlns:a16="http://schemas.microsoft.com/office/drawing/2014/main" id="{BF4FC414-ACFF-4D81-9D30-7D772A26D8D9}"/>
              </a:ext>
            </a:extLst>
          </p:cNvPr>
          <p:cNvSpPr/>
          <p:nvPr/>
        </p:nvSpPr>
        <p:spPr>
          <a:xfrm>
            <a:off x="3383868" y="2314124"/>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深夜営業時に</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利益</a:t>
            </a:r>
            <a:r>
              <a:rPr kumimoji="1"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13" name="角丸四角形 21">
            <a:extLst>
              <a:ext uri="{FF2B5EF4-FFF2-40B4-BE49-F238E27FC236}">
                <a16:creationId xmlns:a16="http://schemas.microsoft.com/office/drawing/2014/main" id="{AA952E95-729D-4CF3-B976-48DADE6E5671}"/>
              </a:ext>
            </a:extLst>
          </p:cNvPr>
          <p:cNvSpPr/>
          <p:nvPr/>
        </p:nvSpPr>
        <p:spPr>
          <a:xfrm>
            <a:off x="3383868" y="5088726"/>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FFFF"/>
                </a:solidFill>
                <a:effectLst/>
                <a:uLnTx/>
                <a:uFillTx/>
                <a:latin typeface="+mn-ea"/>
                <a:cs typeface="+mn-cs"/>
                <a:sym typeface="Arial"/>
              </a:rPr>
              <a:t>深夜営業時に</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1" i="0" u="none" strike="noStrike" kern="0" cap="none" spc="0" normalizeH="0" baseline="0" noProof="0" dirty="0">
                <a:ln>
                  <a:noFill/>
                </a:ln>
                <a:solidFill>
                  <a:srgbClr val="FF9900"/>
                </a:solidFill>
                <a:effectLst/>
                <a:uLnTx/>
                <a:uFillTx/>
                <a:latin typeface="+mn-ea"/>
                <a:cs typeface="+mn-cs"/>
                <a:sym typeface="Arial"/>
              </a:rPr>
              <a:t>コスト</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cxnSp>
        <p:nvCxnSpPr>
          <p:cNvPr id="18" name="直線矢印コネクタ 17">
            <a:extLst>
              <a:ext uri="{FF2B5EF4-FFF2-40B4-BE49-F238E27FC236}">
                <a16:creationId xmlns:a16="http://schemas.microsoft.com/office/drawing/2014/main" id="{56B04A6A-6A4F-44C5-900E-92ED5E7DA928}"/>
              </a:ext>
            </a:extLst>
          </p:cNvPr>
          <p:cNvCxnSpPr>
            <a:cxnSpLocks/>
          </p:cNvCxnSpPr>
          <p:nvPr/>
        </p:nvCxnSpPr>
        <p:spPr>
          <a:xfrm rot="5400000">
            <a:off x="4572000" y="3313463"/>
            <a:ext cx="0" cy="160661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深夜利益コスト・昼間売り上げへの影響</a:t>
            </a:r>
          </a:p>
        </p:txBody>
      </p:sp>
      <p:sp>
        <p:nvSpPr>
          <p:cNvPr id="15" name="角丸四角形 15">
            <a:extLst>
              <a:ext uri="{FF2B5EF4-FFF2-40B4-BE49-F238E27FC236}">
                <a16:creationId xmlns:a16="http://schemas.microsoft.com/office/drawing/2014/main" id="{3AA27D92-512D-4FEB-BEAC-8F0677C56900}"/>
              </a:ext>
            </a:extLst>
          </p:cNvPr>
          <p:cNvSpPr/>
          <p:nvPr/>
        </p:nvSpPr>
        <p:spPr>
          <a:xfrm>
            <a:off x="5760132" y="3599995"/>
            <a:ext cx="2376264" cy="1143000"/>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深夜営業の停止は昼間の売り上げに</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影響する</a:t>
            </a:r>
            <a:endParaRPr kumimoji="1"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16" name="角丸四角形 15">
            <a:extLst>
              <a:ext uri="{FF2B5EF4-FFF2-40B4-BE49-F238E27FC236}">
                <a16:creationId xmlns:a16="http://schemas.microsoft.com/office/drawing/2014/main" id="{3EFEA13B-7D2E-40FC-9CFD-75BEDDA13D7C}"/>
              </a:ext>
            </a:extLst>
          </p:cNvPr>
          <p:cNvSpPr/>
          <p:nvPr/>
        </p:nvSpPr>
        <p:spPr>
          <a:xfrm>
            <a:off x="1007604" y="3599996"/>
            <a:ext cx="2376264" cy="1150732"/>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深夜営業の停止は昼間の売り上げに</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影響しない</a:t>
            </a:r>
            <a:endParaRPr kumimoji="1"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28262845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grpSp>
        <p:nvGrpSpPr>
          <p:cNvPr id="2" name="グループ化 1"/>
          <p:cNvGrpSpPr/>
          <p:nvPr/>
        </p:nvGrpSpPr>
        <p:grpSpPr>
          <a:xfrm>
            <a:off x="263894" y="2555188"/>
            <a:ext cx="8740092" cy="4016175"/>
            <a:chOff x="265001" y="1919434"/>
            <a:chExt cx="8833037" cy="4612556"/>
          </a:xfrm>
        </p:grpSpPr>
        <p:sp>
          <p:nvSpPr>
            <p:cNvPr id="16" name="矢印: 左右 15">
              <a:extLst>
                <a:ext uri="{FF2B5EF4-FFF2-40B4-BE49-F238E27FC236}">
                  <a16:creationId xmlns:a16="http://schemas.microsoft.com/office/drawing/2014/main" id="{D51C1EE7-906A-4637-BD90-AA643EB5482E}"/>
                </a:ext>
              </a:extLst>
            </p:cNvPr>
            <p:cNvSpPr/>
            <p:nvPr/>
          </p:nvSpPr>
          <p:spPr>
            <a:xfrm rot="5400000">
              <a:off x="2706022" y="3830289"/>
              <a:ext cx="4021059" cy="307922"/>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3" name="矢印: 左右 22">
              <a:extLst>
                <a:ext uri="{FF2B5EF4-FFF2-40B4-BE49-F238E27FC236}">
                  <a16:creationId xmlns:a16="http://schemas.microsoft.com/office/drawing/2014/main" id="{958B0210-4EF3-4B0E-BF44-BE5BED934412}"/>
                </a:ext>
              </a:extLst>
            </p:cNvPr>
            <p:cNvSpPr/>
            <p:nvPr/>
          </p:nvSpPr>
          <p:spPr>
            <a:xfrm rot="10800000">
              <a:off x="1317003" y="3853647"/>
              <a:ext cx="6831642" cy="252036"/>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5" name="テキスト ボックス 24">
              <a:extLst>
                <a:ext uri="{FF2B5EF4-FFF2-40B4-BE49-F238E27FC236}">
                  <a16:creationId xmlns:a16="http://schemas.microsoft.com/office/drawing/2014/main" id="{A8A283A2-381E-4F1B-9D61-F68C48A39194}"/>
                </a:ext>
              </a:extLst>
            </p:cNvPr>
            <p:cNvSpPr txBox="1"/>
            <p:nvPr/>
          </p:nvSpPr>
          <p:spPr>
            <a:xfrm>
              <a:off x="4101022" y="6001770"/>
              <a:ext cx="1228322" cy="530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26" name="テキスト ボックス 25">
              <a:extLst>
                <a:ext uri="{FF2B5EF4-FFF2-40B4-BE49-F238E27FC236}">
                  <a16:creationId xmlns:a16="http://schemas.microsoft.com/office/drawing/2014/main" id="{37A52E87-6A6A-48C1-8E2A-0FA1648F739C}"/>
                </a:ext>
              </a:extLst>
            </p:cNvPr>
            <p:cNvSpPr txBox="1"/>
            <p:nvPr/>
          </p:nvSpPr>
          <p:spPr>
            <a:xfrm>
              <a:off x="8289309" y="3550576"/>
              <a:ext cx="808729" cy="95439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する</a:t>
              </a:r>
            </a:p>
          </p:txBody>
        </p:sp>
        <p:sp>
          <p:nvSpPr>
            <p:cNvPr id="27" name="テキスト ボックス 26">
              <a:extLst>
                <a:ext uri="{FF2B5EF4-FFF2-40B4-BE49-F238E27FC236}">
                  <a16:creationId xmlns:a16="http://schemas.microsoft.com/office/drawing/2014/main" id="{BDD5C02F-E7A3-4B64-AC43-6E1592F1B62E}"/>
                </a:ext>
              </a:extLst>
            </p:cNvPr>
            <p:cNvSpPr txBox="1"/>
            <p:nvPr/>
          </p:nvSpPr>
          <p:spPr>
            <a:xfrm>
              <a:off x="265001" y="3552399"/>
              <a:ext cx="999894" cy="95439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しない</a:t>
              </a:r>
            </a:p>
          </p:txBody>
        </p:sp>
        <p:sp>
          <p:nvSpPr>
            <p:cNvPr id="28" name="楕円 27">
              <a:extLst>
                <a:ext uri="{FF2B5EF4-FFF2-40B4-BE49-F238E27FC236}">
                  <a16:creationId xmlns:a16="http://schemas.microsoft.com/office/drawing/2014/main" id="{B45C72BA-CD5D-48BF-9973-548BEF579194}"/>
                </a:ext>
              </a:extLst>
            </p:cNvPr>
            <p:cNvSpPr/>
            <p:nvPr/>
          </p:nvSpPr>
          <p:spPr>
            <a:xfrm>
              <a:off x="6294639" y="3463075"/>
              <a:ext cx="1948706" cy="781144"/>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9" name="楕円 28">
              <a:extLst>
                <a:ext uri="{FF2B5EF4-FFF2-40B4-BE49-F238E27FC236}">
                  <a16:creationId xmlns:a16="http://schemas.microsoft.com/office/drawing/2014/main" id="{079F665C-B733-4580-ADC7-CFE70F4D7323}"/>
                </a:ext>
              </a:extLst>
            </p:cNvPr>
            <p:cNvSpPr/>
            <p:nvPr/>
          </p:nvSpPr>
          <p:spPr>
            <a:xfrm>
              <a:off x="1946019" y="5464219"/>
              <a:ext cx="1948706" cy="781144"/>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楕円 29">
              <a:extLst>
                <a:ext uri="{FF2B5EF4-FFF2-40B4-BE49-F238E27FC236}">
                  <a16:creationId xmlns:a16="http://schemas.microsoft.com/office/drawing/2014/main" id="{CBE3BC7E-C034-44A9-BF6C-607FFD9CF2F9}"/>
                </a:ext>
              </a:extLst>
            </p:cNvPr>
            <p:cNvSpPr/>
            <p:nvPr/>
          </p:nvSpPr>
          <p:spPr>
            <a:xfrm>
              <a:off x="1348980" y="1919434"/>
              <a:ext cx="1948706" cy="781144"/>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1" name="楕円 30">
              <a:extLst>
                <a:ext uri="{FF2B5EF4-FFF2-40B4-BE49-F238E27FC236}">
                  <a16:creationId xmlns:a16="http://schemas.microsoft.com/office/drawing/2014/main" id="{3A915441-E75A-4B3E-A007-8A0AC6CD2285}"/>
                </a:ext>
              </a:extLst>
            </p:cNvPr>
            <p:cNvSpPr/>
            <p:nvPr/>
          </p:nvSpPr>
          <p:spPr>
            <a:xfrm>
              <a:off x="1193929" y="4987162"/>
              <a:ext cx="1948706" cy="781144"/>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2" name="楕円 31">
              <a:extLst>
                <a:ext uri="{FF2B5EF4-FFF2-40B4-BE49-F238E27FC236}">
                  <a16:creationId xmlns:a16="http://schemas.microsoft.com/office/drawing/2014/main" id="{EE0A777A-DFB4-4EA8-9FB9-94F386908477}"/>
                </a:ext>
              </a:extLst>
            </p:cNvPr>
            <p:cNvSpPr/>
            <p:nvPr/>
          </p:nvSpPr>
          <p:spPr>
            <a:xfrm>
              <a:off x="2717636" y="3608653"/>
              <a:ext cx="1948706" cy="781144"/>
            </a:xfrm>
            <a:prstGeom prst="ellipse">
              <a:avLst/>
            </a:prstGeom>
            <a:solidFill>
              <a:srgbClr val="00808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3" name="楕円 32">
              <a:extLst>
                <a:ext uri="{FF2B5EF4-FFF2-40B4-BE49-F238E27FC236}">
                  <a16:creationId xmlns:a16="http://schemas.microsoft.com/office/drawing/2014/main" id="{8FCD6FB5-567D-4B16-8F39-FC7C91936987}"/>
                </a:ext>
              </a:extLst>
            </p:cNvPr>
            <p:cNvSpPr/>
            <p:nvPr/>
          </p:nvSpPr>
          <p:spPr>
            <a:xfrm>
              <a:off x="5313827" y="4768303"/>
              <a:ext cx="1896538" cy="773182"/>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4" name="楕円 33">
              <a:extLst>
                <a:ext uri="{FF2B5EF4-FFF2-40B4-BE49-F238E27FC236}">
                  <a16:creationId xmlns:a16="http://schemas.microsoft.com/office/drawing/2014/main" id="{BFEB5356-DFEE-4EC7-9A27-CFA98E18501E}"/>
                </a:ext>
              </a:extLst>
            </p:cNvPr>
            <p:cNvSpPr/>
            <p:nvPr/>
          </p:nvSpPr>
          <p:spPr>
            <a:xfrm>
              <a:off x="5087230" y="5366524"/>
              <a:ext cx="1948706" cy="781144"/>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sp>
        <p:nvSpPr>
          <p:cNvPr id="37" name="テキスト ボックス 36">
            <a:extLst>
              <a:ext uri="{FF2B5EF4-FFF2-40B4-BE49-F238E27FC236}">
                <a16:creationId xmlns:a16="http://schemas.microsoft.com/office/drawing/2014/main" id="{BBE0D8BA-BFAF-4487-9A8A-D65A3ECFA32A}"/>
              </a:ext>
            </a:extLst>
          </p:cNvPr>
          <p:cNvSpPr txBox="1"/>
          <p:nvPr/>
        </p:nvSpPr>
        <p:spPr>
          <a:xfrm flipH="1">
            <a:off x="543219" y="1307051"/>
            <a:ext cx="828297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cs typeface="+mn-cs"/>
                <a:sym typeface="Arial"/>
              </a:rPr>
              <a:t>横軸：深夜営業停止による昼間の売り上げへの影響</a:t>
            </a:r>
          </a:p>
        </p:txBody>
      </p:sp>
      <p:sp>
        <p:nvSpPr>
          <p:cNvPr id="38" name="テキスト ボックス 37">
            <a:extLst>
              <a:ext uri="{FF2B5EF4-FFF2-40B4-BE49-F238E27FC236}">
                <a16:creationId xmlns:a16="http://schemas.microsoft.com/office/drawing/2014/main" id="{1CB45F97-856F-4854-875F-E1D7A8115870}"/>
              </a:ext>
            </a:extLst>
          </p:cNvPr>
          <p:cNvSpPr txBox="1"/>
          <p:nvPr/>
        </p:nvSpPr>
        <p:spPr>
          <a:xfrm>
            <a:off x="4088481" y="2154626"/>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112</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4"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深夜利益コスト・昼間売り上げへの影響</a:t>
            </a:r>
          </a:p>
        </p:txBody>
      </p:sp>
      <p:pic>
        <p:nvPicPr>
          <p:cNvPr id="48" name="図 47"/>
          <p:cNvPicPr>
            <a:picLocks noChangeAspect="1"/>
          </p:cNvPicPr>
          <p:nvPr/>
        </p:nvPicPr>
        <p:blipFill>
          <a:blip r:embed="rId3"/>
          <a:stretch>
            <a:fillRect/>
          </a:stretch>
        </p:blipFill>
        <p:spPr>
          <a:xfrm>
            <a:off x="6572250" y="1894997"/>
            <a:ext cx="2253939" cy="1776086"/>
          </a:xfrm>
          <a:prstGeom prst="rect">
            <a:avLst/>
          </a:prstGeom>
        </p:spPr>
      </p:pic>
      <p:sp>
        <p:nvSpPr>
          <p:cNvPr id="39" name="楕円 38">
            <a:extLst>
              <a:ext uri="{FF2B5EF4-FFF2-40B4-BE49-F238E27FC236}">
                <a16:creationId xmlns:a16="http://schemas.microsoft.com/office/drawing/2014/main" id="{9D6BDB0B-3633-424F-9DF9-4D4F71927A4E}"/>
              </a:ext>
            </a:extLst>
          </p:cNvPr>
          <p:cNvSpPr/>
          <p:nvPr/>
        </p:nvSpPr>
        <p:spPr>
          <a:xfrm>
            <a:off x="1144095" y="3621941"/>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0" name="楕円 39">
            <a:extLst>
              <a:ext uri="{FF2B5EF4-FFF2-40B4-BE49-F238E27FC236}">
                <a16:creationId xmlns:a16="http://schemas.microsoft.com/office/drawing/2014/main" id="{91CEDEA6-6836-4FDF-AB33-B49F79A71454}"/>
              </a:ext>
            </a:extLst>
          </p:cNvPr>
          <p:cNvSpPr/>
          <p:nvPr/>
        </p:nvSpPr>
        <p:spPr>
          <a:xfrm>
            <a:off x="6775498" y="5313658"/>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2263606801"/>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16" name="矢印: 左右 15">
            <a:extLst>
              <a:ext uri="{FF2B5EF4-FFF2-40B4-BE49-F238E27FC236}">
                <a16:creationId xmlns:a16="http://schemas.microsoft.com/office/drawing/2014/main" id="{D51C1EE7-906A-4637-BD90-AA643EB5482E}"/>
              </a:ext>
            </a:extLst>
          </p:cNvPr>
          <p:cNvSpPr/>
          <p:nvPr/>
        </p:nvSpPr>
        <p:spPr>
          <a:xfrm rot="5400000">
            <a:off x="2918026" y="4200692"/>
            <a:ext cx="3501155" cy="304682"/>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3" name="矢印: 左右 22">
            <a:extLst>
              <a:ext uri="{FF2B5EF4-FFF2-40B4-BE49-F238E27FC236}">
                <a16:creationId xmlns:a16="http://schemas.microsoft.com/office/drawing/2014/main" id="{958B0210-4EF3-4B0E-BF44-BE5BED934412}"/>
              </a:ext>
            </a:extLst>
          </p:cNvPr>
          <p:cNvSpPr/>
          <p:nvPr/>
        </p:nvSpPr>
        <p:spPr>
          <a:xfrm rot="10800000">
            <a:off x="1304826" y="4239316"/>
            <a:ext cx="6759757" cy="219449"/>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4" name="テキスト ボックス 23">
            <a:extLst>
              <a:ext uri="{FF2B5EF4-FFF2-40B4-BE49-F238E27FC236}">
                <a16:creationId xmlns:a16="http://schemas.microsoft.com/office/drawing/2014/main" id="{99FF781D-6254-475E-B6AD-092CC1CD22C1}"/>
              </a:ext>
            </a:extLst>
          </p:cNvPr>
          <p:cNvSpPr txBox="1"/>
          <p:nvPr/>
        </p:nvSpPr>
        <p:spPr>
          <a:xfrm>
            <a:off x="4088483" y="2154626"/>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25" name="テキスト ボックス 24">
            <a:extLst>
              <a:ext uri="{FF2B5EF4-FFF2-40B4-BE49-F238E27FC236}">
                <a16:creationId xmlns:a16="http://schemas.microsoft.com/office/drawing/2014/main" id="{A8A283A2-381E-4F1B-9D61-F68C48A39194}"/>
              </a:ext>
            </a:extLst>
          </p:cNvPr>
          <p:cNvSpPr txBox="1"/>
          <p:nvPr/>
        </p:nvSpPr>
        <p:spPr>
          <a:xfrm>
            <a:off x="4059551" y="6109697"/>
            <a:ext cx="12153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26" name="テキスト ボックス 25">
            <a:extLst>
              <a:ext uri="{FF2B5EF4-FFF2-40B4-BE49-F238E27FC236}">
                <a16:creationId xmlns:a16="http://schemas.microsoft.com/office/drawing/2014/main" id="{37A52E87-6A6A-48C1-8E2A-0FA1648F739C}"/>
              </a:ext>
            </a:extLst>
          </p:cNvPr>
          <p:cNvSpPr txBox="1"/>
          <p:nvPr/>
        </p:nvSpPr>
        <p:spPr>
          <a:xfrm>
            <a:off x="8203767" y="3975431"/>
            <a:ext cx="800219"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する</a:t>
            </a:r>
          </a:p>
        </p:txBody>
      </p:sp>
      <p:sp>
        <p:nvSpPr>
          <p:cNvPr id="28" name="楕円 27">
            <a:extLst>
              <a:ext uri="{FF2B5EF4-FFF2-40B4-BE49-F238E27FC236}">
                <a16:creationId xmlns:a16="http://schemas.microsoft.com/office/drawing/2014/main" id="{B45C72BA-CD5D-48BF-9973-548BEF579194}"/>
              </a:ext>
            </a:extLst>
          </p:cNvPr>
          <p:cNvSpPr/>
          <p:nvPr/>
        </p:nvSpPr>
        <p:spPr>
          <a:xfrm>
            <a:off x="6230085" y="3899243"/>
            <a:ext cx="1928201" cy="680146"/>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9" name="楕円 28">
            <a:extLst>
              <a:ext uri="{FF2B5EF4-FFF2-40B4-BE49-F238E27FC236}">
                <a16:creationId xmlns:a16="http://schemas.microsoft.com/office/drawing/2014/main" id="{079F665C-B733-4580-ADC7-CFE70F4D7323}"/>
              </a:ext>
            </a:extLst>
          </p:cNvPr>
          <p:cNvSpPr/>
          <p:nvPr/>
        </p:nvSpPr>
        <p:spPr>
          <a:xfrm>
            <a:off x="1927223" y="5641649"/>
            <a:ext cx="1928201" cy="680146"/>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2" name="楕円 31">
            <a:extLst>
              <a:ext uri="{FF2B5EF4-FFF2-40B4-BE49-F238E27FC236}">
                <a16:creationId xmlns:a16="http://schemas.microsoft.com/office/drawing/2014/main" id="{EE0A777A-DFB4-4EA8-9FB9-94F386908477}"/>
              </a:ext>
            </a:extLst>
          </p:cNvPr>
          <p:cNvSpPr/>
          <p:nvPr/>
        </p:nvSpPr>
        <p:spPr>
          <a:xfrm>
            <a:off x="2690721" y="4025999"/>
            <a:ext cx="1928201" cy="680146"/>
          </a:xfrm>
          <a:prstGeom prst="ellipse">
            <a:avLst/>
          </a:prstGeom>
          <a:solidFill>
            <a:srgbClr val="00808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3" name="楕円 32">
            <a:extLst>
              <a:ext uri="{FF2B5EF4-FFF2-40B4-BE49-F238E27FC236}">
                <a16:creationId xmlns:a16="http://schemas.microsoft.com/office/drawing/2014/main" id="{8FCD6FB5-567D-4B16-8F39-FC7C91936987}"/>
              </a:ext>
            </a:extLst>
          </p:cNvPr>
          <p:cNvSpPr/>
          <p:nvPr/>
        </p:nvSpPr>
        <p:spPr>
          <a:xfrm>
            <a:off x="5259594" y="5035711"/>
            <a:ext cx="1876582" cy="673213"/>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4" name="楕円 33">
            <a:extLst>
              <a:ext uri="{FF2B5EF4-FFF2-40B4-BE49-F238E27FC236}">
                <a16:creationId xmlns:a16="http://schemas.microsoft.com/office/drawing/2014/main" id="{BFEB5356-DFEE-4EC7-9A27-CFA98E18501E}"/>
              </a:ext>
            </a:extLst>
          </p:cNvPr>
          <p:cNvSpPr/>
          <p:nvPr/>
        </p:nvSpPr>
        <p:spPr>
          <a:xfrm>
            <a:off x="5035381" y="5556585"/>
            <a:ext cx="1928201" cy="680146"/>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0" name="テキスト ボックス 39">
            <a:extLst>
              <a:ext uri="{FF2B5EF4-FFF2-40B4-BE49-F238E27FC236}">
                <a16:creationId xmlns:a16="http://schemas.microsoft.com/office/drawing/2014/main" id="{F759D6AA-2CC1-4BDD-8AB5-919E31F5C138}"/>
              </a:ext>
            </a:extLst>
          </p:cNvPr>
          <p:cNvSpPr txBox="1"/>
          <p:nvPr/>
        </p:nvSpPr>
        <p:spPr>
          <a:xfrm flipH="1">
            <a:off x="543219" y="1307051"/>
            <a:ext cx="828297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cs typeface="+mn-cs"/>
                <a:sym typeface="Arial"/>
              </a:rPr>
              <a:t>横軸：深夜営業停止による昼間の売り上げへの影響</a:t>
            </a:r>
          </a:p>
        </p:txBody>
      </p:sp>
      <p:sp>
        <p:nvSpPr>
          <p:cNvPr id="42" name="楕円 41">
            <a:extLst>
              <a:ext uri="{FF2B5EF4-FFF2-40B4-BE49-F238E27FC236}">
                <a16:creationId xmlns:a16="http://schemas.microsoft.com/office/drawing/2014/main" id="{ED62FFF1-0D99-491B-8CFD-06CFCF7EF43B}"/>
              </a:ext>
            </a:extLst>
          </p:cNvPr>
          <p:cNvSpPr/>
          <p:nvPr/>
        </p:nvSpPr>
        <p:spPr>
          <a:xfrm>
            <a:off x="1336467" y="2555188"/>
            <a:ext cx="1928201" cy="680146"/>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3" name="楕円 42">
            <a:extLst>
              <a:ext uri="{FF2B5EF4-FFF2-40B4-BE49-F238E27FC236}">
                <a16:creationId xmlns:a16="http://schemas.microsoft.com/office/drawing/2014/main" id="{7D0AFA40-D602-4AC0-8D74-B8E62FB5DF06}"/>
              </a:ext>
            </a:extLst>
          </p:cNvPr>
          <p:cNvSpPr/>
          <p:nvPr/>
        </p:nvSpPr>
        <p:spPr>
          <a:xfrm>
            <a:off x="1183047" y="5226274"/>
            <a:ext cx="1928201" cy="680146"/>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113</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深夜利益コスト・昼間売り上げへの影響</a:t>
            </a:r>
          </a:p>
        </p:txBody>
      </p:sp>
      <p:pic>
        <p:nvPicPr>
          <p:cNvPr id="31" name="図 30"/>
          <p:cNvPicPr>
            <a:picLocks noChangeAspect="1"/>
          </p:cNvPicPr>
          <p:nvPr/>
        </p:nvPicPr>
        <p:blipFill>
          <a:blip r:embed="rId3"/>
          <a:stretch>
            <a:fillRect/>
          </a:stretch>
        </p:blipFill>
        <p:spPr>
          <a:xfrm>
            <a:off x="6572250" y="1894997"/>
            <a:ext cx="2253939" cy="1776086"/>
          </a:xfrm>
          <a:prstGeom prst="rect">
            <a:avLst/>
          </a:prstGeom>
        </p:spPr>
      </p:pic>
      <p:sp>
        <p:nvSpPr>
          <p:cNvPr id="35" name="楕円 34">
            <a:extLst>
              <a:ext uri="{FF2B5EF4-FFF2-40B4-BE49-F238E27FC236}">
                <a16:creationId xmlns:a16="http://schemas.microsoft.com/office/drawing/2014/main" id="{9D6BDB0B-3633-424F-9DF9-4D4F71927A4E}"/>
              </a:ext>
            </a:extLst>
          </p:cNvPr>
          <p:cNvSpPr/>
          <p:nvPr/>
        </p:nvSpPr>
        <p:spPr>
          <a:xfrm>
            <a:off x="1144095" y="3621941"/>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7" name="楕円 36">
            <a:extLst>
              <a:ext uri="{FF2B5EF4-FFF2-40B4-BE49-F238E27FC236}">
                <a16:creationId xmlns:a16="http://schemas.microsoft.com/office/drawing/2014/main" id="{91CEDEA6-6836-4FDF-AB33-B49F79A71454}"/>
              </a:ext>
            </a:extLst>
          </p:cNvPr>
          <p:cNvSpPr/>
          <p:nvPr/>
        </p:nvSpPr>
        <p:spPr>
          <a:xfrm>
            <a:off x="6775498" y="5313658"/>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6" name="角丸四角形 5"/>
          <p:cNvSpPr/>
          <p:nvPr/>
        </p:nvSpPr>
        <p:spPr>
          <a:xfrm>
            <a:off x="4003689" y="3910266"/>
            <a:ext cx="4597909" cy="2444469"/>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cs typeface="+mn-cs"/>
                <a:sym typeface="Arial"/>
              </a:rPr>
              <a:t>【</a:t>
            </a:r>
            <a:r>
              <a:rPr kumimoji="1" lang="ja-JP" altLang="en-US" sz="2400" b="0" i="0" u="none" strike="noStrike" kern="0" cap="none" spc="0" normalizeH="0" baseline="0" noProof="0" dirty="0">
                <a:ln>
                  <a:noFill/>
                </a:ln>
                <a:solidFill>
                  <a:srgbClr val="000000"/>
                </a:solidFill>
                <a:effectLst/>
                <a:uLnTx/>
                <a:uFillTx/>
                <a:latin typeface="+mn-ea"/>
                <a:cs typeface="+mn-cs"/>
                <a:sym typeface="Arial"/>
              </a:rPr>
              <a:t>大学周辺</a:t>
            </a:r>
            <a:r>
              <a:rPr kumimoji="1" lang="en-US" altLang="ja-JP" sz="2400" b="0" i="0" u="none" strike="noStrike" kern="0" cap="none" spc="0" normalizeH="0" baseline="0" noProof="0" dirty="0">
                <a:ln>
                  <a:noFill/>
                </a:ln>
                <a:solidFill>
                  <a:srgbClr val="000000"/>
                </a:solidFill>
                <a:effectLst/>
                <a:uLnTx/>
                <a:uFillTx/>
                <a:latin typeface="+mn-ea"/>
                <a:cs typeface="+mn-cs"/>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・大学生に昼間に定期的に</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　訪れる生活ルーティーンがある</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・大学生の昼間の</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　生活圏内にある</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p:txBody>
      </p:sp>
      <p:pic>
        <p:nvPicPr>
          <p:cNvPr id="2052" name="Picture 4" descr="ã¨ãã­ã³å§¿ã®å¥³æ§ã®è¡¨æã®ã¤ã©ã¹ããç¬é¡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929" y="5243684"/>
            <a:ext cx="868866" cy="1128397"/>
          </a:xfrm>
          <a:prstGeom prst="rect">
            <a:avLst/>
          </a:prstGeom>
          <a:noFill/>
          <a:extLst>
            <a:ext uri="{909E8E84-426E-40DD-AFC4-6F175D3DCCD1}">
              <a14:hiddenFill xmlns:a14="http://schemas.microsoft.com/office/drawing/2010/main">
                <a:solidFill>
                  <a:srgbClr val="FFFFFF"/>
                </a:solidFill>
              </a14:hiddenFill>
            </a:ext>
          </a:extLst>
        </p:spPr>
      </p:pic>
      <p:sp>
        <p:nvSpPr>
          <p:cNvPr id="38" name="楕円 37">
            <a:extLst>
              <a:ext uri="{FF2B5EF4-FFF2-40B4-BE49-F238E27FC236}">
                <a16:creationId xmlns:a16="http://schemas.microsoft.com/office/drawing/2014/main" id="{350E3C54-FF3F-4D2D-87AF-409FF3D2977B}"/>
              </a:ext>
            </a:extLst>
          </p:cNvPr>
          <p:cNvSpPr/>
          <p:nvPr/>
        </p:nvSpPr>
        <p:spPr>
          <a:xfrm>
            <a:off x="998657" y="1959943"/>
            <a:ext cx="2445780" cy="4380586"/>
          </a:xfrm>
          <a:prstGeom prst="ellipse">
            <a:avLst/>
          </a:prstGeom>
          <a:noFill/>
          <a:ln w="1270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27" name="テキスト ボックス 26">
            <a:extLst>
              <a:ext uri="{FF2B5EF4-FFF2-40B4-BE49-F238E27FC236}">
                <a16:creationId xmlns:a16="http://schemas.microsoft.com/office/drawing/2014/main" id="{BDD5C02F-E7A3-4B64-AC43-6E1592F1B62E}"/>
              </a:ext>
            </a:extLst>
          </p:cNvPr>
          <p:cNvSpPr txBox="1"/>
          <p:nvPr/>
        </p:nvSpPr>
        <p:spPr>
          <a:xfrm>
            <a:off x="79392" y="3817484"/>
            <a:ext cx="1257075" cy="107721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32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0" cap="none" spc="0" normalizeH="0" baseline="0" noProof="0" dirty="0">
                <a:ln>
                  <a:noFill/>
                </a:ln>
                <a:solidFill>
                  <a:srgbClr val="000000"/>
                </a:solidFill>
                <a:effectLst/>
                <a:uLnTx/>
                <a:uFillTx/>
                <a:latin typeface="+mn-ea"/>
                <a:ea typeface="+mn-ea"/>
                <a:cs typeface="Arial"/>
                <a:sym typeface="Arial"/>
              </a:rPr>
              <a:t>しない</a:t>
            </a:r>
          </a:p>
        </p:txBody>
      </p:sp>
    </p:spTree>
    <p:extLst>
      <p:ext uri="{BB962C8B-B14F-4D97-AF65-F5344CB8AC3E}">
        <p14:creationId xmlns:p14="http://schemas.microsoft.com/office/powerpoint/2010/main" val="30325136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16" name="矢印: 左右 15">
            <a:extLst>
              <a:ext uri="{FF2B5EF4-FFF2-40B4-BE49-F238E27FC236}">
                <a16:creationId xmlns:a16="http://schemas.microsoft.com/office/drawing/2014/main" id="{D51C1EE7-906A-4637-BD90-AA643EB5482E}"/>
              </a:ext>
            </a:extLst>
          </p:cNvPr>
          <p:cNvSpPr/>
          <p:nvPr/>
        </p:nvSpPr>
        <p:spPr>
          <a:xfrm rot="5400000">
            <a:off x="2918026" y="4200692"/>
            <a:ext cx="3501155" cy="304682"/>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3" name="矢印: 左右 22">
            <a:extLst>
              <a:ext uri="{FF2B5EF4-FFF2-40B4-BE49-F238E27FC236}">
                <a16:creationId xmlns:a16="http://schemas.microsoft.com/office/drawing/2014/main" id="{958B0210-4EF3-4B0E-BF44-BE5BED934412}"/>
              </a:ext>
            </a:extLst>
          </p:cNvPr>
          <p:cNvSpPr/>
          <p:nvPr/>
        </p:nvSpPr>
        <p:spPr>
          <a:xfrm rot="10800000">
            <a:off x="1304826" y="4239316"/>
            <a:ext cx="6759757" cy="219449"/>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4" name="テキスト ボックス 23">
            <a:extLst>
              <a:ext uri="{FF2B5EF4-FFF2-40B4-BE49-F238E27FC236}">
                <a16:creationId xmlns:a16="http://schemas.microsoft.com/office/drawing/2014/main" id="{99FF781D-6254-475E-B6AD-092CC1CD22C1}"/>
              </a:ext>
            </a:extLst>
          </p:cNvPr>
          <p:cNvSpPr txBox="1"/>
          <p:nvPr/>
        </p:nvSpPr>
        <p:spPr>
          <a:xfrm>
            <a:off x="4088481" y="2154626"/>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25" name="テキスト ボックス 24">
            <a:extLst>
              <a:ext uri="{FF2B5EF4-FFF2-40B4-BE49-F238E27FC236}">
                <a16:creationId xmlns:a16="http://schemas.microsoft.com/office/drawing/2014/main" id="{A8A283A2-381E-4F1B-9D61-F68C48A39194}"/>
              </a:ext>
            </a:extLst>
          </p:cNvPr>
          <p:cNvSpPr txBox="1"/>
          <p:nvPr/>
        </p:nvSpPr>
        <p:spPr>
          <a:xfrm>
            <a:off x="3891086" y="6082162"/>
            <a:ext cx="1558440"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32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27" name="テキスト ボックス 26">
            <a:extLst>
              <a:ext uri="{FF2B5EF4-FFF2-40B4-BE49-F238E27FC236}">
                <a16:creationId xmlns:a16="http://schemas.microsoft.com/office/drawing/2014/main" id="{BDD5C02F-E7A3-4B64-AC43-6E1592F1B62E}"/>
              </a:ext>
            </a:extLst>
          </p:cNvPr>
          <p:cNvSpPr txBox="1"/>
          <p:nvPr/>
        </p:nvSpPr>
        <p:spPr>
          <a:xfrm>
            <a:off x="263894" y="3977018"/>
            <a:ext cx="989373"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しない</a:t>
            </a:r>
          </a:p>
        </p:txBody>
      </p:sp>
      <p:sp>
        <p:nvSpPr>
          <p:cNvPr id="28" name="楕円 27">
            <a:extLst>
              <a:ext uri="{FF2B5EF4-FFF2-40B4-BE49-F238E27FC236}">
                <a16:creationId xmlns:a16="http://schemas.microsoft.com/office/drawing/2014/main" id="{B45C72BA-CD5D-48BF-9973-548BEF579194}"/>
              </a:ext>
            </a:extLst>
          </p:cNvPr>
          <p:cNvSpPr/>
          <p:nvPr/>
        </p:nvSpPr>
        <p:spPr>
          <a:xfrm>
            <a:off x="6230085" y="3899243"/>
            <a:ext cx="1928201" cy="680146"/>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9" name="楕円 28">
            <a:extLst>
              <a:ext uri="{FF2B5EF4-FFF2-40B4-BE49-F238E27FC236}">
                <a16:creationId xmlns:a16="http://schemas.microsoft.com/office/drawing/2014/main" id="{079F665C-B733-4580-ADC7-CFE70F4D7323}"/>
              </a:ext>
            </a:extLst>
          </p:cNvPr>
          <p:cNvSpPr/>
          <p:nvPr/>
        </p:nvSpPr>
        <p:spPr>
          <a:xfrm>
            <a:off x="1927223" y="5641649"/>
            <a:ext cx="1928201" cy="680146"/>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楕円 29">
            <a:extLst>
              <a:ext uri="{FF2B5EF4-FFF2-40B4-BE49-F238E27FC236}">
                <a16:creationId xmlns:a16="http://schemas.microsoft.com/office/drawing/2014/main" id="{CBE3BC7E-C034-44A9-BF6C-607FFD9CF2F9}"/>
              </a:ext>
            </a:extLst>
          </p:cNvPr>
          <p:cNvSpPr/>
          <p:nvPr/>
        </p:nvSpPr>
        <p:spPr>
          <a:xfrm>
            <a:off x="1336467" y="2555188"/>
            <a:ext cx="1928201" cy="680146"/>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1" name="楕円 30">
            <a:extLst>
              <a:ext uri="{FF2B5EF4-FFF2-40B4-BE49-F238E27FC236}">
                <a16:creationId xmlns:a16="http://schemas.microsoft.com/office/drawing/2014/main" id="{3A915441-E75A-4B3E-A007-8A0AC6CD2285}"/>
              </a:ext>
            </a:extLst>
          </p:cNvPr>
          <p:cNvSpPr/>
          <p:nvPr/>
        </p:nvSpPr>
        <p:spPr>
          <a:xfrm>
            <a:off x="1183047" y="5226273"/>
            <a:ext cx="1928201" cy="680146"/>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2" name="楕円 31">
            <a:extLst>
              <a:ext uri="{FF2B5EF4-FFF2-40B4-BE49-F238E27FC236}">
                <a16:creationId xmlns:a16="http://schemas.microsoft.com/office/drawing/2014/main" id="{EE0A777A-DFB4-4EA8-9FB9-94F386908477}"/>
              </a:ext>
            </a:extLst>
          </p:cNvPr>
          <p:cNvSpPr/>
          <p:nvPr/>
        </p:nvSpPr>
        <p:spPr>
          <a:xfrm>
            <a:off x="2690721" y="4025999"/>
            <a:ext cx="1928201" cy="680146"/>
          </a:xfrm>
          <a:prstGeom prst="ellipse">
            <a:avLst/>
          </a:prstGeom>
          <a:solidFill>
            <a:srgbClr val="00808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3" name="楕円 32">
            <a:extLst>
              <a:ext uri="{FF2B5EF4-FFF2-40B4-BE49-F238E27FC236}">
                <a16:creationId xmlns:a16="http://schemas.microsoft.com/office/drawing/2014/main" id="{8FCD6FB5-567D-4B16-8F39-FC7C91936987}"/>
              </a:ext>
            </a:extLst>
          </p:cNvPr>
          <p:cNvSpPr/>
          <p:nvPr/>
        </p:nvSpPr>
        <p:spPr>
          <a:xfrm>
            <a:off x="5259594" y="5035711"/>
            <a:ext cx="1876582" cy="673213"/>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4" name="楕円 33">
            <a:extLst>
              <a:ext uri="{FF2B5EF4-FFF2-40B4-BE49-F238E27FC236}">
                <a16:creationId xmlns:a16="http://schemas.microsoft.com/office/drawing/2014/main" id="{BFEB5356-DFEE-4EC7-9A27-CFA98E18501E}"/>
              </a:ext>
            </a:extLst>
          </p:cNvPr>
          <p:cNvSpPr/>
          <p:nvPr/>
        </p:nvSpPr>
        <p:spPr>
          <a:xfrm>
            <a:off x="5035381" y="5556585"/>
            <a:ext cx="1928201" cy="680146"/>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0" name="テキスト ボックス 39">
            <a:extLst>
              <a:ext uri="{FF2B5EF4-FFF2-40B4-BE49-F238E27FC236}">
                <a16:creationId xmlns:a16="http://schemas.microsoft.com/office/drawing/2014/main" id="{F759D6AA-2CC1-4BDD-8AB5-919E31F5C138}"/>
              </a:ext>
            </a:extLst>
          </p:cNvPr>
          <p:cNvSpPr txBox="1"/>
          <p:nvPr/>
        </p:nvSpPr>
        <p:spPr>
          <a:xfrm flipH="1">
            <a:off x="543219" y="1307051"/>
            <a:ext cx="828297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cs typeface="+mn-cs"/>
                <a:sym typeface="Arial"/>
              </a:rPr>
              <a:t>横軸：深夜営業停止による昼間の売り上げへの影響</a:t>
            </a:r>
          </a:p>
        </p:txBody>
      </p:sp>
      <p:sp>
        <p:nvSpPr>
          <p:cNvPr id="37" name="楕円 36">
            <a:extLst>
              <a:ext uri="{FF2B5EF4-FFF2-40B4-BE49-F238E27FC236}">
                <a16:creationId xmlns:a16="http://schemas.microsoft.com/office/drawing/2014/main" id="{8EDC9985-0CD4-416C-B891-586C8298CFC0}"/>
              </a:ext>
            </a:extLst>
          </p:cNvPr>
          <p:cNvSpPr/>
          <p:nvPr/>
        </p:nvSpPr>
        <p:spPr>
          <a:xfrm rot="5400000">
            <a:off x="5490975" y="2971166"/>
            <a:ext cx="2652196" cy="4380586"/>
          </a:xfrm>
          <a:prstGeom prst="ellipse">
            <a:avLst/>
          </a:prstGeom>
          <a:noFill/>
          <a:ln w="1270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114</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8"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深夜利益コスト・昼間売り上げへの影響</a:t>
            </a:r>
          </a:p>
        </p:txBody>
      </p:sp>
      <p:pic>
        <p:nvPicPr>
          <p:cNvPr id="39" name="図 38"/>
          <p:cNvPicPr>
            <a:picLocks noChangeAspect="1"/>
          </p:cNvPicPr>
          <p:nvPr/>
        </p:nvPicPr>
        <p:blipFill>
          <a:blip r:embed="rId3"/>
          <a:stretch>
            <a:fillRect/>
          </a:stretch>
        </p:blipFill>
        <p:spPr>
          <a:xfrm>
            <a:off x="6572250" y="1894997"/>
            <a:ext cx="2253939" cy="1776086"/>
          </a:xfrm>
          <a:prstGeom prst="rect">
            <a:avLst/>
          </a:prstGeom>
        </p:spPr>
      </p:pic>
      <p:sp>
        <p:nvSpPr>
          <p:cNvPr id="26" name="テキスト ボックス 25">
            <a:extLst>
              <a:ext uri="{FF2B5EF4-FFF2-40B4-BE49-F238E27FC236}">
                <a16:creationId xmlns:a16="http://schemas.microsoft.com/office/drawing/2014/main" id="{37A52E87-6A6A-48C1-8E2A-0FA1648F739C}"/>
              </a:ext>
            </a:extLst>
          </p:cNvPr>
          <p:cNvSpPr txBox="1"/>
          <p:nvPr/>
        </p:nvSpPr>
        <p:spPr>
          <a:xfrm>
            <a:off x="8079761" y="3899243"/>
            <a:ext cx="1038123" cy="9909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する</a:t>
            </a:r>
          </a:p>
        </p:txBody>
      </p:sp>
      <p:sp>
        <p:nvSpPr>
          <p:cNvPr id="41" name="楕円 40">
            <a:extLst>
              <a:ext uri="{FF2B5EF4-FFF2-40B4-BE49-F238E27FC236}">
                <a16:creationId xmlns:a16="http://schemas.microsoft.com/office/drawing/2014/main" id="{9D6BDB0B-3633-424F-9DF9-4D4F71927A4E}"/>
              </a:ext>
            </a:extLst>
          </p:cNvPr>
          <p:cNvSpPr/>
          <p:nvPr/>
        </p:nvSpPr>
        <p:spPr>
          <a:xfrm>
            <a:off x="1144095" y="3621941"/>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2" name="角丸四角形 41"/>
          <p:cNvSpPr/>
          <p:nvPr/>
        </p:nvSpPr>
        <p:spPr>
          <a:xfrm>
            <a:off x="639980" y="2229032"/>
            <a:ext cx="4302862" cy="2094864"/>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cs typeface="+mn-cs"/>
                <a:sym typeface="Arial"/>
              </a:rPr>
              <a:t>【</a:t>
            </a:r>
            <a:r>
              <a:rPr kumimoji="1" lang="ja-JP" altLang="en-US" sz="2400" b="0" i="0" u="none" strike="noStrike" kern="0" cap="none" spc="0" normalizeH="0" baseline="0" noProof="0" dirty="0">
                <a:ln>
                  <a:noFill/>
                </a:ln>
                <a:solidFill>
                  <a:srgbClr val="000000"/>
                </a:solidFill>
                <a:effectLst/>
                <a:uLnTx/>
                <a:uFillTx/>
                <a:latin typeface="+mn-ea"/>
                <a:cs typeface="+mn-cs"/>
                <a:sym typeface="Arial"/>
              </a:rPr>
              <a:t>住宅街</a:t>
            </a:r>
            <a:r>
              <a:rPr kumimoji="1" lang="en-US" altLang="ja-JP" sz="2400" b="0" i="0" u="none" strike="noStrike" kern="0" cap="none" spc="0" normalizeH="0" baseline="0" noProof="0" dirty="0">
                <a:ln>
                  <a:noFill/>
                </a:ln>
                <a:solidFill>
                  <a:srgbClr val="000000"/>
                </a:solidFill>
                <a:effectLst/>
                <a:uLnTx/>
                <a:uFillTx/>
                <a:latin typeface="+mn-ea"/>
                <a:cs typeface="+mn-cs"/>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営業終了間際に客が店舗に行く気が起きない</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➡間接的に昼間も減る</a:t>
            </a:r>
          </a:p>
        </p:txBody>
      </p:sp>
      <p:pic>
        <p:nvPicPr>
          <p:cNvPr id="43" name="Picture 4" descr="ã¨ãã­ã³å§¿ã®å¥³æ§ã®è¡¨æã®ã¤ã©ã¹ããç¬é¡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565" y="3189024"/>
            <a:ext cx="868866" cy="1128397"/>
          </a:xfrm>
          <a:prstGeom prst="rect">
            <a:avLst/>
          </a:prstGeom>
          <a:noFill/>
          <a:extLst>
            <a:ext uri="{909E8E84-426E-40DD-AFC4-6F175D3DCCD1}">
              <a14:hiddenFill xmlns:a14="http://schemas.microsoft.com/office/drawing/2010/main">
                <a:solidFill>
                  <a:srgbClr val="FFFFFF"/>
                </a:solidFill>
              </a14:hiddenFill>
            </a:ext>
          </a:extLst>
        </p:spPr>
      </p:pic>
      <p:sp>
        <p:nvSpPr>
          <p:cNvPr id="44" name="楕円 43">
            <a:extLst>
              <a:ext uri="{FF2B5EF4-FFF2-40B4-BE49-F238E27FC236}">
                <a16:creationId xmlns:a16="http://schemas.microsoft.com/office/drawing/2014/main" id="{91CEDEA6-6836-4FDF-AB33-B49F79A71454}"/>
              </a:ext>
            </a:extLst>
          </p:cNvPr>
          <p:cNvSpPr/>
          <p:nvPr/>
        </p:nvSpPr>
        <p:spPr>
          <a:xfrm>
            <a:off x="6775498" y="5313658"/>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18749753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01C2B8E-B9A4-4BB5-ADE7-0B790BD0EB75}"/>
              </a:ext>
            </a:extLst>
          </p:cNvPr>
          <p:cNvSpPr txBox="1"/>
          <p:nvPr/>
        </p:nvSpPr>
        <p:spPr>
          <a:xfrm>
            <a:off x="2852619" y="1338284"/>
            <a:ext cx="34387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000000"/>
                </a:solidFill>
                <a:effectLst/>
                <a:uLnTx/>
                <a:uFillTx/>
                <a:latin typeface="+mn-ea"/>
                <a:ea typeface="+mn-ea"/>
                <a:cs typeface="Arial"/>
                <a:sym typeface="Arial"/>
              </a:rPr>
              <a:t>回答者</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をカテゴライズ</a:t>
            </a:r>
          </a:p>
        </p:txBody>
      </p:sp>
      <p:cxnSp>
        <p:nvCxnSpPr>
          <p:cNvPr id="10" name="直線矢印コネクタ 9">
            <a:extLst>
              <a:ext uri="{FF2B5EF4-FFF2-40B4-BE49-F238E27FC236}">
                <a16:creationId xmlns:a16="http://schemas.microsoft.com/office/drawing/2014/main" id="{1ABA178B-E4E9-4FA5-A3AB-6F075A2FE6A4}"/>
              </a:ext>
            </a:extLst>
          </p:cNvPr>
          <p:cNvCxnSpPr>
            <a:cxnSpLocks/>
          </p:cNvCxnSpPr>
          <p:nvPr/>
        </p:nvCxnSpPr>
        <p:spPr>
          <a:xfrm>
            <a:off x="4572000" y="3313463"/>
            <a:ext cx="0" cy="160661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角丸四角形 15">
            <a:extLst>
              <a:ext uri="{FF2B5EF4-FFF2-40B4-BE49-F238E27FC236}">
                <a16:creationId xmlns:a16="http://schemas.microsoft.com/office/drawing/2014/main" id="{BF4FC414-ACFF-4D81-9D30-7D772A26D8D9}"/>
              </a:ext>
            </a:extLst>
          </p:cNvPr>
          <p:cNvSpPr/>
          <p:nvPr/>
        </p:nvSpPr>
        <p:spPr>
          <a:xfrm>
            <a:off x="3383868" y="2314124"/>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深夜営業を</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中止したい</a:t>
            </a:r>
            <a:endParaRPr kumimoji="1"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13" name="角丸四角形 21">
            <a:extLst>
              <a:ext uri="{FF2B5EF4-FFF2-40B4-BE49-F238E27FC236}">
                <a16:creationId xmlns:a16="http://schemas.microsoft.com/office/drawing/2014/main" id="{AA952E95-729D-4CF3-B976-48DADE6E5671}"/>
              </a:ext>
            </a:extLst>
          </p:cNvPr>
          <p:cNvSpPr/>
          <p:nvPr/>
        </p:nvSpPr>
        <p:spPr>
          <a:xfrm>
            <a:off x="3383868" y="5088726"/>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FFFF"/>
                </a:solidFill>
                <a:effectLst/>
                <a:uLnTx/>
                <a:uFillTx/>
                <a:latin typeface="+mn-ea"/>
                <a:cs typeface="+mn-cs"/>
                <a:sym typeface="Arial"/>
              </a:rPr>
              <a:t>深夜営業を</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1" i="0" u="none" strike="noStrike" kern="0" cap="none" spc="0" normalizeH="0" baseline="0" noProof="0" dirty="0">
                <a:ln>
                  <a:noFill/>
                </a:ln>
                <a:solidFill>
                  <a:srgbClr val="FF9900"/>
                </a:solidFill>
                <a:effectLst/>
                <a:uLnTx/>
                <a:uFillTx/>
                <a:latin typeface="+mn-ea"/>
                <a:cs typeface="+mn-cs"/>
                <a:sym typeface="Arial"/>
              </a:rPr>
              <a:t>中止したくない</a:t>
            </a:r>
            <a:endParaRPr kumimoji="0"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cxnSp>
        <p:nvCxnSpPr>
          <p:cNvPr id="18" name="直線矢印コネクタ 17">
            <a:extLst>
              <a:ext uri="{FF2B5EF4-FFF2-40B4-BE49-F238E27FC236}">
                <a16:creationId xmlns:a16="http://schemas.microsoft.com/office/drawing/2014/main" id="{56B04A6A-6A4F-44C5-900E-92ED5E7DA928}"/>
              </a:ext>
            </a:extLst>
          </p:cNvPr>
          <p:cNvCxnSpPr>
            <a:cxnSpLocks/>
          </p:cNvCxnSpPr>
          <p:nvPr/>
        </p:nvCxnSpPr>
        <p:spPr>
          <a:xfrm rot="5400000">
            <a:off x="4572000" y="3313463"/>
            <a:ext cx="0" cy="1606614"/>
          </a:xfrm>
          <a:prstGeom prst="straightConnector1">
            <a:avLst/>
          </a:prstGeom>
          <a:ln w="762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深夜営業中止・昼間売り上げへの影響</a:t>
            </a:r>
          </a:p>
        </p:txBody>
      </p:sp>
      <p:sp>
        <p:nvSpPr>
          <p:cNvPr id="21" name="角丸四角形 15">
            <a:extLst>
              <a:ext uri="{FF2B5EF4-FFF2-40B4-BE49-F238E27FC236}">
                <a16:creationId xmlns:a16="http://schemas.microsoft.com/office/drawing/2014/main" id="{EF33FC4F-65F8-4146-BB5C-997654929DB6}"/>
              </a:ext>
            </a:extLst>
          </p:cNvPr>
          <p:cNvSpPr/>
          <p:nvPr/>
        </p:nvSpPr>
        <p:spPr>
          <a:xfrm>
            <a:off x="5760132" y="3539060"/>
            <a:ext cx="2376264" cy="1381016"/>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深夜営業の停止は昼間の売り上げに</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影響する</a:t>
            </a:r>
            <a:endParaRPr kumimoji="1"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22" name="角丸四角形 15">
            <a:extLst>
              <a:ext uri="{FF2B5EF4-FFF2-40B4-BE49-F238E27FC236}">
                <a16:creationId xmlns:a16="http://schemas.microsoft.com/office/drawing/2014/main" id="{FCE0FDBA-4CEC-4503-BB91-39F86BF1E0DD}"/>
              </a:ext>
            </a:extLst>
          </p:cNvPr>
          <p:cNvSpPr/>
          <p:nvPr/>
        </p:nvSpPr>
        <p:spPr>
          <a:xfrm>
            <a:off x="1007604" y="3539060"/>
            <a:ext cx="2376264" cy="1381017"/>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深夜営業の停止は昼間の売り上げに</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影響しない</a:t>
            </a:r>
            <a:endParaRPr kumimoji="1"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115</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35034703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animBg="1"/>
      <p:bldP spid="22"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楕円 48">
            <a:extLst>
              <a:ext uri="{FF2B5EF4-FFF2-40B4-BE49-F238E27FC236}">
                <a16:creationId xmlns:a16="http://schemas.microsoft.com/office/drawing/2014/main" id="{91CEDEA6-6836-4FDF-AB33-B49F79A71454}"/>
              </a:ext>
            </a:extLst>
          </p:cNvPr>
          <p:cNvSpPr/>
          <p:nvPr/>
        </p:nvSpPr>
        <p:spPr>
          <a:xfrm>
            <a:off x="6214261" y="2599594"/>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pic>
        <p:nvPicPr>
          <p:cNvPr id="31" name="図 30"/>
          <p:cNvPicPr>
            <a:picLocks noChangeAspect="1"/>
          </p:cNvPicPr>
          <p:nvPr/>
        </p:nvPicPr>
        <p:blipFill>
          <a:blip r:embed="rId3"/>
          <a:stretch>
            <a:fillRect/>
          </a:stretch>
        </p:blipFill>
        <p:spPr>
          <a:xfrm>
            <a:off x="22756" y="5234944"/>
            <a:ext cx="2015049" cy="1587842"/>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32" name="矢印: 左右 4">
            <a:extLst>
              <a:ext uri="{FF2B5EF4-FFF2-40B4-BE49-F238E27FC236}">
                <a16:creationId xmlns:a16="http://schemas.microsoft.com/office/drawing/2014/main" id="{05D8B3D7-5ED3-4154-BC8F-5714D731EFA2}"/>
              </a:ext>
            </a:extLst>
          </p:cNvPr>
          <p:cNvSpPr/>
          <p:nvPr/>
        </p:nvSpPr>
        <p:spPr>
          <a:xfrm rot="5400000">
            <a:off x="2847923" y="4188462"/>
            <a:ext cx="3525666" cy="304851"/>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3" name="矢印: 左右 5">
            <a:extLst>
              <a:ext uri="{FF2B5EF4-FFF2-40B4-BE49-F238E27FC236}">
                <a16:creationId xmlns:a16="http://schemas.microsoft.com/office/drawing/2014/main" id="{6E4BF385-1AA9-45E1-ABB8-B85DBEC044D9}"/>
              </a:ext>
            </a:extLst>
          </p:cNvPr>
          <p:cNvSpPr/>
          <p:nvPr/>
        </p:nvSpPr>
        <p:spPr>
          <a:xfrm rot="10800000">
            <a:off x="1245112" y="4226375"/>
            <a:ext cx="6763508" cy="220985"/>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4" name="テキスト ボックス 33">
            <a:extLst>
              <a:ext uri="{FF2B5EF4-FFF2-40B4-BE49-F238E27FC236}">
                <a16:creationId xmlns:a16="http://schemas.microsoft.com/office/drawing/2014/main" id="{3EBA78F2-3F13-4304-B7CF-E8884EC87C1A}"/>
              </a:ext>
            </a:extLst>
          </p:cNvPr>
          <p:cNvSpPr txBox="1"/>
          <p:nvPr/>
        </p:nvSpPr>
        <p:spPr>
          <a:xfrm>
            <a:off x="3805086" y="2043618"/>
            <a:ext cx="161133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中止したい</a:t>
            </a:r>
            <a:endParaRPr kumimoji="1" lang="ja-JP" altLang="en-US" sz="60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5" name="テキスト ボックス 34">
            <a:extLst>
              <a:ext uri="{FF2B5EF4-FFF2-40B4-BE49-F238E27FC236}">
                <a16:creationId xmlns:a16="http://schemas.microsoft.com/office/drawing/2014/main" id="{5AEF40B9-6252-4540-9C24-F428A5D6F31E}"/>
              </a:ext>
            </a:extLst>
          </p:cNvPr>
          <p:cNvSpPr txBox="1"/>
          <p:nvPr/>
        </p:nvSpPr>
        <p:spPr>
          <a:xfrm>
            <a:off x="3591964" y="6090460"/>
            <a:ext cx="20697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中止したくない</a:t>
            </a:r>
          </a:p>
        </p:txBody>
      </p:sp>
      <p:sp>
        <p:nvSpPr>
          <p:cNvPr id="36" name="テキスト ボックス 35">
            <a:extLst>
              <a:ext uri="{FF2B5EF4-FFF2-40B4-BE49-F238E27FC236}">
                <a16:creationId xmlns:a16="http://schemas.microsoft.com/office/drawing/2014/main" id="{3E87C4DD-7019-4980-B4DA-73C5AF60D2AF}"/>
              </a:ext>
            </a:extLst>
          </p:cNvPr>
          <p:cNvSpPr txBox="1"/>
          <p:nvPr/>
        </p:nvSpPr>
        <p:spPr>
          <a:xfrm>
            <a:off x="8148102" y="3960642"/>
            <a:ext cx="800219"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する</a:t>
            </a:r>
          </a:p>
        </p:txBody>
      </p:sp>
      <p:sp>
        <p:nvSpPr>
          <p:cNvPr id="37" name="テキスト ボックス 36">
            <a:extLst>
              <a:ext uri="{FF2B5EF4-FFF2-40B4-BE49-F238E27FC236}">
                <a16:creationId xmlns:a16="http://schemas.microsoft.com/office/drawing/2014/main" id="{F1F7B8CB-C658-48DE-BCA6-8FAB4DFFCCCF}"/>
              </a:ext>
            </a:extLst>
          </p:cNvPr>
          <p:cNvSpPr txBox="1"/>
          <p:nvPr/>
        </p:nvSpPr>
        <p:spPr>
          <a:xfrm>
            <a:off x="203876" y="3962241"/>
            <a:ext cx="989373"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しない</a:t>
            </a:r>
          </a:p>
        </p:txBody>
      </p:sp>
      <p:sp>
        <p:nvSpPr>
          <p:cNvPr id="38" name="楕円 37">
            <a:extLst>
              <a:ext uri="{FF2B5EF4-FFF2-40B4-BE49-F238E27FC236}">
                <a16:creationId xmlns:a16="http://schemas.microsoft.com/office/drawing/2014/main" id="{B93EE6B1-8A34-4626-BD8E-38A67CF784E3}"/>
              </a:ext>
            </a:extLst>
          </p:cNvPr>
          <p:cNvSpPr/>
          <p:nvPr/>
        </p:nvSpPr>
        <p:spPr>
          <a:xfrm>
            <a:off x="1292689" y="5247586"/>
            <a:ext cx="1929271" cy="684908"/>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9" name="楕円 38">
            <a:extLst>
              <a:ext uri="{FF2B5EF4-FFF2-40B4-BE49-F238E27FC236}">
                <a16:creationId xmlns:a16="http://schemas.microsoft.com/office/drawing/2014/main" id="{C94616A9-099E-456A-B08C-5311C618B4C0}"/>
              </a:ext>
            </a:extLst>
          </p:cNvPr>
          <p:cNvSpPr/>
          <p:nvPr/>
        </p:nvSpPr>
        <p:spPr>
          <a:xfrm>
            <a:off x="1300520" y="3883921"/>
            <a:ext cx="1929271" cy="684908"/>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2" name="楕円 41">
            <a:extLst>
              <a:ext uri="{FF2B5EF4-FFF2-40B4-BE49-F238E27FC236}">
                <a16:creationId xmlns:a16="http://schemas.microsoft.com/office/drawing/2014/main" id="{42D7EB53-12E3-451A-A53E-5ABA13D310A8}"/>
              </a:ext>
            </a:extLst>
          </p:cNvPr>
          <p:cNvSpPr/>
          <p:nvPr/>
        </p:nvSpPr>
        <p:spPr>
          <a:xfrm>
            <a:off x="2556896" y="4879124"/>
            <a:ext cx="1929271" cy="684908"/>
          </a:xfrm>
          <a:prstGeom prst="ellipse">
            <a:avLst/>
          </a:prstGeom>
          <a:solidFill>
            <a:srgbClr val="008080"/>
          </a:solidFill>
          <a:ln w="127000" cap="flat" cmpd="sng" algn="ctr">
            <a:solidFill>
              <a:srgbClr val="003366"/>
            </a:solidFill>
            <a:prstDash val="solid"/>
            <a:rou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3" name="楕円 42">
            <a:extLst>
              <a:ext uri="{FF2B5EF4-FFF2-40B4-BE49-F238E27FC236}">
                <a16:creationId xmlns:a16="http://schemas.microsoft.com/office/drawing/2014/main" id="{0FB99763-2D86-48EE-9E9A-6304D6ACC2C4}"/>
              </a:ext>
            </a:extLst>
          </p:cNvPr>
          <p:cNvSpPr/>
          <p:nvPr/>
        </p:nvSpPr>
        <p:spPr>
          <a:xfrm>
            <a:off x="5123394" y="5100500"/>
            <a:ext cx="1877623" cy="677926"/>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4" name="楕円 43">
            <a:extLst>
              <a:ext uri="{FF2B5EF4-FFF2-40B4-BE49-F238E27FC236}">
                <a16:creationId xmlns:a16="http://schemas.microsoft.com/office/drawing/2014/main" id="{48E9B35C-2672-4C24-9339-9AA33EC879C0}"/>
              </a:ext>
            </a:extLst>
          </p:cNvPr>
          <p:cNvSpPr/>
          <p:nvPr/>
        </p:nvSpPr>
        <p:spPr>
          <a:xfrm>
            <a:off x="5127957" y="5634936"/>
            <a:ext cx="1929271" cy="684908"/>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6" name="楕円 45">
            <a:extLst>
              <a:ext uri="{FF2B5EF4-FFF2-40B4-BE49-F238E27FC236}">
                <a16:creationId xmlns:a16="http://schemas.microsoft.com/office/drawing/2014/main" id="{CFF69CE8-659C-4082-8C78-7DE226808577}"/>
              </a:ext>
            </a:extLst>
          </p:cNvPr>
          <p:cNvSpPr/>
          <p:nvPr/>
        </p:nvSpPr>
        <p:spPr>
          <a:xfrm>
            <a:off x="6126227" y="3933007"/>
            <a:ext cx="1929271" cy="684908"/>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7" name="L 字 46">
            <a:extLst>
              <a:ext uri="{FF2B5EF4-FFF2-40B4-BE49-F238E27FC236}">
                <a16:creationId xmlns:a16="http://schemas.microsoft.com/office/drawing/2014/main" id="{3A69B1E5-0BC8-42DD-92A5-40C7BA8D145D}"/>
              </a:ext>
            </a:extLst>
          </p:cNvPr>
          <p:cNvSpPr/>
          <p:nvPr/>
        </p:nvSpPr>
        <p:spPr>
          <a:xfrm>
            <a:off x="1227650" y="2599594"/>
            <a:ext cx="6885763" cy="2106629"/>
          </a:xfrm>
          <a:prstGeom prst="corner">
            <a:avLst>
              <a:gd name="adj1" fmla="val 50000"/>
              <a:gd name="adj2" fmla="val 100928"/>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48" name="正方形/長方形 47">
            <a:extLst>
              <a:ext uri="{FF2B5EF4-FFF2-40B4-BE49-F238E27FC236}">
                <a16:creationId xmlns:a16="http://schemas.microsoft.com/office/drawing/2014/main" id="{22C7542B-E8E1-4AFD-823A-7D33019D76E3}"/>
              </a:ext>
            </a:extLst>
          </p:cNvPr>
          <p:cNvSpPr/>
          <p:nvPr/>
        </p:nvSpPr>
        <p:spPr>
          <a:xfrm>
            <a:off x="1319338" y="4879124"/>
            <a:ext cx="5737890" cy="1084188"/>
          </a:xfrm>
          <a:prstGeom prst="rect">
            <a:avLst/>
          </a:prstGeom>
          <a:noFill/>
          <a:ln w="762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26" name="四角形吹き出し 25"/>
          <p:cNvSpPr/>
          <p:nvPr/>
        </p:nvSpPr>
        <p:spPr>
          <a:xfrm>
            <a:off x="5532664" y="2304749"/>
            <a:ext cx="2218217" cy="814867"/>
          </a:xfrm>
          <a:prstGeom prst="wedgeRectCallout">
            <a:avLst>
              <a:gd name="adj1" fmla="val -45692"/>
              <a:gd name="adj2" fmla="val 100837"/>
            </a:avLst>
          </a:prstGeom>
          <a:solidFill>
            <a:srgbClr val="FF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mn-ea"/>
                <a:cs typeface="+mn-cs"/>
                <a:sym typeface="Arial"/>
              </a:rPr>
              <a:t>学生エリア</a:t>
            </a:r>
            <a:endParaRPr kumimoji="1" lang="en-US" altLang="ja-JP" sz="2800" b="1" i="0" u="none" strike="noStrike" kern="0" cap="none" spc="0" normalizeH="0" baseline="0" noProof="0" dirty="0">
              <a:ln>
                <a:noFill/>
              </a:ln>
              <a:solidFill>
                <a:srgbClr val="FFFFFF"/>
              </a:solidFill>
              <a:effectLst/>
              <a:uLnTx/>
              <a:uFillTx/>
              <a:latin typeface="+mn-ea"/>
              <a:cs typeface="+mn-cs"/>
              <a:sym typeface="Arial"/>
            </a:endParaRPr>
          </a:p>
        </p:txBody>
      </p:sp>
      <p:sp>
        <p:nvSpPr>
          <p:cNvPr id="27" name="四角形吹き出し 26"/>
          <p:cNvSpPr/>
          <p:nvPr/>
        </p:nvSpPr>
        <p:spPr>
          <a:xfrm>
            <a:off x="6876265" y="6039413"/>
            <a:ext cx="2218217" cy="814867"/>
          </a:xfrm>
          <a:prstGeom prst="wedgeRectCallout">
            <a:avLst>
              <a:gd name="adj1" fmla="val -34780"/>
              <a:gd name="adj2" fmla="val -77386"/>
            </a:avLst>
          </a:prstGeom>
          <a:solidFill>
            <a:srgbClr val="003366"/>
          </a:solid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mn-ea"/>
                <a:cs typeface="+mn-cs"/>
                <a:sym typeface="Arial"/>
              </a:rPr>
              <a:t>主要道沿い</a:t>
            </a:r>
            <a:endParaRPr kumimoji="1" lang="en-US" altLang="ja-JP" sz="2800" b="1" i="0" u="none" strike="noStrike" kern="0" cap="none" spc="0" normalizeH="0" baseline="0" noProof="0" dirty="0">
              <a:ln>
                <a:noFill/>
              </a:ln>
              <a:solidFill>
                <a:srgbClr val="FFFFFF"/>
              </a:solidFill>
              <a:effectLst/>
              <a:uLnTx/>
              <a:uFillTx/>
              <a:latin typeface="+mn-ea"/>
              <a:cs typeface="+mn-cs"/>
              <a:sym typeface="Arial"/>
            </a:endParaRPr>
          </a:p>
        </p:txBody>
      </p:sp>
      <p:sp>
        <p:nvSpPr>
          <p:cNvPr id="28" name="テキスト ボックス 27">
            <a:extLst>
              <a:ext uri="{FF2B5EF4-FFF2-40B4-BE49-F238E27FC236}">
                <a16:creationId xmlns:a16="http://schemas.microsoft.com/office/drawing/2014/main" id="{F36DF27F-119F-4998-BD6A-0BF7503BCE5C}"/>
              </a:ext>
            </a:extLst>
          </p:cNvPr>
          <p:cNvSpPr txBox="1"/>
          <p:nvPr/>
        </p:nvSpPr>
        <p:spPr>
          <a:xfrm flipH="1">
            <a:off x="543219" y="1307051"/>
            <a:ext cx="828297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cs typeface="+mn-cs"/>
                <a:sym typeface="Arial"/>
              </a:rPr>
              <a:t>横軸：深夜営業停止による昼間の売り上げへの影響</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116</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深夜営業中止・昼間売り上げへの影響</a:t>
            </a:r>
          </a:p>
        </p:txBody>
      </p:sp>
      <p:sp>
        <p:nvSpPr>
          <p:cNvPr id="29" name="楕円 28">
            <a:extLst>
              <a:ext uri="{FF2B5EF4-FFF2-40B4-BE49-F238E27FC236}">
                <a16:creationId xmlns:a16="http://schemas.microsoft.com/office/drawing/2014/main" id="{9D6BDB0B-3633-424F-9DF9-4D4F71927A4E}"/>
              </a:ext>
            </a:extLst>
          </p:cNvPr>
          <p:cNvSpPr/>
          <p:nvPr/>
        </p:nvSpPr>
        <p:spPr>
          <a:xfrm>
            <a:off x="1333354" y="3233541"/>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1" name="楕円 40">
            <a:extLst>
              <a:ext uri="{FF2B5EF4-FFF2-40B4-BE49-F238E27FC236}">
                <a16:creationId xmlns:a16="http://schemas.microsoft.com/office/drawing/2014/main" id="{B477D33D-53AC-4F19-9B28-EDC3705FE9B4}"/>
              </a:ext>
            </a:extLst>
          </p:cNvPr>
          <p:cNvSpPr/>
          <p:nvPr/>
        </p:nvSpPr>
        <p:spPr>
          <a:xfrm>
            <a:off x="1295899" y="2646143"/>
            <a:ext cx="1929271" cy="684908"/>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35597280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26" grpId="0" animBg="1"/>
      <p:bldP spid="27"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j-ea"/>
                <a:ea typeface="+mj-ea"/>
                <a:cs typeface="+mn-cs"/>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j-ea"/>
                <a:ea typeface="+mj-ea"/>
                <a:cs typeface="+mn-cs"/>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j-ea"/>
                <a:cs typeface="+mj-cs"/>
              </a:rPr>
              <a:t>ヒアリング　</a:t>
            </a:r>
            <a:r>
              <a:rPr kumimoji="1" lang="ja-JP" altLang="en-US" sz="2800" b="0" i="0" u="none" strike="noStrike" kern="0" cap="none" spc="0" normalizeH="0" baseline="0" noProof="0" dirty="0">
                <a:ln>
                  <a:noFill/>
                </a:ln>
                <a:solidFill>
                  <a:srgbClr val="FFFFFF"/>
                </a:solidFill>
                <a:effectLst/>
                <a:uLnTx/>
                <a:uFillTx/>
                <a:latin typeface="+mj-ea"/>
                <a:cs typeface="+mj-cs"/>
              </a:rPr>
              <a:t>セイコーマート：コンビニモデル</a:t>
            </a:r>
          </a:p>
        </p:txBody>
      </p:sp>
      <p:pic>
        <p:nvPicPr>
          <p:cNvPr id="1026" name="Picture 2" descr="Sec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16" y="1758364"/>
            <a:ext cx="3283617" cy="623889"/>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吹き出し 5"/>
          <p:cNvSpPr/>
          <p:nvPr/>
        </p:nvSpPr>
        <p:spPr>
          <a:xfrm>
            <a:off x="324853" y="2827422"/>
            <a:ext cx="3633536" cy="1022684"/>
          </a:xfrm>
          <a:prstGeom prst="wedgeRectCallout">
            <a:avLst>
              <a:gd name="adj1" fmla="val -3331"/>
              <a:gd name="adj2" fmla="val -89935"/>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mj-ea"/>
                <a:ea typeface="+mj-ea"/>
                <a:cs typeface="+mn-cs"/>
              </a:rPr>
              <a:t>24</a:t>
            </a:r>
            <a:r>
              <a:rPr kumimoji="1" lang="ja-JP" altLang="en-US" sz="2400" b="0" i="0" u="none" strike="noStrike" kern="1200" cap="none" spc="0" normalizeH="0" baseline="0" noProof="0" dirty="0">
                <a:ln>
                  <a:noFill/>
                </a:ln>
                <a:solidFill>
                  <a:srgbClr val="FFFFFF"/>
                </a:solidFill>
                <a:effectLst/>
                <a:uLnTx/>
                <a:uFillTx/>
                <a:latin typeface="+mj-ea"/>
                <a:ea typeface="+mj-ea"/>
                <a:cs typeface="+mn-cs"/>
              </a:rPr>
              <a:t>時間にこだわりません</a:t>
            </a:r>
          </a:p>
        </p:txBody>
      </p:sp>
      <p:sp>
        <p:nvSpPr>
          <p:cNvPr id="7" name="右中かっこ 6"/>
          <p:cNvSpPr/>
          <p:nvPr/>
        </p:nvSpPr>
        <p:spPr>
          <a:xfrm>
            <a:off x="4102769" y="1758364"/>
            <a:ext cx="469231" cy="2091742"/>
          </a:xfrm>
          <a:prstGeom prst="rightBrace">
            <a:avLst>
              <a:gd name="adj1" fmla="val 8333"/>
              <a:gd name="adj2" fmla="val 51726"/>
            </a:avLst>
          </a:prstGeom>
          <a:ln w="38100">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j-ea"/>
              <a:ea typeface="+mj-ea"/>
              <a:cs typeface="+mn-cs"/>
            </a:endParaRPr>
          </a:p>
        </p:txBody>
      </p:sp>
      <p:sp>
        <p:nvSpPr>
          <p:cNvPr id="8" name="角丸四角形 7"/>
          <p:cNvSpPr/>
          <p:nvPr/>
        </p:nvSpPr>
        <p:spPr>
          <a:xfrm>
            <a:off x="4716380" y="1758364"/>
            <a:ext cx="4275220" cy="2091742"/>
          </a:xfrm>
          <a:prstGeom prst="roundRect">
            <a:avLst/>
          </a:prstGeom>
          <a:no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9900"/>
                </a:solidFill>
                <a:effectLst/>
                <a:uLnTx/>
                <a:uFillTx/>
                <a:latin typeface="+mj-ea"/>
                <a:ea typeface="+mj-ea"/>
                <a:cs typeface="+mn-cs"/>
              </a:rPr>
              <a:t>現場の</a:t>
            </a:r>
            <a:r>
              <a:rPr kumimoji="1" lang="en-US" altLang="ja-JP" sz="2400" b="0" i="0" u="none" strike="noStrike" kern="1200" cap="none" spc="0" normalizeH="0" baseline="0" noProof="0" dirty="0">
                <a:ln>
                  <a:noFill/>
                </a:ln>
                <a:solidFill>
                  <a:srgbClr val="FF9900"/>
                </a:solidFill>
                <a:effectLst/>
                <a:uLnTx/>
                <a:uFillTx/>
                <a:latin typeface="+mj-ea"/>
                <a:ea typeface="+mj-ea"/>
                <a:cs typeface="+mn-cs"/>
              </a:rPr>
              <a:t>FC</a:t>
            </a:r>
            <a:r>
              <a:rPr kumimoji="1" lang="ja-JP" altLang="en-US" sz="2400" b="0" i="0" u="none" strike="noStrike" kern="1200" cap="none" spc="0" normalizeH="0" baseline="0" noProof="0" dirty="0">
                <a:ln>
                  <a:noFill/>
                </a:ln>
                <a:solidFill>
                  <a:srgbClr val="FF9900"/>
                </a:solidFill>
                <a:effectLst/>
                <a:uLnTx/>
                <a:uFillTx/>
                <a:latin typeface="+mj-ea"/>
                <a:ea typeface="+mj-ea"/>
                <a:cs typeface="+mn-cs"/>
              </a:rPr>
              <a:t>店が疲弊</a:t>
            </a:r>
            <a:endParaRPr kumimoji="1" lang="en-US" altLang="ja-JP" sz="2400" b="0" i="0" u="none" strike="noStrike" kern="1200" cap="none" spc="0" normalizeH="0" baseline="0" noProof="0" dirty="0">
              <a:ln>
                <a:noFill/>
              </a:ln>
              <a:solidFill>
                <a:srgbClr val="FF9900"/>
              </a:solidFill>
              <a:effectLst/>
              <a:uLnTx/>
              <a:uFillTx/>
              <a:latin typeface="+mj-ea"/>
              <a:ea typeface="+mj-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srgbClr val="FF9900"/>
              </a:solidFill>
              <a:effectLst/>
              <a:uLnTx/>
              <a:uFillTx/>
              <a:latin typeface="+mj-ea"/>
              <a:ea typeface="+mj-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FF9900"/>
              </a:solidFill>
              <a:effectLst/>
              <a:uLnTx/>
              <a:uFillTx/>
              <a:latin typeface="+mj-ea"/>
              <a:ea typeface="+mj-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9900"/>
                </a:solidFill>
                <a:effectLst/>
                <a:uLnTx/>
                <a:uFillTx/>
                <a:latin typeface="+mj-ea"/>
                <a:ea typeface="+mj-ea"/>
                <a:cs typeface="+mn-cs"/>
              </a:rPr>
              <a:t>FC</a:t>
            </a:r>
            <a:r>
              <a:rPr kumimoji="0" lang="ja-JP" altLang="en-US" sz="2400" b="0" i="0" u="none" strike="noStrike" kern="1200" cap="none" spc="0" normalizeH="0" baseline="0" noProof="0" dirty="0">
                <a:ln>
                  <a:noFill/>
                </a:ln>
                <a:solidFill>
                  <a:srgbClr val="FF9900"/>
                </a:solidFill>
                <a:effectLst/>
                <a:uLnTx/>
                <a:uFillTx/>
                <a:latin typeface="+mj-ea"/>
                <a:ea typeface="+mj-ea"/>
                <a:cs typeface="+mn-cs"/>
              </a:rPr>
              <a:t>店から直営店に切り替え</a:t>
            </a:r>
            <a:endParaRPr kumimoji="1" lang="ja-JP" altLang="en-US" sz="2400" b="0" i="0" u="none" strike="noStrike" kern="1200" cap="none" spc="0" normalizeH="0" baseline="0" noProof="0" dirty="0">
              <a:ln>
                <a:noFill/>
              </a:ln>
              <a:solidFill>
                <a:srgbClr val="FF9900"/>
              </a:solidFill>
              <a:effectLst/>
              <a:uLnTx/>
              <a:uFillTx/>
              <a:latin typeface="+mj-ea"/>
              <a:ea typeface="+mj-ea"/>
              <a:cs typeface="+mn-cs"/>
            </a:endParaRPr>
          </a:p>
        </p:txBody>
      </p:sp>
      <p:sp>
        <p:nvSpPr>
          <p:cNvPr id="9" name="テキスト ボックス 8"/>
          <p:cNvSpPr txBox="1"/>
          <p:nvPr/>
        </p:nvSpPr>
        <p:spPr>
          <a:xfrm>
            <a:off x="5354052" y="1573698"/>
            <a:ext cx="66173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j-ea"/>
                <a:ea typeface="+mj-ea"/>
                <a:cs typeface="+mn-cs"/>
              </a:rPr>
              <a:t>背景</a:t>
            </a:r>
          </a:p>
        </p:txBody>
      </p:sp>
      <p:sp>
        <p:nvSpPr>
          <p:cNvPr id="10" name="下矢印 9"/>
          <p:cNvSpPr/>
          <p:nvPr/>
        </p:nvSpPr>
        <p:spPr>
          <a:xfrm>
            <a:off x="6727156" y="2563603"/>
            <a:ext cx="345908" cy="481263"/>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j-ea"/>
              <a:ea typeface="+mj-ea"/>
              <a:cs typeface="+mn-cs"/>
            </a:endParaRPr>
          </a:p>
        </p:txBody>
      </p:sp>
      <p:sp>
        <p:nvSpPr>
          <p:cNvPr id="16" name="雲 15"/>
          <p:cNvSpPr/>
          <p:nvPr/>
        </p:nvSpPr>
        <p:spPr>
          <a:xfrm>
            <a:off x="186267" y="4174957"/>
            <a:ext cx="8805333" cy="2514601"/>
          </a:xfrm>
          <a:prstGeom prst="cloud">
            <a:avLst/>
          </a:prstGeom>
          <a:no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j-ea"/>
                <a:ea typeface="+mj-ea"/>
                <a:cs typeface="+mn-cs"/>
              </a:rPr>
              <a:t>セイコーマート本部の取り分（利益）が</a:t>
            </a:r>
            <a:endParaRPr kumimoji="1" lang="en-US" altLang="ja-JP" sz="2400" b="0" i="0" u="none" strike="noStrike" kern="1200" cap="none" spc="0" normalizeH="0" baseline="0" noProof="0" dirty="0">
              <a:ln>
                <a:noFill/>
              </a:ln>
              <a:solidFill>
                <a:srgbClr val="000000"/>
              </a:solidFill>
              <a:effectLst/>
              <a:uLnTx/>
              <a:uFillTx/>
              <a:latin typeface="+mj-ea"/>
              <a:ea typeface="+mj-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mj-ea"/>
                <a:ea typeface="+mj-ea"/>
                <a:cs typeface="+mn-cs"/>
              </a:rPr>
              <a:t>減ってしまうのでは？</a:t>
            </a: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j-ea"/>
                <a:ea typeface="+mj-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altLang="ja-JP" sz="1400" b="0" i="0" u="none" strike="noStrike" kern="1200" cap="none" spc="0" normalizeH="0" baseline="0" noProof="0" dirty="0">
              <a:ln>
                <a:noFill/>
              </a:ln>
              <a:solidFill>
                <a:srgbClr val="FFFFFF"/>
              </a:solidFill>
              <a:effectLst/>
              <a:uLnTx/>
              <a:uFillTx/>
              <a:latin typeface="+mj-ea"/>
              <a:ea typeface="+mj-ea"/>
              <a:cs typeface="+mn-cs"/>
            </a:endParaRPr>
          </a:p>
        </p:txBody>
      </p:sp>
    </p:spTree>
    <p:extLst>
      <p:ext uri="{BB962C8B-B14F-4D97-AF65-F5344CB8AC3E}">
        <p14:creationId xmlns:p14="http://schemas.microsoft.com/office/powerpoint/2010/main" val="3954239551"/>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11113"/>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mn-cs"/>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mn-cs"/>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0"/>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lvl="0" defTabSz="914400" eaLnBrk="1" hangingPunct="1">
              <a:defRPr/>
            </a:pPr>
            <a:r>
              <a:rPr kumimoji="1" lang="ja-JP" altLang="en-US" sz="4000" b="0" i="0" u="none" strike="noStrike" kern="0" cap="none" spc="0" normalizeH="0" baseline="0" noProof="0" dirty="0">
                <a:ln>
                  <a:noFill/>
                </a:ln>
                <a:solidFill>
                  <a:srgbClr val="FFFFFF"/>
                </a:solidFill>
                <a:effectLst/>
                <a:uLnTx/>
                <a:uFillTx/>
                <a:latin typeface="+mn-ea"/>
                <a:ea typeface="+mn-ea"/>
              </a:rPr>
              <a:t>ヒアリング</a:t>
            </a:r>
            <a:r>
              <a:rPr lang="ja-JP" altLang="en-US" sz="4000" kern="0" dirty="0">
                <a:solidFill>
                  <a:srgbClr val="FFFFFF"/>
                </a:solidFill>
                <a:latin typeface="+mn-ea"/>
                <a:ea typeface="+mn-ea"/>
              </a:rPr>
              <a:t>　</a:t>
            </a:r>
            <a:r>
              <a:rPr lang="ja-JP" altLang="en-US" sz="2800" kern="0" dirty="0">
                <a:solidFill>
                  <a:srgbClr val="FFFFFF"/>
                </a:solidFill>
                <a:latin typeface="+mn-ea"/>
                <a:ea typeface="+mn-ea"/>
              </a:rPr>
              <a:t>セイコーマート：ビジネスモデル</a:t>
            </a:r>
            <a:endParaRPr kumimoji="1" lang="ja-JP" altLang="en-US" sz="2800" b="0" i="0" u="none" strike="noStrike" kern="0" cap="none" spc="0" normalizeH="0" baseline="0" noProof="0" dirty="0">
              <a:ln>
                <a:noFill/>
              </a:ln>
              <a:solidFill>
                <a:srgbClr val="FFFFFF"/>
              </a:solidFill>
              <a:effectLst/>
              <a:uLnTx/>
              <a:uFillTx/>
              <a:latin typeface="+mn-ea"/>
              <a:ea typeface="+mn-ea"/>
            </a:endParaRPr>
          </a:p>
        </p:txBody>
      </p:sp>
      <p:sp>
        <p:nvSpPr>
          <p:cNvPr id="2" name="右矢印吹き出し 1"/>
          <p:cNvSpPr/>
          <p:nvPr/>
        </p:nvSpPr>
        <p:spPr>
          <a:xfrm>
            <a:off x="641684" y="1743659"/>
            <a:ext cx="1840831" cy="2129590"/>
          </a:xfrm>
          <a:prstGeom prst="rightArrowCallou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2800" dirty="0">
                <a:latin typeface="+mn-ea"/>
              </a:rPr>
              <a:t>製造</a:t>
            </a:r>
            <a:endParaRPr kumimoji="1" lang="en-US" altLang="ja-JP" sz="2800" dirty="0">
              <a:latin typeface="+mn-ea"/>
            </a:endParaRPr>
          </a:p>
          <a:p>
            <a:pPr algn="ctr"/>
            <a:r>
              <a:rPr lang="ja-JP" altLang="en-US" sz="2800" dirty="0">
                <a:latin typeface="+mn-ea"/>
              </a:rPr>
              <a:t>原料生産</a:t>
            </a:r>
            <a:endParaRPr kumimoji="1" lang="en-US" altLang="ja-JP" sz="2800" dirty="0">
              <a:latin typeface="+mn-ea"/>
            </a:endParaRPr>
          </a:p>
        </p:txBody>
      </p:sp>
      <p:sp>
        <p:nvSpPr>
          <p:cNvPr id="21" name="右矢印吹き出し 20"/>
          <p:cNvSpPr/>
          <p:nvPr/>
        </p:nvSpPr>
        <p:spPr>
          <a:xfrm>
            <a:off x="2731169" y="1743659"/>
            <a:ext cx="1840831" cy="2129590"/>
          </a:xfrm>
          <a:prstGeom prst="rightArrowCallou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800" dirty="0">
                <a:latin typeface="+mn-ea"/>
              </a:rPr>
              <a:t>サービス</a:t>
            </a:r>
            <a:endParaRPr lang="en-US" altLang="ja-JP" sz="2800" dirty="0">
              <a:latin typeface="+mn-ea"/>
            </a:endParaRPr>
          </a:p>
          <a:p>
            <a:pPr algn="ctr"/>
            <a:r>
              <a:rPr lang="ja-JP" altLang="en-US" sz="2800" dirty="0">
                <a:latin typeface="+mn-ea"/>
              </a:rPr>
              <a:t>物流</a:t>
            </a:r>
            <a:endParaRPr lang="en-US" altLang="ja-JP" sz="2800" dirty="0">
              <a:latin typeface="+mn-ea"/>
            </a:endParaRPr>
          </a:p>
        </p:txBody>
      </p:sp>
      <p:sp>
        <p:nvSpPr>
          <p:cNvPr id="22" name="右矢印吹き出し 21"/>
          <p:cNvSpPr/>
          <p:nvPr/>
        </p:nvSpPr>
        <p:spPr>
          <a:xfrm>
            <a:off x="4820654" y="1743659"/>
            <a:ext cx="1840831" cy="2129590"/>
          </a:xfrm>
          <a:prstGeom prst="rightArrowCallou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800" dirty="0">
                <a:latin typeface="+mn-ea"/>
              </a:rPr>
              <a:t>小売</a:t>
            </a:r>
            <a:endParaRPr lang="en-US" altLang="ja-JP" sz="2800" dirty="0">
              <a:latin typeface="+mn-ea"/>
            </a:endParaRPr>
          </a:p>
        </p:txBody>
      </p:sp>
      <p:pic>
        <p:nvPicPr>
          <p:cNvPr id="2050" name="Picture 2" descr="レジ前の行列のイラスト（男性店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139" y="1951204"/>
            <a:ext cx="1714500"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矢印コネクタ 3"/>
          <p:cNvCxnSpPr/>
          <p:nvPr/>
        </p:nvCxnSpPr>
        <p:spPr>
          <a:xfrm>
            <a:off x="4820654" y="4407540"/>
            <a:ext cx="1839600" cy="0"/>
          </a:xfrm>
          <a:prstGeom prst="straightConnector1">
            <a:avLst/>
          </a:prstGeom>
          <a:ln w="63500">
            <a:solidFill>
              <a:srgbClr val="99CC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41684" y="4824638"/>
            <a:ext cx="6018570" cy="0"/>
          </a:xfrm>
          <a:prstGeom prst="straightConnector1">
            <a:avLst/>
          </a:prstGeom>
          <a:ln w="63500">
            <a:solidFill>
              <a:srgbClr val="FF99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814023" y="3941956"/>
            <a:ext cx="1855485" cy="461665"/>
          </a:xfrm>
          <a:prstGeom prst="rect">
            <a:avLst/>
          </a:prstGeom>
          <a:noFill/>
        </p:spPr>
        <p:txBody>
          <a:bodyPr wrap="square" rtlCol="0">
            <a:spAutoFit/>
          </a:bodyPr>
          <a:lstStyle/>
          <a:p>
            <a:pPr algn="ctr"/>
            <a:r>
              <a:rPr kumimoji="1" lang="ja-JP" altLang="en-US" sz="2400" dirty="0">
                <a:solidFill>
                  <a:srgbClr val="99CC00"/>
                </a:solidFill>
                <a:latin typeface="+mn-ea"/>
                <a:ea typeface="+mn-ea"/>
              </a:rPr>
              <a:t>他の大手</a:t>
            </a:r>
          </a:p>
        </p:txBody>
      </p:sp>
      <p:sp>
        <p:nvSpPr>
          <p:cNvPr id="23" name="テキスト ボックス 22"/>
          <p:cNvSpPr txBox="1"/>
          <p:nvPr/>
        </p:nvSpPr>
        <p:spPr>
          <a:xfrm>
            <a:off x="2193535" y="4372755"/>
            <a:ext cx="2980267" cy="461665"/>
          </a:xfrm>
          <a:prstGeom prst="rect">
            <a:avLst/>
          </a:prstGeom>
          <a:noFill/>
        </p:spPr>
        <p:txBody>
          <a:bodyPr wrap="square" rtlCol="0">
            <a:spAutoFit/>
          </a:bodyPr>
          <a:lstStyle/>
          <a:p>
            <a:pPr algn="ctr"/>
            <a:r>
              <a:rPr kumimoji="1" lang="ja-JP" altLang="en-US" sz="2400" dirty="0">
                <a:solidFill>
                  <a:srgbClr val="FF9900"/>
                </a:solidFill>
                <a:latin typeface="+mn-ea"/>
                <a:ea typeface="+mn-ea"/>
              </a:rPr>
              <a:t>セイコーマート</a:t>
            </a:r>
          </a:p>
        </p:txBody>
      </p:sp>
      <p:sp>
        <p:nvSpPr>
          <p:cNvPr id="24" name="対角する 2 つの角を切り取った四角形 23"/>
          <p:cNvSpPr/>
          <p:nvPr/>
        </p:nvSpPr>
        <p:spPr>
          <a:xfrm>
            <a:off x="1120051" y="5066575"/>
            <a:ext cx="6903898" cy="1644284"/>
          </a:xfrm>
          <a:prstGeom prst="snip2DiagRect">
            <a:avLst>
              <a:gd name="adj1" fmla="val 0"/>
              <a:gd name="adj2" fmla="val 30055"/>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n-ea"/>
              </a:rPr>
              <a:t>３つの事業を自社で手掛けることで</a:t>
            </a:r>
            <a:endParaRPr kumimoji="1" lang="en-US" altLang="ja-JP" sz="2800" dirty="0">
              <a:solidFill>
                <a:schemeClr val="tx1"/>
              </a:solidFill>
              <a:latin typeface="+mn-ea"/>
            </a:endParaRPr>
          </a:p>
          <a:p>
            <a:pPr algn="ctr"/>
            <a:r>
              <a:rPr lang="ja-JP" altLang="en-US" sz="2800" dirty="0">
                <a:solidFill>
                  <a:srgbClr val="008080"/>
                </a:solidFill>
                <a:latin typeface="+mn-ea"/>
              </a:rPr>
              <a:t>新たな利益</a:t>
            </a:r>
            <a:r>
              <a:rPr lang="ja-JP" altLang="en-US" sz="2800" dirty="0">
                <a:solidFill>
                  <a:schemeClr val="tx1"/>
                </a:solidFill>
                <a:latin typeface="+mn-ea"/>
              </a:rPr>
              <a:t>を生み出す</a:t>
            </a:r>
            <a:endParaRPr kumimoji="1" lang="ja-JP" altLang="en-US" sz="2800" dirty="0">
              <a:solidFill>
                <a:schemeClr val="tx1"/>
              </a:solidFill>
              <a:latin typeface="+mn-ea"/>
            </a:endParaRPr>
          </a:p>
        </p:txBody>
      </p:sp>
      <p:sp>
        <p:nvSpPr>
          <p:cNvPr id="3" name="スライド番号プレースホルダー 2"/>
          <p:cNvSpPr>
            <a:spLocks noGrp="1"/>
          </p:cNvSpPr>
          <p:nvPr>
            <p:ph type="sldNum" sz="quarter" idx="12"/>
          </p:nvPr>
        </p:nvSpPr>
        <p:spPr>
          <a:xfrm>
            <a:off x="6572250" y="276226"/>
            <a:ext cx="2133600" cy="476250"/>
          </a:xfrm>
        </p:spPr>
        <p:txBody>
          <a:bodyPr/>
          <a:lstStyle/>
          <a:p>
            <a:pPr>
              <a:defRPr/>
            </a:pPr>
            <a:fld id="{BCEDF8B0-7719-4061-8C31-341D50A1F65D}" type="slidenum">
              <a:rPr lang="en-US" altLang="ja-JP" smtClean="0">
                <a:latin typeface="+mn-ea"/>
                <a:ea typeface="+mn-ea"/>
              </a:rPr>
              <a:pPr>
                <a:defRPr/>
              </a:pPr>
              <a:t>118</a:t>
            </a:fld>
            <a:endParaRPr lang="en-US" altLang="ja-JP" dirty="0">
              <a:latin typeface="+mn-ea"/>
              <a:ea typeface="+mn-ea"/>
            </a:endParaRPr>
          </a:p>
        </p:txBody>
      </p:sp>
      <p:cxnSp>
        <p:nvCxnSpPr>
          <p:cNvPr id="16" name="直線矢印コネクタ 15"/>
          <p:cNvCxnSpPr/>
          <p:nvPr/>
        </p:nvCxnSpPr>
        <p:spPr>
          <a:xfrm>
            <a:off x="641684" y="4396819"/>
            <a:ext cx="1839600" cy="0"/>
          </a:xfrm>
          <a:prstGeom prst="straightConnector1">
            <a:avLst/>
          </a:prstGeom>
          <a:ln w="63500">
            <a:solidFill>
              <a:srgbClr val="99CC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310536"/>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Shape 2642"/>
        <p:cNvGrpSpPr/>
        <p:nvPr/>
      </p:nvGrpSpPr>
      <p:grpSpPr>
        <a:xfrm>
          <a:off x="0" y="0"/>
          <a:ext cx="0" cy="0"/>
          <a:chOff x="0" y="0"/>
          <a:chExt cx="0" cy="0"/>
        </a:xfrm>
      </p:grpSpPr>
      <p:grpSp>
        <p:nvGrpSpPr>
          <p:cNvPr id="2643" name="Google Shape;2643;p110"/>
          <p:cNvGrpSpPr/>
          <p:nvPr/>
        </p:nvGrpSpPr>
        <p:grpSpPr>
          <a:xfrm>
            <a:off x="0" y="0"/>
            <a:ext cx="9144000" cy="1119188"/>
            <a:chOff x="0" y="0"/>
            <a:chExt cx="9144000" cy="1119188"/>
          </a:xfrm>
        </p:grpSpPr>
        <p:sp>
          <p:nvSpPr>
            <p:cNvPr id="2644" name="Google Shape;2644;p110"/>
            <p:cNvSpPr/>
            <p:nvPr/>
          </p:nvSpPr>
          <p:spPr>
            <a:xfrm>
              <a:off x="0" y="0"/>
              <a:ext cx="9144000" cy="1119188"/>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a:sym typeface="Arial"/>
              </a:endParaRPr>
            </a:p>
          </p:txBody>
        </p:sp>
        <p:sp>
          <p:nvSpPr>
            <p:cNvPr id="2645" name="Google Shape;2645;p110"/>
            <p:cNvSpPr/>
            <p:nvPr/>
          </p:nvSpPr>
          <p:spPr>
            <a:xfrm>
              <a:off x="0" y="0"/>
              <a:ext cx="468313" cy="1119188"/>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a:sym typeface="Arial"/>
              </a:endParaRPr>
            </a:p>
          </p:txBody>
        </p:sp>
      </p:grpSp>
      <p:sp>
        <p:nvSpPr>
          <p:cNvPr id="2647" name="Google Shape;2647;p110"/>
          <p:cNvSpPr txBox="1"/>
          <p:nvPr/>
        </p:nvSpPr>
        <p:spPr>
          <a:xfrm>
            <a:off x="532078" y="1303866"/>
            <a:ext cx="8133820" cy="954067"/>
          </a:xfrm>
          <a:prstGeom prst="rect">
            <a:avLst/>
          </a:prstGeom>
          <a:noFill/>
          <a:ln>
            <a:noFill/>
          </a:ln>
        </p:spPr>
        <p:txBody>
          <a:bodyPr spcFirstLastPara="1" wrap="square" lIns="91425" tIns="45700" rIns="91425" bIns="45700" anchor="t" anchorCtr="0">
            <a:spAutoFit/>
          </a:bodyPr>
          <a:lstStyle/>
          <a:p>
            <a:pPr marL="360000" marR="0" lvl="0" indent="-360000" algn="l" rtl="0">
              <a:spcBef>
                <a:spcPts val="0"/>
              </a:spcBef>
              <a:spcAft>
                <a:spcPts val="0"/>
              </a:spcAft>
              <a:buNone/>
            </a:pPr>
            <a:r>
              <a:rPr lang="ja-JP" sz="2800" dirty="0">
                <a:solidFill>
                  <a:schemeClr val="dk1"/>
                </a:solidFill>
                <a:latin typeface="+mn-ea"/>
                <a:ea typeface="+mn-ea"/>
                <a:cs typeface="Arial"/>
                <a:sym typeface="Arial"/>
              </a:rPr>
              <a:t>①コンビニにおける24時間営業問題の現状と</a:t>
            </a:r>
            <a:endParaRPr lang="en-US" altLang="ja-JP" sz="2800" dirty="0">
              <a:solidFill>
                <a:schemeClr val="dk1"/>
              </a:solidFill>
              <a:latin typeface="+mn-ea"/>
              <a:ea typeface="+mn-ea"/>
              <a:cs typeface="Arial"/>
              <a:sym typeface="Arial"/>
            </a:endParaRPr>
          </a:p>
          <a:p>
            <a:pPr marL="360000" marR="0" lvl="0" indent="-360000" algn="l" rtl="0">
              <a:spcBef>
                <a:spcPts val="0"/>
              </a:spcBef>
              <a:spcAft>
                <a:spcPts val="0"/>
              </a:spcAft>
              <a:buNone/>
            </a:pPr>
            <a:r>
              <a:rPr lang="ja-JP" altLang="en-US" sz="2800" dirty="0">
                <a:solidFill>
                  <a:schemeClr val="dk1"/>
                </a:solidFill>
                <a:latin typeface="+mn-ea"/>
                <a:ea typeface="+mn-ea"/>
              </a:rPr>
              <a:t>   </a:t>
            </a:r>
            <a:r>
              <a:rPr lang="ja-JP" sz="2800" dirty="0">
                <a:solidFill>
                  <a:schemeClr val="dk1"/>
                </a:solidFill>
                <a:latin typeface="+mn-ea"/>
                <a:ea typeface="+mn-ea"/>
                <a:cs typeface="Arial"/>
                <a:sym typeface="Arial"/>
              </a:rPr>
              <a:t>これからについて</a:t>
            </a:r>
            <a:endParaRPr sz="2800" dirty="0">
              <a:solidFill>
                <a:schemeClr val="dk1"/>
              </a:solidFill>
              <a:latin typeface="+mn-ea"/>
              <a:ea typeface="+mn-ea"/>
              <a:cs typeface="Arial"/>
              <a:sym typeface="Arial"/>
            </a:endParaRPr>
          </a:p>
        </p:txBody>
      </p:sp>
      <p:sp>
        <p:nvSpPr>
          <p:cNvPr id="2648" name="Google Shape;2648;p110"/>
          <p:cNvSpPr txBox="1"/>
          <p:nvPr/>
        </p:nvSpPr>
        <p:spPr>
          <a:xfrm>
            <a:off x="532078" y="2717818"/>
            <a:ext cx="8133820" cy="954107"/>
          </a:xfrm>
          <a:prstGeom prst="rect">
            <a:avLst/>
          </a:prstGeom>
          <a:noFill/>
          <a:ln>
            <a:noFill/>
          </a:ln>
        </p:spPr>
        <p:txBody>
          <a:bodyPr spcFirstLastPara="1" wrap="square" lIns="91425" tIns="45700" rIns="91425" bIns="45700" anchor="t" anchorCtr="0">
            <a:spAutoFit/>
          </a:bodyPr>
          <a:lstStyle/>
          <a:p>
            <a:pPr marL="360000" marR="0" lvl="0" indent="-360000" algn="l" rtl="0">
              <a:spcBef>
                <a:spcPts val="0"/>
              </a:spcBef>
              <a:spcAft>
                <a:spcPts val="0"/>
              </a:spcAft>
              <a:buNone/>
            </a:pPr>
            <a:r>
              <a:rPr lang="ja-JP" sz="2800">
                <a:solidFill>
                  <a:schemeClr val="dk1"/>
                </a:solidFill>
                <a:latin typeface="+mn-ea"/>
                <a:ea typeface="+mn-ea"/>
                <a:cs typeface="Arial"/>
                <a:sym typeface="Arial"/>
              </a:rPr>
              <a:t>②セイコーマートが24時間営業を原則としない理由とその現状について</a:t>
            </a:r>
            <a:endParaRPr sz="2800">
              <a:solidFill>
                <a:schemeClr val="dk1"/>
              </a:solidFill>
              <a:latin typeface="+mn-ea"/>
              <a:ea typeface="+mn-ea"/>
              <a:cs typeface="Arial"/>
              <a:sym typeface="Arial"/>
            </a:endParaRPr>
          </a:p>
        </p:txBody>
      </p:sp>
      <p:sp>
        <p:nvSpPr>
          <p:cNvPr id="2649" name="Google Shape;2649;p110"/>
          <p:cNvSpPr txBox="1"/>
          <p:nvPr/>
        </p:nvSpPr>
        <p:spPr>
          <a:xfrm>
            <a:off x="532078" y="4131770"/>
            <a:ext cx="8133820" cy="954107"/>
          </a:xfrm>
          <a:prstGeom prst="rect">
            <a:avLst/>
          </a:prstGeom>
          <a:noFill/>
          <a:ln>
            <a:noFill/>
          </a:ln>
        </p:spPr>
        <p:txBody>
          <a:bodyPr spcFirstLastPara="1" wrap="square" lIns="91425" tIns="45700" rIns="91425" bIns="45700" anchor="t" anchorCtr="0">
            <a:spAutoFit/>
          </a:bodyPr>
          <a:lstStyle/>
          <a:p>
            <a:pPr marL="360000" marR="0" lvl="0" indent="-360000" algn="l" rtl="0">
              <a:spcBef>
                <a:spcPts val="0"/>
              </a:spcBef>
              <a:spcAft>
                <a:spcPts val="0"/>
              </a:spcAft>
              <a:buNone/>
            </a:pPr>
            <a:r>
              <a:rPr lang="ja-JP" sz="2800" dirty="0">
                <a:solidFill>
                  <a:schemeClr val="dk1"/>
                </a:solidFill>
                <a:latin typeface="+mn-ea"/>
                <a:ea typeface="+mn-ea"/>
                <a:cs typeface="Arial"/>
                <a:sym typeface="Arial"/>
              </a:rPr>
              <a:t>③24時間営業について反対する人たちの</a:t>
            </a:r>
            <a:endParaRPr lang="en-US" altLang="ja-JP" sz="2800" dirty="0">
              <a:solidFill>
                <a:schemeClr val="dk1"/>
              </a:solidFill>
              <a:latin typeface="+mn-ea"/>
              <a:ea typeface="+mn-ea"/>
              <a:cs typeface="Arial"/>
              <a:sym typeface="Arial"/>
            </a:endParaRPr>
          </a:p>
          <a:p>
            <a:pPr marL="360000" marR="0" lvl="0" indent="-360000" algn="l" rtl="0">
              <a:spcBef>
                <a:spcPts val="0"/>
              </a:spcBef>
              <a:spcAft>
                <a:spcPts val="0"/>
              </a:spcAft>
              <a:buNone/>
            </a:pPr>
            <a:r>
              <a:rPr lang="ja-JP" altLang="en-US" sz="2800" dirty="0">
                <a:solidFill>
                  <a:schemeClr val="dk1"/>
                </a:solidFill>
                <a:latin typeface="+mn-ea"/>
                <a:ea typeface="+mn-ea"/>
              </a:rPr>
              <a:t>   </a:t>
            </a:r>
            <a:r>
              <a:rPr lang="ja-JP" sz="2800" dirty="0">
                <a:solidFill>
                  <a:schemeClr val="dk1"/>
                </a:solidFill>
                <a:latin typeface="+mn-ea"/>
                <a:ea typeface="+mn-ea"/>
                <a:cs typeface="Arial"/>
                <a:sym typeface="Arial"/>
              </a:rPr>
              <a:t>意見について</a:t>
            </a:r>
            <a:endParaRPr sz="2800" dirty="0">
              <a:solidFill>
                <a:schemeClr val="dk1"/>
              </a:solidFill>
              <a:latin typeface="+mn-ea"/>
              <a:ea typeface="+mn-ea"/>
              <a:cs typeface="Arial"/>
              <a:sym typeface="Arial"/>
            </a:endParaRPr>
          </a:p>
        </p:txBody>
      </p:sp>
      <p:sp>
        <p:nvSpPr>
          <p:cNvPr id="2650" name="Google Shape;2650;p110"/>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119</a:t>
            </a:fld>
            <a:endParaRPr>
              <a:latin typeface="+mn-ea"/>
              <a:ea typeface="+mn-ea"/>
            </a:endParaRPr>
          </a:p>
        </p:txBody>
      </p:sp>
      <p:sp>
        <p:nvSpPr>
          <p:cNvPr id="10" name="Google Shape;2607;p108"/>
          <p:cNvSpPr txBox="1"/>
          <p:nvPr/>
        </p:nvSpPr>
        <p:spPr>
          <a:xfrm>
            <a:off x="441325" y="-11113"/>
            <a:ext cx="8702675" cy="11430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000" b="0" i="0" u="none" strike="noStrike" cap="none" dirty="0">
                <a:solidFill>
                  <a:srgbClr val="FFFFFF"/>
                </a:solidFill>
                <a:latin typeface="+mn-ea"/>
                <a:ea typeface="+mn-ea"/>
                <a:cs typeface="Arial"/>
                <a:sym typeface="Arial"/>
              </a:rPr>
              <a:t>ヒアリング</a:t>
            </a:r>
            <a:r>
              <a:rPr lang="ja-JP" sz="2800" dirty="0">
                <a:solidFill>
                  <a:srgbClr val="FFFFFF"/>
                </a:solidFill>
                <a:latin typeface="+mn-ea"/>
                <a:ea typeface="+mn-ea"/>
                <a:cs typeface="Arial"/>
                <a:sym typeface="Arial"/>
              </a:rPr>
              <a:t>　セイコーマート</a:t>
            </a:r>
            <a:r>
              <a:rPr lang="ja-JP" altLang="en-US" sz="2800" dirty="0">
                <a:solidFill>
                  <a:srgbClr val="FFFFFF"/>
                </a:solidFill>
                <a:latin typeface="+mn-ea"/>
                <a:ea typeface="+mn-ea"/>
                <a:cs typeface="Arial"/>
                <a:sym typeface="Arial"/>
              </a:rPr>
              <a:t>：質問項目</a:t>
            </a:r>
            <a:endParaRPr sz="2800" b="0" i="0" u="none" strike="noStrike" cap="none" dirty="0">
              <a:solidFill>
                <a:srgbClr val="FFFFFF"/>
              </a:solidFill>
              <a:latin typeface="+mn-ea"/>
              <a:ea typeface="+mn-ea"/>
              <a:cs typeface="Arial"/>
              <a:sym typeface="Arial"/>
            </a:endParaRPr>
          </a:p>
        </p:txBody>
      </p:sp>
    </p:spTree>
    <p:extLst>
      <p:ext uri="{BB962C8B-B14F-4D97-AF65-F5344CB8AC3E}">
        <p14:creationId xmlns:p14="http://schemas.microsoft.com/office/powerpoint/2010/main" val="28911671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3025541" y="1715740"/>
            <a:ext cx="2844443" cy="4354835"/>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78" name="角丸四角形 27">
            <a:extLst>
              <a:ext uri="{FF2B5EF4-FFF2-40B4-BE49-F238E27FC236}">
                <a16:creationId xmlns:a16="http://schemas.microsoft.com/office/drawing/2014/main" id="{B6A47C31-0B84-45A9-A0AB-0BF83F210C6B}"/>
              </a:ext>
            </a:extLst>
          </p:cNvPr>
          <p:cNvSpPr/>
          <p:nvPr/>
        </p:nvSpPr>
        <p:spPr bwMode="auto">
          <a:xfrm>
            <a:off x="306482" y="6147383"/>
            <a:ext cx="8509275" cy="449549"/>
          </a:xfrm>
          <a:prstGeom prst="roundRect">
            <a:avLst/>
          </a:prstGeom>
          <a:solidFill>
            <a:srgbClr val="FF9900"/>
          </a:solidFill>
          <a:ln w="25400" cap="flat" cmpd="sng" algn="ctr">
            <a:noFill/>
            <a:prstDash val="solid"/>
          </a:ln>
          <a:effectLst/>
        </p:spPr>
        <p:txBody>
          <a:bodyPr anchor="ctr"/>
          <a:lstStyle/>
          <a:p>
            <a:pPr marL="0" marR="0" lvl="0" indent="0"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n-ea"/>
                <a:ea typeface="+mn-ea"/>
                <a:cs typeface="+mn-cs"/>
              </a:rPr>
              <a:t>　　</a:t>
            </a:r>
            <a:r>
              <a:rPr kumimoji="0" lang="ja-JP" altLang="en-US" sz="2400" b="1" i="0" u="none" strike="noStrike" kern="0" cap="none" spc="0" normalizeH="0" baseline="0" noProof="0" dirty="0">
                <a:ln>
                  <a:noFill/>
                </a:ln>
                <a:solidFill>
                  <a:prstClr val="black"/>
                </a:solidFill>
                <a:effectLst/>
                <a:uLnTx/>
                <a:uFillTx/>
                <a:latin typeface="+mn-ea"/>
                <a:ea typeface="+mn-ea"/>
                <a:cs typeface="+mn-cs"/>
              </a:rPr>
              <a:t>まとめ</a:t>
            </a:r>
          </a:p>
        </p:txBody>
      </p:sp>
      <p:grpSp>
        <p:nvGrpSpPr>
          <p:cNvPr id="33" name="Group 2"/>
          <p:cNvGrpSpPr>
            <a:grpSpLocks/>
          </p:cNvGrpSpPr>
          <p:nvPr/>
        </p:nvGrpSpPr>
        <p:grpSpPr bwMode="auto">
          <a:xfrm>
            <a:off x="0" y="-26988"/>
            <a:ext cx="9180513" cy="981076"/>
            <a:chOff x="0" y="0"/>
            <a:chExt cx="5760" cy="618"/>
          </a:xfrm>
        </p:grpSpPr>
        <p:sp>
          <p:nvSpPr>
            <p:cNvPr id="36"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37"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40" name="タイトル 1"/>
          <p:cNvSpPr txBox="1">
            <a:spLocks/>
          </p:cNvSpPr>
          <p:nvPr/>
        </p:nvSpPr>
        <p:spPr bwMode="auto">
          <a:xfrm>
            <a:off x="541904" y="-26988"/>
            <a:ext cx="8638609"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1" lang="ja-JP" altLang="en-US" sz="4400" b="1" i="0" u="none" strike="noStrike" kern="0" cap="none" spc="0" normalizeH="0" baseline="0" noProof="0" dirty="0">
              <a:ln>
                <a:noFill/>
              </a:ln>
              <a:solidFill>
                <a:prstClr val="white"/>
              </a:solidFill>
              <a:effectLst/>
              <a:uLnTx/>
              <a:uFillTx/>
              <a:latin typeface="+mn-ea"/>
              <a:ea typeface="+mn-ea"/>
              <a:cs typeface="+mj-cs"/>
            </a:endParaRPr>
          </a:p>
        </p:txBody>
      </p:sp>
      <p:sp>
        <p:nvSpPr>
          <p:cNvPr id="54" name="角丸四角形 7">
            <a:extLst>
              <a:ext uri="{FF2B5EF4-FFF2-40B4-BE49-F238E27FC236}">
                <a16:creationId xmlns:a16="http://schemas.microsoft.com/office/drawing/2014/main" id="{3D96C8D7-BAD0-4A79-A8BF-E946AA9DC3E7}"/>
              </a:ext>
            </a:extLst>
          </p:cNvPr>
          <p:cNvSpPr/>
          <p:nvPr/>
        </p:nvSpPr>
        <p:spPr bwMode="auto">
          <a:xfrm>
            <a:off x="5903014" y="1717601"/>
            <a:ext cx="2912743" cy="4352974"/>
          </a:xfrm>
          <a:prstGeom prst="roundRect">
            <a:avLst/>
          </a:prstGeom>
          <a:solidFill>
            <a:srgbClr val="D9D9D9"/>
          </a:solidFill>
          <a:ln w="25400" cap="flat" cmpd="sng" algn="ctr">
            <a:no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srgbClr val="FFFFFF"/>
              </a:solidFill>
              <a:effectLst/>
              <a:uLnTx/>
              <a:uFillTx/>
              <a:latin typeface="+mn-ea"/>
              <a:ea typeface="+mn-ea"/>
              <a:cs typeface="+mn-cs"/>
            </a:endParaRPr>
          </a:p>
        </p:txBody>
      </p:sp>
      <p:sp>
        <p:nvSpPr>
          <p:cNvPr id="58" name="角丸四角形 9">
            <a:extLst>
              <a:ext uri="{FF2B5EF4-FFF2-40B4-BE49-F238E27FC236}">
                <a16:creationId xmlns:a16="http://schemas.microsoft.com/office/drawing/2014/main" id="{5A73EB9F-36EB-43F6-A2A4-1323C4A04F3D}"/>
              </a:ext>
            </a:extLst>
          </p:cNvPr>
          <p:cNvSpPr/>
          <p:nvPr/>
        </p:nvSpPr>
        <p:spPr bwMode="auto">
          <a:xfrm>
            <a:off x="306482" y="1717601"/>
            <a:ext cx="2682198" cy="4352974"/>
          </a:xfrm>
          <a:prstGeom prst="roundRect">
            <a:avLst/>
          </a:prstGeom>
          <a:solidFill>
            <a:schemeClr val="tx1"/>
          </a:solidFill>
          <a:ln w="25400" cap="flat" cmpd="sng" algn="ctr">
            <a:no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srgbClr val="FFFFFF"/>
              </a:solidFill>
              <a:effectLst/>
              <a:uLnTx/>
              <a:uFillTx/>
              <a:latin typeface="+mn-ea"/>
              <a:ea typeface="+mn-ea"/>
              <a:cs typeface="+mn-cs"/>
            </a:endParaRPr>
          </a:p>
        </p:txBody>
      </p:sp>
      <p:sp>
        <p:nvSpPr>
          <p:cNvPr id="59" name="タイトル 1">
            <a:extLst>
              <a:ext uri="{FF2B5EF4-FFF2-40B4-BE49-F238E27FC236}">
                <a16:creationId xmlns:a16="http://schemas.microsoft.com/office/drawing/2014/main" id="{055A4F0E-2DE8-4C19-8A6C-D5BB7A84216A}"/>
              </a:ext>
            </a:extLst>
          </p:cNvPr>
          <p:cNvSpPr txBox="1">
            <a:spLocks/>
          </p:cNvSpPr>
          <p:nvPr/>
        </p:nvSpPr>
        <p:spPr bwMode="auto">
          <a:xfrm>
            <a:off x="507546" y="1754980"/>
            <a:ext cx="2159710" cy="374661"/>
          </a:xfrm>
          <a:prstGeom prst="rect">
            <a:avLst/>
          </a:prstGeom>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FFFFFF"/>
                </a:solidFill>
                <a:effectLst/>
                <a:uLnTx/>
                <a:uFillTx/>
                <a:latin typeface="+mn-ea"/>
                <a:ea typeface="+mn-ea"/>
                <a:cs typeface="+mn-cs"/>
              </a:rPr>
              <a:t>企業目線</a:t>
            </a:r>
          </a:p>
        </p:txBody>
      </p:sp>
      <p:sp>
        <p:nvSpPr>
          <p:cNvPr id="79" name="タイトル 1">
            <a:extLst>
              <a:ext uri="{FF2B5EF4-FFF2-40B4-BE49-F238E27FC236}">
                <a16:creationId xmlns:a16="http://schemas.microsoft.com/office/drawing/2014/main" id="{86EAE6B2-2B22-4C2B-B0EA-3B7DC5C8951C}"/>
              </a:ext>
            </a:extLst>
          </p:cNvPr>
          <p:cNvSpPr txBox="1">
            <a:spLocks/>
          </p:cNvSpPr>
          <p:nvPr/>
        </p:nvSpPr>
        <p:spPr bwMode="auto">
          <a:xfrm>
            <a:off x="6138672" y="1744206"/>
            <a:ext cx="2543508" cy="348369"/>
          </a:xfrm>
          <a:prstGeom prst="rect">
            <a:avLst/>
          </a:prstGeom>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000000"/>
                </a:solidFill>
                <a:effectLst/>
                <a:uLnTx/>
                <a:uFillTx/>
                <a:latin typeface="+mn-ea"/>
                <a:ea typeface="+mn-ea"/>
                <a:cs typeface="+mn-cs"/>
              </a:rPr>
              <a:t>利用者目線</a:t>
            </a:r>
          </a:p>
        </p:txBody>
      </p:sp>
      <p:sp>
        <p:nvSpPr>
          <p:cNvPr id="82" name="下矢印 27">
            <a:extLst>
              <a:ext uri="{FF2B5EF4-FFF2-40B4-BE49-F238E27FC236}">
                <a16:creationId xmlns:a16="http://schemas.microsoft.com/office/drawing/2014/main" id="{2F820028-1EEE-4B87-92CA-D58A9441AF30}"/>
              </a:ext>
            </a:extLst>
          </p:cNvPr>
          <p:cNvSpPr/>
          <p:nvPr/>
        </p:nvSpPr>
        <p:spPr bwMode="auto">
          <a:xfrm>
            <a:off x="863646" y="5628574"/>
            <a:ext cx="247449" cy="581339"/>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50" name="下矢印 6">
            <a:extLst>
              <a:ext uri="{FF2B5EF4-FFF2-40B4-BE49-F238E27FC236}">
                <a16:creationId xmlns:a16="http://schemas.microsoft.com/office/drawing/2014/main" id="{911B28A2-D86B-4C6B-BF93-84F335D56E6C}"/>
              </a:ext>
            </a:extLst>
          </p:cNvPr>
          <p:cNvSpPr/>
          <p:nvPr/>
        </p:nvSpPr>
        <p:spPr bwMode="auto">
          <a:xfrm>
            <a:off x="1461195" y="1461023"/>
            <a:ext cx="247449" cy="308224"/>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51" name="下矢印 33">
            <a:extLst>
              <a:ext uri="{FF2B5EF4-FFF2-40B4-BE49-F238E27FC236}">
                <a16:creationId xmlns:a16="http://schemas.microsoft.com/office/drawing/2014/main" id="{E8849442-95D4-46DE-BA19-358A9DBB0726}"/>
              </a:ext>
            </a:extLst>
          </p:cNvPr>
          <p:cNvSpPr/>
          <p:nvPr/>
        </p:nvSpPr>
        <p:spPr bwMode="auto">
          <a:xfrm>
            <a:off x="7286701" y="1458179"/>
            <a:ext cx="247449" cy="308224"/>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3" name="テキスト ボックス 2">
            <a:extLst>
              <a:ext uri="{FF2B5EF4-FFF2-40B4-BE49-F238E27FC236}">
                <a16:creationId xmlns:a16="http://schemas.microsoft.com/office/drawing/2014/main" id="{B85DB437-7487-4D18-B533-B3C9F6371DBD}"/>
              </a:ext>
            </a:extLst>
          </p:cNvPr>
          <p:cNvSpPr txBox="1"/>
          <p:nvPr/>
        </p:nvSpPr>
        <p:spPr>
          <a:xfrm>
            <a:off x="0" y="77893"/>
            <a:ext cx="918051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white"/>
                </a:solidFill>
                <a:effectLst/>
                <a:uLnTx/>
                <a:uFillTx/>
                <a:latin typeface="+mn-ea"/>
                <a:ea typeface="+mn-ea"/>
                <a:cs typeface="+mn-cs"/>
              </a:rPr>
              <a:t>実習の</a:t>
            </a:r>
            <a:r>
              <a:rPr kumimoji="1" lang="ja-JP" altLang="en-US" sz="4000" b="1" i="0" u="none" strike="noStrike" kern="1200" cap="none" spc="0" normalizeH="0" baseline="0" noProof="0" dirty="0">
                <a:ln>
                  <a:noFill/>
                </a:ln>
                <a:solidFill>
                  <a:prstClr val="white"/>
                </a:solidFill>
                <a:effectLst/>
                <a:uLnTx/>
                <a:uFillTx/>
                <a:latin typeface="+mn-ea"/>
                <a:ea typeface="+mn-ea"/>
                <a:cs typeface="+mn-cs"/>
              </a:rPr>
              <a:t>流れ</a:t>
            </a:r>
          </a:p>
        </p:txBody>
      </p:sp>
      <p:sp>
        <p:nvSpPr>
          <p:cNvPr id="68" name="角丸四角形 16">
            <a:extLst>
              <a:ext uri="{FF2B5EF4-FFF2-40B4-BE49-F238E27FC236}">
                <a16:creationId xmlns:a16="http://schemas.microsoft.com/office/drawing/2014/main" id="{60D6A4D5-C629-433C-991E-D356F3B485AA}"/>
              </a:ext>
            </a:extLst>
          </p:cNvPr>
          <p:cNvSpPr/>
          <p:nvPr/>
        </p:nvSpPr>
        <p:spPr bwMode="auto">
          <a:xfrm>
            <a:off x="393279" y="5274037"/>
            <a:ext cx="1157545" cy="586456"/>
          </a:xfrm>
          <a:prstGeom prst="roundRect">
            <a:avLst/>
          </a:prstGeom>
          <a:solidFill>
            <a:srgbClr val="99CC00"/>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mn-ea"/>
                <a:ea typeface="+mn-ea"/>
                <a:cs typeface="+mn-cs"/>
              </a:rPr>
              <a:t>検証</a:t>
            </a:r>
            <a:endParaRPr kumimoji="0" lang="en-US" altLang="ja-JP" sz="2400" b="1" i="0" u="none" strike="noStrike" kern="0" cap="none" spc="0" normalizeH="0" baseline="0" noProof="0" dirty="0">
              <a:ln>
                <a:noFill/>
              </a:ln>
              <a:solidFill>
                <a:prstClr val="black"/>
              </a:solidFill>
              <a:effectLst/>
              <a:uLnTx/>
              <a:uFillTx/>
              <a:latin typeface="+mn-ea"/>
              <a:ea typeface="+mn-ea"/>
              <a:cs typeface="+mn-cs"/>
            </a:endParaRPr>
          </a:p>
        </p:txBody>
      </p:sp>
      <p:sp>
        <p:nvSpPr>
          <p:cNvPr id="72" name="下矢印 20">
            <a:extLst>
              <a:ext uri="{FF2B5EF4-FFF2-40B4-BE49-F238E27FC236}">
                <a16:creationId xmlns:a16="http://schemas.microsoft.com/office/drawing/2014/main" id="{505BB7B2-D768-4AB3-8E59-4C39929DE580}"/>
              </a:ext>
            </a:extLst>
          </p:cNvPr>
          <p:cNvSpPr/>
          <p:nvPr/>
        </p:nvSpPr>
        <p:spPr bwMode="auto">
          <a:xfrm>
            <a:off x="833717" y="4928637"/>
            <a:ext cx="247449" cy="415742"/>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74" name="下矢印 22">
            <a:extLst>
              <a:ext uri="{FF2B5EF4-FFF2-40B4-BE49-F238E27FC236}">
                <a16:creationId xmlns:a16="http://schemas.microsoft.com/office/drawing/2014/main" id="{7EF3E68A-E05C-4244-8479-665AB9C9A4FA}"/>
              </a:ext>
            </a:extLst>
          </p:cNvPr>
          <p:cNvSpPr/>
          <p:nvPr/>
        </p:nvSpPr>
        <p:spPr bwMode="auto">
          <a:xfrm>
            <a:off x="4408560" y="1341404"/>
            <a:ext cx="247449" cy="420672"/>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61" name="角丸四角形 12">
            <a:extLst>
              <a:ext uri="{FF2B5EF4-FFF2-40B4-BE49-F238E27FC236}">
                <a16:creationId xmlns:a16="http://schemas.microsoft.com/office/drawing/2014/main" id="{E5D38576-0D0F-4037-B686-9C2A53F8CD11}"/>
              </a:ext>
            </a:extLst>
          </p:cNvPr>
          <p:cNvSpPr/>
          <p:nvPr/>
        </p:nvSpPr>
        <p:spPr bwMode="auto">
          <a:xfrm>
            <a:off x="354026" y="2271247"/>
            <a:ext cx="1206829" cy="2666045"/>
          </a:xfrm>
          <a:prstGeom prst="roundRect">
            <a:avLst/>
          </a:prstGeom>
          <a:solidFill>
            <a:schemeClr val="accent1">
              <a:lumMod val="50000"/>
            </a:schemeClr>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p:txBody>
      </p:sp>
      <p:sp>
        <p:nvSpPr>
          <p:cNvPr id="2" name="スライド番号プレースホルダー 1">
            <a:extLst>
              <a:ext uri="{FF2B5EF4-FFF2-40B4-BE49-F238E27FC236}">
                <a16:creationId xmlns:a16="http://schemas.microsoft.com/office/drawing/2014/main" id="{B853D6CC-D9DA-45EF-AFF0-43F5B40CAE06}"/>
              </a:ext>
            </a:extLst>
          </p:cNvPr>
          <p:cNvSpPr>
            <a:spLocks noGrp="1"/>
          </p:cNvSpPr>
          <p:nvPr>
            <p:ph type="sldNum" sz="quarter" idx="12"/>
          </p:nvPr>
        </p:nvSpPr>
        <p:spPr>
          <a:xfrm>
            <a:off x="6692406" y="230793"/>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0B6B4E-0614-4C9B-A27A-D126C91B530E}" type="slidenum">
              <a:rPr kumimoji="1"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
        <p:nvSpPr>
          <p:cNvPr id="45" name="角丸四角形 15">
            <a:extLst>
              <a:ext uri="{FF2B5EF4-FFF2-40B4-BE49-F238E27FC236}">
                <a16:creationId xmlns:a16="http://schemas.microsoft.com/office/drawing/2014/main" id="{5BC49D9F-C176-4BDC-8421-7A4064B72EFA}"/>
              </a:ext>
            </a:extLst>
          </p:cNvPr>
          <p:cNvSpPr/>
          <p:nvPr/>
        </p:nvSpPr>
        <p:spPr bwMode="auto">
          <a:xfrm>
            <a:off x="3091030" y="5274037"/>
            <a:ext cx="2706522" cy="586456"/>
          </a:xfrm>
          <a:prstGeom prst="roundRect">
            <a:avLst/>
          </a:prstGeom>
          <a:solidFill>
            <a:srgbClr val="99CC00"/>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mn-ea"/>
                <a:ea typeface="+mn-ea"/>
                <a:cs typeface="+mn-cs"/>
              </a:rPr>
              <a:t>考察</a:t>
            </a:r>
            <a:endParaRPr kumimoji="0" lang="en-US" altLang="ja-JP" sz="2400" b="1" i="0" u="none" strike="noStrike" kern="0" cap="none" spc="0" normalizeH="0" baseline="0" noProof="0" dirty="0">
              <a:ln>
                <a:noFill/>
              </a:ln>
              <a:solidFill>
                <a:prstClr val="black"/>
              </a:solidFill>
              <a:effectLst/>
              <a:uLnTx/>
              <a:uFillTx/>
              <a:latin typeface="+mn-ea"/>
              <a:ea typeface="+mn-ea"/>
              <a:cs typeface="+mn-cs"/>
            </a:endParaRPr>
          </a:p>
        </p:txBody>
      </p:sp>
      <p:sp>
        <p:nvSpPr>
          <p:cNvPr id="73" name="下矢印 21">
            <a:extLst>
              <a:ext uri="{FF2B5EF4-FFF2-40B4-BE49-F238E27FC236}">
                <a16:creationId xmlns:a16="http://schemas.microsoft.com/office/drawing/2014/main" id="{E433785A-10D2-4D41-91E6-A2CF45EC9DB8}"/>
              </a:ext>
            </a:extLst>
          </p:cNvPr>
          <p:cNvSpPr/>
          <p:nvPr/>
        </p:nvSpPr>
        <p:spPr bwMode="auto">
          <a:xfrm>
            <a:off x="3936055" y="4929389"/>
            <a:ext cx="247449" cy="420672"/>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mn-ea"/>
              <a:ea typeface="+mn-ea"/>
              <a:cs typeface="+mn-cs"/>
            </a:endParaRPr>
          </a:p>
        </p:txBody>
      </p:sp>
      <p:sp>
        <p:nvSpPr>
          <p:cNvPr id="56" name="下矢印 30">
            <a:extLst>
              <a:ext uri="{FF2B5EF4-FFF2-40B4-BE49-F238E27FC236}">
                <a16:creationId xmlns:a16="http://schemas.microsoft.com/office/drawing/2014/main" id="{E8790341-1D04-4DA9-A426-9EDC73653707}"/>
              </a:ext>
            </a:extLst>
          </p:cNvPr>
          <p:cNvSpPr/>
          <p:nvPr/>
        </p:nvSpPr>
        <p:spPr bwMode="auto">
          <a:xfrm>
            <a:off x="2164557" y="5639367"/>
            <a:ext cx="247449" cy="581339"/>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67" name="角丸四角形 15">
            <a:extLst>
              <a:ext uri="{FF2B5EF4-FFF2-40B4-BE49-F238E27FC236}">
                <a16:creationId xmlns:a16="http://schemas.microsoft.com/office/drawing/2014/main" id="{5BC49D9F-C176-4BDC-8421-7A4064B72EFA}"/>
              </a:ext>
            </a:extLst>
          </p:cNvPr>
          <p:cNvSpPr/>
          <p:nvPr/>
        </p:nvSpPr>
        <p:spPr bwMode="auto">
          <a:xfrm>
            <a:off x="1675125" y="5275231"/>
            <a:ext cx="1262587" cy="585262"/>
          </a:xfrm>
          <a:prstGeom prst="roundRect">
            <a:avLst/>
          </a:prstGeom>
          <a:solidFill>
            <a:srgbClr val="99CC00"/>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mn-ea"/>
                <a:ea typeface="+mn-ea"/>
                <a:cs typeface="+mn-cs"/>
              </a:rPr>
              <a:t>考察</a:t>
            </a:r>
            <a:endParaRPr kumimoji="0" lang="en-US" altLang="ja-JP" sz="2400" b="1" i="0" u="none" strike="noStrike" kern="0" cap="none" spc="0" normalizeH="0" baseline="0" noProof="0" dirty="0">
              <a:ln>
                <a:noFill/>
              </a:ln>
              <a:solidFill>
                <a:prstClr val="black"/>
              </a:solidFill>
              <a:effectLst/>
              <a:uLnTx/>
              <a:uFillTx/>
              <a:latin typeface="+mn-ea"/>
              <a:ea typeface="+mn-ea"/>
              <a:cs typeface="+mn-cs"/>
            </a:endParaRPr>
          </a:p>
        </p:txBody>
      </p:sp>
      <p:sp>
        <p:nvSpPr>
          <p:cNvPr id="84" name="下矢印 30">
            <a:extLst>
              <a:ext uri="{FF2B5EF4-FFF2-40B4-BE49-F238E27FC236}">
                <a16:creationId xmlns:a16="http://schemas.microsoft.com/office/drawing/2014/main" id="{E8790341-1D04-4DA9-A426-9EDC73653707}"/>
              </a:ext>
            </a:extLst>
          </p:cNvPr>
          <p:cNvSpPr/>
          <p:nvPr/>
        </p:nvSpPr>
        <p:spPr bwMode="auto">
          <a:xfrm>
            <a:off x="2149777" y="4923537"/>
            <a:ext cx="239951" cy="420842"/>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65" name="角丸四角形 13">
            <a:extLst>
              <a:ext uri="{FF2B5EF4-FFF2-40B4-BE49-F238E27FC236}">
                <a16:creationId xmlns:a16="http://schemas.microsoft.com/office/drawing/2014/main" id="{3F7C1F05-32F5-4A5A-A617-20D45A5D23E2}"/>
              </a:ext>
            </a:extLst>
          </p:cNvPr>
          <p:cNvSpPr/>
          <p:nvPr/>
        </p:nvSpPr>
        <p:spPr bwMode="auto">
          <a:xfrm>
            <a:off x="1656624" y="2271247"/>
            <a:ext cx="1281088" cy="2666045"/>
          </a:xfrm>
          <a:prstGeom prst="roundRect">
            <a:avLst/>
          </a:prstGeom>
          <a:solidFill>
            <a:schemeClr val="accent1">
              <a:lumMod val="50000"/>
            </a:schemeClr>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セイコー</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マート</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ヒアリング</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調査</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p:txBody>
      </p:sp>
      <p:sp>
        <p:nvSpPr>
          <p:cNvPr id="5" name="テキスト ボックス 4"/>
          <p:cNvSpPr txBox="1"/>
          <p:nvPr/>
        </p:nvSpPr>
        <p:spPr>
          <a:xfrm>
            <a:off x="3806619" y="1692336"/>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mn-ea"/>
                <a:ea typeface="+mn-ea"/>
                <a:cs typeface="+mn-cs"/>
              </a:rPr>
              <a:t>店舗目線</a:t>
            </a:r>
          </a:p>
        </p:txBody>
      </p:sp>
      <p:sp>
        <p:nvSpPr>
          <p:cNvPr id="44" name="角丸四角形 5">
            <a:extLst>
              <a:ext uri="{FF2B5EF4-FFF2-40B4-BE49-F238E27FC236}">
                <a16:creationId xmlns:a16="http://schemas.microsoft.com/office/drawing/2014/main" id="{4A24E299-2CC8-4450-A461-63082231A489}"/>
              </a:ext>
            </a:extLst>
          </p:cNvPr>
          <p:cNvSpPr/>
          <p:nvPr/>
        </p:nvSpPr>
        <p:spPr bwMode="auto">
          <a:xfrm>
            <a:off x="306482" y="1058969"/>
            <a:ext cx="8509275" cy="495129"/>
          </a:xfrm>
          <a:prstGeom prst="roundRect">
            <a:avLst/>
          </a:prstGeom>
          <a:solidFill>
            <a:srgbClr val="003366"/>
          </a:solidFill>
          <a:ln w="25400" cap="flat" cmpd="sng" algn="ctr">
            <a:no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既往研究レビュー</a:t>
            </a:r>
          </a:p>
        </p:txBody>
      </p:sp>
      <p:sp>
        <p:nvSpPr>
          <p:cNvPr id="48" name="下矢印 21">
            <a:extLst>
              <a:ext uri="{FF2B5EF4-FFF2-40B4-BE49-F238E27FC236}">
                <a16:creationId xmlns:a16="http://schemas.microsoft.com/office/drawing/2014/main" id="{E433785A-10D2-4D41-91E6-A2CF45EC9DB8}"/>
              </a:ext>
            </a:extLst>
          </p:cNvPr>
          <p:cNvSpPr/>
          <p:nvPr/>
        </p:nvSpPr>
        <p:spPr bwMode="auto">
          <a:xfrm>
            <a:off x="5465349" y="4923707"/>
            <a:ext cx="247449" cy="420672"/>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mn-ea"/>
              <a:ea typeface="+mn-ea"/>
              <a:cs typeface="+mn-cs"/>
            </a:endParaRPr>
          </a:p>
        </p:txBody>
      </p:sp>
      <p:sp>
        <p:nvSpPr>
          <p:cNvPr id="63" name="角丸四角形 13">
            <a:extLst>
              <a:ext uri="{FF2B5EF4-FFF2-40B4-BE49-F238E27FC236}">
                <a16:creationId xmlns:a16="http://schemas.microsoft.com/office/drawing/2014/main" id="{3F7C1F05-32F5-4A5A-A617-20D45A5D23E2}"/>
              </a:ext>
            </a:extLst>
          </p:cNvPr>
          <p:cNvSpPr/>
          <p:nvPr/>
        </p:nvSpPr>
        <p:spPr bwMode="auto">
          <a:xfrm>
            <a:off x="3083295" y="2261973"/>
            <a:ext cx="2231786" cy="2666045"/>
          </a:xfrm>
          <a:prstGeom prst="roundRect">
            <a:avLst/>
          </a:prstGeom>
          <a:solidFill>
            <a:schemeClr val="accent1">
              <a:lumMod val="50000"/>
            </a:schemeClr>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コンビニ店長</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ヒアリング</a:t>
            </a:r>
            <a:endParaRPr kumimoji="0" lang="en-US" altLang="ja-JP" sz="11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調査</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srgbClr val="FFFFFF"/>
              </a:solidFill>
              <a:effectLst/>
              <a:uLnTx/>
              <a:uFillTx/>
              <a:latin typeface="+mn-ea"/>
              <a:ea typeface="+mn-ea"/>
              <a:cs typeface="+mn-cs"/>
            </a:endParaRPr>
          </a:p>
        </p:txBody>
      </p:sp>
      <p:sp>
        <p:nvSpPr>
          <p:cNvPr id="46" name="円/楕円 51">
            <a:extLst>
              <a:ext uri="{FF2B5EF4-FFF2-40B4-BE49-F238E27FC236}">
                <a16:creationId xmlns:a16="http://schemas.microsoft.com/office/drawing/2014/main" id="{7F66A61F-365E-477A-A03C-00C8C81EAC1F}"/>
              </a:ext>
            </a:extLst>
          </p:cNvPr>
          <p:cNvSpPr/>
          <p:nvPr/>
        </p:nvSpPr>
        <p:spPr>
          <a:xfrm>
            <a:off x="3091030" y="3796106"/>
            <a:ext cx="1077646" cy="9915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夜間営業</a:t>
            </a:r>
            <a:endParaRPr kumimoji="1" lang="en-US" altLang="ja-JP" sz="1600" b="0" i="0" u="none" strike="noStrike" kern="1200" cap="none" spc="0" normalizeH="0" baseline="0" noProof="0" dirty="0">
              <a:ln>
                <a:noFill/>
              </a:ln>
              <a:solidFill>
                <a:srgbClr val="000000"/>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停止の</a:t>
            </a:r>
            <a:endParaRPr kumimoji="1" lang="en-US" altLang="ja-JP" sz="1600" b="0" i="0" u="none" strike="noStrike" kern="1200" cap="none" spc="0" normalizeH="0" baseline="0" noProof="0" dirty="0">
              <a:ln>
                <a:noFill/>
              </a:ln>
              <a:solidFill>
                <a:srgbClr val="000000"/>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昼間影響</a:t>
            </a:r>
          </a:p>
        </p:txBody>
      </p:sp>
      <p:sp>
        <p:nvSpPr>
          <p:cNvPr id="55" name="円/楕円 51">
            <a:extLst>
              <a:ext uri="{FF2B5EF4-FFF2-40B4-BE49-F238E27FC236}">
                <a16:creationId xmlns:a16="http://schemas.microsoft.com/office/drawing/2014/main" id="{7F66A61F-365E-477A-A03C-00C8C81EAC1F}"/>
              </a:ext>
            </a:extLst>
          </p:cNvPr>
          <p:cNvSpPr/>
          <p:nvPr/>
        </p:nvSpPr>
        <p:spPr>
          <a:xfrm>
            <a:off x="1652478" y="6192829"/>
            <a:ext cx="6752184" cy="37753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ea"/>
                <a:cs typeface="+mn-cs"/>
              </a:rPr>
              <a:t>24</a:t>
            </a:r>
            <a:r>
              <a:rPr kumimoji="1" lang="ja-JP" altLang="en-US" sz="1800" b="0" i="0" u="none" strike="noStrike" kern="1200" cap="none" spc="0" normalizeH="0" baseline="0" noProof="0" dirty="0">
                <a:ln>
                  <a:noFill/>
                </a:ln>
                <a:solidFill>
                  <a:srgbClr val="000000"/>
                </a:solidFill>
                <a:effectLst/>
                <a:uLnTx/>
                <a:uFillTx/>
                <a:latin typeface="+mn-ea"/>
                <a:cs typeface="+mn-cs"/>
              </a:rPr>
              <a:t>時間営業不要コンビニモデルの作成・市内適用</a:t>
            </a:r>
          </a:p>
        </p:txBody>
      </p:sp>
      <p:sp>
        <p:nvSpPr>
          <p:cNvPr id="64" name="角丸四角形 14">
            <a:extLst>
              <a:ext uri="{FF2B5EF4-FFF2-40B4-BE49-F238E27FC236}">
                <a16:creationId xmlns:a16="http://schemas.microsoft.com/office/drawing/2014/main" id="{C8FC5427-74B0-4037-BD7C-43373F36A1EC}"/>
              </a:ext>
            </a:extLst>
          </p:cNvPr>
          <p:cNvSpPr/>
          <p:nvPr/>
        </p:nvSpPr>
        <p:spPr bwMode="auto">
          <a:xfrm>
            <a:off x="5359887" y="2271247"/>
            <a:ext cx="1094973" cy="2666044"/>
          </a:xfrm>
          <a:prstGeom prst="roundRect">
            <a:avLst/>
          </a:prstGeom>
          <a:solidFill>
            <a:schemeClr val="accent1">
              <a:lumMod val="50000"/>
            </a:schemeClr>
          </a:solidFill>
          <a:ln w="25400" cap="flat" cmpd="sng" algn="ctr">
            <a:noFill/>
            <a:prstDash val="solid"/>
          </a:ln>
          <a:effectLst/>
        </p:spPr>
        <p:txBody>
          <a:bodyPr wrap="none" lIns="0"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p:txBody>
      </p:sp>
      <p:sp>
        <p:nvSpPr>
          <p:cNvPr id="60" name="角丸四角形 11">
            <a:extLst>
              <a:ext uri="{FF2B5EF4-FFF2-40B4-BE49-F238E27FC236}">
                <a16:creationId xmlns:a16="http://schemas.microsoft.com/office/drawing/2014/main" id="{4F817B10-850C-4CC4-B7D0-78FE8B96A72D}"/>
              </a:ext>
            </a:extLst>
          </p:cNvPr>
          <p:cNvSpPr/>
          <p:nvPr/>
        </p:nvSpPr>
        <p:spPr bwMode="auto">
          <a:xfrm>
            <a:off x="6517401" y="2256078"/>
            <a:ext cx="2270306" cy="2688423"/>
          </a:xfrm>
          <a:prstGeom prst="roundRect">
            <a:avLst/>
          </a:prstGeom>
          <a:solidFill>
            <a:schemeClr val="accent1">
              <a:lumMod val="50000"/>
            </a:schemeClr>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学生・高齢者</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mn-cs"/>
              </a:rPr>
              <a:t>アンケート</a:t>
            </a: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srgbClr val="FFFFFF"/>
              </a:solidFill>
              <a:effectLst/>
              <a:uLnTx/>
              <a:uFillTx/>
              <a:latin typeface="+mn-ea"/>
              <a:ea typeface="+mn-ea"/>
              <a:cs typeface="+mn-cs"/>
            </a:endParaRPr>
          </a:p>
        </p:txBody>
      </p:sp>
      <p:sp>
        <p:nvSpPr>
          <p:cNvPr id="53" name="円/楕円 52"/>
          <p:cNvSpPr/>
          <p:nvPr/>
        </p:nvSpPr>
        <p:spPr>
          <a:xfrm>
            <a:off x="7710682" y="3845333"/>
            <a:ext cx="1049311" cy="964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周辺</a:t>
            </a:r>
            <a:endParaRPr kumimoji="1" lang="en-US" altLang="ja-JP" sz="1600" b="0" i="0" u="none" strike="noStrike" kern="1200" cap="none" spc="0" normalizeH="0" baseline="0" noProof="0" dirty="0">
              <a:ln>
                <a:noFill/>
              </a:ln>
              <a:solidFill>
                <a:srgbClr val="000000"/>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住環境への</a:t>
            </a:r>
            <a:endParaRPr kumimoji="1" lang="en-US" altLang="ja-JP" sz="1600" b="0" i="0" u="none" strike="noStrike" kern="1200" cap="none" spc="0" normalizeH="0" baseline="0" noProof="0" dirty="0">
              <a:ln>
                <a:noFill/>
              </a:ln>
              <a:solidFill>
                <a:srgbClr val="000000"/>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影響</a:t>
            </a:r>
          </a:p>
        </p:txBody>
      </p:sp>
      <p:sp>
        <p:nvSpPr>
          <p:cNvPr id="4" name="円/楕円 3"/>
          <p:cNvSpPr/>
          <p:nvPr/>
        </p:nvSpPr>
        <p:spPr>
          <a:xfrm>
            <a:off x="7162488" y="3015809"/>
            <a:ext cx="1037388" cy="896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利用実態</a:t>
            </a:r>
          </a:p>
        </p:txBody>
      </p:sp>
      <p:sp>
        <p:nvSpPr>
          <p:cNvPr id="52" name="円/楕円 51"/>
          <p:cNvSpPr/>
          <p:nvPr/>
        </p:nvSpPr>
        <p:spPr>
          <a:xfrm>
            <a:off x="6565546" y="3845334"/>
            <a:ext cx="1090144" cy="964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夜間営業</a:t>
            </a:r>
            <a:endParaRPr kumimoji="1" lang="en-US" altLang="ja-JP" sz="1600" b="0" i="0" u="none" strike="noStrike" kern="1200" cap="none" spc="0" normalizeH="0" baseline="0" noProof="0" dirty="0">
              <a:ln>
                <a:noFill/>
              </a:ln>
              <a:solidFill>
                <a:srgbClr val="000000"/>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停止の</a:t>
            </a:r>
            <a:endParaRPr kumimoji="1" lang="en-US" altLang="ja-JP" sz="1600" b="0" i="0" u="none" strike="noStrike" kern="1200" cap="none" spc="0" normalizeH="0" baseline="0" noProof="0" dirty="0">
              <a:ln>
                <a:noFill/>
              </a:ln>
              <a:solidFill>
                <a:srgbClr val="000000"/>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昼間影響</a:t>
            </a:r>
          </a:p>
        </p:txBody>
      </p:sp>
      <p:sp>
        <p:nvSpPr>
          <p:cNvPr id="62" name="円/楕円 51">
            <a:extLst>
              <a:ext uri="{FF2B5EF4-FFF2-40B4-BE49-F238E27FC236}">
                <a16:creationId xmlns:a16="http://schemas.microsoft.com/office/drawing/2014/main" id="{21F70CD1-F897-4B0D-8831-93A1CB1619BB}"/>
              </a:ext>
            </a:extLst>
          </p:cNvPr>
          <p:cNvSpPr/>
          <p:nvPr/>
        </p:nvSpPr>
        <p:spPr>
          <a:xfrm>
            <a:off x="431136" y="3784714"/>
            <a:ext cx="1057485" cy="921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政府規制</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の是非</a:t>
            </a:r>
            <a:endParaRPr kumimoji="0"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n-ea"/>
                <a:cs typeface="+mn-cs"/>
              </a:rPr>
              <a:t>を検討</a:t>
            </a:r>
          </a:p>
        </p:txBody>
      </p:sp>
      <p:sp>
        <p:nvSpPr>
          <p:cNvPr id="47" name="円/楕円 51">
            <a:extLst>
              <a:ext uri="{FF2B5EF4-FFF2-40B4-BE49-F238E27FC236}">
                <a16:creationId xmlns:a16="http://schemas.microsoft.com/office/drawing/2014/main" id="{21F70CD1-F897-4B0D-8831-93A1CB1619BB}"/>
              </a:ext>
            </a:extLst>
          </p:cNvPr>
          <p:cNvSpPr/>
          <p:nvPr/>
        </p:nvSpPr>
        <p:spPr>
          <a:xfrm>
            <a:off x="1768425" y="3790254"/>
            <a:ext cx="1057485" cy="921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a:solidFill>
                  <a:schemeClr val="tx1"/>
                </a:solidFill>
                <a:latin typeface="+mn-ea"/>
              </a:rPr>
              <a:t>類似店舗</a:t>
            </a:r>
            <a:endParaRPr lang="en-US" altLang="ja-JP" sz="1600" dirty="0">
              <a:solidFill>
                <a:schemeClr val="tx1"/>
              </a:solidFill>
              <a:latin typeface="+mn-ea"/>
            </a:endParaRPr>
          </a:p>
          <a:p>
            <a:pPr algn="ctr"/>
            <a:r>
              <a:rPr lang="ja-JP" altLang="en-US" sz="1600" dirty="0">
                <a:solidFill>
                  <a:schemeClr val="tx1"/>
                </a:solidFill>
                <a:latin typeface="+mn-ea"/>
              </a:rPr>
              <a:t>営業時間</a:t>
            </a:r>
            <a:endParaRPr lang="en-US" altLang="ja-JP" sz="1600" dirty="0">
              <a:solidFill>
                <a:schemeClr val="tx1"/>
              </a:solidFill>
              <a:latin typeface="+mn-ea"/>
            </a:endParaRPr>
          </a:p>
          <a:p>
            <a:pPr algn="ctr"/>
            <a:r>
              <a:rPr lang="ja-JP" altLang="en-US" sz="1600" dirty="0">
                <a:solidFill>
                  <a:schemeClr val="tx1"/>
                </a:solidFill>
                <a:latin typeface="+mn-ea"/>
              </a:rPr>
              <a:t>認知度</a:t>
            </a:r>
            <a:endParaRPr lang="en-US" altLang="ja-JP" sz="1600" dirty="0">
              <a:solidFill>
                <a:schemeClr val="tx1"/>
              </a:solidFill>
              <a:latin typeface="+mn-ea"/>
            </a:endParaRPr>
          </a:p>
        </p:txBody>
      </p:sp>
      <p:sp>
        <p:nvSpPr>
          <p:cNvPr id="70" name="円/楕円 51">
            <a:extLst>
              <a:ext uri="{FF2B5EF4-FFF2-40B4-BE49-F238E27FC236}">
                <a16:creationId xmlns:a16="http://schemas.microsoft.com/office/drawing/2014/main" id="{7F66A61F-365E-477A-A03C-00C8C81EAC1F}"/>
              </a:ext>
            </a:extLst>
          </p:cNvPr>
          <p:cNvSpPr/>
          <p:nvPr/>
        </p:nvSpPr>
        <p:spPr>
          <a:xfrm>
            <a:off x="4215892" y="3820837"/>
            <a:ext cx="1064746" cy="960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地域別</a:t>
            </a:r>
            <a:endParaRPr kumimoji="1" lang="en-US" altLang="ja-JP" sz="1600" b="0" i="0" u="none" strike="noStrike" kern="1200" cap="none" spc="0" normalizeH="0" baseline="0" noProof="0" dirty="0">
              <a:ln>
                <a:noFill/>
              </a:ln>
              <a:solidFill>
                <a:srgbClr val="000000"/>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cs typeface="+mn-cs"/>
              </a:rPr>
              <a:t>深夜利用差</a:t>
            </a:r>
            <a:endParaRPr kumimoji="1" lang="en-US" altLang="ja-JP" sz="1600" b="0" i="0" u="none" strike="noStrike" kern="1200" cap="none" spc="0" normalizeH="0" baseline="0" noProof="0" dirty="0">
              <a:ln>
                <a:noFill/>
              </a:ln>
              <a:solidFill>
                <a:srgbClr val="000000"/>
              </a:solidFill>
              <a:effectLst/>
              <a:uLnTx/>
              <a:uFillTx/>
              <a:latin typeface="+mn-ea"/>
              <a:cs typeface="+mn-cs"/>
            </a:endParaRPr>
          </a:p>
        </p:txBody>
      </p:sp>
      <p:sp>
        <p:nvSpPr>
          <p:cNvPr id="81" name="下矢印 30">
            <a:extLst>
              <a:ext uri="{FF2B5EF4-FFF2-40B4-BE49-F238E27FC236}">
                <a16:creationId xmlns:a16="http://schemas.microsoft.com/office/drawing/2014/main" id="{E8790341-1D04-4DA9-A426-9EDC73653707}"/>
              </a:ext>
            </a:extLst>
          </p:cNvPr>
          <p:cNvSpPr/>
          <p:nvPr/>
        </p:nvSpPr>
        <p:spPr bwMode="auto">
          <a:xfrm>
            <a:off x="4390780" y="5871286"/>
            <a:ext cx="247449" cy="349420"/>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42" name="下矢印 29">
            <a:extLst>
              <a:ext uri="{FF2B5EF4-FFF2-40B4-BE49-F238E27FC236}">
                <a16:creationId xmlns:a16="http://schemas.microsoft.com/office/drawing/2014/main" id="{3AFDA327-EA5F-4103-8153-0EEEA32285C5}"/>
              </a:ext>
            </a:extLst>
          </p:cNvPr>
          <p:cNvSpPr/>
          <p:nvPr/>
        </p:nvSpPr>
        <p:spPr bwMode="auto">
          <a:xfrm>
            <a:off x="7219087" y="5812583"/>
            <a:ext cx="247449" cy="397330"/>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a:ln>
                <a:noFill/>
              </a:ln>
              <a:solidFill>
                <a:srgbClr val="FFFFFF"/>
              </a:solidFill>
              <a:effectLst/>
              <a:uLnTx/>
              <a:uFillTx/>
              <a:latin typeface="+mn-ea"/>
              <a:ea typeface="+mn-ea"/>
              <a:cs typeface="+mn-cs"/>
            </a:endParaRPr>
          </a:p>
        </p:txBody>
      </p:sp>
      <p:sp>
        <p:nvSpPr>
          <p:cNvPr id="7" name="テキスト ボックス 6"/>
          <p:cNvSpPr txBox="1"/>
          <p:nvPr/>
        </p:nvSpPr>
        <p:spPr>
          <a:xfrm>
            <a:off x="343343" y="2392043"/>
            <a:ext cx="1210588" cy="707886"/>
          </a:xfrm>
          <a:prstGeom prst="rect">
            <a:avLst/>
          </a:prstGeom>
          <a:noFill/>
        </p:spPr>
        <p:txBody>
          <a:bodyPr wrap="none" rtlCol="0">
            <a:spAutoFit/>
          </a:bodyPr>
          <a:lstStyle/>
          <a:p>
            <a:r>
              <a:rPr kumimoji="1" lang="ja-JP" altLang="en-US" sz="2000" dirty="0">
                <a:solidFill>
                  <a:schemeClr val="bg1"/>
                </a:solidFill>
                <a:latin typeface="+mn-ea"/>
                <a:ea typeface="+mn-ea"/>
              </a:rPr>
              <a:t>政府介入</a:t>
            </a:r>
            <a:endParaRPr kumimoji="1" lang="en-US" altLang="ja-JP" sz="2000" dirty="0">
              <a:solidFill>
                <a:schemeClr val="bg1"/>
              </a:solidFill>
              <a:latin typeface="+mn-ea"/>
              <a:ea typeface="+mn-ea"/>
            </a:endParaRPr>
          </a:p>
          <a:p>
            <a:r>
              <a:rPr kumimoji="1" lang="ja-JP" altLang="en-US" sz="2000" dirty="0">
                <a:solidFill>
                  <a:schemeClr val="bg1"/>
                </a:solidFill>
                <a:latin typeface="+mn-ea"/>
                <a:ea typeface="+mn-ea"/>
              </a:rPr>
              <a:t>事例調査</a:t>
            </a:r>
          </a:p>
        </p:txBody>
      </p:sp>
      <p:sp>
        <p:nvSpPr>
          <p:cNvPr id="71" name="テキスト ボックス 70"/>
          <p:cNvSpPr txBox="1"/>
          <p:nvPr/>
        </p:nvSpPr>
        <p:spPr>
          <a:xfrm>
            <a:off x="5454607" y="2307923"/>
            <a:ext cx="875561" cy="707886"/>
          </a:xfrm>
          <a:prstGeom prst="rect">
            <a:avLst/>
          </a:prstGeom>
          <a:noFill/>
        </p:spPr>
        <p:txBody>
          <a:bodyPr wrap="none" rtlCol="0">
            <a:spAutoFit/>
          </a:bodyPr>
          <a:lstStyle/>
          <a:p>
            <a:pPr algn="ctr"/>
            <a:r>
              <a:rPr kumimoji="1" lang="ja-JP" altLang="en-US" sz="2000" dirty="0">
                <a:solidFill>
                  <a:schemeClr val="bg1"/>
                </a:solidFill>
                <a:latin typeface="+mn-ea"/>
                <a:ea typeface="+mn-ea"/>
              </a:rPr>
              <a:t>データ</a:t>
            </a:r>
            <a:endParaRPr kumimoji="1" lang="en-US" altLang="ja-JP" sz="2000" dirty="0">
              <a:solidFill>
                <a:schemeClr val="bg1"/>
              </a:solidFill>
              <a:latin typeface="+mn-ea"/>
              <a:ea typeface="+mn-ea"/>
            </a:endParaRPr>
          </a:p>
          <a:p>
            <a:pPr algn="ctr"/>
            <a:r>
              <a:rPr kumimoji="1" lang="ja-JP" altLang="en-US" sz="2000" dirty="0">
                <a:solidFill>
                  <a:schemeClr val="bg1"/>
                </a:solidFill>
                <a:latin typeface="+mn-ea"/>
                <a:ea typeface="+mn-ea"/>
              </a:rPr>
              <a:t>収集</a:t>
            </a:r>
          </a:p>
        </p:txBody>
      </p:sp>
      <p:sp>
        <p:nvSpPr>
          <p:cNvPr id="69" name="角丸四角形 17">
            <a:extLst>
              <a:ext uri="{FF2B5EF4-FFF2-40B4-BE49-F238E27FC236}">
                <a16:creationId xmlns:a16="http://schemas.microsoft.com/office/drawing/2014/main" id="{7DE0A3DE-4D58-4540-992C-5674A82370A2}"/>
              </a:ext>
            </a:extLst>
          </p:cNvPr>
          <p:cNvSpPr/>
          <p:nvPr/>
        </p:nvSpPr>
        <p:spPr bwMode="auto">
          <a:xfrm>
            <a:off x="5975447" y="5274037"/>
            <a:ext cx="2702562" cy="586456"/>
          </a:xfrm>
          <a:prstGeom prst="roundRect">
            <a:avLst/>
          </a:prstGeom>
          <a:solidFill>
            <a:srgbClr val="99CC00"/>
          </a:solidFill>
          <a:ln w="25400" cap="flat" cmpd="sng" algn="ctr">
            <a:noFill/>
            <a:prstDash val="solid"/>
          </a:ln>
          <a:effectLst/>
        </p:spPr>
        <p:txBody>
          <a:bodyPr wrap="none"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solidFill>
                <a:effectLst/>
                <a:uLnTx/>
                <a:uFillTx/>
                <a:latin typeface="+mn-ea"/>
                <a:ea typeface="+mn-ea"/>
                <a:cs typeface="+mn-cs"/>
              </a:rPr>
              <a:t>分析</a:t>
            </a:r>
            <a:endParaRPr kumimoji="0" lang="en-US" altLang="ja-JP" sz="2400" b="1" i="0" u="none" strike="noStrike" kern="0" cap="none" spc="0" normalizeH="0" baseline="0" noProof="0" dirty="0">
              <a:ln>
                <a:noFill/>
              </a:ln>
              <a:solidFill>
                <a:prstClr val="black"/>
              </a:solidFill>
              <a:effectLst/>
              <a:uLnTx/>
              <a:uFillTx/>
              <a:latin typeface="+mn-ea"/>
              <a:ea typeface="+mn-ea"/>
              <a:cs typeface="+mn-cs"/>
            </a:endParaRPr>
          </a:p>
        </p:txBody>
      </p:sp>
      <p:sp>
        <p:nvSpPr>
          <p:cNvPr id="57" name="下矢印 21">
            <a:extLst>
              <a:ext uri="{FF2B5EF4-FFF2-40B4-BE49-F238E27FC236}">
                <a16:creationId xmlns:a16="http://schemas.microsoft.com/office/drawing/2014/main" id="{E433785A-10D2-4D41-91E6-A2CF45EC9DB8}"/>
              </a:ext>
            </a:extLst>
          </p:cNvPr>
          <p:cNvSpPr/>
          <p:nvPr/>
        </p:nvSpPr>
        <p:spPr bwMode="auto">
          <a:xfrm>
            <a:off x="6122302" y="4944501"/>
            <a:ext cx="247449" cy="388376"/>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mn-ea"/>
              <a:ea typeface="+mn-ea"/>
              <a:cs typeface="+mn-cs"/>
            </a:endParaRPr>
          </a:p>
        </p:txBody>
      </p:sp>
      <p:sp>
        <p:nvSpPr>
          <p:cNvPr id="66" name="円/楕円 51"/>
          <p:cNvSpPr/>
          <p:nvPr/>
        </p:nvSpPr>
        <p:spPr>
          <a:xfrm>
            <a:off x="5376879" y="3832408"/>
            <a:ext cx="1057485" cy="949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dirty="0">
                <a:solidFill>
                  <a:srgbClr val="000000"/>
                </a:solidFill>
                <a:latin typeface="+mn-ea"/>
              </a:rPr>
              <a:t>つくば市内</a:t>
            </a:r>
            <a:endParaRPr kumimoji="1" lang="en-US" altLang="ja-JP" sz="1600" dirty="0">
              <a:solidFill>
                <a:srgbClr val="000000"/>
              </a:solidFill>
              <a:latin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n-ea"/>
              </a:rPr>
              <a:t>高齢化率</a:t>
            </a:r>
            <a:endParaRPr kumimoji="1" lang="en-US" altLang="ja-JP" sz="1600" b="0" i="0" u="none" strike="noStrike" kern="1200" cap="none" spc="0" normalizeH="0" baseline="0" noProof="0" dirty="0">
              <a:ln>
                <a:noFill/>
              </a:ln>
              <a:solidFill>
                <a:srgbClr val="000000"/>
              </a:solidFill>
              <a:effectLst/>
              <a:uLnTx/>
              <a:uFillTx/>
              <a:latin typeface="+mn-ea"/>
            </a:endParaRPr>
          </a:p>
        </p:txBody>
      </p:sp>
      <p:sp>
        <p:nvSpPr>
          <p:cNvPr id="49" name="下矢印 21">
            <a:extLst>
              <a:ext uri="{FF2B5EF4-FFF2-40B4-BE49-F238E27FC236}">
                <a16:creationId xmlns:a16="http://schemas.microsoft.com/office/drawing/2014/main" id="{E433785A-10D2-4D41-91E6-A2CF45EC9DB8}"/>
              </a:ext>
            </a:extLst>
          </p:cNvPr>
          <p:cNvSpPr/>
          <p:nvPr/>
        </p:nvSpPr>
        <p:spPr bwMode="auto">
          <a:xfrm>
            <a:off x="7511757" y="4944501"/>
            <a:ext cx="247449" cy="399708"/>
          </a:xfrm>
          <a:prstGeom prst="downArrow">
            <a:avLst/>
          </a:prstGeom>
          <a:solidFill>
            <a:srgbClr val="003366"/>
          </a:solidFill>
          <a:ln w="25400" cap="flat" cmpd="sng" algn="ctr">
            <a:solidFill>
              <a:srgbClr val="003366"/>
            </a:solidFill>
            <a:prstDash val="solid"/>
          </a:ln>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23263425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Shape 2655"/>
        <p:cNvGrpSpPr/>
        <p:nvPr/>
      </p:nvGrpSpPr>
      <p:grpSpPr>
        <a:xfrm>
          <a:off x="0" y="0"/>
          <a:ext cx="0" cy="0"/>
          <a:chOff x="0" y="0"/>
          <a:chExt cx="0" cy="0"/>
        </a:xfrm>
      </p:grpSpPr>
      <p:grpSp>
        <p:nvGrpSpPr>
          <p:cNvPr id="2656" name="Google Shape;2656;p111"/>
          <p:cNvGrpSpPr/>
          <p:nvPr/>
        </p:nvGrpSpPr>
        <p:grpSpPr>
          <a:xfrm>
            <a:off x="0" y="0"/>
            <a:ext cx="9144000" cy="1052513"/>
            <a:chOff x="0" y="0"/>
            <a:chExt cx="5760" cy="663"/>
          </a:xfrm>
        </p:grpSpPr>
        <p:sp>
          <p:nvSpPr>
            <p:cNvPr id="2657" name="Google Shape;2657;p111"/>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Narrow"/>
                <a:sym typeface="Arial Narrow"/>
              </a:endParaRPr>
            </a:p>
          </p:txBody>
        </p:sp>
        <p:sp>
          <p:nvSpPr>
            <p:cNvPr id="2658" name="Google Shape;2658;p111"/>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Narrow"/>
                <a:sym typeface="Arial Narrow"/>
              </a:endParaRPr>
            </a:p>
          </p:txBody>
        </p:sp>
      </p:grpSp>
      <p:sp>
        <p:nvSpPr>
          <p:cNvPr id="2659" name="Google Shape;2659;p111"/>
          <p:cNvSpPr txBox="1">
            <a:spLocks noGrp="1"/>
          </p:cNvSpPr>
          <p:nvPr>
            <p:ph type="title"/>
          </p:nvPr>
        </p:nvSpPr>
        <p:spPr>
          <a:xfrm>
            <a:off x="468313"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dirty="0">
                <a:solidFill>
                  <a:srgbClr val="FFFFFF"/>
                </a:solidFill>
                <a:latin typeface="+mn-ea"/>
                <a:ea typeface="+mn-ea"/>
              </a:rPr>
              <a:t>主張　</a:t>
            </a:r>
            <a:r>
              <a:rPr lang="ja-JP" sz="2800" dirty="0">
                <a:solidFill>
                  <a:srgbClr val="FFFFFF"/>
                </a:solidFill>
                <a:latin typeface="+mn-ea"/>
                <a:ea typeface="+mn-ea"/>
              </a:rPr>
              <a:t>企業目線</a:t>
            </a:r>
            <a:endParaRPr sz="2800" dirty="0">
              <a:solidFill>
                <a:schemeClr val="lt1"/>
              </a:solidFill>
              <a:latin typeface="+mn-ea"/>
              <a:ea typeface="+mn-ea"/>
            </a:endParaRPr>
          </a:p>
        </p:txBody>
      </p:sp>
      <p:sp>
        <p:nvSpPr>
          <p:cNvPr id="2660" name="Google Shape;2660;p111"/>
          <p:cNvSpPr txBox="1">
            <a:spLocks noGrp="1"/>
          </p:cNvSpPr>
          <p:nvPr>
            <p:ph type="sldNum" idx="12"/>
          </p:nvPr>
        </p:nvSpPr>
        <p:spPr>
          <a:xfrm>
            <a:off x="6787357" y="285259"/>
            <a:ext cx="21336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chemeClr val="bg1"/>
                </a:solidFill>
                <a:latin typeface="+mn-ea"/>
                <a:ea typeface="+mn-ea"/>
                <a:cs typeface="Arial"/>
                <a:sym typeface="Arial"/>
              </a:rPr>
              <a:t>120</a:t>
            </a:fld>
            <a:endParaRPr sz="1400" b="0" i="0" u="none" strike="noStrike" cap="none" dirty="0">
              <a:solidFill>
                <a:schemeClr val="bg1"/>
              </a:solidFill>
              <a:latin typeface="+mn-ea"/>
              <a:ea typeface="+mn-ea"/>
              <a:cs typeface="Arial"/>
              <a:sym typeface="Arial"/>
            </a:endParaRPr>
          </a:p>
        </p:txBody>
      </p:sp>
      <p:pic>
        <p:nvPicPr>
          <p:cNvPr id="2661" name="Google Shape;2661;p111" descr="アダムスミスの似顔絵イラスト"/>
          <p:cNvPicPr preferRelativeResize="0"/>
          <p:nvPr/>
        </p:nvPicPr>
        <p:blipFill rotWithShape="1">
          <a:blip r:embed="rId3">
            <a:alphaModFix/>
          </a:blip>
          <a:srcRect/>
          <a:stretch/>
        </p:blipFill>
        <p:spPr>
          <a:xfrm>
            <a:off x="147146" y="1105429"/>
            <a:ext cx="1714500" cy="1714500"/>
          </a:xfrm>
          <a:prstGeom prst="rect">
            <a:avLst/>
          </a:prstGeom>
          <a:noFill/>
          <a:ln>
            <a:noFill/>
          </a:ln>
        </p:spPr>
      </p:pic>
      <p:pic>
        <p:nvPicPr>
          <p:cNvPr id="2662" name="Google Shape;2662;p111" descr="拡声器で話す男性会社員のイラスト（真剣）"/>
          <p:cNvPicPr preferRelativeResize="0"/>
          <p:nvPr/>
        </p:nvPicPr>
        <p:blipFill rotWithShape="1">
          <a:blip r:embed="rId4">
            <a:alphaModFix/>
          </a:blip>
          <a:srcRect/>
          <a:stretch/>
        </p:blipFill>
        <p:spPr>
          <a:xfrm>
            <a:off x="147146" y="3087784"/>
            <a:ext cx="1714500" cy="1714500"/>
          </a:xfrm>
          <a:prstGeom prst="rect">
            <a:avLst/>
          </a:prstGeom>
          <a:noFill/>
          <a:ln>
            <a:noFill/>
          </a:ln>
        </p:spPr>
      </p:pic>
      <p:pic>
        <p:nvPicPr>
          <p:cNvPr id="2663" name="Google Shape;2663;p111" descr="拡声器で話す男性のイラスト（真剣）"/>
          <p:cNvPicPr preferRelativeResize="0"/>
          <p:nvPr/>
        </p:nvPicPr>
        <p:blipFill rotWithShape="1">
          <a:blip r:embed="rId5">
            <a:alphaModFix/>
          </a:blip>
          <a:srcRect/>
          <a:stretch/>
        </p:blipFill>
        <p:spPr>
          <a:xfrm>
            <a:off x="147146" y="4990543"/>
            <a:ext cx="1714500" cy="1714500"/>
          </a:xfrm>
          <a:prstGeom prst="rect">
            <a:avLst/>
          </a:prstGeom>
          <a:noFill/>
          <a:ln>
            <a:noFill/>
          </a:ln>
        </p:spPr>
      </p:pic>
      <p:sp>
        <p:nvSpPr>
          <p:cNvPr id="2664" name="Google Shape;2664;p111"/>
          <p:cNvSpPr/>
          <p:nvPr/>
        </p:nvSpPr>
        <p:spPr>
          <a:xfrm rot="5400000">
            <a:off x="2984350" y="496969"/>
            <a:ext cx="1016223" cy="3087612"/>
          </a:xfrm>
          <a:prstGeom prst="wedgeRectCallout">
            <a:avLst>
              <a:gd name="adj1" fmla="val -20833"/>
              <a:gd name="adj2" fmla="val 62500"/>
            </a:avLst>
          </a:prstGeom>
          <a:solidFill>
            <a:srgbClr val="99C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n-ea"/>
              <a:ea typeface="+mn-ea"/>
              <a:cs typeface="Arial"/>
              <a:sym typeface="Arial"/>
            </a:endParaRPr>
          </a:p>
        </p:txBody>
      </p:sp>
      <p:sp>
        <p:nvSpPr>
          <p:cNvPr id="2665" name="Google Shape;2665;p111"/>
          <p:cNvSpPr txBox="1"/>
          <p:nvPr/>
        </p:nvSpPr>
        <p:spPr>
          <a:xfrm>
            <a:off x="2049278" y="1625604"/>
            <a:ext cx="325424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ja-JP" sz="2400" b="0" i="0" u="none" strike="noStrike" cap="none">
                <a:solidFill>
                  <a:srgbClr val="FFFFFF"/>
                </a:solidFill>
                <a:latin typeface="+mn-ea"/>
                <a:ea typeface="+mn-ea"/>
                <a:sym typeface="Arial"/>
              </a:rPr>
              <a:t>政府は市場に介入</a:t>
            </a:r>
            <a:endParaRPr sz="2400" b="0" i="0" u="none" strike="noStrike" cap="none">
              <a:solidFill>
                <a:srgbClr val="FFFFFF"/>
              </a:solidFill>
              <a:latin typeface="+mn-ea"/>
              <a:ea typeface="+mn-ea"/>
              <a:sym typeface="Arial"/>
            </a:endParaRPr>
          </a:p>
          <a:p>
            <a:pPr marL="0" marR="0" lvl="0" indent="0" algn="l" rtl="0">
              <a:lnSpc>
                <a:spcPct val="100000"/>
              </a:lnSpc>
              <a:spcBef>
                <a:spcPts val="0"/>
              </a:spcBef>
              <a:spcAft>
                <a:spcPts val="0"/>
              </a:spcAft>
              <a:buClr>
                <a:srgbClr val="FFFFFF"/>
              </a:buClr>
              <a:buSzPts val="2400"/>
              <a:buFont typeface="Arial"/>
              <a:buNone/>
            </a:pPr>
            <a:r>
              <a:rPr lang="ja-JP" sz="2400" b="0" i="0" u="none" strike="noStrike" cap="none">
                <a:solidFill>
                  <a:srgbClr val="FFFFFF"/>
                </a:solidFill>
                <a:latin typeface="+mn-ea"/>
                <a:ea typeface="+mn-ea"/>
                <a:sym typeface="Arial"/>
              </a:rPr>
              <a:t>すべきではない！</a:t>
            </a:r>
            <a:r>
              <a:rPr lang="ja-JP" sz="2400" b="0" i="0" u="none" strike="noStrike" cap="none">
                <a:solidFill>
                  <a:srgbClr val="000000"/>
                </a:solidFill>
                <a:latin typeface="+mn-ea"/>
                <a:ea typeface="+mn-ea"/>
                <a:sym typeface="Arial"/>
              </a:rPr>
              <a:t>　</a:t>
            </a:r>
            <a:endParaRPr>
              <a:latin typeface="+mn-ea"/>
              <a:ea typeface="+mn-ea"/>
            </a:endParaRPr>
          </a:p>
        </p:txBody>
      </p:sp>
      <p:sp>
        <p:nvSpPr>
          <p:cNvPr id="2666" name="Google Shape;2666;p111"/>
          <p:cNvSpPr txBox="1"/>
          <p:nvPr/>
        </p:nvSpPr>
        <p:spPr>
          <a:xfrm>
            <a:off x="1616147" y="2677594"/>
            <a:ext cx="147829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000000"/>
                </a:solidFill>
                <a:latin typeface="+mn-ea"/>
                <a:ea typeface="+mn-ea"/>
                <a:sym typeface="Arial"/>
              </a:rPr>
              <a:t>日経新聞より</a:t>
            </a:r>
            <a:endParaRPr>
              <a:latin typeface="+mn-ea"/>
              <a:ea typeface="+mn-ea"/>
            </a:endParaRPr>
          </a:p>
        </p:txBody>
      </p:sp>
      <p:sp>
        <p:nvSpPr>
          <p:cNvPr id="2667" name="Google Shape;2667;p111"/>
          <p:cNvSpPr/>
          <p:nvPr/>
        </p:nvSpPr>
        <p:spPr>
          <a:xfrm rot="5400000">
            <a:off x="2891483" y="2284416"/>
            <a:ext cx="1201956" cy="3087614"/>
          </a:xfrm>
          <a:prstGeom prst="wedgeRectCallout">
            <a:avLst>
              <a:gd name="adj1" fmla="val -20833"/>
              <a:gd name="adj2" fmla="val 62500"/>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n-ea"/>
              <a:ea typeface="+mn-ea"/>
              <a:cs typeface="Arial"/>
              <a:sym typeface="Arial"/>
            </a:endParaRPr>
          </a:p>
        </p:txBody>
      </p:sp>
      <p:sp>
        <p:nvSpPr>
          <p:cNvPr id="2668" name="Google Shape;2668;p111"/>
          <p:cNvSpPr txBox="1"/>
          <p:nvPr/>
        </p:nvSpPr>
        <p:spPr>
          <a:xfrm>
            <a:off x="1940442" y="3239697"/>
            <a:ext cx="325424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ja-JP" sz="2400" b="0" i="0" u="none" strike="noStrike" cap="none" dirty="0">
                <a:solidFill>
                  <a:srgbClr val="FFFFFF"/>
                </a:solidFill>
                <a:latin typeface="+mn-ea"/>
                <a:ea typeface="+mn-ea"/>
                <a:cs typeface="Arial"/>
                <a:sym typeface="Arial"/>
              </a:rPr>
              <a:t>24時間営業をやめる</a:t>
            </a:r>
            <a:endParaRPr sz="2400" b="0" i="0" u="none" strike="noStrike" cap="none" dirty="0">
              <a:solidFill>
                <a:srgbClr val="FFFFFF"/>
              </a:solidFill>
              <a:latin typeface="+mn-ea"/>
              <a:ea typeface="+mn-ea"/>
              <a:cs typeface="Arial"/>
              <a:sym typeface="Arial"/>
            </a:endParaRPr>
          </a:p>
          <a:p>
            <a:pPr marL="0" marR="0" lvl="0" indent="0" algn="l" rtl="0">
              <a:lnSpc>
                <a:spcPct val="100000"/>
              </a:lnSpc>
              <a:spcBef>
                <a:spcPts val="0"/>
              </a:spcBef>
              <a:spcAft>
                <a:spcPts val="0"/>
              </a:spcAft>
              <a:buClr>
                <a:srgbClr val="FFFFFF"/>
              </a:buClr>
              <a:buSzPts val="2400"/>
              <a:buFont typeface="Arial"/>
              <a:buNone/>
            </a:pPr>
            <a:r>
              <a:rPr lang="ja-JP" sz="2400" b="0" i="0" u="none" strike="noStrike" cap="none" dirty="0">
                <a:solidFill>
                  <a:srgbClr val="FFFFFF"/>
                </a:solidFill>
                <a:latin typeface="+mn-ea"/>
                <a:ea typeface="+mn-ea"/>
                <a:cs typeface="Arial"/>
                <a:sym typeface="Arial"/>
              </a:rPr>
              <a:t>と、閉店しているかも</a:t>
            </a:r>
            <a:endParaRPr sz="2400" b="0" i="0" u="none" strike="noStrike" cap="none" dirty="0">
              <a:solidFill>
                <a:srgbClr val="FFFFFF"/>
              </a:solidFill>
              <a:latin typeface="+mn-ea"/>
              <a:ea typeface="+mn-ea"/>
              <a:cs typeface="Arial"/>
              <a:sym typeface="Arial"/>
            </a:endParaRPr>
          </a:p>
          <a:p>
            <a:pPr marL="0" marR="0" lvl="0" indent="0" algn="l" rtl="0">
              <a:lnSpc>
                <a:spcPct val="100000"/>
              </a:lnSpc>
              <a:spcBef>
                <a:spcPts val="0"/>
              </a:spcBef>
              <a:spcAft>
                <a:spcPts val="0"/>
              </a:spcAft>
              <a:buClr>
                <a:srgbClr val="FFFFFF"/>
              </a:buClr>
              <a:buSzPts val="2400"/>
              <a:buFont typeface="Arial"/>
              <a:buNone/>
            </a:pPr>
            <a:r>
              <a:rPr lang="ja-JP" sz="2400" b="0" i="0" u="none" strike="noStrike" cap="none" dirty="0">
                <a:solidFill>
                  <a:srgbClr val="FFFFFF"/>
                </a:solidFill>
                <a:latin typeface="+mn-ea"/>
                <a:ea typeface="+mn-ea"/>
                <a:cs typeface="Arial"/>
                <a:sym typeface="Arial"/>
              </a:rPr>
              <a:t>と思われる！</a:t>
            </a:r>
            <a:endParaRPr sz="2400" b="0" i="0" u="none" strike="noStrike" cap="none" dirty="0">
              <a:solidFill>
                <a:srgbClr val="FFFFFF"/>
              </a:solidFill>
              <a:latin typeface="+mn-ea"/>
              <a:ea typeface="+mn-ea"/>
              <a:cs typeface="Arial"/>
              <a:sym typeface="Arial"/>
            </a:endParaRPr>
          </a:p>
        </p:txBody>
      </p:sp>
      <p:sp>
        <p:nvSpPr>
          <p:cNvPr id="2669" name="Google Shape;2669;p111"/>
          <p:cNvSpPr txBox="1"/>
          <p:nvPr/>
        </p:nvSpPr>
        <p:spPr>
          <a:xfrm>
            <a:off x="1004396" y="4590202"/>
            <a:ext cx="40318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000000"/>
                </a:solidFill>
                <a:latin typeface="+mn-ea"/>
                <a:ea typeface="+mn-ea"/>
                <a:sym typeface="Arial"/>
              </a:rPr>
              <a:t>学習院大学　小塚荘一郎教授（法学科）</a:t>
            </a:r>
            <a:endParaRPr>
              <a:latin typeface="+mn-ea"/>
              <a:ea typeface="+mn-ea"/>
            </a:endParaRPr>
          </a:p>
        </p:txBody>
      </p:sp>
      <p:sp>
        <p:nvSpPr>
          <p:cNvPr id="2670" name="Google Shape;2670;p111"/>
          <p:cNvSpPr/>
          <p:nvPr/>
        </p:nvSpPr>
        <p:spPr>
          <a:xfrm rot="5400000">
            <a:off x="2795734" y="4215373"/>
            <a:ext cx="1393452" cy="3087616"/>
          </a:xfrm>
          <a:prstGeom prst="wedgeRectCallout">
            <a:avLst>
              <a:gd name="adj1" fmla="val -20833"/>
              <a:gd name="adj2" fmla="val 62500"/>
            </a:avLst>
          </a:pr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n-ea"/>
              <a:ea typeface="+mn-ea"/>
              <a:cs typeface="Arial"/>
              <a:sym typeface="Arial"/>
            </a:endParaRPr>
          </a:p>
        </p:txBody>
      </p:sp>
      <p:sp>
        <p:nvSpPr>
          <p:cNvPr id="2671" name="Google Shape;2671;p111"/>
          <p:cNvSpPr txBox="1"/>
          <p:nvPr/>
        </p:nvSpPr>
        <p:spPr>
          <a:xfrm>
            <a:off x="1899213" y="5161951"/>
            <a:ext cx="32542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ja-JP" sz="2400" b="0" i="0" u="none" strike="noStrike" cap="none" dirty="0">
                <a:solidFill>
                  <a:srgbClr val="FFFFFF"/>
                </a:solidFill>
                <a:latin typeface="+mn-ea"/>
                <a:ea typeface="+mn-ea"/>
                <a:sym typeface="Arial"/>
              </a:rPr>
              <a:t>24時間営業をしてい</a:t>
            </a:r>
            <a:endParaRPr sz="2400" b="0" i="0" u="none" strike="noStrike" cap="none" dirty="0">
              <a:solidFill>
                <a:srgbClr val="FFFFFF"/>
              </a:solidFill>
              <a:latin typeface="+mn-ea"/>
              <a:ea typeface="+mn-ea"/>
              <a:sym typeface="Arial"/>
            </a:endParaRPr>
          </a:p>
          <a:p>
            <a:pPr marL="0" marR="0" lvl="0" indent="0" algn="l" rtl="0">
              <a:lnSpc>
                <a:spcPct val="100000"/>
              </a:lnSpc>
              <a:spcBef>
                <a:spcPts val="0"/>
              </a:spcBef>
              <a:spcAft>
                <a:spcPts val="0"/>
              </a:spcAft>
              <a:buClr>
                <a:srgbClr val="FFFFFF"/>
              </a:buClr>
              <a:buSzPts val="2400"/>
              <a:buFont typeface="Arial"/>
              <a:buNone/>
            </a:pPr>
            <a:r>
              <a:rPr lang="ja-JP" sz="2400" b="0" i="0" u="none" strike="noStrike" cap="none" dirty="0">
                <a:solidFill>
                  <a:srgbClr val="FFFFFF"/>
                </a:solidFill>
                <a:latin typeface="+mn-ea"/>
                <a:ea typeface="+mn-ea"/>
                <a:sym typeface="Arial"/>
              </a:rPr>
              <a:t>ないと朝、昼の売り上</a:t>
            </a:r>
            <a:endParaRPr sz="2400" b="0" i="0" u="none" strike="noStrike" cap="none" dirty="0">
              <a:solidFill>
                <a:srgbClr val="FFFFFF"/>
              </a:solidFill>
              <a:latin typeface="+mn-ea"/>
              <a:ea typeface="+mn-ea"/>
              <a:sym typeface="Arial"/>
            </a:endParaRPr>
          </a:p>
          <a:p>
            <a:pPr marL="0" marR="0" lvl="0" indent="0" algn="l" rtl="0">
              <a:lnSpc>
                <a:spcPct val="100000"/>
              </a:lnSpc>
              <a:spcBef>
                <a:spcPts val="0"/>
              </a:spcBef>
              <a:spcAft>
                <a:spcPts val="0"/>
              </a:spcAft>
              <a:buClr>
                <a:srgbClr val="FFFFFF"/>
              </a:buClr>
              <a:buSzPts val="2400"/>
              <a:buFont typeface="Arial"/>
              <a:buNone/>
            </a:pPr>
            <a:r>
              <a:rPr lang="ja-JP" sz="2400" b="0" i="0" u="none" strike="noStrike" cap="none" dirty="0">
                <a:solidFill>
                  <a:srgbClr val="FFFFFF"/>
                </a:solidFill>
                <a:latin typeface="+mn-ea"/>
                <a:ea typeface="+mn-ea"/>
                <a:sym typeface="Arial"/>
              </a:rPr>
              <a:t>げが落ちる！</a:t>
            </a:r>
            <a:endParaRPr dirty="0">
              <a:latin typeface="+mn-ea"/>
              <a:ea typeface="+mn-ea"/>
            </a:endParaRPr>
          </a:p>
        </p:txBody>
      </p:sp>
      <p:sp>
        <p:nvSpPr>
          <p:cNvPr id="2672" name="Google Shape;2672;p111"/>
          <p:cNvSpPr/>
          <p:nvPr/>
        </p:nvSpPr>
        <p:spPr>
          <a:xfrm rot="1442490">
            <a:off x="5241610" y="1391664"/>
            <a:ext cx="3701441" cy="4940953"/>
          </a:xfrm>
          <a:prstGeom prst="irregularSeal2">
            <a:avLst/>
          </a:prstGeom>
          <a:solidFill>
            <a:srgbClr val="003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n-ea"/>
              <a:ea typeface="+mn-ea"/>
              <a:cs typeface="Arial"/>
              <a:sym typeface="Arial"/>
            </a:endParaRPr>
          </a:p>
        </p:txBody>
      </p:sp>
      <p:sp>
        <p:nvSpPr>
          <p:cNvPr id="2673" name="Google Shape;2673;p111"/>
          <p:cNvSpPr txBox="1"/>
          <p:nvPr/>
        </p:nvSpPr>
        <p:spPr>
          <a:xfrm>
            <a:off x="998078" y="6455905"/>
            <a:ext cx="252825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000000"/>
                </a:solidFill>
                <a:latin typeface="+mn-ea"/>
                <a:ea typeface="+mn-ea"/>
                <a:cs typeface="Arial"/>
                <a:sym typeface="Arial"/>
              </a:rPr>
              <a:t>ローソン　竹増貞信社長</a:t>
            </a:r>
            <a:endParaRPr sz="1800" b="0" i="0" u="none" strike="noStrike" cap="none">
              <a:solidFill>
                <a:srgbClr val="000000"/>
              </a:solidFill>
              <a:latin typeface="+mn-ea"/>
              <a:ea typeface="+mn-ea"/>
              <a:cs typeface="Arial"/>
              <a:sym typeface="Arial"/>
            </a:endParaRPr>
          </a:p>
        </p:txBody>
      </p:sp>
      <p:sp>
        <p:nvSpPr>
          <p:cNvPr id="2674" name="Google Shape;2674;p111"/>
          <p:cNvSpPr txBox="1"/>
          <p:nvPr/>
        </p:nvSpPr>
        <p:spPr>
          <a:xfrm>
            <a:off x="5685512" y="3104967"/>
            <a:ext cx="2659498"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ja-JP" sz="4400" b="0" i="0" u="none" strike="noStrike" cap="none" dirty="0">
                <a:solidFill>
                  <a:srgbClr val="FFFFFF"/>
                </a:solidFill>
                <a:latin typeface="+mn-ea"/>
                <a:ea typeface="+mn-ea"/>
                <a:cs typeface="Arial"/>
                <a:sym typeface="Arial"/>
              </a:rPr>
              <a:t>それって</a:t>
            </a:r>
            <a:endParaRPr sz="4400" b="0" i="0" u="none" strike="noStrike" cap="none" dirty="0">
              <a:solidFill>
                <a:srgbClr val="FFFFFF"/>
              </a:solidFill>
              <a:latin typeface="+mn-ea"/>
              <a:ea typeface="+mn-ea"/>
              <a:cs typeface="Arial"/>
              <a:sym typeface="Arial"/>
            </a:endParaRPr>
          </a:p>
          <a:p>
            <a:pPr marL="0" marR="0" lvl="0" indent="0" algn="ctr" rtl="0">
              <a:lnSpc>
                <a:spcPct val="100000"/>
              </a:lnSpc>
              <a:spcBef>
                <a:spcPts val="0"/>
              </a:spcBef>
              <a:spcAft>
                <a:spcPts val="0"/>
              </a:spcAft>
              <a:buClr>
                <a:srgbClr val="FFFFFF"/>
              </a:buClr>
              <a:buSzPts val="4400"/>
              <a:buFont typeface="Arial"/>
              <a:buNone/>
            </a:pPr>
            <a:r>
              <a:rPr lang="ja-JP" sz="4400" b="0" i="0" u="none" strike="noStrike" cap="none" dirty="0">
                <a:solidFill>
                  <a:srgbClr val="FFFFFF"/>
                </a:solidFill>
                <a:latin typeface="+mn-ea"/>
                <a:ea typeface="+mn-ea"/>
                <a:cs typeface="Arial"/>
                <a:sym typeface="Arial"/>
              </a:rPr>
              <a:t>本当!?</a:t>
            </a:r>
            <a:endParaRPr sz="4400" b="0" i="0" u="none" strike="noStrike" cap="none" dirty="0">
              <a:solidFill>
                <a:srgbClr val="FFFFFF"/>
              </a:solidFill>
              <a:latin typeface="+mn-ea"/>
              <a:ea typeface="+mn-ea"/>
              <a:cs typeface="Arial"/>
              <a:sym typeface="Arial"/>
            </a:endParaRPr>
          </a:p>
        </p:txBody>
      </p:sp>
    </p:spTree>
    <p:extLst>
      <p:ext uri="{BB962C8B-B14F-4D97-AF65-F5344CB8AC3E}">
        <p14:creationId xmlns:p14="http://schemas.microsoft.com/office/powerpoint/2010/main" val="2981435616"/>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Shape 2679"/>
        <p:cNvGrpSpPr/>
        <p:nvPr/>
      </p:nvGrpSpPr>
      <p:grpSpPr>
        <a:xfrm>
          <a:off x="0" y="0"/>
          <a:ext cx="0" cy="0"/>
          <a:chOff x="0" y="0"/>
          <a:chExt cx="0" cy="0"/>
        </a:xfrm>
      </p:grpSpPr>
      <p:grpSp>
        <p:nvGrpSpPr>
          <p:cNvPr id="2680" name="Google Shape;2680;p112"/>
          <p:cNvGrpSpPr/>
          <p:nvPr/>
        </p:nvGrpSpPr>
        <p:grpSpPr>
          <a:xfrm>
            <a:off x="0" y="0"/>
            <a:ext cx="9144000" cy="1119188"/>
            <a:chOff x="0" y="0"/>
            <a:chExt cx="9144000" cy="1119188"/>
          </a:xfrm>
        </p:grpSpPr>
        <p:sp>
          <p:nvSpPr>
            <p:cNvPr id="2681" name="Google Shape;2681;p112"/>
            <p:cNvSpPr/>
            <p:nvPr/>
          </p:nvSpPr>
          <p:spPr>
            <a:xfrm>
              <a:off x="0" y="0"/>
              <a:ext cx="9144000" cy="1119188"/>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a:sym typeface="Arial"/>
              </a:endParaRPr>
            </a:p>
          </p:txBody>
        </p:sp>
        <p:sp>
          <p:nvSpPr>
            <p:cNvPr id="2682" name="Google Shape;2682;p112"/>
            <p:cNvSpPr/>
            <p:nvPr/>
          </p:nvSpPr>
          <p:spPr>
            <a:xfrm>
              <a:off x="0" y="0"/>
              <a:ext cx="468313" cy="1119188"/>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a:sym typeface="Arial"/>
              </a:endParaRPr>
            </a:p>
          </p:txBody>
        </p:sp>
      </p:grpSp>
      <p:sp>
        <p:nvSpPr>
          <p:cNvPr id="2683" name="Google Shape;2683;p112"/>
          <p:cNvSpPr txBox="1"/>
          <p:nvPr/>
        </p:nvSpPr>
        <p:spPr>
          <a:xfrm>
            <a:off x="441325" y="-11113"/>
            <a:ext cx="8702675" cy="11430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000" b="0" i="0" u="none" strike="noStrike" cap="none" dirty="0">
                <a:solidFill>
                  <a:srgbClr val="FFFFFF"/>
                </a:solidFill>
                <a:latin typeface="+mn-ea"/>
                <a:ea typeface="+mn-ea"/>
                <a:cs typeface="Arial"/>
                <a:sym typeface="Arial"/>
              </a:rPr>
              <a:t>ヒアリング</a:t>
            </a:r>
            <a:r>
              <a:rPr lang="ja-JP" sz="2800" dirty="0">
                <a:solidFill>
                  <a:srgbClr val="FFFFFF"/>
                </a:solidFill>
                <a:latin typeface="+mn-ea"/>
                <a:ea typeface="+mn-ea"/>
                <a:cs typeface="Arial"/>
                <a:sym typeface="Arial"/>
              </a:rPr>
              <a:t>　セイコーマート</a:t>
            </a:r>
            <a:r>
              <a:rPr lang="ja-JP" altLang="en-US" sz="2800" dirty="0">
                <a:solidFill>
                  <a:srgbClr val="FFFFFF"/>
                </a:solidFill>
                <a:latin typeface="+mn-ea"/>
                <a:ea typeface="+mn-ea"/>
                <a:cs typeface="Arial"/>
                <a:sym typeface="Arial"/>
              </a:rPr>
              <a:t>：質問項目</a:t>
            </a:r>
            <a:endParaRPr sz="2800" b="0" i="0" u="none" strike="noStrike" cap="none" dirty="0">
              <a:solidFill>
                <a:srgbClr val="FFFFFF"/>
              </a:solidFill>
              <a:latin typeface="+mn-ea"/>
              <a:ea typeface="+mn-ea"/>
              <a:cs typeface="Arial"/>
              <a:sym typeface="Arial"/>
            </a:endParaRPr>
          </a:p>
        </p:txBody>
      </p:sp>
      <p:sp>
        <p:nvSpPr>
          <p:cNvPr id="2684" name="Google Shape;2684;p112"/>
          <p:cNvSpPr txBox="1"/>
          <p:nvPr/>
        </p:nvSpPr>
        <p:spPr>
          <a:xfrm>
            <a:off x="532078" y="1303866"/>
            <a:ext cx="8133820" cy="954107"/>
          </a:xfrm>
          <a:prstGeom prst="rect">
            <a:avLst/>
          </a:prstGeom>
          <a:noFill/>
          <a:ln>
            <a:noFill/>
          </a:ln>
        </p:spPr>
        <p:txBody>
          <a:bodyPr spcFirstLastPara="1" wrap="square" lIns="91425" tIns="45700" rIns="91425" bIns="45700" anchor="t" anchorCtr="0">
            <a:spAutoFit/>
          </a:bodyPr>
          <a:lstStyle/>
          <a:p>
            <a:pPr marL="360000" marR="0" lvl="0" indent="-360000" algn="l" rtl="0">
              <a:spcBef>
                <a:spcPts val="0"/>
              </a:spcBef>
              <a:spcAft>
                <a:spcPts val="0"/>
              </a:spcAft>
              <a:buNone/>
            </a:pPr>
            <a:r>
              <a:rPr lang="ja-JP" sz="2800" dirty="0">
                <a:solidFill>
                  <a:schemeClr val="dk1"/>
                </a:solidFill>
                <a:latin typeface="+mn-ea"/>
                <a:ea typeface="+mn-ea"/>
                <a:cs typeface="Arial"/>
                <a:sym typeface="Arial"/>
              </a:rPr>
              <a:t>①コンビニにおける24時間営業問題の現状と</a:t>
            </a:r>
            <a:endParaRPr lang="en-US" altLang="ja-JP" sz="2800" dirty="0">
              <a:solidFill>
                <a:schemeClr val="dk1"/>
              </a:solidFill>
              <a:latin typeface="+mn-ea"/>
              <a:ea typeface="+mn-ea"/>
              <a:cs typeface="Arial"/>
              <a:sym typeface="Arial"/>
            </a:endParaRPr>
          </a:p>
          <a:p>
            <a:pPr marL="360000" marR="0" lvl="0" indent="-360000" algn="l" rtl="0">
              <a:spcBef>
                <a:spcPts val="0"/>
              </a:spcBef>
              <a:spcAft>
                <a:spcPts val="0"/>
              </a:spcAft>
              <a:buNone/>
            </a:pPr>
            <a:r>
              <a:rPr lang="en-US" altLang="ja-JP" sz="2800" dirty="0">
                <a:solidFill>
                  <a:schemeClr val="dk1"/>
                </a:solidFill>
                <a:latin typeface="+mn-ea"/>
                <a:ea typeface="+mn-ea"/>
              </a:rPr>
              <a:t>   </a:t>
            </a:r>
            <a:r>
              <a:rPr lang="ja-JP" sz="2800" dirty="0">
                <a:solidFill>
                  <a:schemeClr val="dk1"/>
                </a:solidFill>
                <a:latin typeface="+mn-ea"/>
                <a:ea typeface="+mn-ea"/>
                <a:cs typeface="Arial"/>
                <a:sym typeface="Arial"/>
              </a:rPr>
              <a:t>これからについて</a:t>
            </a:r>
            <a:endParaRPr sz="2800" dirty="0">
              <a:solidFill>
                <a:schemeClr val="dk1"/>
              </a:solidFill>
              <a:latin typeface="+mn-ea"/>
              <a:ea typeface="+mn-ea"/>
              <a:cs typeface="Arial"/>
              <a:sym typeface="Arial"/>
            </a:endParaRPr>
          </a:p>
        </p:txBody>
      </p:sp>
      <p:sp>
        <p:nvSpPr>
          <p:cNvPr id="2685" name="Google Shape;2685;p112"/>
          <p:cNvSpPr txBox="1"/>
          <p:nvPr/>
        </p:nvSpPr>
        <p:spPr>
          <a:xfrm>
            <a:off x="532078" y="2717818"/>
            <a:ext cx="8133820" cy="954107"/>
          </a:xfrm>
          <a:prstGeom prst="rect">
            <a:avLst/>
          </a:prstGeom>
          <a:noFill/>
          <a:ln>
            <a:noFill/>
          </a:ln>
        </p:spPr>
        <p:txBody>
          <a:bodyPr spcFirstLastPara="1" wrap="square" lIns="91425" tIns="45700" rIns="91425" bIns="45700" anchor="t" anchorCtr="0">
            <a:spAutoFit/>
          </a:bodyPr>
          <a:lstStyle/>
          <a:p>
            <a:pPr marL="360000" marR="0" lvl="0" indent="-360000" algn="l" rtl="0">
              <a:spcBef>
                <a:spcPts val="0"/>
              </a:spcBef>
              <a:spcAft>
                <a:spcPts val="0"/>
              </a:spcAft>
              <a:buNone/>
            </a:pPr>
            <a:r>
              <a:rPr lang="ja-JP" sz="2800">
                <a:solidFill>
                  <a:schemeClr val="dk1"/>
                </a:solidFill>
                <a:latin typeface="+mn-ea"/>
                <a:ea typeface="+mn-ea"/>
                <a:cs typeface="Arial"/>
                <a:sym typeface="Arial"/>
              </a:rPr>
              <a:t>②セイコーマートが24時間営業を原則としない理由とその現状について</a:t>
            </a:r>
            <a:endParaRPr sz="2800">
              <a:solidFill>
                <a:schemeClr val="dk1"/>
              </a:solidFill>
              <a:latin typeface="+mn-ea"/>
              <a:ea typeface="+mn-ea"/>
              <a:cs typeface="Arial"/>
              <a:sym typeface="Arial"/>
            </a:endParaRPr>
          </a:p>
        </p:txBody>
      </p:sp>
      <p:sp>
        <p:nvSpPr>
          <p:cNvPr id="2686" name="Google Shape;2686;p112"/>
          <p:cNvSpPr txBox="1"/>
          <p:nvPr/>
        </p:nvSpPr>
        <p:spPr>
          <a:xfrm>
            <a:off x="532078" y="4131770"/>
            <a:ext cx="8133820" cy="954107"/>
          </a:xfrm>
          <a:prstGeom prst="rect">
            <a:avLst/>
          </a:prstGeom>
          <a:noFill/>
          <a:ln>
            <a:noFill/>
          </a:ln>
        </p:spPr>
        <p:txBody>
          <a:bodyPr spcFirstLastPara="1" wrap="square" lIns="91425" tIns="45700" rIns="91425" bIns="45700" anchor="t" anchorCtr="0">
            <a:spAutoFit/>
          </a:bodyPr>
          <a:lstStyle/>
          <a:p>
            <a:pPr marL="360000" marR="0" lvl="0" indent="-360000" algn="l" rtl="0">
              <a:spcBef>
                <a:spcPts val="0"/>
              </a:spcBef>
              <a:spcAft>
                <a:spcPts val="0"/>
              </a:spcAft>
              <a:buNone/>
            </a:pPr>
            <a:r>
              <a:rPr lang="ja-JP" sz="2800" dirty="0">
                <a:solidFill>
                  <a:schemeClr val="dk1"/>
                </a:solidFill>
                <a:latin typeface="+mn-ea"/>
                <a:ea typeface="+mn-ea"/>
                <a:cs typeface="Arial"/>
                <a:sym typeface="Arial"/>
              </a:rPr>
              <a:t>③24時間営業について反対する人たちの意見</a:t>
            </a:r>
            <a:endParaRPr lang="en-US" altLang="ja-JP" sz="2800" dirty="0">
              <a:solidFill>
                <a:schemeClr val="dk1"/>
              </a:solidFill>
              <a:latin typeface="+mn-ea"/>
              <a:ea typeface="+mn-ea"/>
              <a:cs typeface="Arial"/>
              <a:sym typeface="Arial"/>
            </a:endParaRPr>
          </a:p>
          <a:p>
            <a:pPr marL="360000" marR="0" lvl="0" indent="-360000" algn="l" rtl="0">
              <a:spcBef>
                <a:spcPts val="0"/>
              </a:spcBef>
              <a:spcAft>
                <a:spcPts val="0"/>
              </a:spcAft>
              <a:buNone/>
            </a:pPr>
            <a:r>
              <a:rPr lang="en-US" altLang="ja-JP" sz="2800" dirty="0">
                <a:solidFill>
                  <a:schemeClr val="dk1"/>
                </a:solidFill>
                <a:latin typeface="+mn-ea"/>
                <a:ea typeface="+mn-ea"/>
              </a:rPr>
              <a:t>   </a:t>
            </a:r>
            <a:r>
              <a:rPr lang="ja-JP" sz="2800" dirty="0">
                <a:solidFill>
                  <a:schemeClr val="dk1"/>
                </a:solidFill>
                <a:latin typeface="+mn-ea"/>
                <a:ea typeface="+mn-ea"/>
                <a:cs typeface="Arial"/>
                <a:sym typeface="Arial"/>
              </a:rPr>
              <a:t>について</a:t>
            </a:r>
            <a:endParaRPr sz="2800" dirty="0">
              <a:solidFill>
                <a:schemeClr val="dk1"/>
              </a:solidFill>
              <a:latin typeface="+mn-ea"/>
              <a:ea typeface="+mn-ea"/>
              <a:cs typeface="Arial"/>
              <a:sym typeface="Arial"/>
            </a:endParaRPr>
          </a:p>
        </p:txBody>
      </p:sp>
      <p:sp>
        <p:nvSpPr>
          <p:cNvPr id="2687" name="Google Shape;2687;p112"/>
          <p:cNvSpPr txBox="1"/>
          <p:nvPr/>
        </p:nvSpPr>
        <p:spPr>
          <a:xfrm>
            <a:off x="532078" y="5545722"/>
            <a:ext cx="8133820" cy="954107"/>
          </a:xfrm>
          <a:prstGeom prst="rect">
            <a:avLst/>
          </a:prstGeom>
          <a:noFill/>
          <a:ln>
            <a:noFill/>
          </a:ln>
        </p:spPr>
        <p:txBody>
          <a:bodyPr spcFirstLastPara="1" wrap="square" lIns="91425" tIns="45700" rIns="91425" bIns="45700" anchor="t" anchorCtr="0">
            <a:spAutoFit/>
          </a:bodyPr>
          <a:lstStyle/>
          <a:p>
            <a:pPr marL="360000" marR="0" lvl="0" indent="-360000" algn="l" rtl="0">
              <a:spcBef>
                <a:spcPts val="0"/>
              </a:spcBef>
              <a:spcAft>
                <a:spcPts val="0"/>
              </a:spcAft>
              <a:buNone/>
            </a:pPr>
            <a:r>
              <a:rPr lang="ja-JP" sz="2800" dirty="0">
                <a:solidFill>
                  <a:schemeClr val="dk1"/>
                </a:solidFill>
                <a:latin typeface="+mn-ea"/>
                <a:ea typeface="+mn-ea"/>
                <a:sym typeface="Arial"/>
              </a:rPr>
              <a:t>④24時間営業を求めているお客様の声への</a:t>
            </a:r>
            <a:endParaRPr lang="en-US" altLang="ja-JP" sz="2800" dirty="0">
              <a:solidFill>
                <a:schemeClr val="dk1"/>
              </a:solidFill>
              <a:latin typeface="+mn-ea"/>
              <a:ea typeface="+mn-ea"/>
              <a:sym typeface="Arial"/>
            </a:endParaRPr>
          </a:p>
          <a:p>
            <a:pPr marL="360000" marR="0" lvl="0" indent="-360000" algn="l" rtl="0">
              <a:spcBef>
                <a:spcPts val="0"/>
              </a:spcBef>
              <a:spcAft>
                <a:spcPts val="0"/>
              </a:spcAft>
              <a:buNone/>
            </a:pPr>
            <a:r>
              <a:rPr lang="en-US" altLang="ja-JP" sz="2800" dirty="0">
                <a:solidFill>
                  <a:schemeClr val="dk1"/>
                </a:solidFill>
                <a:latin typeface="+mn-ea"/>
                <a:ea typeface="+mn-ea"/>
              </a:rPr>
              <a:t>   </a:t>
            </a:r>
            <a:r>
              <a:rPr lang="ja-JP" sz="2800" dirty="0">
                <a:solidFill>
                  <a:schemeClr val="dk1"/>
                </a:solidFill>
                <a:latin typeface="+mn-ea"/>
                <a:ea typeface="+mn-ea"/>
                <a:sym typeface="Arial"/>
              </a:rPr>
              <a:t>対応策について</a:t>
            </a:r>
            <a:endParaRPr dirty="0">
              <a:latin typeface="+mn-ea"/>
              <a:ea typeface="+mn-ea"/>
            </a:endParaRPr>
          </a:p>
        </p:txBody>
      </p:sp>
      <p:sp>
        <p:nvSpPr>
          <p:cNvPr id="2688" name="Google Shape;2688;p112"/>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121</a:t>
            </a:fld>
            <a:endParaRPr dirty="0">
              <a:latin typeface="+mn-ea"/>
              <a:ea typeface="+mn-ea"/>
            </a:endParaRPr>
          </a:p>
        </p:txBody>
      </p:sp>
    </p:spTree>
    <p:extLst>
      <p:ext uri="{BB962C8B-B14F-4D97-AF65-F5344CB8AC3E}">
        <p14:creationId xmlns:p14="http://schemas.microsoft.com/office/powerpoint/2010/main" val="2437551542"/>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Shape 2756"/>
        <p:cNvGrpSpPr/>
        <p:nvPr/>
      </p:nvGrpSpPr>
      <p:grpSpPr>
        <a:xfrm>
          <a:off x="0" y="0"/>
          <a:ext cx="0" cy="0"/>
          <a:chOff x="0" y="0"/>
          <a:chExt cx="0" cy="0"/>
        </a:xfrm>
      </p:grpSpPr>
      <p:grpSp>
        <p:nvGrpSpPr>
          <p:cNvPr id="2757" name="Google Shape;2757;p119"/>
          <p:cNvGrpSpPr/>
          <p:nvPr/>
        </p:nvGrpSpPr>
        <p:grpSpPr>
          <a:xfrm>
            <a:off x="0" y="0"/>
            <a:ext cx="9144000" cy="1052513"/>
            <a:chOff x="0" y="0"/>
            <a:chExt cx="5760" cy="663"/>
          </a:xfrm>
        </p:grpSpPr>
        <p:sp>
          <p:nvSpPr>
            <p:cNvPr id="2758" name="Google Shape;2758;p119"/>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sp>
          <p:nvSpPr>
            <p:cNvPr id="2759" name="Google Shape;2759;p119"/>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grpSp>
      <p:sp>
        <p:nvSpPr>
          <p:cNvPr id="2760" name="Google Shape;2760;p119"/>
          <p:cNvSpPr txBox="1">
            <a:spLocks noGrp="1"/>
          </p:cNvSpPr>
          <p:nvPr>
            <p:ph type="title"/>
          </p:nvPr>
        </p:nvSpPr>
        <p:spPr>
          <a:xfrm>
            <a:off x="468313"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dirty="0">
                <a:solidFill>
                  <a:srgbClr val="FFFFFF"/>
                </a:solidFill>
                <a:latin typeface="+mn-ea"/>
                <a:ea typeface="+mn-ea"/>
              </a:rPr>
              <a:t>まとめ</a:t>
            </a:r>
            <a:r>
              <a:rPr lang="ja-JP" altLang="en-US" sz="4000" dirty="0">
                <a:solidFill>
                  <a:srgbClr val="FFFFFF"/>
                </a:solidFill>
                <a:latin typeface="+mn-ea"/>
                <a:ea typeface="+mn-ea"/>
              </a:rPr>
              <a:t>　</a:t>
            </a:r>
            <a:r>
              <a:rPr lang="ja-JP" altLang="en-US" sz="2800" dirty="0">
                <a:solidFill>
                  <a:srgbClr val="FFFFFF"/>
                </a:solidFill>
                <a:latin typeface="+mn-ea"/>
                <a:ea typeface="+mn-ea"/>
              </a:rPr>
              <a:t>③</a:t>
            </a:r>
            <a:r>
              <a:rPr lang="ja-JP" sz="2800" dirty="0">
                <a:solidFill>
                  <a:srgbClr val="FFFFFF"/>
                </a:solidFill>
                <a:latin typeface="+mn-ea"/>
                <a:ea typeface="+mn-ea"/>
              </a:rPr>
              <a:t>利用者目線</a:t>
            </a:r>
            <a:endParaRPr sz="2800" dirty="0">
              <a:solidFill>
                <a:srgbClr val="FFFFFF"/>
              </a:solidFill>
              <a:latin typeface="+mn-ea"/>
              <a:ea typeface="+mn-ea"/>
            </a:endParaRPr>
          </a:p>
        </p:txBody>
      </p:sp>
      <p:sp>
        <p:nvSpPr>
          <p:cNvPr id="2761" name="Google Shape;2761;p119"/>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122</a:t>
            </a:fld>
            <a:endParaRPr>
              <a:latin typeface="+mn-ea"/>
              <a:ea typeface="+mn-ea"/>
            </a:endParaRPr>
          </a:p>
        </p:txBody>
      </p:sp>
      <p:sp>
        <p:nvSpPr>
          <p:cNvPr id="2762" name="Google Shape;2762;p119"/>
          <p:cNvSpPr txBox="1"/>
          <p:nvPr/>
        </p:nvSpPr>
        <p:spPr>
          <a:xfrm>
            <a:off x="7743484" y="6141984"/>
            <a:ext cx="5316534" cy="6681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63" name="Google Shape;2763;p119"/>
          <p:cNvSpPr/>
          <p:nvPr/>
        </p:nvSpPr>
        <p:spPr>
          <a:xfrm>
            <a:off x="1395644" y="2079813"/>
            <a:ext cx="2838899" cy="875123"/>
          </a:xfrm>
          <a:prstGeom prst="wedgeEllipseCallout">
            <a:avLst>
              <a:gd name="adj1" fmla="val -47641"/>
              <a:gd name="adj2" fmla="val 78130"/>
            </a:avLst>
          </a:prstGeom>
          <a:solidFill>
            <a:srgbClr val="FFC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000" dirty="0">
                <a:solidFill>
                  <a:schemeClr val="tx1"/>
                </a:solidFill>
                <a:latin typeface="+mn-ea"/>
                <a:ea typeface="+mn-ea"/>
                <a:sym typeface="Arial"/>
              </a:rPr>
              <a:t>コンビニは周辺</a:t>
            </a:r>
            <a:endParaRPr lang="en-US" altLang="ja-JP" sz="2000" dirty="0">
              <a:solidFill>
                <a:schemeClr val="tx1"/>
              </a:solidFill>
              <a:latin typeface="+mn-ea"/>
              <a:ea typeface="+mn-ea"/>
              <a:sym typeface="Arial"/>
            </a:endParaRPr>
          </a:p>
          <a:p>
            <a:pPr marL="0" marR="0" lvl="0" indent="0" algn="l" rtl="0">
              <a:spcBef>
                <a:spcPts val="0"/>
              </a:spcBef>
              <a:spcAft>
                <a:spcPts val="0"/>
              </a:spcAft>
              <a:buNone/>
            </a:pPr>
            <a:r>
              <a:rPr lang="ja-JP" sz="2000" dirty="0">
                <a:solidFill>
                  <a:schemeClr val="tx1"/>
                </a:solidFill>
                <a:latin typeface="+mn-ea"/>
                <a:ea typeface="+mn-ea"/>
                <a:sym typeface="Arial"/>
              </a:rPr>
              <a:t>環境にいい影響</a:t>
            </a:r>
            <a:endParaRPr sz="1100" dirty="0">
              <a:solidFill>
                <a:schemeClr val="tx1"/>
              </a:solidFill>
              <a:latin typeface="+mn-ea"/>
              <a:ea typeface="+mn-ea"/>
            </a:endParaRPr>
          </a:p>
        </p:txBody>
      </p:sp>
      <p:sp>
        <p:nvSpPr>
          <p:cNvPr id="2764" name="Google Shape;2764;p119"/>
          <p:cNvSpPr/>
          <p:nvPr/>
        </p:nvSpPr>
        <p:spPr>
          <a:xfrm>
            <a:off x="4611898" y="4418410"/>
            <a:ext cx="4390587" cy="2167447"/>
          </a:xfrm>
          <a:prstGeom prst="rect">
            <a:avLst/>
          </a:prstGeom>
          <a:solidFill>
            <a:srgbClr val="008080"/>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dirty="0">
              <a:solidFill>
                <a:schemeClr val="lt1"/>
              </a:solidFill>
              <a:latin typeface="+mn-ea"/>
              <a:ea typeface="+mn-ea"/>
              <a:cs typeface="Arial"/>
              <a:sym typeface="Arial"/>
            </a:endParaRPr>
          </a:p>
          <a:p>
            <a:pPr marL="0" marR="0" lvl="0" indent="0" algn="l" rtl="0">
              <a:spcBef>
                <a:spcPts val="0"/>
              </a:spcBef>
              <a:spcAft>
                <a:spcPts val="0"/>
              </a:spcAft>
              <a:buNone/>
            </a:pPr>
            <a:r>
              <a:rPr lang="ja-JP" sz="2400" dirty="0">
                <a:solidFill>
                  <a:schemeClr val="lt1"/>
                </a:solidFill>
                <a:latin typeface="+mn-ea"/>
                <a:ea typeface="+mn-ea"/>
                <a:cs typeface="Arial"/>
                <a:sym typeface="Arial"/>
              </a:rPr>
              <a:t>・ごみ等による臭気</a:t>
            </a:r>
            <a:endParaRPr sz="2400" dirty="0">
              <a:solidFill>
                <a:schemeClr val="lt1"/>
              </a:solidFill>
              <a:latin typeface="+mn-ea"/>
              <a:ea typeface="+mn-ea"/>
              <a:cs typeface="Arial"/>
              <a:sym typeface="Arial"/>
            </a:endParaRPr>
          </a:p>
          <a:p>
            <a:pPr marL="0" marR="0" lvl="0" indent="0" algn="l" rtl="0">
              <a:spcBef>
                <a:spcPts val="0"/>
              </a:spcBef>
              <a:spcAft>
                <a:spcPts val="0"/>
              </a:spcAft>
              <a:buNone/>
            </a:pPr>
            <a:r>
              <a:rPr lang="ja-JP" sz="2400" dirty="0">
                <a:solidFill>
                  <a:schemeClr val="lt1"/>
                </a:solidFill>
                <a:latin typeface="+mn-ea"/>
                <a:ea typeface="+mn-ea"/>
                <a:cs typeface="Arial"/>
                <a:sym typeface="Arial"/>
              </a:rPr>
              <a:t>・高齢者＜学生</a:t>
            </a:r>
            <a:endParaRPr sz="2400" dirty="0">
              <a:solidFill>
                <a:schemeClr val="lt1"/>
              </a:solidFill>
              <a:latin typeface="+mn-ea"/>
              <a:ea typeface="+mn-ea"/>
              <a:cs typeface="Arial"/>
              <a:sym typeface="Arial"/>
            </a:endParaRPr>
          </a:p>
          <a:p>
            <a:pPr marL="0" marR="0" lvl="0" indent="0" algn="l" rtl="0">
              <a:spcBef>
                <a:spcPts val="0"/>
              </a:spcBef>
              <a:spcAft>
                <a:spcPts val="0"/>
              </a:spcAft>
              <a:buNone/>
            </a:pPr>
            <a:r>
              <a:rPr lang="ja-JP" sz="2400" dirty="0">
                <a:solidFill>
                  <a:schemeClr val="lt1"/>
                </a:solidFill>
                <a:latin typeface="+mn-ea"/>
                <a:ea typeface="+mn-ea"/>
                <a:cs typeface="Arial"/>
                <a:sym typeface="Arial"/>
              </a:rPr>
              <a:t>・周辺住宅街のイメージが悪化</a:t>
            </a:r>
            <a:endParaRPr sz="2400" dirty="0">
              <a:solidFill>
                <a:schemeClr val="lt1"/>
              </a:solidFill>
              <a:latin typeface="+mn-ea"/>
              <a:ea typeface="+mn-ea"/>
              <a:cs typeface="Arial"/>
              <a:sym typeface="Arial"/>
            </a:endParaRPr>
          </a:p>
          <a:p>
            <a:pPr marL="0" marR="0" lvl="0" indent="0" algn="l" rtl="0">
              <a:spcBef>
                <a:spcPts val="0"/>
              </a:spcBef>
              <a:spcAft>
                <a:spcPts val="0"/>
              </a:spcAft>
              <a:buNone/>
            </a:pPr>
            <a:endParaRPr sz="2400" dirty="0">
              <a:solidFill>
                <a:schemeClr val="lt1"/>
              </a:solidFill>
              <a:latin typeface="+mn-ea"/>
              <a:ea typeface="+mn-ea"/>
              <a:cs typeface="Arial"/>
              <a:sym typeface="Arial"/>
            </a:endParaRPr>
          </a:p>
        </p:txBody>
      </p:sp>
      <p:pic>
        <p:nvPicPr>
          <p:cNvPr id="2765" name="Google Shape;2765;p119" descr="å¥³æ§ã®è¡¨æã®ã¤ã©ã¹ããç¬ã£ãé¡ã"/>
          <p:cNvPicPr preferRelativeResize="0"/>
          <p:nvPr/>
        </p:nvPicPr>
        <p:blipFill rotWithShape="1">
          <a:blip r:embed="rId3">
            <a:alphaModFix/>
          </a:blip>
          <a:srcRect/>
          <a:stretch/>
        </p:blipFill>
        <p:spPr>
          <a:xfrm>
            <a:off x="-68953" y="2120506"/>
            <a:ext cx="1590642" cy="1947724"/>
          </a:xfrm>
          <a:prstGeom prst="rect">
            <a:avLst/>
          </a:prstGeom>
          <a:noFill/>
          <a:ln>
            <a:noFill/>
          </a:ln>
        </p:spPr>
      </p:pic>
      <p:pic>
        <p:nvPicPr>
          <p:cNvPr id="2766" name="Google Shape;2766;p119" descr="ç·æ§ã®è¡¨æã®ã¤ã©ã¹ããæ³£ããé¡ã"/>
          <p:cNvPicPr preferRelativeResize="0"/>
          <p:nvPr/>
        </p:nvPicPr>
        <p:blipFill rotWithShape="1">
          <a:blip r:embed="rId4">
            <a:alphaModFix/>
          </a:blip>
          <a:srcRect/>
          <a:stretch/>
        </p:blipFill>
        <p:spPr>
          <a:xfrm>
            <a:off x="0" y="4536690"/>
            <a:ext cx="1571654" cy="2143164"/>
          </a:xfrm>
          <a:prstGeom prst="rect">
            <a:avLst/>
          </a:prstGeom>
          <a:noFill/>
          <a:ln>
            <a:noFill/>
          </a:ln>
        </p:spPr>
      </p:pic>
      <p:sp>
        <p:nvSpPr>
          <p:cNvPr id="2767" name="Google Shape;2767;p119"/>
          <p:cNvSpPr/>
          <p:nvPr/>
        </p:nvSpPr>
        <p:spPr>
          <a:xfrm>
            <a:off x="1337014" y="4536689"/>
            <a:ext cx="2821330" cy="1029997"/>
          </a:xfrm>
          <a:prstGeom prst="wedgeEllipseCallout">
            <a:avLst>
              <a:gd name="adj1" fmla="val -43657"/>
              <a:gd name="adj2" fmla="val 64808"/>
            </a:avLst>
          </a:prstGeom>
          <a:solidFill>
            <a:srgbClr val="0080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000" dirty="0">
                <a:solidFill>
                  <a:schemeClr val="lt1"/>
                </a:solidFill>
                <a:latin typeface="+mn-ea"/>
                <a:ea typeface="+mn-ea"/>
                <a:cs typeface="Arial"/>
                <a:sym typeface="Arial"/>
              </a:rPr>
              <a:t>コンビニは周辺</a:t>
            </a:r>
            <a:endParaRPr lang="en-US" altLang="ja-JP" sz="2000" dirty="0">
              <a:solidFill>
                <a:schemeClr val="lt1"/>
              </a:solidFill>
              <a:latin typeface="+mn-ea"/>
              <a:ea typeface="+mn-ea"/>
              <a:cs typeface="Arial"/>
              <a:sym typeface="Arial"/>
            </a:endParaRPr>
          </a:p>
          <a:p>
            <a:pPr marL="0" marR="0" lvl="0" indent="0" algn="l" rtl="0">
              <a:spcBef>
                <a:spcPts val="0"/>
              </a:spcBef>
              <a:spcAft>
                <a:spcPts val="0"/>
              </a:spcAft>
              <a:buNone/>
            </a:pPr>
            <a:r>
              <a:rPr lang="ja-JP" sz="2000" dirty="0">
                <a:solidFill>
                  <a:schemeClr val="lt1"/>
                </a:solidFill>
                <a:latin typeface="+mn-ea"/>
                <a:ea typeface="+mn-ea"/>
                <a:cs typeface="Arial"/>
                <a:sym typeface="Arial"/>
              </a:rPr>
              <a:t>環境に悪い影響</a:t>
            </a:r>
            <a:endParaRPr sz="2000" dirty="0">
              <a:solidFill>
                <a:schemeClr val="lt1"/>
              </a:solidFill>
              <a:latin typeface="+mn-ea"/>
              <a:ea typeface="+mn-ea"/>
              <a:cs typeface="Arial"/>
              <a:sym typeface="Arial"/>
            </a:endParaRPr>
          </a:p>
        </p:txBody>
      </p:sp>
      <p:sp>
        <p:nvSpPr>
          <p:cNvPr id="2769" name="Google Shape;2769;p119"/>
          <p:cNvSpPr/>
          <p:nvPr/>
        </p:nvSpPr>
        <p:spPr>
          <a:xfrm>
            <a:off x="448488" y="1134755"/>
            <a:ext cx="8257362" cy="752188"/>
          </a:xfrm>
          <a:prstGeom prst="rect">
            <a:avLst/>
          </a:prstGeom>
          <a:solidFill>
            <a:srgbClr val="FF9900"/>
          </a:solidFill>
          <a:ln>
            <a:noFill/>
          </a:ln>
        </p:spPr>
        <p:txBody>
          <a:bodyPr spcFirstLastPara="1" wrap="square" lIns="91425" tIns="45700" rIns="91425" bIns="45700" anchor="ctr" anchorCtr="0">
            <a:noAutofit/>
          </a:bodyPr>
          <a:lstStyle/>
          <a:p>
            <a:pPr lvl="0" algn="ctr"/>
            <a:r>
              <a:rPr lang="ja-JP" altLang="en-US" sz="2400" b="1" dirty="0">
                <a:solidFill>
                  <a:schemeClr val="lt1"/>
                </a:solidFill>
                <a:latin typeface="+mn-ea"/>
                <a:ea typeface="+mn-ea"/>
              </a:rPr>
              <a:t>目的</a:t>
            </a:r>
            <a:r>
              <a:rPr lang="en-US" altLang="ja-JP" sz="2400" b="1" dirty="0">
                <a:solidFill>
                  <a:schemeClr val="lt1"/>
                </a:solidFill>
                <a:latin typeface="+mn-ea"/>
                <a:ea typeface="+mn-ea"/>
              </a:rPr>
              <a:t>1-5</a:t>
            </a:r>
            <a:r>
              <a:rPr lang="ja-JP" sz="2400" b="1" dirty="0" err="1">
                <a:solidFill>
                  <a:schemeClr val="lt1"/>
                </a:solidFill>
                <a:latin typeface="+mn-ea"/>
                <a:ea typeface="+mn-ea"/>
                <a:sym typeface="Arial"/>
              </a:rPr>
              <a:t>.</a:t>
            </a:r>
            <a:r>
              <a:rPr lang="ja-JP" altLang="en-US" sz="2400" b="1" dirty="0">
                <a:solidFill>
                  <a:schemeClr val="lt1"/>
                </a:solidFill>
                <a:latin typeface="+mn-ea"/>
                <a:ea typeface="+mn-ea"/>
              </a:rPr>
              <a:t> </a:t>
            </a:r>
            <a:r>
              <a:rPr lang="en-US" altLang="ja-JP" sz="2400" b="1" dirty="0">
                <a:solidFill>
                  <a:schemeClr val="lt1"/>
                </a:solidFill>
                <a:latin typeface="+mn-ea"/>
                <a:ea typeface="+mn-ea"/>
              </a:rPr>
              <a:t>24</a:t>
            </a:r>
            <a:r>
              <a:rPr lang="ja-JP" altLang="en-US" sz="2400" b="1" dirty="0">
                <a:solidFill>
                  <a:schemeClr val="lt1"/>
                </a:solidFill>
                <a:latin typeface="+mn-ea"/>
                <a:ea typeface="+mn-ea"/>
              </a:rPr>
              <a:t>時間営業のコンビニ立地が周辺住環境へ与える結果を地域特性別に調査し比較</a:t>
            </a:r>
            <a:endParaRPr sz="2400" b="1" dirty="0">
              <a:solidFill>
                <a:schemeClr val="lt1"/>
              </a:solidFill>
              <a:latin typeface="+mn-ea"/>
              <a:ea typeface="+mn-ea"/>
              <a:sym typeface="Arial"/>
            </a:endParaRPr>
          </a:p>
        </p:txBody>
      </p:sp>
      <p:sp>
        <p:nvSpPr>
          <p:cNvPr id="17" name="Google Shape;2764;p119"/>
          <p:cNvSpPr/>
          <p:nvPr/>
        </p:nvSpPr>
        <p:spPr>
          <a:xfrm>
            <a:off x="4601012" y="2028992"/>
            <a:ext cx="4401473" cy="2194203"/>
          </a:xfrm>
          <a:prstGeom prst="rect">
            <a:avLst/>
          </a:prstGeom>
          <a:solidFill>
            <a:srgbClr val="FFCC00"/>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altLang="en-US" sz="2400" dirty="0">
                <a:solidFill>
                  <a:schemeClr val="tx1"/>
                </a:solidFill>
                <a:latin typeface="+mn-ea"/>
                <a:ea typeface="+mn-ea"/>
                <a:sym typeface="Arial"/>
              </a:rPr>
              <a:t>・防犯面の利益（駆け込み</a:t>
            </a:r>
            <a:r>
              <a:rPr lang="en-US" altLang="ja-JP" sz="2400" dirty="0">
                <a:solidFill>
                  <a:schemeClr val="tx1"/>
                </a:solidFill>
                <a:latin typeface="+mn-ea"/>
                <a:ea typeface="+mn-ea"/>
                <a:sym typeface="Arial"/>
              </a:rPr>
              <a:t>,</a:t>
            </a:r>
            <a:r>
              <a:rPr lang="ja-JP" altLang="en-US" sz="2400" dirty="0">
                <a:solidFill>
                  <a:schemeClr val="tx1"/>
                </a:solidFill>
                <a:latin typeface="+mn-ea"/>
                <a:ea typeface="+mn-ea"/>
                <a:sym typeface="Arial"/>
              </a:rPr>
              <a:t>明るさ）</a:t>
            </a:r>
            <a:endParaRPr lang="en-US" altLang="ja-JP" sz="2400" dirty="0">
              <a:solidFill>
                <a:schemeClr val="tx1"/>
              </a:solidFill>
              <a:latin typeface="+mn-ea"/>
              <a:ea typeface="+mn-ea"/>
              <a:sym typeface="Arial"/>
            </a:endParaRPr>
          </a:p>
          <a:p>
            <a:pPr marL="0" marR="0" lvl="0" indent="0" algn="l" rtl="0">
              <a:spcBef>
                <a:spcPts val="0"/>
              </a:spcBef>
              <a:spcAft>
                <a:spcPts val="0"/>
              </a:spcAft>
              <a:buNone/>
            </a:pPr>
            <a:r>
              <a:rPr lang="ja-JP" altLang="en-US" sz="2400" dirty="0">
                <a:solidFill>
                  <a:schemeClr val="tx1"/>
                </a:solidFill>
                <a:latin typeface="+mn-ea"/>
                <a:ea typeface="+mn-ea"/>
              </a:rPr>
              <a:t>・移動距離短縮の便益</a:t>
            </a:r>
            <a:endParaRPr lang="en-US" altLang="ja-JP" sz="2400" dirty="0">
              <a:solidFill>
                <a:schemeClr val="tx1"/>
              </a:solidFill>
              <a:latin typeface="+mn-ea"/>
              <a:ea typeface="+mn-ea"/>
            </a:endParaRPr>
          </a:p>
        </p:txBody>
      </p:sp>
    </p:spTree>
    <p:extLst>
      <p:ext uri="{BB962C8B-B14F-4D97-AF65-F5344CB8AC3E}">
        <p14:creationId xmlns:p14="http://schemas.microsoft.com/office/powerpoint/2010/main" val="3022375104"/>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楕円 48">
            <a:extLst>
              <a:ext uri="{FF2B5EF4-FFF2-40B4-BE49-F238E27FC236}">
                <a16:creationId xmlns:a16="http://schemas.microsoft.com/office/drawing/2014/main" id="{91CEDEA6-6836-4FDF-AB33-B49F79A71454}"/>
              </a:ext>
            </a:extLst>
          </p:cNvPr>
          <p:cNvSpPr/>
          <p:nvPr/>
        </p:nvSpPr>
        <p:spPr>
          <a:xfrm>
            <a:off x="4695469" y="1674544"/>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pic>
        <p:nvPicPr>
          <p:cNvPr id="31" name="図 30"/>
          <p:cNvPicPr>
            <a:picLocks noChangeAspect="1"/>
          </p:cNvPicPr>
          <p:nvPr/>
        </p:nvPicPr>
        <p:blipFill>
          <a:blip r:embed="rId3"/>
          <a:stretch>
            <a:fillRect/>
          </a:stretch>
        </p:blipFill>
        <p:spPr>
          <a:xfrm>
            <a:off x="22756" y="5234944"/>
            <a:ext cx="2015049" cy="1587842"/>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32" name="矢印: 左右 4">
            <a:extLst>
              <a:ext uri="{FF2B5EF4-FFF2-40B4-BE49-F238E27FC236}">
                <a16:creationId xmlns:a16="http://schemas.microsoft.com/office/drawing/2014/main" id="{05D8B3D7-5ED3-4154-BC8F-5714D731EFA2}"/>
              </a:ext>
            </a:extLst>
          </p:cNvPr>
          <p:cNvSpPr/>
          <p:nvPr/>
        </p:nvSpPr>
        <p:spPr>
          <a:xfrm rot="5400000">
            <a:off x="2250880" y="3855621"/>
            <a:ext cx="4745623" cy="304851"/>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4" name="テキスト ボックス 33">
            <a:extLst>
              <a:ext uri="{FF2B5EF4-FFF2-40B4-BE49-F238E27FC236}">
                <a16:creationId xmlns:a16="http://schemas.microsoft.com/office/drawing/2014/main" id="{3EBA78F2-3F13-4304-B7CF-E8884EC87C1A}"/>
              </a:ext>
            </a:extLst>
          </p:cNvPr>
          <p:cNvSpPr txBox="1"/>
          <p:nvPr/>
        </p:nvSpPr>
        <p:spPr>
          <a:xfrm>
            <a:off x="3821192" y="1112558"/>
            <a:ext cx="161133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中止したい</a:t>
            </a:r>
            <a:endParaRPr kumimoji="1" lang="ja-JP" altLang="en-US" sz="60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5" name="テキスト ボックス 34">
            <a:extLst>
              <a:ext uri="{FF2B5EF4-FFF2-40B4-BE49-F238E27FC236}">
                <a16:creationId xmlns:a16="http://schemas.microsoft.com/office/drawing/2014/main" id="{5AEF40B9-6252-4540-9C24-F428A5D6F31E}"/>
              </a:ext>
            </a:extLst>
          </p:cNvPr>
          <p:cNvSpPr txBox="1"/>
          <p:nvPr/>
        </p:nvSpPr>
        <p:spPr>
          <a:xfrm>
            <a:off x="3591962" y="6333782"/>
            <a:ext cx="20697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中止したくない</a:t>
            </a:r>
          </a:p>
        </p:txBody>
      </p:sp>
      <p:sp>
        <p:nvSpPr>
          <p:cNvPr id="38" name="楕円 37">
            <a:extLst>
              <a:ext uri="{FF2B5EF4-FFF2-40B4-BE49-F238E27FC236}">
                <a16:creationId xmlns:a16="http://schemas.microsoft.com/office/drawing/2014/main" id="{B93EE6B1-8A34-4626-BD8E-38A67CF784E3}"/>
              </a:ext>
            </a:extLst>
          </p:cNvPr>
          <p:cNvSpPr/>
          <p:nvPr/>
        </p:nvSpPr>
        <p:spPr>
          <a:xfrm>
            <a:off x="2493512" y="5695950"/>
            <a:ext cx="1929271" cy="684908"/>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9" name="楕円 38">
            <a:extLst>
              <a:ext uri="{FF2B5EF4-FFF2-40B4-BE49-F238E27FC236}">
                <a16:creationId xmlns:a16="http://schemas.microsoft.com/office/drawing/2014/main" id="{C94616A9-099E-456A-B08C-5311C618B4C0}"/>
              </a:ext>
            </a:extLst>
          </p:cNvPr>
          <p:cNvSpPr/>
          <p:nvPr/>
        </p:nvSpPr>
        <p:spPr>
          <a:xfrm>
            <a:off x="2514629" y="3431121"/>
            <a:ext cx="1929271" cy="684908"/>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2" name="楕円 41">
            <a:extLst>
              <a:ext uri="{FF2B5EF4-FFF2-40B4-BE49-F238E27FC236}">
                <a16:creationId xmlns:a16="http://schemas.microsoft.com/office/drawing/2014/main" id="{42D7EB53-12E3-451A-A53E-5ABA13D310A8}"/>
              </a:ext>
            </a:extLst>
          </p:cNvPr>
          <p:cNvSpPr/>
          <p:nvPr/>
        </p:nvSpPr>
        <p:spPr>
          <a:xfrm>
            <a:off x="2541995" y="4379117"/>
            <a:ext cx="1929271" cy="684908"/>
          </a:xfrm>
          <a:prstGeom prst="ellipse">
            <a:avLst/>
          </a:prstGeom>
          <a:solidFill>
            <a:srgbClr val="008080"/>
          </a:solidFill>
          <a:ln w="127000" cap="flat" cmpd="sng" algn="ctr">
            <a:solidFill>
              <a:srgbClr val="003366"/>
            </a:solidFill>
            <a:prstDash val="solid"/>
            <a:rou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3" name="楕円 42">
            <a:extLst>
              <a:ext uri="{FF2B5EF4-FFF2-40B4-BE49-F238E27FC236}">
                <a16:creationId xmlns:a16="http://schemas.microsoft.com/office/drawing/2014/main" id="{0FB99763-2D86-48EE-9E9A-6304D6ACC2C4}"/>
              </a:ext>
            </a:extLst>
          </p:cNvPr>
          <p:cNvSpPr/>
          <p:nvPr/>
        </p:nvSpPr>
        <p:spPr>
          <a:xfrm>
            <a:off x="4776117" y="4828434"/>
            <a:ext cx="1877623" cy="677926"/>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4" name="楕円 43">
            <a:extLst>
              <a:ext uri="{FF2B5EF4-FFF2-40B4-BE49-F238E27FC236}">
                <a16:creationId xmlns:a16="http://schemas.microsoft.com/office/drawing/2014/main" id="{48E9B35C-2672-4C24-9339-9AA33EC879C0}"/>
              </a:ext>
            </a:extLst>
          </p:cNvPr>
          <p:cNvSpPr/>
          <p:nvPr/>
        </p:nvSpPr>
        <p:spPr>
          <a:xfrm>
            <a:off x="4776117" y="5695950"/>
            <a:ext cx="1929271" cy="684908"/>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6" name="楕円 45">
            <a:extLst>
              <a:ext uri="{FF2B5EF4-FFF2-40B4-BE49-F238E27FC236}">
                <a16:creationId xmlns:a16="http://schemas.microsoft.com/office/drawing/2014/main" id="{CFF69CE8-659C-4082-8C78-7DE226808577}"/>
              </a:ext>
            </a:extLst>
          </p:cNvPr>
          <p:cNvSpPr/>
          <p:nvPr/>
        </p:nvSpPr>
        <p:spPr>
          <a:xfrm>
            <a:off x="4740604" y="3431121"/>
            <a:ext cx="1929271" cy="684908"/>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深夜営業中止</a:t>
            </a:r>
            <a:r>
              <a:rPr lang="ja-JP" altLang="en-US" sz="2400" dirty="0">
                <a:solidFill>
                  <a:srgbClr val="FFFFFF"/>
                </a:solidFill>
                <a:latin typeface="+mn-ea"/>
                <a:ea typeface="+mn-ea"/>
              </a:rPr>
              <a:t>意欲</a:t>
            </a:r>
            <a:endPar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endParaRPr>
          </a:p>
        </p:txBody>
      </p:sp>
      <p:sp>
        <p:nvSpPr>
          <p:cNvPr id="29" name="楕円 28">
            <a:extLst>
              <a:ext uri="{FF2B5EF4-FFF2-40B4-BE49-F238E27FC236}">
                <a16:creationId xmlns:a16="http://schemas.microsoft.com/office/drawing/2014/main" id="{9D6BDB0B-3633-424F-9DF9-4D4F71927A4E}"/>
              </a:ext>
            </a:extLst>
          </p:cNvPr>
          <p:cNvSpPr/>
          <p:nvPr/>
        </p:nvSpPr>
        <p:spPr>
          <a:xfrm>
            <a:off x="2500675" y="2543263"/>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1" name="楕円 40">
            <a:extLst>
              <a:ext uri="{FF2B5EF4-FFF2-40B4-BE49-F238E27FC236}">
                <a16:creationId xmlns:a16="http://schemas.microsoft.com/office/drawing/2014/main" id="{B477D33D-53AC-4F19-9B28-EDC3705FE9B4}"/>
              </a:ext>
            </a:extLst>
          </p:cNvPr>
          <p:cNvSpPr/>
          <p:nvPr/>
        </p:nvSpPr>
        <p:spPr>
          <a:xfrm>
            <a:off x="2514629" y="1668062"/>
            <a:ext cx="1929271" cy="684908"/>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0" name="四角形吹き出し 19"/>
          <p:cNvSpPr/>
          <p:nvPr/>
        </p:nvSpPr>
        <p:spPr>
          <a:xfrm>
            <a:off x="6478349" y="897748"/>
            <a:ext cx="2636860" cy="805082"/>
          </a:xfrm>
          <a:prstGeom prst="wedgeRectCallout">
            <a:avLst>
              <a:gd name="adj1" fmla="val -39157"/>
              <a:gd name="adj2" fmla="val 75642"/>
            </a:avLst>
          </a:prstGeom>
          <a:solidFill>
            <a:srgbClr val="FF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mn-ea"/>
                <a:cs typeface="+mn-cs"/>
                <a:sym typeface="Arial"/>
              </a:rPr>
              <a:t>学生エリア</a:t>
            </a:r>
            <a:endParaRPr kumimoji="1" lang="en-US" altLang="ja-JP" sz="2800" b="1" i="0" u="none" strike="noStrike" kern="0" cap="none" spc="0" normalizeH="0" baseline="0" noProof="0" dirty="0">
              <a:ln>
                <a:noFill/>
              </a:ln>
              <a:solidFill>
                <a:srgbClr val="FFFFFF"/>
              </a:solidFill>
              <a:effectLst/>
              <a:uLnTx/>
              <a:uFillTx/>
              <a:latin typeface="+mn-ea"/>
              <a:cs typeface="+mn-cs"/>
              <a:sym typeface="Arial"/>
            </a:endParaRPr>
          </a:p>
        </p:txBody>
      </p:sp>
      <p:sp>
        <p:nvSpPr>
          <p:cNvPr id="21" name="楕円 20"/>
          <p:cNvSpPr/>
          <p:nvPr/>
        </p:nvSpPr>
        <p:spPr>
          <a:xfrm>
            <a:off x="1873435" y="1438430"/>
            <a:ext cx="5397130" cy="2910181"/>
          </a:xfrm>
          <a:prstGeom prst="ellipse">
            <a:avLst/>
          </a:prstGeom>
          <a:noFill/>
          <a:ln w="1016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吹き出し 21"/>
          <p:cNvSpPr/>
          <p:nvPr/>
        </p:nvSpPr>
        <p:spPr>
          <a:xfrm>
            <a:off x="6736997" y="5268849"/>
            <a:ext cx="2218217" cy="814867"/>
          </a:xfrm>
          <a:prstGeom prst="wedgeRectCallout">
            <a:avLst>
              <a:gd name="adj1" fmla="val -50145"/>
              <a:gd name="adj2" fmla="val -79426"/>
            </a:avLst>
          </a:prstGeom>
          <a:solidFill>
            <a:srgbClr val="003366"/>
          </a:solid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mn-ea"/>
                <a:cs typeface="+mn-cs"/>
                <a:sym typeface="Arial"/>
              </a:rPr>
              <a:t>主要道沿い</a:t>
            </a:r>
            <a:endParaRPr kumimoji="1" lang="en-US" altLang="ja-JP" sz="2800" b="1" i="0" u="none" strike="noStrike" kern="0" cap="none" spc="0" normalizeH="0" baseline="0" noProof="0" dirty="0">
              <a:ln>
                <a:noFill/>
              </a:ln>
              <a:solidFill>
                <a:srgbClr val="FFFFFF"/>
              </a:solidFill>
              <a:effectLst/>
              <a:uLnTx/>
              <a:uFillTx/>
              <a:latin typeface="+mn-ea"/>
              <a:cs typeface="+mn-cs"/>
              <a:sym typeface="Arial"/>
            </a:endParaRPr>
          </a:p>
        </p:txBody>
      </p:sp>
      <p:sp>
        <p:nvSpPr>
          <p:cNvPr id="23" name="楕円 22"/>
          <p:cNvSpPr/>
          <p:nvPr/>
        </p:nvSpPr>
        <p:spPr>
          <a:xfrm rot="20108344">
            <a:off x="2207198" y="3351960"/>
            <a:ext cx="4757151" cy="3075375"/>
          </a:xfrm>
          <a:prstGeom prst="ellipse">
            <a:avLst/>
          </a:prstGeom>
          <a:noFill/>
          <a:ln w="1016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41681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BCEDF8B0-7719-4061-8C31-341D50A1F65D}" type="slidenum">
              <a:rPr lang="en-US" altLang="ja-JP" smtClean="0"/>
              <a:pPr>
                <a:defRPr/>
              </a:pPr>
              <a:t>124</a:t>
            </a:fld>
            <a:endParaRPr lang="en-US" altLang="ja-JP" dirty="0"/>
          </a:p>
        </p:txBody>
      </p:sp>
      <p:grpSp>
        <p:nvGrpSpPr>
          <p:cNvPr id="6" name="Group 2">
            <a:extLst>
              <a:ext uri="{FF2B5EF4-FFF2-40B4-BE49-F238E27FC236}">
                <a16:creationId xmlns:a16="http://schemas.microsoft.com/office/drawing/2014/main" id="{86FFB054-9544-4439-86D2-8EFF74FE24FC}"/>
              </a:ext>
            </a:extLst>
          </p:cNvPr>
          <p:cNvGrpSpPr>
            <a:grpSpLocks/>
          </p:cNvGrpSpPr>
          <p:nvPr/>
        </p:nvGrpSpPr>
        <p:grpSpPr bwMode="auto">
          <a:xfrm>
            <a:off x="0" y="0"/>
            <a:ext cx="9144000" cy="1052513"/>
            <a:chOff x="0" y="0"/>
            <a:chExt cx="5760" cy="663"/>
          </a:xfrm>
        </p:grpSpPr>
        <p:sp>
          <p:nvSpPr>
            <p:cNvPr id="7" name="Rectangle 3">
              <a:extLst>
                <a:ext uri="{FF2B5EF4-FFF2-40B4-BE49-F238E27FC236}">
                  <a16:creationId xmlns:a16="http://schemas.microsoft.com/office/drawing/2014/main" id="{DE526CDA-8D03-4AC3-B73E-8162747CA12C}"/>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p>
          </p:txBody>
        </p:sp>
        <p:sp>
          <p:nvSpPr>
            <p:cNvPr id="8" name="Rectangle 4">
              <a:extLst>
                <a:ext uri="{FF2B5EF4-FFF2-40B4-BE49-F238E27FC236}">
                  <a16:creationId xmlns:a16="http://schemas.microsoft.com/office/drawing/2014/main" id="{2F958232-ED47-4580-A0E5-E35761D5297B}"/>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p>
          </p:txBody>
        </p:sp>
      </p:grpSp>
      <p:sp>
        <p:nvSpPr>
          <p:cNvPr id="9" name="タイトル 4"/>
          <p:cNvSpPr txBox="1">
            <a:spLocks/>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defTabSz="914400"/>
            <a:r>
              <a:rPr lang="ja-JP" altLang="en-US" kern="0" dirty="0">
                <a:solidFill>
                  <a:srgbClr val="FFFFFF"/>
                </a:solidFill>
              </a:rPr>
              <a:t>まとめ</a:t>
            </a:r>
            <a:r>
              <a:rPr lang="ja-JP" altLang="en-US" dirty="0">
                <a:solidFill>
                  <a:srgbClr val="FFFFFF"/>
                </a:solidFill>
              </a:rPr>
              <a:t>　</a:t>
            </a:r>
            <a:r>
              <a:rPr lang="en-US" altLang="ja-JP" sz="2800" dirty="0">
                <a:solidFill>
                  <a:srgbClr val="FFFFFF"/>
                </a:solidFill>
              </a:rPr>
              <a:t>24</a:t>
            </a:r>
            <a:r>
              <a:rPr lang="ja-JP" altLang="en-US" sz="2800" dirty="0">
                <a:solidFill>
                  <a:srgbClr val="FFFFFF"/>
                </a:solidFill>
              </a:rPr>
              <a:t>時間営業不要コンビニの特徴</a:t>
            </a:r>
            <a:endParaRPr lang="ja-JP" altLang="en-US" sz="2800" kern="0" dirty="0">
              <a:solidFill>
                <a:srgbClr val="FFFFFF"/>
              </a:solidFill>
            </a:endParaRPr>
          </a:p>
        </p:txBody>
      </p:sp>
      <p:sp>
        <p:nvSpPr>
          <p:cNvPr id="10" name="スライド番号プレースホルダー 1"/>
          <p:cNvSpPr txBox="1">
            <a:spLocks/>
          </p:cNvSpPr>
          <p:nvPr/>
        </p:nvSpPr>
        <p:spPr bwMode="auto">
          <a:xfrm>
            <a:off x="6572250" y="2651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CEDF8B0-7719-4061-8C31-341D50A1F65D}" type="slidenum">
              <a:rPr lang="en-US" altLang="ja-JP" smtClean="0"/>
              <a:pPr>
                <a:defRPr/>
              </a:pPr>
              <a:t>124</a:t>
            </a:fld>
            <a:endParaRPr lang="en-US" altLang="ja-JP" dirty="0"/>
          </a:p>
        </p:txBody>
      </p:sp>
      <p:sp>
        <p:nvSpPr>
          <p:cNvPr id="12" name="正方形/長方形 11"/>
          <p:cNvSpPr/>
          <p:nvPr/>
        </p:nvSpPr>
        <p:spPr>
          <a:xfrm>
            <a:off x="1310255" y="1608520"/>
            <a:ext cx="6545715" cy="112761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dirty="0">
              <a:solidFill>
                <a:schemeClr val="bg1"/>
              </a:solidFill>
              <a:latin typeface="Arial" panose="020B0604020202020204" pitchFamily="34" charset="0"/>
              <a:ea typeface="+mj-ea"/>
              <a:cs typeface="Arial" panose="020B0604020202020204" pitchFamily="34" charset="0"/>
            </a:endParaRPr>
          </a:p>
          <a:p>
            <a:pPr lvl="0"/>
            <a:r>
              <a:rPr kumimoji="1" lang="ja-JP" altLang="en-US" sz="2400" b="1" dirty="0">
                <a:solidFill>
                  <a:schemeClr val="bg1"/>
                </a:solidFill>
                <a:latin typeface="Arial" panose="020B0604020202020204" pitchFamily="34" charset="0"/>
                <a:ea typeface="+mj-ea"/>
                <a:cs typeface="Arial" panose="020B0604020202020204" pitchFamily="34" charset="0"/>
              </a:rPr>
              <a:t>目的２．</a:t>
            </a:r>
            <a:r>
              <a:rPr kumimoji="1" lang="ja-JP" altLang="en-US" sz="2400" b="1" kern="1200" dirty="0">
                <a:solidFill>
                  <a:schemeClr val="bg1"/>
                </a:solidFill>
                <a:latin typeface="Arial" panose="020B0604020202020204" pitchFamily="34" charset="0"/>
              </a:rPr>
              <a:t>目的</a:t>
            </a:r>
            <a:r>
              <a:rPr lang="en-US" altLang="ja-JP" sz="2400" b="1" dirty="0">
                <a:solidFill>
                  <a:schemeClr val="bg1"/>
                </a:solidFill>
                <a:latin typeface="+mn-ea"/>
              </a:rPr>
              <a:t>1</a:t>
            </a:r>
            <a:r>
              <a:rPr kumimoji="1" lang="en-US" altLang="ja-JP" sz="2400" b="1" kern="1200" dirty="0">
                <a:solidFill>
                  <a:schemeClr val="bg1"/>
                </a:solidFill>
                <a:latin typeface="+mn-ea"/>
              </a:rPr>
              <a:t>-2</a:t>
            </a:r>
            <a:r>
              <a:rPr kumimoji="1" lang="ja-JP" altLang="en-US" sz="2400" b="1" kern="1200" dirty="0">
                <a:solidFill>
                  <a:schemeClr val="bg1"/>
                </a:solidFill>
                <a:latin typeface="Arial" panose="020B0604020202020204" pitchFamily="34" charset="0"/>
              </a:rPr>
              <a:t>～目的</a:t>
            </a:r>
            <a:r>
              <a:rPr kumimoji="1" lang="en-US" altLang="ja-JP" sz="2400" b="1" kern="1200" dirty="0">
                <a:solidFill>
                  <a:schemeClr val="bg1"/>
                </a:solidFill>
                <a:latin typeface="+mn-ea"/>
              </a:rPr>
              <a:t>1-6</a:t>
            </a:r>
            <a:r>
              <a:rPr kumimoji="1" lang="ja-JP" altLang="en-US" sz="2400" b="1" dirty="0">
                <a:solidFill>
                  <a:schemeClr val="bg1"/>
                </a:solidFill>
                <a:latin typeface="Arial" panose="020B0604020202020204" pitchFamily="34" charset="0"/>
                <a:ea typeface="ＭＳ Ｐゴシック" panose="020B0600070205080204" pitchFamily="50" charset="-128"/>
              </a:rPr>
              <a:t>をふまえて、</a:t>
            </a:r>
            <a:r>
              <a:rPr kumimoji="1" lang="en-US" altLang="ja-JP" sz="2400" b="1" dirty="0">
                <a:solidFill>
                  <a:schemeClr val="bg1"/>
                </a:solidFill>
                <a:latin typeface="Arial" panose="020B0604020202020204" pitchFamily="34" charset="0"/>
                <a:ea typeface="ＭＳ Ｐゴシック" panose="020B0600070205080204" pitchFamily="50" charset="-128"/>
              </a:rPr>
              <a:t>24</a:t>
            </a:r>
            <a:r>
              <a:rPr kumimoji="1" lang="ja-JP" altLang="en-US" sz="2400" b="1" dirty="0">
                <a:solidFill>
                  <a:schemeClr val="bg1"/>
                </a:solidFill>
                <a:latin typeface="Arial" panose="020B0604020202020204" pitchFamily="34" charset="0"/>
                <a:ea typeface="ＭＳ Ｐゴシック" panose="020B0600070205080204" pitchFamily="50" charset="-128"/>
              </a:rPr>
              <a:t>時間　　　　　　　　</a:t>
            </a:r>
            <a:endParaRPr kumimoji="1" lang="en-US" altLang="ja-JP" sz="2400" b="1" dirty="0">
              <a:solidFill>
                <a:schemeClr val="bg1"/>
              </a:solidFill>
              <a:latin typeface="Arial" panose="020B0604020202020204" pitchFamily="34" charset="0"/>
              <a:ea typeface="ＭＳ Ｐゴシック" panose="020B0600070205080204" pitchFamily="50" charset="-128"/>
            </a:endParaRPr>
          </a:p>
          <a:p>
            <a:pPr lvl="0"/>
            <a:r>
              <a:rPr kumimoji="1" lang="ja-JP" altLang="en-US" sz="2400" b="1" dirty="0">
                <a:solidFill>
                  <a:schemeClr val="bg1"/>
                </a:solidFill>
                <a:latin typeface="Arial" panose="020B0604020202020204" pitchFamily="34" charset="0"/>
                <a:ea typeface="ＭＳ Ｐゴシック" panose="020B0600070205080204" pitchFamily="50" charset="-128"/>
              </a:rPr>
              <a:t>　　　　　営業が不要なコンビニモデル明確化</a:t>
            </a:r>
          </a:p>
          <a:p>
            <a:endParaRPr kumimoji="1" lang="ja-JP" altLang="en-US" sz="2400" b="1" dirty="0">
              <a:solidFill>
                <a:schemeClr val="bg1"/>
              </a:solidFill>
              <a:latin typeface="Arial" panose="020B0604020202020204" pitchFamily="34" charset="0"/>
              <a:ea typeface="+mj-ea"/>
              <a:cs typeface="Arial" panose="020B0604020202020204" pitchFamily="34" charset="0"/>
            </a:endParaRPr>
          </a:p>
        </p:txBody>
      </p:sp>
      <p:sp>
        <p:nvSpPr>
          <p:cNvPr id="16" name="正方形/長方形 15"/>
          <p:cNvSpPr/>
          <p:nvPr/>
        </p:nvSpPr>
        <p:spPr>
          <a:xfrm>
            <a:off x="234156" y="3342806"/>
            <a:ext cx="8646919" cy="1138773"/>
          </a:xfrm>
          <a:prstGeom prst="rect">
            <a:avLst/>
          </a:prstGeom>
        </p:spPr>
        <p:txBody>
          <a:bodyPr wrap="none">
            <a:spAutoFit/>
          </a:bodyPr>
          <a:lstStyle/>
          <a:p>
            <a:pPr marL="792000" indent="-792000">
              <a:buNone/>
            </a:pPr>
            <a:r>
              <a:rPr kumimoji="1" lang="ja-JP" altLang="en-US" sz="2000" dirty="0"/>
              <a:t>目的</a:t>
            </a:r>
            <a:r>
              <a:rPr kumimoji="1" lang="en-US" altLang="ja-JP" sz="2000" dirty="0"/>
              <a:t>1-3</a:t>
            </a:r>
            <a:r>
              <a:rPr lang="en-US" altLang="ja-JP" sz="1800" dirty="0"/>
              <a:t>. </a:t>
            </a:r>
            <a:r>
              <a:rPr lang="ja-JP" altLang="en-US" sz="2000" dirty="0"/>
              <a:t>夜間の営業停止が昼間の売上に影響するかどうかを明らかにする</a:t>
            </a:r>
            <a:endParaRPr lang="en-US" altLang="ja-JP" sz="2000" dirty="0"/>
          </a:p>
          <a:p>
            <a:r>
              <a:rPr lang="ja-JP" altLang="en-US" sz="2000" dirty="0"/>
              <a:t>目的</a:t>
            </a:r>
            <a:r>
              <a:rPr kumimoji="1" lang="en-US" altLang="ja-JP" sz="2000" dirty="0"/>
              <a:t>1-4</a:t>
            </a:r>
            <a:r>
              <a:rPr kumimoji="1" lang="en-US" altLang="ja-JP" sz="2400" dirty="0"/>
              <a:t>.</a:t>
            </a:r>
            <a:r>
              <a:rPr lang="ja-JP" altLang="en-US" sz="2000" dirty="0"/>
              <a:t>地域属性別にコンビニの深夜帯利用の差を明らかにする</a:t>
            </a:r>
          </a:p>
          <a:p>
            <a:endParaRPr kumimoji="1" lang="ja-JP" altLang="en-US" sz="2400" dirty="0"/>
          </a:p>
        </p:txBody>
      </p:sp>
      <p:grpSp>
        <p:nvGrpSpPr>
          <p:cNvPr id="2" name="グループ化 1"/>
          <p:cNvGrpSpPr/>
          <p:nvPr/>
        </p:nvGrpSpPr>
        <p:grpSpPr>
          <a:xfrm>
            <a:off x="234156" y="4143884"/>
            <a:ext cx="8733619" cy="2026260"/>
            <a:chOff x="234155" y="4856327"/>
            <a:chExt cx="8733619" cy="2026260"/>
          </a:xfrm>
        </p:grpSpPr>
        <p:sp>
          <p:nvSpPr>
            <p:cNvPr id="5" name="正方形/長方形 4"/>
            <p:cNvSpPr/>
            <p:nvPr/>
          </p:nvSpPr>
          <p:spPr>
            <a:xfrm>
              <a:off x="234155" y="4856327"/>
              <a:ext cx="8733619" cy="1653055"/>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p:cNvSpPr txBox="1"/>
            <p:nvPr/>
          </p:nvSpPr>
          <p:spPr>
            <a:xfrm>
              <a:off x="329357" y="4943595"/>
              <a:ext cx="6955750" cy="1938992"/>
            </a:xfrm>
            <a:prstGeom prst="rect">
              <a:avLst/>
            </a:prstGeom>
            <a:noFill/>
          </p:spPr>
          <p:txBody>
            <a:bodyPr wrap="none" rtlCol="0">
              <a:spAutoFit/>
            </a:bodyPr>
            <a:lstStyle/>
            <a:p>
              <a:r>
                <a:rPr kumimoji="1" lang="ja-JP" altLang="en-US" sz="2400" dirty="0">
                  <a:solidFill>
                    <a:schemeClr val="bg1"/>
                  </a:solidFill>
                </a:rPr>
                <a:t>・つくば市における住宅街エリアと高齢化エリア</a:t>
              </a:r>
              <a:endParaRPr kumimoji="1" lang="en-US" altLang="ja-JP" sz="2400" dirty="0">
                <a:solidFill>
                  <a:schemeClr val="bg1"/>
                </a:solidFill>
              </a:endParaRPr>
            </a:p>
            <a:p>
              <a:r>
                <a:rPr kumimoji="1" lang="ja-JP" altLang="en-US" sz="2400" dirty="0">
                  <a:solidFill>
                    <a:schemeClr val="bg1"/>
                  </a:solidFill>
                </a:rPr>
                <a:t>・深夜営業中止が昼間の売上に影響しない</a:t>
              </a:r>
              <a:endParaRPr kumimoji="1" lang="en-US" altLang="ja-JP" sz="2400" dirty="0">
                <a:solidFill>
                  <a:schemeClr val="bg1"/>
                </a:solidFill>
              </a:endParaRPr>
            </a:p>
            <a:p>
              <a:r>
                <a:rPr kumimoji="1" lang="ja-JP" altLang="en-US" sz="2400" dirty="0">
                  <a:solidFill>
                    <a:schemeClr val="bg1"/>
                  </a:solidFill>
                </a:rPr>
                <a:t>・主要道がそばにない</a:t>
              </a:r>
              <a:endParaRPr kumimoji="1" lang="en-US" altLang="ja-JP" sz="2400" dirty="0">
                <a:solidFill>
                  <a:schemeClr val="bg1"/>
                </a:solidFill>
              </a:endParaRPr>
            </a:p>
            <a:p>
              <a:r>
                <a:rPr kumimoji="1" lang="ja-JP" altLang="en-US" sz="2400" dirty="0">
                  <a:solidFill>
                    <a:schemeClr val="bg1"/>
                  </a:solidFill>
                </a:rPr>
                <a:t>・深夜の作業が昼間に影響しない</a:t>
              </a:r>
              <a:endParaRPr kumimoji="1" lang="en-US" altLang="ja-JP" sz="2400" dirty="0">
                <a:solidFill>
                  <a:schemeClr val="bg1"/>
                </a:solidFill>
              </a:endParaRPr>
            </a:p>
            <a:p>
              <a:pPr marL="285750" indent="-285750">
                <a:buFont typeface="Arial" charset="0"/>
                <a:buChar char="•"/>
              </a:pPr>
              <a:endParaRPr kumimoji="1" lang="ja-JP" altLang="en-US" sz="2400" dirty="0"/>
            </a:p>
          </p:txBody>
        </p:sp>
      </p:grpSp>
    </p:spTree>
    <p:extLst>
      <p:ext uri="{BB962C8B-B14F-4D97-AF65-F5344CB8AC3E}">
        <p14:creationId xmlns:p14="http://schemas.microsoft.com/office/powerpoint/2010/main" val="40203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86FFB054-9544-4439-86D2-8EFF74FE24FC}"/>
              </a:ext>
            </a:extLst>
          </p:cNvPr>
          <p:cNvGrpSpPr>
            <a:grpSpLocks/>
          </p:cNvGrpSpPr>
          <p:nvPr/>
        </p:nvGrpSpPr>
        <p:grpSpPr bwMode="auto">
          <a:xfrm>
            <a:off x="0" y="0"/>
            <a:ext cx="9144000" cy="1052513"/>
            <a:chOff x="0" y="0"/>
            <a:chExt cx="5760" cy="663"/>
          </a:xfrm>
        </p:grpSpPr>
        <p:sp>
          <p:nvSpPr>
            <p:cNvPr id="5131" name="Rectangle 3">
              <a:extLst>
                <a:ext uri="{FF2B5EF4-FFF2-40B4-BE49-F238E27FC236}">
                  <a16:creationId xmlns:a16="http://schemas.microsoft.com/office/drawing/2014/main" id="{DE526CDA-8D03-4AC3-B73E-8162747CA12C}"/>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p>
          </p:txBody>
        </p:sp>
        <p:sp>
          <p:nvSpPr>
            <p:cNvPr id="5132" name="Rectangle 4">
              <a:extLst>
                <a:ext uri="{FF2B5EF4-FFF2-40B4-BE49-F238E27FC236}">
                  <a16:creationId xmlns:a16="http://schemas.microsoft.com/office/drawing/2014/main" id="{2F958232-ED47-4580-A0E5-E35761D5297B}"/>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p>
          </p:txBody>
        </p:sp>
      </p:grpSp>
      <p:sp>
        <p:nvSpPr>
          <p:cNvPr id="5" name="タイトル 4"/>
          <p:cNvSpPr>
            <a:spLocks noGrp="1"/>
          </p:cNvSpPr>
          <p:nvPr>
            <p:ph type="title"/>
          </p:nvPr>
        </p:nvSpPr>
        <p:spPr>
          <a:xfrm>
            <a:off x="468313" y="0"/>
            <a:ext cx="8229600" cy="1143000"/>
          </a:xfrm>
        </p:spPr>
        <p:txBody>
          <a:bodyPr/>
          <a:lstStyle/>
          <a:p>
            <a:pPr defTabSz="914400"/>
            <a:r>
              <a:rPr kumimoji="1" lang="ja-JP" altLang="en-US" dirty="0">
                <a:solidFill>
                  <a:srgbClr val="FFFFFF"/>
                </a:solidFill>
              </a:rPr>
              <a:t>まとめ　</a:t>
            </a:r>
            <a:r>
              <a:rPr lang="en-US" altLang="ja-JP" sz="2800" dirty="0">
                <a:solidFill>
                  <a:srgbClr val="FFFFFF"/>
                </a:solidFill>
              </a:rPr>
              <a:t>24</a:t>
            </a:r>
            <a:r>
              <a:rPr lang="ja-JP" altLang="en-US" sz="2800" dirty="0">
                <a:solidFill>
                  <a:srgbClr val="FFFFFF"/>
                </a:solidFill>
              </a:rPr>
              <a:t>時間営業不要コンビニの特徴</a:t>
            </a:r>
          </a:p>
        </p:txBody>
      </p:sp>
      <p:sp>
        <p:nvSpPr>
          <p:cNvPr id="2" name="スライド番号プレースホルダー 1"/>
          <p:cNvSpPr>
            <a:spLocks noGrp="1"/>
          </p:cNvSpPr>
          <p:nvPr>
            <p:ph type="sldNum" sz="quarter" idx="12"/>
          </p:nvPr>
        </p:nvSpPr>
        <p:spPr/>
        <p:txBody>
          <a:bodyPr/>
          <a:lstStyle/>
          <a:p>
            <a:pPr>
              <a:defRPr/>
            </a:pPr>
            <a:fld id="{BCEDF8B0-7719-4061-8C31-341D50A1F65D}" type="slidenum">
              <a:rPr lang="en-US" altLang="ja-JP" smtClean="0"/>
              <a:pPr>
                <a:defRPr/>
              </a:pPr>
              <a:t>125</a:t>
            </a:fld>
            <a:endParaRPr lang="en-US" altLang="ja-JP" dirty="0"/>
          </a:p>
        </p:txBody>
      </p:sp>
      <p:sp>
        <p:nvSpPr>
          <p:cNvPr id="4" name="テキスト ボックス 3"/>
          <p:cNvSpPr txBox="1"/>
          <p:nvPr/>
        </p:nvSpPr>
        <p:spPr>
          <a:xfrm>
            <a:off x="606287" y="3457782"/>
            <a:ext cx="8816009" cy="646331"/>
          </a:xfrm>
          <a:prstGeom prst="rect">
            <a:avLst/>
          </a:prstGeom>
          <a:noFill/>
        </p:spPr>
        <p:txBody>
          <a:bodyPr wrap="square" rtlCol="0">
            <a:spAutoFit/>
          </a:bodyPr>
          <a:lstStyle/>
          <a:p>
            <a:endParaRPr kumimoji="1" lang="en-US" altLang="ja-JP" dirty="0"/>
          </a:p>
          <a:p>
            <a:endParaRPr kumimoji="1" lang="ja-JP" altLang="en-US" dirty="0"/>
          </a:p>
        </p:txBody>
      </p:sp>
      <p:grpSp>
        <p:nvGrpSpPr>
          <p:cNvPr id="3" name="グループ化 2"/>
          <p:cNvGrpSpPr/>
          <p:nvPr/>
        </p:nvGrpSpPr>
        <p:grpSpPr>
          <a:xfrm>
            <a:off x="234155" y="2314618"/>
            <a:ext cx="8733619" cy="2787177"/>
            <a:chOff x="234155" y="2846091"/>
            <a:chExt cx="8733619" cy="2787177"/>
          </a:xfrm>
        </p:grpSpPr>
        <p:sp>
          <p:nvSpPr>
            <p:cNvPr id="9" name="正方形/長方形 8"/>
            <p:cNvSpPr/>
            <p:nvPr/>
          </p:nvSpPr>
          <p:spPr>
            <a:xfrm>
              <a:off x="234155" y="2846091"/>
              <a:ext cx="8733619" cy="2388773"/>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29357" y="2894057"/>
              <a:ext cx="8543213" cy="2739211"/>
            </a:xfrm>
            <a:prstGeom prst="rect">
              <a:avLst/>
            </a:prstGeom>
            <a:noFill/>
            <a:ln>
              <a:noFill/>
            </a:ln>
          </p:spPr>
          <p:txBody>
            <a:bodyPr wrap="square">
              <a:spAutoFit/>
            </a:bodyPr>
            <a:lstStyle/>
            <a:p>
              <a:r>
                <a:rPr kumimoji="1" lang="ja-JP" altLang="en-US" sz="2400" dirty="0">
                  <a:solidFill>
                    <a:schemeClr val="bg1"/>
                  </a:solidFill>
                </a:rPr>
                <a:t>・深夜でも明るい</a:t>
              </a:r>
              <a:endParaRPr kumimoji="1" lang="en-US" altLang="ja-JP" sz="2400" dirty="0">
                <a:solidFill>
                  <a:schemeClr val="bg1"/>
                </a:solidFill>
              </a:endParaRPr>
            </a:p>
            <a:p>
              <a:r>
                <a:rPr kumimoji="1" lang="ja-JP" altLang="en-US" sz="2400" dirty="0">
                  <a:solidFill>
                    <a:schemeClr val="bg1"/>
                  </a:solidFill>
                </a:rPr>
                <a:t>・防犯性が高い</a:t>
              </a:r>
              <a:endParaRPr kumimoji="1" lang="en-US" altLang="ja-JP" sz="2400" dirty="0">
                <a:solidFill>
                  <a:schemeClr val="bg1"/>
                </a:solidFill>
              </a:endParaRPr>
            </a:p>
            <a:p>
              <a:r>
                <a:rPr kumimoji="1" lang="ja-JP" altLang="en-US" sz="2400" dirty="0">
                  <a:solidFill>
                    <a:schemeClr val="bg1"/>
                  </a:solidFill>
                </a:rPr>
                <a:t>・食料品店や</a:t>
              </a:r>
              <a:r>
                <a:rPr kumimoji="1" lang="en-US" altLang="ja-JP" sz="2400" dirty="0">
                  <a:solidFill>
                    <a:schemeClr val="bg1"/>
                  </a:solidFill>
                </a:rPr>
                <a:t>ATM</a:t>
              </a:r>
              <a:r>
                <a:rPr kumimoji="1" lang="ja-JP" altLang="en-US" sz="2400" dirty="0">
                  <a:solidFill>
                    <a:schemeClr val="bg1"/>
                  </a:solidFill>
                </a:rPr>
                <a:t>まで時間がかからない</a:t>
              </a:r>
              <a:endParaRPr kumimoji="1" lang="en-US" altLang="ja-JP" sz="2400" dirty="0">
                <a:solidFill>
                  <a:schemeClr val="bg1"/>
                </a:solidFill>
              </a:endParaRPr>
            </a:p>
            <a:p>
              <a:r>
                <a:rPr kumimoji="1" lang="ja-JP" altLang="en-US" sz="2400" dirty="0">
                  <a:solidFill>
                    <a:schemeClr val="bg1"/>
                  </a:solidFill>
                </a:rPr>
                <a:t>・周辺住宅街のイメージが良い</a:t>
              </a:r>
              <a:endParaRPr kumimoji="1" lang="en-US" altLang="ja-JP" sz="2400" dirty="0">
                <a:solidFill>
                  <a:schemeClr val="bg1"/>
                </a:solidFill>
              </a:endParaRPr>
            </a:p>
            <a:p>
              <a:r>
                <a:rPr kumimoji="1" lang="ja-JP" altLang="en-US" sz="2400" dirty="0">
                  <a:solidFill>
                    <a:schemeClr val="bg1"/>
                  </a:solidFill>
                </a:rPr>
                <a:t>・臭気が近くに影響を及ぼす</a:t>
              </a:r>
              <a:endParaRPr kumimoji="1" lang="en-US" altLang="ja-JP" sz="2400" dirty="0">
                <a:solidFill>
                  <a:schemeClr val="bg1"/>
                </a:solidFill>
              </a:endParaRPr>
            </a:p>
            <a:p>
              <a:r>
                <a:rPr kumimoji="1" lang="ja-JP" altLang="en-US" sz="2400" dirty="0">
                  <a:solidFill>
                    <a:schemeClr val="bg1"/>
                  </a:solidFill>
                </a:rPr>
                <a:t>・不法駐輪・駐車が多い</a:t>
              </a:r>
              <a:endParaRPr kumimoji="1" lang="en-US" altLang="ja-JP" sz="2400" dirty="0">
                <a:solidFill>
                  <a:schemeClr val="bg1"/>
                </a:solidFill>
              </a:endParaRPr>
            </a:p>
            <a:p>
              <a:pPr marL="457200" indent="-457200">
                <a:buFont typeface="Arial" panose="020B0604020202020204" pitchFamily="34" charset="0"/>
                <a:buChar char="•"/>
              </a:pPr>
              <a:endParaRPr kumimoji="1" lang="en-US" altLang="ja-JP" sz="2800" dirty="0">
                <a:solidFill>
                  <a:schemeClr val="bg1"/>
                </a:solidFill>
              </a:endParaRPr>
            </a:p>
          </p:txBody>
        </p:sp>
      </p:grpSp>
      <p:sp>
        <p:nvSpPr>
          <p:cNvPr id="11" name="テキスト ボックス 10"/>
          <p:cNvSpPr txBox="1"/>
          <p:nvPr/>
        </p:nvSpPr>
        <p:spPr>
          <a:xfrm>
            <a:off x="234153" y="1421799"/>
            <a:ext cx="7436651" cy="1138773"/>
          </a:xfrm>
          <a:prstGeom prst="rect">
            <a:avLst/>
          </a:prstGeom>
          <a:noFill/>
        </p:spPr>
        <p:txBody>
          <a:bodyPr wrap="none" rtlCol="0">
            <a:spAutoFit/>
          </a:bodyPr>
          <a:lstStyle/>
          <a:p>
            <a:pPr lvl="0" eaLnBrk="0" fontAlgn="base" hangingPunct="0">
              <a:spcBef>
                <a:spcPct val="0"/>
              </a:spcBef>
              <a:spcAft>
                <a:spcPct val="0"/>
              </a:spcAft>
              <a:buClrTx/>
              <a:defRPr/>
            </a:pPr>
            <a:r>
              <a:rPr kumimoji="1" lang="ja-JP" altLang="en-US" sz="2000" kern="1200" dirty="0">
                <a:latin typeface="Arial" panose="020B0604020202020204" pitchFamily="34" charset="0"/>
                <a:ea typeface="ＭＳ Ｐゴシック" panose="020B0600070205080204" pitchFamily="50" charset="-128"/>
              </a:rPr>
              <a:t>目的</a:t>
            </a:r>
            <a:r>
              <a:rPr kumimoji="1" lang="en-US" altLang="ja-JP" sz="2000" kern="1200" dirty="0">
                <a:latin typeface="Arial" panose="020B0604020202020204" pitchFamily="34" charset="0"/>
                <a:ea typeface="ＭＳ Ｐゴシック" panose="020B0600070205080204" pitchFamily="50" charset="-128"/>
              </a:rPr>
              <a:t>1-5</a:t>
            </a:r>
            <a:r>
              <a:rPr kumimoji="1" lang="ja-JP" altLang="en-US" sz="2000" kern="1200" dirty="0" err="1">
                <a:latin typeface="Arial" panose="020B0604020202020204" pitchFamily="34" charset="0"/>
                <a:ea typeface="ＭＳ Ｐゴシック" panose="020B0600070205080204" pitchFamily="50" charset="-128"/>
              </a:rPr>
              <a:t>．</a:t>
            </a:r>
            <a:r>
              <a:rPr kumimoji="1" lang="en-US" altLang="ja-JP" sz="2000" kern="1200" dirty="0">
                <a:latin typeface="Arial" panose="020B0604020202020204" pitchFamily="34" charset="0"/>
                <a:ea typeface="ＭＳ Ｐゴシック" panose="020B0600070205080204" pitchFamily="50" charset="-128"/>
              </a:rPr>
              <a:t>24</a:t>
            </a:r>
            <a:r>
              <a:rPr kumimoji="1" lang="ja-JP" altLang="en-US" sz="2000" kern="1200" dirty="0">
                <a:latin typeface="Arial" panose="020B0604020202020204" pitchFamily="34" charset="0"/>
                <a:ea typeface="ＭＳ Ｐゴシック" panose="020B0600070205080204" pitchFamily="50" charset="-128"/>
              </a:rPr>
              <a:t>時間営業のコンビニ立地が周辺住環境へ与える影響を</a:t>
            </a:r>
            <a:endParaRPr kumimoji="1" lang="en-US" altLang="ja-JP" sz="2000" kern="1200" dirty="0">
              <a:latin typeface="Arial" panose="020B0604020202020204" pitchFamily="34" charset="0"/>
              <a:ea typeface="ＭＳ Ｐゴシック" panose="020B0600070205080204" pitchFamily="50" charset="-128"/>
            </a:endParaRPr>
          </a:p>
          <a:p>
            <a:pPr lvl="0" eaLnBrk="0" fontAlgn="base" hangingPunct="0">
              <a:spcBef>
                <a:spcPct val="0"/>
              </a:spcBef>
              <a:spcAft>
                <a:spcPct val="0"/>
              </a:spcAft>
              <a:buClrTx/>
              <a:defRPr/>
            </a:pPr>
            <a:r>
              <a:rPr kumimoji="1" lang="ja-JP" altLang="en-US" sz="2000" kern="1200" dirty="0">
                <a:latin typeface="Arial" panose="020B0604020202020204" pitchFamily="34" charset="0"/>
                <a:ea typeface="ＭＳ Ｐゴシック" panose="020B0600070205080204" pitchFamily="50" charset="-128"/>
              </a:rPr>
              <a:t>　　　　　　地域特性別に調査し比較</a:t>
            </a:r>
          </a:p>
          <a:p>
            <a:endParaRPr kumimoji="1" lang="ja-JP" altLang="en-US" sz="2800" dirty="0"/>
          </a:p>
        </p:txBody>
      </p:sp>
      <p:sp>
        <p:nvSpPr>
          <p:cNvPr id="12" name="正方形/長方形 11"/>
          <p:cNvSpPr/>
          <p:nvPr/>
        </p:nvSpPr>
        <p:spPr>
          <a:xfrm>
            <a:off x="329357" y="5344387"/>
            <a:ext cx="5989140" cy="830997"/>
          </a:xfrm>
          <a:prstGeom prst="rect">
            <a:avLst/>
          </a:prstGeom>
        </p:spPr>
        <p:txBody>
          <a:bodyPr wrap="none">
            <a:spAutoFit/>
          </a:bodyPr>
          <a:lstStyle/>
          <a:p>
            <a:pPr lvl="0"/>
            <a:r>
              <a:rPr kumimoji="1" lang="ja-JP" altLang="en-US" sz="2000" dirty="0"/>
              <a:t>目的</a:t>
            </a:r>
            <a:r>
              <a:rPr lang="en-US" altLang="ja-JP" sz="2000" dirty="0">
                <a:latin typeface="Arial" panose="020B0604020202020204" pitchFamily="34" charset="0"/>
                <a:ea typeface="ＭＳ Ｐゴシック" panose="020B0600070205080204" pitchFamily="50" charset="-128"/>
              </a:rPr>
              <a:t>1</a:t>
            </a:r>
            <a:r>
              <a:rPr kumimoji="1" lang="en-US" altLang="ja-JP" sz="2000" kern="1200" dirty="0">
                <a:latin typeface="Arial" panose="020B0604020202020204" pitchFamily="34" charset="0"/>
                <a:ea typeface="ＭＳ Ｐゴシック" panose="020B0600070205080204" pitchFamily="50" charset="-128"/>
              </a:rPr>
              <a:t>-6</a:t>
            </a:r>
            <a:r>
              <a:rPr kumimoji="1" lang="ja-JP" altLang="en-US" sz="2000" kern="1200" dirty="0" err="1">
                <a:latin typeface="Arial" panose="020B0604020202020204" pitchFamily="34" charset="0"/>
                <a:ea typeface="ＭＳ Ｐゴシック" panose="020B0600070205080204" pitchFamily="50" charset="-128"/>
              </a:rPr>
              <a:t>．</a:t>
            </a:r>
            <a:r>
              <a:rPr kumimoji="1" lang="ja-JP" altLang="en-US" sz="2000" kern="1200" dirty="0">
                <a:latin typeface="Arial" panose="020B0604020202020204" pitchFamily="34" charset="0"/>
                <a:ea typeface="ＭＳ Ｐゴシック" panose="020B0600070205080204" pitchFamily="50" charset="-128"/>
              </a:rPr>
              <a:t>利用者の属性による利用時間帯の差を調査</a:t>
            </a:r>
          </a:p>
          <a:p>
            <a:endParaRPr kumimoji="1" lang="ja-JP" altLang="en-US" sz="2800" dirty="0"/>
          </a:p>
        </p:txBody>
      </p:sp>
      <p:grpSp>
        <p:nvGrpSpPr>
          <p:cNvPr id="6" name="グループ化 5"/>
          <p:cNvGrpSpPr/>
          <p:nvPr/>
        </p:nvGrpSpPr>
        <p:grpSpPr>
          <a:xfrm>
            <a:off x="234155" y="5758246"/>
            <a:ext cx="8733619" cy="461665"/>
            <a:chOff x="234155" y="5987901"/>
            <a:chExt cx="8733619" cy="461665"/>
          </a:xfrm>
        </p:grpSpPr>
        <p:sp>
          <p:nvSpPr>
            <p:cNvPr id="14" name="正方形/長方形 13"/>
            <p:cNvSpPr/>
            <p:nvPr/>
          </p:nvSpPr>
          <p:spPr>
            <a:xfrm>
              <a:off x="234155" y="6015789"/>
              <a:ext cx="8733619" cy="403857"/>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29357" y="5987901"/>
              <a:ext cx="2339102" cy="461665"/>
            </a:xfrm>
            <a:prstGeom prst="rect">
              <a:avLst/>
            </a:prstGeom>
            <a:noFill/>
          </p:spPr>
          <p:txBody>
            <a:bodyPr wrap="none" rtlCol="0">
              <a:spAutoFit/>
            </a:bodyPr>
            <a:lstStyle/>
            <a:p>
              <a:r>
                <a:rPr kumimoji="1" lang="ja-JP" altLang="en-US" sz="2400" dirty="0">
                  <a:solidFill>
                    <a:schemeClr val="bg1"/>
                  </a:solidFill>
                </a:rPr>
                <a:t>・高齢者が多い</a:t>
              </a:r>
            </a:p>
          </p:txBody>
        </p:sp>
      </p:grpSp>
    </p:spTree>
    <p:custDataLst>
      <p:tags r:id="rId1"/>
    </p:custDataLst>
    <p:extLst>
      <p:ext uri="{BB962C8B-B14F-4D97-AF65-F5344CB8AC3E}">
        <p14:creationId xmlns:p14="http://schemas.microsoft.com/office/powerpoint/2010/main" val="527537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13"/>
          <p:cNvGrpSpPr/>
          <p:nvPr/>
        </p:nvGrpSpPr>
        <p:grpSpPr>
          <a:xfrm>
            <a:off x="0" y="0"/>
            <a:ext cx="9144000" cy="6858000"/>
            <a:chOff x="0" y="0"/>
            <a:chExt cx="5760" cy="663"/>
          </a:xfrm>
        </p:grpSpPr>
        <p:sp>
          <p:nvSpPr>
            <p:cNvPr id="388" name="Google Shape;388;p13"/>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Narrow"/>
                <a:buNone/>
              </a:pPr>
              <a:r>
                <a:rPr lang="ja-JP" sz="1800" b="0" i="0" u="none" strike="noStrike" cap="none">
                  <a:solidFill>
                    <a:srgbClr val="000000"/>
                  </a:solidFill>
                  <a:latin typeface="+mn-ea"/>
                  <a:ea typeface="+mn-ea"/>
                  <a:cs typeface="Arial Narrow"/>
                  <a:sym typeface="Arial Narrow"/>
                </a:rPr>
                <a:t>は</a:t>
              </a:r>
              <a:endParaRPr>
                <a:latin typeface="+mn-ea"/>
                <a:ea typeface="+mn-ea"/>
              </a:endParaRPr>
            </a:p>
          </p:txBody>
        </p:sp>
        <p:sp>
          <p:nvSpPr>
            <p:cNvPr id="389" name="Google Shape;389;p13"/>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Narrow"/>
                <a:sym typeface="Arial Narrow"/>
              </a:endParaRPr>
            </a:p>
          </p:txBody>
        </p:sp>
      </p:grpSp>
      <p:sp>
        <p:nvSpPr>
          <p:cNvPr id="390" name="Google Shape;390;p13"/>
          <p:cNvSpPr txBox="1">
            <a:spLocks noGrp="1"/>
          </p:cNvSpPr>
          <p:nvPr>
            <p:ph type="title"/>
          </p:nvPr>
        </p:nvSpPr>
        <p:spPr>
          <a:xfrm>
            <a:off x="611188" y="2636838"/>
            <a:ext cx="8229600" cy="922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tLang="ja-JP" sz="4800" dirty="0">
                <a:solidFill>
                  <a:schemeClr val="lt1"/>
                </a:solidFill>
                <a:latin typeface="+mn-ea"/>
                <a:ea typeface="+mn-ea"/>
              </a:rPr>
              <a:t>3.</a:t>
            </a:r>
            <a:r>
              <a:rPr lang="ja-JP" altLang="en-US" sz="4800" dirty="0">
                <a:solidFill>
                  <a:schemeClr val="lt1"/>
                </a:solidFill>
                <a:latin typeface="+mn-ea"/>
                <a:ea typeface="+mn-ea"/>
              </a:rPr>
              <a:t>調査</a:t>
            </a:r>
            <a:endParaRPr sz="4800" dirty="0">
              <a:solidFill>
                <a:schemeClr val="lt1"/>
              </a:solidFill>
              <a:latin typeface="+mn-ea"/>
              <a:ea typeface="+mn-ea"/>
            </a:endParaRPr>
          </a:p>
        </p:txBody>
      </p:sp>
      <p:sp>
        <p:nvSpPr>
          <p:cNvPr id="391" name="Google Shape;391;p13"/>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altLang="ja-JP" sz="1400" b="0" i="0" u="none" strike="noStrike" cap="none">
                <a:solidFill>
                  <a:schemeClr val="lt1"/>
                </a:solidFill>
                <a:latin typeface="+mn-ea"/>
                <a:ea typeface="+mn-ea"/>
                <a:cs typeface="Arial"/>
                <a:sym typeface="Arial"/>
              </a:rPr>
              <a:t>13</a:t>
            </a:fld>
            <a:endParaRPr sz="1400" b="0" i="0" u="none" strike="noStrike" cap="none">
              <a:solidFill>
                <a:schemeClr val="lt1"/>
              </a:solidFill>
              <a:latin typeface="+mn-ea"/>
              <a:ea typeface="+mn-ea"/>
              <a:cs typeface="Arial"/>
              <a:sym typeface="Arial"/>
            </a:endParaRPr>
          </a:p>
        </p:txBody>
      </p:sp>
    </p:spTree>
    <p:extLst>
      <p:ext uri="{BB962C8B-B14F-4D97-AF65-F5344CB8AC3E}">
        <p14:creationId xmlns:p14="http://schemas.microsoft.com/office/powerpoint/2010/main" val="172787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pSp>
        <p:nvGrpSpPr>
          <p:cNvPr id="387" name="Google Shape;387;p13"/>
          <p:cNvGrpSpPr/>
          <p:nvPr/>
        </p:nvGrpSpPr>
        <p:grpSpPr>
          <a:xfrm>
            <a:off x="0" y="0"/>
            <a:ext cx="9144000" cy="6858000"/>
            <a:chOff x="0" y="0"/>
            <a:chExt cx="5760" cy="663"/>
          </a:xfrm>
        </p:grpSpPr>
        <p:sp>
          <p:nvSpPr>
            <p:cNvPr id="388" name="Google Shape;388;p13"/>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Narrow"/>
                <a:buNone/>
              </a:pPr>
              <a:r>
                <a:rPr lang="ja-JP" sz="1800" b="0" i="0" u="none" strike="noStrike" cap="none">
                  <a:solidFill>
                    <a:srgbClr val="000000"/>
                  </a:solidFill>
                  <a:latin typeface="+mn-ea"/>
                  <a:ea typeface="+mn-ea"/>
                  <a:cs typeface="Arial Narrow"/>
                  <a:sym typeface="Arial Narrow"/>
                </a:rPr>
                <a:t>は</a:t>
              </a:r>
              <a:endParaRPr>
                <a:latin typeface="+mn-ea"/>
                <a:ea typeface="+mn-ea"/>
              </a:endParaRPr>
            </a:p>
          </p:txBody>
        </p:sp>
        <p:sp>
          <p:nvSpPr>
            <p:cNvPr id="389" name="Google Shape;389;p13"/>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Narrow"/>
                <a:sym typeface="Arial Narrow"/>
              </a:endParaRPr>
            </a:p>
          </p:txBody>
        </p:sp>
      </p:grpSp>
      <p:sp>
        <p:nvSpPr>
          <p:cNvPr id="390" name="Google Shape;390;p13"/>
          <p:cNvSpPr txBox="1">
            <a:spLocks noGrp="1"/>
          </p:cNvSpPr>
          <p:nvPr>
            <p:ph type="title"/>
          </p:nvPr>
        </p:nvSpPr>
        <p:spPr>
          <a:xfrm>
            <a:off x="0" y="0"/>
            <a:ext cx="9144000" cy="6858000"/>
          </a:xfrm>
          <a:prstGeom prst="rect">
            <a:avLst/>
          </a:prstGeom>
          <a:noFill/>
          <a:ln>
            <a:noFill/>
          </a:ln>
        </p:spPr>
        <p:txBody>
          <a:bodyPr spcFirstLastPara="1" wrap="square" lIns="91425" tIns="45700" rIns="91425" bIns="45700" anchor="ctr" anchorCtr="0">
            <a:noAutofit/>
          </a:bodyPr>
          <a:lstStyle/>
          <a:p>
            <a:r>
              <a:rPr lang="ja-JP" altLang="en-US" sz="4800" dirty="0">
                <a:solidFill>
                  <a:schemeClr val="lt1"/>
                </a:solidFill>
                <a:latin typeface="+mn-ea"/>
                <a:ea typeface="+mn-ea"/>
              </a:rPr>
              <a:t>国内外事例調査</a:t>
            </a:r>
            <a:endParaRPr sz="4800" dirty="0">
              <a:solidFill>
                <a:schemeClr val="lt1"/>
              </a:solidFill>
              <a:latin typeface="+mn-ea"/>
              <a:ea typeface="+mn-ea"/>
            </a:endParaRPr>
          </a:p>
        </p:txBody>
      </p:sp>
      <p:sp>
        <p:nvSpPr>
          <p:cNvPr id="391" name="Google Shape;391;p13"/>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altLang="ja-JP" sz="1400" b="0" i="0" u="none" strike="noStrike" cap="none">
                <a:solidFill>
                  <a:schemeClr val="lt1"/>
                </a:solidFill>
                <a:latin typeface="+mn-ea"/>
                <a:ea typeface="+mn-ea"/>
                <a:cs typeface="Arial"/>
                <a:sym typeface="Arial"/>
              </a:rPr>
              <a:t>14</a:t>
            </a:fld>
            <a:endParaRPr sz="1400" b="0" i="0" u="none" strike="noStrike" cap="none">
              <a:solidFill>
                <a:schemeClr val="lt1"/>
              </a:solidFill>
              <a:latin typeface="+mn-ea"/>
              <a:ea typeface="+mn-ea"/>
              <a:cs typeface="Arial"/>
              <a:sym typeface="Arial"/>
            </a:endParaRPr>
          </a:p>
        </p:txBody>
      </p:sp>
      <p:sp>
        <p:nvSpPr>
          <p:cNvPr id="2" name="テキスト ボックス 1"/>
          <p:cNvSpPr txBox="1"/>
          <p:nvPr/>
        </p:nvSpPr>
        <p:spPr>
          <a:xfrm>
            <a:off x="468313" y="4035501"/>
            <a:ext cx="6343403" cy="584775"/>
          </a:xfrm>
          <a:prstGeom prst="rect">
            <a:avLst/>
          </a:prstGeom>
          <a:noFill/>
        </p:spPr>
        <p:txBody>
          <a:bodyPr wrap="none" rtlCol="0">
            <a:spAutoFit/>
          </a:bodyPr>
          <a:lstStyle/>
          <a:p>
            <a:r>
              <a:rPr lang="ja-JP" altLang="en-US" sz="3200" dirty="0">
                <a:solidFill>
                  <a:schemeClr val="lt1"/>
                </a:solidFill>
                <a:latin typeface="+mn-ea"/>
                <a:ea typeface="+mn-ea"/>
              </a:rPr>
              <a:t>目的</a:t>
            </a:r>
            <a:r>
              <a:rPr lang="en-US" altLang="ja-JP" sz="3200" dirty="0">
                <a:solidFill>
                  <a:schemeClr val="bg1"/>
                </a:solidFill>
                <a:latin typeface="+mn-ea"/>
                <a:ea typeface="+mn-ea"/>
              </a:rPr>
              <a:t>1-1. </a:t>
            </a:r>
            <a:r>
              <a:rPr lang="ja-JP" altLang="en-US" sz="3200" dirty="0">
                <a:solidFill>
                  <a:schemeClr val="bg1"/>
                </a:solidFill>
                <a:latin typeface="+mn-ea"/>
                <a:ea typeface="+mn-ea"/>
              </a:rPr>
              <a:t>政府の規制の是非を検討</a:t>
            </a:r>
            <a:endParaRPr kumimoji="1" lang="ja-JP" altLang="en-US" sz="3200" dirty="0">
              <a:latin typeface="+mn-ea"/>
              <a:ea typeface="+mn-ea"/>
            </a:endParaRPr>
          </a:p>
        </p:txBody>
      </p:sp>
    </p:spTree>
    <p:extLst>
      <p:ext uri="{BB962C8B-B14F-4D97-AF65-F5344CB8AC3E}">
        <p14:creationId xmlns:p14="http://schemas.microsoft.com/office/powerpoint/2010/main" val="52996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pSp>
        <p:nvGrpSpPr>
          <p:cNvPr id="445" name="Google Shape;445;p15"/>
          <p:cNvGrpSpPr/>
          <p:nvPr/>
        </p:nvGrpSpPr>
        <p:grpSpPr>
          <a:xfrm>
            <a:off x="0" y="0"/>
            <a:ext cx="9144000" cy="6858000"/>
            <a:chOff x="0" y="0"/>
            <a:chExt cx="5760" cy="663"/>
          </a:xfrm>
        </p:grpSpPr>
        <p:sp>
          <p:nvSpPr>
            <p:cNvPr id="446" name="Google Shape;446;p15"/>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sp>
          <p:nvSpPr>
            <p:cNvPr id="447" name="Google Shape;447;p15"/>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grpSp>
      <p:sp>
        <p:nvSpPr>
          <p:cNvPr id="448" name="Google Shape;448;p15"/>
          <p:cNvSpPr txBox="1">
            <a:spLocks noGrp="1"/>
          </p:cNvSpPr>
          <p:nvPr>
            <p:ph type="title"/>
          </p:nvPr>
        </p:nvSpPr>
        <p:spPr>
          <a:xfrm>
            <a:off x="611188" y="27813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5400" dirty="0">
                <a:solidFill>
                  <a:schemeClr val="lt1"/>
                </a:solidFill>
                <a:latin typeface="+mn-ea"/>
                <a:ea typeface="+mn-ea"/>
              </a:rPr>
              <a:t>国内事例</a:t>
            </a:r>
            <a:endParaRPr dirty="0">
              <a:latin typeface="+mn-ea"/>
              <a:ea typeface="+mn-ea"/>
            </a:endParaRPr>
          </a:p>
        </p:txBody>
      </p:sp>
      <p:sp>
        <p:nvSpPr>
          <p:cNvPr id="449" name="Google Shape;449;p15"/>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15</a:t>
            </a:fld>
            <a:endParaRPr>
              <a:latin typeface="+mn-ea"/>
              <a:ea typeface="+mn-ea"/>
            </a:endParaRPr>
          </a:p>
        </p:txBody>
      </p:sp>
    </p:spTree>
    <p:extLst>
      <p:ext uri="{BB962C8B-B14F-4D97-AF65-F5344CB8AC3E}">
        <p14:creationId xmlns:p14="http://schemas.microsoft.com/office/powerpoint/2010/main" val="1483754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19" name="スライド番号プレースホルダー 2"/>
          <p:cNvSpPr txBox="1">
            <a:spLocks/>
          </p:cNvSpPr>
          <p:nvPr/>
        </p:nvSpPr>
        <p:spPr bwMode="auto">
          <a:xfrm>
            <a:off x="6724650" y="4175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ja-JP" sz="1400" b="0" i="0" u="none" strike="noStrike" kern="1200" cap="none" spc="0" normalizeH="0" baseline="0" noProof="0" dirty="0">
              <a:ln>
                <a:noFill/>
              </a:ln>
              <a:solidFill>
                <a:srgbClr val="FFFFFF"/>
              </a:solidFill>
              <a:effectLst/>
              <a:uLnTx/>
              <a:uFillTx/>
              <a:latin typeface="+mn-ea"/>
              <a:cs typeface="+mn-cs"/>
            </a:endParaRPr>
          </a:p>
        </p:txBody>
      </p:sp>
      <p:grpSp>
        <p:nvGrpSpPr>
          <p:cNvPr id="20" name="Group 2"/>
          <p:cNvGrpSpPr>
            <a:grpSpLocks/>
          </p:cNvGrpSpPr>
          <p:nvPr/>
        </p:nvGrpSpPr>
        <p:grpSpPr bwMode="auto">
          <a:xfrm>
            <a:off x="-36514" y="0"/>
            <a:ext cx="9180513" cy="981076"/>
            <a:chOff x="0" y="0"/>
            <a:chExt cx="5760" cy="618"/>
          </a:xfrm>
        </p:grpSpPr>
        <p:sp>
          <p:nvSpPr>
            <p:cNvPr id="21"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22"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23" name="タイトル 1"/>
          <p:cNvSpPr txBox="1">
            <a:spLocks/>
          </p:cNvSpPr>
          <p:nvPr/>
        </p:nvSpPr>
        <p:spPr bwMode="auto">
          <a:xfrm>
            <a:off x="505391" y="0"/>
            <a:ext cx="8638609" cy="981076"/>
          </a:xfrm>
          <a:prstGeom prst="rect">
            <a:avLst/>
          </a:prstGeom>
          <a:solidFill>
            <a:srgbClr val="003366"/>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rPr>
              <a:t>事例研究　</a:t>
            </a:r>
            <a:r>
              <a:rPr kumimoji="1" lang="ja-JP" altLang="en-US" sz="2800" b="0" i="0" u="none" strike="noStrike" kern="0" cap="none" spc="0" normalizeH="0" baseline="0" noProof="0" dirty="0">
                <a:ln>
                  <a:noFill/>
                </a:ln>
                <a:solidFill>
                  <a:srgbClr val="FFFFFF"/>
                </a:solidFill>
                <a:effectLst/>
                <a:uLnTx/>
                <a:uFillTx/>
                <a:latin typeface="+mn-ea"/>
                <a:ea typeface="+mn-ea"/>
                <a:cs typeface="+mj-cs"/>
              </a:rPr>
              <a:t>タクシー事例：背景</a:t>
            </a:r>
            <a:endParaRPr kumimoji="1" lang="ja-JP" altLang="en-US" sz="3200" b="0" i="0" u="none" strike="noStrike" kern="0" cap="none" spc="0" normalizeH="0" baseline="0" noProof="0" dirty="0">
              <a:ln>
                <a:noFill/>
              </a:ln>
              <a:solidFill>
                <a:srgbClr val="FFFFFF"/>
              </a:solidFill>
              <a:effectLst/>
              <a:uLnTx/>
              <a:uFillTx/>
              <a:latin typeface="+mn-ea"/>
              <a:ea typeface="+mn-ea"/>
              <a:cs typeface="+mj-cs"/>
            </a:endParaRPr>
          </a:p>
        </p:txBody>
      </p:sp>
      <p:sp>
        <p:nvSpPr>
          <p:cNvPr id="25" name="スライド番号プレースホルダー 3"/>
          <p:cNvSpPr txBox="1">
            <a:spLocks/>
          </p:cNvSpPr>
          <p:nvPr/>
        </p:nvSpPr>
        <p:spPr bwMode="auto">
          <a:xfrm>
            <a:off x="6535736" y="292101"/>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ja-JP" sz="1400" b="0" i="0" u="none" strike="noStrike" kern="1200" cap="none" spc="0" normalizeH="0" baseline="0" noProof="0" dirty="0">
              <a:ln>
                <a:noFill/>
              </a:ln>
              <a:solidFill>
                <a:srgbClr val="FFFFFF"/>
              </a:solidFill>
              <a:effectLst/>
              <a:uLnTx/>
              <a:uFillTx/>
              <a:latin typeface="+mn-ea"/>
              <a:cs typeface="+mn-cs"/>
            </a:endParaRPr>
          </a:p>
        </p:txBody>
      </p:sp>
      <p:sp>
        <p:nvSpPr>
          <p:cNvPr id="29" name="正方形/長方形 28"/>
          <p:cNvSpPr/>
          <p:nvPr/>
        </p:nvSpPr>
        <p:spPr>
          <a:xfrm>
            <a:off x="5511897" y="2264619"/>
            <a:ext cx="3211135"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タクシー需要の低下</a:t>
            </a:r>
          </a:p>
        </p:txBody>
      </p:sp>
      <p:sp>
        <p:nvSpPr>
          <p:cNvPr id="30" name="下矢印 29"/>
          <p:cNvSpPr/>
          <p:nvPr/>
        </p:nvSpPr>
        <p:spPr>
          <a:xfrm>
            <a:off x="6719259" y="2943414"/>
            <a:ext cx="796413" cy="681157"/>
          </a:xfrm>
          <a:prstGeom prst="downArrow">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graphicFrame>
        <p:nvGraphicFramePr>
          <p:cNvPr id="15" name="グラフ 14"/>
          <p:cNvGraphicFramePr>
            <a:graphicFrameLocks/>
          </p:cNvGraphicFramePr>
          <p:nvPr/>
        </p:nvGraphicFramePr>
        <p:xfrm>
          <a:off x="144335" y="981076"/>
          <a:ext cx="5717622" cy="5505449"/>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直線コネクタ 2"/>
          <p:cNvCxnSpPr/>
          <p:nvPr/>
        </p:nvCxnSpPr>
        <p:spPr>
          <a:xfrm>
            <a:off x="3531939" y="2302400"/>
            <a:ext cx="0" cy="298800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 name="円形吹き出し 1"/>
          <p:cNvSpPr/>
          <p:nvPr/>
        </p:nvSpPr>
        <p:spPr>
          <a:xfrm>
            <a:off x="5465956" y="3864107"/>
            <a:ext cx="3303018" cy="1724297"/>
          </a:xfrm>
          <a:prstGeom prst="wedgeEllipseCallout">
            <a:avLst>
              <a:gd name="adj1" fmla="val -106016"/>
              <a:gd name="adj2" fmla="val 31916"/>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defTabSz="457200">
              <a:defRPr/>
            </a:pPr>
            <a:r>
              <a:rPr lang="en-US" altLang="ja-JP" sz="3600" dirty="0">
                <a:solidFill>
                  <a:srgbClr val="FFFFFF"/>
                </a:solidFill>
                <a:latin typeface="+mn-ea"/>
              </a:rPr>
              <a:t>H14 </a:t>
            </a:r>
            <a:r>
              <a:rPr lang="ja-JP" altLang="en-US" sz="3600" dirty="0">
                <a:solidFill>
                  <a:srgbClr val="FFFFFF"/>
                </a:solidFill>
                <a:latin typeface="+mn-ea"/>
              </a:rPr>
              <a:t>規制緩和</a:t>
            </a:r>
          </a:p>
        </p:txBody>
      </p:sp>
      <p:sp>
        <p:nvSpPr>
          <p:cNvPr id="5" name="テキスト ボックス 4"/>
          <p:cNvSpPr txBox="1"/>
          <p:nvPr/>
        </p:nvSpPr>
        <p:spPr>
          <a:xfrm>
            <a:off x="1132870" y="6290393"/>
            <a:ext cx="4023330" cy="338554"/>
          </a:xfrm>
          <a:prstGeom prst="rect">
            <a:avLst/>
          </a:prstGeom>
          <a:noFill/>
        </p:spPr>
        <p:txBody>
          <a:bodyPr wrap="square" rtlCol="0">
            <a:spAutoFit/>
          </a:bodyPr>
          <a:lstStyle/>
          <a:p>
            <a:r>
              <a:rPr kumimoji="1" lang="en-US" altLang="ja-JP" sz="800" dirty="0">
                <a:latin typeface="+mn-ea"/>
                <a:ea typeface="+mn-ea"/>
              </a:rPr>
              <a:t>“</a:t>
            </a:r>
            <a:r>
              <a:rPr kumimoji="1" lang="ja-JP" altLang="en-US" sz="800" dirty="0">
                <a:latin typeface="+mn-ea"/>
                <a:ea typeface="+mn-ea"/>
              </a:rPr>
              <a:t>輸送人員及び営業収入の推移</a:t>
            </a:r>
            <a:r>
              <a:rPr kumimoji="1" lang="en-US" altLang="ja-JP" sz="800" dirty="0">
                <a:latin typeface="+mn-ea"/>
                <a:ea typeface="+mn-ea"/>
              </a:rPr>
              <a:t>”</a:t>
            </a:r>
            <a:r>
              <a:rPr lang="ja-JP" altLang="en-US" sz="800" dirty="0" err="1">
                <a:latin typeface="+mn-ea"/>
                <a:ea typeface="+mn-ea"/>
              </a:rPr>
              <a:t>，</a:t>
            </a:r>
            <a:r>
              <a:rPr kumimoji="1" lang="ja-JP" altLang="en-US" sz="800" dirty="0">
                <a:latin typeface="+mn-ea"/>
                <a:ea typeface="+mn-ea"/>
              </a:rPr>
              <a:t>一般社団法人全国ハイヤー・タクシー連合会</a:t>
            </a:r>
            <a:endParaRPr kumimoji="1" lang="en-US" altLang="ja-JP" sz="800" dirty="0">
              <a:latin typeface="+mn-ea"/>
              <a:ea typeface="+mn-ea"/>
            </a:endParaRPr>
          </a:p>
          <a:p>
            <a:r>
              <a:rPr lang="en-US" altLang="ja-JP" sz="800" dirty="0">
                <a:latin typeface="+mn-ea"/>
                <a:ea typeface="+mn-ea"/>
                <a:hlinkClick r:id="rId3"/>
              </a:rPr>
              <a:t>http://www.taxi-japan.or.jp/pdf/toukei_chousa/eigyousyuunyuu_suii.pdf</a:t>
            </a:r>
            <a:endParaRPr kumimoji="1" lang="ja-JP" altLang="en-US" sz="800" dirty="0">
              <a:latin typeface="+mn-ea"/>
              <a:ea typeface="+mn-ea"/>
            </a:endParaRPr>
          </a:p>
        </p:txBody>
      </p:sp>
    </p:spTree>
    <p:extLst>
      <p:ext uri="{BB962C8B-B14F-4D97-AF65-F5344CB8AC3E}">
        <p14:creationId xmlns:p14="http://schemas.microsoft.com/office/powerpoint/2010/main" val="67301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nvGraphicFramePr>
        <p:xfrm>
          <a:off x="268357" y="1069987"/>
          <a:ext cx="5846693" cy="5594523"/>
        </p:xfrm>
        <a:graphic>
          <a:graphicData uri="http://schemas.openxmlformats.org/drawingml/2006/chart">
            <c:chart xmlns:c="http://schemas.openxmlformats.org/drawingml/2006/chart" xmlns:r="http://schemas.openxmlformats.org/officeDocument/2006/relationships" r:id="rId3"/>
          </a:graphicData>
        </a:graphic>
      </p:graphicFrame>
      <p:grpSp>
        <p:nvGrpSpPr>
          <p:cNvPr id="31" name="Group 2"/>
          <p:cNvGrpSpPr>
            <a:grpSpLocks/>
          </p:cNvGrpSpPr>
          <p:nvPr/>
        </p:nvGrpSpPr>
        <p:grpSpPr bwMode="auto">
          <a:xfrm>
            <a:off x="0" y="-26988"/>
            <a:ext cx="9180513" cy="981076"/>
            <a:chOff x="0" y="0"/>
            <a:chExt cx="5760" cy="618"/>
          </a:xfrm>
        </p:grpSpPr>
        <p:sp>
          <p:nvSpPr>
            <p:cNvPr id="32"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33"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34" name="タイトル 1"/>
          <p:cNvSpPr txBox="1">
            <a:spLocks/>
          </p:cNvSpPr>
          <p:nvPr/>
        </p:nvSpPr>
        <p:spPr bwMode="auto">
          <a:xfrm>
            <a:off x="541905" y="-26988"/>
            <a:ext cx="8638609" cy="981076"/>
          </a:xfrm>
          <a:prstGeom prst="rect">
            <a:avLst/>
          </a:prstGeom>
          <a:solidFill>
            <a:srgbClr val="003366"/>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rPr>
              <a:t>事例研究　</a:t>
            </a:r>
            <a:r>
              <a:rPr kumimoji="1" lang="ja-JP" altLang="en-US" sz="2800" b="0" i="0" u="none" strike="noStrike" kern="0" cap="none" spc="0" normalizeH="0" baseline="0" noProof="0" dirty="0">
                <a:ln>
                  <a:noFill/>
                </a:ln>
                <a:solidFill>
                  <a:srgbClr val="FFFFFF"/>
                </a:solidFill>
                <a:effectLst/>
                <a:uLnTx/>
                <a:uFillTx/>
                <a:latin typeface="+mn-ea"/>
                <a:ea typeface="+mn-ea"/>
                <a:cs typeface="+mj-cs"/>
              </a:rPr>
              <a:t>タクシー：事故の増加　</a:t>
            </a:r>
            <a:endParaRPr kumimoji="1" lang="ja-JP" altLang="en-US" sz="3200" b="0" i="0" u="none" strike="noStrike" kern="0" cap="none" spc="0" normalizeH="0" baseline="0" noProof="0" dirty="0">
              <a:ln>
                <a:noFill/>
              </a:ln>
              <a:solidFill>
                <a:srgbClr val="FFFFFF"/>
              </a:solidFill>
              <a:effectLst/>
              <a:uLnTx/>
              <a:uFillTx/>
              <a:latin typeface="+mn-ea"/>
              <a:ea typeface="+mn-ea"/>
              <a:cs typeface="+mj-cs"/>
            </a:endParaRPr>
          </a:p>
        </p:txBody>
      </p:sp>
      <p:cxnSp>
        <p:nvCxnSpPr>
          <p:cNvPr id="10" name="直線コネクタ 9"/>
          <p:cNvCxnSpPr/>
          <p:nvPr/>
        </p:nvCxnSpPr>
        <p:spPr>
          <a:xfrm flipH="1">
            <a:off x="3190541" y="1925076"/>
            <a:ext cx="8667" cy="3708000"/>
          </a:xfrm>
          <a:prstGeom prst="line">
            <a:avLst/>
          </a:prstGeom>
          <a:ln w="31750">
            <a:solidFill>
              <a:srgbClr val="008080"/>
            </a:solidFill>
          </a:ln>
        </p:spPr>
        <p:style>
          <a:lnRef idx="1">
            <a:schemeClr val="accent1"/>
          </a:lnRef>
          <a:fillRef idx="0">
            <a:schemeClr val="accent1"/>
          </a:fillRef>
          <a:effectRef idx="0">
            <a:schemeClr val="accent1"/>
          </a:effectRef>
          <a:fontRef idx="minor">
            <a:schemeClr val="tx1"/>
          </a:fontRef>
        </p:style>
      </p:cxnSp>
      <p:sp>
        <p:nvSpPr>
          <p:cNvPr id="22" name="楕円 21"/>
          <p:cNvSpPr/>
          <p:nvPr/>
        </p:nvSpPr>
        <p:spPr>
          <a:xfrm>
            <a:off x="2870422" y="1831283"/>
            <a:ext cx="1908312" cy="2048954"/>
          </a:xfrm>
          <a:prstGeom prst="ellipse">
            <a:avLst/>
          </a:prstGeom>
          <a:noFill/>
          <a:ln w="47625">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24" name="フリーフォーム 23"/>
          <p:cNvSpPr/>
          <p:nvPr/>
        </p:nvSpPr>
        <p:spPr>
          <a:xfrm>
            <a:off x="4524292" y="1670278"/>
            <a:ext cx="2894054" cy="1210937"/>
          </a:xfrm>
          <a:custGeom>
            <a:avLst/>
            <a:gdLst>
              <a:gd name="connsiteX0" fmla="*/ 0 w 2438400"/>
              <a:gd name="connsiteY0" fmla="*/ 414046 h 1040579"/>
              <a:gd name="connsiteX1" fmla="*/ 1202266 w 2438400"/>
              <a:gd name="connsiteY1" fmla="*/ 24579 h 1040579"/>
              <a:gd name="connsiteX2" fmla="*/ 2438400 w 2438400"/>
              <a:gd name="connsiteY2" fmla="*/ 1040579 h 1040579"/>
            </a:gdLst>
            <a:ahLst/>
            <a:cxnLst>
              <a:cxn ang="0">
                <a:pos x="connsiteX0" y="connsiteY0"/>
              </a:cxn>
              <a:cxn ang="0">
                <a:pos x="connsiteX1" y="connsiteY1"/>
              </a:cxn>
              <a:cxn ang="0">
                <a:pos x="connsiteX2" y="connsiteY2"/>
              </a:cxn>
            </a:cxnLst>
            <a:rect l="l" t="t" r="r" b="b"/>
            <a:pathLst>
              <a:path w="2438400" h="1040579">
                <a:moveTo>
                  <a:pt x="0" y="414046"/>
                </a:moveTo>
                <a:cubicBezTo>
                  <a:pt x="397933" y="167101"/>
                  <a:pt x="795866" y="-79843"/>
                  <a:pt x="1202266" y="24579"/>
                </a:cubicBezTo>
                <a:cubicBezTo>
                  <a:pt x="1608666" y="129001"/>
                  <a:pt x="2023533" y="584790"/>
                  <a:pt x="2438400" y="1040579"/>
                </a:cubicBezTo>
              </a:path>
            </a:pathLst>
          </a:custGeom>
          <a:noFill/>
          <a:ln w="47625">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25" name="正方形/長方形 24"/>
          <p:cNvSpPr/>
          <p:nvPr/>
        </p:nvSpPr>
        <p:spPr>
          <a:xfrm>
            <a:off x="6419850" y="1831283"/>
            <a:ext cx="2438400" cy="3268133"/>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mn-ea"/>
                <a:cs typeface="+mn-cs"/>
              </a:rPr>
              <a:t>タクシー事故</a:t>
            </a:r>
            <a:endParaRPr kumimoji="0" lang="en-US" altLang="ja-JP" sz="24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800" b="0" i="0" u="none" strike="noStrike" kern="1200" cap="none" spc="0" normalizeH="0" baseline="0" noProof="0" dirty="0">
                <a:ln>
                  <a:noFill/>
                </a:ln>
                <a:solidFill>
                  <a:srgbClr val="FFFFFF"/>
                </a:solidFill>
                <a:effectLst/>
                <a:uLnTx/>
                <a:uFillTx/>
                <a:latin typeface="+mn-ea"/>
                <a:cs typeface="+mn-cs"/>
              </a:rPr>
              <a:t>増</a:t>
            </a:r>
          </a:p>
        </p:txBody>
      </p:sp>
      <p:sp>
        <p:nvSpPr>
          <p:cNvPr id="3" name="四角形吹き出し 2"/>
          <p:cNvSpPr/>
          <p:nvPr/>
        </p:nvSpPr>
        <p:spPr>
          <a:xfrm>
            <a:off x="4861209" y="5869974"/>
            <a:ext cx="3920841" cy="794536"/>
          </a:xfrm>
          <a:prstGeom prst="wedgeRectCallout">
            <a:avLst>
              <a:gd name="adj1" fmla="val -91017"/>
              <a:gd name="adj2" fmla="val -80312"/>
            </a:avLst>
          </a:prstGeom>
          <a:solidFill>
            <a:srgbClr val="008080"/>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FFFF"/>
                </a:solidFill>
                <a:effectLst/>
                <a:uLnTx/>
                <a:uFillTx/>
                <a:latin typeface="+mn-ea"/>
                <a:cs typeface="+mn-cs"/>
              </a:rPr>
              <a:t>H14</a:t>
            </a:r>
            <a:r>
              <a:rPr kumimoji="1" lang="ja-JP" altLang="en-US" sz="4000" b="0" i="0" u="none" strike="noStrike" kern="1200" cap="none" spc="0" normalizeH="0" baseline="0" noProof="0" dirty="0">
                <a:ln>
                  <a:noFill/>
                </a:ln>
                <a:solidFill>
                  <a:srgbClr val="FFFFFF"/>
                </a:solidFill>
                <a:effectLst/>
                <a:uLnTx/>
                <a:uFillTx/>
                <a:latin typeface="+mn-ea"/>
                <a:cs typeface="+mn-cs"/>
              </a:rPr>
              <a:t>　規制緩和</a:t>
            </a:r>
          </a:p>
        </p:txBody>
      </p:sp>
      <p:sp>
        <p:nvSpPr>
          <p:cNvPr id="2" name="テキスト ボックス 1"/>
          <p:cNvSpPr txBox="1"/>
          <p:nvPr/>
        </p:nvSpPr>
        <p:spPr>
          <a:xfrm>
            <a:off x="0" y="6556788"/>
            <a:ext cx="209384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n-ea"/>
                <a:ea typeface="+mn-ea"/>
                <a:cs typeface="+mn-cs"/>
              </a:rPr>
              <a:t>自動車運送事業用自動車事故統計年報より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1400311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a:grpSpLocks/>
          </p:cNvGrpSpPr>
          <p:nvPr/>
        </p:nvGrpSpPr>
        <p:grpSpPr bwMode="auto">
          <a:xfrm>
            <a:off x="0" y="-26988"/>
            <a:ext cx="9180513" cy="981076"/>
            <a:chOff x="0" y="0"/>
            <a:chExt cx="5760" cy="618"/>
          </a:xfrm>
        </p:grpSpPr>
        <p:sp>
          <p:nvSpPr>
            <p:cNvPr id="6"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7"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8" name="タイトル 1"/>
          <p:cNvSpPr txBox="1">
            <a:spLocks/>
          </p:cNvSpPr>
          <p:nvPr/>
        </p:nvSpPr>
        <p:spPr bwMode="auto">
          <a:xfrm>
            <a:off x="541905" y="-26988"/>
            <a:ext cx="8638609"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rPr>
              <a:t>事例研究　</a:t>
            </a:r>
            <a:r>
              <a:rPr kumimoji="1" lang="ja-JP" altLang="en-US" sz="2800" b="0" i="0" u="none" strike="noStrike" kern="0" cap="none" spc="0" normalizeH="0" baseline="0" noProof="0" dirty="0">
                <a:ln>
                  <a:noFill/>
                </a:ln>
                <a:solidFill>
                  <a:srgbClr val="FFFFFF"/>
                </a:solidFill>
                <a:effectLst/>
                <a:uLnTx/>
                <a:uFillTx/>
                <a:latin typeface="+mn-ea"/>
                <a:ea typeface="+mn-ea"/>
                <a:cs typeface="+mj-cs"/>
              </a:rPr>
              <a:t>タクシー：過密　</a:t>
            </a:r>
            <a:endParaRPr kumimoji="1" lang="ja-JP" altLang="en-US" sz="3200" b="0" i="0" u="none" strike="noStrike" kern="0" cap="none" spc="0" normalizeH="0" baseline="0" noProof="0" dirty="0">
              <a:ln>
                <a:noFill/>
              </a:ln>
              <a:solidFill>
                <a:srgbClr val="FFFFFF"/>
              </a:solidFill>
              <a:effectLst/>
              <a:uLnTx/>
              <a:uFillTx/>
              <a:latin typeface="+mn-ea"/>
              <a:ea typeface="+mn-ea"/>
              <a:cs typeface="+mj-cs"/>
            </a:endParaRPr>
          </a:p>
        </p:txBody>
      </p:sp>
      <p:sp>
        <p:nvSpPr>
          <p:cNvPr id="14" name="テキスト ボックス 13"/>
          <p:cNvSpPr txBox="1"/>
          <p:nvPr/>
        </p:nvSpPr>
        <p:spPr>
          <a:xfrm>
            <a:off x="4861209" y="2710729"/>
            <a:ext cx="4023034" cy="1631216"/>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800" dirty="0">
                <a:latin typeface="+mn-ea"/>
                <a:ea typeface="+mn-ea"/>
              </a:rPr>
              <a:t>タクシー会社が</a:t>
            </a:r>
            <a:endParaRPr lang="en-US" altLang="ja-JP" sz="2800" dirty="0">
              <a:latin typeface="+mn-ea"/>
              <a:ea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800" dirty="0">
                <a:latin typeface="+mn-ea"/>
                <a:ea typeface="+mn-ea"/>
              </a:rPr>
              <a:t>総売上を確保するために</a:t>
            </a:r>
            <a:endParaRPr lang="en-US" altLang="ja-JP" sz="2800" dirty="0">
              <a:latin typeface="+mn-ea"/>
              <a:ea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4400" dirty="0">
                <a:solidFill>
                  <a:srgbClr val="FF6600"/>
                </a:solidFill>
                <a:latin typeface="+mn-ea"/>
                <a:ea typeface="+mn-ea"/>
              </a:rPr>
              <a:t>台数が増加</a:t>
            </a:r>
            <a:endParaRPr kumimoji="1" lang="ja-JP" altLang="en-US" sz="4400" b="0" i="0" u="none" strike="noStrike" kern="1200" cap="none" spc="0" normalizeH="0" baseline="0" noProof="0" dirty="0">
              <a:ln>
                <a:noFill/>
              </a:ln>
              <a:solidFill>
                <a:srgbClr val="FF6600"/>
              </a:solidFill>
              <a:effectLst/>
              <a:uLnTx/>
              <a:uFillTx/>
              <a:latin typeface="+mn-ea"/>
              <a:ea typeface="+mn-ea"/>
            </a:endParaRPr>
          </a:p>
        </p:txBody>
      </p:sp>
      <p:sp>
        <p:nvSpPr>
          <p:cNvPr id="3" name="テキスト ボックス 2"/>
          <p:cNvSpPr txBox="1"/>
          <p:nvPr/>
        </p:nvSpPr>
        <p:spPr>
          <a:xfrm>
            <a:off x="148833" y="4822366"/>
            <a:ext cx="2031325" cy="1200329"/>
          </a:xfrm>
          <a:prstGeom prst="rect">
            <a:avLst/>
          </a:prstGeom>
          <a:solidFill>
            <a:srgbClr val="00808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200" b="0" i="0" u="none" strike="noStrike" kern="1200" cap="none" spc="0" normalizeH="0" baseline="0" noProof="0" dirty="0">
                <a:ln>
                  <a:noFill/>
                </a:ln>
                <a:solidFill>
                  <a:schemeClr val="bg1"/>
                </a:solidFill>
                <a:effectLst/>
                <a:uLnTx/>
                <a:uFillTx/>
                <a:latin typeface="+mn-ea"/>
                <a:ea typeface="+mn-ea"/>
                <a:cs typeface="+mn-cs"/>
              </a:rPr>
              <a:t>過密</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16" name="テキスト ボックス 15"/>
          <p:cNvSpPr txBox="1"/>
          <p:nvPr/>
        </p:nvSpPr>
        <p:spPr>
          <a:xfrm>
            <a:off x="145379" y="2710729"/>
            <a:ext cx="3704860" cy="1631216"/>
          </a:xfrm>
          <a:prstGeom prst="rect">
            <a:avLst/>
          </a:prstGeom>
          <a:noFill/>
          <a:ln w="28575">
            <a:no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mn-ea"/>
                <a:ea typeface="+mn-ea"/>
              </a:rPr>
              <a:t>様々な業者が</a:t>
            </a:r>
            <a:endParaRPr kumimoji="1" lang="en-US" altLang="ja-JP" sz="2800" b="0" i="0" u="none" strike="noStrike" kern="1200" cap="none" spc="0" normalizeH="0" baseline="0" noProof="0" dirty="0">
              <a:ln>
                <a:noFill/>
              </a:ln>
              <a:solidFill>
                <a:srgbClr val="000000"/>
              </a:solidFill>
              <a:effectLst/>
              <a:uLnTx/>
              <a:uFillTx/>
              <a:latin typeface="+mn-ea"/>
              <a:ea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mn-ea"/>
                <a:ea typeface="+mn-ea"/>
              </a:rPr>
              <a:t>タクシー</a:t>
            </a:r>
            <a:r>
              <a:rPr lang="ja-JP" altLang="en-US" sz="2800" dirty="0">
                <a:solidFill>
                  <a:srgbClr val="000000"/>
                </a:solidFill>
                <a:latin typeface="+mn-ea"/>
                <a:ea typeface="+mn-ea"/>
              </a:rPr>
              <a:t>業界に参入し、</a:t>
            </a:r>
            <a:endParaRPr kumimoji="1" lang="en-US" altLang="ja-JP" sz="2800" b="0" i="0" u="none" strike="noStrike" kern="1200" cap="none" spc="0" normalizeH="0" baseline="0" noProof="0" dirty="0">
              <a:ln>
                <a:noFill/>
              </a:ln>
              <a:solidFill>
                <a:srgbClr val="000000"/>
              </a:solidFill>
              <a:effectLst/>
              <a:uLnTx/>
              <a:uFillTx/>
              <a:latin typeface="+mn-ea"/>
              <a:ea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FF6600"/>
                </a:solidFill>
                <a:effectLst/>
                <a:uLnTx/>
                <a:uFillTx/>
                <a:latin typeface="+mn-ea"/>
                <a:ea typeface="+mn-ea"/>
              </a:rPr>
              <a:t>台数</a:t>
            </a:r>
            <a:r>
              <a:rPr lang="ja-JP" altLang="en-US" sz="4400" dirty="0">
                <a:solidFill>
                  <a:srgbClr val="FF6600"/>
                </a:solidFill>
                <a:latin typeface="+mn-ea"/>
                <a:ea typeface="+mn-ea"/>
              </a:rPr>
              <a:t>が</a:t>
            </a:r>
            <a:r>
              <a:rPr kumimoji="1" lang="ja-JP" altLang="en-US" sz="4400" b="0" i="0" u="none" strike="noStrike" kern="1200" cap="none" spc="0" normalizeH="0" baseline="0" noProof="0" dirty="0">
                <a:ln>
                  <a:noFill/>
                </a:ln>
                <a:solidFill>
                  <a:srgbClr val="FF6600"/>
                </a:solidFill>
                <a:effectLst/>
                <a:uLnTx/>
                <a:uFillTx/>
                <a:latin typeface="+mn-ea"/>
                <a:ea typeface="+mn-ea"/>
              </a:rPr>
              <a:t>増加</a:t>
            </a:r>
          </a:p>
        </p:txBody>
      </p:sp>
      <p:sp>
        <p:nvSpPr>
          <p:cNvPr id="18" name="テキスト ボックス 17"/>
          <p:cNvSpPr txBox="1"/>
          <p:nvPr/>
        </p:nvSpPr>
        <p:spPr>
          <a:xfrm>
            <a:off x="2266246" y="4899310"/>
            <a:ext cx="4379725" cy="523220"/>
          </a:xfrm>
          <a:prstGeom prst="rect">
            <a:avLst/>
          </a:prstGeom>
          <a:noFill/>
          <a:ln w="28575">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dirty="0">
                <a:solidFill>
                  <a:srgbClr val="000000"/>
                </a:solidFill>
                <a:latin typeface="+mn-ea"/>
                <a:ea typeface="+mn-ea"/>
              </a:rPr>
              <a:t>しかし、需要は回復せず・・・</a:t>
            </a:r>
            <a:endParaRPr kumimoji="1" lang="ja-JP" altLang="en-US" sz="2800" b="0" i="0" u="none" strike="noStrike" kern="1200" cap="none" spc="0" normalizeH="0" baseline="0" noProof="0" dirty="0">
              <a:ln>
                <a:noFill/>
              </a:ln>
              <a:solidFill>
                <a:srgbClr val="000000"/>
              </a:solidFill>
              <a:effectLst/>
              <a:uLnTx/>
              <a:uFillTx/>
              <a:latin typeface="+mn-ea"/>
              <a:ea typeface="+mn-ea"/>
              <a:cs typeface="+mn-cs"/>
            </a:endParaRPr>
          </a:p>
        </p:txBody>
      </p:sp>
      <p:sp>
        <p:nvSpPr>
          <p:cNvPr id="20" name="テキスト ボックス 19"/>
          <p:cNvSpPr txBox="1"/>
          <p:nvPr/>
        </p:nvSpPr>
        <p:spPr>
          <a:xfrm>
            <a:off x="7000352" y="4822366"/>
            <a:ext cx="2031325" cy="1200329"/>
          </a:xfrm>
          <a:prstGeom prst="rect">
            <a:avLst/>
          </a:prstGeom>
          <a:solidFill>
            <a:srgbClr val="00808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200" b="0" i="0" u="none" strike="noStrike" kern="1200" cap="none" spc="0" normalizeH="0" baseline="0" noProof="0" dirty="0">
                <a:ln>
                  <a:noFill/>
                </a:ln>
                <a:solidFill>
                  <a:schemeClr val="bg1"/>
                </a:solidFill>
                <a:effectLst/>
                <a:uLnTx/>
                <a:uFillTx/>
                <a:latin typeface="+mn-ea"/>
                <a:ea typeface="+mn-ea"/>
                <a:cs typeface="+mn-cs"/>
              </a:rPr>
              <a:t>過密</a:t>
            </a:r>
          </a:p>
        </p:txBody>
      </p:sp>
      <p:sp>
        <p:nvSpPr>
          <p:cNvPr id="21" name="楕円 20"/>
          <p:cNvSpPr/>
          <p:nvPr/>
        </p:nvSpPr>
        <p:spPr>
          <a:xfrm>
            <a:off x="2295778" y="1064434"/>
            <a:ext cx="4320663" cy="1150374"/>
          </a:xfrm>
          <a:prstGeom prst="ellipse">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FFFF"/>
                </a:solidFill>
                <a:effectLst/>
                <a:uLnTx/>
                <a:uFillTx/>
                <a:latin typeface="+mn-ea"/>
                <a:cs typeface="+mn-cs"/>
              </a:rPr>
              <a:t>H14 </a:t>
            </a:r>
            <a:r>
              <a:rPr kumimoji="1" lang="ja-JP" altLang="en-US" sz="3600" b="0" i="0" u="none" strike="noStrike" kern="1200" cap="none" spc="0" normalizeH="0" baseline="0" noProof="0" dirty="0">
                <a:ln>
                  <a:noFill/>
                </a:ln>
                <a:solidFill>
                  <a:srgbClr val="FFFFFF"/>
                </a:solidFill>
                <a:effectLst/>
                <a:uLnTx/>
                <a:uFillTx/>
                <a:latin typeface="+mn-ea"/>
                <a:cs typeface="+mn-cs"/>
              </a:rPr>
              <a:t>規制緩和</a:t>
            </a:r>
          </a:p>
        </p:txBody>
      </p:sp>
      <p:sp>
        <p:nvSpPr>
          <p:cNvPr id="22" name="テキスト ボックス 21"/>
          <p:cNvSpPr txBox="1"/>
          <p:nvPr/>
        </p:nvSpPr>
        <p:spPr>
          <a:xfrm>
            <a:off x="510957" y="6027610"/>
            <a:ext cx="7890302" cy="769441"/>
          </a:xfrm>
          <a:prstGeom prst="rect">
            <a:avLst/>
          </a:prstGeom>
          <a:noFill/>
          <a:ln w="28575">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4400" dirty="0">
                <a:solidFill>
                  <a:srgbClr val="FF6600"/>
                </a:solidFill>
                <a:latin typeface="+mn-ea"/>
                <a:ea typeface="+mn-ea"/>
              </a:rPr>
              <a:t>タクシー</a:t>
            </a:r>
            <a:r>
              <a:rPr lang="en-US" altLang="ja-JP" sz="4400" dirty="0">
                <a:solidFill>
                  <a:srgbClr val="FF6600"/>
                </a:solidFill>
                <a:latin typeface="+mn-ea"/>
                <a:ea typeface="+mn-ea"/>
              </a:rPr>
              <a:t>1</a:t>
            </a:r>
            <a:r>
              <a:rPr lang="ja-JP" altLang="en-US" sz="4400" dirty="0">
                <a:solidFill>
                  <a:srgbClr val="FF6600"/>
                </a:solidFill>
                <a:latin typeface="+mn-ea"/>
                <a:ea typeface="+mn-ea"/>
              </a:rPr>
              <a:t>台当たりの収入が減少</a:t>
            </a:r>
            <a:endParaRPr kumimoji="1" lang="ja-JP" altLang="en-US" sz="4400" b="0" i="0" u="none" strike="noStrike" kern="1200" cap="none" spc="0" normalizeH="0" baseline="0" noProof="0" dirty="0">
              <a:ln>
                <a:noFill/>
              </a:ln>
              <a:solidFill>
                <a:srgbClr val="FF6600"/>
              </a:solidFill>
              <a:effectLst/>
              <a:uLnTx/>
              <a:uFillTx/>
              <a:latin typeface="+mn-ea"/>
              <a:ea typeface="+mn-ea"/>
            </a:endParaRPr>
          </a:p>
        </p:txBody>
      </p:sp>
      <p:sp>
        <p:nvSpPr>
          <p:cNvPr id="4" name="下矢印 3"/>
          <p:cNvSpPr/>
          <p:nvPr/>
        </p:nvSpPr>
        <p:spPr>
          <a:xfrm rot="2681713">
            <a:off x="2388237" y="2070914"/>
            <a:ext cx="475154" cy="573352"/>
          </a:xfrm>
          <a:prstGeom prst="down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3" name="下矢印 22"/>
          <p:cNvSpPr/>
          <p:nvPr/>
        </p:nvSpPr>
        <p:spPr>
          <a:xfrm rot="18914723">
            <a:off x="5948079" y="2109369"/>
            <a:ext cx="475154" cy="573352"/>
          </a:xfrm>
          <a:prstGeom prst="down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4" name="下矢印 23"/>
          <p:cNvSpPr/>
          <p:nvPr/>
        </p:nvSpPr>
        <p:spPr>
          <a:xfrm>
            <a:off x="3086067" y="4378141"/>
            <a:ext cx="475154" cy="444225"/>
          </a:xfrm>
          <a:prstGeom prst="down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5" name="下矢印 24"/>
          <p:cNvSpPr/>
          <p:nvPr/>
        </p:nvSpPr>
        <p:spPr>
          <a:xfrm>
            <a:off x="5259382" y="4378140"/>
            <a:ext cx="475154" cy="444226"/>
          </a:xfrm>
          <a:prstGeom prst="down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6" name="下矢印 25"/>
          <p:cNvSpPr/>
          <p:nvPr/>
        </p:nvSpPr>
        <p:spPr>
          <a:xfrm>
            <a:off x="4218533" y="5571823"/>
            <a:ext cx="475154" cy="444225"/>
          </a:xfrm>
          <a:prstGeom prst="down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22673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16" grpId="0"/>
      <p:bldP spid="18" grpId="0"/>
      <p:bldP spid="20" grpId="0" animBg="1"/>
      <p:bldP spid="22" grpId="0"/>
      <p:bldP spid="4" grpId="0" animBg="1"/>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p:cNvGrpSpPr>
            <a:grpSpLocks/>
          </p:cNvGrpSpPr>
          <p:nvPr/>
        </p:nvGrpSpPr>
        <p:grpSpPr bwMode="auto">
          <a:xfrm>
            <a:off x="0" y="-26988"/>
            <a:ext cx="9180513" cy="981076"/>
            <a:chOff x="0" y="0"/>
            <a:chExt cx="5760" cy="618"/>
          </a:xfrm>
        </p:grpSpPr>
        <p:sp>
          <p:nvSpPr>
            <p:cNvPr id="32"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33"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34" name="タイトル 1"/>
          <p:cNvSpPr txBox="1">
            <a:spLocks/>
          </p:cNvSpPr>
          <p:nvPr/>
        </p:nvSpPr>
        <p:spPr bwMode="auto">
          <a:xfrm>
            <a:off x="541905" y="-26988"/>
            <a:ext cx="8638609"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rPr>
              <a:t>事例研究　</a:t>
            </a:r>
            <a:r>
              <a:rPr kumimoji="1" lang="ja-JP" altLang="en-US" sz="2800" b="0" i="0" u="none" strike="noStrike" kern="0" cap="none" spc="0" normalizeH="0" baseline="0" noProof="0" dirty="0">
                <a:ln>
                  <a:noFill/>
                </a:ln>
                <a:solidFill>
                  <a:srgbClr val="FFFFFF"/>
                </a:solidFill>
                <a:effectLst/>
                <a:uLnTx/>
                <a:uFillTx/>
                <a:latin typeface="+mn-ea"/>
                <a:ea typeface="+mn-ea"/>
                <a:cs typeface="+mj-cs"/>
              </a:rPr>
              <a:t>タクシー：事故増加の原因　</a:t>
            </a:r>
            <a:endParaRPr kumimoji="1" lang="ja-JP" altLang="en-US" sz="3200" b="0" i="0" u="none" strike="noStrike" kern="0" cap="none" spc="0" normalizeH="0" baseline="0" noProof="0" dirty="0">
              <a:ln>
                <a:noFill/>
              </a:ln>
              <a:solidFill>
                <a:srgbClr val="FFFFFF"/>
              </a:solidFill>
              <a:effectLst/>
              <a:uLnTx/>
              <a:uFillTx/>
              <a:latin typeface="+mn-ea"/>
              <a:ea typeface="+mn-ea"/>
              <a:cs typeface="+mj-cs"/>
            </a:endParaRPr>
          </a:p>
        </p:txBody>
      </p:sp>
      <p:grpSp>
        <p:nvGrpSpPr>
          <p:cNvPr id="27" name="グループ化 26"/>
          <p:cNvGrpSpPr/>
          <p:nvPr/>
        </p:nvGrpSpPr>
        <p:grpSpPr>
          <a:xfrm>
            <a:off x="166486" y="1074180"/>
            <a:ext cx="2523102" cy="2713451"/>
            <a:chOff x="6928909" y="1277409"/>
            <a:chExt cx="1714500" cy="1885421"/>
          </a:xfrm>
        </p:grpSpPr>
        <p:pic>
          <p:nvPicPr>
            <p:cNvPr id="1028" name="Picture 4" descr="タクシーと運転手のイラス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909" y="127740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驚いている運転手のイラスト（事故）"/>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8909" y="1448330"/>
              <a:ext cx="1714500" cy="171450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円形吹き出し 27"/>
          <p:cNvSpPr/>
          <p:nvPr/>
        </p:nvSpPr>
        <p:spPr>
          <a:xfrm>
            <a:off x="3488266" y="1025738"/>
            <a:ext cx="5029200" cy="1550457"/>
          </a:xfrm>
          <a:prstGeom prst="wedgeEllipseCallout">
            <a:avLst>
              <a:gd name="adj1" fmla="val -60409"/>
              <a:gd name="adj2" fmla="val 62354"/>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rPr>
              <a:t>客を見つけないと</a:t>
            </a:r>
            <a:r>
              <a:rPr kumimoji="1" lang="en-US" altLang="ja-JP" sz="2800" b="0" i="0" u="none" strike="noStrike" kern="1200" cap="none" spc="0" normalizeH="0" baseline="0" noProof="0" dirty="0">
                <a:ln>
                  <a:noFill/>
                </a:ln>
                <a:solidFill>
                  <a:srgbClr val="FFFFFF"/>
                </a:solidFill>
                <a:effectLst/>
                <a:uLnTx/>
                <a:uFillTx/>
                <a:latin typeface="+mn-ea"/>
                <a:cs typeface="+mn-cs"/>
              </a:rPr>
              <a:t>…</a:t>
            </a:r>
            <a:endParaRPr kumimoji="0" lang="en-US" altLang="ja-JP" sz="28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FF6600"/>
                </a:solidFill>
                <a:effectLst/>
                <a:uLnTx/>
                <a:uFillTx/>
                <a:latin typeface="+mn-ea"/>
                <a:cs typeface="+mn-cs"/>
              </a:rPr>
              <a:t>客を</a:t>
            </a:r>
            <a:r>
              <a:rPr kumimoji="0" lang="ja-JP" altLang="en-US" sz="2800" b="0" i="0" u="none" strike="noStrike" kern="1200" cap="none" spc="0" normalizeH="0" baseline="0" noProof="0" dirty="0">
                <a:ln>
                  <a:noFill/>
                </a:ln>
                <a:solidFill>
                  <a:srgbClr val="FFFFFF"/>
                </a:solidFill>
                <a:effectLst/>
                <a:uLnTx/>
                <a:uFillTx/>
                <a:latin typeface="+mn-ea"/>
                <a:cs typeface="+mn-cs"/>
              </a:rPr>
              <a:t>見つけないと</a:t>
            </a:r>
            <a:r>
              <a:rPr kumimoji="0" lang="en-US" altLang="ja-JP" sz="2800" b="0" i="0" u="none" strike="noStrike" kern="1200" cap="none" spc="0" normalizeH="0" baseline="0" noProof="0" dirty="0">
                <a:ln>
                  <a:noFill/>
                </a:ln>
                <a:solidFill>
                  <a:srgbClr val="FFFFFF"/>
                </a:solidFill>
                <a:effectLst/>
                <a:uLnTx/>
                <a:uFillTx/>
                <a:latin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FF6600"/>
                </a:solidFill>
                <a:effectLst/>
                <a:uLnTx/>
                <a:uFillTx/>
                <a:latin typeface="+mn-ea"/>
                <a:cs typeface="+mn-cs"/>
              </a:rPr>
              <a:t>客を</a:t>
            </a:r>
            <a:r>
              <a:rPr kumimoji="0" lang="ja-JP" altLang="en-US" sz="2800" b="0" i="0" u="none" strike="noStrike" kern="1200" cap="none" spc="0" normalizeH="0" baseline="0" noProof="0" dirty="0">
                <a:ln>
                  <a:noFill/>
                </a:ln>
                <a:solidFill>
                  <a:srgbClr val="FFFFFF"/>
                </a:solidFill>
                <a:effectLst/>
                <a:uLnTx/>
                <a:uFillTx/>
                <a:latin typeface="+mn-ea"/>
                <a:cs typeface="+mn-cs"/>
              </a:rPr>
              <a:t>見つけないと</a:t>
            </a:r>
            <a:r>
              <a:rPr kumimoji="0" lang="en-US" altLang="ja-JP" sz="2800" b="0" i="0" u="none" strike="noStrike" kern="1200" cap="none" spc="0" normalizeH="0" baseline="0" noProof="0" dirty="0">
                <a:ln>
                  <a:noFill/>
                </a:ln>
                <a:solidFill>
                  <a:srgbClr val="FFFFFF"/>
                </a:solidFill>
                <a:effectLst/>
                <a:uLnTx/>
                <a:uFillTx/>
                <a:latin typeface="+mn-ea"/>
                <a:cs typeface="+mn-cs"/>
              </a:rPr>
              <a:t>…</a:t>
            </a:r>
            <a:endParaRPr kumimoji="0" lang="ja-JP" altLang="en-US" sz="2800" b="0" i="0" u="none" strike="noStrike" kern="1200" cap="none" spc="0" normalizeH="0" baseline="0" noProof="0" dirty="0">
              <a:ln>
                <a:noFill/>
              </a:ln>
              <a:solidFill>
                <a:srgbClr val="FFFFFF"/>
              </a:solidFill>
              <a:effectLst/>
              <a:uLnTx/>
              <a:uFillTx/>
              <a:latin typeface="+mn-ea"/>
              <a:cs typeface="+mn-cs"/>
            </a:endParaRPr>
          </a:p>
        </p:txBody>
      </p:sp>
      <p:sp>
        <p:nvSpPr>
          <p:cNvPr id="36" name="下矢印 35"/>
          <p:cNvSpPr/>
          <p:nvPr/>
        </p:nvSpPr>
        <p:spPr>
          <a:xfrm>
            <a:off x="4004096" y="2969510"/>
            <a:ext cx="965200" cy="1089024"/>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37" name="テキスト ボックス 36"/>
          <p:cNvSpPr txBox="1"/>
          <p:nvPr/>
        </p:nvSpPr>
        <p:spPr>
          <a:xfrm>
            <a:off x="5035981" y="3147945"/>
            <a:ext cx="24956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FF6600"/>
                </a:solidFill>
                <a:effectLst/>
                <a:uLnTx/>
                <a:uFillTx/>
                <a:latin typeface="+mn-ea"/>
                <a:ea typeface="+mn-ea"/>
                <a:cs typeface="+mn-cs"/>
              </a:rPr>
              <a:t>集中力低下</a:t>
            </a:r>
            <a:endParaRPr kumimoji="1" lang="ja-JP" altLang="en-US" sz="2800" b="0" i="0" u="none" strike="noStrike" kern="1200" cap="none" spc="0" normalizeH="0" baseline="0" noProof="0" dirty="0">
              <a:ln>
                <a:noFill/>
              </a:ln>
              <a:solidFill>
                <a:srgbClr val="FF6600"/>
              </a:solidFill>
              <a:effectLst/>
              <a:uLnTx/>
              <a:uFillTx/>
              <a:latin typeface="+mn-ea"/>
              <a:ea typeface="+mn-ea"/>
              <a:cs typeface="+mn-cs"/>
            </a:endParaRPr>
          </a:p>
        </p:txBody>
      </p:sp>
      <p:pic>
        <p:nvPicPr>
          <p:cNvPr id="2050" name="Picture 2" descr="https://4.bp.blogspot.com/-tWoKn4NI0Jw/UdEeS0DxuxI/AAAAAAAAVsI/ohH03dt1I6A/s821/jiko_c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168" y="3514022"/>
            <a:ext cx="4784173" cy="347886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4189912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4F92D8A3-7A17-45DC-AFAC-B07FF2CD11B2}"/>
              </a:ext>
            </a:extLst>
          </p:cNvPr>
          <p:cNvGrpSpPr>
            <a:grpSpLocks/>
          </p:cNvGrpSpPr>
          <p:nvPr/>
        </p:nvGrpSpPr>
        <p:grpSpPr bwMode="auto">
          <a:xfrm>
            <a:off x="0" y="0"/>
            <a:ext cx="9144000" cy="1052513"/>
            <a:chOff x="0" y="0"/>
            <a:chExt cx="5760" cy="663"/>
          </a:xfrm>
        </p:grpSpPr>
        <p:sp>
          <p:nvSpPr>
            <p:cNvPr id="3083" name="Rectangle 3">
              <a:extLst>
                <a:ext uri="{FF2B5EF4-FFF2-40B4-BE49-F238E27FC236}">
                  <a16:creationId xmlns:a16="http://schemas.microsoft.com/office/drawing/2014/main" id="{846FC73F-0217-42CF-89D4-1619CFACCFB9}"/>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3084" name="Rectangle 4">
              <a:extLst>
                <a:ext uri="{FF2B5EF4-FFF2-40B4-BE49-F238E27FC236}">
                  <a16:creationId xmlns:a16="http://schemas.microsoft.com/office/drawing/2014/main" id="{43D4EE88-2DD8-4C19-8684-9117F808978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3075" name="Rectangle 5">
            <a:extLst>
              <a:ext uri="{FF2B5EF4-FFF2-40B4-BE49-F238E27FC236}">
                <a16:creationId xmlns:a16="http://schemas.microsoft.com/office/drawing/2014/main" id="{DE77B406-B1A5-47A1-A2D9-67F44C3BED8A}"/>
              </a:ext>
            </a:extLst>
          </p:cNvPr>
          <p:cNvSpPr>
            <a:spLocks noGrp="1" noChangeArrowheads="1"/>
          </p:cNvSpPr>
          <p:nvPr>
            <p:ph type="title"/>
          </p:nvPr>
        </p:nvSpPr>
        <p:spPr>
          <a:xfrm>
            <a:off x="431800" y="0"/>
            <a:ext cx="8229600" cy="1143000"/>
          </a:xfrm>
        </p:spPr>
        <p:txBody>
          <a:bodyPr/>
          <a:lstStyle/>
          <a:p>
            <a:pPr eaLnBrk="1" hangingPunct="1"/>
            <a:r>
              <a:rPr lang="ja-JP" altLang="en-US" dirty="0">
                <a:solidFill>
                  <a:schemeClr val="bg1"/>
                </a:solidFill>
                <a:latin typeface="+mn-ea"/>
                <a:ea typeface="+mn-ea"/>
              </a:rPr>
              <a:t>発表の流れ</a:t>
            </a:r>
          </a:p>
        </p:txBody>
      </p:sp>
      <p:sp>
        <p:nvSpPr>
          <p:cNvPr id="3" name="テキスト ボックス 2"/>
          <p:cNvSpPr txBox="1"/>
          <p:nvPr/>
        </p:nvSpPr>
        <p:spPr>
          <a:xfrm>
            <a:off x="1088858" y="1493120"/>
            <a:ext cx="6966284" cy="4499693"/>
          </a:xfrm>
          <a:prstGeom prst="rect">
            <a:avLst/>
          </a:prstGeom>
          <a:noFill/>
        </p:spPr>
        <p:txBody>
          <a:bodyPr wrap="square" rtlCol="0">
            <a:spAutoFit/>
          </a:bodyPr>
          <a:lstStyle/>
          <a:p>
            <a:r>
              <a:rPr lang="ja-JP" altLang="en-US" sz="3200" kern="0" dirty="0">
                <a:solidFill>
                  <a:srgbClr val="000000"/>
                </a:solidFill>
                <a:latin typeface="+mn-ea"/>
                <a:ea typeface="+mn-ea"/>
              </a:rPr>
              <a:t>１．背景・目的</a:t>
            </a:r>
            <a:endParaRPr lang="en-US" altLang="ja-JP" sz="3200" kern="0" dirty="0">
              <a:solidFill>
                <a:srgbClr val="000000"/>
              </a:solidFill>
              <a:latin typeface="+mn-ea"/>
              <a:ea typeface="+mn-ea"/>
            </a:endParaRPr>
          </a:p>
          <a:p>
            <a:pPr lvl="0" eaLnBrk="0" fontAlgn="base" hangingPunct="0">
              <a:spcBef>
                <a:spcPct val="20000"/>
              </a:spcBef>
              <a:spcAft>
                <a:spcPct val="0"/>
              </a:spcAft>
            </a:pPr>
            <a:r>
              <a:rPr lang="ja-JP" altLang="en-US" sz="3200" kern="0" dirty="0">
                <a:solidFill>
                  <a:srgbClr val="000000"/>
                </a:solidFill>
                <a:latin typeface="+mn-ea"/>
                <a:ea typeface="+mn-ea"/>
              </a:rPr>
              <a:t>２．実習の流れ</a:t>
            </a:r>
            <a:endParaRPr lang="en-US" altLang="ja-JP" sz="3200" kern="0" dirty="0">
              <a:solidFill>
                <a:srgbClr val="000000"/>
              </a:solidFill>
              <a:latin typeface="+mn-ea"/>
              <a:ea typeface="+mn-ea"/>
            </a:endParaRPr>
          </a:p>
          <a:p>
            <a:pPr marL="360000" lvl="0" indent="-457200" eaLnBrk="0" fontAlgn="base" hangingPunct="0">
              <a:spcBef>
                <a:spcPct val="20000"/>
              </a:spcBef>
              <a:spcAft>
                <a:spcPct val="0"/>
              </a:spcAft>
            </a:pPr>
            <a:r>
              <a:rPr lang="ja-JP" altLang="en-US" sz="3200" kern="0" dirty="0">
                <a:solidFill>
                  <a:srgbClr val="000000"/>
                </a:solidFill>
                <a:latin typeface="+mn-ea"/>
                <a:ea typeface="+mn-ea"/>
              </a:rPr>
              <a:t>３．調査</a:t>
            </a:r>
            <a:endParaRPr lang="en-US" altLang="ja-JP" sz="2800" kern="0" dirty="0">
              <a:solidFill>
                <a:srgbClr val="000000"/>
              </a:solidFill>
              <a:latin typeface="+mn-ea"/>
              <a:ea typeface="+mn-ea"/>
            </a:endParaRPr>
          </a:p>
          <a:p>
            <a:pPr marL="1080000" indent="-457200" eaLnBrk="0" fontAlgn="base" hangingPunct="0">
              <a:spcBef>
                <a:spcPct val="20000"/>
              </a:spcBef>
              <a:spcAft>
                <a:spcPct val="0"/>
              </a:spcAft>
            </a:pPr>
            <a:r>
              <a:rPr lang="ja-JP" altLang="en-US" sz="2800" kern="0" dirty="0">
                <a:solidFill>
                  <a:srgbClr val="000000"/>
                </a:solidFill>
                <a:latin typeface="+mn-ea"/>
                <a:ea typeface="+mn-ea"/>
              </a:rPr>
              <a:t>・国内外事例調査</a:t>
            </a:r>
            <a:endParaRPr lang="en-US" altLang="ja-JP" sz="2800" kern="0" dirty="0">
              <a:solidFill>
                <a:srgbClr val="000000"/>
              </a:solidFill>
              <a:latin typeface="+mn-ea"/>
              <a:ea typeface="+mn-ea"/>
            </a:endParaRPr>
          </a:p>
          <a:p>
            <a:pPr marL="1080000" lvl="0" indent="-457200" eaLnBrk="0" fontAlgn="base" hangingPunct="0">
              <a:spcBef>
                <a:spcPct val="20000"/>
              </a:spcBef>
              <a:spcAft>
                <a:spcPct val="0"/>
              </a:spcAft>
            </a:pPr>
            <a:r>
              <a:rPr lang="ja-JP" altLang="en-US" sz="2800" kern="0" dirty="0">
                <a:solidFill>
                  <a:srgbClr val="000000"/>
                </a:solidFill>
                <a:latin typeface="+mn-ea"/>
                <a:ea typeface="+mn-ea"/>
              </a:rPr>
              <a:t>・アンケート調査</a:t>
            </a:r>
            <a:endParaRPr lang="en-US" altLang="ja-JP" sz="2800" kern="0" dirty="0">
              <a:solidFill>
                <a:srgbClr val="000000"/>
              </a:solidFill>
              <a:latin typeface="+mn-ea"/>
              <a:ea typeface="+mn-ea"/>
            </a:endParaRPr>
          </a:p>
          <a:p>
            <a:pPr marL="1080000" lvl="0" indent="-457200" eaLnBrk="0" fontAlgn="base" hangingPunct="0">
              <a:spcBef>
                <a:spcPct val="20000"/>
              </a:spcBef>
              <a:spcAft>
                <a:spcPct val="0"/>
              </a:spcAft>
            </a:pPr>
            <a:r>
              <a:rPr lang="ja-JP" altLang="en-US" sz="2800" kern="0" dirty="0">
                <a:solidFill>
                  <a:srgbClr val="000000"/>
                </a:solidFill>
                <a:latin typeface="+mn-ea"/>
                <a:ea typeface="+mn-ea"/>
              </a:rPr>
              <a:t>・ヒアリング調査</a:t>
            </a:r>
            <a:endParaRPr lang="en-US" altLang="ja-JP" sz="2800" kern="0" dirty="0">
              <a:solidFill>
                <a:srgbClr val="000000"/>
              </a:solidFill>
              <a:latin typeface="+mn-ea"/>
              <a:ea typeface="+mn-ea"/>
            </a:endParaRPr>
          </a:p>
          <a:p>
            <a:pPr lvl="0" eaLnBrk="0" fontAlgn="base" hangingPunct="0">
              <a:spcBef>
                <a:spcPct val="20000"/>
              </a:spcBef>
              <a:spcAft>
                <a:spcPct val="0"/>
              </a:spcAft>
            </a:pPr>
            <a:r>
              <a:rPr lang="ja-JP" altLang="en-US" sz="3200" dirty="0">
                <a:latin typeface="+mn-ea"/>
                <a:ea typeface="+mn-ea"/>
              </a:rPr>
              <a:t>４．まとめ</a:t>
            </a:r>
            <a:endParaRPr lang="en-US" altLang="ja-JP" sz="3200" dirty="0">
              <a:latin typeface="+mn-ea"/>
              <a:ea typeface="+mn-ea"/>
            </a:endParaRPr>
          </a:p>
          <a:p>
            <a:pPr lvl="0" eaLnBrk="0" fontAlgn="base" hangingPunct="0">
              <a:spcBef>
                <a:spcPct val="20000"/>
              </a:spcBef>
              <a:spcAft>
                <a:spcPct val="0"/>
              </a:spcAft>
            </a:pPr>
            <a:r>
              <a:rPr lang="ja-JP" altLang="en-US" sz="3200" dirty="0">
                <a:latin typeface="+mn-ea"/>
                <a:ea typeface="+mn-ea"/>
              </a:rPr>
              <a:t>５．参考文献</a:t>
            </a:r>
            <a:endParaRPr kumimoji="1" lang="ja-JP" altLang="en-US" dirty="0">
              <a:latin typeface="+mn-ea"/>
              <a:ea typeface="+mn-ea"/>
            </a:endParaRPr>
          </a:p>
        </p:txBody>
      </p:sp>
      <p:sp>
        <p:nvSpPr>
          <p:cNvPr id="2" name="スライド番号プレースホルダー 1"/>
          <p:cNvSpPr>
            <a:spLocks noGrp="1"/>
          </p:cNvSpPr>
          <p:nvPr>
            <p:ph type="sldNum" sz="quarter" idx="12"/>
          </p:nvPr>
        </p:nvSpPr>
        <p:spPr/>
        <p:txBody>
          <a:bodyPr/>
          <a:lstStyle/>
          <a:p>
            <a:pPr>
              <a:defRPr/>
            </a:pPr>
            <a:fld id="{BCEDF8B0-7719-4061-8C31-341D50A1F65D}" type="slidenum">
              <a:rPr lang="en-US" altLang="ja-JP" smtClean="0">
                <a:latin typeface="+mn-ea"/>
                <a:ea typeface="+mn-ea"/>
              </a:rPr>
              <a:pPr>
                <a:defRPr/>
              </a:pPr>
              <a:t>2</a:t>
            </a:fld>
            <a:endParaRPr lang="en-US" altLang="ja-JP" dirty="0">
              <a:latin typeface="+mn-ea"/>
              <a:ea typeface="+mn-ea"/>
            </a:endParaRPr>
          </a:p>
        </p:txBody>
      </p:sp>
      <p:pic>
        <p:nvPicPr>
          <p:cNvPr id="1026" name="Picture 2" descr="ã³ã³ããã¨ã³ã¹ã¹ãã¢ã®ã¤ã©ã¹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441" y="2820265"/>
            <a:ext cx="3433849" cy="3712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ã¬ã¸ã®ä¼è¨ã®ã¤ã©ã¹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477" y="1558785"/>
            <a:ext cx="2184181" cy="218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86704"/>
      </p:ext>
    </p:extLst>
  </p:cSld>
  <p:clrMapOvr>
    <a:masterClrMapping/>
  </p:clrMapOvr>
  <p:transition spd="slow" advTm="10314"/>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p:cNvGrpSpPr>
            <a:grpSpLocks/>
          </p:cNvGrpSpPr>
          <p:nvPr/>
        </p:nvGrpSpPr>
        <p:grpSpPr bwMode="auto">
          <a:xfrm>
            <a:off x="0" y="-26988"/>
            <a:ext cx="9180513" cy="981076"/>
            <a:chOff x="0" y="0"/>
            <a:chExt cx="5760" cy="618"/>
          </a:xfrm>
        </p:grpSpPr>
        <p:sp>
          <p:nvSpPr>
            <p:cNvPr id="32"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33"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34" name="タイトル 1"/>
          <p:cNvSpPr txBox="1">
            <a:spLocks/>
          </p:cNvSpPr>
          <p:nvPr/>
        </p:nvSpPr>
        <p:spPr bwMode="auto">
          <a:xfrm>
            <a:off x="541905" y="-26988"/>
            <a:ext cx="8638609"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rPr>
              <a:t>事例研究　</a:t>
            </a:r>
            <a:r>
              <a:rPr kumimoji="1" lang="ja-JP" altLang="en-US" sz="2800" b="0" i="0" u="none" strike="noStrike" kern="0" cap="none" spc="0" normalizeH="0" baseline="0" noProof="0" dirty="0">
                <a:ln>
                  <a:noFill/>
                </a:ln>
                <a:solidFill>
                  <a:srgbClr val="FFFFFF"/>
                </a:solidFill>
                <a:effectLst/>
                <a:uLnTx/>
                <a:uFillTx/>
                <a:latin typeface="+mn-ea"/>
                <a:ea typeface="+mn-ea"/>
                <a:cs typeface="+mj-cs"/>
              </a:rPr>
              <a:t>タクシー：実際の事例　　</a:t>
            </a:r>
            <a:endParaRPr kumimoji="1" lang="ja-JP" altLang="en-US" sz="3200" b="0" i="0" u="none" strike="noStrike" kern="0" cap="none" spc="0" normalizeH="0" baseline="0" noProof="0" dirty="0">
              <a:ln>
                <a:noFill/>
              </a:ln>
              <a:solidFill>
                <a:srgbClr val="FFFFFF"/>
              </a:solidFill>
              <a:effectLst/>
              <a:uLnTx/>
              <a:uFillTx/>
              <a:latin typeface="+mn-ea"/>
              <a:ea typeface="+mn-ea"/>
              <a:cs typeface="+mj-cs"/>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33" y="1322773"/>
            <a:ext cx="2598257" cy="5039044"/>
          </a:xfrm>
          <a:prstGeom prst="rect">
            <a:avLst/>
          </a:prstGeom>
        </p:spPr>
      </p:pic>
      <p:sp>
        <p:nvSpPr>
          <p:cNvPr id="8" name="テキスト ボックス 7"/>
          <p:cNvSpPr txBox="1"/>
          <p:nvPr/>
        </p:nvSpPr>
        <p:spPr>
          <a:xfrm>
            <a:off x="138122" y="6361817"/>
            <a:ext cx="32134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n-ea"/>
                <a:ea typeface="+mn-ea"/>
                <a:cs typeface="+mn-cs"/>
              </a:rPr>
              <a:t>朝日新聞 </a:t>
            </a:r>
            <a:r>
              <a:rPr kumimoji="1" lang="en-US" altLang="ja-JP" sz="1400" b="0" i="0" u="none" strike="noStrike" kern="1200" cap="none" spc="0" normalizeH="0" baseline="0" noProof="0" dirty="0">
                <a:ln>
                  <a:noFill/>
                </a:ln>
                <a:solidFill>
                  <a:srgbClr val="000000"/>
                </a:solidFill>
                <a:effectLst/>
                <a:uLnTx/>
                <a:uFillTx/>
                <a:latin typeface="+mn-ea"/>
                <a:ea typeface="+mn-ea"/>
                <a:cs typeface="+mn-cs"/>
              </a:rPr>
              <a:t>2007.4.29 </a:t>
            </a:r>
            <a:r>
              <a:rPr kumimoji="1" lang="ja-JP" altLang="en-US" sz="1400" b="0" i="0" u="none" strike="noStrike" kern="1200" cap="none" spc="0" normalizeH="0" baseline="0" noProof="0" dirty="0">
                <a:ln>
                  <a:noFill/>
                </a:ln>
                <a:solidFill>
                  <a:srgbClr val="000000"/>
                </a:solidFill>
                <a:effectLst/>
                <a:uLnTx/>
                <a:uFillTx/>
                <a:latin typeface="+mn-ea"/>
                <a:ea typeface="+mn-ea"/>
                <a:cs typeface="+mn-cs"/>
              </a:rPr>
              <a:t>朝刊 宮城県 </a:t>
            </a:r>
            <a:r>
              <a:rPr kumimoji="1" lang="en-US" altLang="ja-JP" sz="1400" b="0" i="0" u="none" strike="noStrike" kern="1200" cap="none" spc="0" normalizeH="0" baseline="0" noProof="0" dirty="0">
                <a:ln>
                  <a:noFill/>
                </a:ln>
                <a:solidFill>
                  <a:srgbClr val="000000"/>
                </a:solidFill>
                <a:effectLst/>
                <a:uLnTx/>
                <a:uFillTx/>
                <a:latin typeface="+mn-ea"/>
                <a:ea typeface="+mn-ea"/>
                <a:cs typeface="+mn-cs"/>
              </a:rPr>
              <a:t>p33</a:t>
            </a:r>
            <a:endParaRPr kumimoji="1" lang="ja-JP" altLang="en-US" sz="1400" b="0" i="0" u="none" strike="noStrike" kern="1200" cap="none" spc="0" normalizeH="0" baseline="0" noProof="0" dirty="0">
              <a:ln>
                <a:noFill/>
              </a:ln>
              <a:solidFill>
                <a:srgbClr val="000000"/>
              </a:solidFill>
              <a:effectLst/>
              <a:uLnTx/>
              <a:uFillTx/>
              <a:latin typeface="+mn-ea"/>
              <a:ea typeface="+mn-ea"/>
              <a:cs typeface="+mn-cs"/>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1600" y="1342405"/>
            <a:ext cx="5473897" cy="2499890"/>
          </a:xfrm>
          <a:prstGeom prst="rect">
            <a:avLst/>
          </a:prstGeom>
        </p:spPr>
      </p:pic>
      <p:sp>
        <p:nvSpPr>
          <p:cNvPr id="10" name="テキスト ボックス 9"/>
          <p:cNvSpPr txBox="1"/>
          <p:nvPr/>
        </p:nvSpPr>
        <p:spPr>
          <a:xfrm>
            <a:off x="4481809" y="3922835"/>
            <a:ext cx="32134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n-ea"/>
                <a:ea typeface="+mn-ea"/>
                <a:cs typeface="+mn-cs"/>
              </a:rPr>
              <a:t>朝日新聞 </a:t>
            </a:r>
            <a:r>
              <a:rPr kumimoji="1" lang="en-US" altLang="ja-JP" sz="1400" b="0" i="0" u="none" strike="noStrike" kern="1200" cap="none" spc="0" normalizeH="0" baseline="0" noProof="0" dirty="0">
                <a:ln>
                  <a:noFill/>
                </a:ln>
                <a:solidFill>
                  <a:srgbClr val="000000"/>
                </a:solidFill>
                <a:effectLst/>
                <a:uLnTx/>
                <a:uFillTx/>
                <a:latin typeface="+mn-ea"/>
                <a:ea typeface="+mn-ea"/>
                <a:cs typeface="+mn-cs"/>
              </a:rPr>
              <a:t>2007.10.10 </a:t>
            </a:r>
            <a:r>
              <a:rPr kumimoji="1" lang="ja-JP" altLang="en-US" sz="1400" b="0" i="0" u="none" strike="noStrike" kern="1200" cap="none" spc="0" normalizeH="0" baseline="0" noProof="0" dirty="0">
                <a:ln>
                  <a:noFill/>
                </a:ln>
                <a:solidFill>
                  <a:srgbClr val="000000"/>
                </a:solidFill>
                <a:effectLst/>
                <a:uLnTx/>
                <a:uFillTx/>
                <a:latin typeface="+mn-ea"/>
                <a:ea typeface="+mn-ea"/>
                <a:cs typeface="+mn-cs"/>
              </a:rPr>
              <a:t>朝刊 </a:t>
            </a:r>
            <a:r>
              <a:rPr kumimoji="1" lang="en-US" altLang="ja-JP" sz="1400" b="0" i="0" u="none" strike="noStrike" kern="1200" cap="none" spc="0" normalizeH="0" baseline="0" noProof="0" dirty="0">
                <a:ln>
                  <a:noFill/>
                </a:ln>
                <a:solidFill>
                  <a:srgbClr val="000000"/>
                </a:solidFill>
                <a:effectLst/>
                <a:uLnTx/>
                <a:uFillTx/>
                <a:latin typeface="+mn-ea"/>
                <a:ea typeface="+mn-ea"/>
                <a:cs typeface="+mn-cs"/>
              </a:rPr>
              <a:t>p31</a:t>
            </a:r>
            <a:endParaRPr kumimoji="1" lang="ja-JP" altLang="en-US" sz="1400" b="0" i="0" u="none" strike="noStrike" kern="1200" cap="none" spc="0" normalizeH="0" baseline="0" noProof="0" dirty="0">
              <a:ln>
                <a:noFill/>
              </a:ln>
              <a:solidFill>
                <a:srgbClr val="000000"/>
              </a:solidFill>
              <a:effectLst/>
              <a:uLnTx/>
              <a:uFillTx/>
              <a:latin typeface="+mn-ea"/>
              <a:ea typeface="+mn-ea"/>
              <a:cs typeface="+mn-cs"/>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5287" y="5143500"/>
            <a:ext cx="1714500" cy="1714500"/>
          </a:xfrm>
          <a:prstGeom prst="rect">
            <a:avLst/>
          </a:prstGeom>
        </p:spPr>
      </p:pic>
      <p:sp>
        <p:nvSpPr>
          <p:cNvPr id="5" name="雲形吹き出し 4"/>
          <p:cNvSpPr/>
          <p:nvPr/>
        </p:nvSpPr>
        <p:spPr>
          <a:xfrm>
            <a:off x="3267400" y="4339349"/>
            <a:ext cx="4510026" cy="2330245"/>
          </a:xfrm>
          <a:prstGeom prst="cloudCallout">
            <a:avLst>
              <a:gd name="adj1" fmla="val 54335"/>
              <a:gd name="adj2" fmla="val 47311"/>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36000" marR="0" lvl="0" indent="0"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mn-ea"/>
                <a:cs typeface="+mn-cs"/>
              </a:rPr>
              <a:t>やはり規制は</a:t>
            </a:r>
            <a:endParaRPr kumimoji="1" lang="en-US" altLang="ja-JP" sz="3200" b="0" i="0" u="none" strike="noStrike" kern="1200" cap="none" spc="0" normalizeH="0" baseline="0" noProof="0" dirty="0">
              <a:ln>
                <a:noFill/>
              </a:ln>
              <a:solidFill>
                <a:srgbClr val="FFFFFF"/>
              </a:solidFill>
              <a:effectLst/>
              <a:uLnTx/>
              <a:uFillTx/>
              <a:latin typeface="+mn-ea"/>
              <a:cs typeface="+mn-cs"/>
            </a:endParaRPr>
          </a:p>
          <a:p>
            <a:pPr marL="36000" marR="0" lvl="0" indent="0"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mn-ea"/>
                <a:cs typeface="+mn-cs"/>
              </a:rPr>
              <a:t>必要だったのでは？</a:t>
            </a:r>
          </a:p>
        </p:txBody>
      </p:sp>
      <p:sp>
        <p:nvSpPr>
          <p:cNvPr id="7" name="スライド番号プレースホルダー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880805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p:cNvGrpSpPr>
            <a:grpSpLocks/>
          </p:cNvGrpSpPr>
          <p:nvPr/>
        </p:nvGrpSpPr>
        <p:grpSpPr bwMode="auto">
          <a:xfrm>
            <a:off x="0" y="-26988"/>
            <a:ext cx="9180513" cy="981076"/>
            <a:chOff x="0" y="0"/>
            <a:chExt cx="5760" cy="618"/>
          </a:xfrm>
        </p:grpSpPr>
        <p:sp>
          <p:nvSpPr>
            <p:cNvPr id="32"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33"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34" name="タイトル 1"/>
          <p:cNvSpPr txBox="1">
            <a:spLocks/>
          </p:cNvSpPr>
          <p:nvPr/>
        </p:nvSpPr>
        <p:spPr bwMode="auto">
          <a:xfrm>
            <a:off x="541905" y="-26988"/>
            <a:ext cx="8638609"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rPr>
              <a:t>事例研究　</a:t>
            </a:r>
            <a:r>
              <a:rPr kumimoji="1" lang="ja-JP" altLang="en-US" sz="2800" b="0" i="0" u="none" strike="noStrike" kern="0" cap="none" spc="0" normalizeH="0" baseline="0" noProof="0" dirty="0">
                <a:ln>
                  <a:noFill/>
                </a:ln>
                <a:solidFill>
                  <a:srgbClr val="FFFFFF"/>
                </a:solidFill>
                <a:effectLst/>
                <a:uLnTx/>
                <a:uFillTx/>
                <a:latin typeface="+mn-ea"/>
                <a:ea typeface="+mn-ea"/>
                <a:cs typeface="+mj-cs"/>
              </a:rPr>
              <a:t>タクシー＆コンビニ問題の構造　　</a:t>
            </a:r>
            <a:endParaRPr kumimoji="1" lang="ja-JP" altLang="en-US" sz="3200" b="0" i="0" u="none" strike="noStrike" kern="0" cap="none" spc="0" normalizeH="0" baseline="0" noProof="0" dirty="0">
              <a:ln>
                <a:noFill/>
              </a:ln>
              <a:solidFill>
                <a:srgbClr val="FFFFFF"/>
              </a:solidFill>
              <a:effectLst/>
              <a:uLnTx/>
              <a:uFillTx/>
              <a:latin typeface="+mn-ea"/>
              <a:ea typeface="+mn-ea"/>
              <a:cs typeface="+mj-cs"/>
            </a:endParaRPr>
          </a:p>
        </p:txBody>
      </p:sp>
      <p:sp>
        <p:nvSpPr>
          <p:cNvPr id="7" name="スライド番号プレースホルダー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3" name="正方形/長方形 2"/>
          <p:cNvSpPr/>
          <p:nvPr/>
        </p:nvSpPr>
        <p:spPr>
          <a:xfrm>
            <a:off x="196022" y="1246189"/>
            <a:ext cx="3753183" cy="1800000"/>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mn-ea"/>
              </a:rPr>
              <a:t>タクシー会社のメリット</a:t>
            </a:r>
            <a:endParaRPr kumimoji="1" lang="en-US" altLang="ja-JP" sz="2400" dirty="0">
              <a:solidFill>
                <a:schemeClr val="tx1"/>
              </a:solidFill>
              <a:latin typeface="+mn-ea"/>
            </a:endParaRPr>
          </a:p>
          <a:p>
            <a:r>
              <a:rPr kumimoji="1" lang="en-US" altLang="ja-JP" sz="2400" dirty="0">
                <a:solidFill>
                  <a:schemeClr val="tx1"/>
                </a:solidFill>
                <a:latin typeface="+mn-ea"/>
              </a:rPr>
              <a:t>=</a:t>
            </a:r>
            <a:r>
              <a:rPr kumimoji="1" lang="ja-JP" altLang="en-US" sz="2400" dirty="0">
                <a:solidFill>
                  <a:srgbClr val="FF6600"/>
                </a:solidFill>
                <a:latin typeface="+mn-ea"/>
              </a:rPr>
              <a:t>タクシー台数を増やす</a:t>
            </a:r>
          </a:p>
        </p:txBody>
      </p:sp>
      <p:sp>
        <p:nvSpPr>
          <p:cNvPr id="15" name="正方形/長方形 14"/>
          <p:cNvSpPr/>
          <p:nvPr/>
        </p:nvSpPr>
        <p:spPr>
          <a:xfrm>
            <a:off x="5096013" y="1246189"/>
            <a:ext cx="3886199" cy="1800000"/>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457200"/>
            <a:r>
              <a:rPr kumimoji="1" lang="ja-JP" altLang="en-US" sz="2400" dirty="0">
                <a:solidFill>
                  <a:schemeClr val="tx1"/>
                </a:solidFill>
                <a:latin typeface="+mn-ea"/>
              </a:rPr>
              <a:t>・タクシー</a:t>
            </a:r>
            <a:r>
              <a:rPr kumimoji="1" lang="ja-JP" altLang="en-US" sz="2400" dirty="0">
                <a:solidFill>
                  <a:srgbClr val="008080"/>
                </a:solidFill>
                <a:latin typeface="+mn-ea"/>
              </a:rPr>
              <a:t>運転手</a:t>
            </a:r>
            <a:r>
              <a:rPr kumimoji="1" lang="ja-JP" altLang="en-US" sz="2400" dirty="0">
                <a:solidFill>
                  <a:schemeClr val="tx1"/>
                </a:solidFill>
                <a:latin typeface="+mn-ea"/>
              </a:rPr>
              <a:t>に</a:t>
            </a:r>
            <a:r>
              <a:rPr lang="ja-JP" altLang="en-US" sz="2400" dirty="0">
                <a:solidFill>
                  <a:srgbClr val="008080"/>
                </a:solidFill>
                <a:latin typeface="+mn-ea"/>
              </a:rPr>
              <a:t>負荷</a:t>
            </a:r>
            <a:endParaRPr lang="en-US" altLang="ja-JP" sz="2400" dirty="0">
              <a:solidFill>
                <a:srgbClr val="008080"/>
              </a:solidFill>
              <a:latin typeface="+mn-ea"/>
            </a:endParaRPr>
          </a:p>
          <a:p>
            <a:pPr marL="180000" indent="-457200"/>
            <a:r>
              <a:rPr kumimoji="1" lang="ja-JP" altLang="en-US" sz="2400" dirty="0">
                <a:solidFill>
                  <a:schemeClr val="tx1"/>
                </a:solidFill>
                <a:latin typeface="+mn-ea"/>
              </a:rPr>
              <a:t>・サービス低下で利用者にも　ネガティブな影響</a:t>
            </a:r>
          </a:p>
        </p:txBody>
      </p:sp>
      <p:sp>
        <p:nvSpPr>
          <p:cNvPr id="16" name="正方形/長方形 15"/>
          <p:cNvSpPr/>
          <p:nvPr/>
        </p:nvSpPr>
        <p:spPr>
          <a:xfrm>
            <a:off x="196022" y="3494089"/>
            <a:ext cx="3753183" cy="1800000"/>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mn-ea"/>
              </a:rPr>
              <a:t>大手コンビニ企業のメリット</a:t>
            </a:r>
            <a:endParaRPr kumimoji="1" lang="en-US" altLang="ja-JP" sz="2400" dirty="0">
              <a:solidFill>
                <a:schemeClr val="tx1"/>
              </a:solidFill>
              <a:latin typeface="+mn-ea"/>
            </a:endParaRPr>
          </a:p>
          <a:p>
            <a:r>
              <a:rPr kumimoji="1" lang="en-US" altLang="ja-JP" sz="2400" dirty="0">
                <a:solidFill>
                  <a:schemeClr val="tx1"/>
                </a:solidFill>
                <a:latin typeface="+mn-ea"/>
              </a:rPr>
              <a:t>=</a:t>
            </a:r>
            <a:r>
              <a:rPr kumimoji="1" lang="en-US" altLang="ja-JP" sz="2400" dirty="0">
                <a:solidFill>
                  <a:srgbClr val="FF6600"/>
                </a:solidFill>
                <a:latin typeface="+mn-ea"/>
              </a:rPr>
              <a:t>FC</a:t>
            </a:r>
            <a:r>
              <a:rPr kumimoji="1" lang="ja-JP" altLang="en-US" sz="2400" dirty="0">
                <a:solidFill>
                  <a:srgbClr val="FF6600"/>
                </a:solidFill>
                <a:latin typeface="+mn-ea"/>
              </a:rPr>
              <a:t>店を増やす</a:t>
            </a:r>
            <a:endParaRPr kumimoji="1" lang="en-US" altLang="ja-JP" sz="2400" dirty="0">
              <a:solidFill>
                <a:srgbClr val="FF6600"/>
              </a:solidFill>
              <a:latin typeface="+mn-ea"/>
            </a:endParaRPr>
          </a:p>
          <a:p>
            <a:r>
              <a:rPr kumimoji="1" lang="ja-JP" altLang="en-US" sz="2400" dirty="0">
                <a:solidFill>
                  <a:schemeClr val="tx1"/>
                </a:solidFill>
                <a:latin typeface="+mn-ea"/>
              </a:rPr>
              <a:t>＆</a:t>
            </a:r>
            <a:r>
              <a:rPr lang="en-US" altLang="ja-JP" sz="2400" dirty="0">
                <a:solidFill>
                  <a:srgbClr val="FF6600"/>
                </a:solidFill>
                <a:latin typeface="+mn-ea"/>
              </a:rPr>
              <a:t>24</a:t>
            </a:r>
            <a:r>
              <a:rPr lang="ja-JP" altLang="en-US" sz="2400" dirty="0">
                <a:solidFill>
                  <a:srgbClr val="FF6600"/>
                </a:solidFill>
                <a:latin typeface="+mn-ea"/>
              </a:rPr>
              <a:t>時間営業を求める</a:t>
            </a:r>
            <a:endParaRPr kumimoji="1" lang="ja-JP" altLang="en-US" sz="2400" dirty="0">
              <a:solidFill>
                <a:srgbClr val="FF6600"/>
              </a:solidFill>
              <a:latin typeface="+mn-ea"/>
            </a:endParaRPr>
          </a:p>
        </p:txBody>
      </p:sp>
      <p:sp>
        <p:nvSpPr>
          <p:cNvPr id="17" name="正方形/長方形 16"/>
          <p:cNvSpPr/>
          <p:nvPr/>
        </p:nvSpPr>
        <p:spPr>
          <a:xfrm>
            <a:off x="5096013" y="3494089"/>
            <a:ext cx="3886199" cy="1800000"/>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457200"/>
            <a:r>
              <a:rPr kumimoji="1" lang="ja-JP" altLang="en-US" sz="2400" dirty="0">
                <a:solidFill>
                  <a:schemeClr val="tx1"/>
                </a:solidFill>
                <a:latin typeface="+mn-ea"/>
              </a:rPr>
              <a:t>・コンビニ</a:t>
            </a:r>
            <a:r>
              <a:rPr kumimoji="1" lang="ja-JP" altLang="en-US" sz="2400" dirty="0">
                <a:solidFill>
                  <a:srgbClr val="008080"/>
                </a:solidFill>
                <a:latin typeface="+mn-ea"/>
              </a:rPr>
              <a:t>店主</a:t>
            </a:r>
            <a:r>
              <a:rPr kumimoji="1" lang="ja-JP" altLang="en-US" sz="2400" dirty="0">
                <a:solidFill>
                  <a:schemeClr val="tx1"/>
                </a:solidFill>
                <a:latin typeface="+mn-ea"/>
              </a:rPr>
              <a:t>に</a:t>
            </a:r>
            <a:r>
              <a:rPr lang="ja-JP" altLang="en-US" sz="2400" dirty="0">
                <a:solidFill>
                  <a:srgbClr val="008080"/>
                </a:solidFill>
                <a:latin typeface="+mn-ea"/>
              </a:rPr>
              <a:t>負荷</a:t>
            </a:r>
            <a:endParaRPr lang="en-US" altLang="ja-JP" sz="2400" dirty="0">
              <a:solidFill>
                <a:srgbClr val="008080"/>
              </a:solidFill>
              <a:latin typeface="+mn-ea"/>
            </a:endParaRPr>
          </a:p>
          <a:p>
            <a:pPr marL="180000" indent="-457200"/>
            <a:r>
              <a:rPr kumimoji="1" lang="ja-JP" altLang="en-US" sz="2400" dirty="0">
                <a:solidFill>
                  <a:schemeClr val="tx1"/>
                </a:solidFill>
                <a:latin typeface="+mn-ea"/>
              </a:rPr>
              <a:t>・めぐり巡って利用者に影響する可能性あり</a:t>
            </a:r>
          </a:p>
        </p:txBody>
      </p:sp>
      <p:sp>
        <p:nvSpPr>
          <p:cNvPr id="12" name="右矢印 11"/>
          <p:cNvSpPr/>
          <p:nvPr/>
        </p:nvSpPr>
        <p:spPr>
          <a:xfrm>
            <a:off x="4107322" y="1815139"/>
            <a:ext cx="876300" cy="662100"/>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右矢印 20"/>
          <p:cNvSpPr/>
          <p:nvPr/>
        </p:nvSpPr>
        <p:spPr>
          <a:xfrm>
            <a:off x="4107322" y="4063039"/>
            <a:ext cx="876300" cy="662100"/>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対角する 2 つの角を切り取った四角形 12"/>
          <p:cNvSpPr/>
          <p:nvPr/>
        </p:nvSpPr>
        <p:spPr>
          <a:xfrm>
            <a:off x="843756" y="5532439"/>
            <a:ext cx="7467600" cy="971550"/>
          </a:xfrm>
          <a:prstGeom prst="snip2DiagRect">
            <a:avLst>
              <a:gd name="adj1" fmla="val 21569"/>
              <a:gd name="adj2" fmla="val 50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mn-ea"/>
              </a:rPr>
              <a:t>どちらも同じような社会的ジレンマ</a:t>
            </a:r>
          </a:p>
        </p:txBody>
      </p:sp>
    </p:spTree>
    <p:extLst>
      <p:ext uri="{BB962C8B-B14F-4D97-AF65-F5344CB8AC3E}">
        <p14:creationId xmlns:p14="http://schemas.microsoft.com/office/powerpoint/2010/main" val="155510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txBox="1">
            <a:spLocks/>
          </p:cNvSpPr>
          <p:nvPr/>
        </p:nvSpPr>
        <p:spPr bwMode="auto">
          <a:xfrm>
            <a:off x="6572250" y="2651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ja-JP" sz="1400" b="0" i="0" u="none" strike="noStrike" kern="1200" cap="none" spc="0" normalizeH="0" baseline="0" noProof="0" dirty="0">
              <a:ln>
                <a:noFill/>
              </a:ln>
              <a:solidFill>
                <a:srgbClr val="FFFFFF"/>
              </a:solidFill>
              <a:effectLst/>
              <a:uLnTx/>
              <a:uFillTx/>
              <a:latin typeface="+mn-ea"/>
              <a:cs typeface="+mn-cs"/>
            </a:endParaRPr>
          </a:p>
        </p:txBody>
      </p:sp>
      <p:grpSp>
        <p:nvGrpSpPr>
          <p:cNvPr id="6" name="Group 2"/>
          <p:cNvGrpSpPr>
            <a:grpSpLocks/>
          </p:cNvGrpSpPr>
          <p:nvPr/>
        </p:nvGrpSpPr>
        <p:grpSpPr bwMode="auto">
          <a:xfrm>
            <a:off x="0" y="-26988"/>
            <a:ext cx="9180513" cy="981076"/>
            <a:chOff x="0" y="0"/>
            <a:chExt cx="5760" cy="618"/>
          </a:xfrm>
        </p:grpSpPr>
        <p:sp>
          <p:nvSpPr>
            <p:cNvPr id="7" name="Rectangle 3"/>
            <p:cNvSpPr>
              <a:spLocks noChangeArrowheads="1"/>
            </p:cNvSpPr>
            <p:nvPr/>
          </p:nvSpPr>
          <p:spPr bwMode="auto">
            <a:xfrm>
              <a:off x="0" y="0"/>
              <a:ext cx="5760" cy="61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8" name="Rectangle 4"/>
            <p:cNvSpPr>
              <a:spLocks noChangeArrowheads="1"/>
            </p:cNvSpPr>
            <p:nvPr/>
          </p:nvSpPr>
          <p:spPr bwMode="auto">
            <a:xfrm>
              <a:off x="0" y="0"/>
              <a:ext cx="340" cy="61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9" name="タイトル 1"/>
          <p:cNvSpPr txBox="1">
            <a:spLocks/>
          </p:cNvSpPr>
          <p:nvPr/>
        </p:nvSpPr>
        <p:spPr bwMode="auto">
          <a:xfrm>
            <a:off x="541905" y="-26988"/>
            <a:ext cx="8638609" cy="98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rPr>
              <a:t>事例研究　</a:t>
            </a:r>
            <a:r>
              <a:rPr kumimoji="1" lang="ja-JP" altLang="en-US" sz="2800" b="0" i="0" u="none" strike="noStrike" kern="0" cap="none" spc="0" normalizeH="0" baseline="0" noProof="0" dirty="0">
                <a:ln>
                  <a:noFill/>
                </a:ln>
                <a:solidFill>
                  <a:srgbClr val="FFFFFF"/>
                </a:solidFill>
                <a:effectLst/>
                <a:uLnTx/>
                <a:uFillTx/>
                <a:latin typeface="+mn-ea"/>
                <a:ea typeface="+mn-ea"/>
                <a:cs typeface="+mj-cs"/>
              </a:rPr>
              <a:t>タクシー＆コンビニ問題の類似性　</a:t>
            </a:r>
            <a:endParaRPr kumimoji="1" lang="ja-JP" altLang="en-US" sz="3200" b="0" i="0" u="none" strike="noStrike" kern="0" cap="none" spc="0" normalizeH="0" baseline="0" noProof="0" dirty="0">
              <a:ln>
                <a:noFill/>
              </a:ln>
              <a:solidFill>
                <a:srgbClr val="FFFFFF"/>
              </a:solidFill>
              <a:effectLst/>
              <a:uLnTx/>
              <a:uFillTx/>
              <a:latin typeface="+mn-ea"/>
              <a:ea typeface="+mn-ea"/>
              <a:cs typeface="+mj-cs"/>
            </a:endParaRPr>
          </a:p>
        </p:txBody>
      </p:sp>
      <p:grpSp>
        <p:nvGrpSpPr>
          <p:cNvPr id="2" name="グループ化 1"/>
          <p:cNvGrpSpPr/>
          <p:nvPr/>
        </p:nvGrpSpPr>
        <p:grpSpPr>
          <a:xfrm>
            <a:off x="503316" y="1073716"/>
            <a:ext cx="7996357" cy="1639728"/>
            <a:chOff x="814932" y="4095807"/>
            <a:chExt cx="7659738" cy="2638097"/>
          </a:xfrm>
        </p:grpSpPr>
        <p:sp>
          <p:nvSpPr>
            <p:cNvPr id="13" name="角丸四角形 12"/>
            <p:cNvSpPr/>
            <p:nvPr/>
          </p:nvSpPr>
          <p:spPr>
            <a:xfrm>
              <a:off x="882098" y="4095807"/>
              <a:ext cx="7525407" cy="2638097"/>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4" name="テキスト ボックス 13"/>
            <p:cNvSpPr txBox="1"/>
            <p:nvPr/>
          </p:nvSpPr>
          <p:spPr>
            <a:xfrm>
              <a:off x="814932" y="4353026"/>
              <a:ext cx="7659738" cy="20301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mn-ea"/>
                  <a:ea typeface="+mn-ea"/>
                  <a:cs typeface="+mn-cs"/>
                </a:rPr>
                <a:t>大手コンビニ会社が</a:t>
              </a:r>
              <a:r>
                <a:rPr kumimoji="1" lang="ja-JP" altLang="en-US" sz="3600" b="1" i="0" strike="noStrike" kern="1200" cap="none" spc="0" normalizeH="0" baseline="0" noProof="0" dirty="0">
                  <a:ln>
                    <a:noFill/>
                  </a:ln>
                  <a:solidFill>
                    <a:srgbClr val="FFFFFF"/>
                  </a:solidFill>
                  <a:effectLst/>
                  <a:uLnTx/>
                  <a:uFillTx/>
                  <a:latin typeface="+mn-ea"/>
                  <a:ea typeface="+mn-ea"/>
                  <a:cs typeface="+mn-cs"/>
                </a:rPr>
                <a:t>同一地域に</a:t>
              </a:r>
              <a:endParaRPr kumimoji="1" lang="en-US" altLang="ja-JP" sz="3600" b="1" i="0" strike="noStrike" kern="1200" cap="none" spc="0" normalizeH="0" baseline="0" noProof="0" dirty="0">
                <a:ln>
                  <a:noFill/>
                </a:ln>
                <a:solidFill>
                  <a:srgbClr val="FFFFFF"/>
                </a:solidFill>
                <a:effectLst/>
                <a:uLnTx/>
                <a:uFillTx/>
                <a:latin typeface="+mn-e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strike="noStrike" kern="1200" cap="none" spc="0" normalizeH="0" baseline="0" noProof="0" dirty="0">
                  <a:ln>
                    <a:noFill/>
                  </a:ln>
                  <a:solidFill>
                    <a:srgbClr val="FFFFFF"/>
                  </a:solidFill>
                  <a:effectLst/>
                  <a:uLnTx/>
                  <a:uFillTx/>
                  <a:latin typeface="+mn-ea"/>
                  <a:ea typeface="+mn-ea"/>
                  <a:cs typeface="+mn-cs"/>
                </a:rPr>
                <a:t>多数出店した</a:t>
              </a:r>
              <a:r>
                <a:rPr kumimoji="1" lang="ja-JP" altLang="en-US" sz="4000" b="1" i="0" u="sng" strike="noStrike" kern="1200" cap="none" spc="0" normalizeH="0" baseline="0" noProof="0" dirty="0">
                  <a:ln>
                    <a:noFill/>
                  </a:ln>
                  <a:solidFill>
                    <a:srgbClr val="FFFFFF"/>
                  </a:solidFill>
                  <a:effectLst/>
                  <a:uLnTx/>
                  <a:uFillTx/>
                  <a:latin typeface="+mn-ea"/>
                  <a:ea typeface="+mn-ea"/>
                  <a:cs typeface="+mn-cs"/>
                </a:rPr>
                <a:t>過密状態</a:t>
              </a:r>
              <a:r>
                <a:rPr kumimoji="1" lang="ja-JP" altLang="en-US" sz="3600" b="0" i="0" u="none" strike="noStrike" kern="1200" cap="none" spc="0" normalizeH="0" baseline="0" noProof="0" dirty="0">
                  <a:ln>
                    <a:noFill/>
                  </a:ln>
                  <a:solidFill>
                    <a:srgbClr val="FFFFFF"/>
                  </a:solidFill>
                  <a:effectLst/>
                  <a:uLnTx/>
                  <a:uFillTx/>
                  <a:latin typeface="+mn-ea"/>
                  <a:ea typeface="+mn-ea"/>
                  <a:cs typeface="+mn-cs"/>
                </a:rPr>
                <a:t>と類似</a:t>
              </a:r>
            </a:p>
          </p:txBody>
        </p:sp>
      </p:grpSp>
      <p:grpSp>
        <p:nvGrpSpPr>
          <p:cNvPr id="3" name="グループ化 2"/>
          <p:cNvGrpSpPr/>
          <p:nvPr/>
        </p:nvGrpSpPr>
        <p:grpSpPr>
          <a:xfrm>
            <a:off x="275759" y="2917677"/>
            <a:ext cx="8628993" cy="3901313"/>
            <a:chOff x="76857" y="3008138"/>
            <a:chExt cx="8628993" cy="4009695"/>
          </a:xfrm>
        </p:grpSpPr>
        <p:sp>
          <p:nvSpPr>
            <p:cNvPr id="12" name="下矢印 11"/>
            <p:cNvSpPr/>
            <p:nvPr/>
          </p:nvSpPr>
          <p:spPr>
            <a:xfrm>
              <a:off x="4145640" y="3008138"/>
              <a:ext cx="647541" cy="683172"/>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grpSp>
          <p:nvGrpSpPr>
            <p:cNvPr id="17" name="グループ化 16"/>
            <p:cNvGrpSpPr/>
            <p:nvPr/>
          </p:nvGrpSpPr>
          <p:grpSpPr>
            <a:xfrm>
              <a:off x="76857" y="3349724"/>
              <a:ext cx="8628993" cy="3668109"/>
              <a:chOff x="252248" y="1786760"/>
              <a:chExt cx="8628993" cy="3668109"/>
            </a:xfrm>
          </p:grpSpPr>
          <p:sp>
            <p:nvSpPr>
              <p:cNvPr id="15" name="波線 14"/>
              <p:cNvSpPr/>
              <p:nvPr/>
            </p:nvSpPr>
            <p:spPr>
              <a:xfrm>
                <a:off x="252248" y="1786760"/>
                <a:ext cx="8628993" cy="3668109"/>
              </a:xfrm>
              <a:prstGeom prst="wav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a:ln>
                    <a:noFill/>
                  </a:ln>
                  <a:solidFill>
                    <a:srgbClr val="FFFFFF"/>
                  </a:solidFill>
                  <a:effectLst/>
                  <a:uLnTx/>
                  <a:uFillTx/>
                  <a:latin typeface="+mn-ea"/>
                  <a:cs typeface="+mn-cs"/>
                </a:endParaRPr>
              </a:p>
            </p:txBody>
          </p:sp>
          <p:sp>
            <p:nvSpPr>
              <p:cNvPr id="16" name="テキスト ボックス 15"/>
              <p:cNvSpPr txBox="1"/>
              <p:nvPr/>
            </p:nvSpPr>
            <p:spPr>
              <a:xfrm>
                <a:off x="1110020" y="2788359"/>
                <a:ext cx="7069564" cy="161326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FFFFFF"/>
                    </a:solidFill>
                    <a:effectLst/>
                    <a:uLnTx/>
                    <a:uFillTx/>
                    <a:latin typeface="+mn-ea"/>
                    <a:ea typeface="+mn-ea"/>
                    <a:cs typeface="+mn-cs"/>
                  </a:rPr>
                  <a:t>コンビニに</a:t>
                </a:r>
                <a:r>
                  <a:rPr kumimoji="1" lang="ja-JP" altLang="en-US" sz="4800" b="0" i="0" u="none" strike="noStrike" kern="1200" cap="none" spc="0" normalizeH="0" baseline="0" noProof="0" dirty="0" smtClean="0">
                    <a:ln>
                      <a:noFill/>
                    </a:ln>
                    <a:solidFill>
                      <a:srgbClr val="FFFFFF"/>
                    </a:solidFill>
                    <a:effectLst/>
                    <a:uLnTx/>
                    <a:uFillTx/>
                    <a:latin typeface="+mn-ea"/>
                    <a:ea typeface="+mn-ea"/>
                    <a:cs typeface="+mn-cs"/>
                  </a:rPr>
                  <a:t>も</a:t>
                </a:r>
                <a:r>
                  <a:rPr kumimoji="1" lang="ja-JP" altLang="en-US" sz="4800" kern="1200" dirty="0">
                    <a:solidFill>
                      <a:srgbClr val="FFFFFF"/>
                    </a:solidFill>
                    <a:latin typeface="+mn-ea"/>
                    <a:ea typeface="+mn-ea"/>
                    <a:cs typeface="+mn-cs"/>
                  </a:rPr>
                  <a:t>政府</a:t>
                </a:r>
                <a:r>
                  <a:rPr kumimoji="1" lang="ja-JP" altLang="en-US" sz="4800" b="0" i="0" u="none" strike="noStrike" kern="1200" cap="none" spc="0" normalizeH="0" baseline="0" noProof="0" dirty="0" smtClean="0">
                    <a:ln>
                      <a:noFill/>
                    </a:ln>
                    <a:solidFill>
                      <a:srgbClr val="FFFFFF"/>
                    </a:solidFill>
                    <a:effectLst/>
                    <a:uLnTx/>
                    <a:uFillTx/>
                    <a:latin typeface="+mn-ea"/>
                    <a:ea typeface="+mn-ea"/>
                    <a:cs typeface="+mn-cs"/>
                  </a:rPr>
                  <a:t>の</a:t>
                </a:r>
                <a:r>
                  <a:rPr kumimoji="1" lang="ja-JP" altLang="en-US" sz="4800" b="0" i="0" u="none" strike="noStrike" kern="1200" cap="none" spc="0" normalizeH="0" baseline="0" noProof="0" dirty="0">
                    <a:ln>
                      <a:noFill/>
                    </a:ln>
                    <a:solidFill>
                      <a:srgbClr val="FFFFFF"/>
                    </a:solidFill>
                    <a:effectLst/>
                    <a:uLnTx/>
                    <a:uFillTx/>
                    <a:latin typeface="+mn-ea"/>
                    <a:ea typeface="+mn-ea"/>
                    <a:cs typeface="+mn-cs"/>
                  </a:rPr>
                  <a:t>規制が</a:t>
                </a:r>
                <a:endParaRPr kumimoji="1" lang="en-US" altLang="ja-JP" sz="4800" b="0" i="0" u="none" strike="noStrike" kern="1200" cap="none" spc="0" normalizeH="0" baseline="0" noProof="0" dirty="0">
                  <a:ln>
                    <a:noFill/>
                  </a:ln>
                  <a:solidFill>
                    <a:srgbClr val="FFFFFF"/>
                  </a:solidFill>
                  <a:effectLst/>
                  <a:uLnTx/>
                  <a:uFillTx/>
                  <a:latin typeface="+mn-e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FFFFFF"/>
                    </a:solidFill>
                    <a:effectLst/>
                    <a:uLnTx/>
                    <a:uFillTx/>
                    <a:latin typeface="+mn-ea"/>
                    <a:ea typeface="+mn-ea"/>
                    <a:cs typeface="+mn-cs"/>
                  </a:rPr>
                  <a:t>必要？</a:t>
                </a:r>
              </a:p>
            </p:txBody>
          </p:sp>
        </p:grpSp>
      </p:grpSp>
      <p:sp>
        <p:nvSpPr>
          <p:cNvPr id="10" name="スライド番号プレースホルダー 9"/>
          <p:cNvSpPr>
            <a:spLocks noGrp="1"/>
          </p:cNvSpPr>
          <p:nvPr>
            <p:ph type="sldNum" sz="quarter" idx="12"/>
          </p:nvPr>
        </p:nvSpPr>
        <p:spPr>
          <a:xfrm>
            <a:off x="6748712" y="168861"/>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Tree>
    <p:extLst>
      <p:ext uri="{BB962C8B-B14F-4D97-AF65-F5344CB8AC3E}">
        <p14:creationId xmlns:p14="http://schemas.microsoft.com/office/powerpoint/2010/main" val="22725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58" name="Google Shape;558;p22"/>
          <p:cNvGrpSpPr/>
          <p:nvPr/>
        </p:nvGrpSpPr>
        <p:grpSpPr>
          <a:xfrm>
            <a:off x="0" y="0"/>
            <a:ext cx="9144000" cy="6858000"/>
            <a:chOff x="0" y="0"/>
            <a:chExt cx="5760" cy="663"/>
          </a:xfrm>
        </p:grpSpPr>
        <p:sp>
          <p:nvSpPr>
            <p:cNvPr id="559" name="Google Shape;559;p22"/>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sp>
          <p:nvSpPr>
            <p:cNvPr id="560" name="Google Shape;560;p22"/>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grpSp>
      <p:sp>
        <p:nvSpPr>
          <p:cNvPr id="561" name="Google Shape;561;p22"/>
          <p:cNvSpPr txBox="1">
            <a:spLocks noGrp="1"/>
          </p:cNvSpPr>
          <p:nvPr>
            <p:ph type="title"/>
          </p:nvPr>
        </p:nvSpPr>
        <p:spPr>
          <a:xfrm>
            <a:off x="2936944" y="285750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ja-JP" sz="5400" dirty="0">
                <a:solidFill>
                  <a:schemeClr val="lt1"/>
                </a:solidFill>
              </a:rPr>
              <a:t>海外事例</a:t>
            </a:r>
            <a:br>
              <a:rPr lang="ja-JP" sz="5400" dirty="0">
                <a:solidFill>
                  <a:schemeClr val="lt1"/>
                </a:solidFill>
              </a:rPr>
            </a:br>
            <a:r>
              <a:rPr lang="ja-JP" altLang="en-US" dirty="0">
                <a:solidFill>
                  <a:schemeClr val="lt1"/>
                </a:solidFill>
              </a:rPr>
              <a:t>　①</a:t>
            </a:r>
            <a:r>
              <a:rPr lang="ja-JP" dirty="0">
                <a:solidFill>
                  <a:schemeClr val="lt1"/>
                </a:solidFill>
              </a:rPr>
              <a:t>韓国</a:t>
            </a:r>
            <a:br>
              <a:rPr lang="ja-JP" dirty="0">
                <a:solidFill>
                  <a:schemeClr val="lt1"/>
                </a:solidFill>
              </a:rPr>
            </a:br>
            <a:r>
              <a:rPr lang="ja-JP" altLang="en-US" dirty="0">
                <a:solidFill>
                  <a:schemeClr val="lt1"/>
                </a:solidFill>
              </a:rPr>
              <a:t>　②欧州</a:t>
            </a:r>
            <a:endParaRPr sz="3600" dirty="0"/>
          </a:p>
        </p:txBody>
      </p:sp>
      <p:sp>
        <p:nvSpPr>
          <p:cNvPr id="562" name="Google Shape;562;p22"/>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23</a:t>
            </a:fld>
            <a:endParaRPr>
              <a:latin typeface="+mn-ea"/>
              <a:ea typeface="+mn-ea"/>
            </a:endParaRPr>
          </a:p>
        </p:txBody>
      </p:sp>
    </p:spTree>
    <p:extLst>
      <p:ext uri="{BB962C8B-B14F-4D97-AF65-F5344CB8AC3E}">
        <p14:creationId xmlns:p14="http://schemas.microsoft.com/office/powerpoint/2010/main" val="2676465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二等辺三角形 13"/>
          <p:cNvSpPr/>
          <p:nvPr/>
        </p:nvSpPr>
        <p:spPr>
          <a:xfrm>
            <a:off x="4206110" y="4914281"/>
            <a:ext cx="727788" cy="637550"/>
          </a:xfrm>
          <a:prstGeom prst="triangl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 name="スライド番号プレースホルダー 3"/>
          <p:cNvSpPr>
            <a:spLocks noGrp="1"/>
          </p:cNvSpPr>
          <p:nvPr>
            <p:ph type="sldNum" sz="quarter" idx="12"/>
          </p:nvPr>
        </p:nvSpPr>
        <p:spPr/>
        <p:txBody>
          <a:bodyPr/>
          <a:lstStyle/>
          <a:p>
            <a:pPr>
              <a:defRPr/>
            </a:pPr>
            <a:fld id="{BCEDF8B0-7719-4061-8C31-341D50A1F65D}" type="slidenum">
              <a:rPr lang="en-US" altLang="ja-JP" smtClean="0">
                <a:latin typeface="+mn-ea"/>
                <a:ea typeface="+mn-ea"/>
              </a:rPr>
              <a:pPr>
                <a:defRPr/>
              </a:pPr>
              <a:t>24</a:t>
            </a:fld>
            <a:endParaRPr lang="en-US" altLang="ja-JP" dirty="0">
              <a:latin typeface="+mn-ea"/>
              <a:ea typeface="+mn-ea"/>
            </a:endParaRPr>
          </a:p>
        </p:txBody>
      </p:sp>
      <p:grpSp>
        <p:nvGrpSpPr>
          <p:cNvPr id="6" name="Group 2">
            <a:extLst>
              <a:ext uri="{FF2B5EF4-FFF2-40B4-BE49-F238E27FC236}">
                <a16:creationId xmlns:a16="http://schemas.microsoft.com/office/drawing/2014/main" id="{E35933C3-D58E-40E5-9145-78B19CF427EE}"/>
              </a:ext>
            </a:extLst>
          </p:cNvPr>
          <p:cNvGrpSpPr>
            <a:grpSpLocks/>
          </p:cNvGrpSpPr>
          <p:nvPr/>
        </p:nvGrpSpPr>
        <p:grpSpPr bwMode="auto">
          <a:xfrm>
            <a:off x="0" y="0"/>
            <a:ext cx="9144000" cy="1052513"/>
            <a:chOff x="0" y="0"/>
            <a:chExt cx="5760" cy="663"/>
          </a:xfrm>
        </p:grpSpPr>
        <p:sp>
          <p:nvSpPr>
            <p:cNvPr id="7" name="Rectangle 3">
              <a:extLst>
                <a:ext uri="{FF2B5EF4-FFF2-40B4-BE49-F238E27FC236}">
                  <a16:creationId xmlns:a16="http://schemas.microsoft.com/office/drawing/2014/main" id="{8223700D-90A4-4384-A6DE-6B5ECEB1A2F2}"/>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mn-ea"/>
                <a:ea typeface="+mn-ea"/>
              </a:endParaRPr>
            </a:p>
          </p:txBody>
        </p:sp>
        <p:sp>
          <p:nvSpPr>
            <p:cNvPr id="8" name="Rectangle 4">
              <a:extLst>
                <a:ext uri="{FF2B5EF4-FFF2-40B4-BE49-F238E27FC236}">
                  <a16:creationId xmlns:a16="http://schemas.microsoft.com/office/drawing/2014/main" id="{F58716F9-F85D-4565-95A6-95261A21E2D7}"/>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mn-ea"/>
                <a:ea typeface="+mn-ea"/>
              </a:endParaRPr>
            </a:p>
          </p:txBody>
        </p:sp>
      </p:grpSp>
      <p:sp>
        <p:nvSpPr>
          <p:cNvPr id="9" name="Rectangle 5">
            <a:extLst>
              <a:ext uri="{FF2B5EF4-FFF2-40B4-BE49-F238E27FC236}">
                <a16:creationId xmlns:a16="http://schemas.microsoft.com/office/drawing/2014/main" id="{55978C0C-5193-4C70-8850-9EA85F546ABE}"/>
              </a:ext>
            </a:extLst>
          </p:cNvPr>
          <p:cNvSpPr txBox="1">
            <a:spLocks noChangeArrowheads="1"/>
          </p:cNvSpPr>
          <p:nvPr/>
        </p:nvSpPr>
        <p:spPr bwMode="auto">
          <a:xfrm>
            <a:off x="455203" y="188913"/>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defTabSz="914400" eaLnBrk="1" hangingPunct="1"/>
            <a:r>
              <a:rPr lang="ja-JP" altLang="en-US" sz="4000" kern="0" dirty="0">
                <a:solidFill>
                  <a:schemeClr val="bg1"/>
                </a:solidFill>
                <a:latin typeface="+mn-ea"/>
                <a:ea typeface="+mn-ea"/>
              </a:rPr>
              <a:t>海外事例</a:t>
            </a:r>
            <a:r>
              <a:rPr lang="ja-JP" altLang="en-US" sz="4000" dirty="0">
                <a:solidFill>
                  <a:schemeClr val="bg1"/>
                </a:solidFill>
                <a:latin typeface="+mn-ea"/>
                <a:ea typeface="+mn-ea"/>
              </a:rPr>
              <a:t>①　</a:t>
            </a:r>
            <a:r>
              <a:rPr lang="ja-JP" altLang="en-US" sz="2800" dirty="0">
                <a:solidFill>
                  <a:schemeClr val="bg1"/>
                </a:solidFill>
                <a:latin typeface="+mn-ea"/>
                <a:ea typeface="+mn-ea"/>
              </a:rPr>
              <a:t>最低賃金の上昇</a:t>
            </a:r>
            <a:endParaRPr lang="ja-JP" altLang="en-US" sz="2800" kern="0" dirty="0">
              <a:solidFill>
                <a:schemeClr val="bg1"/>
              </a:solidFill>
              <a:latin typeface="+mn-ea"/>
              <a:ea typeface="+mn-ea"/>
            </a:endParaRPr>
          </a:p>
        </p:txBody>
      </p:sp>
      <p:sp>
        <p:nvSpPr>
          <p:cNvPr id="10" name="吹き出し: 四角形 10"/>
          <p:cNvSpPr/>
          <p:nvPr/>
        </p:nvSpPr>
        <p:spPr>
          <a:xfrm>
            <a:off x="3009207" y="5435486"/>
            <a:ext cx="3123579" cy="1114737"/>
          </a:xfrm>
          <a:prstGeom prst="wedgeRectCallout">
            <a:avLst>
              <a:gd name="adj1" fmla="val -48889"/>
              <a:gd name="adj2" fmla="val -38653"/>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mn-ea"/>
              </a:rPr>
              <a:t>２年間で</a:t>
            </a:r>
            <a:endParaRPr kumimoji="1" lang="en-US" altLang="ja-JP" sz="3200" dirty="0">
              <a:latin typeface="+mn-ea"/>
            </a:endParaRPr>
          </a:p>
          <a:p>
            <a:pPr algn="ctr"/>
            <a:r>
              <a:rPr kumimoji="1" lang="en-US" altLang="ja-JP" sz="4000" b="1" u="sng" dirty="0">
                <a:latin typeface="+mn-ea"/>
              </a:rPr>
              <a:t>29%</a:t>
            </a:r>
            <a:r>
              <a:rPr kumimoji="1" lang="ja-JP" altLang="en-US" sz="4000" b="1" u="sng" dirty="0">
                <a:latin typeface="+mn-ea"/>
              </a:rPr>
              <a:t>増加</a:t>
            </a:r>
          </a:p>
        </p:txBody>
      </p:sp>
      <p:sp>
        <p:nvSpPr>
          <p:cNvPr id="11" name="スライド番号プレースホルダー 1"/>
          <p:cNvSpPr txBox="1">
            <a:spLocks/>
          </p:cNvSpPr>
          <p:nvPr/>
        </p:nvSpPr>
        <p:spPr bwMode="auto">
          <a:xfrm>
            <a:off x="6572250" y="26511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CEDF8B0-7719-4061-8C31-341D50A1F65D}" type="slidenum">
              <a:rPr lang="en-US" altLang="ja-JP" smtClean="0">
                <a:latin typeface="+mn-ea"/>
              </a:rPr>
              <a:pPr>
                <a:defRPr/>
              </a:pPr>
              <a:t>24</a:t>
            </a:fld>
            <a:endParaRPr lang="en-US" altLang="ja-JP" dirty="0">
              <a:latin typeface="+mn-ea"/>
            </a:endParaRPr>
          </a:p>
        </p:txBody>
      </p:sp>
      <p:sp>
        <p:nvSpPr>
          <p:cNvPr id="2" name="正方形/長方形 1"/>
          <p:cNvSpPr/>
          <p:nvPr/>
        </p:nvSpPr>
        <p:spPr>
          <a:xfrm>
            <a:off x="4761339" y="6550223"/>
            <a:ext cx="4172937" cy="261610"/>
          </a:xfrm>
          <a:prstGeom prst="rect">
            <a:avLst/>
          </a:prstGeom>
        </p:spPr>
        <p:txBody>
          <a:bodyPr wrap="none">
            <a:spAutoFit/>
          </a:bodyPr>
          <a:lstStyle/>
          <a:p>
            <a:r>
              <a:rPr lang="zh-TW" altLang="en-US" sz="1100" dirty="0">
                <a:solidFill>
                  <a:schemeClr val="tx1"/>
                </a:solidFill>
                <a:latin typeface="+mn-ea"/>
                <a:ea typeface="+mn-ea"/>
              </a:rPr>
              <a:t>韓国経済新聞／中央日報日本語版</a:t>
            </a:r>
            <a:r>
              <a:rPr lang="ja-JP" altLang="en-US" sz="1100" dirty="0">
                <a:solidFill>
                  <a:schemeClr val="tx1"/>
                </a:solidFill>
                <a:latin typeface="+mn-ea"/>
                <a:ea typeface="+mn-ea"/>
              </a:rPr>
              <a:t>　</a:t>
            </a:r>
            <a:r>
              <a:rPr lang="en-US" altLang="zh-TW" sz="1100" dirty="0">
                <a:solidFill>
                  <a:schemeClr val="tx1"/>
                </a:solidFill>
                <a:latin typeface="+mn-ea"/>
                <a:ea typeface="+mn-ea"/>
              </a:rPr>
              <a:t>2019</a:t>
            </a:r>
            <a:r>
              <a:rPr lang="zh-TW" altLang="en-US" sz="1100" dirty="0">
                <a:solidFill>
                  <a:schemeClr val="tx1"/>
                </a:solidFill>
                <a:latin typeface="+mn-ea"/>
                <a:ea typeface="+mn-ea"/>
              </a:rPr>
              <a:t>年</a:t>
            </a:r>
            <a:r>
              <a:rPr lang="en-US" altLang="zh-TW" sz="1100" dirty="0">
                <a:solidFill>
                  <a:schemeClr val="tx1"/>
                </a:solidFill>
                <a:latin typeface="+mn-ea"/>
                <a:ea typeface="+mn-ea"/>
              </a:rPr>
              <a:t>03</a:t>
            </a:r>
            <a:r>
              <a:rPr lang="zh-TW" altLang="en-US" sz="1100" dirty="0">
                <a:solidFill>
                  <a:schemeClr val="tx1"/>
                </a:solidFill>
                <a:latin typeface="+mn-ea"/>
                <a:ea typeface="+mn-ea"/>
              </a:rPr>
              <a:t>月</a:t>
            </a:r>
            <a:r>
              <a:rPr lang="en-US" altLang="zh-TW" sz="1100" dirty="0">
                <a:solidFill>
                  <a:schemeClr val="tx1"/>
                </a:solidFill>
                <a:latin typeface="+mn-ea"/>
                <a:ea typeface="+mn-ea"/>
              </a:rPr>
              <a:t>04</a:t>
            </a:r>
            <a:r>
              <a:rPr lang="zh-TW" altLang="en-US" sz="1100" dirty="0">
                <a:solidFill>
                  <a:schemeClr val="tx1"/>
                </a:solidFill>
                <a:latin typeface="+mn-ea"/>
                <a:ea typeface="+mn-ea"/>
              </a:rPr>
              <a:t>日</a:t>
            </a:r>
            <a:r>
              <a:rPr lang="en-US" altLang="zh-TW" sz="1100" dirty="0">
                <a:solidFill>
                  <a:schemeClr val="tx1"/>
                </a:solidFill>
                <a:latin typeface="+mn-ea"/>
                <a:ea typeface="+mn-ea"/>
              </a:rPr>
              <a:t>09</a:t>
            </a:r>
            <a:r>
              <a:rPr lang="zh-TW" altLang="en-US" sz="1100" dirty="0">
                <a:solidFill>
                  <a:schemeClr val="tx1"/>
                </a:solidFill>
                <a:latin typeface="+mn-ea"/>
                <a:ea typeface="+mn-ea"/>
              </a:rPr>
              <a:t>時</a:t>
            </a:r>
            <a:r>
              <a:rPr lang="en-US" altLang="zh-TW" sz="1100" dirty="0">
                <a:solidFill>
                  <a:schemeClr val="tx1"/>
                </a:solidFill>
                <a:latin typeface="+mn-ea"/>
                <a:ea typeface="+mn-ea"/>
              </a:rPr>
              <a:t>41</a:t>
            </a:r>
            <a:r>
              <a:rPr lang="zh-TW" altLang="en-US" sz="1100" dirty="0">
                <a:solidFill>
                  <a:schemeClr val="tx1"/>
                </a:solidFill>
                <a:latin typeface="+mn-ea"/>
                <a:ea typeface="+mn-ea"/>
              </a:rPr>
              <a:t>分</a:t>
            </a:r>
            <a:r>
              <a:rPr lang="ja-JP" altLang="en-US" sz="1100" dirty="0">
                <a:solidFill>
                  <a:schemeClr val="tx1"/>
                </a:solidFill>
                <a:latin typeface="+mn-ea"/>
                <a:ea typeface="+mn-ea"/>
              </a:rPr>
              <a:t>より</a:t>
            </a:r>
          </a:p>
        </p:txBody>
      </p:sp>
      <p:graphicFrame>
        <p:nvGraphicFramePr>
          <p:cNvPr id="20" name="グラフ 19"/>
          <p:cNvGraphicFramePr>
            <a:graphicFrameLocks/>
          </p:cNvGraphicFramePr>
          <p:nvPr/>
        </p:nvGraphicFramePr>
        <p:xfrm>
          <a:off x="1936865" y="1213436"/>
          <a:ext cx="4635385" cy="4222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9125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35933C3-D58E-40E5-9145-78B19CF427EE}"/>
              </a:ext>
            </a:extLst>
          </p:cNvPr>
          <p:cNvGrpSpPr>
            <a:grpSpLocks/>
          </p:cNvGrpSpPr>
          <p:nvPr/>
        </p:nvGrpSpPr>
        <p:grpSpPr bwMode="auto">
          <a:xfrm>
            <a:off x="0" y="0"/>
            <a:ext cx="9144000" cy="1052513"/>
            <a:chOff x="0" y="0"/>
            <a:chExt cx="5760" cy="663"/>
          </a:xfrm>
        </p:grpSpPr>
        <p:sp>
          <p:nvSpPr>
            <p:cNvPr id="6" name="Rectangle 3">
              <a:extLst>
                <a:ext uri="{FF2B5EF4-FFF2-40B4-BE49-F238E27FC236}">
                  <a16:creationId xmlns:a16="http://schemas.microsoft.com/office/drawing/2014/main" id="{8223700D-90A4-4384-A6DE-6B5ECEB1A2F2}"/>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mn-ea"/>
                <a:ea typeface="+mn-ea"/>
              </a:endParaRPr>
            </a:p>
          </p:txBody>
        </p:sp>
        <p:sp>
          <p:nvSpPr>
            <p:cNvPr id="7" name="Rectangle 4">
              <a:extLst>
                <a:ext uri="{FF2B5EF4-FFF2-40B4-BE49-F238E27FC236}">
                  <a16:creationId xmlns:a16="http://schemas.microsoft.com/office/drawing/2014/main" id="{F58716F9-F85D-4565-95A6-95261A21E2D7}"/>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latin typeface="+mn-ea"/>
                <a:ea typeface="+mn-ea"/>
              </a:endParaRPr>
            </a:p>
          </p:txBody>
        </p:sp>
      </p:grpSp>
      <p:sp>
        <p:nvSpPr>
          <p:cNvPr id="18" name="テキスト ボックス 17"/>
          <p:cNvSpPr txBox="1"/>
          <p:nvPr/>
        </p:nvSpPr>
        <p:spPr>
          <a:xfrm>
            <a:off x="373575" y="1790939"/>
            <a:ext cx="8396850" cy="2308324"/>
          </a:xfrm>
          <a:prstGeom prst="rect">
            <a:avLst/>
          </a:prstGeom>
          <a:noFill/>
        </p:spPr>
        <p:txBody>
          <a:bodyPr wrap="none" rtlCol="0">
            <a:spAutoFit/>
          </a:bodyPr>
          <a:lstStyle/>
          <a:p>
            <a:pPr algn="ctr"/>
            <a:r>
              <a:rPr lang="ja-JP" altLang="en-US" sz="3200" dirty="0">
                <a:latin typeface="+mn-ea"/>
                <a:ea typeface="+mn-ea"/>
              </a:rPr>
              <a:t>また、常勤労働者</a:t>
            </a:r>
            <a:r>
              <a:rPr lang="en-US" altLang="ja-JP" sz="3200" dirty="0">
                <a:latin typeface="+mn-ea"/>
                <a:ea typeface="+mn-ea"/>
              </a:rPr>
              <a:t>5</a:t>
            </a:r>
            <a:r>
              <a:rPr lang="ja-JP" altLang="en-US" sz="3200" dirty="0">
                <a:latin typeface="+mn-ea"/>
                <a:ea typeface="+mn-ea"/>
              </a:rPr>
              <a:t>人以上のコンビニ事業者は</a:t>
            </a:r>
            <a:endParaRPr lang="en-US" altLang="ja-JP" sz="3200" dirty="0">
              <a:latin typeface="+mn-ea"/>
              <a:ea typeface="+mn-ea"/>
            </a:endParaRPr>
          </a:p>
          <a:p>
            <a:pPr algn="ctr"/>
            <a:r>
              <a:rPr lang="en-US" altLang="ja-JP" sz="3600" u="sng" dirty="0">
                <a:solidFill>
                  <a:srgbClr val="FF9900"/>
                </a:solidFill>
                <a:latin typeface="+mn-ea"/>
                <a:ea typeface="+mn-ea"/>
              </a:rPr>
              <a:t>22:00~6:00</a:t>
            </a:r>
            <a:r>
              <a:rPr lang="ja-JP" altLang="en-US" sz="3600" u="sng" dirty="0">
                <a:solidFill>
                  <a:srgbClr val="FF9900"/>
                </a:solidFill>
                <a:latin typeface="+mn-ea"/>
                <a:ea typeface="+mn-ea"/>
              </a:rPr>
              <a:t>の間最低賃金の</a:t>
            </a:r>
            <a:r>
              <a:rPr lang="en-US" altLang="ja-JP" sz="4800" b="1" u="sng" dirty="0">
                <a:solidFill>
                  <a:srgbClr val="FF9900"/>
                </a:solidFill>
                <a:latin typeface="+mn-ea"/>
                <a:ea typeface="+mn-ea"/>
              </a:rPr>
              <a:t>1.5</a:t>
            </a:r>
            <a:r>
              <a:rPr lang="ja-JP" altLang="en-US" sz="4800" b="1" u="sng" dirty="0">
                <a:solidFill>
                  <a:srgbClr val="FF9900"/>
                </a:solidFill>
                <a:latin typeface="+mn-ea"/>
                <a:ea typeface="+mn-ea"/>
              </a:rPr>
              <a:t>倍</a:t>
            </a:r>
            <a:r>
              <a:rPr lang="ja-JP" altLang="en-US" sz="3600" u="sng" dirty="0">
                <a:solidFill>
                  <a:srgbClr val="FF9900"/>
                </a:solidFill>
                <a:latin typeface="+mn-ea"/>
                <a:ea typeface="+mn-ea"/>
              </a:rPr>
              <a:t>を払う</a:t>
            </a:r>
            <a:endParaRPr lang="en-US" altLang="ja-JP" sz="3600" u="sng" dirty="0">
              <a:solidFill>
                <a:srgbClr val="FF9900"/>
              </a:solidFill>
              <a:latin typeface="+mn-ea"/>
              <a:ea typeface="+mn-ea"/>
            </a:endParaRPr>
          </a:p>
          <a:p>
            <a:pPr algn="ctr"/>
            <a:r>
              <a:rPr lang="ja-JP" altLang="en-US" sz="3200" dirty="0">
                <a:latin typeface="+mn-ea"/>
                <a:ea typeface="+mn-ea"/>
              </a:rPr>
              <a:t>必要がある</a:t>
            </a:r>
            <a:endParaRPr lang="en-US" altLang="ja-JP" sz="3200" dirty="0">
              <a:latin typeface="+mn-ea"/>
              <a:ea typeface="+mn-ea"/>
            </a:endParaRPr>
          </a:p>
          <a:p>
            <a:endParaRPr kumimoji="1" lang="ja-JP" altLang="en-US" sz="3200" dirty="0">
              <a:latin typeface="+mn-ea"/>
              <a:ea typeface="+mn-ea"/>
            </a:endParaRPr>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040" y="4983303"/>
            <a:ext cx="1714500" cy="1714500"/>
          </a:xfrm>
          <a:prstGeom prst="rect">
            <a:avLst/>
          </a:prstGeom>
        </p:spPr>
      </p:pic>
      <p:sp>
        <p:nvSpPr>
          <p:cNvPr id="20" name="雲形吹き出し 19"/>
          <p:cNvSpPr/>
          <p:nvPr/>
        </p:nvSpPr>
        <p:spPr>
          <a:xfrm>
            <a:off x="1312359" y="4314514"/>
            <a:ext cx="5259891" cy="1915606"/>
          </a:xfrm>
          <a:prstGeom prst="cloudCallout">
            <a:avLst>
              <a:gd name="adj1" fmla="val 60873"/>
              <a:gd name="adj2" fmla="val 30191"/>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dirty="0">
              <a:latin typeface="+mn-ea"/>
            </a:endParaRPr>
          </a:p>
        </p:txBody>
      </p:sp>
      <p:sp>
        <p:nvSpPr>
          <p:cNvPr id="21" name="テキスト ボックス 20"/>
          <p:cNvSpPr txBox="1"/>
          <p:nvPr/>
        </p:nvSpPr>
        <p:spPr>
          <a:xfrm>
            <a:off x="1901359" y="4672152"/>
            <a:ext cx="4227439" cy="1200329"/>
          </a:xfrm>
          <a:prstGeom prst="rect">
            <a:avLst/>
          </a:prstGeom>
          <a:noFill/>
        </p:spPr>
        <p:txBody>
          <a:bodyPr wrap="none" rtlCol="0">
            <a:spAutoFit/>
          </a:bodyPr>
          <a:lstStyle/>
          <a:p>
            <a:r>
              <a:rPr kumimoji="1" lang="ja-JP" altLang="en-US" sz="3600" dirty="0">
                <a:solidFill>
                  <a:schemeClr val="bg1"/>
                </a:solidFill>
                <a:latin typeface="+mn-ea"/>
                <a:ea typeface="+mn-ea"/>
              </a:rPr>
              <a:t>深夜まで営業すれば</a:t>
            </a:r>
            <a:endParaRPr kumimoji="1" lang="en-US" altLang="ja-JP" sz="3600" dirty="0">
              <a:solidFill>
                <a:schemeClr val="bg1"/>
              </a:solidFill>
              <a:latin typeface="+mn-ea"/>
              <a:ea typeface="+mn-ea"/>
            </a:endParaRPr>
          </a:p>
          <a:p>
            <a:r>
              <a:rPr kumimoji="1" lang="ja-JP" altLang="en-US" sz="3600" dirty="0">
                <a:solidFill>
                  <a:schemeClr val="bg1"/>
                </a:solidFill>
                <a:latin typeface="+mn-ea"/>
                <a:ea typeface="+mn-ea"/>
              </a:rPr>
              <a:t>残るものがない</a:t>
            </a:r>
            <a:r>
              <a:rPr kumimoji="1" lang="en-US" altLang="ja-JP" sz="3600" dirty="0">
                <a:solidFill>
                  <a:schemeClr val="bg1"/>
                </a:solidFill>
                <a:latin typeface="+mn-ea"/>
                <a:ea typeface="+mn-ea"/>
              </a:rPr>
              <a:t>…</a:t>
            </a:r>
            <a:endParaRPr kumimoji="1" lang="ja-JP" altLang="en-US" sz="3600" dirty="0">
              <a:solidFill>
                <a:schemeClr val="bg1"/>
              </a:solidFill>
              <a:latin typeface="+mn-ea"/>
              <a:ea typeface="+mn-ea"/>
            </a:endParaRPr>
          </a:p>
        </p:txBody>
      </p:sp>
      <p:sp>
        <p:nvSpPr>
          <p:cNvPr id="2" name="スライド番号プレースホルダー 1"/>
          <p:cNvSpPr>
            <a:spLocks noGrp="1"/>
          </p:cNvSpPr>
          <p:nvPr>
            <p:ph type="sldNum" sz="quarter" idx="12"/>
          </p:nvPr>
        </p:nvSpPr>
        <p:spPr/>
        <p:txBody>
          <a:bodyPr/>
          <a:lstStyle/>
          <a:p>
            <a:pPr>
              <a:defRPr/>
            </a:pPr>
            <a:fld id="{BCEDF8B0-7719-4061-8C31-341D50A1F65D}" type="slidenum">
              <a:rPr lang="en-US" altLang="ja-JP" smtClean="0">
                <a:latin typeface="+mn-ea"/>
                <a:ea typeface="+mn-ea"/>
              </a:rPr>
              <a:pPr>
                <a:defRPr/>
              </a:pPr>
              <a:t>25</a:t>
            </a:fld>
            <a:endParaRPr lang="en-US" altLang="ja-JP" dirty="0">
              <a:latin typeface="+mn-ea"/>
              <a:ea typeface="+mn-ea"/>
            </a:endParaRPr>
          </a:p>
        </p:txBody>
      </p:sp>
      <p:sp>
        <p:nvSpPr>
          <p:cNvPr id="12" name="Rectangle 5">
            <a:extLst>
              <a:ext uri="{FF2B5EF4-FFF2-40B4-BE49-F238E27FC236}">
                <a16:creationId xmlns:a16="http://schemas.microsoft.com/office/drawing/2014/main" id="{55978C0C-5193-4C70-8850-9EA85F546ABE}"/>
              </a:ext>
            </a:extLst>
          </p:cNvPr>
          <p:cNvSpPr txBox="1">
            <a:spLocks noChangeArrowheads="1"/>
          </p:cNvSpPr>
          <p:nvPr/>
        </p:nvSpPr>
        <p:spPr bwMode="auto">
          <a:xfrm>
            <a:off x="457200" y="44450"/>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defTabSz="914400" eaLnBrk="1" hangingPunct="1"/>
            <a:r>
              <a:rPr lang="ja-JP" altLang="en-US" sz="4000" kern="0" dirty="0">
                <a:solidFill>
                  <a:schemeClr val="bg1"/>
                </a:solidFill>
                <a:latin typeface="+mn-ea"/>
                <a:ea typeface="+mn-ea"/>
              </a:rPr>
              <a:t>海外事例</a:t>
            </a:r>
            <a:r>
              <a:rPr lang="ja-JP" altLang="en-US" sz="4000" dirty="0">
                <a:solidFill>
                  <a:schemeClr val="bg1"/>
                </a:solidFill>
                <a:latin typeface="+mn-ea"/>
                <a:ea typeface="+mn-ea"/>
              </a:rPr>
              <a:t>①　</a:t>
            </a:r>
            <a:r>
              <a:rPr lang="ja-JP" altLang="en-US" sz="2800" dirty="0">
                <a:solidFill>
                  <a:schemeClr val="bg1"/>
                </a:solidFill>
                <a:latin typeface="+mn-ea"/>
                <a:ea typeface="+mn-ea"/>
              </a:rPr>
              <a:t>最低賃金の上昇</a:t>
            </a:r>
            <a:r>
              <a:rPr lang="ja-JP" altLang="en-US" sz="2800" kern="0" dirty="0">
                <a:solidFill>
                  <a:schemeClr val="bg1"/>
                </a:solidFill>
                <a:latin typeface="+mn-ea"/>
                <a:ea typeface="+mn-ea"/>
              </a:rPr>
              <a:t>　</a:t>
            </a:r>
          </a:p>
        </p:txBody>
      </p:sp>
      <p:sp>
        <p:nvSpPr>
          <p:cNvPr id="3" name="正方形/長方形 2"/>
          <p:cNvSpPr/>
          <p:nvPr/>
        </p:nvSpPr>
        <p:spPr>
          <a:xfrm>
            <a:off x="5145786" y="6630401"/>
            <a:ext cx="5888736" cy="246221"/>
          </a:xfrm>
          <a:prstGeom prst="rect">
            <a:avLst/>
          </a:prstGeom>
        </p:spPr>
        <p:txBody>
          <a:bodyPr wrap="square">
            <a:spAutoFit/>
          </a:bodyPr>
          <a:lstStyle/>
          <a:p>
            <a:r>
              <a:rPr lang="zh-TW" altLang="en-US" sz="1000" dirty="0">
                <a:solidFill>
                  <a:schemeClr val="tx1"/>
                </a:solidFill>
                <a:latin typeface="メイリオ" panose="020B0604030504040204" pitchFamily="50" charset="-128"/>
                <a:ea typeface="メイリオ" panose="020B0604030504040204" pitchFamily="50" charset="-128"/>
              </a:rPr>
              <a:t>韓国経済新聞／中央日報日本語版</a:t>
            </a:r>
            <a:r>
              <a:rPr lang="ja-JP" altLang="en-US" sz="1000" dirty="0">
                <a:solidFill>
                  <a:schemeClr val="tx1"/>
                </a:solidFill>
                <a:latin typeface="メイリオ" panose="020B0604030504040204" pitchFamily="50" charset="-128"/>
                <a:ea typeface="メイリオ" panose="020B0604030504040204" pitchFamily="50" charset="-128"/>
              </a:rPr>
              <a:t>　</a:t>
            </a:r>
            <a:r>
              <a:rPr lang="en-US" altLang="zh-TW" sz="1000" dirty="0">
                <a:solidFill>
                  <a:schemeClr val="tx1"/>
                </a:solidFill>
              </a:rPr>
              <a:t>2019</a:t>
            </a:r>
            <a:r>
              <a:rPr lang="zh-TW" altLang="en-US" sz="1000" dirty="0">
                <a:solidFill>
                  <a:schemeClr val="tx1"/>
                </a:solidFill>
              </a:rPr>
              <a:t>年</a:t>
            </a:r>
            <a:r>
              <a:rPr lang="en-US" altLang="zh-TW" sz="1000" dirty="0">
                <a:solidFill>
                  <a:schemeClr val="tx1"/>
                </a:solidFill>
              </a:rPr>
              <a:t>03</a:t>
            </a:r>
            <a:r>
              <a:rPr lang="zh-TW" altLang="en-US" sz="1000" dirty="0">
                <a:solidFill>
                  <a:schemeClr val="tx1"/>
                </a:solidFill>
              </a:rPr>
              <a:t>月</a:t>
            </a:r>
            <a:r>
              <a:rPr lang="en-US" altLang="zh-TW" sz="1000" dirty="0">
                <a:solidFill>
                  <a:schemeClr val="tx1"/>
                </a:solidFill>
              </a:rPr>
              <a:t>04</a:t>
            </a:r>
            <a:r>
              <a:rPr lang="zh-TW" altLang="en-US" sz="1000" dirty="0">
                <a:solidFill>
                  <a:schemeClr val="tx1"/>
                </a:solidFill>
              </a:rPr>
              <a:t>日</a:t>
            </a:r>
            <a:r>
              <a:rPr lang="en-US" altLang="zh-TW" sz="1000" dirty="0">
                <a:solidFill>
                  <a:schemeClr val="tx1"/>
                </a:solidFill>
              </a:rPr>
              <a:t>09</a:t>
            </a:r>
            <a:r>
              <a:rPr lang="zh-TW" altLang="en-US" sz="1000" dirty="0">
                <a:solidFill>
                  <a:schemeClr val="tx1"/>
                </a:solidFill>
              </a:rPr>
              <a:t>時</a:t>
            </a:r>
            <a:r>
              <a:rPr lang="en-US" altLang="zh-TW" sz="1000" dirty="0">
                <a:solidFill>
                  <a:schemeClr val="tx1"/>
                </a:solidFill>
              </a:rPr>
              <a:t>41</a:t>
            </a:r>
            <a:r>
              <a:rPr lang="zh-TW" altLang="en-US" sz="1000" dirty="0">
                <a:solidFill>
                  <a:schemeClr val="tx1"/>
                </a:solidFill>
              </a:rPr>
              <a:t>分</a:t>
            </a:r>
            <a:r>
              <a:rPr lang="ja-JP" altLang="en-US" sz="1000" dirty="0">
                <a:solidFill>
                  <a:schemeClr val="tx1"/>
                </a:solidFill>
              </a:rPr>
              <a:t>より</a:t>
            </a:r>
          </a:p>
        </p:txBody>
      </p:sp>
    </p:spTree>
    <p:extLst>
      <p:ext uri="{BB962C8B-B14F-4D97-AF65-F5344CB8AC3E}">
        <p14:creationId xmlns:p14="http://schemas.microsoft.com/office/powerpoint/2010/main" val="2055286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9D0CEA15-F341-478A-8C0B-1A78EC8D6280}"/>
              </a:ext>
            </a:extLst>
          </p:cNvPr>
          <p:cNvGrpSpPr>
            <a:grpSpLocks/>
          </p:cNvGrpSpPr>
          <p:nvPr/>
        </p:nvGrpSpPr>
        <p:grpSpPr bwMode="auto">
          <a:xfrm>
            <a:off x="0" y="0"/>
            <a:ext cx="9144000" cy="1052513"/>
            <a:chOff x="0" y="0"/>
            <a:chExt cx="5760" cy="663"/>
          </a:xfrm>
        </p:grpSpPr>
        <p:sp>
          <p:nvSpPr>
            <p:cNvPr id="4106" name="Rectangle 3">
              <a:extLst>
                <a:ext uri="{FF2B5EF4-FFF2-40B4-BE49-F238E27FC236}">
                  <a16:creationId xmlns:a16="http://schemas.microsoft.com/office/drawing/2014/main" id="{20E4CBA0-9760-4303-91D2-FAA6D1C20F65}"/>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latin typeface="+mn-ea"/>
                <a:ea typeface="+mn-ea"/>
              </a:endParaRPr>
            </a:p>
          </p:txBody>
        </p:sp>
        <p:sp>
          <p:nvSpPr>
            <p:cNvPr id="4107" name="Rectangle 4">
              <a:extLst>
                <a:ext uri="{FF2B5EF4-FFF2-40B4-BE49-F238E27FC236}">
                  <a16:creationId xmlns:a16="http://schemas.microsoft.com/office/drawing/2014/main" id="{2ECD0F82-9EC4-4BAE-AF60-5D11655DD9A7}"/>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latin typeface="+mn-ea"/>
                <a:ea typeface="+mn-ea"/>
              </a:endParaRPr>
            </a:p>
          </p:txBody>
        </p:sp>
      </p:grpSp>
      <p:sp>
        <p:nvSpPr>
          <p:cNvPr id="4101" name="テキスト ボックス 8">
            <a:extLst>
              <a:ext uri="{FF2B5EF4-FFF2-40B4-BE49-F238E27FC236}">
                <a16:creationId xmlns:a16="http://schemas.microsoft.com/office/drawing/2014/main" id="{86A094FB-0777-4DBF-A50B-06D9CA07C44E}"/>
              </a:ext>
            </a:extLst>
          </p:cNvPr>
          <p:cNvSpPr txBox="1">
            <a:spLocks noChangeArrowheads="1"/>
          </p:cNvSpPr>
          <p:nvPr/>
        </p:nvSpPr>
        <p:spPr bwMode="auto">
          <a:xfrm>
            <a:off x="103469" y="1596321"/>
            <a:ext cx="893706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3200" b="1" dirty="0">
                <a:latin typeface="+mn-ea"/>
                <a:ea typeface="+mn-ea"/>
              </a:rPr>
              <a:t>超過勤務の上限が</a:t>
            </a:r>
            <a:r>
              <a:rPr lang="en-US" altLang="ja-JP" sz="3200" b="1" dirty="0">
                <a:latin typeface="+mn-ea"/>
                <a:ea typeface="+mn-ea"/>
              </a:rPr>
              <a:t>28</a:t>
            </a:r>
            <a:r>
              <a:rPr lang="ja-JP" altLang="en-US" sz="3200" b="1" dirty="0">
                <a:latin typeface="+mn-ea"/>
                <a:ea typeface="+mn-ea"/>
              </a:rPr>
              <a:t>時間から</a:t>
            </a:r>
            <a:r>
              <a:rPr lang="en-US" altLang="ja-JP" sz="3200" b="1" dirty="0">
                <a:latin typeface="+mn-ea"/>
                <a:ea typeface="+mn-ea"/>
              </a:rPr>
              <a:t>12</a:t>
            </a:r>
            <a:r>
              <a:rPr lang="ja-JP" altLang="en-US" sz="3200" b="1" dirty="0">
                <a:latin typeface="+mn-ea"/>
                <a:ea typeface="+mn-ea"/>
              </a:rPr>
              <a:t>時間へ短縮され、</a:t>
            </a:r>
            <a:endParaRPr lang="en-US" altLang="ja-JP" sz="3200" b="1" dirty="0">
              <a:latin typeface="+mn-ea"/>
              <a:ea typeface="+mn-ea"/>
            </a:endParaRPr>
          </a:p>
          <a:p>
            <a:pPr algn="ctr"/>
            <a:r>
              <a:rPr lang="ja-JP" altLang="en-US" sz="4000" b="1" u="sng" dirty="0">
                <a:latin typeface="+mn-ea"/>
                <a:ea typeface="+mn-ea"/>
              </a:rPr>
              <a:t>週</a:t>
            </a:r>
            <a:r>
              <a:rPr lang="en-US" altLang="ja-JP" sz="4000" b="1" u="sng" dirty="0">
                <a:latin typeface="+mn-ea"/>
                <a:ea typeface="+mn-ea"/>
              </a:rPr>
              <a:t>52</a:t>
            </a:r>
            <a:r>
              <a:rPr lang="ja-JP" altLang="en-US" sz="4000" b="1" u="sng" dirty="0">
                <a:latin typeface="+mn-ea"/>
                <a:ea typeface="+mn-ea"/>
              </a:rPr>
              <a:t>時間労働制</a:t>
            </a:r>
            <a:r>
              <a:rPr lang="ja-JP" altLang="en-US" sz="3200" dirty="0">
                <a:latin typeface="+mn-ea"/>
                <a:ea typeface="+mn-ea"/>
              </a:rPr>
              <a:t>が社会トレンドとなったため</a:t>
            </a:r>
            <a:endParaRPr lang="en-US" altLang="ja-JP" sz="3200" dirty="0">
              <a:latin typeface="+mn-ea"/>
              <a:ea typeface="+mn-ea"/>
            </a:endParaRPr>
          </a:p>
          <a:p>
            <a:pPr algn="ctr"/>
            <a:r>
              <a:rPr lang="ja-JP" altLang="en-US" sz="3200" dirty="0">
                <a:solidFill>
                  <a:srgbClr val="FF9900"/>
                </a:solidFill>
                <a:latin typeface="+mn-ea"/>
                <a:ea typeface="+mn-ea"/>
              </a:rPr>
              <a:t>残業する会社員</a:t>
            </a:r>
            <a:r>
              <a:rPr lang="ja-JP" altLang="en-US" sz="3200" dirty="0">
                <a:latin typeface="+mn-ea"/>
                <a:ea typeface="+mn-ea"/>
              </a:rPr>
              <a:t>が減少した。</a:t>
            </a:r>
          </a:p>
        </p:txBody>
      </p:sp>
      <p:pic>
        <p:nvPicPr>
          <p:cNvPr id="4103" name="図 10">
            <a:extLst>
              <a:ext uri="{FF2B5EF4-FFF2-40B4-BE49-F238E27FC236}">
                <a16:creationId xmlns:a16="http://schemas.microsoft.com/office/drawing/2014/main" id="{69032A19-C7A5-4CD0-9F06-FE9395B78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566" y="3306437"/>
            <a:ext cx="2067339" cy="206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下矢印 11">
            <a:extLst>
              <a:ext uri="{FF2B5EF4-FFF2-40B4-BE49-F238E27FC236}">
                <a16:creationId xmlns:a16="http://schemas.microsoft.com/office/drawing/2014/main" id="{FFD116B3-E1E4-40A8-87B7-654649E09FE8}"/>
              </a:ext>
            </a:extLst>
          </p:cNvPr>
          <p:cNvSpPr/>
          <p:nvPr/>
        </p:nvSpPr>
        <p:spPr>
          <a:xfrm>
            <a:off x="3985142" y="3811955"/>
            <a:ext cx="1152525" cy="1150937"/>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3366"/>
              </a:solidFill>
              <a:latin typeface="+mn-ea"/>
            </a:endParaRPr>
          </a:p>
        </p:txBody>
      </p:sp>
      <p:sp>
        <p:nvSpPr>
          <p:cNvPr id="4105" name="テキスト ボックス 12">
            <a:extLst>
              <a:ext uri="{FF2B5EF4-FFF2-40B4-BE49-F238E27FC236}">
                <a16:creationId xmlns:a16="http://schemas.microsoft.com/office/drawing/2014/main" id="{8D217767-0261-4394-A3B0-1892373E7CFE}"/>
              </a:ext>
            </a:extLst>
          </p:cNvPr>
          <p:cNvSpPr txBox="1">
            <a:spLocks noChangeArrowheads="1"/>
          </p:cNvSpPr>
          <p:nvPr/>
        </p:nvSpPr>
        <p:spPr bwMode="auto">
          <a:xfrm>
            <a:off x="1660525" y="5276513"/>
            <a:ext cx="597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4000" dirty="0">
                <a:latin typeface="+mn-ea"/>
                <a:ea typeface="+mn-ea"/>
              </a:rPr>
              <a:t>深夜のコンビニ利用が減る</a:t>
            </a:r>
          </a:p>
        </p:txBody>
      </p:sp>
      <p:pic>
        <p:nvPicPr>
          <p:cNvPr id="3" name="Picture 2" descr="ã°ã«ã¡ãªäººã®ã¤ã©ã¹ãï¼ç·æ§ï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7" y="3315870"/>
            <a:ext cx="1929705" cy="2237339"/>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pPr>
              <a:defRPr/>
            </a:pPr>
            <a:fld id="{BCEDF8B0-7719-4061-8C31-341D50A1F65D}" type="slidenum">
              <a:rPr lang="en-US" altLang="ja-JP" smtClean="0">
                <a:latin typeface="+mn-ea"/>
                <a:ea typeface="+mn-ea"/>
              </a:rPr>
              <a:pPr>
                <a:defRPr/>
              </a:pPr>
              <a:t>26</a:t>
            </a:fld>
            <a:endParaRPr lang="en-US" altLang="ja-JP" dirty="0">
              <a:latin typeface="+mn-ea"/>
              <a:ea typeface="+mn-ea"/>
            </a:endParaRPr>
          </a:p>
        </p:txBody>
      </p:sp>
      <p:sp>
        <p:nvSpPr>
          <p:cNvPr id="14" name="Rectangle 5">
            <a:extLst>
              <a:ext uri="{FF2B5EF4-FFF2-40B4-BE49-F238E27FC236}">
                <a16:creationId xmlns:a16="http://schemas.microsoft.com/office/drawing/2014/main" id="{55978C0C-5193-4C70-8850-9EA85F546ABE}"/>
              </a:ext>
            </a:extLst>
          </p:cNvPr>
          <p:cNvSpPr txBox="1">
            <a:spLocks noChangeArrowheads="1"/>
          </p:cNvSpPr>
          <p:nvPr/>
        </p:nvSpPr>
        <p:spPr bwMode="auto">
          <a:xfrm>
            <a:off x="457200" y="44450"/>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defTabSz="914400" eaLnBrk="1" hangingPunct="1"/>
            <a:r>
              <a:rPr lang="ja-JP" altLang="en-US" sz="4000" kern="0" dirty="0">
                <a:solidFill>
                  <a:schemeClr val="bg1"/>
                </a:solidFill>
                <a:latin typeface="+mn-ea"/>
                <a:ea typeface="+mn-ea"/>
              </a:rPr>
              <a:t>海外事例</a:t>
            </a:r>
            <a:r>
              <a:rPr lang="ja-JP" altLang="en-US" sz="4000" dirty="0">
                <a:solidFill>
                  <a:schemeClr val="bg1"/>
                </a:solidFill>
                <a:latin typeface="+mn-ea"/>
                <a:ea typeface="+mn-ea"/>
              </a:rPr>
              <a:t>①　</a:t>
            </a:r>
            <a:r>
              <a:rPr lang="ja-JP" altLang="en-US" sz="2800" dirty="0">
                <a:solidFill>
                  <a:schemeClr val="bg1"/>
                </a:solidFill>
                <a:latin typeface="+mn-ea"/>
                <a:ea typeface="+mn-ea"/>
              </a:rPr>
              <a:t>韓国の働き方改革</a:t>
            </a:r>
            <a:endParaRPr lang="ja-JP" altLang="en-US" sz="2800" kern="0" dirty="0">
              <a:solidFill>
                <a:schemeClr val="bg1"/>
              </a:solidFill>
              <a:latin typeface="+mn-ea"/>
              <a:ea typeface="+mn-ea"/>
            </a:endParaRPr>
          </a:p>
        </p:txBody>
      </p:sp>
      <p:sp>
        <p:nvSpPr>
          <p:cNvPr id="4" name="正方形/長方形 3"/>
          <p:cNvSpPr/>
          <p:nvPr/>
        </p:nvSpPr>
        <p:spPr>
          <a:xfrm>
            <a:off x="5137667" y="6611779"/>
            <a:ext cx="5772148" cy="246221"/>
          </a:xfrm>
          <a:prstGeom prst="rect">
            <a:avLst/>
          </a:prstGeom>
        </p:spPr>
        <p:txBody>
          <a:bodyPr wrap="square">
            <a:spAutoFit/>
          </a:bodyPr>
          <a:lstStyle/>
          <a:p>
            <a:r>
              <a:rPr lang="zh-TW" altLang="en-US" sz="1000" dirty="0">
                <a:solidFill>
                  <a:schemeClr val="tx1"/>
                </a:solidFill>
                <a:latin typeface="メイリオ" panose="020B0604030504040204" pitchFamily="50" charset="-128"/>
                <a:ea typeface="メイリオ" panose="020B0604030504040204" pitchFamily="50" charset="-128"/>
              </a:rPr>
              <a:t>韓国経済新聞／中央日報日本語版</a:t>
            </a:r>
            <a:r>
              <a:rPr lang="ja-JP" altLang="en-US" sz="1000" dirty="0">
                <a:solidFill>
                  <a:schemeClr val="tx1"/>
                </a:solidFill>
                <a:latin typeface="メイリオ" panose="020B0604030504040204" pitchFamily="50" charset="-128"/>
                <a:ea typeface="メイリオ" panose="020B0604030504040204" pitchFamily="50" charset="-128"/>
              </a:rPr>
              <a:t>　</a:t>
            </a:r>
            <a:r>
              <a:rPr lang="en-US" altLang="zh-TW" sz="1000" dirty="0">
                <a:solidFill>
                  <a:schemeClr val="tx1"/>
                </a:solidFill>
              </a:rPr>
              <a:t>2019</a:t>
            </a:r>
            <a:r>
              <a:rPr lang="zh-TW" altLang="en-US" sz="1000" dirty="0">
                <a:solidFill>
                  <a:schemeClr val="tx1"/>
                </a:solidFill>
              </a:rPr>
              <a:t>年</a:t>
            </a:r>
            <a:r>
              <a:rPr lang="en-US" altLang="zh-TW" sz="1000" dirty="0">
                <a:solidFill>
                  <a:schemeClr val="tx1"/>
                </a:solidFill>
              </a:rPr>
              <a:t>03</a:t>
            </a:r>
            <a:r>
              <a:rPr lang="zh-TW" altLang="en-US" sz="1000" dirty="0">
                <a:solidFill>
                  <a:schemeClr val="tx1"/>
                </a:solidFill>
              </a:rPr>
              <a:t>月</a:t>
            </a:r>
            <a:r>
              <a:rPr lang="en-US" altLang="zh-TW" sz="1000" dirty="0">
                <a:solidFill>
                  <a:schemeClr val="tx1"/>
                </a:solidFill>
              </a:rPr>
              <a:t>04</a:t>
            </a:r>
            <a:r>
              <a:rPr lang="zh-TW" altLang="en-US" sz="1000" dirty="0">
                <a:solidFill>
                  <a:schemeClr val="tx1"/>
                </a:solidFill>
              </a:rPr>
              <a:t>日</a:t>
            </a:r>
            <a:r>
              <a:rPr lang="en-US" altLang="zh-TW" sz="1000" dirty="0">
                <a:solidFill>
                  <a:schemeClr val="tx1"/>
                </a:solidFill>
              </a:rPr>
              <a:t>09</a:t>
            </a:r>
            <a:r>
              <a:rPr lang="zh-TW" altLang="en-US" sz="1000" dirty="0">
                <a:solidFill>
                  <a:schemeClr val="tx1"/>
                </a:solidFill>
              </a:rPr>
              <a:t>時</a:t>
            </a:r>
            <a:r>
              <a:rPr lang="en-US" altLang="zh-TW" sz="1000" dirty="0">
                <a:solidFill>
                  <a:schemeClr val="tx1"/>
                </a:solidFill>
              </a:rPr>
              <a:t>41</a:t>
            </a:r>
            <a:r>
              <a:rPr lang="zh-TW" altLang="en-US" sz="1000" dirty="0">
                <a:solidFill>
                  <a:schemeClr val="tx1"/>
                </a:solidFill>
              </a:rPr>
              <a:t>分</a:t>
            </a:r>
            <a:r>
              <a:rPr lang="ja-JP" altLang="en-US" sz="1000" dirty="0">
                <a:solidFill>
                  <a:schemeClr val="tx1"/>
                </a:solidFill>
              </a:rPr>
              <a:t>より</a:t>
            </a:r>
          </a:p>
        </p:txBody>
      </p:sp>
    </p:spTree>
    <p:extLst>
      <p:ext uri="{BB962C8B-B14F-4D97-AF65-F5344CB8AC3E}">
        <p14:creationId xmlns:p14="http://schemas.microsoft.com/office/powerpoint/2010/main" val="2243261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円形吹き出し 14">
            <a:extLst>
              <a:ext uri="{FF2B5EF4-FFF2-40B4-BE49-F238E27FC236}">
                <a16:creationId xmlns:a16="http://schemas.microsoft.com/office/drawing/2014/main" id="{1973F1EF-0568-48DD-8609-41F44D863220}"/>
              </a:ext>
            </a:extLst>
          </p:cNvPr>
          <p:cNvSpPr/>
          <p:nvPr/>
        </p:nvSpPr>
        <p:spPr>
          <a:xfrm>
            <a:off x="3453678" y="2028322"/>
            <a:ext cx="5490626" cy="3543663"/>
          </a:xfrm>
          <a:prstGeom prst="wedgeEllipseCallout">
            <a:avLst>
              <a:gd name="adj1" fmla="val -73767"/>
              <a:gd name="adj2" fmla="val -28305"/>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n-ea"/>
            </a:endParaRPr>
          </a:p>
        </p:txBody>
      </p:sp>
      <p:grpSp>
        <p:nvGrpSpPr>
          <p:cNvPr id="5122" name="Group 2">
            <a:extLst>
              <a:ext uri="{FF2B5EF4-FFF2-40B4-BE49-F238E27FC236}">
                <a16:creationId xmlns:a16="http://schemas.microsoft.com/office/drawing/2014/main" id="{86FFB054-9544-4439-86D2-8EFF74FE24FC}"/>
              </a:ext>
            </a:extLst>
          </p:cNvPr>
          <p:cNvGrpSpPr>
            <a:grpSpLocks/>
          </p:cNvGrpSpPr>
          <p:nvPr/>
        </p:nvGrpSpPr>
        <p:grpSpPr bwMode="auto">
          <a:xfrm>
            <a:off x="0" y="0"/>
            <a:ext cx="9144000" cy="1052513"/>
            <a:chOff x="0" y="0"/>
            <a:chExt cx="5760" cy="663"/>
          </a:xfrm>
        </p:grpSpPr>
        <p:sp>
          <p:nvSpPr>
            <p:cNvPr id="5131" name="Rectangle 3">
              <a:extLst>
                <a:ext uri="{FF2B5EF4-FFF2-40B4-BE49-F238E27FC236}">
                  <a16:creationId xmlns:a16="http://schemas.microsoft.com/office/drawing/2014/main" id="{DE526CDA-8D03-4AC3-B73E-8162747CA12C}"/>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latin typeface="+mn-ea"/>
                <a:ea typeface="+mn-ea"/>
              </a:endParaRPr>
            </a:p>
          </p:txBody>
        </p:sp>
        <p:sp>
          <p:nvSpPr>
            <p:cNvPr id="5132" name="Rectangle 4">
              <a:extLst>
                <a:ext uri="{FF2B5EF4-FFF2-40B4-BE49-F238E27FC236}">
                  <a16:creationId xmlns:a16="http://schemas.microsoft.com/office/drawing/2014/main" id="{2F958232-ED47-4580-A0E5-E35761D5297B}"/>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latin typeface="+mn-ea"/>
                <a:ea typeface="+mn-ea"/>
              </a:endParaRPr>
            </a:p>
          </p:txBody>
        </p:sp>
      </p:grpSp>
      <p:pic>
        <p:nvPicPr>
          <p:cNvPr id="5124" name="図 2">
            <a:extLst>
              <a:ext uri="{FF2B5EF4-FFF2-40B4-BE49-F238E27FC236}">
                <a16:creationId xmlns:a16="http://schemas.microsoft.com/office/drawing/2014/main" id="{085DB2A7-7176-4B41-A8F2-A6378534E5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218" y="1329303"/>
            <a:ext cx="2198687"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テキスト ボックス 17">
            <a:extLst>
              <a:ext uri="{FF2B5EF4-FFF2-40B4-BE49-F238E27FC236}">
                <a16:creationId xmlns:a16="http://schemas.microsoft.com/office/drawing/2014/main" id="{B9DB4805-077A-4191-812B-7F91D2B85C1C}"/>
              </a:ext>
            </a:extLst>
          </p:cNvPr>
          <p:cNvSpPr txBox="1">
            <a:spLocks noChangeArrowheads="1"/>
          </p:cNvSpPr>
          <p:nvPr/>
        </p:nvSpPr>
        <p:spPr bwMode="auto">
          <a:xfrm>
            <a:off x="155573" y="3525381"/>
            <a:ext cx="2339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dirty="0">
                <a:latin typeface="+mn-ea"/>
                <a:ea typeface="+mn-ea"/>
              </a:rPr>
              <a:t>公正取引委員会</a:t>
            </a:r>
          </a:p>
        </p:txBody>
      </p:sp>
      <p:sp>
        <p:nvSpPr>
          <p:cNvPr id="5128" name="テキスト ボックス 19">
            <a:extLst>
              <a:ext uri="{FF2B5EF4-FFF2-40B4-BE49-F238E27FC236}">
                <a16:creationId xmlns:a16="http://schemas.microsoft.com/office/drawing/2014/main" id="{AE821BA8-CF18-4AF7-83A0-15D1668A8DEE}"/>
              </a:ext>
            </a:extLst>
          </p:cNvPr>
          <p:cNvSpPr txBox="1">
            <a:spLocks noChangeArrowheads="1"/>
          </p:cNvSpPr>
          <p:nvPr/>
        </p:nvSpPr>
        <p:spPr bwMode="auto">
          <a:xfrm flipH="1">
            <a:off x="3831968" y="2328493"/>
            <a:ext cx="485483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sz="4000" dirty="0">
                <a:solidFill>
                  <a:schemeClr val="bg1"/>
                </a:solidFill>
                <a:latin typeface="+mn-ea"/>
                <a:ea typeface="+mn-ea"/>
              </a:rPr>
              <a:t>2018</a:t>
            </a:r>
            <a:r>
              <a:rPr lang="ja-JP" altLang="en-US" sz="4000" dirty="0">
                <a:solidFill>
                  <a:schemeClr val="bg1"/>
                </a:solidFill>
                <a:latin typeface="+mn-ea"/>
                <a:ea typeface="+mn-ea"/>
              </a:rPr>
              <a:t>年</a:t>
            </a:r>
            <a:endParaRPr lang="en-US" altLang="ja-JP" sz="4000" dirty="0">
              <a:solidFill>
                <a:schemeClr val="bg1"/>
              </a:solidFill>
              <a:latin typeface="+mn-ea"/>
              <a:ea typeface="+mn-ea"/>
            </a:endParaRPr>
          </a:p>
          <a:p>
            <a:pPr algn="ctr"/>
            <a:r>
              <a:rPr lang="ja-JP" altLang="en-US" sz="2800" dirty="0">
                <a:solidFill>
                  <a:schemeClr val="bg1"/>
                </a:solidFill>
                <a:latin typeface="+mn-ea"/>
                <a:ea typeface="+mn-ea"/>
              </a:rPr>
              <a:t>直前</a:t>
            </a:r>
            <a:r>
              <a:rPr lang="en-US" altLang="ja-JP" sz="2800" dirty="0">
                <a:solidFill>
                  <a:schemeClr val="bg1"/>
                </a:solidFill>
                <a:latin typeface="+mn-ea"/>
                <a:ea typeface="+mn-ea"/>
              </a:rPr>
              <a:t>3</a:t>
            </a:r>
            <a:r>
              <a:rPr lang="ja-JP" altLang="en-US" sz="2800" dirty="0">
                <a:solidFill>
                  <a:schemeClr val="bg1"/>
                </a:solidFill>
                <a:latin typeface="+mn-ea"/>
                <a:ea typeface="+mn-ea"/>
              </a:rPr>
              <a:t>か月の深夜赤字</a:t>
            </a:r>
            <a:r>
              <a:rPr lang="en-US" altLang="ja-JP" sz="2800" dirty="0">
                <a:solidFill>
                  <a:schemeClr val="bg1"/>
                </a:solidFill>
                <a:latin typeface="+mn-ea"/>
                <a:ea typeface="+mn-ea"/>
              </a:rPr>
              <a:t>FC</a:t>
            </a:r>
            <a:r>
              <a:rPr lang="ja-JP" altLang="en-US" sz="2800" dirty="0">
                <a:solidFill>
                  <a:schemeClr val="bg1"/>
                </a:solidFill>
                <a:latin typeface="+mn-ea"/>
                <a:ea typeface="+mn-ea"/>
              </a:rPr>
              <a:t>店は</a:t>
            </a:r>
            <a:r>
              <a:rPr lang="ja-JP" altLang="en-US" sz="4800" b="1" dirty="0">
                <a:solidFill>
                  <a:schemeClr val="bg1"/>
                </a:solidFill>
                <a:latin typeface="+mn-ea"/>
                <a:ea typeface="+mn-ea"/>
              </a:rPr>
              <a:t>契約期間中</a:t>
            </a:r>
            <a:r>
              <a:rPr lang="ja-JP" altLang="en-US" sz="4000" b="1" dirty="0">
                <a:solidFill>
                  <a:schemeClr val="bg1"/>
                </a:solidFill>
                <a:latin typeface="+mn-ea"/>
                <a:ea typeface="+mn-ea"/>
              </a:rPr>
              <a:t>でも</a:t>
            </a:r>
            <a:endParaRPr lang="en-US" altLang="ja-JP" sz="4000" b="1" dirty="0">
              <a:solidFill>
                <a:schemeClr val="bg1"/>
              </a:solidFill>
              <a:latin typeface="+mn-ea"/>
              <a:ea typeface="+mn-ea"/>
            </a:endParaRPr>
          </a:p>
          <a:p>
            <a:pPr algn="ctr"/>
            <a:r>
              <a:rPr lang="ja-JP" altLang="en-US" sz="4000" dirty="0">
                <a:solidFill>
                  <a:schemeClr val="bg1"/>
                </a:solidFill>
                <a:latin typeface="+mn-ea"/>
                <a:ea typeface="+mn-ea"/>
              </a:rPr>
              <a:t>深夜営業中止可能に</a:t>
            </a:r>
          </a:p>
        </p:txBody>
      </p:sp>
      <p:sp>
        <p:nvSpPr>
          <p:cNvPr id="22" name="テキスト ボックス 21">
            <a:extLst>
              <a:ext uri="{FF2B5EF4-FFF2-40B4-BE49-F238E27FC236}">
                <a16:creationId xmlns:a16="http://schemas.microsoft.com/office/drawing/2014/main" id="{7207F735-A76F-4FF9-B152-BCDB4D395D39}"/>
              </a:ext>
            </a:extLst>
          </p:cNvPr>
          <p:cNvSpPr txBox="1"/>
          <p:nvPr/>
        </p:nvSpPr>
        <p:spPr>
          <a:xfrm>
            <a:off x="322119" y="5494799"/>
            <a:ext cx="8383731" cy="1200329"/>
          </a:xfrm>
          <a:prstGeom prst="rect">
            <a:avLst/>
          </a:prstGeom>
          <a:noFill/>
        </p:spPr>
        <p:txBody>
          <a:bodyPr wrap="square">
            <a:spAutoFit/>
          </a:bodyPr>
          <a:lstStyle/>
          <a:p>
            <a:pPr>
              <a:defRPr/>
            </a:pPr>
            <a:r>
              <a:rPr lang="ja-JP" altLang="en-US" sz="2400" dirty="0">
                <a:solidFill>
                  <a:schemeClr val="tx1"/>
                </a:solidFill>
                <a:latin typeface="+mn-ea"/>
                <a:ea typeface="+mn-ea"/>
              </a:rPr>
              <a:t>これまで：直前</a:t>
            </a:r>
            <a:r>
              <a:rPr lang="en-US" altLang="ja-JP" sz="2400" dirty="0">
                <a:solidFill>
                  <a:schemeClr val="tx1"/>
                </a:solidFill>
                <a:latin typeface="+mn-ea"/>
                <a:ea typeface="+mn-ea"/>
              </a:rPr>
              <a:t>6</a:t>
            </a:r>
            <a:r>
              <a:rPr lang="ja-JP" altLang="en-US" sz="2400" dirty="0">
                <a:solidFill>
                  <a:schemeClr val="tx1"/>
                </a:solidFill>
                <a:latin typeface="+mn-ea"/>
                <a:ea typeface="+mn-ea"/>
              </a:rPr>
              <a:t>か月の深夜赤字</a:t>
            </a:r>
            <a:r>
              <a:rPr lang="en-US" altLang="ja-JP" sz="2400" dirty="0">
                <a:solidFill>
                  <a:schemeClr val="tx1"/>
                </a:solidFill>
                <a:latin typeface="+mn-ea"/>
                <a:ea typeface="+mn-ea"/>
              </a:rPr>
              <a:t>FC</a:t>
            </a:r>
            <a:r>
              <a:rPr lang="ja-JP" altLang="en-US" sz="2400" dirty="0">
                <a:solidFill>
                  <a:schemeClr val="tx1"/>
                </a:solidFill>
                <a:latin typeface="+mn-ea"/>
                <a:ea typeface="+mn-ea"/>
              </a:rPr>
              <a:t>店は，契約期間中でも深夜営業中止可能．</a:t>
            </a:r>
            <a:endParaRPr lang="en-US" altLang="ja-JP" sz="2400" dirty="0">
              <a:solidFill>
                <a:schemeClr val="tx1"/>
              </a:solidFill>
              <a:latin typeface="+mn-ea"/>
              <a:ea typeface="+mn-ea"/>
            </a:endParaRPr>
          </a:p>
          <a:p>
            <a:pPr>
              <a:defRPr/>
            </a:pPr>
            <a:r>
              <a:rPr lang="ja-JP" altLang="en-US" sz="2400" dirty="0">
                <a:solidFill>
                  <a:schemeClr val="tx1"/>
                </a:solidFill>
                <a:latin typeface="+mn-ea"/>
                <a:ea typeface="+mn-ea"/>
              </a:rPr>
              <a:t>違反した本社には    是正命令＆課徴金</a:t>
            </a:r>
            <a:endParaRPr lang="en-US" altLang="ja-JP" sz="2400" dirty="0">
              <a:solidFill>
                <a:schemeClr val="tx1"/>
              </a:solidFill>
              <a:latin typeface="+mn-ea"/>
              <a:ea typeface="+mn-ea"/>
            </a:endParaRPr>
          </a:p>
        </p:txBody>
      </p:sp>
      <p:sp>
        <p:nvSpPr>
          <p:cNvPr id="2" name="スライド番号プレースホルダー 1"/>
          <p:cNvSpPr>
            <a:spLocks noGrp="1"/>
          </p:cNvSpPr>
          <p:nvPr>
            <p:ph type="sldNum" sz="quarter" idx="12"/>
          </p:nvPr>
        </p:nvSpPr>
        <p:spPr/>
        <p:txBody>
          <a:bodyPr/>
          <a:lstStyle/>
          <a:p>
            <a:pPr>
              <a:defRPr/>
            </a:pPr>
            <a:fld id="{BCEDF8B0-7719-4061-8C31-341D50A1F65D}" type="slidenum">
              <a:rPr lang="en-US" altLang="ja-JP" smtClean="0">
                <a:latin typeface="+mn-ea"/>
                <a:ea typeface="+mn-ea"/>
              </a:rPr>
              <a:pPr>
                <a:defRPr/>
              </a:pPr>
              <a:t>27</a:t>
            </a:fld>
            <a:endParaRPr lang="en-US" altLang="ja-JP" dirty="0">
              <a:latin typeface="+mn-ea"/>
              <a:ea typeface="+mn-ea"/>
            </a:endParaRPr>
          </a:p>
        </p:txBody>
      </p:sp>
      <p:sp>
        <p:nvSpPr>
          <p:cNvPr id="4" name="テキスト ボックス 3"/>
          <p:cNvSpPr txBox="1"/>
          <p:nvPr/>
        </p:nvSpPr>
        <p:spPr>
          <a:xfrm>
            <a:off x="1711902" y="1230022"/>
            <a:ext cx="6252033" cy="584775"/>
          </a:xfrm>
          <a:prstGeom prst="rect">
            <a:avLst/>
          </a:prstGeom>
          <a:noFill/>
        </p:spPr>
        <p:txBody>
          <a:bodyPr wrap="none" rtlCol="0">
            <a:spAutoFit/>
          </a:bodyPr>
          <a:lstStyle/>
          <a:p>
            <a:r>
              <a:rPr kumimoji="1" lang="ja-JP" altLang="en-US" sz="3200" dirty="0">
                <a:latin typeface="+mn-ea"/>
                <a:ea typeface="+mn-ea"/>
              </a:rPr>
              <a:t>こういった背景より</a:t>
            </a:r>
            <a:r>
              <a:rPr kumimoji="1" lang="en-US" altLang="ja-JP" sz="3200" dirty="0">
                <a:latin typeface="+mn-ea"/>
                <a:ea typeface="+mn-ea"/>
              </a:rPr>
              <a:t>2018</a:t>
            </a:r>
            <a:r>
              <a:rPr kumimoji="1" lang="ja-JP" altLang="en-US" sz="3200" dirty="0">
                <a:latin typeface="+mn-ea"/>
                <a:ea typeface="+mn-ea"/>
              </a:rPr>
              <a:t>年政府は</a:t>
            </a:r>
            <a:r>
              <a:rPr kumimoji="1" lang="en-US" altLang="ja-JP" sz="3200" dirty="0">
                <a:latin typeface="+mn-ea"/>
                <a:ea typeface="+mn-ea"/>
              </a:rPr>
              <a:t>…</a:t>
            </a:r>
            <a:endParaRPr kumimoji="1" lang="ja-JP" altLang="en-US" sz="3200" dirty="0">
              <a:latin typeface="+mn-ea"/>
              <a:ea typeface="+mn-ea"/>
            </a:endParaRPr>
          </a:p>
        </p:txBody>
      </p:sp>
      <p:sp>
        <p:nvSpPr>
          <p:cNvPr id="16" name="Rectangle 5">
            <a:extLst>
              <a:ext uri="{FF2B5EF4-FFF2-40B4-BE49-F238E27FC236}">
                <a16:creationId xmlns:a16="http://schemas.microsoft.com/office/drawing/2014/main" id="{55978C0C-5193-4C70-8850-9EA85F546ABE}"/>
              </a:ext>
            </a:extLst>
          </p:cNvPr>
          <p:cNvSpPr txBox="1">
            <a:spLocks noChangeArrowheads="1"/>
          </p:cNvSpPr>
          <p:nvPr/>
        </p:nvSpPr>
        <p:spPr bwMode="auto">
          <a:xfrm>
            <a:off x="457200" y="44450"/>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defTabSz="914400" eaLnBrk="1" hangingPunct="1"/>
            <a:r>
              <a:rPr lang="ja-JP" altLang="en-US" sz="4000" kern="0" dirty="0">
                <a:solidFill>
                  <a:schemeClr val="bg1"/>
                </a:solidFill>
                <a:latin typeface="+mn-ea"/>
                <a:ea typeface="+mn-ea"/>
              </a:rPr>
              <a:t>海外事例</a:t>
            </a:r>
            <a:r>
              <a:rPr lang="ja-JP" altLang="en-US" sz="4000" dirty="0">
                <a:solidFill>
                  <a:schemeClr val="bg1"/>
                </a:solidFill>
                <a:latin typeface="+mn-ea"/>
                <a:ea typeface="+mn-ea"/>
              </a:rPr>
              <a:t>①　</a:t>
            </a:r>
            <a:r>
              <a:rPr lang="ja-JP" altLang="en-US" sz="2800" dirty="0">
                <a:solidFill>
                  <a:schemeClr val="bg1"/>
                </a:solidFill>
                <a:latin typeface="+mn-ea"/>
                <a:ea typeface="+mn-ea"/>
              </a:rPr>
              <a:t>政府の判断</a:t>
            </a:r>
            <a:endParaRPr lang="ja-JP" altLang="en-US" sz="2800" kern="0" dirty="0">
              <a:solidFill>
                <a:schemeClr val="bg1"/>
              </a:solidFill>
              <a:latin typeface="+mn-ea"/>
              <a:ea typeface="+mn-ea"/>
            </a:endParaRPr>
          </a:p>
        </p:txBody>
      </p:sp>
      <p:sp>
        <p:nvSpPr>
          <p:cNvPr id="3" name="正方形/長方形 2"/>
          <p:cNvSpPr/>
          <p:nvPr/>
        </p:nvSpPr>
        <p:spPr>
          <a:xfrm>
            <a:off x="5157216" y="6563971"/>
            <a:ext cx="4572000" cy="246221"/>
          </a:xfrm>
          <a:prstGeom prst="rect">
            <a:avLst/>
          </a:prstGeom>
        </p:spPr>
        <p:txBody>
          <a:bodyPr>
            <a:spAutoFit/>
          </a:bodyPr>
          <a:lstStyle/>
          <a:p>
            <a:r>
              <a:rPr lang="zh-TW" altLang="en-US" sz="1000" dirty="0">
                <a:solidFill>
                  <a:schemeClr val="tx1"/>
                </a:solidFill>
                <a:latin typeface="+mn-ea"/>
                <a:ea typeface="+mn-ea"/>
              </a:rPr>
              <a:t>韓国経済新聞／中央日報日本語版</a:t>
            </a:r>
            <a:r>
              <a:rPr lang="ja-JP" altLang="en-US" sz="1000" dirty="0">
                <a:solidFill>
                  <a:schemeClr val="tx1"/>
                </a:solidFill>
                <a:latin typeface="+mn-ea"/>
                <a:ea typeface="+mn-ea"/>
              </a:rPr>
              <a:t>　</a:t>
            </a:r>
            <a:r>
              <a:rPr lang="en-US" altLang="zh-TW" sz="1000" dirty="0">
                <a:solidFill>
                  <a:schemeClr val="tx1"/>
                </a:solidFill>
                <a:latin typeface="+mn-ea"/>
                <a:ea typeface="+mn-ea"/>
              </a:rPr>
              <a:t>2019</a:t>
            </a:r>
            <a:r>
              <a:rPr lang="zh-TW" altLang="en-US" sz="1000" dirty="0">
                <a:solidFill>
                  <a:schemeClr val="tx1"/>
                </a:solidFill>
                <a:latin typeface="+mn-ea"/>
                <a:ea typeface="+mn-ea"/>
              </a:rPr>
              <a:t>年</a:t>
            </a:r>
            <a:r>
              <a:rPr lang="en-US" altLang="zh-TW" sz="1000" dirty="0">
                <a:solidFill>
                  <a:schemeClr val="tx1"/>
                </a:solidFill>
                <a:latin typeface="+mn-ea"/>
                <a:ea typeface="+mn-ea"/>
              </a:rPr>
              <a:t>03</a:t>
            </a:r>
            <a:r>
              <a:rPr lang="zh-TW" altLang="en-US" sz="1000" dirty="0">
                <a:solidFill>
                  <a:schemeClr val="tx1"/>
                </a:solidFill>
                <a:latin typeface="+mn-ea"/>
                <a:ea typeface="+mn-ea"/>
              </a:rPr>
              <a:t>月</a:t>
            </a:r>
            <a:r>
              <a:rPr lang="en-US" altLang="zh-TW" sz="1000" dirty="0">
                <a:solidFill>
                  <a:schemeClr val="tx1"/>
                </a:solidFill>
                <a:latin typeface="+mn-ea"/>
                <a:ea typeface="+mn-ea"/>
              </a:rPr>
              <a:t>04</a:t>
            </a:r>
            <a:r>
              <a:rPr lang="zh-TW" altLang="en-US" sz="1000" dirty="0">
                <a:solidFill>
                  <a:schemeClr val="tx1"/>
                </a:solidFill>
                <a:latin typeface="+mn-ea"/>
                <a:ea typeface="+mn-ea"/>
              </a:rPr>
              <a:t>日</a:t>
            </a:r>
            <a:r>
              <a:rPr lang="en-US" altLang="zh-TW" sz="1000" dirty="0">
                <a:solidFill>
                  <a:schemeClr val="tx1"/>
                </a:solidFill>
                <a:latin typeface="+mn-ea"/>
                <a:ea typeface="+mn-ea"/>
              </a:rPr>
              <a:t>09</a:t>
            </a:r>
            <a:r>
              <a:rPr lang="zh-TW" altLang="en-US" sz="1000" dirty="0">
                <a:solidFill>
                  <a:schemeClr val="tx1"/>
                </a:solidFill>
                <a:latin typeface="+mn-ea"/>
                <a:ea typeface="+mn-ea"/>
              </a:rPr>
              <a:t>時</a:t>
            </a:r>
            <a:r>
              <a:rPr lang="en-US" altLang="zh-TW" sz="1000" dirty="0">
                <a:solidFill>
                  <a:schemeClr val="tx1"/>
                </a:solidFill>
                <a:latin typeface="+mn-ea"/>
                <a:ea typeface="+mn-ea"/>
              </a:rPr>
              <a:t>41</a:t>
            </a:r>
            <a:r>
              <a:rPr lang="zh-TW" altLang="en-US" sz="1000" dirty="0">
                <a:solidFill>
                  <a:schemeClr val="tx1"/>
                </a:solidFill>
                <a:latin typeface="+mn-ea"/>
                <a:ea typeface="+mn-ea"/>
              </a:rPr>
              <a:t>分</a:t>
            </a:r>
            <a:r>
              <a:rPr lang="ja-JP" altLang="en-US" sz="1000" dirty="0">
                <a:solidFill>
                  <a:schemeClr val="tx1"/>
                </a:solidFill>
                <a:latin typeface="+mn-ea"/>
                <a:ea typeface="+mn-ea"/>
              </a:rPr>
              <a:t>より</a:t>
            </a:r>
          </a:p>
        </p:txBody>
      </p:sp>
    </p:spTree>
    <p:custDataLst>
      <p:tags r:id="rId1"/>
    </p:custDataLst>
    <p:extLst>
      <p:ext uri="{BB962C8B-B14F-4D97-AF65-F5344CB8AC3E}">
        <p14:creationId xmlns:p14="http://schemas.microsoft.com/office/powerpoint/2010/main" val="3649022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457200" y="0"/>
            <a:ext cx="8229600" cy="1143000"/>
          </a:xfrm>
        </p:spPr>
        <p:txBody>
          <a:bodyPr/>
          <a:lstStyle/>
          <a:p>
            <a:pPr eaLnBrk="1" hangingPunct="1"/>
            <a:r>
              <a:rPr lang="ja-JP" altLang="en-US" sz="4000" dirty="0">
                <a:solidFill>
                  <a:schemeClr val="bg1"/>
                </a:solidFill>
                <a:latin typeface="+mn-ea"/>
                <a:ea typeface="+mn-ea"/>
              </a:rPr>
              <a:t>海外事例②　</a:t>
            </a:r>
            <a:r>
              <a:rPr lang="ja-JP" altLang="en-US" sz="2400" dirty="0">
                <a:solidFill>
                  <a:schemeClr val="bg1"/>
                </a:solidFill>
                <a:latin typeface="+mn-ea"/>
                <a:ea typeface="+mn-ea"/>
              </a:rPr>
              <a:t>営業時間規制がある欧州の国々</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0538765D-5F2A-6E4C-BA69-606922D4C8CD}"/>
              </a:ext>
            </a:extLst>
          </p:cNvPr>
          <p:cNvSpPr txBox="1"/>
          <p:nvPr/>
        </p:nvSpPr>
        <p:spPr>
          <a:xfrm>
            <a:off x="4747393" y="2843104"/>
            <a:ext cx="4526108" cy="1015663"/>
          </a:xfrm>
          <a:prstGeom prst="rect">
            <a:avLst/>
          </a:prstGeom>
          <a:noFill/>
        </p:spPr>
        <p:txBody>
          <a:bodyPr wrap="square" rtlCol="0">
            <a:spAutoFit/>
          </a:bodyPr>
          <a:lstStyle/>
          <a:p>
            <a:r>
              <a:rPr lang="ja-JP" altLang="en-US" sz="2000" dirty="0">
                <a:latin typeface="+mn-ea"/>
                <a:ea typeface="+mn-ea"/>
              </a:rPr>
              <a:t>ドイツ・フランス・スペイン・スイス・</a:t>
            </a:r>
            <a:endParaRPr lang="en-US" altLang="ja-JP" sz="2000" dirty="0">
              <a:latin typeface="+mn-ea"/>
              <a:ea typeface="+mn-ea"/>
            </a:endParaRPr>
          </a:p>
          <a:p>
            <a:r>
              <a:rPr lang="ja-JP" altLang="en-US" sz="2000" dirty="0">
                <a:latin typeface="+mn-ea"/>
                <a:ea typeface="+mn-ea"/>
              </a:rPr>
              <a:t>オーストリア・ベルギー・ギリシャ・</a:t>
            </a:r>
            <a:endParaRPr lang="en-US" altLang="ja-JP" sz="2000" dirty="0">
              <a:latin typeface="+mn-ea"/>
              <a:ea typeface="+mn-ea"/>
            </a:endParaRPr>
          </a:p>
          <a:p>
            <a:r>
              <a:rPr lang="ja-JP" altLang="en-US" sz="2000" dirty="0">
                <a:latin typeface="+mn-ea"/>
                <a:ea typeface="+mn-ea"/>
              </a:rPr>
              <a:t>オランダ など</a:t>
            </a:r>
            <a:endParaRPr lang="en-US" altLang="ja-JP" sz="2000" dirty="0">
              <a:latin typeface="+mn-ea"/>
              <a:ea typeface="+mn-ea"/>
            </a:endParaRPr>
          </a:p>
        </p:txBody>
      </p:sp>
      <p:pic>
        <p:nvPicPr>
          <p:cNvPr id="8" name="図 7">
            <a:extLst>
              <a:ext uri="{FF2B5EF4-FFF2-40B4-BE49-F238E27FC236}">
                <a16:creationId xmlns:a16="http://schemas.microsoft.com/office/drawing/2014/main" id="{01B86EFE-0EFC-2144-B7F6-A3E593620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42" y="2021295"/>
            <a:ext cx="4542712" cy="4763231"/>
          </a:xfrm>
          <a:prstGeom prst="rect">
            <a:avLst/>
          </a:prstGeom>
        </p:spPr>
      </p:pic>
      <p:sp>
        <p:nvSpPr>
          <p:cNvPr id="11" name="テキスト ボックス 10">
            <a:extLst>
              <a:ext uri="{FF2B5EF4-FFF2-40B4-BE49-F238E27FC236}">
                <a16:creationId xmlns:a16="http://schemas.microsoft.com/office/drawing/2014/main" id="{5C268F21-3D26-BC47-BF10-DDF02DA58CD2}"/>
              </a:ext>
            </a:extLst>
          </p:cNvPr>
          <p:cNvSpPr txBox="1"/>
          <p:nvPr/>
        </p:nvSpPr>
        <p:spPr>
          <a:xfrm>
            <a:off x="4747393" y="5533052"/>
            <a:ext cx="3939407" cy="1200329"/>
          </a:xfrm>
          <a:prstGeom prst="rect">
            <a:avLst/>
          </a:prstGeom>
          <a:noFill/>
          <a:ln>
            <a:solidFill>
              <a:schemeClr val="tx1"/>
            </a:solidFill>
          </a:ln>
        </p:spPr>
        <p:txBody>
          <a:bodyPr wrap="square" rtlCol="0">
            <a:spAutoFit/>
          </a:bodyPr>
          <a:lstStyle/>
          <a:p>
            <a:r>
              <a:rPr lang="ja-JP" altLang="en-US" sz="1800" dirty="0">
                <a:highlight>
                  <a:srgbClr val="FFFF00"/>
                </a:highlight>
                <a:latin typeface="+mn-ea"/>
                <a:ea typeface="+mn-ea"/>
              </a:rPr>
              <a:t>黄</a:t>
            </a:r>
            <a:r>
              <a:rPr lang="ja-JP" altLang="en-US" sz="1800" dirty="0">
                <a:latin typeface="+mn-ea"/>
                <a:ea typeface="+mn-ea"/>
              </a:rPr>
              <a:t>　　　　　一部、政府による規制</a:t>
            </a:r>
            <a:endParaRPr lang="en-US" altLang="ja-JP" sz="1800" dirty="0">
              <a:latin typeface="+mn-ea"/>
              <a:ea typeface="+mn-ea"/>
            </a:endParaRPr>
          </a:p>
          <a:p>
            <a:r>
              <a:rPr lang="ja-JP" altLang="en-US" sz="1800" dirty="0">
                <a:solidFill>
                  <a:srgbClr val="FF9900"/>
                </a:solidFill>
                <a:latin typeface="+mn-ea"/>
                <a:ea typeface="+mn-ea"/>
              </a:rPr>
              <a:t>オレンジ　</a:t>
            </a:r>
            <a:r>
              <a:rPr lang="ja-JP" altLang="en-US" sz="1800" dirty="0">
                <a:latin typeface="+mn-ea"/>
                <a:ea typeface="+mn-ea"/>
              </a:rPr>
              <a:t>各地方自治体による規制</a:t>
            </a:r>
            <a:endParaRPr lang="en-US" altLang="ja-JP" sz="1800" dirty="0">
              <a:latin typeface="+mn-ea"/>
              <a:ea typeface="+mn-ea"/>
            </a:endParaRPr>
          </a:p>
          <a:p>
            <a:r>
              <a:rPr lang="ja-JP" altLang="en-US" sz="1800" dirty="0">
                <a:solidFill>
                  <a:srgbClr val="FF0000"/>
                </a:solidFill>
                <a:latin typeface="+mn-ea"/>
                <a:ea typeface="+mn-ea"/>
              </a:rPr>
              <a:t>赤</a:t>
            </a:r>
            <a:r>
              <a:rPr kumimoji="1" lang="ja-JP" altLang="en-US" sz="1800" dirty="0">
                <a:solidFill>
                  <a:srgbClr val="FF0000"/>
                </a:solidFill>
                <a:latin typeface="+mn-ea"/>
                <a:ea typeface="+mn-ea"/>
              </a:rPr>
              <a:t>　</a:t>
            </a:r>
            <a:r>
              <a:rPr kumimoji="1" lang="ja-JP" altLang="en-US" sz="1800" dirty="0">
                <a:latin typeface="+mn-ea"/>
                <a:ea typeface="+mn-ea"/>
              </a:rPr>
              <a:t>　　　　政府による規制</a:t>
            </a:r>
            <a:endParaRPr kumimoji="1" lang="en-US" altLang="ja-JP" sz="1800" dirty="0">
              <a:latin typeface="+mn-ea"/>
              <a:ea typeface="+mn-ea"/>
            </a:endParaRPr>
          </a:p>
          <a:p>
            <a:r>
              <a:rPr lang="ja-JP" altLang="en-US" sz="1800" dirty="0">
                <a:solidFill>
                  <a:srgbClr val="92D050"/>
                </a:solidFill>
                <a:latin typeface="+mn-ea"/>
                <a:ea typeface="+mn-ea"/>
              </a:rPr>
              <a:t>緑　</a:t>
            </a:r>
            <a:r>
              <a:rPr lang="ja-JP" altLang="en-US" sz="1800" dirty="0">
                <a:latin typeface="+mn-ea"/>
                <a:ea typeface="+mn-ea"/>
              </a:rPr>
              <a:t>　　　　規制なし</a:t>
            </a:r>
            <a:endParaRPr kumimoji="1" lang="en-US" altLang="ja-JP" sz="1800" dirty="0">
              <a:latin typeface="+mn-ea"/>
              <a:ea typeface="+mn-ea"/>
            </a:endParaRPr>
          </a:p>
        </p:txBody>
      </p:sp>
      <p:sp>
        <p:nvSpPr>
          <p:cNvPr id="12" name="テキスト ボックス 11">
            <a:extLst>
              <a:ext uri="{FF2B5EF4-FFF2-40B4-BE49-F238E27FC236}">
                <a16:creationId xmlns:a16="http://schemas.microsoft.com/office/drawing/2014/main" id="{A5B73612-62B5-4E44-8F18-DB1F93403397}"/>
              </a:ext>
            </a:extLst>
          </p:cNvPr>
          <p:cNvSpPr txBox="1"/>
          <p:nvPr/>
        </p:nvSpPr>
        <p:spPr>
          <a:xfrm>
            <a:off x="5219899" y="4078660"/>
            <a:ext cx="2600392" cy="677108"/>
          </a:xfrm>
          <a:prstGeom prst="rect">
            <a:avLst/>
          </a:prstGeom>
          <a:noFill/>
        </p:spPr>
        <p:txBody>
          <a:bodyPr wrap="none" rtlCol="0">
            <a:spAutoFit/>
          </a:bodyPr>
          <a:lstStyle/>
          <a:p>
            <a:r>
              <a:rPr kumimoji="1" lang="ja-JP" altLang="en-US" sz="2400" dirty="0">
                <a:latin typeface="+mn-ea"/>
                <a:ea typeface="+mn-ea"/>
              </a:rPr>
              <a:t>規制がない主要国</a:t>
            </a:r>
            <a:endParaRPr kumimoji="1" lang="en-US" altLang="ja-JP" sz="2400" dirty="0">
              <a:latin typeface="+mn-ea"/>
              <a:ea typeface="+mn-ea"/>
            </a:endParaRPr>
          </a:p>
          <a:p>
            <a:endParaRPr kumimoji="1" lang="ja-JP" altLang="en-US" dirty="0">
              <a:latin typeface="+mn-ea"/>
              <a:ea typeface="+mn-ea"/>
            </a:endParaRPr>
          </a:p>
        </p:txBody>
      </p:sp>
      <p:sp>
        <p:nvSpPr>
          <p:cNvPr id="13" name="テキスト ボックス 12">
            <a:extLst>
              <a:ext uri="{FF2B5EF4-FFF2-40B4-BE49-F238E27FC236}">
                <a16:creationId xmlns:a16="http://schemas.microsoft.com/office/drawing/2014/main" id="{14A77F44-2273-454A-8BE9-29B3947871D8}"/>
              </a:ext>
            </a:extLst>
          </p:cNvPr>
          <p:cNvSpPr txBox="1"/>
          <p:nvPr/>
        </p:nvSpPr>
        <p:spPr>
          <a:xfrm>
            <a:off x="5102078" y="4509649"/>
            <a:ext cx="2823209" cy="400110"/>
          </a:xfrm>
          <a:prstGeom prst="rect">
            <a:avLst/>
          </a:prstGeom>
          <a:noFill/>
        </p:spPr>
        <p:txBody>
          <a:bodyPr wrap="none" rtlCol="0">
            <a:spAutoFit/>
          </a:bodyPr>
          <a:lstStyle/>
          <a:p>
            <a:r>
              <a:rPr kumimoji="1" lang="ja-JP" altLang="en-US" sz="2000" dirty="0">
                <a:latin typeface="+mn-ea"/>
                <a:ea typeface="+mn-ea"/>
              </a:rPr>
              <a:t>イタリア</a:t>
            </a:r>
            <a:r>
              <a:rPr lang="ja-JP" altLang="en-US" sz="2000" dirty="0">
                <a:latin typeface="+mn-ea"/>
                <a:ea typeface="+mn-ea"/>
              </a:rPr>
              <a:t>・</a:t>
            </a:r>
            <a:r>
              <a:rPr kumimoji="1" lang="ja-JP" altLang="en-US" sz="2000" dirty="0">
                <a:latin typeface="+mn-ea"/>
                <a:ea typeface="+mn-ea"/>
              </a:rPr>
              <a:t>デンマーク</a:t>
            </a:r>
            <a:r>
              <a:rPr lang="ja-JP" altLang="en-US" sz="2000" dirty="0">
                <a:latin typeface="+mn-ea"/>
                <a:ea typeface="+mn-ea"/>
              </a:rPr>
              <a:t> </a:t>
            </a:r>
            <a:r>
              <a:rPr kumimoji="1" lang="ja-JP" altLang="en-US" sz="2000" dirty="0">
                <a:latin typeface="+mn-ea"/>
                <a:ea typeface="+mn-ea"/>
              </a:rPr>
              <a:t>など</a:t>
            </a:r>
          </a:p>
        </p:txBody>
      </p:sp>
      <p:sp>
        <p:nvSpPr>
          <p:cNvPr id="16" name="正方形/長方形 15">
            <a:extLst>
              <a:ext uri="{FF2B5EF4-FFF2-40B4-BE49-F238E27FC236}">
                <a16:creationId xmlns:a16="http://schemas.microsoft.com/office/drawing/2014/main" id="{B217ADE7-B916-F74B-84FB-D0CA461E1121}"/>
              </a:ext>
            </a:extLst>
          </p:cNvPr>
          <p:cNvSpPr/>
          <p:nvPr/>
        </p:nvSpPr>
        <p:spPr>
          <a:xfrm>
            <a:off x="130904" y="1981648"/>
            <a:ext cx="5280188" cy="369332"/>
          </a:xfrm>
          <a:prstGeom prst="rect">
            <a:avLst/>
          </a:prstGeom>
        </p:spPr>
        <p:txBody>
          <a:bodyPr wrap="square">
            <a:spAutoFit/>
          </a:bodyPr>
          <a:lstStyle/>
          <a:p>
            <a:r>
              <a:rPr lang="ja-JP" altLang="en-US" sz="1800" dirty="0">
                <a:highlight>
                  <a:srgbClr val="EAEFF7"/>
                </a:highlight>
                <a:latin typeface="+mn-ea"/>
                <a:ea typeface="+mn-ea"/>
              </a:rPr>
              <a:t>日曜・</a:t>
            </a:r>
            <a:r>
              <a:rPr lang="en-US" altLang="ja-JP" sz="1800" dirty="0">
                <a:highlight>
                  <a:srgbClr val="EAEFF7"/>
                </a:highlight>
                <a:latin typeface="+mn-ea"/>
                <a:ea typeface="+mn-ea"/>
              </a:rPr>
              <a:t>24</a:t>
            </a:r>
            <a:r>
              <a:rPr lang="ja-JP" altLang="en-US" sz="1800" dirty="0">
                <a:highlight>
                  <a:srgbClr val="EAEFF7"/>
                </a:highlight>
                <a:latin typeface="+mn-ea"/>
                <a:ea typeface="+mn-ea"/>
              </a:rPr>
              <a:t>時間営業規制がある国（</a:t>
            </a:r>
            <a:r>
              <a:rPr lang="en-US" altLang="ja-JP" sz="1800" dirty="0">
                <a:highlight>
                  <a:srgbClr val="EAEFF7"/>
                </a:highlight>
                <a:latin typeface="+mn-ea"/>
                <a:ea typeface="+mn-ea"/>
              </a:rPr>
              <a:t>2016</a:t>
            </a:r>
            <a:r>
              <a:rPr lang="ja-JP" altLang="en-US" sz="1800" dirty="0">
                <a:highlight>
                  <a:srgbClr val="EAEFF7"/>
                </a:highlight>
                <a:latin typeface="+mn-ea"/>
                <a:ea typeface="+mn-ea"/>
              </a:rPr>
              <a:t>年）</a:t>
            </a:r>
            <a:endParaRPr lang="en-US" altLang="ja-JP" sz="1800" dirty="0">
              <a:highlight>
                <a:srgbClr val="EAEFF7"/>
              </a:highlight>
              <a:latin typeface="+mn-ea"/>
              <a:ea typeface="+mn-ea"/>
            </a:endParaRPr>
          </a:p>
        </p:txBody>
      </p:sp>
      <p:sp>
        <p:nvSpPr>
          <p:cNvPr id="20" name="正方形/長方形 19">
            <a:extLst>
              <a:ext uri="{FF2B5EF4-FFF2-40B4-BE49-F238E27FC236}">
                <a16:creationId xmlns:a16="http://schemas.microsoft.com/office/drawing/2014/main" id="{39447321-0155-774F-B998-B632984B8451}"/>
              </a:ext>
            </a:extLst>
          </p:cNvPr>
          <p:cNvSpPr/>
          <p:nvPr/>
        </p:nvSpPr>
        <p:spPr>
          <a:xfrm>
            <a:off x="5219899" y="2417325"/>
            <a:ext cx="2587568" cy="461665"/>
          </a:xfrm>
          <a:prstGeom prst="rect">
            <a:avLst/>
          </a:prstGeom>
        </p:spPr>
        <p:txBody>
          <a:bodyPr wrap="none">
            <a:spAutoFit/>
          </a:bodyPr>
          <a:lstStyle/>
          <a:p>
            <a:r>
              <a:rPr lang="ja-JP" altLang="en-US" sz="2400" dirty="0">
                <a:latin typeface="+mn-ea"/>
                <a:ea typeface="+mn-ea"/>
              </a:rPr>
              <a:t>規制がある主要国</a:t>
            </a:r>
          </a:p>
        </p:txBody>
      </p:sp>
      <p:sp>
        <p:nvSpPr>
          <p:cNvPr id="30" name="角丸四角形 29">
            <a:extLst>
              <a:ext uri="{FF2B5EF4-FFF2-40B4-BE49-F238E27FC236}">
                <a16:creationId xmlns:a16="http://schemas.microsoft.com/office/drawing/2014/main" id="{1029EF4D-FC7E-F64D-8301-26F73DDE483E}"/>
              </a:ext>
            </a:extLst>
          </p:cNvPr>
          <p:cNvSpPr/>
          <p:nvPr/>
        </p:nvSpPr>
        <p:spPr>
          <a:xfrm>
            <a:off x="4747393" y="2346527"/>
            <a:ext cx="3942548" cy="1539988"/>
          </a:xfrm>
          <a:prstGeom prst="roundRect">
            <a:avLst/>
          </a:prstGeom>
          <a:noFill/>
          <a:ln w="317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6" name="角丸四角形 35">
            <a:extLst>
              <a:ext uri="{FF2B5EF4-FFF2-40B4-BE49-F238E27FC236}">
                <a16:creationId xmlns:a16="http://schemas.microsoft.com/office/drawing/2014/main" id="{515F74DF-5723-DF4D-A964-99B968E44049}"/>
              </a:ext>
            </a:extLst>
          </p:cNvPr>
          <p:cNvSpPr/>
          <p:nvPr/>
        </p:nvSpPr>
        <p:spPr>
          <a:xfrm>
            <a:off x="4747393" y="4046777"/>
            <a:ext cx="3942549" cy="948038"/>
          </a:xfrm>
          <a:prstGeom prst="roundRect">
            <a:avLst/>
          </a:prstGeom>
          <a:noFill/>
          <a:ln w="3175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3" name="テキスト ボックス 32">
            <a:extLst>
              <a:ext uri="{FF2B5EF4-FFF2-40B4-BE49-F238E27FC236}">
                <a16:creationId xmlns:a16="http://schemas.microsoft.com/office/drawing/2014/main" id="{65EFC7AC-2DDF-2E43-B399-70D7BC243B8E}"/>
              </a:ext>
            </a:extLst>
          </p:cNvPr>
          <p:cNvSpPr txBox="1"/>
          <p:nvPr/>
        </p:nvSpPr>
        <p:spPr>
          <a:xfrm>
            <a:off x="1953516" y="6585866"/>
            <a:ext cx="3457576" cy="307777"/>
          </a:xfrm>
          <a:prstGeom prst="rect">
            <a:avLst/>
          </a:prstGeom>
          <a:noFill/>
        </p:spPr>
        <p:txBody>
          <a:bodyPr wrap="square" rtlCol="0">
            <a:spAutoFit/>
          </a:bodyPr>
          <a:lstStyle/>
          <a:p>
            <a:r>
              <a:rPr lang="ja-JP" altLang="en-US" dirty="0">
                <a:latin typeface="+mn-ea"/>
                <a:ea typeface="+mn-ea"/>
              </a:rPr>
              <a:t>出典：</a:t>
            </a:r>
            <a:r>
              <a:rPr lang="en-US" altLang="ja-JP" dirty="0">
                <a:latin typeface="+mn-ea"/>
                <a:ea typeface="+mn-ea"/>
              </a:rPr>
              <a:t>Euro Commerce  HP</a:t>
            </a:r>
            <a:r>
              <a:rPr lang="ja-JP" altLang="en-US" dirty="0">
                <a:latin typeface="+mn-ea"/>
                <a:ea typeface="+mn-ea"/>
              </a:rPr>
              <a:t>より</a:t>
            </a:r>
            <a:endParaRPr kumimoji="1" lang="ja-JP" altLang="en-US" dirty="0">
              <a:latin typeface="+mn-ea"/>
              <a:ea typeface="+mn-ea"/>
            </a:endParaRPr>
          </a:p>
        </p:txBody>
      </p:sp>
      <p:sp>
        <p:nvSpPr>
          <p:cNvPr id="2" name="角丸四角形 1"/>
          <p:cNvSpPr/>
          <p:nvPr/>
        </p:nvSpPr>
        <p:spPr>
          <a:xfrm>
            <a:off x="130904" y="1253579"/>
            <a:ext cx="8555896" cy="752793"/>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a:extLst>
              <a:ext uri="{FF2B5EF4-FFF2-40B4-BE49-F238E27FC236}">
                <a16:creationId xmlns:a16="http://schemas.microsoft.com/office/drawing/2014/main" id="{6922FB99-1D51-0D43-87A8-945B2EC49F87}"/>
              </a:ext>
            </a:extLst>
          </p:cNvPr>
          <p:cNvSpPr txBox="1"/>
          <p:nvPr/>
        </p:nvSpPr>
        <p:spPr>
          <a:xfrm>
            <a:off x="234157" y="1325226"/>
            <a:ext cx="8269764" cy="523220"/>
          </a:xfrm>
          <a:prstGeom prst="rect">
            <a:avLst/>
          </a:prstGeom>
          <a:noFill/>
        </p:spPr>
        <p:txBody>
          <a:bodyPr wrap="square" rtlCol="0">
            <a:spAutoFit/>
          </a:bodyPr>
          <a:lstStyle/>
          <a:p>
            <a:pPr algn="ctr"/>
            <a:r>
              <a:rPr kumimoji="1" lang="ja-JP" altLang="en-US" sz="2800" dirty="0">
                <a:solidFill>
                  <a:schemeClr val="bg1"/>
                </a:solidFill>
              </a:rPr>
              <a:t>欧州では、日曜</a:t>
            </a:r>
            <a:r>
              <a:rPr lang="ja-JP" altLang="en-US" sz="2800" dirty="0">
                <a:solidFill>
                  <a:schemeClr val="bg1"/>
                </a:solidFill>
              </a:rPr>
              <a:t>・</a:t>
            </a:r>
            <a:r>
              <a:rPr lang="en-US" altLang="ja-JP" sz="2800" dirty="0">
                <a:solidFill>
                  <a:schemeClr val="bg1"/>
                </a:solidFill>
              </a:rPr>
              <a:t>24</a:t>
            </a:r>
            <a:r>
              <a:rPr lang="ja-JP" altLang="en-US" sz="2800" dirty="0">
                <a:solidFill>
                  <a:schemeClr val="bg1"/>
                </a:solidFill>
              </a:rPr>
              <a:t>時間営業規制が一般的だった</a:t>
            </a:r>
            <a:endParaRPr kumimoji="1" lang="ja-JP" altLang="en-US" sz="2800" dirty="0">
              <a:solidFill>
                <a:schemeClr val="bg1"/>
              </a:solidFill>
            </a:endParaRPr>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28</a:t>
            </a:fld>
            <a:endParaRPr lang="ja-JP" altLang="en-US" dirty="0">
              <a:latin typeface="+mn-ea"/>
              <a:ea typeface="+mn-ea"/>
            </a:endParaRPr>
          </a:p>
        </p:txBody>
      </p:sp>
    </p:spTree>
    <p:extLst>
      <p:ext uri="{BB962C8B-B14F-4D97-AF65-F5344CB8AC3E}">
        <p14:creationId xmlns:p14="http://schemas.microsoft.com/office/powerpoint/2010/main" val="2439856396"/>
      </p:ext>
    </p:extLst>
  </p:cSld>
  <p:clrMapOvr>
    <a:masterClrMapping/>
  </p:clrMapOvr>
  <p:transition spd="slow" advTm="854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grpSp>
        <p:nvGrpSpPr>
          <p:cNvPr id="9" name="グループ化 8">
            <a:extLst>
              <a:ext uri="{FF2B5EF4-FFF2-40B4-BE49-F238E27FC236}">
                <a16:creationId xmlns:a16="http://schemas.microsoft.com/office/drawing/2014/main" id="{01E5C55B-F788-B646-A2EC-BA8943FC0802}"/>
              </a:ext>
            </a:extLst>
          </p:cNvPr>
          <p:cNvGrpSpPr/>
          <p:nvPr/>
        </p:nvGrpSpPr>
        <p:grpSpPr>
          <a:xfrm>
            <a:off x="108253" y="2898981"/>
            <a:ext cx="3328417" cy="2833785"/>
            <a:chOff x="236359" y="2435150"/>
            <a:chExt cx="2786690" cy="2546240"/>
          </a:xfrm>
        </p:grpSpPr>
        <p:sp>
          <p:nvSpPr>
            <p:cNvPr id="17" name="Google Shape;212;p24">
              <a:extLst>
                <a:ext uri="{FF2B5EF4-FFF2-40B4-BE49-F238E27FC236}">
                  <a16:creationId xmlns:a16="http://schemas.microsoft.com/office/drawing/2014/main" id="{399B785A-0E4E-9E41-8D9C-034E68154CA8}"/>
                </a:ext>
              </a:extLst>
            </p:cNvPr>
            <p:cNvSpPr/>
            <p:nvPr/>
          </p:nvSpPr>
          <p:spPr>
            <a:xfrm>
              <a:off x="236359" y="2435150"/>
              <a:ext cx="2786690" cy="1143000"/>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lvl="0" algn="ctr">
                <a:buClr>
                  <a:srgbClr val="000000"/>
                </a:buClr>
                <a:defRPr/>
              </a:pPr>
              <a:endParaRPr kumimoji="0" sz="2400" b="0" i="0" u="none" strike="noStrike" kern="0" cap="none" spc="0" normalizeH="0" baseline="0" noProof="0" dirty="0">
                <a:ln>
                  <a:noFill/>
                </a:ln>
                <a:solidFill>
                  <a:schemeClr val="bg1"/>
                </a:solidFill>
                <a:effectLst/>
                <a:uLnTx/>
                <a:uFillTx/>
                <a:latin typeface="+mn-ea"/>
                <a:ea typeface="+mn-ea"/>
                <a:cs typeface="Arial"/>
                <a:sym typeface="Arial"/>
              </a:endParaRPr>
            </a:p>
          </p:txBody>
        </p:sp>
        <p:grpSp>
          <p:nvGrpSpPr>
            <p:cNvPr id="8" name="グループ化 7">
              <a:extLst>
                <a:ext uri="{FF2B5EF4-FFF2-40B4-BE49-F238E27FC236}">
                  <a16:creationId xmlns:a16="http://schemas.microsoft.com/office/drawing/2014/main" id="{A882A986-AF5E-A343-9C67-9BD812C79F4C}"/>
                </a:ext>
              </a:extLst>
            </p:cNvPr>
            <p:cNvGrpSpPr/>
            <p:nvPr/>
          </p:nvGrpSpPr>
          <p:grpSpPr>
            <a:xfrm>
              <a:off x="271042" y="2817041"/>
              <a:ext cx="2616023" cy="2164349"/>
              <a:chOff x="271042" y="2817041"/>
              <a:chExt cx="2616023" cy="2164349"/>
            </a:xfrm>
          </p:grpSpPr>
          <p:sp>
            <p:nvSpPr>
              <p:cNvPr id="23" name="テキスト ボックス 22">
                <a:extLst>
                  <a:ext uri="{FF2B5EF4-FFF2-40B4-BE49-F238E27FC236}">
                    <a16:creationId xmlns:a16="http://schemas.microsoft.com/office/drawing/2014/main" id="{B906A80F-262E-8A4B-AFDD-E385BE86F7F1}"/>
                  </a:ext>
                </a:extLst>
              </p:cNvPr>
              <p:cNvSpPr txBox="1"/>
              <p:nvPr/>
            </p:nvSpPr>
            <p:spPr>
              <a:xfrm>
                <a:off x="271042" y="2817041"/>
                <a:ext cx="2616023" cy="608402"/>
              </a:xfrm>
              <a:prstGeom prst="rect">
                <a:avLst/>
              </a:prstGeom>
              <a:noFill/>
            </p:spPr>
            <p:txBody>
              <a:bodyPr wrap="none" rtlCol="0">
                <a:spAutoFit/>
              </a:bodyPr>
              <a:lstStyle/>
              <a:p>
                <a:r>
                  <a:rPr lang="ja-JP" altLang="en-US" dirty="0">
                    <a:latin typeface="+mn-ea"/>
                    <a:ea typeface="+mn-ea"/>
                  </a:rPr>
                  <a:t> </a:t>
                </a:r>
                <a:r>
                  <a:rPr lang="ja-JP" altLang="en-US" sz="2400" dirty="0">
                    <a:solidFill>
                      <a:schemeClr val="bg1"/>
                    </a:solidFill>
                    <a:latin typeface="+mn-ea"/>
                    <a:ea typeface="+mn-ea"/>
                  </a:rPr>
                  <a:t>宗教的、文化的なもの</a:t>
                </a:r>
                <a:endParaRPr lang="en-US" altLang="ja-JP" sz="2200" dirty="0">
                  <a:solidFill>
                    <a:schemeClr val="bg1"/>
                  </a:solidFill>
                  <a:latin typeface="+mn-ea"/>
                  <a:ea typeface="+mn-ea"/>
                </a:endParaRPr>
              </a:p>
              <a:p>
                <a:r>
                  <a:rPr lang="ja-JP" altLang="en-US" dirty="0">
                    <a:latin typeface="+mn-ea"/>
                    <a:ea typeface="+mn-ea"/>
                  </a:rPr>
                  <a:t>　</a:t>
                </a:r>
                <a:endParaRPr lang="en-US" altLang="ja-JP" dirty="0">
                  <a:latin typeface="+mn-ea"/>
                  <a:ea typeface="+mn-ea"/>
                </a:endParaRPr>
              </a:p>
            </p:txBody>
          </p:sp>
          <p:pic>
            <p:nvPicPr>
              <p:cNvPr id="2" name="図 1">
                <a:extLst>
                  <a:ext uri="{FF2B5EF4-FFF2-40B4-BE49-F238E27FC236}">
                    <a16:creationId xmlns:a16="http://schemas.microsoft.com/office/drawing/2014/main" id="{252F40B4-4C16-0D49-A4EF-2C346658FE28}"/>
                  </a:ext>
                </a:extLst>
              </p:cNvPr>
              <p:cNvPicPr>
                <a:picLocks noChangeAspect="1"/>
              </p:cNvPicPr>
              <p:nvPr/>
            </p:nvPicPr>
            <p:blipFill>
              <a:blip r:embed="rId3"/>
              <a:stretch>
                <a:fillRect/>
              </a:stretch>
            </p:blipFill>
            <p:spPr>
              <a:xfrm>
                <a:off x="843197" y="3654528"/>
                <a:ext cx="1326862" cy="1326862"/>
              </a:xfrm>
              <a:prstGeom prst="rect">
                <a:avLst/>
              </a:prstGeom>
            </p:spPr>
          </p:pic>
        </p:grpSp>
      </p:grpSp>
      <p:grpSp>
        <p:nvGrpSpPr>
          <p:cNvPr id="12" name="グループ化 11">
            <a:extLst>
              <a:ext uri="{FF2B5EF4-FFF2-40B4-BE49-F238E27FC236}">
                <a16:creationId xmlns:a16="http://schemas.microsoft.com/office/drawing/2014/main" id="{9F695209-E4E3-B644-95B3-B72D3D0A2FF4}"/>
              </a:ext>
            </a:extLst>
          </p:cNvPr>
          <p:cNvGrpSpPr/>
          <p:nvPr/>
        </p:nvGrpSpPr>
        <p:grpSpPr>
          <a:xfrm>
            <a:off x="5823344" y="2898981"/>
            <a:ext cx="3320655" cy="2712343"/>
            <a:chOff x="6275858" y="2461969"/>
            <a:chExt cx="3201806" cy="2478837"/>
          </a:xfrm>
        </p:grpSpPr>
        <p:sp>
          <p:nvSpPr>
            <p:cNvPr id="19" name="楕円 12">
              <a:extLst>
                <a:ext uri="{FF2B5EF4-FFF2-40B4-BE49-F238E27FC236}">
                  <a16:creationId xmlns:a16="http://schemas.microsoft.com/office/drawing/2014/main" id="{E78AE981-0C49-C94D-8255-3E14718B1100}"/>
                </a:ext>
              </a:extLst>
            </p:cNvPr>
            <p:cNvSpPr/>
            <p:nvPr/>
          </p:nvSpPr>
          <p:spPr>
            <a:xfrm>
              <a:off x="6275858" y="2461969"/>
              <a:ext cx="3201806" cy="1142999"/>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26" name="テキスト ボックス 25">
              <a:extLst>
                <a:ext uri="{FF2B5EF4-FFF2-40B4-BE49-F238E27FC236}">
                  <a16:creationId xmlns:a16="http://schemas.microsoft.com/office/drawing/2014/main" id="{91283248-739F-504B-8578-6720578C55A0}"/>
                </a:ext>
              </a:extLst>
            </p:cNvPr>
            <p:cNvSpPr txBox="1"/>
            <p:nvPr/>
          </p:nvSpPr>
          <p:spPr>
            <a:xfrm>
              <a:off x="6330975" y="2780343"/>
              <a:ext cx="3145667" cy="421920"/>
            </a:xfrm>
            <a:prstGeom prst="rect">
              <a:avLst/>
            </a:prstGeom>
            <a:noFill/>
          </p:spPr>
          <p:txBody>
            <a:bodyPr wrap="none" rtlCol="0">
              <a:spAutoFit/>
            </a:bodyPr>
            <a:lstStyle/>
            <a:p>
              <a:r>
                <a:rPr lang="ja-JP" altLang="en-US" sz="2400" dirty="0">
                  <a:solidFill>
                    <a:schemeClr val="bg1"/>
                  </a:solidFill>
                  <a:latin typeface="+mn-ea"/>
                  <a:ea typeface="+mn-ea"/>
                </a:rPr>
                <a:t>小規模小売店舗の保護</a:t>
              </a:r>
              <a:endParaRPr kumimoji="1" lang="ja-JP" altLang="en-US" sz="2400" dirty="0">
                <a:solidFill>
                  <a:schemeClr val="bg1"/>
                </a:solidFill>
                <a:latin typeface="+mn-ea"/>
                <a:ea typeface="+mn-ea"/>
              </a:endParaRPr>
            </a:p>
          </p:txBody>
        </p:sp>
        <p:pic>
          <p:nvPicPr>
            <p:cNvPr id="5" name="図 4">
              <a:extLst>
                <a:ext uri="{FF2B5EF4-FFF2-40B4-BE49-F238E27FC236}">
                  <a16:creationId xmlns:a16="http://schemas.microsoft.com/office/drawing/2014/main" id="{CBAC48DA-FD06-C24F-8F97-641D5CFCDDFA}"/>
                </a:ext>
              </a:extLst>
            </p:cNvPr>
            <p:cNvPicPr>
              <a:picLocks noChangeAspect="1"/>
            </p:cNvPicPr>
            <p:nvPr/>
          </p:nvPicPr>
          <p:blipFill>
            <a:blip r:embed="rId4"/>
            <a:stretch>
              <a:fillRect/>
            </a:stretch>
          </p:blipFill>
          <p:spPr>
            <a:xfrm>
              <a:off x="7291922" y="3797806"/>
              <a:ext cx="1143000" cy="1143000"/>
            </a:xfrm>
            <a:prstGeom prst="rect">
              <a:avLst/>
            </a:prstGeom>
          </p:spPr>
        </p:pic>
      </p:grpSp>
      <p:grpSp>
        <p:nvGrpSpPr>
          <p:cNvPr id="11" name="グループ化 10">
            <a:extLst>
              <a:ext uri="{FF2B5EF4-FFF2-40B4-BE49-F238E27FC236}">
                <a16:creationId xmlns:a16="http://schemas.microsoft.com/office/drawing/2014/main" id="{D2B4697A-70F5-D146-B075-62B0AE2461C6}"/>
              </a:ext>
            </a:extLst>
          </p:cNvPr>
          <p:cNvGrpSpPr/>
          <p:nvPr/>
        </p:nvGrpSpPr>
        <p:grpSpPr>
          <a:xfrm>
            <a:off x="3064330" y="3619602"/>
            <a:ext cx="2846634" cy="2969516"/>
            <a:chOff x="3318409" y="2488669"/>
            <a:chExt cx="2549769" cy="2685942"/>
          </a:xfrm>
        </p:grpSpPr>
        <p:pic>
          <p:nvPicPr>
            <p:cNvPr id="3" name="図 2">
              <a:extLst>
                <a:ext uri="{FF2B5EF4-FFF2-40B4-BE49-F238E27FC236}">
                  <a16:creationId xmlns:a16="http://schemas.microsoft.com/office/drawing/2014/main" id="{B7CBA6B9-1529-8741-B107-8BEDFEE762C2}"/>
                </a:ext>
              </a:extLst>
            </p:cNvPr>
            <p:cNvPicPr>
              <a:picLocks noChangeAspect="1"/>
            </p:cNvPicPr>
            <p:nvPr/>
          </p:nvPicPr>
          <p:blipFill>
            <a:blip r:embed="rId5"/>
            <a:stretch>
              <a:fillRect/>
            </a:stretch>
          </p:blipFill>
          <p:spPr>
            <a:xfrm>
              <a:off x="3318409" y="3514482"/>
              <a:ext cx="2481171" cy="1660129"/>
            </a:xfrm>
            <a:prstGeom prst="rect">
              <a:avLst/>
            </a:prstGeom>
          </p:spPr>
        </p:pic>
        <p:sp>
          <p:nvSpPr>
            <p:cNvPr id="21" name="Google Shape;207;p24">
              <a:extLst>
                <a:ext uri="{FF2B5EF4-FFF2-40B4-BE49-F238E27FC236}">
                  <a16:creationId xmlns:a16="http://schemas.microsoft.com/office/drawing/2014/main" id="{6AABFFE4-D023-0549-90F3-4AB8EBCB3B55}"/>
                </a:ext>
              </a:extLst>
            </p:cNvPr>
            <p:cNvSpPr/>
            <p:nvPr/>
          </p:nvSpPr>
          <p:spPr>
            <a:xfrm>
              <a:off x="3437784" y="2488669"/>
              <a:ext cx="2430394" cy="1025813"/>
            </a:xfrm>
            <a:prstGeom prst="ellipse">
              <a:avLst/>
            </a:prstGeom>
            <a:solidFill>
              <a:srgbClr val="FF6600"/>
            </a:solid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defRPr/>
              </a:pPr>
              <a:r>
                <a:rPr lang="ja-JP" altLang="en-US" sz="2400">
                  <a:solidFill>
                    <a:schemeClr val="bg1"/>
                  </a:solidFill>
                  <a:latin typeface="+mn-ea"/>
                  <a:ea typeface="+mn-ea"/>
                </a:rPr>
                <a:t>労働者保護</a:t>
              </a:r>
            </a:p>
          </p:txBody>
        </p:sp>
      </p:grpSp>
      <p:sp>
        <p:nvSpPr>
          <p:cNvPr id="24" name="テキスト ボックス 23">
            <a:extLst>
              <a:ext uri="{FF2B5EF4-FFF2-40B4-BE49-F238E27FC236}">
                <a16:creationId xmlns:a16="http://schemas.microsoft.com/office/drawing/2014/main" id="{D8190CEC-32F8-C64A-977A-4DC90014C772}"/>
              </a:ext>
            </a:extLst>
          </p:cNvPr>
          <p:cNvSpPr txBox="1"/>
          <p:nvPr/>
        </p:nvSpPr>
        <p:spPr>
          <a:xfrm>
            <a:off x="833059" y="1798428"/>
            <a:ext cx="7620711" cy="584775"/>
          </a:xfrm>
          <a:prstGeom prst="rect">
            <a:avLst/>
          </a:prstGeom>
          <a:noFill/>
          <a:ln w="28575">
            <a:solidFill>
              <a:srgbClr val="002060"/>
            </a:solidFill>
          </a:ln>
        </p:spPr>
        <p:txBody>
          <a:bodyPr wrap="square" rtlCol="0">
            <a:spAutoFit/>
          </a:bodyPr>
          <a:lstStyle/>
          <a:p>
            <a:r>
              <a:rPr lang="ja-JP" altLang="en-US" sz="3200" dirty="0">
                <a:latin typeface="+mn-ea"/>
                <a:ea typeface="+mn-ea"/>
              </a:rPr>
              <a:t>日曜・</a:t>
            </a:r>
            <a:r>
              <a:rPr lang="en-US" altLang="ja-JP" sz="3200" dirty="0">
                <a:latin typeface="+mn-ea"/>
                <a:ea typeface="+mn-ea"/>
              </a:rPr>
              <a:t>24</a:t>
            </a:r>
            <a:r>
              <a:rPr lang="ja-JP" altLang="en-US" sz="3200" dirty="0">
                <a:latin typeface="+mn-ea"/>
                <a:ea typeface="+mn-ea"/>
              </a:rPr>
              <a:t>時間営業に対して消極的な理由</a:t>
            </a:r>
            <a:endParaRPr lang="en-US" altLang="ja-JP" sz="2800" dirty="0">
              <a:latin typeface="+mn-ea"/>
              <a:ea typeface="+mn-ea"/>
            </a:endParaRPr>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29</a:t>
            </a:fld>
            <a:endParaRPr lang="ja-JP" altLang="en-US">
              <a:latin typeface="+mn-ea"/>
              <a:ea typeface="+mn-ea"/>
            </a:endParaRPr>
          </a:p>
        </p:txBody>
      </p:sp>
      <p:sp>
        <p:nvSpPr>
          <p:cNvPr id="22" name="Rectangle 5">
            <a:extLst>
              <a:ext uri="{FF2B5EF4-FFF2-40B4-BE49-F238E27FC236}">
                <a16:creationId xmlns:a16="http://schemas.microsoft.com/office/drawing/2014/main" id="{4F07562D-1788-44C3-9EF9-1CE39E5235EB}"/>
              </a:ext>
            </a:extLst>
          </p:cNvPr>
          <p:cNvSpPr txBox="1">
            <a:spLocks noChangeArrowheads="1"/>
          </p:cNvSpPr>
          <p:nvPr/>
        </p:nvSpPr>
        <p:spPr>
          <a:xfrm>
            <a:off x="308426" y="303694"/>
            <a:ext cx="8995461" cy="1143000"/>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ja-JP" altLang="en-US" sz="4000" dirty="0">
                <a:solidFill>
                  <a:schemeClr val="bg1"/>
                </a:solidFill>
                <a:latin typeface="+mn-ea"/>
                <a:ea typeface="+mn-ea"/>
              </a:rPr>
              <a:t>海外事例②　</a:t>
            </a:r>
            <a:r>
              <a:rPr lang="ja-JP" altLang="en-US" sz="2400" dirty="0">
                <a:solidFill>
                  <a:schemeClr val="bg1"/>
                </a:solidFill>
                <a:latin typeface="+mn-ea"/>
                <a:ea typeface="+mn-ea"/>
              </a:rPr>
              <a:t>日曜・</a:t>
            </a:r>
            <a:r>
              <a:rPr lang="en-US" altLang="ja-JP" sz="2400" dirty="0">
                <a:solidFill>
                  <a:schemeClr val="bg1"/>
                </a:solidFill>
                <a:latin typeface="+mn-ea"/>
                <a:ea typeface="+mn-ea"/>
              </a:rPr>
              <a:t>24</a:t>
            </a:r>
            <a:r>
              <a:rPr lang="ja-JP" altLang="en-US" sz="2400" dirty="0">
                <a:solidFill>
                  <a:schemeClr val="bg1"/>
                </a:solidFill>
                <a:latin typeface="+mn-ea"/>
                <a:ea typeface="+mn-ea"/>
              </a:rPr>
              <a:t>時間営業に対して消極的な理由</a:t>
            </a:r>
          </a:p>
          <a:p>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Tree>
    <p:extLst>
      <p:ext uri="{BB962C8B-B14F-4D97-AF65-F5344CB8AC3E}">
        <p14:creationId xmlns:p14="http://schemas.microsoft.com/office/powerpoint/2010/main" val="2206294698"/>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3"/>
          <p:cNvGrpSpPr/>
          <p:nvPr/>
        </p:nvGrpSpPr>
        <p:grpSpPr>
          <a:xfrm>
            <a:off x="0" y="0"/>
            <a:ext cx="9144000" cy="6858000"/>
            <a:chOff x="0" y="0"/>
            <a:chExt cx="5760" cy="663"/>
          </a:xfrm>
        </p:grpSpPr>
        <p:sp>
          <p:nvSpPr>
            <p:cNvPr id="165" name="Google Shape;165;p3"/>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Narrow"/>
                <a:buNone/>
              </a:pPr>
              <a:r>
                <a:rPr lang="ja-JP" sz="1800" b="0" i="0" u="none" strike="noStrike" cap="none">
                  <a:solidFill>
                    <a:srgbClr val="000000"/>
                  </a:solidFill>
                  <a:latin typeface="+mn-ea"/>
                  <a:ea typeface="+mn-ea"/>
                  <a:cs typeface="Arial Narrow"/>
                  <a:sym typeface="Arial Narrow"/>
                </a:rPr>
                <a:t>は</a:t>
              </a:r>
              <a:endParaRPr>
                <a:latin typeface="+mn-ea"/>
                <a:ea typeface="+mn-ea"/>
              </a:endParaRPr>
            </a:p>
          </p:txBody>
        </p:sp>
        <p:sp>
          <p:nvSpPr>
            <p:cNvPr id="166" name="Google Shape;166;p3"/>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Narrow"/>
                <a:sym typeface="Arial Narrow"/>
              </a:endParaRPr>
            </a:p>
          </p:txBody>
        </p:sp>
      </p:grpSp>
      <p:sp>
        <p:nvSpPr>
          <p:cNvPr id="167" name="Google Shape;167;p3"/>
          <p:cNvSpPr txBox="1">
            <a:spLocks noGrp="1"/>
          </p:cNvSpPr>
          <p:nvPr>
            <p:ph type="title"/>
          </p:nvPr>
        </p:nvSpPr>
        <p:spPr>
          <a:xfrm>
            <a:off x="611188" y="2636838"/>
            <a:ext cx="8229600" cy="922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tLang="ja-JP" sz="4800">
                <a:solidFill>
                  <a:schemeClr val="lt1"/>
                </a:solidFill>
                <a:latin typeface="+mn-ea"/>
                <a:ea typeface="+mn-ea"/>
              </a:rPr>
              <a:t>1.</a:t>
            </a:r>
            <a:r>
              <a:rPr lang="ja-JP" sz="4800">
                <a:solidFill>
                  <a:schemeClr val="lt1"/>
                </a:solidFill>
                <a:latin typeface="+mn-ea"/>
                <a:ea typeface="+mn-ea"/>
              </a:rPr>
              <a:t>背景・目的</a:t>
            </a:r>
            <a:endParaRPr sz="4800" dirty="0">
              <a:solidFill>
                <a:schemeClr val="lt1"/>
              </a:solidFill>
              <a:latin typeface="+mn-ea"/>
              <a:ea typeface="+mn-ea"/>
            </a:endParaRPr>
          </a:p>
        </p:txBody>
      </p:sp>
      <p:sp>
        <p:nvSpPr>
          <p:cNvPr id="168" name="Google Shape;168;p3"/>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altLang="ja-JP" sz="1400" b="0" i="0" u="none" strike="noStrike" cap="none">
                <a:solidFill>
                  <a:schemeClr val="lt1"/>
                </a:solidFill>
                <a:latin typeface="+mn-ea"/>
                <a:ea typeface="+mn-ea"/>
                <a:cs typeface="Arial"/>
                <a:sym typeface="Arial"/>
              </a:rPr>
              <a:t>3</a:t>
            </a:fld>
            <a:endParaRPr sz="1400" b="0" i="0" u="none" strike="noStrike" cap="none">
              <a:solidFill>
                <a:schemeClr val="lt1"/>
              </a:solidFill>
              <a:latin typeface="+mn-ea"/>
              <a:ea typeface="+mn-ea"/>
              <a:cs typeface="Arial"/>
              <a:sym typeface="Arial"/>
            </a:endParaRPr>
          </a:p>
        </p:txBody>
      </p:sp>
    </p:spTree>
    <p:extLst>
      <p:ext uri="{BB962C8B-B14F-4D97-AF65-F5344CB8AC3E}">
        <p14:creationId xmlns:p14="http://schemas.microsoft.com/office/powerpoint/2010/main" val="4187821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0" name="テキスト ボックス 9">
            <a:extLst>
              <a:ext uri="{FF2B5EF4-FFF2-40B4-BE49-F238E27FC236}">
                <a16:creationId xmlns:a16="http://schemas.microsoft.com/office/drawing/2014/main" id="{0538765D-5F2A-6E4C-BA69-606922D4C8CD}"/>
              </a:ext>
            </a:extLst>
          </p:cNvPr>
          <p:cNvSpPr txBox="1"/>
          <p:nvPr/>
        </p:nvSpPr>
        <p:spPr>
          <a:xfrm>
            <a:off x="1" y="1372128"/>
            <a:ext cx="9675738" cy="492443"/>
          </a:xfrm>
          <a:prstGeom prst="rect">
            <a:avLst/>
          </a:prstGeom>
          <a:noFill/>
        </p:spPr>
        <p:txBody>
          <a:bodyPr wrap="square" rtlCol="0">
            <a:spAutoFit/>
          </a:bodyPr>
          <a:lstStyle/>
          <a:p>
            <a:r>
              <a:rPr lang="ja-JP" altLang="en-US" sz="2500" dirty="0"/>
              <a:t>しかし、近年、営業時間の</a:t>
            </a:r>
            <a:r>
              <a:rPr lang="ja-JP" altLang="en-US" sz="2500" dirty="0">
                <a:solidFill>
                  <a:srgbClr val="003366"/>
                </a:solidFill>
              </a:rPr>
              <a:t>規制緩和</a:t>
            </a:r>
            <a:r>
              <a:rPr lang="ja-JP" altLang="en-US" sz="2500" dirty="0"/>
              <a:t>を求める議論が起きている</a:t>
            </a:r>
            <a:endParaRPr lang="en-US" altLang="ja-JP" sz="2500" dirty="0"/>
          </a:p>
        </p:txBody>
      </p:sp>
      <p:grpSp>
        <p:nvGrpSpPr>
          <p:cNvPr id="29" name="グループ化 28">
            <a:extLst>
              <a:ext uri="{FF2B5EF4-FFF2-40B4-BE49-F238E27FC236}">
                <a16:creationId xmlns:a16="http://schemas.microsoft.com/office/drawing/2014/main" id="{C3FF0A5A-7B34-4D48-9607-371CACE4317C}"/>
              </a:ext>
            </a:extLst>
          </p:cNvPr>
          <p:cNvGrpSpPr/>
          <p:nvPr/>
        </p:nvGrpSpPr>
        <p:grpSpPr>
          <a:xfrm>
            <a:off x="3869651" y="1811704"/>
            <a:ext cx="1581031" cy="790220"/>
            <a:chOff x="3773801" y="2417175"/>
            <a:chExt cx="1325246" cy="701825"/>
          </a:xfrm>
        </p:grpSpPr>
        <p:sp>
          <p:nvSpPr>
            <p:cNvPr id="34" name="楕円 13">
              <a:extLst>
                <a:ext uri="{FF2B5EF4-FFF2-40B4-BE49-F238E27FC236}">
                  <a16:creationId xmlns:a16="http://schemas.microsoft.com/office/drawing/2014/main" id="{0D31A717-464D-FA48-B8C0-5916F5D8ACA9}"/>
                </a:ext>
              </a:extLst>
            </p:cNvPr>
            <p:cNvSpPr/>
            <p:nvPr/>
          </p:nvSpPr>
          <p:spPr>
            <a:xfrm>
              <a:off x="3773801" y="2417175"/>
              <a:ext cx="1314814" cy="701825"/>
            </a:xfrm>
            <a:prstGeom prst="ellipse">
              <a:avLst/>
            </a:prstGeom>
            <a:solidFill>
              <a:srgbClr val="FF99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2" name="テキスト ボックス 1">
              <a:extLst>
                <a:ext uri="{FF2B5EF4-FFF2-40B4-BE49-F238E27FC236}">
                  <a16:creationId xmlns:a16="http://schemas.microsoft.com/office/drawing/2014/main" id="{E9002857-2899-6945-A865-6ED2C6091D25}"/>
                </a:ext>
              </a:extLst>
            </p:cNvPr>
            <p:cNvSpPr txBox="1"/>
            <p:nvPr/>
          </p:nvSpPr>
          <p:spPr>
            <a:xfrm>
              <a:off x="3937852" y="2537765"/>
              <a:ext cx="1161195" cy="410023"/>
            </a:xfrm>
            <a:prstGeom prst="rect">
              <a:avLst/>
            </a:prstGeom>
            <a:noFill/>
          </p:spPr>
          <p:txBody>
            <a:bodyPr wrap="none" rtlCol="0">
              <a:spAutoFit/>
            </a:bodyPr>
            <a:lstStyle/>
            <a:p>
              <a:r>
                <a:rPr kumimoji="1" lang="ja-JP" altLang="en-US" sz="2400" dirty="0">
                  <a:solidFill>
                    <a:schemeClr val="bg1"/>
                  </a:solidFill>
                  <a:latin typeface="+mn-ea"/>
                  <a:ea typeface="+mn-ea"/>
                </a:rPr>
                <a:t>なぜか？</a:t>
              </a:r>
            </a:p>
          </p:txBody>
        </p:sp>
      </p:grpSp>
      <p:grpSp>
        <p:nvGrpSpPr>
          <p:cNvPr id="14" name="グループ化 13">
            <a:extLst>
              <a:ext uri="{FF2B5EF4-FFF2-40B4-BE49-F238E27FC236}">
                <a16:creationId xmlns:a16="http://schemas.microsoft.com/office/drawing/2014/main" id="{1C3B54C3-96A3-B646-877D-FF1B88AC80AD}"/>
              </a:ext>
            </a:extLst>
          </p:cNvPr>
          <p:cNvGrpSpPr/>
          <p:nvPr/>
        </p:nvGrpSpPr>
        <p:grpSpPr>
          <a:xfrm>
            <a:off x="5148912" y="3592818"/>
            <a:ext cx="3252887" cy="1101735"/>
            <a:chOff x="5248977" y="4422492"/>
            <a:chExt cx="3437823" cy="1230609"/>
          </a:xfrm>
        </p:grpSpPr>
        <p:pic>
          <p:nvPicPr>
            <p:cNvPr id="5" name="図 4">
              <a:extLst>
                <a:ext uri="{FF2B5EF4-FFF2-40B4-BE49-F238E27FC236}">
                  <a16:creationId xmlns:a16="http://schemas.microsoft.com/office/drawing/2014/main" id="{10DA965E-936E-8343-B72E-D0462F7ADEDC}"/>
                </a:ext>
              </a:extLst>
            </p:cNvPr>
            <p:cNvPicPr>
              <a:picLocks noChangeAspect="1"/>
            </p:cNvPicPr>
            <p:nvPr/>
          </p:nvPicPr>
          <p:blipFill>
            <a:blip r:embed="rId3"/>
            <a:stretch>
              <a:fillRect/>
            </a:stretch>
          </p:blipFill>
          <p:spPr>
            <a:xfrm>
              <a:off x="6355822" y="4510101"/>
              <a:ext cx="1143000" cy="1143000"/>
            </a:xfrm>
            <a:prstGeom prst="rect">
              <a:avLst/>
            </a:prstGeom>
          </p:spPr>
        </p:pic>
        <p:pic>
          <p:nvPicPr>
            <p:cNvPr id="6" name="図 5">
              <a:extLst>
                <a:ext uri="{FF2B5EF4-FFF2-40B4-BE49-F238E27FC236}">
                  <a16:creationId xmlns:a16="http://schemas.microsoft.com/office/drawing/2014/main" id="{73F0A62B-6559-5049-A199-E40599724CBA}"/>
                </a:ext>
              </a:extLst>
            </p:cNvPr>
            <p:cNvPicPr>
              <a:picLocks noChangeAspect="1"/>
            </p:cNvPicPr>
            <p:nvPr/>
          </p:nvPicPr>
          <p:blipFill>
            <a:blip r:embed="rId4"/>
            <a:stretch>
              <a:fillRect/>
            </a:stretch>
          </p:blipFill>
          <p:spPr>
            <a:xfrm>
              <a:off x="5248977" y="4422492"/>
              <a:ext cx="1143000" cy="1143000"/>
            </a:xfrm>
            <a:prstGeom prst="rect">
              <a:avLst/>
            </a:prstGeom>
          </p:spPr>
        </p:pic>
        <p:pic>
          <p:nvPicPr>
            <p:cNvPr id="7" name="図 6">
              <a:extLst>
                <a:ext uri="{FF2B5EF4-FFF2-40B4-BE49-F238E27FC236}">
                  <a16:creationId xmlns:a16="http://schemas.microsoft.com/office/drawing/2014/main" id="{2CFEC40D-B4A2-6A43-A3B9-248C5A88F6D6}"/>
                </a:ext>
              </a:extLst>
            </p:cNvPr>
            <p:cNvPicPr>
              <a:picLocks noChangeAspect="1"/>
            </p:cNvPicPr>
            <p:nvPr/>
          </p:nvPicPr>
          <p:blipFill>
            <a:blip r:embed="rId5"/>
            <a:stretch>
              <a:fillRect/>
            </a:stretch>
          </p:blipFill>
          <p:spPr>
            <a:xfrm>
              <a:off x="7310536" y="4432040"/>
              <a:ext cx="1376264" cy="1190870"/>
            </a:xfrm>
            <a:prstGeom prst="rect">
              <a:avLst/>
            </a:prstGeom>
          </p:spPr>
        </p:pic>
      </p:grpSp>
      <p:grpSp>
        <p:nvGrpSpPr>
          <p:cNvPr id="28" name="グループ化 27">
            <a:extLst>
              <a:ext uri="{FF2B5EF4-FFF2-40B4-BE49-F238E27FC236}">
                <a16:creationId xmlns:a16="http://schemas.microsoft.com/office/drawing/2014/main" id="{D45D1DFF-6810-4543-A783-74583DA5E9E9}"/>
              </a:ext>
            </a:extLst>
          </p:cNvPr>
          <p:cNvGrpSpPr/>
          <p:nvPr/>
        </p:nvGrpSpPr>
        <p:grpSpPr>
          <a:xfrm>
            <a:off x="4664134" y="2677120"/>
            <a:ext cx="4119924" cy="2273482"/>
            <a:chOff x="4701949" y="3414856"/>
            <a:chExt cx="4065538" cy="2271798"/>
          </a:xfrm>
        </p:grpSpPr>
        <p:sp>
          <p:nvSpPr>
            <p:cNvPr id="4" name="テキスト ボックス 3">
              <a:extLst>
                <a:ext uri="{FF2B5EF4-FFF2-40B4-BE49-F238E27FC236}">
                  <a16:creationId xmlns:a16="http://schemas.microsoft.com/office/drawing/2014/main" id="{E50C5FA9-D166-C94A-9DF9-E4331D6D3E69}"/>
                </a:ext>
              </a:extLst>
            </p:cNvPr>
            <p:cNvSpPr txBox="1"/>
            <p:nvPr/>
          </p:nvSpPr>
          <p:spPr>
            <a:xfrm>
              <a:off x="4701949" y="3414856"/>
              <a:ext cx="4065538" cy="830381"/>
            </a:xfrm>
            <a:prstGeom prst="rect">
              <a:avLst/>
            </a:prstGeom>
            <a:noFill/>
          </p:spPr>
          <p:txBody>
            <a:bodyPr wrap="square" rtlCol="0">
              <a:spAutoFit/>
            </a:bodyPr>
            <a:lstStyle/>
            <a:p>
              <a:pPr algn="ctr"/>
              <a:r>
                <a:rPr kumimoji="1" lang="ja-JP" altLang="en-US" sz="2400" dirty="0">
                  <a:latin typeface="+mn-ea"/>
                  <a:ea typeface="+mn-ea"/>
                </a:rPr>
                <a:t>資本力のある</a:t>
              </a:r>
              <a:endParaRPr kumimoji="1" lang="en-US" altLang="ja-JP" sz="2400" dirty="0">
                <a:latin typeface="+mn-ea"/>
                <a:ea typeface="+mn-ea"/>
              </a:endParaRPr>
            </a:p>
            <a:p>
              <a:pPr algn="ctr"/>
              <a:r>
                <a:rPr kumimoji="1" lang="ja-JP" altLang="en-US" sz="2400" dirty="0">
                  <a:latin typeface="+mn-ea"/>
                  <a:ea typeface="+mn-ea"/>
                </a:rPr>
                <a:t>大規模店舗の</a:t>
              </a:r>
              <a:r>
                <a:rPr lang="ja-JP" altLang="en-US" sz="2400" dirty="0">
                  <a:latin typeface="+mn-ea"/>
                  <a:ea typeface="+mn-ea"/>
                </a:rPr>
                <a:t>要請</a:t>
              </a:r>
              <a:endParaRPr kumimoji="1" lang="en-US" altLang="ja-JP" sz="2400" dirty="0">
                <a:latin typeface="+mn-ea"/>
                <a:ea typeface="+mn-ea"/>
              </a:endParaRPr>
            </a:p>
          </p:txBody>
        </p:sp>
        <p:sp>
          <p:nvSpPr>
            <p:cNvPr id="15" name="角丸四角形 14">
              <a:extLst>
                <a:ext uri="{FF2B5EF4-FFF2-40B4-BE49-F238E27FC236}">
                  <a16:creationId xmlns:a16="http://schemas.microsoft.com/office/drawing/2014/main" id="{7E6C6D20-F9F4-3842-A764-3AD2231ADFDB}"/>
                </a:ext>
              </a:extLst>
            </p:cNvPr>
            <p:cNvSpPr/>
            <p:nvPr/>
          </p:nvSpPr>
          <p:spPr>
            <a:xfrm>
              <a:off x="4723279" y="3415986"/>
              <a:ext cx="3925077" cy="2270668"/>
            </a:xfrm>
            <a:prstGeom prst="round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24" name="グループ化 23">
            <a:extLst>
              <a:ext uri="{FF2B5EF4-FFF2-40B4-BE49-F238E27FC236}">
                <a16:creationId xmlns:a16="http://schemas.microsoft.com/office/drawing/2014/main" id="{F03D323E-10F6-3048-87DD-55F916FE53E6}"/>
              </a:ext>
            </a:extLst>
          </p:cNvPr>
          <p:cNvGrpSpPr/>
          <p:nvPr/>
        </p:nvGrpSpPr>
        <p:grpSpPr>
          <a:xfrm>
            <a:off x="369540" y="2677120"/>
            <a:ext cx="3785103" cy="2273482"/>
            <a:chOff x="199837" y="3450697"/>
            <a:chExt cx="3785103" cy="2253448"/>
          </a:xfrm>
        </p:grpSpPr>
        <p:sp>
          <p:nvSpPr>
            <p:cNvPr id="3" name="テキスト ボックス 2">
              <a:extLst>
                <a:ext uri="{FF2B5EF4-FFF2-40B4-BE49-F238E27FC236}">
                  <a16:creationId xmlns:a16="http://schemas.microsoft.com/office/drawing/2014/main" id="{F3BE5571-80FB-6C45-8B0B-EE75E6B9AF41}"/>
                </a:ext>
              </a:extLst>
            </p:cNvPr>
            <p:cNvSpPr txBox="1"/>
            <p:nvPr/>
          </p:nvSpPr>
          <p:spPr>
            <a:xfrm>
              <a:off x="976620" y="3631759"/>
              <a:ext cx="2185214" cy="492443"/>
            </a:xfrm>
            <a:prstGeom prst="rect">
              <a:avLst/>
            </a:prstGeom>
            <a:noFill/>
          </p:spPr>
          <p:txBody>
            <a:bodyPr wrap="none" rtlCol="0">
              <a:spAutoFit/>
            </a:bodyPr>
            <a:lstStyle/>
            <a:p>
              <a:r>
                <a:rPr lang="ja-JP" altLang="en-US" sz="2600" dirty="0">
                  <a:latin typeface="+mn-ea"/>
                  <a:ea typeface="+mn-ea"/>
                </a:rPr>
                <a:t>失業率の改善</a:t>
              </a:r>
              <a:endParaRPr kumimoji="1" lang="ja-JP" altLang="en-US" sz="2600" dirty="0">
                <a:latin typeface="+mn-ea"/>
                <a:ea typeface="+mn-ea"/>
              </a:endParaRPr>
            </a:p>
          </p:txBody>
        </p:sp>
        <p:sp>
          <p:nvSpPr>
            <p:cNvPr id="8" name="角丸四角形 7">
              <a:extLst>
                <a:ext uri="{FF2B5EF4-FFF2-40B4-BE49-F238E27FC236}">
                  <a16:creationId xmlns:a16="http://schemas.microsoft.com/office/drawing/2014/main" id="{A1F06ACF-3874-EB4F-BED0-821C39188F1C}"/>
                </a:ext>
              </a:extLst>
            </p:cNvPr>
            <p:cNvSpPr/>
            <p:nvPr/>
          </p:nvSpPr>
          <p:spPr>
            <a:xfrm>
              <a:off x="199837" y="3450697"/>
              <a:ext cx="3785103" cy="2253448"/>
            </a:xfrm>
            <a:prstGeom prst="roundRect">
              <a:avLst/>
            </a:prstGeom>
            <a:no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n-ea"/>
              </a:endParaRPr>
            </a:p>
          </p:txBody>
        </p:sp>
      </p:grpSp>
      <p:pic>
        <p:nvPicPr>
          <p:cNvPr id="16" name="図 15">
            <a:extLst>
              <a:ext uri="{FF2B5EF4-FFF2-40B4-BE49-F238E27FC236}">
                <a16:creationId xmlns:a16="http://schemas.microsoft.com/office/drawing/2014/main" id="{E1E69230-05C8-7B42-961B-A5A27AA10571}"/>
              </a:ext>
            </a:extLst>
          </p:cNvPr>
          <p:cNvPicPr>
            <a:picLocks noChangeAspect="1"/>
          </p:cNvPicPr>
          <p:nvPr/>
        </p:nvPicPr>
        <p:blipFill>
          <a:blip r:embed="rId6"/>
          <a:stretch>
            <a:fillRect/>
          </a:stretch>
        </p:blipFill>
        <p:spPr>
          <a:xfrm>
            <a:off x="905048" y="3226955"/>
            <a:ext cx="2373481" cy="1759643"/>
          </a:xfrm>
          <a:prstGeom prst="rect">
            <a:avLst/>
          </a:prstGeom>
        </p:spPr>
      </p:pic>
      <p:grpSp>
        <p:nvGrpSpPr>
          <p:cNvPr id="20" name="グループ化 19">
            <a:extLst>
              <a:ext uri="{FF2B5EF4-FFF2-40B4-BE49-F238E27FC236}">
                <a16:creationId xmlns:a16="http://schemas.microsoft.com/office/drawing/2014/main" id="{4EE2046D-06B4-E846-87CF-0FD2A42ADCEA}"/>
              </a:ext>
            </a:extLst>
          </p:cNvPr>
          <p:cNvGrpSpPr/>
          <p:nvPr/>
        </p:nvGrpSpPr>
        <p:grpSpPr>
          <a:xfrm>
            <a:off x="299105" y="5504246"/>
            <a:ext cx="3748659" cy="898474"/>
            <a:chOff x="482567" y="2671172"/>
            <a:chExt cx="3367389" cy="745954"/>
          </a:xfrm>
        </p:grpSpPr>
        <p:pic>
          <p:nvPicPr>
            <p:cNvPr id="17" name="図 16">
              <a:extLst>
                <a:ext uri="{FF2B5EF4-FFF2-40B4-BE49-F238E27FC236}">
                  <a16:creationId xmlns:a16="http://schemas.microsoft.com/office/drawing/2014/main" id="{878BDBD3-974C-6F49-A2AD-AFE788D33B6A}"/>
                </a:ext>
              </a:extLst>
            </p:cNvPr>
            <p:cNvPicPr>
              <a:picLocks noChangeAspect="1"/>
            </p:cNvPicPr>
            <p:nvPr/>
          </p:nvPicPr>
          <p:blipFill>
            <a:blip r:embed="rId7"/>
            <a:stretch>
              <a:fillRect/>
            </a:stretch>
          </p:blipFill>
          <p:spPr>
            <a:xfrm>
              <a:off x="1651041" y="2678111"/>
              <a:ext cx="1045419" cy="714370"/>
            </a:xfrm>
            <a:prstGeom prst="rect">
              <a:avLst/>
            </a:prstGeom>
          </p:spPr>
        </p:pic>
        <p:pic>
          <p:nvPicPr>
            <p:cNvPr id="18" name="図 17">
              <a:extLst>
                <a:ext uri="{FF2B5EF4-FFF2-40B4-BE49-F238E27FC236}">
                  <a16:creationId xmlns:a16="http://schemas.microsoft.com/office/drawing/2014/main" id="{52469884-938C-4F42-AC1C-5DB9C0D1B9B6}"/>
                </a:ext>
              </a:extLst>
            </p:cNvPr>
            <p:cNvPicPr>
              <a:picLocks noChangeAspect="1"/>
            </p:cNvPicPr>
            <p:nvPr/>
          </p:nvPicPr>
          <p:blipFill>
            <a:blip r:embed="rId8"/>
            <a:stretch>
              <a:fillRect/>
            </a:stretch>
          </p:blipFill>
          <p:spPr>
            <a:xfrm>
              <a:off x="2804537" y="2702756"/>
              <a:ext cx="1045419" cy="714370"/>
            </a:xfrm>
            <a:prstGeom prst="rect">
              <a:avLst/>
            </a:prstGeom>
          </p:spPr>
        </p:pic>
        <p:pic>
          <p:nvPicPr>
            <p:cNvPr id="19" name="図 18">
              <a:extLst>
                <a:ext uri="{FF2B5EF4-FFF2-40B4-BE49-F238E27FC236}">
                  <a16:creationId xmlns:a16="http://schemas.microsoft.com/office/drawing/2014/main" id="{06940D3E-B5B3-6F46-AB6C-F902A231D7E9}"/>
                </a:ext>
              </a:extLst>
            </p:cNvPr>
            <p:cNvPicPr>
              <a:picLocks noChangeAspect="1"/>
            </p:cNvPicPr>
            <p:nvPr/>
          </p:nvPicPr>
          <p:blipFill>
            <a:blip r:embed="rId9"/>
            <a:stretch>
              <a:fillRect/>
            </a:stretch>
          </p:blipFill>
          <p:spPr>
            <a:xfrm>
              <a:off x="482567" y="2671172"/>
              <a:ext cx="1045419" cy="714370"/>
            </a:xfrm>
            <a:prstGeom prst="rect">
              <a:avLst/>
            </a:prstGeom>
          </p:spPr>
        </p:pic>
      </p:grpSp>
      <p:sp>
        <p:nvSpPr>
          <p:cNvPr id="9" name="テキスト ボックス 8">
            <a:extLst>
              <a:ext uri="{FF2B5EF4-FFF2-40B4-BE49-F238E27FC236}">
                <a16:creationId xmlns:a16="http://schemas.microsoft.com/office/drawing/2014/main" id="{5C0EFA82-3F28-4A46-A8BF-AD197006D3D3}"/>
              </a:ext>
            </a:extLst>
          </p:cNvPr>
          <p:cNvSpPr txBox="1"/>
          <p:nvPr/>
        </p:nvSpPr>
        <p:spPr>
          <a:xfrm>
            <a:off x="1101439" y="5044627"/>
            <a:ext cx="2321469" cy="461665"/>
          </a:xfrm>
          <a:prstGeom prst="rect">
            <a:avLst/>
          </a:prstGeom>
          <a:noFill/>
        </p:spPr>
        <p:txBody>
          <a:bodyPr wrap="none" rtlCol="0">
            <a:spAutoFit/>
          </a:bodyPr>
          <a:lstStyle/>
          <a:p>
            <a:r>
              <a:rPr kumimoji="1" lang="ja-JP" altLang="en-US" sz="2400" dirty="0">
                <a:latin typeface="+mn-ea"/>
                <a:ea typeface="+mn-ea"/>
              </a:rPr>
              <a:t>主に南欧の国々</a:t>
            </a:r>
          </a:p>
        </p:txBody>
      </p:sp>
      <p:sp>
        <p:nvSpPr>
          <p:cNvPr id="11" name="テキスト ボックス 10">
            <a:extLst>
              <a:ext uri="{FF2B5EF4-FFF2-40B4-BE49-F238E27FC236}">
                <a16:creationId xmlns:a16="http://schemas.microsoft.com/office/drawing/2014/main" id="{B62E3DEC-9B00-8A4A-898A-C1E8E83FE05B}"/>
              </a:ext>
            </a:extLst>
          </p:cNvPr>
          <p:cNvSpPr txBox="1"/>
          <p:nvPr/>
        </p:nvSpPr>
        <p:spPr>
          <a:xfrm>
            <a:off x="5297169" y="5019138"/>
            <a:ext cx="3156633" cy="461665"/>
          </a:xfrm>
          <a:prstGeom prst="rect">
            <a:avLst/>
          </a:prstGeom>
          <a:noFill/>
        </p:spPr>
        <p:txBody>
          <a:bodyPr wrap="none" rtlCol="0">
            <a:spAutoFit/>
          </a:bodyPr>
          <a:lstStyle/>
          <a:p>
            <a:r>
              <a:rPr kumimoji="1" lang="ja-JP" altLang="en-US" sz="2400" dirty="0">
                <a:latin typeface="+mn-ea"/>
                <a:ea typeface="+mn-ea"/>
              </a:rPr>
              <a:t>特に規制が厳しい国々</a:t>
            </a:r>
          </a:p>
        </p:txBody>
      </p:sp>
      <p:grpSp>
        <p:nvGrpSpPr>
          <p:cNvPr id="21" name="グループ化 20">
            <a:extLst>
              <a:ext uri="{FF2B5EF4-FFF2-40B4-BE49-F238E27FC236}">
                <a16:creationId xmlns:a16="http://schemas.microsoft.com/office/drawing/2014/main" id="{99F44696-A2C4-8143-A5CC-8AD5F268C8A9}"/>
              </a:ext>
            </a:extLst>
          </p:cNvPr>
          <p:cNvGrpSpPr/>
          <p:nvPr/>
        </p:nvGrpSpPr>
        <p:grpSpPr>
          <a:xfrm>
            <a:off x="4994029" y="5570366"/>
            <a:ext cx="3610628" cy="822995"/>
            <a:chOff x="5126533" y="2682145"/>
            <a:chExt cx="3478034" cy="764077"/>
          </a:xfrm>
        </p:grpSpPr>
        <p:pic>
          <p:nvPicPr>
            <p:cNvPr id="22" name="図 21">
              <a:extLst>
                <a:ext uri="{FF2B5EF4-FFF2-40B4-BE49-F238E27FC236}">
                  <a16:creationId xmlns:a16="http://schemas.microsoft.com/office/drawing/2014/main" id="{19AE73F1-4B87-9340-A714-AFC27802A9F7}"/>
                </a:ext>
              </a:extLst>
            </p:cNvPr>
            <p:cNvPicPr>
              <a:picLocks noChangeAspect="1"/>
            </p:cNvPicPr>
            <p:nvPr/>
          </p:nvPicPr>
          <p:blipFill>
            <a:blip r:embed="rId10"/>
            <a:stretch>
              <a:fillRect/>
            </a:stretch>
          </p:blipFill>
          <p:spPr>
            <a:xfrm>
              <a:off x="7498822" y="2682145"/>
              <a:ext cx="1105745" cy="755592"/>
            </a:xfrm>
            <a:prstGeom prst="rect">
              <a:avLst/>
            </a:prstGeom>
          </p:spPr>
        </p:pic>
        <p:pic>
          <p:nvPicPr>
            <p:cNvPr id="23" name="図 22">
              <a:extLst>
                <a:ext uri="{FF2B5EF4-FFF2-40B4-BE49-F238E27FC236}">
                  <a16:creationId xmlns:a16="http://schemas.microsoft.com/office/drawing/2014/main" id="{CECEFEE8-1EF3-7E4C-AB8C-56AC183D4B2C}"/>
                </a:ext>
              </a:extLst>
            </p:cNvPr>
            <p:cNvPicPr>
              <a:picLocks noChangeAspect="1"/>
            </p:cNvPicPr>
            <p:nvPr/>
          </p:nvPicPr>
          <p:blipFill>
            <a:blip r:embed="rId11"/>
            <a:stretch>
              <a:fillRect/>
            </a:stretch>
          </p:blipFill>
          <p:spPr>
            <a:xfrm>
              <a:off x="6268048" y="2690433"/>
              <a:ext cx="1110717" cy="755789"/>
            </a:xfrm>
            <a:prstGeom prst="rect">
              <a:avLst/>
            </a:prstGeom>
          </p:spPr>
        </p:pic>
        <p:pic>
          <p:nvPicPr>
            <p:cNvPr id="25" name="図 24">
              <a:extLst>
                <a:ext uri="{FF2B5EF4-FFF2-40B4-BE49-F238E27FC236}">
                  <a16:creationId xmlns:a16="http://schemas.microsoft.com/office/drawing/2014/main" id="{9465B23F-34D5-EB42-B259-1C74ED1A959B}"/>
                </a:ext>
              </a:extLst>
            </p:cNvPr>
            <p:cNvPicPr>
              <a:picLocks noChangeAspect="1"/>
            </p:cNvPicPr>
            <p:nvPr/>
          </p:nvPicPr>
          <p:blipFill>
            <a:blip r:embed="rId12"/>
            <a:stretch>
              <a:fillRect/>
            </a:stretch>
          </p:blipFill>
          <p:spPr>
            <a:xfrm>
              <a:off x="5126533" y="2690433"/>
              <a:ext cx="1045418" cy="714369"/>
            </a:xfrm>
            <a:prstGeom prst="rect">
              <a:avLst/>
            </a:prstGeom>
          </p:spPr>
        </p:pic>
      </p:grpSp>
      <p:sp>
        <p:nvSpPr>
          <p:cNvPr id="33" name="角丸四角形 32">
            <a:extLst>
              <a:ext uri="{FF2B5EF4-FFF2-40B4-BE49-F238E27FC236}">
                <a16:creationId xmlns:a16="http://schemas.microsoft.com/office/drawing/2014/main" id="{C55966D6-D02C-DC44-ADE3-5C6830FCB41D}"/>
              </a:ext>
            </a:extLst>
          </p:cNvPr>
          <p:cNvSpPr/>
          <p:nvPr/>
        </p:nvSpPr>
        <p:spPr>
          <a:xfrm>
            <a:off x="99753" y="2543695"/>
            <a:ext cx="4366945" cy="4269411"/>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p:cNvSpPr txBox="1"/>
          <p:nvPr/>
        </p:nvSpPr>
        <p:spPr>
          <a:xfrm>
            <a:off x="341615" y="6306121"/>
            <a:ext cx="1015021" cy="400110"/>
          </a:xfrm>
          <a:prstGeom prst="rect">
            <a:avLst/>
          </a:prstGeom>
          <a:noFill/>
        </p:spPr>
        <p:txBody>
          <a:bodyPr wrap="none" rtlCol="0">
            <a:spAutoFit/>
          </a:bodyPr>
          <a:lstStyle/>
          <a:p>
            <a:r>
              <a:rPr kumimoji="1" lang="ja-JP" altLang="en-US" sz="2000" dirty="0">
                <a:latin typeface="+mn-ea"/>
                <a:ea typeface="+mn-ea"/>
              </a:rPr>
              <a:t>イタリア</a:t>
            </a:r>
          </a:p>
        </p:txBody>
      </p:sp>
      <p:sp>
        <p:nvSpPr>
          <p:cNvPr id="13" name="テキスト ボックス 12"/>
          <p:cNvSpPr txBox="1"/>
          <p:nvPr/>
        </p:nvSpPr>
        <p:spPr>
          <a:xfrm>
            <a:off x="1649200" y="6306121"/>
            <a:ext cx="1431243" cy="400110"/>
          </a:xfrm>
          <a:prstGeom prst="rect">
            <a:avLst/>
          </a:prstGeom>
          <a:noFill/>
        </p:spPr>
        <p:txBody>
          <a:bodyPr wrap="square" rtlCol="0">
            <a:spAutoFit/>
          </a:bodyPr>
          <a:lstStyle/>
          <a:p>
            <a:r>
              <a:rPr kumimoji="1" lang="ja-JP" altLang="en-US" sz="2000" dirty="0">
                <a:latin typeface="+mn-ea"/>
                <a:ea typeface="+mn-ea"/>
              </a:rPr>
              <a:t>スペイン</a:t>
            </a:r>
          </a:p>
        </p:txBody>
      </p:sp>
      <p:sp>
        <p:nvSpPr>
          <p:cNvPr id="26" name="テキスト ボックス 25"/>
          <p:cNvSpPr txBox="1"/>
          <p:nvPr/>
        </p:nvSpPr>
        <p:spPr>
          <a:xfrm>
            <a:off x="2854898" y="6320570"/>
            <a:ext cx="1721325" cy="400110"/>
          </a:xfrm>
          <a:prstGeom prst="rect">
            <a:avLst/>
          </a:prstGeom>
          <a:noFill/>
        </p:spPr>
        <p:txBody>
          <a:bodyPr wrap="square" rtlCol="0">
            <a:spAutoFit/>
          </a:bodyPr>
          <a:lstStyle/>
          <a:p>
            <a:r>
              <a:rPr kumimoji="1" lang="ja-JP" altLang="en-US" sz="2000" dirty="0">
                <a:latin typeface="+mn-ea"/>
                <a:ea typeface="+mn-ea"/>
              </a:rPr>
              <a:t>ポルトガル</a:t>
            </a:r>
          </a:p>
        </p:txBody>
      </p:sp>
      <p:sp>
        <p:nvSpPr>
          <p:cNvPr id="27" name="テキスト ボックス 26"/>
          <p:cNvSpPr txBox="1"/>
          <p:nvPr/>
        </p:nvSpPr>
        <p:spPr>
          <a:xfrm>
            <a:off x="5063663" y="6348747"/>
            <a:ext cx="3409908" cy="400110"/>
          </a:xfrm>
          <a:prstGeom prst="rect">
            <a:avLst/>
          </a:prstGeom>
          <a:noFill/>
        </p:spPr>
        <p:txBody>
          <a:bodyPr wrap="none" rtlCol="0">
            <a:spAutoFit/>
          </a:bodyPr>
          <a:lstStyle/>
          <a:p>
            <a:r>
              <a:rPr kumimoji="1" lang="ja-JP" altLang="en-US" sz="2000" dirty="0">
                <a:latin typeface="+mn-ea"/>
                <a:ea typeface="+mn-ea"/>
              </a:rPr>
              <a:t>フランス　　 ドイツ　　    スイス</a:t>
            </a:r>
          </a:p>
        </p:txBody>
      </p:sp>
      <p:sp>
        <p:nvSpPr>
          <p:cNvPr id="30" name="スライド番号プレースホルダー 29"/>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30</a:t>
            </a:fld>
            <a:endParaRPr lang="ja-JP" altLang="en-US">
              <a:latin typeface="+mn-ea"/>
              <a:ea typeface="+mn-ea"/>
            </a:endParaRPr>
          </a:p>
        </p:txBody>
      </p:sp>
      <p:sp>
        <p:nvSpPr>
          <p:cNvPr id="39" name="Rectangle 5">
            <a:extLst>
              <a:ext uri="{FF2B5EF4-FFF2-40B4-BE49-F238E27FC236}">
                <a16:creationId xmlns:a16="http://schemas.microsoft.com/office/drawing/2014/main" id="{4F07562D-1788-44C3-9EF9-1CE39E5235EB}"/>
              </a:ext>
            </a:extLst>
          </p:cNvPr>
          <p:cNvSpPr txBox="1">
            <a:spLocks noChangeArrowheads="1"/>
          </p:cNvSpPr>
          <p:nvPr/>
        </p:nvSpPr>
        <p:spPr>
          <a:xfrm>
            <a:off x="457200" y="0"/>
            <a:ext cx="8229600" cy="1143000"/>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ja-JP" altLang="en-US" sz="4000" dirty="0">
                <a:solidFill>
                  <a:schemeClr val="bg1"/>
                </a:solidFill>
                <a:latin typeface="+mn-ea"/>
                <a:ea typeface="+mn-ea"/>
              </a:rPr>
              <a:t>海外事例②　</a:t>
            </a:r>
            <a:r>
              <a:rPr lang="ja-JP" altLang="en-US" sz="2800" dirty="0">
                <a:solidFill>
                  <a:schemeClr val="bg1"/>
                </a:solidFill>
                <a:latin typeface="+mn-ea"/>
                <a:ea typeface="+mn-ea"/>
              </a:rPr>
              <a:t>規制緩和を求める声</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Tree>
    <p:extLst>
      <p:ext uri="{BB962C8B-B14F-4D97-AF65-F5344CB8AC3E}">
        <p14:creationId xmlns:p14="http://schemas.microsoft.com/office/powerpoint/2010/main" val="1591628921"/>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linds(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par>
                                <p:cTn id="31" presetID="3"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linds(horizont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linds(horizontal)">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3" grpId="0" animBg="1"/>
      <p:bldP spid="12" grpId="0"/>
      <p:bldP spid="13"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457200" y="0"/>
            <a:ext cx="8229600" cy="1143000"/>
          </a:xfrm>
        </p:spPr>
        <p:txBody>
          <a:bodyPr/>
          <a:lstStyle/>
          <a:p>
            <a:pPr eaLnBrk="1" hangingPunct="1"/>
            <a:r>
              <a:rPr lang="ja-JP" altLang="en-US" sz="4000" dirty="0">
                <a:solidFill>
                  <a:schemeClr val="bg1"/>
                </a:solidFill>
                <a:latin typeface="+mn-ea"/>
                <a:ea typeface="+mn-ea"/>
              </a:rPr>
              <a:t>海外事例②　</a:t>
            </a:r>
            <a:r>
              <a:rPr lang="ja-JP" altLang="en-US" sz="2800" dirty="0">
                <a:solidFill>
                  <a:schemeClr val="bg1"/>
                </a:solidFill>
                <a:latin typeface="+mn-ea"/>
                <a:ea typeface="+mn-ea"/>
              </a:rPr>
              <a:t>南欧の国々　</a:t>
            </a:r>
            <a:endParaRPr lang="en-US" altLang="ja-JP" sz="1800" dirty="0">
              <a:solidFill>
                <a:schemeClr val="bg1"/>
              </a:solidFill>
              <a:latin typeface="+mn-ea"/>
              <a:ea typeface="+mn-ea"/>
            </a:endParaRPr>
          </a:p>
        </p:txBody>
      </p:sp>
      <p:pic>
        <p:nvPicPr>
          <p:cNvPr id="3" name="図 2">
            <a:extLst>
              <a:ext uri="{FF2B5EF4-FFF2-40B4-BE49-F238E27FC236}">
                <a16:creationId xmlns:a16="http://schemas.microsoft.com/office/drawing/2014/main" id="{27F403F3-2476-0C41-9A18-AA879DB1329C}"/>
              </a:ext>
            </a:extLst>
          </p:cNvPr>
          <p:cNvPicPr>
            <a:picLocks noChangeAspect="1"/>
          </p:cNvPicPr>
          <p:nvPr/>
        </p:nvPicPr>
        <p:blipFill>
          <a:blip r:embed="rId3"/>
          <a:stretch>
            <a:fillRect/>
          </a:stretch>
        </p:blipFill>
        <p:spPr>
          <a:xfrm>
            <a:off x="353750" y="1321655"/>
            <a:ext cx="1080484" cy="777147"/>
          </a:xfrm>
          <a:prstGeom prst="rect">
            <a:avLst/>
          </a:prstGeom>
        </p:spPr>
      </p:pic>
      <p:pic>
        <p:nvPicPr>
          <p:cNvPr id="4" name="図 3">
            <a:extLst>
              <a:ext uri="{FF2B5EF4-FFF2-40B4-BE49-F238E27FC236}">
                <a16:creationId xmlns:a16="http://schemas.microsoft.com/office/drawing/2014/main" id="{BB782934-F4A1-9845-A534-C2DBBA77DC50}"/>
              </a:ext>
            </a:extLst>
          </p:cNvPr>
          <p:cNvPicPr>
            <a:picLocks noChangeAspect="1"/>
          </p:cNvPicPr>
          <p:nvPr/>
        </p:nvPicPr>
        <p:blipFill>
          <a:blip r:embed="rId4"/>
          <a:stretch>
            <a:fillRect/>
          </a:stretch>
        </p:blipFill>
        <p:spPr>
          <a:xfrm>
            <a:off x="511114" y="3501885"/>
            <a:ext cx="1043884" cy="713321"/>
          </a:xfrm>
          <a:prstGeom prst="rect">
            <a:avLst/>
          </a:prstGeom>
        </p:spPr>
      </p:pic>
      <p:pic>
        <p:nvPicPr>
          <p:cNvPr id="5" name="図 4">
            <a:extLst>
              <a:ext uri="{FF2B5EF4-FFF2-40B4-BE49-F238E27FC236}">
                <a16:creationId xmlns:a16="http://schemas.microsoft.com/office/drawing/2014/main" id="{5D376856-89FB-5446-8B15-34DDE9BA181A}"/>
              </a:ext>
            </a:extLst>
          </p:cNvPr>
          <p:cNvPicPr>
            <a:picLocks noChangeAspect="1"/>
          </p:cNvPicPr>
          <p:nvPr/>
        </p:nvPicPr>
        <p:blipFill>
          <a:blip r:embed="rId5"/>
          <a:stretch>
            <a:fillRect/>
          </a:stretch>
        </p:blipFill>
        <p:spPr>
          <a:xfrm>
            <a:off x="1574772" y="3526515"/>
            <a:ext cx="1015159" cy="693691"/>
          </a:xfrm>
          <a:prstGeom prst="rect">
            <a:avLst/>
          </a:prstGeom>
        </p:spPr>
      </p:pic>
      <p:sp>
        <p:nvSpPr>
          <p:cNvPr id="6" name="テキスト ボックス 5">
            <a:extLst>
              <a:ext uri="{FF2B5EF4-FFF2-40B4-BE49-F238E27FC236}">
                <a16:creationId xmlns:a16="http://schemas.microsoft.com/office/drawing/2014/main" id="{4CC212EA-5DAC-8F41-B3A4-B292BB2071DB}"/>
              </a:ext>
            </a:extLst>
          </p:cNvPr>
          <p:cNvSpPr txBox="1"/>
          <p:nvPr/>
        </p:nvSpPr>
        <p:spPr>
          <a:xfrm>
            <a:off x="2568840" y="1955784"/>
            <a:ext cx="6623392" cy="461665"/>
          </a:xfrm>
          <a:prstGeom prst="rect">
            <a:avLst/>
          </a:prstGeom>
          <a:noFill/>
        </p:spPr>
        <p:txBody>
          <a:bodyPr wrap="square" rtlCol="0">
            <a:spAutoFit/>
          </a:bodyPr>
          <a:lstStyle/>
          <a:p>
            <a:r>
              <a:rPr kumimoji="1" lang="ja-JP" altLang="en-US" sz="2300" dirty="0">
                <a:latin typeface="+mn-ea"/>
                <a:ea typeface="+mn-ea"/>
              </a:rPr>
              <a:t>・</a:t>
            </a:r>
            <a:r>
              <a:rPr kumimoji="1" lang="en-US" altLang="ja-JP" sz="2300" dirty="0">
                <a:latin typeface="+mn-ea"/>
                <a:ea typeface="+mn-ea"/>
              </a:rPr>
              <a:t>25%</a:t>
            </a:r>
            <a:r>
              <a:rPr kumimoji="1" lang="ja-JP" altLang="en-US" sz="2300" dirty="0">
                <a:latin typeface="+mn-ea"/>
                <a:ea typeface="+mn-ea"/>
              </a:rPr>
              <a:t>を超える失業率を改善するための経済政策</a:t>
            </a:r>
            <a:endParaRPr kumimoji="1" lang="en-US" altLang="ja-JP" sz="2300" dirty="0">
              <a:latin typeface="+mn-ea"/>
              <a:ea typeface="+mn-ea"/>
            </a:endParaRPr>
          </a:p>
        </p:txBody>
      </p:sp>
      <p:sp>
        <p:nvSpPr>
          <p:cNvPr id="15" name="下矢印 14">
            <a:extLst>
              <a:ext uri="{FF2B5EF4-FFF2-40B4-BE49-F238E27FC236}">
                <a16:creationId xmlns:a16="http://schemas.microsoft.com/office/drawing/2014/main" id="{188167B8-552C-2240-80AA-49E2E16EA6B0}"/>
              </a:ext>
            </a:extLst>
          </p:cNvPr>
          <p:cNvSpPr/>
          <p:nvPr/>
        </p:nvSpPr>
        <p:spPr>
          <a:xfrm>
            <a:off x="3274319" y="4705981"/>
            <a:ext cx="2144684" cy="646331"/>
          </a:xfrm>
          <a:prstGeom prst="downArrow">
            <a:avLst/>
          </a:prstGeom>
          <a:no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3" name="テキスト ボックス 22">
            <a:extLst>
              <a:ext uri="{FF2B5EF4-FFF2-40B4-BE49-F238E27FC236}">
                <a16:creationId xmlns:a16="http://schemas.microsoft.com/office/drawing/2014/main" id="{0FD13AF6-B73C-6E41-9990-8B9B68B76528}"/>
              </a:ext>
            </a:extLst>
          </p:cNvPr>
          <p:cNvSpPr txBox="1"/>
          <p:nvPr/>
        </p:nvSpPr>
        <p:spPr>
          <a:xfrm>
            <a:off x="1469170" y="1402689"/>
            <a:ext cx="7622065" cy="523220"/>
          </a:xfrm>
          <a:prstGeom prst="rect">
            <a:avLst/>
          </a:prstGeom>
          <a:noFill/>
        </p:spPr>
        <p:txBody>
          <a:bodyPr wrap="square" rtlCol="0">
            <a:spAutoFit/>
          </a:bodyPr>
          <a:lstStyle/>
          <a:p>
            <a:r>
              <a:rPr lang="ja-JP" altLang="en-US" dirty="0">
                <a:latin typeface="+mn-ea"/>
                <a:ea typeface="+mn-ea"/>
              </a:rPr>
              <a:t> </a:t>
            </a:r>
            <a:r>
              <a:rPr lang="en-US" altLang="ja-JP" sz="2800" dirty="0">
                <a:latin typeface="+mn-ea"/>
                <a:ea typeface="+mn-ea"/>
              </a:rPr>
              <a:t>2012</a:t>
            </a:r>
            <a:r>
              <a:rPr lang="ja-JP" altLang="en-US" sz="2800" dirty="0">
                <a:latin typeface="+mn-ea"/>
                <a:ea typeface="+mn-ea"/>
              </a:rPr>
              <a:t>年　小売業の営業時間の</a:t>
            </a:r>
            <a:r>
              <a:rPr lang="ja-JP" altLang="en-US" sz="2800" dirty="0">
                <a:solidFill>
                  <a:srgbClr val="003366"/>
                </a:solidFill>
                <a:latin typeface="+mn-ea"/>
                <a:ea typeface="+mn-ea"/>
              </a:rPr>
              <a:t>規制緩和</a:t>
            </a:r>
            <a:r>
              <a:rPr lang="ja-JP" altLang="en-US" sz="2800" dirty="0">
                <a:latin typeface="+mn-ea"/>
                <a:ea typeface="+mn-ea"/>
              </a:rPr>
              <a:t>が決定</a:t>
            </a:r>
            <a:endParaRPr kumimoji="1" lang="ja-JP" altLang="en-US" dirty="0">
              <a:latin typeface="+mn-ea"/>
              <a:ea typeface="+mn-ea"/>
            </a:endParaRPr>
          </a:p>
        </p:txBody>
      </p:sp>
      <p:sp>
        <p:nvSpPr>
          <p:cNvPr id="21" name="テキスト ボックス 20">
            <a:extLst>
              <a:ext uri="{FF2B5EF4-FFF2-40B4-BE49-F238E27FC236}">
                <a16:creationId xmlns:a16="http://schemas.microsoft.com/office/drawing/2014/main" id="{89608CF8-63FC-6541-8FD5-D247E8806D0F}"/>
              </a:ext>
            </a:extLst>
          </p:cNvPr>
          <p:cNvSpPr txBox="1"/>
          <p:nvPr/>
        </p:nvSpPr>
        <p:spPr>
          <a:xfrm>
            <a:off x="2580665" y="2421376"/>
            <a:ext cx="6588439" cy="815608"/>
          </a:xfrm>
          <a:prstGeom prst="rect">
            <a:avLst/>
          </a:prstGeom>
          <a:noFill/>
        </p:spPr>
        <p:txBody>
          <a:bodyPr wrap="square" rtlCol="0">
            <a:spAutoFit/>
          </a:bodyPr>
          <a:lstStyle/>
          <a:p>
            <a:r>
              <a:rPr kumimoji="1" lang="ja-JP" altLang="en-US" sz="2400" dirty="0">
                <a:latin typeface="+mn-ea"/>
                <a:ea typeface="+mn-ea"/>
              </a:rPr>
              <a:t>・</a:t>
            </a:r>
            <a:r>
              <a:rPr kumimoji="1" lang="ja-JP" altLang="en-US" sz="2300" dirty="0">
                <a:latin typeface="+mn-ea"/>
                <a:ea typeface="+mn-ea"/>
              </a:rPr>
              <a:t>特にマドリード首都圏においては、日曜を含む</a:t>
            </a:r>
            <a:endParaRPr kumimoji="1" lang="en-US" altLang="ja-JP" sz="2300" dirty="0">
              <a:latin typeface="+mn-ea"/>
              <a:ea typeface="+mn-ea"/>
            </a:endParaRPr>
          </a:p>
          <a:p>
            <a:r>
              <a:rPr kumimoji="1" lang="ja-JP" altLang="en-US" sz="2300" dirty="0">
                <a:latin typeface="+mn-ea"/>
                <a:ea typeface="+mn-ea"/>
              </a:rPr>
              <a:t>　</a:t>
            </a:r>
            <a:r>
              <a:rPr kumimoji="1" lang="en-US" altLang="ja-JP" sz="2300" dirty="0">
                <a:latin typeface="+mn-ea"/>
                <a:ea typeface="+mn-ea"/>
              </a:rPr>
              <a:t>24</a:t>
            </a:r>
            <a:r>
              <a:rPr kumimoji="1" lang="ja-JP" altLang="en-US" sz="2300" dirty="0">
                <a:latin typeface="+mn-ea"/>
                <a:ea typeface="+mn-ea"/>
              </a:rPr>
              <a:t>時間営業も可能に</a:t>
            </a:r>
          </a:p>
        </p:txBody>
      </p:sp>
      <p:sp>
        <p:nvSpPr>
          <p:cNvPr id="24" name="角丸四角形 23">
            <a:extLst>
              <a:ext uri="{FF2B5EF4-FFF2-40B4-BE49-F238E27FC236}">
                <a16:creationId xmlns:a16="http://schemas.microsoft.com/office/drawing/2014/main" id="{F5D39114-9D73-CF4F-AB90-A9ABB2636D60}"/>
              </a:ext>
            </a:extLst>
          </p:cNvPr>
          <p:cNvSpPr/>
          <p:nvPr/>
        </p:nvSpPr>
        <p:spPr>
          <a:xfrm>
            <a:off x="260147" y="1220563"/>
            <a:ext cx="8639348" cy="2208437"/>
          </a:xfrm>
          <a:prstGeom prst="roundRect">
            <a:avLst/>
          </a:prstGeom>
          <a:no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6" name="テキスト ボックス 25">
            <a:extLst>
              <a:ext uri="{FF2B5EF4-FFF2-40B4-BE49-F238E27FC236}">
                <a16:creationId xmlns:a16="http://schemas.microsoft.com/office/drawing/2014/main" id="{763B99B7-A6CA-7347-A77B-7D6CDF032300}"/>
              </a:ext>
            </a:extLst>
          </p:cNvPr>
          <p:cNvSpPr txBox="1"/>
          <p:nvPr/>
        </p:nvSpPr>
        <p:spPr>
          <a:xfrm>
            <a:off x="379517" y="2033661"/>
            <a:ext cx="1000595" cy="369332"/>
          </a:xfrm>
          <a:prstGeom prst="rect">
            <a:avLst/>
          </a:prstGeom>
          <a:noFill/>
        </p:spPr>
        <p:txBody>
          <a:bodyPr wrap="none" rtlCol="0">
            <a:spAutoFit/>
          </a:bodyPr>
          <a:lstStyle/>
          <a:p>
            <a:r>
              <a:rPr kumimoji="1" lang="ja-JP" altLang="en-US" sz="1800" dirty="0">
                <a:latin typeface="+mn-ea"/>
                <a:ea typeface="+mn-ea"/>
              </a:rPr>
              <a:t>スペイン</a:t>
            </a:r>
            <a:endParaRPr kumimoji="1" lang="ja-JP" altLang="en-US" dirty="0">
              <a:latin typeface="+mn-ea"/>
              <a:ea typeface="+mn-ea"/>
            </a:endParaRPr>
          </a:p>
        </p:txBody>
      </p:sp>
      <p:sp>
        <p:nvSpPr>
          <p:cNvPr id="33" name="テキスト ボックス 32">
            <a:extLst>
              <a:ext uri="{FF2B5EF4-FFF2-40B4-BE49-F238E27FC236}">
                <a16:creationId xmlns:a16="http://schemas.microsoft.com/office/drawing/2014/main" id="{0C1435FF-F4BA-734F-B0C3-92661D930849}"/>
              </a:ext>
            </a:extLst>
          </p:cNvPr>
          <p:cNvSpPr txBox="1"/>
          <p:nvPr/>
        </p:nvSpPr>
        <p:spPr>
          <a:xfrm>
            <a:off x="2609705" y="3572499"/>
            <a:ext cx="6588439" cy="523220"/>
          </a:xfrm>
          <a:prstGeom prst="rect">
            <a:avLst/>
          </a:prstGeom>
          <a:noFill/>
        </p:spPr>
        <p:txBody>
          <a:bodyPr wrap="square" rtlCol="0">
            <a:spAutoFit/>
          </a:bodyPr>
          <a:lstStyle/>
          <a:p>
            <a:r>
              <a:rPr lang="ja-JP" altLang="en-US" sz="2800" dirty="0">
                <a:latin typeface="+mn-ea"/>
                <a:ea typeface="+mn-ea"/>
              </a:rPr>
              <a:t>　小売業の営業時間の</a:t>
            </a:r>
            <a:r>
              <a:rPr lang="ja-JP" altLang="en-US" sz="2800" dirty="0">
                <a:solidFill>
                  <a:srgbClr val="003366"/>
                </a:solidFill>
                <a:latin typeface="+mn-ea"/>
                <a:ea typeface="+mn-ea"/>
              </a:rPr>
              <a:t>規制緩和</a:t>
            </a:r>
            <a:r>
              <a:rPr lang="ja-JP" altLang="en-US" sz="2800" dirty="0">
                <a:latin typeface="+mn-ea"/>
                <a:ea typeface="+mn-ea"/>
              </a:rPr>
              <a:t>が決定</a:t>
            </a:r>
            <a:endParaRPr kumimoji="1" lang="ja-JP" altLang="en-US" dirty="0">
              <a:latin typeface="+mn-ea"/>
              <a:ea typeface="+mn-ea"/>
            </a:endParaRPr>
          </a:p>
        </p:txBody>
      </p:sp>
      <p:sp>
        <p:nvSpPr>
          <p:cNvPr id="30" name="テキスト ボックス 29">
            <a:extLst>
              <a:ext uri="{FF2B5EF4-FFF2-40B4-BE49-F238E27FC236}">
                <a16:creationId xmlns:a16="http://schemas.microsoft.com/office/drawing/2014/main" id="{DB9D5404-A098-B147-BB6B-6A3AC9EDBE20}"/>
              </a:ext>
            </a:extLst>
          </p:cNvPr>
          <p:cNvSpPr txBox="1"/>
          <p:nvPr/>
        </p:nvSpPr>
        <p:spPr>
          <a:xfrm>
            <a:off x="1617467" y="4147606"/>
            <a:ext cx="930063" cy="369332"/>
          </a:xfrm>
          <a:prstGeom prst="rect">
            <a:avLst/>
          </a:prstGeom>
          <a:noFill/>
        </p:spPr>
        <p:txBody>
          <a:bodyPr wrap="none" rtlCol="0">
            <a:spAutoFit/>
          </a:bodyPr>
          <a:lstStyle/>
          <a:p>
            <a:r>
              <a:rPr kumimoji="1" lang="ja-JP" altLang="en-US" sz="1800" dirty="0">
                <a:latin typeface="+mn-ea"/>
                <a:ea typeface="+mn-ea"/>
              </a:rPr>
              <a:t>イタリア</a:t>
            </a:r>
          </a:p>
        </p:txBody>
      </p:sp>
      <p:sp>
        <p:nvSpPr>
          <p:cNvPr id="31" name="テキスト ボックス 30">
            <a:extLst>
              <a:ext uri="{FF2B5EF4-FFF2-40B4-BE49-F238E27FC236}">
                <a16:creationId xmlns:a16="http://schemas.microsoft.com/office/drawing/2014/main" id="{700DFD58-8417-B142-BA1F-C1212738A80E}"/>
              </a:ext>
            </a:extLst>
          </p:cNvPr>
          <p:cNvSpPr txBox="1"/>
          <p:nvPr/>
        </p:nvSpPr>
        <p:spPr>
          <a:xfrm>
            <a:off x="389249" y="4153203"/>
            <a:ext cx="1228221" cy="369332"/>
          </a:xfrm>
          <a:prstGeom prst="rect">
            <a:avLst/>
          </a:prstGeom>
          <a:noFill/>
        </p:spPr>
        <p:txBody>
          <a:bodyPr wrap="none" rtlCol="0">
            <a:spAutoFit/>
          </a:bodyPr>
          <a:lstStyle/>
          <a:p>
            <a:r>
              <a:rPr kumimoji="1" lang="ja-JP" altLang="en-US" sz="1800" dirty="0">
                <a:latin typeface="+mn-ea"/>
                <a:ea typeface="+mn-ea"/>
              </a:rPr>
              <a:t>ポルトガル</a:t>
            </a:r>
          </a:p>
        </p:txBody>
      </p:sp>
      <p:sp>
        <p:nvSpPr>
          <p:cNvPr id="38" name="角丸四角形 37">
            <a:extLst>
              <a:ext uri="{FF2B5EF4-FFF2-40B4-BE49-F238E27FC236}">
                <a16:creationId xmlns:a16="http://schemas.microsoft.com/office/drawing/2014/main" id="{489A3613-9781-234C-8A04-9A58E3CBC99C}"/>
              </a:ext>
            </a:extLst>
          </p:cNvPr>
          <p:cNvSpPr/>
          <p:nvPr/>
        </p:nvSpPr>
        <p:spPr>
          <a:xfrm>
            <a:off x="260147" y="3488804"/>
            <a:ext cx="8639347" cy="1058900"/>
          </a:xfrm>
          <a:prstGeom prst="roundRect">
            <a:avLst/>
          </a:prstGeom>
          <a:no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 name="テキスト ボックス 33">
            <a:extLst>
              <a:ext uri="{FF2B5EF4-FFF2-40B4-BE49-F238E27FC236}">
                <a16:creationId xmlns:a16="http://schemas.microsoft.com/office/drawing/2014/main" id="{6306B442-7195-9A41-A850-F8C8596EF208}"/>
              </a:ext>
            </a:extLst>
          </p:cNvPr>
          <p:cNvSpPr txBox="1"/>
          <p:nvPr/>
        </p:nvSpPr>
        <p:spPr>
          <a:xfrm>
            <a:off x="4273233" y="4127960"/>
            <a:ext cx="4492707" cy="369332"/>
          </a:xfrm>
          <a:prstGeom prst="rect">
            <a:avLst/>
          </a:prstGeom>
          <a:noFill/>
        </p:spPr>
        <p:txBody>
          <a:bodyPr wrap="square" rtlCol="0">
            <a:spAutoFit/>
          </a:bodyPr>
          <a:lstStyle/>
          <a:p>
            <a:r>
              <a:rPr kumimoji="1" lang="ja-JP" altLang="en-US" sz="1800" dirty="0">
                <a:latin typeface="+mn-ea"/>
                <a:ea typeface="+mn-ea"/>
              </a:rPr>
              <a:t>（</a:t>
            </a:r>
            <a:r>
              <a:rPr kumimoji="1" lang="en-US" altLang="ja-JP" sz="1800" dirty="0">
                <a:latin typeface="+mn-ea"/>
                <a:ea typeface="+mn-ea"/>
              </a:rPr>
              <a:t>2010</a:t>
            </a:r>
            <a:r>
              <a:rPr kumimoji="1" lang="ja-JP" altLang="en-US" sz="1800" dirty="0">
                <a:latin typeface="+mn-ea"/>
                <a:ea typeface="+mn-ea"/>
              </a:rPr>
              <a:t>年ポルトガル　</a:t>
            </a:r>
            <a:r>
              <a:rPr kumimoji="1" lang="en-US" altLang="ja-JP" sz="1800" dirty="0">
                <a:latin typeface="+mn-ea"/>
                <a:ea typeface="+mn-ea"/>
              </a:rPr>
              <a:t>2012</a:t>
            </a:r>
            <a:r>
              <a:rPr kumimoji="1" lang="ja-JP" altLang="en-US" sz="1800" dirty="0">
                <a:latin typeface="+mn-ea"/>
                <a:ea typeface="+mn-ea"/>
              </a:rPr>
              <a:t>年イタリア）</a:t>
            </a:r>
          </a:p>
        </p:txBody>
      </p:sp>
      <p:grpSp>
        <p:nvGrpSpPr>
          <p:cNvPr id="36" name="グループ化 35">
            <a:extLst>
              <a:ext uri="{FF2B5EF4-FFF2-40B4-BE49-F238E27FC236}">
                <a16:creationId xmlns:a16="http://schemas.microsoft.com/office/drawing/2014/main" id="{0761F65C-FFB8-CB46-893D-FC5A4C5F07E1}"/>
              </a:ext>
            </a:extLst>
          </p:cNvPr>
          <p:cNvGrpSpPr/>
          <p:nvPr/>
        </p:nvGrpSpPr>
        <p:grpSpPr>
          <a:xfrm>
            <a:off x="2391782" y="5377481"/>
            <a:ext cx="3909753" cy="1091302"/>
            <a:chOff x="2391782" y="5377481"/>
            <a:chExt cx="3909753" cy="1091302"/>
          </a:xfrm>
        </p:grpSpPr>
        <p:sp>
          <p:nvSpPr>
            <p:cNvPr id="41" name="楕円 14">
              <a:extLst>
                <a:ext uri="{FF2B5EF4-FFF2-40B4-BE49-F238E27FC236}">
                  <a16:creationId xmlns:a16="http://schemas.microsoft.com/office/drawing/2014/main" id="{9854C870-655C-1046-97CC-722DCB386BA7}"/>
                </a:ext>
              </a:extLst>
            </p:cNvPr>
            <p:cNvSpPr/>
            <p:nvPr/>
          </p:nvSpPr>
          <p:spPr>
            <a:xfrm>
              <a:off x="2391782" y="5377481"/>
              <a:ext cx="3909753" cy="1091302"/>
            </a:xfrm>
            <a:prstGeom prst="ellips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3366"/>
                </a:solidFill>
                <a:effectLst/>
                <a:uLnTx/>
                <a:uFillTx/>
                <a:latin typeface="+mn-ea"/>
                <a:cs typeface="+mn-cs"/>
              </a:endParaRPr>
            </a:p>
          </p:txBody>
        </p:sp>
        <p:sp>
          <p:nvSpPr>
            <p:cNvPr id="16" name="テキスト ボックス 15">
              <a:extLst>
                <a:ext uri="{FF2B5EF4-FFF2-40B4-BE49-F238E27FC236}">
                  <a16:creationId xmlns:a16="http://schemas.microsoft.com/office/drawing/2014/main" id="{5D5E39A4-CE83-504E-A5DA-8AACE2E1B6CA}"/>
                </a:ext>
              </a:extLst>
            </p:cNvPr>
            <p:cNvSpPr txBox="1"/>
            <p:nvPr/>
          </p:nvSpPr>
          <p:spPr>
            <a:xfrm>
              <a:off x="3428780" y="5584779"/>
              <a:ext cx="1879041" cy="646331"/>
            </a:xfrm>
            <a:prstGeom prst="rect">
              <a:avLst/>
            </a:prstGeom>
            <a:noFill/>
          </p:spPr>
          <p:txBody>
            <a:bodyPr wrap="none" rtlCol="0">
              <a:spAutoFit/>
            </a:bodyPr>
            <a:lstStyle/>
            <a:p>
              <a:r>
                <a:rPr kumimoji="1" lang="ja-JP" altLang="en-US" sz="3600" dirty="0">
                  <a:solidFill>
                    <a:schemeClr val="bg1"/>
                  </a:solidFill>
                  <a:latin typeface="+mn-ea"/>
                  <a:ea typeface="+mn-ea"/>
                </a:rPr>
                <a:t>効果なし</a:t>
              </a:r>
            </a:p>
          </p:txBody>
        </p:sp>
      </p:grpSp>
      <p:sp>
        <p:nvSpPr>
          <p:cNvPr id="2" name="スライド番号プレースホルダー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31</a:t>
            </a:fld>
            <a:endParaRPr lang="ja-JP" altLang="en-US">
              <a:latin typeface="+mn-ea"/>
              <a:ea typeface="+mn-ea"/>
            </a:endParaRPr>
          </a:p>
        </p:txBody>
      </p:sp>
      <p:grpSp>
        <p:nvGrpSpPr>
          <p:cNvPr id="20" name="グループ化 19">
            <a:extLst>
              <a:ext uri="{FF2B5EF4-FFF2-40B4-BE49-F238E27FC236}">
                <a16:creationId xmlns:a16="http://schemas.microsoft.com/office/drawing/2014/main" id="{B8C4A2B9-801B-C848-8F70-AD5D842D8482}"/>
              </a:ext>
            </a:extLst>
          </p:cNvPr>
          <p:cNvGrpSpPr/>
          <p:nvPr/>
        </p:nvGrpSpPr>
        <p:grpSpPr>
          <a:xfrm>
            <a:off x="639267" y="4286611"/>
            <a:ext cx="7744026" cy="2715573"/>
            <a:chOff x="1396698" y="4854286"/>
            <a:chExt cx="7015147" cy="2028539"/>
          </a:xfrm>
        </p:grpSpPr>
        <p:sp>
          <p:nvSpPr>
            <p:cNvPr id="25" name="爆発 2 24">
              <a:extLst>
                <a:ext uri="{FF2B5EF4-FFF2-40B4-BE49-F238E27FC236}">
                  <a16:creationId xmlns:a16="http://schemas.microsoft.com/office/drawing/2014/main" id="{21BFF93B-F22E-984A-B72E-63B5E6E1C26F}"/>
                </a:ext>
              </a:extLst>
            </p:cNvPr>
            <p:cNvSpPr/>
            <p:nvPr/>
          </p:nvSpPr>
          <p:spPr>
            <a:xfrm rot="15533810">
              <a:off x="3890002" y="2360982"/>
              <a:ext cx="2028539" cy="7015147"/>
            </a:xfrm>
            <a:prstGeom prst="irregularSeal2">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mn-ea"/>
                <a:cs typeface="+mn-cs"/>
              </a:endParaRPr>
            </a:p>
          </p:txBody>
        </p:sp>
        <p:sp>
          <p:nvSpPr>
            <p:cNvPr id="9" name="テキスト ボックス 8">
              <a:extLst>
                <a:ext uri="{FF2B5EF4-FFF2-40B4-BE49-F238E27FC236}">
                  <a16:creationId xmlns:a16="http://schemas.microsoft.com/office/drawing/2014/main" id="{A4C75176-EB6A-2343-B57B-6ACC4394517E}"/>
                </a:ext>
              </a:extLst>
            </p:cNvPr>
            <p:cNvSpPr txBox="1"/>
            <p:nvPr/>
          </p:nvSpPr>
          <p:spPr>
            <a:xfrm>
              <a:off x="3253721" y="5502147"/>
              <a:ext cx="4483930" cy="804684"/>
            </a:xfrm>
            <a:prstGeom prst="rect">
              <a:avLst/>
            </a:prstGeom>
            <a:noFill/>
          </p:spPr>
          <p:txBody>
            <a:bodyPr wrap="square" rtlCol="0">
              <a:spAutoFit/>
            </a:bodyPr>
            <a:lstStyle/>
            <a:p>
              <a:r>
                <a:rPr kumimoji="1" lang="ja-JP" altLang="en-US" sz="2400" dirty="0">
                  <a:solidFill>
                    <a:schemeClr val="tx1"/>
                  </a:solidFill>
                  <a:latin typeface="+mn-ea"/>
                  <a:ea typeface="+mn-ea"/>
                </a:rPr>
                <a:t>スペインとイタリアの労働組合が</a:t>
              </a:r>
              <a:endParaRPr kumimoji="1" lang="en-US" altLang="ja-JP" sz="2400" dirty="0">
                <a:solidFill>
                  <a:schemeClr val="tx1"/>
                </a:solidFill>
                <a:latin typeface="+mn-ea"/>
                <a:ea typeface="+mn-ea"/>
              </a:endParaRPr>
            </a:p>
            <a:p>
              <a:r>
                <a:rPr kumimoji="1" lang="ja-JP" altLang="en-US" sz="4000" dirty="0">
                  <a:solidFill>
                    <a:schemeClr val="tx1"/>
                  </a:solidFill>
                  <a:latin typeface="+mn-ea"/>
                  <a:ea typeface="+mn-ea"/>
                </a:rPr>
                <a:t>規制の復活を求める</a:t>
              </a:r>
            </a:p>
          </p:txBody>
        </p:sp>
      </p:grpSp>
    </p:spTree>
    <p:extLst>
      <p:ext uri="{BB962C8B-B14F-4D97-AF65-F5344CB8AC3E}">
        <p14:creationId xmlns:p14="http://schemas.microsoft.com/office/powerpoint/2010/main" val="346123275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0" name="テキスト ボックス 9">
            <a:extLst>
              <a:ext uri="{FF2B5EF4-FFF2-40B4-BE49-F238E27FC236}">
                <a16:creationId xmlns:a16="http://schemas.microsoft.com/office/drawing/2014/main" id="{0538765D-5F2A-6E4C-BA69-606922D4C8CD}"/>
              </a:ext>
            </a:extLst>
          </p:cNvPr>
          <p:cNvSpPr txBox="1"/>
          <p:nvPr/>
        </p:nvSpPr>
        <p:spPr>
          <a:xfrm>
            <a:off x="300715" y="1372128"/>
            <a:ext cx="9375023" cy="492443"/>
          </a:xfrm>
          <a:prstGeom prst="rect">
            <a:avLst/>
          </a:prstGeom>
          <a:noFill/>
        </p:spPr>
        <p:txBody>
          <a:bodyPr wrap="square" rtlCol="0">
            <a:spAutoFit/>
          </a:bodyPr>
          <a:lstStyle/>
          <a:p>
            <a:r>
              <a:rPr lang="ja-JP" altLang="en-US" sz="2600" dirty="0">
                <a:latin typeface="+mn-ea"/>
                <a:ea typeface="+mn-ea"/>
              </a:rPr>
              <a:t>しかし、近年、営業時間の</a:t>
            </a:r>
            <a:r>
              <a:rPr lang="ja-JP" altLang="en-US" sz="2600" dirty="0">
                <a:solidFill>
                  <a:srgbClr val="003366"/>
                </a:solidFill>
                <a:latin typeface="+mn-ea"/>
                <a:ea typeface="+mn-ea"/>
              </a:rPr>
              <a:t>規制緩和</a:t>
            </a:r>
            <a:r>
              <a:rPr lang="ja-JP" altLang="en-US" sz="2600" dirty="0">
                <a:latin typeface="+mn-ea"/>
                <a:ea typeface="+mn-ea"/>
              </a:rPr>
              <a:t>を求める議論が起きている</a:t>
            </a:r>
            <a:endParaRPr lang="en-US" altLang="ja-JP" sz="2600" dirty="0">
              <a:latin typeface="+mn-ea"/>
              <a:ea typeface="+mn-ea"/>
            </a:endParaRPr>
          </a:p>
        </p:txBody>
      </p:sp>
      <p:grpSp>
        <p:nvGrpSpPr>
          <p:cNvPr id="29" name="グループ化 28">
            <a:extLst>
              <a:ext uri="{FF2B5EF4-FFF2-40B4-BE49-F238E27FC236}">
                <a16:creationId xmlns:a16="http://schemas.microsoft.com/office/drawing/2014/main" id="{C3FF0A5A-7B34-4D48-9607-371CACE4317C}"/>
              </a:ext>
            </a:extLst>
          </p:cNvPr>
          <p:cNvGrpSpPr/>
          <p:nvPr/>
        </p:nvGrpSpPr>
        <p:grpSpPr>
          <a:xfrm>
            <a:off x="3632820" y="1883261"/>
            <a:ext cx="1578218" cy="826424"/>
            <a:chOff x="3773801" y="2417175"/>
            <a:chExt cx="1342170" cy="701825"/>
          </a:xfrm>
        </p:grpSpPr>
        <p:sp>
          <p:nvSpPr>
            <p:cNvPr id="34" name="楕円 13">
              <a:extLst>
                <a:ext uri="{FF2B5EF4-FFF2-40B4-BE49-F238E27FC236}">
                  <a16:creationId xmlns:a16="http://schemas.microsoft.com/office/drawing/2014/main" id="{0D31A717-464D-FA48-B8C0-5916F5D8ACA9}"/>
                </a:ext>
              </a:extLst>
            </p:cNvPr>
            <p:cNvSpPr/>
            <p:nvPr/>
          </p:nvSpPr>
          <p:spPr>
            <a:xfrm>
              <a:off x="3773801" y="2417175"/>
              <a:ext cx="1314814" cy="701825"/>
            </a:xfrm>
            <a:prstGeom prst="ellipse">
              <a:avLst/>
            </a:prstGeom>
            <a:solidFill>
              <a:srgbClr val="FF99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2" name="テキスト ボックス 1">
              <a:extLst>
                <a:ext uri="{FF2B5EF4-FFF2-40B4-BE49-F238E27FC236}">
                  <a16:creationId xmlns:a16="http://schemas.microsoft.com/office/drawing/2014/main" id="{E9002857-2899-6945-A865-6ED2C6091D25}"/>
                </a:ext>
              </a:extLst>
            </p:cNvPr>
            <p:cNvSpPr txBox="1"/>
            <p:nvPr/>
          </p:nvSpPr>
          <p:spPr>
            <a:xfrm>
              <a:off x="3937852" y="2537765"/>
              <a:ext cx="1178119" cy="392060"/>
            </a:xfrm>
            <a:prstGeom prst="rect">
              <a:avLst/>
            </a:prstGeom>
            <a:noFill/>
          </p:spPr>
          <p:txBody>
            <a:bodyPr wrap="none" rtlCol="0">
              <a:spAutoFit/>
            </a:bodyPr>
            <a:lstStyle/>
            <a:p>
              <a:r>
                <a:rPr kumimoji="1" lang="ja-JP" altLang="en-US" sz="2400" dirty="0">
                  <a:solidFill>
                    <a:schemeClr val="bg1"/>
                  </a:solidFill>
                  <a:latin typeface="+mn-ea"/>
                  <a:ea typeface="+mn-ea"/>
                </a:rPr>
                <a:t>なぜか？</a:t>
              </a:r>
            </a:p>
          </p:txBody>
        </p:sp>
      </p:grpSp>
      <p:grpSp>
        <p:nvGrpSpPr>
          <p:cNvPr id="14" name="グループ化 13">
            <a:extLst>
              <a:ext uri="{FF2B5EF4-FFF2-40B4-BE49-F238E27FC236}">
                <a16:creationId xmlns:a16="http://schemas.microsoft.com/office/drawing/2014/main" id="{1C3B54C3-96A3-B646-877D-FF1B88AC80AD}"/>
              </a:ext>
            </a:extLst>
          </p:cNvPr>
          <p:cNvGrpSpPr/>
          <p:nvPr/>
        </p:nvGrpSpPr>
        <p:grpSpPr>
          <a:xfrm>
            <a:off x="5148912" y="3592818"/>
            <a:ext cx="3252887" cy="1101735"/>
            <a:chOff x="5248977" y="4422492"/>
            <a:chExt cx="3437823" cy="1230609"/>
          </a:xfrm>
        </p:grpSpPr>
        <p:pic>
          <p:nvPicPr>
            <p:cNvPr id="5" name="図 4">
              <a:extLst>
                <a:ext uri="{FF2B5EF4-FFF2-40B4-BE49-F238E27FC236}">
                  <a16:creationId xmlns:a16="http://schemas.microsoft.com/office/drawing/2014/main" id="{10DA965E-936E-8343-B72E-D0462F7ADEDC}"/>
                </a:ext>
              </a:extLst>
            </p:cNvPr>
            <p:cNvPicPr>
              <a:picLocks noChangeAspect="1"/>
            </p:cNvPicPr>
            <p:nvPr/>
          </p:nvPicPr>
          <p:blipFill>
            <a:blip r:embed="rId3"/>
            <a:stretch>
              <a:fillRect/>
            </a:stretch>
          </p:blipFill>
          <p:spPr>
            <a:xfrm>
              <a:off x="6355822" y="4510101"/>
              <a:ext cx="1143000" cy="1143000"/>
            </a:xfrm>
            <a:prstGeom prst="rect">
              <a:avLst/>
            </a:prstGeom>
          </p:spPr>
        </p:pic>
        <p:pic>
          <p:nvPicPr>
            <p:cNvPr id="6" name="図 5">
              <a:extLst>
                <a:ext uri="{FF2B5EF4-FFF2-40B4-BE49-F238E27FC236}">
                  <a16:creationId xmlns:a16="http://schemas.microsoft.com/office/drawing/2014/main" id="{73F0A62B-6559-5049-A199-E40599724CBA}"/>
                </a:ext>
              </a:extLst>
            </p:cNvPr>
            <p:cNvPicPr>
              <a:picLocks noChangeAspect="1"/>
            </p:cNvPicPr>
            <p:nvPr/>
          </p:nvPicPr>
          <p:blipFill>
            <a:blip r:embed="rId4"/>
            <a:stretch>
              <a:fillRect/>
            </a:stretch>
          </p:blipFill>
          <p:spPr>
            <a:xfrm>
              <a:off x="5248977" y="4422492"/>
              <a:ext cx="1143000" cy="1143000"/>
            </a:xfrm>
            <a:prstGeom prst="rect">
              <a:avLst/>
            </a:prstGeom>
          </p:spPr>
        </p:pic>
        <p:pic>
          <p:nvPicPr>
            <p:cNvPr id="7" name="図 6">
              <a:extLst>
                <a:ext uri="{FF2B5EF4-FFF2-40B4-BE49-F238E27FC236}">
                  <a16:creationId xmlns:a16="http://schemas.microsoft.com/office/drawing/2014/main" id="{2CFEC40D-B4A2-6A43-A3B9-248C5A88F6D6}"/>
                </a:ext>
              </a:extLst>
            </p:cNvPr>
            <p:cNvPicPr>
              <a:picLocks noChangeAspect="1"/>
            </p:cNvPicPr>
            <p:nvPr/>
          </p:nvPicPr>
          <p:blipFill>
            <a:blip r:embed="rId5"/>
            <a:stretch>
              <a:fillRect/>
            </a:stretch>
          </p:blipFill>
          <p:spPr>
            <a:xfrm>
              <a:off x="7310536" y="4432040"/>
              <a:ext cx="1376264" cy="1190870"/>
            </a:xfrm>
            <a:prstGeom prst="rect">
              <a:avLst/>
            </a:prstGeom>
          </p:spPr>
        </p:pic>
      </p:grpSp>
      <p:grpSp>
        <p:nvGrpSpPr>
          <p:cNvPr id="28" name="グループ化 27">
            <a:extLst>
              <a:ext uri="{FF2B5EF4-FFF2-40B4-BE49-F238E27FC236}">
                <a16:creationId xmlns:a16="http://schemas.microsoft.com/office/drawing/2014/main" id="{D45D1DFF-6810-4543-A783-74583DA5E9E9}"/>
              </a:ext>
            </a:extLst>
          </p:cNvPr>
          <p:cNvGrpSpPr/>
          <p:nvPr/>
        </p:nvGrpSpPr>
        <p:grpSpPr>
          <a:xfrm>
            <a:off x="4664134" y="2677120"/>
            <a:ext cx="4119924" cy="2273482"/>
            <a:chOff x="4701949" y="3414856"/>
            <a:chExt cx="4065538" cy="2271798"/>
          </a:xfrm>
        </p:grpSpPr>
        <p:sp>
          <p:nvSpPr>
            <p:cNvPr id="4" name="テキスト ボックス 3">
              <a:extLst>
                <a:ext uri="{FF2B5EF4-FFF2-40B4-BE49-F238E27FC236}">
                  <a16:creationId xmlns:a16="http://schemas.microsoft.com/office/drawing/2014/main" id="{E50C5FA9-D166-C94A-9DF9-E4331D6D3E69}"/>
                </a:ext>
              </a:extLst>
            </p:cNvPr>
            <p:cNvSpPr txBox="1"/>
            <p:nvPr/>
          </p:nvSpPr>
          <p:spPr>
            <a:xfrm>
              <a:off x="4701949" y="3414856"/>
              <a:ext cx="4065538" cy="830381"/>
            </a:xfrm>
            <a:prstGeom prst="rect">
              <a:avLst/>
            </a:prstGeom>
            <a:noFill/>
          </p:spPr>
          <p:txBody>
            <a:bodyPr wrap="square" rtlCol="0">
              <a:spAutoFit/>
            </a:bodyPr>
            <a:lstStyle/>
            <a:p>
              <a:pPr algn="ctr"/>
              <a:r>
                <a:rPr kumimoji="1" lang="ja-JP" altLang="en-US" sz="2400" dirty="0">
                  <a:latin typeface="+mn-ea"/>
                  <a:ea typeface="+mn-ea"/>
                </a:rPr>
                <a:t>資本力のある</a:t>
              </a:r>
              <a:endParaRPr kumimoji="1" lang="en-US" altLang="ja-JP" sz="2400" dirty="0">
                <a:latin typeface="+mn-ea"/>
                <a:ea typeface="+mn-ea"/>
              </a:endParaRPr>
            </a:p>
            <a:p>
              <a:pPr algn="ctr"/>
              <a:r>
                <a:rPr kumimoji="1" lang="ja-JP" altLang="en-US" sz="2400" dirty="0">
                  <a:latin typeface="+mn-ea"/>
                  <a:ea typeface="+mn-ea"/>
                </a:rPr>
                <a:t>大規模店舗の</a:t>
              </a:r>
              <a:r>
                <a:rPr lang="ja-JP" altLang="en-US" sz="2400" dirty="0">
                  <a:latin typeface="+mn-ea"/>
                  <a:ea typeface="+mn-ea"/>
                </a:rPr>
                <a:t>要請</a:t>
              </a:r>
              <a:endParaRPr kumimoji="1" lang="en-US" altLang="ja-JP" sz="2400" dirty="0">
                <a:latin typeface="+mn-ea"/>
                <a:ea typeface="+mn-ea"/>
              </a:endParaRPr>
            </a:p>
          </p:txBody>
        </p:sp>
        <p:sp>
          <p:nvSpPr>
            <p:cNvPr id="15" name="角丸四角形 14">
              <a:extLst>
                <a:ext uri="{FF2B5EF4-FFF2-40B4-BE49-F238E27FC236}">
                  <a16:creationId xmlns:a16="http://schemas.microsoft.com/office/drawing/2014/main" id="{7E6C6D20-F9F4-3842-A764-3AD2231ADFDB}"/>
                </a:ext>
              </a:extLst>
            </p:cNvPr>
            <p:cNvSpPr/>
            <p:nvPr/>
          </p:nvSpPr>
          <p:spPr>
            <a:xfrm>
              <a:off x="4723279" y="3415986"/>
              <a:ext cx="3925077" cy="2270668"/>
            </a:xfrm>
            <a:prstGeom prst="roundRect">
              <a:avLst/>
            </a:prstGeom>
            <a:no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24" name="グループ化 23">
            <a:extLst>
              <a:ext uri="{FF2B5EF4-FFF2-40B4-BE49-F238E27FC236}">
                <a16:creationId xmlns:a16="http://schemas.microsoft.com/office/drawing/2014/main" id="{F03D323E-10F6-3048-87DD-55F916FE53E6}"/>
              </a:ext>
            </a:extLst>
          </p:cNvPr>
          <p:cNvGrpSpPr/>
          <p:nvPr/>
        </p:nvGrpSpPr>
        <p:grpSpPr>
          <a:xfrm>
            <a:off x="369540" y="2677120"/>
            <a:ext cx="3785103" cy="2273482"/>
            <a:chOff x="199837" y="3450697"/>
            <a:chExt cx="3785103" cy="2253448"/>
          </a:xfrm>
        </p:grpSpPr>
        <p:sp>
          <p:nvSpPr>
            <p:cNvPr id="3" name="テキスト ボックス 2">
              <a:extLst>
                <a:ext uri="{FF2B5EF4-FFF2-40B4-BE49-F238E27FC236}">
                  <a16:creationId xmlns:a16="http://schemas.microsoft.com/office/drawing/2014/main" id="{F3BE5571-80FB-6C45-8B0B-EE75E6B9AF41}"/>
                </a:ext>
              </a:extLst>
            </p:cNvPr>
            <p:cNvSpPr txBox="1"/>
            <p:nvPr/>
          </p:nvSpPr>
          <p:spPr>
            <a:xfrm>
              <a:off x="976620" y="3631759"/>
              <a:ext cx="2185214" cy="492443"/>
            </a:xfrm>
            <a:prstGeom prst="rect">
              <a:avLst/>
            </a:prstGeom>
            <a:noFill/>
          </p:spPr>
          <p:txBody>
            <a:bodyPr wrap="none" rtlCol="0">
              <a:spAutoFit/>
            </a:bodyPr>
            <a:lstStyle/>
            <a:p>
              <a:r>
                <a:rPr lang="ja-JP" altLang="en-US" sz="2600" dirty="0">
                  <a:latin typeface="+mn-ea"/>
                  <a:ea typeface="+mn-ea"/>
                </a:rPr>
                <a:t>失業率の改善</a:t>
              </a:r>
              <a:endParaRPr kumimoji="1" lang="ja-JP" altLang="en-US" sz="2600" dirty="0">
                <a:latin typeface="+mn-ea"/>
                <a:ea typeface="+mn-ea"/>
              </a:endParaRPr>
            </a:p>
          </p:txBody>
        </p:sp>
        <p:sp>
          <p:nvSpPr>
            <p:cNvPr id="8" name="角丸四角形 7">
              <a:extLst>
                <a:ext uri="{FF2B5EF4-FFF2-40B4-BE49-F238E27FC236}">
                  <a16:creationId xmlns:a16="http://schemas.microsoft.com/office/drawing/2014/main" id="{A1F06ACF-3874-EB4F-BED0-821C39188F1C}"/>
                </a:ext>
              </a:extLst>
            </p:cNvPr>
            <p:cNvSpPr/>
            <p:nvPr/>
          </p:nvSpPr>
          <p:spPr>
            <a:xfrm>
              <a:off x="199837" y="3450697"/>
              <a:ext cx="3785103" cy="2253448"/>
            </a:xfrm>
            <a:prstGeom prst="roundRect">
              <a:avLst/>
            </a:prstGeom>
            <a:no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n-ea"/>
              </a:endParaRPr>
            </a:p>
          </p:txBody>
        </p:sp>
      </p:grpSp>
      <p:pic>
        <p:nvPicPr>
          <p:cNvPr id="16" name="図 15">
            <a:extLst>
              <a:ext uri="{FF2B5EF4-FFF2-40B4-BE49-F238E27FC236}">
                <a16:creationId xmlns:a16="http://schemas.microsoft.com/office/drawing/2014/main" id="{E1E69230-05C8-7B42-961B-A5A27AA10571}"/>
              </a:ext>
            </a:extLst>
          </p:cNvPr>
          <p:cNvPicPr>
            <a:picLocks noChangeAspect="1"/>
          </p:cNvPicPr>
          <p:nvPr/>
        </p:nvPicPr>
        <p:blipFill>
          <a:blip r:embed="rId6"/>
          <a:stretch>
            <a:fillRect/>
          </a:stretch>
        </p:blipFill>
        <p:spPr>
          <a:xfrm>
            <a:off x="1233741" y="3307326"/>
            <a:ext cx="2097796" cy="1481009"/>
          </a:xfrm>
          <a:prstGeom prst="rect">
            <a:avLst/>
          </a:prstGeom>
        </p:spPr>
      </p:pic>
      <p:grpSp>
        <p:nvGrpSpPr>
          <p:cNvPr id="20" name="グループ化 19">
            <a:extLst>
              <a:ext uri="{FF2B5EF4-FFF2-40B4-BE49-F238E27FC236}">
                <a16:creationId xmlns:a16="http://schemas.microsoft.com/office/drawing/2014/main" id="{4EE2046D-06B4-E846-87CF-0FD2A42ADCEA}"/>
              </a:ext>
            </a:extLst>
          </p:cNvPr>
          <p:cNvGrpSpPr/>
          <p:nvPr/>
        </p:nvGrpSpPr>
        <p:grpSpPr>
          <a:xfrm>
            <a:off x="344731" y="5504246"/>
            <a:ext cx="3703034" cy="898474"/>
            <a:chOff x="523552" y="2671172"/>
            <a:chExt cx="3326404" cy="745954"/>
          </a:xfrm>
        </p:grpSpPr>
        <p:pic>
          <p:nvPicPr>
            <p:cNvPr id="17" name="図 16">
              <a:extLst>
                <a:ext uri="{FF2B5EF4-FFF2-40B4-BE49-F238E27FC236}">
                  <a16:creationId xmlns:a16="http://schemas.microsoft.com/office/drawing/2014/main" id="{878BDBD3-974C-6F49-A2AD-AFE788D33B6A}"/>
                </a:ext>
              </a:extLst>
            </p:cNvPr>
            <p:cNvPicPr>
              <a:picLocks noChangeAspect="1"/>
            </p:cNvPicPr>
            <p:nvPr/>
          </p:nvPicPr>
          <p:blipFill>
            <a:blip r:embed="rId7"/>
            <a:stretch>
              <a:fillRect/>
            </a:stretch>
          </p:blipFill>
          <p:spPr>
            <a:xfrm>
              <a:off x="1651041" y="2678111"/>
              <a:ext cx="1045419" cy="714370"/>
            </a:xfrm>
            <a:prstGeom prst="rect">
              <a:avLst/>
            </a:prstGeom>
          </p:spPr>
        </p:pic>
        <p:pic>
          <p:nvPicPr>
            <p:cNvPr id="18" name="図 17">
              <a:extLst>
                <a:ext uri="{FF2B5EF4-FFF2-40B4-BE49-F238E27FC236}">
                  <a16:creationId xmlns:a16="http://schemas.microsoft.com/office/drawing/2014/main" id="{52469884-938C-4F42-AC1C-5DB9C0D1B9B6}"/>
                </a:ext>
              </a:extLst>
            </p:cNvPr>
            <p:cNvPicPr>
              <a:picLocks noChangeAspect="1"/>
            </p:cNvPicPr>
            <p:nvPr/>
          </p:nvPicPr>
          <p:blipFill>
            <a:blip r:embed="rId8"/>
            <a:stretch>
              <a:fillRect/>
            </a:stretch>
          </p:blipFill>
          <p:spPr>
            <a:xfrm>
              <a:off x="2804537" y="2702756"/>
              <a:ext cx="1045419" cy="714370"/>
            </a:xfrm>
            <a:prstGeom prst="rect">
              <a:avLst/>
            </a:prstGeom>
          </p:spPr>
        </p:pic>
        <p:pic>
          <p:nvPicPr>
            <p:cNvPr id="19" name="図 18">
              <a:extLst>
                <a:ext uri="{FF2B5EF4-FFF2-40B4-BE49-F238E27FC236}">
                  <a16:creationId xmlns:a16="http://schemas.microsoft.com/office/drawing/2014/main" id="{06940D3E-B5B3-6F46-AB6C-F902A231D7E9}"/>
                </a:ext>
              </a:extLst>
            </p:cNvPr>
            <p:cNvPicPr>
              <a:picLocks noChangeAspect="1"/>
            </p:cNvPicPr>
            <p:nvPr/>
          </p:nvPicPr>
          <p:blipFill>
            <a:blip r:embed="rId9"/>
            <a:stretch>
              <a:fillRect/>
            </a:stretch>
          </p:blipFill>
          <p:spPr>
            <a:xfrm>
              <a:off x="523552" y="2671172"/>
              <a:ext cx="1045419" cy="714370"/>
            </a:xfrm>
            <a:prstGeom prst="rect">
              <a:avLst/>
            </a:prstGeom>
          </p:spPr>
        </p:pic>
      </p:grpSp>
      <p:sp>
        <p:nvSpPr>
          <p:cNvPr id="9" name="テキスト ボックス 8">
            <a:extLst>
              <a:ext uri="{FF2B5EF4-FFF2-40B4-BE49-F238E27FC236}">
                <a16:creationId xmlns:a16="http://schemas.microsoft.com/office/drawing/2014/main" id="{5C0EFA82-3F28-4A46-A8BF-AD197006D3D3}"/>
              </a:ext>
            </a:extLst>
          </p:cNvPr>
          <p:cNvSpPr txBox="1"/>
          <p:nvPr/>
        </p:nvSpPr>
        <p:spPr>
          <a:xfrm>
            <a:off x="1101439" y="5044627"/>
            <a:ext cx="2321469" cy="461665"/>
          </a:xfrm>
          <a:prstGeom prst="rect">
            <a:avLst/>
          </a:prstGeom>
          <a:noFill/>
        </p:spPr>
        <p:txBody>
          <a:bodyPr wrap="none" rtlCol="0">
            <a:spAutoFit/>
          </a:bodyPr>
          <a:lstStyle/>
          <a:p>
            <a:r>
              <a:rPr kumimoji="1" lang="ja-JP" altLang="en-US" sz="2400" dirty="0">
                <a:latin typeface="+mn-ea"/>
                <a:ea typeface="+mn-ea"/>
              </a:rPr>
              <a:t>主に南欧の国々</a:t>
            </a:r>
          </a:p>
        </p:txBody>
      </p:sp>
      <p:sp>
        <p:nvSpPr>
          <p:cNvPr id="11" name="テキスト ボックス 10">
            <a:extLst>
              <a:ext uri="{FF2B5EF4-FFF2-40B4-BE49-F238E27FC236}">
                <a16:creationId xmlns:a16="http://schemas.microsoft.com/office/drawing/2014/main" id="{B62E3DEC-9B00-8A4A-898A-C1E8E83FE05B}"/>
              </a:ext>
            </a:extLst>
          </p:cNvPr>
          <p:cNvSpPr txBox="1"/>
          <p:nvPr/>
        </p:nvSpPr>
        <p:spPr>
          <a:xfrm>
            <a:off x="5297169" y="5019138"/>
            <a:ext cx="3156633" cy="461665"/>
          </a:xfrm>
          <a:prstGeom prst="rect">
            <a:avLst/>
          </a:prstGeom>
          <a:noFill/>
        </p:spPr>
        <p:txBody>
          <a:bodyPr wrap="none" rtlCol="0">
            <a:spAutoFit/>
          </a:bodyPr>
          <a:lstStyle/>
          <a:p>
            <a:r>
              <a:rPr kumimoji="1" lang="ja-JP" altLang="en-US" sz="2400" dirty="0">
                <a:latin typeface="+mn-ea"/>
                <a:ea typeface="+mn-ea"/>
              </a:rPr>
              <a:t>特に規制が厳しい国々</a:t>
            </a:r>
          </a:p>
        </p:txBody>
      </p:sp>
      <p:grpSp>
        <p:nvGrpSpPr>
          <p:cNvPr id="21" name="グループ化 20">
            <a:extLst>
              <a:ext uri="{FF2B5EF4-FFF2-40B4-BE49-F238E27FC236}">
                <a16:creationId xmlns:a16="http://schemas.microsoft.com/office/drawing/2014/main" id="{99F44696-A2C4-8143-A5CC-8AD5F268C8A9}"/>
              </a:ext>
            </a:extLst>
          </p:cNvPr>
          <p:cNvGrpSpPr/>
          <p:nvPr/>
        </p:nvGrpSpPr>
        <p:grpSpPr>
          <a:xfrm>
            <a:off x="4994029" y="5570366"/>
            <a:ext cx="3610628" cy="822995"/>
            <a:chOff x="5126533" y="2682145"/>
            <a:chExt cx="3478034" cy="764077"/>
          </a:xfrm>
        </p:grpSpPr>
        <p:pic>
          <p:nvPicPr>
            <p:cNvPr id="22" name="図 21">
              <a:extLst>
                <a:ext uri="{FF2B5EF4-FFF2-40B4-BE49-F238E27FC236}">
                  <a16:creationId xmlns:a16="http://schemas.microsoft.com/office/drawing/2014/main" id="{19AE73F1-4B87-9340-A714-AFC27802A9F7}"/>
                </a:ext>
              </a:extLst>
            </p:cNvPr>
            <p:cNvPicPr>
              <a:picLocks noChangeAspect="1"/>
            </p:cNvPicPr>
            <p:nvPr/>
          </p:nvPicPr>
          <p:blipFill>
            <a:blip r:embed="rId10"/>
            <a:stretch>
              <a:fillRect/>
            </a:stretch>
          </p:blipFill>
          <p:spPr>
            <a:xfrm>
              <a:off x="7498822" y="2682145"/>
              <a:ext cx="1105745" cy="755592"/>
            </a:xfrm>
            <a:prstGeom prst="rect">
              <a:avLst/>
            </a:prstGeom>
          </p:spPr>
        </p:pic>
        <p:pic>
          <p:nvPicPr>
            <p:cNvPr id="23" name="図 22">
              <a:extLst>
                <a:ext uri="{FF2B5EF4-FFF2-40B4-BE49-F238E27FC236}">
                  <a16:creationId xmlns:a16="http://schemas.microsoft.com/office/drawing/2014/main" id="{CECEFEE8-1EF3-7E4C-AB8C-56AC183D4B2C}"/>
                </a:ext>
              </a:extLst>
            </p:cNvPr>
            <p:cNvPicPr>
              <a:picLocks noChangeAspect="1"/>
            </p:cNvPicPr>
            <p:nvPr/>
          </p:nvPicPr>
          <p:blipFill>
            <a:blip r:embed="rId11"/>
            <a:stretch>
              <a:fillRect/>
            </a:stretch>
          </p:blipFill>
          <p:spPr>
            <a:xfrm>
              <a:off x="6268048" y="2690433"/>
              <a:ext cx="1110717" cy="755789"/>
            </a:xfrm>
            <a:prstGeom prst="rect">
              <a:avLst/>
            </a:prstGeom>
          </p:spPr>
        </p:pic>
        <p:pic>
          <p:nvPicPr>
            <p:cNvPr id="25" name="図 24">
              <a:extLst>
                <a:ext uri="{FF2B5EF4-FFF2-40B4-BE49-F238E27FC236}">
                  <a16:creationId xmlns:a16="http://schemas.microsoft.com/office/drawing/2014/main" id="{9465B23F-34D5-EB42-B259-1C74ED1A959B}"/>
                </a:ext>
              </a:extLst>
            </p:cNvPr>
            <p:cNvPicPr>
              <a:picLocks noChangeAspect="1"/>
            </p:cNvPicPr>
            <p:nvPr/>
          </p:nvPicPr>
          <p:blipFill>
            <a:blip r:embed="rId12"/>
            <a:stretch>
              <a:fillRect/>
            </a:stretch>
          </p:blipFill>
          <p:spPr>
            <a:xfrm>
              <a:off x="5126533" y="2690433"/>
              <a:ext cx="1045418" cy="714369"/>
            </a:xfrm>
            <a:prstGeom prst="rect">
              <a:avLst/>
            </a:prstGeom>
          </p:spPr>
        </p:pic>
      </p:grpSp>
      <p:sp>
        <p:nvSpPr>
          <p:cNvPr id="33" name="角丸四角形 32">
            <a:extLst>
              <a:ext uri="{FF2B5EF4-FFF2-40B4-BE49-F238E27FC236}">
                <a16:creationId xmlns:a16="http://schemas.microsoft.com/office/drawing/2014/main" id="{C55966D6-D02C-DC44-ADE3-5C6830FCB41D}"/>
              </a:ext>
            </a:extLst>
          </p:cNvPr>
          <p:cNvSpPr/>
          <p:nvPr/>
        </p:nvSpPr>
        <p:spPr>
          <a:xfrm>
            <a:off x="4560208" y="2532818"/>
            <a:ext cx="4366945" cy="4269411"/>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p:cNvSpPr txBox="1"/>
          <p:nvPr/>
        </p:nvSpPr>
        <p:spPr>
          <a:xfrm>
            <a:off x="397537" y="6364678"/>
            <a:ext cx="1015021" cy="400110"/>
          </a:xfrm>
          <a:prstGeom prst="rect">
            <a:avLst/>
          </a:prstGeom>
          <a:noFill/>
        </p:spPr>
        <p:txBody>
          <a:bodyPr wrap="none" rtlCol="0">
            <a:spAutoFit/>
          </a:bodyPr>
          <a:lstStyle/>
          <a:p>
            <a:r>
              <a:rPr kumimoji="1" lang="ja-JP" altLang="en-US" sz="2000" dirty="0">
                <a:latin typeface="+mn-ea"/>
                <a:ea typeface="+mn-ea"/>
              </a:rPr>
              <a:t>イタリア</a:t>
            </a:r>
          </a:p>
        </p:txBody>
      </p:sp>
      <p:sp>
        <p:nvSpPr>
          <p:cNvPr id="13" name="テキスト ボックス 12"/>
          <p:cNvSpPr txBox="1"/>
          <p:nvPr/>
        </p:nvSpPr>
        <p:spPr>
          <a:xfrm>
            <a:off x="1655912" y="6374956"/>
            <a:ext cx="1431243" cy="400110"/>
          </a:xfrm>
          <a:prstGeom prst="rect">
            <a:avLst/>
          </a:prstGeom>
          <a:noFill/>
        </p:spPr>
        <p:txBody>
          <a:bodyPr wrap="square" rtlCol="0">
            <a:spAutoFit/>
          </a:bodyPr>
          <a:lstStyle/>
          <a:p>
            <a:r>
              <a:rPr kumimoji="1" lang="ja-JP" altLang="en-US" sz="2000" dirty="0">
                <a:latin typeface="+mn-ea"/>
                <a:ea typeface="+mn-ea"/>
              </a:rPr>
              <a:t>スペイン</a:t>
            </a:r>
            <a:endParaRPr kumimoji="1" lang="ja-JP" altLang="en-US" sz="1600" dirty="0">
              <a:latin typeface="+mn-ea"/>
              <a:ea typeface="+mn-ea"/>
            </a:endParaRPr>
          </a:p>
        </p:txBody>
      </p:sp>
      <p:sp>
        <p:nvSpPr>
          <p:cNvPr id="26" name="テキスト ボックス 25"/>
          <p:cNvSpPr txBox="1"/>
          <p:nvPr/>
        </p:nvSpPr>
        <p:spPr>
          <a:xfrm>
            <a:off x="2864916" y="6382424"/>
            <a:ext cx="1721325" cy="400110"/>
          </a:xfrm>
          <a:prstGeom prst="rect">
            <a:avLst/>
          </a:prstGeom>
          <a:noFill/>
        </p:spPr>
        <p:txBody>
          <a:bodyPr wrap="square" rtlCol="0">
            <a:spAutoFit/>
          </a:bodyPr>
          <a:lstStyle/>
          <a:p>
            <a:r>
              <a:rPr kumimoji="1" lang="ja-JP" altLang="en-US" sz="2000" dirty="0">
                <a:latin typeface="+mn-ea"/>
                <a:ea typeface="+mn-ea"/>
              </a:rPr>
              <a:t>ポルトガル</a:t>
            </a:r>
            <a:endParaRPr kumimoji="1" lang="ja-JP" altLang="en-US" sz="1600" dirty="0">
              <a:latin typeface="+mn-ea"/>
              <a:ea typeface="+mn-ea"/>
            </a:endParaRPr>
          </a:p>
        </p:txBody>
      </p:sp>
      <p:sp>
        <p:nvSpPr>
          <p:cNvPr id="27" name="テキスト ボックス 26"/>
          <p:cNvSpPr txBox="1"/>
          <p:nvPr/>
        </p:nvSpPr>
        <p:spPr>
          <a:xfrm>
            <a:off x="5089908" y="6346570"/>
            <a:ext cx="3427541" cy="400110"/>
          </a:xfrm>
          <a:prstGeom prst="rect">
            <a:avLst/>
          </a:prstGeom>
          <a:noFill/>
        </p:spPr>
        <p:txBody>
          <a:bodyPr wrap="none" rtlCol="0">
            <a:spAutoFit/>
          </a:bodyPr>
          <a:lstStyle/>
          <a:p>
            <a:r>
              <a:rPr kumimoji="1" lang="ja-JP" altLang="en-US" sz="2000" dirty="0">
                <a:latin typeface="+mn-ea"/>
                <a:ea typeface="+mn-ea"/>
              </a:rPr>
              <a:t>フランス</a:t>
            </a:r>
            <a:r>
              <a:rPr kumimoji="1" lang="ja-JP" altLang="en-US" sz="1600" dirty="0">
                <a:latin typeface="+mn-ea"/>
                <a:ea typeface="+mn-ea"/>
              </a:rPr>
              <a:t>　　　</a:t>
            </a:r>
            <a:r>
              <a:rPr kumimoji="1" lang="ja-JP" altLang="en-US" sz="2000" dirty="0">
                <a:latin typeface="+mn-ea"/>
                <a:ea typeface="+mn-ea"/>
              </a:rPr>
              <a:t>ドイツ</a:t>
            </a:r>
            <a:r>
              <a:rPr kumimoji="1" lang="ja-JP" altLang="en-US" sz="1600" dirty="0">
                <a:latin typeface="+mn-ea"/>
                <a:ea typeface="+mn-ea"/>
              </a:rPr>
              <a:t>　　　　　</a:t>
            </a:r>
            <a:r>
              <a:rPr kumimoji="1" lang="ja-JP" altLang="en-US" sz="2000" dirty="0">
                <a:latin typeface="+mn-ea"/>
                <a:ea typeface="+mn-ea"/>
              </a:rPr>
              <a:t>スイス</a:t>
            </a:r>
            <a:endParaRPr kumimoji="1" lang="ja-JP" altLang="en-US" sz="1600" dirty="0">
              <a:latin typeface="+mn-ea"/>
              <a:ea typeface="+mn-ea"/>
            </a:endParaRPr>
          </a:p>
        </p:txBody>
      </p:sp>
      <p:sp>
        <p:nvSpPr>
          <p:cNvPr id="30" name="スライド番号プレースホルダー 29"/>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32</a:t>
            </a:fld>
            <a:endParaRPr lang="ja-JP" altLang="en-US">
              <a:latin typeface="+mn-ea"/>
              <a:ea typeface="+mn-ea"/>
            </a:endParaRPr>
          </a:p>
        </p:txBody>
      </p:sp>
      <p:sp>
        <p:nvSpPr>
          <p:cNvPr id="38" name="Rectangle 5">
            <a:extLst>
              <a:ext uri="{FF2B5EF4-FFF2-40B4-BE49-F238E27FC236}">
                <a16:creationId xmlns:a16="http://schemas.microsoft.com/office/drawing/2014/main" id="{4F07562D-1788-44C3-9EF9-1CE39E5235EB}"/>
              </a:ext>
            </a:extLst>
          </p:cNvPr>
          <p:cNvSpPr txBox="1">
            <a:spLocks noChangeArrowheads="1"/>
          </p:cNvSpPr>
          <p:nvPr/>
        </p:nvSpPr>
        <p:spPr>
          <a:xfrm>
            <a:off x="457200" y="0"/>
            <a:ext cx="8229600" cy="1143000"/>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ja-JP" altLang="en-US" sz="4000" dirty="0">
                <a:solidFill>
                  <a:schemeClr val="bg1"/>
                </a:solidFill>
                <a:latin typeface="+mn-ea"/>
                <a:ea typeface="+mn-ea"/>
              </a:rPr>
              <a:t>海外事例②　</a:t>
            </a:r>
            <a:r>
              <a:rPr lang="ja-JP" altLang="en-US" sz="2800" dirty="0">
                <a:solidFill>
                  <a:schemeClr val="bg1"/>
                </a:solidFill>
                <a:latin typeface="+mn-ea"/>
                <a:ea typeface="+mn-ea"/>
              </a:rPr>
              <a:t>規制緩和を求める声</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Tree>
    <p:extLst>
      <p:ext uri="{BB962C8B-B14F-4D97-AF65-F5344CB8AC3E}">
        <p14:creationId xmlns:p14="http://schemas.microsoft.com/office/powerpoint/2010/main" val="3085637159"/>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1724"/>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123945" y="42247"/>
            <a:ext cx="8229600" cy="1143000"/>
          </a:xfrm>
        </p:spPr>
        <p:txBody>
          <a:bodyPr/>
          <a:lstStyle/>
          <a:p>
            <a:pPr eaLnBrk="1" hangingPunct="1"/>
            <a:r>
              <a:rPr lang="ja-JP" altLang="en-US" sz="4000" dirty="0">
                <a:solidFill>
                  <a:schemeClr val="bg1"/>
                </a:solidFill>
                <a:latin typeface="+mn-ea"/>
                <a:ea typeface="+mn-ea"/>
              </a:rPr>
              <a:t>海外事例②　</a:t>
            </a:r>
            <a:r>
              <a:rPr lang="ja-JP" altLang="en-US" sz="2800" dirty="0">
                <a:solidFill>
                  <a:schemeClr val="bg1"/>
                </a:solidFill>
                <a:latin typeface="+mn-ea"/>
                <a:ea typeface="+mn-ea"/>
              </a:rPr>
              <a:t>フランス</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D8C664F4-B034-2D49-BCF6-C05BA9D2CC23}"/>
              </a:ext>
            </a:extLst>
          </p:cNvPr>
          <p:cNvSpPr txBox="1"/>
          <p:nvPr/>
        </p:nvSpPr>
        <p:spPr>
          <a:xfrm>
            <a:off x="551677" y="1467905"/>
            <a:ext cx="8199291" cy="1200329"/>
          </a:xfrm>
          <a:prstGeom prst="rect">
            <a:avLst/>
          </a:prstGeom>
          <a:noFill/>
        </p:spPr>
        <p:txBody>
          <a:bodyPr wrap="square" rtlCol="0">
            <a:spAutoFit/>
          </a:bodyPr>
          <a:lstStyle/>
          <a:p>
            <a:r>
              <a:rPr kumimoji="1" lang="en-US" altLang="ja-JP" sz="2400" dirty="0">
                <a:latin typeface="+mn-ea"/>
                <a:ea typeface="+mn-ea"/>
              </a:rPr>
              <a:t>2013</a:t>
            </a:r>
            <a:r>
              <a:rPr kumimoji="1" lang="ja-JP" altLang="en-US" sz="2400" dirty="0">
                <a:latin typeface="+mn-ea"/>
                <a:ea typeface="+mn-ea"/>
              </a:rPr>
              <a:t>年</a:t>
            </a:r>
            <a:r>
              <a:rPr kumimoji="1" lang="en-US" altLang="ja-JP" sz="2400" dirty="0">
                <a:latin typeface="+mn-ea"/>
                <a:ea typeface="+mn-ea"/>
              </a:rPr>
              <a:t>5</a:t>
            </a:r>
            <a:r>
              <a:rPr kumimoji="1" lang="ja-JP" altLang="en-US" sz="2400" dirty="0">
                <a:latin typeface="+mn-ea"/>
                <a:ea typeface="+mn-ea"/>
              </a:rPr>
              <a:t>月  </a:t>
            </a:r>
            <a:r>
              <a:rPr kumimoji="1" lang="ja-JP" altLang="en-US" sz="2400" dirty="0">
                <a:solidFill>
                  <a:srgbClr val="008080"/>
                </a:solidFill>
                <a:latin typeface="+mn-ea"/>
                <a:ea typeface="+mn-ea"/>
              </a:rPr>
              <a:t>日曜営業・夜間を求める大手修理道具販売店</a:t>
            </a:r>
            <a:r>
              <a:rPr lang="ja-JP" altLang="en-US" sz="2400" dirty="0">
                <a:latin typeface="+mn-ea"/>
                <a:ea typeface="+mn-ea"/>
              </a:rPr>
              <a:t>と</a:t>
            </a:r>
            <a:endParaRPr lang="en-US" altLang="ja-JP" sz="2400" dirty="0">
              <a:latin typeface="+mn-ea"/>
              <a:ea typeface="+mn-ea"/>
            </a:endParaRPr>
          </a:p>
          <a:p>
            <a:r>
              <a:rPr kumimoji="1" lang="en-US" altLang="ja-JP" sz="2400" dirty="0">
                <a:solidFill>
                  <a:srgbClr val="99CC00"/>
                </a:solidFill>
                <a:latin typeface="+mn-ea"/>
                <a:ea typeface="+mn-ea"/>
              </a:rPr>
              <a:t>                 </a:t>
            </a:r>
            <a:r>
              <a:rPr kumimoji="1" lang="ja-JP" altLang="en-US" sz="2400" dirty="0">
                <a:solidFill>
                  <a:srgbClr val="99CC00"/>
                </a:solidFill>
                <a:latin typeface="+mn-ea"/>
                <a:ea typeface="+mn-ea"/>
              </a:rPr>
              <a:t>労働法違反を主張する労働組合</a:t>
            </a:r>
            <a:r>
              <a:rPr lang="ja-JP" altLang="en-US" sz="2400" dirty="0">
                <a:latin typeface="+mn-ea"/>
                <a:ea typeface="+mn-ea"/>
              </a:rPr>
              <a:t>で</a:t>
            </a:r>
            <a:r>
              <a:rPr kumimoji="1" lang="ja-JP" altLang="en-US" sz="2400" dirty="0">
                <a:latin typeface="+mn-ea"/>
                <a:ea typeface="+mn-ea"/>
              </a:rPr>
              <a:t>日曜・夜間の  </a:t>
            </a:r>
            <a:endParaRPr kumimoji="1" lang="en-US" altLang="ja-JP" sz="2400" dirty="0">
              <a:latin typeface="+mn-ea"/>
              <a:ea typeface="+mn-ea"/>
            </a:endParaRPr>
          </a:p>
          <a:p>
            <a:r>
              <a:rPr kumimoji="1" lang="en-US" altLang="ja-JP" sz="2400" dirty="0">
                <a:latin typeface="+mn-ea"/>
                <a:ea typeface="+mn-ea"/>
              </a:rPr>
              <a:t>                 </a:t>
            </a:r>
            <a:r>
              <a:rPr kumimoji="1" lang="ja-JP" altLang="en-US" sz="2400" dirty="0">
                <a:latin typeface="+mn-ea"/>
                <a:ea typeface="+mn-ea"/>
              </a:rPr>
              <a:t>営業時間規制緩和を</a:t>
            </a:r>
            <a:r>
              <a:rPr lang="ja-JP" altLang="en-US" sz="2400" dirty="0">
                <a:latin typeface="+mn-ea"/>
                <a:ea typeface="+mn-ea"/>
              </a:rPr>
              <a:t>巡る争い</a:t>
            </a:r>
            <a:endParaRPr kumimoji="1" lang="ja-JP" altLang="en-US" sz="2400" dirty="0">
              <a:latin typeface="+mn-ea"/>
              <a:ea typeface="+mn-ea"/>
            </a:endParaRPr>
          </a:p>
        </p:txBody>
      </p:sp>
      <p:sp>
        <p:nvSpPr>
          <p:cNvPr id="44" name="下矢印 43">
            <a:extLst>
              <a:ext uri="{FF2B5EF4-FFF2-40B4-BE49-F238E27FC236}">
                <a16:creationId xmlns:a16="http://schemas.microsoft.com/office/drawing/2014/main" id="{5A7390F9-8FC6-9848-B91D-E24964CBF4A2}"/>
              </a:ext>
            </a:extLst>
          </p:cNvPr>
          <p:cNvSpPr/>
          <p:nvPr/>
        </p:nvSpPr>
        <p:spPr>
          <a:xfrm>
            <a:off x="3096061" y="3502075"/>
            <a:ext cx="2664991" cy="717650"/>
          </a:xfrm>
          <a:prstGeom prst="downArrow">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45" name="グループ化 44">
            <a:extLst>
              <a:ext uri="{FF2B5EF4-FFF2-40B4-BE49-F238E27FC236}">
                <a16:creationId xmlns:a16="http://schemas.microsoft.com/office/drawing/2014/main" id="{7D9B9E82-E8A7-AC47-8842-7F6032D45301}"/>
              </a:ext>
            </a:extLst>
          </p:cNvPr>
          <p:cNvGrpSpPr/>
          <p:nvPr/>
        </p:nvGrpSpPr>
        <p:grpSpPr>
          <a:xfrm>
            <a:off x="356099" y="4056072"/>
            <a:ext cx="8419807" cy="2037157"/>
            <a:chOff x="1668216" y="4410754"/>
            <a:chExt cx="7054213" cy="533028"/>
          </a:xfrm>
        </p:grpSpPr>
        <p:sp>
          <p:nvSpPr>
            <p:cNvPr id="51" name="角丸四角形 50">
              <a:extLst>
                <a:ext uri="{FF2B5EF4-FFF2-40B4-BE49-F238E27FC236}">
                  <a16:creationId xmlns:a16="http://schemas.microsoft.com/office/drawing/2014/main" id="{E772FC9C-001D-9B46-A15D-D6D41F652C4D}"/>
                </a:ext>
              </a:extLst>
            </p:cNvPr>
            <p:cNvSpPr/>
            <p:nvPr/>
          </p:nvSpPr>
          <p:spPr>
            <a:xfrm>
              <a:off x="1668216" y="4470882"/>
              <a:ext cx="7054213" cy="4729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a:extLst>
                <a:ext uri="{FF2B5EF4-FFF2-40B4-BE49-F238E27FC236}">
                  <a16:creationId xmlns:a16="http://schemas.microsoft.com/office/drawing/2014/main" id="{223CD09A-62B5-8B40-B27E-C6101E30DFF2}"/>
                </a:ext>
              </a:extLst>
            </p:cNvPr>
            <p:cNvSpPr txBox="1"/>
            <p:nvPr/>
          </p:nvSpPr>
          <p:spPr>
            <a:xfrm>
              <a:off x="1668216" y="4410754"/>
              <a:ext cx="7049281" cy="362388"/>
            </a:xfrm>
            <a:prstGeom prst="rect">
              <a:avLst/>
            </a:prstGeom>
            <a:noFill/>
          </p:spPr>
          <p:txBody>
            <a:bodyPr wrap="square" rtlCol="0">
              <a:spAutoFit/>
            </a:bodyPr>
            <a:lstStyle/>
            <a:p>
              <a:endParaRPr kumimoji="1" lang="en-US" altLang="ja-JP" sz="2400" dirty="0">
                <a:solidFill>
                  <a:schemeClr val="bg1"/>
                </a:solidFill>
                <a:latin typeface="+mn-ea"/>
                <a:ea typeface="+mn-ea"/>
              </a:endParaRPr>
            </a:p>
            <a:p>
              <a:r>
                <a:rPr kumimoji="1" lang="ja-JP" altLang="en-US" sz="3000" dirty="0">
                  <a:solidFill>
                    <a:schemeClr val="bg1"/>
                  </a:solidFill>
                  <a:latin typeface="+mn-ea"/>
                  <a:ea typeface="+mn-ea"/>
                </a:rPr>
                <a:t>①</a:t>
              </a:r>
              <a:r>
                <a:rPr kumimoji="1" lang="ja-JP" altLang="en-US" sz="3000" dirty="0">
                  <a:solidFill>
                    <a:schemeClr val="tx1"/>
                  </a:solidFill>
                  <a:latin typeface="+mn-ea"/>
                  <a:ea typeface="+mn-ea"/>
                </a:rPr>
                <a:t>日曜営業</a:t>
              </a:r>
              <a:r>
                <a:rPr kumimoji="1" lang="ja-JP" altLang="en-US" sz="3000" dirty="0">
                  <a:solidFill>
                    <a:schemeClr val="bg1"/>
                  </a:solidFill>
                  <a:latin typeface="+mn-ea"/>
                  <a:ea typeface="+mn-ea"/>
                </a:rPr>
                <a:t>は</a:t>
              </a:r>
              <a:r>
                <a:rPr kumimoji="1" lang="ja-JP" altLang="en-US" sz="3000" dirty="0">
                  <a:solidFill>
                    <a:schemeClr val="tx1"/>
                  </a:solidFill>
                  <a:latin typeface="+mn-ea"/>
                  <a:ea typeface="+mn-ea"/>
                </a:rPr>
                <a:t>引き続き原則禁止</a:t>
              </a:r>
              <a:r>
                <a:rPr kumimoji="1" lang="ja-JP" altLang="en-US" sz="3000" dirty="0">
                  <a:solidFill>
                    <a:schemeClr val="bg1"/>
                  </a:solidFill>
                  <a:latin typeface="+mn-ea"/>
                  <a:ea typeface="+mn-ea"/>
                </a:rPr>
                <a:t>に</a:t>
              </a:r>
              <a:endParaRPr kumimoji="1" lang="en-US" altLang="ja-JP" sz="3000" dirty="0">
                <a:solidFill>
                  <a:schemeClr val="bg1"/>
                </a:solidFill>
                <a:latin typeface="+mn-ea"/>
                <a:ea typeface="+mn-ea"/>
              </a:endParaRPr>
            </a:p>
            <a:p>
              <a:pPr algn="ctr"/>
              <a:r>
                <a:rPr kumimoji="1" lang="ja-JP" altLang="en-US" sz="3000" dirty="0">
                  <a:solidFill>
                    <a:schemeClr val="bg1"/>
                  </a:solidFill>
                  <a:latin typeface="+mn-ea"/>
                  <a:ea typeface="+mn-ea"/>
                </a:rPr>
                <a:t>　（＋</a:t>
              </a:r>
              <a:r>
                <a:rPr kumimoji="1" lang="ja-JP" altLang="en-US" sz="2400" dirty="0">
                  <a:solidFill>
                    <a:schemeClr val="bg1"/>
                  </a:solidFill>
                  <a:latin typeface="+mn-ea"/>
                  <a:ea typeface="+mn-ea"/>
                </a:rPr>
                <a:t>これまで認められていた</a:t>
              </a:r>
              <a:r>
                <a:rPr kumimoji="1" lang="ja-JP" altLang="en-US" sz="2400" dirty="0">
                  <a:solidFill>
                    <a:schemeClr val="tx1"/>
                  </a:solidFill>
                  <a:latin typeface="+mn-ea"/>
                  <a:ea typeface="+mn-ea"/>
                </a:rPr>
                <a:t>一部業種の日曜営業さえ禁止</a:t>
              </a:r>
              <a:r>
                <a:rPr kumimoji="1" lang="ja-JP" altLang="en-US" sz="2400" dirty="0">
                  <a:solidFill>
                    <a:schemeClr val="bg1"/>
                  </a:solidFill>
                  <a:latin typeface="+mn-ea"/>
                  <a:ea typeface="+mn-ea"/>
                </a:rPr>
                <a:t>に）</a:t>
              </a:r>
              <a:endParaRPr kumimoji="1" lang="en-US" altLang="ja-JP" sz="2400" dirty="0">
                <a:solidFill>
                  <a:schemeClr val="bg1"/>
                </a:solidFill>
                <a:latin typeface="+mn-ea"/>
                <a:ea typeface="+mn-ea"/>
              </a:endParaRPr>
            </a:p>
          </p:txBody>
        </p:sp>
      </p:grpSp>
      <p:pic>
        <p:nvPicPr>
          <p:cNvPr id="49" name="図 48">
            <a:extLst>
              <a:ext uri="{FF2B5EF4-FFF2-40B4-BE49-F238E27FC236}">
                <a16:creationId xmlns:a16="http://schemas.microsoft.com/office/drawing/2014/main" id="{69F117EE-F6E2-2549-B22D-040E00D922DB}"/>
              </a:ext>
            </a:extLst>
          </p:cNvPr>
          <p:cNvPicPr>
            <a:picLocks noChangeAspect="1"/>
          </p:cNvPicPr>
          <p:nvPr/>
        </p:nvPicPr>
        <p:blipFill>
          <a:blip r:embed="rId3"/>
          <a:stretch>
            <a:fillRect/>
          </a:stretch>
        </p:blipFill>
        <p:spPr>
          <a:xfrm>
            <a:off x="6664569" y="-4718"/>
            <a:ext cx="1551187" cy="1055507"/>
          </a:xfrm>
          <a:prstGeom prst="rect">
            <a:avLst/>
          </a:prstGeom>
        </p:spPr>
      </p:pic>
      <p:sp>
        <p:nvSpPr>
          <p:cNvPr id="5" name="正方形/長方形 4"/>
          <p:cNvSpPr/>
          <p:nvPr/>
        </p:nvSpPr>
        <p:spPr>
          <a:xfrm>
            <a:off x="6743701" y="35005"/>
            <a:ext cx="1389184" cy="980056"/>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p:cNvSpPr txBox="1"/>
          <p:nvPr/>
        </p:nvSpPr>
        <p:spPr>
          <a:xfrm>
            <a:off x="2954577" y="2905832"/>
            <a:ext cx="3080962" cy="461665"/>
          </a:xfrm>
          <a:prstGeom prst="rect">
            <a:avLst/>
          </a:prstGeom>
          <a:noFill/>
        </p:spPr>
        <p:txBody>
          <a:bodyPr wrap="square" rtlCol="0">
            <a:spAutoFit/>
          </a:bodyPr>
          <a:lstStyle/>
          <a:p>
            <a:r>
              <a:rPr kumimoji="1" lang="ja-JP" altLang="en-US" sz="2400" dirty="0">
                <a:latin typeface="+mn-ea"/>
                <a:ea typeface="+mn-ea"/>
              </a:rPr>
              <a:t>これに対して政府は</a:t>
            </a:r>
          </a:p>
        </p:txBody>
      </p:sp>
      <p:sp>
        <p:nvSpPr>
          <p:cNvPr id="8" name="角丸四角形 7"/>
          <p:cNvSpPr/>
          <p:nvPr/>
        </p:nvSpPr>
        <p:spPr>
          <a:xfrm>
            <a:off x="356099" y="1319825"/>
            <a:ext cx="8413920" cy="1451429"/>
          </a:xfrm>
          <a:prstGeom prst="roundRect">
            <a:avLst/>
          </a:prstGeom>
          <a:no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テキスト ボックス 8"/>
          <p:cNvSpPr txBox="1"/>
          <p:nvPr/>
        </p:nvSpPr>
        <p:spPr>
          <a:xfrm>
            <a:off x="350212" y="5417349"/>
            <a:ext cx="7905402" cy="553998"/>
          </a:xfrm>
          <a:prstGeom prst="rect">
            <a:avLst/>
          </a:prstGeom>
          <a:noFill/>
        </p:spPr>
        <p:txBody>
          <a:bodyPr wrap="square" rtlCol="0">
            <a:spAutoFit/>
          </a:bodyPr>
          <a:lstStyle/>
          <a:p>
            <a:r>
              <a:rPr lang="ja-JP" altLang="en-US" sz="3000" dirty="0">
                <a:solidFill>
                  <a:srgbClr val="FFFFFF"/>
                </a:solidFill>
                <a:latin typeface="+mn-ea"/>
                <a:ea typeface="+mn-ea"/>
              </a:rPr>
              <a:t>②</a:t>
            </a:r>
            <a:r>
              <a:rPr lang="ja-JP" altLang="en-US" sz="3000" b="1" dirty="0">
                <a:solidFill>
                  <a:schemeClr val="tx1"/>
                </a:solidFill>
                <a:latin typeface="+mn-ea"/>
                <a:ea typeface="+mn-ea"/>
              </a:rPr>
              <a:t>夜間営業</a:t>
            </a:r>
            <a:r>
              <a:rPr lang="ja-JP" altLang="en-US" sz="3000" dirty="0">
                <a:solidFill>
                  <a:srgbClr val="FFFFFF"/>
                </a:solidFill>
                <a:latin typeface="+mn-ea"/>
                <a:ea typeface="+mn-ea"/>
              </a:rPr>
              <a:t>については、</a:t>
            </a:r>
            <a:r>
              <a:rPr lang="ja-JP" altLang="en-US" sz="3000" dirty="0">
                <a:solidFill>
                  <a:schemeClr val="tx1"/>
                </a:solidFill>
                <a:latin typeface="+mn-ea"/>
                <a:ea typeface="+mn-ea"/>
              </a:rPr>
              <a:t>言及もされなかった </a:t>
            </a:r>
          </a:p>
        </p:txBody>
      </p:sp>
      <p:sp>
        <p:nvSpPr>
          <p:cNvPr id="2" name="スライド番号プレースホルダー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33</a:t>
            </a:fld>
            <a:endParaRPr lang="ja-JP" altLang="en-US" dirty="0">
              <a:latin typeface="+mn-ea"/>
              <a:ea typeface="+mn-ea"/>
            </a:endParaRPr>
          </a:p>
        </p:txBody>
      </p:sp>
    </p:spTree>
    <p:extLst>
      <p:ext uri="{BB962C8B-B14F-4D97-AF65-F5344CB8AC3E}">
        <p14:creationId xmlns:p14="http://schemas.microsoft.com/office/powerpoint/2010/main" val="3220094922"/>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linds(horizontal)">
                                      <p:cBhvr>
                                        <p:cTn id="10" dur="500"/>
                                        <p:tgtEl>
                                          <p:spTgt spid="4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1724"/>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32917" y="-7940"/>
            <a:ext cx="8229600" cy="1143000"/>
          </a:xfrm>
        </p:spPr>
        <p:txBody>
          <a:bodyPr/>
          <a:lstStyle/>
          <a:p>
            <a:pPr eaLnBrk="1" hangingPunct="1"/>
            <a:r>
              <a:rPr lang="ja-JP" altLang="en-US" sz="4000" dirty="0">
                <a:solidFill>
                  <a:schemeClr val="bg1"/>
                </a:solidFill>
                <a:latin typeface="+mn-ea"/>
                <a:ea typeface="+mn-ea"/>
              </a:rPr>
              <a:t>海外事例②　</a:t>
            </a:r>
            <a:r>
              <a:rPr lang="ja-JP" altLang="en-US" sz="2800" dirty="0">
                <a:solidFill>
                  <a:schemeClr val="bg1"/>
                </a:solidFill>
                <a:latin typeface="+mn-ea"/>
                <a:ea typeface="+mn-ea"/>
              </a:rPr>
              <a:t>ドイツ</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pic>
        <p:nvPicPr>
          <p:cNvPr id="5" name="図 4">
            <a:extLst>
              <a:ext uri="{FF2B5EF4-FFF2-40B4-BE49-F238E27FC236}">
                <a16:creationId xmlns:a16="http://schemas.microsoft.com/office/drawing/2014/main" id="{36E6C7D6-8B33-4948-91C4-6B2FFA6898C0}"/>
              </a:ext>
            </a:extLst>
          </p:cNvPr>
          <p:cNvPicPr>
            <a:picLocks noChangeAspect="1"/>
          </p:cNvPicPr>
          <p:nvPr/>
        </p:nvPicPr>
        <p:blipFill>
          <a:blip r:embed="rId3"/>
          <a:stretch>
            <a:fillRect/>
          </a:stretch>
        </p:blipFill>
        <p:spPr>
          <a:xfrm>
            <a:off x="6442970" y="-1724"/>
            <a:ext cx="1924678" cy="1096229"/>
          </a:xfrm>
          <a:prstGeom prst="rect">
            <a:avLst/>
          </a:prstGeom>
        </p:spPr>
      </p:pic>
      <p:pic>
        <p:nvPicPr>
          <p:cNvPr id="11" name="図 10">
            <a:extLst>
              <a:ext uri="{FF2B5EF4-FFF2-40B4-BE49-F238E27FC236}">
                <a16:creationId xmlns:a16="http://schemas.microsoft.com/office/drawing/2014/main" id="{03176B7A-4636-6241-9DC4-4EE71B58DF40}"/>
              </a:ext>
            </a:extLst>
          </p:cNvPr>
          <p:cNvPicPr>
            <a:picLocks noChangeAspect="1"/>
          </p:cNvPicPr>
          <p:nvPr/>
        </p:nvPicPr>
        <p:blipFill>
          <a:blip r:embed="rId4"/>
          <a:stretch>
            <a:fillRect/>
          </a:stretch>
        </p:blipFill>
        <p:spPr>
          <a:xfrm>
            <a:off x="6698063" y="1233313"/>
            <a:ext cx="1143000" cy="1143000"/>
          </a:xfrm>
          <a:prstGeom prst="rect">
            <a:avLst/>
          </a:prstGeom>
        </p:spPr>
      </p:pic>
      <p:pic>
        <p:nvPicPr>
          <p:cNvPr id="17" name="図 16">
            <a:extLst>
              <a:ext uri="{FF2B5EF4-FFF2-40B4-BE49-F238E27FC236}">
                <a16:creationId xmlns:a16="http://schemas.microsoft.com/office/drawing/2014/main" id="{84E5F37B-44A2-604A-82C5-FC5C9A98D7ED}"/>
              </a:ext>
            </a:extLst>
          </p:cNvPr>
          <p:cNvPicPr>
            <a:picLocks noChangeAspect="1"/>
          </p:cNvPicPr>
          <p:nvPr/>
        </p:nvPicPr>
        <p:blipFill>
          <a:blip r:embed="rId5"/>
          <a:stretch>
            <a:fillRect/>
          </a:stretch>
        </p:blipFill>
        <p:spPr>
          <a:xfrm>
            <a:off x="7001192" y="2635535"/>
            <a:ext cx="1112108" cy="1184170"/>
          </a:xfrm>
          <a:prstGeom prst="rect">
            <a:avLst/>
          </a:prstGeom>
        </p:spPr>
      </p:pic>
      <p:grpSp>
        <p:nvGrpSpPr>
          <p:cNvPr id="16" name="グループ化 15">
            <a:extLst>
              <a:ext uri="{FF2B5EF4-FFF2-40B4-BE49-F238E27FC236}">
                <a16:creationId xmlns:a16="http://schemas.microsoft.com/office/drawing/2014/main" id="{FD98AA46-C1C5-B841-B9C4-B3688A187B01}"/>
              </a:ext>
            </a:extLst>
          </p:cNvPr>
          <p:cNvGrpSpPr/>
          <p:nvPr/>
        </p:nvGrpSpPr>
        <p:grpSpPr>
          <a:xfrm>
            <a:off x="162567" y="1247296"/>
            <a:ext cx="5835499" cy="1740832"/>
            <a:chOff x="263389" y="1461116"/>
            <a:chExt cx="5780785" cy="1740832"/>
          </a:xfrm>
        </p:grpSpPr>
        <p:sp>
          <p:nvSpPr>
            <p:cNvPr id="21" name="角丸四角形 20">
              <a:extLst>
                <a:ext uri="{FF2B5EF4-FFF2-40B4-BE49-F238E27FC236}">
                  <a16:creationId xmlns:a16="http://schemas.microsoft.com/office/drawing/2014/main" id="{3E7061A9-2882-444E-B6BE-AB39DE557EB7}"/>
                </a:ext>
              </a:extLst>
            </p:cNvPr>
            <p:cNvSpPr/>
            <p:nvPr/>
          </p:nvSpPr>
          <p:spPr>
            <a:xfrm>
              <a:off x="263389" y="1461116"/>
              <a:ext cx="5770293" cy="1129656"/>
            </a:xfrm>
            <a:prstGeom prst="roundRect">
              <a:avLst/>
            </a:prstGeom>
            <a:noFill/>
            <a:ln w="444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5" name="正方形/長方形 14">
              <a:extLst>
                <a:ext uri="{FF2B5EF4-FFF2-40B4-BE49-F238E27FC236}">
                  <a16:creationId xmlns:a16="http://schemas.microsoft.com/office/drawing/2014/main" id="{89715E81-D5F9-6C40-BED4-82079B4D4D68}"/>
                </a:ext>
              </a:extLst>
            </p:cNvPr>
            <p:cNvSpPr/>
            <p:nvPr/>
          </p:nvSpPr>
          <p:spPr>
            <a:xfrm>
              <a:off x="365227" y="1569817"/>
              <a:ext cx="4833743" cy="954107"/>
            </a:xfrm>
            <a:prstGeom prst="rect">
              <a:avLst/>
            </a:prstGeom>
          </p:spPr>
          <p:txBody>
            <a:bodyPr wrap="square">
              <a:spAutoFit/>
            </a:bodyPr>
            <a:lstStyle/>
            <a:p>
              <a:pPr lvl="0"/>
              <a:r>
                <a:rPr lang="en-US" altLang="ja-JP" sz="2800" dirty="0">
                  <a:latin typeface="+mn-ea"/>
                  <a:ea typeface="+mn-ea"/>
                </a:rPr>
                <a:t>2006</a:t>
              </a:r>
              <a:r>
                <a:rPr lang="ja-JP" altLang="en-US" sz="2800" dirty="0">
                  <a:latin typeface="+mn-ea"/>
                  <a:ea typeface="+mn-ea"/>
                </a:rPr>
                <a:t>年　ドイツ連邦基本法（憲法）改正により</a:t>
              </a:r>
              <a:r>
                <a:rPr lang="ja-JP" altLang="en-US" sz="2800" dirty="0">
                  <a:solidFill>
                    <a:srgbClr val="003366"/>
                  </a:solidFill>
                  <a:latin typeface="+mn-ea"/>
                  <a:ea typeface="+mn-ea"/>
                </a:rPr>
                <a:t>規制緩和</a:t>
              </a:r>
              <a:endParaRPr lang="ja-JP" altLang="en-US" sz="2800" dirty="0">
                <a:latin typeface="+mn-ea"/>
                <a:ea typeface="+mn-ea"/>
              </a:endParaRPr>
            </a:p>
          </p:txBody>
        </p:sp>
        <p:grpSp>
          <p:nvGrpSpPr>
            <p:cNvPr id="24" name="グループ化 23">
              <a:extLst>
                <a:ext uri="{FF2B5EF4-FFF2-40B4-BE49-F238E27FC236}">
                  <a16:creationId xmlns:a16="http://schemas.microsoft.com/office/drawing/2014/main" id="{251A9873-A402-B243-9885-4A385C45FD61}"/>
                </a:ext>
              </a:extLst>
            </p:cNvPr>
            <p:cNvGrpSpPr/>
            <p:nvPr/>
          </p:nvGrpSpPr>
          <p:grpSpPr>
            <a:xfrm>
              <a:off x="5239849" y="2397623"/>
              <a:ext cx="804325" cy="804325"/>
              <a:chOff x="5178112" y="938380"/>
              <a:chExt cx="804325" cy="804325"/>
            </a:xfrm>
          </p:grpSpPr>
          <p:sp>
            <p:nvSpPr>
              <p:cNvPr id="25" name="下矢印 24">
                <a:extLst>
                  <a:ext uri="{FF2B5EF4-FFF2-40B4-BE49-F238E27FC236}">
                    <a16:creationId xmlns:a16="http://schemas.microsoft.com/office/drawing/2014/main" id="{80D40CDE-D8D2-3649-9B9B-8AB5F3A497FE}"/>
                  </a:ext>
                </a:extLst>
              </p:cNvPr>
              <p:cNvSpPr/>
              <p:nvPr/>
            </p:nvSpPr>
            <p:spPr>
              <a:xfrm>
                <a:off x="5178112" y="938380"/>
                <a:ext cx="804325" cy="804325"/>
              </a:xfrm>
              <a:prstGeom prst="downArrow">
                <a:avLst>
                  <a:gd name="adj1" fmla="val 55000"/>
                  <a:gd name="adj2" fmla="val 45000"/>
                </a:avLst>
              </a:prstGeom>
              <a:solidFill>
                <a:srgbClr val="003366">
                  <a:alpha val="90000"/>
                </a:srgbClr>
              </a:solidFill>
              <a:ln>
                <a:solidFill>
                  <a:srgbClr val="003366"/>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6" name="下矢印 4">
                <a:extLst>
                  <a:ext uri="{FF2B5EF4-FFF2-40B4-BE49-F238E27FC236}">
                    <a16:creationId xmlns:a16="http://schemas.microsoft.com/office/drawing/2014/main" id="{C3F0B6E7-1C21-8848-BA24-04F3F68C9BDD}"/>
                  </a:ext>
                </a:extLst>
              </p:cNvPr>
              <p:cNvSpPr txBox="1"/>
              <p:nvPr/>
            </p:nvSpPr>
            <p:spPr>
              <a:xfrm>
                <a:off x="5359085" y="938380"/>
                <a:ext cx="442379" cy="605255"/>
              </a:xfrm>
              <a:prstGeom prst="rect">
                <a:avLst/>
              </a:prstGeom>
              <a:solidFill>
                <a:srgbClr val="003366"/>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latin typeface="+mn-ea"/>
                </a:endParaRPr>
              </a:p>
            </p:txBody>
          </p:sp>
        </p:grpSp>
      </p:grpSp>
      <p:grpSp>
        <p:nvGrpSpPr>
          <p:cNvPr id="28" name="グループ化 27">
            <a:extLst>
              <a:ext uri="{FF2B5EF4-FFF2-40B4-BE49-F238E27FC236}">
                <a16:creationId xmlns:a16="http://schemas.microsoft.com/office/drawing/2014/main" id="{0A39DCDE-E267-0341-8FF3-DE6C0F5B007B}"/>
              </a:ext>
            </a:extLst>
          </p:cNvPr>
          <p:cNvGrpSpPr/>
          <p:nvPr/>
        </p:nvGrpSpPr>
        <p:grpSpPr>
          <a:xfrm>
            <a:off x="602137" y="2602843"/>
            <a:ext cx="5875381" cy="1740832"/>
            <a:chOff x="263389" y="1461116"/>
            <a:chExt cx="5780785" cy="1740832"/>
          </a:xfrm>
        </p:grpSpPr>
        <p:sp>
          <p:nvSpPr>
            <p:cNvPr id="29" name="角丸四角形 28">
              <a:extLst>
                <a:ext uri="{FF2B5EF4-FFF2-40B4-BE49-F238E27FC236}">
                  <a16:creationId xmlns:a16="http://schemas.microsoft.com/office/drawing/2014/main" id="{8FEADAEC-E372-DA47-AFBC-C2355F7F9A04}"/>
                </a:ext>
              </a:extLst>
            </p:cNvPr>
            <p:cNvSpPr/>
            <p:nvPr/>
          </p:nvSpPr>
          <p:spPr>
            <a:xfrm>
              <a:off x="263389" y="1461116"/>
              <a:ext cx="5770293" cy="1129656"/>
            </a:xfrm>
            <a:prstGeom prst="roundRect">
              <a:avLst/>
            </a:prstGeom>
            <a:noFill/>
            <a:ln w="444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0" name="正方形/長方形 29">
              <a:extLst>
                <a:ext uri="{FF2B5EF4-FFF2-40B4-BE49-F238E27FC236}">
                  <a16:creationId xmlns:a16="http://schemas.microsoft.com/office/drawing/2014/main" id="{275272A3-B741-A84E-BE45-F66CFB543DEE}"/>
                </a:ext>
              </a:extLst>
            </p:cNvPr>
            <p:cNvSpPr/>
            <p:nvPr/>
          </p:nvSpPr>
          <p:spPr>
            <a:xfrm>
              <a:off x="626970" y="1569817"/>
              <a:ext cx="4572000" cy="523220"/>
            </a:xfrm>
            <a:prstGeom prst="rect">
              <a:avLst/>
            </a:prstGeom>
          </p:spPr>
          <p:txBody>
            <a:bodyPr>
              <a:spAutoFit/>
            </a:bodyPr>
            <a:lstStyle/>
            <a:p>
              <a:pPr lvl="0"/>
              <a:endParaRPr lang="ja-JP" altLang="en-US" sz="2800">
                <a:latin typeface="+mn-ea"/>
                <a:ea typeface="+mn-ea"/>
              </a:endParaRPr>
            </a:p>
          </p:txBody>
        </p:sp>
        <p:grpSp>
          <p:nvGrpSpPr>
            <p:cNvPr id="31" name="グループ化 30">
              <a:extLst>
                <a:ext uri="{FF2B5EF4-FFF2-40B4-BE49-F238E27FC236}">
                  <a16:creationId xmlns:a16="http://schemas.microsoft.com/office/drawing/2014/main" id="{F6AF6C15-972E-3247-BFFA-40FF9CA5F0A1}"/>
                </a:ext>
              </a:extLst>
            </p:cNvPr>
            <p:cNvGrpSpPr/>
            <p:nvPr/>
          </p:nvGrpSpPr>
          <p:grpSpPr>
            <a:xfrm>
              <a:off x="5239849" y="2397623"/>
              <a:ext cx="804325" cy="804325"/>
              <a:chOff x="5178112" y="938380"/>
              <a:chExt cx="804325" cy="804325"/>
            </a:xfrm>
          </p:grpSpPr>
          <p:sp>
            <p:nvSpPr>
              <p:cNvPr id="32" name="下矢印 31">
                <a:extLst>
                  <a:ext uri="{FF2B5EF4-FFF2-40B4-BE49-F238E27FC236}">
                    <a16:creationId xmlns:a16="http://schemas.microsoft.com/office/drawing/2014/main" id="{1FCDA9D6-38EF-8144-959F-77F5D49D46C0}"/>
                  </a:ext>
                </a:extLst>
              </p:cNvPr>
              <p:cNvSpPr/>
              <p:nvPr/>
            </p:nvSpPr>
            <p:spPr>
              <a:xfrm>
                <a:off x="5178112" y="938380"/>
                <a:ext cx="804325" cy="804325"/>
              </a:xfrm>
              <a:prstGeom prst="downArrow">
                <a:avLst>
                  <a:gd name="adj1" fmla="val 55000"/>
                  <a:gd name="adj2" fmla="val 45000"/>
                </a:avLst>
              </a:prstGeom>
              <a:solidFill>
                <a:srgbClr val="003366">
                  <a:alpha val="90000"/>
                </a:srgbClr>
              </a:solidFill>
              <a:ln>
                <a:solidFill>
                  <a:srgbClr val="003366"/>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3" name="下矢印 4">
                <a:extLst>
                  <a:ext uri="{FF2B5EF4-FFF2-40B4-BE49-F238E27FC236}">
                    <a16:creationId xmlns:a16="http://schemas.microsoft.com/office/drawing/2014/main" id="{E1A95E1E-458F-3443-B160-13F388C383C7}"/>
                  </a:ext>
                </a:extLst>
              </p:cNvPr>
              <p:cNvSpPr txBox="1"/>
              <p:nvPr/>
            </p:nvSpPr>
            <p:spPr>
              <a:xfrm>
                <a:off x="5359085" y="938380"/>
                <a:ext cx="442379" cy="605255"/>
              </a:xfrm>
              <a:prstGeom prst="rect">
                <a:avLst/>
              </a:prstGeom>
              <a:solidFill>
                <a:srgbClr val="003366"/>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latin typeface="+mn-ea"/>
                </a:endParaRPr>
              </a:p>
            </p:txBody>
          </p:sp>
        </p:grpSp>
      </p:grpSp>
      <p:sp>
        <p:nvSpPr>
          <p:cNvPr id="18" name="正方形/長方形 17">
            <a:extLst>
              <a:ext uri="{FF2B5EF4-FFF2-40B4-BE49-F238E27FC236}">
                <a16:creationId xmlns:a16="http://schemas.microsoft.com/office/drawing/2014/main" id="{8BCD4CE9-4DA6-9E43-93BD-4416BB6BB983}"/>
              </a:ext>
            </a:extLst>
          </p:cNvPr>
          <p:cNvSpPr/>
          <p:nvPr/>
        </p:nvSpPr>
        <p:spPr>
          <a:xfrm>
            <a:off x="1030700" y="2681350"/>
            <a:ext cx="4572000" cy="954107"/>
          </a:xfrm>
          <a:prstGeom prst="rect">
            <a:avLst/>
          </a:prstGeom>
        </p:spPr>
        <p:txBody>
          <a:bodyPr>
            <a:spAutoFit/>
          </a:bodyPr>
          <a:lstStyle/>
          <a:p>
            <a:r>
              <a:rPr lang="ja-JP" altLang="en-US" sz="2800" dirty="0">
                <a:latin typeface="+mn-ea"/>
                <a:ea typeface="+mn-ea"/>
              </a:rPr>
              <a:t>規制緩和後、大規模店舗は</a:t>
            </a:r>
            <a:endParaRPr lang="en-US" altLang="ja-JP" sz="2800" dirty="0">
              <a:latin typeface="+mn-ea"/>
              <a:ea typeface="+mn-ea"/>
            </a:endParaRPr>
          </a:p>
          <a:p>
            <a:r>
              <a:rPr lang="ja-JP" altLang="en-US" sz="2800" dirty="0">
                <a:solidFill>
                  <a:srgbClr val="FF9900"/>
                </a:solidFill>
                <a:latin typeface="+mn-ea"/>
                <a:ea typeface="+mn-ea"/>
              </a:rPr>
              <a:t>試験的に営業時間を拡大</a:t>
            </a:r>
          </a:p>
        </p:txBody>
      </p:sp>
      <p:grpSp>
        <p:nvGrpSpPr>
          <p:cNvPr id="35" name="グループ化 34">
            <a:extLst>
              <a:ext uri="{FF2B5EF4-FFF2-40B4-BE49-F238E27FC236}">
                <a16:creationId xmlns:a16="http://schemas.microsoft.com/office/drawing/2014/main" id="{0580B4CD-6459-DC4C-97DF-1887A4CB7D55}"/>
              </a:ext>
            </a:extLst>
          </p:cNvPr>
          <p:cNvGrpSpPr/>
          <p:nvPr/>
        </p:nvGrpSpPr>
        <p:grpSpPr>
          <a:xfrm>
            <a:off x="1060314" y="3958389"/>
            <a:ext cx="6038755" cy="1532507"/>
            <a:chOff x="263389" y="1461115"/>
            <a:chExt cx="5770293" cy="1608407"/>
          </a:xfrm>
        </p:grpSpPr>
        <p:sp>
          <p:nvSpPr>
            <p:cNvPr id="36" name="角丸四角形 35">
              <a:extLst>
                <a:ext uri="{FF2B5EF4-FFF2-40B4-BE49-F238E27FC236}">
                  <a16:creationId xmlns:a16="http://schemas.microsoft.com/office/drawing/2014/main" id="{BFB58934-089E-EC42-9F83-1359C8E4B4E7}"/>
                </a:ext>
              </a:extLst>
            </p:cNvPr>
            <p:cNvSpPr/>
            <p:nvPr/>
          </p:nvSpPr>
          <p:spPr>
            <a:xfrm>
              <a:off x="263389" y="1461115"/>
              <a:ext cx="5770293" cy="1608407"/>
            </a:xfrm>
            <a:prstGeom prst="roundRect">
              <a:avLst/>
            </a:prstGeom>
            <a:noFill/>
            <a:ln w="444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7" name="正方形/長方形 36">
              <a:extLst>
                <a:ext uri="{FF2B5EF4-FFF2-40B4-BE49-F238E27FC236}">
                  <a16:creationId xmlns:a16="http://schemas.microsoft.com/office/drawing/2014/main" id="{9D663EAC-66A4-964A-8769-3C528AB3C6BF}"/>
                </a:ext>
              </a:extLst>
            </p:cNvPr>
            <p:cNvSpPr/>
            <p:nvPr/>
          </p:nvSpPr>
          <p:spPr>
            <a:xfrm>
              <a:off x="626970" y="1569817"/>
              <a:ext cx="4572000" cy="549133"/>
            </a:xfrm>
            <a:prstGeom prst="rect">
              <a:avLst/>
            </a:prstGeom>
          </p:spPr>
          <p:txBody>
            <a:bodyPr>
              <a:spAutoFit/>
            </a:bodyPr>
            <a:lstStyle/>
            <a:p>
              <a:pPr lvl="0"/>
              <a:endParaRPr lang="ja-JP" altLang="en-US" sz="2800">
                <a:latin typeface="+mn-ea"/>
                <a:ea typeface="+mn-ea"/>
              </a:endParaRPr>
            </a:p>
          </p:txBody>
        </p:sp>
      </p:grpSp>
      <p:sp>
        <p:nvSpPr>
          <p:cNvPr id="22" name="正方形/長方形 21">
            <a:extLst>
              <a:ext uri="{FF2B5EF4-FFF2-40B4-BE49-F238E27FC236}">
                <a16:creationId xmlns:a16="http://schemas.microsoft.com/office/drawing/2014/main" id="{09DEC995-C074-CC46-98CE-829F6B201314}"/>
              </a:ext>
            </a:extLst>
          </p:cNvPr>
          <p:cNvSpPr/>
          <p:nvPr/>
        </p:nvSpPr>
        <p:spPr>
          <a:xfrm>
            <a:off x="1227468" y="4026118"/>
            <a:ext cx="6329778" cy="1431161"/>
          </a:xfrm>
          <a:prstGeom prst="rect">
            <a:avLst/>
          </a:prstGeom>
        </p:spPr>
        <p:txBody>
          <a:bodyPr wrap="square">
            <a:spAutoFit/>
          </a:bodyPr>
          <a:lstStyle/>
          <a:p>
            <a:r>
              <a:rPr lang="ja-JP" altLang="en-US" sz="2900" u="sng" dirty="0">
                <a:latin typeface="+mn-ea"/>
                <a:ea typeface="+mn-ea"/>
              </a:rPr>
              <a:t>売上増には結びつかず、</a:t>
            </a:r>
            <a:endParaRPr lang="en-US" altLang="ja-JP" sz="2900" u="sng" dirty="0">
              <a:latin typeface="+mn-ea"/>
              <a:ea typeface="+mn-ea"/>
            </a:endParaRPr>
          </a:p>
          <a:p>
            <a:r>
              <a:rPr lang="en-US" altLang="ja-JP" sz="2900" u="sng" dirty="0">
                <a:latin typeface="+mn-ea"/>
                <a:ea typeface="+mn-ea"/>
              </a:rPr>
              <a:t>24</a:t>
            </a:r>
            <a:r>
              <a:rPr lang="ja-JP" altLang="en-US" sz="2900" u="sng" dirty="0">
                <a:latin typeface="+mn-ea"/>
                <a:ea typeface="+mn-ea"/>
              </a:rPr>
              <a:t>時間営業は、一部の都市部を除き</a:t>
            </a:r>
            <a:endParaRPr lang="en-US" altLang="ja-JP" sz="2900" u="sng" dirty="0">
              <a:latin typeface="+mn-ea"/>
              <a:ea typeface="+mn-ea"/>
            </a:endParaRPr>
          </a:p>
          <a:p>
            <a:r>
              <a:rPr lang="ja-JP" altLang="en-US" sz="2900" u="sng" dirty="0">
                <a:latin typeface="+mn-ea"/>
                <a:ea typeface="+mn-ea"/>
              </a:rPr>
              <a:t>試験的にも殆ど実施されなかった</a:t>
            </a:r>
          </a:p>
        </p:txBody>
      </p:sp>
      <p:grpSp>
        <p:nvGrpSpPr>
          <p:cNvPr id="2" name="グループ化 1">
            <a:extLst>
              <a:ext uri="{FF2B5EF4-FFF2-40B4-BE49-F238E27FC236}">
                <a16:creationId xmlns:a16="http://schemas.microsoft.com/office/drawing/2014/main" id="{296A38ED-7AA1-4049-8F71-8E953771968A}"/>
              </a:ext>
            </a:extLst>
          </p:cNvPr>
          <p:cNvGrpSpPr/>
          <p:nvPr/>
        </p:nvGrpSpPr>
        <p:grpSpPr>
          <a:xfrm>
            <a:off x="456103" y="5689966"/>
            <a:ext cx="8214512" cy="1129986"/>
            <a:chOff x="184382" y="5730732"/>
            <a:chExt cx="8285745" cy="1127267"/>
          </a:xfrm>
        </p:grpSpPr>
        <p:sp>
          <p:nvSpPr>
            <p:cNvPr id="23" name="角丸四角形 22">
              <a:extLst>
                <a:ext uri="{FF2B5EF4-FFF2-40B4-BE49-F238E27FC236}">
                  <a16:creationId xmlns:a16="http://schemas.microsoft.com/office/drawing/2014/main" id="{74C44C49-E678-7946-BFC0-90D4742B9BA4}"/>
                </a:ext>
              </a:extLst>
            </p:cNvPr>
            <p:cNvSpPr/>
            <p:nvPr/>
          </p:nvSpPr>
          <p:spPr>
            <a:xfrm>
              <a:off x="184382" y="5730732"/>
              <a:ext cx="8285745" cy="11272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2D8EFAA9-655B-0F43-A122-1A0975EB7819}"/>
                </a:ext>
              </a:extLst>
            </p:cNvPr>
            <p:cNvSpPr txBox="1"/>
            <p:nvPr/>
          </p:nvSpPr>
          <p:spPr>
            <a:xfrm>
              <a:off x="247529" y="5784127"/>
              <a:ext cx="8080504" cy="1013219"/>
            </a:xfrm>
            <a:prstGeom prst="rect">
              <a:avLst/>
            </a:prstGeom>
            <a:noFill/>
          </p:spPr>
          <p:txBody>
            <a:bodyPr wrap="square" rtlCol="0">
              <a:spAutoFit/>
            </a:bodyPr>
            <a:lstStyle/>
            <a:p>
              <a:r>
                <a:rPr lang="ja-JP" altLang="en-US" sz="3000" dirty="0">
                  <a:solidFill>
                    <a:schemeClr val="bg1"/>
                  </a:solidFill>
                  <a:latin typeface="+mn-ea"/>
                  <a:ea typeface="+mn-ea"/>
                </a:rPr>
                <a:t>ドイツは</a:t>
              </a:r>
              <a:r>
                <a:rPr lang="ja-JP" altLang="en-US" sz="3000" dirty="0">
                  <a:solidFill>
                    <a:schemeClr val="tx1"/>
                  </a:solidFill>
                  <a:latin typeface="+mn-ea"/>
                  <a:ea typeface="+mn-ea"/>
                </a:rPr>
                <a:t>相当の議論を重ねた</a:t>
              </a:r>
              <a:r>
                <a:rPr lang="ja-JP" altLang="en-US" sz="3000" dirty="0">
                  <a:solidFill>
                    <a:schemeClr val="bg1"/>
                  </a:solidFill>
                  <a:latin typeface="+mn-ea"/>
                  <a:ea typeface="+mn-ea"/>
                </a:rPr>
                <a:t>上で</a:t>
              </a:r>
              <a:r>
                <a:rPr lang="ja-JP" altLang="en-US" sz="3000" dirty="0">
                  <a:solidFill>
                    <a:schemeClr val="tx1"/>
                  </a:solidFill>
                  <a:latin typeface="+mn-ea"/>
                  <a:ea typeface="+mn-ea"/>
                </a:rPr>
                <a:t>原則的に日曜・</a:t>
              </a:r>
              <a:r>
                <a:rPr lang="en-US" altLang="ja-JP" sz="3000" dirty="0">
                  <a:solidFill>
                    <a:schemeClr val="tx1"/>
                  </a:solidFill>
                  <a:latin typeface="+mn-ea"/>
                  <a:ea typeface="+mn-ea"/>
                </a:rPr>
                <a:t>24</a:t>
              </a:r>
              <a:r>
                <a:rPr lang="ja-JP" altLang="en-US" sz="3000" dirty="0">
                  <a:solidFill>
                    <a:schemeClr val="tx1"/>
                  </a:solidFill>
                  <a:latin typeface="+mn-ea"/>
                  <a:ea typeface="+mn-ea"/>
                </a:rPr>
                <a:t>時間営業をしない</a:t>
              </a:r>
              <a:r>
                <a:rPr lang="ja-JP" altLang="en-US" sz="3000" dirty="0">
                  <a:solidFill>
                    <a:schemeClr val="bg1"/>
                  </a:solidFill>
                  <a:latin typeface="+mn-ea"/>
                  <a:ea typeface="+mn-ea"/>
                </a:rPr>
                <a:t>ことを認識したと言える</a:t>
              </a:r>
              <a:endParaRPr kumimoji="1" lang="ja-JP" altLang="en-US" sz="3000" dirty="0">
                <a:solidFill>
                  <a:schemeClr val="bg1"/>
                </a:solidFill>
                <a:latin typeface="+mn-ea"/>
                <a:ea typeface="+mn-ea"/>
              </a:endParaRPr>
            </a:p>
          </p:txBody>
        </p:sp>
      </p:grpSp>
      <p:sp>
        <p:nvSpPr>
          <p:cNvPr id="34" name="正方形/長方形 33"/>
          <p:cNvSpPr/>
          <p:nvPr/>
        </p:nvSpPr>
        <p:spPr>
          <a:xfrm>
            <a:off x="6548101" y="54432"/>
            <a:ext cx="1714416" cy="94019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 name="スライド番号プレースホルダー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34</a:t>
            </a:fld>
            <a:endParaRPr lang="ja-JP" altLang="en-US" dirty="0">
              <a:latin typeface="+mn-ea"/>
              <a:ea typeface="+mn-ea"/>
            </a:endParaRPr>
          </a:p>
        </p:txBody>
      </p:sp>
    </p:spTree>
    <p:extLst>
      <p:ext uri="{BB962C8B-B14F-4D97-AF65-F5344CB8AC3E}">
        <p14:creationId xmlns:p14="http://schemas.microsoft.com/office/powerpoint/2010/main" val="3807791532"/>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par>
                                <p:cTn id="19" presetID="3" presetClass="entr" presetSubtype="1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linds(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下矢印 66">
            <a:extLst>
              <a:ext uri="{FF2B5EF4-FFF2-40B4-BE49-F238E27FC236}">
                <a16:creationId xmlns:a16="http://schemas.microsoft.com/office/drawing/2014/main" id="{F20CE685-6EB4-9440-8A20-7B935BEBB3FD}"/>
              </a:ext>
            </a:extLst>
          </p:cNvPr>
          <p:cNvSpPr/>
          <p:nvPr/>
        </p:nvSpPr>
        <p:spPr>
          <a:xfrm>
            <a:off x="6020322" y="4581804"/>
            <a:ext cx="989135" cy="378921"/>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 name="四角形: 角を丸くする 3">
            <a:extLst>
              <a:ext uri="{FF2B5EF4-FFF2-40B4-BE49-F238E27FC236}">
                <a16:creationId xmlns:a16="http://schemas.microsoft.com/office/drawing/2014/main" id="{86FBC166-165E-42D3-9D40-AB40598A1BC0}"/>
              </a:ext>
            </a:extLst>
          </p:cNvPr>
          <p:cNvSpPr/>
          <p:nvPr/>
        </p:nvSpPr>
        <p:spPr>
          <a:xfrm>
            <a:off x="648393" y="1192379"/>
            <a:ext cx="7689271" cy="2349764"/>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27" name="角丸四角形 26">
            <a:extLst>
              <a:ext uri="{FF2B5EF4-FFF2-40B4-BE49-F238E27FC236}">
                <a16:creationId xmlns:a16="http://schemas.microsoft.com/office/drawing/2014/main" id="{549B1D3B-4169-B64A-83AC-32571241E3BD}"/>
              </a:ext>
            </a:extLst>
          </p:cNvPr>
          <p:cNvSpPr/>
          <p:nvPr/>
        </p:nvSpPr>
        <p:spPr>
          <a:xfrm>
            <a:off x="4661104" y="1740631"/>
            <a:ext cx="3560184" cy="1614480"/>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0" name="角丸四角形 29">
            <a:extLst>
              <a:ext uri="{FF2B5EF4-FFF2-40B4-BE49-F238E27FC236}">
                <a16:creationId xmlns:a16="http://schemas.microsoft.com/office/drawing/2014/main" id="{40B8120C-2D4D-B149-B867-ECCE23BC1604}"/>
              </a:ext>
            </a:extLst>
          </p:cNvPr>
          <p:cNvSpPr/>
          <p:nvPr/>
        </p:nvSpPr>
        <p:spPr>
          <a:xfrm>
            <a:off x="824111" y="1750077"/>
            <a:ext cx="3664725" cy="159558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n-ea"/>
            </a:endParaRPr>
          </a:p>
        </p:txBody>
      </p:sp>
      <p:sp>
        <p:nvSpPr>
          <p:cNvPr id="45" name="角丸四角形 44">
            <a:extLst>
              <a:ext uri="{FF2B5EF4-FFF2-40B4-BE49-F238E27FC236}">
                <a16:creationId xmlns:a16="http://schemas.microsoft.com/office/drawing/2014/main" id="{91061BE4-C130-A649-ABF0-377601750ED0}"/>
              </a:ext>
            </a:extLst>
          </p:cNvPr>
          <p:cNvSpPr/>
          <p:nvPr/>
        </p:nvSpPr>
        <p:spPr>
          <a:xfrm>
            <a:off x="644200" y="5008485"/>
            <a:ext cx="3576396" cy="63338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3" name="角丸四角形 52">
            <a:extLst>
              <a:ext uri="{FF2B5EF4-FFF2-40B4-BE49-F238E27FC236}">
                <a16:creationId xmlns:a16="http://schemas.microsoft.com/office/drawing/2014/main" id="{B5DB7E57-DEFF-FC46-AF5F-D6D353A1528C}"/>
              </a:ext>
            </a:extLst>
          </p:cNvPr>
          <p:cNvSpPr/>
          <p:nvPr/>
        </p:nvSpPr>
        <p:spPr>
          <a:xfrm>
            <a:off x="4832601" y="4982772"/>
            <a:ext cx="3505063" cy="68114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6" name="角丸四角形 35">
            <a:extLst>
              <a:ext uri="{FF2B5EF4-FFF2-40B4-BE49-F238E27FC236}">
                <a16:creationId xmlns:a16="http://schemas.microsoft.com/office/drawing/2014/main" id="{BACB3D09-455B-0246-9BC1-035FB01E1339}"/>
              </a:ext>
            </a:extLst>
          </p:cNvPr>
          <p:cNvSpPr/>
          <p:nvPr/>
        </p:nvSpPr>
        <p:spPr>
          <a:xfrm>
            <a:off x="648392" y="3953765"/>
            <a:ext cx="7689271" cy="645217"/>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2" name="角丸四角形 51">
            <a:extLst>
              <a:ext uri="{FF2B5EF4-FFF2-40B4-BE49-F238E27FC236}">
                <a16:creationId xmlns:a16="http://schemas.microsoft.com/office/drawing/2014/main" id="{E166E188-3E1A-4948-ACAF-EB2CDCDCEC36}"/>
              </a:ext>
            </a:extLst>
          </p:cNvPr>
          <p:cNvSpPr/>
          <p:nvPr/>
        </p:nvSpPr>
        <p:spPr>
          <a:xfrm>
            <a:off x="644200" y="6093600"/>
            <a:ext cx="7689272" cy="645217"/>
          </a:xfrm>
          <a:prstGeom prst="round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530352" y="-44053"/>
            <a:ext cx="8229600" cy="1143000"/>
          </a:xfrm>
        </p:spPr>
        <p:txBody>
          <a:bodyPr/>
          <a:lstStyle/>
          <a:p>
            <a:pPr eaLnBrk="1" hangingPunct="1"/>
            <a:r>
              <a:rPr lang="ja-JP" altLang="en-US" sz="4000" dirty="0">
                <a:solidFill>
                  <a:schemeClr val="bg1"/>
                </a:solidFill>
                <a:latin typeface="+mn-ea"/>
                <a:ea typeface="+mn-ea"/>
              </a:rPr>
              <a:t>海外事例②　　</a:t>
            </a:r>
            <a:r>
              <a:rPr lang="ja-JP" altLang="en-US" sz="2800" dirty="0">
                <a:solidFill>
                  <a:schemeClr val="bg1"/>
                </a:solidFill>
                <a:latin typeface="+mn-ea"/>
                <a:ea typeface="+mn-ea"/>
              </a:rPr>
              <a:t>欧州まとめ</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0538765D-5F2A-6E4C-BA69-606922D4C8CD}"/>
              </a:ext>
            </a:extLst>
          </p:cNvPr>
          <p:cNvSpPr txBox="1"/>
          <p:nvPr/>
        </p:nvSpPr>
        <p:spPr>
          <a:xfrm>
            <a:off x="996378" y="2000850"/>
            <a:ext cx="184731" cy="307777"/>
          </a:xfrm>
          <a:prstGeom prst="rect">
            <a:avLst/>
          </a:prstGeom>
          <a:noFill/>
        </p:spPr>
        <p:txBody>
          <a:bodyPr wrap="none" rtlCol="0">
            <a:spAutoFit/>
          </a:bodyPr>
          <a:lstStyle/>
          <a:p>
            <a:endParaRPr lang="en-US" altLang="ja-JP" dirty="0">
              <a:latin typeface="+mn-ea"/>
              <a:ea typeface="+mn-ea"/>
            </a:endParaRPr>
          </a:p>
        </p:txBody>
      </p:sp>
      <p:sp>
        <p:nvSpPr>
          <p:cNvPr id="6" name="テキスト ボックス 5">
            <a:extLst>
              <a:ext uri="{FF2B5EF4-FFF2-40B4-BE49-F238E27FC236}">
                <a16:creationId xmlns:a16="http://schemas.microsoft.com/office/drawing/2014/main" id="{576F2661-9493-FB44-A46B-4FBAB7F367D3}"/>
              </a:ext>
            </a:extLst>
          </p:cNvPr>
          <p:cNvSpPr txBox="1"/>
          <p:nvPr/>
        </p:nvSpPr>
        <p:spPr>
          <a:xfrm>
            <a:off x="2275802" y="4005758"/>
            <a:ext cx="4458341" cy="553998"/>
          </a:xfrm>
          <a:prstGeom prst="rect">
            <a:avLst/>
          </a:prstGeom>
          <a:noFill/>
        </p:spPr>
        <p:txBody>
          <a:bodyPr wrap="square" rtlCol="0">
            <a:spAutoFit/>
          </a:bodyPr>
          <a:lstStyle/>
          <a:p>
            <a:r>
              <a:rPr kumimoji="1" lang="ja-JP" altLang="en-US" sz="2900" dirty="0">
                <a:solidFill>
                  <a:schemeClr val="bg1"/>
                </a:solidFill>
                <a:latin typeface="+mn-ea"/>
                <a:ea typeface="+mn-ea"/>
              </a:rPr>
              <a:t>営業時間規制緩和の実施</a:t>
            </a:r>
          </a:p>
        </p:txBody>
      </p:sp>
      <p:sp>
        <p:nvSpPr>
          <p:cNvPr id="26" name="テキスト ボックス 25">
            <a:extLst>
              <a:ext uri="{FF2B5EF4-FFF2-40B4-BE49-F238E27FC236}">
                <a16:creationId xmlns:a16="http://schemas.microsoft.com/office/drawing/2014/main" id="{CDACE7EB-89F8-6D4E-A4B2-E8628836E6F9}"/>
              </a:ext>
            </a:extLst>
          </p:cNvPr>
          <p:cNvSpPr txBox="1"/>
          <p:nvPr/>
        </p:nvSpPr>
        <p:spPr>
          <a:xfrm>
            <a:off x="4958918" y="1783409"/>
            <a:ext cx="3627247" cy="523220"/>
          </a:xfrm>
          <a:prstGeom prst="rect">
            <a:avLst/>
          </a:prstGeom>
          <a:noFill/>
        </p:spPr>
        <p:txBody>
          <a:bodyPr wrap="square" rtlCol="0">
            <a:spAutoFit/>
          </a:bodyPr>
          <a:lstStyle/>
          <a:p>
            <a:r>
              <a:rPr kumimoji="1" lang="ja-JP" altLang="en-US" sz="2800" dirty="0">
                <a:latin typeface="+mn-ea"/>
                <a:ea typeface="+mn-ea"/>
              </a:rPr>
              <a:t>大規模店舗の</a:t>
            </a:r>
            <a:r>
              <a:rPr lang="ja-JP" altLang="en-US" sz="2800" dirty="0">
                <a:latin typeface="+mn-ea"/>
                <a:ea typeface="+mn-ea"/>
              </a:rPr>
              <a:t>要請</a:t>
            </a:r>
            <a:endParaRPr kumimoji="1" lang="ja-JP" altLang="en-US" sz="2800" dirty="0">
              <a:latin typeface="+mn-ea"/>
              <a:ea typeface="+mn-ea"/>
            </a:endParaRPr>
          </a:p>
        </p:txBody>
      </p:sp>
      <p:sp>
        <p:nvSpPr>
          <p:cNvPr id="29" name="テキスト ボックス 28">
            <a:extLst>
              <a:ext uri="{FF2B5EF4-FFF2-40B4-BE49-F238E27FC236}">
                <a16:creationId xmlns:a16="http://schemas.microsoft.com/office/drawing/2014/main" id="{57F1F5E3-4DAF-6C4D-A403-F9DD8ADD647F}"/>
              </a:ext>
            </a:extLst>
          </p:cNvPr>
          <p:cNvSpPr txBox="1"/>
          <p:nvPr/>
        </p:nvSpPr>
        <p:spPr>
          <a:xfrm>
            <a:off x="1410858" y="1820301"/>
            <a:ext cx="2339102" cy="523220"/>
          </a:xfrm>
          <a:prstGeom prst="rect">
            <a:avLst/>
          </a:prstGeom>
          <a:noFill/>
        </p:spPr>
        <p:txBody>
          <a:bodyPr wrap="none" rtlCol="0">
            <a:spAutoFit/>
          </a:bodyPr>
          <a:lstStyle/>
          <a:p>
            <a:r>
              <a:rPr lang="ja-JP" altLang="en-US" sz="2800" dirty="0">
                <a:latin typeface="+mn-ea"/>
                <a:ea typeface="+mn-ea"/>
              </a:rPr>
              <a:t>失業率の改善</a:t>
            </a:r>
            <a:endParaRPr kumimoji="1" lang="ja-JP" altLang="en-US" sz="2800" dirty="0">
              <a:latin typeface="+mn-ea"/>
              <a:ea typeface="+mn-ea"/>
            </a:endParaRPr>
          </a:p>
        </p:txBody>
      </p:sp>
      <p:grpSp>
        <p:nvGrpSpPr>
          <p:cNvPr id="32" name="グループ化 31">
            <a:extLst>
              <a:ext uri="{FF2B5EF4-FFF2-40B4-BE49-F238E27FC236}">
                <a16:creationId xmlns:a16="http://schemas.microsoft.com/office/drawing/2014/main" id="{22A15E39-8E70-C34E-96A5-6343C350D40D}"/>
              </a:ext>
            </a:extLst>
          </p:cNvPr>
          <p:cNvGrpSpPr/>
          <p:nvPr/>
        </p:nvGrpSpPr>
        <p:grpSpPr>
          <a:xfrm>
            <a:off x="866050" y="2312555"/>
            <a:ext cx="3526862" cy="687067"/>
            <a:chOff x="530341" y="2678111"/>
            <a:chExt cx="3319615" cy="743151"/>
          </a:xfrm>
        </p:grpSpPr>
        <p:pic>
          <p:nvPicPr>
            <p:cNvPr id="33" name="図 32">
              <a:extLst>
                <a:ext uri="{FF2B5EF4-FFF2-40B4-BE49-F238E27FC236}">
                  <a16:creationId xmlns:a16="http://schemas.microsoft.com/office/drawing/2014/main" id="{4A62A672-C240-E842-A8C6-F832AB8F3CE7}"/>
                </a:ext>
              </a:extLst>
            </p:cNvPr>
            <p:cNvPicPr>
              <a:picLocks noChangeAspect="1"/>
            </p:cNvPicPr>
            <p:nvPr/>
          </p:nvPicPr>
          <p:blipFill>
            <a:blip r:embed="rId3"/>
            <a:stretch>
              <a:fillRect/>
            </a:stretch>
          </p:blipFill>
          <p:spPr>
            <a:xfrm>
              <a:off x="1651041" y="2678111"/>
              <a:ext cx="1045419" cy="714370"/>
            </a:xfrm>
            <a:prstGeom prst="rect">
              <a:avLst/>
            </a:prstGeom>
          </p:spPr>
        </p:pic>
        <p:pic>
          <p:nvPicPr>
            <p:cNvPr id="34" name="図 33">
              <a:extLst>
                <a:ext uri="{FF2B5EF4-FFF2-40B4-BE49-F238E27FC236}">
                  <a16:creationId xmlns:a16="http://schemas.microsoft.com/office/drawing/2014/main" id="{86AB3D00-9A6A-4844-97BF-BA1C73157053}"/>
                </a:ext>
              </a:extLst>
            </p:cNvPr>
            <p:cNvPicPr>
              <a:picLocks noChangeAspect="1"/>
            </p:cNvPicPr>
            <p:nvPr/>
          </p:nvPicPr>
          <p:blipFill>
            <a:blip r:embed="rId4"/>
            <a:stretch>
              <a:fillRect/>
            </a:stretch>
          </p:blipFill>
          <p:spPr>
            <a:xfrm>
              <a:off x="2804537" y="2702756"/>
              <a:ext cx="1045419" cy="714370"/>
            </a:xfrm>
            <a:prstGeom prst="rect">
              <a:avLst/>
            </a:prstGeom>
          </p:spPr>
        </p:pic>
        <p:pic>
          <p:nvPicPr>
            <p:cNvPr id="35" name="図 34">
              <a:extLst>
                <a:ext uri="{FF2B5EF4-FFF2-40B4-BE49-F238E27FC236}">
                  <a16:creationId xmlns:a16="http://schemas.microsoft.com/office/drawing/2014/main" id="{90F9FD80-4007-F541-8F1D-06572144DCD8}"/>
                </a:ext>
              </a:extLst>
            </p:cNvPr>
            <p:cNvPicPr>
              <a:picLocks noChangeAspect="1"/>
            </p:cNvPicPr>
            <p:nvPr/>
          </p:nvPicPr>
          <p:blipFill>
            <a:blip r:embed="rId5"/>
            <a:stretch>
              <a:fillRect/>
            </a:stretch>
          </p:blipFill>
          <p:spPr>
            <a:xfrm>
              <a:off x="530341" y="2706892"/>
              <a:ext cx="1045419" cy="714370"/>
            </a:xfrm>
            <a:prstGeom prst="rect">
              <a:avLst/>
            </a:prstGeom>
          </p:spPr>
        </p:pic>
      </p:grpSp>
      <p:sp>
        <p:nvSpPr>
          <p:cNvPr id="14" name="テキスト ボックス 13">
            <a:extLst>
              <a:ext uri="{FF2B5EF4-FFF2-40B4-BE49-F238E27FC236}">
                <a16:creationId xmlns:a16="http://schemas.microsoft.com/office/drawing/2014/main" id="{7C1A46E1-4983-904C-8A6F-2976B5F649EA}"/>
              </a:ext>
            </a:extLst>
          </p:cNvPr>
          <p:cNvSpPr txBox="1"/>
          <p:nvPr/>
        </p:nvSpPr>
        <p:spPr>
          <a:xfrm>
            <a:off x="908292" y="5043913"/>
            <a:ext cx="3924309" cy="553998"/>
          </a:xfrm>
          <a:prstGeom prst="rect">
            <a:avLst/>
          </a:prstGeom>
          <a:noFill/>
        </p:spPr>
        <p:txBody>
          <a:bodyPr wrap="square" rtlCol="0">
            <a:spAutoFit/>
          </a:bodyPr>
          <a:lstStyle/>
          <a:p>
            <a:r>
              <a:rPr kumimoji="1" lang="ja-JP" altLang="en-US" sz="2900" dirty="0">
                <a:solidFill>
                  <a:schemeClr val="bg1"/>
                </a:solidFill>
                <a:latin typeface="+mn-ea"/>
                <a:ea typeface="+mn-ea"/>
              </a:rPr>
              <a:t>雇用促進効果なし</a:t>
            </a:r>
            <a:endParaRPr kumimoji="1" lang="en-US" altLang="ja-JP" sz="2900" dirty="0">
              <a:solidFill>
                <a:schemeClr val="bg1"/>
              </a:solidFill>
              <a:latin typeface="+mn-ea"/>
              <a:ea typeface="+mn-ea"/>
            </a:endParaRPr>
          </a:p>
        </p:txBody>
      </p:sp>
      <p:grpSp>
        <p:nvGrpSpPr>
          <p:cNvPr id="37" name="グループ化 36">
            <a:extLst>
              <a:ext uri="{FF2B5EF4-FFF2-40B4-BE49-F238E27FC236}">
                <a16:creationId xmlns:a16="http://schemas.microsoft.com/office/drawing/2014/main" id="{CFD614BB-3A11-4D40-B508-324149AC234E}"/>
              </a:ext>
            </a:extLst>
          </p:cNvPr>
          <p:cNvGrpSpPr/>
          <p:nvPr/>
        </p:nvGrpSpPr>
        <p:grpSpPr>
          <a:xfrm>
            <a:off x="4754928" y="2334563"/>
            <a:ext cx="3341569" cy="679736"/>
            <a:chOff x="5126533" y="2682145"/>
            <a:chExt cx="3478034" cy="764077"/>
          </a:xfrm>
        </p:grpSpPr>
        <p:pic>
          <p:nvPicPr>
            <p:cNvPr id="38" name="図 37">
              <a:extLst>
                <a:ext uri="{FF2B5EF4-FFF2-40B4-BE49-F238E27FC236}">
                  <a16:creationId xmlns:a16="http://schemas.microsoft.com/office/drawing/2014/main" id="{37E4A916-E36C-CA4C-A010-798267A8E503}"/>
                </a:ext>
              </a:extLst>
            </p:cNvPr>
            <p:cNvPicPr>
              <a:picLocks noChangeAspect="1"/>
            </p:cNvPicPr>
            <p:nvPr/>
          </p:nvPicPr>
          <p:blipFill>
            <a:blip r:embed="rId6"/>
            <a:stretch>
              <a:fillRect/>
            </a:stretch>
          </p:blipFill>
          <p:spPr>
            <a:xfrm>
              <a:off x="7498822" y="2682145"/>
              <a:ext cx="1105745" cy="755592"/>
            </a:xfrm>
            <a:prstGeom prst="rect">
              <a:avLst/>
            </a:prstGeom>
          </p:spPr>
        </p:pic>
        <p:pic>
          <p:nvPicPr>
            <p:cNvPr id="39" name="図 38">
              <a:extLst>
                <a:ext uri="{FF2B5EF4-FFF2-40B4-BE49-F238E27FC236}">
                  <a16:creationId xmlns:a16="http://schemas.microsoft.com/office/drawing/2014/main" id="{5E791BBC-6DC0-4249-8A56-7DF178F6418A}"/>
                </a:ext>
              </a:extLst>
            </p:cNvPr>
            <p:cNvPicPr>
              <a:picLocks noChangeAspect="1"/>
            </p:cNvPicPr>
            <p:nvPr/>
          </p:nvPicPr>
          <p:blipFill>
            <a:blip r:embed="rId7"/>
            <a:stretch>
              <a:fillRect/>
            </a:stretch>
          </p:blipFill>
          <p:spPr>
            <a:xfrm>
              <a:off x="6268048" y="2690433"/>
              <a:ext cx="1110717" cy="755789"/>
            </a:xfrm>
            <a:prstGeom prst="rect">
              <a:avLst/>
            </a:prstGeom>
          </p:spPr>
        </p:pic>
        <p:pic>
          <p:nvPicPr>
            <p:cNvPr id="40" name="図 39">
              <a:extLst>
                <a:ext uri="{FF2B5EF4-FFF2-40B4-BE49-F238E27FC236}">
                  <a16:creationId xmlns:a16="http://schemas.microsoft.com/office/drawing/2014/main" id="{8BFB233C-A9DE-8D44-BF40-E4A4E372962F}"/>
                </a:ext>
              </a:extLst>
            </p:cNvPr>
            <p:cNvPicPr>
              <a:picLocks noChangeAspect="1"/>
            </p:cNvPicPr>
            <p:nvPr/>
          </p:nvPicPr>
          <p:blipFill>
            <a:blip r:embed="rId8"/>
            <a:stretch>
              <a:fillRect/>
            </a:stretch>
          </p:blipFill>
          <p:spPr>
            <a:xfrm>
              <a:off x="5126533" y="2690433"/>
              <a:ext cx="1045418" cy="714369"/>
            </a:xfrm>
            <a:prstGeom prst="rect">
              <a:avLst/>
            </a:prstGeom>
          </p:spPr>
        </p:pic>
      </p:grpSp>
      <p:sp>
        <p:nvSpPr>
          <p:cNvPr id="20" name="テキスト ボックス 19">
            <a:extLst>
              <a:ext uri="{FF2B5EF4-FFF2-40B4-BE49-F238E27FC236}">
                <a16:creationId xmlns:a16="http://schemas.microsoft.com/office/drawing/2014/main" id="{63377222-D743-2642-AD7B-EB5A6370FB78}"/>
              </a:ext>
            </a:extLst>
          </p:cNvPr>
          <p:cNvSpPr txBox="1"/>
          <p:nvPr/>
        </p:nvSpPr>
        <p:spPr>
          <a:xfrm>
            <a:off x="2535716" y="6119219"/>
            <a:ext cx="3972562" cy="553998"/>
          </a:xfrm>
          <a:prstGeom prst="rect">
            <a:avLst/>
          </a:prstGeom>
          <a:noFill/>
        </p:spPr>
        <p:txBody>
          <a:bodyPr wrap="none" rtlCol="0">
            <a:spAutoFit/>
          </a:bodyPr>
          <a:lstStyle/>
          <a:p>
            <a:r>
              <a:rPr kumimoji="1" lang="ja-JP" altLang="en-US" sz="3000" dirty="0">
                <a:solidFill>
                  <a:schemeClr val="bg1"/>
                </a:solidFill>
                <a:latin typeface="+mn-ea"/>
                <a:ea typeface="+mn-ea"/>
              </a:rPr>
              <a:t>規制緩和に否定的な声</a:t>
            </a:r>
          </a:p>
        </p:txBody>
      </p:sp>
      <p:sp>
        <p:nvSpPr>
          <p:cNvPr id="42" name="テキスト ボックス 41">
            <a:extLst>
              <a:ext uri="{FF2B5EF4-FFF2-40B4-BE49-F238E27FC236}">
                <a16:creationId xmlns:a16="http://schemas.microsoft.com/office/drawing/2014/main" id="{5E580491-A14D-6046-A90E-DC1D1FA7E959}"/>
              </a:ext>
            </a:extLst>
          </p:cNvPr>
          <p:cNvSpPr txBox="1"/>
          <p:nvPr/>
        </p:nvSpPr>
        <p:spPr>
          <a:xfrm>
            <a:off x="5039694" y="4924585"/>
            <a:ext cx="2127505" cy="461665"/>
          </a:xfrm>
          <a:prstGeom prst="rect">
            <a:avLst/>
          </a:prstGeom>
          <a:noFill/>
        </p:spPr>
        <p:txBody>
          <a:bodyPr wrap="none" rtlCol="0">
            <a:spAutoFit/>
          </a:bodyPr>
          <a:lstStyle/>
          <a:p>
            <a:r>
              <a:rPr kumimoji="1" lang="ja-JP" altLang="en-US" sz="2400" dirty="0">
                <a:solidFill>
                  <a:schemeClr val="bg1"/>
                </a:solidFill>
                <a:latin typeface="+mn-ea"/>
                <a:ea typeface="+mn-ea"/>
              </a:rPr>
              <a:t>・売上伸びない</a:t>
            </a:r>
          </a:p>
        </p:txBody>
      </p:sp>
      <p:sp>
        <p:nvSpPr>
          <p:cNvPr id="43" name="テキスト ボックス 42">
            <a:extLst>
              <a:ext uri="{FF2B5EF4-FFF2-40B4-BE49-F238E27FC236}">
                <a16:creationId xmlns:a16="http://schemas.microsoft.com/office/drawing/2014/main" id="{8AB140B5-C011-DA45-B2A7-35BA1CE948C0}"/>
              </a:ext>
            </a:extLst>
          </p:cNvPr>
          <p:cNvSpPr txBox="1"/>
          <p:nvPr/>
        </p:nvSpPr>
        <p:spPr>
          <a:xfrm>
            <a:off x="5039694" y="5222933"/>
            <a:ext cx="2846401" cy="461665"/>
          </a:xfrm>
          <a:prstGeom prst="rect">
            <a:avLst/>
          </a:prstGeom>
          <a:noFill/>
        </p:spPr>
        <p:txBody>
          <a:bodyPr wrap="square" rtlCol="0">
            <a:spAutoFit/>
          </a:bodyPr>
          <a:lstStyle/>
          <a:p>
            <a:r>
              <a:rPr kumimoji="1" lang="ja-JP" altLang="en-US" sz="2400" dirty="0">
                <a:solidFill>
                  <a:schemeClr val="bg1"/>
                </a:solidFill>
                <a:latin typeface="+mn-ea"/>
                <a:ea typeface="+mn-ea"/>
              </a:rPr>
              <a:t>・国民の反対意見</a:t>
            </a:r>
          </a:p>
        </p:txBody>
      </p:sp>
      <p:sp>
        <p:nvSpPr>
          <p:cNvPr id="41" name="テキスト ボックス 40"/>
          <p:cNvSpPr txBox="1"/>
          <p:nvPr/>
        </p:nvSpPr>
        <p:spPr>
          <a:xfrm>
            <a:off x="926685" y="2943399"/>
            <a:ext cx="930063" cy="369332"/>
          </a:xfrm>
          <a:prstGeom prst="rect">
            <a:avLst/>
          </a:prstGeom>
          <a:noFill/>
        </p:spPr>
        <p:txBody>
          <a:bodyPr wrap="none" rtlCol="0">
            <a:spAutoFit/>
          </a:bodyPr>
          <a:lstStyle/>
          <a:p>
            <a:r>
              <a:rPr kumimoji="1" lang="ja-JP" altLang="en-US" sz="1800" dirty="0">
                <a:latin typeface="+mn-ea"/>
                <a:ea typeface="+mn-ea"/>
              </a:rPr>
              <a:t>イタリア</a:t>
            </a:r>
            <a:endParaRPr kumimoji="1" lang="ja-JP" altLang="en-US" dirty="0">
              <a:latin typeface="+mn-ea"/>
              <a:ea typeface="+mn-ea"/>
            </a:endParaRPr>
          </a:p>
        </p:txBody>
      </p:sp>
      <p:sp>
        <p:nvSpPr>
          <p:cNvPr id="44" name="テキスト ボックス 43"/>
          <p:cNvSpPr txBox="1"/>
          <p:nvPr/>
        </p:nvSpPr>
        <p:spPr>
          <a:xfrm>
            <a:off x="2059701" y="2945482"/>
            <a:ext cx="1431243" cy="369332"/>
          </a:xfrm>
          <a:prstGeom prst="rect">
            <a:avLst/>
          </a:prstGeom>
          <a:noFill/>
        </p:spPr>
        <p:txBody>
          <a:bodyPr wrap="square" rtlCol="0">
            <a:spAutoFit/>
          </a:bodyPr>
          <a:lstStyle/>
          <a:p>
            <a:r>
              <a:rPr kumimoji="1" lang="ja-JP" altLang="en-US" sz="1800" dirty="0">
                <a:latin typeface="+mn-ea"/>
                <a:ea typeface="+mn-ea"/>
              </a:rPr>
              <a:t>スペイン</a:t>
            </a:r>
          </a:p>
        </p:txBody>
      </p:sp>
      <p:sp>
        <p:nvSpPr>
          <p:cNvPr id="2" name="テキスト ボックス 1"/>
          <p:cNvSpPr txBox="1"/>
          <p:nvPr/>
        </p:nvSpPr>
        <p:spPr>
          <a:xfrm>
            <a:off x="3211471" y="2928214"/>
            <a:ext cx="1228221" cy="369332"/>
          </a:xfrm>
          <a:prstGeom prst="rect">
            <a:avLst/>
          </a:prstGeom>
          <a:noFill/>
        </p:spPr>
        <p:txBody>
          <a:bodyPr wrap="none" rtlCol="0">
            <a:spAutoFit/>
          </a:bodyPr>
          <a:lstStyle/>
          <a:p>
            <a:r>
              <a:rPr kumimoji="1" lang="ja-JP" altLang="en-US" sz="1800" dirty="0">
                <a:latin typeface="+mn-ea"/>
                <a:ea typeface="+mn-ea"/>
              </a:rPr>
              <a:t>ポルトガル</a:t>
            </a:r>
          </a:p>
        </p:txBody>
      </p:sp>
      <p:sp>
        <p:nvSpPr>
          <p:cNvPr id="46" name="テキスト ボックス 45"/>
          <p:cNvSpPr txBox="1"/>
          <p:nvPr/>
        </p:nvSpPr>
        <p:spPr>
          <a:xfrm>
            <a:off x="4795603" y="2942725"/>
            <a:ext cx="963725" cy="369332"/>
          </a:xfrm>
          <a:prstGeom prst="rect">
            <a:avLst/>
          </a:prstGeom>
          <a:noFill/>
        </p:spPr>
        <p:txBody>
          <a:bodyPr wrap="square" rtlCol="0">
            <a:spAutoFit/>
          </a:bodyPr>
          <a:lstStyle/>
          <a:p>
            <a:r>
              <a:rPr lang="ja-JP" altLang="en-US" sz="1800" dirty="0">
                <a:latin typeface="+mn-ea"/>
                <a:ea typeface="+mn-ea"/>
              </a:rPr>
              <a:t>フランス</a:t>
            </a:r>
            <a:endParaRPr kumimoji="1" lang="ja-JP" altLang="en-US" sz="1800" dirty="0">
              <a:latin typeface="+mn-ea"/>
              <a:ea typeface="+mn-ea"/>
            </a:endParaRPr>
          </a:p>
        </p:txBody>
      </p:sp>
      <p:sp>
        <p:nvSpPr>
          <p:cNvPr id="47" name="テキスト ボックス 46"/>
          <p:cNvSpPr txBox="1"/>
          <p:nvPr/>
        </p:nvSpPr>
        <p:spPr>
          <a:xfrm>
            <a:off x="6043854" y="2939948"/>
            <a:ext cx="1431243" cy="369332"/>
          </a:xfrm>
          <a:prstGeom prst="rect">
            <a:avLst/>
          </a:prstGeom>
          <a:noFill/>
        </p:spPr>
        <p:txBody>
          <a:bodyPr wrap="square" rtlCol="0">
            <a:spAutoFit/>
          </a:bodyPr>
          <a:lstStyle/>
          <a:p>
            <a:r>
              <a:rPr lang="ja-JP" altLang="en-US" sz="1800" dirty="0">
                <a:latin typeface="+mn-ea"/>
                <a:ea typeface="+mn-ea"/>
              </a:rPr>
              <a:t>ドイツ</a:t>
            </a:r>
            <a:endParaRPr kumimoji="1" lang="ja-JP" altLang="en-US" dirty="0">
              <a:latin typeface="+mn-ea"/>
              <a:ea typeface="+mn-ea"/>
            </a:endParaRPr>
          </a:p>
        </p:txBody>
      </p:sp>
      <p:sp>
        <p:nvSpPr>
          <p:cNvPr id="48" name="テキスト ボックス 47"/>
          <p:cNvSpPr txBox="1"/>
          <p:nvPr/>
        </p:nvSpPr>
        <p:spPr>
          <a:xfrm>
            <a:off x="7175244" y="2939948"/>
            <a:ext cx="792205" cy="369332"/>
          </a:xfrm>
          <a:prstGeom prst="rect">
            <a:avLst/>
          </a:prstGeom>
          <a:noFill/>
        </p:spPr>
        <p:txBody>
          <a:bodyPr wrap="none" rtlCol="0">
            <a:spAutoFit/>
          </a:bodyPr>
          <a:lstStyle/>
          <a:p>
            <a:r>
              <a:rPr kumimoji="1" lang="ja-JP" altLang="en-US" sz="1800" dirty="0">
                <a:latin typeface="+mn-ea"/>
                <a:ea typeface="+mn-ea"/>
              </a:rPr>
              <a:t>スイス</a:t>
            </a:r>
            <a:endParaRPr kumimoji="1" lang="ja-JP" altLang="en-US" dirty="0">
              <a:latin typeface="+mn-ea"/>
              <a:ea typeface="+mn-ea"/>
            </a:endParaRPr>
          </a:p>
        </p:txBody>
      </p:sp>
      <p:sp>
        <p:nvSpPr>
          <p:cNvPr id="5" name="テキスト ボックス 4">
            <a:extLst>
              <a:ext uri="{FF2B5EF4-FFF2-40B4-BE49-F238E27FC236}">
                <a16:creationId xmlns:a16="http://schemas.microsoft.com/office/drawing/2014/main" id="{978A4007-4995-4773-BA3D-AC833EB88A56}"/>
              </a:ext>
            </a:extLst>
          </p:cNvPr>
          <p:cNvSpPr txBox="1"/>
          <p:nvPr/>
        </p:nvSpPr>
        <p:spPr>
          <a:xfrm>
            <a:off x="1856846" y="1137214"/>
            <a:ext cx="5430308" cy="584775"/>
          </a:xfrm>
          <a:prstGeom prst="rect">
            <a:avLst/>
          </a:prstGeom>
          <a:noFill/>
        </p:spPr>
        <p:txBody>
          <a:bodyPr wrap="square" rtlCol="0">
            <a:spAutoFit/>
          </a:bodyPr>
          <a:lstStyle/>
          <a:p>
            <a:pPr algn="ctr"/>
            <a:r>
              <a:rPr kumimoji="1" lang="ja-JP" altLang="en-US" sz="3200" dirty="0">
                <a:solidFill>
                  <a:schemeClr val="bg1"/>
                </a:solidFill>
                <a:latin typeface="+mn-ea"/>
                <a:ea typeface="+mn-ea"/>
              </a:rPr>
              <a:t>規制緩和を求める声</a:t>
            </a:r>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35</a:t>
            </a:fld>
            <a:endParaRPr lang="ja-JP" altLang="en-US">
              <a:latin typeface="+mn-ea"/>
              <a:ea typeface="+mn-ea"/>
            </a:endParaRPr>
          </a:p>
        </p:txBody>
      </p:sp>
      <p:sp>
        <p:nvSpPr>
          <p:cNvPr id="63" name="下矢印 62">
            <a:extLst>
              <a:ext uri="{FF2B5EF4-FFF2-40B4-BE49-F238E27FC236}">
                <a16:creationId xmlns:a16="http://schemas.microsoft.com/office/drawing/2014/main" id="{F20CE685-6EB4-9440-8A20-7B935BEBB3FD}"/>
              </a:ext>
            </a:extLst>
          </p:cNvPr>
          <p:cNvSpPr/>
          <p:nvPr/>
        </p:nvSpPr>
        <p:spPr>
          <a:xfrm>
            <a:off x="2041144" y="4607077"/>
            <a:ext cx="989135" cy="378921"/>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5" name="下矢印 64">
            <a:extLst>
              <a:ext uri="{FF2B5EF4-FFF2-40B4-BE49-F238E27FC236}">
                <a16:creationId xmlns:a16="http://schemas.microsoft.com/office/drawing/2014/main" id="{F20CE685-6EB4-9440-8A20-7B935BEBB3FD}"/>
              </a:ext>
            </a:extLst>
          </p:cNvPr>
          <p:cNvSpPr/>
          <p:nvPr/>
        </p:nvSpPr>
        <p:spPr>
          <a:xfrm>
            <a:off x="2041143" y="5653611"/>
            <a:ext cx="989135" cy="378921"/>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6" name="下矢印 65">
            <a:extLst>
              <a:ext uri="{FF2B5EF4-FFF2-40B4-BE49-F238E27FC236}">
                <a16:creationId xmlns:a16="http://schemas.microsoft.com/office/drawing/2014/main" id="{F20CE685-6EB4-9440-8A20-7B935BEBB3FD}"/>
              </a:ext>
            </a:extLst>
          </p:cNvPr>
          <p:cNvSpPr/>
          <p:nvPr/>
        </p:nvSpPr>
        <p:spPr>
          <a:xfrm>
            <a:off x="6026087" y="5668780"/>
            <a:ext cx="989135" cy="378921"/>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8" name="下矢印 67">
            <a:extLst>
              <a:ext uri="{FF2B5EF4-FFF2-40B4-BE49-F238E27FC236}">
                <a16:creationId xmlns:a16="http://schemas.microsoft.com/office/drawing/2014/main" id="{F20CE685-6EB4-9440-8A20-7B935BEBB3FD}"/>
              </a:ext>
            </a:extLst>
          </p:cNvPr>
          <p:cNvSpPr/>
          <p:nvPr/>
        </p:nvSpPr>
        <p:spPr>
          <a:xfrm>
            <a:off x="6020322" y="3549520"/>
            <a:ext cx="989135" cy="378921"/>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9" name="下矢印 68">
            <a:extLst>
              <a:ext uri="{FF2B5EF4-FFF2-40B4-BE49-F238E27FC236}">
                <a16:creationId xmlns:a16="http://schemas.microsoft.com/office/drawing/2014/main" id="{F20CE685-6EB4-9440-8A20-7B935BEBB3FD}"/>
              </a:ext>
            </a:extLst>
          </p:cNvPr>
          <p:cNvSpPr/>
          <p:nvPr/>
        </p:nvSpPr>
        <p:spPr>
          <a:xfrm>
            <a:off x="2041147" y="3544656"/>
            <a:ext cx="989135" cy="378921"/>
          </a:xfrm>
          <a:prstGeom prst="downArrow">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1647008086"/>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linds(horizontal)">
                                      <p:cBhvr>
                                        <p:cTn id="13" dur="500"/>
                                        <p:tgtEl>
                                          <p:spTgt spid="6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linds(horizontal)">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linds(horizontal)">
                                      <p:cBhvr>
                                        <p:cTn id="21" dur="500"/>
                                        <p:tgtEl>
                                          <p:spTgt spid="5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linds(horizontal)">
                                      <p:cBhvr>
                                        <p:cTn id="24" dur="500"/>
                                        <p:tgtEl>
                                          <p:spTgt spid="4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linds(horizontal)">
                                      <p:cBhvr>
                                        <p:cTn id="30" dur="500"/>
                                        <p:tgtEl>
                                          <p:spTgt spid="6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blinds(horizontal)">
                                      <p:cBhvr>
                                        <p:cTn id="33" dur="5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blinds(horizontal)">
                                      <p:cBhvr>
                                        <p:cTn id="38" dur="500"/>
                                        <p:tgtEl>
                                          <p:spTgt spid="5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blinds(horizontal)">
                                      <p:cBhvr>
                                        <p:cTn id="44" dur="500"/>
                                        <p:tgtEl>
                                          <p:spTgt spid="6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blinds(horizontal)">
                                      <p:cBhvr>
                                        <p:cTn id="4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5" grpId="0" animBg="1"/>
      <p:bldP spid="53" grpId="0" animBg="1"/>
      <p:bldP spid="36" grpId="0" animBg="1"/>
      <p:bldP spid="52" grpId="0" animBg="1"/>
      <p:bldP spid="6" grpId="0"/>
      <p:bldP spid="14" grpId="0"/>
      <p:bldP spid="20" grpId="0"/>
      <p:bldP spid="63" grpId="0" animBg="1"/>
      <p:bldP spid="65" grpId="0" animBg="1"/>
      <p:bldP spid="66" grpId="0" animBg="1"/>
      <p:bldP spid="68" grpId="0" animBg="1"/>
      <p:bldP spid="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grpSp>
        <p:nvGrpSpPr>
          <p:cNvPr id="1749" name="Google Shape;1749;p70"/>
          <p:cNvGrpSpPr/>
          <p:nvPr/>
        </p:nvGrpSpPr>
        <p:grpSpPr>
          <a:xfrm>
            <a:off x="0" y="0"/>
            <a:ext cx="9144000" cy="6858000"/>
            <a:chOff x="0" y="0"/>
            <a:chExt cx="5760" cy="663"/>
          </a:xfrm>
        </p:grpSpPr>
        <p:sp>
          <p:nvSpPr>
            <p:cNvPr id="1750" name="Google Shape;1750;p70"/>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1751" name="Google Shape;1751;p70"/>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n-ea"/>
                <a:ea typeface="+mn-ea"/>
                <a:cs typeface="Arial"/>
                <a:sym typeface="Arial"/>
              </a:endParaRPr>
            </a:p>
          </p:txBody>
        </p:sp>
      </p:grpSp>
      <p:sp>
        <p:nvSpPr>
          <p:cNvPr id="1752" name="Google Shape;1752;p70"/>
          <p:cNvSpPr txBox="1">
            <a:spLocks noGrp="1"/>
          </p:cNvSpPr>
          <p:nvPr>
            <p:ph type="title"/>
          </p:nvPr>
        </p:nvSpPr>
        <p:spPr>
          <a:xfrm>
            <a:off x="691356" y="0"/>
            <a:ext cx="8229600" cy="6858000"/>
          </a:xfrm>
          <a:prstGeom prst="rect">
            <a:avLst/>
          </a:prstGeom>
          <a:noFill/>
          <a:ln>
            <a:noFill/>
          </a:ln>
        </p:spPr>
        <p:txBody>
          <a:bodyPr spcFirstLastPara="1" wrap="square" lIns="91425" tIns="45700" rIns="91425" bIns="45700" anchor="ctr" anchorCtr="0">
            <a:noAutofit/>
          </a:bodyPr>
          <a:lstStyle/>
          <a:p>
            <a:pPr eaLnBrk="0" fontAlgn="base" hangingPunct="0">
              <a:spcBef>
                <a:spcPct val="0"/>
              </a:spcBef>
              <a:spcAft>
                <a:spcPct val="0"/>
              </a:spcAft>
              <a:buClrTx/>
              <a:defRPr/>
            </a:pPr>
            <a:r>
              <a:rPr lang="ja-JP" altLang="en-US" sz="5400" dirty="0">
                <a:solidFill>
                  <a:schemeClr val="lt1"/>
                </a:solidFill>
                <a:latin typeface="+mn-ea"/>
                <a:ea typeface="+mn-ea"/>
              </a:rPr>
              <a:t>アンケート</a:t>
            </a:r>
            <a:r>
              <a:rPr lang="ja-JP" sz="5400" dirty="0">
                <a:solidFill>
                  <a:schemeClr val="lt1"/>
                </a:solidFill>
                <a:latin typeface="+mn-ea"/>
                <a:ea typeface="+mn-ea"/>
              </a:rPr>
              <a:t>調査</a:t>
            </a:r>
            <a:r>
              <a:rPr lang="en-US" altLang="ja-JP" dirty="0">
                <a:latin typeface="+mn-ea"/>
                <a:ea typeface="+mn-ea"/>
              </a:rPr>
              <a:t/>
            </a:r>
            <a:br>
              <a:rPr lang="en-US" altLang="ja-JP" dirty="0">
                <a:latin typeface="+mn-ea"/>
                <a:ea typeface="+mn-ea"/>
              </a:rPr>
            </a:br>
            <a:endParaRPr dirty="0">
              <a:latin typeface="+mn-ea"/>
              <a:ea typeface="+mn-ea"/>
            </a:endParaRPr>
          </a:p>
        </p:txBody>
      </p:sp>
      <p:sp>
        <p:nvSpPr>
          <p:cNvPr id="1753" name="Google Shape;1753;p70"/>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 name="テキスト ボックス 1"/>
          <p:cNvSpPr txBox="1"/>
          <p:nvPr/>
        </p:nvSpPr>
        <p:spPr>
          <a:xfrm>
            <a:off x="1025922" y="4400274"/>
            <a:ext cx="8229600" cy="1077218"/>
          </a:xfrm>
          <a:prstGeom prst="rect">
            <a:avLst/>
          </a:prstGeom>
          <a:noFill/>
        </p:spPr>
        <p:txBody>
          <a:bodyPr wrap="square" rtlCol="0">
            <a:spAutoFit/>
          </a:bodyPr>
          <a:lstStyle/>
          <a:p>
            <a:r>
              <a:rPr lang="ja-JP" altLang="en-US" sz="2400" dirty="0">
                <a:solidFill>
                  <a:schemeClr val="bg1"/>
                </a:solidFill>
                <a:latin typeface="+mn-ea"/>
                <a:ea typeface="+mn-ea"/>
              </a:rPr>
              <a:t>目的</a:t>
            </a:r>
            <a:r>
              <a:rPr lang="en-US" altLang="ja-JP" sz="2400" dirty="0">
                <a:solidFill>
                  <a:schemeClr val="bg1"/>
                </a:solidFill>
                <a:latin typeface="+mn-ea"/>
                <a:ea typeface="+mn-ea"/>
              </a:rPr>
              <a:t>1-5</a:t>
            </a:r>
            <a:r>
              <a:rPr lang="ja-JP" altLang="en-US" sz="2400" dirty="0">
                <a:solidFill>
                  <a:schemeClr val="bg1"/>
                </a:solidFill>
                <a:latin typeface="+mn-ea"/>
                <a:ea typeface="+mn-ea"/>
              </a:rPr>
              <a:t>　地域特性別</a:t>
            </a:r>
            <a:r>
              <a:rPr lang="ja-JP" altLang="en-US" sz="3200" dirty="0">
                <a:solidFill>
                  <a:srgbClr val="FFCC00"/>
                </a:solidFill>
                <a:latin typeface="+mn-ea"/>
                <a:ea typeface="+mn-ea"/>
              </a:rPr>
              <a:t>周辺住環境への影響</a:t>
            </a:r>
            <a:r>
              <a:rPr lang="ja-JP" altLang="en-US" sz="2400" dirty="0">
                <a:solidFill>
                  <a:schemeClr val="bg1"/>
                </a:solidFill>
                <a:latin typeface="+mn-ea"/>
                <a:ea typeface="+mn-ea"/>
              </a:rPr>
              <a:t>の把握</a:t>
            </a:r>
          </a:p>
          <a:p>
            <a:r>
              <a:rPr lang="ja-JP" altLang="en-US" sz="2400" dirty="0">
                <a:solidFill>
                  <a:schemeClr val="bg1"/>
                </a:solidFill>
                <a:latin typeface="+mn-ea"/>
                <a:ea typeface="+mn-ea"/>
              </a:rPr>
              <a:t>目的</a:t>
            </a:r>
            <a:r>
              <a:rPr lang="en-US" altLang="ja-JP" sz="2400" dirty="0">
                <a:solidFill>
                  <a:schemeClr val="bg1"/>
                </a:solidFill>
                <a:latin typeface="+mn-ea"/>
                <a:ea typeface="+mn-ea"/>
              </a:rPr>
              <a:t>1-6</a:t>
            </a:r>
            <a:r>
              <a:rPr lang="ja-JP" altLang="en-US" sz="2400" dirty="0">
                <a:solidFill>
                  <a:schemeClr val="bg1"/>
                </a:solidFill>
                <a:latin typeface="+mn-ea"/>
                <a:ea typeface="+mn-ea"/>
              </a:rPr>
              <a:t>　利用者の属性別</a:t>
            </a:r>
            <a:r>
              <a:rPr lang="ja-JP" altLang="en-US" sz="3200" dirty="0">
                <a:solidFill>
                  <a:srgbClr val="FFCC00"/>
                </a:solidFill>
                <a:latin typeface="+mn-ea"/>
                <a:ea typeface="+mn-ea"/>
              </a:rPr>
              <a:t>利用時間帯の差</a:t>
            </a:r>
            <a:r>
              <a:rPr lang="ja-JP" altLang="en-US" sz="2400" dirty="0">
                <a:solidFill>
                  <a:schemeClr val="bg1"/>
                </a:solidFill>
                <a:latin typeface="+mn-ea"/>
                <a:ea typeface="+mn-ea"/>
              </a:rPr>
              <a:t>の把握</a:t>
            </a:r>
          </a:p>
        </p:txBody>
      </p:sp>
    </p:spTree>
    <p:extLst>
      <p:ext uri="{BB962C8B-B14F-4D97-AF65-F5344CB8AC3E}">
        <p14:creationId xmlns:p14="http://schemas.microsoft.com/office/powerpoint/2010/main" val="794225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58424" y="3258044"/>
            <a:ext cx="1577609" cy="55581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sp>
        <p:nvSpPr>
          <p:cNvPr id="12" name="正方形/長方形 11"/>
          <p:cNvSpPr/>
          <p:nvPr/>
        </p:nvSpPr>
        <p:spPr>
          <a:xfrm>
            <a:off x="358423" y="2489546"/>
            <a:ext cx="932329" cy="55581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sp>
        <p:nvSpPr>
          <p:cNvPr id="9" name="正方形/長方形 8"/>
          <p:cNvSpPr/>
          <p:nvPr/>
        </p:nvSpPr>
        <p:spPr>
          <a:xfrm>
            <a:off x="358424" y="1219200"/>
            <a:ext cx="932329" cy="55581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dirty="0">
                <a:solidFill>
                  <a:srgbClr val="FFFFFF"/>
                </a:solidFill>
                <a:latin typeface="+mn-ea"/>
                <a:ea typeface="+mn-ea"/>
              </a:rPr>
              <a:t>アンケート概要</a:t>
            </a:r>
          </a:p>
        </p:txBody>
      </p:sp>
      <p:pic>
        <p:nvPicPr>
          <p:cNvPr id="4098" name="Picture 2" descr="ç½²åã®ãé¡ãã®ã¤ã©ã¹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08" y="4032864"/>
            <a:ext cx="2129603" cy="2670349"/>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p:cNvSpPr>
            <a:spLocks noGrp="1"/>
          </p:cNvSpPr>
          <p:nvPr>
            <p:ph type="sldNum" sz="quarter" idx="12"/>
          </p:nvPr>
        </p:nvSpPr>
        <p:spPr>
          <a:xfrm>
            <a:off x="6782395" y="9525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aphicFrame>
        <p:nvGraphicFramePr>
          <p:cNvPr id="7" name="表 6"/>
          <p:cNvGraphicFramePr>
            <a:graphicFrameLocks noGrp="1"/>
          </p:cNvGraphicFramePr>
          <p:nvPr>
            <p:extLst>
              <p:ext uri="{D42A27DB-BD31-4B8C-83A1-F6EECF244321}">
                <p14:modId xmlns:p14="http://schemas.microsoft.com/office/powerpoint/2010/main" val="62000029"/>
              </p:ext>
            </p:extLst>
          </p:nvPr>
        </p:nvGraphicFramePr>
        <p:xfrm>
          <a:off x="249382" y="1219200"/>
          <a:ext cx="8803178" cy="5410788"/>
        </p:xfrm>
        <a:graphic>
          <a:graphicData uri="http://schemas.openxmlformats.org/drawingml/2006/table">
            <a:tbl>
              <a:tblPr bandRow="1">
                <a:tableStyleId>{2D5ABB26-0587-4C30-8999-92F81FD0307C}</a:tableStyleId>
              </a:tblPr>
              <a:tblGrid>
                <a:gridCol w="1897996">
                  <a:extLst>
                    <a:ext uri="{9D8B030D-6E8A-4147-A177-3AD203B41FA5}">
                      <a16:colId xmlns:a16="http://schemas.microsoft.com/office/drawing/2014/main" val="2698078336"/>
                    </a:ext>
                  </a:extLst>
                </a:gridCol>
                <a:gridCol w="6905182">
                  <a:extLst>
                    <a:ext uri="{9D8B030D-6E8A-4147-A177-3AD203B41FA5}">
                      <a16:colId xmlns:a16="http://schemas.microsoft.com/office/drawing/2014/main" val="31315754"/>
                    </a:ext>
                  </a:extLst>
                </a:gridCol>
              </a:tblGrid>
              <a:tr h="1315944">
                <a:tc>
                  <a:txBody>
                    <a:bodyPr/>
                    <a:lstStyle/>
                    <a:p>
                      <a:pPr algn="l"/>
                      <a:r>
                        <a:rPr kumimoji="1" lang="ja-JP" altLang="en-US" sz="2400" dirty="0">
                          <a:solidFill>
                            <a:srgbClr val="FFFFFF"/>
                          </a:solidFill>
                        </a:rPr>
                        <a:t>目的</a:t>
                      </a:r>
                      <a:endParaRPr kumimoji="1" lang="ja-JP" altLang="en-US" sz="2400" b="1" dirty="0">
                        <a:solidFill>
                          <a:srgbClr val="FFFFFF"/>
                        </a:solidFill>
                      </a:endParaRPr>
                    </a:p>
                  </a:txBody>
                  <a:tcPr/>
                </a:tc>
                <a:tc>
                  <a:txBody>
                    <a:bodyPr/>
                    <a:lstStyle/>
                    <a:p>
                      <a:r>
                        <a:rPr kumimoji="1" lang="ja-JP" altLang="en-US" sz="2400" dirty="0"/>
                        <a:t>目的</a:t>
                      </a:r>
                      <a:r>
                        <a:rPr kumimoji="1" lang="en-US" altLang="ja-JP" sz="2400" dirty="0"/>
                        <a:t>1-5</a:t>
                      </a:r>
                      <a:r>
                        <a:rPr kumimoji="1" lang="ja-JP" altLang="en-US" sz="2400" dirty="0"/>
                        <a:t>　地域特性別</a:t>
                      </a:r>
                      <a:r>
                        <a:rPr kumimoji="1" lang="ja-JP" altLang="en-US" sz="2400" b="1" dirty="0">
                          <a:solidFill>
                            <a:srgbClr val="008080"/>
                          </a:solidFill>
                        </a:rPr>
                        <a:t>周辺住環境への影響</a:t>
                      </a:r>
                      <a:r>
                        <a:rPr kumimoji="1" lang="ja-JP" altLang="en-US" sz="2400" dirty="0"/>
                        <a:t>の把握</a:t>
                      </a:r>
                      <a:endParaRPr kumimoji="1" lang="en-US" altLang="ja-JP" sz="2400" dirty="0"/>
                    </a:p>
                    <a:p>
                      <a:r>
                        <a:rPr kumimoji="1" lang="ja-JP" altLang="en-US" sz="2400" dirty="0"/>
                        <a:t>目的</a:t>
                      </a:r>
                      <a:r>
                        <a:rPr kumimoji="1" lang="en-US" altLang="ja-JP" sz="2400" dirty="0"/>
                        <a:t>1-6</a:t>
                      </a:r>
                      <a:r>
                        <a:rPr kumimoji="1" lang="ja-JP" altLang="en-US" sz="2400" dirty="0"/>
                        <a:t>　利用者の属性別</a:t>
                      </a:r>
                      <a:r>
                        <a:rPr kumimoji="1" lang="ja-JP" altLang="en-US" sz="2400" b="1" dirty="0">
                          <a:solidFill>
                            <a:srgbClr val="008080"/>
                          </a:solidFill>
                        </a:rPr>
                        <a:t>利用時間帯の差</a:t>
                      </a:r>
                      <a:r>
                        <a:rPr kumimoji="1" lang="ja-JP" altLang="en-US" sz="2400" dirty="0"/>
                        <a:t>の把握</a:t>
                      </a:r>
                    </a:p>
                  </a:txBody>
                  <a:tcPr/>
                </a:tc>
                <a:extLst>
                  <a:ext uri="{0D108BD9-81ED-4DB2-BD59-A6C34878D82A}">
                    <a16:rowId xmlns:a16="http://schemas.microsoft.com/office/drawing/2014/main" val="2609947590"/>
                  </a:ext>
                </a:extLst>
              </a:tr>
              <a:tr h="416158">
                <a:tc>
                  <a:txBody>
                    <a:bodyPr/>
                    <a:lstStyle/>
                    <a:p>
                      <a:pPr algn="l"/>
                      <a:r>
                        <a:rPr kumimoji="1" lang="ja-JP" altLang="en-US" sz="2400" dirty="0">
                          <a:solidFill>
                            <a:srgbClr val="FFFFFF"/>
                          </a:solidFill>
                        </a:rPr>
                        <a:t>方法</a:t>
                      </a:r>
                      <a:endParaRPr kumimoji="1" lang="en-US" altLang="ja-JP" sz="2400" dirty="0">
                        <a:solidFill>
                          <a:srgbClr val="FFFFFF"/>
                        </a:solidFill>
                      </a:endParaRPr>
                    </a:p>
                    <a:p>
                      <a:pPr algn="l"/>
                      <a:endParaRPr kumimoji="1" lang="ja-JP" altLang="en-US" sz="2000" b="1" dirty="0"/>
                    </a:p>
                  </a:txBody>
                  <a:tcPr/>
                </a:tc>
                <a:tc>
                  <a:txBody>
                    <a:bodyPr/>
                    <a:lstStyle/>
                    <a:p>
                      <a:r>
                        <a:rPr kumimoji="1" lang="ja-JP" altLang="en-US" sz="2000" dirty="0"/>
                        <a:t>紙面</a:t>
                      </a:r>
                      <a:r>
                        <a:rPr kumimoji="1" lang="en-US" altLang="ja-JP" sz="2000" dirty="0"/>
                        <a:t>,Google </a:t>
                      </a:r>
                      <a:r>
                        <a:rPr kumimoji="1" lang="ja-JP" altLang="en-US" sz="2000" dirty="0"/>
                        <a:t>フォーム</a:t>
                      </a:r>
                      <a:endParaRPr kumimoji="1" lang="en-US" altLang="ja-JP" sz="2000" dirty="0"/>
                    </a:p>
                  </a:txBody>
                  <a:tcPr/>
                </a:tc>
                <a:extLst>
                  <a:ext uri="{0D108BD9-81ED-4DB2-BD59-A6C34878D82A}">
                    <a16:rowId xmlns:a16="http://schemas.microsoft.com/office/drawing/2014/main" val="2026826126"/>
                  </a:ext>
                </a:extLst>
              </a:tr>
              <a:tr h="3332844">
                <a:tc>
                  <a:txBody>
                    <a:bodyPr/>
                    <a:lstStyle/>
                    <a:p>
                      <a:pPr algn="l"/>
                      <a:r>
                        <a:rPr kumimoji="1" lang="ja-JP" altLang="en-US" sz="2400" dirty="0">
                          <a:solidFill>
                            <a:srgbClr val="FFFFFF"/>
                          </a:solidFill>
                        </a:rPr>
                        <a:t>対象・日時</a:t>
                      </a:r>
                      <a:endParaRPr kumimoji="1" lang="ja-JP" altLang="en-US" sz="2400" b="1" dirty="0">
                        <a:solidFill>
                          <a:srgbClr val="FFFFFF"/>
                        </a:solidFill>
                      </a:endParaRPr>
                    </a:p>
                  </a:txBody>
                  <a:tcPr/>
                </a:tc>
                <a:tc>
                  <a:txBody>
                    <a:bodyPr/>
                    <a:lstStyle/>
                    <a:p>
                      <a:r>
                        <a:rPr kumimoji="1" lang="ja-JP" altLang="en-US" sz="1800" dirty="0"/>
                        <a:t>①学生</a:t>
                      </a:r>
                      <a:r>
                        <a:rPr kumimoji="1" lang="en-US" altLang="ja-JP" sz="1800" dirty="0"/>
                        <a:t>(277</a:t>
                      </a:r>
                      <a:r>
                        <a:rPr kumimoji="1" lang="ja-JP" altLang="en-US" sz="1800" dirty="0"/>
                        <a:t>人</a:t>
                      </a:r>
                      <a:r>
                        <a:rPr kumimoji="1" lang="en-US" altLang="ja-JP" sz="1800" dirty="0"/>
                        <a:t>)</a:t>
                      </a:r>
                    </a:p>
                    <a:p>
                      <a:endParaRPr kumimoji="1" lang="en-US" altLang="ja-JP" sz="900" dirty="0"/>
                    </a:p>
                    <a:p>
                      <a:r>
                        <a:rPr kumimoji="1" lang="en-US" altLang="ja-JP" sz="1800" dirty="0"/>
                        <a:t>A.2019/05/16(</a:t>
                      </a:r>
                      <a:r>
                        <a:rPr kumimoji="1" lang="ja-JP" altLang="en-US" sz="1800" dirty="0"/>
                        <a:t>木</a:t>
                      </a:r>
                      <a:r>
                        <a:rPr kumimoji="1" lang="en-US" altLang="ja-JP" sz="1800" dirty="0"/>
                        <a:t>)1,2</a:t>
                      </a:r>
                      <a:r>
                        <a:rPr kumimoji="1" lang="ja-JP" altLang="en-US" sz="1800" dirty="0"/>
                        <a:t>限（情報リテラシー）の中休み</a:t>
                      </a:r>
                      <a:r>
                        <a:rPr kumimoji="1" lang="en-US" altLang="ja-JP" sz="1800" dirty="0"/>
                        <a:t>(37</a:t>
                      </a:r>
                      <a:r>
                        <a:rPr kumimoji="1" lang="ja-JP" altLang="en-US" sz="1800" dirty="0"/>
                        <a:t>人</a:t>
                      </a:r>
                      <a:r>
                        <a:rPr kumimoji="1" lang="en-US" altLang="ja-JP" sz="1800" dirty="0"/>
                        <a:t>)</a:t>
                      </a:r>
                      <a:endParaRPr kumimoji="1" lang="ja-JP" altLang="en-US" sz="1800" dirty="0"/>
                    </a:p>
                    <a:p>
                      <a:r>
                        <a:rPr kumimoji="1" lang="en-US" altLang="ja-JP" sz="1800" dirty="0"/>
                        <a:t>B.2019/05/21(</a:t>
                      </a:r>
                      <a:r>
                        <a:rPr kumimoji="1" lang="ja-JP" altLang="en-US" sz="1800" dirty="0"/>
                        <a:t>火</a:t>
                      </a:r>
                      <a:r>
                        <a:rPr kumimoji="1" lang="en-US" altLang="ja-JP" sz="1800" dirty="0"/>
                        <a:t>)3,4</a:t>
                      </a:r>
                      <a:r>
                        <a:rPr kumimoji="1" lang="ja-JP" altLang="en-US" sz="1800" dirty="0"/>
                        <a:t>限（交通計画）の中休み</a:t>
                      </a:r>
                      <a:r>
                        <a:rPr kumimoji="1" lang="en-US" altLang="ja-JP" sz="1800" dirty="0"/>
                        <a:t>(80</a:t>
                      </a:r>
                      <a:r>
                        <a:rPr kumimoji="1" lang="ja-JP" altLang="en-US" sz="1800" dirty="0"/>
                        <a:t>人</a:t>
                      </a:r>
                      <a:r>
                        <a:rPr kumimoji="1" lang="en-US" altLang="ja-JP" sz="1800" dirty="0"/>
                        <a:t>)</a:t>
                      </a:r>
                      <a:endParaRPr kumimoji="1" lang="ja-JP" altLang="en-US" sz="1800" dirty="0"/>
                    </a:p>
                    <a:p>
                      <a:r>
                        <a:rPr kumimoji="1" lang="en-US" altLang="ja-JP" sz="1800" dirty="0"/>
                        <a:t>C.2019/06/07/(</a:t>
                      </a:r>
                      <a:r>
                        <a:rPr kumimoji="1" lang="ja-JP" altLang="en-US" sz="1800" dirty="0"/>
                        <a:t>金</a:t>
                      </a:r>
                      <a:r>
                        <a:rPr kumimoji="1" lang="en-US" altLang="ja-JP" sz="1800" dirty="0"/>
                        <a:t>)1,2,</a:t>
                      </a:r>
                      <a:r>
                        <a:rPr kumimoji="1" lang="ja-JP" altLang="en-US" sz="1800" dirty="0"/>
                        <a:t>限（都市リスクマネジメント論）の中休み</a:t>
                      </a:r>
                      <a:r>
                        <a:rPr kumimoji="1" lang="en-US" altLang="ja-JP" sz="1800" dirty="0"/>
                        <a:t>(52</a:t>
                      </a:r>
                      <a:r>
                        <a:rPr kumimoji="1" lang="ja-JP" altLang="en-US" sz="1800" dirty="0"/>
                        <a:t>人</a:t>
                      </a:r>
                      <a:r>
                        <a:rPr kumimoji="1" lang="en-US" altLang="ja-JP" sz="1800" dirty="0"/>
                        <a:t>)</a:t>
                      </a:r>
                      <a:endParaRPr kumimoji="1" lang="ja-JP" altLang="en-US" sz="1800" dirty="0"/>
                    </a:p>
                    <a:p>
                      <a:r>
                        <a:rPr kumimoji="1" lang="en-US" altLang="ja-JP" sz="1800" dirty="0"/>
                        <a:t>D.</a:t>
                      </a:r>
                      <a:r>
                        <a:rPr kumimoji="1" lang="ja-JP" altLang="en-US" sz="1800" dirty="0"/>
                        <a:t>調査者の所属するサークルで活動前または後</a:t>
                      </a:r>
                      <a:r>
                        <a:rPr kumimoji="1" lang="en-US" altLang="ja-JP" sz="1800" dirty="0"/>
                        <a:t>(108</a:t>
                      </a:r>
                      <a:r>
                        <a:rPr kumimoji="1" lang="ja-JP" altLang="en-US" sz="1800" dirty="0"/>
                        <a:t>人</a:t>
                      </a:r>
                      <a:r>
                        <a:rPr kumimoji="1" lang="en-US" altLang="ja-JP" sz="1800" dirty="0"/>
                        <a:t>)</a:t>
                      </a:r>
                      <a:endParaRPr kumimoji="1" lang="ja-JP" altLang="en-US" sz="1800" dirty="0"/>
                    </a:p>
                    <a:p>
                      <a:r>
                        <a:rPr kumimoji="1" lang="ja-JP" altLang="en-US" sz="1800" dirty="0"/>
                        <a:t> </a:t>
                      </a:r>
                      <a:endParaRPr kumimoji="1" lang="en-US" altLang="ja-JP" sz="1800" dirty="0"/>
                    </a:p>
                    <a:p>
                      <a:endParaRPr kumimoji="1" lang="ja-JP" altLang="en-US" sz="1800" dirty="0"/>
                    </a:p>
                    <a:p>
                      <a:r>
                        <a:rPr kumimoji="1" lang="ja-JP" altLang="en-US" sz="1800" dirty="0"/>
                        <a:t>②高齢者の集まる施設（公民館等）の高齢者</a:t>
                      </a:r>
                      <a:r>
                        <a:rPr kumimoji="1" lang="en-US" altLang="ja-JP" sz="1800" dirty="0"/>
                        <a:t>(49</a:t>
                      </a:r>
                      <a:r>
                        <a:rPr kumimoji="1" lang="ja-JP" altLang="en-US" sz="1800" dirty="0"/>
                        <a:t>人</a:t>
                      </a:r>
                      <a:r>
                        <a:rPr kumimoji="1" lang="en-US" altLang="ja-JP" sz="1800" dirty="0"/>
                        <a:t>)</a:t>
                      </a:r>
                    </a:p>
                    <a:p>
                      <a:endParaRPr kumimoji="1" lang="en-US" altLang="ja-JP" sz="9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E. 2019/6/3(</a:t>
                      </a:r>
                      <a:r>
                        <a:rPr kumimoji="1" lang="ja-JP" altLang="en-US" sz="1800" dirty="0"/>
                        <a:t>月</a:t>
                      </a:r>
                      <a:r>
                        <a:rPr kumimoji="1" lang="en-US" altLang="ja-JP" sz="1800" dirty="0"/>
                        <a:t>),6/5(</a:t>
                      </a:r>
                      <a:r>
                        <a:rPr kumimoji="1" lang="ja-JP" altLang="en-US" sz="1800" dirty="0"/>
                        <a:t>水</a:t>
                      </a:r>
                      <a:r>
                        <a:rPr kumimoji="1" lang="en-US" altLang="ja-JP" sz="1800" dirty="0"/>
                        <a:t>),6/10(</a:t>
                      </a:r>
                      <a:r>
                        <a:rPr kumimoji="1" lang="ja-JP" altLang="en-US" sz="1800" dirty="0"/>
                        <a:t>月</a:t>
                      </a:r>
                      <a:r>
                        <a:rPr kumimoji="1" lang="en-US" altLang="ja-JP" sz="1800" dirty="0"/>
                        <a:t>)</a:t>
                      </a:r>
                      <a:r>
                        <a:rPr kumimoji="1" lang="ja-JP" altLang="en-US" sz="1800" dirty="0"/>
                        <a:t>春日交流センター</a:t>
                      </a:r>
                      <a:r>
                        <a:rPr kumimoji="1" lang="en-US" altLang="ja-JP" sz="1800" dirty="0"/>
                        <a:t>(29</a:t>
                      </a:r>
                      <a:r>
                        <a:rPr kumimoji="1" lang="ja-JP" altLang="en-US" sz="1800" dirty="0"/>
                        <a:t>人</a:t>
                      </a:r>
                      <a:r>
                        <a:rPr kumimoji="1" lang="en-US" altLang="ja-JP" sz="1800" dirty="0"/>
                        <a:t>)</a:t>
                      </a:r>
                    </a:p>
                    <a:p>
                      <a:r>
                        <a:rPr kumimoji="1" lang="en-US" altLang="ja-JP" sz="1800" dirty="0"/>
                        <a:t>F.</a:t>
                      </a:r>
                      <a:r>
                        <a:rPr kumimoji="1" lang="ja-JP" altLang="en-US" sz="1800" baseline="0" dirty="0"/>
                        <a:t>  </a:t>
                      </a:r>
                      <a:r>
                        <a:rPr kumimoji="1" lang="en-US" altLang="ja-JP" sz="1800" dirty="0"/>
                        <a:t>2019/6/4(</a:t>
                      </a:r>
                      <a:r>
                        <a:rPr kumimoji="1" lang="ja-JP" altLang="en-US" sz="1800" dirty="0"/>
                        <a:t>火</a:t>
                      </a:r>
                      <a:r>
                        <a:rPr kumimoji="1" lang="en-US" altLang="ja-JP" sz="1800" dirty="0"/>
                        <a:t>),6/5(</a:t>
                      </a:r>
                      <a:r>
                        <a:rPr kumimoji="1" lang="ja-JP" altLang="en-US" sz="1800" dirty="0"/>
                        <a:t>水</a:t>
                      </a:r>
                      <a:r>
                        <a:rPr kumimoji="1" lang="en-US" altLang="ja-JP" sz="1800" dirty="0"/>
                        <a:t>)</a:t>
                      </a:r>
                      <a:r>
                        <a:rPr kumimoji="1" lang="ja-JP" altLang="en-US" sz="1800" dirty="0"/>
                        <a:t>竹園交流センター</a:t>
                      </a:r>
                      <a:r>
                        <a:rPr kumimoji="1" lang="en-US" altLang="ja-JP" sz="1800" dirty="0"/>
                        <a:t>(20</a:t>
                      </a:r>
                      <a:r>
                        <a:rPr kumimoji="1" lang="ja-JP" altLang="en-US" sz="1800" dirty="0"/>
                        <a:t>人</a:t>
                      </a:r>
                      <a:r>
                        <a:rPr kumimoji="1" lang="en-US" altLang="ja-JP" sz="1800" dirty="0"/>
                        <a:t>)</a:t>
                      </a:r>
                      <a:endParaRPr kumimoji="1" lang="ja-JP" altLang="en-US" sz="1800" dirty="0"/>
                    </a:p>
                  </a:txBody>
                  <a:tcPr/>
                </a:tc>
                <a:extLst>
                  <a:ext uri="{0D108BD9-81ED-4DB2-BD59-A6C34878D82A}">
                    <a16:rowId xmlns:a16="http://schemas.microsoft.com/office/drawing/2014/main" val="3751674539"/>
                  </a:ext>
                </a:extLst>
              </a:tr>
            </a:tbl>
          </a:graphicData>
        </a:graphic>
      </p:graphicFrame>
      <p:sp>
        <p:nvSpPr>
          <p:cNvPr id="10" name="円形吹き出し 9"/>
          <p:cNvSpPr/>
          <p:nvPr/>
        </p:nvSpPr>
        <p:spPr>
          <a:xfrm>
            <a:off x="5612977" y="2010047"/>
            <a:ext cx="3303018" cy="1724297"/>
          </a:xfrm>
          <a:prstGeom prst="wedgeEllipseCallout">
            <a:avLst>
              <a:gd name="adj1" fmla="val -56940"/>
              <a:gd name="adj2" fmla="val -48594"/>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defTabSz="457200">
              <a:defRPr/>
            </a:pPr>
            <a:r>
              <a:rPr lang="ja-JP" altLang="en-US" sz="2400" dirty="0">
                <a:solidFill>
                  <a:srgbClr val="FFFFFF"/>
                </a:solidFill>
                <a:latin typeface="+mn-ea"/>
              </a:rPr>
              <a:t>時間の都合上</a:t>
            </a:r>
            <a:endParaRPr lang="en-US" altLang="ja-JP" sz="2400" dirty="0">
              <a:solidFill>
                <a:srgbClr val="FFFFFF"/>
              </a:solidFill>
              <a:latin typeface="+mn-ea"/>
            </a:endParaRPr>
          </a:p>
          <a:p>
            <a:pPr lvl="0" algn="ctr" defTabSz="457200">
              <a:defRPr/>
            </a:pPr>
            <a:r>
              <a:rPr lang="ja-JP" altLang="en-US" sz="2400" dirty="0">
                <a:solidFill>
                  <a:srgbClr val="FFFFFF"/>
                </a:solidFill>
                <a:latin typeface="+mn-ea"/>
              </a:rPr>
              <a:t>目的</a:t>
            </a:r>
            <a:r>
              <a:rPr lang="en-US" altLang="ja-JP" sz="2400" dirty="0">
                <a:solidFill>
                  <a:srgbClr val="FFFFFF"/>
                </a:solidFill>
                <a:latin typeface="+mn-ea"/>
              </a:rPr>
              <a:t>1-6</a:t>
            </a:r>
            <a:r>
              <a:rPr lang="ja-JP" altLang="en-US" sz="2400" dirty="0">
                <a:solidFill>
                  <a:srgbClr val="FFFFFF"/>
                </a:solidFill>
                <a:latin typeface="+mn-ea"/>
              </a:rPr>
              <a:t>のみ発表します</a:t>
            </a:r>
          </a:p>
        </p:txBody>
      </p:sp>
    </p:spTree>
    <p:extLst>
      <p:ext uri="{BB962C8B-B14F-4D97-AF65-F5344CB8AC3E}">
        <p14:creationId xmlns:p14="http://schemas.microsoft.com/office/powerpoint/2010/main" val="141907335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688"/>
            <a:ext cx="9144000" cy="836613"/>
            <a:chOff x="0" y="0"/>
            <a:chExt cx="5760" cy="663"/>
          </a:xfrm>
        </p:grpSpPr>
        <p:sp>
          <p:nvSpPr>
            <p:cNvPr id="10322"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Arial"/>
                <a:sym typeface="Arial"/>
              </a:endParaRPr>
            </a:p>
          </p:txBody>
        </p:sp>
        <p:sp>
          <p:nvSpPr>
            <p:cNvPr id="10323"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Arial"/>
                <a:sym typeface="Arial"/>
              </a:endParaRPr>
            </a:p>
          </p:txBody>
        </p:sp>
      </p:grpSp>
      <p:sp>
        <p:nvSpPr>
          <p:cNvPr id="10243" name="Rectangle 5"/>
          <p:cNvSpPr>
            <a:spLocks noGrp="1" noChangeArrowheads="1"/>
          </p:cNvSpPr>
          <p:nvPr>
            <p:ph type="title"/>
          </p:nvPr>
        </p:nvSpPr>
        <p:spPr>
          <a:xfrm>
            <a:off x="468313" y="-151704"/>
            <a:ext cx="8229600" cy="1143000"/>
          </a:xfrm>
        </p:spPr>
        <p:txBody>
          <a:bodyPr/>
          <a:lstStyle/>
          <a:p>
            <a:pPr eaLnBrk="1" hangingPunct="1"/>
            <a:r>
              <a:rPr lang="ja-JP" altLang="en-US" sz="4000" dirty="0">
                <a:solidFill>
                  <a:schemeClr val="bg1"/>
                </a:solidFill>
                <a:latin typeface="+mn-ea"/>
                <a:ea typeface="+mn-ea"/>
              </a:rPr>
              <a:t>アンケート概要</a:t>
            </a:r>
            <a:endParaRPr lang="en-US" altLang="ja-JP" sz="2800" dirty="0">
              <a:solidFill>
                <a:schemeClr val="bg1"/>
              </a:solidFill>
              <a:latin typeface="+mn-ea"/>
              <a:ea typeface="+mn-ea"/>
            </a:endParaRPr>
          </a:p>
        </p:txBody>
      </p:sp>
      <p:sp>
        <p:nvSpPr>
          <p:cNvPr id="10244" name="スライド番号プレースホルダー 2"/>
          <p:cNvSpPr>
            <a:spLocks noGrp="1"/>
          </p:cNvSpPr>
          <p:nvPr>
            <p:ph type="sldNum" sz="quarter" idx="12"/>
          </p:nvPr>
        </p:nvSpPr>
        <p:spPr>
          <a:xfrm>
            <a:off x="6787357" y="181671"/>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76FC6-3655-454D-8F3D-AA4CE80687E6}" type="slidenum">
              <a:rPr kumimoji="1" lang="ja-JP" altLang="en-US"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aphicFrame>
        <p:nvGraphicFramePr>
          <p:cNvPr id="10" name="表 9">
            <a:extLst>
              <a:ext uri="{FF2B5EF4-FFF2-40B4-BE49-F238E27FC236}">
                <a16:creationId xmlns:a16="http://schemas.microsoft.com/office/drawing/2014/main" id="{DA302104-8891-41FF-9FCC-842B8AF4A08A}"/>
              </a:ext>
            </a:extLst>
          </p:cNvPr>
          <p:cNvGraphicFramePr>
            <a:graphicFrameLocks noGrp="1"/>
          </p:cNvGraphicFramePr>
          <p:nvPr>
            <p:extLst>
              <p:ext uri="{D42A27DB-BD31-4B8C-83A1-F6EECF244321}">
                <p14:modId xmlns:p14="http://schemas.microsoft.com/office/powerpoint/2010/main" val="3913900383"/>
              </p:ext>
            </p:extLst>
          </p:nvPr>
        </p:nvGraphicFramePr>
        <p:xfrm>
          <a:off x="915708" y="869751"/>
          <a:ext cx="7513638" cy="5438790"/>
        </p:xfrm>
        <a:graphic>
          <a:graphicData uri="http://schemas.openxmlformats.org/drawingml/2006/table">
            <a:tbl>
              <a:tblPr firstRow="1" bandRow="1">
                <a:tableStyleId>{5940675A-B579-460E-94D1-54222C63F5DA}</a:tableStyleId>
              </a:tblPr>
              <a:tblGrid>
                <a:gridCol w="3292748">
                  <a:extLst>
                    <a:ext uri="{9D8B030D-6E8A-4147-A177-3AD203B41FA5}">
                      <a16:colId xmlns:a16="http://schemas.microsoft.com/office/drawing/2014/main" val="1647784525"/>
                    </a:ext>
                  </a:extLst>
                </a:gridCol>
                <a:gridCol w="400544">
                  <a:extLst>
                    <a:ext uri="{9D8B030D-6E8A-4147-A177-3AD203B41FA5}">
                      <a16:colId xmlns:a16="http://schemas.microsoft.com/office/drawing/2014/main" val="3115829194"/>
                    </a:ext>
                  </a:extLst>
                </a:gridCol>
                <a:gridCol w="400544">
                  <a:extLst>
                    <a:ext uri="{9D8B030D-6E8A-4147-A177-3AD203B41FA5}">
                      <a16:colId xmlns:a16="http://schemas.microsoft.com/office/drawing/2014/main" val="2891966125"/>
                    </a:ext>
                  </a:extLst>
                </a:gridCol>
                <a:gridCol w="3419802">
                  <a:extLst>
                    <a:ext uri="{9D8B030D-6E8A-4147-A177-3AD203B41FA5}">
                      <a16:colId xmlns:a16="http://schemas.microsoft.com/office/drawing/2014/main" val="4105215668"/>
                    </a:ext>
                  </a:extLst>
                </a:gridCol>
              </a:tblGrid>
              <a:tr h="365776">
                <a:tc>
                  <a:txBody>
                    <a:bodyPr/>
                    <a:lstStyle/>
                    <a:p>
                      <a:pPr algn="ctr"/>
                      <a:r>
                        <a:rPr kumimoji="1" lang="ja-JP" altLang="en-US" sz="1800" b="1" dirty="0"/>
                        <a:t>大問</a:t>
                      </a:r>
                      <a:endParaRPr kumimoji="1" lang="ja-JP" altLang="en-US" sz="2000" b="1" dirty="0"/>
                    </a:p>
                  </a:txBody>
                  <a:tcPr marL="91452" marR="91452" marT="45729" marB="45729"/>
                </a:tc>
                <a:tc gridSpan="2">
                  <a:txBody>
                    <a:bodyPr/>
                    <a:lstStyle/>
                    <a:p>
                      <a:pPr algn="ctr"/>
                      <a:r>
                        <a:rPr kumimoji="1" lang="ja-JP" altLang="en-US" sz="1800" b="1" dirty="0"/>
                        <a:t>目的</a:t>
                      </a:r>
                    </a:p>
                  </a:txBody>
                  <a:tcPr marL="91452" marR="91452" marT="45729" marB="45729"/>
                </a:tc>
                <a:tc hMerge="1">
                  <a:txBody>
                    <a:bodyPr/>
                    <a:lstStyle/>
                    <a:p>
                      <a:endParaRPr kumimoji="1" lang="ja-JP" altLang="en-US" dirty="0"/>
                    </a:p>
                  </a:txBody>
                  <a:tcPr/>
                </a:tc>
                <a:tc>
                  <a:txBody>
                    <a:bodyPr/>
                    <a:lstStyle/>
                    <a:p>
                      <a:pPr algn="ctr"/>
                      <a:r>
                        <a:rPr kumimoji="1" lang="ja-JP" altLang="en-US" sz="1800" b="1" dirty="0"/>
                        <a:t>質問例</a:t>
                      </a:r>
                    </a:p>
                  </a:txBody>
                  <a:tcPr marL="91452" marR="91452" marT="45729" marB="45729"/>
                </a:tc>
                <a:extLst>
                  <a:ext uri="{0D108BD9-81ED-4DB2-BD59-A6C34878D82A}">
                    <a16:rowId xmlns:a16="http://schemas.microsoft.com/office/drawing/2014/main" val="4021847756"/>
                  </a:ext>
                </a:extLst>
              </a:tr>
              <a:tr h="494973">
                <a:tc>
                  <a:txBody>
                    <a:bodyPr/>
                    <a:lstStyle/>
                    <a:p>
                      <a:r>
                        <a:rPr kumimoji="1" lang="en-US" altLang="ja-JP" sz="2000" b="1" dirty="0"/>
                        <a:t>Q</a:t>
                      </a:r>
                      <a:r>
                        <a:rPr kumimoji="1" lang="ja-JP" altLang="en-US" sz="2000" b="1" dirty="0"/>
                        <a:t>１．</a:t>
                      </a:r>
                      <a:r>
                        <a:rPr kumimoji="1" lang="ja-JP" altLang="en-US" sz="2000" b="1" dirty="0">
                          <a:solidFill>
                            <a:schemeClr val="tx1"/>
                          </a:solidFill>
                        </a:rPr>
                        <a:t>普段の利用状況</a:t>
                      </a:r>
                    </a:p>
                  </a:txBody>
                  <a:tcPr marL="91452" marR="91452" marT="45729" marB="45729" anchor="ctr">
                    <a:noFill/>
                  </a:tcPr>
                </a:tc>
                <a:tc>
                  <a:txBody>
                    <a:bodyPr/>
                    <a:lstStyle/>
                    <a:p>
                      <a:pPr algn="ctr"/>
                      <a:endParaRPr lang="ja-JP" altLang="en-US" sz="1800" b="1" dirty="0"/>
                    </a:p>
                  </a:txBody>
                  <a:tcPr marL="91452" marR="91452" marT="45729" marB="45729" anchor="ctr">
                    <a:noFill/>
                  </a:tcPr>
                </a:tc>
                <a:tc>
                  <a:txBody>
                    <a:bodyPr/>
                    <a:lstStyle/>
                    <a:p>
                      <a:pPr algn="ctr"/>
                      <a:r>
                        <a:rPr lang="en-US" altLang="ja-JP" sz="1800" b="1" dirty="0"/>
                        <a:t>B</a:t>
                      </a:r>
                      <a:endParaRPr lang="ja-JP" altLang="en-US" sz="1800" b="1" dirty="0"/>
                    </a:p>
                  </a:txBody>
                  <a:tcPr marL="91452" marR="91452" marT="45729" marB="45729" anchor="ctr">
                    <a:solidFill>
                      <a:srgbClr val="FFCC00"/>
                    </a:solidFill>
                  </a:tcPr>
                </a:tc>
                <a:tc>
                  <a:txBody>
                    <a:bodyPr/>
                    <a:lstStyle/>
                    <a:p>
                      <a:pPr algn="l"/>
                      <a:r>
                        <a:rPr kumimoji="1" lang="ja-JP" altLang="en-US" sz="2000" dirty="0"/>
                        <a:t>利用コンビニ、交通手段・・・</a:t>
                      </a:r>
                    </a:p>
                  </a:txBody>
                  <a:tcPr marL="91452" marR="91452" marT="45729" marB="45729" anchor="ctr">
                    <a:noFill/>
                  </a:tcPr>
                </a:tc>
                <a:extLst>
                  <a:ext uri="{0D108BD9-81ED-4DB2-BD59-A6C34878D82A}">
                    <a16:rowId xmlns:a16="http://schemas.microsoft.com/office/drawing/2014/main" val="3039277964"/>
                  </a:ext>
                </a:extLst>
              </a:tr>
              <a:tr h="494973">
                <a:tc>
                  <a:txBody>
                    <a:bodyPr/>
                    <a:lstStyle/>
                    <a:p>
                      <a:r>
                        <a:rPr kumimoji="1" lang="en-US" altLang="ja-JP" sz="2000" b="1" dirty="0"/>
                        <a:t>Q</a:t>
                      </a:r>
                      <a:r>
                        <a:rPr kumimoji="1" lang="ja-JP" altLang="en-US" sz="2000" b="1" dirty="0"/>
                        <a:t>２．深夜以外の利用頻度</a:t>
                      </a:r>
                    </a:p>
                  </a:txBody>
                  <a:tcPr marL="91452" marR="91452" marT="45729" marB="45729" anchor="ctr">
                    <a:noFill/>
                  </a:tcPr>
                </a:tc>
                <a:tc>
                  <a:txBody>
                    <a:bodyPr/>
                    <a:lstStyle/>
                    <a:p>
                      <a:pPr algn="ctr"/>
                      <a:endParaRPr lang="ja-JP" altLang="en-US" sz="1800" b="1" dirty="0"/>
                    </a:p>
                  </a:txBody>
                  <a:tcPr marL="91452" marR="91452" marT="45729" marB="45729" anchor="ctr">
                    <a:noFill/>
                  </a:tcPr>
                </a:tc>
                <a:tc>
                  <a:txBody>
                    <a:bodyPr/>
                    <a:lstStyle/>
                    <a:p>
                      <a:pPr algn="ctr"/>
                      <a:r>
                        <a:rPr lang="en-US" altLang="ja-JP" sz="1800" b="1" dirty="0"/>
                        <a:t>B</a:t>
                      </a:r>
                      <a:endParaRPr lang="ja-JP" altLang="en-US" sz="1800" b="1" dirty="0"/>
                    </a:p>
                  </a:txBody>
                  <a:tcPr marL="91452" marR="91452" marT="45729" marB="45729" anchor="ctr">
                    <a:solidFill>
                      <a:srgbClr val="FFCC00"/>
                    </a:solidFill>
                  </a:tcPr>
                </a:tc>
                <a:tc>
                  <a:txBody>
                    <a:bodyPr/>
                    <a:lstStyle/>
                    <a:p>
                      <a:pPr algn="l"/>
                      <a:r>
                        <a:rPr kumimoji="1" lang="ja-JP" altLang="en-US" sz="2000" dirty="0"/>
                        <a:t>直近の利用頻度（深夜以外）</a:t>
                      </a:r>
                    </a:p>
                  </a:txBody>
                  <a:tcPr marL="91452" marR="91452" marT="45729" marB="45729" anchor="ctr">
                    <a:noFill/>
                  </a:tcPr>
                </a:tc>
                <a:extLst>
                  <a:ext uri="{0D108BD9-81ED-4DB2-BD59-A6C34878D82A}">
                    <a16:rowId xmlns:a16="http://schemas.microsoft.com/office/drawing/2014/main" val="3217114988"/>
                  </a:ext>
                </a:extLst>
              </a:tr>
              <a:tr h="494973">
                <a:tc>
                  <a:txBody>
                    <a:bodyPr/>
                    <a:lstStyle/>
                    <a:p>
                      <a:r>
                        <a:rPr kumimoji="1" lang="en-US" altLang="ja-JP" sz="2000" b="1" dirty="0"/>
                        <a:t>Q</a:t>
                      </a:r>
                      <a:r>
                        <a:rPr kumimoji="1" lang="ja-JP" altLang="en-US" sz="2000" b="1" dirty="0"/>
                        <a:t>３．深夜以外の利用状況</a:t>
                      </a:r>
                    </a:p>
                  </a:txBody>
                  <a:tcPr marL="91452" marR="91452" marT="45729" marB="45729" anchor="ctr"/>
                </a:tc>
                <a:tc>
                  <a:txBody>
                    <a:bodyPr/>
                    <a:lstStyle/>
                    <a:p>
                      <a:pPr algn="ctr"/>
                      <a:endParaRPr lang="ja-JP" altLang="en-US" sz="1800" b="1" dirty="0"/>
                    </a:p>
                  </a:txBody>
                  <a:tcPr marL="91452" marR="91452" marT="45729" marB="45729" anchor="ctr">
                    <a:noFill/>
                  </a:tcPr>
                </a:tc>
                <a:tc>
                  <a:txBody>
                    <a:bodyPr/>
                    <a:lstStyle/>
                    <a:p>
                      <a:pPr algn="ctr"/>
                      <a:r>
                        <a:rPr lang="en-US" altLang="ja-JP" sz="1800" b="1" dirty="0"/>
                        <a:t>B</a:t>
                      </a:r>
                      <a:endParaRPr lang="ja-JP" altLang="en-US" sz="1800" b="1" dirty="0"/>
                    </a:p>
                  </a:txBody>
                  <a:tcPr marL="91452" marR="91452" marT="45729" marB="45729" anchor="ctr">
                    <a:solidFill>
                      <a:srgbClr val="FFCC00"/>
                    </a:solidFill>
                  </a:tcPr>
                </a:tc>
                <a:tc>
                  <a:txBody>
                    <a:bodyPr/>
                    <a:lstStyle/>
                    <a:p>
                      <a:pPr algn="l"/>
                      <a:r>
                        <a:rPr kumimoji="1" lang="ja-JP" altLang="en-US" sz="2000" dirty="0"/>
                        <a:t>利用目的、理由、使用額・・・</a:t>
                      </a:r>
                    </a:p>
                  </a:txBody>
                  <a:tcPr marL="91452" marR="91452" marT="45729" marB="45729" anchor="ctr">
                    <a:noFill/>
                  </a:tcPr>
                </a:tc>
                <a:extLst>
                  <a:ext uri="{0D108BD9-81ED-4DB2-BD59-A6C34878D82A}">
                    <a16:rowId xmlns:a16="http://schemas.microsoft.com/office/drawing/2014/main" val="3015081433"/>
                  </a:ext>
                </a:extLst>
              </a:tr>
              <a:tr h="494973">
                <a:tc>
                  <a:txBody>
                    <a:bodyPr/>
                    <a:lstStyle/>
                    <a:p>
                      <a:r>
                        <a:rPr kumimoji="1" lang="en-US" altLang="ja-JP" sz="2000" b="1" dirty="0"/>
                        <a:t>Q</a:t>
                      </a:r>
                      <a:r>
                        <a:rPr kumimoji="1" lang="ja-JP" altLang="en-US" sz="2000" b="1" dirty="0"/>
                        <a:t>４．深夜の利用頻度</a:t>
                      </a:r>
                    </a:p>
                  </a:txBody>
                  <a:tcPr marL="91452" marR="91452" marT="45729" marB="45729" anchor="ctr"/>
                </a:tc>
                <a:tc>
                  <a:txBody>
                    <a:bodyPr/>
                    <a:lstStyle/>
                    <a:p>
                      <a:pPr algn="ctr"/>
                      <a:endParaRPr lang="ja-JP" altLang="en-US" sz="1800" b="1" dirty="0"/>
                    </a:p>
                  </a:txBody>
                  <a:tcPr marL="91452" marR="91452" marT="45729" marB="45729" anchor="ctr">
                    <a:noFill/>
                  </a:tcPr>
                </a:tc>
                <a:tc>
                  <a:txBody>
                    <a:bodyPr/>
                    <a:lstStyle/>
                    <a:p>
                      <a:pPr algn="ctr"/>
                      <a:r>
                        <a:rPr lang="en-US" altLang="ja-JP" sz="1800" b="1" dirty="0"/>
                        <a:t>B</a:t>
                      </a:r>
                      <a:endParaRPr lang="ja-JP" altLang="en-US" sz="1800" b="1" dirty="0"/>
                    </a:p>
                  </a:txBody>
                  <a:tcPr marL="91452" marR="91452" marT="45729" marB="45729" anchor="ctr">
                    <a:solidFill>
                      <a:srgbClr val="FFCC00"/>
                    </a:solidFill>
                  </a:tcPr>
                </a:tc>
                <a:tc>
                  <a:txBody>
                    <a:bodyPr/>
                    <a:lstStyle/>
                    <a:p>
                      <a:pPr algn="l"/>
                      <a:r>
                        <a:rPr kumimoji="1" lang="ja-JP" altLang="en-US" sz="2000" dirty="0"/>
                        <a:t>直近の利用頻度（深夜）</a:t>
                      </a:r>
                    </a:p>
                  </a:txBody>
                  <a:tcPr marL="91452" marR="91452" marT="45729" marB="45729" anchor="ctr">
                    <a:noFill/>
                  </a:tcPr>
                </a:tc>
                <a:extLst>
                  <a:ext uri="{0D108BD9-81ED-4DB2-BD59-A6C34878D82A}">
                    <a16:rowId xmlns:a16="http://schemas.microsoft.com/office/drawing/2014/main" val="10004"/>
                  </a:ext>
                </a:extLst>
              </a:tr>
              <a:tr h="494973">
                <a:tc>
                  <a:txBody>
                    <a:bodyPr/>
                    <a:lstStyle/>
                    <a:p>
                      <a:r>
                        <a:rPr kumimoji="1" lang="en-US" altLang="ja-JP" sz="2000" b="1" dirty="0"/>
                        <a:t>Q</a:t>
                      </a:r>
                      <a:r>
                        <a:rPr kumimoji="1" lang="ja-JP" altLang="en-US" sz="2000" b="1" dirty="0"/>
                        <a:t>５．深夜の利用状況</a:t>
                      </a:r>
                    </a:p>
                  </a:txBody>
                  <a:tcPr marL="91452" marR="91452" marT="45729" marB="45729" anchor="ctr"/>
                </a:tc>
                <a:tc>
                  <a:txBody>
                    <a:bodyPr/>
                    <a:lstStyle/>
                    <a:p>
                      <a:pPr algn="ctr"/>
                      <a:endParaRPr lang="ja-JP" altLang="en-US" sz="1800" b="1" dirty="0"/>
                    </a:p>
                  </a:txBody>
                  <a:tcPr marL="91452" marR="91452" marT="45729" marB="45729" anchor="ctr">
                    <a:noFill/>
                  </a:tcPr>
                </a:tc>
                <a:tc>
                  <a:txBody>
                    <a:bodyPr/>
                    <a:lstStyle/>
                    <a:p>
                      <a:pPr algn="ctr"/>
                      <a:r>
                        <a:rPr lang="en-US" altLang="ja-JP" sz="1800" b="1" dirty="0"/>
                        <a:t>B</a:t>
                      </a:r>
                      <a:endParaRPr lang="ja-JP" altLang="en-US" sz="1800" b="1" dirty="0"/>
                    </a:p>
                  </a:txBody>
                  <a:tcPr marL="91452" marR="91452" marT="45729" marB="45729" anchor="ct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利用目的、理由、使用額</a:t>
                      </a:r>
                    </a:p>
                  </a:txBody>
                  <a:tcPr marL="91452" marR="91452" marT="45729" marB="45729" anchor="ctr">
                    <a:noFill/>
                  </a:tcPr>
                </a:tc>
                <a:extLst>
                  <a:ext uri="{0D108BD9-81ED-4DB2-BD59-A6C34878D82A}">
                    <a16:rowId xmlns:a16="http://schemas.microsoft.com/office/drawing/2014/main" val="673840028"/>
                  </a:ext>
                </a:extLst>
              </a:tr>
              <a:tr h="701054">
                <a:tc>
                  <a:txBody>
                    <a:bodyPr/>
                    <a:lstStyle/>
                    <a:p>
                      <a:r>
                        <a:rPr kumimoji="1" lang="en-US" altLang="ja-JP" sz="2000" b="1" dirty="0"/>
                        <a:t>Q</a:t>
                      </a:r>
                      <a:r>
                        <a:rPr kumimoji="1" lang="ja-JP" altLang="en-US" sz="2000" b="1" dirty="0"/>
                        <a:t>６．</a:t>
                      </a:r>
                      <a:r>
                        <a:rPr kumimoji="1" lang="en-US" altLang="ja-JP" sz="2000" b="1" dirty="0"/>
                        <a:t>24</a:t>
                      </a:r>
                      <a:r>
                        <a:rPr kumimoji="1" lang="ja-JP" altLang="en-US" sz="2000" b="1" dirty="0"/>
                        <a:t>時間営業に対する意識</a:t>
                      </a:r>
                    </a:p>
                  </a:txBody>
                  <a:tcPr marL="91452" marR="91452" marT="45729" marB="45729" anchor="ctr"/>
                </a:tc>
                <a:tc>
                  <a:txBody>
                    <a:bodyPr/>
                    <a:lstStyle/>
                    <a:p>
                      <a:pPr algn="ctr"/>
                      <a:endParaRPr lang="ja-JP" altLang="en-US" sz="1800" b="1" dirty="0"/>
                    </a:p>
                  </a:txBody>
                  <a:tcPr marL="91452" marR="91452" marT="45729" marB="45729"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b="1" dirty="0"/>
                        <a:t>B</a:t>
                      </a:r>
                    </a:p>
                  </a:txBody>
                  <a:tcPr marL="91452" marR="91452" marT="45729" marB="45729" anchor="ctr">
                    <a:solidFill>
                      <a:srgbClr val="FFCC00"/>
                    </a:solidFill>
                  </a:tcPr>
                </a:tc>
                <a:tc>
                  <a:txBody>
                    <a:bodyPr/>
                    <a:lstStyle/>
                    <a:p>
                      <a:pPr algn="l"/>
                      <a:r>
                        <a:rPr kumimoji="1" lang="en-US" altLang="ja-JP" sz="2000" dirty="0"/>
                        <a:t>24</a:t>
                      </a:r>
                      <a:r>
                        <a:rPr kumimoji="1" lang="ja-JP" altLang="en-US" sz="2000" dirty="0"/>
                        <a:t>時間営業に賛成か反対か</a:t>
                      </a:r>
                    </a:p>
                  </a:txBody>
                  <a:tcPr marL="91452" marR="91452" marT="45729" marB="45729" anchor="ctr">
                    <a:noFill/>
                  </a:tcPr>
                </a:tc>
                <a:extLst>
                  <a:ext uri="{0D108BD9-81ED-4DB2-BD59-A6C34878D82A}">
                    <a16:rowId xmlns:a16="http://schemas.microsoft.com/office/drawing/2014/main" val="3982143793"/>
                  </a:ext>
                </a:extLst>
              </a:tr>
              <a:tr h="701054">
                <a:tc>
                  <a:txBody>
                    <a:bodyPr/>
                    <a:lstStyle/>
                    <a:p>
                      <a:r>
                        <a:rPr kumimoji="1" lang="en-US" altLang="ja-JP" sz="2000" b="1" dirty="0"/>
                        <a:t>Q</a:t>
                      </a:r>
                      <a:r>
                        <a:rPr kumimoji="1" lang="ja-JP" altLang="en-US" sz="2000" b="1" dirty="0"/>
                        <a:t>７．コンビニが与える自己と社会への影響</a:t>
                      </a:r>
                    </a:p>
                  </a:txBody>
                  <a:tcPr marL="91452" marR="91452" marT="45729" marB="45729" anchor="ctr"/>
                </a:tc>
                <a:tc>
                  <a:txBody>
                    <a:bodyPr/>
                    <a:lstStyle/>
                    <a:p>
                      <a:pPr algn="ctr"/>
                      <a:r>
                        <a:rPr lang="en-US" altLang="ja-JP" sz="1800" b="1" dirty="0"/>
                        <a:t>A</a:t>
                      </a:r>
                      <a:endParaRPr lang="ja-JP" altLang="en-US" sz="1800" b="1" dirty="0"/>
                    </a:p>
                  </a:txBody>
                  <a:tcPr marL="91452" marR="91452" marT="45729" marB="45729" anchor="ctr">
                    <a:solidFill>
                      <a:srgbClr val="009999"/>
                    </a:solidFill>
                  </a:tcPr>
                </a:tc>
                <a:tc>
                  <a:txBody>
                    <a:bodyPr/>
                    <a:lstStyle/>
                    <a:p>
                      <a:pPr algn="ctr"/>
                      <a:endParaRPr lang="ja-JP" altLang="en-US" sz="1800" b="1" dirty="0"/>
                    </a:p>
                  </a:txBody>
                  <a:tcPr marL="91452" marR="91452" marT="45729" marB="45729" anchor="ctr">
                    <a:noFill/>
                  </a:tcPr>
                </a:tc>
                <a:tc>
                  <a:txBody>
                    <a:bodyPr/>
                    <a:lstStyle/>
                    <a:p>
                      <a:pPr algn="l"/>
                      <a:r>
                        <a:rPr kumimoji="1" lang="ja-JP" altLang="en-US" sz="2000" dirty="0"/>
                        <a:t>個人的、社会的に利益があるかないか</a:t>
                      </a:r>
                      <a:endParaRPr kumimoji="1" lang="en-US" altLang="ja-JP" sz="2000" dirty="0"/>
                    </a:p>
                  </a:txBody>
                  <a:tcPr marL="91452" marR="91452" marT="45729" marB="45729" anchor="ctr">
                    <a:noFill/>
                  </a:tcPr>
                </a:tc>
                <a:extLst>
                  <a:ext uri="{0D108BD9-81ED-4DB2-BD59-A6C34878D82A}">
                    <a16:rowId xmlns:a16="http://schemas.microsoft.com/office/drawing/2014/main" val="4001959902"/>
                  </a:ext>
                </a:extLst>
              </a:tr>
              <a:tr h="701054">
                <a:tc>
                  <a:txBody>
                    <a:bodyPr/>
                    <a:lstStyle/>
                    <a:p>
                      <a:r>
                        <a:rPr kumimoji="1" lang="en-US" altLang="ja-JP" sz="2000" b="1" dirty="0"/>
                        <a:t>Q</a:t>
                      </a:r>
                      <a:r>
                        <a:rPr kumimoji="1" lang="ja-JP" altLang="en-US" sz="2000" b="1" dirty="0"/>
                        <a:t>８．</a:t>
                      </a:r>
                      <a:r>
                        <a:rPr kumimoji="1" lang="ja-JP" altLang="en-US" sz="2000" b="1" dirty="0">
                          <a:solidFill>
                            <a:schemeClr val="tx1"/>
                          </a:solidFill>
                        </a:rPr>
                        <a:t>自宅近辺のコンビニエンスストア</a:t>
                      </a:r>
                      <a:endParaRPr kumimoji="1" lang="ja-JP" altLang="en-US" sz="2000" b="1" dirty="0"/>
                    </a:p>
                  </a:txBody>
                  <a:tcPr marL="91452" marR="91452" marT="45729" marB="45729" anchor="ctr"/>
                </a:tc>
                <a:tc>
                  <a:txBody>
                    <a:bodyPr/>
                    <a:lstStyle/>
                    <a:p>
                      <a:pPr algn="ctr"/>
                      <a:r>
                        <a:rPr lang="en-US" altLang="ja-JP" sz="1800" b="1" dirty="0"/>
                        <a:t>A</a:t>
                      </a:r>
                      <a:endParaRPr lang="ja-JP" altLang="en-US" sz="1800" b="1" dirty="0"/>
                    </a:p>
                  </a:txBody>
                  <a:tcPr marL="91452" marR="91452" marT="45729" marB="45729" anchor="ctr">
                    <a:solidFill>
                      <a:srgbClr val="009999"/>
                    </a:solidFill>
                  </a:tcPr>
                </a:tc>
                <a:tc>
                  <a:txBody>
                    <a:bodyPr/>
                    <a:lstStyle/>
                    <a:p>
                      <a:pPr algn="ctr"/>
                      <a:endParaRPr lang="ja-JP" altLang="en-US" sz="1800" b="1" dirty="0"/>
                    </a:p>
                  </a:txBody>
                  <a:tcPr marL="91452" marR="91452" marT="45729" marB="45729" anchor="ctr">
                    <a:noFill/>
                  </a:tcPr>
                </a:tc>
                <a:tc>
                  <a:txBody>
                    <a:bodyPr/>
                    <a:lstStyle/>
                    <a:p>
                      <a:pPr algn="l"/>
                      <a:r>
                        <a:rPr kumimoji="1" lang="ja-JP" altLang="en-US" sz="2000" dirty="0"/>
                        <a:t>光、臭気、イメージ、交通量、騒音の悪影響</a:t>
                      </a:r>
                    </a:p>
                  </a:txBody>
                  <a:tcPr marL="91452" marR="91452" marT="45729" marB="45729" anchor="ctr">
                    <a:noFill/>
                  </a:tcPr>
                </a:tc>
                <a:extLst>
                  <a:ext uri="{0D108BD9-81ED-4DB2-BD59-A6C34878D82A}">
                    <a16:rowId xmlns:a16="http://schemas.microsoft.com/office/drawing/2014/main" val="3203140076"/>
                  </a:ext>
                </a:extLst>
              </a:tr>
              <a:tr h="494973">
                <a:tc>
                  <a:txBody>
                    <a:bodyPr/>
                    <a:lstStyle/>
                    <a:p>
                      <a:r>
                        <a:rPr kumimoji="1" lang="en-US" altLang="ja-JP" sz="2000" b="1" dirty="0"/>
                        <a:t>Q</a:t>
                      </a:r>
                      <a:r>
                        <a:rPr kumimoji="1" lang="ja-JP" altLang="en-US" sz="2000" b="1" dirty="0"/>
                        <a:t>９．</a:t>
                      </a:r>
                      <a:r>
                        <a:rPr kumimoji="1" lang="ja-JP" altLang="en-US" sz="2000" b="1" dirty="0">
                          <a:solidFill>
                            <a:schemeClr val="tx1"/>
                          </a:solidFill>
                        </a:rPr>
                        <a:t>基礎情報</a:t>
                      </a:r>
                      <a:endParaRPr kumimoji="1" lang="ja-JP" altLang="en-US" sz="2000" b="1" dirty="0"/>
                    </a:p>
                  </a:txBody>
                  <a:tcPr marL="91452" marR="91452" marT="45729" marB="45729" anchor="ctr"/>
                </a:tc>
                <a:tc>
                  <a:txBody>
                    <a:bodyPr/>
                    <a:lstStyle/>
                    <a:p>
                      <a:pPr algn="ctr"/>
                      <a:endParaRPr lang="ja-JP" altLang="en-US" sz="1800" b="1" dirty="0"/>
                    </a:p>
                  </a:txBody>
                  <a:tcPr marL="91452" marR="91452" marT="45729" marB="45729" anchor="ctr">
                    <a:noFill/>
                  </a:tcPr>
                </a:tc>
                <a:tc>
                  <a:txBody>
                    <a:bodyPr/>
                    <a:lstStyle/>
                    <a:p>
                      <a:pPr algn="ctr"/>
                      <a:r>
                        <a:rPr lang="en-US" altLang="ja-JP" sz="1800" b="1" dirty="0"/>
                        <a:t>B</a:t>
                      </a:r>
                      <a:endParaRPr lang="ja-JP" altLang="en-US" sz="1800" b="1" dirty="0"/>
                    </a:p>
                  </a:txBody>
                  <a:tcPr marL="91452" marR="91452" marT="45729" marB="45729" anchor="ctr">
                    <a:solidFill>
                      <a:srgbClr val="FFCC00"/>
                    </a:solidFill>
                  </a:tcPr>
                </a:tc>
                <a:tc>
                  <a:txBody>
                    <a:bodyPr/>
                    <a:lstStyle/>
                    <a:p>
                      <a:pPr algn="l"/>
                      <a:r>
                        <a:rPr kumimoji="1" lang="ja-JP" altLang="en-US" sz="2000" dirty="0"/>
                        <a:t>居住形態、生活スタイル</a:t>
                      </a:r>
                    </a:p>
                  </a:txBody>
                  <a:tcPr marL="91452" marR="91452" marT="45729" marB="45729" anchor="ctr">
                    <a:noFill/>
                  </a:tcPr>
                </a:tc>
                <a:extLst>
                  <a:ext uri="{0D108BD9-81ED-4DB2-BD59-A6C34878D82A}">
                    <a16:rowId xmlns:a16="http://schemas.microsoft.com/office/drawing/2014/main" val="3279889808"/>
                  </a:ext>
                </a:extLst>
              </a:tr>
            </a:tbl>
          </a:graphicData>
        </a:graphic>
      </p:graphicFrame>
      <p:sp>
        <p:nvSpPr>
          <p:cNvPr id="10321" name="正方形/長方形 1"/>
          <p:cNvSpPr>
            <a:spLocks noChangeArrowheads="1"/>
          </p:cNvSpPr>
          <p:nvPr/>
        </p:nvSpPr>
        <p:spPr bwMode="auto">
          <a:xfrm>
            <a:off x="694906" y="6351588"/>
            <a:ext cx="648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mn-ea"/>
                <a:ea typeface="+mn-ea"/>
                <a:sym typeface="Arial"/>
              </a:rPr>
              <a:t>　</a:t>
            </a:r>
            <a:r>
              <a:rPr kumimoji="1" lang="en-US" altLang="ja-JP" sz="2000" b="1" i="0" u="none" strike="noStrike" kern="1200" cap="none" spc="0" normalizeH="0" baseline="0" noProof="0" dirty="0">
                <a:ln>
                  <a:noFill/>
                </a:ln>
                <a:solidFill>
                  <a:srgbClr val="000000"/>
                </a:solidFill>
                <a:effectLst/>
                <a:uLnTx/>
                <a:uFillTx/>
                <a:latin typeface="+mn-ea"/>
                <a:ea typeface="+mn-ea"/>
                <a:sym typeface="Arial"/>
              </a:rPr>
              <a:t> </a:t>
            </a:r>
            <a:r>
              <a:rPr kumimoji="1" lang="ja-JP" altLang="en-US" sz="2000" b="1" i="0" u="none" strike="noStrike" kern="1200" cap="none" spc="0" normalizeH="0" baseline="0" noProof="0" dirty="0">
                <a:ln>
                  <a:noFill/>
                </a:ln>
                <a:solidFill>
                  <a:srgbClr val="000000"/>
                </a:solidFill>
                <a:effectLst/>
                <a:uLnTx/>
                <a:uFillTx/>
                <a:latin typeface="+mn-ea"/>
                <a:ea typeface="+mn-ea"/>
                <a:sym typeface="Arial"/>
              </a:rPr>
              <a:t>　 ：目的</a:t>
            </a:r>
            <a:r>
              <a:rPr lang="en-US" altLang="ja-JP" sz="2000" b="1" kern="1200" dirty="0">
                <a:solidFill>
                  <a:srgbClr val="000000"/>
                </a:solidFill>
                <a:latin typeface="+mn-ea"/>
                <a:ea typeface="+mn-ea"/>
              </a:rPr>
              <a:t>1-5</a:t>
            </a:r>
            <a:r>
              <a:rPr lang="ja-JP" altLang="en-US" sz="2000" b="1" kern="1200" dirty="0">
                <a:solidFill>
                  <a:srgbClr val="000000"/>
                </a:solidFill>
                <a:latin typeface="+mn-ea"/>
                <a:ea typeface="+mn-ea"/>
              </a:rPr>
              <a:t>　</a:t>
            </a:r>
            <a:r>
              <a:rPr kumimoji="1" lang="ja-JP" altLang="en-US" sz="2000" b="1" i="0" u="none" strike="noStrike" kern="1200" cap="none" spc="0" normalizeH="0" baseline="0" noProof="0" dirty="0">
                <a:ln>
                  <a:noFill/>
                </a:ln>
                <a:solidFill>
                  <a:srgbClr val="000000"/>
                </a:solidFill>
                <a:effectLst/>
                <a:uLnTx/>
                <a:uFillTx/>
                <a:latin typeface="+mn-ea"/>
                <a:ea typeface="+mn-ea"/>
                <a:sym typeface="Arial"/>
              </a:rPr>
              <a:t> 　　 </a:t>
            </a:r>
            <a:r>
              <a:rPr kumimoji="1" lang="en-US" altLang="ja-JP" sz="2000" b="1" i="0" u="none" strike="noStrike" kern="1200" cap="none" spc="0" normalizeH="0" baseline="0" noProof="0" dirty="0">
                <a:ln>
                  <a:noFill/>
                </a:ln>
                <a:solidFill>
                  <a:srgbClr val="000000"/>
                </a:solidFill>
                <a:effectLst/>
                <a:uLnTx/>
                <a:uFillTx/>
                <a:latin typeface="+mn-ea"/>
                <a:ea typeface="+mn-ea"/>
                <a:sym typeface="Arial"/>
              </a:rPr>
              <a:t>:</a:t>
            </a:r>
            <a:r>
              <a:rPr kumimoji="1" lang="ja-JP" altLang="en-US" sz="2000" b="1" i="0" u="none" strike="noStrike" kern="1200" cap="none" spc="0" normalizeH="0" baseline="0" noProof="0" dirty="0">
                <a:ln>
                  <a:noFill/>
                </a:ln>
                <a:solidFill>
                  <a:srgbClr val="000000"/>
                </a:solidFill>
                <a:effectLst/>
                <a:uLnTx/>
                <a:uFillTx/>
                <a:latin typeface="+mn-ea"/>
                <a:ea typeface="+mn-ea"/>
                <a:sym typeface="Arial"/>
              </a:rPr>
              <a:t>目的</a:t>
            </a:r>
            <a:r>
              <a:rPr lang="en-US" altLang="ja-JP" sz="2000" b="1" kern="1200" dirty="0">
                <a:solidFill>
                  <a:srgbClr val="000000"/>
                </a:solidFill>
                <a:latin typeface="+mn-ea"/>
                <a:ea typeface="+mn-ea"/>
              </a:rPr>
              <a:t>1-6</a:t>
            </a:r>
            <a:endParaRPr kumimoji="1" lang="ja-JP" altLang="en-US" sz="2000" b="0" i="0" u="none" strike="noStrike" kern="1200" cap="none" spc="0" normalizeH="0" baseline="0" noProof="0" dirty="0">
              <a:ln>
                <a:noFill/>
              </a:ln>
              <a:solidFill>
                <a:srgbClr val="000000"/>
              </a:solidFill>
              <a:effectLst/>
              <a:uLnTx/>
              <a:uFillTx/>
              <a:latin typeface="+mn-ea"/>
              <a:ea typeface="+mn-ea"/>
              <a:sym typeface="Arial"/>
            </a:endParaRPr>
          </a:p>
        </p:txBody>
      </p:sp>
      <p:sp>
        <p:nvSpPr>
          <p:cNvPr id="12" name="正方形/長方形 11">
            <a:extLst>
              <a:ext uri="{FF2B5EF4-FFF2-40B4-BE49-F238E27FC236}">
                <a16:creationId xmlns:a16="http://schemas.microsoft.com/office/drawing/2014/main" id="{2CD5344E-3501-40FB-B6AC-4D57D96CC02D}"/>
              </a:ext>
            </a:extLst>
          </p:cNvPr>
          <p:cNvSpPr/>
          <p:nvPr/>
        </p:nvSpPr>
        <p:spPr>
          <a:xfrm>
            <a:off x="915708" y="6381367"/>
            <a:ext cx="343713" cy="364006"/>
          </a:xfrm>
          <a:prstGeom prst="rect">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kern="1200" dirty="0">
                <a:solidFill>
                  <a:srgbClr val="000000"/>
                </a:solidFill>
                <a:latin typeface="+mn-ea"/>
              </a:rPr>
              <a:t>A</a:t>
            </a:r>
            <a:endParaRPr kumimoji="1" lang="ja-JP" altLang="en-US" sz="1800" b="1" i="0" u="none" strike="noStrike" kern="1200" cap="none" spc="0" normalizeH="0" baseline="0" noProof="0" dirty="0">
              <a:ln>
                <a:noFill/>
              </a:ln>
              <a:solidFill>
                <a:srgbClr val="000000"/>
              </a:solidFill>
              <a:effectLst/>
              <a:uLnTx/>
              <a:uFillTx/>
              <a:latin typeface="+mn-ea"/>
              <a:cs typeface="+mn-cs"/>
              <a:sym typeface="Arial"/>
            </a:endParaRPr>
          </a:p>
        </p:txBody>
      </p:sp>
      <p:sp>
        <p:nvSpPr>
          <p:cNvPr id="13" name="正方形/長方形 12">
            <a:extLst>
              <a:ext uri="{FF2B5EF4-FFF2-40B4-BE49-F238E27FC236}">
                <a16:creationId xmlns:a16="http://schemas.microsoft.com/office/drawing/2014/main" id="{1E4C4C1B-BDB0-4402-B7FE-39AB12C0208F}"/>
              </a:ext>
            </a:extLst>
          </p:cNvPr>
          <p:cNvSpPr/>
          <p:nvPr/>
        </p:nvSpPr>
        <p:spPr>
          <a:xfrm>
            <a:off x="2538926" y="6381367"/>
            <a:ext cx="363299" cy="364006"/>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kern="1200" dirty="0">
                <a:solidFill>
                  <a:srgbClr val="000000"/>
                </a:solidFill>
                <a:latin typeface="+mn-ea"/>
              </a:rPr>
              <a:t>B</a:t>
            </a:r>
            <a:endParaRPr kumimoji="1" lang="ja-JP" altLang="en-US" sz="1800" b="1" i="0" u="none" strike="noStrike" kern="1200" cap="none" spc="0" normalizeH="0" baseline="0" noProof="0" dirty="0">
              <a:ln>
                <a:noFill/>
              </a:ln>
              <a:solidFill>
                <a:srgbClr val="000000"/>
              </a:solidFill>
              <a:effectLst/>
              <a:uLnTx/>
              <a:uFillTx/>
              <a:latin typeface="+mn-ea"/>
              <a:cs typeface="+mn-cs"/>
              <a:sym typeface="Arial"/>
            </a:endParaRPr>
          </a:p>
        </p:txBody>
      </p:sp>
    </p:spTree>
    <p:extLst>
      <p:ext uri="{BB962C8B-B14F-4D97-AF65-F5344CB8AC3E}">
        <p14:creationId xmlns:p14="http://schemas.microsoft.com/office/powerpoint/2010/main" val="3583819893"/>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688"/>
            <a:ext cx="9144000" cy="836613"/>
            <a:chOff x="0" y="0"/>
            <a:chExt cx="5760" cy="663"/>
          </a:xfrm>
        </p:grpSpPr>
        <p:sp>
          <p:nvSpPr>
            <p:cNvPr id="10322"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0323"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0243" name="Rectangle 5"/>
          <p:cNvSpPr>
            <a:spLocks noGrp="1" noChangeArrowheads="1"/>
          </p:cNvSpPr>
          <p:nvPr>
            <p:ph type="title"/>
          </p:nvPr>
        </p:nvSpPr>
        <p:spPr>
          <a:xfrm>
            <a:off x="468313" y="-151704"/>
            <a:ext cx="8229600" cy="1143000"/>
          </a:xfrm>
        </p:spPr>
        <p:txBody>
          <a:bodyPr/>
          <a:lstStyle/>
          <a:p>
            <a:pPr eaLnBrk="1" hangingPunct="1"/>
            <a:r>
              <a:rPr lang="ja-JP" altLang="en-US" sz="4000" dirty="0">
                <a:solidFill>
                  <a:schemeClr val="bg1"/>
                </a:solidFill>
                <a:latin typeface="+mn-ea"/>
                <a:ea typeface="+mn-ea"/>
              </a:rPr>
              <a:t>アンケート　</a:t>
            </a:r>
            <a:r>
              <a:rPr lang="ja-JP" altLang="en-US" sz="2400" dirty="0">
                <a:solidFill>
                  <a:schemeClr val="bg1"/>
                </a:solidFill>
                <a:latin typeface="+mn-ea"/>
                <a:ea typeface="+mn-ea"/>
              </a:rPr>
              <a:t>基本統計：全体</a:t>
            </a:r>
            <a:endParaRPr lang="en-US" altLang="ja-JP" sz="1600" dirty="0">
              <a:solidFill>
                <a:schemeClr val="bg1"/>
              </a:solidFill>
              <a:latin typeface="+mn-ea"/>
              <a:ea typeface="+mn-ea"/>
            </a:endParaRPr>
          </a:p>
        </p:txBody>
      </p:sp>
      <p:sp>
        <p:nvSpPr>
          <p:cNvPr id="2" name="スライド番号プレースホルダー 1"/>
          <p:cNvSpPr>
            <a:spLocks noGrp="1"/>
          </p:cNvSpPr>
          <p:nvPr>
            <p:ph type="sldNum" sz="quarter" idx="12"/>
          </p:nvPr>
        </p:nvSpPr>
        <p:spPr/>
        <p:txBody>
          <a:bodyPr/>
          <a:lstStyle/>
          <a:p>
            <a:pPr>
              <a:defRPr/>
            </a:pPr>
            <a:fld id="{F616B778-98F6-4B1B-B77F-9558F5C35944}" type="slidenum">
              <a:rPr lang="en-US" altLang="ja-JP" smtClean="0">
                <a:solidFill>
                  <a:schemeClr val="bg1"/>
                </a:solidFill>
                <a:latin typeface="+mn-ea"/>
                <a:ea typeface="+mn-ea"/>
              </a:rPr>
              <a:pPr>
                <a:defRPr/>
              </a:pPr>
              <a:t>39</a:t>
            </a:fld>
            <a:endParaRPr lang="en-US" altLang="ja-JP" dirty="0">
              <a:solidFill>
                <a:schemeClr val="bg1"/>
              </a:solidFill>
              <a:latin typeface="+mn-ea"/>
              <a:ea typeface="+mn-ea"/>
            </a:endParaRPr>
          </a:p>
        </p:txBody>
      </p:sp>
      <p:grpSp>
        <p:nvGrpSpPr>
          <p:cNvPr id="7" name="グループ化 6"/>
          <p:cNvGrpSpPr/>
          <p:nvPr/>
        </p:nvGrpSpPr>
        <p:grpSpPr>
          <a:xfrm>
            <a:off x="234156" y="1103312"/>
            <a:ext cx="4940640" cy="5004880"/>
            <a:chOff x="234156" y="1103312"/>
            <a:chExt cx="4940640" cy="5004880"/>
          </a:xfrm>
        </p:grpSpPr>
        <p:graphicFrame>
          <p:nvGraphicFramePr>
            <p:cNvPr id="17" name="グラフ 16"/>
            <p:cNvGraphicFramePr>
              <a:graphicFrameLocks/>
            </p:cNvGraphicFramePr>
            <p:nvPr>
              <p:extLst>
                <p:ext uri="{D42A27DB-BD31-4B8C-83A1-F6EECF244321}">
                  <p14:modId xmlns:p14="http://schemas.microsoft.com/office/powerpoint/2010/main" val="2838042486"/>
                </p:ext>
              </p:extLst>
            </p:nvPr>
          </p:nvGraphicFramePr>
          <p:xfrm>
            <a:off x="234156" y="1103312"/>
            <a:ext cx="4572000" cy="5004880"/>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3225127" y="3658558"/>
              <a:ext cx="914400" cy="369332"/>
            </a:xfrm>
            <a:prstGeom prst="rect">
              <a:avLst/>
            </a:prstGeom>
            <a:noFill/>
          </p:spPr>
          <p:txBody>
            <a:bodyPr wrap="square" rtlCol="0">
              <a:spAutoFit/>
            </a:bodyPr>
            <a:lstStyle/>
            <a:p>
              <a:r>
                <a:rPr kumimoji="1" lang="ja-JP" altLang="en-US" sz="1800" dirty="0">
                  <a:solidFill>
                    <a:schemeClr val="bg1"/>
                  </a:solidFill>
                  <a:latin typeface="+mn-ea"/>
                  <a:ea typeface="+mn-ea"/>
                </a:rPr>
                <a:t>男性</a:t>
              </a:r>
            </a:p>
          </p:txBody>
        </p:sp>
        <p:sp>
          <p:nvSpPr>
            <p:cNvPr id="4" name="テキスト ボックス 3"/>
            <p:cNvSpPr txBox="1"/>
            <p:nvPr/>
          </p:nvSpPr>
          <p:spPr>
            <a:xfrm>
              <a:off x="1269611" y="2695946"/>
              <a:ext cx="909145" cy="369332"/>
            </a:xfrm>
            <a:prstGeom prst="rect">
              <a:avLst/>
            </a:prstGeom>
            <a:noFill/>
          </p:spPr>
          <p:txBody>
            <a:bodyPr wrap="square" rtlCol="0">
              <a:spAutoFit/>
            </a:bodyPr>
            <a:lstStyle/>
            <a:p>
              <a:r>
                <a:rPr kumimoji="1" lang="ja-JP" altLang="en-US" sz="1800" dirty="0">
                  <a:solidFill>
                    <a:schemeClr val="bg1"/>
                  </a:solidFill>
                  <a:latin typeface="+mn-ea"/>
                  <a:ea typeface="+mn-ea"/>
                </a:rPr>
                <a:t>女性</a:t>
              </a:r>
            </a:p>
          </p:txBody>
        </p:sp>
        <p:sp>
          <p:nvSpPr>
            <p:cNvPr id="5" name="テキスト ボックス 4"/>
            <p:cNvSpPr txBox="1"/>
            <p:nvPr/>
          </p:nvSpPr>
          <p:spPr>
            <a:xfrm>
              <a:off x="524758" y="1653753"/>
              <a:ext cx="2070538" cy="338554"/>
            </a:xfrm>
            <a:prstGeom prst="rect">
              <a:avLst/>
            </a:prstGeom>
            <a:noFill/>
          </p:spPr>
          <p:txBody>
            <a:bodyPr wrap="square" rtlCol="0">
              <a:spAutoFit/>
            </a:bodyPr>
            <a:lstStyle/>
            <a:p>
              <a:r>
                <a:rPr kumimoji="1" lang="ja-JP" altLang="en-US" sz="1600" dirty="0">
                  <a:solidFill>
                    <a:schemeClr val="tx1"/>
                  </a:solidFill>
                  <a:latin typeface="+mn-ea"/>
                  <a:ea typeface="+mn-ea"/>
                </a:rPr>
                <a:t>どちらでもない</a:t>
              </a:r>
            </a:p>
          </p:txBody>
        </p:sp>
        <p:sp>
          <p:nvSpPr>
            <p:cNvPr id="12" name="テキスト ボックス 11"/>
            <p:cNvSpPr txBox="1"/>
            <p:nvPr/>
          </p:nvSpPr>
          <p:spPr>
            <a:xfrm>
              <a:off x="3104258" y="1634264"/>
              <a:ext cx="2070538" cy="338554"/>
            </a:xfrm>
            <a:prstGeom prst="rect">
              <a:avLst/>
            </a:prstGeom>
            <a:noFill/>
          </p:spPr>
          <p:txBody>
            <a:bodyPr wrap="square" rtlCol="0">
              <a:spAutoFit/>
            </a:bodyPr>
            <a:lstStyle/>
            <a:p>
              <a:r>
                <a:rPr kumimoji="1" lang="ja-JP" altLang="en-US" sz="1600" dirty="0">
                  <a:solidFill>
                    <a:schemeClr val="tx1"/>
                  </a:solidFill>
                  <a:latin typeface="+mn-ea"/>
                  <a:ea typeface="+mn-ea"/>
                </a:rPr>
                <a:t>回答しない</a:t>
              </a:r>
            </a:p>
          </p:txBody>
        </p:sp>
      </p:grpSp>
      <p:sp>
        <p:nvSpPr>
          <p:cNvPr id="6" name="テキスト ボックス 5"/>
          <p:cNvSpPr txBox="1"/>
          <p:nvPr/>
        </p:nvSpPr>
        <p:spPr>
          <a:xfrm>
            <a:off x="2839947" y="1208924"/>
            <a:ext cx="1510172" cy="369332"/>
          </a:xfrm>
          <a:prstGeom prst="rect">
            <a:avLst/>
          </a:prstGeom>
          <a:noFill/>
        </p:spPr>
        <p:txBody>
          <a:bodyPr wrap="square" rtlCol="0">
            <a:spAutoFit/>
          </a:bodyPr>
          <a:lstStyle/>
          <a:p>
            <a:r>
              <a:rPr kumimoji="1" lang="en-US" altLang="ja-JP" sz="1800" dirty="0">
                <a:solidFill>
                  <a:schemeClr val="tx1">
                    <a:lumMod val="75000"/>
                    <a:lumOff val="25000"/>
                  </a:schemeClr>
                </a:solidFill>
              </a:rPr>
              <a:t>n=326</a:t>
            </a:r>
            <a:endParaRPr kumimoji="1" lang="ja-JP" altLang="en-US" sz="1800" dirty="0">
              <a:solidFill>
                <a:schemeClr val="tx1">
                  <a:lumMod val="75000"/>
                  <a:lumOff val="25000"/>
                </a:schemeClr>
              </a:solidFill>
            </a:endParaRPr>
          </a:p>
        </p:txBody>
      </p:sp>
      <p:grpSp>
        <p:nvGrpSpPr>
          <p:cNvPr id="8" name="グループ化 7"/>
          <p:cNvGrpSpPr/>
          <p:nvPr/>
        </p:nvGrpSpPr>
        <p:grpSpPr>
          <a:xfrm>
            <a:off x="4572000" y="1103312"/>
            <a:ext cx="4572000" cy="5004880"/>
            <a:chOff x="4572000" y="1103312"/>
            <a:chExt cx="4572000" cy="5004880"/>
          </a:xfrm>
        </p:grpSpPr>
        <p:graphicFrame>
          <p:nvGraphicFramePr>
            <p:cNvPr id="20" name="グラフ 19"/>
            <p:cNvGraphicFramePr>
              <a:graphicFrameLocks/>
            </p:cNvGraphicFramePr>
            <p:nvPr>
              <p:extLst>
                <p:ext uri="{D42A27DB-BD31-4B8C-83A1-F6EECF244321}">
                  <p14:modId xmlns:p14="http://schemas.microsoft.com/office/powerpoint/2010/main" val="328538378"/>
                </p:ext>
              </p:extLst>
            </p:nvPr>
          </p:nvGraphicFramePr>
          <p:xfrm>
            <a:off x="4572000" y="1103312"/>
            <a:ext cx="4572000" cy="5004880"/>
          </p:xfrm>
          <a:graphic>
            <a:graphicData uri="http://schemas.openxmlformats.org/drawingml/2006/chart">
              <c:chart xmlns:c="http://schemas.openxmlformats.org/drawingml/2006/chart" xmlns:r="http://schemas.openxmlformats.org/officeDocument/2006/relationships" r:id="rId4"/>
            </a:graphicData>
          </a:graphic>
        </p:graphicFrame>
        <p:sp>
          <p:nvSpPr>
            <p:cNvPr id="14" name="テキスト ボックス 1"/>
            <p:cNvSpPr txBox="1"/>
            <p:nvPr/>
          </p:nvSpPr>
          <p:spPr>
            <a:xfrm>
              <a:off x="5922580" y="2364826"/>
              <a:ext cx="1177159" cy="5044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800" dirty="0">
                  <a:solidFill>
                    <a:schemeClr val="tx1"/>
                  </a:solidFill>
                </a:rPr>
                <a:t>高齢者</a:t>
              </a:r>
            </a:p>
          </p:txBody>
        </p:sp>
      </p:grpSp>
      <p:sp>
        <p:nvSpPr>
          <p:cNvPr id="19" name="テキスト ボックス 18"/>
          <p:cNvSpPr txBox="1"/>
          <p:nvPr/>
        </p:nvSpPr>
        <p:spPr>
          <a:xfrm>
            <a:off x="7570765" y="1233495"/>
            <a:ext cx="1510172" cy="369332"/>
          </a:xfrm>
          <a:prstGeom prst="rect">
            <a:avLst/>
          </a:prstGeom>
          <a:noFill/>
        </p:spPr>
        <p:txBody>
          <a:bodyPr wrap="square" rtlCol="0">
            <a:spAutoFit/>
          </a:bodyPr>
          <a:lstStyle/>
          <a:p>
            <a:r>
              <a:rPr kumimoji="1" lang="en-US" altLang="ja-JP" sz="1800" dirty="0">
                <a:solidFill>
                  <a:schemeClr val="tx1">
                    <a:lumMod val="75000"/>
                    <a:lumOff val="25000"/>
                  </a:schemeClr>
                </a:solidFill>
              </a:rPr>
              <a:t>n=326</a:t>
            </a:r>
            <a:endParaRPr kumimoji="1" lang="ja-JP" altLang="en-US" sz="1800" dirty="0">
              <a:solidFill>
                <a:schemeClr val="tx1">
                  <a:lumMod val="75000"/>
                  <a:lumOff val="25000"/>
                </a:schemeClr>
              </a:solidFill>
            </a:endParaRPr>
          </a:p>
        </p:txBody>
      </p:sp>
    </p:spTree>
    <p:extLst>
      <p:ext uri="{BB962C8B-B14F-4D97-AF65-F5344CB8AC3E}">
        <p14:creationId xmlns:p14="http://schemas.microsoft.com/office/powerpoint/2010/main" val="2019364211"/>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cxnSp>
        <p:nvCxnSpPr>
          <p:cNvPr id="173" name="Google Shape;173;p4"/>
          <p:cNvCxnSpPr/>
          <p:nvPr/>
        </p:nvCxnSpPr>
        <p:spPr>
          <a:xfrm flipH="1">
            <a:off x="541904" y="1628800"/>
            <a:ext cx="7990536" cy="4824536"/>
          </a:xfrm>
          <a:prstGeom prst="straightConnector1">
            <a:avLst/>
          </a:prstGeom>
          <a:noFill/>
          <a:ln w="9525" cap="flat" cmpd="sng">
            <a:solidFill>
              <a:srgbClr val="008080"/>
            </a:solidFill>
            <a:prstDash val="solid"/>
            <a:round/>
            <a:headEnd type="none" w="sm" len="sm"/>
            <a:tailEnd type="none" w="sm" len="sm"/>
          </a:ln>
        </p:spPr>
      </p:cxnSp>
      <p:pic>
        <p:nvPicPr>
          <p:cNvPr id="174" name="Google Shape;174;p4" descr="ãã»ãã³ãã®ç»åæ¤ç´¢çµæ"/>
          <p:cNvPicPr preferRelativeResize="0"/>
          <p:nvPr/>
        </p:nvPicPr>
        <p:blipFill rotWithShape="1">
          <a:blip r:embed="rId3">
            <a:alphaModFix/>
          </a:blip>
          <a:srcRect/>
          <a:stretch/>
        </p:blipFill>
        <p:spPr>
          <a:xfrm>
            <a:off x="36375" y="5232053"/>
            <a:ext cx="1589786" cy="1589787"/>
          </a:xfrm>
          <a:prstGeom prst="rect">
            <a:avLst/>
          </a:prstGeom>
          <a:noFill/>
          <a:ln>
            <a:noFill/>
          </a:ln>
        </p:spPr>
      </p:pic>
      <p:grpSp>
        <p:nvGrpSpPr>
          <p:cNvPr id="175" name="Google Shape;175;p4"/>
          <p:cNvGrpSpPr/>
          <p:nvPr/>
        </p:nvGrpSpPr>
        <p:grpSpPr>
          <a:xfrm>
            <a:off x="0" y="-26988"/>
            <a:ext cx="9180513" cy="981076"/>
            <a:chOff x="0" y="0"/>
            <a:chExt cx="5760" cy="618"/>
          </a:xfrm>
        </p:grpSpPr>
        <p:sp>
          <p:nvSpPr>
            <p:cNvPr id="176" name="Google Shape;176;p4"/>
            <p:cNvSpPr/>
            <p:nvPr/>
          </p:nvSpPr>
          <p:spPr>
            <a:xfrm>
              <a:off x="0" y="0"/>
              <a:ext cx="5760" cy="618"/>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00"/>
                </a:solidFill>
                <a:latin typeface="+mn-ea"/>
                <a:ea typeface="+mn-ea"/>
                <a:cs typeface="Arial"/>
                <a:sym typeface="Arial"/>
              </a:endParaRPr>
            </a:p>
          </p:txBody>
        </p:sp>
        <p:sp>
          <p:nvSpPr>
            <p:cNvPr id="177" name="Google Shape;177;p4"/>
            <p:cNvSpPr/>
            <p:nvPr/>
          </p:nvSpPr>
          <p:spPr>
            <a:xfrm>
              <a:off x="0" y="0"/>
              <a:ext cx="340" cy="618"/>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00"/>
                </a:solidFill>
                <a:latin typeface="+mn-ea"/>
                <a:ea typeface="+mn-ea"/>
                <a:cs typeface="Arial"/>
                <a:sym typeface="Arial"/>
              </a:endParaRPr>
            </a:p>
          </p:txBody>
        </p:sp>
      </p:grpSp>
      <p:sp>
        <p:nvSpPr>
          <p:cNvPr id="178" name="Google Shape;178;p4"/>
          <p:cNvSpPr txBox="1"/>
          <p:nvPr/>
        </p:nvSpPr>
        <p:spPr>
          <a:xfrm>
            <a:off x="541904" y="-26988"/>
            <a:ext cx="8638609" cy="9810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000" dirty="0">
                <a:solidFill>
                  <a:schemeClr val="lt1"/>
                </a:solidFill>
                <a:latin typeface="+mn-ea"/>
                <a:ea typeface="+mn-ea"/>
                <a:cs typeface="Arial"/>
                <a:sym typeface="Arial"/>
              </a:rPr>
              <a:t>背景　</a:t>
            </a:r>
            <a:r>
              <a:rPr lang="ja-JP" sz="2800" dirty="0">
                <a:solidFill>
                  <a:schemeClr val="lt1"/>
                </a:solidFill>
                <a:latin typeface="+mn-ea"/>
                <a:ea typeface="+mn-ea"/>
                <a:cs typeface="Arial"/>
                <a:sym typeface="Arial"/>
              </a:rPr>
              <a:t>東大阪市の事例</a:t>
            </a:r>
            <a:endParaRPr sz="3200" dirty="0">
              <a:solidFill>
                <a:schemeClr val="lt1"/>
              </a:solidFill>
              <a:latin typeface="+mn-ea"/>
              <a:ea typeface="+mn-ea"/>
              <a:cs typeface="Arial"/>
              <a:sym typeface="Arial"/>
            </a:endParaRPr>
          </a:p>
        </p:txBody>
      </p:sp>
      <p:sp>
        <p:nvSpPr>
          <p:cNvPr id="179" name="Google Shape;179;p4"/>
          <p:cNvSpPr txBox="1"/>
          <p:nvPr/>
        </p:nvSpPr>
        <p:spPr>
          <a:xfrm>
            <a:off x="395535" y="1269122"/>
            <a:ext cx="4691369" cy="954067"/>
          </a:xfrm>
          <a:prstGeom prst="rect">
            <a:avLst/>
          </a:prstGeom>
          <a:noFill/>
          <a:ln w="28575" cap="flat" cmpd="sng">
            <a:solidFill>
              <a:srgbClr val="FF99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dirty="0">
                <a:solidFill>
                  <a:schemeClr val="dk1"/>
                </a:solidFill>
                <a:latin typeface="+mn-ea"/>
                <a:ea typeface="+mn-ea"/>
                <a:sym typeface="Arial"/>
              </a:rPr>
              <a:t>東大阪市のセブンイレブンが24時間営業を停止</a:t>
            </a:r>
            <a:endParaRPr dirty="0">
              <a:latin typeface="+mn-ea"/>
              <a:ea typeface="+mn-ea"/>
            </a:endParaRPr>
          </a:p>
        </p:txBody>
      </p:sp>
      <p:sp>
        <p:nvSpPr>
          <p:cNvPr id="180" name="Google Shape;180;p4"/>
          <p:cNvSpPr/>
          <p:nvPr/>
        </p:nvSpPr>
        <p:spPr>
          <a:xfrm>
            <a:off x="2510549" y="2522598"/>
            <a:ext cx="3182044" cy="864096"/>
          </a:xfrm>
          <a:prstGeom prst="wedgeEllipseCallout">
            <a:avLst>
              <a:gd name="adj1" fmla="val -82995"/>
              <a:gd name="adj2" fmla="val 59112"/>
            </a:avLst>
          </a:prstGeom>
          <a:noFill/>
          <a:ln w="12700" cap="flat" cmpd="sng">
            <a:solidFill>
              <a:srgbClr val="0033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a:solidFill>
                  <a:schemeClr val="dk1"/>
                </a:solidFill>
                <a:latin typeface="+mn-ea"/>
                <a:ea typeface="+mn-ea"/>
                <a:sym typeface="Arial"/>
              </a:rPr>
              <a:t>人足らず</a:t>
            </a:r>
            <a:r>
              <a:rPr lang="ja-JP" sz="2800" b="1">
                <a:solidFill>
                  <a:srgbClr val="FF6600"/>
                </a:solidFill>
                <a:latin typeface="+mn-ea"/>
                <a:ea typeface="+mn-ea"/>
                <a:sym typeface="Arial"/>
              </a:rPr>
              <a:t>倒れる</a:t>
            </a:r>
            <a:endParaRPr>
              <a:latin typeface="+mn-ea"/>
              <a:ea typeface="+mn-ea"/>
            </a:endParaRPr>
          </a:p>
        </p:txBody>
      </p:sp>
      <p:sp>
        <p:nvSpPr>
          <p:cNvPr id="181" name="Google Shape;181;p4"/>
          <p:cNvSpPr txBox="1"/>
          <p:nvPr/>
        </p:nvSpPr>
        <p:spPr>
          <a:xfrm>
            <a:off x="3642782" y="5791780"/>
            <a:ext cx="4608512" cy="954107"/>
          </a:xfrm>
          <a:prstGeom prst="rect">
            <a:avLst/>
          </a:prstGeom>
          <a:noFill/>
          <a:ln w="28575" cap="flat" cmpd="sng">
            <a:solidFill>
              <a:srgbClr val="FF99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a:solidFill>
                  <a:schemeClr val="dk1"/>
                </a:solidFill>
                <a:latin typeface="+mn-ea"/>
                <a:ea typeface="+mn-ea"/>
                <a:sym typeface="Arial"/>
              </a:rPr>
              <a:t>セブンイレブンは24時間営業の原則を変えず</a:t>
            </a:r>
            <a:endParaRPr>
              <a:latin typeface="+mn-ea"/>
              <a:ea typeface="+mn-ea"/>
            </a:endParaRPr>
          </a:p>
        </p:txBody>
      </p:sp>
      <p:sp>
        <p:nvSpPr>
          <p:cNvPr id="182" name="Google Shape;182;p4"/>
          <p:cNvSpPr/>
          <p:nvPr/>
        </p:nvSpPr>
        <p:spPr>
          <a:xfrm>
            <a:off x="3995936" y="4513248"/>
            <a:ext cx="3312368" cy="1220511"/>
          </a:xfrm>
          <a:prstGeom prst="wedgeEllipseCallout">
            <a:avLst>
              <a:gd name="adj1" fmla="val 71377"/>
              <a:gd name="adj2" fmla="val -47627"/>
            </a:avLst>
          </a:prstGeom>
          <a:solidFill>
            <a:srgbClr val="404040"/>
          </a:solidFill>
          <a:ln w="57150" cap="flat" cmpd="sng">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a:solidFill>
                  <a:schemeClr val="lt1"/>
                </a:solidFill>
                <a:latin typeface="+mn-ea"/>
                <a:ea typeface="+mn-ea"/>
                <a:cs typeface="Arial"/>
                <a:sym typeface="Arial"/>
              </a:rPr>
              <a:t>お客様の</a:t>
            </a:r>
            <a:r>
              <a:rPr lang="ja-JP" sz="2800" b="1">
                <a:solidFill>
                  <a:srgbClr val="FF6600"/>
                </a:solidFill>
                <a:latin typeface="+mn-ea"/>
                <a:ea typeface="+mn-ea"/>
                <a:cs typeface="Arial"/>
                <a:sym typeface="Arial"/>
              </a:rPr>
              <a:t>利便性が大事</a:t>
            </a:r>
            <a:endParaRPr sz="2800" b="1">
              <a:solidFill>
                <a:srgbClr val="FF6600"/>
              </a:solidFill>
              <a:latin typeface="+mn-ea"/>
              <a:ea typeface="+mn-ea"/>
              <a:cs typeface="Arial"/>
              <a:sym typeface="Arial"/>
            </a:endParaRPr>
          </a:p>
        </p:txBody>
      </p:sp>
      <p:sp>
        <p:nvSpPr>
          <p:cNvPr id="183" name="Google Shape;183;p4"/>
          <p:cNvSpPr/>
          <p:nvPr/>
        </p:nvSpPr>
        <p:spPr>
          <a:xfrm>
            <a:off x="3288372" y="3314324"/>
            <a:ext cx="2795796" cy="1198924"/>
          </a:xfrm>
          <a:prstGeom prst="irregularSeal1">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a:solidFill>
                  <a:schemeClr val="lt1"/>
                </a:solidFill>
                <a:latin typeface="+mn-ea"/>
                <a:ea typeface="+mn-ea"/>
                <a:cs typeface="Arial"/>
                <a:sym typeface="Arial"/>
              </a:rPr>
              <a:t>VS</a:t>
            </a:r>
            <a:endParaRPr sz="3600">
              <a:solidFill>
                <a:schemeClr val="lt1"/>
              </a:solidFill>
              <a:latin typeface="+mn-ea"/>
              <a:ea typeface="+mn-ea"/>
              <a:cs typeface="Arial"/>
              <a:sym typeface="Arial"/>
            </a:endParaRPr>
          </a:p>
        </p:txBody>
      </p:sp>
      <p:pic>
        <p:nvPicPr>
          <p:cNvPr id="184" name="Google Shape;184;p4"/>
          <p:cNvPicPr preferRelativeResize="0"/>
          <p:nvPr/>
        </p:nvPicPr>
        <p:blipFill rotWithShape="1">
          <a:blip r:embed="rId4">
            <a:alphaModFix/>
          </a:blip>
          <a:srcRect/>
          <a:stretch/>
        </p:blipFill>
        <p:spPr>
          <a:xfrm rot="2084829">
            <a:off x="4776137" y="2344021"/>
            <a:ext cx="4405852" cy="591181"/>
          </a:xfrm>
          <a:prstGeom prst="rect">
            <a:avLst/>
          </a:prstGeom>
          <a:noFill/>
          <a:ln>
            <a:noFill/>
          </a:ln>
        </p:spPr>
      </p:pic>
      <p:pic>
        <p:nvPicPr>
          <p:cNvPr id="185" name="Google Shape;185;p4" descr="バイト疲れのイラスト（男性）"/>
          <p:cNvPicPr preferRelativeResize="0"/>
          <p:nvPr/>
        </p:nvPicPr>
        <p:blipFill rotWithShape="1">
          <a:blip r:embed="rId5">
            <a:alphaModFix/>
          </a:blip>
          <a:srcRect/>
          <a:stretch/>
        </p:blipFill>
        <p:spPr>
          <a:xfrm>
            <a:off x="346144" y="2457074"/>
            <a:ext cx="1714500" cy="1714500"/>
          </a:xfrm>
          <a:prstGeom prst="rect">
            <a:avLst/>
          </a:prstGeom>
          <a:noFill/>
          <a:ln>
            <a:noFill/>
          </a:ln>
        </p:spPr>
      </p:pic>
      <p:sp>
        <p:nvSpPr>
          <p:cNvPr id="186" name="Google Shape;186;p4"/>
          <p:cNvSpPr txBox="1"/>
          <p:nvPr/>
        </p:nvSpPr>
        <p:spPr>
          <a:xfrm>
            <a:off x="5930522" y="1009170"/>
            <a:ext cx="32134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mn-ea"/>
                <a:ea typeface="+mn-ea"/>
                <a:cs typeface="Arial"/>
                <a:sym typeface="Arial"/>
              </a:rPr>
              <a:t>朝日新聞 2019.2.21 朝刊 p9</a:t>
            </a:r>
            <a:endParaRPr sz="1800">
              <a:solidFill>
                <a:schemeClr val="dk1"/>
              </a:solidFill>
              <a:latin typeface="+mn-ea"/>
              <a:ea typeface="+mn-ea"/>
              <a:cs typeface="Arial"/>
              <a:sym typeface="Arial"/>
            </a:endParaRPr>
          </a:p>
        </p:txBody>
      </p:sp>
      <p:pic>
        <p:nvPicPr>
          <p:cNvPr id="188" name="Google Shape;188;p4" descr="スーツを着たおじさんのイラスト"/>
          <p:cNvPicPr preferRelativeResize="0"/>
          <p:nvPr/>
        </p:nvPicPr>
        <p:blipFill rotWithShape="1">
          <a:blip r:embed="rId6">
            <a:alphaModFix/>
          </a:blip>
          <a:srcRect/>
          <a:stretch/>
        </p:blipFill>
        <p:spPr>
          <a:xfrm>
            <a:off x="7443103" y="4019258"/>
            <a:ext cx="1714500" cy="1714500"/>
          </a:xfrm>
          <a:prstGeom prst="rect">
            <a:avLst/>
          </a:prstGeom>
          <a:noFill/>
          <a:ln>
            <a:noFill/>
          </a:ln>
        </p:spPr>
      </p:pic>
      <p:sp>
        <p:nvSpPr>
          <p:cNvPr id="189" name="Google Shape;189;p4" descr="「セブン」の画像検索結果"/>
          <p:cNvSpPr/>
          <p:nvPr/>
        </p:nvSpPr>
        <p:spPr>
          <a:xfrm>
            <a:off x="155574" y="-1591797"/>
            <a:ext cx="1752129" cy="17521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90" name="Google Shape;190;p4"/>
          <p:cNvPicPr preferRelativeResize="0"/>
          <p:nvPr/>
        </p:nvPicPr>
        <p:blipFill rotWithShape="1">
          <a:blip r:embed="rId7">
            <a:alphaModFix/>
          </a:blip>
          <a:srcRect/>
          <a:stretch/>
        </p:blipFill>
        <p:spPr>
          <a:xfrm rot="986598">
            <a:off x="1946578" y="3434848"/>
            <a:ext cx="619651" cy="3359159"/>
          </a:xfrm>
          <a:prstGeom prst="rect">
            <a:avLst/>
          </a:prstGeom>
          <a:noFill/>
          <a:ln>
            <a:noFill/>
          </a:ln>
        </p:spPr>
      </p:pic>
      <p:sp>
        <p:nvSpPr>
          <p:cNvPr id="191" name="Google Shape;191;p4"/>
          <p:cNvSpPr txBox="1"/>
          <p:nvPr/>
        </p:nvSpPr>
        <p:spPr>
          <a:xfrm>
            <a:off x="5926053" y="1336249"/>
            <a:ext cx="32134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mn-ea"/>
                <a:ea typeface="+mn-ea"/>
                <a:cs typeface="Arial"/>
                <a:sym typeface="Arial"/>
              </a:rPr>
              <a:t>朝日新聞 2019.2.28 朝刊 p39</a:t>
            </a:r>
            <a:endParaRPr sz="1800">
              <a:solidFill>
                <a:schemeClr val="dk1"/>
              </a:solidFill>
              <a:latin typeface="+mn-ea"/>
              <a:ea typeface="+mn-ea"/>
              <a:cs typeface="Arial"/>
              <a:sym typeface="Arial"/>
            </a:endParaRPr>
          </a:p>
        </p:txBody>
      </p:sp>
      <p:sp>
        <p:nvSpPr>
          <p:cNvPr id="192" name="Google Shape;192;p4"/>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4</a:t>
            </a:fld>
            <a:endParaRPr>
              <a:latin typeface="+mn-ea"/>
              <a:ea typeface="+mn-ea"/>
            </a:endParaRPr>
          </a:p>
        </p:txBody>
      </p:sp>
    </p:spTree>
    <p:extLst>
      <p:ext uri="{BB962C8B-B14F-4D97-AF65-F5344CB8AC3E}">
        <p14:creationId xmlns:p14="http://schemas.microsoft.com/office/powerpoint/2010/main" val="4057586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688"/>
            <a:ext cx="9144000" cy="836613"/>
            <a:chOff x="0" y="0"/>
            <a:chExt cx="5760" cy="663"/>
          </a:xfrm>
        </p:grpSpPr>
        <p:sp>
          <p:nvSpPr>
            <p:cNvPr id="10322"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0323"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0243" name="Rectangle 5"/>
          <p:cNvSpPr>
            <a:spLocks noGrp="1" noChangeArrowheads="1"/>
          </p:cNvSpPr>
          <p:nvPr>
            <p:ph type="title"/>
          </p:nvPr>
        </p:nvSpPr>
        <p:spPr>
          <a:xfrm>
            <a:off x="468313" y="-151704"/>
            <a:ext cx="8229600" cy="1143000"/>
          </a:xfrm>
        </p:spPr>
        <p:txBody>
          <a:bodyPr/>
          <a:lstStyle/>
          <a:p>
            <a:pPr eaLnBrk="1" hangingPunct="1"/>
            <a:r>
              <a:rPr lang="ja-JP" altLang="en-US" sz="4000" dirty="0">
                <a:solidFill>
                  <a:schemeClr val="bg1"/>
                </a:solidFill>
                <a:latin typeface="+mn-ea"/>
                <a:ea typeface="+mn-ea"/>
              </a:rPr>
              <a:t>アンケート　</a:t>
            </a:r>
            <a:r>
              <a:rPr lang="ja-JP" altLang="en-US" sz="2400" dirty="0">
                <a:solidFill>
                  <a:schemeClr val="bg1"/>
                </a:solidFill>
                <a:latin typeface="+mn-ea"/>
                <a:ea typeface="+mn-ea"/>
              </a:rPr>
              <a:t>基本統計：学生</a:t>
            </a:r>
            <a:endParaRPr lang="en-US" altLang="ja-JP" sz="1600" dirty="0">
              <a:solidFill>
                <a:schemeClr val="bg1"/>
              </a:solidFill>
              <a:latin typeface="+mn-ea"/>
              <a:ea typeface="+mn-ea"/>
            </a:endParaRPr>
          </a:p>
        </p:txBody>
      </p:sp>
      <p:sp>
        <p:nvSpPr>
          <p:cNvPr id="10244" name="スライド番号プレースホルダー 2"/>
          <p:cNvSpPr>
            <a:spLocks noGrp="1"/>
          </p:cNvSpPr>
          <p:nvPr>
            <p:ph type="sldNum" sz="quarter" idx="12"/>
          </p:nvPr>
        </p:nvSpPr>
        <p:spPr>
          <a:xfrm>
            <a:off x="6803136" y="94764"/>
            <a:ext cx="2133600" cy="476250"/>
          </a:xfrm>
          <a:noFill/>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76FC6-3655-454D-8F3D-AA4CE80687E6}" type="slidenum">
              <a:rPr kumimoji="1" lang="ja-JP" altLang="en-US"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ja-JP" sz="1400" b="0" i="0" u="none" strike="noStrike" kern="1200" cap="none" spc="0" normalizeH="0" baseline="0" noProof="0">
              <a:ln>
                <a:noFill/>
              </a:ln>
              <a:solidFill>
                <a:schemeClr val="bg1"/>
              </a:solidFill>
              <a:effectLst/>
              <a:uLnTx/>
              <a:uFillTx/>
              <a:latin typeface="+mn-ea"/>
              <a:ea typeface="+mn-ea"/>
              <a:cs typeface="+mn-cs"/>
            </a:endParaRPr>
          </a:p>
        </p:txBody>
      </p:sp>
      <p:graphicFrame>
        <p:nvGraphicFramePr>
          <p:cNvPr id="24" name="グラフ 23"/>
          <p:cNvGraphicFramePr>
            <a:graphicFrameLocks/>
          </p:cNvGraphicFramePr>
          <p:nvPr>
            <p:extLst>
              <p:ext uri="{D42A27DB-BD31-4B8C-83A1-F6EECF244321}">
                <p14:modId xmlns:p14="http://schemas.microsoft.com/office/powerpoint/2010/main" val="1794345685"/>
              </p:ext>
            </p:extLst>
          </p:nvPr>
        </p:nvGraphicFramePr>
        <p:xfrm>
          <a:off x="5335546" y="1318281"/>
          <a:ext cx="4630394" cy="4287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表 4"/>
          <p:cNvGraphicFramePr>
            <a:graphicFrameLocks noGrp="1"/>
          </p:cNvGraphicFramePr>
          <p:nvPr/>
        </p:nvGraphicFramePr>
        <p:xfrm>
          <a:off x="466385" y="1148941"/>
          <a:ext cx="2896680" cy="5616767"/>
        </p:xfrm>
        <a:graphic>
          <a:graphicData uri="http://schemas.openxmlformats.org/drawingml/2006/table">
            <a:tbl>
              <a:tblPr>
                <a:tableStyleId>{10E001AC-61B4-4412-BA61-CD6293F91388}</a:tableStyleId>
              </a:tblPr>
              <a:tblGrid>
                <a:gridCol w="724170">
                  <a:extLst>
                    <a:ext uri="{9D8B030D-6E8A-4147-A177-3AD203B41FA5}">
                      <a16:colId xmlns:a16="http://schemas.microsoft.com/office/drawing/2014/main" val="544605104"/>
                    </a:ext>
                  </a:extLst>
                </a:gridCol>
                <a:gridCol w="724170">
                  <a:extLst>
                    <a:ext uri="{9D8B030D-6E8A-4147-A177-3AD203B41FA5}">
                      <a16:colId xmlns:a16="http://schemas.microsoft.com/office/drawing/2014/main" val="2534135469"/>
                    </a:ext>
                  </a:extLst>
                </a:gridCol>
                <a:gridCol w="724170">
                  <a:extLst>
                    <a:ext uri="{9D8B030D-6E8A-4147-A177-3AD203B41FA5}">
                      <a16:colId xmlns:a16="http://schemas.microsoft.com/office/drawing/2014/main" val="472636629"/>
                    </a:ext>
                  </a:extLst>
                </a:gridCol>
                <a:gridCol w="724170">
                  <a:extLst>
                    <a:ext uri="{9D8B030D-6E8A-4147-A177-3AD203B41FA5}">
                      <a16:colId xmlns:a16="http://schemas.microsoft.com/office/drawing/2014/main" val="3738338107"/>
                    </a:ext>
                  </a:extLst>
                </a:gridCol>
              </a:tblGrid>
              <a:tr h="432059">
                <a:tc>
                  <a:txBody>
                    <a:bodyPr/>
                    <a:lstStyle/>
                    <a:p>
                      <a:pPr algn="ctr" fontAlgn="ctr"/>
                      <a:r>
                        <a:rPr lang="ja-JP" altLang="en-US" sz="1600" u="none" strike="noStrike" dirty="0">
                          <a:effectLst/>
                        </a:rPr>
                        <a:t>人文</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工シス</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3</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099822985"/>
                  </a:ext>
                </a:extLst>
              </a:tr>
              <a:tr h="432059">
                <a:tc>
                  <a:txBody>
                    <a:bodyPr/>
                    <a:lstStyle/>
                    <a:p>
                      <a:pPr algn="ctr" fontAlgn="ctr"/>
                      <a:r>
                        <a:rPr lang="ja-JP" altLang="en-US" sz="1600" u="none" strike="noStrike">
                          <a:effectLst/>
                        </a:rPr>
                        <a:t>比文</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2</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社工</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129</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024700171"/>
                  </a:ext>
                </a:extLst>
              </a:tr>
              <a:tr h="432059">
                <a:tc>
                  <a:txBody>
                    <a:bodyPr/>
                    <a:lstStyle/>
                    <a:p>
                      <a:pPr algn="ctr" fontAlgn="ctr"/>
                      <a:r>
                        <a:rPr lang="ja-JP" altLang="en-US" sz="1600" u="none" strike="noStrike">
                          <a:effectLst/>
                        </a:rPr>
                        <a:t>社会</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情科</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883784061"/>
                  </a:ext>
                </a:extLst>
              </a:tr>
              <a:tr h="432059">
                <a:tc>
                  <a:txBody>
                    <a:bodyPr/>
                    <a:lstStyle/>
                    <a:p>
                      <a:pPr algn="ctr" fontAlgn="ctr"/>
                      <a:r>
                        <a:rPr lang="ja-JP" altLang="en-US" sz="1600" u="none" strike="noStrike">
                          <a:effectLst/>
                        </a:rPr>
                        <a:t>国際</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21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メ創</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059884315"/>
                  </a:ext>
                </a:extLst>
              </a:tr>
              <a:tr h="432059">
                <a:tc>
                  <a:txBody>
                    <a:bodyPr/>
                    <a:lstStyle/>
                    <a:p>
                      <a:pPr algn="ctr" fontAlgn="ctr"/>
                      <a:r>
                        <a:rPr lang="ja-JP" altLang="en-US" sz="1600" u="none" strike="noStrike">
                          <a:effectLst/>
                        </a:rPr>
                        <a:t>教育</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4</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図情</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2</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951444280"/>
                  </a:ext>
                </a:extLst>
              </a:tr>
              <a:tr h="432059">
                <a:tc>
                  <a:txBody>
                    <a:bodyPr/>
                    <a:lstStyle/>
                    <a:p>
                      <a:pPr algn="ctr" fontAlgn="ctr"/>
                      <a:r>
                        <a:rPr lang="ja-JP" altLang="en-US" sz="1600" u="none" strike="noStrike">
                          <a:effectLst/>
                        </a:rPr>
                        <a:t>心理</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医学</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664596409"/>
                  </a:ext>
                </a:extLst>
              </a:tr>
              <a:tr h="432059">
                <a:tc>
                  <a:txBody>
                    <a:bodyPr/>
                    <a:lstStyle/>
                    <a:p>
                      <a:pPr algn="ctr" fontAlgn="ctr"/>
                      <a:r>
                        <a:rPr lang="ja-JP" altLang="en-US" sz="1600" u="none" strike="noStrike">
                          <a:effectLst/>
                        </a:rPr>
                        <a:t>生物</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看護</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628167444"/>
                  </a:ext>
                </a:extLst>
              </a:tr>
              <a:tr h="432059">
                <a:tc>
                  <a:txBody>
                    <a:bodyPr/>
                    <a:lstStyle/>
                    <a:p>
                      <a:pPr algn="ctr" fontAlgn="ctr"/>
                      <a:r>
                        <a:rPr lang="ja-JP" altLang="en-US" sz="1600" u="none" strike="noStrike">
                          <a:effectLst/>
                        </a:rPr>
                        <a:t>生資</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医療</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04710838"/>
                  </a:ext>
                </a:extLst>
              </a:tr>
              <a:tr h="432059">
                <a:tc>
                  <a:txBody>
                    <a:bodyPr/>
                    <a:lstStyle/>
                    <a:p>
                      <a:pPr algn="ctr" fontAlgn="ctr"/>
                      <a:r>
                        <a:rPr lang="ja-JP" altLang="en-US" sz="1600" u="none" strike="noStrike">
                          <a:effectLst/>
                        </a:rPr>
                        <a:t>地球</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15</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体専</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15</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971085548"/>
                  </a:ext>
                </a:extLst>
              </a:tr>
              <a:tr h="432059">
                <a:tc>
                  <a:txBody>
                    <a:bodyPr/>
                    <a:lstStyle/>
                    <a:p>
                      <a:pPr algn="ctr" fontAlgn="ctr"/>
                      <a:r>
                        <a:rPr lang="ja-JP" altLang="en-US" sz="1600" u="none" strike="noStrike">
                          <a:effectLst/>
                        </a:rPr>
                        <a:t>数学</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芸専</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3</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654671291"/>
                  </a:ext>
                </a:extLst>
              </a:tr>
              <a:tr h="432059">
                <a:tc>
                  <a:txBody>
                    <a:bodyPr/>
                    <a:lstStyle/>
                    <a:p>
                      <a:pPr algn="ctr" fontAlgn="ctr"/>
                      <a:r>
                        <a:rPr lang="ja-JP" altLang="en-US" sz="1600" u="none" strike="noStrike">
                          <a:effectLst/>
                        </a:rPr>
                        <a:t>物理</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4</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院生</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51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284381272"/>
                  </a:ext>
                </a:extLst>
              </a:tr>
              <a:tr h="432059">
                <a:tc>
                  <a:txBody>
                    <a:bodyPr/>
                    <a:lstStyle/>
                    <a:p>
                      <a:pPr algn="ctr" fontAlgn="ctr"/>
                      <a:r>
                        <a:rPr lang="ja-JP" altLang="en-US" sz="1600" u="none" strike="noStrike">
                          <a:effectLst/>
                        </a:rPr>
                        <a:t>化学</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a:effectLst/>
                        </a:rPr>
                        <a:t>無回答</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a:effectLst/>
                        </a:rPr>
                        <a:t>2</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346507602"/>
                  </a:ext>
                </a:extLst>
              </a:tr>
              <a:tr h="432059">
                <a:tc>
                  <a:txBody>
                    <a:bodyPr/>
                    <a:lstStyle/>
                    <a:p>
                      <a:pPr algn="ctr" fontAlgn="ctr"/>
                      <a:r>
                        <a:rPr lang="ja-JP" altLang="en-US" sz="1600" u="none" strike="noStrike">
                          <a:effectLst/>
                        </a:rPr>
                        <a:t>応理</a:t>
                      </a: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dirty="0">
                          <a:effectLst/>
                        </a:rPr>
                        <a:t>7</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600" u="none" strike="noStrike" dirty="0">
                          <a:effectLst/>
                        </a:rPr>
                        <a:t>総数</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600" u="none" strike="noStrike" dirty="0">
                          <a:effectLst/>
                        </a:rPr>
                        <a:t>277</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213297186"/>
                  </a:ext>
                </a:extLst>
              </a:tr>
            </a:tbl>
          </a:graphicData>
        </a:graphic>
      </p:graphicFrame>
      <p:sp>
        <p:nvSpPr>
          <p:cNvPr id="2" name="テキスト ボックス 1"/>
          <p:cNvSpPr txBox="1"/>
          <p:nvPr/>
        </p:nvSpPr>
        <p:spPr>
          <a:xfrm>
            <a:off x="455875" y="754080"/>
            <a:ext cx="1692166" cy="400110"/>
          </a:xfrm>
          <a:prstGeom prst="rect">
            <a:avLst/>
          </a:prstGeom>
          <a:noFill/>
        </p:spPr>
        <p:txBody>
          <a:bodyPr wrap="square" rtlCol="0">
            <a:spAutoFit/>
          </a:bodyPr>
          <a:lstStyle/>
          <a:p>
            <a:r>
              <a:rPr kumimoji="1" lang="ja-JP" altLang="en-US" sz="2000" dirty="0"/>
              <a:t>学類内訳</a:t>
            </a:r>
          </a:p>
        </p:txBody>
      </p:sp>
      <p:grpSp>
        <p:nvGrpSpPr>
          <p:cNvPr id="3" name="グループ化 2"/>
          <p:cNvGrpSpPr/>
          <p:nvPr/>
        </p:nvGrpSpPr>
        <p:grpSpPr>
          <a:xfrm>
            <a:off x="2735336" y="1343312"/>
            <a:ext cx="4187979" cy="4262276"/>
            <a:chOff x="2735336" y="1343312"/>
            <a:chExt cx="4187979" cy="4262276"/>
          </a:xfrm>
        </p:grpSpPr>
        <p:graphicFrame>
          <p:nvGraphicFramePr>
            <p:cNvPr id="22" name="グラフ 21"/>
            <p:cNvGraphicFramePr>
              <a:graphicFrameLocks/>
            </p:cNvGraphicFramePr>
            <p:nvPr>
              <p:extLst>
                <p:ext uri="{D42A27DB-BD31-4B8C-83A1-F6EECF244321}">
                  <p14:modId xmlns:p14="http://schemas.microsoft.com/office/powerpoint/2010/main" val="1827808125"/>
                </p:ext>
              </p:extLst>
            </p:nvPr>
          </p:nvGraphicFramePr>
          <p:xfrm>
            <a:off x="2735336" y="1343312"/>
            <a:ext cx="4187979" cy="4262276"/>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
            <p:cNvSpPr txBox="1"/>
            <p:nvPr/>
          </p:nvSpPr>
          <p:spPr>
            <a:xfrm>
              <a:off x="5316329" y="3676204"/>
              <a:ext cx="566057" cy="26125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chemeClr val="bg1"/>
                  </a:solidFill>
                  <a:latin typeface="Arial" panose="020B0604020202020204" pitchFamily="34" charset="0"/>
                  <a:cs typeface="Arial" panose="020B0604020202020204" pitchFamily="34" charset="0"/>
                </a:rPr>
                <a:t>2</a:t>
              </a:r>
              <a:r>
                <a:rPr lang="ja-JP" altLang="en-US" sz="1800" dirty="0">
                  <a:solidFill>
                    <a:schemeClr val="bg1"/>
                  </a:solidFill>
                  <a:latin typeface="Arial" panose="020B0604020202020204" pitchFamily="34" charset="0"/>
                  <a:cs typeface="Arial" panose="020B0604020202020204" pitchFamily="34" charset="0"/>
                </a:rPr>
                <a:t>年</a:t>
              </a:r>
            </a:p>
          </p:txBody>
        </p:sp>
        <p:sp>
          <p:nvSpPr>
            <p:cNvPr id="12" name="テキスト ボックス 1"/>
            <p:cNvSpPr txBox="1"/>
            <p:nvPr/>
          </p:nvSpPr>
          <p:spPr>
            <a:xfrm>
              <a:off x="4061297" y="3981005"/>
              <a:ext cx="576017" cy="3297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chemeClr val="bg1"/>
                  </a:solidFill>
                  <a:latin typeface="Arial" panose="020B0604020202020204" pitchFamily="34" charset="0"/>
                  <a:cs typeface="Arial" panose="020B0604020202020204" pitchFamily="34" charset="0"/>
                </a:rPr>
                <a:t>3</a:t>
              </a:r>
              <a:r>
                <a:rPr lang="ja-JP" altLang="en-US" sz="1800" dirty="0">
                  <a:solidFill>
                    <a:schemeClr val="bg1"/>
                  </a:solidFill>
                  <a:latin typeface="Arial" panose="020B0604020202020204" pitchFamily="34" charset="0"/>
                  <a:cs typeface="Arial" panose="020B0604020202020204" pitchFamily="34" charset="0"/>
                </a:rPr>
                <a:t>年</a:t>
              </a:r>
            </a:p>
          </p:txBody>
        </p:sp>
        <p:sp>
          <p:nvSpPr>
            <p:cNvPr id="13" name="テキスト ボックス 1"/>
            <p:cNvSpPr txBox="1"/>
            <p:nvPr/>
          </p:nvSpPr>
          <p:spPr>
            <a:xfrm>
              <a:off x="3489157" y="3272928"/>
              <a:ext cx="642258" cy="37783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chemeClr val="tx1"/>
                  </a:solidFill>
                  <a:latin typeface="Arial" panose="020B0604020202020204" pitchFamily="34" charset="0"/>
                  <a:cs typeface="Arial" panose="020B0604020202020204" pitchFamily="34" charset="0"/>
                </a:rPr>
                <a:t>4</a:t>
              </a:r>
              <a:r>
                <a:rPr lang="ja-JP" altLang="en-US" sz="1800" dirty="0">
                  <a:solidFill>
                    <a:schemeClr val="tx1"/>
                  </a:solidFill>
                  <a:latin typeface="Arial" panose="020B0604020202020204" pitchFamily="34" charset="0"/>
                  <a:cs typeface="Arial" panose="020B0604020202020204" pitchFamily="34" charset="0"/>
                </a:rPr>
                <a:t>年</a:t>
              </a:r>
            </a:p>
          </p:txBody>
        </p:sp>
        <p:sp>
          <p:nvSpPr>
            <p:cNvPr id="14" name="テキスト ボックス 1"/>
            <p:cNvSpPr txBox="1"/>
            <p:nvPr/>
          </p:nvSpPr>
          <p:spPr>
            <a:xfrm>
              <a:off x="4026520" y="2499062"/>
              <a:ext cx="610794" cy="3741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chemeClr val="tx1"/>
                  </a:solidFill>
                  <a:latin typeface="+mn-ea"/>
                  <a:cs typeface="Arial" panose="020B0604020202020204" pitchFamily="34" charset="0"/>
                </a:rPr>
                <a:t>M1</a:t>
              </a:r>
              <a:endParaRPr lang="ja-JP" altLang="en-US" sz="1800" dirty="0">
                <a:solidFill>
                  <a:schemeClr val="tx1"/>
                </a:solidFill>
                <a:latin typeface="+mn-ea"/>
                <a:cs typeface="Arial" panose="020B0604020202020204" pitchFamily="34" charset="0"/>
              </a:endParaRPr>
            </a:p>
          </p:txBody>
        </p:sp>
        <p:sp>
          <p:nvSpPr>
            <p:cNvPr id="15" name="テキスト ボックス 1"/>
            <p:cNvSpPr txBox="1"/>
            <p:nvPr/>
          </p:nvSpPr>
          <p:spPr>
            <a:xfrm>
              <a:off x="4202664" y="1865780"/>
              <a:ext cx="610794" cy="3741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800" dirty="0">
                  <a:solidFill>
                    <a:schemeClr val="tx1"/>
                  </a:solidFill>
                  <a:latin typeface="+mn-ea"/>
                  <a:cs typeface="Arial" panose="020B0604020202020204" pitchFamily="34" charset="0"/>
                </a:rPr>
                <a:t>M2</a:t>
              </a:r>
              <a:endParaRPr lang="ja-JP" altLang="en-US" sz="1800" dirty="0">
                <a:solidFill>
                  <a:schemeClr val="tx1"/>
                </a:solidFill>
                <a:latin typeface="+mn-ea"/>
                <a:cs typeface="Arial" panose="020B0604020202020204" pitchFamily="34" charset="0"/>
              </a:endParaRPr>
            </a:p>
          </p:txBody>
        </p:sp>
      </p:grpSp>
      <p:sp>
        <p:nvSpPr>
          <p:cNvPr id="18" name="テキスト ボックス 17"/>
          <p:cNvSpPr txBox="1"/>
          <p:nvPr/>
        </p:nvSpPr>
        <p:spPr>
          <a:xfrm>
            <a:off x="8169486" y="3665694"/>
            <a:ext cx="914400" cy="369332"/>
          </a:xfrm>
          <a:prstGeom prst="rect">
            <a:avLst/>
          </a:prstGeom>
          <a:noFill/>
        </p:spPr>
        <p:txBody>
          <a:bodyPr wrap="square" rtlCol="0">
            <a:spAutoFit/>
          </a:bodyPr>
          <a:lstStyle/>
          <a:p>
            <a:r>
              <a:rPr kumimoji="1" lang="ja-JP" altLang="en-US" sz="1800" dirty="0">
                <a:solidFill>
                  <a:schemeClr val="tx1">
                    <a:lumMod val="75000"/>
                    <a:lumOff val="25000"/>
                  </a:schemeClr>
                </a:solidFill>
                <a:latin typeface="+mn-ea"/>
                <a:ea typeface="+mn-ea"/>
              </a:rPr>
              <a:t>男性</a:t>
            </a:r>
          </a:p>
        </p:txBody>
      </p:sp>
      <p:sp>
        <p:nvSpPr>
          <p:cNvPr id="19" name="テキスト ボックス 18"/>
          <p:cNvSpPr txBox="1"/>
          <p:nvPr/>
        </p:nvSpPr>
        <p:spPr>
          <a:xfrm>
            <a:off x="6677625" y="2688594"/>
            <a:ext cx="909145" cy="369332"/>
          </a:xfrm>
          <a:prstGeom prst="rect">
            <a:avLst/>
          </a:prstGeom>
          <a:noFill/>
        </p:spPr>
        <p:txBody>
          <a:bodyPr wrap="square" rtlCol="0">
            <a:spAutoFit/>
          </a:bodyPr>
          <a:lstStyle/>
          <a:p>
            <a:r>
              <a:rPr kumimoji="1" lang="ja-JP" altLang="en-US" sz="1800" dirty="0">
                <a:solidFill>
                  <a:schemeClr val="tx1">
                    <a:lumMod val="75000"/>
                    <a:lumOff val="25000"/>
                  </a:schemeClr>
                </a:solidFill>
                <a:latin typeface="+mn-ea"/>
                <a:ea typeface="+mn-ea"/>
              </a:rPr>
              <a:t>女性</a:t>
            </a:r>
          </a:p>
        </p:txBody>
      </p:sp>
      <p:sp>
        <p:nvSpPr>
          <p:cNvPr id="21" name="テキスト ボックス 20"/>
          <p:cNvSpPr txBox="1"/>
          <p:nvPr/>
        </p:nvSpPr>
        <p:spPr>
          <a:xfrm>
            <a:off x="5651645" y="1844579"/>
            <a:ext cx="2070538" cy="338554"/>
          </a:xfrm>
          <a:prstGeom prst="rect">
            <a:avLst/>
          </a:prstGeom>
          <a:noFill/>
        </p:spPr>
        <p:txBody>
          <a:bodyPr wrap="square" rtlCol="0">
            <a:spAutoFit/>
          </a:bodyPr>
          <a:lstStyle/>
          <a:p>
            <a:r>
              <a:rPr kumimoji="1" lang="ja-JP" altLang="en-US" sz="1600" dirty="0">
                <a:solidFill>
                  <a:schemeClr val="tx1">
                    <a:lumMod val="75000"/>
                    <a:lumOff val="25000"/>
                  </a:schemeClr>
                </a:solidFill>
                <a:latin typeface="+mn-ea"/>
                <a:ea typeface="+mn-ea"/>
              </a:rPr>
              <a:t>どちらでもない</a:t>
            </a:r>
          </a:p>
        </p:txBody>
      </p:sp>
      <p:sp>
        <p:nvSpPr>
          <p:cNvPr id="23" name="テキスト ボックス 22"/>
          <p:cNvSpPr txBox="1"/>
          <p:nvPr/>
        </p:nvSpPr>
        <p:spPr>
          <a:xfrm>
            <a:off x="7782545" y="1696503"/>
            <a:ext cx="2070538" cy="338554"/>
          </a:xfrm>
          <a:prstGeom prst="rect">
            <a:avLst/>
          </a:prstGeom>
          <a:noFill/>
        </p:spPr>
        <p:txBody>
          <a:bodyPr wrap="square" rtlCol="0">
            <a:spAutoFit/>
          </a:bodyPr>
          <a:lstStyle/>
          <a:p>
            <a:r>
              <a:rPr kumimoji="1" lang="ja-JP" altLang="en-US" sz="1600" dirty="0">
                <a:solidFill>
                  <a:schemeClr val="tx1"/>
                </a:solidFill>
                <a:latin typeface="+mn-ea"/>
                <a:ea typeface="+mn-ea"/>
              </a:rPr>
              <a:t>回答しない</a:t>
            </a:r>
          </a:p>
        </p:txBody>
      </p:sp>
      <p:sp>
        <p:nvSpPr>
          <p:cNvPr id="25" name="テキスト ボックス 24"/>
          <p:cNvSpPr txBox="1"/>
          <p:nvPr/>
        </p:nvSpPr>
        <p:spPr>
          <a:xfrm>
            <a:off x="4876930" y="1475428"/>
            <a:ext cx="1510172" cy="369332"/>
          </a:xfrm>
          <a:prstGeom prst="rect">
            <a:avLst/>
          </a:prstGeom>
          <a:noFill/>
        </p:spPr>
        <p:txBody>
          <a:bodyPr wrap="square" rtlCol="0">
            <a:spAutoFit/>
          </a:bodyPr>
          <a:lstStyle/>
          <a:p>
            <a:r>
              <a:rPr kumimoji="1" lang="en-US" altLang="ja-JP" sz="1800" dirty="0">
                <a:solidFill>
                  <a:schemeClr val="tx1">
                    <a:lumMod val="75000"/>
                    <a:lumOff val="25000"/>
                  </a:schemeClr>
                </a:solidFill>
              </a:rPr>
              <a:t>n=277</a:t>
            </a:r>
            <a:endParaRPr kumimoji="1" lang="ja-JP" altLang="en-US" sz="1800" dirty="0">
              <a:solidFill>
                <a:schemeClr val="tx1">
                  <a:lumMod val="75000"/>
                  <a:lumOff val="25000"/>
                </a:schemeClr>
              </a:solidFill>
            </a:endParaRPr>
          </a:p>
        </p:txBody>
      </p:sp>
      <p:sp>
        <p:nvSpPr>
          <p:cNvPr id="26" name="テキスト ボックス 25"/>
          <p:cNvSpPr txBox="1"/>
          <p:nvPr/>
        </p:nvSpPr>
        <p:spPr>
          <a:xfrm>
            <a:off x="8009985" y="1433023"/>
            <a:ext cx="1510172" cy="369332"/>
          </a:xfrm>
          <a:prstGeom prst="rect">
            <a:avLst/>
          </a:prstGeom>
          <a:noFill/>
        </p:spPr>
        <p:txBody>
          <a:bodyPr wrap="square" rtlCol="0">
            <a:spAutoFit/>
          </a:bodyPr>
          <a:lstStyle/>
          <a:p>
            <a:r>
              <a:rPr kumimoji="1" lang="en-US" altLang="ja-JP" sz="1800" dirty="0">
                <a:solidFill>
                  <a:schemeClr val="tx1">
                    <a:lumMod val="75000"/>
                    <a:lumOff val="25000"/>
                  </a:schemeClr>
                </a:solidFill>
              </a:rPr>
              <a:t>n=277</a:t>
            </a:r>
            <a:endParaRPr kumimoji="1" lang="ja-JP" altLang="en-US" sz="1800" dirty="0">
              <a:solidFill>
                <a:schemeClr val="tx1">
                  <a:lumMod val="75000"/>
                  <a:lumOff val="25000"/>
                </a:schemeClr>
              </a:solidFill>
            </a:endParaRPr>
          </a:p>
        </p:txBody>
      </p:sp>
    </p:spTree>
    <p:extLst>
      <p:ext uri="{BB962C8B-B14F-4D97-AF65-F5344CB8AC3E}">
        <p14:creationId xmlns:p14="http://schemas.microsoft.com/office/powerpoint/2010/main" val="279009494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688"/>
            <a:ext cx="9144000" cy="836613"/>
            <a:chOff x="0" y="0"/>
            <a:chExt cx="5760" cy="663"/>
          </a:xfrm>
        </p:grpSpPr>
        <p:sp>
          <p:nvSpPr>
            <p:cNvPr id="10322"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0323"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0243" name="Rectangle 5"/>
          <p:cNvSpPr>
            <a:spLocks noGrp="1" noChangeArrowheads="1"/>
          </p:cNvSpPr>
          <p:nvPr>
            <p:ph type="title"/>
          </p:nvPr>
        </p:nvSpPr>
        <p:spPr>
          <a:xfrm>
            <a:off x="468313" y="-151704"/>
            <a:ext cx="8229600" cy="1143000"/>
          </a:xfrm>
        </p:spPr>
        <p:txBody>
          <a:bodyPr/>
          <a:lstStyle/>
          <a:p>
            <a:pPr eaLnBrk="1" hangingPunct="1"/>
            <a:r>
              <a:rPr lang="ja-JP" altLang="en-US" sz="4000" dirty="0">
                <a:solidFill>
                  <a:schemeClr val="bg1"/>
                </a:solidFill>
                <a:latin typeface="+mn-ea"/>
                <a:ea typeface="+mn-ea"/>
              </a:rPr>
              <a:t>アンケート　</a:t>
            </a:r>
            <a:r>
              <a:rPr lang="ja-JP" altLang="en-US" sz="2400" dirty="0">
                <a:solidFill>
                  <a:schemeClr val="bg1"/>
                </a:solidFill>
                <a:latin typeface="+mn-ea"/>
                <a:ea typeface="+mn-ea"/>
              </a:rPr>
              <a:t>基本統計：高齢者</a:t>
            </a:r>
            <a:endParaRPr lang="en-US" altLang="ja-JP" sz="1600" dirty="0">
              <a:solidFill>
                <a:schemeClr val="bg1"/>
              </a:solidFill>
              <a:latin typeface="+mn-ea"/>
              <a:ea typeface="+mn-ea"/>
            </a:endParaRPr>
          </a:p>
        </p:txBody>
      </p:sp>
      <p:graphicFrame>
        <p:nvGraphicFramePr>
          <p:cNvPr id="9" name="グラフ 8"/>
          <p:cNvGraphicFramePr>
            <a:graphicFrameLocks/>
          </p:cNvGraphicFramePr>
          <p:nvPr>
            <p:extLst>
              <p:ext uri="{D42A27DB-BD31-4B8C-83A1-F6EECF244321}">
                <p14:modId xmlns:p14="http://schemas.microsoft.com/office/powerpoint/2010/main" val="70010438"/>
              </p:ext>
            </p:extLst>
          </p:nvPr>
        </p:nvGraphicFramePr>
        <p:xfrm>
          <a:off x="380460" y="991295"/>
          <a:ext cx="4142772" cy="56165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extLst>
              <p:ext uri="{D42A27DB-BD31-4B8C-83A1-F6EECF244321}">
                <p14:modId xmlns:p14="http://schemas.microsoft.com/office/powerpoint/2010/main" val="4240605291"/>
              </p:ext>
            </p:extLst>
          </p:nvPr>
        </p:nvGraphicFramePr>
        <p:xfrm>
          <a:off x="4348957" y="991294"/>
          <a:ext cx="4572000" cy="5254230"/>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p:cNvSpPr>
            <a:spLocks noGrp="1"/>
          </p:cNvSpPr>
          <p:nvPr>
            <p:ph type="sldNum" sz="quarter" idx="12"/>
          </p:nvPr>
        </p:nvSpPr>
        <p:spPr/>
        <p:txBody>
          <a:bodyPr/>
          <a:lstStyle/>
          <a:p>
            <a:pPr>
              <a:defRPr/>
            </a:pPr>
            <a:fld id="{F616B778-98F6-4B1B-B77F-9558F5C35944}" type="slidenum">
              <a:rPr lang="en-US" altLang="ja-JP" smtClean="0">
                <a:solidFill>
                  <a:schemeClr val="bg1"/>
                </a:solidFill>
                <a:latin typeface="+mn-ea"/>
                <a:ea typeface="+mn-ea"/>
              </a:rPr>
              <a:pPr>
                <a:defRPr/>
              </a:pPr>
              <a:t>41</a:t>
            </a:fld>
            <a:endParaRPr lang="en-US" altLang="ja-JP" dirty="0">
              <a:solidFill>
                <a:schemeClr val="bg1"/>
              </a:solidFill>
              <a:latin typeface="+mn-ea"/>
              <a:ea typeface="+mn-ea"/>
            </a:endParaRPr>
          </a:p>
        </p:txBody>
      </p:sp>
      <p:sp>
        <p:nvSpPr>
          <p:cNvPr id="10" name="テキスト ボックス 9"/>
          <p:cNvSpPr txBox="1"/>
          <p:nvPr/>
        </p:nvSpPr>
        <p:spPr>
          <a:xfrm>
            <a:off x="2464676" y="2522483"/>
            <a:ext cx="1266497" cy="369332"/>
          </a:xfrm>
          <a:prstGeom prst="rect">
            <a:avLst/>
          </a:prstGeom>
          <a:noFill/>
        </p:spPr>
        <p:txBody>
          <a:bodyPr wrap="square" rtlCol="0">
            <a:spAutoFit/>
          </a:bodyPr>
          <a:lstStyle/>
          <a:p>
            <a:r>
              <a:rPr kumimoji="1" lang="en-US" altLang="ja-JP" sz="1800" dirty="0">
                <a:solidFill>
                  <a:schemeClr val="tx1">
                    <a:lumMod val="75000"/>
                    <a:lumOff val="25000"/>
                  </a:schemeClr>
                </a:solidFill>
                <a:latin typeface="+mn-ea"/>
                <a:ea typeface="+mn-ea"/>
              </a:rPr>
              <a:t>60</a:t>
            </a:r>
            <a:r>
              <a:rPr kumimoji="1" lang="ja-JP" altLang="en-US" sz="1800" dirty="0">
                <a:solidFill>
                  <a:schemeClr val="tx1">
                    <a:lumMod val="75000"/>
                    <a:lumOff val="25000"/>
                  </a:schemeClr>
                </a:solidFill>
                <a:latin typeface="+mn-ea"/>
                <a:ea typeface="+mn-ea"/>
              </a:rPr>
              <a:t>代後半</a:t>
            </a:r>
          </a:p>
        </p:txBody>
      </p:sp>
      <p:sp>
        <p:nvSpPr>
          <p:cNvPr id="11" name="テキスト ボックス 10"/>
          <p:cNvSpPr txBox="1"/>
          <p:nvPr/>
        </p:nvSpPr>
        <p:spPr>
          <a:xfrm>
            <a:off x="2773568" y="4053670"/>
            <a:ext cx="1266497" cy="369332"/>
          </a:xfrm>
          <a:prstGeom prst="rect">
            <a:avLst/>
          </a:prstGeom>
          <a:noFill/>
        </p:spPr>
        <p:txBody>
          <a:bodyPr wrap="square" rtlCol="0">
            <a:spAutoFit/>
          </a:bodyPr>
          <a:lstStyle/>
          <a:p>
            <a:r>
              <a:rPr kumimoji="1" lang="en-US" altLang="ja-JP" sz="1800" dirty="0">
                <a:solidFill>
                  <a:schemeClr val="tx1">
                    <a:lumMod val="75000"/>
                    <a:lumOff val="25000"/>
                  </a:schemeClr>
                </a:solidFill>
                <a:latin typeface="+mn-ea"/>
                <a:ea typeface="+mn-ea"/>
              </a:rPr>
              <a:t>70</a:t>
            </a:r>
            <a:r>
              <a:rPr kumimoji="1" lang="ja-JP" altLang="en-US" sz="1800" dirty="0">
                <a:solidFill>
                  <a:schemeClr val="tx1">
                    <a:lumMod val="75000"/>
                    <a:lumOff val="25000"/>
                  </a:schemeClr>
                </a:solidFill>
                <a:latin typeface="+mn-ea"/>
                <a:ea typeface="+mn-ea"/>
              </a:rPr>
              <a:t>代前半</a:t>
            </a:r>
          </a:p>
        </p:txBody>
      </p:sp>
      <p:sp>
        <p:nvSpPr>
          <p:cNvPr id="12" name="テキスト ボックス 11"/>
          <p:cNvSpPr txBox="1"/>
          <p:nvPr/>
        </p:nvSpPr>
        <p:spPr>
          <a:xfrm>
            <a:off x="1352625" y="4074690"/>
            <a:ext cx="1266497" cy="369332"/>
          </a:xfrm>
          <a:prstGeom prst="rect">
            <a:avLst/>
          </a:prstGeom>
          <a:noFill/>
        </p:spPr>
        <p:txBody>
          <a:bodyPr wrap="square" rtlCol="0">
            <a:spAutoFit/>
          </a:bodyPr>
          <a:lstStyle/>
          <a:p>
            <a:r>
              <a:rPr kumimoji="1" lang="en-US" altLang="ja-JP" sz="1800" dirty="0">
                <a:solidFill>
                  <a:schemeClr val="tx1">
                    <a:lumMod val="75000"/>
                    <a:lumOff val="25000"/>
                  </a:schemeClr>
                </a:solidFill>
                <a:latin typeface="+mn-ea"/>
                <a:ea typeface="+mn-ea"/>
              </a:rPr>
              <a:t>70</a:t>
            </a:r>
            <a:r>
              <a:rPr kumimoji="1" lang="ja-JP" altLang="en-US" sz="1800" dirty="0">
                <a:solidFill>
                  <a:schemeClr val="tx1">
                    <a:lumMod val="75000"/>
                    <a:lumOff val="25000"/>
                  </a:schemeClr>
                </a:solidFill>
                <a:latin typeface="+mn-ea"/>
                <a:ea typeface="+mn-ea"/>
              </a:rPr>
              <a:t>代後半</a:t>
            </a:r>
          </a:p>
        </p:txBody>
      </p:sp>
      <p:sp>
        <p:nvSpPr>
          <p:cNvPr id="14" name="テキスト ボックス 13"/>
          <p:cNvSpPr txBox="1"/>
          <p:nvPr/>
        </p:nvSpPr>
        <p:spPr>
          <a:xfrm>
            <a:off x="979508" y="2994982"/>
            <a:ext cx="1266497" cy="369332"/>
          </a:xfrm>
          <a:prstGeom prst="rect">
            <a:avLst/>
          </a:prstGeom>
          <a:noFill/>
        </p:spPr>
        <p:txBody>
          <a:bodyPr wrap="square" rtlCol="0">
            <a:spAutoFit/>
          </a:bodyPr>
          <a:lstStyle/>
          <a:p>
            <a:r>
              <a:rPr kumimoji="1" lang="en-US" altLang="ja-JP" sz="1800" dirty="0">
                <a:solidFill>
                  <a:schemeClr val="tx1">
                    <a:lumMod val="75000"/>
                    <a:lumOff val="25000"/>
                  </a:schemeClr>
                </a:solidFill>
                <a:latin typeface="+mn-ea"/>
                <a:ea typeface="+mn-ea"/>
              </a:rPr>
              <a:t>80</a:t>
            </a:r>
            <a:r>
              <a:rPr kumimoji="1" lang="ja-JP" altLang="en-US" sz="1800" dirty="0">
                <a:solidFill>
                  <a:schemeClr val="tx1">
                    <a:lumMod val="75000"/>
                    <a:lumOff val="25000"/>
                  </a:schemeClr>
                </a:solidFill>
                <a:latin typeface="+mn-ea"/>
                <a:ea typeface="+mn-ea"/>
              </a:rPr>
              <a:t>代前半</a:t>
            </a:r>
          </a:p>
        </p:txBody>
      </p:sp>
      <p:sp>
        <p:nvSpPr>
          <p:cNvPr id="15" name="テキスト ボックス 14"/>
          <p:cNvSpPr txBox="1"/>
          <p:nvPr/>
        </p:nvSpPr>
        <p:spPr>
          <a:xfrm>
            <a:off x="1453937" y="2295307"/>
            <a:ext cx="1266497" cy="369332"/>
          </a:xfrm>
          <a:prstGeom prst="rect">
            <a:avLst/>
          </a:prstGeom>
          <a:noFill/>
        </p:spPr>
        <p:txBody>
          <a:bodyPr wrap="square" rtlCol="0">
            <a:spAutoFit/>
          </a:bodyPr>
          <a:lstStyle/>
          <a:p>
            <a:r>
              <a:rPr kumimoji="1" lang="en-US" altLang="ja-JP" sz="1800" dirty="0">
                <a:solidFill>
                  <a:schemeClr val="tx1">
                    <a:lumMod val="75000"/>
                    <a:lumOff val="25000"/>
                  </a:schemeClr>
                </a:solidFill>
                <a:latin typeface="+mn-ea"/>
                <a:ea typeface="+mn-ea"/>
              </a:rPr>
              <a:t>80</a:t>
            </a:r>
            <a:r>
              <a:rPr kumimoji="1" lang="ja-JP" altLang="en-US" sz="1800" dirty="0">
                <a:solidFill>
                  <a:schemeClr val="tx1">
                    <a:lumMod val="75000"/>
                    <a:lumOff val="25000"/>
                  </a:schemeClr>
                </a:solidFill>
                <a:latin typeface="+mn-ea"/>
                <a:ea typeface="+mn-ea"/>
              </a:rPr>
              <a:t>代後半</a:t>
            </a:r>
          </a:p>
        </p:txBody>
      </p:sp>
      <p:sp>
        <p:nvSpPr>
          <p:cNvPr id="16" name="テキスト ボックス 15"/>
          <p:cNvSpPr txBox="1"/>
          <p:nvPr/>
        </p:nvSpPr>
        <p:spPr>
          <a:xfrm>
            <a:off x="7194330" y="3684338"/>
            <a:ext cx="914400" cy="369332"/>
          </a:xfrm>
          <a:prstGeom prst="rect">
            <a:avLst/>
          </a:prstGeom>
          <a:noFill/>
        </p:spPr>
        <p:txBody>
          <a:bodyPr wrap="square" rtlCol="0">
            <a:spAutoFit/>
          </a:bodyPr>
          <a:lstStyle/>
          <a:p>
            <a:r>
              <a:rPr kumimoji="1" lang="ja-JP" altLang="en-US" sz="1800" dirty="0">
                <a:solidFill>
                  <a:schemeClr val="tx1">
                    <a:lumMod val="75000"/>
                    <a:lumOff val="25000"/>
                  </a:schemeClr>
                </a:solidFill>
                <a:latin typeface="+mn-ea"/>
                <a:ea typeface="+mn-ea"/>
              </a:rPr>
              <a:t>男性</a:t>
            </a:r>
          </a:p>
        </p:txBody>
      </p:sp>
      <p:sp>
        <p:nvSpPr>
          <p:cNvPr id="17" name="テキスト ボックス 16"/>
          <p:cNvSpPr txBox="1"/>
          <p:nvPr/>
        </p:nvSpPr>
        <p:spPr>
          <a:xfrm>
            <a:off x="5563761" y="3645961"/>
            <a:ext cx="909145" cy="369332"/>
          </a:xfrm>
          <a:prstGeom prst="rect">
            <a:avLst/>
          </a:prstGeom>
          <a:noFill/>
        </p:spPr>
        <p:txBody>
          <a:bodyPr wrap="square" rtlCol="0">
            <a:spAutoFit/>
          </a:bodyPr>
          <a:lstStyle/>
          <a:p>
            <a:r>
              <a:rPr kumimoji="1" lang="ja-JP" altLang="en-US" sz="1800" dirty="0">
                <a:solidFill>
                  <a:schemeClr val="tx1">
                    <a:lumMod val="75000"/>
                    <a:lumOff val="25000"/>
                  </a:schemeClr>
                </a:solidFill>
                <a:latin typeface="+mn-ea"/>
                <a:ea typeface="+mn-ea"/>
              </a:rPr>
              <a:t>女性</a:t>
            </a:r>
          </a:p>
        </p:txBody>
      </p:sp>
      <p:sp>
        <p:nvSpPr>
          <p:cNvPr id="18" name="テキスト ボックス 17"/>
          <p:cNvSpPr txBox="1"/>
          <p:nvPr/>
        </p:nvSpPr>
        <p:spPr>
          <a:xfrm>
            <a:off x="3406816" y="1214985"/>
            <a:ext cx="1510172" cy="369332"/>
          </a:xfrm>
          <a:prstGeom prst="rect">
            <a:avLst/>
          </a:prstGeom>
          <a:noFill/>
        </p:spPr>
        <p:txBody>
          <a:bodyPr wrap="square" rtlCol="0">
            <a:spAutoFit/>
          </a:bodyPr>
          <a:lstStyle/>
          <a:p>
            <a:r>
              <a:rPr kumimoji="1" lang="en-US" altLang="ja-JP" sz="1800" dirty="0">
                <a:solidFill>
                  <a:schemeClr val="tx1">
                    <a:lumMod val="75000"/>
                    <a:lumOff val="25000"/>
                  </a:schemeClr>
                </a:solidFill>
              </a:rPr>
              <a:t>n=49</a:t>
            </a:r>
            <a:endParaRPr kumimoji="1" lang="ja-JP" altLang="en-US" sz="1800" dirty="0">
              <a:solidFill>
                <a:schemeClr val="tx1">
                  <a:lumMod val="75000"/>
                  <a:lumOff val="25000"/>
                </a:schemeClr>
              </a:solidFill>
            </a:endParaRPr>
          </a:p>
        </p:txBody>
      </p:sp>
      <p:sp>
        <p:nvSpPr>
          <p:cNvPr id="19" name="テキスト ボックス 18"/>
          <p:cNvSpPr txBox="1"/>
          <p:nvPr/>
        </p:nvSpPr>
        <p:spPr>
          <a:xfrm>
            <a:off x="7605013" y="1237888"/>
            <a:ext cx="1510172" cy="369332"/>
          </a:xfrm>
          <a:prstGeom prst="rect">
            <a:avLst/>
          </a:prstGeom>
          <a:noFill/>
        </p:spPr>
        <p:txBody>
          <a:bodyPr wrap="square" rtlCol="0">
            <a:spAutoFit/>
          </a:bodyPr>
          <a:lstStyle/>
          <a:p>
            <a:r>
              <a:rPr kumimoji="1" lang="en-US" altLang="ja-JP" sz="1800" dirty="0">
                <a:solidFill>
                  <a:schemeClr val="tx1">
                    <a:lumMod val="75000"/>
                    <a:lumOff val="25000"/>
                  </a:schemeClr>
                </a:solidFill>
              </a:rPr>
              <a:t>n=49</a:t>
            </a:r>
            <a:endParaRPr kumimoji="1" lang="ja-JP" altLang="en-US" sz="1800" dirty="0">
              <a:solidFill>
                <a:schemeClr val="tx1">
                  <a:lumMod val="75000"/>
                  <a:lumOff val="25000"/>
                </a:schemeClr>
              </a:solidFill>
            </a:endParaRPr>
          </a:p>
        </p:txBody>
      </p:sp>
    </p:spTree>
    <p:extLst>
      <p:ext uri="{BB962C8B-B14F-4D97-AF65-F5344CB8AC3E}">
        <p14:creationId xmlns:p14="http://schemas.microsoft.com/office/powerpoint/2010/main" val="243510196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賛成意識仮説モデル</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827281" y="8463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39" name="グループ化 38"/>
          <p:cNvGrpSpPr/>
          <p:nvPr/>
        </p:nvGrpSpPr>
        <p:grpSpPr>
          <a:xfrm>
            <a:off x="183911" y="840406"/>
            <a:ext cx="8502889" cy="6755875"/>
            <a:chOff x="415674" y="-180863"/>
            <a:chExt cx="9572828" cy="8065379"/>
          </a:xfrm>
        </p:grpSpPr>
        <p:graphicFrame>
          <p:nvGraphicFramePr>
            <p:cNvPr id="40" name="図表 39"/>
            <p:cNvGraphicFramePr/>
            <p:nvPr/>
          </p:nvGraphicFramePr>
          <p:xfrm flipH="1">
            <a:off x="6268272" y="852916"/>
            <a:ext cx="3720230" cy="5418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1" name="図表 40"/>
            <p:cNvGraphicFramePr/>
            <p:nvPr/>
          </p:nvGraphicFramePr>
          <p:xfrm>
            <a:off x="2646924" y="155028"/>
            <a:ext cx="2986197" cy="77294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2" name="図表 41"/>
            <p:cNvGraphicFramePr/>
            <p:nvPr>
              <p:extLst>
                <p:ext uri="{D42A27DB-BD31-4B8C-83A1-F6EECF244321}">
                  <p14:modId xmlns:p14="http://schemas.microsoft.com/office/powerpoint/2010/main" val="4221467487"/>
                </p:ext>
              </p:extLst>
            </p:nvPr>
          </p:nvGraphicFramePr>
          <p:xfrm>
            <a:off x="415674" y="-180863"/>
            <a:ext cx="2406195" cy="79145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sp>
        <p:nvSpPr>
          <p:cNvPr id="5" name="テキスト ボックス 4"/>
          <p:cNvSpPr txBox="1"/>
          <p:nvPr/>
        </p:nvSpPr>
        <p:spPr>
          <a:xfrm>
            <a:off x="5532358" y="1230090"/>
            <a:ext cx="3004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重回帰分析</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ステップワイズ法</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endPar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endParaRPr>
          </a:p>
        </p:txBody>
      </p:sp>
      <p:cxnSp>
        <p:nvCxnSpPr>
          <p:cNvPr id="13" name="直線矢印コネクタ 12"/>
          <p:cNvCxnSpPr/>
          <p:nvPr/>
        </p:nvCxnSpPr>
        <p:spPr>
          <a:xfrm>
            <a:off x="4595546" y="1551008"/>
            <a:ext cx="809978" cy="113431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a:off x="4595546" y="1840375"/>
            <a:ext cx="798402" cy="26853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p:cNvCxnSpPr/>
          <p:nvPr/>
        </p:nvCxnSpPr>
        <p:spPr>
          <a:xfrm>
            <a:off x="4595546" y="2882096"/>
            <a:ext cx="809978" cy="18288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V="1">
            <a:off x="4595546" y="2840658"/>
            <a:ext cx="798402" cy="8632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4595546" y="3975782"/>
            <a:ext cx="786828" cy="8854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flipV="1">
            <a:off x="4595546" y="3161576"/>
            <a:ext cx="786828" cy="187375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595546" y="3432764"/>
            <a:ext cx="809978" cy="26427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876791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賛成意識仮説モデル</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827281" y="8463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39" name="グループ化 38"/>
          <p:cNvGrpSpPr/>
          <p:nvPr/>
        </p:nvGrpSpPr>
        <p:grpSpPr>
          <a:xfrm>
            <a:off x="183911" y="840406"/>
            <a:ext cx="8502889" cy="6755875"/>
            <a:chOff x="415674" y="-180863"/>
            <a:chExt cx="9572828" cy="8065379"/>
          </a:xfrm>
        </p:grpSpPr>
        <p:graphicFrame>
          <p:nvGraphicFramePr>
            <p:cNvPr id="40" name="図表 39"/>
            <p:cNvGraphicFramePr/>
            <p:nvPr/>
          </p:nvGraphicFramePr>
          <p:xfrm flipH="1">
            <a:off x="6268272" y="852916"/>
            <a:ext cx="3720230" cy="5418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1" name="図表 40"/>
            <p:cNvGraphicFramePr/>
            <p:nvPr>
              <p:extLst>
                <p:ext uri="{D42A27DB-BD31-4B8C-83A1-F6EECF244321}">
                  <p14:modId xmlns:p14="http://schemas.microsoft.com/office/powerpoint/2010/main" val="109696581"/>
                </p:ext>
              </p:extLst>
            </p:nvPr>
          </p:nvGraphicFramePr>
          <p:xfrm>
            <a:off x="2646924" y="155028"/>
            <a:ext cx="2986197" cy="77294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2" name="図表 41"/>
            <p:cNvGraphicFramePr/>
            <p:nvPr>
              <p:extLst>
                <p:ext uri="{D42A27DB-BD31-4B8C-83A1-F6EECF244321}">
                  <p14:modId xmlns:p14="http://schemas.microsoft.com/office/powerpoint/2010/main" val="3183740877"/>
                </p:ext>
              </p:extLst>
            </p:nvPr>
          </p:nvGraphicFramePr>
          <p:xfrm>
            <a:off x="415674" y="-180863"/>
            <a:ext cx="2406195" cy="79145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sp>
        <p:nvSpPr>
          <p:cNvPr id="5" name="テキスト ボックス 4"/>
          <p:cNvSpPr txBox="1"/>
          <p:nvPr/>
        </p:nvSpPr>
        <p:spPr>
          <a:xfrm>
            <a:off x="5532358" y="1230090"/>
            <a:ext cx="3004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重回帰分析</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ステップワイズ法</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endPar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endParaRPr>
          </a:p>
        </p:txBody>
      </p:sp>
      <p:cxnSp>
        <p:nvCxnSpPr>
          <p:cNvPr id="13" name="直線矢印コネクタ 12"/>
          <p:cNvCxnSpPr/>
          <p:nvPr/>
        </p:nvCxnSpPr>
        <p:spPr>
          <a:xfrm>
            <a:off x="4595546" y="1551008"/>
            <a:ext cx="809978" cy="1134319"/>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a:off x="4641948" y="2064975"/>
            <a:ext cx="798402" cy="2685327"/>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p:cNvCxnSpPr/>
          <p:nvPr/>
        </p:nvCxnSpPr>
        <p:spPr>
          <a:xfrm>
            <a:off x="4595546" y="2882096"/>
            <a:ext cx="809978" cy="1828800"/>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V="1">
            <a:off x="4595546" y="2840658"/>
            <a:ext cx="798402" cy="863241"/>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4595546" y="3975782"/>
            <a:ext cx="786828" cy="885464"/>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flipV="1">
            <a:off x="4595546" y="3161576"/>
            <a:ext cx="786828" cy="1873753"/>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595546" y="3432764"/>
            <a:ext cx="809978" cy="2642751"/>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sp>
        <p:nvSpPr>
          <p:cNvPr id="17" name="円形吹き出し 8">
            <a:extLst>
              <a:ext uri="{FF2B5EF4-FFF2-40B4-BE49-F238E27FC236}">
                <a16:creationId xmlns:a16="http://schemas.microsoft.com/office/drawing/2014/main" id="{FEFDCFB3-F32A-46D9-B813-544254573B4B}"/>
              </a:ext>
            </a:extLst>
          </p:cNvPr>
          <p:cNvSpPr/>
          <p:nvPr/>
        </p:nvSpPr>
        <p:spPr>
          <a:xfrm>
            <a:off x="521882" y="1230090"/>
            <a:ext cx="4073664" cy="2484564"/>
          </a:xfrm>
          <a:prstGeom prst="wedgeEllipseCallout">
            <a:avLst>
              <a:gd name="adj1" fmla="val 59217"/>
              <a:gd name="adj2" fmla="val 34520"/>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defTabSz="457200">
              <a:defRPr/>
            </a:pPr>
            <a:r>
              <a:rPr lang="ja-JP" altLang="en-US" sz="2800" dirty="0">
                <a:solidFill>
                  <a:srgbClr val="FFFFFF"/>
                </a:solidFill>
                <a:latin typeface="+mn-ea"/>
              </a:rPr>
              <a:t>個人</a:t>
            </a:r>
            <a:r>
              <a:rPr lang="ja-JP" altLang="en-US" sz="2400" dirty="0">
                <a:solidFill>
                  <a:srgbClr val="FFFFFF"/>
                </a:solidFill>
                <a:latin typeface="+mn-ea"/>
              </a:rPr>
              <a:t>と</a:t>
            </a:r>
            <a:r>
              <a:rPr lang="ja-JP" altLang="en-US" sz="2800" dirty="0">
                <a:solidFill>
                  <a:srgbClr val="FFFFFF"/>
                </a:solidFill>
                <a:latin typeface="+mn-ea"/>
              </a:rPr>
              <a:t>社会</a:t>
            </a:r>
            <a:r>
              <a:rPr lang="ja-JP" altLang="en-US" sz="2400" dirty="0">
                <a:solidFill>
                  <a:srgbClr val="FFFFFF"/>
                </a:solidFill>
                <a:latin typeface="+mn-ea"/>
              </a:rPr>
              <a:t>の選択が</a:t>
            </a:r>
            <a:endParaRPr lang="en-US" altLang="ja-JP" sz="2400" dirty="0">
              <a:solidFill>
                <a:srgbClr val="FFFFFF"/>
              </a:solidFill>
              <a:latin typeface="+mn-ea"/>
            </a:endParaRPr>
          </a:p>
          <a:p>
            <a:pPr lvl="0" algn="ctr" defTabSz="457200">
              <a:defRPr/>
            </a:pPr>
            <a:r>
              <a:rPr lang="ja-JP" altLang="en-US" sz="2400" dirty="0">
                <a:solidFill>
                  <a:srgbClr val="FFFFFF"/>
                </a:solidFill>
                <a:latin typeface="+mn-ea"/>
              </a:rPr>
              <a:t>いつも同じとは限らない</a:t>
            </a:r>
            <a:endParaRPr lang="en-US" altLang="ja-JP" sz="2400" dirty="0">
              <a:solidFill>
                <a:srgbClr val="FFFFFF"/>
              </a:solidFill>
              <a:latin typeface="+mn-ea"/>
            </a:endParaRPr>
          </a:p>
          <a:p>
            <a:pPr lvl="0" algn="ctr" defTabSz="457200">
              <a:defRPr/>
            </a:pPr>
            <a:r>
              <a:rPr lang="ja-JP" altLang="en-US" sz="2000" dirty="0">
                <a:solidFill>
                  <a:srgbClr val="FFFFFF"/>
                </a:solidFill>
                <a:latin typeface="+mn-ea"/>
              </a:rPr>
              <a:t>社会のことを考えた</a:t>
            </a:r>
            <a:endParaRPr lang="en-US" altLang="ja-JP" sz="2000" dirty="0">
              <a:solidFill>
                <a:srgbClr val="FFFFFF"/>
              </a:solidFill>
              <a:latin typeface="+mn-ea"/>
            </a:endParaRPr>
          </a:p>
          <a:p>
            <a:pPr lvl="0" algn="ctr" defTabSz="457200">
              <a:defRPr/>
            </a:pPr>
            <a:r>
              <a:rPr lang="ja-JP" altLang="en-US" sz="2000" dirty="0">
                <a:solidFill>
                  <a:srgbClr val="FFFFFF"/>
                </a:solidFill>
                <a:latin typeface="+mn-ea"/>
              </a:rPr>
              <a:t>判断が有り得る</a:t>
            </a:r>
            <a:endParaRPr lang="en-US" altLang="ja-JP" sz="2000" dirty="0">
              <a:solidFill>
                <a:srgbClr val="FFFFFF"/>
              </a:solidFill>
              <a:latin typeface="+mn-ea"/>
            </a:endParaRPr>
          </a:p>
        </p:txBody>
      </p:sp>
      <p:sp>
        <p:nvSpPr>
          <p:cNvPr id="23" name="四角形: 角を丸くする 7">
            <a:extLst>
              <a:ext uri="{FF2B5EF4-FFF2-40B4-BE49-F238E27FC236}">
                <a16:creationId xmlns:a16="http://schemas.microsoft.com/office/drawing/2014/main" id="{0D214835-62A2-4314-89C4-D53A4D3F74EE}"/>
              </a:ext>
            </a:extLst>
          </p:cNvPr>
          <p:cNvSpPr/>
          <p:nvPr/>
        </p:nvSpPr>
        <p:spPr>
          <a:xfrm>
            <a:off x="183911" y="3986692"/>
            <a:ext cx="4926107" cy="2476718"/>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FFFFFF"/>
                </a:solidFill>
                <a:effectLst/>
                <a:uLnTx/>
                <a:uFillTx/>
                <a:latin typeface="+mn-ea"/>
                <a:cs typeface="+mn-cs"/>
                <a:sym typeface="Arial"/>
              </a:rPr>
              <a:t>社会にとっては不要でも、</a:t>
            </a:r>
            <a:endParaRPr kumimoji="1" lang="en-US" altLang="ja-JP" sz="24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FFFFFF"/>
                </a:solidFill>
                <a:effectLst/>
                <a:uLnTx/>
                <a:uFillTx/>
                <a:latin typeface="+mn-ea"/>
                <a:cs typeface="+mn-cs"/>
                <a:sym typeface="Arial"/>
              </a:rPr>
              <a:t>個人にとっては便利だから必要</a:t>
            </a:r>
            <a:r>
              <a:rPr kumimoji="1" lang="en-US" altLang="ja-JP" sz="2400" b="0" i="0" u="none" strike="noStrike" kern="0" cap="none" spc="0" normalizeH="0" baseline="0" noProof="0" dirty="0">
                <a:ln>
                  <a:noFill/>
                </a:ln>
                <a:solidFill>
                  <a:srgbClr val="FFFFFF"/>
                </a:solidFill>
                <a:effectLst/>
                <a:uLnTx/>
                <a:uFillTx/>
                <a:latin typeface="+mn-ea"/>
                <a:cs typeface="+mn-cs"/>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a:t>
            </a:r>
            <a:r>
              <a:rPr kumimoji="1" lang="ja-JP" altLang="en-US" sz="3200" b="0" i="0" u="none" strike="noStrike" kern="0" cap="none" spc="0" normalizeH="0" baseline="0" noProof="0" dirty="0">
                <a:ln>
                  <a:noFill/>
                </a:ln>
                <a:solidFill>
                  <a:srgbClr val="FFFFFF"/>
                </a:solidFill>
                <a:effectLst/>
                <a:uLnTx/>
                <a:uFillTx/>
                <a:latin typeface="+mn-ea"/>
                <a:cs typeface="+mn-cs"/>
                <a:sym typeface="Arial"/>
              </a:rPr>
              <a:t>社会的ジレンマ</a:t>
            </a:r>
          </a:p>
        </p:txBody>
      </p:sp>
    </p:spTree>
    <p:extLst>
      <p:ext uri="{BB962C8B-B14F-4D97-AF65-F5344CB8AC3E}">
        <p14:creationId xmlns:p14="http://schemas.microsoft.com/office/powerpoint/2010/main" val="3287381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図表 32"/>
          <p:cNvGraphicFramePr/>
          <p:nvPr>
            <p:extLst>
              <p:ext uri="{D42A27DB-BD31-4B8C-83A1-F6EECF244321}">
                <p14:modId xmlns:p14="http://schemas.microsoft.com/office/powerpoint/2010/main" val="1034919199"/>
              </p:ext>
            </p:extLst>
          </p:nvPr>
        </p:nvGraphicFramePr>
        <p:xfrm>
          <a:off x="2987421" y="1095248"/>
          <a:ext cx="2652435" cy="6474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グループ化 14"/>
          <p:cNvGrpSpPr/>
          <p:nvPr/>
        </p:nvGrpSpPr>
        <p:grpSpPr>
          <a:xfrm>
            <a:off x="1126449" y="815926"/>
            <a:ext cx="7645304" cy="6585876"/>
            <a:chOff x="1126449" y="815926"/>
            <a:chExt cx="7645304" cy="6585876"/>
          </a:xfrm>
        </p:grpSpPr>
        <p:grpSp>
          <p:nvGrpSpPr>
            <p:cNvPr id="14" name="グループ化 13"/>
            <p:cNvGrpSpPr/>
            <p:nvPr/>
          </p:nvGrpSpPr>
          <p:grpSpPr>
            <a:xfrm>
              <a:off x="1126449" y="815926"/>
              <a:ext cx="7645304" cy="6585876"/>
              <a:chOff x="296452" y="815926"/>
              <a:chExt cx="7645304" cy="6585876"/>
            </a:xfrm>
          </p:grpSpPr>
          <p:grpSp>
            <p:nvGrpSpPr>
              <p:cNvPr id="39" name="グループ化 38"/>
              <p:cNvGrpSpPr/>
              <p:nvPr/>
            </p:nvGrpSpPr>
            <p:grpSpPr>
              <a:xfrm>
                <a:off x="296452" y="815926"/>
                <a:ext cx="7645304" cy="6585876"/>
                <a:chOff x="542376" y="-210087"/>
                <a:chExt cx="8607331" cy="7862429"/>
              </a:xfrm>
            </p:grpSpPr>
            <p:graphicFrame>
              <p:nvGraphicFramePr>
                <p:cNvPr id="40" name="図表 39"/>
                <p:cNvGraphicFramePr/>
                <p:nvPr/>
              </p:nvGraphicFramePr>
              <p:xfrm>
                <a:off x="6268271" y="-210087"/>
                <a:ext cx="2881436" cy="75241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2" name="図表 41"/>
                <p:cNvGraphicFramePr/>
                <p:nvPr>
                  <p:extLst>
                    <p:ext uri="{D42A27DB-BD31-4B8C-83A1-F6EECF244321}">
                      <p14:modId xmlns:p14="http://schemas.microsoft.com/office/powerpoint/2010/main" val="342907820"/>
                    </p:ext>
                  </p:extLst>
                </p:nvPr>
              </p:nvGraphicFramePr>
              <p:xfrm>
                <a:off x="542376" y="155029"/>
                <a:ext cx="2253720" cy="7497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9" name="直線矢印コネクタ 8"/>
              <p:cNvCxnSpPr/>
              <p:nvPr/>
            </p:nvCxnSpPr>
            <p:spPr>
              <a:xfrm>
                <a:off x="4572396" y="1706338"/>
                <a:ext cx="809978" cy="11472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4572396" y="2919835"/>
                <a:ext cx="818923" cy="778955"/>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V="1">
                <a:off x="4572396" y="3090041"/>
                <a:ext cx="818923" cy="203375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4572396" y="3309312"/>
                <a:ext cx="809978" cy="29359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4572396" y="2932389"/>
                <a:ext cx="818923" cy="1923709"/>
              </a:xfrm>
              <a:prstGeom prst="straightConnector1">
                <a:avLst/>
              </a:prstGeom>
              <a:ln>
                <a:solidFill>
                  <a:schemeClr val="tx1">
                    <a:alpha val="2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4572396" y="4070377"/>
                <a:ext cx="818923" cy="955023"/>
              </a:xfrm>
              <a:prstGeom prst="straightConnector1">
                <a:avLst/>
              </a:prstGeom>
              <a:ln>
                <a:solidFill>
                  <a:schemeClr val="tx1">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4572396" y="1968609"/>
                <a:ext cx="818923" cy="2655643"/>
              </a:xfrm>
              <a:prstGeom prst="straightConnector1">
                <a:avLst/>
              </a:prstGeom>
              <a:ln>
                <a:solidFill>
                  <a:schemeClr val="tx1">
                    <a:alpha val="2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テキスト ボックス 26">
              <a:extLst>
                <a:ext uri="{FF2B5EF4-FFF2-40B4-BE49-F238E27FC236}">
                  <a16:creationId xmlns:a16="http://schemas.microsoft.com/office/drawing/2014/main" id="{D9E6F8BC-8811-42D9-BDB6-A6BC9181B148}"/>
                </a:ext>
              </a:extLst>
            </p:cNvPr>
            <p:cNvSpPr txBox="1"/>
            <p:nvPr/>
          </p:nvSpPr>
          <p:spPr>
            <a:xfrm>
              <a:off x="5363965" y="2411760"/>
              <a:ext cx="860485"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.168**</a:t>
              </a:r>
              <a:endParaRPr kumimoji="0"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0" name="テキスト ボックス 29">
              <a:extLst>
                <a:ext uri="{FF2B5EF4-FFF2-40B4-BE49-F238E27FC236}">
                  <a16:creationId xmlns:a16="http://schemas.microsoft.com/office/drawing/2014/main" id="{949FEB48-0C95-49D5-BC2F-FB468502709F}"/>
                </a:ext>
              </a:extLst>
            </p:cNvPr>
            <p:cNvSpPr txBox="1"/>
            <p:nvPr/>
          </p:nvSpPr>
          <p:spPr>
            <a:xfrm>
              <a:off x="4966668" y="4170925"/>
              <a:ext cx="1080961"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-.244***</a:t>
              </a:r>
              <a:endParaRPr kumimoji="0"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1" name="テキスト ボックス 30">
              <a:extLst>
                <a:ext uri="{FF2B5EF4-FFF2-40B4-BE49-F238E27FC236}">
                  <a16:creationId xmlns:a16="http://schemas.microsoft.com/office/drawing/2014/main" id="{DEDA5AE9-D353-430F-BBD5-B07AE032BD9C}"/>
                </a:ext>
              </a:extLst>
            </p:cNvPr>
            <p:cNvSpPr txBox="1"/>
            <p:nvPr/>
          </p:nvSpPr>
          <p:spPr>
            <a:xfrm>
              <a:off x="5542874" y="5478271"/>
              <a:ext cx="917537"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-.161**</a:t>
              </a:r>
              <a:endParaRPr kumimoji="0"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29" name="テキスト ボックス 28"/>
            <p:cNvSpPr txBox="1"/>
            <p:nvPr/>
          </p:nvSpPr>
          <p:spPr>
            <a:xfrm>
              <a:off x="5117859" y="3066910"/>
              <a:ext cx="1434662"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.224</a:t>
              </a:r>
              <a:r>
                <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rPr>
                <a:t>***</a:t>
              </a: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賛成意識結果</a:t>
            </a:r>
            <a:endParaRPr kumimoji="1" lang="ja-JP" altLang="en-US"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60494" y="169838"/>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13" name="グループ化 12"/>
          <p:cNvGrpSpPr/>
          <p:nvPr/>
        </p:nvGrpSpPr>
        <p:grpSpPr>
          <a:xfrm>
            <a:off x="5835190" y="1202143"/>
            <a:ext cx="3935387" cy="923330"/>
            <a:chOff x="4977385" y="5898234"/>
            <a:chExt cx="3935387" cy="923330"/>
          </a:xfrm>
        </p:grpSpPr>
        <p:sp>
          <p:nvSpPr>
            <p:cNvPr id="47" name="テキスト ボックス 46"/>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=.207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7" name="直線矢印コネクタ 6"/>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2" name="吹き出し: 角を丸めた四角形 17">
            <a:extLst>
              <a:ext uri="{FF2B5EF4-FFF2-40B4-BE49-F238E27FC236}">
                <a16:creationId xmlns:a16="http://schemas.microsoft.com/office/drawing/2014/main" id="{0BEF9A35-A5B0-44C8-ACB2-74F6A7E97F14}"/>
              </a:ext>
            </a:extLst>
          </p:cNvPr>
          <p:cNvSpPr/>
          <p:nvPr/>
        </p:nvSpPr>
        <p:spPr>
          <a:xfrm>
            <a:off x="78785" y="1181963"/>
            <a:ext cx="2991394" cy="1786862"/>
          </a:xfrm>
          <a:prstGeom prst="wedgeRoundRectCallout">
            <a:avLst>
              <a:gd name="adj1" fmla="val 58394"/>
              <a:gd name="adj2" fmla="val -2244"/>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社会全体</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にコンビニが</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移動距離短縮の</a:t>
            </a:r>
            <a:endParaRPr kumimoji="1" lang="en-US" altLang="ja-JP" sz="20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便益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をもたらしていると感じる人ほど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mn-ea"/>
                <a:cs typeface="+mn-cs"/>
                <a:sym typeface="Arial"/>
              </a:rPr>
              <a:t>24</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時間営業に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賛成</a:t>
            </a:r>
          </a:p>
        </p:txBody>
      </p:sp>
      <p:sp>
        <p:nvSpPr>
          <p:cNvPr id="34" name="吹き出し: 角を丸めた四角形 17">
            <a:extLst>
              <a:ext uri="{FF2B5EF4-FFF2-40B4-BE49-F238E27FC236}">
                <a16:creationId xmlns:a16="http://schemas.microsoft.com/office/drawing/2014/main" id="{0BEF9A35-A5B0-44C8-ACB2-74F6A7E97F14}"/>
              </a:ext>
            </a:extLst>
          </p:cNvPr>
          <p:cNvSpPr/>
          <p:nvPr/>
        </p:nvSpPr>
        <p:spPr>
          <a:xfrm>
            <a:off x="79510" y="3089910"/>
            <a:ext cx="2991394" cy="1004438"/>
          </a:xfrm>
          <a:prstGeom prst="wedgeRoundRectCallout">
            <a:avLst>
              <a:gd name="adj1" fmla="val 59731"/>
              <a:gd name="adj2" fmla="val 16006"/>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高齢者よりも</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学生</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の方が</a:t>
            </a:r>
            <a:endParaRPr kumimoji="1" lang="en-US" altLang="ja-JP" sz="2000" b="1"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mn-ea"/>
                <a:cs typeface="+mn-cs"/>
                <a:sym typeface="Arial"/>
              </a:rPr>
              <a:t>24</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時間営業に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賛成</a:t>
            </a:r>
          </a:p>
        </p:txBody>
      </p:sp>
      <p:sp>
        <p:nvSpPr>
          <p:cNvPr id="35" name="吹き出し: 角を丸めた四角形 17">
            <a:extLst>
              <a:ext uri="{FF2B5EF4-FFF2-40B4-BE49-F238E27FC236}">
                <a16:creationId xmlns:a16="http://schemas.microsoft.com/office/drawing/2014/main" id="{0BEF9A35-A5B0-44C8-ACB2-74F6A7E97F14}"/>
              </a:ext>
            </a:extLst>
          </p:cNvPr>
          <p:cNvSpPr/>
          <p:nvPr/>
        </p:nvSpPr>
        <p:spPr>
          <a:xfrm>
            <a:off x="58235" y="4176470"/>
            <a:ext cx="3163534" cy="2310705"/>
          </a:xfrm>
          <a:prstGeom prst="wedgeRoundRectCallout">
            <a:avLst>
              <a:gd name="adj1" fmla="val 57354"/>
              <a:gd name="adj2" fmla="val 9717"/>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mn-ea"/>
                <a:cs typeface="+mn-cs"/>
                <a:sym typeface="Arial"/>
              </a:rPr>
              <a:t>深夜</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のコンビニの存在を</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「欠かせない」</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に対して</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「なくても困らない」</a:t>
            </a:r>
            <a:endParaRPr kumimoji="1" lang="en-US" altLang="ja-JP" sz="24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「なくてもよい」</a:t>
            </a:r>
            <a:endParaRPr kumimoji="1" lang="en-US" altLang="ja-JP" sz="24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と考える人ほど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mn-ea"/>
                <a:cs typeface="+mn-cs"/>
                <a:sym typeface="Arial"/>
              </a:rPr>
              <a:t>24</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時間営業に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反対</a:t>
            </a:r>
          </a:p>
        </p:txBody>
      </p:sp>
    </p:spTree>
    <p:extLst>
      <p:ext uri="{BB962C8B-B14F-4D97-AF65-F5344CB8AC3E}">
        <p14:creationId xmlns:p14="http://schemas.microsoft.com/office/powerpoint/2010/main" val="22801882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図表 27"/>
          <p:cNvGraphicFramePr/>
          <p:nvPr>
            <p:extLst>
              <p:ext uri="{D42A27DB-BD31-4B8C-83A1-F6EECF244321}">
                <p14:modId xmlns:p14="http://schemas.microsoft.com/office/powerpoint/2010/main" val="2978150414"/>
              </p:ext>
            </p:extLst>
          </p:nvPr>
        </p:nvGraphicFramePr>
        <p:xfrm>
          <a:off x="3022303" y="1121761"/>
          <a:ext cx="2652435" cy="6474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グループ化 5"/>
          <p:cNvGrpSpPr/>
          <p:nvPr/>
        </p:nvGrpSpPr>
        <p:grpSpPr>
          <a:xfrm>
            <a:off x="1182721" y="902551"/>
            <a:ext cx="7663320" cy="6499251"/>
            <a:chOff x="1126449" y="902551"/>
            <a:chExt cx="7663320" cy="6499251"/>
          </a:xfrm>
        </p:grpSpPr>
        <p:grpSp>
          <p:nvGrpSpPr>
            <p:cNvPr id="14" name="グループ化 13"/>
            <p:cNvGrpSpPr/>
            <p:nvPr/>
          </p:nvGrpSpPr>
          <p:grpSpPr>
            <a:xfrm>
              <a:off x="1126449" y="902551"/>
              <a:ext cx="7663320" cy="6499251"/>
              <a:chOff x="296452" y="902551"/>
              <a:chExt cx="7663320" cy="6499251"/>
            </a:xfrm>
          </p:grpSpPr>
          <p:grpSp>
            <p:nvGrpSpPr>
              <p:cNvPr id="39" name="グループ化 38"/>
              <p:cNvGrpSpPr/>
              <p:nvPr/>
            </p:nvGrpSpPr>
            <p:grpSpPr>
              <a:xfrm>
                <a:off x="296452" y="902551"/>
                <a:ext cx="7663320" cy="6499251"/>
                <a:chOff x="542376" y="-106671"/>
                <a:chExt cx="8627615" cy="7759013"/>
              </a:xfrm>
            </p:grpSpPr>
            <p:graphicFrame>
              <p:nvGraphicFramePr>
                <p:cNvPr id="40" name="図表 39"/>
                <p:cNvGraphicFramePr/>
                <p:nvPr>
                  <p:extLst>
                    <p:ext uri="{D42A27DB-BD31-4B8C-83A1-F6EECF244321}">
                      <p14:modId xmlns:p14="http://schemas.microsoft.com/office/powerpoint/2010/main" val="816723338"/>
                    </p:ext>
                  </p:extLst>
                </p:nvPr>
              </p:nvGraphicFramePr>
              <p:xfrm>
                <a:off x="6278343" y="-106671"/>
                <a:ext cx="2891648" cy="74550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2" name="図表 41"/>
                <p:cNvGraphicFramePr/>
                <p:nvPr>
                  <p:extLst>
                    <p:ext uri="{D42A27DB-BD31-4B8C-83A1-F6EECF244321}">
                      <p14:modId xmlns:p14="http://schemas.microsoft.com/office/powerpoint/2010/main" val="846786259"/>
                    </p:ext>
                  </p:extLst>
                </p:nvPr>
              </p:nvGraphicFramePr>
              <p:xfrm>
                <a:off x="542376" y="155029"/>
                <a:ext cx="2253720" cy="7497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9" name="直線矢印コネクタ 8"/>
              <p:cNvCxnSpPr/>
              <p:nvPr/>
            </p:nvCxnSpPr>
            <p:spPr>
              <a:xfrm>
                <a:off x="4572396" y="1706338"/>
                <a:ext cx="809978" cy="1147221"/>
              </a:xfrm>
              <a:prstGeom prst="straightConnector1">
                <a:avLst/>
              </a:prstGeom>
              <a:ln w="19050">
                <a:solidFill>
                  <a:schemeClr val="tx1">
                    <a:alpha val="2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4572396" y="2919835"/>
                <a:ext cx="818923" cy="778955"/>
              </a:xfrm>
              <a:prstGeom prst="straightConnector1">
                <a:avLst/>
              </a:prstGeom>
              <a:ln w="19050">
                <a:solidFill>
                  <a:schemeClr val="tx1">
                    <a:alpha val="2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V="1">
                <a:off x="4572396" y="3090041"/>
                <a:ext cx="818923" cy="2033752"/>
              </a:xfrm>
              <a:prstGeom prst="straightConnector1">
                <a:avLst/>
              </a:prstGeom>
              <a:ln w="19050">
                <a:solidFill>
                  <a:schemeClr val="tx1">
                    <a:alpha val="2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4572396" y="3309312"/>
                <a:ext cx="809978" cy="2935913"/>
              </a:xfrm>
              <a:prstGeom prst="straightConnector1">
                <a:avLst/>
              </a:prstGeom>
              <a:ln>
                <a:solidFill>
                  <a:schemeClr val="tx1">
                    <a:alpha val="2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4572396" y="2932389"/>
                <a:ext cx="818923" cy="1923709"/>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4572396" y="4070377"/>
                <a:ext cx="818923" cy="955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4572396" y="1968609"/>
                <a:ext cx="818923" cy="2655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テキスト ボックス 32">
              <a:extLst>
                <a:ext uri="{FF2B5EF4-FFF2-40B4-BE49-F238E27FC236}">
                  <a16:creationId xmlns:a16="http://schemas.microsoft.com/office/drawing/2014/main" id="{5AEB89B6-D02E-4698-B6C6-526034FCFA41}"/>
                </a:ext>
              </a:extLst>
            </p:cNvPr>
            <p:cNvSpPr txBox="1"/>
            <p:nvPr/>
          </p:nvSpPr>
          <p:spPr>
            <a:xfrm>
              <a:off x="5769824" y="3106814"/>
              <a:ext cx="948244"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.181**</a:t>
              </a:r>
              <a:endParaRPr kumimoji="0"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6" name="テキスト ボックス 35">
              <a:extLst>
                <a:ext uri="{FF2B5EF4-FFF2-40B4-BE49-F238E27FC236}">
                  <a16:creationId xmlns:a16="http://schemas.microsoft.com/office/drawing/2014/main" id="{AAAD7D3E-455D-4025-A6B8-67A06B6E2010}"/>
                </a:ext>
              </a:extLst>
            </p:cNvPr>
            <p:cNvSpPr txBox="1"/>
            <p:nvPr/>
          </p:nvSpPr>
          <p:spPr>
            <a:xfrm>
              <a:off x="5210290" y="4615685"/>
              <a:ext cx="948244"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.190***</a:t>
              </a:r>
              <a:endParaRPr kumimoji="0"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7" name="テキスト ボックス 36">
              <a:extLst>
                <a:ext uri="{FF2B5EF4-FFF2-40B4-BE49-F238E27FC236}">
                  <a16:creationId xmlns:a16="http://schemas.microsoft.com/office/drawing/2014/main" id="{89AE15F5-2B47-4904-A207-66095346A9BF}"/>
                </a:ext>
              </a:extLst>
            </p:cNvPr>
            <p:cNvSpPr txBox="1"/>
            <p:nvPr/>
          </p:nvSpPr>
          <p:spPr>
            <a:xfrm>
              <a:off x="5095157" y="3701702"/>
              <a:ext cx="1009919"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-.149**</a:t>
              </a:r>
              <a:endParaRPr kumimoji="0"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賛成意識結果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633019" y="233211"/>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13" name="グループ化 12"/>
          <p:cNvGrpSpPr/>
          <p:nvPr/>
        </p:nvGrpSpPr>
        <p:grpSpPr>
          <a:xfrm>
            <a:off x="5824637" y="1200802"/>
            <a:ext cx="3935387" cy="923330"/>
            <a:chOff x="4977385" y="5898234"/>
            <a:chExt cx="3935387" cy="923330"/>
          </a:xfrm>
        </p:grpSpPr>
        <p:sp>
          <p:nvSpPr>
            <p:cNvPr id="47" name="テキスト ボックス 46"/>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7" name="直線矢印コネクタ 6"/>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8" name="吹き出し: 角を丸めた四角形 17">
            <a:extLst>
              <a:ext uri="{FF2B5EF4-FFF2-40B4-BE49-F238E27FC236}">
                <a16:creationId xmlns:a16="http://schemas.microsoft.com/office/drawing/2014/main" id="{0BEF9A35-A5B0-44C8-ACB2-74F6A7E97F14}"/>
              </a:ext>
            </a:extLst>
          </p:cNvPr>
          <p:cNvSpPr/>
          <p:nvPr/>
        </p:nvSpPr>
        <p:spPr>
          <a:xfrm>
            <a:off x="28136" y="1174830"/>
            <a:ext cx="3156410" cy="1931984"/>
          </a:xfrm>
          <a:prstGeom prst="wedgeRoundRectCallout">
            <a:avLst>
              <a:gd name="adj1" fmla="val 55190"/>
              <a:gd name="adj2" fmla="val -5809"/>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社会全体</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にコンビニが</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移動距離短縮の便益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をもたらしていると感じる人ほど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社会の人々</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が</a:t>
            </a:r>
            <a:r>
              <a:rPr kumimoji="1" lang="en-US" altLang="ja-JP" sz="2000" b="1" i="0" u="none" strike="noStrike" kern="1200" cap="none" spc="0" normalizeH="0" baseline="0" noProof="0" dirty="0">
                <a:ln>
                  <a:noFill/>
                </a:ln>
                <a:solidFill>
                  <a:schemeClr val="bg1"/>
                </a:solidFill>
                <a:effectLst/>
                <a:uLnTx/>
                <a:uFillTx/>
                <a:latin typeface="+mn-ea"/>
                <a:cs typeface="+mn-cs"/>
                <a:sym typeface="Arial"/>
              </a:rPr>
              <a:t>24</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時間営業に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賛成</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だと考えている</a:t>
            </a:r>
          </a:p>
        </p:txBody>
      </p:sp>
      <p:sp>
        <p:nvSpPr>
          <p:cNvPr id="43" name="吹き出し: 角を丸めた四角形 17">
            <a:extLst>
              <a:ext uri="{FF2B5EF4-FFF2-40B4-BE49-F238E27FC236}">
                <a16:creationId xmlns:a16="http://schemas.microsoft.com/office/drawing/2014/main" id="{0BEF9A35-A5B0-44C8-ACB2-74F6A7E97F14}"/>
              </a:ext>
            </a:extLst>
          </p:cNvPr>
          <p:cNvSpPr/>
          <p:nvPr/>
        </p:nvSpPr>
        <p:spPr>
          <a:xfrm>
            <a:off x="51790" y="4882770"/>
            <a:ext cx="3134818" cy="1004438"/>
          </a:xfrm>
          <a:prstGeom prst="wedgeRoundRectCallout">
            <a:avLst>
              <a:gd name="adj1" fmla="val 62704"/>
              <a:gd name="adj2" fmla="val -96038"/>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高齢者よりも</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学生</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の方が</a:t>
            </a:r>
            <a:endParaRPr kumimoji="1" lang="en-US" altLang="ja-JP" sz="2000" b="1"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mn-ea"/>
                <a:cs typeface="+mn-cs"/>
                <a:sym typeface="Arial"/>
              </a:rPr>
              <a:t>24</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時間営業に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賛成</a:t>
            </a:r>
          </a:p>
        </p:txBody>
      </p:sp>
      <p:sp>
        <p:nvSpPr>
          <p:cNvPr id="44" name="吹き出し: 角を丸めた四角形 13">
            <a:extLst>
              <a:ext uri="{FF2B5EF4-FFF2-40B4-BE49-F238E27FC236}">
                <a16:creationId xmlns:a16="http://schemas.microsoft.com/office/drawing/2014/main" id="{42410567-8D7A-423B-BDCC-511AE3736526}"/>
              </a:ext>
            </a:extLst>
          </p:cNvPr>
          <p:cNvSpPr/>
          <p:nvPr/>
        </p:nvSpPr>
        <p:spPr>
          <a:xfrm>
            <a:off x="49691" y="3268662"/>
            <a:ext cx="3046739" cy="1195858"/>
          </a:xfrm>
          <a:prstGeom prst="wedgeRoundRectCallout">
            <a:avLst>
              <a:gd name="adj1" fmla="val 58515"/>
              <a:gd name="adj2" fmla="val -58182"/>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朝食を食べない</a:t>
            </a:r>
            <a:endParaRPr kumimoji="1" lang="en-US" altLang="ja-JP" sz="20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ことが多い人ほど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mn-ea"/>
                <a:cs typeface="+mn-cs"/>
                <a:sym typeface="Arial"/>
              </a:rPr>
              <a:t>24</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時間営業に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賛成</a:t>
            </a:r>
          </a:p>
        </p:txBody>
      </p:sp>
    </p:spTree>
    <p:extLst>
      <p:ext uri="{BB962C8B-B14F-4D97-AF65-F5344CB8AC3E}">
        <p14:creationId xmlns:p14="http://schemas.microsoft.com/office/powerpoint/2010/main" val="12028033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400" dirty="0">
                <a:solidFill>
                  <a:srgbClr val="FFFFFF"/>
                </a:solidFill>
                <a:latin typeface="+mn-ea"/>
                <a:ea typeface="+mn-ea"/>
              </a:rPr>
              <a:t>コンビニ利用実態仮説モデル</a:t>
            </a:r>
            <a:endParaRPr kumimoji="1" lang="ja-JP" altLang="en-US"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201926"/>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39" name="グループ化 38"/>
          <p:cNvGrpSpPr/>
          <p:nvPr/>
        </p:nvGrpSpPr>
        <p:grpSpPr>
          <a:xfrm>
            <a:off x="100144" y="1098612"/>
            <a:ext cx="8812628" cy="8664684"/>
            <a:chOff x="-3021957" y="-552001"/>
            <a:chExt cx="15034454" cy="12688324"/>
          </a:xfrm>
        </p:grpSpPr>
        <p:graphicFrame>
          <p:nvGraphicFramePr>
            <p:cNvPr id="40" name="図表 39"/>
            <p:cNvGraphicFramePr/>
            <p:nvPr/>
          </p:nvGraphicFramePr>
          <p:xfrm>
            <a:off x="6268273" y="994156"/>
            <a:ext cx="5744224" cy="5228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1" name="図表 40"/>
            <p:cNvGraphicFramePr/>
            <p:nvPr/>
          </p:nvGraphicFramePr>
          <p:xfrm>
            <a:off x="576928" y="-552001"/>
            <a:ext cx="4627196" cy="126883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2" name="図表 41"/>
            <p:cNvGraphicFramePr/>
            <p:nvPr>
              <p:extLst>
                <p:ext uri="{D42A27DB-BD31-4B8C-83A1-F6EECF244321}">
                  <p14:modId xmlns:p14="http://schemas.microsoft.com/office/powerpoint/2010/main" val="4206933786"/>
                </p:ext>
              </p:extLst>
            </p:nvPr>
          </p:nvGraphicFramePr>
          <p:xfrm>
            <a:off x="-3021957" y="344073"/>
            <a:ext cx="3442708" cy="664048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sp>
        <p:nvSpPr>
          <p:cNvPr id="22" name="テキスト ボックス 21"/>
          <p:cNvSpPr txBox="1"/>
          <p:nvPr/>
        </p:nvSpPr>
        <p:spPr>
          <a:xfrm>
            <a:off x="5727020" y="1182943"/>
            <a:ext cx="3004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重回帰分析</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ステップワイズ法</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endPar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endParaRPr>
          </a:p>
        </p:txBody>
      </p:sp>
      <p:cxnSp>
        <p:nvCxnSpPr>
          <p:cNvPr id="7" name="直線矢印コネクタ 6"/>
          <p:cNvCxnSpPr/>
          <p:nvPr/>
        </p:nvCxnSpPr>
        <p:spPr>
          <a:xfrm>
            <a:off x="4921961" y="1598441"/>
            <a:ext cx="623764" cy="2834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a:off x="4921961" y="2133223"/>
            <a:ext cx="623764" cy="459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a:off x="4921961" y="2241612"/>
            <a:ext cx="623764" cy="23320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a:off x="4921961" y="2916820"/>
            <a:ext cx="623764" cy="18056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921961" y="3240911"/>
            <a:ext cx="623764" cy="10365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p:cNvCxnSpPr/>
          <p:nvPr/>
        </p:nvCxnSpPr>
        <p:spPr>
          <a:xfrm flipV="1">
            <a:off x="4921961" y="2916820"/>
            <a:ext cx="623764" cy="706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p:cNvCxnSpPr/>
          <p:nvPr/>
        </p:nvCxnSpPr>
        <p:spPr>
          <a:xfrm>
            <a:off x="4921961" y="4417992"/>
            <a:ext cx="623764" cy="4154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線矢印コネクタ 33"/>
          <p:cNvCxnSpPr/>
          <p:nvPr/>
        </p:nvCxnSpPr>
        <p:spPr>
          <a:xfrm flipV="1">
            <a:off x="4921961" y="3407619"/>
            <a:ext cx="623764" cy="1480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35"/>
          <p:cNvCxnSpPr/>
          <p:nvPr/>
        </p:nvCxnSpPr>
        <p:spPr>
          <a:xfrm flipV="1">
            <a:off x="4921961" y="4897717"/>
            <a:ext cx="623764" cy="1568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線矢印コネクタ 37"/>
          <p:cNvCxnSpPr/>
          <p:nvPr/>
        </p:nvCxnSpPr>
        <p:spPr>
          <a:xfrm flipV="1">
            <a:off x="4921961" y="5055253"/>
            <a:ext cx="623764" cy="6169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p:cNvCxnSpPr/>
          <p:nvPr/>
        </p:nvCxnSpPr>
        <p:spPr>
          <a:xfrm flipV="1">
            <a:off x="4921961" y="5278492"/>
            <a:ext cx="623764" cy="10022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669786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138446" y="1199272"/>
            <a:ext cx="7736450" cy="7898524"/>
            <a:chOff x="1138446" y="1199272"/>
            <a:chExt cx="7736450" cy="7898524"/>
          </a:xfrm>
        </p:grpSpPr>
        <p:grpSp>
          <p:nvGrpSpPr>
            <p:cNvPr id="39" name="グループ化 38"/>
            <p:cNvGrpSpPr/>
            <p:nvPr/>
          </p:nvGrpSpPr>
          <p:grpSpPr>
            <a:xfrm>
              <a:off x="1138446" y="1199272"/>
              <a:ext cx="7736450" cy="7898524"/>
              <a:chOff x="-2882577" y="-487000"/>
              <a:chExt cx="13198482" cy="11566380"/>
            </a:xfrm>
          </p:grpSpPr>
          <p:graphicFrame>
            <p:nvGraphicFramePr>
              <p:cNvPr id="40" name="図表 39"/>
              <p:cNvGraphicFramePr/>
              <p:nvPr/>
            </p:nvGraphicFramePr>
            <p:xfrm>
              <a:off x="6268272" y="994156"/>
              <a:ext cx="4047633" cy="5452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1" name="図表 40"/>
              <p:cNvGraphicFramePr/>
              <p:nvPr/>
            </p:nvGraphicFramePr>
            <p:xfrm>
              <a:off x="-545425" y="-487000"/>
              <a:ext cx="6428185" cy="115663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2" name="図表 41"/>
              <p:cNvGraphicFramePr/>
              <p:nvPr>
                <p:extLst>
                  <p:ext uri="{D42A27DB-BD31-4B8C-83A1-F6EECF244321}">
                    <p14:modId xmlns:p14="http://schemas.microsoft.com/office/powerpoint/2010/main" val="432851659"/>
                  </p:ext>
                </p:extLst>
              </p:nvPr>
            </p:nvGraphicFramePr>
            <p:xfrm>
              <a:off x="-2882577" y="355427"/>
              <a:ext cx="3442708" cy="664048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sp>
          <p:nvSpPr>
            <p:cNvPr id="34" name="テキスト ボックス 33"/>
            <p:cNvSpPr txBox="1"/>
            <p:nvPr/>
          </p:nvSpPr>
          <p:spPr>
            <a:xfrm>
              <a:off x="5356449" y="2424874"/>
              <a:ext cx="849913"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Arial"/>
                  <a:ea typeface="ＭＳ Ｐゴシック"/>
                  <a:cs typeface="Arial"/>
                  <a:sym typeface="Arial"/>
                </a:rPr>
                <a:t>-.165***</a:t>
              </a:r>
              <a:endParaRPr kumimoji="1" lang="ja-JP" altLang="en-US" sz="1500" b="0" i="0" u="none" strike="noStrike" kern="1200" cap="none" spc="0" normalizeH="0" baseline="0" noProof="0" dirty="0">
                <a:ln>
                  <a:noFill/>
                </a:ln>
                <a:solidFill>
                  <a:srgbClr val="000000"/>
                </a:solidFill>
                <a:effectLst/>
                <a:uLnTx/>
                <a:uFillTx/>
                <a:latin typeface="Arial"/>
                <a:ea typeface="ＭＳ Ｐゴシック"/>
                <a:cs typeface="Arial"/>
                <a:sym typeface="Arial"/>
              </a:endParaRPr>
            </a:p>
          </p:txBody>
        </p:sp>
        <p:sp>
          <p:nvSpPr>
            <p:cNvPr id="35" name="テキスト ボックス 34"/>
            <p:cNvSpPr txBox="1"/>
            <p:nvPr/>
          </p:nvSpPr>
          <p:spPr>
            <a:xfrm>
              <a:off x="5496141" y="3052998"/>
              <a:ext cx="696153"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Arial"/>
                  <a:ea typeface="ＭＳ Ｐゴシック"/>
                  <a:cs typeface="Arial"/>
                  <a:sym typeface="Arial"/>
                </a:rPr>
                <a:t>.110**</a:t>
              </a:r>
              <a:endParaRPr kumimoji="1" lang="ja-JP" altLang="en-US" sz="1500" b="0" i="0" u="none" strike="noStrike" kern="1200" cap="none" spc="0" normalizeH="0" baseline="0" noProof="0" dirty="0">
                <a:ln>
                  <a:noFill/>
                </a:ln>
                <a:solidFill>
                  <a:srgbClr val="000000"/>
                </a:solidFill>
                <a:effectLst/>
                <a:uLnTx/>
                <a:uFillTx/>
                <a:latin typeface="Arial"/>
                <a:ea typeface="ＭＳ Ｐゴシック"/>
                <a:cs typeface="Arial"/>
                <a:sym typeface="Arial"/>
              </a:endParaRPr>
            </a:p>
          </p:txBody>
        </p:sp>
        <p:sp>
          <p:nvSpPr>
            <p:cNvPr id="36" name="テキスト ボックス 35"/>
            <p:cNvSpPr txBox="1"/>
            <p:nvPr/>
          </p:nvSpPr>
          <p:spPr>
            <a:xfrm>
              <a:off x="5463870" y="3984748"/>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Arial"/>
                  <a:ea typeface="ＭＳ Ｐゴシック"/>
                  <a:cs typeface="Arial"/>
                  <a:sym typeface="Arial"/>
                </a:rPr>
                <a:t>.197***</a:t>
              </a:r>
              <a:endParaRPr kumimoji="1" lang="ja-JP" altLang="en-US" sz="1500" b="0" i="0" u="none" strike="noStrike" kern="1200" cap="none" spc="0" normalizeH="0" baseline="0" noProof="0" dirty="0">
                <a:ln>
                  <a:noFill/>
                </a:ln>
                <a:solidFill>
                  <a:srgbClr val="000000"/>
                </a:solidFill>
                <a:effectLst/>
                <a:uLnTx/>
                <a:uFillTx/>
                <a:latin typeface="Arial"/>
                <a:ea typeface="ＭＳ Ｐゴシック"/>
                <a:cs typeface="Arial"/>
                <a:sym typeface="Arial"/>
              </a:endParaRPr>
            </a:p>
          </p:txBody>
        </p:sp>
        <p:sp>
          <p:nvSpPr>
            <p:cNvPr id="38" name="テキスト ボックス 37"/>
            <p:cNvSpPr txBox="1"/>
            <p:nvPr/>
          </p:nvSpPr>
          <p:spPr>
            <a:xfrm>
              <a:off x="5503766" y="4642973"/>
              <a:ext cx="785793"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Arial"/>
                  <a:ea typeface="ＭＳ Ｐゴシック"/>
                  <a:cs typeface="Arial"/>
                  <a:sym typeface="Arial"/>
                </a:rPr>
                <a:t>.273***</a:t>
              </a:r>
              <a:endParaRPr kumimoji="1" lang="ja-JP" altLang="en-US" sz="1500" b="0" i="0" u="none" strike="noStrike" kern="1200" cap="none" spc="0" normalizeH="0" baseline="0" noProof="0" dirty="0">
                <a:ln>
                  <a:noFill/>
                </a:ln>
                <a:solidFill>
                  <a:srgbClr val="000000"/>
                </a:solidFill>
                <a:effectLst/>
                <a:uLnTx/>
                <a:uFillTx/>
                <a:latin typeface="Arial"/>
                <a:ea typeface="ＭＳ Ｐゴシック"/>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コンビニ利用実態結果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98293" y="21401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cxnSp>
        <p:nvCxnSpPr>
          <p:cNvPr id="6" name="直線矢印コネクタ 5"/>
          <p:cNvCxnSpPr/>
          <p:nvPr/>
        </p:nvCxnSpPr>
        <p:spPr>
          <a:xfrm>
            <a:off x="5528999" y="2039907"/>
            <a:ext cx="973329" cy="782121"/>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flipV="1">
            <a:off x="5528999" y="2963917"/>
            <a:ext cx="973329" cy="5675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a:xfrm flipV="1">
            <a:off x="5528999" y="3074276"/>
            <a:ext cx="973329" cy="10720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V="1">
            <a:off x="5528999" y="3255692"/>
            <a:ext cx="973329" cy="163161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a:off x="5528999" y="1466193"/>
            <a:ext cx="973329" cy="2995448"/>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p:cNvCxnSpPr/>
          <p:nvPr/>
        </p:nvCxnSpPr>
        <p:spPr>
          <a:xfrm>
            <a:off x="5528999" y="2154461"/>
            <a:ext cx="973329" cy="2480601"/>
          </a:xfrm>
          <a:prstGeom prst="straightConnector1">
            <a:avLst/>
          </a:prstGeom>
          <a:ln w="19050">
            <a:solidFill>
              <a:schemeClr val="dk1">
                <a:shade val="95000"/>
                <a:satMod val="105000"/>
                <a:alpha val="20000"/>
              </a:schemeClr>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p:cNvCxnSpPr/>
          <p:nvPr/>
        </p:nvCxnSpPr>
        <p:spPr>
          <a:xfrm>
            <a:off x="5528999" y="2822028"/>
            <a:ext cx="973329" cy="2065282"/>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5528999" y="4303986"/>
            <a:ext cx="973329" cy="725214"/>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a:xfrm>
            <a:off x="5528999" y="5076497"/>
            <a:ext cx="973329" cy="78827"/>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a:xfrm flipV="1">
            <a:off x="5528999" y="5265683"/>
            <a:ext cx="973329" cy="459056"/>
          </a:xfrm>
          <a:prstGeom prst="straightConnector1">
            <a:avLst/>
          </a:prstGeom>
          <a:ln w="19050">
            <a:solidFill>
              <a:schemeClr val="dk1">
                <a:shade val="95000"/>
                <a:satMod val="105000"/>
                <a:alpha val="20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flipV="1">
            <a:off x="5528999" y="5407572"/>
            <a:ext cx="973329" cy="1008994"/>
          </a:xfrm>
          <a:prstGeom prst="straightConnector1">
            <a:avLst/>
          </a:prstGeom>
          <a:ln w="19050">
            <a:solidFill>
              <a:schemeClr val="dk1">
                <a:shade val="95000"/>
                <a:satMod val="105000"/>
                <a:alpha val="20000"/>
              </a:schemeClr>
            </a:solidFill>
            <a:prstDash val="dash"/>
            <a:tailEnd type="triangle"/>
          </a:ln>
        </p:spPr>
        <p:style>
          <a:lnRef idx="1">
            <a:schemeClr val="dk1"/>
          </a:lnRef>
          <a:fillRef idx="0">
            <a:schemeClr val="dk1"/>
          </a:fillRef>
          <a:effectRef idx="0">
            <a:schemeClr val="dk1"/>
          </a:effectRef>
          <a:fontRef idx="minor">
            <a:schemeClr val="tx1"/>
          </a:fontRef>
        </p:style>
      </p:cxnSp>
      <p:grpSp>
        <p:nvGrpSpPr>
          <p:cNvPr id="24" name="グループ化 23"/>
          <p:cNvGrpSpPr/>
          <p:nvPr/>
        </p:nvGrpSpPr>
        <p:grpSpPr>
          <a:xfrm>
            <a:off x="5872989" y="1355834"/>
            <a:ext cx="3935387" cy="923330"/>
            <a:chOff x="4977385" y="5898234"/>
            <a:chExt cx="3935387" cy="923330"/>
          </a:xfrm>
        </p:grpSpPr>
        <p:sp>
          <p:nvSpPr>
            <p:cNvPr id="26" name="テキスト ボックス 25"/>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=.188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8" name="直線矢印コネクタ 27"/>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1" name="吹き出し: 角を丸めた四角形 17">
            <a:extLst>
              <a:ext uri="{FF2B5EF4-FFF2-40B4-BE49-F238E27FC236}">
                <a16:creationId xmlns:a16="http://schemas.microsoft.com/office/drawing/2014/main" id="{0BEF9A35-A5B0-44C8-ACB2-74F6A7E97F14}"/>
              </a:ext>
            </a:extLst>
          </p:cNvPr>
          <p:cNvSpPr/>
          <p:nvPr/>
        </p:nvSpPr>
        <p:spPr>
          <a:xfrm>
            <a:off x="77236" y="1235897"/>
            <a:ext cx="3079195" cy="1451032"/>
          </a:xfrm>
          <a:prstGeom prst="wedgeRoundRectCallout">
            <a:avLst>
              <a:gd name="adj1" fmla="val 57959"/>
              <a:gd name="adj2" fmla="val 20731"/>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朝食を食べない</a:t>
            </a:r>
            <a:endParaRPr kumimoji="1" lang="en-US" altLang="ja-JP" sz="20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ことが多い人ほど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コンビニ利用頻度が</a:t>
            </a:r>
            <a:endParaRPr kumimoji="1" lang="en-US" altLang="ja-JP" sz="2000" b="1" i="0" u="none" strike="noStrike" kern="1200" cap="none" spc="0" normalizeH="0" baseline="0" noProof="0" dirty="0">
              <a:ln>
                <a:noFill/>
              </a:ln>
              <a:solidFill>
                <a:schemeClr val="bg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高い</a:t>
            </a:r>
          </a:p>
        </p:txBody>
      </p:sp>
      <p:sp>
        <p:nvSpPr>
          <p:cNvPr id="32" name="吹き出し: 角を丸めた四角形 13">
            <a:extLst>
              <a:ext uri="{FF2B5EF4-FFF2-40B4-BE49-F238E27FC236}">
                <a16:creationId xmlns:a16="http://schemas.microsoft.com/office/drawing/2014/main" id="{42410567-8D7A-423B-BDCC-511AE3736526}"/>
              </a:ext>
            </a:extLst>
          </p:cNvPr>
          <p:cNvSpPr/>
          <p:nvPr/>
        </p:nvSpPr>
        <p:spPr>
          <a:xfrm>
            <a:off x="62503" y="2779826"/>
            <a:ext cx="3093928" cy="1132831"/>
          </a:xfrm>
          <a:prstGeom prst="wedgeRoundRectCallout">
            <a:avLst>
              <a:gd name="adj1" fmla="val 59069"/>
              <a:gd name="adj2" fmla="val 29433"/>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男性</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の方が</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コンビニ利用頻度が</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高い</a:t>
            </a:r>
          </a:p>
        </p:txBody>
      </p:sp>
      <p:sp>
        <p:nvSpPr>
          <p:cNvPr id="33" name="吹き出し: 角を丸めた四角形 13">
            <a:extLst>
              <a:ext uri="{FF2B5EF4-FFF2-40B4-BE49-F238E27FC236}">
                <a16:creationId xmlns:a16="http://schemas.microsoft.com/office/drawing/2014/main" id="{42410567-8D7A-423B-BDCC-511AE3736526}"/>
              </a:ext>
            </a:extLst>
          </p:cNvPr>
          <p:cNvSpPr/>
          <p:nvPr/>
        </p:nvSpPr>
        <p:spPr>
          <a:xfrm>
            <a:off x="95649" y="4051303"/>
            <a:ext cx="3018694" cy="2259645"/>
          </a:xfrm>
          <a:prstGeom prst="wedgeRoundRectCallout">
            <a:avLst>
              <a:gd name="adj1" fmla="val 58897"/>
              <a:gd name="adj2" fmla="val -23061"/>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日中</a:t>
            </a:r>
            <a:r>
              <a:rPr kumimoji="1" lang="en-US" altLang="ja-JP" sz="2000" b="1" i="0" u="none" strike="noStrike" kern="1200" cap="none" spc="0" normalizeH="0" baseline="0" noProof="0" dirty="0">
                <a:ln>
                  <a:noFill/>
                </a:ln>
                <a:solidFill>
                  <a:srgbClr val="FFFFFF"/>
                </a:solidFill>
                <a:effectLst/>
                <a:uLnTx/>
                <a:uFillTx/>
                <a:latin typeface="+mn-ea"/>
                <a:cs typeface="+mn-cs"/>
                <a:sym typeface="Arial"/>
              </a:rPr>
              <a:t>/</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深夜</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のコンビニの存在を</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「なくてもよい」</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に対して</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「欠かせない」</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と考える人ほど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コンビニ利用頻度が</a:t>
            </a:r>
            <a:endParaRPr kumimoji="1" lang="en-US" altLang="ja-JP" sz="2000" b="1" i="0" u="none" strike="noStrike" kern="1200" cap="none" spc="0" normalizeH="0" baseline="0" noProof="0" dirty="0">
              <a:ln>
                <a:noFill/>
              </a:ln>
              <a:solidFill>
                <a:schemeClr val="bg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高い</a:t>
            </a:r>
          </a:p>
        </p:txBody>
      </p:sp>
    </p:spTree>
    <p:extLst>
      <p:ext uri="{BB962C8B-B14F-4D97-AF65-F5344CB8AC3E}">
        <p14:creationId xmlns:p14="http://schemas.microsoft.com/office/powerpoint/2010/main" val="37530135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p:cNvGrpSpPr/>
          <p:nvPr/>
        </p:nvGrpSpPr>
        <p:grpSpPr>
          <a:xfrm>
            <a:off x="1138446" y="1199272"/>
            <a:ext cx="7736450" cy="7898524"/>
            <a:chOff x="-2882577" y="-487000"/>
            <a:chExt cx="13198482" cy="11566380"/>
          </a:xfrm>
        </p:grpSpPr>
        <p:graphicFrame>
          <p:nvGraphicFramePr>
            <p:cNvPr id="40" name="図表 39"/>
            <p:cNvGraphicFramePr/>
            <p:nvPr/>
          </p:nvGraphicFramePr>
          <p:xfrm>
            <a:off x="6268272" y="994156"/>
            <a:ext cx="4047633" cy="5452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1" name="図表 40"/>
            <p:cNvGraphicFramePr/>
            <p:nvPr/>
          </p:nvGraphicFramePr>
          <p:xfrm>
            <a:off x="-545425" y="-487000"/>
            <a:ext cx="6428185" cy="115663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2" name="図表 41"/>
            <p:cNvGraphicFramePr/>
            <p:nvPr>
              <p:extLst>
                <p:ext uri="{D42A27DB-BD31-4B8C-83A1-F6EECF244321}">
                  <p14:modId xmlns:p14="http://schemas.microsoft.com/office/powerpoint/2010/main" val="3309606549"/>
                </p:ext>
              </p:extLst>
            </p:nvPr>
          </p:nvGraphicFramePr>
          <p:xfrm>
            <a:off x="-2882577" y="355427"/>
            <a:ext cx="3442708" cy="664048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コンビニ利用実態結果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41296" y="126105"/>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cxnSp>
        <p:nvCxnSpPr>
          <p:cNvPr id="6" name="直線矢印コネクタ 5"/>
          <p:cNvCxnSpPr/>
          <p:nvPr/>
        </p:nvCxnSpPr>
        <p:spPr>
          <a:xfrm>
            <a:off x="5528999" y="2039907"/>
            <a:ext cx="973329" cy="782121"/>
          </a:xfrm>
          <a:prstGeom prst="straightConnector1">
            <a:avLst/>
          </a:prstGeom>
          <a:ln w="19050">
            <a:solidFill>
              <a:schemeClr val="dk1">
                <a:shade val="95000"/>
                <a:satMod val="105000"/>
                <a:alpha val="20000"/>
              </a:schemeClr>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flipV="1">
            <a:off x="5528999" y="2963917"/>
            <a:ext cx="973329" cy="567559"/>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a:xfrm flipV="1">
            <a:off x="5528999" y="3074276"/>
            <a:ext cx="973329" cy="1072055"/>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V="1">
            <a:off x="5528999" y="3255692"/>
            <a:ext cx="973329" cy="1631618"/>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a:off x="5528999" y="1466193"/>
            <a:ext cx="973329" cy="2995448"/>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p:cNvCxnSpPr/>
          <p:nvPr/>
        </p:nvCxnSpPr>
        <p:spPr>
          <a:xfrm>
            <a:off x="5528999" y="2154461"/>
            <a:ext cx="973329" cy="2480601"/>
          </a:xfrm>
          <a:prstGeom prst="straightConnector1">
            <a:avLst/>
          </a:prstGeom>
          <a:ln w="19050">
            <a:solidFill>
              <a:schemeClr val="dk1">
                <a:shade val="95000"/>
                <a:satMod val="105000"/>
              </a:schemeClr>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20"/>
          <p:cNvCxnSpPr/>
          <p:nvPr/>
        </p:nvCxnSpPr>
        <p:spPr>
          <a:xfrm>
            <a:off x="5528999" y="2822028"/>
            <a:ext cx="973329" cy="2065282"/>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a:off x="5528999" y="4303986"/>
            <a:ext cx="973329" cy="725214"/>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5" name="直線矢印コネクタ 24"/>
          <p:cNvCxnSpPr/>
          <p:nvPr/>
        </p:nvCxnSpPr>
        <p:spPr>
          <a:xfrm>
            <a:off x="5528999" y="5076497"/>
            <a:ext cx="973329" cy="78827"/>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p:cNvCxnSpPr/>
          <p:nvPr/>
        </p:nvCxnSpPr>
        <p:spPr>
          <a:xfrm flipV="1">
            <a:off x="5528999" y="5265683"/>
            <a:ext cx="973329" cy="459056"/>
          </a:xfrm>
          <a:prstGeom prst="straightConnector1">
            <a:avLst/>
          </a:prstGeom>
          <a:ln w="19050">
            <a:solidFill>
              <a:schemeClr val="dk1">
                <a:shade val="95000"/>
                <a:satMod val="10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flipV="1">
            <a:off x="5528999" y="5407572"/>
            <a:ext cx="973329" cy="1008994"/>
          </a:xfrm>
          <a:prstGeom prst="straightConnector1">
            <a:avLst/>
          </a:prstGeom>
          <a:ln w="19050">
            <a:solidFill>
              <a:schemeClr val="dk1">
                <a:shade val="95000"/>
                <a:satMod val="105000"/>
              </a:schemeClr>
            </a:solidFill>
            <a:prstDash val="dash"/>
            <a:tailEnd type="triangle"/>
          </a:ln>
        </p:spPr>
        <p:style>
          <a:lnRef idx="1">
            <a:schemeClr val="dk1"/>
          </a:lnRef>
          <a:fillRef idx="0">
            <a:schemeClr val="dk1"/>
          </a:fillRef>
          <a:effectRef idx="0">
            <a:schemeClr val="dk1"/>
          </a:effectRef>
          <a:fontRef idx="minor">
            <a:schemeClr val="tx1"/>
          </a:fontRef>
        </p:style>
      </p:cxnSp>
      <p:grpSp>
        <p:nvGrpSpPr>
          <p:cNvPr id="24" name="グループ化 23"/>
          <p:cNvGrpSpPr/>
          <p:nvPr/>
        </p:nvGrpSpPr>
        <p:grpSpPr>
          <a:xfrm>
            <a:off x="5872989" y="1355834"/>
            <a:ext cx="3935387" cy="923330"/>
            <a:chOff x="4977385" y="5898234"/>
            <a:chExt cx="3935387" cy="923330"/>
          </a:xfrm>
        </p:grpSpPr>
        <p:sp>
          <p:nvSpPr>
            <p:cNvPr id="26" name="テキスト ボックス 25"/>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=.458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8" name="直線矢印コネクタ 27"/>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7" name="テキスト ボックス 36"/>
          <p:cNvSpPr txBox="1"/>
          <p:nvPr/>
        </p:nvSpPr>
        <p:spPr>
          <a:xfrm>
            <a:off x="5882456" y="2340480"/>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.115**</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3" name="テキスト ボックス 42"/>
          <p:cNvSpPr txBox="1"/>
          <p:nvPr/>
        </p:nvSpPr>
        <p:spPr>
          <a:xfrm>
            <a:off x="5005342" y="2353578"/>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-.179***</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4" name="テキスト ボックス 43"/>
          <p:cNvSpPr txBox="1"/>
          <p:nvPr/>
        </p:nvSpPr>
        <p:spPr>
          <a:xfrm>
            <a:off x="5102776" y="3407609"/>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.146***</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5" name="テキスト ボックス 44"/>
          <p:cNvSpPr txBox="1"/>
          <p:nvPr/>
        </p:nvSpPr>
        <p:spPr>
          <a:xfrm>
            <a:off x="5520071" y="4110873"/>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.092**</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6" name="テキスト ボックス 45"/>
          <p:cNvSpPr txBox="1"/>
          <p:nvPr/>
        </p:nvSpPr>
        <p:spPr>
          <a:xfrm>
            <a:off x="5545229" y="4815464"/>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.208***</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7" name="テキスト ボックス 46"/>
          <p:cNvSpPr txBox="1"/>
          <p:nvPr/>
        </p:nvSpPr>
        <p:spPr>
          <a:xfrm>
            <a:off x="5430064" y="5630614"/>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-.273***</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8" name="テキスト ボックス 47"/>
          <p:cNvSpPr txBox="1"/>
          <p:nvPr/>
        </p:nvSpPr>
        <p:spPr>
          <a:xfrm>
            <a:off x="5644109" y="6133185"/>
            <a:ext cx="1103586"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-.321***</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9" name="吹き出し: 角を丸めた四角形 13">
            <a:extLst>
              <a:ext uri="{FF2B5EF4-FFF2-40B4-BE49-F238E27FC236}">
                <a16:creationId xmlns:a16="http://schemas.microsoft.com/office/drawing/2014/main" id="{42410567-8D7A-423B-BDCC-511AE3736526}"/>
              </a:ext>
            </a:extLst>
          </p:cNvPr>
          <p:cNvSpPr/>
          <p:nvPr/>
        </p:nvSpPr>
        <p:spPr>
          <a:xfrm>
            <a:off x="79547" y="1187735"/>
            <a:ext cx="2869176" cy="1820917"/>
          </a:xfrm>
          <a:prstGeom prst="wedgeRoundRectCallout">
            <a:avLst>
              <a:gd name="adj1" fmla="val 62047"/>
              <a:gd name="adj2" fmla="val -25978"/>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コンビニが</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移動距離短縮の便益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をもたらしていると感じる人ほど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深夜</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にコンビニを</a:t>
            </a:r>
            <a:endParaRPr kumimoji="1" lang="en-US" altLang="ja-JP" sz="2000" b="1" i="0" u="none" strike="noStrike" kern="1200" cap="none" spc="0" normalizeH="0" baseline="0" noProof="0" dirty="0">
              <a:ln>
                <a:noFill/>
              </a:ln>
              <a:solidFill>
                <a:schemeClr val="bg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利用する</a:t>
            </a:r>
          </a:p>
        </p:txBody>
      </p:sp>
      <p:sp>
        <p:nvSpPr>
          <p:cNvPr id="51" name="吹き出し: 角を丸めた四角形 13">
            <a:extLst>
              <a:ext uri="{FF2B5EF4-FFF2-40B4-BE49-F238E27FC236}">
                <a16:creationId xmlns:a16="http://schemas.microsoft.com/office/drawing/2014/main" id="{42410567-8D7A-423B-BDCC-511AE3736526}"/>
              </a:ext>
            </a:extLst>
          </p:cNvPr>
          <p:cNvSpPr/>
          <p:nvPr/>
        </p:nvSpPr>
        <p:spPr>
          <a:xfrm>
            <a:off x="114261" y="4840524"/>
            <a:ext cx="2869176" cy="1383491"/>
          </a:xfrm>
          <a:prstGeom prst="wedgeRoundRectCallout">
            <a:avLst>
              <a:gd name="adj1" fmla="val 71827"/>
              <a:gd name="adj2" fmla="val -176365"/>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就寝時間が</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遅い</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深夜</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にコンビニを</a:t>
            </a:r>
            <a:endParaRPr kumimoji="1" lang="en-US" altLang="ja-JP" sz="2000" b="1" i="0" u="none" strike="noStrike" kern="1200" cap="none" spc="0" normalizeH="0" baseline="0" noProof="0" dirty="0">
              <a:ln>
                <a:noFill/>
              </a:ln>
              <a:solidFill>
                <a:schemeClr val="bg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利用する</a:t>
            </a:r>
          </a:p>
        </p:txBody>
      </p:sp>
      <p:sp>
        <p:nvSpPr>
          <p:cNvPr id="50" name="吹き出し: 角を丸めた四角形 13">
            <a:extLst>
              <a:ext uri="{FF2B5EF4-FFF2-40B4-BE49-F238E27FC236}">
                <a16:creationId xmlns:a16="http://schemas.microsoft.com/office/drawing/2014/main" id="{42410567-8D7A-423B-BDCC-511AE3736526}"/>
              </a:ext>
            </a:extLst>
          </p:cNvPr>
          <p:cNvSpPr/>
          <p:nvPr/>
        </p:nvSpPr>
        <p:spPr>
          <a:xfrm>
            <a:off x="114261" y="3162880"/>
            <a:ext cx="2957411" cy="1472182"/>
          </a:xfrm>
          <a:prstGeom prst="wedgeRoundRectCallout">
            <a:avLst>
              <a:gd name="adj1" fmla="val 61571"/>
              <a:gd name="adj2" fmla="val -101881"/>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朝食を食べない</a:t>
            </a:r>
            <a:endParaRPr kumimoji="1" lang="en-US" altLang="ja-JP" sz="2000" b="1" i="0" u="none" strike="noStrike" kern="1200" cap="none" spc="0" normalizeH="0" baseline="0" noProof="0" dirty="0">
              <a:ln>
                <a:noFill/>
              </a:ln>
              <a:solidFill>
                <a:schemeClr val="tx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ことが多い人ほど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深夜</a:t>
            </a: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にコンビニを</a:t>
            </a:r>
            <a:endParaRPr kumimoji="1" lang="en-US" altLang="ja-JP" sz="2000" b="1" i="0" u="none" strike="noStrike" kern="1200" cap="none" spc="0" normalizeH="0" baseline="0" noProof="0" dirty="0">
              <a:ln>
                <a:noFill/>
              </a:ln>
              <a:solidFill>
                <a:schemeClr val="bg1"/>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bg1"/>
                </a:solidFill>
                <a:effectLst/>
                <a:uLnTx/>
                <a:uFillTx/>
                <a:latin typeface="+mn-ea"/>
                <a:cs typeface="+mn-cs"/>
                <a:sym typeface="Arial"/>
              </a:rPr>
              <a:t>利用する</a:t>
            </a:r>
          </a:p>
        </p:txBody>
      </p:sp>
    </p:spTree>
    <p:extLst>
      <p:ext uri="{BB962C8B-B14F-4D97-AF65-F5344CB8AC3E}">
        <p14:creationId xmlns:p14="http://schemas.microsoft.com/office/powerpoint/2010/main" val="690347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400" dirty="0">
                <a:solidFill>
                  <a:srgbClr val="FFFFFF"/>
                </a:solidFill>
                <a:latin typeface="+mn-ea"/>
                <a:ea typeface="+mn-ea"/>
              </a:rPr>
              <a:t>深夜のコンビニ利用と朝食頻度</a:t>
            </a:r>
            <a:endParaRPr kumimoji="1" lang="ja-JP" altLang="en-US"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168621"/>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31395"/>
            <a:ext cx="1654472" cy="1926605"/>
          </a:xfrm>
          <a:prstGeom prst="rect">
            <a:avLst/>
          </a:prstGeom>
        </p:spPr>
      </p:pic>
      <p:sp>
        <p:nvSpPr>
          <p:cNvPr id="24" name="角丸四角形吹き出し 23"/>
          <p:cNvSpPr/>
          <p:nvPr/>
        </p:nvSpPr>
        <p:spPr>
          <a:xfrm>
            <a:off x="1716584" y="5318234"/>
            <a:ext cx="6441411" cy="1403242"/>
          </a:xfrm>
          <a:prstGeom prst="wedgeRoundRectCallout">
            <a:avLst>
              <a:gd name="adj1" fmla="val -54086"/>
              <a:gd name="adj2" fmla="val 1800"/>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mn-ea"/>
                <a:cs typeface="+mn-cs"/>
                <a:sym typeface="Arial"/>
              </a:rPr>
              <a:t>朝食の頻度が</a:t>
            </a:r>
            <a:r>
              <a:rPr kumimoji="1" lang="ja-JP" altLang="en-US" sz="3200" b="1" i="0" u="none" strike="noStrike" kern="1200" cap="none" spc="0" normalizeH="0" baseline="0" noProof="0" dirty="0">
                <a:ln>
                  <a:noFill/>
                </a:ln>
                <a:solidFill>
                  <a:schemeClr val="tx1"/>
                </a:solidFill>
                <a:effectLst/>
                <a:uLnTx/>
                <a:uFillTx/>
                <a:latin typeface="+mn-ea"/>
                <a:cs typeface="+mn-cs"/>
                <a:sym typeface="Arial"/>
              </a:rPr>
              <a:t>少ない</a:t>
            </a:r>
            <a:r>
              <a:rPr kumimoji="1" lang="ja-JP" altLang="en-US" sz="3200" b="0" i="0" u="none" strike="noStrike" kern="1200" cap="none" spc="0" normalizeH="0" baseline="0" noProof="0" dirty="0">
                <a:ln>
                  <a:noFill/>
                </a:ln>
                <a:solidFill>
                  <a:srgbClr val="FFFFFF"/>
                </a:solidFill>
                <a:effectLst/>
                <a:uLnTx/>
                <a:uFillTx/>
                <a:latin typeface="+mn-ea"/>
                <a:cs typeface="+mn-cs"/>
                <a:sym typeface="Arial"/>
              </a:rPr>
              <a:t>人ほど</a:t>
            </a:r>
            <a:endParaRPr kumimoji="1" lang="en-US" altLang="ja-JP" sz="32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bg1"/>
                </a:solidFill>
                <a:effectLst/>
                <a:uLnTx/>
                <a:uFillTx/>
                <a:latin typeface="+mn-ea"/>
                <a:cs typeface="+mn-cs"/>
                <a:sym typeface="Arial"/>
              </a:rPr>
              <a:t>深夜のコンビニ利用が</a:t>
            </a:r>
            <a:r>
              <a:rPr kumimoji="1" lang="ja-JP" altLang="en-US" sz="3200" b="1" i="0" u="none" strike="noStrike" kern="1200" cap="none" spc="0" normalizeH="0" baseline="0" noProof="0" dirty="0">
                <a:ln>
                  <a:noFill/>
                </a:ln>
                <a:solidFill>
                  <a:schemeClr val="tx1"/>
                </a:solidFill>
                <a:effectLst/>
                <a:uLnTx/>
                <a:uFillTx/>
                <a:latin typeface="+mn-ea"/>
                <a:cs typeface="+mn-cs"/>
                <a:sym typeface="Arial"/>
              </a:rPr>
              <a:t>多い</a:t>
            </a:r>
            <a:endParaRPr kumimoji="1" lang="en-US" altLang="ja-JP" sz="3200" b="1" i="0" u="none" strike="noStrike" kern="1200" cap="none" spc="0" normalizeH="0" baseline="0" noProof="0" dirty="0">
              <a:ln>
                <a:noFill/>
              </a:ln>
              <a:solidFill>
                <a:schemeClr val="tx1"/>
              </a:solidFill>
              <a:effectLst/>
              <a:uLnTx/>
              <a:uFillTx/>
              <a:latin typeface="+mn-ea"/>
              <a:cs typeface="+mn-cs"/>
              <a:sym typeface="Arial"/>
            </a:endParaRPr>
          </a:p>
        </p:txBody>
      </p:sp>
      <p:graphicFrame>
        <p:nvGraphicFramePr>
          <p:cNvPr id="8" name="グラフ 7">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3683914889"/>
              </p:ext>
            </p:extLst>
          </p:nvPr>
        </p:nvGraphicFramePr>
        <p:xfrm>
          <a:off x="0" y="1143000"/>
          <a:ext cx="8915995" cy="41539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877717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cxnSp>
        <p:nvCxnSpPr>
          <p:cNvPr id="215" name="Google Shape;215;p6"/>
          <p:cNvCxnSpPr/>
          <p:nvPr/>
        </p:nvCxnSpPr>
        <p:spPr>
          <a:xfrm>
            <a:off x="2987824" y="4351024"/>
            <a:ext cx="0" cy="908105"/>
          </a:xfrm>
          <a:prstGeom prst="straightConnector1">
            <a:avLst/>
          </a:prstGeom>
          <a:noFill/>
          <a:ln w="50800" cap="flat" cmpd="sng">
            <a:solidFill>
              <a:srgbClr val="008080"/>
            </a:solidFill>
            <a:prstDash val="solid"/>
            <a:round/>
            <a:headEnd type="none" w="sm" len="sm"/>
            <a:tailEnd type="stealth" w="med" len="med"/>
          </a:ln>
        </p:spPr>
      </p:cxnSp>
      <p:grpSp>
        <p:nvGrpSpPr>
          <p:cNvPr id="216" name="Google Shape;216;p6"/>
          <p:cNvGrpSpPr/>
          <p:nvPr/>
        </p:nvGrpSpPr>
        <p:grpSpPr>
          <a:xfrm>
            <a:off x="0" y="-26988"/>
            <a:ext cx="9180513" cy="981076"/>
            <a:chOff x="0" y="0"/>
            <a:chExt cx="5760" cy="618"/>
          </a:xfrm>
        </p:grpSpPr>
        <p:sp>
          <p:nvSpPr>
            <p:cNvPr id="217" name="Google Shape;217;p6"/>
            <p:cNvSpPr/>
            <p:nvPr/>
          </p:nvSpPr>
          <p:spPr>
            <a:xfrm>
              <a:off x="0" y="0"/>
              <a:ext cx="5760" cy="618"/>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00"/>
                </a:solidFill>
                <a:latin typeface="+mn-ea"/>
                <a:ea typeface="+mn-ea"/>
                <a:cs typeface="Arial"/>
                <a:sym typeface="Arial"/>
              </a:endParaRPr>
            </a:p>
          </p:txBody>
        </p:sp>
        <p:sp>
          <p:nvSpPr>
            <p:cNvPr id="218" name="Google Shape;218;p6"/>
            <p:cNvSpPr/>
            <p:nvPr/>
          </p:nvSpPr>
          <p:spPr>
            <a:xfrm>
              <a:off x="0" y="0"/>
              <a:ext cx="340" cy="618"/>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00"/>
                </a:solidFill>
                <a:latin typeface="+mn-ea"/>
                <a:ea typeface="+mn-ea"/>
                <a:cs typeface="Arial"/>
                <a:sym typeface="Arial"/>
              </a:endParaRPr>
            </a:p>
          </p:txBody>
        </p:sp>
      </p:grpSp>
      <p:sp>
        <p:nvSpPr>
          <p:cNvPr id="219" name="Google Shape;219;p6"/>
          <p:cNvSpPr txBox="1"/>
          <p:nvPr/>
        </p:nvSpPr>
        <p:spPr>
          <a:xfrm>
            <a:off x="541905" y="-26988"/>
            <a:ext cx="8638609" cy="9810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000" dirty="0">
                <a:solidFill>
                  <a:schemeClr val="lt1"/>
                </a:solidFill>
                <a:latin typeface="+mn-ea"/>
                <a:ea typeface="+mn-ea"/>
                <a:cs typeface="Arial"/>
                <a:sym typeface="Arial"/>
              </a:rPr>
              <a:t>背景　</a:t>
            </a:r>
            <a:r>
              <a:rPr lang="ja-JP" sz="2800" dirty="0">
                <a:solidFill>
                  <a:schemeClr val="lt1"/>
                </a:solidFill>
                <a:latin typeface="+mn-ea"/>
                <a:ea typeface="+mn-ea"/>
                <a:cs typeface="Arial"/>
                <a:sym typeface="Arial"/>
              </a:rPr>
              <a:t>様々な立場</a:t>
            </a:r>
            <a:endParaRPr sz="3200" dirty="0">
              <a:solidFill>
                <a:schemeClr val="lt1"/>
              </a:solidFill>
              <a:latin typeface="+mn-ea"/>
              <a:ea typeface="+mn-ea"/>
              <a:cs typeface="Arial"/>
              <a:sym typeface="Arial"/>
            </a:endParaRPr>
          </a:p>
        </p:txBody>
      </p:sp>
      <p:sp>
        <p:nvSpPr>
          <p:cNvPr id="220" name="Google Shape;220;p6"/>
          <p:cNvSpPr txBox="1"/>
          <p:nvPr/>
        </p:nvSpPr>
        <p:spPr>
          <a:xfrm>
            <a:off x="869269" y="1148500"/>
            <a:ext cx="798388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mn-ea"/>
                <a:ea typeface="+mn-ea"/>
                <a:cs typeface="Arial"/>
                <a:sym typeface="Arial"/>
              </a:rPr>
              <a:t>さまざまな立場の人々がコンビニの24時間営業に関与</a:t>
            </a:r>
            <a:endParaRPr sz="2400">
              <a:solidFill>
                <a:schemeClr val="dk1"/>
              </a:solidFill>
              <a:latin typeface="+mn-ea"/>
              <a:ea typeface="+mn-ea"/>
              <a:cs typeface="Arial"/>
              <a:sym typeface="Arial"/>
            </a:endParaRPr>
          </a:p>
        </p:txBody>
      </p:sp>
      <p:sp>
        <p:nvSpPr>
          <p:cNvPr id="221" name="Google Shape;221;p6"/>
          <p:cNvSpPr/>
          <p:nvPr/>
        </p:nvSpPr>
        <p:spPr>
          <a:xfrm>
            <a:off x="1043608" y="2060848"/>
            <a:ext cx="2938054" cy="792088"/>
          </a:xfrm>
          <a:prstGeom prst="roundRect">
            <a:avLst>
              <a:gd name="adj" fmla="val 16667"/>
            </a:avLst>
          </a:prstGeom>
          <a:solidFill>
            <a:srgbClr val="FF6600"/>
          </a:solid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a:solidFill>
                  <a:schemeClr val="lt1"/>
                </a:solidFill>
                <a:latin typeface="+mn-ea"/>
                <a:ea typeface="+mn-ea"/>
                <a:sym typeface="Arial"/>
              </a:rPr>
              <a:t>大手コンビニ企業</a:t>
            </a:r>
            <a:endParaRPr>
              <a:latin typeface="+mn-ea"/>
              <a:ea typeface="+mn-ea"/>
            </a:endParaRPr>
          </a:p>
        </p:txBody>
      </p:sp>
      <p:sp>
        <p:nvSpPr>
          <p:cNvPr id="222" name="Google Shape;222;p6"/>
          <p:cNvSpPr/>
          <p:nvPr/>
        </p:nvSpPr>
        <p:spPr>
          <a:xfrm>
            <a:off x="1043608" y="3761041"/>
            <a:ext cx="2938054" cy="792088"/>
          </a:xfrm>
          <a:prstGeom prst="roundRect">
            <a:avLst>
              <a:gd name="adj" fmla="val 16667"/>
            </a:avLst>
          </a:prstGeom>
          <a:solidFill>
            <a:srgbClr val="FF6600"/>
          </a:solid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a:solidFill>
                  <a:schemeClr val="lt1"/>
                </a:solidFill>
                <a:latin typeface="+mn-ea"/>
                <a:ea typeface="+mn-ea"/>
                <a:sym typeface="Arial"/>
              </a:rPr>
              <a:t>店主</a:t>
            </a:r>
            <a:endParaRPr>
              <a:latin typeface="+mn-ea"/>
              <a:ea typeface="+mn-ea"/>
            </a:endParaRPr>
          </a:p>
        </p:txBody>
      </p:sp>
      <p:sp>
        <p:nvSpPr>
          <p:cNvPr id="223" name="Google Shape;223;p6"/>
          <p:cNvSpPr/>
          <p:nvPr/>
        </p:nvSpPr>
        <p:spPr>
          <a:xfrm>
            <a:off x="1043608" y="5241472"/>
            <a:ext cx="2938054" cy="792088"/>
          </a:xfrm>
          <a:prstGeom prst="roundRect">
            <a:avLst>
              <a:gd name="adj" fmla="val 16667"/>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a:solidFill>
                  <a:schemeClr val="lt1"/>
                </a:solidFill>
                <a:latin typeface="+mn-ea"/>
                <a:ea typeface="+mn-ea"/>
                <a:sym typeface="Arial"/>
              </a:rPr>
              <a:t>アルバイト</a:t>
            </a:r>
            <a:endParaRPr>
              <a:latin typeface="+mn-ea"/>
              <a:ea typeface="+mn-ea"/>
            </a:endParaRPr>
          </a:p>
        </p:txBody>
      </p:sp>
      <p:sp>
        <p:nvSpPr>
          <p:cNvPr id="224" name="Google Shape;224;p6"/>
          <p:cNvSpPr/>
          <p:nvPr/>
        </p:nvSpPr>
        <p:spPr>
          <a:xfrm>
            <a:off x="541905" y="3501008"/>
            <a:ext cx="3814071" cy="2808312"/>
          </a:xfrm>
          <a:prstGeom prst="roundRect">
            <a:avLst>
              <a:gd name="adj" fmla="val 16667"/>
            </a:avLst>
          </a:prstGeom>
          <a:no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ea"/>
              <a:ea typeface="+mn-ea"/>
              <a:cs typeface="Arial"/>
              <a:sym typeface="Arial"/>
            </a:endParaRPr>
          </a:p>
        </p:txBody>
      </p:sp>
      <p:sp>
        <p:nvSpPr>
          <p:cNvPr id="225" name="Google Shape;225;p6"/>
          <p:cNvSpPr/>
          <p:nvPr/>
        </p:nvSpPr>
        <p:spPr>
          <a:xfrm>
            <a:off x="362878" y="1804577"/>
            <a:ext cx="4176464" cy="4792775"/>
          </a:xfrm>
          <a:prstGeom prst="roundRect">
            <a:avLst>
              <a:gd name="adj" fmla="val 16667"/>
            </a:avLst>
          </a:prstGeom>
          <a:no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ea"/>
              <a:ea typeface="+mn-ea"/>
              <a:cs typeface="Arial"/>
              <a:sym typeface="Arial"/>
            </a:endParaRPr>
          </a:p>
        </p:txBody>
      </p:sp>
      <p:sp>
        <p:nvSpPr>
          <p:cNvPr id="226" name="Google Shape;226;p6"/>
          <p:cNvSpPr/>
          <p:nvPr/>
        </p:nvSpPr>
        <p:spPr>
          <a:xfrm>
            <a:off x="5058291" y="2204864"/>
            <a:ext cx="2880000" cy="2880000"/>
          </a:xfrm>
          <a:prstGeom prst="ellipse">
            <a:avLst/>
          </a:prstGeom>
          <a:no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ea"/>
              <a:ea typeface="+mn-ea"/>
              <a:cs typeface="Arial"/>
              <a:sym typeface="Arial"/>
            </a:endParaRPr>
          </a:p>
        </p:txBody>
      </p:sp>
      <p:sp>
        <p:nvSpPr>
          <p:cNvPr id="227" name="Google Shape;227;p6"/>
          <p:cNvSpPr/>
          <p:nvPr/>
        </p:nvSpPr>
        <p:spPr>
          <a:xfrm>
            <a:off x="6134920" y="3501008"/>
            <a:ext cx="2880000" cy="2880000"/>
          </a:xfrm>
          <a:prstGeom prst="ellipse">
            <a:avLst/>
          </a:prstGeom>
          <a:no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ea"/>
              <a:ea typeface="+mn-ea"/>
              <a:cs typeface="Arial"/>
              <a:sym typeface="Arial"/>
            </a:endParaRPr>
          </a:p>
        </p:txBody>
      </p:sp>
      <p:sp>
        <p:nvSpPr>
          <p:cNvPr id="229" name="Google Shape;229;p6"/>
          <p:cNvSpPr/>
          <p:nvPr/>
        </p:nvSpPr>
        <p:spPr>
          <a:xfrm>
            <a:off x="513264" y="3761041"/>
            <a:ext cx="468000" cy="1323823"/>
          </a:xfrm>
          <a:prstGeom prst="rect">
            <a:avLst/>
          </a:prstGeom>
          <a:solidFill>
            <a:srgbClr val="008080"/>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dirty="0">
                <a:solidFill>
                  <a:schemeClr val="lt1"/>
                </a:solidFill>
                <a:latin typeface="+mn-ea"/>
                <a:ea typeface="+mn-ea"/>
                <a:sym typeface="Arial"/>
              </a:rPr>
              <a:t>FC店</a:t>
            </a:r>
            <a:endParaRPr dirty="0">
              <a:latin typeface="+mn-ea"/>
              <a:ea typeface="+mn-ea"/>
            </a:endParaRPr>
          </a:p>
        </p:txBody>
      </p:sp>
      <p:cxnSp>
        <p:nvCxnSpPr>
          <p:cNvPr id="230" name="Google Shape;230;p6"/>
          <p:cNvCxnSpPr/>
          <p:nvPr/>
        </p:nvCxnSpPr>
        <p:spPr>
          <a:xfrm>
            <a:off x="2987824" y="2852936"/>
            <a:ext cx="0" cy="646331"/>
          </a:xfrm>
          <a:prstGeom prst="straightConnector1">
            <a:avLst/>
          </a:prstGeom>
          <a:noFill/>
          <a:ln w="50800" cap="flat" cmpd="sng">
            <a:solidFill>
              <a:srgbClr val="008080"/>
            </a:solidFill>
            <a:prstDash val="solid"/>
            <a:round/>
            <a:headEnd type="none" w="sm" len="sm"/>
            <a:tailEnd type="stealth" w="med" len="med"/>
          </a:ln>
        </p:spPr>
      </p:cxnSp>
      <p:cxnSp>
        <p:nvCxnSpPr>
          <p:cNvPr id="231" name="Google Shape;231;p6"/>
          <p:cNvCxnSpPr/>
          <p:nvPr/>
        </p:nvCxnSpPr>
        <p:spPr>
          <a:xfrm rot="10800000">
            <a:off x="1979712" y="2852937"/>
            <a:ext cx="0" cy="646330"/>
          </a:xfrm>
          <a:prstGeom prst="straightConnector1">
            <a:avLst/>
          </a:prstGeom>
          <a:noFill/>
          <a:ln w="50800" cap="flat" cmpd="sng">
            <a:solidFill>
              <a:srgbClr val="008080"/>
            </a:solidFill>
            <a:prstDash val="solid"/>
            <a:round/>
            <a:headEnd type="none" w="sm" len="sm"/>
            <a:tailEnd type="stealth" w="lg" len="lg"/>
          </a:ln>
        </p:spPr>
      </p:cxnSp>
      <p:cxnSp>
        <p:nvCxnSpPr>
          <p:cNvPr id="232" name="Google Shape;232;p6"/>
          <p:cNvCxnSpPr/>
          <p:nvPr/>
        </p:nvCxnSpPr>
        <p:spPr>
          <a:xfrm rot="10800000">
            <a:off x="1979712" y="4553129"/>
            <a:ext cx="0" cy="820184"/>
          </a:xfrm>
          <a:prstGeom prst="straightConnector1">
            <a:avLst/>
          </a:prstGeom>
          <a:noFill/>
          <a:ln w="50800" cap="flat" cmpd="sng">
            <a:solidFill>
              <a:srgbClr val="008080"/>
            </a:solidFill>
            <a:prstDash val="solid"/>
            <a:round/>
            <a:headEnd type="none" w="sm" len="sm"/>
            <a:tailEnd type="stealth" w="lg" len="lg"/>
          </a:ln>
        </p:spPr>
      </p:cxnSp>
      <p:sp>
        <p:nvSpPr>
          <p:cNvPr id="233" name="Google Shape;233;p6"/>
          <p:cNvSpPr txBox="1"/>
          <p:nvPr/>
        </p:nvSpPr>
        <p:spPr>
          <a:xfrm>
            <a:off x="3029313" y="2873942"/>
            <a:ext cx="15841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mn-ea"/>
                <a:ea typeface="+mn-ea"/>
                <a:cs typeface="Arial"/>
                <a:sym typeface="Arial"/>
              </a:rPr>
              <a:t>ブランド</a:t>
            </a:r>
            <a:endParaRPr sz="1800">
              <a:solidFill>
                <a:schemeClr val="dk1"/>
              </a:solidFill>
              <a:latin typeface="+mn-ea"/>
              <a:ea typeface="+mn-ea"/>
              <a:cs typeface="Arial"/>
              <a:sym typeface="Arial"/>
            </a:endParaRPr>
          </a:p>
          <a:p>
            <a:pPr marL="0" marR="0" lvl="0" indent="0" algn="l" rtl="0">
              <a:spcBef>
                <a:spcPts val="0"/>
              </a:spcBef>
              <a:spcAft>
                <a:spcPts val="0"/>
              </a:spcAft>
              <a:buNone/>
            </a:pPr>
            <a:r>
              <a:rPr lang="ja-JP" sz="1800">
                <a:solidFill>
                  <a:schemeClr val="dk1"/>
                </a:solidFill>
                <a:latin typeface="+mn-ea"/>
                <a:ea typeface="+mn-ea"/>
                <a:cs typeface="Arial"/>
                <a:sym typeface="Arial"/>
              </a:rPr>
              <a:t>ノウハウ</a:t>
            </a:r>
            <a:endParaRPr sz="1800">
              <a:solidFill>
                <a:schemeClr val="dk1"/>
              </a:solidFill>
              <a:latin typeface="+mn-ea"/>
              <a:ea typeface="+mn-ea"/>
              <a:cs typeface="Arial"/>
              <a:sym typeface="Arial"/>
            </a:endParaRPr>
          </a:p>
        </p:txBody>
      </p:sp>
      <p:sp>
        <p:nvSpPr>
          <p:cNvPr id="234" name="Google Shape;234;p6"/>
          <p:cNvSpPr txBox="1"/>
          <p:nvPr/>
        </p:nvSpPr>
        <p:spPr>
          <a:xfrm>
            <a:off x="991203" y="2852936"/>
            <a:ext cx="9503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mn-ea"/>
                <a:ea typeface="+mn-ea"/>
                <a:sym typeface="Arial"/>
              </a:rPr>
              <a:t>一部の利益</a:t>
            </a:r>
            <a:endParaRPr>
              <a:latin typeface="+mn-ea"/>
              <a:ea typeface="+mn-ea"/>
            </a:endParaRPr>
          </a:p>
        </p:txBody>
      </p:sp>
      <p:sp>
        <p:nvSpPr>
          <p:cNvPr id="235" name="Google Shape;235;p6"/>
          <p:cNvSpPr txBox="1"/>
          <p:nvPr/>
        </p:nvSpPr>
        <p:spPr>
          <a:xfrm>
            <a:off x="3092905" y="4686604"/>
            <a:ext cx="9523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mn-ea"/>
                <a:ea typeface="+mn-ea"/>
                <a:sym typeface="Arial"/>
              </a:rPr>
              <a:t>給料</a:t>
            </a:r>
            <a:endParaRPr>
              <a:latin typeface="+mn-ea"/>
              <a:ea typeface="+mn-ea"/>
            </a:endParaRPr>
          </a:p>
        </p:txBody>
      </p:sp>
      <p:sp>
        <p:nvSpPr>
          <p:cNvPr id="236" name="Google Shape;236;p6"/>
          <p:cNvSpPr txBox="1"/>
          <p:nvPr/>
        </p:nvSpPr>
        <p:spPr>
          <a:xfrm>
            <a:off x="1242031" y="4686604"/>
            <a:ext cx="712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mn-ea"/>
                <a:ea typeface="+mn-ea"/>
                <a:sym typeface="Arial"/>
              </a:rPr>
              <a:t>労働</a:t>
            </a:r>
            <a:endParaRPr>
              <a:latin typeface="+mn-ea"/>
              <a:ea typeface="+mn-ea"/>
            </a:endParaRPr>
          </a:p>
        </p:txBody>
      </p:sp>
      <p:sp>
        <p:nvSpPr>
          <p:cNvPr id="237" name="Google Shape;237;p6"/>
          <p:cNvSpPr txBox="1"/>
          <p:nvPr/>
        </p:nvSpPr>
        <p:spPr>
          <a:xfrm>
            <a:off x="5591435" y="2659562"/>
            <a:ext cx="158417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mn-ea"/>
                <a:ea typeface="+mn-ea"/>
                <a:sym typeface="Arial"/>
              </a:rPr>
              <a:t>利用者</a:t>
            </a:r>
            <a:endParaRPr>
              <a:latin typeface="+mn-ea"/>
              <a:ea typeface="+mn-ea"/>
            </a:endParaRPr>
          </a:p>
        </p:txBody>
      </p:sp>
      <p:sp>
        <p:nvSpPr>
          <p:cNvPr id="238" name="Google Shape;238;p6"/>
          <p:cNvSpPr txBox="1"/>
          <p:nvPr/>
        </p:nvSpPr>
        <p:spPr>
          <a:xfrm>
            <a:off x="6732240" y="5390110"/>
            <a:ext cx="192614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latin typeface="+mn-ea"/>
                <a:ea typeface="+mn-ea"/>
                <a:sym typeface="Arial"/>
              </a:rPr>
              <a:t>近隣住民</a:t>
            </a:r>
            <a:endParaRPr>
              <a:latin typeface="+mn-ea"/>
              <a:ea typeface="+mn-ea"/>
            </a:endParaRPr>
          </a:p>
        </p:txBody>
      </p:sp>
      <p:cxnSp>
        <p:nvCxnSpPr>
          <p:cNvPr id="239" name="Google Shape;239;p6"/>
          <p:cNvCxnSpPr>
            <a:endCxn id="222" idx="3"/>
          </p:cNvCxnSpPr>
          <p:nvPr/>
        </p:nvCxnSpPr>
        <p:spPr>
          <a:xfrm rot="10800000">
            <a:off x="3981662" y="4157085"/>
            <a:ext cx="1166400" cy="0"/>
          </a:xfrm>
          <a:prstGeom prst="straightConnector1">
            <a:avLst/>
          </a:prstGeom>
          <a:noFill/>
          <a:ln w="50800" cap="flat" cmpd="sng">
            <a:solidFill>
              <a:srgbClr val="008080"/>
            </a:solidFill>
            <a:prstDash val="solid"/>
            <a:round/>
            <a:headEnd type="none" w="sm" len="sm"/>
            <a:tailEnd type="stealth" w="med" len="med"/>
          </a:ln>
        </p:spPr>
      </p:cxnSp>
      <p:sp>
        <p:nvSpPr>
          <p:cNvPr id="240" name="Google Shape;240;p6"/>
          <p:cNvSpPr txBox="1"/>
          <p:nvPr/>
        </p:nvSpPr>
        <p:spPr>
          <a:xfrm>
            <a:off x="4572000" y="3761041"/>
            <a:ext cx="4320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mn-ea"/>
                <a:ea typeface="+mn-ea"/>
                <a:sym typeface="Arial"/>
              </a:rPr>
              <a:t>客</a:t>
            </a:r>
            <a:endParaRPr>
              <a:latin typeface="+mn-ea"/>
              <a:ea typeface="+mn-ea"/>
            </a:endParaRPr>
          </a:p>
        </p:txBody>
      </p:sp>
      <p:sp>
        <p:nvSpPr>
          <p:cNvPr id="241" name="Google Shape;241;p6"/>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5</a:t>
            </a:fld>
            <a:endParaRPr>
              <a:latin typeface="+mn-ea"/>
              <a:ea typeface="+mn-ea"/>
            </a:endParaRPr>
          </a:p>
        </p:txBody>
      </p:sp>
      <p:sp>
        <p:nvSpPr>
          <p:cNvPr id="2" name="テキスト ボックス 1"/>
          <p:cNvSpPr txBox="1"/>
          <p:nvPr/>
        </p:nvSpPr>
        <p:spPr>
          <a:xfrm>
            <a:off x="218537" y="2060848"/>
            <a:ext cx="553998" cy="1436407"/>
          </a:xfrm>
          <a:prstGeom prst="rect">
            <a:avLst/>
          </a:prstGeom>
          <a:solidFill>
            <a:srgbClr val="008080"/>
          </a:solidFill>
          <a:ln>
            <a:noFill/>
          </a:ln>
        </p:spPr>
        <p:txBody>
          <a:bodyPr vert="eaVert" wrap="square" rtlCol="0">
            <a:spAutoFit/>
          </a:bodyPr>
          <a:lstStyle/>
          <a:p>
            <a:r>
              <a:rPr kumimoji="1" lang="ja-JP" altLang="en-US" sz="2400" dirty="0">
                <a:solidFill>
                  <a:schemeClr val="bg1"/>
                </a:solidFill>
                <a:latin typeface="+mn-ea"/>
                <a:ea typeface="+mn-ea"/>
              </a:rPr>
              <a:t>チェーン</a:t>
            </a:r>
          </a:p>
        </p:txBody>
      </p:sp>
    </p:spTree>
    <p:extLst>
      <p:ext uri="{BB962C8B-B14F-4D97-AF65-F5344CB8AC3E}">
        <p14:creationId xmlns:p14="http://schemas.microsoft.com/office/powerpoint/2010/main" val="2602269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賛否意識</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82395" y="304585"/>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6B778-98F6-4B1B-B77F-9558F5C35944}" type="slidenum">
              <a:rPr kumimoji="1"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
        <p:nvSpPr>
          <p:cNvPr id="5" name="テキスト ボックス 4"/>
          <p:cNvSpPr txBox="1"/>
          <p:nvPr/>
        </p:nvSpPr>
        <p:spPr>
          <a:xfrm>
            <a:off x="457594" y="1426346"/>
            <a:ext cx="7716253" cy="1015663"/>
          </a:xfrm>
          <a:prstGeom prst="rect">
            <a:avLst/>
          </a:prstGeom>
          <a:noFill/>
        </p:spPr>
        <p:txBody>
          <a:bodyPr wrap="square" rtlCol="0">
            <a:spAutoFit/>
          </a:bodyPr>
          <a:lstStyle/>
          <a:p>
            <a:pPr marL="1044000" marR="0" lvl="0" indent="-118800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mn-ea"/>
                <a:ea typeface="+mn-ea"/>
                <a:cs typeface="+mn-cs"/>
              </a:rPr>
              <a:t>Q6-9</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　</a:t>
            </a:r>
            <a:r>
              <a:rPr kumimoji="1" lang="ja-JP" altLang="en-US" sz="3200" b="1" i="0" u="none" strike="noStrike" kern="1200" cap="none" spc="0" normalizeH="0" baseline="0" noProof="0" dirty="0">
                <a:ln>
                  <a:noFill/>
                </a:ln>
                <a:solidFill>
                  <a:srgbClr val="000000"/>
                </a:solidFill>
                <a:effectLst/>
                <a:uLnTx/>
                <a:uFillTx/>
                <a:latin typeface="+mn-ea"/>
                <a:ea typeface="+mn-ea"/>
                <a:cs typeface="+mn-cs"/>
              </a:rPr>
              <a:t>あなた自身</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はコンビニの</a:t>
            </a:r>
            <a:r>
              <a:rPr kumimoji="1" lang="en-US" altLang="ja-JP" sz="2800" b="0" i="0" u="none" strike="noStrike" kern="1200" cap="none" spc="0" normalizeH="0" baseline="0" noProof="0" dirty="0">
                <a:ln>
                  <a:noFill/>
                </a:ln>
                <a:solidFill>
                  <a:srgbClr val="000000"/>
                </a:solidFill>
                <a:effectLst/>
                <a:uLnTx/>
                <a:uFillTx/>
                <a:latin typeface="+mn-ea"/>
                <a:ea typeface="+mn-ea"/>
                <a:cs typeface="+mn-cs"/>
              </a:rPr>
              <a:t>24</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時間営業について、賛成ですか。反対ですか。</a:t>
            </a:r>
          </a:p>
        </p:txBody>
      </p:sp>
      <p:sp>
        <p:nvSpPr>
          <p:cNvPr id="11" name="テキスト ボックス 10"/>
          <p:cNvSpPr txBox="1"/>
          <p:nvPr/>
        </p:nvSpPr>
        <p:spPr>
          <a:xfrm>
            <a:off x="457593" y="2541018"/>
            <a:ext cx="7716253" cy="1446550"/>
          </a:xfrm>
          <a:prstGeom prst="rect">
            <a:avLst/>
          </a:prstGeom>
          <a:noFill/>
        </p:spPr>
        <p:txBody>
          <a:bodyPr wrap="square" rtlCol="0">
            <a:spAutoFit/>
          </a:bodyPr>
          <a:lstStyle/>
          <a:p>
            <a:pPr marL="1188000" marR="0" lvl="0" indent="-122400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mn-ea"/>
                <a:ea typeface="+mn-ea"/>
                <a:cs typeface="+mn-cs"/>
              </a:rPr>
              <a:t>Q6-11</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　</a:t>
            </a:r>
            <a:r>
              <a:rPr kumimoji="1" lang="ja-JP" altLang="en-US" sz="3200" b="1" i="0" u="none" strike="noStrike" kern="1200" cap="none" spc="0" normalizeH="0" baseline="0" noProof="0" dirty="0">
                <a:ln>
                  <a:noFill/>
                </a:ln>
                <a:solidFill>
                  <a:srgbClr val="000000"/>
                </a:solidFill>
                <a:effectLst/>
                <a:uLnTx/>
                <a:uFillTx/>
                <a:latin typeface="+mn-ea"/>
                <a:ea typeface="+mn-ea"/>
                <a:cs typeface="+mn-cs"/>
              </a:rPr>
              <a:t>一般の人々</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は、コンビニの</a:t>
            </a:r>
            <a:r>
              <a:rPr kumimoji="1" lang="en-US" altLang="ja-JP" sz="2800" b="0" i="0" u="none" strike="noStrike" kern="1200" cap="none" spc="0" normalizeH="0" baseline="0" noProof="0" dirty="0">
                <a:ln>
                  <a:noFill/>
                </a:ln>
                <a:solidFill>
                  <a:srgbClr val="000000"/>
                </a:solidFill>
                <a:effectLst/>
                <a:uLnTx/>
                <a:uFillTx/>
                <a:latin typeface="+mn-ea"/>
                <a:ea typeface="+mn-ea"/>
                <a:cs typeface="+mn-cs"/>
              </a:rPr>
              <a:t>24</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時間営業について、賛成</a:t>
            </a:r>
            <a:r>
              <a:rPr kumimoji="1" lang="ja-JP" altLang="en-US" sz="2800" kern="1200" dirty="0">
                <a:latin typeface="+mn-ea"/>
                <a:ea typeface="+mn-ea"/>
                <a:cs typeface="+mn-cs"/>
              </a:rPr>
              <a:t>だと思いますか</a:t>
            </a:r>
            <a:r>
              <a:rPr kumimoji="1" lang="ja-JP" altLang="en-US" sz="2800" b="0" i="0" u="none" strike="noStrike" kern="1200" cap="none" spc="0" normalizeH="0" baseline="0" noProof="0" dirty="0" err="1">
                <a:ln>
                  <a:noFill/>
                </a:ln>
                <a:solidFill>
                  <a:srgbClr val="000000"/>
                </a:solidFill>
                <a:effectLst/>
                <a:uLnTx/>
                <a:uFillTx/>
                <a:latin typeface="+mn-ea"/>
                <a:ea typeface="+mn-ea"/>
                <a:cs typeface="+mn-cs"/>
              </a:rPr>
              <a:t>。</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反対</a:t>
            </a:r>
            <a:r>
              <a:rPr kumimoji="1" lang="ja-JP" altLang="en-US" sz="2800" kern="1200" dirty="0">
                <a:latin typeface="+mn-ea"/>
                <a:ea typeface="+mn-ea"/>
                <a:cs typeface="+mn-cs"/>
              </a:rPr>
              <a:t>だと思います</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か。</a:t>
            </a:r>
          </a:p>
        </p:txBody>
      </p:sp>
      <p:sp>
        <p:nvSpPr>
          <p:cNvPr id="8" name="1 つの角を切り取った四角形 7"/>
          <p:cNvSpPr/>
          <p:nvPr/>
        </p:nvSpPr>
        <p:spPr>
          <a:xfrm>
            <a:off x="553794" y="4949163"/>
            <a:ext cx="7960286" cy="1604251"/>
          </a:xfrm>
          <a:prstGeom prst="snip1Rect">
            <a:avLst>
              <a:gd name="adj" fmla="val 21955"/>
            </a:avLst>
          </a:prstGeom>
          <a:noFill/>
          <a:ln w="7620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400" dirty="0">
                <a:solidFill>
                  <a:schemeClr val="tx1"/>
                </a:solidFill>
                <a:latin typeface="+mn-ea"/>
              </a:rPr>
              <a:t>社会には</a:t>
            </a:r>
            <a:r>
              <a:rPr kumimoji="1" lang="ja-JP" altLang="en-US" sz="2800" dirty="0">
                <a:solidFill>
                  <a:schemeClr val="tx1"/>
                </a:solidFill>
                <a:latin typeface="+mn-ea"/>
              </a:rPr>
              <a:t>不要</a:t>
            </a:r>
            <a:r>
              <a:rPr kumimoji="1" lang="ja-JP" altLang="en-US" sz="2400" dirty="0">
                <a:solidFill>
                  <a:schemeClr val="tx1"/>
                </a:solidFill>
                <a:latin typeface="+mn-ea"/>
              </a:rPr>
              <a:t>なのに、便利という理由だけで自分は</a:t>
            </a:r>
            <a:r>
              <a:rPr kumimoji="1" lang="ja-JP" altLang="en-US" sz="2800" dirty="0">
                <a:solidFill>
                  <a:schemeClr val="tx1"/>
                </a:solidFill>
                <a:latin typeface="+mn-ea"/>
              </a:rPr>
              <a:t>必要</a:t>
            </a:r>
            <a:endParaRPr kumimoji="1" lang="en-US" altLang="ja-JP" sz="2400" dirty="0">
              <a:solidFill>
                <a:schemeClr val="tx1"/>
              </a:solidFill>
              <a:latin typeface="+mn-ea"/>
            </a:endParaRPr>
          </a:p>
          <a:p>
            <a:pPr algn="ctr"/>
            <a:r>
              <a:rPr kumimoji="1" lang="ja-JP" altLang="en-US" sz="2400" dirty="0">
                <a:solidFill>
                  <a:schemeClr val="tx1"/>
                </a:solidFill>
                <a:latin typeface="+mn-ea"/>
              </a:rPr>
              <a:t>と考えてしまうと</a:t>
            </a:r>
            <a:r>
              <a:rPr kumimoji="1" lang="ja-JP" altLang="en-US" sz="3600" dirty="0">
                <a:solidFill>
                  <a:srgbClr val="FF6600"/>
                </a:solidFill>
                <a:latin typeface="+mn-ea"/>
              </a:rPr>
              <a:t>社会的ジレンマ</a:t>
            </a:r>
            <a:r>
              <a:rPr kumimoji="1" lang="ja-JP" altLang="en-US" sz="2400" dirty="0">
                <a:solidFill>
                  <a:schemeClr val="tx1"/>
                </a:solidFill>
                <a:latin typeface="+mn-ea"/>
              </a:rPr>
              <a:t>となってしまう</a:t>
            </a:r>
          </a:p>
        </p:txBody>
      </p:sp>
      <p:sp>
        <p:nvSpPr>
          <p:cNvPr id="9" name="円形吹き出し 8"/>
          <p:cNvSpPr/>
          <p:nvPr/>
        </p:nvSpPr>
        <p:spPr>
          <a:xfrm>
            <a:off x="4476195" y="3571304"/>
            <a:ext cx="3697651" cy="1794124"/>
          </a:xfrm>
          <a:prstGeom prst="wedgeEllipseCallout">
            <a:avLst>
              <a:gd name="adj1" fmla="val -55627"/>
              <a:gd name="adj2" fmla="val -49852"/>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defTabSz="457200">
              <a:defRPr/>
            </a:pPr>
            <a:r>
              <a:rPr lang="ja-JP" altLang="en-US" sz="2400" dirty="0">
                <a:solidFill>
                  <a:srgbClr val="FFFFFF"/>
                </a:solidFill>
                <a:latin typeface="+mn-ea"/>
              </a:rPr>
              <a:t>あなた自身と</a:t>
            </a:r>
            <a:endParaRPr lang="en-US" altLang="ja-JP" sz="2400" dirty="0">
              <a:solidFill>
                <a:srgbClr val="FFFFFF"/>
              </a:solidFill>
              <a:latin typeface="+mn-ea"/>
            </a:endParaRPr>
          </a:p>
          <a:p>
            <a:pPr lvl="0" algn="ctr" defTabSz="457200">
              <a:defRPr/>
            </a:pPr>
            <a:r>
              <a:rPr lang="ja-JP" altLang="en-US" sz="2400" dirty="0">
                <a:solidFill>
                  <a:srgbClr val="FFFFFF"/>
                </a:solidFill>
                <a:latin typeface="+mn-ea"/>
              </a:rPr>
              <a:t>一般の人々　の選択が</a:t>
            </a:r>
            <a:endParaRPr lang="en-US" altLang="ja-JP" sz="2400" dirty="0">
              <a:solidFill>
                <a:srgbClr val="FFFFFF"/>
              </a:solidFill>
              <a:latin typeface="+mn-ea"/>
            </a:endParaRPr>
          </a:p>
          <a:p>
            <a:pPr lvl="0" algn="ctr" defTabSz="457200">
              <a:defRPr/>
            </a:pPr>
            <a:r>
              <a:rPr lang="ja-JP" altLang="en-US" sz="2400" dirty="0">
                <a:solidFill>
                  <a:srgbClr val="FFFFFF"/>
                </a:solidFill>
                <a:latin typeface="+mn-ea"/>
              </a:rPr>
              <a:t>いつも同じとは限らない．</a:t>
            </a:r>
            <a:endParaRPr lang="en-US" altLang="ja-JP" sz="2400" dirty="0">
              <a:solidFill>
                <a:srgbClr val="FFFFFF"/>
              </a:solidFill>
              <a:latin typeface="+mn-ea"/>
            </a:endParaRPr>
          </a:p>
          <a:p>
            <a:pPr lvl="0" algn="ctr" defTabSz="457200">
              <a:defRPr/>
            </a:pPr>
            <a:r>
              <a:rPr lang="ja-JP" altLang="en-US" sz="1800" dirty="0">
                <a:solidFill>
                  <a:srgbClr val="FFFFFF"/>
                </a:solidFill>
                <a:latin typeface="+mn-ea"/>
              </a:rPr>
              <a:t>社会のことを考えた</a:t>
            </a:r>
            <a:endParaRPr lang="en-US" altLang="ja-JP" sz="1800" dirty="0">
              <a:solidFill>
                <a:srgbClr val="FFFFFF"/>
              </a:solidFill>
              <a:latin typeface="+mn-ea"/>
            </a:endParaRPr>
          </a:p>
          <a:p>
            <a:pPr lvl="0" algn="ctr" defTabSz="457200">
              <a:defRPr/>
            </a:pPr>
            <a:r>
              <a:rPr lang="ja-JP" altLang="en-US" sz="1800" dirty="0">
                <a:solidFill>
                  <a:srgbClr val="FFFFFF"/>
                </a:solidFill>
                <a:latin typeface="+mn-ea"/>
              </a:rPr>
              <a:t>判断が有り得る</a:t>
            </a:r>
            <a:endParaRPr lang="en-US" altLang="ja-JP" sz="1800" dirty="0">
              <a:solidFill>
                <a:srgbClr val="FFFFFF"/>
              </a:solidFill>
              <a:latin typeface="+mn-ea"/>
            </a:endParaRPr>
          </a:p>
        </p:txBody>
      </p:sp>
    </p:spTree>
    <p:extLst>
      <p:ext uri="{BB962C8B-B14F-4D97-AF65-F5344CB8AC3E}">
        <p14:creationId xmlns:p14="http://schemas.microsoft.com/office/powerpoint/2010/main" val="283193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賛否意識</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689271" y="210185"/>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6B778-98F6-4B1B-B77F-9558F5C35944}" type="slidenum">
              <a:rPr kumimoji="1"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graphicFrame>
        <p:nvGraphicFramePr>
          <p:cNvPr id="10" name="グラフ 9"/>
          <p:cNvGraphicFramePr>
            <a:graphicFrameLocks/>
          </p:cNvGraphicFramePr>
          <p:nvPr>
            <p:extLst>
              <p:ext uri="{D42A27DB-BD31-4B8C-83A1-F6EECF244321}">
                <p14:modId xmlns:p14="http://schemas.microsoft.com/office/powerpoint/2010/main" val="1993265512"/>
              </p:ext>
            </p:extLst>
          </p:nvPr>
        </p:nvGraphicFramePr>
        <p:xfrm>
          <a:off x="173116" y="1343025"/>
          <a:ext cx="3540509" cy="3514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グラフ 16"/>
          <p:cNvGraphicFramePr>
            <a:graphicFrameLocks/>
          </p:cNvGraphicFramePr>
          <p:nvPr>
            <p:extLst>
              <p:ext uri="{D42A27DB-BD31-4B8C-83A1-F6EECF244321}">
                <p14:modId xmlns:p14="http://schemas.microsoft.com/office/powerpoint/2010/main" val="1323543670"/>
              </p:ext>
            </p:extLst>
          </p:nvPr>
        </p:nvGraphicFramePr>
        <p:xfrm>
          <a:off x="3713625" y="1343026"/>
          <a:ext cx="3540510" cy="3514374"/>
        </p:xfrm>
        <a:graphic>
          <a:graphicData uri="http://schemas.openxmlformats.org/drawingml/2006/chart">
            <c:chart xmlns:c="http://schemas.openxmlformats.org/drawingml/2006/chart" xmlns:r="http://schemas.openxmlformats.org/officeDocument/2006/relationships" r:id="rId5"/>
          </a:graphicData>
        </a:graphic>
      </p:graphicFrame>
      <p:sp>
        <p:nvSpPr>
          <p:cNvPr id="5" name="楕円 4">
            <a:extLst>
              <a:ext uri="{FF2B5EF4-FFF2-40B4-BE49-F238E27FC236}">
                <a16:creationId xmlns:a16="http://schemas.microsoft.com/office/drawing/2014/main" id="{6A2417D6-45EB-4CDE-B202-3FDFAF8276D3}"/>
              </a:ext>
            </a:extLst>
          </p:cNvPr>
          <p:cNvSpPr/>
          <p:nvPr/>
        </p:nvSpPr>
        <p:spPr>
          <a:xfrm>
            <a:off x="784388" y="2042160"/>
            <a:ext cx="2570480" cy="670560"/>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43BE6F1C-192D-4C77-A6A6-30B9329EE4B6}"/>
              </a:ext>
            </a:extLst>
          </p:cNvPr>
          <p:cNvSpPr/>
          <p:nvPr/>
        </p:nvSpPr>
        <p:spPr>
          <a:xfrm>
            <a:off x="4238576" y="2021840"/>
            <a:ext cx="2570480" cy="355600"/>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吹き出し 13">
            <a:extLst>
              <a:ext uri="{FF2B5EF4-FFF2-40B4-BE49-F238E27FC236}">
                <a16:creationId xmlns:a16="http://schemas.microsoft.com/office/drawing/2014/main" id="{11F71E07-2DA5-4F4B-873C-BC0C1878F03C}"/>
              </a:ext>
            </a:extLst>
          </p:cNvPr>
          <p:cNvSpPr/>
          <p:nvPr/>
        </p:nvSpPr>
        <p:spPr>
          <a:xfrm>
            <a:off x="7334006" y="1309368"/>
            <a:ext cx="1636878" cy="3380828"/>
          </a:xfrm>
          <a:prstGeom prst="wedgeRoundRectCallout">
            <a:avLst>
              <a:gd name="adj1" fmla="val -5632"/>
              <a:gd name="adj2" fmla="val 66834"/>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24</a:t>
            </a:r>
            <a:r>
              <a:rPr kumimoji="1" lang="ja-JP" altLang="en-US" sz="3200" b="1" i="0" u="none" strike="noStrike" kern="1200" cap="none" spc="0" normalizeH="0" baseline="0" noProof="0" dirty="0">
                <a:ln>
                  <a:noFill/>
                </a:ln>
                <a:solidFill>
                  <a:srgbClr val="FFFFFF"/>
                </a:solidFill>
                <a:effectLst/>
                <a:uLnTx/>
                <a:uFillTx/>
                <a:latin typeface="Arial"/>
                <a:ea typeface="ＭＳ Ｐゴシック"/>
                <a:cs typeface="+mn-cs"/>
              </a:rPr>
              <a:t>時間営業に</a:t>
            </a:r>
            <a:endPar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tx1"/>
                </a:solidFill>
                <a:effectLst/>
                <a:uLnTx/>
                <a:uFillTx/>
                <a:latin typeface="Arial"/>
                <a:ea typeface="ＭＳ Ｐゴシック"/>
                <a:cs typeface="+mn-cs"/>
              </a:rPr>
              <a:t>学生は賛成</a:t>
            </a:r>
            <a:endParaRPr kumimoji="1" lang="en-US" altLang="ja-JP" sz="3200" b="1" i="0" u="none" strike="noStrike" kern="1200" cap="none" spc="0" normalizeH="0" baseline="0" noProof="0" dirty="0">
              <a:ln>
                <a:noFill/>
              </a:ln>
              <a:solidFill>
                <a:schemeClr val="tx1"/>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chemeClr val="tx1"/>
                </a:solidFill>
                <a:effectLst/>
                <a:uLnTx/>
                <a:uFillTx/>
                <a:latin typeface="Arial"/>
                <a:ea typeface="ＭＳ Ｐゴシック"/>
                <a:cs typeface="+mn-cs"/>
              </a:rPr>
              <a:t>高齢者は反対</a:t>
            </a:r>
            <a:endParaRPr kumimoji="1" lang="en-US" altLang="ja-JP" sz="3200" b="1" i="0" u="none" strike="noStrike" kern="1200" cap="none" spc="0" normalizeH="0" baseline="0" noProof="0" dirty="0">
              <a:ln>
                <a:noFill/>
              </a:ln>
              <a:solidFill>
                <a:schemeClr val="tx1"/>
              </a:solidFill>
              <a:effectLst/>
              <a:uLnTx/>
              <a:uFillTx/>
              <a:latin typeface="Arial"/>
              <a:ea typeface="ＭＳ Ｐゴシック"/>
              <a:cs typeface="+mn-cs"/>
            </a:endParaRPr>
          </a:p>
        </p:txBody>
      </p:sp>
      <p:sp>
        <p:nvSpPr>
          <p:cNvPr id="18" name="角丸四角形吹き出し 14">
            <a:extLst>
              <a:ext uri="{FF2B5EF4-FFF2-40B4-BE49-F238E27FC236}">
                <a16:creationId xmlns:a16="http://schemas.microsoft.com/office/drawing/2014/main" id="{8D464B6C-6C17-4554-AC52-576CD8A3E1F6}"/>
              </a:ext>
            </a:extLst>
          </p:cNvPr>
          <p:cNvSpPr/>
          <p:nvPr/>
        </p:nvSpPr>
        <p:spPr>
          <a:xfrm>
            <a:off x="173116" y="4997264"/>
            <a:ext cx="5992428" cy="1616896"/>
          </a:xfrm>
          <a:prstGeom prst="wedgeRoundRectCallout">
            <a:avLst>
              <a:gd name="adj1" fmla="val 53239"/>
              <a:gd name="adj2" fmla="val 19365"/>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FFFF"/>
                </a:solidFill>
                <a:effectLst/>
                <a:uLnTx/>
                <a:uFillTx/>
                <a:latin typeface="Arial"/>
                <a:ea typeface="ＭＳ Ｐゴシック"/>
                <a:cs typeface="+mn-cs"/>
              </a:rPr>
              <a:t>24</a:t>
            </a:r>
            <a:r>
              <a:rPr kumimoji="1" lang="ja-JP" altLang="en-US" sz="3200" b="1" i="0" u="none" strike="noStrike" kern="1200" cap="none" spc="0" normalizeH="0" baseline="0" noProof="0" dirty="0">
                <a:ln>
                  <a:noFill/>
                </a:ln>
                <a:solidFill>
                  <a:srgbClr val="FFFFFF"/>
                </a:solidFill>
                <a:effectLst/>
                <a:uLnTx/>
                <a:uFillTx/>
                <a:latin typeface="Arial"/>
                <a:ea typeface="ＭＳ Ｐゴシック"/>
                <a:cs typeface="+mn-cs"/>
              </a:rPr>
              <a:t>時間営業に</a:t>
            </a:r>
            <a:r>
              <a:rPr kumimoji="1" lang="ja-JP" altLang="en-US" sz="3200" b="1" i="0" u="none" strike="noStrike" kern="1200" cap="none" spc="0" normalizeH="0" baseline="0" noProof="0" dirty="0">
                <a:ln>
                  <a:noFill/>
                </a:ln>
                <a:solidFill>
                  <a:schemeClr val="tx1"/>
                </a:solidFill>
                <a:effectLst/>
                <a:uLnTx/>
                <a:uFillTx/>
                <a:latin typeface="Arial"/>
                <a:ea typeface="ＭＳ Ｐゴシック"/>
                <a:cs typeface="+mn-cs"/>
              </a:rPr>
              <a:t>自分以外の人は反対していないのでは？</a:t>
            </a:r>
            <a:endParaRPr kumimoji="1" lang="en-US" altLang="ja-JP" sz="3200" b="1" i="0" u="none" strike="noStrike" kern="1200" cap="none" spc="0" normalizeH="0" baseline="0" noProof="0" dirty="0">
              <a:ln>
                <a:noFill/>
              </a:ln>
              <a:solidFill>
                <a:schemeClr val="tx1"/>
              </a:solidFill>
              <a:effectLst/>
              <a:uLnTx/>
              <a:uFillTx/>
              <a:latin typeface="Arial"/>
              <a:ea typeface="ＭＳ Ｐゴシック"/>
              <a:cs typeface="+mn-cs"/>
            </a:endParaRPr>
          </a:p>
        </p:txBody>
      </p:sp>
      <p:pic>
        <p:nvPicPr>
          <p:cNvPr id="19" name="Picture 4" descr="おじいちゃん・おばあちゃん・孫のイラスト「敬老の日」">
            <a:extLst>
              <a:ext uri="{FF2B5EF4-FFF2-40B4-BE49-F238E27FC236}">
                <a16:creationId xmlns:a16="http://schemas.microsoft.com/office/drawing/2014/main" id="{58D2AAA8-B2A1-4064-886C-3D6597D8F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544" y="5078664"/>
            <a:ext cx="2805340" cy="161689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791289" y="4213063"/>
            <a:ext cx="2708267" cy="307777"/>
          </a:xfrm>
          <a:prstGeom prst="rect">
            <a:avLst/>
          </a:prstGeom>
          <a:noFill/>
        </p:spPr>
        <p:txBody>
          <a:bodyPr wrap="square" rtlCol="0">
            <a:spAutoFit/>
          </a:bodyPr>
          <a:lstStyle/>
          <a:p>
            <a:r>
              <a:rPr kumimoji="1" lang="ja-JP" altLang="en-US" dirty="0" smtClean="0">
                <a:latin typeface="+mn-lt"/>
                <a:ea typeface="+mn-ea"/>
              </a:rPr>
              <a:t>学生（あなた）　　　　学生（一般）　　　　</a:t>
            </a:r>
            <a:endParaRPr kumimoji="1" lang="en-US" altLang="ja-JP" dirty="0" smtClean="0">
              <a:latin typeface="+mn-lt"/>
              <a:ea typeface="+mn-ea"/>
            </a:endParaRPr>
          </a:p>
        </p:txBody>
      </p:sp>
      <p:sp>
        <p:nvSpPr>
          <p:cNvPr id="14" name="テキスト ボックス 13"/>
          <p:cNvSpPr txBox="1"/>
          <p:nvPr/>
        </p:nvSpPr>
        <p:spPr>
          <a:xfrm>
            <a:off x="4309220" y="4201772"/>
            <a:ext cx="3125117" cy="307777"/>
          </a:xfrm>
          <a:prstGeom prst="rect">
            <a:avLst/>
          </a:prstGeom>
          <a:noFill/>
        </p:spPr>
        <p:txBody>
          <a:bodyPr wrap="square" rtlCol="0">
            <a:spAutoFit/>
          </a:bodyPr>
          <a:lstStyle/>
          <a:p>
            <a:r>
              <a:rPr kumimoji="1" lang="ja-JP" altLang="en-US" dirty="0">
                <a:latin typeface="+mn-lt"/>
                <a:ea typeface="+mn-ea"/>
              </a:rPr>
              <a:t>高齢者</a:t>
            </a:r>
            <a:r>
              <a:rPr kumimoji="1" lang="ja-JP" altLang="en-US" dirty="0" smtClean="0">
                <a:latin typeface="+mn-lt"/>
                <a:ea typeface="+mn-ea"/>
              </a:rPr>
              <a:t>（あなた）　　　</a:t>
            </a:r>
            <a:r>
              <a:rPr kumimoji="1" lang="ja-JP" altLang="en-US" dirty="0">
                <a:latin typeface="+mn-lt"/>
                <a:ea typeface="+mn-ea"/>
              </a:rPr>
              <a:t>高齢者</a:t>
            </a:r>
            <a:r>
              <a:rPr kumimoji="1" lang="ja-JP" altLang="en-US" dirty="0" smtClean="0">
                <a:latin typeface="+mn-lt"/>
                <a:ea typeface="+mn-ea"/>
              </a:rPr>
              <a:t>（一般）　　　　</a:t>
            </a:r>
            <a:endParaRPr kumimoji="1" lang="en-US" altLang="ja-JP" dirty="0" smtClean="0">
              <a:latin typeface="+mn-lt"/>
              <a:ea typeface="+mn-ea"/>
            </a:endParaRPr>
          </a:p>
        </p:txBody>
      </p:sp>
    </p:spTree>
    <p:extLst>
      <p:ext uri="{BB962C8B-B14F-4D97-AF65-F5344CB8AC3E}">
        <p14:creationId xmlns:p14="http://schemas.microsoft.com/office/powerpoint/2010/main" val="16206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深夜利用差</a:t>
            </a:r>
            <a:endParaRPr kumimoji="1" lang="ja-JP" altLang="en-US" sz="1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886370" y="215267"/>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
        <p:nvSpPr>
          <p:cNvPr id="5" name="テキスト ボックス 4"/>
          <p:cNvSpPr txBox="1"/>
          <p:nvPr/>
        </p:nvSpPr>
        <p:spPr>
          <a:xfrm>
            <a:off x="479440" y="1219096"/>
            <a:ext cx="842178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利用者目線</a:t>
            </a:r>
            <a:endParaRPr kumimoji="1" lang="en-US" altLang="ja-JP" sz="28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目的</a:t>
            </a:r>
            <a:r>
              <a:rPr kumimoji="1" lang="en-US" altLang="ja-JP" sz="2800" kern="1200" dirty="0">
                <a:latin typeface="+mn-ea"/>
                <a:ea typeface="+mn-ea"/>
                <a:cs typeface="+mn-cs"/>
              </a:rPr>
              <a:t>1-6</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　利用者の属性による</a:t>
            </a:r>
            <a:r>
              <a:rPr kumimoji="1" lang="ja-JP" altLang="en-US" sz="2800" kern="1200" dirty="0">
                <a:latin typeface="+mn-ea"/>
                <a:ea typeface="+mn-ea"/>
                <a:cs typeface="+mn-cs"/>
              </a:rPr>
              <a:t>利用</a:t>
            </a:r>
            <a:r>
              <a:rPr kumimoji="1" lang="ja-JP" altLang="en-US" sz="2800" b="0" i="0" u="none" strike="noStrike" kern="1200" cap="none" spc="0" normalizeH="0" baseline="0" noProof="0" dirty="0">
                <a:ln>
                  <a:noFill/>
                </a:ln>
                <a:solidFill>
                  <a:srgbClr val="000000"/>
                </a:solidFill>
                <a:effectLst/>
                <a:uLnTx/>
                <a:uFillTx/>
                <a:latin typeface="+mn-ea"/>
                <a:ea typeface="+mn-ea"/>
                <a:cs typeface="+mn-cs"/>
              </a:rPr>
              <a:t>時間帯の差を調査</a:t>
            </a:r>
          </a:p>
        </p:txBody>
      </p:sp>
      <p:sp>
        <p:nvSpPr>
          <p:cNvPr id="7" name="角丸四角形 6"/>
          <p:cNvSpPr/>
          <p:nvPr/>
        </p:nvSpPr>
        <p:spPr>
          <a:xfrm>
            <a:off x="506424" y="5417054"/>
            <a:ext cx="8034644" cy="1133554"/>
          </a:xfrm>
          <a:prstGeom prst="roundRect">
            <a:avLst/>
          </a:prstGeom>
          <a:solidFill>
            <a:srgbClr val="99CC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6" name="テキスト ボックス 5"/>
          <p:cNvSpPr txBox="1"/>
          <p:nvPr/>
        </p:nvSpPr>
        <p:spPr>
          <a:xfrm>
            <a:off x="572039" y="5688654"/>
            <a:ext cx="8018805"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solidFill>
                <a:effectLst/>
                <a:uLnTx/>
                <a:uFillTx/>
                <a:latin typeface="+mn-ea"/>
                <a:ea typeface="+mn-ea"/>
                <a:cs typeface="+mn-cs"/>
              </a:rPr>
              <a:t>高齢者は学生に比べて深夜にコンビニを利用しない</a:t>
            </a:r>
          </a:p>
        </p:txBody>
      </p:sp>
      <p:graphicFrame>
        <p:nvGraphicFramePr>
          <p:cNvPr id="13" name="グラフ 12"/>
          <p:cNvGraphicFramePr>
            <a:graphicFrameLocks/>
          </p:cNvGraphicFramePr>
          <p:nvPr>
            <p:extLst>
              <p:ext uri="{D42A27DB-BD31-4B8C-83A1-F6EECF244321}">
                <p14:modId xmlns:p14="http://schemas.microsoft.com/office/powerpoint/2010/main" val="285703338"/>
              </p:ext>
            </p:extLst>
          </p:nvPr>
        </p:nvGraphicFramePr>
        <p:xfrm>
          <a:off x="360693" y="2064586"/>
          <a:ext cx="8326107" cy="3352468"/>
        </p:xfrm>
        <a:graphic>
          <a:graphicData uri="http://schemas.openxmlformats.org/drawingml/2006/chart">
            <c:chart xmlns:c="http://schemas.openxmlformats.org/drawingml/2006/chart" xmlns:r="http://schemas.openxmlformats.org/officeDocument/2006/relationships" r:id="rId4"/>
          </a:graphicData>
        </a:graphic>
      </p:graphicFrame>
      <p:sp>
        <p:nvSpPr>
          <p:cNvPr id="9" name="テキスト ボックス 8"/>
          <p:cNvSpPr txBox="1"/>
          <p:nvPr/>
        </p:nvSpPr>
        <p:spPr>
          <a:xfrm>
            <a:off x="5353405" y="4976177"/>
            <a:ext cx="1532965" cy="338554"/>
          </a:xfrm>
          <a:prstGeom prst="rect">
            <a:avLst/>
          </a:prstGeom>
          <a:noFill/>
        </p:spPr>
        <p:txBody>
          <a:bodyPr wrap="square" rtlCol="0">
            <a:spAutoFit/>
          </a:bodyPr>
          <a:lstStyle/>
          <a:p>
            <a:pPr lvl="0">
              <a:buClrTx/>
            </a:pPr>
            <a:r>
              <a:rPr lang="ja-JP" altLang="en-US" sz="1600" dirty="0">
                <a:solidFill>
                  <a:sysClr val="windowText" lastClr="000000"/>
                </a:solidFill>
                <a:latin typeface="+mn-ea"/>
                <a:ea typeface="+mn-ea"/>
                <a:cs typeface="+mn-cs"/>
              </a:rPr>
              <a:t>よく利用する</a:t>
            </a:r>
          </a:p>
        </p:txBody>
      </p:sp>
      <p:sp>
        <p:nvSpPr>
          <p:cNvPr id="15" name="テキスト ボックス 14"/>
          <p:cNvSpPr txBox="1"/>
          <p:nvPr/>
        </p:nvSpPr>
        <p:spPr>
          <a:xfrm>
            <a:off x="1979441" y="4976177"/>
            <a:ext cx="1532965" cy="338554"/>
          </a:xfrm>
          <a:prstGeom prst="rect">
            <a:avLst/>
          </a:prstGeom>
          <a:noFill/>
        </p:spPr>
        <p:txBody>
          <a:bodyPr wrap="square" rtlCol="0">
            <a:spAutoFit/>
          </a:bodyPr>
          <a:lstStyle/>
          <a:p>
            <a:pPr lvl="0">
              <a:buClrTx/>
            </a:pPr>
            <a:r>
              <a:rPr lang="ja-JP" altLang="en-US" sz="1600" dirty="0">
                <a:solidFill>
                  <a:sysClr val="windowText" lastClr="000000"/>
                </a:solidFill>
                <a:latin typeface="+mn-ea"/>
                <a:ea typeface="+mn-ea"/>
                <a:cs typeface="+mn-cs"/>
              </a:rPr>
              <a:t>全く利用しない</a:t>
            </a:r>
          </a:p>
        </p:txBody>
      </p:sp>
    </p:spTree>
    <p:extLst>
      <p:ext uri="{BB962C8B-B14F-4D97-AF65-F5344CB8AC3E}">
        <p14:creationId xmlns:p14="http://schemas.microsoft.com/office/powerpoint/2010/main" val="215633551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grpSp>
        <p:nvGrpSpPr>
          <p:cNvPr id="1758" name="Google Shape;1758;p71"/>
          <p:cNvGrpSpPr/>
          <p:nvPr/>
        </p:nvGrpSpPr>
        <p:grpSpPr>
          <a:xfrm>
            <a:off x="0" y="0"/>
            <a:ext cx="9144000" cy="6858000"/>
            <a:chOff x="0" y="0"/>
            <a:chExt cx="5760" cy="663"/>
          </a:xfrm>
        </p:grpSpPr>
        <p:sp>
          <p:nvSpPr>
            <p:cNvPr id="1759" name="Google Shape;1759;p71"/>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n-ea"/>
                <a:ea typeface="+mn-ea"/>
                <a:cs typeface="Arial"/>
                <a:sym typeface="Arial"/>
              </a:endParaRPr>
            </a:p>
          </p:txBody>
        </p:sp>
        <p:sp>
          <p:nvSpPr>
            <p:cNvPr id="1760" name="Google Shape;1760;p71"/>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mn-ea"/>
                <a:ea typeface="+mn-ea"/>
                <a:cs typeface="Arial"/>
                <a:sym typeface="Arial"/>
              </a:endParaRPr>
            </a:p>
          </p:txBody>
        </p:sp>
      </p:grpSp>
      <p:sp>
        <p:nvSpPr>
          <p:cNvPr id="1761" name="Google Shape;1761;p71"/>
          <p:cNvSpPr txBox="1">
            <a:spLocks noGrp="1"/>
          </p:cNvSpPr>
          <p:nvPr>
            <p:ph type="title"/>
          </p:nvPr>
        </p:nvSpPr>
        <p:spPr>
          <a:xfrm>
            <a:off x="476250" y="332994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ja-JP" altLang="en-US" sz="5400" dirty="0">
                <a:solidFill>
                  <a:schemeClr val="lt1"/>
                </a:solidFill>
                <a:latin typeface="+mn-ea"/>
                <a:ea typeface="+mn-ea"/>
              </a:rPr>
              <a:t>　　　　</a:t>
            </a:r>
            <a:r>
              <a:rPr lang="ja-JP" sz="5400" dirty="0">
                <a:solidFill>
                  <a:schemeClr val="lt1"/>
                </a:solidFill>
                <a:latin typeface="+mn-ea"/>
                <a:ea typeface="+mn-ea"/>
              </a:rPr>
              <a:t>ヒアリング調査</a:t>
            </a:r>
            <a:br>
              <a:rPr lang="ja-JP" sz="5400" dirty="0">
                <a:solidFill>
                  <a:schemeClr val="lt1"/>
                </a:solidFill>
                <a:latin typeface="+mn-ea"/>
                <a:ea typeface="+mn-ea"/>
              </a:rPr>
            </a:br>
            <a:r>
              <a:rPr lang="ja-JP" sz="2800" dirty="0">
                <a:solidFill>
                  <a:schemeClr val="lt1"/>
                </a:solidFill>
                <a:latin typeface="+mn-ea"/>
                <a:ea typeface="+mn-ea"/>
              </a:rPr>
              <a:t/>
            </a:r>
            <a:br>
              <a:rPr lang="ja-JP" sz="2800" dirty="0">
                <a:solidFill>
                  <a:schemeClr val="lt1"/>
                </a:solidFill>
                <a:latin typeface="+mn-ea"/>
                <a:ea typeface="+mn-ea"/>
              </a:rPr>
            </a:br>
            <a:r>
              <a:rPr lang="ja-JP" sz="2800" dirty="0">
                <a:solidFill>
                  <a:schemeClr val="lt1"/>
                </a:solidFill>
                <a:latin typeface="+mn-ea"/>
                <a:ea typeface="+mn-ea"/>
              </a:rPr>
              <a:t>目的</a:t>
            </a:r>
            <a:br>
              <a:rPr lang="ja-JP" sz="2800" dirty="0">
                <a:solidFill>
                  <a:schemeClr val="lt1"/>
                </a:solidFill>
                <a:latin typeface="+mn-ea"/>
                <a:ea typeface="+mn-ea"/>
              </a:rPr>
            </a:br>
            <a:r>
              <a:rPr lang="ja-JP" sz="2800" b="1" dirty="0">
                <a:solidFill>
                  <a:schemeClr val="lt1"/>
                </a:solidFill>
                <a:latin typeface="+mn-ea"/>
                <a:ea typeface="+mn-ea"/>
                <a:cs typeface="Arial"/>
                <a:sym typeface="Arial"/>
              </a:rPr>
              <a:t>1-</a:t>
            </a:r>
            <a:r>
              <a:rPr lang="en-US" altLang="ja-JP" sz="2800" b="1" dirty="0">
                <a:solidFill>
                  <a:schemeClr val="lt1"/>
                </a:solidFill>
                <a:latin typeface="+mn-ea"/>
                <a:ea typeface="+mn-ea"/>
                <a:cs typeface="Arial"/>
                <a:sym typeface="Arial"/>
              </a:rPr>
              <a:t>3</a:t>
            </a:r>
            <a:r>
              <a:rPr lang="ja-JP" sz="2800" b="1" dirty="0">
                <a:solidFill>
                  <a:schemeClr val="lt1"/>
                </a:solidFill>
                <a:latin typeface="+mn-ea"/>
                <a:ea typeface="+mn-ea"/>
                <a:cs typeface="Arial"/>
                <a:sym typeface="Arial"/>
              </a:rPr>
              <a:t>.夜間営業停止</a:t>
            </a:r>
            <a:r>
              <a:rPr lang="ja-JP" altLang="en-US" sz="2800" b="1" dirty="0">
                <a:solidFill>
                  <a:schemeClr val="lt1"/>
                </a:solidFill>
                <a:latin typeface="+mn-ea"/>
                <a:ea typeface="+mn-ea"/>
                <a:cs typeface="Arial"/>
                <a:sym typeface="Arial"/>
              </a:rPr>
              <a:t>が昼間の売上に影響するか調査</a:t>
            </a:r>
            <a:r>
              <a:rPr lang="ja-JP" sz="2800" b="1" dirty="0">
                <a:solidFill>
                  <a:schemeClr val="lt1"/>
                </a:solidFill>
                <a:latin typeface="+mn-ea"/>
                <a:ea typeface="+mn-ea"/>
                <a:cs typeface="Arial"/>
                <a:sym typeface="Arial"/>
              </a:rPr>
              <a:t/>
            </a:r>
            <a:br>
              <a:rPr lang="ja-JP" sz="2800" b="1" dirty="0">
                <a:solidFill>
                  <a:schemeClr val="lt1"/>
                </a:solidFill>
                <a:latin typeface="+mn-ea"/>
                <a:ea typeface="+mn-ea"/>
                <a:cs typeface="Arial"/>
                <a:sym typeface="Arial"/>
              </a:rPr>
            </a:br>
            <a:r>
              <a:rPr lang="ja-JP" sz="2800" b="1" dirty="0">
                <a:solidFill>
                  <a:schemeClr val="lt1"/>
                </a:solidFill>
                <a:latin typeface="+mn-ea"/>
                <a:ea typeface="+mn-ea"/>
                <a:cs typeface="Arial"/>
                <a:sym typeface="Arial"/>
              </a:rPr>
              <a:t>1</a:t>
            </a:r>
            <a:r>
              <a:rPr lang="en-US" altLang="ja-JP" sz="2800" b="1" dirty="0">
                <a:solidFill>
                  <a:schemeClr val="lt1"/>
                </a:solidFill>
                <a:latin typeface="+mn-ea"/>
                <a:ea typeface="+mn-ea"/>
              </a:rPr>
              <a:t>-4</a:t>
            </a:r>
            <a:r>
              <a:rPr lang="ja-JP" sz="2800" b="1" dirty="0">
                <a:solidFill>
                  <a:schemeClr val="lt1"/>
                </a:solidFill>
                <a:latin typeface="+mn-ea"/>
                <a:ea typeface="+mn-ea"/>
                <a:cs typeface="Arial"/>
                <a:sym typeface="Arial"/>
              </a:rPr>
              <a:t>.地域</a:t>
            </a:r>
            <a:r>
              <a:rPr lang="ja-JP" altLang="en-US" sz="2800" b="1" dirty="0">
                <a:solidFill>
                  <a:schemeClr val="lt1"/>
                </a:solidFill>
                <a:latin typeface="+mn-ea"/>
                <a:ea typeface="+mn-ea"/>
                <a:cs typeface="Arial"/>
                <a:sym typeface="Arial"/>
              </a:rPr>
              <a:t>属性</a:t>
            </a:r>
            <a:r>
              <a:rPr lang="ja-JP" sz="2800" b="1" dirty="0">
                <a:solidFill>
                  <a:schemeClr val="lt1"/>
                </a:solidFill>
                <a:latin typeface="+mn-ea"/>
                <a:ea typeface="+mn-ea"/>
                <a:cs typeface="Arial"/>
                <a:sym typeface="Arial"/>
              </a:rPr>
              <a:t>別</a:t>
            </a:r>
            <a:r>
              <a:rPr lang="ja-JP" altLang="en-US" sz="2800" b="1" dirty="0">
                <a:solidFill>
                  <a:schemeClr val="lt1"/>
                </a:solidFill>
                <a:latin typeface="+mn-ea"/>
                <a:ea typeface="+mn-ea"/>
              </a:rPr>
              <a:t>にコンビニの</a:t>
            </a:r>
            <a:r>
              <a:rPr lang="ja-JP" sz="2800" b="1" dirty="0">
                <a:solidFill>
                  <a:schemeClr val="lt1"/>
                </a:solidFill>
                <a:latin typeface="+mn-ea"/>
                <a:ea typeface="+mn-ea"/>
                <a:cs typeface="Arial"/>
                <a:sym typeface="Arial"/>
              </a:rPr>
              <a:t>深夜帯利用</a:t>
            </a:r>
            <a:r>
              <a:rPr lang="ja-JP" altLang="en-US" sz="2800" b="1" dirty="0">
                <a:solidFill>
                  <a:schemeClr val="lt1"/>
                </a:solidFill>
                <a:latin typeface="+mn-ea"/>
                <a:ea typeface="+mn-ea"/>
                <a:cs typeface="Arial"/>
                <a:sym typeface="Arial"/>
              </a:rPr>
              <a:t>差を調査</a:t>
            </a:r>
            <a:r>
              <a:rPr lang="ja-JP" sz="5400" b="1" dirty="0">
                <a:solidFill>
                  <a:schemeClr val="lt1"/>
                </a:solidFill>
                <a:latin typeface="+mn-ea"/>
                <a:ea typeface="+mn-ea"/>
                <a:cs typeface="Arial"/>
                <a:sym typeface="Arial"/>
              </a:rPr>
              <a:t/>
            </a:r>
            <a:br>
              <a:rPr lang="ja-JP" sz="5400" b="1" dirty="0">
                <a:solidFill>
                  <a:schemeClr val="lt1"/>
                </a:solidFill>
                <a:latin typeface="+mn-ea"/>
                <a:ea typeface="+mn-ea"/>
                <a:cs typeface="Arial"/>
                <a:sym typeface="Arial"/>
              </a:rPr>
            </a:br>
            <a:endParaRPr sz="5400" dirty="0">
              <a:solidFill>
                <a:schemeClr val="lt1"/>
              </a:solidFill>
              <a:latin typeface="+mn-ea"/>
              <a:ea typeface="+mn-ea"/>
            </a:endParaRPr>
          </a:p>
        </p:txBody>
      </p:sp>
      <p:sp>
        <p:nvSpPr>
          <p:cNvPr id="1762" name="Google Shape;1762;p71"/>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29765037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78" name="Google Shape;1778;p72"/>
          <p:cNvSpPr txBox="1"/>
          <p:nvPr/>
        </p:nvSpPr>
        <p:spPr>
          <a:xfrm>
            <a:off x="6153554" y="1468682"/>
            <a:ext cx="2827607"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実施時期</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a:t>
            </a:r>
            <a:endParaRPr kumimoji="0" sz="1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2019</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年</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月</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23</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日</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木）</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2019</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年</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月</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31</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日</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金</a:t>
            </a:r>
            <a:r>
              <a:rPr kumimoji="0" lang="en-US" altLang="ja-JP" sz="1800" b="0" i="0" u="none" strike="noStrike" kern="0" cap="none" spc="0" normalizeH="0" baseline="0" noProof="0" dirty="0">
                <a:ln>
                  <a:noFill/>
                </a:ln>
                <a:solidFill>
                  <a:srgbClr val="000000"/>
                </a:solidFill>
                <a:effectLst/>
                <a:uLnTx/>
                <a:uFillTx/>
                <a:latin typeface="+mn-ea"/>
                <a:ea typeface="+mn-ea"/>
                <a:cs typeface="Arial"/>
                <a:sym typeface="Arial"/>
              </a:rPr>
              <a:t>)</a:t>
            </a:r>
          </a:p>
        </p:txBody>
      </p:sp>
      <p:grpSp>
        <p:nvGrpSpPr>
          <p:cNvPr id="1768" name="Google Shape;1768;p72"/>
          <p:cNvGrpSpPr/>
          <p:nvPr/>
        </p:nvGrpSpPr>
        <p:grpSpPr>
          <a:xfrm>
            <a:off x="0" y="0"/>
            <a:ext cx="9144000" cy="1119188"/>
            <a:chOff x="0" y="0"/>
            <a:chExt cx="9144000" cy="1119188"/>
          </a:xfrm>
        </p:grpSpPr>
        <p:sp>
          <p:nvSpPr>
            <p:cNvPr id="1769" name="Google Shape;1769;p72"/>
            <p:cNvSpPr/>
            <p:nvPr/>
          </p:nvSpPr>
          <p:spPr>
            <a:xfrm>
              <a:off x="0" y="0"/>
              <a:ext cx="9144000" cy="1119188"/>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mn-ea"/>
                <a:ea typeface="+mn-ea"/>
                <a:cs typeface="Arial"/>
                <a:sym typeface="Arial"/>
              </a:endParaRPr>
            </a:p>
          </p:txBody>
        </p:sp>
        <p:sp>
          <p:nvSpPr>
            <p:cNvPr id="1770" name="Google Shape;1770;p72"/>
            <p:cNvSpPr/>
            <p:nvPr/>
          </p:nvSpPr>
          <p:spPr>
            <a:xfrm>
              <a:off x="0" y="0"/>
              <a:ext cx="468313" cy="1119188"/>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mn-ea"/>
                <a:ea typeface="+mn-ea"/>
                <a:cs typeface="Arial"/>
                <a:sym typeface="Arial"/>
              </a:endParaRPr>
            </a:p>
          </p:txBody>
        </p:sp>
      </p:grpSp>
      <p:sp>
        <p:nvSpPr>
          <p:cNvPr id="1771" name="Google Shape;1771;p72"/>
          <p:cNvSpPr txBox="1"/>
          <p:nvPr/>
        </p:nvSpPr>
        <p:spPr>
          <a:xfrm>
            <a:off x="441325" y="-40995"/>
            <a:ext cx="8702675" cy="114300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4000" b="0" i="0" u="none" strike="noStrike" kern="0" cap="none" spc="0" normalizeH="0" baseline="0" noProof="0" dirty="0">
                <a:ln>
                  <a:noFill/>
                </a:ln>
                <a:solidFill>
                  <a:srgbClr val="FFFFFF"/>
                </a:solidFill>
                <a:effectLst/>
                <a:uLnTx/>
                <a:uFillTx/>
                <a:latin typeface="+mn-ea"/>
                <a:ea typeface="+mn-ea"/>
                <a:cs typeface="Arial"/>
                <a:sym typeface="Arial"/>
              </a:rPr>
              <a:t>ヒアリング</a:t>
            </a:r>
            <a:r>
              <a:rPr kumimoji="0" lang="ja-JP" altLang="en-US" sz="2800" b="0" i="0" u="none" strike="noStrike" kern="0" cap="none" spc="0" normalizeH="0" baseline="0" noProof="0" dirty="0">
                <a:ln>
                  <a:noFill/>
                </a:ln>
                <a:solidFill>
                  <a:srgbClr val="FFFFFF"/>
                </a:solidFill>
                <a:effectLst/>
                <a:uLnTx/>
                <a:uFillTx/>
                <a:latin typeface="+mn-ea"/>
                <a:ea typeface="+mn-ea"/>
                <a:cs typeface="Arial"/>
                <a:sym typeface="Arial"/>
              </a:rPr>
              <a:t>　実施コンビニ店舗一覧</a:t>
            </a:r>
            <a:endParaRPr kumimoji="0" sz="1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1772" name="Google Shape;1772;p72"/>
          <p:cNvSpPr txBox="1"/>
          <p:nvPr/>
        </p:nvSpPr>
        <p:spPr>
          <a:xfrm>
            <a:off x="119576" y="1318087"/>
            <a:ext cx="5788856" cy="538604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ヒアリング実施店舗</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１．セブンイレブンつくば天久保</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4</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丁目店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(5/23)</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２．ローソンつくば天久保</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3</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丁目店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(5/28)</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３．セブンイレブンつくば松見公園店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(5/29)</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４．セブンイレブンつくば国際会議場前店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(5/29)</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５．ローソンつくば葛城小学校前店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(5/30)</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６．セブンイレブン北条店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(5/30)</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７．ファミリーマートつくば○○店</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(5/31)</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1" i="0" u="none" strike="noStrike" kern="0" cap="none" spc="0" normalizeH="0" baseline="0" noProof="0" dirty="0">
                <a:ln>
                  <a:noFill/>
                </a:ln>
                <a:solidFill>
                  <a:srgbClr val="000000"/>
                </a:solidFill>
                <a:effectLst/>
                <a:uLnTx/>
                <a:uFillTx/>
                <a:latin typeface="+mn-ea"/>
                <a:ea typeface="+mn-ea"/>
                <a:cs typeface="Arial"/>
                <a:sym typeface="Arial"/>
              </a:rPr>
              <a:t>＊匿名希望の店舗</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　　　</a:t>
            </a:r>
            <a:endPar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８．ファミリーマートつくば筑穂</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1</a:t>
            </a: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丁目店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(5/31)</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９．セブンイレブンつくば平塚店 </a:t>
            </a:r>
            <a:r>
              <a:rPr kumimoji="0" lang="en-US" altLang="ja-JP" sz="2000" b="0" i="0" u="none" strike="noStrike" kern="0" cap="none" spc="0" normalizeH="0" baseline="0" noProof="0" dirty="0">
                <a:ln>
                  <a:noFill/>
                </a:ln>
                <a:solidFill>
                  <a:srgbClr val="000000"/>
                </a:solidFill>
                <a:effectLst/>
                <a:uLnTx/>
                <a:uFillTx/>
                <a:latin typeface="+mn-ea"/>
                <a:ea typeface="+mn-ea"/>
                <a:cs typeface="Arial"/>
                <a:sym typeface="Arial"/>
              </a:rPr>
              <a:t>(5/31)</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000000"/>
                </a:solidFill>
                <a:effectLst/>
                <a:uLnTx/>
                <a:uFillTx/>
                <a:latin typeface="+mn-ea"/>
                <a:ea typeface="+mn-ea"/>
                <a:cs typeface="Arial"/>
                <a:sym typeface="Arial"/>
              </a:rPr>
              <a:t>　　　　　　　　　　　　　　 　</a:t>
            </a:r>
            <a:r>
              <a:rPr kumimoji="0" lang="ja-JP" altLang="en-US" sz="2400" b="1" i="0" u="sng" strike="noStrike" kern="0" cap="none" spc="0" normalizeH="0" baseline="0" noProof="0" dirty="0">
                <a:ln>
                  <a:noFill/>
                </a:ln>
                <a:solidFill>
                  <a:srgbClr val="000000"/>
                </a:solidFill>
                <a:effectLst/>
                <a:uLnTx/>
                <a:uFillTx/>
                <a:latin typeface="+mn-ea"/>
                <a:ea typeface="+mn-ea"/>
                <a:cs typeface="Arial"/>
                <a:sym typeface="Arial"/>
              </a:rPr>
              <a:t>計９店舗</a:t>
            </a:r>
            <a:endParaRPr kumimoji="0" sz="1800" b="0" i="0" u="none" strike="noStrike" kern="0" cap="none" spc="0" normalizeH="0" baseline="0" noProof="0" dirty="0">
              <a:ln>
                <a:noFill/>
              </a:ln>
              <a:solidFill>
                <a:srgbClr val="000000"/>
              </a:solidFill>
              <a:effectLst/>
              <a:uLnTx/>
              <a:uFillTx/>
              <a:latin typeface="+mn-ea"/>
              <a:ea typeface="+mn-ea"/>
              <a:cs typeface="Arial"/>
              <a:sym typeface="Arial"/>
            </a:endParaRPr>
          </a:p>
        </p:txBody>
      </p:sp>
      <p:grpSp>
        <p:nvGrpSpPr>
          <p:cNvPr id="1773" name="Google Shape;1773;p72"/>
          <p:cNvGrpSpPr/>
          <p:nvPr/>
        </p:nvGrpSpPr>
        <p:grpSpPr>
          <a:xfrm>
            <a:off x="6063172" y="3820764"/>
            <a:ext cx="2961250" cy="2880360"/>
            <a:chOff x="5971732" y="4059915"/>
            <a:chExt cx="2961250" cy="2880360"/>
          </a:xfrm>
        </p:grpSpPr>
        <p:sp>
          <p:nvSpPr>
            <p:cNvPr id="1774" name="Google Shape;1774;p72"/>
            <p:cNvSpPr txBox="1"/>
            <p:nvPr/>
          </p:nvSpPr>
          <p:spPr>
            <a:xfrm>
              <a:off x="5971732" y="4059915"/>
              <a:ext cx="2961249" cy="25853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dirty="0">
                  <a:ln>
                    <a:noFill/>
                  </a:ln>
                  <a:solidFill>
                    <a:srgbClr val="000000"/>
                  </a:solidFill>
                  <a:effectLst/>
                  <a:uLnTx/>
                  <a:uFillTx/>
                  <a:latin typeface="+mn-ea"/>
                  <a:ea typeface="+mn-ea"/>
                  <a:cs typeface="Arial"/>
                  <a:sym typeface="Arial"/>
                </a:rPr>
                <a:t>一方で、、、</a:t>
              </a:r>
              <a:endParaRPr kumimoji="0" sz="18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0" i="0" u="none" strike="noStrike" kern="0" cap="none" spc="0" normalizeH="0" baseline="0" noProof="0" dirty="0">
                  <a:ln>
                    <a:noFill/>
                  </a:ln>
                  <a:solidFill>
                    <a:srgbClr val="000000"/>
                  </a:solidFill>
                  <a:effectLst/>
                  <a:uLnTx/>
                  <a:uFillTx/>
                  <a:latin typeface="+mn-ea"/>
                  <a:ea typeface="+mn-ea"/>
                  <a:cs typeface="Arial"/>
                  <a:sym typeface="Arial"/>
                </a:rPr>
                <a:t>【</a:t>
              </a:r>
              <a:r>
                <a:rPr kumimoji="0" lang="ja-JP" altLang="en-US" sz="1800" b="0" i="0" u="none" strike="noStrike" kern="0" cap="none" spc="0" normalizeH="0" baseline="0" noProof="0" dirty="0">
                  <a:ln>
                    <a:noFill/>
                  </a:ln>
                  <a:solidFill>
                    <a:srgbClr val="000000"/>
                  </a:solidFill>
                  <a:effectLst/>
                  <a:uLnTx/>
                  <a:uFillTx/>
                  <a:latin typeface="+mn-ea"/>
                  <a:ea typeface="+mn-ea"/>
                  <a:cs typeface="Arial"/>
                  <a:sym typeface="Arial"/>
                </a:rPr>
                <a:t>直前キャンセル</a:t>
              </a:r>
              <a:r>
                <a:rPr kumimoji="0" lang="en-US" altLang="ja-JP" sz="1800" b="0" i="0" u="none" strike="noStrike" kern="0" cap="none" spc="0" normalizeH="0" baseline="0" noProof="0" dirty="0">
                  <a:ln>
                    <a:noFill/>
                  </a:ln>
                  <a:solidFill>
                    <a:srgbClr val="000000"/>
                  </a:solidFill>
                  <a:effectLst/>
                  <a:uLnTx/>
                  <a:uFillTx/>
                  <a:latin typeface="+mn-ea"/>
                  <a:ea typeface="+mn-ea"/>
                  <a:cs typeface="Arial"/>
                  <a:sym typeface="Arial"/>
                </a:rPr>
                <a:t>】</a:t>
              </a:r>
              <a:endParaRPr kumimoji="0" sz="1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dirty="0">
                  <a:ln>
                    <a:noFill/>
                  </a:ln>
                  <a:solidFill>
                    <a:srgbClr val="000000"/>
                  </a:solidFill>
                  <a:effectLst/>
                  <a:uLnTx/>
                  <a:uFillTx/>
                  <a:latin typeface="+mn-ea"/>
                  <a:ea typeface="+mn-ea"/>
                  <a:cs typeface="Arial"/>
                  <a:sym typeface="Arial"/>
                </a:rPr>
                <a:t>　</a:t>
              </a:r>
              <a:r>
                <a:rPr kumimoji="0" lang="ja-JP" altLang="en-US" sz="1800" b="1" i="0" u="sng" strike="noStrike" kern="0" cap="none" spc="0" normalizeH="0" baseline="0" noProof="0" dirty="0">
                  <a:ln>
                    <a:noFill/>
                  </a:ln>
                  <a:solidFill>
                    <a:srgbClr val="000000"/>
                  </a:solidFill>
                  <a:effectLst/>
                  <a:uLnTx/>
                  <a:uFillTx/>
                  <a:latin typeface="+mn-ea"/>
                  <a:ea typeface="+mn-ea"/>
                  <a:cs typeface="Arial"/>
                  <a:sym typeface="Arial"/>
                </a:rPr>
                <a:t>１店舗</a:t>
              </a:r>
              <a:endParaRPr kumimoji="0" sz="1800" b="1" i="0" u="sng"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0" i="0" u="none" strike="noStrike" kern="0" cap="none" spc="0" normalizeH="0" baseline="0" noProof="0" dirty="0">
                  <a:ln>
                    <a:noFill/>
                  </a:ln>
                  <a:solidFill>
                    <a:srgbClr val="000000"/>
                  </a:solidFill>
                  <a:effectLst/>
                  <a:uLnTx/>
                  <a:uFillTx/>
                  <a:latin typeface="+mn-ea"/>
                  <a:ea typeface="+mn-ea"/>
                  <a:cs typeface="Arial"/>
                  <a:sym typeface="Arial"/>
                </a:rPr>
                <a:t>【</a:t>
              </a:r>
              <a:r>
                <a:rPr kumimoji="0" lang="ja-JP" altLang="en-US" sz="1800" b="0" i="0" u="none" strike="noStrike" kern="0" cap="none" spc="0" normalizeH="0" baseline="0" noProof="0" dirty="0">
                  <a:ln>
                    <a:noFill/>
                  </a:ln>
                  <a:solidFill>
                    <a:srgbClr val="000000"/>
                  </a:solidFill>
                  <a:effectLst/>
                  <a:uLnTx/>
                  <a:uFillTx/>
                  <a:latin typeface="+mn-ea"/>
                  <a:ea typeface="+mn-ea"/>
                  <a:cs typeface="Arial"/>
                  <a:sym typeface="Arial"/>
                </a:rPr>
                <a:t>応答なし・店長と話せない</a:t>
              </a:r>
              <a:r>
                <a:rPr kumimoji="0" lang="en-US" altLang="ja-JP" sz="1800" b="0" i="0" u="none" strike="noStrike" kern="0" cap="none" spc="0" normalizeH="0" baseline="0" noProof="0" dirty="0">
                  <a:ln>
                    <a:noFill/>
                  </a:ln>
                  <a:solidFill>
                    <a:srgbClr val="000000"/>
                  </a:solidFill>
                  <a:effectLst/>
                  <a:uLnTx/>
                  <a:uFillTx/>
                  <a:latin typeface="+mn-ea"/>
                  <a:ea typeface="+mn-ea"/>
                  <a:cs typeface="Arial"/>
                  <a:sym typeface="Arial"/>
                </a:rPr>
                <a:t>】</a:t>
              </a:r>
              <a:endParaRPr kumimoji="0" sz="1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dirty="0">
                  <a:ln>
                    <a:noFill/>
                  </a:ln>
                  <a:solidFill>
                    <a:srgbClr val="000000"/>
                  </a:solidFill>
                  <a:effectLst/>
                  <a:uLnTx/>
                  <a:uFillTx/>
                  <a:latin typeface="+mn-ea"/>
                  <a:ea typeface="+mn-ea"/>
                  <a:cs typeface="Arial"/>
                  <a:sym typeface="Arial"/>
                </a:rPr>
                <a:t>　</a:t>
              </a:r>
              <a:r>
                <a:rPr kumimoji="0" lang="ja-JP" altLang="en-US" sz="1800" b="1" i="0" u="sng" strike="noStrike" kern="0" cap="none" spc="0" normalizeH="0" baseline="0" noProof="0" dirty="0">
                  <a:ln>
                    <a:noFill/>
                  </a:ln>
                  <a:solidFill>
                    <a:srgbClr val="000000"/>
                  </a:solidFill>
                  <a:effectLst/>
                  <a:uLnTx/>
                  <a:uFillTx/>
                  <a:latin typeface="+mn-ea"/>
                  <a:ea typeface="+mn-ea"/>
                  <a:cs typeface="Arial"/>
                  <a:sym typeface="Arial"/>
                </a:rPr>
                <a:t>１４店舗</a:t>
              </a:r>
              <a:endParaRPr kumimoji="0" sz="1800" b="1" i="0" u="sng"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1800" b="0" i="0" u="none" strike="noStrike" kern="0" cap="none" spc="0" normalizeH="0" baseline="0" noProof="0" dirty="0">
                  <a:ln>
                    <a:noFill/>
                  </a:ln>
                  <a:solidFill>
                    <a:srgbClr val="000000"/>
                  </a:solidFill>
                  <a:effectLst/>
                  <a:uLnTx/>
                  <a:uFillTx/>
                  <a:latin typeface="+mn-ea"/>
                  <a:ea typeface="+mn-ea"/>
                  <a:cs typeface="Arial"/>
                  <a:sym typeface="Arial"/>
                </a:rPr>
                <a:t>【</a:t>
              </a:r>
              <a:r>
                <a:rPr kumimoji="0" lang="ja-JP" altLang="en-US" sz="1800" b="0" i="0" u="none" strike="noStrike" kern="0" cap="none" spc="0" normalizeH="0" baseline="0" noProof="0" dirty="0">
                  <a:ln>
                    <a:noFill/>
                  </a:ln>
                  <a:solidFill>
                    <a:srgbClr val="000000"/>
                  </a:solidFill>
                  <a:effectLst/>
                  <a:uLnTx/>
                  <a:uFillTx/>
                  <a:latin typeface="+mn-ea"/>
                  <a:ea typeface="+mn-ea"/>
                  <a:cs typeface="Arial"/>
                  <a:sym typeface="Arial"/>
                </a:rPr>
                <a:t>断られた</a:t>
              </a:r>
              <a:r>
                <a:rPr kumimoji="0" lang="en-US" altLang="ja-JP" sz="1800" b="0" i="0" u="none" strike="noStrike" kern="0" cap="none" spc="0" normalizeH="0" baseline="0" noProof="0" dirty="0">
                  <a:ln>
                    <a:noFill/>
                  </a:ln>
                  <a:solidFill>
                    <a:srgbClr val="000000"/>
                  </a:solidFill>
                  <a:effectLst/>
                  <a:uLnTx/>
                  <a:uFillTx/>
                  <a:latin typeface="+mn-ea"/>
                  <a:ea typeface="+mn-ea"/>
                  <a:cs typeface="Arial"/>
                  <a:sym typeface="Arial"/>
                </a:rPr>
                <a:t>】</a:t>
              </a:r>
              <a:endParaRPr kumimoji="0" sz="1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800" b="0" i="0" u="none" strike="noStrike" kern="0" cap="none" spc="0" normalizeH="0" baseline="0" noProof="0" dirty="0">
                  <a:ln>
                    <a:noFill/>
                  </a:ln>
                  <a:solidFill>
                    <a:srgbClr val="000000"/>
                  </a:solidFill>
                  <a:effectLst/>
                  <a:uLnTx/>
                  <a:uFillTx/>
                  <a:latin typeface="+mn-ea"/>
                  <a:ea typeface="+mn-ea"/>
                  <a:cs typeface="Arial"/>
                  <a:sym typeface="Arial"/>
                </a:rPr>
                <a:t>　</a:t>
              </a:r>
              <a:r>
                <a:rPr kumimoji="0" lang="ja-JP" altLang="en-US" sz="1800" b="1" i="0" u="sng" strike="noStrike" kern="0" cap="none" spc="0" normalizeH="0" baseline="0" noProof="0" dirty="0">
                  <a:ln>
                    <a:noFill/>
                  </a:ln>
                  <a:solidFill>
                    <a:srgbClr val="000000"/>
                  </a:solidFill>
                  <a:effectLst/>
                  <a:uLnTx/>
                  <a:uFillTx/>
                  <a:latin typeface="+mn-ea"/>
                  <a:ea typeface="+mn-ea"/>
                  <a:cs typeface="Arial"/>
                  <a:sym typeface="Arial"/>
                </a:rPr>
                <a:t>２店舗</a:t>
              </a:r>
              <a:endParaRPr kumimoji="0" sz="1800" b="1" i="0" u="sng" strike="noStrike" kern="0" cap="none" spc="0" normalizeH="0" baseline="0" noProof="0" dirty="0">
                <a:ln>
                  <a:noFill/>
                </a:ln>
                <a:solidFill>
                  <a:srgbClr val="000000"/>
                </a:solidFill>
                <a:effectLst/>
                <a:uLnTx/>
                <a:uFillTx/>
                <a:latin typeface="+mn-ea"/>
                <a:ea typeface="+mn-ea"/>
                <a:cs typeface="Arial"/>
                <a:sym typeface="Arial"/>
              </a:endParaRPr>
            </a:p>
          </p:txBody>
        </p:sp>
        <p:sp>
          <p:nvSpPr>
            <p:cNvPr id="1775" name="Google Shape;1775;p72"/>
            <p:cNvSpPr/>
            <p:nvPr/>
          </p:nvSpPr>
          <p:spPr>
            <a:xfrm>
              <a:off x="5971733" y="4059915"/>
              <a:ext cx="2961249" cy="288036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grpSp>
      <p:sp>
        <p:nvSpPr>
          <p:cNvPr id="1776" name="Google Shape;1776;p72"/>
          <p:cNvSpPr/>
          <p:nvPr/>
        </p:nvSpPr>
        <p:spPr>
          <a:xfrm>
            <a:off x="6058614" y="1319044"/>
            <a:ext cx="2965807" cy="2238228"/>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a:ln>
                  <a:noFill/>
                </a:ln>
                <a:solidFill>
                  <a:srgbClr val="FFFFFF"/>
                </a:solidFill>
                <a:effectLst/>
                <a:uLnTx/>
                <a:uFillTx/>
                <a:latin typeface="+mn-ea"/>
                <a:ea typeface="+mn-ea"/>
                <a:cs typeface="Arial"/>
                <a:sym typeface="Arial"/>
              </a:rPr>
              <a:t>日</a:t>
            </a:r>
            <a:endParaRPr kumimoji="0" sz="20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777" name="Google Shape;1777;p72"/>
          <p:cNvSpPr txBox="1"/>
          <p:nvPr/>
        </p:nvSpPr>
        <p:spPr>
          <a:xfrm rot="5400000">
            <a:off x="7091021" y="2426989"/>
            <a:ext cx="43932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dirty="0">
                <a:ln>
                  <a:noFill/>
                </a:ln>
                <a:solidFill>
                  <a:srgbClr val="000000"/>
                </a:solidFill>
                <a:effectLst/>
                <a:uLnTx/>
                <a:uFillTx/>
                <a:latin typeface="+mn-ea"/>
                <a:ea typeface="+mn-ea"/>
                <a:cs typeface="Arial"/>
                <a:sym typeface="Arial"/>
              </a:rPr>
              <a:t>～</a:t>
            </a:r>
            <a:endParaRPr kumimoji="0" sz="1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1779" name="Google Shape;1779;p72"/>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33554164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4316" t="18179" r="5884" b="7663"/>
          <a:stretch/>
        </p:blipFill>
        <p:spPr>
          <a:xfrm>
            <a:off x="2321526" y="1100216"/>
            <a:ext cx="4942271" cy="5772573"/>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5" name="正方形/長方形 4"/>
          <p:cNvSpPr/>
          <p:nvPr/>
        </p:nvSpPr>
        <p:spPr>
          <a:xfrm>
            <a:off x="5883679" y="1409456"/>
            <a:ext cx="877824" cy="1566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pic>
        <p:nvPicPr>
          <p:cNvPr id="6" name="図 5"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394" y="1142806"/>
            <a:ext cx="1285217" cy="1157757"/>
          </a:xfrm>
          <a:prstGeom prst="rect">
            <a:avLst/>
          </a:prstGeom>
        </p:spPr>
      </p:pic>
      <p:sp>
        <p:nvSpPr>
          <p:cNvPr id="23" name="正方形/長方形 22"/>
          <p:cNvSpPr/>
          <p:nvPr/>
        </p:nvSpPr>
        <p:spPr>
          <a:xfrm>
            <a:off x="5791962" y="2347566"/>
            <a:ext cx="1560576" cy="4525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1"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実施コンビニ店舗地図</a:t>
            </a: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66638" t="35546" r="5885" b="60658"/>
          <a:stretch/>
        </p:blipFill>
        <p:spPr>
          <a:xfrm>
            <a:off x="5034316" y="6305006"/>
            <a:ext cx="1515291" cy="296091"/>
          </a:xfrm>
          <a:prstGeom prst="rect">
            <a:avLst/>
          </a:prstGeom>
        </p:spPr>
      </p:pic>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l="69218" t="39111" r="3303" b="35492"/>
          <a:stretch/>
        </p:blipFill>
        <p:spPr>
          <a:xfrm>
            <a:off x="6588637" y="2888596"/>
            <a:ext cx="2438767" cy="3187928"/>
          </a:xfrm>
          <a:prstGeom prst="rect">
            <a:avLst/>
          </a:prstGeom>
        </p:spPr>
      </p:pic>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69558" t="64549" r="3665" b="5971"/>
          <a:stretch/>
        </p:blipFill>
        <p:spPr>
          <a:xfrm>
            <a:off x="72271" y="3358405"/>
            <a:ext cx="2175277" cy="3387009"/>
          </a:xfrm>
          <a:prstGeom prst="rect">
            <a:avLst/>
          </a:prstGeom>
        </p:spPr>
      </p:pic>
      <p:sp>
        <p:nvSpPr>
          <p:cNvPr id="20" name="吹き出し: 四角形 14">
            <a:extLst>
              <a:ext uri="{FF2B5EF4-FFF2-40B4-BE49-F238E27FC236}">
                <a16:creationId xmlns:a16="http://schemas.microsoft.com/office/drawing/2014/main" id="{42F6F7E8-A506-4518-9A35-D3960ED97A92}"/>
              </a:ext>
            </a:extLst>
          </p:cNvPr>
          <p:cNvSpPr/>
          <p:nvPr/>
        </p:nvSpPr>
        <p:spPr>
          <a:xfrm>
            <a:off x="4147175" y="1344738"/>
            <a:ext cx="1673871" cy="666519"/>
          </a:xfrm>
          <a:prstGeom prst="wedgeRectCallout">
            <a:avLst>
              <a:gd name="adj1" fmla="val -43406"/>
              <a:gd name="adj2" fmla="val 9916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i="0" u="none" strike="noStrike" kern="0" cap="none" spc="0" normalizeH="0" baseline="0" noProof="0" dirty="0">
                <a:ln>
                  <a:noFill/>
                </a:ln>
                <a:solidFill>
                  <a:schemeClr val="bg1"/>
                </a:solidFill>
                <a:effectLst/>
                <a:uLnTx/>
                <a:uFillTx/>
                <a:latin typeface="+mn-ea"/>
                <a:cs typeface="+mn-cs"/>
                <a:sym typeface="Arial"/>
              </a:rPr>
              <a:t>セブンイレブン</a:t>
            </a:r>
            <a:endParaRPr kumimoji="1" lang="en-US" altLang="ja-JP" sz="1800"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北条店</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p:txBody>
      </p:sp>
      <p:sp>
        <p:nvSpPr>
          <p:cNvPr id="25" name="吹き出し: 四角形 15">
            <a:extLst>
              <a:ext uri="{FF2B5EF4-FFF2-40B4-BE49-F238E27FC236}">
                <a16:creationId xmlns:a16="http://schemas.microsoft.com/office/drawing/2014/main" id="{D7875394-72A2-4CE0-A04F-4ED2EC51AE9A}"/>
              </a:ext>
            </a:extLst>
          </p:cNvPr>
          <p:cNvSpPr/>
          <p:nvPr/>
        </p:nvSpPr>
        <p:spPr>
          <a:xfrm>
            <a:off x="1895303" y="2148709"/>
            <a:ext cx="1911607" cy="652680"/>
          </a:xfrm>
          <a:prstGeom prst="wedgeRectCallout">
            <a:avLst>
              <a:gd name="adj1" fmla="val 55203"/>
              <a:gd name="adj2" fmla="val 87624"/>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i="0" u="none" strike="noStrike" kern="0" cap="none" spc="0" normalizeH="0" baseline="0" noProof="0" dirty="0">
                <a:ln>
                  <a:noFill/>
                </a:ln>
                <a:solidFill>
                  <a:schemeClr val="bg1"/>
                </a:solidFill>
                <a:effectLst/>
                <a:uLnTx/>
                <a:uFillTx/>
                <a:latin typeface="+mn-ea"/>
                <a:cs typeface="+mn-cs"/>
                <a:sym typeface="Arial"/>
              </a:rPr>
              <a:t>ファミリーマート</a:t>
            </a:r>
            <a:endParaRPr kumimoji="1" lang="en-US" altLang="ja-JP" sz="1800"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筑穂</a:t>
            </a:r>
            <a:r>
              <a:rPr kumimoji="1" lang="en-US" altLang="ja-JP" sz="2000" b="1" i="0" u="none" strike="noStrike" kern="0" cap="none" spc="0" normalizeH="0" baseline="0" noProof="0" dirty="0">
                <a:ln>
                  <a:noFill/>
                </a:ln>
                <a:solidFill>
                  <a:schemeClr val="bg1"/>
                </a:solidFill>
                <a:effectLst/>
                <a:uLnTx/>
                <a:uFillTx/>
                <a:latin typeface="+mn-ea"/>
                <a:cs typeface="+mn-cs"/>
                <a:sym typeface="Arial"/>
              </a:rPr>
              <a:t>1</a:t>
            </a:r>
            <a:r>
              <a:rPr kumimoji="1" lang="ja-JP" altLang="en-US" sz="2000" b="1" i="0" u="none" strike="noStrike" kern="0" cap="none" spc="0" normalizeH="0" baseline="0" noProof="0" dirty="0">
                <a:ln>
                  <a:noFill/>
                </a:ln>
                <a:solidFill>
                  <a:schemeClr val="bg1"/>
                </a:solidFill>
                <a:effectLst/>
                <a:uLnTx/>
                <a:uFillTx/>
                <a:latin typeface="+mn-ea"/>
                <a:cs typeface="+mn-cs"/>
                <a:sym typeface="Arial"/>
              </a:rPr>
              <a:t>丁目店</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p:txBody>
      </p:sp>
      <p:sp>
        <p:nvSpPr>
          <p:cNvPr id="26" name="吹き出し: 四角形 14">
            <a:extLst>
              <a:ext uri="{FF2B5EF4-FFF2-40B4-BE49-F238E27FC236}">
                <a16:creationId xmlns:a16="http://schemas.microsoft.com/office/drawing/2014/main" id="{42F6F7E8-A506-4518-9A35-D3960ED97A92}"/>
              </a:ext>
            </a:extLst>
          </p:cNvPr>
          <p:cNvSpPr/>
          <p:nvPr/>
        </p:nvSpPr>
        <p:spPr>
          <a:xfrm>
            <a:off x="4910494" y="2126191"/>
            <a:ext cx="2092976" cy="1317697"/>
          </a:xfrm>
          <a:prstGeom prst="wedgeRectCallout">
            <a:avLst>
              <a:gd name="adj1" fmla="val -51738"/>
              <a:gd name="adj2" fmla="val 6746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i="0" u="none" strike="noStrike" kern="0" cap="none" spc="0" normalizeH="0" baseline="0" noProof="0" dirty="0">
                <a:ln>
                  <a:noFill/>
                </a:ln>
                <a:solidFill>
                  <a:schemeClr val="bg1"/>
                </a:solidFill>
                <a:effectLst/>
                <a:uLnTx/>
                <a:uFillTx/>
                <a:latin typeface="+mn-ea"/>
                <a:sym typeface="Arial"/>
              </a:rPr>
              <a:t>セブンイレブン</a:t>
            </a:r>
            <a:endParaRPr kumimoji="1" lang="en-US" altLang="ja-JP" sz="1800" dirty="0">
              <a:solidFill>
                <a:schemeClr val="bg1"/>
              </a:solidFill>
              <a:latin typeface="+mn-e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平塚店</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dirty="0">
                <a:solidFill>
                  <a:schemeClr val="bg1"/>
                </a:solidFill>
                <a:latin typeface="+mn-ea"/>
              </a:rPr>
              <a:t>天久保４丁目店</a:t>
            </a:r>
            <a:endParaRPr kumimoji="1" lang="en-US" altLang="ja-JP" sz="2000" b="1" dirty="0">
              <a:solidFill>
                <a:schemeClr val="bg1"/>
              </a:solidFill>
              <a:latin typeface="+mn-e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松見公園店</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p:txBody>
      </p:sp>
      <p:sp>
        <p:nvSpPr>
          <p:cNvPr id="27" name="楕円 26">
            <a:extLst>
              <a:ext uri="{FF2B5EF4-FFF2-40B4-BE49-F238E27FC236}">
                <a16:creationId xmlns:a16="http://schemas.microsoft.com/office/drawing/2014/main" id="{0C352153-3350-4FCC-BDFD-DDF2764E2F20}"/>
              </a:ext>
            </a:extLst>
          </p:cNvPr>
          <p:cNvSpPr/>
          <p:nvPr/>
        </p:nvSpPr>
        <p:spPr>
          <a:xfrm>
            <a:off x="4217245" y="3553169"/>
            <a:ext cx="588376" cy="553317"/>
          </a:xfrm>
          <a:prstGeom prst="ellipse">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29" name="吹き出し: 四角形 14">
            <a:extLst>
              <a:ext uri="{FF2B5EF4-FFF2-40B4-BE49-F238E27FC236}">
                <a16:creationId xmlns:a16="http://schemas.microsoft.com/office/drawing/2014/main" id="{42F6F7E8-A506-4518-9A35-D3960ED97A92}"/>
              </a:ext>
            </a:extLst>
          </p:cNvPr>
          <p:cNvSpPr/>
          <p:nvPr/>
        </p:nvSpPr>
        <p:spPr>
          <a:xfrm>
            <a:off x="1895303" y="3641768"/>
            <a:ext cx="2030496" cy="680850"/>
          </a:xfrm>
          <a:prstGeom prst="wedgeRectCallout">
            <a:avLst>
              <a:gd name="adj1" fmla="val 70492"/>
              <a:gd name="adj2" fmla="val -31624"/>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i="0" u="none" strike="noStrike" kern="0" cap="none" spc="0" normalizeH="0" baseline="0" noProof="0" dirty="0">
                <a:ln>
                  <a:noFill/>
                </a:ln>
                <a:solidFill>
                  <a:srgbClr val="FFFFFF"/>
                </a:solidFill>
                <a:effectLst/>
                <a:uLnTx/>
                <a:uFillTx/>
                <a:latin typeface="+mn-ea"/>
                <a:cs typeface="+mn-cs"/>
                <a:sym typeface="Arial"/>
              </a:rPr>
              <a:t>ローソン</a:t>
            </a:r>
            <a:endParaRPr kumimoji="1" lang="en-US" altLang="ja-JP" sz="180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FFFF"/>
                </a:solidFill>
                <a:effectLst/>
                <a:uLnTx/>
                <a:uFillTx/>
                <a:latin typeface="+mn-ea"/>
                <a:cs typeface="+mn-cs"/>
                <a:sym typeface="Arial"/>
              </a:rPr>
              <a:t>天久保３丁目店</a:t>
            </a:r>
            <a:endParaRPr kumimoji="1" lang="en-US" altLang="ja-JP" sz="2000" b="1" i="0" u="none" strike="noStrike" kern="0" cap="none" spc="0" normalizeH="0" baseline="0" noProof="0" dirty="0">
              <a:ln>
                <a:noFill/>
              </a:ln>
              <a:solidFill>
                <a:srgbClr val="FFFFFF"/>
              </a:solidFill>
              <a:effectLst/>
              <a:uLnTx/>
              <a:uFillTx/>
              <a:latin typeface="+mn-ea"/>
              <a:cs typeface="+mn-cs"/>
              <a:sym typeface="Arial"/>
            </a:endParaRPr>
          </a:p>
        </p:txBody>
      </p:sp>
      <p:sp>
        <p:nvSpPr>
          <p:cNvPr id="30" name="吹き出し: 四角形 14">
            <a:extLst>
              <a:ext uri="{FF2B5EF4-FFF2-40B4-BE49-F238E27FC236}">
                <a16:creationId xmlns:a16="http://schemas.microsoft.com/office/drawing/2014/main" id="{42F6F7E8-A506-4518-9A35-D3960ED97A92}"/>
              </a:ext>
            </a:extLst>
          </p:cNvPr>
          <p:cNvSpPr/>
          <p:nvPr/>
        </p:nvSpPr>
        <p:spPr>
          <a:xfrm>
            <a:off x="4753162" y="4764134"/>
            <a:ext cx="2077598" cy="672161"/>
          </a:xfrm>
          <a:prstGeom prst="wedgeRectCallout">
            <a:avLst>
              <a:gd name="adj1" fmla="val -45626"/>
              <a:gd name="adj2" fmla="val -10226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i="0" u="none" strike="noStrike" kern="0" cap="none" spc="0" normalizeH="0" baseline="0" noProof="0" dirty="0">
                <a:ln>
                  <a:noFill/>
                </a:ln>
                <a:solidFill>
                  <a:schemeClr val="bg1"/>
                </a:solidFill>
                <a:effectLst/>
                <a:uLnTx/>
                <a:uFillTx/>
                <a:latin typeface="+mn-ea"/>
                <a:cs typeface="+mn-cs"/>
                <a:sym typeface="Arial"/>
              </a:rPr>
              <a:t>セブンイレブン</a:t>
            </a:r>
            <a:endParaRPr kumimoji="1" lang="en-US" altLang="ja-JP" sz="1800" i="0" u="none" strike="noStrike" kern="0" cap="none" spc="0" normalizeH="0" baseline="0" noProof="0" dirty="0">
              <a:ln>
                <a:noFill/>
              </a:ln>
              <a:solidFill>
                <a:schemeClr val="bg1"/>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chemeClr val="bg1"/>
                </a:solidFill>
                <a:effectLst/>
                <a:uLnTx/>
                <a:uFillTx/>
                <a:latin typeface="+mn-ea"/>
                <a:cs typeface="+mn-cs"/>
                <a:sym typeface="Arial"/>
              </a:rPr>
              <a:t>国際会議場前店</a:t>
            </a:r>
            <a:endParaRPr kumimoji="1" lang="en-US" altLang="ja-JP" sz="2000" b="1" i="0" u="none" strike="noStrike" kern="0" cap="none" spc="0" normalizeH="0" baseline="0" noProof="0" dirty="0">
              <a:ln>
                <a:noFill/>
              </a:ln>
              <a:solidFill>
                <a:schemeClr val="bg1"/>
              </a:solidFill>
              <a:effectLst/>
              <a:uLnTx/>
              <a:uFillTx/>
              <a:latin typeface="+mn-ea"/>
              <a:cs typeface="+mn-cs"/>
              <a:sym typeface="Arial"/>
            </a:endParaRPr>
          </a:p>
        </p:txBody>
      </p:sp>
      <p:sp>
        <p:nvSpPr>
          <p:cNvPr id="31" name="吹き出し: 四角形 14">
            <a:extLst>
              <a:ext uri="{FF2B5EF4-FFF2-40B4-BE49-F238E27FC236}">
                <a16:creationId xmlns:a16="http://schemas.microsoft.com/office/drawing/2014/main" id="{42F6F7E8-A506-4518-9A35-D3960ED97A92}"/>
              </a:ext>
            </a:extLst>
          </p:cNvPr>
          <p:cNvSpPr/>
          <p:nvPr/>
        </p:nvSpPr>
        <p:spPr>
          <a:xfrm>
            <a:off x="2370871" y="4654985"/>
            <a:ext cx="2101376" cy="675892"/>
          </a:xfrm>
          <a:prstGeom prst="wedgeRectCallout">
            <a:avLst>
              <a:gd name="adj1" fmla="val 35528"/>
              <a:gd name="adj2" fmla="val -84731"/>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i="0" u="none" strike="noStrike" kern="0" cap="none" spc="0" normalizeH="0" baseline="0" noProof="0" dirty="0">
                <a:ln>
                  <a:noFill/>
                </a:ln>
                <a:solidFill>
                  <a:srgbClr val="FFFFFF"/>
                </a:solidFill>
                <a:effectLst/>
                <a:uLnTx/>
                <a:uFillTx/>
                <a:latin typeface="+mn-ea"/>
                <a:cs typeface="+mn-cs"/>
                <a:sym typeface="Arial"/>
              </a:rPr>
              <a:t>ローソン</a:t>
            </a:r>
            <a:endParaRPr kumimoji="1" lang="en-US" altLang="ja-JP" sz="180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FFFF"/>
                </a:solidFill>
                <a:effectLst/>
                <a:uLnTx/>
                <a:uFillTx/>
                <a:latin typeface="+mn-ea"/>
                <a:cs typeface="+mn-cs"/>
                <a:sym typeface="Arial"/>
              </a:rPr>
              <a:t>葛城小学校前店</a:t>
            </a:r>
            <a:endParaRPr kumimoji="1" lang="en-US" altLang="ja-JP" sz="2000" b="1" i="0" u="none" strike="noStrike" kern="0" cap="none" spc="0" normalizeH="0" baseline="0" noProof="0" dirty="0">
              <a:ln>
                <a:noFill/>
              </a:ln>
              <a:solidFill>
                <a:srgbClr val="FFFFFF"/>
              </a:solidFill>
              <a:effectLst/>
              <a:uLnTx/>
              <a:uFillTx/>
              <a:latin typeface="+mn-ea"/>
              <a:cs typeface="+mn-cs"/>
              <a:sym typeface="Arial"/>
            </a:endParaRPr>
          </a:p>
        </p:txBody>
      </p:sp>
      <p:sp>
        <p:nvSpPr>
          <p:cNvPr id="32" name="テキスト ボックス 31"/>
          <p:cNvSpPr txBox="1"/>
          <p:nvPr/>
        </p:nvSpPr>
        <p:spPr>
          <a:xfrm>
            <a:off x="1895303" y="6133138"/>
            <a:ext cx="3265714" cy="338554"/>
          </a:xfrm>
          <a:prstGeom prst="rect">
            <a:avLst/>
          </a:prstGeom>
          <a:solidFill>
            <a:srgbClr val="99CC00"/>
          </a:solidFill>
          <a:ln w="76200">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chemeClr val="bg1"/>
                </a:solidFill>
                <a:effectLst/>
                <a:uLnTx/>
                <a:uFillTx/>
                <a:latin typeface="+mn-ea"/>
                <a:cs typeface="+mn-cs"/>
                <a:sym typeface="Arial"/>
              </a:rPr>
              <a:t>＊ファミリーマート１店舗 匿名希望</a:t>
            </a:r>
            <a:r>
              <a:rPr kumimoji="1" lang="en-US" altLang="ja-JP" sz="1600" b="0" i="0" u="none" strike="noStrike" kern="0" cap="none" spc="0" normalizeH="0" baseline="0" noProof="0" dirty="0">
                <a:ln>
                  <a:noFill/>
                </a:ln>
                <a:solidFill>
                  <a:schemeClr val="bg1"/>
                </a:solidFill>
                <a:effectLst/>
                <a:uLnTx/>
                <a:uFillTx/>
                <a:latin typeface="+mn-ea"/>
                <a:cs typeface="+mn-cs"/>
                <a:sym typeface="Arial"/>
              </a:rPr>
              <a:t> </a:t>
            </a:r>
            <a:endParaRPr kumimoji="1" lang="ja-JP" altLang="en-US" sz="1600" b="0" i="0" u="none" strike="noStrike" kern="0" cap="none" spc="0" normalizeH="0" baseline="0" noProof="0" dirty="0">
              <a:ln>
                <a:noFill/>
              </a:ln>
              <a:solidFill>
                <a:schemeClr val="bg1"/>
              </a:solidFill>
              <a:effectLst/>
              <a:uLnTx/>
              <a:uFillTx/>
              <a:latin typeface="+mn-ea"/>
              <a:cs typeface="+mn-cs"/>
              <a:sym typeface="Arial"/>
            </a:endParaRPr>
          </a:p>
        </p:txBody>
      </p:sp>
    </p:spTree>
    <p:extLst>
      <p:ext uri="{BB962C8B-B14F-4D97-AF65-F5344CB8AC3E}">
        <p14:creationId xmlns:p14="http://schemas.microsoft.com/office/powerpoint/2010/main" val="7376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P spid="27" grpId="0" animBg="1"/>
      <p:bldP spid="29" grpId="0" animBg="1"/>
      <p:bldP spid="30" grpId="0" animBg="1"/>
      <p:bldP spid="31" grpId="0" animBg="1"/>
      <p:bldP spid="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grpSp>
        <p:nvGrpSpPr>
          <p:cNvPr id="1897" name="Google Shape;1897;p78"/>
          <p:cNvGrpSpPr/>
          <p:nvPr/>
        </p:nvGrpSpPr>
        <p:grpSpPr>
          <a:xfrm>
            <a:off x="0" y="0"/>
            <a:ext cx="9144000" cy="1119188"/>
            <a:chOff x="0" y="0"/>
            <a:chExt cx="9144000" cy="1119188"/>
          </a:xfrm>
        </p:grpSpPr>
        <p:sp>
          <p:nvSpPr>
            <p:cNvPr id="1898" name="Google Shape;1898;p78"/>
            <p:cNvSpPr/>
            <p:nvPr/>
          </p:nvSpPr>
          <p:spPr>
            <a:xfrm>
              <a:off x="0" y="0"/>
              <a:ext cx="9144000" cy="1119188"/>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mn-ea"/>
                <a:ea typeface="+mn-ea"/>
                <a:cs typeface="Arial"/>
                <a:sym typeface="Arial"/>
              </a:endParaRPr>
            </a:p>
          </p:txBody>
        </p:sp>
        <p:sp>
          <p:nvSpPr>
            <p:cNvPr id="1899" name="Google Shape;1899;p78"/>
            <p:cNvSpPr/>
            <p:nvPr/>
          </p:nvSpPr>
          <p:spPr>
            <a:xfrm>
              <a:off x="0" y="0"/>
              <a:ext cx="468313" cy="1119188"/>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mn-ea"/>
                <a:ea typeface="+mn-ea"/>
                <a:cs typeface="Arial"/>
                <a:sym typeface="Arial"/>
              </a:endParaRPr>
            </a:p>
          </p:txBody>
        </p:sp>
      </p:grpSp>
      <p:sp>
        <p:nvSpPr>
          <p:cNvPr id="1900" name="Google Shape;1900;p78"/>
          <p:cNvSpPr txBox="1"/>
          <p:nvPr/>
        </p:nvSpPr>
        <p:spPr>
          <a:xfrm>
            <a:off x="168451" y="-8944"/>
            <a:ext cx="8702675" cy="114300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4000" b="0" i="0" u="none" strike="noStrike" kern="0" cap="none" spc="0" normalizeH="0" baseline="0" noProof="0" dirty="0">
                <a:ln>
                  <a:noFill/>
                </a:ln>
                <a:solidFill>
                  <a:srgbClr val="FFFFFF"/>
                </a:solidFill>
                <a:effectLst/>
                <a:uLnTx/>
                <a:uFillTx/>
                <a:latin typeface="+mn-ea"/>
                <a:ea typeface="+mn-ea"/>
                <a:cs typeface="Arial"/>
                <a:sym typeface="Arial"/>
              </a:rPr>
              <a:t>ヒアリング実施コンビニの分類</a:t>
            </a:r>
            <a:endParaRPr kumimoji="0" sz="2000" b="0" i="0" u="none" strike="noStrike" kern="0" cap="none" spc="0" normalizeH="0" baseline="0" noProof="0" dirty="0">
              <a:ln>
                <a:noFill/>
              </a:ln>
              <a:solidFill>
                <a:srgbClr val="000000"/>
              </a:solidFill>
              <a:effectLst/>
              <a:uLnTx/>
              <a:uFillTx/>
              <a:latin typeface="+mn-ea"/>
              <a:ea typeface="+mn-ea"/>
              <a:cs typeface="Arial"/>
              <a:sym typeface="Arial"/>
            </a:endParaRPr>
          </a:p>
        </p:txBody>
      </p:sp>
      <p:grpSp>
        <p:nvGrpSpPr>
          <p:cNvPr id="2" name="グループ化 1">
            <a:extLst>
              <a:ext uri="{FF2B5EF4-FFF2-40B4-BE49-F238E27FC236}">
                <a16:creationId xmlns:a16="http://schemas.microsoft.com/office/drawing/2014/main" id="{C0B145A8-ECE1-4284-AB51-72DEDC0D8D89}"/>
              </a:ext>
            </a:extLst>
          </p:cNvPr>
          <p:cNvGrpSpPr/>
          <p:nvPr/>
        </p:nvGrpSpPr>
        <p:grpSpPr>
          <a:xfrm>
            <a:off x="110900" y="1384301"/>
            <a:ext cx="8922200" cy="4966211"/>
            <a:chOff x="110900" y="1181547"/>
            <a:chExt cx="8922200" cy="4966211"/>
          </a:xfrm>
        </p:grpSpPr>
        <p:graphicFrame>
          <p:nvGraphicFramePr>
            <p:cNvPr id="1901" name="Google Shape;1901;p78"/>
            <p:cNvGraphicFramePr>
              <a:graphicFrameLocks/>
            </p:cNvGraphicFramePr>
            <p:nvPr/>
          </p:nvGraphicFramePr>
          <p:xfrm>
            <a:off x="110900" y="1181547"/>
            <a:ext cx="8922200" cy="4966211"/>
          </p:xfrm>
          <a:graphic>
            <a:graphicData uri="http://schemas.openxmlformats.org/drawingml/2006/table">
              <a:tbl>
                <a:tblPr firstRow="1" bandRow="1">
                  <a:tableStyleId>{10E001AC-61B4-4412-BA61-CD6293F91388}</a:tableStyleId>
                </a:tblPr>
                <a:tblGrid>
                  <a:gridCol w="5273615">
                    <a:extLst>
                      <a:ext uri="{9D8B030D-6E8A-4147-A177-3AD203B41FA5}">
                        <a16:colId xmlns:a16="http://schemas.microsoft.com/office/drawing/2014/main" val="20000"/>
                      </a:ext>
                    </a:extLst>
                  </a:gridCol>
                  <a:gridCol w="920151">
                    <a:extLst>
                      <a:ext uri="{9D8B030D-6E8A-4147-A177-3AD203B41FA5}">
                        <a16:colId xmlns:a16="http://schemas.microsoft.com/office/drawing/2014/main" val="20001"/>
                      </a:ext>
                    </a:extLst>
                  </a:gridCol>
                  <a:gridCol w="891396">
                    <a:extLst>
                      <a:ext uri="{9D8B030D-6E8A-4147-A177-3AD203B41FA5}">
                        <a16:colId xmlns:a16="http://schemas.microsoft.com/office/drawing/2014/main" val="20002"/>
                      </a:ext>
                    </a:extLst>
                  </a:gridCol>
                  <a:gridCol w="925902">
                    <a:extLst>
                      <a:ext uri="{9D8B030D-6E8A-4147-A177-3AD203B41FA5}">
                        <a16:colId xmlns:a16="http://schemas.microsoft.com/office/drawing/2014/main" val="20003"/>
                      </a:ext>
                    </a:extLst>
                  </a:gridCol>
                  <a:gridCol w="911136">
                    <a:extLst>
                      <a:ext uri="{9D8B030D-6E8A-4147-A177-3AD203B41FA5}">
                        <a16:colId xmlns:a16="http://schemas.microsoft.com/office/drawing/2014/main" val="20004"/>
                      </a:ext>
                    </a:extLst>
                  </a:gridCol>
                </a:tblGrid>
                <a:tr h="639858">
                  <a:tc>
                    <a:txBody>
                      <a:bodyPr/>
                      <a:lstStyle/>
                      <a:p>
                        <a:pPr marL="0" marR="0" lvl="0" indent="0" algn="ctr" rtl="0">
                          <a:spcBef>
                            <a:spcPts val="0"/>
                          </a:spcBef>
                          <a:spcAft>
                            <a:spcPts val="0"/>
                          </a:spcAft>
                          <a:buNone/>
                        </a:pPr>
                        <a:r>
                          <a:rPr lang="ja-JP" sz="2000" dirty="0"/>
                          <a:t>店舗名</a:t>
                        </a:r>
                        <a:endParaRPr dirty="0"/>
                      </a:p>
                    </a:txBody>
                    <a:tcPr marL="91450" marR="91450" marT="45725" marB="45725"/>
                  </a:tc>
                  <a:tc>
                    <a:txBody>
                      <a:bodyPr/>
                      <a:lstStyle/>
                      <a:p>
                        <a:pPr marL="0" marR="0" lvl="0" indent="0" algn="ctr" rtl="0">
                          <a:spcBef>
                            <a:spcPts val="0"/>
                          </a:spcBef>
                          <a:spcAft>
                            <a:spcPts val="0"/>
                          </a:spcAft>
                          <a:buNone/>
                        </a:pPr>
                        <a:r>
                          <a:rPr lang="ja-JP" sz="1800" dirty="0"/>
                          <a:t>大学</a:t>
                        </a:r>
                        <a:endParaRPr sz="1800" dirty="0"/>
                      </a:p>
                      <a:p>
                        <a:pPr marL="0" marR="0" lvl="0" indent="0" algn="ctr" rtl="0">
                          <a:spcBef>
                            <a:spcPts val="0"/>
                          </a:spcBef>
                          <a:spcAft>
                            <a:spcPts val="0"/>
                          </a:spcAft>
                          <a:buNone/>
                        </a:pPr>
                        <a:r>
                          <a:rPr lang="ja-JP" sz="1800" dirty="0"/>
                          <a:t>エリア</a:t>
                        </a:r>
                        <a:endParaRPr sz="1800" dirty="0">
                          <a:solidFill>
                            <a:schemeClr val="dk1"/>
                          </a:solidFill>
                        </a:endParaRPr>
                      </a:p>
                    </a:txBody>
                    <a:tcPr marL="91450" marR="91450" marT="45725" marB="45725"/>
                  </a:tc>
                  <a:tc>
                    <a:txBody>
                      <a:bodyPr/>
                      <a:lstStyle/>
                      <a:p>
                        <a:pPr marL="0" marR="0" lvl="0" indent="0" algn="ctr" rtl="0">
                          <a:spcBef>
                            <a:spcPts val="0"/>
                          </a:spcBef>
                          <a:spcAft>
                            <a:spcPts val="0"/>
                          </a:spcAft>
                          <a:buNone/>
                        </a:pPr>
                        <a:r>
                          <a:rPr lang="ja-JP" sz="1800" dirty="0"/>
                          <a:t>住宅街</a:t>
                        </a:r>
                        <a:endParaRPr dirty="0"/>
                      </a:p>
                    </a:txBody>
                    <a:tcPr marL="91450" marR="91450" marT="45725" marB="45725"/>
                  </a:tc>
                  <a:tc>
                    <a:txBody>
                      <a:bodyPr/>
                      <a:lstStyle/>
                      <a:p>
                        <a:pPr marL="0" marR="0" lvl="0" indent="0" algn="ctr" rtl="0">
                          <a:spcBef>
                            <a:spcPts val="0"/>
                          </a:spcBef>
                          <a:spcAft>
                            <a:spcPts val="0"/>
                          </a:spcAft>
                          <a:buNone/>
                        </a:pPr>
                        <a:r>
                          <a:rPr lang="ja-JP" sz="1800" dirty="0"/>
                          <a:t>高齢化</a:t>
                        </a:r>
                        <a:endParaRPr sz="1800" dirty="0"/>
                      </a:p>
                      <a:p>
                        <a:pPr marL="0" marR="0" lvl="0" indent="0" algn="ctr" rtl="0">
                          <a:spcBef>
                            <a:spcPts val="0"/>
                          </a:spcBef>
                          <a:spcAft>
                            <a:spcPts val="0"/>
                          </a:spcAft>
                          <a:buNone/>
                        </a:pPr>
                        <a:r>
                          <a:rPr lang="ja-JP" sz="1800" dirty="0"/>
                          <a:t>エリア</a:t>
                        </a:r>
                        <a:endParaRPr dirty="0"/>
                      </a:p>
                    </a:txBody>
                    <a:tcPr marL="91450" marR="91450" marT="45725" marB="45725"/>
                  </a:tc>
                  <a:tc>
                    <a:txBody>
                      <a:bodyPr/>
                      <a:lstStyle/>
                      <a:p>
                        <a:pPr marL="0" marR="0" lvl="0" indent="0" algn="ctr" rtl="0">
                          <a:spcBef>
                            <a:spcPts val="0"/>
                          </a:spcBef>
                          <a:spcAft>
                            <a:spcPts val="0"/>
                          </a:spcAft>
                          <a:buNone/>
                        </a:pPr>
                        <a:r>
                          <a:rPr lang="ja-JP" sz="1800" dirty="0"/>
                          <a:t>主要道</a:t>
                        </a:r>
                        <a:endParaRPr sz="1800" dirty="0"/>
                      </a:p>
                      <a:p>
                        <a:pPr marL="0" marR="0" lvl="0" indent="0" algn="ctr" rtl="0">
                          <a:spcBef>
                            <a:spcPts val="0"/>
                          </a:spcBef>
                          <a:spcAft>
                            <a:spcPts val="0"/>
                          </a:spcAft>
                          <a:buNone/>
                        </a:pPr>
                        <a:r>
                          <a:rPr lang="ja-JP" sz="1800" dirty="0"/>
                          <a:t>沿い</a:t>
                        </a:r>
                        <a:endParaRPr dirty="0"/>
                      </a:p>
                    </a:txBody>
                    <a:tcPr marL="91450" marR="91450" marT="45725" marB="45725"/>
                  </a:tc>
                  <a:extLst>
                    <a:ext uri="{0D108BD9-81ED-4DB2-BD59-A6C34878D82A}">
                      <a16:rowId xmlns:a16="http://schemas.microsoft.com/office/drawing/2014/main" val="10000"/>
                    </a:ext>
                  </a:extLst>
                </a:tr>
                <a:tr h="500843">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１．セブンイレブンつくば天久保4丁目店</a:t>
                        </a:r>
                        <a:endParaRPr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1"/>
                    </a:ext>
                  </a:extLst>
                </a:tr>
                <a:tr h="477328">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２．ローソンつくば天久保3丁目店</a:t>
                        </a:r>
                        <a:endParaRPr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2"/>
                    </a:ext>
                  </a:extLst>
                </a:tr>
                <a:tr h="477328">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３．セブンイレブンつくば松見公園店</a:t>
                        </a:r>
                        <a:endParaRPr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3"/>
                    </a:ext>
                  </a:extLst>
                </a:tr>
                <a:tr h="523336">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４．セブンイレブンつくば国際会議場前店</a:t>
                        </a:r>
                        <a:endParaRPr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4"/>
                    </a:ext>
                  </a:extLst>
                </a:tr>
                <a:tr h="488830">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５．ローソンつくば葛城小学校前店</a:t>
                        </a:r>
                        <a:endParaRPr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5"/>
                    </a:ext>
                  </a:extLst>
                </a:tr>
                <a:tr h="483080">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６．セブンイレブン北条店</a:t>
                        </a:r>
                        <a:endParaRPr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6"/>
                    </a:ext>
                  </a:extLst>
                </a:tr>
                <a:tr h="448573">
                  <a:tc>
                    <a:txBody>
                      <a:bodyPr/>
                      <a:lstStyle/>
                      <a:p>
                        <a:pPr marL="0" marR="0" lvl="0" indent="0" algn="l" rtl="0">
                          <a:spcBef>
                            <a:spcPts val="0"/>
                          </a:spcBef>
                          <a:spcAft>
                            <a:spcPts val="0"/>
                          </a:spcAft>
                          <a:buNone/>
                        </a:pPr>
                        <a:r>
                          <a:rPr lang="ja-JP" sz="2000" dirty="0"/>
                          <a:t>７．ファミリーマート</a:t>
                        </a:r>
                        <a:r>
                          <a:rPr lang="ja-JP" altLang="en-US" sz="2000" dirty="0"/>
                          <a:t>○○</a:t>
                        </a:r>
                        <a:r>
                          <a:rPr lang="ja-JP" sz="2000" dirty="0"/>
                          <a:t>店</a:t>
                        </a:r>
                        <a:r>
                          <a:rPr lang="ja-JP" altLang="en-US" sz="2000" dirty="0"/>
                          <a:t>（</a:t>
                        </a:r>
                        <a:r>
                          <a:rPr lang="ja-JP" sz="2000" dirty="0"/>
                          <a:t>匿名</a:t>
                        </a:r>
                        <a:r>
                          <a:rPr lang="ja-JP" altLang="en-US" sz="2000" dirty="0"/>
                          <a:t>希望）</a:t>
                        </a:r>
                        <a:endParaRPr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7"/>
                    </a:ext>
                  </a:extLst>
                </a:tr>
                <a:tr h="465827">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８．ファミリーマートつくば筑穂1丁目店</a:t>
                        </a:r>
                        <a:endParaRPr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8"/>
                    </a:ext>
                  </a:extLst>
                </a:tr>
                <a:tr h="460976">
                  <a:tc>
                    <a:txBody>
                      <a:bodyPr/>
                      <a:lstStyle/>
                      <a:p>
                        <a:pPr marL="0" marR="0" lvl="0" indent="0" algn="l" rtl="0">
                          <a:lnSpc>
                            <a:spcPct val="100000"/>
                          </a:lnSpc>
                          <a:spcBef>
                            <a:spcPts val="0"/>
                          </a:spcBef>
                          <a:spcAft>
                            <a:spcPts val="0"/>
                          </a:spcAft>
                          <a:buClr>
                            <a:schemeClr val="dk1"/>
                          </a:buClr>
                          <a:buSzPts val="2000"/>
                          <a:buFont typeface="Arial"/>
                          <a:buNone/>
                        </a:pPr>
                        <a:r>
                          <a:rPr lang="ja-JP" sz="2000" dirty="0"/>
                          <a:t>９．セブンイレブンつくば平塚店</a:t>
                        </a:r>
                        <a:endParaRPr sz="200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9"/>
                    </a:ext>
                  </a:extLst>
                </a:tr>
              </a:tbl>
            </a:graphicData>
          </a:graphic>
        </p:graphicFrame>
        <p:sp>
          <p:nvSpPr>
            <p:cNvPr id="1902" name="Google Shape;1902;p78"/>
            <p:cNvSpPr/>
            <p:nvPr/>
          </p:nvSpPr>
          <p:spPr>
            <a:xfrm>
              <a:off x="5662962" y="1885372"/>
              <a:ext cx="368135" cy="368135"/>
            </a:xfrm>
            <a:prstGeom prst="ellipse">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03" name="Google Shape;1903;p78"/>
            <p:cNvSpPr/>
            <p:nvPr/>
          </p:nvSpPr>
          <p:spPr>
            <a:xfrm>
              <a:off x="5662961" y="5726952"/>
              <a:ext cx="368135" cy="368135"/>
            </a:xfrm>
            <a:prstGeom prst="ellipse">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04" name="Google Shape;1904;p78"/>
            <p:cNvSpPr/>
            <p:nvPr/>
          </p:nvSpPr>
          <p:spPr>
            <a:xfrm>
              <a:off x="5662961" y="2386571"/>
              <a:ext cx="368135" cy="368135"/>
            </a:xfrm>
            <a:prstGeom prst="ellipse">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05" name="Google Shape;1905;p78"/>
            <p:cNvSpPr/>
            <p:nvPr/>
          </p:nvSpPr>
          <p:spPr>
            <a:xfrm>
              <a:off x="5662961" y="2882246"/>
              <a:ext cx="368135" cy="368135"/>
            </a:xfrm>
            <a:prstGeom prst="ellipse">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06" name="Google Shape;1906;p78"/>
            <p:cNvSpPr/>
            <p:nvPr/>
          </p:nvSpPr>
          <p:spPr>
            <a:xfrm>
              <a:off x="6572250" y="3357226"/>
              <a:ext cx="368135" cy="368135"/>
            </a:xfrm>
            <a:prstGeom prst="ellipse">
              <a:avLst/>
            </a:prstGeom>
            <a:solidFill>
              <a:srgbClr val="0080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07" name="Google Shape;1907;p78"/>
            <p:cNvSpPr/>
            <p:nvPr/>
          </p:nvSpPr>
          <p:spPr>
            <a:xfrm>
              <a:off x="6572250" y="3860891"/>
              <a:ext cx="368135" cy="368135"/>
            </a:xfrm>
            <a:prstGeom prst="ellipse">
              <a:avLst/>
            </a:prstGeom>
            <a:solidFill>
              <a:srgbClr val="0080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08" name="Google Shape;1908;p78"/>
            <p:cNvSpPr/>
            <p:nvPr/>
          </p:nvSpPr>
          <p:spPr>
            <a:xfrm>
              <a:off x="6572249" y="4818469"/>
              <a:ext cx="368135" cy="368135"/>
            </a:xfrm>
            <a:prstGeom prst="ellipse">
              <a:avLst/>
            </a:prstGeom>
            <a:solidFill>
              <a:srgbClr val="0080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09" name="Google Shape;1909;p78"/>
            <p:cNvSpPr/>
            <p:nvPr/>
          </p:nvSpPr>
          <p:spPr>
            <a:xfrm>
              <a:off x="7454982" y="4358019"/>
              <a:ext cx="368135" cy="368135"/>
            </a:xfrm>
            <a:prstGeom prst="ellipse">
              <a:avLst/>
            </a:prstGeom>
            <a:solidFill>
              <a:srgbClr val="99CC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10" name="Google Shape;1910;p78"/>
            <p:cNvSpPr/>
            <p:nvPr/>
          </p:nvSpPr>
          <p:spPr>
            <a:xfrm>
              <a:off x="8422556" y="5726952"/>
              <a:ext cx="368135" cy="368135"/>
            </a:xfrm>
            <a:prstGeom prst="ellipse">
              <a:avLst/>
            </a:prstGeom>
            <a:solidFill>
              <a:srgbClr val="0033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11" name="Google Shape;1911;p78"/>
            <p:cNvSpPr/>
            <p:nvPr/>
          </p:nvSpPr>
          <p:spPr>
            <a:xfrm>
              <a:off x="8422557" y="5257880"/>
              <a:ext cx="368135" cy="368135"/>
            </a:xfrm>
            <a:prstGeom prst="ellipse">
              <a:avLst/>
            </a:prstGeom>
            <a:solidFill>
              <a:srgbClr val="0033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12" name="Google Shape;1912;p78"/>
            <p:cNvSpPr/>
            <p:nvPr/>
          </p:nvSpPr>
          <p:spPr>
            <a:xfrm>
              <a:off x="8422556" y="4817696"/>
              <a:ext cx="368135" cy="368135"/>
            </a:xfrm>
            <a:prstGeom prst="ellipse">
              <a:avLst/>
            </a:prstGeom>
            <a:solidFill>
              <a:srgbClr val="0033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sp>
          <p:nvSpPr>
            <p:cNvPr id="1913" name="Google Shape;1913;p78"/>
            <p:cNvSpPr/>
            <p:nvPr/>
          </p:nvSpPr>
          <p:spPr>
            <a:xfrm>
              <a:off x="8422555" y="1885372"/>
              <a:ext cx="368135" cy="368135"/>
            </a:xfrm>
            <a:prstGeom prst="ellipse">
              <a:avLst/>
            </a:prstGeom>
            <a:solidFill>
              <a:srgbClr val="0033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mn-ea"/>
                <a:ea typeface="+mn-ea"/>
                <a:cs typeface="Arial"/>
                <a:sym typeface="Arial"/>
              </a:endParaRPr>
            </a:p>
          </p:txBody>
        </p:sp>
      </p:grpSp>
      <p:sp>
        <p:nvSpPr>
          <p:cNvPr id="1914" name="Google Shape;1914;p78"/>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590039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6"/>
            <a:ext cx="9144000" cy="6854907"/>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質問内容　</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半構造化</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endPar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5" name="正方形/長方形 14">
            <a:extLst>
              <a:ext uri="{FF2B5EF4-FFF2-40B4-BE49-F238E27FC236}">
                <a16:creationId xmlns:a16="http://schemas.microsoft.com/office/drawing/2014/main" id="{5B40D299-FEAE-4D8E-91BD-CDB8994DCDD2}"/>
              </a:ext>
            </a:extLst>
          </p:cNvPr>
          <p:cNvSpPr/>
          <p:nvPr/>
        </p:nvSpPr>
        <p:spPr>
          <a:xfrm>
            <a:off x="0" y="1102006"/>
            <a:ext cx="9144000" cy="5771473"/>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3" name="テキスト ボックス 2">
            <a:extLst>
              <a:ext uri="{FF2B5EF4-FFF2-40B4-BE49-F238E27FC236}">
                <a16:creationId xmlns:a16="http://schemas.microsoft.com/office/drawing/2014/main" id="{1CAB38AB-679F-4F3B-911C-7A7321D34783}"/>
              </a:ext>
            </a:extLst>
          </p:cNvPr>
          <p:cNvSpPr txBox="1"/>
          <p:nvPr/>
        </p:nvSpPr>
        <p:spPr>
          <a:xfrm>
            <a:off x="-100899" y="1365573"/>
            <a:ext cx="9244899"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0" i="0" u="sng" strike="noStrike" kern="0" cap="none" spc="0" normalizeH="0" baseline="0" noProof="0" dirty="0">
                <a:ln>
                  <a:noFill/>
                </a:ln>
                <a:solidFill>
                  <a:srgbClr val="000000"/>
                </a:solidFill>
                <a:effectLst/>
                <a:uLnTx/>
                <a:uFillTx/>
                <a:latin typeface="+mn-ea"/>
                <a:ea typeface="+mn-ea"/>
                <a:cs typeface="Arial"/>
                <a:sym typeface="Arial"/>
              </a:rPr>
              <a:t>■半構造化インタビュー</a:t>
            </a:r>
            <a:endParaRPr kumimoji="1" lang="en-US" altLang="ja-JP" sz="3200" b="0" i="0" u="sng"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8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　</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(1)</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時間帯</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による</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忙しさの違い</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について</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　</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(2)</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どの</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時間帯</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が</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人手不足</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か</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　</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(3)24</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時間営業をやめた場合の</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メリット・デメリット</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　</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(6)</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深夜営業を</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中止したいか</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　</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(7)</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仮に中止するとしたら、</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どの時間帯</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に</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中止したいか</a:t>
            </a:r>
            <a:endParaRPr kumimoji="1" lang="en-US" altLang="ja-JP" sz="2800" b="1"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　</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(10)</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深夜営業の</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利益とコスト</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のどちらが</a:t>
            </a:r>
            <a:r>
              <a:rPr kumimoji="1" lang="ja-JP" altLang="en-US" sz="2800" b="1" i="0" u="none" strike="noStrike" kern="0" cap="none" spc="0" normalizeH="0" baseline="0" noProof="0" dirty="0">
                <a:ln>
                  <a:noFill/>
                </a:ln>
                <a:solidFill>
                  <a:srgbClr val="000000"/>
                </a:solidFill>
                <a:effectLst/>
                <a:uLnTx/>
                <a:uFillTx/>
                <a:latin typeface="+mn-ea"/>
                <a:ea typeface="+mn-ea"/>
                <a:cs typeface="Arial"/>
                <a:sym typeface="Arial"/>
              </a:rPr>
              <a:t>大きいか</a:t>
            </a:r>
            <a:endParaRPr kumimoji="1" lang="en-US" altLang="ja-JP" sz="2800" b="1" i="0" u="none" strike="noStrike" kern="0" cap="none" spc="0" normalizeH="0" baseline="0" noProof="0" dirty="0">
              <a:ln>
                <a:noFill/>
              </a:ln>
              <a:solidFill>
                <a:srgbClr val="000000"/>
              </a:solidFill>
              <a:effectLst/>
              <a:uLnTx/>
              <a:uFillTx/>
              <a:latin typeface="+mn-ea"/>
              <a:ea typeface="+mn-ea"/>
              <a:cs typeface="Arial"/>
              <a:sym typeface="Arial"/>
            </a:endParaRPr>
          </a:p>
        </p:txBody>
      </p:sp>
    </p:spTree>
    <p:extLst>
      <p:ext uri="{BB962C8B-B14F-4D97-AF65-F5344CB8AC3E}">
        <p14:creationId xmlns:p14="http://schemas.microsoft.com/office/powerpoint/2010/main" val="9129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AFA3E00-CB6F-45A3-A522-CB806827C784}"/>
              </a:ext>
            </a:extLst>
          </p:cNvPr>
          <p:cNvPicPr>
            <a:picLocks noChangeAspect="1"/>
          </p:cNvPicPr>
          <p:nvPr/>
        </p:nvPicPr>
        <p:blipFill rotWithShape="1">
          <a:blip r:embed="rId3">
            <a:extLst>
              <a:ext uri="{28A0092B-C50C-407E-A947-70E740481C1C}">
                <a14:useLocalDpi xmlns:a14="http://schemas.microsoft.com/office/drawing/2010/main" val="0"/>
              </a:ext>
            </a:extLst>
          </a:blip>
          <a:srcRect l="27433" t="-2252" r="31305"/>
          <a:stretch/>
        </p:blipFill>
        <p:spPr>
          <a:xfrm>
            <a:off x="-982" y="978930"/>
            <a:ext cx="1980647" cy="5879069"/>
          </a:xfrm>
          <a:prstGeom prst="rect">
            <a:avLst/>
          </a:prstGeom>
        </p:spPr>
      </p:pic>
      <p:pic>
        <p:nvPicPr>
          <p:cNvPr id="11" name="図 10">
            <a:extLst>
              <a:ext uri="{FF2B5EF4-FFF2-40B4-BE49-F238E27FC236}">
                <a16:creationId xmlns:a16="http://schemas.microsoft.com/office/drawing/2014/main" id="{0D3DF9E5-180E-495A-B8D3-1CA9425E2000}"/>
              </a:ext>
            </a:extLst>
          </p:cNvPr>
          <p:cNvPicPr>
            <a:picLocks noChangeAspect="1"/>
          </p:cNvPicPr>
          <p:nvPr/>
        </p:nvPicPr>
        <p:blipFill rotWithShape="1">
          <a:blip r:embed="rId4">
            <a:extLst>
              <a:ext uri="{28A0092B-C50C-407E-A947-70E740481C1C}">
                <a14:useLocalDpi xmlns:a14="http://schemas.microsoft.com/office/drawing/2010/main" val="0"/>
              </a:ext>
            </a:extLst>
          </a:blip>
          <a:srcRect l="24154" t="36" r="37047"/>
          <a:stretch/>
        </p:blipFill>
        <p:spPr>
          <a:xfrm>
            <a:off x="1960860" y="1119188"/>
            <a:ext cx="1669792" cy="5812381"/>
          </a:xfrm>
          <a:prstGeom prst="rect">
            <a:avLst/>
          </a:prstGeom>
        </p:spPr>
      </p:pic>
      <p:pic>
        <p:nvPicPr>
          <p:cNvPr id="12" name="図 11">
            <a:extLst>
              <a:ext uri="{FF2B5EF4-FFF2-40B4-BE49-F238E27FC236}">
                <a16:creationId xmlns:a16="http://schemas.microsoft.com/office/drawing/2014/main" id="{3262271B-F6F2-48AE-9B82-FF5B8187E51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252" t="28027" b="26631"/>
          <a:stretch/>
        </p:blipFill>
        <p:spPr>
          <a:xfrm rot="5400000">
            <a:off x="1644302" y="2949972"/>
            <a:ext cx="5943261" cy="2001178"/>
          </a:xfrm>
          <a:prstGeom prst="rect">
            <a:avLst/>
          </a:prstGeom>
        </p:spPr>
      </p:pic>
      <p:pic>
        <p:nvPicPr>
          <p:cNvPr id="13" name="図 12">
            <a:extLst>
              <a:ext uri="{FF2B5EF4-FFF2-40B4-BE49-F238E27FC236}">
                <a16:creationId xmlns:a16="http://schemas.microsoft.com/office/drawing/2014/main" id="{A4420F16-626E-441E-9523-F5F4B217F90D}"/>
              </a:ext>
            </a:extLst>
          </p:cNvPr>
          <p:cNvPicPr>
            <a:picLocks noChangeAspect="1"/>
          </p:cNvPicPr>
          <p:nvPr/>
        </p:nvPicPr>
        <p:blipFill rotWithShape="1">
          <a:blip r:embed="rId6">
            <a:extLst>
              <a:ext uri="{28A0092B-C50C-407E-A947-70E740481C1C}">
                <a14:useLocalDpi xmlns:a14="http://schemas.microsoft.com/office/drawing/2010/main" val="0"/>
              </a:ext>
            </a:extLst>
          </a:blip>
          <a:srcRect l="32329" t="1102" r="30143"/>
          <a:stretch/>
        </p:blipFill>
        <p:spPr>
          <a:xfrm>
            <a:off x="5616522" y="1119188"/>
            <a:ext cx="1771759" cy="5812384"/>
          </a:xfrm>
          <a:prstGeom prst="rect">
            <a:avLst/>
          </a:prstGeom>
        </p:spPr>
      </p:pic>
      <p:pic>
        <p:nvPicPr>
          <p:cNvPr id="15" name="図 14">
            <a:extLst>
              <a:ext uri="{FF2B5EF4-FFF2-40B4-BE49-F238E27FC236}">
                <a16:creationId xmlns:a16="http://schemas.microsoft.com/office/drawing/2014/main" id="{0650E876-EF13-4FE6-BDCD-BEE4196FBBD1}"/>
              </a:ext>
            </a:extLst>
          </p:cNvPr>
          <p:cNvPicPr>
            <a:picLocks noChangeAspect="1"/>
          </p:cNvPicPr>
          <p:nvPr/>
        </p:nvPicPr>
        <p:blipFill rotWithShape="1">
          <a:blip r:embed="rId7">
            <a:extLst>
              <a:ext uri="{28A0092B-C50C-407E-A947-70E740481C1C}">
                <a14:useLocalDpi xmlns:a14="http://schemas.microsoft.com/office/drawing/2010/main" val="0"/>
              </a:ext>
            </a:extLst>
          </a:blip>
          <a:srcRect l="29004" t="-1682" r="35498"/>
          <a:stretch/>
        </p:blipFill>
        <p:spPr>
          <a:xfrm>
            <a:off x="7388772" y="1045616"/>
            <a:ext cx="1716823" cy="5812384"/>
          </a:xfrm>
          <a:prstGeom prst="rect">
            <a:avLst/>
          </a:prstGeom>
        </p:spPr>
      </p:pic>
      <p:sp>
        <p:nvSpPr>
          <p:cNvPr id="8" name="正方形/長方形 7">
            <a:extLst>
              <a:ext uri="{FF2B5EF4-FFF2-40B4-BE49-F238E27FC236}">
                <a16:creationId xmlns:a16="http://schemas.microsoft.com/office/drawing/2014/main" id="{5B40D299-FEAE-4D8E-91BD-CDB8994DCDD2}"/>
              </a:ext>
            </a:extLst>
          </p:cNvPr>
          <p:cNvSpPr/>
          <p:nvPr/>
        </p:nvSpPr>
        <p:spPr>
          <a:xfrm>
            <a:off x="-38405" y="1086527"/>
            <a:ext cx="9144000" cy="5771473"/>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質問内容　</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構造化</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a:t>
            </a:r>
            <a:endPar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endParaRPr>
          </a:p>
        </p:txBody>
      </p:sp>
      <p:sp>
        <p:nvSpPr>
          <p:cNvPr id="3" name="テキスト ボックス 2">
            <a:extLst>
              <a:ext uri="{FF2B5EF4-FFF2-40B4-BE49-F238E27FC236}">
                <a16:creationId xmlns:a16="http://schemas.microsoft.com/office/drawing/2014/main" id="{1CAB38AB-679F-4F3B-911C-7A7321D34783}"/>
              </a:ext>
            </a:extLst>
          </p:cNvPr>
          <p:cNvSpPr txBox="1"/>
          <p:nvPr/>
        </p:nvSpPr>
        <p:spPr>
          <a:xfrm>
            <a:off x="468313" y="2164804"/>
            <a:ext cx="8368110" cy="4108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000000"/>
                </a:solidFill>
                <a:effectLst/>
                <a:uLnTx/>
                <a:uFillTx/>
                <a:latin typeface="+mn-ea"/>
                <a:ea typeface="+mn-ea"/>
                <a:cs typeface="Arial"/>
                <a:sym typeface="Arial"/>
              </a:rPr>
              <a:t>５件法</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en-US" altLang="ja-JP" sz="2000" b="0" i="0" u="none" strike="noStrike" kern="0" cap="none" spc="0" normalizeH="0" baseline="0" noProof="0" dirty="0">
                <a:ln>
                  <a:noFill/>
                </a:ln>
                <a:solidFill>
                  <a:srgbClr val="000000"/>
                </a:solidFill>
                <a:effectLst/>
                <a:uLnTx/>
                <a:uFillTx/>
                <a:latin typeface="+mn-ea"/>
                <a:ea typeface="+mn-ea"/>
                <a:cs typeface="Arial"/>
                <a:sym typeface="Arial"/>
              </a:rPr>
              <a:t>1.</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全くそう思わない～</a:t>
            </a:r>
            <a:r>
              <a:rPr kumimoji="1" lang="en-US" altLang="ja-JP" sz="2000" b="0" i="0" u="none" strike="noStrike" kern="0" cap="none" spc="0" normalizeH="0" baseline="0" noProof="0" dirty="0">
                <a:ln>
                  <a:noFill/>
                </a:ln>
                <a:solidFill>
                  <a:srgbClr val="000000"/>
                </a:solidFill>
                <a:effectLst/>
                <a:uLnTx/>
                <a:uFillTx/>
                <a:latin typeface="+mn-ea"/>
                <a:ea typeface="+mn-ea"/>
                <a:cs typeface="Arial"/>
                <a:sym typeface="Arial"/>
              </a:rPr>
              <a:t>5.</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とてもそう思う］</a:t>
            </a:r>
            <a:endParaRPr kumimoji="1" lang="en-US" altLang="ja-JP" sz="20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で聞いた後その理由を伺った</a:t>
            </a:r>
            <a:endParaRPr kumimoji="1" lang="en-US" altLang="ja-JP" sz="2400" b="1"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800" b="1" i="0" u="sng"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1" lang="en-US" altLang="ja-JP" sz="2000" b="0" i="0" u="none" strike="noStrike" kern="0" cap="none" spc="0" normalizeH="0" baseline="0" noProof="0" dirty="0">
                <a:ln>
                  <a:noFill/>
                </a:ln>
                <a:solidFill>
                  <a:srgbClr val="000000"/>
                </a:solidFill>
                <a:effectLst/>
                <a:uLnTx/>
                <a:uFillTx/>
                <a:latin typeface="+mn-ea"/>
                <a:ea typeface="+mn-ea"/>
                <a:cs typeface="Arial"/>
                <a:sym typeface="Arial"/>
              </a:rPr>
              <a:t>(4)</a:t>
            </a:r>
            <a:r>
              <a:rPr kumimoji="1" lang="ja-JP" altLang="en-US" sz="2400" b="1" i="0" u="none" strike="noStrike" kern="0" cap="none" spc="0" normalizeH="0" baseline="0" noProof="0" dirty="0">
                <a:ln>
                  <a:noFill/>
                </a:ln>
                <a:solidFill>
                  <a:srgbClr val="000000"/>
                </a:solidFill>
                <a:effectLst/>
                <a:uLnTx/>
                <a:uFillTx/>
                <a:latin typeface="+mn-ea"/>
                <a:ea typeface="+mn-ea"/>
                <a:cs typeface="Arial"/>
                <a:sym typeface="Arial"/>
              </a:rPr>
              <a:t>夜間営業停止は昼間の売り上げに影響</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すると思うか</a:t>
            </a:r>
          </a:p>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1" lang="en-US" altLang="ja-JP" sz="2000" b="0" i="0" u="none" strike="noStrike" kern="0" cap="none" spc="0" normalizeH="0" baseline="0" noProof="0" dirty="0">
                <a:ln>
                  <a:noFill/>
                </a:ln>
                <a:solidFill>
                  <a:srgbClr val="000000"/>
                </a:solidFill>
                <a:effectLst/>
                <a:uLnTx/>
                <a:uFillTx/>
                <a:latin typeface="+mn-ea"/>
                <a:ea typeface="+mn-ea"/>
                <a:cs typeface="Arial"/>
                <a:sym typeface="Arial"/>
              </a:rPr>
              <a:t>(5)</a:t>
            </a:r>
            <a:r>
              <a:rPr kumimoji="1" lang="ja-JP" altLang="en-US" sz="2400" b="1" i="0" u="none" strike="noStrike" kern="0" cap="none" spc="0" normalizeH="0" baseline="0" noProof="0" dirty="0">
                <a:ln>
                  <a:noFill/>
                </a:ln>
                <a:solidFill>
                  <a:srgbClr val="000000"/>
                </a:solidFill>
                <a:effectLst/>
                <a:uLnTx/>
                <a:uFillTx/>
                <a:latin typeface="+mn-ea"/>
                <a:ea typeface="+mn-ea"/>
                <a:cs typeface="Arial"/>
                <a:sym typeface="Arial"/>
              </a:rPr>
              <a:t>同一チェーンの他店舗の深夜営業停止</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は、</a:t>
            </a:r>
            <a:r>
              <a:rPr kumimoji="1" lang="ja-JP" altLang="en-US" sz="2400" b="1" i="0" u="none" strike="noStrike" kern="0" cap="none" spc="0" normalizeH="0" baseline="0" noProof="0" dirty="0">
                <a:ln>
                  <a:noFill/>
                </a:ln>
                <a:solidFill>
                  <a:srgbClr val="000000"/>
                </a:solidFill>
                <a:effectLst/>
                <a:uLnTx/>
                <a:uFillTx/>
                <a:latin typeface="+mn-ea"/>
                <a:ea typeface="+mn-ea"/>
                <a:cs typeface="Arial"/>
                <a:sym typeface="Arial"/>
              </a:rPr>
              <a:t>自店の深夜営業　　に影響</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すると思うか</a:t>
            </a:r>
          </a:p>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1" lang="en-US" altLang="ja-JP" sz="2000" b="0" i="0" u="none" strike="noStrike" kern="0" cap="none" spc="0" normalizeH="0" baseline="0" noProof="0" dirty="0">
                <a:ln>
                  <a:noFill/>
                </a:ln>
                <a:solidFill>
                  <a:srgbClr val="000000"/>
                </a:solidFill>
                <a:effectLst/>
                <a:uLnTx/>
                <a:uFillTx/>
                <a:latin typeface="+mn-ea"/>
                <a:ea typeface="+mn-ea"/>
                <a:cs typeface="Arial"/>
                <a:sym typeface="Arial"/>
              </a:rPr>
              <a:t>(8)</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深夜営業を中止することで起こりうる、</a:t>
            </a:r>
            <a:r>
              <a:rPr kumimoji="1" lang="ja-JP" altLang="en-US" sz="2400" b="1" i="0" u="none" strike="noStrike" kern="0" cap="none" spc="0" normalizeH="0" baseline="0" noProof="0" dirty="0">
                <a:ln>
                  <a:noFill/>
                </a:ln>
                <a:solidFill>
                  <a:srgbClr val="000000"/>
                </a:solidFill>
                <a:effectLst/>
                <a:uLnTx/>
                <a:uFillTx/>
                <a:latin typeface="+mn-ea"/>
                <a:ea typeface="+mn-ea"/>
                <a:cs typeface="Arial"/>
                <a:sym typeface="Arial"/>
              </a:rPr>
              <a:t>朝の開店直後や夜の閉店　間際に品揃えが悪く</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なってしまうことを</a:t>
            </a:r>
            <a:r>
              <a:rPr kumimoji="1" lang="ja-JP" altLang="en-US" sz="2400" b="1" i="0" u="none" strike="noStrike" kern="0" cap="none" spc="0" normalizeH="0" baseline="0" noProof="0" dirty="0">
                <a:ln>
                  <a:noFill/>
                </a:ln>
                <a:solidFill>
                  <a:srgbClr val="000000"/>
                </a:solidFill>
                <a:effectLst/>
                <a:uLnTx/>
                <a:uFillTx/>
                <a:latin typeface="+mn-ea"/>
                <a:ea typeface="+mn-ea"/>
                <a:cs typeface="Arial"/>
                <a:sym typeface="Arial"/>
              </a:rPr>
              <a:t>容認できるか</a:t>
            </a: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r>
              <a:rPr kumimoji="1" lang="en-US" altLang="ja-JP" sz="2000" b="0" i="0" u="none" strike="noStrike" kern="0" cap="none" spc="0" normalizeH="0" baseline="0" noProof="0" dirty="0">
                <a:ln>
                  <a:noFill/>
                </a:ln>
                <a:solidFill>
                  <a:srgbClr val="000000"/>
                </a:solidFill>
                <a:effectLst/>
                <a:uLnTx/>
                <a:uFillTx/>
                <a:latin typeface="+mn-ea"/>
                <a:ea typeface="+mn-ea"/>
                <a:cs typeface="Arial"/>
                <a:sym typeface="Arial"/>
              </a:rPr>
              <a:t>(9)</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深夜営業中止によって、納品や清掃など</a:t>
            </a:r>
            <a:r>
              <a:rPr kumimoji="1" lang="ja-JP" altLang="en-US" sz="2000" dirty="0">
                <a:latin typeface="+mn-ea"/>
                <a:ea typeface="+mn-ea"/>
              </a:rPr>
              <a:t>従来</a:t>
            </a:r>
            <a:r>
              <a:rPr kumimoji="1" lang="ja-JP" altLang="en-US" sz="2400" b="1" i="0" u="none" strike="noStrike" kern="0" cap="none" spc="0" normalizeH="0" baseline="0" noProof="0" dirty="0">
                <a:ln>
                  <a:noFill/>
                </a:ln>
                <a:solidFill>
                  <a:srgbClr val="000000"/>
                </a:solidFill>
                <a:effectLst/>
                <a:uLnTx/>
                <a:uFillTx/>
                <a:latin typeface="+mn-ea"/>
                <a:ea typeface="+mn-ea"/>
                <a:cs typeface="Arial"/>
                <a:sym typeface="Arial"/>
              </a:rPr>
              <a:t>客の少ない夜間に済ましていた作業は影響を受ける</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と思うか</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 name="テキスト ボックス 3"/>
          <p:cNvSpPr txBox="1"/>
          <p:nvPr/>
        </p:nvSpPr>
        <p:spPr>
          <a:xfrm>
            <a:off x="-38405" y="1447170"/>
            <a:ext cx="39148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0" i="0" u="sng" strike="noStrike" kern="0" cap="none" spc="0" normalizeH="0" baseline="0" noProof="0" dirty="0">
                <a:ln>
                  <a:noFill/>
                </a:ln>
                <a:solidFill>
                  <a:srgbClr val="000000"/>
                </a:solidFill>
                <a:effectLst/>
                <a:uLnTx/>
                <a:uFillTx/>
                <a:latin typeface="+mn-ea"/>
                <a:ea typeface="+mn-ea"/>
                <a:cs typeface="Arial"/>
                <a:sym typeface="Arial"/>
              </a:rPr>
              <a:t>■構造化インタビュー</a:t>
            </a:r>
            <a:endParaRPr kumimoji="1" lang="en-US" altLang="ja-JP" sz="2000" b="1" i="0" u="none" strike="noStrike" kern="0" cap="none" spc="0" normalizeH="0" baseline="0" noProof="0" dirty="0">
              <a:ln>
                <a:noFill/>
              </a:ln>
              <a:solidFill>
                <a:srgbClr val="000000"/>
              </a:solidFill>
              <a:effectLst/>
              <a:uLnTx/>
              <a:uFillTx/>
              <a:latin typeface="+mn-ea"/>
              <a:ea typeface="+mn-ea"/>
              <a:cs typeface="Arial"/>
              <a:sym typeface="Arial"/>
            </a:endParaRPr>
          </a:p>
        </p:txBody>
      </p:sp>
    </p:spTree>
    <p:extLst>
      <p:ext uri="{BB962C8B-B14F-4D97-AF65-F5344CB8AC3E}">
        <p14:creationId xmlns:p14="http://schemas.microsoft.com/office/powerpoint/2010/main" val="31875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additive="base">
                                        <p:cTn id="4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additive="base">
                                        <p:cTn id="5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solidFill>
            <a:srgbClr val="003366"/>
          </a:solidFill>
          <a:ln>
            <a:noFill/>
          </a:ln>
          <a:effec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ヒアリング回答</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時間帯別お客さんの多さ</a:t>
            </a:r>
          </a:p>
        </p:txBody>
      </p:sp>
      <p:sp>
        <p:nvSpPr>
          <p:cNvPr id="5" name="スライド番号プレースホルダー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ja-JP" sz="1400" b="0" i="0" u="none" strike="noStrike" kern="1200" cap="none" spc="0" normalizeH="0" baseline="0" noProof="0" dirty="0">
              <a:ln>
                <a:noFill/>
              </a:ln>
              <a:solidFill>
                <a:srgbClr val="FFFFFF"/>
              </a:solidFill>
              <a:effectLst/>
              <a:uLnTx/>
              <a:uFillTx/>
              <a:latin typeface="+mn-ea"/>
              <a:ea typeface="+mn-ea"/>
              <a:cs typeface="Arial"/>
              <a:sym typeface="Arial"/>
            </a:endParaRPr>
          </a:p>
        </p:txBody>
      </p:sp>
      <p:sp>
        <p:nvSpPr>
          <p:cNvPr id="4" name="テキスト ボックス 3"/>
          <p:cNvSpPr txBox="1"/>
          <p:nvPr/>
        </p:nvSpPr>
        <p:spPr>
          <a:xfrm>
            <a:off x="349885" y="1289918"/>
            <a:ext cx="516878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mn-ea"/>
                <a:ea typeface="+mn-ea"/>
                <a:cs typeface="Arial"/>
                <a:sym typeface="Arial"/>
              </a:rPr>
              <a:t>【</a:t>
            </a:r>
            <a:r>
              <a:rPr kumimoji="1" lang="ja-JP" altLang="en-US" sz="3200" b="0" i="0" u="none" strike="noStrike" kern="1200" cap="none" spc="0" normalizeH="0" baseline="0" noProof="0" dirty="0">
                <a:ln>
                  <a:noFill/>
                </a:ln>
                <a:solidFill>
                  <a:srgbClr val="000000"/>
                </a:solidFill>
                <a:effectLst/>
                <a:uLnTx/>
                <a:uFillTx/>
                <a:latin typeface="+mn-ea"/>
                <a:ea typeface="+mn-ea"/>
                <a:cs typeface="Arial"/>
                <a:sym typeface="Arial"/>
              </a:rPr>
              <a:t>時間帯別お客さんの多さ</a:t>
            </a:r>
            <a:r>
              <a:rPr kumimoji="1" lang="en-US" altLang="ja-JP" sz="3200" b="0" i="0" u="none" strike="noStrike" kern="1200" cap="none" spc="0" normalizeH="0" baseline="0" noProof="0" dirty="0">
                <a:ln>
                  <a:noFill/>
                </a:ln>
                <a:solidFill>
                  <a:srgbClr val="000000"/>
                </a:solidFill>
                <a:effectLst/>
                <a:uLnTx/>
                <a:uFillTx/>
                <a:latin typeface="+mn-ea"/>
                <a:ea typeface="+mn-ea"/>
                <a:cs typeface="Arial"/>
                <a:sym typeface="Arial"/>
              </a:rPr>
              <a:t>】</a:t>
            </a:r>
            <a:endParaRPr kumimoji="1" lang="ja-JP" altLang="en-US" sz="3200" b="0" i="0" u="none" strike="noStrike" kern="1200" cap="none" spc="0" normalizeH="0" baseline="0" noProof="0" dirty="0">
              <a:ln>
                <a:noFill/>
              </a:ln>
              <a:solidFill>
                <a:srgbClr val="000000"/>
              </a:solidFill>
              <a:effectLst/>
              <a:uLnTx/>
              <a:uFillTx/>
              <a:latin typeface="+mn-ea"/>
              <a:ea typeface="+mn-ea"/>
              <a:cs typeface="Arial"/>
              <a:sym typeface="Arial"/>
            </a:endParaRPr>
          </a:p>
        </p:txBody>
      </p:sp>
      <p:pic>
        <p:nvPicPr>
          <p:cNvPr id="3" name="図 2">
            <a:extLst>
              <a:ext uri="{FF2B5EF4-FFF2-40B4-BE49-F238E27FC236}">
                <a16:creationId xmlns:a16="http://schemas.microsoft.com/office/drawing/2014/main" id="{CB2F535C-02C7-45FD-B67F-97529FC34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846" y="2215362"/>
            <a:ext cx="3856777" cy="3621842"/>
          </a:xfrm>
          <a:prstGeom prst="rect">
            <a:avLst/>
          </a:prstGeom>
        </p:spPr>
      </p:pic>
      <p:sp>
        <p:nvSpPr>
          <p:cNvPr id="24" name="部分円 23">
            <a:extLst>
              <a:ext uri="{FF2B5EF4-FFF2-40B4-BE49-F238E27FC236}">
                <a16:creationId xmlns:a16="http://schemas.microsoft.com/office/drawing/2014/main" id="{50969AF0-7BC6-4F29-8414-17216832F128}"/>
              </a:ext>
            </a:extLst>
          </p:cNvPr>
          <p:cNvSpPr/>
          <p:nvPr/>
        </p:nvSpPr>
        <p:spPr>
          <a:xfrm rot="9201963">
            <a:off x="2955217" y="2464850"/>
            <a:ext cx="3082887" cy="3098577"/>
          </a:xfrm>
          <a:prstGeom prst="pie">
            <a:avLst>
              <a:gd name="adj1" fmla="val 13306838"/>
              <a:gd name="adj2" fmla="val 15104943"/>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25" name="部分円 24">
            <a:extLst>
              <a:ext uri="{FF2B5EF4-FFF2-40B4-BE49-F238E27FC236}">
                <a16:creationId xmlns:a16="http://schemas.microsoft.com/office/drawing/2014/main" id="{0165C167-5658-4AA2-B680-BDE5F1ABAE21}"/>
              </a:ext>
            </a:extLst>
          </p:cNvPr>
          <p:cNvSpPr/>
          <p:nvPr/>
        </p:nvSpPr>
        <p:spPr>
          <a:xfrm rot="19102696">
            <a:off x="2921791" y="2464848"/>
            <a:ext cx="3082887" cy="3098577"/>
          </a:xfrm>
          <a:prstGeom prst="pie">
            <a:avLst>
              <a:gd name="adj1" fmla="val 13306838"/>
              <a:gd name="adj2" fmla="val 1601017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26" name="部分円 25">
            <a:extLst>
              <a:ext uri="{FF2B5EF4-FFF2-40B4-BE49-F238E27FC236}">
                <a16:creationId xmlns:a16="http://schemas.microsoft.com/office/drawing/2014/main" id="{0925D5A5-035E-4C0C-BAE1-F2132FFF6C80}"/>
              </a:ext>
            </a:extLst>
          </p:cNvPr>
          <p:cNvSpPr/>
          <p:nvPr/>
        </p:nvSpPr>
        <p:spPr>
          <a:xfrm rot="13214266">
            <a:off x="2925800" y="2487977"/>
            <a:ext cx="3082887" cy="3085946"/>
          </a:xfrm>
          <a:prstGeom prst="pie">
            <a:avLst>
              <a:gd name="adj1" fmla="val 13306838"/>
              <a:gd name="adj2" fmla="val 15104943"/>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27" name="楕円 26">
            <a:extLst>
              <a:ext uri="{FF2B5EF4-FFF2-40B4-BE49-F238E27FC236}">
                <a16:creationId xmlns:a16="http://schemas.microsoft.com/office/drawing/2014/main" id="{9A35C2E9-942B-480A-884A-DC76F32C5C81}"/>
              </a:ext>
            </a:extLst>
          </p:cNvPr>
          <p:cNvSpPr/>
          <p:nvPr/>
        </p:nvSpPr>
        <p:spPr>
          <a:xfrm>
            <a:off x="4443762" y="3986931"/>
            <a:ext cx="50985" cy="57992"/>
          </a:xfrm>
          <a:prstGeom prst="ellips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sp>
        <p:nvSpPr>
          <p:cNvPr id="34" name="部分円 33">
            <a:extLst>
              <a:ext uri="{FF2B5EF4-FFF2-40B4-BE49-F238E27FC236}">
                <a16:creationId xmlns:a16="http://schemas.microsoft.com/office/drawing/2014/main" id="{1CEECC15-3598-499A-ACC5-8BC75DAF31E6}"/>
              </a:ext>
            </a:extLst>
          </p:cNvPr>
          <p:cNvSpPr/>
          <p:nvPr/>
        </p:nvSpPr>
        <p:spPr>
          <a:xfrm rot="19102696">
            <a:off x="2916121" y="2449961"/>
            <a:ext cx="3127785" cy="3098577"/>
          </a:xfrm>
          <a:prstGeom prst="pie">
            <a:avLst>
              <a:gd name="adj1" fmla="val 17792445"/>
              <a:gd name="adj2" fmla="val 1641505"/>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grpSp>
        <p:nvGrpSpPr>
          <p:cNvPr id="8" name="グループ化 7">
            <a:extLst>
              <a:ext uri="{FF2B5EF4-FFF2-40B4-BE49-F238E27FC236}">
                <a16:creationId xmlns:a16="http://schemas.microsoft.com/office/drawing/2014/main" id="{B5B68742-D72F-4535-8E3A-D1D1C36B462E}"/>
              </a:ext>
            </a:extLst>
          </p:cNvPr>
          <p:cNvGrpSpPr/>
          <p:nvPr/>
        </p:nvGrpSpPr>
        <p:grpSpPr>
          <a:xfrm>
            <a:off x="6416039" y="5947970"/>
            <a:ext cx="2832323" cy="793062"/>
            <a:chOff x="245942" y="4692638"/>
            <a:chExt cx="2832323" cy="793062"/>
          </a:xfrm>
        </p:grpSpPr>
        <p:sp>
          <p:nvSpPr>
            <p:cNvPr id="2" name="正方形/長方形 1">
              <a:extLst>
                <a:ext uri="{FF2B5EF4-FFF2-40B4-BE49-F238E27FC236}">
                  <a16:creationId xmlns:a16="http://schemas.microsoft.com/office/drawing/2014/main" id="{D6B10134-3751-4C6D-8CC2-C302D1EB5B5B}"/>
                </a:ext>
              </a:extLst>
            </p:cNvPr>
            <p:cNvSpPr/>
            <p:nvPr/>
          </p:nvSpPr>
          <p:spPr>
            <a:xfrm>
              <a:off x="245942" y="4722212"/>
              <a:ext cx="468313" cy="27887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21" name="正方形/長方形 20">
              <a:extLst>
                <a:ext uri="{FF2B5EF4-FFF2-40B4-BE49-F238E27FC236}">
                  <a16:creationId xmlns:a16="http://schemas.microsoft.com/office/drawing/2014/main" id="{A8B9B6F9-29B0-4948-B510-F541F8E7DBF4}"/>
                </a:ext>
              </a:extLst>
            </p:cNvPr>
            <p:cNvSpPr/>
            <p:nvPr/>
          </p:nvSpPr>
          <p:spPr>
            <a:xfrm>
              <a:off x="245942" y="5181057"/>
              <a:ext cx="468313" cy="27887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7" name="テキスト ボックス 6">
              <a:extLst>
                <a:ext uri="{FF2B5EF4-FFF2-40B4-BE49-F238E27FC236}">
                  <a16:creationId xmlns:a16="http://schemas.microsoft.com/office/drawing/2014/main" id="{17D893BC-2392-48AE-936C-87715D8F1FE0}"/>
                </a:ext>
              </a:extLst>
            </p:cNvPr>
            <p:cNvSpPr txBox="1"/>
            <p:nvPr/>
          </p:nvSpPr>
          <p:spPr>
            <a:xfrm flipH="1">
              <a:off x="601155" y="4692638"/>
              <a:ext cx="22699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n-ea"/>
                  <a:ea typeface="+mn-ea"/>
                  <a:cs typeface="Arial"/>
                  <a:sym typeface="Arial"/>
                </a:rPr>
                <a:t>：お客様が多い時間帯</a:t>
              </a:r>
            </a:p>
          </p:txBody>
        </p:sp>
        <p:sp>
          <p:nvSpPr>
            <p:cNvPr id="22" name="テキスト ボックス 21">
              <a:extLst>
                <a:ext uri="{FF2B5EF4-FFF2-40B4-BE49-F238E27FC236}">
                  <a16:creationId xmlns:a16="http://schemas.microsoft.com/office/drawing/2014/main" id="{FE516CBF-C33B-4A18-9330-8B30F068D2F3}"/>
                </a:ext>
              </a:extLst>
            </p:cNvPr>
            <p:cNvSpPr txBox="1"/>
            <p:nvPr/>
          </p:nvSpPr>
          <p:spPr>
            <a:xfrm flipH="1">
              <a:off x="597796" y="5147146"/>
              <a:ext cx="24804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n-ea"/>
                  <a:ea typeface="+mn-ea"/>
                  <a:cs typeface="Arial"/>
                  <a:sym typeface="Arial"/>
                </a:rPr>
                <a:t>：お客様が少ない時間帯</a:t>
              </a:r>
            </a:p>
          </p:txBody>
        </p:sp>
      </p:grpSp>
      <p:pic>
        <p:nvPicPr>
          <p:cNvPr id="1026" name="Picture 2" descr="朝の男性のイラスト">
            <a:hlinkClick r:id="rId4"/>
            <a:extLst>
              <a:ext uri="{FF2B5EF4-FFF2-40B4-BE49-F238E27FC236}">
                <a16:creationId xmlns:a16="http://schemas.microsoft.com/office/drawing/2014/main" id="{5EB11A9C-EB49-423F-9E7A-60DCDFFF8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1623" y="4139951"/>
            <a:ext cx="1539066" cy="1643131"/>
          </a:xfrm>
          <a:prstGeom prst="rect">
            <a:avLst/>
          </a:prstGeom>
          <a:noFill/>
          <a:extLst>
            <a:ext uri="{909E8E84-426E-40DD-AFC4-6F175D3DCCD1}">
              <a14:hiddenFill xmlns:a14="http://schemas.microsoft.com/office/drawing/2010/main">
                <a:solidFill>
                  <a:srgbClr val="FFFFFF"/>
                </a:solidFill>
              </a14:hiddenFill>
            </a:ext>
          </a:extLst>
        </p:spPr>
      </p:pic>
      <p:sp>
        <p:nvSpPr>
          <p:cNvPr id="31" name="吹き出し: 円形 30">
            <a:extLst>
              <a:ext uri="{FF2B5EF4-FFF2-40B4-BE49-F238E27FC236}">
                <a16:creationId xmlns:a16="http://schemas.microsoft.com/office/drawing/2014/main" id="{9902EE7C-3DD1-4102-87D3-889E700ECE85}"/>
              </a:ext>
            </a:extLst>
          </p:cNvPr>
          <p:cNvSpPr/>
          <p:nvPr/>
        </p:nvSpPr>
        <p:spPr>
          <a:xfrm>
            <a:off x="6290478" y="4951920"/>
            <a:ext cx="1741355" cy="1011703"/>
          </a:xfrm>
          <a:prstGeom prst="wedgeEllipseCallout">
            <a:avLst>
              <a:gd name="adj1" fmla="val -65436"/>
              <a:gd name="adj2" fmla="val -5058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mn-ea"/>
                <a:cs typeface="+mn-cs"/>
                <a:sym typeface="Arial"/>
              </a:rPr>
              <a:t>出勤前</a:t>
            </a:r>
            <a:endParaRPr kumimoji="1" lang="en-US" altLang="ja-JP" sz="2000" b="0" i="0" u="none" strike="noStrike" kern="1200" cap="none" spc="0" normalizeH="0" baseline="0" noProof="0" dirty="0">
              <a:ln>
                <a:noFill/>
              </a:ln>
              <a:solidFill>
                <a:srgbClr val="000000"/>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mn-ea"/>
                <a:cs typeface="+mn-cs"/>
                <a:sym typeface="Arial"/>
              </a:rPr>
              <a:t>５</a:t>
            </a:r>
            <a:r>
              <a:rPr kumimoji="1" lang="ja-JP" altLang="en-US" sz="2000" b="0" i="0" u="none" strike="noStrike" kern="1200" cap="none" spc="0" normalizeH="0" baseline="0" noProof="0" dirty="0">
                <a:ln>
                  <a:noFill/>
                </a:ln>
                <a:solidFill>
                  <a:srgbClr val="000000"/>
                </a:solidFill>
                <a:effectLst/>
                <a:uLnTx/>
                <a:uFillTx/>
                <a:latin typeface="+mn-ea"/>
                <a:cs typeface="+mn-cs"/>
                <a:sym typeface="Arial"/>
              </a:rPr>
              <a:t>店舗</a:t>
            </a:r>
          </a:p>
        </p:txBody>
      </p:sp>
      <p:sp>
        <p:nvSpPr>
          <p:cNvPr id="35" name="吹き出し: 円形 34">
            <a:extLst>
              <a:ext uri="{FF2B5EF4-FFF2-40B4-BE49-F238E27FC236}">
                <a16:creationId xmlns:a16="http://schemas.microsoft.com/office/drawing/2014/main" id="{A0F2B9DE-4EBB-492C-9854-31D8944EACAB}"/>
              </a:ext>
            </a:extLst>
          </p:cNvPr>
          <p:cNvSpPr/>
          <p:nvPr/>
        </p:nvSpPr>
        <p:spPr>
          <a:xfrm>
            <a:off x="4901630" y="887419"/>
            <a:ext cx="4217528" cy="1838217"/>
          </a:xfrm>
          <a:prstGeom prst="wedgeEllipseCallout">
            <a:avLst>
              <a:gd name="adj1" fmla="val -33128"/>
              <a:gd name="adj2" fmla="val 53888"/>
            </a:avLst>
          </a:prstGeom>
          <a:solidFill>
            <a:srgbClr val="0033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２３時以降、１時すぎ暇！</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（松見セブン、セブン平塚）</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朝方、早朝は少ない</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（天３ローソン）</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p:txBody>
      </p:sp>
      <p:pic>
        <p:nvPicPr>
          <p:cNvPr id="1030" name="Picture 6" descr="夜の男性のイラスト">
            <a:hlinkClick r:id="rId6"/>
            <a:extLst>
              <a:ext uri="{FF2B5EF4-FFF2-40B4-BE49-F238E27FC236}">
                <a16:creationId xmlns:a16="http://schemas.microsoft.com/office/drawing/2014/main" id="{F24B76C9-3A0A-401F-BE15-D84C4680F9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1621" y="2017076"/>
            <a:ext cx="1467583" cy="1566815"/>
          </a:xfrm>
          <a:prstGeom prst="rect">
            <a:avLst/>
          </a:prstGeom>
          <a:noFill/>
          <a:extLst>
            <a:ext uri="{909E8E84-426E-40DD-AFC4-6F175D3DCCD1}">
              <a14:hiddenFill xmlns:a14="http://schemas.microsoft.com/office/drawing/2010/main">
                <a:solidFill>
                  <a:srgbClr val="FFFFFF"/>
                </a:solidFill>
              </a14:hiddenFill>
            </a:ext>
          </a:extLst>
        </p:spPr>
      </p:pic>
      <p:sp>
        <p:nvSpPr>
          <p:cNvPr id="33" name="吹き出し: 円形 29">
            <a:extLst>
              <a:ext uri="{FF2B5EF4-FFF2-40B4-BE49-F238E27FC236}">
                <a16:creationId xmlns:a16="http://schemas.microsoft.com/office/drawing/2014/main" id="{EDA9E816-46A1-434C-ADE9-C79A708EB5A5}"/>
              </a:ext>
            </a:extLst>
          </p:cNvPr>
          <p:cNvSpPr/>
          <p:nvPr/>
        </p:nvSpPr>
        <p:spPr>
          <a:xfrm>
            <a:off x="768022" y="3343758"/>
            <a:ext cx="1741355" cy="1011703"/>
          </a:xfrm>
          <a:prstGeom prst="wedgeEllipseCallout">
            <a:avLst>
              <a:gd name="adj1" fmla="val 66522"/>
              <a:gd name="adj2" fmla="val -698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mn-ea"/>
                <a:cs typeface="+mn-cs"/>
                <a:sym typeface="Arial"/>
              </a:rPr>
              <a:t>退勤後</a:t>
            </a:r>
            <a:endParaRPr kumimoji="1" lang="en-US" altLang="ja-JP" sz="2000" b="0" i="0" u="none" strike="noStrike" kern="1200" cap="none" spc="0" normalizeH="0" baseline="0" noProof="0" dirty="0">
              <a:ln>
                <a:noFill/>
              </a:ln>
              <a:solidFill>
                <a:srgbClr val="000000"/>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mn-ea"/>
                <a:cs typeface="+mn-cs"/>
                <a:sym typeface="Arial"/>
              </a:rPr>
              <a:t>３</a:t>
            </a:r>
            <a:r>
              <a:rPr kumimoji="1" lang="ja-JP" altLang="en-US" sz="2000" b="0" i="0" u="none" strike="noStrike" kern="1200" cap="none" spc="0" normalizeH="0" baseline="0" noProof="0" dirty="0">
                <a:ln>
                  <a:noFill/>
                </a:ln>
                <a:solidFill>
                  <a:srgbClr val="000000"/>
                </a:solidFill>
                <a:effectLst/>
                <a:uLnTx/>
                <a:uFillTx/>
                <a:latin typeface="+mn-ea"/>
                <a:cs typeface="+mn-cs"/>
                <a:sym typeface="Arial"/>
              </a:rPr>
              <a:t>店舗</a:t>
            </a:r>
          </a:p>
        </p:txBody>
      </p:sp>
      <p:pic>
        <p:nvPicPr>
          <p:cNvPr id="1028" name="Picture 4" descr="昼の男性のイラスト">
            <a:hlinkClick r:id="rId8"/>
            <a:extLst>
              <a:ext uri="{FF2B5EF4-FFF2-40B4-BE49-F238E27FC236}">
                <a16:creationId xmlns:a16="http://schemas.microsoft.com/office/drawing/2014/main" id="{389AEE12-854A-4B52-8EF6-4173546C1E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2913" y="5293091"/>
            <a:ext cx="1492955" cy="1593902"/>
          </a:xfrm>
          <a:prstGeom prst="rect">
            <a:avLst/>
          </a:prstGeom>
          <a:noFill/>
          <a:extLst>
            <a:ext uri="{909E8E84-426E-40DD-AFC4-6F175D3DCCD1}">
              <a14:hiddenFill xmlns:a14="http://schemas.microsoft.com/office/drawing/2010/main">
                <a:solidFill>
                  <a:srgbClr val="FFFFFF"/>
                </a:solidFill>
              </a14:hiddenFill>
            </a:ext>
          </a:extLst>
        </p:spPr>
      </p:pic>
      <p:sp>
        <p:nvSpPr>
          <p:cNvPr id="32" name="吹き出し: 円形 31">
            <a:extLst>
              <a:ext uri="{FF2B5EF4-FFF2-40B4-BE49-F238E27FC236}">
                <a16:creationId xmlns:a16="http://schemas.microsoft.com/office/drawing/2014/main" id="{D0CDB9EE-C786-446D-A226-6925694E65FD}"/>
              </a:ext>
            </a:extLst>
          </p:cNvPr>
          <p:cNvSpPr/>
          <p:nvPr/>
        </p:nvSpPr>
        <p:spPr>
          <a:xfrm>
            <a:off x="3672460" y="5873071"/>
            <a:ext cx="1741355" cy="1011703"/>
          </a:xfrm>
          <a:prstGeom prst="wedgeEllipseCallout">
            <a:avLst>
              <a:gd name="adj1" fmla="val -8012"/>
              <a:gd name="adj2" fmla="val -70853"/>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mn-ea"/>
                <a:cs typeface="+mn-cs"/>
                <a:sym typeface="Arial"/>
              </a:rPr>
              <a:t>昼休み</a:t>
            </a:r>
            <a:endParaRPr kumimoji="1" lang="en-US" altLang="ja-JP" sz="2000" b="0" i="0" u="none" strike="noStrike" kern="1200" cap="none" spc="0" normalizeH="0" baseline="0" noProof="0" dirty="0">
              <a:ln>
                <a:noFill/>
              </a:ln>
              <a:solidFill>
                <a:srgbClr val="000000"/>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mn-ea"/>
                <a:cs typeface="+mn-cs"/>
                <a:sym typeface="Arial"/>
              </a:rPr>
              <a:t>７</a:t>
            </a:r>
            <a:r>
              <a:rPr kumimoji="1" lang="ja-JP" altLang="en-US" sz="2000" b="0" i="0" u="none" strike="noStrike" kern="1200" cap="none" spc="0" normalizeH="0" baseline="0" noProof="0" dirty="0">
                <a:ln>
                  <a:noFill/>
                </a:ln>
                <a:solidFill>
                  <a:srgbClr val="000000"/>
                </a:solidFill>
                <a:effectLst/>
                <a:uLnTx/>
                <a:uFillTx/>
                <a:latin typeface="+mn-ea"/>
                <a:cs typeface="+mn-cs"/>
                <a:sym typeface="Arial"/>
              </a:rPr>
              <a:t>店舗</a:t>
            </a:r>
          </a:p>
        </p:txBody>
      </p:sp>
    </p:spTree>
    <p:extLst>
      <p:ext uri="{BB962C8B-B14F-4D97-AF65-F5344CB8AC3E}">
        <p14:creationId xmlns:p14="http://schemas.microsoft.com/office/powerpoint/2010/main" val="142589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4" grpId="0" animBg="1"/>
      <p:bldP spid="31" grpId="0" animBg="1"/>
      <p:bldP spid="35" grpId="0" animBg="1"/>
      <p:bldP spid="33"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662E3C30-B7CF-4E74-B321-F01E97036ABC}"/>
              </a:ext>
            </a:extLst>
          </p:cNvPr>
          <p:cNvGrpSpPr>
            <a:grpSpLocks/>
          </p:cNvGrpSpPr>
          <p:nvPr/>
        </p:nvGrpSpPr>
        <p:grpSpPr bwMode="auto">
          <a:xfrm>
            <a:off x="0" y="0"/>
            <a:ext cx="9144000" cy="1052513"/>
            <a:chOff x="0" y="0"/>
            <a:chExt cx="5760" cy="663"/>
          </a:xfrm>
        </p:grpSpPr>
        <p:sp>
          <p:nvSpPr>
            <p:cNvPr id="7173" name="Rectangle 3">
              <a:extLst>
                <a:ext uri="{FF2B5EF4-FFF2-40B4-BE49-F238E27FC236}">
                  <a16:creationId xmlns:a16="http://schemas.microsoft.com/office/drawing/2014/main" id="{0C453BAE-5275-4767-AA97-984103D12CAF}"/>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mn-cs"/>
              </a:endParaRPr>
            </a:p>
          </p:txBody>
        </p:sp>
        <p:sp>
          <p:nvSpPr>
            <p:cNvPr id="7174" name="Rectangle 4">
              <a:extLst>
                <a:ext uri="{FF2B5EF4-FFF2-40B4-BE49-F238E27FC236}">
                  <a16:creationId xmlns:a16="http://schemas.microsoft.com/office/drawing/2014/main" id="{4521F530-AEBC-443A-9594-A7AED745F626}"/>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7171" name="Rectangle 5">
            <a:extLst>
              <a:ext uri="{FF2B5EF4-FFF2-40B4-BE49-F238E27FC236}">
                <a16:creationId xmlns:a16="http://schemas.microsoft.com/office/drawing/2014/main" id="{89CB3A68-7525-4656-9B7E-898F0EA1C03E}"/>
              </a:ext>
            </a:extLst>
          </p:cNvPr>
          <p:cNvSpPr>
            <a:spLocks noGrp="1" noChangeArrowheads="1"/>
          </p:cNvSpPr>
          <p:nvPr>
            <p:ph type="title"/>
          </p:nvPr>
        </p:nvSpPr>
        <p:spPr>
          <a:xfrm>
            <a:off x="468313" y="0"/>
            <a:ext cx="8229600" cy="1143000"/>
          </a:xfrm>
        </p:spPr>
        <p:txBody>
          <a:bodyPr/>
          <a:lstStyle/>
          <a:p>
            <a:pPr eaLnBrk="1" hangingPunct="1"/>
            <a:r>
              <a:rPr lang="ja-JP" altLang="en-US" sz="4000" dirty="0">
                <a:solidFill>
                  <a:schemeClr val="bg1"/>
                </a:solidFill>
                <a:latin typeface="+mn-ea"/>
                <a:ea typeface="+mn-ea"/>
              </a:rPr>
              <a:t>目的　</a:t>
            </a:r>
            <a:r>
              <a:rPr lang="en-US" altLang="ja-JP" sz="2800" dirty="0">
                <a:solidFill>
                  <a:schemeClr val="bg1"/>
                </a:solidFill>
                <a:latin typeface="+mn-ea"/>
                <a:ea typeface="+mn-ea"/>
              </a:rPr>
              <a:t>24</a:t>
            </a:r>
            <a:r>
              <a:rPr lang="ja-JP" altLang="en-US" sz="2800" dirty="0">
                <a:solidFill>
                  <a:schemeClr val="bg1"/>
                </a:solidFill>
                <a:latin typeface="+mn-ea"/>
                <a:ea typeface="+mn-ea"/>
              </a:rPr>
              <a:t>時間営業に賛成する側の意見</a:t>
            </a:r>
            <a:r>
              <a:rPr lang="ja-JP" altLang="en-US" sz="4000" dirty="0">
                <a:solidFill>
                  <a:schemeClr val="bg1"/>
                </a:solidFill>
                <a:latin typeface="+mn-ea"/>
                <a:ea typeface="+mn-ea"/>
              </a:rPr>
              <a:t>　</a:t>
            </a:r>
            <a:endParaRPr lang="ja-JP" altLang="en-US" sz="2800" dirty="0">
              <a:solidFill>
                <a:schemeClr val="bg1"/>
              </a:solidFill>
              <a:latin typeface="+mn-ea"/>
              <a:ea typeface="+mn-ea"/>
            </a:endParaRPr>
          </a:p>
        </p:txBody>
      </p:sp>
      <p:pic>
        <p:nvPicPr>
          <p:cNvPr id="1032" name="Picture 8" descr="アダムスミスの似顔絵イラス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146" y="110542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拡声器で話す男性会社員のイラスト（真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 y="308778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拡声器で話す男性のイラスト（真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146" y="499054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吹き出し 3"/>
          <p:cNvSpPr/>
          <p:nvPr/>
        </p:nvSpPr>
        <p:spPr>
          <a:xfrm rot="5400000">
            <a:off x="2902617" y="578700"/>
            <a:ext cx="1036605" cy="2944528"/>
          </a:xfrm>
          <a:prstGeom prst="wedgeRectCallou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5" name="テキスト ボックス 4"/>
          <p:cNvSpPr txBox="1"/>
          <p:nvPr/>
        </p:nvSpPr>
        <p:spPr>
          <a:xfrm>
            <a:off x="2049278" y="1625604"/>
            <a:ext cx="325424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政府は市場に介入</a:t>
            </a:r>
            <a:endParaRPr kumimoji="1" lang="en-US" altLang="ja-JP" sz="2400" b="0" i="0" u="none" strike="noStrike" kern="1200" cap="none" spc="0" normalizeH="0" baseline="0" noProof="0" dirty="0">
              <a:ln>
                <a:noFill/>
              </a:ln>
              <a:solidFill>
                <a:schemeClr val="bg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すべきではない！</a:t>
            </a: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　</a:t>
            </a:r>
          </a:p>
        </p:txBody>
      </p:sp>
      <p:sp>
        <p:nvSpPr>
          <p:cNvPr id="6" name="テキスト ボックス 5"/>
          <p:cNvSpPr txBox="1"/>
          <p:nvPr/>
        </p:nvSpPr>
        <p:spPr>
          <a:xfrm>
            <a:off x="1616147" y="2677594"/>
            <a:ext cx="14782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mn-cs"/>
              </a:rPr>
              <a:t>日経新聞より</a:t>
            </a:r>
          </a:p>
        </p:txBody>
      </p:sp>
      <p:sp>
        <p:nvSpPr>
          <p:cNvPr id="25" name="四角形吹き出し 24"/>
          <p:cNvSpPr/>
          <p:nvPr/>
        </p:nvSpPr>
        <p:spPr>
          <a:xfrm rot="5400000">
            <a:off x="2819941" y="2355958"/>
            <a:ext cx="1201956" cy="2944529"/>
          </a:xfrm>
          <a:prstGeom prst="wedgeRectCallou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7" name="テキスト ボックス 6"/>
          <p:cNvSpPr txBox="1"/>
          <p:nvPr/>
        </p:nvSpPr>
        <p:spPr>
          <a:xfrm>
            <a:off x="1968173" y="3227244"/>
            <a:ext cx="2896947"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mn-ea"/>
                <a:ea typeface="+mn-ea"/>
                <a:cs typeface="+mn-cs"/>
              </a:rPr>
              <a:t>24</a:t>
            </a:r>
            <a:r>
              <a:rPr kumimoji="1" lang="ja-JP" altLang="en-US" sz="2400" b="0" i="0" u="none" strike="noStrike" kern="1200" cap="none" spc="0" normalizeH="0" baseline="0" noProof="0" dirty="0">
                <a:ln>
                  <a:noFill/>
                </a:ln>
                <a:solidFill>
                  <a:schemeClr val="bg1"/>
                </a:solidFill>
                <a:effectLst/>
                <a:uLnTx/>
                <a:uFillTx/>
                <a:latin typeface="+mn-ea"/>
                <a:ea typeface="+mn-ea"/>
                <a:cs typeface="+mn-cs"/>
              </a:rPr>
              <a:t>時間営業をやめる</a:t>
            </a:r>
            <a:endParaRPr kumimoji="1" lang="en-US" altLang="ja-JP" sz="2400" b="0" i="0" u="none" strike="noStrike" kern="1200" cap="none" spc="0" normalizeH="0" baseline="0" noProof="0" dirty="0">
              <a:ln>
                <a:noFill/>
              </a:ln>
              <a:solidFill>
                <a:schemeClr val="bg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と、閉店しているかも</a:t>
            </a:r>
            <a:endParaRPr kumimoji="1" lang="en-US" altLang="ja-JP" sz="2400" b="0" i="0" u="none" strike="noStrike" kern="1200" cap="none" spc="0" normalizeH="0" baseline="0" noProof="0" dirty="0">
              <a:ln>
                <a:noFill/>
              </a:ln>
              <a:solidFill>
                <a:schemeClr val="bg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と思われる！</a:t>
            </a:r>
            <a:endParaRPr kumimoji="1" lang="en-US" altLang="ja-JP" sz="2400" b="0" i="0" u="none" strike="noStrike" kern="1200" cap="none" spc="0" normalizeH="0" baseline="0" noProof="0" dirty="0">
              <a:ln>
                <a:noFill/>
              </a:ln>
              <a:solidFill>
                <a:schemeClr val="bg1"/>
              </a:solidFill>
              <a:effectLst/>
              <a:uLnTx/>
              <a:uFillTx/>
              <a:latin typeface="+mn-ea"/>
              <a:ea typeface="+mn-ea"/>
              <a:cs typeface="+mn-cs"/>
            </a:endParaRPr>
          </a:p>
        </p:txBody>
      </p:sp>
      <p:sp>
        <p:nvSpPr>
          <p:cNvPr id="14" name="テキスト ボックス 13"/>
          <p:cNvSpPr txBox="1"/>
          <p:nvPr/>
        </p:nvSpPr>
        <p:spPr>
          <a:xfrm>
            <a:off x="1004396" y="4590202"/>
            <a:ext cx="40318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mn-cs"/>
              </a:rPr>
              <a:t>学習院大学　小塚荘一郎教授（法学科）</a:t>
            </a:r>
          </a:p>
        </p:txBody>
      </p:sp>
      <p:sp>
        <p:nvSpPr>
          <p:cNvPr id="28" name="四角形吹き出し 27"/>
          <p:cNvSpPr/>
          <p:nvPr/>
        </p:nvSpPr>
        <p:spPr>
          <a:xfrm rot="5400000">
            <a:off x="2764643" y="4246463"/>
            <a:ext cx="1312549" cy="2944532"/>
          </a:xfrm>
          <a:prstGeom prst="wedgeRectCallou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15" name="テキスト ボックス 14"/>
          <p:cNvSpPr txBox="1"/>
          <p:nvPr/>
        </p:nvSpPr>
        <p:spPr>
          <a:xfrm>
            <a:off x="1973551" y="5107555"/>
            <a:ext cx="296267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chemeClr val="bg1"/>
                </a:solidFill>
                <a:effectLst/>
                <a:uLnTx/>
                <a:uFillTx/>
                <a:latin typeface="+mn-ea"/>
                <a:ea typeface="+mn-ea"/>
                <a:cs typeface="+mn-cs"/>
              </a:rPr>
              <a:t>24</a:t>
            </a:r>
            <a:r>
              <a:rPr kumimoji="1" lang="ja-JP" altLang="en-US" sz="2400" b="0" i="0" u="none" strike="noStrike" kern="1200" cap="none" spc="0" normalizeH="0" baseline="0" noProof="0" dirty="0">
                <a:ln>
                  <a:noFill/>
                </a:ln>
                <a:solidFill>
                  <a:schemeClr val="bg1"/>
                </a:solidFill>
                <a:effectLst/>
                <a:uLnTx/>
                <a:uFillTx/>
                <a:latin typeface="+mn-ea"/>
                <a:ea typeface="+mn-ea"/>
                <a:cs typeface="+mn-cs"/>
              </a:rPr>
              <a:t>時間営業をして</a:t>
            </a:r>
            <a:r>
              <a:rPr kumimoji="1" lang="ja-JP" altLang="en-US" sz="2400" b="0" i="0" u="none" strike="noStrike" kern="1200" cap="none" spc="0" normalizeH="0" baseline="0" noProof="0" dirty="0" err="1">
                <a:ln>
                  <a:noFill/>
                </a:ln>
                <a:solidFill>
                  <a:schemeClr val="bg1"/>
                </a:solidFill>
                <a:effectLst/>
                <a:uLnTx/>
                <a:uFillTx/>
                <a:latin typeface="+mn-ea"/>
                <a:ea typeface="+mn-ea"/>
                <a:cs typeface="+mn-cs"/>
              </a:rPr>
              <a:t>い</a:t>
            </a:r>
            <a:endParaRPr kumimoji="1" lang="en-US" altLang="ja-JP" sz="2400" b="0" i="0" u="none" strike="noStrike" kern="1200" cap="none" spc="0" normalizeH="0" baseline="0" noProof="0" dirty="0">
              <a:ln>
                <a:noFill/>
              </a:ln>
              <a:solidFill>
                <a:schemeClr val="bg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ないと朝、昼の売り上</a:t>
            </a:r>
            <a:endParaRPr kumimoji="1" lang="en-US" altLang="ja-JP" sz="2400" b="0" i="0" u="none" strike="noStrike" kern="1200" cap="none" spc="0" normalizeH="0" baseline="0" noProof="0" dirty="0">
              <a:ln>
                <a:noFill/>
              </a:ln>
              <a:solidFill>
                <a:schemeClr val="bg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err="1">
                <a:ln>
                  <a:noFill/>
                </a:ln>
                <a:solidFill>
                  <a:schemeClr val="bg1"/>
                </a:solidFill>
                <a:effectLst/>
                <a:uLnTx/>
                <a:uFillTx/>
                <a:latin typeface="+mn-ea"/>
                <a:ea typeface="+mn-ea"/>
                <a:cs typeface="+mn-cs"/>
              </a:rPr>
              <a:t>げが</a:t>
            </a:r>
            <a:r>
              <a:rPr kumimoji="1" lang="ja-JP" altLang="en-US" sz="2400" b="0" i="0" u="none" strike="noStrike" kern="1200" cap="none" spc="0" normalizeH="0" baseline="0" noProof="0" dirty="0">
                <a:ln>
                  <a:noFill/>
                </a:ln>
                <a:solidFill>
                  <a:schemeClr val="bg1"/>
                </a:solidFill>
                <a:effectLst/>
                <a:uLnTx/>
                <a:uFillTx/>
                <a:latin typeface="+mn-ea"/>
                <a:ea typeface="+mn-ea"/>
                <a:cs typeface="+mn-cs"/>
              </a:rPr>
              <a:t>落ちる！</a:t>
            </a:r>
          </a:p>
        </p:txBody>
      </p:sp>
      <p:sp>
        <p:nvSpPr>
          <p:cNvPr id="16" name="爆発 2 15"/>
          <p:cNvSpPr/>
          <p:nvPr/>
        </p:nvSpPr>
        <p:spPr>
          <a:xfrm rot="1442490">
            <a:off x="5241610" y="1391664"/>
            <a:ext cx="3701441" cy="4940953"/>
          </a:xfrm>
          <a:prstGeom prst="irregularSeal2">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17" name="テキスト ボックス 16"/>
          <p:cNvSpPr txBox="1"/>
          <p:nvPr/>
        </p:nvSpPr>
        <p:spPr>
          <a:xfrm>
            <a:off x="998078" y="6455905"/>
            <a:ext cx="25282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mn-cs"/>
              </a:rPr>
              <a:t>ローソン　竹増貞信社長</a:t>
            </a:r>
            <a:endParaRPr kumimoji="1" lang="en-US" altLang="ja-JP" sz="18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テキスト ボックス 1">
            <a:extLst>
              <a:ext uri="{FF2B5EF4-FFF2-40B4-BE49-F238E27FC236}">
                <a16:creationId xmlns:a16="http://schemas.microsoft.com/office/drawing/2014/main" id="{B75369E2-1C63-4463-A607-D0BB41D8A76F}"/>
              </a:ext>
            </a:extLst>
          </p:cNvPr>
          <p:cNvSpPr txBox="1"/>
          <p:nvPr/>
        </p:nvSpPr>
        <p:spPr>
          <a:xfrm>
            <a:off x="5817246" y="3143652"/>
            <a:ext cx="2439169" cy="1446550"/>
          </a:xfrm>
          <a:prstGeom prst="rect">
            <a:avLst/>
          </a:prstGeom>
          <a:noFill/>
        </p:spPr>
        <p:txBody>
          <a:bodyPr wrap="square" rtlCol="0">
            <a:spAutoFit/>
          </a:bodyPr>
          <a:lstStyle/>
          <a:p>
            <a:pPr algn="ctr"/>
            <a:r>
              <a:rPr kumimoji="1" lang="ja-JP" altLang="en-US" sz="4400" dirty="0">
                <a:solidFill>
                  <a:schemeClr val="bg1"/>
                </a:solidFill>
                <a:latin typeface="+mn-ea"/>
                <a:ea typeface="+mn-ea"/>
              </a:rPr>
              <a:t>それって</a:t>
            </a:r>
            <a:endParaRPr kumimoji="1" lang="en-US" altLang="ja-JP" sz="4400" dirty="0">
              <a:solidFill>
                <a:schemeClr val="bg1"/>
              </a:solidFill>
              <a:latin typeface="+mn-ea"/>
              <a:ea typeface="+mn-ea"/>
            </a:endParaRPr>
          </a:p>
          <a:p>
            <a:pPr algn="ctr"/>
            <a:r>
              <a:rPr kumimoji="1" lang="ja-JP" altLang="en-US" sz="4400" dirty="0">
                <a:solidFill>
                  <a:schemeClr val="bg1"/>
                </a:solidFill>
                <a:latin typeface="+mn-ea"/>
                <a:ea typeface="+mn-ea"/>
              </a:rPr>
              <a:t>本当</a:t>
            </a:r>
            <a:r>
              <a:rPr kumimoji="1" lang="en-US" altLang="ja-JP" sz="4400" dirty="0">
                <a:solidFill>
                  <a:schemeClr val="bg1"/>
                </a:solidFill>
                <a:latin typeface="+mn-ea"/>
                <a:ea typeface="+mn-ea"/>
              </a:rPr>
              <a:t>!?</a:t>
            </a:r>
            <a:endParaRPr kumimoji="1" lang="ja-JP" altLang="en-US" sz="4400" dirty="0">
              <a:solidFill>
                <a:schemeClr val="bg1"/>
              </a:solidFill>
              <a:latin typeface="+mn-ea"/>
              <a:ea typeface="+mn-ea"/>
            </a:endParaRPr>
          </a:p>
        </p:txBody>
      </p:sp>
      <p:sp>
        <p:nvSpPr>
          <p:cNvPr id="3" name="スライド番号プレースホルダー 2"/>
          <p:cNvSpPr>
            <a:spLocks noGrp="1"/>
          </p:cNvSpPr>
          <p:nvPr>
            <p:ph type="sldNum" sz="quarter" idx="12"/>
          </p:nvPr>
        </p:nvSpPr>
        <p:spPr>
          <a:xfrm>
            <a:off x="6885480" y="131267"/>
            <a:ext cx="2133600" cy="476250"/>
          </a:xfrm>
        </p:spPr>
        <p:txBody>
          <a:bodyPr/>
          <a:lstStyle/>
          <a:p>
            <a:pPr>
              <a:defRPr/>
            </a:pPr>
            <a:fld id="{F616B778-98F6-4B1B-B77F-9558F5C35944}" type="slidenum">
              <a:rPr lang="en-US" altLang="ja-JP" smtClean="0">
                <a:solidFill>
                  <a:schemeClr val="bg1"/>
                </a:solidFill>
                <a:latin typeface="+mn-ea"/>
                <a:ea typeface="+mn-ea"/>
              </a:rPr>
              <a:pPr>
                <a:defRPr/>
              </a:pPr>
              <a:t>6</a:t>
            </a:fld>
            <a:endParaRPr lang="en-US" altLang="ja-JP" dirty="0">
              <a:solidFill>
                <a:schemeClr val="bg1"/>
              </a:solidFill>
              <a:latin typeface="+mn-ea"/>
              <a:ea typeface="+mn-ea"/>
            </a:endParaRPr>
          </a:p>
        </p:txBody>
      </p:sp>
    </p:spTree>
    <p:extLst>
      <p:ext uri="{BB962C8B-B14F-4D97-AF65-F5344CB8AC3E}">
        <p14:creationId xmlns:p14="http://schemas.microsoft.com/office/powerpoint/2010/main" val="3105242183"/>
      </p:ext>
    </p:extLst>
  </p:cSld>
  <p:clrMapOvr>
    <a:masterClrMapping/>
  </p:clrMapOvr>
  <p:transition spd="slow" advTm="10314"/>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ヒアリング回答</a:t>
            </a:r>
            <a:r>
              <a:rPr kumimoji="1" lang="ja-JP" altLang="en-US" sz="32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人手不足な時間帯</a:t>
            </a:r>
          </a:p>
        </p:txBody>
      </p:sp>
      <p:sp>
        <p:nvSpPr>
          <p:cNvPr id="3" name="テキスト ボックス 2">
            <a:extLst>
              <a:ext uri="{FF2B5EF4-FFF2-40B4-BE49-F238E27FC236}">
                <a16:creationId xmlns:a16="http://schemas.microsoft.com/office/drawing/2014/main" id="{1CAB38AB-679F-4F3B-911C-7A7321D34783}"/>
              </a:ext>
            </a:extLst>
          </p:cNvPr>
          <p:cNvSpPr txBox="1"/>
          <p:nvPr/>
        </p:nvSpPr>
        <p:spPr>
          <a:xfrm>
            <a:off x="234156" y="1236874"/>
            <a:ext cx="821030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000000"/>
                </a:solidFill>
                <a:effectLst/>
                <a:uLnTx/>
                <a:uFillTx/>
                <a:latin typeface="+mn-ea"/>
                <a:ea typeface="+mn-ea"/>
                <a:cs typeface="Arial"/>
                <a:sym typeface="Arial"/>
              </a:rPr>
              <a:t>【</a:t>
            </a:r>
            <a:r>
              <a:rPr kumimoji="1" lang="ja-JP" altLang="en-US" sz="3600" b="0" i="0" u="none" strike="noStrike" kern="1200" cap="none" spc="0" normalizeH="0" baseline="0" noProof="0" dirty="0">
                <a:ln>
                  <a:noFill/>
                </a:ln>
                <a:solidFill>
                  <a:srgbClr val="000000"/>
                </a:solidFill>
                <a:effectLst/>
                <a:uLnTx/>
                <a:uFillTx/>
                <a:latin typeface="+mn-ea"/>
                <a:ea typeface="+mn-ea"/>
                <a:cs typeface="Arial"/>
                <a:sym typeface="Arial"/>
              </a:rPr>
              <a:t>人手不足な時間帯</a:t>
            </a:r>
            <a:r>
              <a:rPr kumimoji="1" lang="en-US" altLang="ja-JP" sz="3600" b="0" i="0" u="none" strike="noStrike" kern="1200" cap="none" spc="0" normalizeH="0" baseline="0" noProof="0" dirty="0">
                <a:ln>
                  <a:noFill/>
                </a:ln>
                <a:solidFill>
                  <a:srgbClr val="000000"/>
                </a:solidFill>
                <a:effectLst/>
                <a:uLnTx/>
                <a:uFillTx/>
                <a:latin typeface="+mn-ea"/>
                <a:ea typeface="+mn-ea"/>
                <a:cs typeface="Arial"/>
                <a:sym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ja-JP" sz="1400" b="0" i="0" u="none" strike="noStrike" kern="1200" cap="none" spc="0" normalizeH="0" baseline="0" noProof="0" dirty="0">
              <a:ln>
                <a:noFill/>
              </a:ln>
              <a:solidFill>
                <a:srgbClr val="FFFFFF"/>
              </a:solidFill>
              <a:effectLst/>
              <a:uLnTx/>
              <a:uFillTx/>
              <a:latin typeface="+mn-ea"/>
              <a:ea typeface="+mn-ea"/>
              <a:cs typeface="Arial"/>
              <a:sym typeface="Arial"/>
            </a:endParaRPr>
          </a:p>
        </p:txBody>
      </p:sp>
      <p:sp>
        <p:nvSpPr>
          <p:cNvPr id="28" name="楕円 27">
            <a:extLst>
              <a:ext uri="{FF2B5EF4-FFF2-40B4-BE49-F238E27FC236}">
                <a16:creationId xmlns:a16="http://schemas.microsoft.com/office/drawing/2014/main" id="{ABE27209-485F-4794-B388-8A7B458703D3}"/>
              </a:ext>
            </a:extLst>
          </p:cNvPr>
          <p:cNvSpPr/>
          <p:nvPr/>
        </p:nvSpPr>
        <p:spPr>
          <a:xfrm>
            <a:off x="5582103" y="4035637"/>
            <a:ext cx="60692" cy="69165"/>
          </a:xfrm>
          <a:prstGeom prst="ellipse">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pic>
        <p:nvPicPr>
          <p:cNvPr id="29" name="図 28">
            <a:extLst>
              <a:ext uri="{FF2B5EF4-FFF2-40B4-BE49-F238E27FC236}">
                <a16:creationId xmlns:a16="http://schemas.microsoft.com/office/drawing/2014/main" id="{5AD4A199-DE95-4F6E-817F-680CF6649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581" y="2248182"/>
            <a:ext cx="4591084" cy="4319619"/>
          </a:xfrm>
          <a:prstGeom prst="rect">
            <a:avLst/>
          </a:prstGeom>
        </p:spPr>
      </p:pic>
      <p:sp>
        <p:nvSpPr>
          <p:cNvPr id="30" name="吹き出し: 円形 28">
            <a:extLst>
              <a:ext uri="{FF2B5EF4-FFF2-40B4-BE49-F238E27FC236}">
                <a16:creationId xmlns:a16="http://schemas.microsoft.com/office/drawing/2014/main" id="{C22AA48C-9C81-441E-81DA-5036FBFCBFAC}"/>
              </a:ext>
            </a:extLst>
          </p:cNvPr>
          <p:cNvSpPr/>
          <p:nvPr/>
        </p:nvSpPr>
        <p:spPr>
          <a:xfrm>
            <a:off x="4524463" y="1367119"/>
            <a:ext cx="1741355" cy="1011703"/>
          </a:xfrm>
          <a:prstGeom prst="wedgeEllipseCallout">
            <a:avLst>
              <a:gd name="adj1" fmla="val -23118"/>
              <a:gd name="adj2" fmla="val 69459"/>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深夜</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mn-ea"/>
                <a:cs typeface="+mn-cs"/>
                <a:sym typeface="Arial"/>
              </a:rPr>
              <a:t>４</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店舗</a:t>
            </a:r>
          </a:p>
        </p:txBody>
      </p:sp>
      <p:sp>
        <p:nvSpPr>
          <p:cNvPr id="31" name="吹き出し: 円形 28">
            <a:extLst>
              <a:ext uri="{FF2B5EF4-FFF2-40B4-BE49-F238E27FC236}">
                <a16:creationId xmlns:a16="http://schemas.microsoft.com/office/drawing/2014/main" id="{E7FC7D3F-5E85-40C7-B0FE-AC71693CB0CE}"/>
              </a:ext>
            </a:extLst>
          </p:cNvPr>
          <p:cNvSpPr/>
          <p:nvPr/>
        </p:nvSpPr>
        <p:spPr>
          <a:xfrm>
            <a:off x="6480093" y="4741132"/>
            <a:ext cx="1741355" cy="1011703"/>
          </a:xfrm>
          <a:prstGeom prst="wedgeEllipseCallout">
            <a:avLst>
              <a:gd name="adj1" fmla="val -65691"/>
              <a:gd name="adj2" fmla="val -24713"/>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早朝</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FFFF"/>
                </a:solidFill>
                <a:effectLst/>
                <a:uLnTx/>
                <a:uFillTx/>
                <a:latin typeface="+mn-ea"/>
                <a:cs typeface="+mn-cs"/>
                <a:sym typeface="Arial"/>
              </a:rPr>
              <a:t>２</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店舗</a:t>
            </a:r>
          </a:p>
        </p:txBody>
      </p:sp>
      <p:sp>
        <p:nvSpPr>
          <p:cNvPr id="36" name="部分円 35">
            <a:extLst>
              <a:ext uri="{FF2B5EF4-FFF2-40B4-BE49-F238E27FC236}">
                <a16:creationId xmlns:a16="http://schemas.microsoft.com/office/drawing/2014/main" id="{6FCDFF41-5316-423B-A017-F3A28BAD57FE}"/>
              </a:ext>
            </a:extLst>
          </p:cNvPr>
          <p:cNvSpPr/>
          <p:nvPr/>
        </p:nvSpPr>
        <p:spPr>
          <a:xfrm rot="19102696">
            <a:off x="2474497" y="2514834"/>
            <a:ext cx="3745857" cy="3717884"/>
          </a:xfrm>
          <a:prstGeom prst="pie">
            <a:avLst>
              <a:gd name="adj1" fmla="val 16904257"/>
              <a:gd name="adj2" fmla="val 1660898"/>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37" name="部分円 36">
            <a:extLst>
              <a:ext uri="{FF2B5EF4-FFF2-40B4-BE49-F238E27FC236}">
                <a16:creationId xmlns:a16="http://schemas.microsoft.com/office/drawing/2014/main" id="{B867A6A1-7C02-425D-9E09-76EDC8083CA9}"/>
              </a:ext>
            </a:extLst>
          </p:cNvPr>
          <p:cNvSpPr/>
          <p:nvPr/>
        </p:nvSpPr>
        <p:spPr>
          <a:xfrm rot="19102696">
            <a:off x="2473346" y="2509067"/>
            <a:ext cx="3745857" cy="3763578"/>
          </a:xfrm>
          <a:prstGeom prst="pie">
            <a:avLst>
              <a:gd name="adj1" fmla="val 2477488"/>
              <a:gd name="adj2" fmla="val 5182415"/>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32" name="楕円 31">
            <a:extLst>
              <a:ext uri="{FF2B5EF4-FFF2-40B4-BE49-F238E27FC236}">
                <a16:creationId xmlns:a16="http://schemas.microsoft.com/office/drawing/2014/main" id="{B3B48940-0292-4EB4-8906-ADCD60935A17}"/>
              </a:ext>
            </a:extLst>
          </p:cNvPr>
          <p:cNvSpPr/>
          <p:nvPr/>
        </p:nvSpPr>
        <p:spPr>
          <a:xfrm>
            <a:off x="2472652" y="2509067"/>
            <a:ext cx="3736538" cy="3751299"/>
          </a:xfrm>
          <a:prstGeom prst="ellipse">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sp>
        <p:nvSpPr>
          <p:cNvPr id="35" name="正方形/長方形 34">
            <a:extLst>
              <a:ext uri="{FF2B5EF4-FFF2-40B4-BE49-F238E27FC236}">
                <a16:creationId xmlns:a16="http://schemas.microsoft.com/office/drawing/2014/main" id="{8D8715FE-39D6-4796-9E79-D310C0FE953C}"/>
              </a:ext>
            </a:extLst>
          </p:cNvPr>
          <p:cNvSpPr/>
          <p:nvPr/>
        </p:nvSpPr>
        <p:spPr>
          <a:xfrm>
            <a:off x="1423862" y="4834040"/>
            <a:ext cx="5922493" cy="1127085"/>
          </a:xfrm>
          <a:prstGeom prst="rect">
            <a:avLst/>
          </a:prstGeom>
          <a:solidFill>
            <a:srgbClr val="0033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sym typeface="Arial"/>
              </a:rPr>
              <a:t>全時間帯が忙しいという店舗も！</a:t>
            </a:r>
            <a:endParaRPr kumimoji="1" lang="en-US" altLang="ja-JP" sz="28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sym typeface="Arial"/>
              </a:rPr>
              <a:t>（ローソンつくば葛城小学校前店）</a:t>
            </a:r>
          </a:p>
        </p:txBody>
      </p:sp>
      <p:sp>
        <p:nvSpPr>
          <p:cNvPr id="21" name="正方形/長方形 20">
            <a:extLst>
              <a:ext uri="{FF2B5EF4-FFF2-40B4-BE49-F238E27FC236}">
                <a16:creationId xmlns:a16="http://schemas.microsoft.com/office/drawing/2014/main" id="{758E9545-9C17-45E2-AC8B-4CB60F4BAE37}"/>
              </a:ext>
            </a:extLst>
          </p:cNvPr>
          <p:cNvSpPr/>
          <p:nvPr/>
        </p:nvSpPr>
        <p:spPr>
          <a:xfrm>
            <a:off x="6361357" y="6302999"/>
            <a:ext cx="479210" cy="2788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sp>
        <p:nvSpPr>
          <p:cNvPr id="23" name="テキスト ボックス 22">
            <a:extLst>
              <a:ext uri="{FF2B5EF4-FFF2-40B4-BE49-F238E27FC236}">
                <a16:creationId xmlns:a16="http://schemas.microsoft.com/office/drawing/2014/main" id="{E83BDD08-E793-4E09-9E05-48A11A83C2A8}"/>
              </a:ext>
            </a:extLst>
          </p:cNvPr>
          <p:cNvSpPr txBox="1"/>
          <p:nvPr/>
        </p:nvSpPr>
        <p:spPr>
          <a:xfrm flipH="1">
            <a:off x="6724836" y="6273425"/>
            <a:ext cx="23227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600" b="0" i="0" u="none" strike="noStrike" kern="0" cap="none" spc="0" normalizeH="0" baseline="0" noProof="0" dirty="0">
                <a:ln>
                  <a:noFill/>
                </a:ln>
                <a:solidFill>
                  <a:srgbClr val="000000"/>
                </a:solidFill>
                <a:effectLst/>
                <a:uLnTx/>
                <a:uFillTx/>
                <a:latin typeface="+mn-ea"/>
                <a:ea typeface="+mn-ea"/>
                <a:cs typeface="Arial"/>
                <a:sym typeface="Arial"/>
              </a:rPr>
              <a:t>：人手不足な時間帯</a:t>
            </a:r>
          </a:p>
        </p:txBody>
      </p:sp>
    </p:spTree>
    <p:extLst>
      <p:ext uri="{BB962C8B-B14F-4D97-AF65-F5344CB8AC3E}">
        <p14:creationId xmlns:p14="http://schemas.microsoft.com/office/powerpoint/2010/main" val="60461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heel(1)">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6" grpId="0" animBg="1"/>
      <p:bldP spid="37" grpId="0" animBg="1"/>
      <p:bldP spid="32" grpId="0" animBg="1"/>
      <p:bldP spid="3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solidFill>
            <a:srgbClr val="003366"/>
          </a:solidFill>
          <a:ln>
            <a:noFill/>
          </a:ln>
          <a:effec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回答比較</a:t>
            </a:r>
            <a:r>
              <a:rPr kumimoji="1" lang="ja-JP" altLang="en-US" sz="36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お客さん量と人手不足の時間帯差</a:t>
            </a:r>
          </a:p>
        </p:txBody>
      </p:sp>
      <p:sp>
        <p:nvSpPr>
          <p:cNvPr id="5" name="スライド番号プレースホルダー 4"/>
          <p:cNvSpPr>
            <a:spLocks noGrp="1"/>
          </p:cNvSpPr>
          <p:nvPr>
            <p:ph type="sldNum" sz="quarter" idx="12"/>
          </p:nvPr>
        </p:nvSpPr>
        <p:spPr>
          <a:xfrm>
            <a:off x="6780068" y="158349"/>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ja-JP" sz="1400" b="0" i="0" u="none" strike="noStrike" kern="1200" cap="none" spc="0" normalizeH="0" baseline="0" noProof="0" dirty="0">
              <a:ln>
                <a:noFill/>
              </a:ln>
              <a:solidFill>
                <a:srgbClr val="FFFFFF"/>
              </a:solidFill>
              <a:effectLst/>
              <a:uLnTx/>
              <a:uFillTx/>
              <a:latin typeface="+mn-ea"/>
              <a:ea typeface="+mn-ea"/>
              <a:cs typeface="Arial"/>
              <a:sym typeface="Arial"/>
            </a:endParaRPr>
          </a:p>
        </p:txBody>
      </p:sp>
      <p:sp>
        <p:nvSpPr>
          <p:cNvPr id="11" name="テキスト ボックス 10"/>
          <p:cNvSpPr txBox="1"/>
          <p:nvPr/>
        </p:nvSpPr>
        <p:spPr>
          <a:xfrm>
            <a:off x="-56707" y="6125948"/>
            <a:ext cx="918232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sng" strike="noStrike" kern="1200" cap="none" spc="0" normalizeH="0" baseline="0" noProof="0" dirty="0">
                <a:ln>
                  <a:noFill/>
                </a:ln>
                <a:solidFill>
                  <a:srgbClr val="FF6600"/>
                </a:solidFill>
                <a:effectLst/>
                <a:uLnTx/>
                <a:uFillTx/>
                <a:latin typeface="+mn-ea"/>
                <a:ea typeface="+mn-ea"/>
                <a:cs typeface="Arial"/>
                <a:sym typeface="Arial"/>
              </a:rPr>
              <a:t>暇なはずの時間と人手不足の時間が同じ？？</a:t>
            </a:r>
          </a:p>
        </p:txBody>
      </p:sp>
      <p:grpSp>
        <p:nvGrpSpPr>
          <p:cNvPr id="4" name="グループ化 3">
            <a:extLst>
              <a:ext uri="{FF2B5EF4-FFF2-40B4-BE49-F238E27FC236}">
                <a16:creationId xmlns:a16="http://schemas.microsoft.com/office/drawing/2014/main" id="{F02CE73F-65D1-431F-B503-1975C85E02B1}"/>
              </a:ext>
            </a:extLst>
          </p:cNvPr>
          <p:cNvGrpSpPr/>
          <p:nvPr/>
        </p:nvGrpSpPr>
        <p:grpSpPr>
          <a:xfrm>
            <a:off x="201578" y="1298649"/>
            <a:ext cx="4591084" cy="4319619"/>
            <a:chOff x="2276458" y="2045423"/>
            <a:chExt cx="4591084" cy="4319619"/>
          </a:xfrm>
        </p:grpSpPr>
        <p:pic>
          <p:nvPicPr>
            <p:cNvPr id="45" name="図 44">
              <a:extLst>
                <a:ext uri="{FF2B5EF4-FFF2-40B4-BE49-F238E27FC236}">
                  <a16:creationId xmlns:a16="http://schemas.microsoft.com/office/drawing/2014/main" id="{A8AC0BAE-6658-4D55-841D-FBB673309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458" y="2045423"/>
              <a:ext cx="4591084" cy="4319619"/>
            </a:xfrm>
            <a:prstGeom prst="rect">
              <a:avLst/>
            </a:prstGeom>
          </p:spPr>
        </p:pic>
        <p:sp>
          <p:nvSpPr>
            <p:cNvPr id="46" name="部分円 45">
              <a:extLst>
                <a:ext uri="{FF2B5EF4-FFF2-40B4-BE49-F238E27FC236}">
                  <a16:creationId xmlns:a16="http://schemas.microsoft.com/office/drawing/2014/main" id="{ED69E62F-6B19-4F66-9EC0-0366E2F31C25}"/>
                </a:ext>
              </a:extLst>
            </p:cNvPr>
            <p:cNvSpPr/>
            <p:nvPr/>
          </p:nvSpPr>
          <p:spPr>
            <a:xfrm rot="9201963">
              <a:off x="2776865" y="2342977"/>
              <a:ext cx="3669850" cy="3695543"/>
            </a:xfrm>
            <a:prstGeom prst="pie">
              <a:avLst>
                <a:gd name="adj1" fmla="val 13306838"/>
                <a:gd name="adj2" fmla="val 15104943"/>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47" name="部分円 46">
              <a:extLst>
                <a:ext uri="{FF2B5EF4-FFF2-40B4-BE49-F238E27FC236}">
                  <a16:creationId xmlns:a16="http://schemas.microsoft.com/office/drawing/2014/main" id="{5D8ED908-2687-4AEB-A6A5-35A655935116}"/>
                </a:ext>
              </a:extLst>
            </p:cNvPr>
            <p:cNvSpPr/>
            <p:nvPr/>
          </p:nvSpPr>
          <p:spPr>
            <a:xfrm rot="19102696">
              <a:off x="2737075" y="2342975"/>
              <a:ext cx="3669850" cy="3695543"/>
            </a:xfrm>
            <a:prstGeom prst="pie">
              <a:avLst>
                <a:gd name="adj1" fmla="val 13306838"/>
                <a:gd name="adj2" fmla="val 16010176"/>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49" name="部分円 48">
              <a:extLst>
                <a:ext uri="{FF2B5EF4-FFF2-40B4-BE49-F238E27FC236}">
                  <a16:creationId xmlns:a16="http://schemas.microsoft.com/office/drawing/2014/main" id="{D97A9915-9E7B-4474-ADE4-32ED3D93767F}"/>
                </a:ext>
              </a:extLst>
            </p:cNvPr>
            <p:cNvSpPr/>
            <p:nvPr/>
          </p:nvSpPr>
          <p:spPr>
            <a:xfrm rot="13214266">
              <a:off x="2741847" y="2370559"/>
              <a:ext cx="3669850" cy="3680478"/>
            </a:xfrm>
            <a:prstGeom prst="pie">
              <a:avLst>
                <a:gd name="adj1" fmla="val 13306838"/>
                <a:gd name="adj2" fmla="val 15104943"/>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50" name="部分円 49">
              <a:extLst>
                <a:ext uri="{FF2B5EF4-FFF2-40B4-BE49-F238E27FC236}">
                  <a16:creationId xmlns:a16="http://schemas.microsoft.com/office/drawing/2014/main" id="{8A7FE54B-578C-48C5-A59C-5DD4F0FBFBC5}"/>
                </a:ext>
              </a:extLst>
            </p:cNvPr>
            <p:cNvSpPr/>
            <p:nvPr/>
          </p:nvSpPr>
          <p:spPr>
            <a:xfrm rot="19102696">
              <a:off x="2731348" y="2327911"/>
              <a:ext cx="3715210" cy="3695543"/>
            </a:xfrm>
            <a:prstGeom prst="pie">
              <a:avLst>
                <a:gd name="adj1" fmla="val 17792445"/>
                <a:gd name="adj2" fmla="val 164150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grpSp>
      <p:pic>
        <p:nvPicPr>
          <p:cNvPr id="52" name="図 51">
            <a:extLst>
              <a:ext uri="{FF2B5EF4-FFF2-40B4-BE49-F238E27FC236}">
                <a16:creationId xmlns:a16="http://schemas.microsoft.com/office/drawing/2014/main" id="{C36A453C-5678-4202-B114-8D88F7CCD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711" y="1298649"/>
            <a:ext cx="4530289" cy="4319619"/>
          </a:xfrm>
          <a:prstGeom prst="rect">
            <a:avLst/>
          </a:prstGeom>
        </p:spPr>
      </p:pic>
      <p:sp>
        <p:nvSpPr>
          <p:cNvPr id="53" name="部分円 52">
            <a:extLst>
              <a:ext uri="{FF2B5EF4-FFF2-40B4-BE49-F238E27FC236}">
                <a16:creationId xmlns:a16="http://schemas.microsoft.com/office/drawing/2014/main" id="{22687FBD-9AB4-4BD8-852B-BDEE6F43B3E2}"/>
              </a:ext>
            </a:extLst>
          </p:cNvPr>
          <p:cNvSpPr/>
          <p:nvPr/>
        </p:nvSpPr>
        <p:spPr>
          <a:xfrm rot="19102696">
            <a:off x="5015292" y="1597088"/>
            <a:ext cx="3749547" cy="3661786"/>
          </a:xfrm>
          <a:prstGeom prst="pie">
            <a:avLst>
              <a:gd name="adj1" fmla="val 16930546"/>
              <a:gd name="adj2" fmla="val 1641376"/>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54" name="部分円 53">
            <a:extLst>
              <a:ext uri="{FF2B5EF4-FFF2-40B4-BE49-F238E27FC236}">
                <a16:creationId xmlns:a16="http://schemas.microsoft.com/office/drawing/2014/main" id="{DD66C129-C65F-4561-AB61-890C72E6EB9C}"/>
              </a:ext>
            </a:extLst>
          </p:cNvPr>
          <p:cNvSpPr/>
          <p:nvPr/>
        </p:nvSpPr>
        <p:spPr>
          <a:xfrm rot="19102696">
            <a:off x="5036264" y="1601832"/>
            <a:ext cx="3723390" cy="3695543"/>
          </a:xfrm>
          <a:prstGeom prst="pie">
            <a:avLst>
              <a:gd name="adj1" fmla="val 2477488"/>
              <a:gd name="adj2" fmla="val 5182415"/>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cs typeface="+mn-cs"/>
              <a:sym typeface="Arial"/>
            </a:endParaRPr>
          </a:p>
        </p:txBody>
      </p:sp>
      <p:sp>
        <p:nvSpPr>
          <p:cNvPr id="6" name="正方形/長方形 5">
            <a:extLst>
              <a:ext uri="{FF2B5EF4-FFF2-40B4-BE49-F238E27FC236}">
                <a16:creationId xmlns:a16="http://schemas.microsoft.com/office/drawing/2014/main" id="{49F3F72B-A27A-45EF-89A9-616B46728C4E}"/>
              </a:ext>
            </a:extLst>
          </p:cNvPr>
          <p:cNvSpPr/>
          <p:nvPr/>
        </p:nvSpPr>
        <p:spPr>
          <a:xfrm>
            <a:off x="385630" y="3875877"/>
            <a:ext cx="1752107" cy="542741"/>
          </a:xfrm>
          <a:prstGeom prst="rect">
            <a:avLst/>
          </a:prstGeom>
          <a:solidFill>
            <a:srgbClr val="00808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mn-ea"/>
                <a:cs typeface="+mn-cs"/>
                <a:sym typeface="Arial"/>
              </a:rPr>
              <a:t>客が多い！</a:t>
            </a:r>
          </a:p>
        </p:txBody>
      </p:sp>
      <p:sp>
        <p:nvSpPr>
          <p:cNvPr id="55" name="正方形/長方形 54">
            <a:extLst>
              <a:ext uri="{FF2B5EF4-FFF2-40B4-BE49-F238E27FC236}">
                <a16:creationId xmlns:a16="http://schemas.microsoft.com/office/drawing/2014/main" id="{EEC6245B-31BB-4F5E-ACD3-49E26634DB4A}"/>
              </a:ext>
            </a:extLst>
          </p:cNvPr>
          <p:cNvSpPr/>
          <p:nvPr/>
        </p:nvSpPr>
        <p:spPr>
          <a:xfrm>
            <a:off x="2754997" y="1350953"/>
            <a:ext cx="2350667" cy="582010"/>
          </a:xfrm>
          <a:prstGeom prst="rect">
            <a:avLst/>
          </a:prstGeom>
          <a:solidFill>
            <a:srgbClr val="FF99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mn-ea"/>
                <a:cs typeface="+mn-cs"/>
                <a:sym typeface="Arial"/>
              </a:rPr>
              <a:t>客が少ない！</a:t>
            </a:r>
          </a:p>
        </p:txBody>
      </p:sp>
      <p:sp>
        <p:nvSpPr>
          <p:cNvPr id="56" name="正方形/長方形 55">
            <a:extLst>
              <a:ext uri="{FF2B5EF4-FFF2-40B4-BE49-F238E27FC236}">
                <a16:creationId xmlns:a16="http://schemas.microsoft.com/office/drawing/2014/main" id="{17CAA579-0DE9-4505-B6DF-FF2DB5A6E790}"/>
              </a:ext>
            </a:extLst>
          </p:cNvPr>
          <p:cNvSpPr/>
          <p:nvPr/>
        </p:nvSpPr>
        <p:spPr>
          <a:xfrm>
            <a:off x="5545395" y="2707804"/>
            <a:ext cx="2040120" cy="602441"/>
          </a:xfrm>
          <a:prstGeom prst="rect">
            <a:avLst/>
          </a:prstGeom>
          <a:solidFill>
            <a:srgbClr val="99CC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mn-ea"/>
                <a:cs typeface="+mn-cs"/>
                <a:sym typeface="Arial"/>
              </a:rPr>
              <a:t>人手不足！</a:t>
            </a:r>
          </a:p>
        </p:txBody>
      </p:sp>
      <p:sp>
        <p:nvSpPr>
          <p:cNvPr id="57" name="楕円 56">
            <a:extLst>
              <a:ext uri="{FF2B5EF4-FFF2-40B4-BE49-F238E27FC236}">
                <a16:creationId xmlns:a16="http://schemas.microsoft.com/office/drawing/2014/main" id="{621F2240-C029-4E5B-BD89-99F7E362AA71}"/>
              </a:ext>
            </a:extLst>
          </p:cNvPr>
          <p:cNvSpPr/>
          <p:nvPr/>
        </p:nvSpPr>
        <p:spPr>
          <a:xfrm rot="5400000">
            <a:off x="2055351" y="1108241"/>
            <a:ext cx="2189556" cy="2501558"/>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sp>
        <p:nvSpPr>
          <p:cNvPr id="58" name="楕円 57">
            <a:extLst>
              <a:ext uri="{FF2B5EF4-FFF2-40B4-BE49-F238E27FC236}">
                <a16:creationId xmlns:a16="http://schemas.microsoft.com/office/drawing/2014/main" id="{895E0CCE-1149-4ACA-A723-3AC8ED72A44A}"/>
              </a:ext>
            </a:extLst>
          </p:cNvPr>
          <p:cNvSpPr/>
          <p:nvPr/>
        </p:nvSpPr>
        <p:spPr>
          <a:xfrm rot="5400000">
            <a:off x="6464083" y="1082424"/>
            <a:ext cx="2189556" cy="2501558"/>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sym typeface="Arial"/>
            </a:endParaRPr>
          </a:p>
        </p:txBody>
      </p:sp>
      <p:sp>
        <p:nvSpPr>
          <p:cNvPr id="10" name="テキスト ボックス 9">
            <a:extLst>
              <a:ext uri="{FF2B5EF4-FFF2-40B4-BE49-F238E27FC236}">
                <a16:creationId xmlns:a16="http://schemas.microsoft.com/office/drawing/2014/main" id="{E8835A67-F005-4DC0-AFEC-A3D890C2905F}"/>
              </a:ext>
            </a:extLst>
          </p:cNvPr>
          <p:cNvSpPr txBox="1"/>
          <p:nvPr/>
        </p:nvSpPr>
        <p:spPr>
          <a:xfrm>
            <a:off x="1534408" y="5628466"/>
            <a:ext cx="192542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mn-ea"/>
                <a:ea typeface="+mn-ea"/>
                <a:cs typeface="Arial"/>
                <a:sym typeface="Arial"/>
              </a:rPr>
              <a:t>「忙しい時間帯」</a:t>
            </a:r>
          </a:p>
        </p:txBody>
      </p:sp>
      <p:sp>
        <p:nvSpPr>
          <p:cNvPr id="59" name="テキスト ボックス 58">
            <a:extLst>
              <a:ext uri="{FF2B5EF4-FFF2-40B4-BE49-F238E27FC236}">
                <a16:creationId xmlns:a16="http://schemas.microsoft.com/office/drawing/2014/main" id="{8CB6AD35-D5E2-4AF7-BB61-657F103E99DF}"/>
              </a:ext>
            </a:extLst>
          </p:cNvPr>
          <p:cNvSpPr txBox="1"/>
          <p:nvPr/>
        </p:nvSpPr>
        <p:spPr>
          <a:xfrm>
            <a:off x="5653401" y="5626137"/>
            <a:ext cx="24733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mn-ea"/>
                <a:ea typeface="+mn-ea"/>
                <a:cs typeface="Arial"/>
                <a:sym typeface="Arial"/>
              </a:rPr>
              <a:t>「人手不足な時間帯」</a:t>
            </a:r>
          </a:p>
        </p:txBody>
      </p:sp>
    </p:spTree>
    <p:extLst>
      <p:ext uri="{BB962C8B-B14F-4D97-AF65-F5344CB8AC3E}">
        <p14:creationId xmlns:p14="http://schemas.microsoft.com/office/powerpoint/2010/main" val="10234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7" grpId="0" animBg="1"/>
      <p:bldP spid="5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ヒアリング回答</a:t>
            </a:r>
            <a:r>
              <a:rPr kumimoji="1" lang="en-US" altLang="ja-JP" sz="40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深夜の人手不足問題</a:t>
            </a:r>
          </a:p>
        </p:txBody>
      </p:sp>
      <p:sp>
        <p:nvSpPr>
          <p:cNvPr id="6" name="テキスト ボックス 5">
            <a:extLst>
              <a:ext uri="{FF2B5EF4-FFF2-40B4-BE49-F238E27FC236}">
                <a16:creationId xmlns:a16="http://schemas.microsoft.com/office/drawing/2014/main" id="{6BD67735-9D37-4AED-8B13-FEDEBF1E504F}"/>
              </a:ext>
            </a:extLst>
          </p:cNvPr>
          <p:cNvSpPr txBox="1"/>
          <p:nvPr/>
        </p:nvSpPr>
        <p:spPr>
          <a:xfrm>
            <a:off x="441325" y="5181600"/>
            <a:ext cx="4490625"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mn-ea"/>
                <a:ea typeface="+mn-ea"/>
                <a:cs typeface="Arial"/>
                <a:sym typeface="Arial"/>
              </a:rPr>
              <a:t>オーナー・店長が無理して出勤</a:t>
            </a:r>
          </a:p>
        </p:txBody>
      </p:sp>
      <p:sp>
        <p:nvSpPr>
          <p:cNvPr id="9" name="思考の吹き出し: 雲形 8">
            <a:extLst>
              <a:ext uri="{FF2B5EF4-FFF2-40B4-BE49-F238E27FC236}">
                <a16:creationId xmlns:a16="http://schemas.microsoft.com/office/drawing/2014/main" id="{AEDBDC84-4EFF-48F8-91B7-35CBE53A4C8A}"/>
              </a:ext>
            </a:extLst>
          </p:cNvPr>
          <p:cNvSpPr/>
          <p:nvPr/>
        </p:nvSpPr>
        <p:spPr>
          <a:xfrm>
            <a:off x="5997691" y="2087412"/>
            <a:ext cx="2955809" cy="1802338"/>
          </a:xfrm>
          <a:prstGeom prst="cloudCallout">
            <a:avLst>
              <a:gd name="adj1" fmla="val -34973"/>
              <a:gd name="adj2" fmla="val 63909"/>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sym typeface="Arial"/>
              </a:rPr>
              <a:t>納品・清掃</a:t>
            </a:r>
            <a:endParaRPr kumimoji="1" lang="en-US" altLang="ja-JP" sz="28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sym typeface="Arial"/>
              </a:rPr>
              <a:t>などの作業</a:t>
            </a:r>
          </a:p>
        </p:txBody>
      </p:sp>
      <p:sp>
        <p:nvSpPr>
          <p:cNvPr id="16" name="思考の吹き出し: 雲形 15">
            <a:extLst>
              <a:ext uri="{FF2B5EF4-FFF2-40B4-BE49-F238E27FC236}">
                <a16:creationId xmlns:a16="http://schemas.microsoft.com/office/drawing/2014/main" id="{E02F3196-6D65-4A6C-99B2-7C4DFC17E5CF}"/>
              </a:ext>
            </a:extLst>
          </p:cNvPr>
          <p:cNvSpPr/>
          <p:nvPr/>
        </p:nvSpPr>
        <p:spPr>
          <a:xfrm>
            <a:off x="0" y="2419222"/>
            <a:ext cx="4673600" cy="1802338"/>
          </a:xfrm>
          <a:prstGeom prst="cloudCallout">
            <a:avLst>
              <a:gd name="adj1" fmla="val 57709"/>
              <a:gd name="adj2" fmla="val 6672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sym typeface="Arial"/>
              </a:rPr>
              <a:t>割り増し賃金でも</a:t>
            </a:r>
            <a:endParaRPr kumimoji="1" lang="en-US" altLang="ja-JP" sz="28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sym typeface="Arial"/>
              </a:rPr>
              <a:t>バイトが集まらない</a:t>
            </a:r>
          </a:p>
        </p:txBody>
      </p:sp>
      <p:sp>
        <p:nvSpPr>
          <p:cNvPr id="11" name="テキスト ボックス 10">
            <a:extLst>
              <a:ext uri="{FF2B5EF4-FFF2-40B4-BE49-F238E27FC236}">
                <a16:creationId xmlns:a16="http://schemas.microsoft.com/office/drawing/2014/main" id="{A68AB5E0-A2A6-42C7-A355-535E9AE30346}"/>
              </a:ext>
            </a:extLst>
          </p:cNvPr>
          <p:cNvSpPr txBox="1"/>
          <p:nvPr/>
        </p:nvSpPr>
        <p:spPr>
          <a:xfrm>
            <a:off x="627062" y="1315867"/>
            <a:ext cx="788987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mn-ea"/>
                <a:ea typeface="+mn-ea"/>
                <a:cs typeface="Arial"/>
                <a:sym typeface="Arial"/>
              </a:rPr>
              <a:t>忙しくないはずの</a:t>
            </a:r>
            <a:r>
              <a:rPr kumimoji="1" lang="ja-JP" altLang="en-US" sz="3200" b="0" i="0" u="none" strike="noStrike" kern="1200" cap="none" spc="0" normalizeH="0" baseline="0" noProof="0" dirty="0">
                <a:ln>
                  <a:noFill/>
                </a:ln>
                <a:solidFill>
                  <a:srgbClr val="FF9900"/>
                </a:solidFill>
                <a:effectLst/>
                <a:uLnTx/>
                <a:uFillTx/>
                <a:latin typeface="+mn-ea"/>
                <a:ea typeface="+mn-ea"/>
                <a:cs typeface="Arial"/>
                <a:sym typeface="Arial"/>
              </a:rPr>
              <a:t>深夜・早朝</a:t>
            </a:r>
            <a:r>
              <a:rPr kumimoji="1" lang="ja-JP" altLang="en-US" sz="3200" b="0" i="0" u="none" strike="noStrike" kern="1200" cap="none" spc="0" normalizeH="0" baseline="0" noProof="0" dirty="0">
                <a:ln>
                  <a:noFill/>
                </a:ln>
                <a:solidFill>
                  <a:srgbClr val="000000"/>
                </a:solidFill>
                <a:effectLst/>
                <a:uLnTx/>
                <a:uFillTx/>
                <a:latin typeface="+mn-ea"/>
                <a:ea typeface="+mn-ea"/>
                <a:cs typeface="Arial"/>
                <a:sym typeface="Arial"/>
              </a:rPr>
              <a:t>に人手不足？？</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pic>
        <p:nvPicPr>
          <p:cNvPr id="13" name="図 12">
            <a:extLst>
              <a:ext uri="{FF2B5EF4-FFF2-40B4-BE49-F238E27FC236}">
                <a16:creationId xmlns:a16="http://schemas.microsoft.com/office/drawing/2014/main" id="{34C9F082-AE2B-4D3F-810A-6AC520F93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950" y="4152035"/>
            <a:ext cx="2131482" cy="2780195"/>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ja-JP" sz="1400" b="0" i="0" u="none" strike="noStrike" kern="120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295635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5092638" y="2708809"/>
            <a:ext cx="3613212" cy="2009073"/>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Aft>
                <a:spcPts val="1200"/>
              </a:spcAft>
              <a:buClrTx/>
              <a:defRPr/>
            </a:pPr>
            <a:r>
              <a:rPr kumimoji="1" lang="ja-JP" altLang="en-US" sz="2000" kern="1200" dirty="0">
                <a:solidFill>
                  <a:srgbClr val="FFFFFF"/>
                </a:solidFill>
                <a:latin typeface="+mn-ea"/>
                <a:cs typeface="Arial"/>
              </a:rPr>
              <a:t>▶営業を中止しても</a:t>
            </a:r>
            <a:endParaRPr kumimoji="1" lang="en-US" altLang="ja-JP" sz="2000" kern="1200" dirty="0">
              <a:solidFill>
                <a:srgbClr val="FFFFFF"/>
              </a:solidFill>
              <a:latin typeface="+mn-ea"/>
              <a:cs typeface="Arial"/>
            </a:endParaRPr>
          </a:p>
          <a:p>
            <a:pPr lvl="0" defTabSz="457200">
              <a:spcAft>
                <a:spcPts val="1200"/>
              </a:spcAft>
              <a:buClrTx/>
              <a:defRPr/>
            </a:pPr>
            <a:r>
              <a:rPr kumimoji="1" lang="ja-JP" altLang="en-US" sz="2400" b="1" kern="1200" dirty="0">
                <a:solidFill>
                  <a:srgbClr val="FF9900"/>
                </a:solidFill>
                <a:latin typeface="+mn-ea"/>
                <a:cs typeface="Arial"/>
              </a:rPr>
              <a:t>２時間しか休めない</a:t>
            </a:r>
            <a:endParaRPr kumimoji="1" lang="en-US" altLang="ja-JP" sz="2400" b="1" kern="1200" dirty="0">
              <a:solidFill>
                <a:srgbClr val="FF9900"/>
              </a:solidFill>
              <a:latin typeface="+mn-ea"/>
              <a:cs typeface="Arial"/>
            </a:endParaRPr>
          </a:p>
          <a:p>
            <a:pPr lvl="0" defTabSz="457200">
              <a:spcAft>
                <a:spcPts val="1200"/>
              </a:spcAft>
              <a:buClrTx/>
              <a:defRPr/>
            </a:pPr>
            <a:r>
              <a:rPr kumimoji="1" lang="ja-JP" altLang="en-US" sz="2000" kern="1200" dirty="0">
                <a:solidFill>
                  <a:srgbClr val="FFFFFF"/>
                </a:solidFill>
                <a:latin typeface="+mn-ea"/>
                <a:cs typeface="Arial"/>
              </a:rPr>
              <a:t>▶防犯面や納品、清掃のため</a:t>
            </a:r>
            <a:endParaRPr kumimoji="1" lang="en-US" altLang="ja-JP" sz="2000" kern="1200" dirty="0">
              <a:solidFill>
                <a:srgbClr val="FFFFFF"/>
              </a:solidFill>
              <a:latin typeface="+mn-ea"/>
              <a:cs typeface="Arial"/>
            </a:endParaRPr>
          </a:p>
          <a:p>
            <a:pPr lvl="0" defTabSz="457200">
              <a:spcAft>
                <a:spcPts val="1200"/>
              </a:spcAft>
              <a:buClrTx/>
              <a:defRPr/>
            </a:pPr>
            <a:r>
              <a:rPr kumimoji="1" lang="ja-JP" altLang="en-US" sz="2400" b="1" kern="1200" dirty="0">
                <a:solidFill>
                  <a:srgbClr val="FF9900"/>
                </a:solidFill>
                <a:latin typeface="+mn-ea"/>
                <a:cs typeface="Arial"/>
              </a:rPr>
              <a:t>この２時間も従業員配置</a:t>
            </a:r>
            <a:endParaRPr kumimoji="1" lang="en-US" altLang="ja-JP" sz="2400" b="1" kern="1200" dirty="0">
              <a:solidFill>
                <a:srgbClr val="FF9900"/>
              </a:solidFill>
              <a:latin typeface="+mn-ea"/>
              <a:cs typeface="Arial"/>
            </a:endParaRPr>
          </a:p>
        </p:txBody>
      </p: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ヒアリング回答 </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深夜に行われる作業</a:t>
            </a:r>
          </a:p>
        </p:txBody>
      </p:sp>
      <p:sp>
        <p:nvSpPr>
          <p:cNvPr id="5" name="スライド番号プレースホルダー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altLang="ja-JP" sz="1400" b="0" i="0" u="none" strike="noStrike" kern="1200" cap="none" spc="0" normalizeH="0" baseline="0" noProof="0" dirty="0">
              <a:ln>
                <a:noFill/>
              </a:ln>
              <a:solidFill>
                <a:srgbClr val="FFFFFF"/>
              </a:solidFill>
              <a:effectLst/>
              <a:uLnTx/>
              <a:uFillTx/>
              <a:latin typeface="+mn-ea"/>
              <a:ea typeface="+mn-ea"/>
              <a:cs typeface="Arial"/>
              <a:sym typeface="Arial"/>
            </a:endParaRPr>
          </a:p>
        </p:txBody>
      </p:sp>
      <p:sp>
        <p:nvSpPr>
          <p:cNvPr id="3" name="テキスト ボックス 2">
            <a:extLst>
              <a:ext uri="{FF2B5EF4-FFF2-40B4-BE49-F238E27FC236}">
                <a16:creationId xmlns:a16="http://schemas.microsoft.com/office/drawing/2014/main" id="{1CAB38AB-679F-4F3B-911C-7A7321D34783}"/>
              </a:ext>
            </a:extLst>
          </p:cNvPr>
          <p:cNvSpPr txBox="1"/>
          <p:nvPr/>
        </p:nvSpPr>
        <p:spPr>
          <a:xfrm>
            <a:off x="161508" y="1143001"/>
            <a:ext cx="8881733" cy="12388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mn-ea"/>
                <a:ea typeface="+mn-ea"/>
                <a:cs typeface="Arial"/>
                <a:sym typeface="Arial"/>
              </a:rPr>
              <a:t>しかし！！もし仮に、、、</a:t>
            </a:r>
            <a:r>
              <a:rPr kumimoji="1" lang="en-US" altLang="ja-JP" sz="2400" b="0" i="0" u="none" strike="noStrike" kern="1200" cap="none" spc="0" normalizeH="0" baseline="0" noProof="0" dirty="0">
                <a:ln>
                  <a:noFill/>
                </a:ln>
                <a:solidFill>
                  <a:srgbClr val="000000"/>
                </a:solidFill>
                <a:effectLst/>
                <a:uLnTx/>
                <a:uFillTx/>
                <a:latin typeface="+mn-ea"/>
                <a:ea typeface="+mn-ea"/>
                <a:cs typeface="Arial"/>
                <a:sym typeface="Arial"/>
              </a:rPr>
              <a:t>(</a:t>
            </a:r>
            <a:r>
              <a:rPr kumimoji="1" lang="ja-JP" altLang="en-US" sz="2400" b="0" i="0" u="none" strike="noStrike" kern="1200" cap="none" spc="0" normalizeH="0" baseline="0" noProof="0" dirty="0">
                <a:ln>
                  <a:noFill/>
                </a:ln>
                <a:solidFill>
                  <a:srgbClr val="000000"/>
                </a:solidFill>
                <a:effectLst/>
                <a:uLnTx/>
                <a:uFillTx/>
                <a:latin typeface="+mn-ea"/>
                <a:ea typeface="+mn-ea"/>
                <a:cs typeface="Arial"/>
                <a:sym typeface="Arial"/>
              </a:rPr>
              <a:t>というコメントをいただいた</a:t>
            </a:r>
            <a:r>
              <a:rPr kumimoji="1" lang="en-US" altLang="ja-JP" sz="2400" b="0" i="0" u="none" strike="noStrike" kern="1200" cap="none" spc="0" normalizeH="0" baseline="0" noProof="0" dirty="0">
                <a:ln>
                  <a:noFill/>
                </a:ln>
                <a:solidFill>
                  <a:srgbClr val="000000"/>
                </a:solidFill>
                <a:effectLst/>
                <a:uLnTx/>
                <a:uFillTx/>
                <a:latin typeface="+mn-ea"/>
                <a:ea typeface="+mn-ea"/>
                <a:cs typeface="Arial"/>
                <a:sym typeface="Arial"/>
              </a:rPr>
              <a:t>)</a:t>
            </a:r>
            <a:endParaRPr kumimoji="1" lang="en-US" altLang="ja-JP" sz="2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mn-ea"/>
                <a:ea typeface="+mn-ea"/>
                <a:cs typeface="Arial"/>
                <a:sym typeface="Arial"/>
              </a:rPr>
              <a:t>コンビニ△△店が１時～５時の時間帯に営業中止</a:t>
            </a:r>
            <a:r>
              <a:rPr kumimoji="1" lang="ja-JP" altLang="en-US" sz="2800" b="0" i="0" u="none" strike="noStrike" kern="1200" cap="none" spc="0" normalizeH="0" baseline="0" noProof="0" dirty="0">
                <a:ln>
                  <a:noFill/>
                </a:ln>
                <a:solidFill>
                  <a:srgbClr val="000000"/>
                </a:solidFill>
                <a:effectLst/>
                <a:uLnTx/>
                <a:uFillTx/>
                <a:latin typeface="+mn-ea"/>
                <a:ea typeface="+mn-ea"/>
                <a:cs typeface="Arial"/>
                <a:sym typeface="Arial"/>
              </a:rPr>
              <a:t>したら？</a:t>
            </a:r>
            <a:endParaRPr kumimoji="1" lang="en-US" altLang="ja-JP" sz="2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6" name="角丸四角形 5"/>
          <p:cNvSpPr/>
          <p:nvPr/>
        </p:nvSpPr>
        <p:spPr>
          <a:xfrm>
            <a:off x="161508" y="5283326"/>
            <a:ext cx="8544342" cy="87001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深夜営業を中止したからと言って、休めるわけではない</a:t>
            </a:r>
          </a:p>
        </p:txBody>
      </p:sp>
      <p:pic>
        <p:nvPicPr>
          <p:cNvPr id="7" name="図 6"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13" y="2405615"/>
            <a:ext cx="2805927" cy="2668360"/>
          </a:xfrm>
          <a:prstGeom prst="rect">
            <a:avLst/>
          </a:prstGeom>
        </p:spPr>
      </p:pic>
      <p:sp>
        <p:nvSpPr>
          <p:cNvPr id="8" name="円 7"/>
          <p:cNvSpPr/>
          <p:nvPr/>
        </p:nvSpPr>
        <p:spPr>
          <a:xfrm rot="18133735">
            <a:off x="682882" y="2532312"/>
            <a:ext cx="2344355" cy="2362070"/>
          </a:xfrm>
          <a:prstGeom prst="pie">
            <a:avLst>
              <a:gd name="adj1" fmla="val 21454043"/>
              <a:gd name="adj2" fmla="val 7067841"/>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円 12"/>
          <p:cNvSpPr/>
          <p:nvPr/>
        </p:nvSpPr>
        <p:spPr>
          <a:xfrm rot="18133735">
            <a:off x="682883" y="2532311"/>
            <a:ext cx="2344355" cy="2362070"/>
          </a:xfrm>
          <a:prstGeom prst="pie">
            <a:avLst>
              <a:gd name="adj1" fmla="val 21454043"/>
              <a:gd name="adj2" fmla="val 169766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円 14"/>
          <p:cNvSpPr/>
          <p:nvPr/>
        </p:nvSpPr>
        <p:spPr>
          <a:xfrm rot="1936093">
            <a:off x="682881" y="2532313"/>
            <a:ext cx="2344355" cy="2362070"/>
          </a:xfrm>
          <a:prstGeom prst="pie">
            <a:avLst>
              <a:gd name="adj1" fmla="val 21454043"/>
              <a:gd name="adj2" fmla="val 169766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四角形吹き出し 8"/>
          <p:cNvSpPr/>
          <p:nvPr/>
        </p:nvSpPr>
        <p:spPr>
          <a:xfrm>
            <a:off x="3158831" y="2402597"/>
            <a:ext cx="1546335" cy="526898"/>
          </a:xfrm>
          <a:prstGeom prst="wedgeRectCallout">
            <a:avLst>
              <a:gd name="adj1" fmla="val -68549"/>
              <a:gd name="adj2" fmla="val 4892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閉店作業</a:t>
            </a:r>
            <a:endParaRPr kumimoji="1" lang="ja-JP" altLang="en-US" dirty="0"/>
          </a:p>
        </p:txBody>
      </p:sp>
      <p:sp>
        <p:nvSpPr>
          <p:cNvPr id="18" name="四角形吹き出し 17"/>
          <p:cNvSpPr/>
          <p:nvPr/>
        </p:nvSpPr>
        <p:spPr>
          <a:xfrm>
            <a:off x="3319041" y="4388304"/>
            <a:ext cx="1546335" cy="526898"/>
          </a:xfrm>
          <a:prstGeom prst="wedgeRectCallout">
            <a:avLst>
              <a:gd name="adj1" fmla="val -70271"/>
              <a:gd name="adj2" fmla="val -37009"/>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開店準備</a:t>
            </a:r>
            <a:endParaRPr kumimoji="1" lang="ja-JP" altLang="en-US" dirty="0"/>
          </a:p>
        </p:txBody>
      </p:sp>
    </p:spTree>
    <p:extLst>
      <p:ext uri="{BB962C8B-B14F-4D97-AF65-F5344CB8AC3E}">
        <p14:creationId xmlns:p14="http://schemas.microsoft.com/office/powerpoint/2010/main" val="412150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P spid="15" grpId="0" animBg="1"/>
      <p:bldP spid="9"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676315" y="3321124"/>
            <a:ext cx="3773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コンビニ店主の</a:t>
            </a:r>
            <a:r>
              <a:rPr kumimoji="1" lang="ja-JP" altLang="en-US" sz="2800" b="0" i="0" u="none" strike="noStrike" kern="0" cap="none" spc="0" normalizeH="0" baseline="0" noProof="0" dirty="0">
                <a:ln>
                  <a:noFill/>
                </a:ln>
                <a:solidFill>
                  <a:srgbClr val="008080"/>
                </a:solidFill>
                <a:effectLst/>
                <a:uLnTx/>
                <a:uFillTx/>
                <a:latin typeface="+mn-ea"/>
                <a:ea typeface="+mn-ea"/>
                <a:cs typeface="Arial"/>
                <a:sym typeface="Arial"/>
              </a:rPr>
              <a:t>負荷</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とは</a:t>
            </a:r>
            <a:r>
              <a:rPr kumimoji="1" lang="ja-JP" altLang="en-US" sz="2000" b="0" i="0" u="none" strike="noStrike" kern="0" cap="none" spc="0" normalizeH="0" baseline="0" noProof="0" dirty="0" err="1">
                <a:ln>
                  <a:noFill/>
                </a:ln>
                <a:solidFill>
                  <a:srgbClr val="000000"/>
                </a:solidFill>
                <a:effectLst/>
                <a:uLnTx/>
                <a:uFillTx/>
                <a:latin typeface="+mn-ea"/>
                <a:ea typeface="+mn-ea"/>
                <a:cs typeface="Arial"/>
                <a:sym typeface="Arial"/>
              </a:rPr>
              <a:t>、、、</a:t>
            </a:r>
            <a:r>
              <a:rPr kumimoji="1" lang="ja-JP" altLang="en-US" sz="2000" b="0" i="0" u="none" strike="noStrike" kern="0" cap="none" spc="0" normalizeH="0" baseline="0" noProof="0" dirty="0">
                <a:ln>
                  <a:noFill/>
                </a:ln>
                <a:solidFill>
                  <a:srgbClr val="000000"/>
                </a:solidFill>
                <a:effectLst/>
                <a:uLnTx/>
                <a:uFillTx/>
                <a:latin typeface="+mn-ea"/>
                <a:ea typeface="+mn-ea"/>
                <a:cs typeface="Arial"/>
                <a:sym typeface="Arial"/>
              </a:rPr>
              <a:t>？</a:t>
            </a:r>
          </a:p>
        </p:txBody>
      </p: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ヒアリング回答</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店長板挟み問題</a:t>
            </a:r>
          </a:p>
        </p:txBody>
      </p:sp>
      <p:graphicFrame>
        <p:nvGraphicFramePr>
          <p:cNvPr id="2" name="図表 1">
            <a:extLst>
              <a:ext uri="{FF2B5EF4-FFF2-40B4-BE49-F238E27FC236}">
                <a16:creationId xmlns:a16="http://schemas.microsoft.com/office/drawing/2014/main" id="{57D17FE8-82D8-459B-8394-E58DAE973A2A}"/>
              </a:ext>
            </a:extLst>
          </p:cNvPr>
          <p:cNvGraphicFramePr/>
          <p:nvPr/>
        </p:nvGraphicFramePr>
        <p:xfrm>
          <a:off x="1246908" y="3501100"/>
          <a:ext cx="6509383" cy="3124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テキスト ボックス 3">
            <a:extLst>
              <a:ext uri="{FF2B5EF4-FFF2-40B4-BE49-F238E27FC236}">
                <a16:creationId xmlns:a16="http://schemas.microsoft.com/office/drawing/2014/main" id="{7567D1FF-6E28-49F4-9AFD-4D6CE9BC122A}"/>
              </a:ext>
            </a:extLst>
          </p:cNvPr>
          <p:cNvSpPr txBox="1"/>
          <p:nvPr/>
        </p:nvSpPr>
        <p:spPr>
          <a:xfrm flipH="1">
            <a:off x="4792662" y="6381756"/>
            <a:ext cx="4283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0" i="0" u="none" strike="noStrike" kern="0" cap="none" spc="0" normalizeH="0" baseline="0" noProof="0" dirty="0">
                <a:ln>
                  <a:noFill/>
                </a:ln>
                <a:solidFill>
                  <a:srgbClr val="000000"/>
                </a:solidFill>
                <a:effectLst/>
                <a:uLnTx/>
                <a:uFillTx/>
                <a:latin typeface="+mn-ea"/>
                <a:ea typeface="+mn-ea"/>
                <a:cs typeface="Arial"/>
                <a:sym typeface="Arial"/>
              </a:rPr>
              <a:t>（セブンイレブン国際会議場前店様の意見を参考）</a:t>
            </a:r>
          </a:p>
        </p:txBody>
      </p:sp>
      <p:sp>
        <p:nvSpPr>
          <p:cNvPr id="5" name="爆発: 8 pt 4">
            <a:extLst>
              <a:ext uri="{FF2B5EF4-FFF2-40B4-BE49-F238E27FC236}">
                <a16:creationId xmlns:a16="http://schemas.microsoft.com/office/drawing/2014/main" id="{0E680658-8B4E-418E-9B49-9C4B4C64839C}"/>
              </a:ext>
            </a:extLst>
          </p:cNvPr>
          <p:cNvSpPr/>
          <p:nvPr/>
        </p:nvSpPr>
        <p:spPr>
          <a:xfrm rot="571449">
            <a:off x="196313" y="3639615"/>
            <a:ext cx="8954570" cy="2847526"/>
          </a:xfrm>
          <a:prstGeom prst="irregularSeal1">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5400" b="1" i="0" u="none" strike="noStrike" kern="0" cap="none" spc="0" normalizeH="0" baseline="0" noProof="0" dirty="0">
                <a:ln>
                  <a:noFill/>
                </a:ln>
                <a:solidFill>
                  <a:srgbClr val="000000"/>
                </a:solidFill>
                <a:effectLst/>
                <a:uLnTx/>
                <a:uFillTx/>
                <a:latin typeface="+mn-ea"/>
                <a:cs typeface="+mn-cs"/>
                <a:sym typeface="Arial"/>
              </a:rPr>
              <a:t>店長板挟み問題</a:t>
            </a:r>
            <a:endParaRPr kumimoji="1" lang="en-US" altLang="ja-JP" sz="5400" b="1" i="0" u="none" strike="noStrike" kern="0" cap="none" spc="0" normalizeH="0" baseline="0" noProof="0" dirty="0">
              <a:ln>
                <a:noFill/>
              </a:ln>
              <a:solidFill>
                <a:srgbClr val="000000"/>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600" b="0" i="0" u="none" strike="noStrike" kern="0" cap="none" spc="0" normalizeH="0" baseline="0" noProof="0" dirty="0">
              <a:ln>
                <a:noFill/>
              </a:ln>
              <a:solidFill>
                <a:srgbClr val="FFFFFF"/>
              </a:solidFill>
              <a:effectLst/>
              <a:uLnTx/>
              <a:uFillTx/>
              <a:latin typeface="+mn-ea"/>
              <a:cs typeface="+mn-cs"/>
              <a:sym typeface="Arial"/>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nvGrpSpPr>
          <p:cNvPr id="9" name="グループ化 8"/>
          <p:cNvGrpSpPr/>
          <p:nvPr/>
        </p:nvGrpSpPr>
        <p:grpSpPr>
          <a:xfrm>
            <a:off x="1448008" y="1792272"/>
            <a:ext cx="6247984" cy="826641"/>
            <a:chOff x="1326113" y="1792272"/>
            <a:chExt cx="6247984" cy="826641"/>
          </a:xfrm>
        </p:grpSpPr>
        <p:sp>
          <p:nvSpPr>
            <p:cNvPr id="11" name="正方形/長方形 10"/>
            <p:cNvSpPr/>
            <p:nvPr/>
          </p:nvSpPr>
          <p:spPr>
            <a:xfrm>
              <a:off x="1326113" y="1794852"/>
              <a:ext cx="2491285" cy="824061"/>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000000"/>
                  </a:solidFill>
                  <a:effectLst/>
                  <a:uLnTx/>
                  <a:uFillTx/>
                  <a:latin typeface="+mn-ea"/>
                  <a:cs typeface="+mn-cs"/>
                  <a:sym typeface="Arial"/>
                </a:rPr>
                <a:t>大手コンビニ企業</a:t>
              </a:r>
              <a:endParaRPr kumimoji="1" lang="en-US" altLang="ja-JP" sz="2000" b="0" i="0" u="none" strike="noStrike" kern="0" cap="none" spc="0" normalizeH="0" baseline="0" noProof="0" dirty="0">
                <a:ln>
                  <a:noFill/>
                </a:ln>
                <a:solidFill>
                  <a:srgbClr val="000000"/>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000" b="0" i="0" u="none" strike="noStrike" kern="0" cap="none" spc="0" normalizeH="0" baseline="0" noProof="0" dirty="0">
                  <a:ln>
                    <a:noFill/>
                  </a:ln>
                  <a:solidFill>
                    <a:srgbClr val="FF6600"/>
                  </a:solidFill>
                  <a:effectLst/>
                  <a:uLnTx/>
                  <a:uFillTx/>
                  <a:latin typeface="+mn-ea"/>
                  <a:cs typeface="+mn-cs"/>
                  <a:sym typeface="Arial"/>
                </a:rPr>
                <a:t>24</a:t>
              </a:r>
              <a:r>
                <a:rPr kumimoji="0" lang="ja-JP" altLang="en-US" sz="2000" b="0" i="0" u="none" strike="noStrike" kern="0" cap="none" spc="0" normalizeH="0" baseline="0" noProof="0" dirty="0">
                  <a:ln>
                    <a:noFill/>
                  </a:ln>
                  <a:solidFill>
                    <a:srgbClr val="FF6600"/>
                  </a:solidFill>
                  <a:effectLst/>
                  <a:uLnTx/>
                  <a:uFillTx/>
                  <a:latin typeface="+mn-ea"/>
                  <a:cs typeface="+mn-cs"/>
                  <a:sym typeface="Arial"/>
                </a:rPr>
                <a:t>時間営業を求める</a:t>
              </a:r>
              <a:endParaRPr kumimoji="1" lang="ja-JP" altLang="en-US" sz="2000" b="0" i="0" u="none" strike="noStrike" kern="0" cap="none" spc="0" normalizeH="0" baseline="0" noProof="0" dirty="0">
                <a:ln>
                  <a:noFill/>
                </a:ln>
                <a:solidFill>
                  <a:srgbClr val="FF6600"/>
                </a:solidFill>
                <a:effectLst/>
                <a:uLnTx/>
                <a:uFillTx/>
                <a:latin typeface="+mn-ea"/>
                <a:cs typeface="+mn-cs"/>
                <a:sym typeface="Arial"/>
              </a:endParaRPr>
            </a:p>
          </p:txBody>
        </p:sp>
        <p:sp>
          <p:nvSpPr>
            <p:cNvPr id="12" name="正方形/長方形 11"/>
            <p:cNvSpPr/>
            <p:nvPr/>
          </p:nvSpPr>
          <p:spPr>
            <a:xfrm>
              <a:off x="5082812" y="1792272"/>
              <a:ext cx="2491285" cy="824061"/>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000000"/>
                  </a:solidFill>
                  <a:effectLst/>
                  <a:uLnTx/>
                  <a:uFillTx/>
                  <a:latin typeface="+mn-ea"/>
                  <a:cs typeface="+mn-cs"/>
                  <a:sym typeface="Arial"/>
                </a:rPr>
                <a:t>・コンビニ</a:t>
              </a:r>
              <a:r>
                <a:rPr kumimoji="1" lang="ja-JP" altLang="en-US" sz="2000" b="0" i="0" u="none" strike="noStrike" kern="0" cap="none" spc="0" normalizeH="0" baseline="0" noProof="0" dirty="0">
                  <a:ln>
                    <a:noFill/>
                  </a:ln>
                  <a:solidFill>
                    <a:srgbClr val="008080"/>
                  </a:solidFill>
                  <a:effectLst/>
                  <a:uLnTx/>
                  <a:uFillTx/>
                  <a:latin typeface="+mn-ea"/>
                  <a:cs typeface="+mn-cs"/>
                  <a:sym typeface="Arial"/>
                </a:rPr>
                <a:t>店主</a:t>
              </a:r>
              <a:r>
                <a:rPr kumimoji="1" lang="ja-JP" altLang="en-US" sz="2000" b="0" i="0" u="none" strike="noStrike" kern="0" cap="none" spc="0" normalizeH="0" baseline="0" noProof="0" dirty="0">
                  <a:ln>
                    <a:noFill/>
                  </a:ln>
                  <a:solidFill>
                    <a:srgbClr val="000000"/>
                  </a:solidFill>
                  <a:effectLst/>
                  <a:uLnTx/>
                  <a:uFillTx/>
                  <a:latin typeface="+mn-ea"/>
                  <a:cs typeface="+mn-cs"/>
                  <a:sym typeface="Arial"/>
                </a:rPr>
                <a:t>に</a:t>
              </a:r>
              <a:r>
                <a:rPr kumimoji="0" lang="ja-JP" altLang="en-US" sz="2000" b="0" i="0" u="none" strike="noStrike" kern="0" cap="none" spc="0" normalizeH="0" baseline="0" noProof="0" dirty="0">
                  <a:ln>
                    <a:noFill/>
                  </a:ln>
                  <a:solidFill>
                    <a:srgbClr val="008080"/>
                  </a:solidFill>
                  <a:effectLst/>
                  <a:uLnTx/>
                  <a:uFillTx/>
                  <a:latin typeface="+mn-ea"/>
                  <a:cs typeface="+mn-cs"/>
                  <a:sym typeface="Arial"/>
                </a:rPr>
                <a:t>負荷</a:t>
              </a:r>
            </a:p>
          </p:txBody>
        </p:sp>
        <p:sp>
          <p:nvSpPr>
            <p:cNvPr id="13" name="右矢印 12"/>
            <p:cNvSpPr/>
            <p:nvPr/>
          </p:nvSpPr>
          <p:spPr>
            <a:xfrm>
              <a:off x="4011955" y="1907133"/>
              <a:ext cx="876300" cy="662100"/>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grpSp>
      <p:sp>
        <p:nvSpPr>
          <p:cNvPr id="7" name="テキスト ボックス 6"/>
          <p:cNvSpPr txBox="1"/>
          <p:nvPr/>
        </p:nvSpPr>
        <p:spPr>
          <a:xfrm>
            <a:off x="3066061" y="1190315"/>
            <a:ext cx="32150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0" i="0" u="none" strike="noStrike" kern="0" cap="none" spc="0" normalizeH="0" baseline="0" noProof="0" dirty="0">
                <a:ln>
                  <a:noFill/>
                </a:ln>
                <a:solidFill>
                  <a:srgbClr val="008080"/>
                </a:solidFill>
                <a:effectLst/>
                <a:uLnTx/>
                <a:uFillTx/>
                <a:latin typeface="+mn-ea"/>
                <a:ea typeface="+mn-ea"/>
                <a:cs typeface="Arial"/>
                <a:sym typeface="Arial"/>
              </a:rPr>
              <a:t>社会的ジレンマ</a:t>
            </a:r>
            <a:endParaRPr kumimoji="1" lang="en-US" altLang="ja-JP" sz="3200" b="0" i="0" u="none" strike="noStrike" kern="0" cap="none" spc="0" normalizeH="0" baseline="0" noProof="0" dirty="0">
              <a:ln>
                <a:noFill/>
              </a:ln>
              <a:solidFill>
                <a:srgbClr val="008080"/>
              </a:solidFill>
              <a:effectLst/>
              <a:uLnTx/>
              <a:uFillTx/>
              <a:latin typeface="+mn-ea"/>
              <a:ea typeface="+mn-ea"/>
              <a:cs typeface="Arial"/>
              <a:sym typeface="Arial"/>
            </a:endParaRPr>
          </a:p>
        </p:txBody>
      </p:sp>
    </p:spTree>
    <p:extLst>
      <p:ext uri="{BB962C8B-B14F-4D97-AF65-F5344CB8AC3E}">
        <p14:creationId xmlns:p14="http://schemas.microsoft.com/office/powerpoint/2010/main" val="36931603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P spid="4" grpId="0"/>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40995"/>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ヒアリング回答</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en-US" altLang="ja-JP" sz="2800" b="0" i="0" u="none" strike="noStrike" kern="0" cap="none" spc="0" normalizeH="0" baseline="0" noProof="0" dirty="0">
                <a:ln>
                  <a:noFill/>
                </a:ln>
                <a:solidFill>
                  <a:srgbClr val="FFFFFF"/>
                </a:solidFill>
                <a:effectLst/>
                <a:uLnTx/>
                <a:uFillTx/>
                <a:latin typeface="+mn-ea"/>
                <a:ea typeface="+mn-ea"/>
                <a:cs typeface="+mj-cs"/>
                <a:sym typeface="Arial"/>
              </a:rPr>
              <a:t>24</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時間営業中止メリット</a:t>
            </a: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graphicFrame>
        <p:nvGraphicFramePr>
          <p:cNvPr id="16" name="図表 15">
            <a:extLst>
              <a:ext uri="{FF2B5EF4-FFF2-40B4-BE49-F238E27FC236}">
                <a16:creationId xmlns:a16="http://schemas.microsoft.com/office/drawing/2014/main" id="{57D17FE8-82D8-459B-8394-E58DAE973A2A}"/>
              </a:ext>
            </a:extLst>
          </p:cNvPr>
          <p:cNvGraphicFramePr/>
          <p:nvPr/>
        </p:nvGraphicFramePr>
        <p:xfrm>
          <a:off x="166255" y="3460511"/>
          <a:ext cx="5316248" cy="2826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図表 8"/>
          <p:cNvGraphicFramePr/>
          <p:nvPr/>
        </p:nvGraphicFramePr>
        <p:xfrm>
          <a:off x="1472737" y="840046"/>
          <a:ext cx="6198523" cy="27843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円形吹き出し 9"/>
          <p:cNvSpPr/>
          <p:nvPr/>
        </p:nvSpPr>
        <p:spPr>
          <a:xfrm>
            <a:off x="5706341" y="3267834"/>
            <a:ext cx="3362498" cy="1465989"/>
          </a:xfrm>
          <a:prstGeom prst="wedgeEllipseCallout">
            <a:avLst>
              <a:gd name="adj1" fmla="val -27013"/>
              <a:gd name="adj2" fmla="val 73274"/>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sng" strike="noStrike" kern="0" cap="none" spc="0" normalizeH="0" baseline="0" noProof="0" dirty="0">
                <a:ln>
                  <a:noFill/>
                </a:ln>
                <a:solidFill>
                  <a:srgbClr val="000000"/>
                </a:solidFill>
                <a:effectLst/>
                <a:uLnTx/>
                <a:uFillTx/>
                <a:latin typeface="+mn-ea"/>
                <a:cs typeface="+mn-cs"/>
                <a:sym typeface="Arial"/>
              </a:rPr>
              <a:t>人件費が削減できる</a:t>
            </a:r>
            <a:endParaRPr kumimoji="1" lang="en-US" altLang="ja-JP" sz="2000" b="0" i="0" u="sng" strike="noStrike" kern="0" cap="none" spc="0" normalizeH="0" baseline="0" noProof="0" dirty="0">
              <a:ln>
                <a:noFill/>
              </a:ln>
              <a:solidFill>
                <a:srgbClr val="000000"/>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000000"/>
                </a:solidFill>
                <a:effectLst/>
                <a:uLnTx/>
                <a:uFillTx/>
                <a:latin typeface="+mn-ea"/>
                <a:cs typeface="+mn-cs"/>
                <a:sym typeface="Arial"/>
              </a:rPr>
              <a:t>という意見が多数</a:t>
            </a:r>
            <a:endParaRPr kumimoji="1" lang="en-US" altLang="ja-JP" sz="2000" b="0" i="0" u="none" strike="noStrike" kern="0" cap="none" spc="0" normalizeH="0" baseline="0" noProof="0" dirty="0">
              <a:ln>
                <a:noFill/>
              </a:ln>
              <a:solidFill>
                <a:srgbClr val="000000"/>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b="0" i="0" u="none" strike="noStrike" kern="0" cap="none" spc="0" normalizeH="0" baseline="0" noProof="0" dirty="0">
                <a:ln>
                  <a:noFill/>
                </a:ln>
                <a:solidFill>
                  <a:srgbClr val="000000"/>
                </a:solidFill>
                <a:effectLst/>
                <a:uLnTx/>
                <a:uFillTx/>
                <a:latin typeface="+mn-ea"/>
                <a:cs typeface="+mn-cs"/>
                <a:sym typeface="Arial"/>
              </a:rPr>
              <a:t>（</a:t>
            </a:r>
            <a:r>
              <a:rPr kumimoji="1" lang="en-US" altLang="ja-JP" sz="1800" b="0" i="0" u="none" strike="noStrike" kern="0" cap="none" spc="0" normalizeH="0" baseline="0" noProof="0" dirty="0">
                <a:ln>
                  <a:noFill/>
                </a:ln>
                <a:solidFill>
                  <a:srgbClr val="000000"/>
                </a:solidFill>
                <a:effectLst/>
                <a:uLnTx/>
                <a:uFillTx/>
                <a:latin typeface="+mn-ea"/>
                <a:cs typeface="+mn-cs"/>
                <a:sym typeface="Arial"/>
              </a:rPr>
              <a:t>7/9</a:t>
            </a:r>
            <a:r>
              <a:rPr kumimoji="1" lang="ja-JP" altLang="en-US" sz="1800" b="0" i="0" u="none" strike="noStrike" kern="0" cap="none" spc="0" normalizeH="0" baseline="0" noProof="0" dirty="0">
                <a:ln>
                  <a:noFill/>
                </a:ln>
                <a:solidFill>
                  <a:srgbClr val="000000"/>
                </a:solidFill>
                <a:effectLst/>
                <a:uLnTx/>
                <a:uFillTx/>
                <a:latin typeface="+mn-ea"/>
                <a:cs typeface="+mn-cs"/>
                <a:sym typeface="Arial"/>
              </a:rPr>
              <a:t>店舗）</a:t>
            </a:r>
            <a:endParaRPr kumimoji="1" lang="en-US" altLang="ja-JP" sz="1800" b="0" i="0" u="none" strike="noStrike" kern="0" cap="none" spc="0" normalizeH="0" baseline="0" noProof="0" dirty="0">
              <a:ln>
                <a:noFill/>
              </a:ln>
              <a:solidFill>
                <a:srgbClr val="000000"/>
              </a:solidFill>
              <a:effectLst/>
              <a:uLnTx/>
              <a:uFillTx/>
              <a:latin typeface="+mn-ea"/>
              <a:cs typeface="+mn-cs"/>
              <a:sym typeface="Arial"/>
            </a:endParaRPr>
          </a:p>
        </p:txBody>
      </p:sp>
      <p:pic>
        <p:nvPicPr>
          <p:cNvPr id="1026" name="Picture 2" descr="ãã³ã¶ã¤ããã¦ããäººãã¡ã®ã¤ã©ã¹ã"/>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06588" y="5086710"/>
            <a:ext cx="2381596" cy="164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903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矢印: 左右 4">
            <a:extLst>
              <a:ext uri="{FF2B5EF4-FFF2-40B4-BE49-F238E27FC236}">
                <a16:creationId xmlns:a16="http://schemas.microsoft.com/office/drawing/2014/main" id="{05D8B3D7-5ED3-4154-BC8F-5714D731EFA2}"/>
              </a:ext>
            </a:extLst>
          </p:cNvPr>
          <p:cNvSpPr/>
          <p:nvPr/>
        </p:nvSpPr>
        <p:spPr>
          <a:xfrm rot="8623899">
            <a:off x="1087423" y="4010991"/>
            <a:ext cx="6718193" cy="374766"/>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9" name="楕円 48">
            <a:extLst>
              <a:ext uri="{FF2B5EF4-FFF2-40B4-BE49-F238E27FC236}">
                <a16:creationId xmlns:a16="http://schemas.microsoft.com/office/drawing/2014/main" id="{91CEDEA6-6836-4FDF-AB33-B49F79A71454}"/>
              </a:ext>
            </a:extLst>
          </p:cNvPr>
          <p:cNvSpPr/>
          <p:nvPr/>
        </p:nvSpPr>
        <p:spPr>
          <a:xfrm>
            <a:off x="6771070" y="2455645"/>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pic>
        <p:nvPicPr>
          <p:cNvPr id="31" name="図 30"/>
          <p:cNvPicPr>
            <a:picLocks noChangeAspect="1"/>
          </p:cNvPicPr>
          <p:nvPr/>
        </p:nvPicPr>
        <p:blipFill>
          <a:blip r:embed="rId3"/>
          <a:stretch>
            <a:fillRect/>
          </a:stretch>
        </p:blipFill>
        <p:spPr>
          <a:xfrm>
            <a:off x="334691" y="2193290"/>
            <a:ext cx="2015049" cy="1587842"/>
          </a:xfrm>
          <a:prstGeom prst="rect">
            <a:avLst/>
          </a:prstGeom>
        </p:spPr>
      </p:pic>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34" name="テキスト ボックス 33">
            <a:extLst>
              <a:ext uri="{FF2B5EF4-FFF2-40B4-BE49-F238E27FC236}">
                <a16:creationId xmlns:a16="http://schemas.microsoft.com/office/drawing/2014/main" id="{3EBA78F2-3F13-4304-B7CF-E8884EC87C1A}"/>
              </a:ext>
            </a:extLst>
          </p:cNvPr>
          <p:cNvSpPr txBox="1"/>
          <p:nvPr/>
        </p:nvSpPr>
        <p:spPr>
          <a:xfrm>
            <a:off x="7015685" y="1655728"/>
            <a:ext cx="1850186"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中止したい</a:t>
            </a:r>
            <a:endParaRPr kumimoji="1" lang="ja-JP" altLang="en-US" sz="66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8" name="楕円 37">
            <a:extLst>
              <a:ext uri="{FF2B5EF4-FFF2-40B4-BE49-F238E27FC236}">
                <a16:creationId xmlns:a16="http://schemas.microsoft.com/office/drawing/2014/main" id="{B93EE6B1-8A34-4626-BD8E-38A67CF784E3}"/>
              </a:ext>
            </a:extLst>
          </p:cNvPr>
          <p:cNvSpPr/>
          <p:nvPr/>
        </p:nvSpPr>
        <p:spPr>
          <a:xfrm>
            <a:off x="2299103" y="5693092"/>
            <a:ext cx="1929271" cy="684908"/>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9" name="楕円 38">
            <a:extLst>
              <a:ext uri="{FF2B5EF4-FFF2-40B4-BE49-F238E27FC236}">
                <a16:creationId xmlns:a16="http://schemas.microsoft.com/office/drawing/2014/main" id="{C94616A9-099E-456A-B08C-5311C618B4C0}"/>
              </a:ext>
            </a:extLst>
          </p:cNvPr>
          <p:cNvSpPr/>
          <p:nvPr/>
        </p:nvSpPr>
        <p:spPr>
          <a:xfrm>
            <a:off x="3141454" y="3175847"/>
            <a:ext cx="1929271" cy="684908"/>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2" name="楕円 41">
            <a:extLst>
              <a:ext uri="{FF2B5EF4-FFF2-40B4-BE49-F238E27FC236}">
                <a16:creationId xmlns:a16="http://schemas.microsoft.com/office/drawing/2014/main" id="{42D7EB53-12E3-451A-A53E-5ABA13D310A8}"/>
              </a:ext>
            </a:extLst>
          </p:cNvPr>
          <p:cNvSpPr/>
          <p:nvPr/>
        </p:nvSpPr>
        <p:spPr>
          <a:xfrm>
            <a:off x="1775568" y="4151497"/>
            <a:ext cx="1929271" cy="684908"/>
          </a:xfrm>
          <a:prstGeom prst="ellipse">
            <a:avLst/>
          </a:prstGeom>
          <a:solidFill>
            <a:srgbClr val="008080"/>
          </a:solidFill>
          <a:ln w="127000" cap="flat" cmpd="sng" algn="ctr">
            <a:solidFill>
              <a:srgbClr val="003366"/>
            </a:solidFill>
            <a:prstDash val="solid"/>
            <a:rou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3" name="楕円 42">
            <a:extLst>
              <a:ext uri="{FF2B5EF4-FFF2-40B4-BE49-F238E27FC236}">
                <a16:creationId xmlns:a16="http://schemas.microsoft.com/office/drawing/2014/main" id="{0FB99763-2D86-48EE-9E9A-6304D6ACC2C4}"/>
              </a:ext>
            </a:extLst>
          </p:cNvPr>
          <p:cNvSpPr/>
          <p:nvPr/>
        </p:nvSpPr>
        <p:spPr>
          <a:xfrm>
            <a:off x="599373" y="5096103"/>
            <a:ext cx="1877623" cy="677926"/>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mn-ea"/>
                <a:ea typeface="+mn-ea"/>
                <a:cs typeface="Arial"/>
                <a:sym typeface="Arial"/>
              </a:rPr>
              <a:t>ファミマ</a:t>
            </a: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4" name="楕円 43">
            <a:extLst>
              <a:ext uri="{FF2B5EF4-FFF2-40B4-BE49-F238E27FC236}">
                <a16:creationId xmlns:a16="http://schemas.microsoft.com/office/drawing/2014/main" id="{48E9B35C-2672-4C24-9339-9AA33EC879C0}"/>
              </a:ext>
            </a:extLst>
          </p:cNvPr>
          <p:cNvSpPr/>
          <p:nvPr/>
        </p:nvSpPr>
        <p:spPr>
          <a:xfrm>
            <a:off x="3597421" y="4661368"/>
            <a:ext cx="1929271" cy="684908"/>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6" name="楕円 45">
            <a:extLst>
              <a:ext uri="{FF2B5EF4-FFF2-40B4-BE49-F238E27FC236}">
                <a16:creationId xmlns:a16="http://schemas.microsoft.com/office/drawing/2014/main" id="{CFF69CE8-659C-4082-8C78-7DE226808577}"/>
              </a:ext>
            </a:extLst>
          </p:cNvPr>
          <p:cNvSpPr/>
          <p:nvPr/>
        </p:nvSpPr>
        <p:spPr>
          <a:xfrm>
            <a:off x="4626795" y="3981571"/>
            <a:ext cx="1929271" cy="684908"/>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6" name="四角形吹き出し 25"/>
          <p:cNvSpPr/>
          <p:nvPr/>
        </p:nvSpPr>
        <p:spPr>
          <a:xfrm>
            <a:off x="6771070" y="4679003"/>
            <a:ext cx="2218217" cy="814867"/>
          </a:xfrm>
          <a:prstGeom prst="wedgeRectCallout">
            <a:avLst>
              <a:gd name="adj1" fmla="val -31077"/>
              <a:gd name="adj2" fmla="val -91969"/>
            </a:avLst>
          </a:prstGeom>
          <a:solidFill>
            <a:srgbClr val="FF6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mn-ea"/>
                <a:cs typeface="+mn-cs"/>
                <a:sym typeface="Arial"/>
              </a:rPr>
              <a:t>学生エリア</a:t>
            </a:r>
            <a:endParaRPr kumimoji="1" lang="en-US" altLang="ja-JP" sz="2800" b="1" i="0" u="none" strike="noStrike" kern="0" cap="none" spc="0" normalizeH="0" baseline="0" noProof="0" dirty="0">
              <a:ln>
                <a:noFill/>
              </a:ln>
              <a:solidFill>
                <a:srgbClr val="FFFFFF"/>
              </a:solidFill>
              <a:effectLst/>
              <a:uLnTx/>
              <a:uFillTx/>
              <a:latin typeface="+mn-ea"/>
              <a:cs typeface="+mn-cs"/>
              <a:sym typeface="Arial"/>
            </a:endParaRPr>
          </a:p>
        </p:txBody>
      </p:sp>
      <p:sp>
        <p:nvSpPr>
          <p:cNvPr id="27" name="四角形吹き出し 26"/>
          <p:cNvSpPr/>
          <p:nvPr/>
        </p:nvSpPr>
        <p:spPr>
          <a:xfrm>
            <a:off x="4422308" y="5961377"/>
            <a:ext cx="2218217" cy="814867"/>
          </a:xfrm>
          <a:prstGeom prst="wedgeRectCallout">
            <a:avLst>
              <a:gd name="adj1" fmla="val -50145"/>
              <a:gd name="adj2" fmla="val -79426"/>
            </a:avLst>
          </a:prstGeom>
          <a:solidFill>
            <a:srgbClr val="003366"/>
          </a:solid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FFFFFF"/>
                </a:solidFill>
                <a:effectLst/>
                <a:uLnTx/>
                <a:uFillTx/>
                <a:latin typeface="+mn-ea"/>
                <a:cs typeface="+mn-cs"/>
                <a:sym typeface="Arial"/>
              </a:rPr>
              <a:t>主要道沿い</a:t>
            </a:r>
            <a:endParaRPr kumimoji="1" lang="en-US" altLang="ja-JP" sz="2800" b="1" i="0" u="none" strike="noStrike" kern="0" cap="none" spc="0" normalizeH="0" baseline="0" noProof="0" dirty="0">
              <a:ln>
                <a:noFill/>
              </a:ln>
              <a:solidFill>
                <a:srgbClr val="FFFFFF"/>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深夜営業中止</a:t>
            </a:r>
            <a:r>
              <a:rPr lang="ja-JP" altLang="en-US" sz="2400" dirty="0">
                <a:solidFill>
                  <a:srgbClr val="FFFFFF"/>
                </a:solidFill>
                <a:latin typeface="+mn-ea"/>
                <a:ea typeface="+mn-ea"/>
              </a:rPr>
              <a:t>意欲</a:t>
            </a:r>
            <a:endPar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endParaRPr>
          </a:p>
        </p:txBody>
      </p:sp>
      <p:sp>
        <p:nvSpPr>
          <p:cNvPr id="29" name="楕円 28">
            <a:extLst>
              <a:ext uri="{FF2B5EF4-FFF2-40B4-BE49-F238E27FC236}">
                <a16:creationId xmlns:a16="http://schemas.microsoft.com/office/drawing/2014/main" id="{9D6BDB0B-3633-424F-9DF9-4D4F71927A4E}"/>
              </a:ext>
            </a:extLst>
          </p:cNvPr>
          <p:cNvSpPr/>
          <p:nvPr/>
        </p:nvSpPr>
        <p:spPr>
          <a:xfrm>
            <a:off x="5478293" y="3272497"/>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1" name="楕円 40">
            <a:extLst>
              <a:ext uri="{FF2B5EF4-FFF2-40B4-BE49-F238E27FC236}">
                <a16:creationId xmlns:a16="http://schemas.microsoft.com/office/drawing/2014/main" id="{B477D33D-53AC-4F19-9B28-EDC3705FE9B4}"/>
              </a:ext>
            </a:extLst>
          </p:cNvPr>
          <p:cNvSpPr/>
          <p:nvPr/>
        </p:nvSpPr>
        <p:spPr>
          <a:xfrm>
            <a:off x="4841799" y="1945532"/>
            <a:ext cx="1929271" cy="684908"/>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 name="楕円 3"/>
          <p:cNvSpPr/>
          <p:nvPr/>
        </p:nvSpPr>
        <p:spPr>
          <a:xfrm>
            <a:off x="3098800" y="1850894"/>
            <a:ext cx="4540250" cy="2945551"/>
          </a:xfrm>
          <a:prstGeom prst="ellipse">
            <a:avLst/>
          </a:prstGeom>
          <a:noFill/>
          <a:ln w="1016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p:cNvSpPr/>
          <p:nvPr/>
        </p:nvSpPr>
        <p:spPr>
          <a:xfrm>
            <a:off x="546396" y="4066797"/>
            <a:ext cx="3950922" cy="2731733"/>
          </a:xfrm>
          <a:prstGeom prst="ellipse">
            <a:avLst/>
          </a:prstGeom>
          <a:noFill/>
          <a:ln w="1016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5AEF40B9-6252-4540-9C24-F428A5D6F31E}"/>
              </a:ext>
            </a:extLst>
          </p:cNvPr>
          <p:cNvSpPr txBox="1"/>
          <p:nvPr/>
        </p:nvSpPr>
        <p:spPr>
          <a:xfrm>
            <a:off x="16335" y="6217625"/>
            <a:ext cx="2385589"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中止したくない</a:t>
            </a:r>
          </a:p>
        </p:txBody>
      </p:sp>
      <p:sp>
        <p:nvSpPr>
          <p:cNvPr id="5" name="テキスト ボックス 4"/>
          <p:cNvSpPr txBox="1"/>
          <p:nvPr/>
        </p:nvSpPr>
        <p:spPr>
          <a:xfrm>
            <a:off x="334691" y="1229781"/>
            <a:ext cx="4134465" cy="523220"/>
          </a:xfrm>
          <a:prstGeom prst="rect">
            <a:avLst/>
          </a:prstGeom>
          <a:noFill/>
          <a:ln>
            <a:solidFill>
              <a:schemeClr val="tx1"/>
            </a:solidFill>
          </a:ln>
        </p:spPr>
        <p:txBody>
          <a:bodyPr wrap="none" rtlCol="0">
            <a:spAutoFit/>
          </a:bodyPr>
          <a:lstStyle/>
          <a:p>
            <a:r>
              <a:rPr kumimoji="1" lang="ja-JP" altLang="en-US" sz="2800" dirty="0"/>
              <a:t>深夜営業を中止したいか</a:t>
            </a:r>
          </a:p>
        </p:txBody>
      </p:sp>
    </p:spTree>
    <p:extLst>
      <p:ext uri="{BB962C8B-B14F-4D97-AF65-F5344CB8AC3E}">
        <p14:creationId xmlns:p14="http://schemas.microsoft.com/office/powerpoint/2010/main" val="17032968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4" grpId="0" animBg="1"/>
      <p:bldP spid="4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77402" y="4528697"/>
            <a:ext cx="5861090" cy="2254463"/>
          </a:xfrm>
          <a:prstGeom prst="rect">
            <a:avLst/>
          </a:prstGeom>
          <a:noFill/>
          <a:ln>
            <a:noFill/>
          </a:ln>
        </p:spPr>
        <p:txBody>
          <a:bodyPr wrap="square" rtlCol="0">
            <a:spAutoFit/>
          </a:bodyPr>
          <a:lstStyle/>
          <a:p>
            <a:pPr lvl="0">
              <a:defRPr/>
            </a:pPr>
            <a:r>
              <a:rPr kumimoji="1" lang="en-US" altLang="ja-JP" sz="2000" dirty="0">
                <a:solidFill>
                  <a:schemeClr val="tx1"/>
                </a:solidFill>
                <a:latin typeface="+mn-ea"/>
              </a:rPr>
              <a:t>1) </a:t>
            </a:r>
            <a:r>
              <a:rPr kumimoji="1" lang="ja-JP" altLang="en-US" sz="2000" dirty="0">
                <a:solidFill>
                  <a:schemeClr val="tx1"/>
                </a:solidFill>
                <a:latin typeface="+mn-ea"/>
              </a:rPr>
              <a:t>縦：深夜時間帯の利益とコスト</a:t>
            </a:r>
            <a:endParaRPr kumimoji="1" lang="en-US" altLang="ja-JP" sz="2000" dirty="0">
              <a:solidFill>
                <a:schemeClr val="tx1"/>
              </a:solidFill>
              <a:latin typeface="+mn-ea"/>
            </a:endParaRPr>
          </a:p>
          <a:p>
            <a:pPr lvl="0">
              <a:defRPr/>
            </a:pPr>
            <a:r>
              <a:rPr kumimoji="1" lang="ja-JP" altLang="en-US" sz="2000" dirty="0">
                <a:solidFill>
                  <a:schemeClr val="tx1"/>
                </a:solidFill>
                <a:latin typeface="+mn-ea"/>
              </a:rPr>
              <a:t>    横：深夜停止の閉店開店直後の品揃え悪化容認</a:t>
            </a:r>
            <a:endParaRPr kumimoji="1" lang="en-US" altLang="ja-JP" sz="2000" dirty="0">
              <a:solidFill>
                <a:schemeClr val="tx1"/>
              </a:solidFill>
              <a:latin typeface="+mn-ea"/>
            </a:endParaRPr>
          </a:p>
          <a:p>
            <a:pPr lvl="0">
              <a:defRPr/>
            </a:pPr>
            <a:endParaRPr kumimoji="1" lang="en-US" altLang="ja-JP" sz="1000" dirty="0">
              <a:solidFill>
                <a:schemeClr val="tx1"/>
              </a:solidFill>
              <a:latin typeface="+mn-ea"/>
            </a:endParaRPr>
          </a:p>
          <a:p>
            <a:pPr lvl="0">
              <a:defRPr/>
            </a:pPr>
            <a:r>
              <a:rPr kumimoji="1" lang="en-US" altLang="ja-JP" sz="2000" dirty="0">
                <a:solidFill>
                  <a:schemeClr val="tx1"/>
                </a:solidFill>
                <a:latin typeface="+mn-ea"/>
              </a:rPr>
              <a:t>2) </a:t>
            </a:r>
            <a:r>
              <a:rPr kumimoji="1" lang="ja-JP" altLang="en-US" sz="2000" dirty="0">
                <a:solidFill>
                  <a:schemeClr val="tx1"/>
                </a:solidFill>
                <a:latin typeface="+mn-ea"/>
              </a:rPr>
              <a:t>縦：深夜時間帯の利益とコスト</a:t>
            </a:r>
            <a:endParaRPr kumimoji="1" lang="en-US" altLang="ja-JP" sz="2000" dirty="0">
              <a:solidFill>
                <a:schemeClr val="tx1"/>
              </a:solidFill>
              <a:latin typeface="+mn-ea"/>
            </a:endParaRPr>
          </a:p>
          <a:p>
            <a:pPr lvl="0">
              <a:defRPr/>
            </a:pPr>
            <a:r>
              <a:rPr kumimoji="1" lang="en-US" altLang="ja-JP" sz="2000" dirty="0">
                <a:solidFill>
                  <a:schemeClr val="tx1"/>
                </a:solidFill>
                <a:latin typeface="+mn-ea"/>
              </a:rPr>
              <a:t>    </a:t>
            </a:r>
            <a:r>
              <a:rPr kumimoji="1" lang="ja-JP" altLang="en-US" sz="2000" dirty="0">
                <a:solidFill>
                  <a:schemeClr val="tx1"/>
                </a:solidFill>
                <a:latin typeface="+mn-ea"/>
              </a:rPr>
              <a:t>横：深夜停止の夜間時の作業への影響</a:t>
            </a:r>
            <a:endParaRPr kumimoji="1" lang="en-US" altLang="ja-JP" sz="2000" dirty="0">
              <a:solidFill>
                <a:schemeClr val="tx1"/>
              </a:solidFill>
              <a:latin typeface="+mn-ea"/>
            </a:endParaRPr>
          </a:p>
          <a:p>
            <a:pPr lvl="0">
              <a:defRPr/>
            </a:pPr>
            <a:endParaRPr kumimoji="1" lang="en-US" altLang="ja-JP" sz="1050" dirty="0">
              <a:solidFill>
                <a:schemeClr val="tx1"/>
              </a:solidFill>
              <a:latin typeface="+mn-ea"/>
            </a:endParaRPr>
          </a:p>
          <a:p>
            <a:pPr lvl="0">
              <a:defRPr/>
            </a:pPr>
            <a:r>
              <a:rPr kumimoji="1" lang="en-US" altLang="ja-JP" sz="2000" dirty="0">
                <a:solidFill>
                  <a:schemeClr val="tx1"/>
                </a:solidFill>
                <a:latin typeface="+mn-ea"/>
              </a:rPr>
              <a:t>3)</a:t>
            </a:r>
            <a:r>
              <a:rPr kumimoji="1" lang="ja-JP" altLang="en-US" sz="2000" dirty="0">
                <a:solidFill>
                  <a:schemeClr val="tx1"/>
                </a:solidFill>
                <a:latin typeface="+mn-ea"/>
              </a:rPr>
              <a:t> 縦：深夜営業中止意向</a:t>
            </a:r>
            <a:endParaRPr kumimoji="1" lang="en-US" altLang="ja-JP" sz="2000" dirty="0">
              <a:solidFill>
                <a:schemeClr val="tx1"/>
              </a:solidFill>
              <a:latin typeface="+mn-ea"/>
            </a:endParaRPr>
          </a:p>
          <a:p>
            <a:pPr lvl="0">
              <a:defRPr/>
            </a:pPr>
            <a:r>
              <a:rPr kumimoji="1" lang="en-US" altLang="ja-JP" sz="2000" dirty="0">
                <a:solidFill>
                  <a:schemeClr val="tx1"/>
                </a:solidFill>
                <a:latin typeface="+mn-ea"/>
              </a:rPr>
              <a:t>    </a:t>
            </a:r>
            <a:r>
              <a:rPr kumimoji="1" lang="ja-JP" altLang="en-US" sz="2000" dirty="0">
                <a:solidFill>
                  <a:schemeClr val="tx1"/>
                </a:solidFill>
                <a:latin typeface="+mn-ea"/>
              </a:rPr>
              <a:t>横：深夜時間帯の利益とコスト</a:t>
            </a:r>
            <a:endParaRPr kumimoji="1" lang="en-US" altLang="ja-JP" sz="2000" dirty="0">
              <a:solidFill>
                <a:schemeClr val="tx1"/>
              </a:solidFill>
              <a:latin typeface="+mn-ea"/>
            </a:endParaRPr>
          </a:p>
        </p:txBody>
      </p: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分析方法</a:t>
            </a:r>
          </a:p>
        </p:txBody>
      </p:sp>
      <p:cxnSp>
        <p:nvCxnSpPr>
          <p:cNvPr id="10" name="直線矢印コネクタ 9">
            <a:extLst>
              <a:ext uri="{FF2B5EF4-FFF2-40B4-BE49-F238E27FC236}">
                <a16:creationId xmlns:a16="http://schemas.microsoft.com/office/drawing/2014/main" id="{1ABA178B-E4E9-4FA5-A3AB-6F075A2FE6A4}"/>
              </a:ext>
            </a:extLst>
          </p:cNvPr>
          <p:cNvCxnSpPr>
            <a:cxnSpLocks/>
          </p:cNvCxnSpPr>
          <p:nvPr/>
        </p:nvCxnSpPr>
        <p:spPr>
          <a:xfrm>
            <a:off x="7198090" y="5152907"/>
            <a:ext cx="0" cy="941879"/>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角丸四角形 15">
            <a:extLst>
              <a:ext uri="{FF2B5EF4-FFF2-40B4-BE49-F238E27FC236}">
                <a16:creationId xmlns:a16="http://schemas.microsoft.com/office/drawing/2014/main" id="{BF4FC414-ACFF-4D81-9D30-7D772A26D8D9}"/>
              </a:ext>
            </a:extLst>
          </p:cNvPr>
          <p:cNvSpPr/>
          <p:nvPr/>
        </p:nvSpPr>
        <p:spPr>
          <a:xfrm>
            <a:off x="6572250" y="4567044"/>
            <a:ext cx="1251679" cy="508065"/>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13" name="角丸四角形 21">
            <a:extLst>
              <a:ext uri="{FF2B5EF4-FFF2-40B4-BE49-F238E27FC236}">
                <a16:creationId xmlns:a16="http://schemas.microsoft.com/office/drawing/2014/main" id="{AA952E95-729D-4CF3-B976-48DADE6E5671}"/>
              </a:ext>
            </a:extLst>
          </p:cNvPr>
          <p:cNvSpPr/>
          <p:nvPr/>
        </p:nvSpPr>
        <p:spPr>
          <a:xfrm>
            <a:off x="6572250" y="6193656"/>
            <a:ext cx="1251679" cy="508065"/>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cxnSp>
        <p:nvCxnSpPr>
          <p:cNvPr id="18" name="直線矢印コネクタ 17">
            <a:extLst>
              <a:ext uri="{FF2B5EF4-FFF2-40B4-BE49-F238E27FC236}">
                <a16:creationId xmlns:a16="http://schemas.microsoft.com/office/drawing/2014/main" id="{56B04A6A-6A4F-44C5-900E-92ED5E7DA928}"/>
              </a:ext>
            </a:extLst>
          </p:cNvPr>
          <p:cNvCxnSpPr>
            <a:cxnSpLocks/>
          </p:cNvCxnSpPr>
          <p:nvPr/>
        </p:nvCxnSpPr>
        <p:spPr>
          <a:xfrm rot="5400000">
            <a:off x="7198090" y="5200710"/>
            <a:ext cx="0" cy="846272"/>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角丸四角形 15">
            <a:extLst>
              <a:ext uri="{FF2B5EF4-FFF2-40B4-BE49-F238E27FC236}">
                <a16:creationId xmlns:a16="http://schemas.microsoft.com/office/drawing/2014/main" id="{3AA27D92-512D-4FEB-BEAC-8F0677C56900}"/>
              </a:ext>
            </a:extLst>
          </p:cNvPr>
          <p:cNvSpPr/>
          <p:nvPr/>
        </p:nvSpPr>
        <p:spPr>
          <a:xfrm>
            <a:off x="7823930" y="5320887"/>
            <a:ext cx="1251679" cy="670085"/>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16" name="角丸四角形 15">
            <a:extLst>
              <a:ext uri="{FF2B5EF4-FFF2-40B4-BE49-F238E27FC236}">
                <a16:creationId xmlns:a16="http://schemas.microsoft.com/office/drawing/2014/main" id="{3EFEA13B-7D2E-40FC-9CFD-75BEDDA13D7C}"/>
              </a:ext>
            </a:extLst>
          </p:cNvPr>
          <p:cNvSpPr/>
          <p:nvPr/>
        </p:nvSpPr>
        <p:spPr>
          <a:xfrm>
            <a:off x="5320571" y="5320887"/>
            <a:ext cx="1251679" cy="674617"/>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5" name="テキスト ボックス 4"/>
          <p:cNvSpPr txBox="1"/>
          <p:nvPr/>
        </p:nvSpPr>
        <p:spPr>
          <a:xfrm>
            <a:off x="316884" y="3173043"/>
            <a:ext cx="8331474"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横軸：５件法を用いた構造化インタビューの質問</a:t>
            </a:r>
            <a:endPar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23" name="テキスト ボックス 22"/>
          <p:cNvSpPr txBox="1"/>
          <p:nvPr/>
        </p:nvSpPr>
        <p:spPr>
          <a:xfrm>
            <a:off x="2854080" y="1313868"/>
            <a:ext cx="3435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回答をカテゴライズ</a:t>
            </a:r>
            <a:r>
              <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rPr>
              <a:t>】</a:t>
            </a:r>
            <a:endPar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 name="テキスト ボックス 2"/>
          <p:cNvSpPr txBox="1"/>
          <p:nvPr/>
        </p:nvSpPr>
        <p:spPr>
          <a:xfrm>
            <a:off x="316884" y="2387790"/>
            <a:ext cx="744466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縦軸：</a:t>
            </a:r>
            <a:r>
              <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rPr>
              <a:t>2</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択の質問</a:t>
            </a:r>
            <a:r>
              <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利益とコストどちらが多いか等</a:t>
            </a:r>
            <a:r>
              <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000000"/>
              </a:solidFill>
              <a:effectLst/>
              <a:uLnTx/>
              <a:uFillTx/>
              <a:latin typeface="+mn-ea"/>
              <a:ea typeface="+mn-ea"/>
              <a:cs typeface="Arial"/>
              <a:sym typeface="Arial"/>
            </a:endParaRPr>
          </a:p>
        </p:txBody>
      </p:sp>
    </p:spTree>
    <p:extLst>
      <p:ext uri="{BB962C8B-B14F-4D97-AF65-F5344CB8AC3E}">
        <p14:creationId xmlns:p14="http://schemas.microsoft.com/office/powerpoint/2010/main" val="118181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
                                            <p:txEl>
                                              <p:pRg st="1" end="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xEl>
                                              <p:pRg st="3" end="3"/>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
                                            <p:txEl>
                                              <p:pRg st="4" end="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01C2B8E-B9A4-4BB5-ADE7-0B790BD0EB75}"/>
              </a:ext>
            </a:extLst>
          </p:cNvPr>
          <p:cNvSpPr txBox="1"/>
          <p:nvPr/>
        </p:nvSpPr>
        <p:spPr>
          <a:xfrm>
            <a:off x="2852619" y="1338284"/>
            <a:ext cx="34387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000000"/>
                </a:solidFill>
                <a:effectLst/>
                <a:uLnTx/>
                <a:uFillTx/>
                <a:latin typeface="+mn-ea"/>
                <a:ea typeface="+mn-ea"/>
                <a:cs typeface="Arial"/>
                <a:sym typeface="Arial"/>
              </a:rPr>
              <a:t>回答者</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をカテゴライズ</a:t>
            </a:r>
          </a:p>
        </p:txBody>
      </p:sp>
      <p:cxnSp>
        <p:nvCxnSpPr>
          <p:cNvPr id="10" name="直線矢印コネクタ 9">
            <a:extLst>
              <a:ext uri="{FF2B5EF4-FFF2-40B4-BE49-F238E27FC236}">
                <a16:creationId xmlns:a16="http://schemas.microsoft.com/office/drawing/2014/main" id="{1ABA178B-E4E9-4FA5-A3AB-6F075A2FE6A4}"/>
              </a:ext>
            </a:extLst>
          </p:cNvPr>
          <p:cNvCxnSpPr>
            <a:cxnSpLocks/>
          </p:cNvCxnSpPr>
          <p:nvPr/>
        </p:nvCxnSpPr>
        <p:spPr>
          <a:xfrm>
            <a:off x="4572000" y="3313463"/>
            <a:ext cx="0" cy="160661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角丸四角形 15">
            <a:extLst>
              <a:ext uri="{FF2B5EF4-FFF2-40B4-BE49-F238E27FC236}">
                <a16:creationId xmlns:a16="http://schemas.microsoft.com/office/drawing/2014/main" id="{BF4FC414-ACFF-4D81-9D30-7D772A26D8D9}"/>
              </a:ext>
            </a:extLst>
          </p:cNvPr>
          <p:cNvSpPr/>
          <p:nvPr/>
        </p:nvSpPr>
        <p:spPr>
          <a:xfrm>
            <a:off x="3383868" y="2314124"/>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深夜営業時に</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利益</a:t>
            </a:r>
            <a:r>
              <a:rPr kumimoji="1"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13" name="角丸四角形 21">
            <a:extLst>
              <a:ext uri="{FF2B5EF4-FFF2-40B4-BE49-F238E27FC236}">
                <a16:creationId xmlns:a16="http://schemas.microsoft.com/office/drawing/2014/main" id="{AA952E95-729D-4CF3-B976-48DADE6E5671}"/>
              </a:ext>
            </a:extLst>
          </p:cNvPr>
          <p:cNvSpPr/>
          <p:nvPr/>
        </p:nvSpPr>
        <p:spPr>
          <a:xfrm>
            <a:off x="3383868" y="5088726"/>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FFFF"/>
                </a:solidFill>
                <a:effectLst/>
                <a:uLnTx/>
                <a:uFillTx/>
                <a:latin typeface="+mn-ea"/>
                <a:cs typeface="+mn-cs"/>
                <a:sym typeface="Arial"/>
              </a:rPr>
              <a:t>深夜営業時に</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1" i="0" u="none" strike="noStrike" kern="0" cap="none" spc="0" normalizeH="0" baseline="0" noProof="0" dirty="0">
                <a:ln>
                  <a:noFill/>
                </a:ln>
                <a:solidFill>
                  <a:srgbClr val="FF9900"/>
                </a:solidFill>
                <a:effectLst/>
                <a:uLnTx/>
                <a:uFillTx/>
                <a:latin typeface="+mn-ea"/>
                <a:cs typeface="+mn-cs"/>
                <a:sym typeface="Arial"/>
              </a:rPr>
              <a:t>コスト</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cxnSp>
        <p:nvCxnSpPr>
          <p:cNvPr id="18" name="直線矢印コネクタ 17">
            <a:extLst>
              <a:ext uri="{FF2B5EF4-FFF2-40B4-BE49-F238E27FC236}">
                <a16:creationId xmlns:a16="http://schemas.microsoft.com/office/drawing/2014/main" id="{56B04A6A-6A4F-44C5-900E-92ED5E7DA928}"/>
              </a:ext>
            </a:extLst>
          </p:cNvPr>
          <p:cNvCxnSpPr>
            <a:cxnSpLocks/>
          </p:cNvCxnSpPr>
          <p:nvPr/>
        </p:nvCxnSpPr>
        <p:spPr>
          <a:xfrm rot="5400000">
            <a:off x="4572000" y="3313463"/>
            <a:ext cx="0" cy="160661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深夜利益コスト・品ぞろえの悪化</a:t>
            </a:r>
          </a:p>
        </p:txBody>
      </p:sp>
      <p:sp>
        <p:nvSpPr>
          <p:cNvPr id="22" name="角丸四角形 15">
            <a:extLst>
              <a:ext uri="{FF2B5EF4-FFF2-40B4-BE49-F238E27FC236}">
                <a16:creationId xmlns:a16="http://schemas.microsoft.com/office/drawing/2014/main" id="{FCE0FDBA-4CEC-4503-BB91-39F86BF1E0DD}"/>
              </a:ext>
            </a:extLst>
          </p:cNvPr>
          <p:cNvSpPr/>
          <p:nvPr/>
        </p:nvSpPr>
        <p:spPr>
          <a:xfrm>
            <a:off x="600322" y="3497112"/>
            <a:ext cx="2915555" cy="1337647"/>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FFFF"/>
                </a:solidFill>
                <a:effectLst/>
                <a:uLnTx/>
                <a:uFillTx/>
                <a:latin typeface="+mn-ea"/>
                <a:cs typeface="+mn-cs"/>
                <a:sym typeface="Arial"/>
              </a:rPr>
              <a:t>深夜営業中止</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による</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FFFF"/>
                </a:solidFill>
                <a:effectLst/>
                <a:uLnTx/>
                <a:uFillTx/>
                <a:latin typeface="+mn-ea"/>
                <a:cs typeface="+mn-cs"/>
                <a:sym typeface="Arial"/>
              </a:rPr>
              <a:t>開店直後や閉店間際</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の</a:t>
            </a:r>
            <a:r>
              <a:rPr kumimoji="0" lang="ja-JP" altLang="ja-JP" sz="2000" b="0" i="0" u="none" strike="noStrike" kern="0" cap="none" spc="0" normalizeH="0" baseline="0" noProof="0" dirty="0">
                <a:ln>
                  <a:noFill/>
                </a:ln>
                <a:solidFill>
                  <a:srgbClr val="FFFFFF"/>
                </a:solidFill>
                <a:effectLst/>
                <a:uLnTx/>
                <a:uFillTx/>
                <a:latin typeface="+mn-ea"/>
                <a:cs typeface="+mn-cs"/>
                <a:sym typeface="Arial"/>
              </a:rPr>
              <a:t>品揃え</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の悪化</a:t>
            </a:r>
            <a:r>
              <a:rPr kumimoji="0" lang="ja-JP" altLang="ja-JP" sz="2000" b="0" i="0" u="none" strike="noStrike" kern="0" cap="none" spc="0" normalizeH="0" baseline="0" noProof="0" dirty="0">
                <a:ln>
                  <a:noFill/>
                </a:ln>
                <a:solidFill>
                  <a:srgbClr val="FFFFFF"/>
                </a:solidFill>
                <a:effectLst/>
                <a:uLnTx/>
                <a:uFillTx/>
                <a:latin typeface="+mn-ea"/>
                <a:cs typeface="+mn-cs"/>
                <a:sym typeface="Arial"/>
              </a:rPr>
              <a:t>を</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1" i="0" u="none" strike="noStrike" kern="0" cap="none" spc="0" normalizeH="0" baseline="0" noProof="0" dirty="0">
                <a:ln>
                  <a:noFill/>
                </a:ln>
                <a:solidFill>
                  <a:srgbClr val="FF9900"/>
                </a:solidFill>
                <a:effectLst/>
                <a:uLnTx/>
                <a:uFillTx/>
                <a:latin typeface="+mn-ea"/>
                <a:cs typeface="+mn-cs"/>
                <a:sym typeface="Arial"/>
              </a:rPr>
              <a:t>容認で</a:t>
            </a:r>
            <a:r>
              <a:rPr kumimoji="0" lang="ja-JP" altLang="en-US" sz="2000" b="1" i="0" u="none" strike="noStrike" kern="0" cap="none" spc="0" normalizeH="0" baseline="0" noProof="0" dirty="0">
                <a:ln>
                  <a:noFill/>
                </a:ln>
                <a:solidFill>
                  <a:srgbClr val="FF9900"/>
                </a:solidFill>
                <a:effectLst/>
                <a:uLnTx/>
                <a:uFillTx/>
                <a:latin typeface="+mn-ea"/>
                <a:cs typeface="+mn-cs"/>
                <a:sym typeface="Arial"/>
              </a:rPr>
              <a:t>きない</a:t>
            </a:r>
            <a:endParaRPr kumimoji="1" lang="ja-JP" altLang="en-US"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15" name="角丸四角形 15">
            <a:extLst>
              <a:ext uri="{FF2B5EF4-FFF2-40B4-BE49-F238E27FC236}">
                <a16:creationId xmlns:a16="http://schemas.microsoft.com/office/drawing/2014/main" id="{407D3BBD-08EA-4EC1-83A3-B6EDD2C9C50B}"/>
              </a:ext>
            </a:extLst>
          </p:cNvPr>
          <p:cNvSpPr/>
          <p:nvPr/>
        </p:nvSpPr>
        <p:spPr>
          <a:xfrm>
            <a:off x="5760132" y="3497111"/>
            <a:ext cx="2915555" cy="1422966"/>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FFFF"/>
                </a:solidFill>
                <a:effectLst/>
                <a:uLnTx/>
                <a:uFillTx/>
                <a:latin typeface="+mn-ea"/>
                <a:cs typeface="+mn-cs"/>
                <a:sym typeface="Arial"/>
              </a:rPr>
              <a:t>深夜営業中止</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による</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FFFF"/>
                </a:solidFill>
                <a:effectLst/>
                <a:uLnTx/>
                <a:uFillTx/>
                <a:latin typeface="+mn-ea"/>
                <a:cs typeface="+mn-cs"/>
                <a:sym typeface="Arial"/>
              </a:rPr>
              <a:t>開店直後や閉店間際</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の</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FFFF"/>
                </a:solidFill>
                <a:effectLst/>
                <a:uLnTx/>
                <a:uFillTx/>
                <a:latin typeface="+mn-ea"/>
                <a:cs typeface="+mn-cs"/>
                <a:sym typeface="Arial"/>
              </a:rPr>
              <a:t>品揃え</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の悪化</a:t>
            </a:r>
            <a:r>
              <a:rPr kumimoji="0" lang="ja-JP" altLang="ja-JP" sz="2000" b="0" i="0" u="none" strike="noStrike" kern="0" cap="none" spc="0" normalizeH="0" baseline="0" noProof="0" dirty="0">
                <a:ln>
                  <a:noFill/>
                </a:ln>
                <a:solidFill>
                  <a:srgbClr val="FFFFFF"/>
                </a:solidFill>
                <a:effectLst/>
                <a:uLnTx/>
                <a:uFillTx/>
                <a:latin typeface="+mn-ea"/>
                <a:cs typeface="+mn-cs"/>
                <a:sym typeface="Arial"/>
              </a:rPr>
              <a:t>を</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1" i="0" u="none" strike="noStrike" kern="0" cap="none" spc="0" normalizeH="0" baseline="0" noProof="0" dirty="0">
                <a:ln>
                  <a:noFill/>
                </a:ln>
                <a:solidFill>
                  <a:srgbClr val="FF9900"/>
                </a:solidFill>
                <a:effectLst/>
                <a:uLnTx/>
                <a:uFillTx/>
                <a:latin typeface="+mn-ea"/>
                <a:cs typeface="+mn-cs"/>
                <a:sym typeface="Arial"/>
              </a:rPr>
              <a:t>容認で</a:t>
            </a:r>
            <a:r>
              <a:rPr kumimoji="0" lang="ja-JP" altLang="en-US" sz="2000" b="1" i="0" u="none" strike="noStrike" kern="0" cap="none" spc="0" normalizeH="0" baseline="0" noProof="0" dirty="0">
                <a:ln>
                  <a:noFill/>
                </a:ln>
                <a:solidFill>
                  <a:srgbClr val="FF9900"/>
                </a:solidFill>
                <a:effectLst/>
                <a:uLnTx/>
                <a:uFillTx/>
                <a:latin typeface="+mn-ea"/>
                <a:cs typeface="+mn-cs"/>
                <a:sym typeface="Arial"/>
              </a:rPr>
              <a:t>きる</a:t>
            </a:r>
            <a:endParaRPr kumimoji="1" lang="ja-JP" altLang="en-US" sz="2000" b="1" i="0" u="none" strike="noStrike" kern="0" cap="none" spc="0" normalizeH="0" baseline="0" noProof="0" dirty="0">
              <a:ln>
                <a:noFill/>
              </a:ln>
              <a:solidFill>
                <a:srgbClr val="FF9900"/>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180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grpSp>
        <p:nvGrpSpPr>
          <p:cNvPr id="3" name="グループ化 2"/>
          <p:cNvGrpSpPr/>
          <p:nvPr/>
        </p:nvGrpSpPr>
        <p:grpSpPr>
          <a:xfrm>
            <a:off x="-121904" y="2010860"/>
            <a:ext cx="9263333" cy="4847141"/>
            <a:chOff x="-142926" y="1537520"/>
            <a:chExt cx="9215343" cy="5016214"/>
          </a:xfrm>
        </p:grpSpPr>
        <p:sp>
          <p:nvSpPr>
            <p:cNvPr id="38" name="矢印: 左右 37">
              <a:extLst>
                <a:ext uri="{FF2B5EF4-FFF2-40B4-BE49-F238E27FC236}">
                  <a16:creationId xmlns:a16="http://schemas.microsoft.com/office/drawing/2014/main" id="{7DB2F5A5-A339-4720-BECE-FDD273F96CEE}"/>
                </a:ext>
              </a:extLst>
            </p:cNvPr>
            <p:cNvSpPr/>
            <p:nvPr/>
          </p:nvSpPr>
          <p:spPr>
            <a:xfrm rot="5400000">
              <a:off x="2566121" y="3853044"/>
              <a:ext cx="4021058" cy="310037"/>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9" name="矢印: 左右 38">
              <a:extLst>
                <a:ext uri="{FF2B5EF4-FFF2-40B4-BE49-F238E27FC236}">
                  <a16:creationId xmlns:a16="http://schemas.microsoft.com/office/drawing/2014/main" id="{A98A12B9-9D99-4D65-89CA-393EB866C76B}"/>
                </a:ext>
              </a:extLst>
            </p:cNvPr>
            <p:cNvSpPr/>
            <p:nvPr/>
          </p:nvSpPr>
          <p:spPr>
            <a:xfrm rot="10800000">
              <a:off x="1153752" y="3877460"/>
              <a:ext cx="6878565" cy="252036"/>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0" name="テキスト ボックス 39">
              <a:extLst>
                <a:ext uri="{FF2B5EF4-FFF2-40B4-BE49-F238E27FC236}">
                  <a16:creationId xmlns:a16="http://schemas.microsoft.com/office/drawing/2014/main" id="{2B221914-0E59-4980-9A6D-8690EFC91A7F}"/>
                </a:ext>
              </a:extLst>
            </p:cNvPr>
            <p:cNvSpPr txBox="1"/>
            <p:nvPr/>
          </p:nvSpPr>
          <p:spPr>
            <a:xfrm>
              <a:off x="3974122" y="1537520"/>
              <a:ext cx="1102256" cy="47776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41" name="テキスト ボックス 40">
              <a:extLst>
                <a:ext uri="{FF2B5EF4-FFF2-40B4-BE49-F238E27FC236}">
                  <a16:creationId xmlns:a16="http://schemas.microsoft.com/office/drawing/2014/main" id="{BD26B47C-4489-4B34-90FE-C957AB1BCA8E}"/>
                </a:ext>
              </a:extLst>
            </p:cNvPr>
            <p:cNvSpPr txBox="1"/>
            <p:nvPr/>
          </p:nvSpPr>
          <p:spPr>
            <a:xfrm>
              <a:off x="3988483" y="6003469"/>
              <a:ext cx="1209101" cy="47776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42" name="テキスト ボックス 41">
              <a:extLst>
                <a:ext uri="{FF2B5EF4-FFF2-40B4-BE49-F238E27FC236}">
                  <a16:creationId xmlns:a16="http://schemas.microsoft.com/office/drawing/2014/main" id="{B9803725-133A-45BE-AC8D-E5FBDE075F94}"/>
                </a:ext>
              </a:extLst>
            </p:cNvPr>
            <p:cNvSpPr txBox="1"/>
            <p:nvPr/>
          </p:nvSpPr>
          <p:spPr>
            <a:xfrm>
              <a:off x="8089763" y="3574389"/>
              <a:ext cx="982654" cy="85998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容認</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できる</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43" name="テキスト ボックス 42">
              <a:extLst>
                <a:ext uri="{FF2B5EF4-FFF2-40B4-BE49-F238E27FC236}">
                  <a16:creationId xmlns:a16="http://schemas.microsoft.com/office/drawing/2014/main" id="{39709201-665C-41F0-8E5C-07293065368D}"/>
                </a:ext>
              </a:extLst>
            </p:cNvPr>
            <p:cNvSpPr txBox="1"/>
            <p:nvPr/>
          </p:nvSpPr>
          <p:spPr>
            <a:xfrm>
              <a:off x="-142926" y="3576212"/>
              <a:ext cx="1481664" cy="8545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容認</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できない</a:t>
              </a:r>
              <a:endParaRPr kumimoji="1" lang="en-US" altLang="ja-JP" sz="12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44" name="楕円 43">
              <a:extLst>
                <a:ext uri="{FF2B5EF4-FFF2-40B4-BE49-F238E27FC236}">
                  <a16:creationId xmlns:a16="http://schemas.microsoft.com/office/drawing/2014/main" id="{4AF79B62-E5D9-4178-9A95-5DCFB38E5755}"/>
                </a:ext>
              </a:extLst>
            </p:cNvPr>
            <p:cNvSpPr/>
            <p:nvPr/>
          </p:nvSpPr>
          <p:spPr>
            <a:xfrm>
              <a:off x="5776248" y="4755757"/>
              <a:ext cx="1962091" cy="781144"/>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5" name="楕円 44">
              <a:extLst>
                <a:ext uri="{FF2B5EF4-FFF2-40B4-BE49-F238E27FC236}">
                  <a16:creationId xmlns:a16="http://schemas.microsoft.com/office/drawing/2014/main" id="{5D93290C-8BB6-452B-822A-107DCE361213}"/>
                </a:ext>
              </a:extLst>
            </p:cNvPr>
            <p:cNvSpPr/>
            <p:nvPr/>
          </p:nvSpPr>
          <p:spPr>
            <a:xfrm>
              <a:off x="1172717" y="1945723"/>
              <a:ext cx="1962091" cy="781144"/>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7" name="楕円 46">
              <a:extLst>
                <a:ext uri="{FF2B5EF4-FFF2-40B4-BE49-F238E27FC236}">
                  <a16:creationId xmlns:a16="http://schemas.microsoft.com/office/drawing/2014/main" id="{5F22BA1C-343A-4266-BBB9-931412B225CC}"/>
                </a:ext>
              </a:extLst>
            </p:cNvPr>
            <p:cNvSpPr/>
            <p:nvPr/>
          </p:nvSpPr>
          <p:spPr>
            <a:xfrm>
              <a:off x="6017022" y="5772590"/>
              <a:ext cx="1962091" cy="781144"/>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8" name="楕円 47">
              <a:extLst>
                <a:ext uri="{FF2B5EF4-FFF2-40B4-BE49-F238E27FC236}">
                  <a16:creationId xmlns:a16="http://schemas.microsoft.com/office/drawing/2014/main" id="{C49BD82C-6799-4535-BB0D-D38E54E69E7D}"/>
                </a:ext>
              </a:extLst>
            </p:cNvPr>
            <p:cNvSpPr/>
            <p:nvPr/>
          </p:nvSpPr>
          <p:spPr>
            <a:xfrm>
              <a:off x="6820828" y="5228153"/>
              <a:ext cx="1962091" cy="781144"/>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50" name="楕円 37">
              <a:extLst>
                <a:ext uri="{FF2B5EF4-FFF2-40B4-BE49-F238E27FC236}">
                  <a16:creationId xmlns:a16="http://schemas.microsoft.com/office/drawing/2014/main" id="{0C439DC4-83BA-4115-9707-069BF6CC557A}"/>
                </a:ext>
              </a:extLst>
            </p:cNvPr>
            <p:cNvSpPr/>
            <p:nvPr/>
          </p:nvSpPr>
          <p:spPr>
            <a:xfrm>
              <a:off x="2148466" y="3682865"/>
              <a:ext cx="1962091" cy="781144"/>
            </a:xfrm>
            <a:prstGeom prst="ellipse">
              <a:avLst/>
            </a:prstGeom>
            <a:solidFill>
              <a:srgbClr val="00808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52" name="楕円 51">
              <a:extLst>
                <a:ext uri="{FF2B5EF4-FFF2-40B4-BE49-F238E27FC236}">
                  <a16:creationId xmlns:a16="http://schemas.microsoft.com/office/drawing/2014/main" id="{CA4DB5EF-C1CE-44F6-97CA-643CB6B68C88}"/>
                </a:ext>
              </a:extLst>
            </p:cNvPr>
            <p:cNvSpPr/>
            <p:nvPr/>
          </p:nvSpPr>
          <p:spPr>
            <a:xfrm>
              <a:off x="904986" y="5539811"/>
              <a:ext cx="1909564" cy="773182"/>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sp>
        <p:nvSpPr>
          <p:cNvPr id="22" name="テキスト ボックス 21">
            <a:extLst>
              <a:ext uri="{FF2B5EF4-FFF2-40B4-BE49-F238E27FC236}">
                <a16:creationId xmlns:a16="http://schemas.microsoft.com/office/drawing/2014/main" id="{041AF5B2-1A9E-4C90-A946-8ECF40EA44AA}"/>
              </a:ext>
            </a:extLst>
          </p:cNvPr>
          <p:cNvSpPr txBox="1"/>
          <p:nvPr/>
        </p:nvSpPr>
        <p:spPr>
          <a:xfrm flipH="1">
            <a:off x="1083717" y="1150754"/>
            <a:ext cx="7110002"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dirty="0">
                <a:ln>
                  <a:noFill/>
                </a:ln>
                <a:solidFill>
                  <a:srgbClr val="000000"/>
                </a:solidFill>
                <a:effectLst/>
                <a:uLnTx/>
                <a:uFillTx/>
                <a:latin typeface="+mn-ea"/>
                <a:cs typeface="+mn-cs"/>
                <a:sym typeface="Arial"/>
              </a:rPr>
              <a:t>横軸：</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深夜営業中止</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による</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開店直後や閉店間際に</a:t>
            </a:r>
            <a:endParaRPr kumimoji="0"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0" i="0" u="none" strike="noStrike" kern="0" cap="none" spc="0" normalizeH="0" baseline="0" noProof="0" dirty="0">
                <a:ln>
                  <a:noFill/>
                </a:ln>
                <a:solidFill>
                  <a:srgbClr val="000000"/>
                </a:solidFill>
                <a:effectLst/>
                <a:uLnTx/>
                <a:uFillTx/>
                <a:latin typeface="+mn-ea"/>
                <a:cs typeface="+mn-cs"/>
                <a:sym typeface="Arial"/>
              </a:rPr>
              <a:t>         </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品揃えが悪く</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なること</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を容認できるか</a:t>
            </a:r>
            <a:endParaRPr kumimoji="1" lang="ja-JP" altLang="en-US" sz="2400" b="0" i="0" u="none" strike="noStrike" kern="0" cap="none" spc="0" normalizeH="0" baseline="0" noProof="0" dirty="0">
              <a:ln>
                <a:noFill/>
              </a:ln>
              <a:solidFill>
                <a:srgbClr val="000000"/>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3"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深夜利益コスト・品ぞろえの悪化</a:t>
            </a:r>
          </a:p>
        </p:txBody>
      </p:sp>
      <p:pic>
        <p:nvPicPr>
          <p:cNvPr id="24" name="図 23"/>
          <p:cNvPicPr>
            <a:picLocks noChangeAspect="1"/>
          </p:cNvPicPr>
          <p:nvPr/>
        </p:nvPicPr>
        <p:blipFill>
          <a:blip r:embed="rId2"/>
          <a:stretch>
            <a:fillRect/>
          </a:stretch>
        </p:blipFill>
        <p:spPr>
          <a:xfrm>
            <a:off x="6639893" y="2058979"/>
            <a:ext cx="2253939" cy="1776086"/>
          </a:xfrm>
          <a:prstGeom prst="rect">
            <a:avLst/>
          </a:prstGeom>
        </p:spPr>
      </p:pic>
      <p:sp>
        <p:nvSpPr>
          <p:cNvPr id="25" name="楕円 24">
            <a:extLst>
              <a:ext uri="{FF2B5EF4-FFF2-40B4-BE49-F238E27FC236}">
                <a16:creationId xmlns:a16="http://schemas.microsoft.com/office/drawing/2014/main" id="{9D6BDB0B-3633-424F-9DF9-4D4F71927A4E}"/>
              </a:ext>
            </a:extLst>
          </p:cNvPr>
          <p:cNvSpPr/>
          <p:nvPr/>
        </p:nvSpPr>
        <p:spPr>
          <a:xfrm>
            <a:off x="3669272" y="3890864"/>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6" name="楕円 25">
            <a:extLst>
              <a:ext uri="{FF2B5EF4-FFF2-40B4-BE49-F238E27FC236}">
                <a16:creationId xmlns:a16="http://schemas.microsoft.com/office/drawing/2014/main" id="{91CEDEA6-6836-4FDF-AB33-B49F79A71454}"/>
              </a:ext>
            </a:extLst>
          </p:cNvPr>
          <p:cNvSpPr/>
          <p:nvPr/>
        </p:nvSpPr>
        <p:spPr>
          <a:xfrm>
            <a:off x="4951011" y="5639495"/>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3548211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457200" y="0"/>
            <a:ext cx="8229600" cy="1143000"/>
          </a:xfrm>
        </p:spPr>
        <p:txBody>
          <a:bodyPr/>
          <a:lstStyle/>
          <a:p>
            <a:pPr eaLnBrk="1" hangingPunct="1"/>
            <a:r>
              <a:rPr lang="ja-JP" altLang="en-US" sz="4000" dirty="0">
                <a:solidFill>
                  <a:schemeClr val="bg1"/>
                </a:solidFill>
                <a:latin typeface="+mn-ea"/>
                <a:ea typeface="+mn-ea"/>
              </a:rPr>
              <a:t>目的　</a:t>
            </a:r>
            <a:r>
              <a:rPr lang="ja-JP" altLang="en-US" sz="2800" dirty="0">
                <a:solidFill>
                  <a:schemeClr val="bg1"/>
                </a:solidFill>
                <a:latin typeface="+mn-ea"/>
                <a:ea typeface="+mn-ea"/>
              </a:rPr>
              <a:t>①企業目線</a:t>
            </a:r>
            <a:endParaRPr lang="en-US" altLang="ja-JP" sz="1800" dirty="0">
              <a:solidFill>
                <a:schemeClr val="bg1"/>
              </a:solidFill>
              <a:latin typeface="+mn-ea"/>
              <a:ea typeface="+mn-ea"/>
            </a:endParaRPr>
          </a:p>
        </p:txBody>
      </p:sp>
      <p:sp>
        <p:nvSpPr>
          <p:cNvPr id="12" name="コンテンツ プレースホルダー 11">
            <a:extLst>
              <a:ext uri="{FF2B5EF4-FFF2-40B4-BE49-F238E27FC236}">
                <a16:creationId xmlns:a16="http://schemas.microsoft.com/office/drawing/2014/main" id="{63BF6B4B-FE1F-4195-9136-77E4D71C6DE9}"/>
              </a:ext>
            </a:extLst>
          </p:cNvPr>
          <p:cNvSpPr>
            <a:spLocks noGrp="1"/>
          </p:cNvSpPr>
          <p:nvPr>
            <p:ph idx="1"/>
          </p:nvPr>
        </p:nvSpPr>
        <p:spPr>
          <a:xfrm>
            <a:off x="259556" y="1102657"/>
            <a:ext cx="8826500" cy="5755343"/>
          </a:xfrm>
          <a:ln>
            <a:noFill/>
          </a:ln>
        </p:spPr>
        <p:txBody>
          <a:bodyPr/>
          <a:lstStyle/>
          <a:p>
            <a:pPr marL="828000" indent="-828000">
              <a:buNone/>
            </a:pPr>
            <a:r>
              <a:rPr lang="ja-JP" altLang="en-US" dirty="0">
                <a:latin typeface="+mn-ea"/>
              </a:rPr>
              <a:t>目的</a:t>
            </a:r>
            <a:r>
              <a:rPr lang="en-US" altLang="ja-JP" dirty="0">
                <a:latin typeface="+mn-ea"/>
              </a:rPr>
              <a:t>1-1. </a:t>
            </a:r>
            <a:r>
              <a:rPr lang="ja-JP" altLang="en-US" dirty="0">
                <a:latin typeface="+mn-ea"/>
              </a:rPr>
              <a:t>政府は</a:t>
            </a:r>
            <a:r>
              <a:rPr lang="en-US" altLang="ja-JP" dirty="0">
                <a:latin typeface="+mn-ea"/>
              </a:rPr>
              <a:t>24</a:t>
            </a:r>
            <a:r>
              <a:rPr lang="ja-JP" altLang="en-US" dirty="0">
                <a:latin typeface="+mn-ea"/>
              </a:rPr>
              <a:t>時間営業を規制すべきか、事　</a:t>
            </a:r>
            <a:endParaRPr lang="en-US" altLang="ja-JP" dirty="0">
              <a:latin typeface="+mn-ea"/>
            </a:endParaRPr>
          </a:p>
          <a:p>
            <a:pPr marL="828000" indent="-828000">
              <a:buNone/>
            </a:pPr>
            <a:r>
              <a:rPr lang="ja-JP" altLang="en-US" dirty="0">
                <a:latin typeface="+mn-ea"/>
              </a:rPr>
              <a:t>　　　　　　例整理により検討　　　　　　　 　</a:t>
            </a:r>
            <a:endParaRPr lang="en-US" altLang="ja-JP" dirty="0">
              <a:latin typeface="+mn-ea"/>
            </a:endParaRPr>
          </a:p>
          <a:p>
            <a:pPr marL="828000" indent="-828000">
              <a:buNone/>
            </a:pPr>
            <a:r>
              <a:rPr lang="ja-JP" altLang="en-US" dirty="0">
                <a:latin typeface="+mn-ea"/>
              </a:rPr>
              <a:t>　　　　　  </a:t>
            </a:r>
            <a:endParaRPr lang="en-US" altLang="ja-JP" dirty="0">
              <a:latin typeface="+mn-ea"/>
            </a:endParaRPr>
          </a:p>
          <a:p>
            <a:pPr marL="828000" indent="-828000">
              <a:buNone/>
            </a:pPr>
            <a:endParaRPr lang="en-US" altLang="ja-JP" dirty="0">
              <a:latin typeface="+mn-ea"/>
            </a:endParaRPr>
          </a:p>
          <a:p>
            <a:pPr marL="0" indent="0">
              <a:buNone/>
            </a:pPr>
            <a:endParaRPr lang="en-US" altLang="ja-JP" sz="1000" dirty="0">
              <a:latin typeface="+mn-ea"/>
            </a:endParaRPr>
          </a:p>
          <a:p>
            <a:pPr marL="828000" indent="-828000">
              <a:buNone/>
            </a:pPr>
            <a:r>
              <a:rPr lang="ja-JP" altLang="en-US" dirty="0">
                <a:latin typeface="+mn-ea"/>
              </a:rPr>
              <a:t>目的</a:t>
            </a:r>
            <a:r>
              <a:rPr lang="en-US" altLang="ja-JP" dirty="0">
                <a:latin typeface="+mn-ea"/>
              </a:rPr>
              <a:t>1-2. 24</a:t>
            </a:r>
            <a:r>
              <a:rPr lang="ja-JP" altLang="en-US" dirty="0">
                <a:latin typeface="+mn-ea"/>
              </a:rPr>
              <a:t>時間営業の停止がコンビニ類似店舗</a:t>
            </a:r>
            <a:endParaRPr lang="en-US" altLang="ja-JP" dirty="0">
              <a:latin typeface="+mn-ea"/>
            </a:endParaRPr>
          </a:p>
          <a:p>
            <a:pPr marL="828000" indent="-828000">
              <a:buNone/>
            </a:pPr>
            <a:r>
              <a:rPr lang="ja-JP" altLang="en-US" dirty="0">
                <a:latin typeface="+mn-ea"/>
              </a:rPr>
              <a:t>　　　　　　の営業時間認知度に影響するかを</a:t>
            </a:r>
            <a:endParaRPr lang="en-US" altLang="ja-JP" dirty="0">
              <a:latin typeface="+mn-ea"/>
            </a:endParaRPr>
          </a:p>
          <a:p>
            <a:pPr marL="828000" indent="-828000">
              <a:buNone/>
            </a:pPr>
            <a:r>
              <a:rPr lang="ja-JP" altLang="en-US" dirty="0">
                <a:latin typeface="+mn-ea"/>
              </a:rPr>
              <a:t>　　　　　　明らかにする</a:t>
            </a:r>
            <a:endParaRPr lang="en-US" altLang="ja-JP" dirty="0">
              <a:latin typeface="+mn-ea"/>
            </a:endParaRPr>
          </a:p>
          <a:p>
            <a:pPr marL="0" indent="0">
              <a:buNone/>
            </a:pPr>
            <a:endParaRPr lang="en-US" altLang="ja-JP" sz="1000" dirty="0">
              <a:latin typeface="+mn-ea"/>
            </a:endParaRPr>
          </a:p>
          <a:p>
            <a:pPr marL="0" indent="0">
              <a:buNone/>
            </a:pPr>
            <a:endParaRPr lang="en-US" altLang="ja-JP" dirty="0">
              <a:latin typeface="+mn-ea"/>
            </a:endParaRPr>
          </a:p>
          <a:p>
            <a:pPr marL="0" indent="0">
              <a:buNone/>
            </a:pPr>
            <a:endParaRPr lang="en-US" altLang="ja-JP" dirty="0">
              <a:latin typeface="+mn-ea"/>
            </a:endParaRPr>
          </a:p>
        </p:txBody>
      </p:sp>
      <p:sp>
        <p:nvSpPr>
          <p:cNvPr id="2" name="スライド番号プレースホルダー 1"/>
          <p:cNvSpPr>
            <a:spLocks noGrp="1"/>
          </p:cNvSpPr>
          <p:nvPr>
            <p:ph type="sldNum" sz="quarter" idx="12"/>
          </p:nvPr>
        </p:nvSpPr>
        <p:spPr>
          <a:xfrm>
            <a:off x="7884570" y="133226"/>
            <a:ext cx="1118754"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23E9BD-D57C-43FB-A8B8-DD08AA6AC029}" type="slidenum">
              <a:rPr kumimoji="0"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799" y="2313730"/>
            <a:ext cx="2168610" cy="134996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3546" y="4776788"/>
            <a:ext cx="1714500" cy="1714500"/>
          </a:xfrm>
          <a:prstGeom prst="rect">
            <a:avLst/>
          </a:prstGeom>
        </p:spPr>
      </p:pic>
      <p:grpSp>
        <p:nvGrpSpPr>
          <p:cNvPr id="4" name="グループ化 3"/>
          <p:cNvGrpSpPr/>
          <p:nvPr/>
        </p:nvGrpSpPr>
        <p:grpSpPr>
          <a:xfrm>
            <a:off x="6306420" y="2506058"/>
            <a:ext cx="1868516" cy="881601"/>
            <a:chOff x="6502400" y="1834920"/>
            <a:chExt cx="2184400" cy="991859"/>
          </a:xfrm>
        </p:grpSpPr>
        <p:sp>
          <p:nvSpPr>
            <p:cNvPr id="13" name="楕円 12"/>
            <p:cNvSpPr/>
            <p:nvPr/>
          </p:nvSpPr>
          <p:spPr>
            <a:xfrm>
              <a:off x="6502400" y="1834920"/>
              <a:ext cx="2184400" cy="991859"/>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4" name="テキスト ボックス 13"/>
            <p:cNvSpPr txBox="1"/>
            <p:nvPr/>
          </p:nvSpPr>
          <p:spPr>
            <a:xfrm>
              <a:off x="6593568" y="2100016"/>
              <a:ext cx="20313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1"/>
                  </a:solidFill>
                  <a:effectLst/>
                  <a:uLnTx/>
                  <a:uFillTx/>
                  <a:latin typeface="+mn-ea"/>
                  <a:ea typeface="+mn-ea"/>
                  <a:cs typeface="+mn-cs"/>
                </a:rPr>
                <a:t>市場原理主義</a:t>
              </a:r>
            </a:p>
          </p:txBody>
        </p:sp>
      </p:grpSp>
      <p:grpSp>
        <p:nvGrpSpPr>
          <p:cNvPr id="5" name="グループ化 4"/>
          <p:cNvGrpSpPr/>
          <p:nvPr/>
        </p:nvGrpSpPr>
        <p:grpSpPr>
          <a:xfrm>
            <a:off x="2295699" y="2313730"/>
            <a:ext cx="1594657" cy="852850"/>
            <a:chOff x="2295699" y="2313730"/>
            <a:chExt cx="1594657" cy="852850"/>
          </a:xfrm>
        </p:grpSpPr>
        <p:sp>
          <p:nvSpPr>
            <p:cNvPr id="15" name="楕円 14"/>
            <p:cNvSpPr/>
            <p:nvPr/>
          </p:nvSpPr>
          <p:spPr>
            <a:xfrm>
              <a:off x="2295699" y="2313730"/>
              <a:ext cx="1594657" cy="852850"/>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6" name="テキスト ボックス 15"/>
            <p:cNvSpPr txBox="1"/>
            <p:nvPr/>
          </p:nvSpPr>
          <p:spPr>
            <a:xfrm>
              <a:off x="2359493" y="2540100"/>
              <a:ext cx="1467068" cy="400110"/>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1"/>
                  </a:solidFill>
                  <a:effectLst/>
                  <a:uLnTx/>
                  <a:uFillTx/>
                  <a:latin typeface="+mn-ea"/>
                  <a:ea typeface="+mn-ea"/>
                  <a:cs typeface="+mn-cs"/>
                </a:rPr>
                <a:t>海外の事例</a:t>
              </a:r>
            </a:p>
          </p:txBody>
        </p:sp>
      </p:grpSp>
      <p:sp>
        <p:nvSpPr>
          <p:cNvPr id="17" name="雲形吹き出し 16"/>
          <p:cNvSpPr/>
          <p:nvPr/>
        </p:nvSpPr>
        <p:spPr>
          <a:xfrm rot="16200000">
            <a:off x="3045256" y="4246841"/>
            <a:ext cx="1220787" cy="3579807"/>
          </a:xfrm>
          <a:prstGeom prst="cloudCallout">
            <a:avLst>
              <a:gd name="adj1" fmla="val 25981"/>
              <a:gd name="adj2" fmla="val 688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8" name="テキスト ボックス 17"/>
          <p:cNvSpPr txBox="1"/>
          <p:nvPr/>
        </p:nvSpPr>
        <p:spPr>
          <a:xfrm>
            <a:off x="2486098" y="5507961"/>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あの店の</a:t>
            </a:r>
            <a:endParaRPr kumimoji="1" lang="en-US" altLang="ja-JP" sz="2400" b="0" i="0" u="none" strike="noStrike" kern="1200" cap="none" spc="0" normalizeH="0" baseline="0" noProof="0" dirty="0">
              <a:ln>
                <a:noFill/>
              </a:ln>
              <a:solidFill>
                <a:schemeClr val="bg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営業時間は</a:t>
            </a:r>
            <a:r>
              <a:rPr kumimoji="1" lang="en-US" altLang="ja-JP" sz="2400" b="0" i="0" u="none" strike="noStrike" kern="1200" cap="none" spc="0" normalizeH="0" baseline="0" noProof="0" dirty="0">
                <a:ln>
                  <a:noFill/>
                </a:ln>
                <a:solidFill>
                  <a:schemeClr val="bg1"/>
                </a:solidFill>
                <a:effectLst/>
                <a:uLnTx/>
                <a:uFillTx/>
                <a:latin typeface="+mn-ea"/>
                <a:ea typeface="+mn-ea"/>
                <a:cs typeface="+mn-cs"/>
              </a:rPr>
              <a:t>…</a:t>
            </a:r>
            <a:r>
              <a:rPr kumimoji="1" lang="ja-JP" altLang="en-US" sz="2400" b="0" i="0" u="none" strike="noStrike" kern="1200" cap="none" spc="0" normalizeH="0" baseline="0" noProof="0" dirty="0">
                <a:ln>
                  <a:noFill/>
                </a:ln>
                <a:solidFill>
                  <a:schemeClr val="bg1"/>
                </a:solidFill>
                <a:effectLst/>
                <a:uLnTx/>
                <a:uFillTx/>
                <a:latin typeface="+mn-ea"/>
                <a:ea typeface="+mn-ea"/>
                <a:cs typeface="+mn-cs"/>
              </a:rPr>
              <a:t>？</a:t>
            </a:r>
          </a:p>
        </p:txBody>
      </p:sp>
    </p:spTree>
    <p:extLst>
      <p:ext uri="{BB962C8B-B14F-4D97-AF65-F5344CB8AC3E}">
        <p14:creationId xmlns:p14="http://schemas.microsoft.com/office/powerpoint/2010/main" val="2917853259"/>
      </p:ext>
    </p:extLst>
  </p:cSld>
  <p:clrMapOvr>
    <a:masterClrMapping/>
  </p:clrMapOvr>
  <p:transition spd="slow" advTm="8541"/>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grpSp>
        <p:nvGrpSpPr>
          <p:cNvPr id="3" name="グループ化 2"/>
          <p:cNvGrpSpPr/>
          <p:nvPr/>
        </p:nvGrpSpPr>
        <p:grpSpPr>
          <a:xfrm>
            <a:off x="-121904" y="2405304"/>
            <a:ext cx="9263333" cy="4452696"/>
            <a:chOff x="-142926" y="1945723"/>
            <a:chExt cx="9215343" cy="4608011"/>
          </a:xfrm>
        </p:grpSpPr>
        <p:sp>
          <p:nvSpPr>
            <p:cNvPr id="38" name="矢印: 左右 37">
              <a:extLst>
                <a:ext uri="{FF2B5EF4-FFF2-40B4-BE49-F238E27FC236}">
                  <a16:creationId xmlns:a16="http://schemas.microsoft.com/office/drawing/2014/main" id="{7DB2F5A5-A339-4720-BECE-FDD273F96CEE}"/>
                </a:ext>
              </a:extLst>
            </p:cNvPr>
            <p:cNvSpPr/>
            <p:nvPr/>
          </p:nvSpPr>
          <p:spPr>
            <a:xfrm rot="5400000">
              <a:off x="2566121" y="3853044"/>
              <a:ext cx="4021058" cy="310037"/>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9" name="矢印: 左右 38">
              <a:extLst>
                <a:ext uri="{FF2B5EF4-FFF2-40B4-BE49-F238E27FC236}">
                  <a16:creationId xmlns:a16="http://schemas.microsoft.com/office/drawing/2014/main" id="{A98A12B9-9D99-4D65-89CA-393EB866C76B}"/>
                </a:ext>
              </a:extLst>
            </p:cNvPr>
            <p:cNvSpPr/>
            <p:nvPr/>
          </p:nvSpPr>
          <p:spPr>
            <a:xfrm rot="10800000">
              <a:off x="1153752" y="3877460"/>
              <a:ext cx="6878565" cy="252036"/>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1" name="テキスト ボックス 40">
              <a:extLst>
                <a:ext uri="{FF2B5EF4-FFF2-40B4-BE49-F238E27FC236}">
                  <a16:creationId xmlns:a16="http://schemas.microsoft.com/office/drawing/2014/main" id="{BD26B47C-4489-4B34-90FE-C957AB1BCA8E}"/>
                </a:ext>
              </a:extLst>
            </p:cNvPr>
            <p:cNvSpPr txBox="1"/>
            <p:nvPr/>
          </p:nvSpPr>
          <p:spPr>
            <a:xfrm>
              <a:off x="3988483" y="6003469"/>
              <a:ext cx="1209101" cy="47776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42" name="テキスト ボックス 41">
              <a:extLst>
                <a:ext uri="{FF2B5EF4-FFF2-40B4-BE49-F238E27FC236}">
                  <a16:creationId xmlns:a16="http://schemas.microsoft.com/office/drawing/2014/main" id="{B9803725-133A-45BE-AC8D-E5FBDE075F94}"/>
                </a:ext>
              </a:extLst>
            </p:cNvPr>
            <p:cNvSpPr txBox="1"/>
            <p:nvPr/>
          </p:nvSpPr>
          <p:spPr>
            <a:xfrm>
              <a:off x="8089763" y="3574389"/>
              <a:ext cx="982654" cy="85998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容認</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できる</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43" name="テキスト ボックス 42">
              <a:extLst>
                <a:ext uri="{FF2B5EF4-FFF2-40B4-BE49-F238E27FC236}">
                  <a16:creationId xmlns:a16="http://schemas.microsoft.com/office/drawing/2014/main" id="{39709201-665C-41F0-8E5C-07293065368D}"/>
                </a:ext>
              </a:extLst>
            </p:cNvPr>
            <p:cNvSpPr txBox="1"/>
            <p:nvPr/>
          </p:nvSpPr>
          <p:spPr>
            <a:xfrm>
              <a:off x="-142926" y="3576212"/>
              <a:ext cx="1481664" cy="8545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容認</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できない</a:t>
              </a:r>
              <a:endParaRPr kumimoji="1" lang="en-US" altLang="ja-JP" sz="12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44" name="楕円 43">
              <a:extLst>
                <a:ext uri="{FF2B5EF4-FFF2-40B4-BE49-F238E27FC236}">
                  <a16:creationId xmlns:a16="http://schemas.microsoft.com/office/drawing/2014/main" id="{4AF79B62-E5D9-4178-9A95-5DCFB38E5755}"/>
                </a:ext>
              </a:extLst>
            </p:cNvPr>
            <p:cNvSpPr/>
            <p:nvPr/>
          </p:nvSpPr>
          <p:spPr>
            <a:xfrm>
              <a:off x="5776248" y="4755757"/>
              <a:ext cx="1962091" cy="781144"/>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5" name="楕円 44">
              <a:extLst>
                <a:ext uri="{FF2B5EF4-FFF2-40B4-BE49-F238E27FC236}">
                  <a16:creationId xmlns:a16="http://schemas.microsoft.com/office/drawing/2014/main" id="{5D93290C-8BB6-452B-822A-107DCE361213}"/>
                </a:ext>
              </a:extLst>
            </p:cNvPr>
            <p:cNvSpPr/>
            <p:nvPr/>
          </p:nvSpPr>
          <p:spPr>
            <a:xfrm>
              <a:off x="1172717" y="1945723"/>
              <a:ext cx="1962091" cy="781144"/>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7" name="楕円 46">
              <a:extLst>
                <a:ext uri="{FF2B5EF4-FFF2-40B4-BE49-F238E27FC236}">
                  <a16:creationId xmlns:a16="http://schemas.microsoft.com/office/drawing/2014/main" id="{5F22BA1C-343A-4266-BBB9-931412B225CC}"/>
                </a:ext>
              </a:extLst>
            </p:cNvPr>
            <p:cNvSpPr/>
            <p:nvPr/>
          </p:nvSpPr>
          <p:spPr>
            <a:xfrm>
              <a:off x="6017022" y="5772590"/>
              <a:ext cx="1962091" cy="781144"/>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8" name="楕円 47">
              <a:extLst>
                <a:ext uri="{FF2B5EF4-FFF2-40B4-BE49-F238E27FC236}">
                  <a16:creationId xmlns:a16="http://schemas.microsoft.com/office/drawing/2014/main" id="{C49BD82C-6799-4535-BB0D-D38E54E69E7D}"/>
                </a:ext>
              </a:extLst>
            </p:cNvPr>
            <p:cNvSpPr/>
            <p:nvPr/>
          </p:nvSpPr>
          <p:spPr>
            <a:xfrm>
              <a:off x="6820828" y="5228153"/>
              <a:ext cx="1962091" cy="781144"/>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50" name="楕円 37">
              <a:extLst>
                <a:ext uri="{FF2B5EF4-FFF2-40B4-BE49-F238E27FC236}">
                  <a16:creationId xmlns:a16="http://schemas.microsoft.com/office/drawing/2014/main" id="{0C439DC4-83BA-4115-9707-069BF6CC557A}"/>
                </a:ext>
              </a:extLst>
            </p:cNvPr>
            <p:cNvSpPr/>
            <p:nvPr/>
          </p:nvSpPr>
          <p:spPr>
            <a:xfrm>
              <a:off x="2148466" y="3682865"/>
              <a:ext cx="1962091" cy="781144"/>
            </a:xfrm>
            <a:prstGeom prst="ellipse">
              <a:avLst/>
            </a:prstGeom>
            <a:solidFill>
              <a:srgbClr val="00808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52" name="楕円 51">
              <a:extLst>
                <a:ext uri="{FF2B5EF4-FFF2-40B4-BE49-F238E27FC236}">
                  <a16:creationId xmlns:a16="http://schemas.microsoft.com/office/drawing/2014/main" id="{CA4DB5EF-C1CE-44F6-97CA-643CB6B68C88}"/>
                </a:ext>
              </a:extLst>
            </p:cNvPr>
            <p:cNvSpPr/>
            <p:nvPr/>
          </p:nvSpPr>
          <p:spPr>
            <a:xfrm>
              <a:off x="904986" y="5539811"/>
              <a:ext cx="1909564" cy="773182"/>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7"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深夜利益コスト・品ぞろえの悪化</a:t>
            </a:r>
          </a:p>
        </p:txBody>
      </p:sp>
      <p:sp>
        <p:nvSpPr>
          <p:cNvPr id="4" name="正方形/長方形 3"/>
          <p:cNvSpPr/>
          <p:nvPr/>
        </p:nvSpPr>
        <p:spPr>
          <a:xfrm>
            <a:off x="556274" y="5203765"/>
            <a:ext cx="3795200" cy="125259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深夜営業時に</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sym typeface="Arial"/>
              </a:rPr>
              <a:t>利益</a:t>
            </a:r>
            <a:r>
              <a:rPr kumimoji="1" lang="ja-JP" altLang="en-US" sz="2400" b="0" i="0" u="none" strike="noStrike" kern="0" cap="none" spc="0" normalizeH="0" baseline="0" noProof="0" dirty="0">
                <a:ln>
                  <a:noFill/>
                </a:ln>
                <a:solidFill>
                  <a:srgbClr val="000000"/>
                </a:solidFill>
                <a:effectLst/>
                <a:uLnTx/>
                <a:uFillTx/>
                <a:latin typeface="+mn-ea"/>
                <a:cs typeface="+mn-cs"/>
                <a:sym typeface="Arial"/>
              </a:rPr>
              <a:t>がある店舗ほど</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品揃えの悪さを</a:t>
            </a:r>
            <a:r>
              <a:rPr kumimoji="1" lang="ja-JP" altLang="en-US" sz="2400" b="0" i="0" u="sng" strike="noStrike" kern="0" cap="none" spc="0" normalizeH="0" baseline="0" noProof="0" dirty="0">
                <a:ln>
                  <a:noFill/>
                </a:ln>
                <a:solidFill>
                  <a:srgbClr val="000000"/>
                </a:solidFill>
                <a:effectLst/>
                <a:uLnTx/>
                <a:uFillTx/>
                <a:latin typeface="+mn-ea"/>
                <a:cs typeface="+mn-cs"/>
                <a:sym typeface="Arial"/>
              </a:rPr>
              <a:t>容認できず</a:t>
            </a:r>
          </a:p>
        </p:txBody>
      </p:sp>
      <p:sp>
        <p:nvSpPr>
          <p:cNvPr id="30" name="テキスト ボックス 29">
            <a:extLst>
              <a:ext uri="{FF2B5EF4-FFF2-40B4-BE49-F238E27FC236}">
                <a16:creationId xmlns:a16="http://schemas.microsoft.com/office/drawing/2014/main" id="{041AF5B2-1A9E-4C90-A946-8ECF40EA44AA}"/>
              </a:ext>
            </a:extLst>
          </p:cNvPr>
          <p:cNvSpPr txBox="1"/>
          <p:nvPr/>
        </p:nvSpPr>
        <p:spPr>
          <a:xfrm flipH="1">
            <a:off x="1083717" y="1150754"/>
            <a:ext cx="7110002"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dirty="0">
                <a:ln>
                  <a:noFill/>
                </a:ln>
                <a:solidFill>
                  <a:srgbClr val="000000"/>
                </a:solidFill>
                <a:effectLst/>
                <a:uLnTx/>
                <a:uFillTx/>
                <a:latin typeface="+mn-ea"/>
                <a:cs typeface="+mn-cs"/>
                <a:sym typeface="Arial"/>
              </a:rPr>
              <a:t>横軸：</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深夜営業中止</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による</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開店直後や閉店間際に</a:t>
            </a:r>
            <a:endParaRPr kumimoji="0"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0" i="0" u="none" strike="noStrike" kern="0" cap="none" spc="0" normalizeH="0" baseline="0" noProof="0" dirty="0">
                <a:ln>
                  <a:noFill/>
                </a:ln>
                <a:solidFill>
                  <a:srgbClr val="000000"/>
                </a:solidFill>
                <a:effectLst/>
                <a:uLnTx/>
                <a:uFillTx/>
                <a:latin typeface="+mn-ea"/>
                <a:cs typeface="+mn-cs"/>
                <a:sym typeface="Arial"/>
              </a:rPr>
              <a:t>         </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品揃えが悪く</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なること</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を容認できるか</a:t>
            </a:r>
            <a:endParaRPr kumimoji="1" lang="ja-JP" altLang="en-US" sz="2400" b="0" i="0" u="none" strike="noStrike" kern="0" cap="none" spc="0" normalizeH="0" baseline="0" noProof="0" dirty="0">
              <a:ln>
                <a:noFill/>
              </a:ln>
              <a:solidFill>
                <a:srgbClr val="000000"/>
              </a:solidFill>
              <a:effectLst/>
              <a:uLnTx/>
              <a:uFillTx/>
              <a:latin typeface="+mn-ea"/>
              <a:cs typeface="+mn-cs"/>
              <a:sym typeface="Arial"/>
            </a:endParaRPr>
          </a:p>
        </p:txBody>
      </p:sp>
      <p:sp>
        <p:nvSpPr>
          <p:cNvPr id="28" name="楕円 27">
            <a:extLst>
              <a:ext uri="{FF2B5EF4-FFF2-40B4-BE49-F238E27FC236}">
                <a16:creationId xmlns:a16="http://schemas.microsoft.com/office/drawing/2014/main" id="{9D6BDB0B-3633-424F-9DF9-4D4F71927A4E}"/>
              </a:ext>
            </a:extLst>
          </p:cNvPr>
          <p:cNvSpPr/>
          <p:nvPr/>
        </p:nvSpPr>
        <p:spPr>
          <a:xfrm>
            <a:off x="3669272" y="3890864"/>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1" name="楕円 30">
            <a:extLst>
              <a:ext uri="{FF2B5EF4-FFF2-40B4-BE49-F238E27FC236}">
                <a16:creationId xmlns:a16="http://schemas.microsoft.com/office/drawing/2014/main" id="{91CEDEA6-6836-4FDF-AB33-B49F79A71454}"/>
              </a:ext>
            </a:extLst>
          </p:cNvPr>
          <p:cNvSpPr/>
          <p:nvPr/>
        </p:nvSpPr>
        <p:spPr>
          <a:xfrm>
            <a:off x="4951011" y="5639495"/>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pic>
        <p:nvPicPr>
          <p:cNvPr id="33" name="図 32"/>
          <p:cNvPicPr>
            <a:picLocks noChangeAspect="1"/>
          </p:cNvPicPr>
          <p:nvPr/>
        </p:nvPicPr>
        <p:blipFill>
          <a:blip r:embed="rId3"/>
          <a:stretch>
            <a:fillRect/>
          </a:stretch>
        </p:blipFill>
        <p:spPr>
          <a:xfrm>
            <a:off x="6639893" y="2058979"/>
            <a:ext cx="2253939" cy="1776086"/>
          </a:xfrm>
          <a:prstGeom prst="rect">
            <a:avLst/>
          </a:prstGeom>
        </p:spPr>
      </p:pic>
      <p:sp>
        <p:nvSpPr>
          <p:cNvPr id="35" name="テキスト ボックス 34">
            <a:extLst>
              <a:ext uri="{FF2B5EF4-FFF2-40B4-BE49-F238E27FC236}">
                <a16:creationId xmlns:a16="http://schemas.microsoft.com/office/drawing/2014/main" id="{2B221914-0E59-4980-9A6D-8690EFC91A7F}"/>
              </a:ext>
            </a:extLst>
          </p:cNvPr>
          <p:cNvSpPr txBox="1"/>
          <p:nvPr/>
        </p:nvSpPr>
        <p:spPr>
          <a:xfrm>
            <a:off x="4016584" y="2010860"/>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25" name="楕円 24">
            <a:extLst>
              <a:ext uri="{FF2B5EF4-FFF2-40B4-BE49-F238E27FC236}">
                <a16:creationId xmlns:a16="http://schemas.microsoft.com/office/drawing/2014/main" id="{923A20A5-838D-4031-A767-244760B3C300}"/>
              </a:ext>
            </a:extLst>
          </p:cNvPr>
          <p:cNvSpPr/>
          <p:nvPr/>
        </p:nvSpPr>
        <p:spPr>
          <a:xfrm rot="6946307">
            <a:off x="3529468" y="169795"/>
            <a:ext cx="2743460" cy="8756509"/>
          </a:xfrm>
          <a:prstGeom prst="ellipse">
            <a:avLst/>
          </a:prstGeom>
          <a:noFill/>
          <a:ln w="1270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Tree>
    <p:extLst>
      <p:ext uri="{BB962C8B-B14F-4D97-AF65-F5344CB8AC3E}">
        <p14:creationId xmlns:p14="http://schemas.microsoft.com/office/powerpoint/2010/main" val="323864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01C2B8E-B9A4-4BB5-ADE7-0B790BD0EB75}"/>
              </a:ext>
            </a:extLst>
          </p:cNvPr>
          <p:cNvSpPr txBox="1"/>
          <p:nvPr/>
        </p:nvSpPr>
        <p:spPr>
          <a:xfrm>
            <a:off x="2852619" y="1338284"/>
            <a:ext cx="34387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000000"/>
                </a:solidFill>
                <a:effectLst/>
                <a:uLnTx/>
                <a:uFillTx/>
                <a:latin typeface="+mn-ea"/>
                <a:ea typeface="+mn-ea"/>
                <a:cs typeface="Arial"/>
                <a:sym typeface="Arial"/>
              </a:rPr>
              <a:t>回答者</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をカテゴライズ</a:t>
            </a:r>
          </a:p>
        </p:txBody>
      </p:sp>
      <p:cxnSp>
        <p:nvCxnSpPr>
          <p:cNvPr id="10" name="直線矢印コネクタ 9">
            <a:extLst>
              <a:ext uri="{FF2B5EF4-FFF2-40B4-BE49-F238E27FC236}">
                <a16:creationId xmlns:a16="http://schemas.microsoft.com/office/drawing/2014/main" id="{1ABA178B-E4E9-4FA5-A3AB-6F075A2FE6A4}"/>
              </a:ext>
            </a:extLst>
          </p:cNvPr>
          <p:cNvCxnSpPr>
            <a:cxnSpLocks/>
          </p:cNvCxnSpPr>
          <p:nvPr/>
        </p:nvCxnSpPr>
        <p:spPr>
          <a:xfrm>
            <a:off x="4572000" y="3313463"/>
            <a:ext cx="0" cy="160661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角丸四角形 15">
            <a:extLst>
              <a:ext uri="{FF2B5EF4-FFF2-40B4-BE49-F238E27FC236}">
                <a16:creationId xmlns:a16="http://schemas.microsoft.com/office/drawing/2014/main" id="{BF4FC414-ACFF-4D81-9D30-7D772A26D8D9}"/>
              </a:ext>
            </a:extLst>
          </p:cNvPr>
          <p:cNvSpPr/>
          <p:nvPr/>
        </p:nvSpPr>
        <p:spPr>
          <a:xfrm>
            <a:off x="3383868" y="2314124"/>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深夜営業時に</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1" i="0" u="none" strike="noStrike" kern="0" cap="none" spc="0" normalizeH="0" baseline="0" noProof="0" dirty="0">
                <a:ln>
                  <a:noFill/>
                </a:ln>
                <a:solidFill>
                  <a:srgbClr val="FF9900"/>
                </a:solidFill>
                <a:effectLst/>
                <a:uLnTx/>
                <a:uFillTx/>
                <a:latin typeface="+mn-ea"/>
                <a:cs typeface="+mn-cs"/>
                <a:sym typeface="Arial"/>
              </a:rPr>
              <a:t>利益</a:t>
            </a:r>
            <a:r>
              <a:rPr kumimoji="1"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13" name="角丸四角形 21">
            <a:extLst>
              <a:ext uri="{FF2B5EF4-FFF2-40B4-BE49-F238E27FC236}">
                <a16:creationId xmlns:a16="http://schemas.microsoft.com/office/drawing/2014/main" id="{AA952E95-729D-4CF3-B976-48DADE6E5671}"/>
              </a:ext>
            </a:extLst>
          </p:cNvPr>
          <p:cNvSpPr/>
          <p:nvPr/>
        </p:nvSpPr>
        <p:spPr>
          <a:xfrm>
            <a:off x="3383868" y="5088726"/>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FFFF"/>
                </a:solidFill>
                <a:effectLst/>
                <a:uLnTx/>
                <a:uFillTx/>
                <a:latin typeface="+mn-ea"/>
                <a:cs typeface="+mn-cs"/>
                <a:sym typeface="Arial"/>
              </a:rPr>
              <a:t>深夜営業時に</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1" i="0" u="none" strike="noStrike" kern="0" cap="none" spc="0" normalizeH="0" baseline="0" noProof="0" dirty="0">
                <a:ln>
                  <a:noFill/>
                </a:ln>
                <a:solidFill>
                  <a:srgbClr val="FF9900"/>
                </a:solidFill>
                <a:effectLst/>
                <a:uLnTx/>
                <a:uFillTx/>
                <a:latin typeface="+mn-ea"/>
                <a:cs typeface="+mn-cs"/>
                <a:sym typeface="Arial"/>
              </a:rPr>
              <a:t>コスト</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cxnSp>
        <p:nvCxnSpPr>
          <p:cNvPr id="18" name="直線矢印コネクタ 17">
            <a:extLst>
              <a:ext uri="{FF2B5EF4-FFF2-40B4-BE49-F238E27FC236}">
                <a16:creationId xmlns:a16="http://schemas.microsoft.com/office/drawing/2014/main" id="{56B04A6A-6A4F-44C5-900E-92ED5E7DA928}"/>
              </a:ext>
            </a:extLst>
          </p:cNvPr>
          <p:cNvCxnSpPr>
            <a:cxnSpLocks/>
          </p:cNvCxnSpPr>
          <p:nvPr/>
        </p:nvCxnSpPr>
        <p:spPr>
          <a:xfrm rot="5400000">
            <a:off x="4572000" y="3313463"/>
            <a:ext cx="0" cy="1606614"/>
          </a:xfrm>
          <a:prstGeom prst="straightConnector1">
            <a:avLst/>
          </a:prstGeom>
          <a:ln w="762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2" name="角丸四角形 15">
            <a:extLst>
              <a:ext uri="{FF2B5EF4-FFF2-40B4-BE49-F238E27FC236}">
                <a16:creationId xmlns:a16="http://schemas.microsoft.com/office/drawing/2014/main" id="{FCE0FDBA-4CEC-4503-BB91-39F86BF1E0DD}"/>
              </a:ext>
            </a:extLst>
          </p:cNvPr>
          <p:cNvSpPr/>
          <p:nvPr/>
        </p:nvSpPr>
        <p:spPr>
          <a:xfrm>
            <a:off x="356264" y="3404820"/>
            <a:ext cx="3027604" cy="1411479"/>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FFFF"/>
                </a:solidFill>
                <a:effectLst/>
                <a:uLnTx/>
                <a:uFillTx/>
                <a:latin typeface="+mn-ea"/>
                <a:cs typeface="+mn-cs"/>
                <a:sym typeface="Arial"/>
              </a:rPr>
              <a:t>深</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夜</a:t>
            </a:r>
            <a:r>
              <a:rPr kumimoji="0" lang="ja-JP" altLang="ja-JP" sz="2000" b="0" i="0" u="none" strike="noStrike" kern="0" cap="none" spc="0" normalizeH="0" baseline="0" noProof="0" dirty="0">
                <a:ln>
                  <a:noFill/>
                </a:ln>
                <a:solidFill>
                  <a:srgbClr val="FFFFFF"/>
                </a:solidFill>
                <a:effectLst/>
                <a:uLnTx/>
                <a:uFillTx/>
                <a:latin typeface="+mn-ea"/>
                <a:cs typeface="+mn-cs"/>
                <a:sym typeface="Arial"/>
              </a:rPr>
              <a:t>営業中止</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によって</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FFFF"/>
                </a:solidFill>
                <a:effectLst/>
                <a:uLnTx/>
                <a:uFillTx/>
                <a:latin typeface="+mn-ea"/>
                <a:cs typeface="+mn-cs"/>
                <a:sym typeface="Arial"/>
              </a:rPr>
              <a:t>夜間時の作業は</a:t>
            </a:r>
            <a:r>
              <a:rPr kumimoji="0" lang="ja-JP" altLang="ja-JP" sz="2000" b="0" i="0" u="none" strike="noStrike" kern="0" cap="none" spc="0" normalizeH="0" baseline="0" noProof="0" dirty="0">
                <a:ln>
                  <a:noFill/>
                </a:ln>
                <a:solidFill>
                  <a:srgbClr val="FFFFFF"/>
                </a:solidFill>
                <a:effectLst/>
                <a:uLnTx/>
                <a:uFillTx/>
                <a:latin typeface="+mn-ea"/>
                <a:cs typeface="+mn-cs"/>
                <a:sym typeface="Arial"/>
              </a:rPr>
              <a:t>影響を</a:t>
            </a:r>
            <a:r>
              <a:rPr kumimoji="0" lang="ja-JP" altLang="ja-JP" sz="2000" b="0" i="0" u="none" strike="noStrike" kern="0" cap="none" spc="0" normalizeH="0" baseline="0" noProof="0" dirty="0">
                <a:ln>
                  <a:noFill/>
                </a:ln>
                <a:solidFill>
                  <a:srgbClr val="FF9900"/>
                </a:solidFill>
                <a:effectLst/>
                <a:uLnTx/>
                <a:uFillTx/>
                <a:latin typeface="+mn-ea"/>
                <a:cs typeface="+mn-cs"/>
                <a:sym typeface="Arial"/>
              </a:rPr>
              <a:t>受けると思</a:t>
            </a:r>
            <a:r>
              <a:rPr kumimoji="0" lang="ja-JP" altLang="en-US" sz="2000" b="0" i="0" u="none" strike="noStrike" kern="0" cap="none" spc="0" normalizeH="0" baseline="0" noProof="0" dirty="0">
                <a:ln>
                  <a:noFill/>
                </a:ln>
                <a:solidFill>
                  <a:srgbClr val="FF9900"/>
                </a:solidFill>
                <a:effectLst/>
                <a:uLnTx/>
                <a:uFillTx/>
                <a:latin typeface="+mn-ea"/>
                <a:cs typeface="+mn-cs"/>
                <a:sym typeface="Arial"/>
              </a:rPr>
              <a:t>わない</a:t>
            </a:r>
            <a:endParaRPr kumimoji="1" lang="ja-JP" altLang="en-US" sz="2000" b="0" i="0" u="none" strike="noStrike" kern="0" cap="none" spc="0" normalizeH="0" baseline="0" noProof="0" dirty="0">
              <a:ln>
                <a:noFill/>
              </a:ln>
              <a:solidFill>
                <a:srgbClr val="FF9900"/>
              </a:solidFill>
              <a:effectLst/>
              <a:uLnTx/>
              <a:uFillTx/>
              <a:latin typeface="+mn-ea"/>
              <a:cs typeface="+mn-cs"/>
              <a:sym typeface="Arial"/>
            </a:endParaRPr>
          </a:p>
        </p:txBody>
      </p:sp>
      <p:sp>
        <p:nvSpPr>
          <p:cNvPr id="15" name="角丸四角形 15">
            <a:extLst>
              <a:ext uri="{FF2B5EF4-FFF2-40B4-BE49-F238E27FC236}">
                <a16:creationId xmlns:a16="http://schemas.microsoft.com/office/drawing/2014/main" id="{086C02D5-7486-4684-AA19-3D0490B3EE2B}"/>
              </a:ext>
            </a:extLst>
          </p:cNvPr>
          <p:cNvSpPr/>
          <p:nvPr/>
        </p:nvSpPr>
        <p:spPr>
          <a:xfrm>
            <a:off x="5760132" y="3404820"/>
            <a:ext cx="3027604" cy="1411479"/>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FFFF"/>
                </a:solidFill>
                <a:effectLst/>
                <a:uLnTx/>
                <a:uFillTx/>
                <a:latin typeface="+mn-ea"/>
                <a:cs typeface="+mn-cs"/>
                <a:sym typeface="Arial"/>
              </a:rPr>
              <a:t>深</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夜</a:t>
            </a:r>
            <a:r>
              <a:rPr kumimoji="0" lang="ja-JP" altLang="ja-JP" sz="2000" b="0" i="0" u="none" strike="noStrike" kern="0" cap="none" spc="0" normalizeH="0" baseline="0" noProof="0" dirty="0">
                <a:ln>
                  <a:noFill/>
                </a:ln>
                <a:solidFill>
                  <a:srgbClr val="FFFFFF"/>
                </a:solidFill>
                <a:effectLst/>
                <a:uLnTx/>
                <a:uFillTx/>
                <a:latin typeface="+mn-ea"/>
                <a:cs typeface="+mn-cs"/>
                <a:sym typeface="Arial"/>
              </a:rPr>
              <a:t>営業中止によ</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って</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FFFF"/>
                </a:solidFill>
                <a:effectLst/>
                <a:uLnTx/>
                <a:uFillTx/>
                <a:latin typeface="+mn-ea"/>
                <a:cs typeface="+mn-cs"/>
                <a:sym typeface="Arial"/>
              </a:rPr>
              <a:t>夜間時の作業は</a:t>
            </a:r>
            <a:r>
              <a:rPr kumimoji="0" lang="ja-JP" altLang="ja-JP" sz="2000" b="0" i="0" u="none" strike="noStrike" kern="0" cap="none" spc="0" normalizeH="0" baseline="0" noProof="0" dirty="0">
                <a:ln>
                  <a:noFill/>
                </a:ln>
                <a:solidFill>
                  <a:srgbClr val="FFFFFF"/>
                </a:solidFill>
                <a:effectLst/>
                <a:uLnTx/>
                <a:uFillTx/>
                <a:latin typeface="+mn-ea"/>
                <a:cs typeface="+mn-cs"/>
                <a:sym typeface="Arial"/>
              </a:rPr>
              <a:t>影響を</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ja-JP" sz="2000" b="0" i="0" u="none" strike="noStrike" kern="0" cap="none" spc="0" normalizeH="0" baseline="0" noProof="0" dirty="0">
                <a:ln>
                  <a:noFill/>
                </a:ln>
                <a:solidFill>
                  <a:srgbClr val="FF9900"/>
                </a:solidFill>
                <a:effectLst/>
                <a:uLnTx/>
                <a:uFillTx/>
                <a:latin typeface="+mn-ea"/>
                <a:cs typeface="+mn-cs"/>
                <a:sym typeface="Arial"/>
              </a:rPr>
              <a:t>受けると思</a:t>
            </a:r>
            <a:r>
              <a:rPr kumimoji="0" lang="ja-JP" altLang="en-US" sz="2000" b="0" i="0" u="none" strike="noStrike" kern="0" cap="none" spc="0" normalizeH="0" baseline="0" noProof="0" dirty="0">
                <a:ln>
                  <a:noFill/>
                </a:ln>
                <a:solidFill>
                  <a:srgbClr val="FF9900"/>
                </a:solidFill>
                <a:effectLst/>
                <a:uLnTx/>
                <a:uFillTx/>
                <a:latin typeface="+mn-ea"/>
                <a:cs typeface="+mn-cs"/>
                <a:sym typeface="Arial"/>
              </a:rPr>
              <a:t>う</a:t>
            </a:r>
            <a:endParaRPr kumimoji="1" lang="ja-JP" altLang="en-US" sz="2000" b="0" i="0" u="none" strike="noStrike" kern="0" cap="none" spc="0" normalizeH="0" baseline="0" noProof="0" dirty="0">
              <a:ln>
                <a:noFill/>
              </a:ln>
              <a:solidFill>
                <a:srgbClr val="FF9900"/>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6"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深夜利益コスト・夜間作業への影響</a:t>
            </a:r>
          </a:p>
        </p:txBody>
      </p:sp>
    </p:spTree>
    <p:extLst>
      <p:ext uri="{BB962C8B-B14F-4D97-AF65-F5344CB8AC3E}">
        <p14:creationId xmlns:p14="http://schemas.microsoft.com/office/powerpoint/2010/main" val="322973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CB4F198C-33E6-41EB-A8A0-16C06F18F5CF}"/>
              </a:ext>
            </a:extLst>
          </p:cNvPr>
          <p:cNvSpPr txBox="1"/>
          <p:nvPr/>
        </p:nvSpPr>
        <p:spPr>
          <a:xfrm flipH="1">
            <a:off x="109557" y="1191403"/>
            <a:ext cx="898714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dirty="0">
                <a:ln>
                  <a:noFill/>
                </a:ln>
                <a:solidFill>
                  <a:srgbClr val="000000"/>
                </a:solidFill>
                <a:effectLst/>
                <a:uLnTx/>
                <a:uFillTx/>
                <a:latin typeface="+mn-ea"/>
                <a:cs typeface="+mn-cs"/>
                <a:sym typeface="Arial"/>
              </a:rPr>
              <a:t>横軸：</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深</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夜</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営業中止によ</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り</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納品や清掃</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の夜間</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に済ましていた作業は</a:t>
            </a:r>
            <a:endParaRPr kumimoji="0"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0" i="0" u="none" strike="noStrike" kern="0" cap="none" spc="0" normalizeH="0" baseline="0" noProof="0" dirty="0">
                <a:ln>
                  <a:noFill/>
                </a:ln>
                <a:solidFill>
                  <a:srgbClr val="000000"/>
                </a:solidFill>
                <a:effectLst/>
                <a:uLnTx/>
                <a:uFillTx/>
                <a:latin typeface="+mn-ea"/>
                <a:cs typeface="+mn-cs"/>
                <a:sym typeface="Arial"/>
              </a:rPr>
              <a:t>         </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影響を受けると思うか</a:t>
            </a:r>
            <a:endParaRPr kumimoji="1" lang="ja-JP" altLang="en-US" sz="2400" b="0" i="0" u="none" strike="noStrike" kern="0" cap="none" spc="0" normalizeH="0" baseline="0" noProof="0" dirty="0">
              <a:ln>
                <a:noFill/>
              </a:ln>
              <a:solidFill>
                <a:srgbClr val="000000"/>
              </a:solidFill>
              <a:effectLst/>
              <a:uLnTx/>
              <a:uFillTx/>
              <a:latin typeface="+mn-ea"/>
              <a:cs typeface="+mn-cs"/>
              <a:sym typeface="Arial"/>
            </a:endParaRPr>
          </a:p>
        </p:txBody>
      </p: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grpSp>
        <p:nvGrpSpPr>
          <p:cNvPr id="3" name="グループ化 2"/>
          <p:cNvGrpSpPr/>
          <p:nvPr/>
        </p:nvGrpSpPr>
        <p:grpSpPr>
          <a:xfrm>
            <a:off x="10923" y="2601761"/>
            <a:ext cx="9054398" cy="3878234"/>
            <a:chOff x="80531" y="1926186"/>
            <a:chExt cx="8858779" cy="4430767"/>
          </a:xfrm>
        </p:grpSpPr>
        <p:sp>
          <p:nvSpPr>
            <p:cNvPr id="6" name="矢印: 左右 5">
              <a:extLst>
                <a:ext uri="{FF2B5EF4-FFF2-40B4-BE49-F238E27FC236}">
                  <a16:creationId xmlns:a16="http://schemas.microsoft.com/office/drawing/2014/main" id="{2F3820A1-4AE2-448C-82C3-A769DDBE2ED7}"/>
                </a:ext>
              </a:extLst>
            </p:cNvPr>
            <p:cNvSpPr/>
            <p:nvPr/>
          </p:nvSpPr>
          <p:spPr>
            <a:xfrm rot="5400000">
              <a:off x="2548529" y="3806830"/>
              <a:ext cx="3989622" cy="310042"/>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7" name="矢印: 左右 6">
              <a:extLst>
                <a:ext uri="{FF2B5EF4-FFF2-40B4-BE49-F238E27FC236}">
                  <a16:creationId xmlns:a16="http://schemas.microsoft.com/office/drawing/2014/main" id="{67EEAFF4-F573-44D0-ADD1-C0F0D1CE181A}"/>
                </a:ext>
              </a:extLst>
            </p:cNvPr>
            <p:cNvSpPr/>
            <p:nvPr/>
          </p:nvSpPr>
          <p:spPr>
            <a:xfrm rot="10800000">
              <a:off x="1120386" y="3832269"/>
              <a:ext cx="6878678" cy="250066"/>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0" name="テキスト ボックス 9">
              <a:extLst>
                <a:ext uri="{FF2B5EF4-FFF2-40B4-BE49-F238E27FC236}">
                  <a16:creationId xmlns:a16="http://schemas.microsoft.com/office/drawing/2014/main" id="{FE7D2F3E-5E73-43F5-88CD-D151BCF7DADE}"/>
                </a:ext>
              </a:extLst>
            </p:cNvPr>
            <p:cNvSpPr txBox="1"/>
            <p:nvPr/>
          </p:nvSpPr>
          <p:spPr>
            <a:xfrm>
              <a:off x="8156380" y="3531567"/>
              <a:ext cx="782930" cy="94938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する</a:t>
              </a:r>
            </a:p>
          </p:txBody>
        </p:sp>
        <p:sp>
          <p:nvSpPr>
            <p:cNvPr id="11" name="テキスト ボックス 10">
              <a:extLst>
                <a:ext uri="{FF2B5EF4-FFF2-40B4-BE49-F238E27FC236}">
                  <a16:creationId xmlns:a16="http://schemas.microsoft.com/office/drawing/2014/main" id="{6209833A-69E8-4F94-8D5F-7E5652AA7DF6}"/>
                </a:ext>
              </a:extLst>
            </p:cNvPr>
            <p:cNvSpPr txBox="1"/>
            <p:nvPr/>
          </p:nvSpPr>
          <p:spPr>
            <a:xfrm>
              <a:off x="80531" y="3533377"/>
              <a:ext cx="967998" cy="94938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しない</a:t>
              </a:r>
            </a:p>
          </p:txBody>
        </p:sp>
        <p:sp>
          <p:nvSpPr>
            <p:cNvPr id="12" name="楕円 11">
              <a:extLst>
                <a:ext uri="{FF2B5EF4-FFF2-40B4-BE49-F238E27FC236}">
                  <a16:creationId xmlns:a16="http://schemas.microsoft.com/office/drawing/2014/main" id="{016CB4CD-096D-47FA-987D-6D5B12E026AB}"/>
                </a:ext>
              </a:extLst>
            </p:cNvPr>
            <p:cNvSpPr/>
            <p:nvPr/>
          </p:nvSpPr>
          <p:spPr>
            <a:xfrm>
              <a:off x="6162132" y="1926186"/>
              <a:ext cx="1962123" cy="775037"/>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3" name="楕円 12">
              <a:extLst>
                <a:ext uri="{FF2B5EF4-FFF2-40B4-BE49-F238E27FC236}">
                  <a16:creationId xmlns:a16="http://schemas.microsoft.com/office/drawing/2014/main" id="{35C74E96-71CF-4FA3-8608-D1DB88AC4450}"/>
                </a:ext>
              </a:extLst>
            </p:cNvPr>
            <p:cNvSpPr/>
            <p:nvPr/>
          </p:nvSpPr>
          <p:spPr>
            <a:xfrm>
              <a:off x="3578661" y="5130213"/>
              <a:ext cx="1962123" cy="775037"/>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5" name="楕円 14">
              <a:extLst>
                <a:ext uri="{FF2B5EF4-FFF2-40B4-BE49-F238E27FC236}">
                  <a16:creationId xmlns:a16="http://schemas.microsoft.com/office/drawing/2014/main" id="{C13687FB-5326-454D-B80D-DBEFB58BC3E3}"/>
                </a:ext>
              </a:extLst>
            </p:cNvPr>
            <p:cNvSpPr/>
            <p:nvPr/>
          </p:nvSpPr>
          <p:spPr>
            <a:xfrm>
              <a:off x="4776172" y="3775679"/>
              <a:ext cx="1962123" cy="775037"/>
            </a:xfrm>
            <a:prstGeom prst="ellipse">
              <a:avLst/>
            </a:prstGeom>
            <a:solidFill>
              <a:srgbClr val="00808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6" name="楕円 15">
              <a:extLst>
                <a:ext uri="{FF2B5EF4-FFF2-40B4-BE49-F238E27FC236}">
                  <a16:creationId xmlns:a16="http://schemas.microsoft.com/office/drawing/2014/main" id="{0B8E9C4E-51DA-4242-9A90-DC8D7A109366}"/>
                </a:ext>
              </a:extLst>
            </p:cNvPr>
            <p:cNvSpPr/>
            <p:nvPr/>
          </p:nvSpPr>
          <p:spPr>
            <a:xfrm>
              <a:off x="2182970" y="4876797"/>
              <a:ext cx="1909595" cy="767137"/>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18" name="楕円 17">
              <a:extLst>
                <a:ext uri="{FF2B5EF4-FFF2-40B4-BE49-F238E27FC236}">
                  <a16:creationId xmlns:a16="http://schemas.microsoft.com/office/drawing/2014/main" id="{7F0473BA-57B3-43A1-96D9-4420BFA1B1D2}"/>
                </a:ext>
              </a:extLst>
            </p:cNvPr>
            <p:cNvSpPr/>
            <p:nvPr/>
          </p:nvSpPr>
          <p:spPr>
            <a:xfrm>
              <a:off x="6679535" y="5581916"/>
              <a:ext cx="1962123" cy="775037"/>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2" name="楕円 21">
              <a:extLst>
                <a:ext uri="{FF2B5EF4-FFF2-40B4-BE49-F238E27FC236}">
                  <a16:creationId xmlns:a16="http://schemas.microsoft.com/office/drawing/2014/main" id="{95BF8ECD-1930-4E9D-932C-83DE6787E6C5}"/>
                </a:ext>
              </a:extLst>
            </p:cNvPr>
            <p:cNvSpPr/>
            <p:nvPr/>
          </p:nvSpPr>
          <p:spPr>
            <a:xfrm>
              <a:off x="6804912" y="4733981"/>
              <a:ext cx="1962123" cy="775037"/>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sp>
        <p:nvSpPr>
          <p:cNvPr id="25" name="テキスト ボックス 24">
            <a:extLst>
              <a:ext uri="{FF2B5EF4-FFF2-40B4-BE49-F238E27FC236}">
                <a16:creationId xmlns:a16="http://schemas.microsoft.com/office/drawing/2014/main" id="{D86018B1-A076-4A53-9F2C-EECE9B920AD6}"/>
              </a:ext>
            </a:extLst>
          </p:cNvPr>
          <p:cNvSpPr txBox="1"/>
          <p:nvPr/>
        </p:nvSpPr>
        <p:spPr>
          <a:xfrm>
            <a:off x="4018002" y="2169430"/>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26" name="テキスト ボックス 25">
            <a:extLst>
              <a:ext uri="{FF2B5EF4-FFF2-40B4-BE49-F238E27FC236}">
                <a16:creationId xmlns:a16="http://schemas.microsoft.com/office/drawing/2014/main" id="{7DE98BA5-67B6-444A-8790-D2FACC70574F}"/>
              </a:ext>
            </a:extLst>
          </p:cNvPr>
          <p:cNvSpPr txBox="1"/>
          <p:nvPr/>
        </p:nvSpPr>
        <p:spPr>
          <a:xfrm>
            <a:off x="4051169" y="6113449"/>
            <a:ext cx="12153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7"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深夜利益コスト・夜間作業への影響</a:t>
            </a:r>
          </a:p>
        </p:txBody>
      </p:sp>
      <p:pic>
        <p:nvPicPr>
          <p:cNvPr id="28" name="図 27"/>
          <p:cNvPicPr>
            <a:picLocks noChangeAspect="1"/>
          </p:cNvPicPr>
          <p:nvPr/>
        </p:nvPicPr>
        <p:blipFill>
          <a:blip r:embed="rId2"/>
          <a:stretch>
            <a:fillRect/>
          </a:stretch>
        </p:blipFill>
        <p:spPr>
          <a:xfrm>
            <a:off x="508035" y="2203283"/>
            <a:ext cx="2253939" cy="1776086"/>
          </a:xfrm>
          <a:prstGeom prst="rect">
            <a:avLst/>
          </a:prstGeom>
        </p:spPr>
      </p:pic>
      <p:sp>
        <p:nvSpPr>
          <p:cNvPr id="29" name="楕円 28">
            <a:extLst>
              <a:ext uri="{FF2B5EF4-FFF2-40B4-BE49-F238E27FC236}">
                <a16:creationId xmlns:a16="http://schemas.microsoft.com/office/drawing/2014/main" id="{9D6BDB0B-3633-424F-9DF9-4D4F71927A4E}"/>
              </a:ext>
            </a:extLst>
          </p:cNvPr>
          <p:cNvSpPr/>
          <p:nvPr/>
        </p:nvSpPr>
        <p:spPr>
          <a:xfrm>
            <a:off x="6260097" y="3787380"/>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楕円 29">
            <a:extLst>
              <a:ext uri="{FF2B5EF4-FFF2-40B4-BE49-F238E27FC236}">
                <a16:creationId xmlns:a16="http://schemas.microsoft.com/office/drawing/2014/main" id="{91CEDEA6-6836-4FDF-AB33-B49F79A71454}"/>
              </a:ext>
            </a:extLst>
          </p:cNvPr>
          <p:cNvSpPr/>
          <p:nvPr/>
        </p:nvSpPr>
        <p:spPr>
          <a:xfrm>
            <a:off x="5473841" y="5376900"/>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38772149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グループ化 35"/>
          <p:cNvGrpSpPr/>
          <p:nvPr/>
        </p:nvGrpSpPr>
        <p:grpSpPr>
          <a:xfrm>
            <a:off x="10923" y="2601761"/>
            <a:ext cx="8878319" cy="3878234"/>
            <a:chOff x="80531" y="1926186"/>
            <a:chExt cx="8686504" cy="4430767"/>
          </a:xfrm>
        </p:grpSpPr>
        <p:sp>
          <p:nvSpPr>
            <p:cNvPr id="37" name="矢印: 左右 5">
              <a:extLst>
                <a:ext uri="{FF2B5EF4-FFF2-40B4-BE49-F238E27FC236}">
                  <a16:creationId xmlns:a16="http://schemas.microsoft.com/office/drawing/2014/main" id="{2F3820A1-4AE2-448C-82C3-A769DDBE2ED7}"/>
                </a:ext>
              </a:extLst>
            </p:cNvPr>
            <p:cNvSpPr/>
            <p:nvPr/>
          </p:nvSpPr>
          <p:spPr>
            <a:xfrm rot="5400000">
              <a:off x="2548529" y="3806830"/>
              <a:ext cx="3989622" cy="310042"/>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8" name="矢印: 左右 6">
              <a:extLst>
                <a:ext uri="{FF2B5EF4-FFF2-40B4-BE49-F238E27FC236}">
                  <a16:creationId xmlns:a16="http://schemas.microsoft.com/office/drawing/2014/main" id="{67EEAFF4-F573-44D0-ADD1-C0F0D1CE181A}"/>
                </a:ext>
              </a:extLst>
            </p:cNvPr>
            <p:cNvSpPr/>
            <p:nvPr/>
          </p:nvSpPr>
          <p:spPr>
            <a:xfrm rot="10800000">
              <a:off x="1120386" y="3832269"/>
              <a:ext cx="6878678" cy="250066"/>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0" name="テキスト ボックス 39">
              <a:extLst>
                <a:ext uri="{FF2B5EF4-FFF2-40B4-BE49-F238E27FC236}">
                  <a16:creationId xmlns:a16="http://schemas.microsoft.com/office/drawing/2014/main" id="{6209833A-69E8-4F94-8D5F-7E5652AA7DF6}"/>
                </a:ext>
              </a:extLst>
            </p:cNvPr>
            <p:cNvSpPr txBox="1"/>
            <p:nvPr/>
          </p:nvSpPr>
          <p:spPr>
            <a:xfrm>
              <a:off x="80531" y="3533377"/>
              <a:ext cx="967998" cy="94938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しない</a:t>
              </a:r>
            </a:p>
          </p:txBody>
        </p:sp>
        <p:sp>
          <p:nvSpPr>
            <p:cNvPr id="41" name="楕円 40">
              <a:extLst>
                <a:ext uri="{FF2B5EF4-FFF2-40B4-BE49-F238E27FC236}">
                  <a16:creationId xmlns:a16="http://schemas.microsoft.com/office/drawing/2014/main" id="{016CB4CD-096D-47FA-987D-6D5B12E026AB}"/>
                </a:ext>
              </a:extLst>
            </p:cNvPr>
            <p:cNvSpPr/>
            <p:nvPr/>
          </p:nvSpPr>
          <p:spPr>
            <a:xfrm>
              <a:off x="6162132" y="1926186"/>
              <a:ext cx="1962123" cy="775037"/>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2" name="楕円 41">
              <a:extLst>
                <a:ext uri="{FF2B5EF4-FFF2-40B4-BE49-F238E27FC236}">
                  <a16:creationId xmlns:a16="http://schemas.microsoft.com/office/drawing/2014/main" id="{35C74E96-71CF-4FA3-8608-D1DB88AC4450}"/>
                </a:ext>
              </a:extLst>
            </p:cNvPr>
            <p:cNvSpPr/>
            <p:nvPr/>
          </p:nvSpPr>
          <p:spPr>
            <a:xfrm>
              <a:off x="3578661" y="5130213"/>
              <a:ext cx="1962123" cy="775037"/>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3" name="楕円 42">
              <a:extLst>
                <a:ext uri="{FF2B5EF4-FFF2-40B4-BE49-F238E27FC236}">
                  <a16:creationId xmlns:a16="http://schemas.microsoft.com/office/drawing/2014/main" id="{C13687FB-5326-454D-B80D-DBEFB58BC3E3}"/>
                </a:ext>
              </a:extLst>
            </p:cNvPr>
            <p:cNvSpPr/>
            <p:nvPr/>
          </p:nvSpPr>
          <p:spPr>
            <a:xfrm>
              <a:off x="4776172" y="3775679"/>
              <a:ext cx="1962123" cy="775037"/>
            </a:xfrm>
            <a:prstGeom prst="ellipse">
              <a:avLst/>
            </a:prstGeom>
            <a:solidFill>
              <a:srgbClr val="00808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4" name="楕円 43">
              <a:extLst>
                <a:ext uri="{FF2B5EF4-FFF2-40B4-BE49-F238E27FC236}">
                  <a16:creationId xmlns:a16="http://schemas.microsoft.com/office/drawing/2014/main" id="{0B8E9C4E-51DA-4242-9A90-DC8D7A109366}"/>
                </a:ext>
              </a:extLst>
            </p:cNvPr>
            <p:cNvSpPr/>
            <p:nvPr/>
          </p:nvSpPr>
          <p:spPr>
            <a:xfrm>
              <a:off x="2182970" y="4876797"/>
              <a:ext cx="1909595" cy="767137"/>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5" name="楕円 44">
              <a:extLst>
                <a:ext uri="{FF2B5EF4-FFF2-40B4-BE49-F238E27FC236}">
                  <a16:creationId xmlns:a16="http://schemas.microsoft.com/office/drawing/2014/main" id="{7F0473BA-57B3-43A1-96D9-4420BFA1B1D2}"/>
                </a:ext>
              </a:extLst>
            </p:cNvPr>
            <p:cNvSpPr/>
            <p:nvPr/>
          </p:nvSpPr>
          <p:spPr>
            <a:xfrm>
              <a:off x="6679535" y="5581916"/>
              <a:ext cx="1962123" cy="775037"/>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6" name="楕円 45">
              <a:extLst>
                <a:ext uri="{FF2B5EF4-FFF2-40B4-BE49-F238E27FC236}">
                  <a16:creationId xmlns:a16="http://schemas.microsoft.com/office/drawing/2014/main" id="{95BF8ECD-1930-4E9D-932C-83DE6787E6C5}"/>
                </a:ext>
              </a:extLst>
            </p:cNvPr>
            <p:cNvSpPr/>
            <p:nvPr/>
          </p:nvSpPr>
          <p:spPr>
            <a:xfrm>
              <a:off x="6804912" y="4733981"/>
              <a:ext cx="1962123" cy="775037"/>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sp>
        <p:nvSpPr>
          <p:cNvPr id="47" name="テキスト ボックス 46">
            <a:extLst>
              <a:ext uri="{FF2B5EF4-FFF2-40B4-BE49-F238E27FC236}">
                <a16:creationId xmlns:a16="http://schemas.microsoft.com/office/drawing/2014/main" id="{D86018B1-A076-4A53-9F2C-EECE9B920AD6}"/>
              </a:ext>
            </a:extLst>
          </p:cNvPr>
          <p:cNvSpPr txBox="1"/>
          <p:nvPr/>
        </p:nvSpPr>
        <p:spPr>
          <a:xfrm>
            <a:off x="4018002" y="2169430"/>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pic>
        <p:nvPicPr>
          <p:cNvPr id="49" name="図 48"/>
          <p:cNvPicPr>
            <a:picLocks noChangeAspect="1"/>
          </p:cNvPicPr>
          <p:nvPr/>
        </p:nvPicPr>
        <p:blipFill>
          <a:blip r:embed="rId3"/>
          <a:stretch>
            <a:fillRect/>
          </a:stretch>
        </p:blipFill>
        <p:spPr>
          <a:xfrm>
            <a:off x="508035" y="2203283"/>
            <a:ext cx="2253939" cy="1776086"/>
          </a:xfrm>
          <a:prstGeom prst="rect">
            <a:avLst/>
          </a:prstGeom>
        </p:spPr>
      </p:pic>
      <p:sp>
        <p:nvSpPr>
          <p:cNvPr id="50" name="楕円 49">
            <a:extLst>
              <a:ext uri="{FF2B5EF4-FFF2-40B4-BE49-F238E27FC236}">
                <a16:creationId xmlns:a16="http://schemas.microsoft.com/office/drawing/2014/main" id="{9D6BDB0B-3633-424F-9DF9-4D4F71927A4E}"/>
              </a:ext>
            </a:extLst>
          </p:cNvPr>
          <p:cNvSpPr/>
          <p:nvPr/>
        </p:nvSpPr>
        <p:spPr>
          <a:xfrm>
            <a:off x="6260097" y="3787380"/>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51" name="楕円 50">
            <a:extLst>
              <a:ext uri="{FF2B5EF4-FFF2-40B4-BE49-F238E27FC236}">
                <a16:creationId xmlns:a16="http://schemas.microsoft.com/office/drawing/2014/main" id="{91CEDEA6-6836-4FDF-AB33-B49F79A71454}"/>
              </a:ext>
            </a:extLst>
          </p:cNvPr>
          <p:cNvSpPr/>
          <p:nvPr/>
        </p:nvSpPr>
        <p:spPr>
          <a:xfrm>
            <a:off x="5473841" y="5376900"/>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角丸四角形 29"/>
          <p:cNvSpPr/>
          <p:nvPr/>
        </p:nvSpPr>
        <p:spPr>
          <a:xfrm>
            <a:off x="76743" y="3895943"/>
            <a:ext cx="4763589" cy="2055842"/>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・夜間に利益がなくても</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cs typeface="+mn-cs"/>
                <a:sym typeface="Arial"/>
              </a:rPr>
              <a:t>  </a:t>
            </a:r>
            <a:r>
              <a:rPr kumimoji="1" lang="ja-JP" altLang="en-US" sz="2400" b="0" i="0" u="none" strike="noStrike" kern="0" cap="none" spc="0" normalizeH="0" baseline="0" noProof="0" dirty="0">
                <a:ln>
                  <a:noFill/>
                </a:ln>
                <a:solidFill>
                  <a:srgbClr val="000000"/>
                </a:solidFill>
                <a:effectLst/>
                <a:uLnTx/>
                <a:uFillTx/>
                <a:latin typeface="+mn-ea"/>
                <a:cs typeface="+mn-cs"/>
                <a:sym typeface="Arial"/>
              </a:rPr>
              <a:t>やらなくてはならない仕事がある</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cs typeface="+mn-cs"/>
                <a:sym typeface="Arial"/>
              </a:rPr>
              <a:t>・昼に回してもその時間の</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cs typeface="+mn-cs"/>
                <a:sym typeface="Arial"/>
              </a:rPr>
              <a:t>  </a:t>
            </a:r>
            <a:r>
              <a:rPr kumimoji="1" lang="ja-JP" altLang="en-US" sz="2400" b="0" i="0" u="none" strike="noStrike" kern="0" cap="none" spc="0" normalizeH="0" baseline="0" noProof="0" dirty="0">
                <a:ln>
                  <a:noFill/>
                </a:ln>
                <a:solidFill>
                  <a:srgbClr val="000000"/>
                </a:solidFill>
                <a:effectLst/>
                <a:uLnTx/>
                <a:uFillTx/>
                <a:latin typeface="+mn-ea"/>
                <a:cs typeface="+mn-cs"/>
                <a:sym typeface="Arial"/>
              </a:rPr>
              <a:t>人員増やさなければならない</a:t>
            </a:r>
            <a:endParaRPr kumimoji="1"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2400" b="0" i="0" u="none" strike="noStrike" kern="0" cap="none" spc="0" normalizeH="0" baseline="0" noProof="0" dirty="0">
              <a:ln>
                <a:noFill/>
              </a:ln>
              <a:solidFill>
                <a:srgbClr val="FFFFFF"/>
              </a:solidFill>
              <a:effectLst/>
              <a:uLnTx/>
              <a:uFillTx/>
              <a:latin typeface="+mn-ea"/>
              <a:cs typeface="+mn-cs"/>
              <a:sym typeface="Arial"/>
            </a:endParaRPr>
          </a:p>
        </p:txBody>
      </p:sp>
      <p:pic>
        <p:nvPicPr>
          <p:cNvPr id="31" name="Picture 4" descr="ã¨ãã­ã³å§¿ã®å¥³æ§ã®è¡¨æã®ã¤ã©ã¹ããç¬é¡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358" y="4751384"/>
            <a:ext cx="868866" cy="1128397"/>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CB4F198C-33E6-41EB-A8A0-16C06F18F5CF}"/>
              </a:ext>
            </a:extLst>
          </p:cNvPr>
          <p:cNvSpPr txBox="1"/>
          <p:nvPr/>
        </p:nvSpPr>
        <p:spPr>
          <a:xfrm flipH="1">
            <a:off x="109557" y="1191403"/>
            <a:ext cx="8987144"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400" b="0" i="0" u="none" strike="noStrike" kern="0" cap="none" spc="0" normalizeH="0" baseline="0" noProof="0" dirty="0">
                <a:ln>
                  <a:noFill/>
                </a:ln>
                <a:solidFill>
                  <a:srgbClr val="000000"/>
                </a:solidFill>
                <a:effectLst/>
                <a:uLnTx/>
                <a:uFillTx/>
                <a:latin typeface="+mn-ea"/>
                <a:cs typeface="+mn-cs"/>
                <a:sym typeface="Arial"/>
              </a:rPr>
              <a:t>横軸：</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深</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夜</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営業中止によ</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り</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納品や清掃</a:t>
            </a:r>
            <a:r>
              <a:rPr kumimoji="0" lang="ja-JP" altLang="en-US" sz="2400" b="0" i="0" u="none" strike="noStrike" kern="0" cap="none" spc="0" normalizeH="0" baseline="0" noProof="0" dirty="0">
                <a:ln>
                  <a:noFill/>
                </a:ln>
                <a:solidFill>
                  <a:srgbClr val="000000"/>
                </a:solidFill>
                <a:effectLst/>
                <a:uLnTx/>
                <a:uFillTx/>
                <a:latin typeface="+mn-ea"/>
                <a:cs typeface="+mn-cs"/>
                <a:sym typeface="Arial"/>
              </a:rPr>
              <a:t>の夜間</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に済ましていた作業は</a:t>
            </a:r>
            <a:endParaRPr kumimoji="0" lang="en-US" altLang="ja-JP" sz="2400" b="0"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400" b="0" i="0" u="none" strike="noStrike" kern="0" cap="none" spc="0" normalizeH="0" baseline="0" noProof="0" dirty="0">
                <a:ln>
                  <a:noFill/>
                </a:ln>
                <a:solidFill>
                  <a:srgbClr val="000000"/>
                </a:solidFill>
                <a:effectLst/>
                <a:uLnTx/>
                <a:uFillTx/>
                <a:latin typeface="+mn-ea"/>
                <a:cs typeface="+mn-cs"/>
                <a:sym typeface="Arial"/>
              </a:rPr>
              <a:t>         </a:t>
            </a:r>
            <a:r>
              <a:rPr kumimoji="0" lang="ja-JP" altLang="ja-JP" sz="2400" b="0" i="0" u="none" strike="noStrike" kern="0" cap="none" spc="0" normalizeH="0" baseline="0" noProof="0" dirty="0">
                <a:ln>
                  <a:noFill/>
                </a:ln>
                <a:solidFill>
                  <a:srgbClr val="000000"/>
                </a:solidFill>
                <a:effectLst/>
                <a:uLnTx/>
                <a:uFillTx/>
                <a:latin typeface="+mn-ea"/>
                <a:cs typeface="+mn-cs"/>
                <a:sym typeface="Arial"/>
              </a:rPr>
              <a:t>影響を受けると思うか</a:t>
            </a:r>
            <a:endParaRPr kumimoji="1" lang="ja-JP" altLang="en-US" sz="2400" b="0" i="0" u="none" strike="noStrike" kern="0" cap="none" spc="0" normalizeH="0" baseline="0" noProof="0" dirty="0">
              <a:ln>
                <a:noFill/>
              </a:ln>
              <a:solidFill>
                <a:srgbClr val="000000"/>
              </a:solidFill>
              <a:effectLst/>
              <a:uLnTx/>
              <a:uFillTx/>
              <a:latin typeface="+mn-ea"/>
              <a:cs typeface="+mn-cs"/>
              <a:sym typeface="Arial"/>
            </a:endParaRPr>
          </a:p>
        </p:txBody>
      </p:sp>
      <p:sp>
        <p:nvSpPr>
          <p:cNvPr id="35"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深夜利益コスト・夜間作業への影響</a:t>
            </a:r>
          </a:p>
        </p:txBody>
      </p:sp>
      <p:sp>
        <p:nvSpPr>
          <p:cNvPr id="53" name="楕円 52">
            <a:extLst>
              <a:ext uri="{FF2B5EF4-FFF2-40B4-BE49-F238E27FC236}">
                <a16:creationId xmlns:a16="http://schemas.microsoft.com/office/drawing/2014/main" id="{23A10AA8-3665-4529-A0D9-DF3A3E56F596}"/>
              </a:ext>
            </a:extLst>
          </p:cNvPr>
          <p:cNvSpPr/>
          <p:nvPr/>
        </p:nvSpPr>
        <p:spPr>
          <a:xfrm rot="5400000">
            <a:off x="5309025" y="3165336"/>
            <a:ext cx="3324528" cy="4060801"/>
          </a:xfrm>
          <a:prstGeom prst="ellipse">
            <a:avLst/>
          </a:prstGeom>
          <a:noFill/>
          <a:ln w="1270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dirty="0">
              <a:ln>
                <a:noFill/>
              </a:ln>
              <a:solidFill>
                <a:srgbClr val="FFFFFF"/>
              </a:solidFill>
              <a:effectLst/>
              <a:uLnTx/>
              <a:uFillTx/>
              <a:latin typeface="+mn-ea"/>
              <a:cs typeface="+mn-cs"/>
              <a:sym typeface="Arial"/>
            </a:endParaRPr>
          </a:p>
        </p:txBody>
      </p:sp>
      <p:sp>
        <p:nvSpPr>
          <p:cNvPr id="54" name="テキスト ボックス 53">
            <a:extLst>
              <a:ext uri="{FF2B5EF4-FFF2-40B4-BE49-F238E27FC236}">
                <a16:creationId xmlns:a16="http://schemas.microsoft.com/office/drawing/2014/main" id="{FE7D2F3E-5E73-43F5-88CD-D151BCF7DADE}"/>
              </a:ext>
            </a:extLst>
          </p:cNvPr>
          <p:cNvSpPr txBox="1"/>
          <p:nvPr/>
        </p:nvSpPr>
        <p:spPr>
          <a:xfrm>
            <a:off x="8215036" y="3895943"/>
            <a:ext cx="902811" cy="95410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影響</a:t>
            </a:r>
            <a:endParaRPr kumimoji="1" lang="en-US" altLang="ja-JP" sz="28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する</a:t>
            </a:r>
          </a:p>
        </p:txBody>
      </p:sp>
      <p:sp>
        <p:nvSpPr>
          <p:cNvPr id="52" name="テキスト ボックス 51">
            <a:extLst>
              <a:ext uri="{FF2B5EF4-FFF2-40B4-BE49-F238E27FC236}">
                <a16:creationId xmlns:a16="http://schemas.microsoft.com/office/drawing/2014/main" id="{4D7F9547-247C-4305-BF04-5152FABCC6C3}"/>
              </a:ext>
            </a:extLst>
          </p:cNvPr>
          <p:cNvSpPr txBox="1"/>
          <p:nvPr/>
        </p:nvSpPr>
        <p:spPr>
          <a:xfrm>
            <a:off x="3792781" y="6042078"/>
            <a:ext cx="1558439"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32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Tree>
    <p:extLst>
      <p:ext uri="{BB962C8B-B14F-4D97-AF65-F5344CB8AC3E}">
        <p14:creationId xmlns:p14="http://schemas.microsoft.com/office/powerpoint/2010/main" val="56367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01C2B8E-B9A4-4BB5-ADE7-0B790BD0EB75}"/>
              </a:ext>
            </a:extLst>
          </p:cNvPr>
          <p:cNvSpPr txBox="1"/>
          <p:nvPr/>
        </p:nvSpPr>
        <p:spPr>
          <a:xfrm>
            <a:off x="2852619" y="1338284"/>
            <a:ext cx="34387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800" b="0" i="0" u="none" strike="noStrike" kern="0" cap="none" spc="0" normalizeH="0" baseline="0" noProof="0" dirty="0">
                <a:ln>
                  <a:noFill/>
                </a:ln>
                <a:solidFill>
                  <a:srgbClr val="000000"/>
                </a:solidFill>
                <a:effectLst/>
                <a:uLnTx/>
                <a:uFillTx/>
                <a:latin typeface="+mn-ea"/>
                <a:ea typeface="+mn-ea"/>
                <a:cs typeface="Arial"/>
                <a:sym typeface="Arial"/>
              </a:rPr>
              <a:t>回答者</a:t>
            </a:r>
            <a:r>
              <a:rPr kumimoji="1" lang="ja-JP" altLang="en-US" sz="2800" b="0" i="0" u="none" strike="noStrike" kern="0" cap="none" spc="0" normalizeH="0" baseline="0" noProof="0" dirty="0">
                <a:ln>
                  <a:noFill/>
                </a:ln>
                <a:solidFill>
                  <a:srgbClr val="000000"/>
                </a:solidFill>
                <a:effectLst/>
                <a:uLnTx/>
                <a:uFillTx/>
                <a:latin typeface="+mn-ea"/>
                <a:ea typeface="+mn-ea"/>
                <a:cs typeface="Arial"/>
                <a:sym typeface="Arial"/>
              </a:rPr>
              <a:t>をカテゴライズ</a:t>
            </a:r>
          </a:p>
        </p:txBody>
      </p:sp>
      <p:cxnSp>
        <p:nvCxnSpPr>
          <p:cNvPr id="10" name="直線矢印コネクタ 9">
            <a:extLst>
              <a:ext uri="{FF2B5EF4-FFF2-40B4-BE49-F238E27FC236}">
                <a16:creationId xmlns:a16="http://schemas.microsoft.com/office/drawing/2014/main" id="{1ABA178B-E4E9-4FA5-A3AB-6F075A2FE6A4}"/>
              </a:ext>
            </a:extLst>
          </p:cNvPr>
          <p:cNvCxnSpPr>
            <a:cxnSpLocks/>
          </p:cNvCxnSpPr>
          <p:nvPr/>
        </p:nvCxnSpPr>
        <p:spPr>
          <a:xfrm>
            <a:off x="4572000" y="3313463"/>
            <a:ext cx="0" cy="1606614"/>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角丸四角形 15">
            <a:extLst>
              <a:ext uri="{FF2B5EF4-FFF2-40B4-BE49-F238E27FC236}">
                <a16:creationId xmlns:a16="http://schemas.microsoft.com/office/drawing/2014/main" id="{BF4FC414-ACFF-4D81-9D30-7D772A26D8D9}"/>
              </a:ext>
            </a:extLst>
          </p:cNvPr>
          <p:cNvSpPr/>
          <p:nvPr/>
        </p:nvSpPr>
        <p:spPr>
          <a:xfrm>
            <a:off x="3383868" y="2314124"/>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深夜営業を</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9900"/>
                </a:solidFill>
                <a:effectLst/>
                <a:uLnTx/>
                <a:uFillTx/>
                <a:latin typeface="+mn-ea"/>
                <a:cs typeface="+mn-cs"/>
                <a:sym typeface="Arial"/>
              </a:rPr>
              <a:t>中止したい</a:t>
            </a:r>
            <a:endParaRPr kumimoji="1" lang="en-US" altLang="ja-JP" sz="2000" b="0" i="0" u="none" strike="noStrike" kern="0" cap="none" spc="0" normalizeH="0" baseline="0" noProof="0" dirty="0">
              <a:ln>
                <a:noFill/>
              </a:ln>
              <a:solidFill>
                <a:srgbClr val="FF9900"/>
              </a:solidFill>
              <a:effectLst/>
              <a:uLnTx/>
              <a:uFillTx/>
              <a:latin typeface="+mn-ea"/>
              <a:cs typeface="+mn-cs"/>
              <a:sym typeface="Arial"/>
            </a:endParaRPr>
          </a:p>
        </p:txBody>
      </p:sp>
      <p:sp>
        <p:nvSpPr>
          <p:cNvPr id="13" name="角丸四角形 21">
            <a:extLst>
              <a:ext uri="{FF2B5EF4-FFF2-40B4-BE49-F238E27FC236}">
                <a16:creationId xmlns:a16="http://schemas.microsoft.com/office/drawing/2014/main" id="{AA952E95-729D-4CF3-B976-48DADE6E5671}"/>
              </a:ext>
            </a:extLst>
          </p:cNvPr>
          <p:cNvSpPr/>
          <p:nvPr/>
        </p:nvSpPr>
        <p:spPr>
          <a:xfrm>
            <a:off x="3383868" y="5088726"/>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FFFF"/>
                </a:solidFill>
                <a:effectLst/>
                <a:uLnTx/>
                <a:uFillTx/>
                <a:latin typeface="+mn-ea"/>
                <a:cs typeface="+mn-cs"/>
                <a:sym typeface="Arial"/>
              </a:rPr>
              <a:t>深夜営業を</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2000" b="0" i="0" u="none" strike="noStrike" kern="0" cap="none" spc="0" normalizeH="0" baseline="0" noProof="0" dirty="0">
                <a:ln>
                  <a:noFill/>
                </a:ln>
                <a:solidFill>
                  <a:srgbClr val="FF9900"/>
                </a:solidFill>
                <a:effectLst/>
                <a:uLnTx/>
                <a:uFillTx/>
                <a:latin typeface="+mn-ea"/>
                <a:cs typeface="+mn-cs"/>
                <a:sym typeface="Arial"/>
              </a:rPr>
              <a:t>中止</a:t>
            </a:r>
            <a:r>
              <a:rPr kumimoji="0" lang="ja-JP" altLang="en-US" sz="2000" b="0" i="0" u="none" strike="noStrike" kern="0" cap="none" spc="0" normalizeH="0" baseline="0" noProof="0" dirty="0">
                <a:ln>
                  <a:noFill/>
                </a:ln>
                <a:solidFill>
                  <a:srgbClr val="FFFFFF"/>
                </a:solidFill>
                <a:effectLst/>
                <a:uLnTx/>
                <a:uFillTx/>
                <a:latin typeface="+mn-ea"/>
                <a:cs typeface="+mn-cs"/>
                <a:sym typeface="Arial"/>
              </a:rPr>
              <a:t>したくない</a:t>
            </a:r>
            <a:endParaRPr kumimoji="0"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cxnSp>
        <p:nvCxnSpPr>
          <p:cNvPr id="18" name="直線矢印コネクタ 17">
            <a:extLst>
              <a:ext uri="{FF2B5EF4-FFF2-40B4-BE49-F238E27FC236}">
                <a16:creationId xmlns:a16="http://schemas.microsoft.com/office/drawing/2014/main" id="{56B04A6A-6A4F-44C5-900E-92ED5E7DA928}"/>
              </a:ext>
            </a:extLst>
          </p:cNvPr>
          <p:cNvCxnSpPr>
            <a:cxnSpLocks/>
          </p:cNvCxnSpPr>
          <p:nvPr/>
        </p:nvCxnSpPr>
        <p:spPr>
          <a:xfrm rot="5400000">
            <a:off x="4572000" y="3313463"/>
            <a:ext cx="0" cy="1606614"/>
          </a:xfrm>
          <a:prstGeom prst="straightConnector1">
            <a:avLst/>
          </a:prstGeom>
          <a:ln w="762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0"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深夜営業中止・深夜利益コスト</a:t>
            </a:r>
          </a:p>
        </p:txBody>
      </p:sp>
      <p:sp>
        <p:nvSpPr>
          <p:cNvPr id="21" name="角丸四角形 15">
            <a:extLst>
              <a:ext uri="{FF2B5EF4-FFF2-40B4-BE49-F238E27FC236}">
                <a16:creationId xmlns:a16="http://schemas.microsoft.com/office/drawing/2014/main" id="{EF33FC4F-65F8-4146-BB5C-997654929DB6}"/>
              </a:ext>
            </a:extLst>
          </p:cNvPr>
          <p:cNvSpPr/>
          <p:nvPr/>
        </p:nvSpPr>
        <p:spPr>
          <a:xfrm>
            <a:off x="5760132" y="3677243"/>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深夜営業時</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9900"/>
                </a:solidFill>
                <a:effectLst/>
                <a:uLnTx/>
                <a:uFillTx/>
                <a:latin typeface="+mn-ea"/>
                <a:cs typeface="+mn-cs"/>
                <a:sym typeface="Arial"/>
              </a:rPr>
              <a:t>利益</a:t>
            </a:r>
            <a:r>
              <a:rPr kumimoji="1"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22" name="角丸四角形 15">
            <a:extLst>
              <a:ext uri="{FF2B5EF4-FFF2-40B4-BE49-F238E27FC236}">
                <a16:creationId xmlns:a16="http://schemas.microsoft.com/office/drawing/2014/main" id="{FCE0FDBA-4CEC-4503-BB91-39F86BF1E0DD}"/>
              </a:ext>
            </a:extLst>
          </p:cNvPr>
          <p:cNvSpPr/>
          <p:nvPr/>
        </p:nvSpPr>
        <p:spPr>
          <a:xfrm>
            <a:off x="1007604" y="3677243"/>
            <a:ext cx="2376264" cy="866634"/>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深夜営業時</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9900"/>
                </a:solidFill>
                <a:effectLst/>
                <a:uLnTx/>
                <a:uFillTx/>
                <a:latin typeface="+mn-ea"/>
                <a:cs typeface="+mn-cs"/>
                <a:sym typeface="Arial"/>
              </a:rPr>
              <a:t>コスト</a:t>
            </a:r>
            <a:r>
              <a:rPr kumimoji="1" lang="ja-JP" altLang="en-US" sz="2000" b="0" i="0" u="none" strike="noStrike" kern="0" cap="none" spc="0" normalizeH="0" baseline="0" noProof="0" dirty="0">
                <a:ln>
                  <a:noFill/>
                </a:ln>
                <a:solidFill>
                  <a:srgbClr val="FFFFFF"/>
                </a:solidFill>
                <a:effectLst/>
                <a:uLnTx/>
                <a:uFillTx/>
                <a:latin typeface="+mn-ea"/>
                <a:cs typeface="+mn-cs"/>
                <a:sym typeface="Arial"/>
              </a:rPr>
              <a:t>が多い</a:t>
            </a:r>
            <a:endParaRPr kumimoji="1" lang="en-US" altLang="ja-JP"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Tree>
    <p:extLst>
      <p:ext uri="{BB962C8B-B14F-4D97-AF65-F5344CB8AC3E}">
        <p14:creationId xmlns:p14="http://schemas.microsoft.com/office/powerpoint/2010/main" val="30903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1" grpId="0" animBg="1"/>
      <p:bldP spid="2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8" name="矢印: 左右 4">
            <a:extLst>
              <a:ext uri="{FF2B5EF4-FFF2-40B4-BE49-F238E27FC236}">
                <a16:creationId xmlns:a16="http://schemas.microsoft.com/office/drawing/2014/main" id="{05D8B3D7-5ED3-4154-BC8F-5714D731EFA2}"/>
              </a:ext>
            </a:extLst>
          </p:cNvPr>
          <p:cNvSpPr/>
          <p:nvPr/>
        </p:nvSpPr>
        <p:spPr>
          <a:xfrm rot="5400000">
            <a:off x="2714062" y="3945991"/>
            <a:ext cx="3742863" cy="306371"/>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9" name="矢印: 左右 5">
            <a:extLst>
              <a:ext uri="{FF2B5EF4-FFF2-40B4-BE49-F238E27FC236}">
                <a16:creationId xmlns:a16="http://schemas.microsoft.com/office/drawing/2014/main" id="{6E4BF385-1AA9-45E1-ABB8-B85DBEC044D9}"/>
              </a:ext>
            </a:extLst>
          </p:cNvPr>
          <p:cNvSpPr/>
          <p:nvPr/>
        </p:nvSpPr>
        <p:spPr>
          <a:xfrm rot="10800000">
            <a:off x="1203066" y="3977610"/>
            <a:ext cx="6797237" cy="234599"/>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テキスト ボックス 29">
            <a:extLst>
              <a:ext uri="{FF2B5EF4-FFF2-40B4-BE49-F238E27FC236}">
                <a16:creationId xmlns:a16="http://schemas.microsoft.com/office/drawing/2014/main" id="{3EBA78F2-3F13-4304-B7CF-E8884EC87C1A}"/>
              </a:ext>
            </a:extLst>
          </p:cNvPr>
          <p:cNvSpPr txBox="1"/>
          <p:nvPr/>
        </p:nvSpPr>
        <p:spPr>
          <a:xfrm>
            <a:off x="3778463" y="1662546"/>
            <a:ext cx="161133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中止したい</a:t>
            </a:r>
            <a:endParaRPr kumimoji="1" lang="ja-JP" altLang="en-US" sz="60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1" name="テキスト ボックス 30">
            <a:extLst>
              <a:ext uri="{FF2B5EF4-FFF2-40B4-BE49-F238E27FC236}">
                <a16:creationId xmlns:a16="http://schemas.microsoft.com/office/drawing/2014/main" id="{5AEF40B9-6252-4540-9C24-F428A5D6F31E}"/>
              </a:ext>
            </a:extLst>
          </p:cNvPr>
          <p:cNvSpPr txBox="1"/>
          <p:nvPr/>
        </p:nvSpPr>
        <p:spPr>
          <a:xfrm>
            <a:off x="3549235" y="6047902"/>
            <a:ext cx="20697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中止したくない</a:t>
            </a:r>
          </a:p>
        </p:txBody>
      </p:sp>
      <p:sp>
        <p:nvSpPr>
          <p:cNvPr id="32" name="テキスト ボックス 31">
            <a:extLst>
              <a:ext uri="{FF2B5EF4-FFF2-40B4-BE49-F238E27FC236}">
                <a16:creationId xmlns:a16="http://schemas.microsoft.com/office/drawing/2014/main" id="{3E87C4DD-7019-4980-B4DA-73C5AF60D2AF}"/>
              </a:ext>
            </a:extLst>
          </p:cNvPr>
          <p:cNvSpPr txBox="1"/>
          <p:nvPr/>
        </p:nvSpPr>
        <p:spPr>
          <a:xfrm>
            <a:off x="7985690" y="3847490"/>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3" name="テキスト ボックス 32">
            <a:extLst>
              <a:ext uri="{FF2B5EF4-FFF2-40B4-BE49-F238E27FC236}">
                <a16:creationId xmlns:a16="http://schemas.microsoft.com/office/drawing/2014/main" id="{F1F7B8CB-C658-48DE-BCA6-8FAB4DFFCCCF}"/>
              </a:ext>
            </a:extLst>
          </p:cNvPr>
          <p:cNvSpPr txBox="1"/>
          <p:nvPr/>
        </p:nvSpPr>
        <p:spPr>
          <a:xfrm>
            <a:off x="23600" y="3879643"/>
            <a:ext cx="12153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34" name="楕円 33">
            <a:extLst>
              <a:ext uri="{FF2B5EF4-FFF2-40B4-BE49-F238E27FC236}">
                <a16:creationId xmlns:a16="http://schemas.microsoft.com/office/drawing/2014/main" id="{C94616A9-099E-456A-B08C-5311C618B4C0}"/>
              </a:ext>
            </a:extLst>
          </p:cNvPr>
          <p:cNvSpPr/>
          <p:nvPr/>
        </p:nvSpPr>
        <p:spPr>
          <a:xfrm>
            <a:off x="6185119" y="3556581"/>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5" name="楕円 34">
            <a:extLst>
              <a:ext uri="{FF2B5EF4-FFF2-40B4-BE49-F238E27FC236}">
                <a16:creationId xmlns:a16="http://schemas.microsoft.com/office/drawing/2014/main" id="{B477D33D-53AC-4F19-9B28-EDC3705FE9B4}"/>
              </a:ext>
            </a:extLst>
          </p:cNvPr>
          <p:cNvSpPr/>
          <p:nvPr/>
        </p:nvSpPr>
        <p:spPr>
          <a:xfrm>
            <a:off x="979684" y="1960748"/>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6" name="楕円 35">
            <a:extLst>
              <a:ext uri="{FF2B5EF4-FFF2-40B4-BE49-F238E27FC236}">
                <a16:creationId xmlns:a16="http://schemas.microsoft.com/office/drawing/2014/main" id="{9D6BDB0B-3633-424F-9DF9-4D4F71927A4E}"/>
              </a:ext>
            </a:extLst>
          </p:cNvPr>
          <p:cNvSpPr/>
          <p:nvPr/>
        </p:nvSpPr>
        <p:spPr>
          <a:xfrm>
            <a:off x="4058787" y="2982908"/>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7" name="楕円 36">
            <a:extLst>
              <a:ext uri="{FF2B5EF4-FFF2-40B4-BE49-F238E27FC236}">
                <a16:creationId xmlns:a16="http://schemas.microsoft.com/office/drawing/2014/main" id="{91CEDEA6-6836-4FDF-AB33-B49F79A71454}"/>
              </a:ext>
            </a:extLst>
          </p:cNvPr>
          <p:cNvSpPr/>
          <p:nvPr/>
        </p:nvSpPr>
        <p:spPr>
          <a:xfrm>
            <a:off x="1001615" y="2541574"/>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8" name="楕円 37">
            <a:extLst>
              <a:ext uri="{FF2B5EF4-FFF2-40B4-BE49-F238E27FC236}">
                <a16:creationId xmlns:a16="http://schemas.microsoft.com/office/drawing/2014/main" id="{5D8CC500-9149-4ABB-8936-67BD602C3DE3}"/>
              </a:ext>
            </a:extLst>
          </p:cNvPr>
          <p:cNvSpPr/>
          <p:nvPr/>
        </p:nvSpPr>
        <p:spPr>
          <a:xfrm>
            <a:off x="3632236" y="3752711"/>
            <a:ext cx="1938892" cy="727101"/>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9" name="楕円 38">
            <a:extLst>
              <a:ext uri="{FF2B5EF4-FFF2-40B4-BE49-F238E27FC236}">
                <a16:creationId xmlns:a16="http://schemas.microsoft.com/office/drawing/2014/main" id="{D1EE0EB8-29CC-4A16-89BD-699A66EE4791}"/>
              </a:ext>
            </a:extLst>
          </p:cNvPr>
          <p:cNvSpPr/>
          <p:nvPr/>
        </p:nvSpPr>
        <p:spPr>
          <a:xfrm>
            <a:off x="1504577" y="5355429"/>
            <a:ext cx="1938892" cy="727101"/>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0" name="楕円 39">
            <a:extLst>
              <a:ext uri="{FF2B5EF4-FFF2-40B4-BE49-F238E27FC236}">
                <a16:creationId xmlns:a16="http://schemas.microsoft.com/office/drawing/2014/main" id="{BC8B4F4B-9DC9-4EA0-8E7C-5762AE4A1C52}"/>
              </a:ext>
            </a:extLst>
          </p:cNvPr>
          <p:cNvSpPr/>
          <p:nvPr/>
        </p:nvSpPr>
        <p:spPr>
          <a:xfrm>
            <a:off x="3624655" y="4823178"/>
            <a:ext cx="1938892" cy="727101"/>
          </a:xfrm>
          <a:prstGeom prst="ellipse">
            <a:avLst/>
          </a:prstGeom>
          <a:solidFill>
            <a:srgbClr val="008080"/>
          </a:solidFill>
          <a:ln w="127000" cap="flat" cmpd="sng" algn="ctr">
            <a:solidFill>
              <a:srgbClr val="003366"/>
            </a:solidFill>
            <a:prstDash val="solid"/>
            <a:rou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1" name="楕円 40">
            <a:extLst>
              <a:ext uri="{FF2B5EF4-FFF2-40B4-BE49-F238E27FC236}">
                <a16:creationId xmlns:a16="http://schemas.microsoft.com/office/drawing/2014/main" id="{0FB99763-2D86-48EE-9E9A-6304D6ACC2C4}"/>
              </a:ext>
            </a:extLst>
          </p:cNvPr>
          <p:cNvSpPr/>
          <p:nvPr/>
        </p:nvSpPr>
        <p:spPr>
          <a:xfrm>
            <a:off x="690716" y="4961501"/>
            <a:ext cx="1886986" cy="719689"/>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2" name="楕円 41">
            <a:extLst>
              <a:ext uri="{FF2B5EF4-FFF2-40B4-BE49-F238E27FC236}">
                <a16:creationId xmlns:a16="http://schemas.microsoft.com/office/drawing/2014/main" id="{48E9B35C-2672-4C24-9339-9AA33EC879C0}"/>
              </a:ext>
            </a:extLst>
          </p:cNvPr>
          <p:cNvSpPr/>
          <p:nvPr/>
        </p:nvSpPr>
        <p:spPr>
          <a:xfrm>
            <a:off x="1740587" y="4565329"/>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2"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深夜営業中止・深夜利益コスト</a:t>
            </a:r>
          </a:p>
        </p:txBody>
      </p:sp>
      <p:pic>
        <p:nvPicPr>
          <p:cNvPr id="23" name="図 22"/>
          <p:cNvPicPr>
            <a:picLocks noChangeAspect="1"/>
          </p:cNvPicPr>
          <p:nvPr/>
        </p:nvPicPr>
        <p:blipFill>
          <a:blip r:embed="rId3"/>
          <a:stretch>
            <a:fillRect/>
          </a:stretch>
        </p:blipFill>
        <p:spPr>
          <a:xfrm>
            <a:off x="6502108" y="1307676"/>
            <a:ext cx="2514369" cy="1981303"/>
          </a:xfrm>
          <a:prstGeom prst="rect">
            <a:avLst/>
          </a:prstGeom>
        </p:spPr>
      </p:pic>
    </p:spTree>
    <p:extLst>
      <p:ext uri="{BB962C8B-B14F-4D97-AF65-F5344CB8AC3E}">
        <p14:creationId xmlns:p14="http://schemas.microsoft.com/office/powerpoint/2010/main" val="133294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anim calcmode="lin" valueType="num">
                                      <p:cBhvr>
                                        <p:cTn id="26" dur="500" fill="hold"/>
                                        <p:tgtEl>
                                          <p:spTgt spid="37"/>
                                        </p:tgtEl>
                                        <p:attrNameLst>
                                          <p:attrName>ppt_x</p:attrName>
                                        </p:attrNameLst>
                                      </p:cBhvr>
                                      <p:tavLst>
                                        <p:tav tm="0">
                                          <p:val>
                                            <p:strVal val="#ppt_x"/>
                                          </p:val>
                                        </p:tav>
                                        <p:tav tm="100000">
                                          <p:val>
                                            <p:strVal val="#ppt_x"/>
                                          </p:val>
                                        </p:tav>
                                      </p:tavLst>
                                    </p:anim>
                                    <p:anim calcmode="lin" valueType="num">
                                      <p:cBhvr>
                                        <p:cTn id="27" dur="500" fill="hold"/>
                                        <p:tgtEl>
                                          <p:spTgt spid="3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anim calcmode="lin" valueType="num">
                                      <p:cBhvr>
                                        <p:cTn id="31" dur="500" fill="hold"/>
                                        <p:tgtEl>
                                          <p:spTgt spid="42"/>
                                        </p:tgtEl>
                                        <p:attrNameLst>
                                          <p:attrName>ppt_x</p:attrName>
                                        </p:attrNameLst>
                                      </p:cBhvr>
                                      <p:tavLst>
                                        <p:tav tm="0">
                                          <p:val>
                                            <p:strVal val="#ppt_x"/>
                                          </p:val>
                                        </p:tav>
                                        <p:tav tm="100000">
                                          <p:val>
                                            <p:strVal val="#ppt_x"/>
                                          </p:val>
                                        </p:tav>
                                      </p:tavLst>
                                    </p:anim>
                                    <p:anim calcmode="lin" valueType="num">
                                      <p:cBhvr>
                                        <p:cTn id="32" dur="500" fill="hold"/>
                                        <p:tgtEl>
                                          <p:spTgt spid="4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anim calcmode="lin" valueType="num">
                                      <p:cBhvr>
                                        <p:cTn id="36" dur="500" fill="hold"/>
                                        <p:tgtEl>
                                          <p:spTgt spid="40"/>
                                        </p:tgtEl>
                                        <p:attrNameLst>
                                          <p:attrName>ppt_x</p:attrName>
                                        </p:attrNameLst>
                                      </p:cBhvr>
                                      <p:tavLst>
                                        <p:tav tm="0">
                                          <p:val>
                                            <p:strVal val="#ppt_x"/>
                                          </p:val>
                                        </p:tav>
                                        <p:tav tm="100000">
                                          <p:val>
                                            <p:strVal val="#ppt_x"/>
                                          </p:val>
                                        </p:tav>
                                      </p:tavLst>
                                    </p:anim>
                                    <p:anim calcmode="lin" valueType="num">
                                      <p:cBhvr>
                                        <p:cTn id="37"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500" fill="hold"/>
                                        <p:tgtEl>
                                          <p:spTgt spid="41"/>
                                        </p:tgtEl>
                                        <p:attrNameLst>
                                          <p:attrName>ppt_x</p:attrName>
                                        </p:attrNameLst>
                                      </p:cBhvr>
                                      <p:tavLst>
                                        <p:tav tm="0">
                                          <p:val>
                                            <p:strVal val="#ppt_x"/>
                                          </p:val>
                                        </p:tav>
                                        <p:tav tm="100000">
                                          <p:val>
                                            <p:strVal val="#ppt_x"/>
                                          </p:val>
                                        </p:tav>
                                      </p:tavLst>
                                    </p:anim>
                                    <p:anim calcmode="lin" valueType="num">
                                      <p:cBhvr additive="base">
                                        <p:cTn id="43" dur="500" fill="hold"/>
                                        <p:tgtEl>
                                          <p:spTgt spid="4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楕円 34">
            <a:extLst>
              <a:ext uri="{FF2B5EF4-FFF2-40B4-BE49-F238E27FC236}">
                <a16:creationId xmlns:a16="http://schemas.microsoft.com/office/drawing/2014/main" id="{B477D33D-53AC-4F19-9B28-EDC3705FE9B4}"/>
              </a:ext>
            </a:extLst>
          </p:cNvPr>
          <p:cNvSpPr/>
          <p:nvPr/>
        </p:nvSpPr>
        <p:spPr>
          <a:xfrm>
            <a:off x="933683" y="1960748"/>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セブン松見</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6" name="楕円 45">
            <a:extLst>
              <a:ext uri="{FF2B5EF4-FFF2-40B4-BE49-F238E27FC236}">
                <a16:creationId xmlns:a16="http://schemas.microsoft.com/office/drawing/2014/main" id="{91CEDEA6-6836-4FDF-AB33-B49F79A71454}"/>
              </a:ext>
            </a:extLst>
          </p:cNvPr>
          <p:cNvSpPr/>
          <p:nvPr/>
        </p:nvSpPr>
        <p:spPr>
          <a:xfrm>
            <a:off x="868952" y="2551846"/>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srgbClr val="FFFFFF"/>
                </a:solidFill>
                <a:effectLst/>
                <a:uLnTx/>
                <a:uFillTx/>
                <a:latin typeface="+mn-ea"/>
                <a:ea typeface="+mn-ea"/>
                <a:cs typeface="Arial"/>
                <a:sym typeface="Arial"/>
              </a:rPr>
              <a:t>セブン国際会議場</a:t>
            </a:r>
            <a:endParaRPr kumimoji="0" lang="en-US" altLang="ja-JP" sz="1800" b="0" i="0" u="none" strike="noStrike" kern="0" cap="none" spc="0" normalizeH="0" baseline="0" noProof="0" dirty="0">
              <a:ln>
                <a:noFill/>
              </a:ln>
              <a:solidFill>
                <a:srgbClr val="FFFFFF"/>
              </a:solidFill>
              <a:effectLst/>
              <a:uLnTx/>
              <a:uFillTx/>
              <a:latin typeface="+mn-ea"/>
              <a:ea typeface="+mn-ea"/>
              <a:cs typeface="Arial"/>
              <a:sym typeface="Arial"/>
            </a:endParaRPr>
          </a:p>
        </p:txBody>
      </p:sp>
      <p:grpSp>
        <p:nvGrpSpPr>
          <p:cNvPr id="14" name="グループ化 14">
            <a:extLst>
              <a:ext uri="{FF2B5EF4-FFF2-40B4-BE49-F238E27FC236}">
                <a16:creationId xmlns:a16="http://schemas.microsoft.com/office/drawing/2014/main" id="{1CF0E6B3-4E81-4BBF-AAD0-5780455A5E55}"/>
              </a:ext>
            </a:extLst>
          </p:cNvPr>
          <p:cNvGrpSpPr>
            <a:grpSpLocks/>
          </p:cNvGrpSpPr>
          <p:nvPr/>
        </p:nvGrpSpPr>
        <p:grpSpPr bwMode="auto">
          <a:xfrm>
            <a:off x="0" y="0"/>
            <a:ext cx="9144000" cy="1119188"/>
            <a:chOff x="0" y="0"/>
            <a:chExt cx="9144000" cy="1119188"/>
          </a:xfrm>
        </p:grpSpPr>
        <p:sp>
          <p:nvSpPr>
            <p:cNvPr id="17" name="Rectangle 3">
              <a:extLst>
                <a:ext uri="{FF2B5EF4-FFF2-40B4-BE49-F238E27FC236}">
                  <a16:creationId xmlns:a16="http://schemas.microsoft.com/office/drawing/2014/main" id="{B25258B6-E411-41A3-BD40-78D5E67863EB}"/>
                </a:ext>
              </a:extLst>
            </p:cNvPr>
            <p:cNvSpPr>
              <a:spLocks noChangeArrowheads="1"/>
            </p:cNvSpPr>
            <p:nvPr/>
          </p:nvSpPr>
          <p:spPr bwMode="auto">
            <a:xfrm>
              <a:off x="0" y="0"/>
              <a:ext cx="9144000" cy="1119188"/>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19" name="Rectangle 4">
              <a:extLst>
                <a:ext uri="{FF2B5EF4-FFF2-40B4-BE49-F238E27FC236}">
                  <a16:creationId xmlns:a16="http://schemas.microsoft.com/office/drawing/2014/main" id="{5DE54478-2201-4D24-BF97-1429CE02630C}"/>
                </a:ext>
              </a:extLst>
            </p:cNvPr>
            <p:cNvSpPr>
              <a:spLocks noChangeArrowheads="1"/>
            </p:cNvSpPr>
            <p:nvPr/>
          </p:nvSpPr>
          <p:spPr bwMode="auto">
            <a:xfrm>
              <a:off x="0" y="0"/>
              <a:ext cx="468313" cy="1119188"/>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sp>
        <p:nvSpPr>
          <p:cNvPr id="28" name="矢印: 左右 4">
            <a:extLst>
              <a:ext uri="{FF2B5EF4-FFF2-40B4-BE49-F238E27FC236}">
                <a16:creationId xmlns:a16="http://schemas.microsoft.com/office/drawing/2014/main" id="{05D8B3D7-5ED3-4154-BC8F-5714D731EFA2}"/>
              </a:ext>
            </a:extLst>
          </p:cNvPr>
          <p:cNvSpPr/>
          <p:nvPr/>
        </p:nvSpPr>
        <p:spPr>
          <a:xfrm rot="5400000">
            <a:off x="2668061" y="3945991"/>
            <a:ext cx="3742863" cy="306371"/>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sng"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9" name="矢印: 左右 5">
            <a:extLst>
              <a:ext uri="{FF2B5EF4-FFF2-40B4-BE49-F238E27FC236}">
                <a16:creationId xmlns:a16="http://schemas.microsoft.com/office/drawing/2014/main" id="{6E4BF385-1AA9-45E1-ABB8-B85DBEC044D9}"/>
              </a:ext>
            </a:extLst>
          </p:cNvPr>
          <p:cNvSpPr/>
          <p:nvPr/>
        </p:nvSpPr>
        <p:spPr>
          <a:xfrm rot="10800000">
            <a:off x="1157064" y="3977610"/>
            <a:ext cx="6797237" cy="234599"/>
          </a:xfrm>
          <a:prstGeom prst="leftRightArrow">
            <a:avLst/>
          </a:prstGeom>
          <a:solidFill>
            <a:schemeClr val="tx1"/>
          </a:solid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0" i="0" u="sng"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0" name="テキスト ボックス 29">
            <a:extLst>
              <a:ext uri="{FF2B5EF4-FFF2-40B4-BE49-F238E27FC236}">
                <a16:creationId xmlns:a16="http://schemas.microsoft.com/office/drawing/2014/main" id="{3EBA78F2-3F13-4304-B7CF-E8884EC87C1A}"/>
              </a:ext>
            </a:extLst>
          </p:cNvPr>
          <p:cNvSpPr txBox="1"/>
          <p:nvPr/>
        </p:nvSpPr>
        <p:spPr>
          <a:xfrm>
            <a:off x="3732462" y="1662546"/>
            <a:ext cx="161133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中止したい</a:t>
            </a:r>
            <a:endParaRPr kumimoji="1" lang="ja-JP" altLang="en-US" sz="60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1" name="テキスト ボックス 30">
            <a:extLst>
              <a:ext uri="{FF2B5EF4-FFF2-40B4-BE49-F238E27FC236}">
                <a16:creationId xmlns:a16="http://schemas.microsoft.com/office/drawing/2014/main" id="{5AEF40B9-6252-4540-9C24-F428A5D6F31E}"/>
              </a:ext>
            </a:extLst>
          </p:cNvPr>
          <p:cNvSpPr txBox="1"/>
          <p:nvPr/>
        </p:nvSpPr>
        <p:spPr>
          <a:xfrm>
            <a:off x="3085115" y="6216545"/>
            <a:ext cx="3013967"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1" lang="ja-JP" altLang="en-US" sz="3600" b="0" i="0" u="none" strike="noStrike" kern="0" cap="none" spc="0" normalizeH="0" baseline="0" noProof="0" dirty="0">
                <a:ln>
                  <a:noFill/>
                </a:ln>
                <a:solidFill>
                  <a:srgbClr val="000000"/>
                </a:solidFill>
                <a:effectLst/>
                <a:uLnTx/>
                <a:uFillTx/>
                <a:latin typeface="+mn-ea"/>
                <a:ea typeface="+mn-ea"/>
                <a:cs typeface="Arial"/>
                <a:sym typeface="Arial"/>
              </a:rPr>
              <a:t>中止したくない</a:t>
            </a:r>
          </a:p>
        </p:txBody>
      </p:sp>
      <p:sp>
        <p:nvSpPr>
          <p:cNvPr id="32" name="テキスト ボックス 31">
            <a:extLst>
              <a:ext uri="{FF2B5EF4-FFF2-40B4-BE49-F238E27FC236}">
                <a16:creationId xmlns:a16="http://schemas.microsoft.com/office/drawing/2014/main" id="{3E87C4DD-7019-4980-B4DA-73C5AF60D2AF}"/>
              </a:ext>
            </a:extLst>
          </p:cNvPr>
          <p:cNvSpPr txBox="1"/>
          <p:nvPr/>
        </p:nvSpPr>
        <p:spPr>
          <a:xfrm>
            <a:off x="7939690" y="3847490"/>
            <a:ext cx="1107996"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利益大</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
        <p:nvSpPr>
          <p:cNvPr id="33" name="テキスト ボックス 32">
            <a:extLst>
              <a:ext uri="{FF2B5EF4-FFF2-40B4-BE49-F238E27FC236}">
                <a16:creationId xmlns:a16="http://schemas.microsoft.com/office/drawing/2014/main" id="{F1F7B8CB-C658-48DE-BCA6-8FAB4DFFCCCF}"/>
              </a:ext>
            </a:extLst>
          </p:cNvPr>
          <p:cNvSpPr txBox="1"/>
          <p:nvPr/>
        </p:nvSpPr>
        <p:spPr>
          <a:xfrm>
            <a:off x="25655" y="3449079"/>
            <a:ext cx="1903085"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0" cap="none" spc="0" normalizeH="0" baseline="0" noProof="0" dirty="0">
                <a:ln>
                  <a:noFill/>
                </a:ln>
                <a:solidFill>
                  <a:srgbClr val="000000"/>
                </a:solidFill>
                <a:effectLst/>
                <a:uLnTx/>
                <a:uFillTx/>
                <a:latin typeface="+mn-ea"/>
                <a:ea typeface="+mn-ea"/>
                <a:cs typeface="Arial"/>
                <a:sym typeface="Arial"/>
              </a:rPr>
              <a:t>コスト大</a:t>
            </a:r>
          </a:p>
        </p:txBody>
      </p:sp>
      <p:sp>
        <p:nvSpPr>
          <p:cNvPr id="34" name="楕円 33">
            <a:extLst>
              <a:ext uri="{FF2B5EF4-FFF2-40B4-BE49-F238E27FC236}">
                <a16:creationId xmlns:a16="http://schemas.microsoft.com/office/drawing/2014/main" id="{C94616A9-099E-456A-B08C-5311C618B4C0}"/>
              </a:ext>
            </a:extLst>
          </p:cNvPr>
          <p:cNvSpPr/>
          <p:nvPr/>
        </p:nvSpPr>
        <p:spPr>
          <a:xfrm>
            <a:off x="6139118" y="3556581"/>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セブン平塚</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8" name="楕円 37">
            <a:extLst>
              <a:ext uri="{FF2B5EF4-FFF2-40B4-BE49-F238E27FC236}">
                <a16:creationId xmlns:a16="http://schemas.microsoft.com/office/drawing/2014/main" id="{5D8CC500-9149-4ABB-8936-67BD602C3DE3}"/>
              </a:ext>
            </a:extLst>
          </p:cNvPr>
          <p:cNvSpPr/>
          <p:nvPr/>
        </p:nvSpPr>
        <p:spPr>
          <a:xfrm>
            <a:off x="3586235" y="3752711"/>
            <a:ext cx="1938892" cy="727101"/>
          </a:xfrm>
          <a:prstGeom prst="ellipse">
            <a:avLst/>
          </a:prstGeom>
          <a:solidFill>
            <a:srgbClr val="FF66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セブン天久保４</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39" name="楕円 38">
            <a:extLst>
              <a:ext uri="{FF2B5EF4-FFF2-40B4-BE49-F238E27FC236}">
                <a16:creationId xmlns:a16="http://schemas.microsoft.com/office/drawing/2014/main" id="{D1EE0EB8-29CC-4A16-89BD-699A66EE4791}"/>
              </a:ext>
            </a:extLst>
          </p:cNvPr>
          <p:cNvSpPr/>
          <p:nvPr/>
        </p:nvSpPr>
        <p:spPr>
          <a:xfrm>
            <a:off x="1458576" y="5355429"/>
            <a:ext cx="1938892" cy="727101"/>
          </a:xfrm>
          <a:prstGeom prst="ellipse">
            <a:avLst/>
          </a:prstGeom>
          <a:solidFill>
            <a:srgbClr val="99CC00"/>
          </a:solidFill>
          <a:ln w="127000" cap="flat" cmpd="sng" algn="ctr">
            <a:solidFill>
              <a:srgbClr val="003366"/>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セブン北条</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0" name="楕円 39">
            <a:extLst>
              <a:ext uri="{FF2B5EF4-FFF2-40B4-BE49-F238E27FC236}">
                <a16:creationId xmlns:a16="http://schemas.microsoft.com/office/drawing/2014/main" id="{BC8B4F4B-9DC9-4EA0-8E7C-5762AE4A1C52}"/>
              </a:ext>
            </a:extLst>
          </p:cNvPr>
          <p:cNvSpPr/>
          <p:nvPr/>
        </p:nvSpPr>
        <p:spPr>
          <a:xfrm>
            <a:off x="3578654" y="4823177"/>
            <a:ext cx="1938892" cy="727101"/>
          </a:xfrm>
          <a:prstGeom prst="ellipse">
            <a:avLst/>
          </a:prstGeom>
          <a:solidFill>
            <a:srgbClr val="008080"/>
          </a:solidFill>
          <a:ln w="127000" cap="flat" cmpd="sng" algn="ctr">
            <a:solidFill>
              <a:srgbClr val="003366"/>
            </a:solidFill>
            <a:prstDash val="solid"/>
            <a:roun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1" name="楕円 40">
            <a:extLst>
              <a:ext uri="{FF2B5EF4-FFF2-40B4-BE49-F238E27FC236}">
                <a16:creationId xmlns:a16="http://schemas.microsoft.com/office/drawing/2014/main" id="{0FB99763-2D86-48EE-9E9A-6304D6ACC2C4}"/>
              </a:ext>
            </a:extLst>
          </p:cNvPr>
          <p:cNvSpPr/>
          <p:nvPr/>
        </p:nvSpPr>
        <p:spPr>
          <a:xfrm>
            <a:off x="644715" y="4961501"/>
            <a:ext cx="1886986" cy="719689"/>
          </a:xfrm>
          <a:prstGeom prst="ellipse">
            <a:avLst/>
          </a:prstGeom>
          <a:solidFill>
            <a:srgbClr val="003366"/>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ファミマ筑穂１</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2" name="楕円 41">
            <a:extLst>
              <a:ext uri="{FF2B5EF4-FFF2-40B4-BE49-F238E27FC236}">
                <a16:creationId xmlns:a16="http://schemas.microsoft.com/office/drawing/2014/main" id="{48E9B35C-2672-4C24-9339-9AA33EC879C0}"/>
              </a:ext>
            </a:extLst>
          </p:cNvPr>
          <p:cNvSpPr/>
          <p:nvPr/>
        </p:nvSpPr>
        <p:spPr>
          <a:xfrm>
            <a:off x="1694586" y="4565329"/>
            <a:ext cx="1938892" cy="727101"/>
          </a:xfrm>
          <a:prstGeom prst="ellipse">
            <a:avLst/>
          </a:prstGeom>
          <a:solidFill>
            <a:srgbClr val="00808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ローソン葛城小</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4" name="Google Shape;925;p37"/>
          <p:cNvSpPr/>
          <p:nvPr/>
        </p:nvSpPr>
        <p:spPr>
          <a:xfrm rot="21066297">
            <a:off x="646667" y="4204189"/>
            <a:ext cx="3144851" cy="2425259"/>
          </a:xfrm>
          <a:prstGeom prst="ellipse">
            <a:avLst/>
          </a:prstGeom>
          <a:noFill/>
          <a:ln w="127000"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sng" strike="noStrike" kern="0" cap="none" spc="0" normalizeH="0" baseline="0" noProof="0">
              <a:ln>
                <a:noFill/>
              </a:ln>
              <a:solidFill>
                <a:srgbClr val="FFFFFF"/>
              </a:solidFill>
              <a:effectLst/>
              <a:uLnTx/>
              <a:uFillTx/>
              <a:latin typeface="+mn-ea"/>
              <a:ea typeface="+mn-ea"/>
              <a:cs typeface="Arial"/>
              <a:sym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CEDF8B0-7719-4061-8C31-341D50A1F65D}" type="slidenum">
              <a:rPr kumimoji="0" lang="en-US" altLang="ja-JP" sz="1400" b="0" i="0" u="none" strike="noStrike" kern="0" cap="none" spc="0" normalizeH="0" baseline="0" noProof="0" smtClean="0">
                <a:ln>
                  <a:noFill/>
                </a:ln>
                <a:solidFill>
                  <a:srgbClr val="FFFFFF"/>
                </a:solidFill>
                <a:effectLst/>
                <a:uLnTx/>
                <a:uFillTx/>
                <a:latin typeface="+mn-ea"/>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en-US" altLang="ja-JP" sz="14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25" name="Rectangle 5">
            <a:extLst>
              <a:ext uri="{FF2B5EF4-FFF2-40B4-BE49-F238E27FC236}">
                <a16:creationId xmlns:a16="http://schemas.microsoft.com/office/drawing/2014/main" id="{4B290FA6-E4EC-4831-B785-9E9D1341A79F}"/>
              </a:ext>
            </a:extLst>
          </p:cNvPr>
          <p:cNvSpPr txBox="1">
            <a:spLocks noChangeArrowheads="1"/>
          </p:cNvSpPr>
          <p:nvPr/>
        </p:nvSpPr>
        <p:spPr bwMode="auto">
          <a:xfrm>
            <a:off x="441325" y="-11113"/>
            <a:ext cx="8702675"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1" lang="ja-JP" altLang="en-US" sz="4000" b="0" i="0" u="none" strike="noStrike" kern="0" cap="none" spc="0" normalizeH="0" baseline="0" noProof="0" dirty="0">
                <a:ln>
                  <a:noFill/>
                </a:ln>
                <a:solidFill>
                  <a:srgbClr val="FFFFFF"/>
                </a:solidFill>
                <a:effectLst/>
                <a:uLnTx/>
                <a:uFillTx/>
                <a:latin typeface="+mn-ea"/>
                <a:ea typeface="+mn-ea"/>
                <a:cs typeface="+mj-cs"/>
                <a:sym typeface="Arial"/>
              </a:rPr>
              <a:t>ヒアリング</a:t>
            </a:r>
            <a:r>
              <a:rPr kumimoji="1" lang="ja-JP" altLang="en-US" sz="2800" b="0" i="0" u="none" strike="noStrike" kern="0" cap="none" spc="0" normalizeH="0" baseline="0" noProof="0" dirty="0">
                <a:ln>
                  <a:noFill/>
                </a:ln>
                <a:solidFill>
                  <a:srgbClr val="FFFFFF"/>
                </a:solidFill>
                <a:effectLst/>
                <a:uLnTx/>
                <a:uFillTx/>
                <a:latin typeface="+mn-ea"/>
                <a:ea typeface="+mn-ea"/>
                <a:cs typeface="+mj-cs"/>
                <a:sym typeface="Arial"/>
              </a:rPr>
              <a:t>　</a:t>
            </a:r>
            <a:r>
              <a:rPr kumimoji="1" lang="ja-JP" altLang="en-US" sz="2400" b="0" i="0" u="none" strike="noStrike" kern="0" cap="none" spc="0" normalizeH="0" baseline="0" noProof="0" dirty="0">
                <a:ln>
                  <a:noFill/>
                </a:ln>
                <a:solidFill>
                  <a:srgbClr val="FFFFFF"/>
                </a:solidFill>
                <a:effectLst/>
                <a:uLnTx/>
                <a:uFillTx/>
                <a:latin typeface="+mn-ea"/>
                <a:ea typeface="+mn-ea"/>
                <a:cs typeface="+mj-cs"/>
                <a:sym typeface="Arial"/>
              </a:rPr>
              <a:t>深夜営業中止・深夜利益コスト</a:t>
            </a:r>
          </a:p>
        </p:txBody>
      </p:sp>
      <p:pic>
        <p:nvPicPr>
          <p:cNvPr id="26" name="図 25"/>
          <p:cNvPicPr>
            <a:picLocks noChangeAspect="1"/>
          </p:cNvPicPr>
          <p:nvPr/>
        </p:nvPicPr>
        <p:blipFill>
          <a:blip r:embed="rId3"/>
          <a:stretch>
            <a:fillRect/>
          </a:stretch>
        </p:blipFill>
        <p:spPr>
          <a:xfrm>
            <a:off x="6502108" y="1307676"/>
            <a:ext cx="2514369" cy="1981303"/>
          </a:xfrm>
          <a:prstGeom prst="rect">
            <a:avLst/>
          </a:prstGeom>
        </p:spPr>
      </p:pic>
      <p:sp>
        <p:nvSpPr>
          <p:cNvPr id="27" name="角丸四角形 26"/>
          <p:cNvSpPr/>
          <p:nvPr/>
        </p:nvSpPr>
        <p:spPr>
          <a:xfrm>
            <a:off x="4077865" y="4376276"/>
            <a:ext cx="4622834" cy="1903598"/>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000000"/>
                </a:solidFill>
                <a:effectLst/>
                <a:uLnTx/>
                <a:uFillTx/>
                <a:latin typeface="+mn-ea"/>
                <a:cs typeface="+mn-cs"/>
                <a:sym typeface="Arial"/>
              </a:rPr>
              <a:t>・深夜時間に利益はなくても</a:t>
            </a:r>
            <a:endParaRPr kumimoji="1" lang="en-US" altLang="ja-JP" sz="2400" b="1"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1" i="0" u="none" strike="noStrike" kern="0" cap="none" spc="0" normalizeH="0" baseline="0" noProof="0" dirty="0">
                <a:ln>
                  <a:noFill/>
                </a:ln>
                <a:solidFill>
                  <a:srgbClr val="000000"/>
                </a:solidFill>
                <a:effectLst/>
                <a:uLnTx/>
                <a:uFillTx/>
                <a:latin typeface="+mn-ea"/>
                <a:cs typeface="+mn-cs"/>
                <a:sym typeface="Arial"/>
              </a:rPr>
              <a:t> 売上</a:t>
            </a:r>
            <a:r>
              <a:rPr kumimoji="1" lang="ja-JP" altLang="en-US" sz="2400" b="1" i="0" u="none" strike="noStrike" kern="0" cap="none" spc="0" normalizeH="0" baseline="0" noProof="0" dirty="0">
                <a:ln>
                  <a:noFill/>
                </a:ln>
                <a:solidFill>
                  <a:srgbClr val="000000"/>
                </a:solidFill>
                <a:effectLst/>
                <a:uLnTx/>
                <a:uFillTx/>
                <a:latin typeface="+mn-ea"/>
                <a:cs typeface="+mn-cs"/>
                <a:sym typeface="Arial"/>
              </a:rPr>
              <a:t>を下げたくない</a:t>
            </a:r>
            <a:endParaRPr kumimoji="1" lang="en-US" altLang="ja-JP" sz="2400" b="1"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800" b="1" i="0" u="none" strike="noStrike" kern="0" cap="none" spc="0" normalizeH="0" baseline="0" noProof="0" dirty="0">
              <a:ln>
                <a:noFill/>
              </a:ln>
              <a:solidFill>
                <a:srgbClr val="000000"/>
              </a:solidFill>
              <a:effectLst/>
              <a:uLnTx/>
              <a:uFillTx/>
              <a:latin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1" i="0" u="none" strike="noStrike" kern="0" cap="none" spc="0" normalizeH="0" baseline="0" noProof="0" dirty="0">
                <a:ln>
                  <a:noFill/>
                </a:ln>
                <a:solidFill>
                  <a:srgbClr val="000000"/>
                </a:solidFill>
                <a:effectLst/>
                <a:uLnTx/>
                <a:uFillTx/>
                <a:latin typeface="+mn-ea"/>
                <a:cs typeface="+mn-cs"/>
                <a:sym typeface="Arial"/>
              </a:rPr>
              <a:t>・シフトを組むのが難しくなる</a:t>
            </a:r>
            <a:endParaRPr kumimoji="1" lang="en-US" altLang="ja-JP" sz="2400" b="1" i="0" u="none" strike="noStrike" kern="0" cap="none" spc="0" normalizeH="0" baseline="0" noProof="0" dirty="0">
              <a:ln>
                <a:noFill/>
              </a:ln>
              <a:solidFill>
                <a:srgbClr val="000000"/>
              </a:solidFill>
              <a:effectLst/>
              <a:uLnTx/>
              <a:uFillTx/>
              <a:latin typeface="+mn-ea"/>
              <a:cs typeface="+mn-cs"/>
              <a:sym typeface="Arial"/>
            </a:endParaRPr>
          </a:p>
        </p:txBody>
      </p:sp>
      <p:pic>
        <p:nvPicPr>
          <p:cNvPr id="43" name="Picture 4" descr="ã¨ãã­ã³å§¿ã®å¥³æ§ã®è¡¨æã®ã¤ã©ã¹ããç¬é¡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176" y="5119179"/>
            <a:ext cx="868866" cy="1128397"/>
          </a:xfrm>
          <a:prstGeom prst="rect">
            <a:avLst/>
          </a:prstGeom>
          <a:noFill/>
          <a:extLst>
            <a:ext uri="{909E8E84-426E-40DD-AFC4-6F175D3DCCD1}">
              <a14:hiddenFill xmlns:a14="http://schemas.microsoft.com/office/drawing/2010/main">
                <a:solidFill>
                  <a:srgbClr val="FFFFFF"/>
                </a:solidFill>
              </a14:hiddenFill>
            </a:ext>
          </a:extLst>
        </p:spPr>
      </p:pic>
      <p:sp>
        <p:nvSpPr>
          <p:cNvPr id="45" name="楕円 44">
            <a:extLst>
              <a:ext uri="{FF2B5EF4-FFF2-40B4-BE49-F238E27FC236}">
                <a16:creationId xmlns:a16="http://schemas.microsoft.com/office/drawing/2014/main" id="{9D6BDB0B-3633-424F-9DF9-4D4F71927A4E}"/>
              </a:ext>
            </a:extLst>
          </p:cNvPr>
          <p:cNvSpPr/>
          <p:nvPr/>
        </p:nvSpPr>
        <p:spPr>
          <a:xfrm>
            <a:off x="4058787" y="2982908"/>
            <a:ext cx="1938892" cy="727101"/>
          </a:xfrm>
          <a:prstGeom prst="ellipse">
            <a:avLst/>
          </a:prstGeom>
          <a:solidFill>
            <a:srgbClr val="FF6600"/>
          </a:solidFill>
          <a:ln w="25400" cap="flat" cmpd="sng" algn="ctr">
            <a:solidFill>
              <a:schemeClr val="bg1"/>
            </a:solidFill>
            <a:prstDash val="solid"/>
          </a:ln>
          <a:effectLst/>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0" cap="none" spc="0" normalizeH="0" baseline="0" noProof="0" dirty="0">
                <a:ln>
                  <a:noFill/>
                </a:ln>
                <a:solidFill>
                  <a:srgbClr val="FFFFFF"/>
                </a:solidFill>
                <a:effectLst/>
                <a:uLnTx/>
                <a:uFillTx/>
                <a:latin typeface="+mn-ea"/>
                <a:ea typeface="+mn-ea"/>
                <a:cs typeface="Arial"/>
                <a:sym typeface="Arial"/>
              </a:rPr>
              <a:t>ローソン天久保３</a:t>
            </a:r>
            <a:endParaRPr kumimoji="0" lang="en-US" altLang="ja-JP" sz="2000" b="0" i="0" u="none" strike="noStrike" kern="0" cap="none" spc="0" normalizeH="0" baseline="0" noProof="0" dirty="0">
              <a:ln>
                <a:noFill/>
              </a:ln>
              <a:solidFill>
                <a:srgbClr val="FFFFFF"/>
              </a:solidFill>
              <a:effectLst/>
              <a:uLnTx/>
              <a:uFillTx/>
              <a:latin typeface="+mn-ea"/>
              <a:ea typeface="+mn-ea"/>
              <a:cs typeface="Arial"/>
              <a:sym typeface="Arial"/>
            </a:endParaRPr>
          </a:p>
        </p:txBody>
      </p:sp>
      <p:sp>
        <p:nvSpPr>
          <p:cNvPr id="44" name="正方形/長方形 43"/>
          <p:cNvSpPr/>
          <p:nvPr/>
        </p:nvSpPr>
        <p:spPr>
          <a:xfrm>
            <a:off x="1568508" y="2415142"/>
            <a:ext cx="5939246" cy="222347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0" i="0" u="none" strike="noStrike" kern="0" cap="none" spc="0" normalizeH="0" baseline="0" noProof="0" dirty="0">
                <a:ln>
                  <a:noFill/>
                </a:ln>
                <a:solidFill>
                  <a:srgbClr val="FFFFFF"/>
                </a:solidFill>
                <a:effectLst/>
                <a:uLnTx/>
                <a:uFillTx/>
                <a:latin typeface="+mn-ea"/>
                <a:cs typeface="+mn-cs"/>
                <a:sym typeface="Arial"/>
              </a:rPr>
              <a:t>本部には売上を報告するため</a:t>
            </a:r>
            <a:endParaRPr kumimoji="1" lang="en-US" altLang="ja-JP" sz="32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0" i="0" u="none" strike="noStrike" kern="0" cap="none" spc="0" normalizeH="0" baseline="0" noProof="0" dirty="0">
                <a:ln>
                  <a:noFill/>
                </a:ln>
                <a:solidFill>
                  <a:srgbClr val="FFFFFF"/>
                </a:solidFill>
                <a:effectLst/>
                <a:uLnTx/>
                <a:uFillTx/>
                <a:latin typeface="+mn-ea"/>
                <a:cs typeface="+mn-cs"/>
                <a:sym typeface="Arial"/>
              </a:rPr>
              <a:t>利益がなくとも売上を</a:t>
            </a:r>
            <a:endParaRPr kumimoji="1" lang="en-US" altLang="ja-JP" sz="3200" b="0" i="0" u="none" strike="noStrike" kern="0" cap="none" spc="0" normalizeH="0" baseline="0" noProof="0" dirty="0">
              <a:ln>
                <a:noFill/>
              </a:ln>
              <a:solidFill>
                <a:srgbClr val="FFFFFF"/>
              </a:solidFill>
              <a:effectLst/>
              <a:uLnTx/>
              <a:uFillTx/>
              <a:latin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0" i="0" u="none" strike="noStrike" kern="0" cap="none" spc="0" normalizeH="0" baseline="0" noProof="0" dirty="0">
                <a:ln>
                  <a:noFill/>
                </a:ln>
                <a:solidFill>
                  <a:srgbClr val="FFFFFF"/>
                </a:solidFill>
                <a:effectLst/>
                <a:uLnTx/>
                <a:uFillTx/>
                <a:latin typeface="+mn-ea"/>
                <a:cs typeface="+mn-cs"/>
                <a:sym typeface="Arial"/>
              </a:rPr>
              <a:t>下げることができない可能性？？</a:t>
            </a:r>
          </a:p>
        </p:txBody>
      </p:sp>
    </p:spTree>
    <p:extLst>
      <p:ext uri="{BB962C8B-B14F-4D97-AF65-F5344CB8AC3E}">
        <p14:creationId xmlns:p14="http://schemas.microsoft.com/office/powerpoint/2010/main" val="63958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000"/>
                                  </p:stCondLst>
                                  <p:childTnLst>
                                    <p:animEffect transition="out" filter="fade">
                                      <p:cBhvr>
                                        <p:cTn id="6" dur="1000" tmFilter="0, 0; .2, .5; .8, .5; 1, 0"/>
                                        <p:tgtEl>
                                          <p:spTgt spid="33"/>
                                        </p:tgtEl>
                                      </p:cBhvr>
                                    </p:animEffect>
                                    <p:animScale>
                                      <p:cBhvr>
                                        <p:cTn id="7" dur="500" autoRev="1" fill="hold"/>
                                        <p:tgtEl>
                                          <p:spTgt spid="33"/>
                                        </p:tgtEl>
                                      </p:cBhvr>
                                      <p:by x="105000" y="105000"/>
                                    </p:animScale>
                                  </p:childTnLst>
                                </p:cTn>
                              </p:par>
                              <p:par>
                                <p:cTn id="8" presetID="26" presetClass="emph" presetSubtype="0" fill="hold" grpId="0" nodeType="withEffect">
                                  <p:stCondLst>
                                    <p:cond delay="1000"/>
                                  </p:stCondLst>
                                  <p:childTnLst>
                                    <p:animEffect transition="out" filter="fade">
                                      <p:cBhvr>
                                        <p:cTn id="9" dur="1000" tmFilter="0, 0; .2, .5; .8, .5; 1, 0"/>
                                        <p:tgtEl>
                                          <p:spTgt spid="31"/>
                                        </p:tgtEl>
                                      </p:cBhvr>
                                    </p:animEffect>
                                    <p:animScale>
                                      <p:cBhvr>
                                        <p:cTn id="10" dur="500" autoRev="1" fill="hold"/>
                                        <p:tgtEl>
                                          <p:spTgt spid="3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27" grpId="0" animBg="1"/>
      <p:bldP spid="4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grpSp>
        <p:nvGrpSpPr>
          <p:cNvPr id="2694" name="Google Shape;2694;p113"/>
          <p:cNvGrpSpPr/>
          <p:nvPr/>
        </p:nvGrpSpPr>
        <p:grpSpPr>
          <a:xfrm>
            <a:off x="0" y="0"/>
            <a:ext cx="9144000" cy="6858000"/>
            <a:chOff x="0" y="0"/>
            <a:chExt cx="5760" cy="663"/>
          </a:xfrm>
        </p:grpSpPr>
        <p:sp>
          <p:nvSpPr>
            <p:cNvPr id="2695" name="Google Shape;2695;p113"/>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Narrow"/>
                <a:buNone/>
              </a:pPr>
              <a:r>
                <a:rPr lang="ja-JP" sz="1800" b="0" i="0" u="none" strike="noStrike" cap="none">
                  <a:solidFill>
                    <a:srgbClr val="000000"/>
                  </a:solidFill>
                  <a:latin typeface="+mn-ea"/>
                  <a:ea typeface="+mn-ea"/>
                  <a:cs typeface="Arial Narrow"/>
                  <a:sym typeface="Arial Narrow"/>
                </a:rPr>
                <a:t>は</a:t>
              </a:r>
              <a:endParaRPr>
                <a:latin typeface="+mn-ea"/>
                <a:ea typeface="+mn-ea"/>
              </a:endParaRPr>
            </a:p>
          </p:txBody>
        </p:sp>
        <p:sp>
          <p:nvSpPr>
            <p:cNvPr id="2696" name="Google Shape;2696;p113"/>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n-ea"/>
                <a:ea typeface="+mn-ea"/>
                <a:cs typeface="Arial Narrow"/>
                <a:sym typeface="Arial Narrow"/>
              </a:endParaRPr>
            </a:p>
          </p:txBody>
        </p:sp>
      </p:grpSp>
      <p:sp>
        <p:nvSpPr>
          <p:cNvPr id="2697" name="Google Shape;2697;p113"/>
          <p:cNvSpPr txBox="1">
            <a:spLocks noGrp="1"/>
          </p:cNvSpPr>
          <p:nvPr>
            <p:ph type="title"/>
          </p:nvPr>
        </p:nvSpPr>
        <p:spPr>
          <a:xfrm>
            <a:off x="2924083" y="2735450"/>
            <a:ext cx="4389145" cy="9223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tLang="ja-JP" sz="4800" dirty="0">
                <a:solidFill>
                  <a:schemeClr val="lt1"/>
                </a:solidFill>
                <a:latin typeface="+mn-ea"/>
                <a:ea typeface="+mn-ea"/>
              </a:rPr>
              <a:t>4.</a:t>
            </a:r>
            <a:r>
              <a:rPr lang="ja-JP" sz="4800" dirty="0">
                <a:solidFill>
                  <a:schemeClr val="lt1"/>
                </a:solidFill>
                <a:latin typeface="+mn-ea"/>
                <a:ea typeface="+mn-ea"/>
              </a:rPr>
              <a:t>まとめ</a:t>
            </a:r>
            <a:br>
              <a:rPr lang="ja-JP" sz="4800" dirty="0">
                <a:solidFill>
                  <a:schemeClr val="lt1"/>
                </a:solidFill>
                <a:latin typeface="+mn-ea"/>
                <a:ea typeface="+mn-ea"/>
              </a:rPr>
            </a:br>
            <a:r>
              <a:rPr lang="ja-JP" altLang="en-US" sz="3600" dirty="0">
                <a:solidFill>
                  <a:schemeClr val="lt1"/>
                </a:solidFill>
                <a:latin typeface="+mn-ea"/>
                <a:ea typeface="+mn-ea"/>
              </a:rPr>
              <a:t>①</a:t>
            </a:r>
            <a:r>
              <a:rPr lang="ja-JP" sz="3600" dirty="0">
                <a:solidFill>
                  <a:schemeClr val="lt1"/>
                </a:solidFill>
                <a:latin typeface="+mn-ea"/>
                <a:ea typeface="+mn-ea"/>
              </a:rPr>
              <a:t>企業目線</a:t>
            </a:r>
            <a:br>
              <a:rPr lang="ja-JP" sz="3600" dirty="0">
                <a:solidFill>
                  <a:schemeClr val="lt1"/>
                </a:solidFill>
                <a:latin typeface="+mn-ea"/>
                <a:ea typeface="+mn-ea"/>
              </a:rPr>
            </a:br>
            <a:r>
              <a:rPr lang="ja-JP" altLang="en-US" sz="3600" dirty="0">
                <a:solidFill>
                  <a:schemeClr val="lt1"/>
                </a:solidFill>
                <a:latin typeface="+mn-ea"/>
                <a:ea typeface="+mn-ea"/>
              </a:rPr>
              <a:t>②店舗</a:t>
            </a:r>
            <a:r>
              <a:rPr lang="ja-JP" sz="3600" dirty="0">
                <a:solidFill>
                  <a:schemeClr val="lt1"/>
                </a:solidFill>
                <a:latin typeface="+mn-ea"/>
                <a:ea typeface="+mn-ea"/>
              </a:rPr>
              <a:t>目線</a:t>
            </a:r>
            <a:br>
              <a:rPr lang="ja-JP" sz="3600" dirty="0">
                <a:solidFill>
                  <a:schemeClr val="lt1"/>
                </a:solidFill>
                <a:latin typeface="+mn-ea"/>
                <a:ea typeface="+mn-ea"/>
              </a:rPr>
            </a:br>
            <a:r>
              <a:rPr lang="ja-JP" altLang="en-US" sz="3600" dirty="0">
                <a:solidFill>
                  <a:schemeClr val="lt1"/>
                </a:solidFill>
                <a:latin typeface="+mn-ea"/>
                <a:ea typeface="+mn-ea"/>
              </a:rPr>
              <a:t>③利用者</a:t>
            </a:r>
            <a:r>
              <a:rPr lang="ja-JP" sz="3600" dirty="0">
                <a:solidFill>
                  <a:schemeClr val="lt1"/>
                </a:solidFill>
                <a:latin typeface="+mn-ea"/>
                <a:ea typeface="+mn-ea"/>
              </a:rPr>
              <a:t>目線</a:t>
            </a:r>
            <a:endParaRPr sz="3600" dirty="0">
              <a:solidFill>
                <a:schemeClr val="lt1"/>
              </a:solidFill>
              <a:latin typeface="+mn-ea"/>
              <a:ea typeface="+mn-ea"/>
            </a:endParaRPr>
          </a:p>
        </p:txBody>
      </p:sp>
      <p:sp>
        <p:nvSpPr>
          <p:cNvPr id="2698" name="Google Shape;2698;p113"/>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altLang="ja-JP" sz="1400" b="0" i="0" u="none" strike="noStrike" cap="none">
                <a:solidFill>
                  <a:schemeClr val="lt1"/>
                </a:solidFill>
                <a:latin typeface="+mn-ea"/>
                <a:ea typeface="+mn-ea"/>
                <a:cs typeface="Arial"/>
                <a:sym typeface="Arial"/>
              </a:rPr>
              <a:t>77</a:t>
            </a:fld>
            <a:endParaRPr sz="1400" b="0" i="0" u="none" strike="noStrike" cap="none">
              <a:solidFill>
                <a:schemeClr val="lt1"/>
              </a:solidFill>
              <a:latin typeface="+mn-ea"/>
              <a:ea typeface="+mn-ea"/>
              <a:cs typeface="Arial"/>
              <a:sym typeface="Arial"/>
            </a:endParaRPr>
          </a:p>
        </p:txBody>
      </p:sp>
    </p:spTree>
    <p:extLst>
      <p:ext uri="{BB962C8B-B14F-4D97-AF65-F5344CB8AC3E}">
        <p14:creationId xmlns:p14="http://schemas.microsoft.com/office/powerpoint/2010/main" val="29982682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68313" y="1219200"/>
            <a:ext cx="5049618" cy="60063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5122" name="Group 2">
            <a:extLst>
              <a:ext uri="{FF2B5EF4-FFF2-40B4-BE49-F238E27FC236}">
                <a16:creationId xmlns:a16="http://schemas.microsoft.com/office/drawing/2014/main" id="{86FFB054-9544-4439-86D2-8EFF74FE24FC}"/>
              </a:ext>
            </a:extLst>
          </p:cNvPr>
          <p:cNvGrpSpPr>
            <a:grpSpLocks/>
          </p:cNvGrpSpPr>
          <p:nvPr/>
        </p:nvGrpSpPr>
        <p:grpSpPr bwMode="auto">
          <a:xfrm>
            <a:off x="0" y="0"/>
            <a:ext cx="9144000" cy="1052513"/>
            <a:chOff x="0" y="0"/>
            <a:chExt cx="5760" cy="663"/>
          </a:xfrm>
        </p:grpSpPr>
        <p:sp>
          <p:nvSpPr>
            <p:cNvPr id="5131" name="Rectangle 3">
              <a:extLst>
                <a:ext uri="{FF2B5EF4-FFF2-40B4-BE49-F238E27FC236}">
                  <a16:creationId xmlns:a16="http://schemas.microsoft.com/office/drawing/2014/main" id="{DE526CDA-8D03-4AC3-B73E-8162747CA12C}"/>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latin typeface="+mn-ea"/>
                <a:ea typeface="+mn-ea"/>
              </a:endParaRPr>
            </a:p>
          </p:txBody>
        </p:sp>
        <p:sp>
          <p:nvSpPr>
            <p:cNvPr id="5132" name="Rectangle 4">
              <a:extLst>
                <a:ext uri="{FF2B5EF4-FFF2-40B4-BE49-F238E27FC236}">
                  <a16:creationId xmlns:a16="http://schemas.microsoft.com/office/drawing/2014/main" id="{2F958232-ED47-4580-A0E5-E35761D5297B}"/>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endParaRPr lang="ja-JP" altLang="en-US">
                <a:latin typeface="+mn-ea"/>
                <a:ea typeface="+mn-ea"/>
              </a:endParaRPr>
            </a:p>
          </p:txBody>
        </p:sp>
      </p:grpSp>
      <p:sp>
        <p:nvSpPr>
          <p:cNvPr id="5" name="タイトル 4"/>
          <p:cNvSpPr>
            <a:spLocks noGrp="1"/>
          </p:cNvSpPr>
          <p:nvPr>
            <p:ph type="title"/>
          </p:nvPr>
        </p:nvSpPr>
        <p:spPr>
          <a:xfrm>
            <a:off x="468313" y="0"/>
            <a:ext cx="8229600" cy="1143000"/>
          </a:xfrm>
        </p:spPr>
        <p:txBody>
          <a:bodyPr/>
          <a:lstStyle/>
          <a:p>
            <a:r>
              <a:rPr kumimoji="1" lang="ja-JP" altLang="en-US" sz="4000" dirty="0">
                <a:solidFill>
                  <a:srgbClr val="FFFFFF"/>
                </a:solidFill>
                <a:latin typeface="+mn-ea"/>
                <a:ea typeface="+mn-ea"/>
              </a:rPr>
              <a:t>まとめ　</a:t>
            </a:r>
            <a:r>
              <a:rPr lang="ja-JP" altLang="en-US" sz="2800" dirty="0">
                <a:solidFill>
                  <a:srgbClr val="FFFFFF"/>
                </a:solidFill>
                <a:latin typeface="+mn-ea"/>
                <a:ea typeface="+mn-ea"/>
              </a:rPr>
              <a:t>①</a:t>
            </a:r>
            <a:r>
              <a:rPr kumimoji="1" lang="ja-JP" altLang="en-US" sz="2800" dirty="0">
                <a:solidFill>
                  <a:srgbClr val="FFFFFF"/>
                </a:solidFill>
                <a:latin typeface="+mn-ea"/>
                <a:ea typeface="+mn-ea"/>
              </a:rPr>
              <a:t>企業目線</a:t>
            </a:r>
          </a:p>
        </p:txBody>
      </p:sp>
      <p:sp>
        <p:nvSpPr>
          <p:cNvPr id="7" name="正方形/長方形 6"/>
          <p:cNvSpPr/>
          <p:nvPr/>
        </p:nvSpPr>
        <p:spPr>
          <a:xfrm>
            <a:off x="468313" y="1307957"/>
            <a:ext cx="8229600" cy="5693866"/>
          </a:xfrm>
          <a:prstGeom prst="rect">
            <a:avLst/>
          </a:prstGeom>
        </p:spPr>
        <p:txBody>
          <a:bodyPr wrap="square">
            <a:spAutoFit/>
          </a:bodyPr>
          <a:lstStyle/>
          <a:p>
            <a:r>
              <a:rPr lang="ja-JP" altLang="en-US" sz="2400" b="1" dirty="0">
                <a:solidFill>
                  <a:srgbClr val="FFFFFF"/>
                </a:solidFill>
                <a:latin typeface="+mn-ea"/>
                <a:ea typeface="+mn-ea"/>
              </a:rPr>
              <a:t>目的</a:t>
            </a:r>
            <a:r>
              <a:rPr lang="en-US" altLang="ja-JP" sz="2400" b="1" dirty="0">
                <a:solidFill>
                  <a:srgbClr val="FFFFFF"/>
                </a:solidFill>
                <a:latin typeface="+mn-ea"/>
                <a:ea typeface="+mn-ea"/>
              </a:rPr>
              <a:t>1-1. </a:t>
            </a:r>
            <a:r>
              <a:rPr lang="ja-JP" altLang="en-US" sz="2400" b="1" dirty="0">
                <a:solidFill>
                  <a:srgbClr val="FFFFFF"/>
                </a:solidFill>
                <a:latin typeface="+mn-ea"/>
                <a:ea typeface="+mn-ea"/>
              </a:rPr>
              <a:t>政治的介入の是非を検討</a:t>
            </a:r>
            <a:endParaRPr lang="en-US" altLang="ja-JP" sz="2400" b="1" dirty="0">
              <a:solidFill>
                <a:srgbClr val="FFFFFF"/>
              </a:solidFill>
              <a:latin typeface="+mn-ea"/>
              <a:ea typeface="+mn-ea"/>
            </a:endParaRPr>
          </a:p>
          <a:p>
            <a:endParaRPr lang="en-US" altLang="ja-JP" dirty="0">
              <a:latin typeface="+mn-ea"/>
              <a:ea typeface="+mn-ea"/>
            </a:endParaRPr>
          </a:p>
          <a:p>
            <a:pPr>
              <a:spcAft>
                <a:spcPts val="600"/>
              </a:spcAft>
            </a:pPr>
            <a:r>
              <a:rPr lang="ja-JP" altLang="en-US" sz="2400" dirty="0">
                <a:latin typeface="+mn-ea"/>
                <a:ea typeface="+mn-ea"/>
              </a:rPr>
              <a:t>①国内事例</a:t>
            </a:r>
            <a:r>
              <a:rPr lang="en-US" altLang="ja-JP" sz="2400" dirty="0">
                <a:latin typeface="+mn-ea"/>
                <a:ea typeface="+mn-ea"/>
              </a:rPr>
              <a:t>『</a:t>
            </a:r>
            <a:r>
              <a:rPr lang="ja-JP" altLang="en-US" sz="2400" dirty="0">
                <a:latin typeface="+mn-ea"/>
                <a:ea typeface="+mn-ea"/>
              </a:rPr>
              <a:t>タクシー</a:t>
            </a:r>
            <a:r>
              <a:rPr lang="en-US" altLang="ja-JP" sz="2400" dirty="0">
                <a:latin typeface="+mn-ea"/>
                <a:ea typeface="+mn-ea"/>
              </a:rPr>
              <a:t>』     </a:t>
            </a:r>
          </a:p>
          <a:p>
            <a:pPr>
              <a:spcAft>
                <a:spcPts val="600"/>
              </a:spcAft>
            </a:pPr>
            <a:r>
              <a:rPr lang="en-US" altLang="ja-JP" sz="1200" dirty="0">
                <a:latin typeface="+mn-ea"/>
                <a:ea typeface="+mn-ea"/>
              </a:rPr>
              <a:t>    </a:t>
            </a:r>
            <a:r>
              <a:rPr lang="ja-JP" altLang="en-US" sz="1800" dirty="0">
                <a:latin typeface="+mn-ea"/>
                <a:ea typeface="+mn-ea"/>
              </a:rPr>
              <a:t>規制緩和→収益基盤の悪化</a:t>
            </a:r>
            <a:r>
              <a:rPr lang="en-US" altLang="ja-JP" sz="1800" dirty="0">
                <a:latin typeface="+mn-ea"/>
                <a:ea typeface="+mn-ea"/>
              </a:rPr>
              <a:t>,</a:t>
            </a:r>
            <a:r>
              <a:rPr lang="ja-JP" altLang="en-US" sz="1800" dirty="0">
                <a:latin typeface="+mn-ea"/>
                <a:ea typeface="+mn-ea"/>
              </a:rPr>
              <a:t>事故率の増加</a:t>
            </a:r>
            <a:endParaRPr lang="en-US" altLang="ja-JP" sz="1800" dirty="0">
              <a:latin typeface="+mn-ea"/>
              <a:ea typeface="+mn-ea"/>
            </a:endParaRPr>
          </a:p>
          <a:p>
            <a:pPr>
              <a:spcAft>
                <a:spcPts val="600"/>
              </a:spcAft>
            </a:pPr>
            <a:endParaRPr lang="en-US" altLang="ja-JP" dirty="0">
              <a:latin typeface="+mn-ea"/>
              <a:ea typeface="+mn-ea"/>
            </a:endParaRPr>
          </a:p>
          <a:p>
            <a:pPr>
              <a:spcAft>
                <a:spcPts val="600"/>
              </a:spcAft>
            </a:pPr>
            <a:r>
              <a:rPr lang="ja-JP" altLang="en-US" sz="2400" dirty="0">
                <a:latin typeface="+mn-ea"/>
                <a:ea typeface="+mn-ea"/>
              </a:rPr>
              <a:t>②海外事例</a:t>
            </a:r>
            <a:r>
              <a:rPr lang="en-US" altLang="ja-JP" sz="2400" dirty="0">
                <a:latin typeface="+mn-ea"/>
                <a:ea typeface="+mn-ea"/>
              </a:rPr>
              <a:t>『</a:t>
            </a:r>
            <a:r>
              <a:rPr lang="ja-JP" altLang="en-US" sz="2400" dirty="0">
                <a:latin typeface="+mn-ea"/>
                <a:ea typeface="+mn-ea"/>
              </a:rPr>
              <a:t>韓国</a:t>
            </a:r>
            <a:r>
              <a:rPr lang="en-US" altLang="ja-JP" sz="2400" dirty="0">
                <a:latin typeface="+mn-ea"/>
                <a:ea typeface="+mn-ea"/>
              </a:rPr>
              <a:t>』</a:t>
            </a:r>
          </a:p>
          <a:p>
            <a:pPr>
              <a:spcAft>
                <a:spcPts val="600"/>
              </a:spcAft>
            </a:pPr>
            <a:r>
              <a:rPr lang="ja-JP" altLang="en-US" dirty="0">
                <a:latin typeface="+mn-ea"/>
                <a:ea typeface="+mn-ea"/>
              </a:rPr>
              <a:t> 　</a:t>
            </a:r>
            <a:r>
              <a:rPr lang="ja-JP" altLang="en-US" sz="1800" dirty="0">
                <a:latin typeface="+mn-ea"/>
                <a:ea typeface="+mn-ea"/>
              </a:rPr>
              <a:t>最低賃金の上昇</a:t>
            </a:r>
            <a:r>
              <a:rPr lang="en-US" altLang="ja-JP" sz="1800" dirty="0">
                <a:latin typeface="+mn-ea"/>
                <a:ea typeface="+mn-ea"/>
              </a:rPr>
              <a:t>,</a:t>
            </a:r>
            <a:r>
              <a:rPr lang="ja-JP" altLang="en-US" sz="1800" dirty="0">
                <a:latin typeface="+mn-ea"/>
                <a:ea typeface="+mn-ea"/>
              </a:rPr>
              <a:t>ワークライフバランスの向上</a:t>
            </a:r>
            <a:endParaRPr lang="en-US" altLang="ja-JP" sz="1800" dirty="0">
              <a:latin typeface="+mn-ea"/>
              <a:ea typeface="+mn-ea"/>
            </a:endParaRPr>
          </a:p>
          <a:p>
            <a:pPr>
              <a:spcAft>
                <a:spcPts val="600"/>
              </a:spcAft>
            </a:pPr>
            <a:r>
              <a:rPr lang="ja-JP" altLang="en-US" sz="1800" dirty="0">
                <a:latin typeface="+mn-ea"/>
                <a:ea typeface="+mn-ea"/>
              </a:rPr>
              <a:t>→深夜に直前</a:t>
            </a:r>
            <a:r>
              <a:rPr lang="en-US" altLang="ja-JP" sz="1800" dirty="0">
                <a:latin typeface="+mn-ea"/>
                <a:ea typeface="+mn-ea"/>
              </a:rPr>
              <a:t>3</a:t>
            </a:r>
            <a:r>
              <a:rPr lang="ja-JP" altLang="en-US" sz="1800" dirty="0">
                <a:latin typeface="+mn-ea"/>
                <a:ea typeface="+mn-ea"/>
              </a:rPr>
              <a:t>か月赤字の店は契約期間中でも深夜営業中止可能</a:t>
            </a:r>
            <a:endParaRPr lang="en-US" altLang="ja-JP" sz="1800" dirty="0">
              <a:latin typeface="+mn-ea"/>
              <a:ea typeface="+mn-ea"/>
            </a:endParaRPr>
          </a:p>
          <a:p>
            <a:pPr>
              <a:spcAft>
                <a:spcPts val="600"/>
              </a:spcAft>
            </a:pPr>
            <a:endParaRPr lang="en-US" altLang="ja-JP" sz="1800" dirty="0">
              <a:latin typeface="+mn-ea"/>
              <a:ea typeface="+mn-ea"/>
            </a:endParaRPr>
          </a:p>
          <a:p>
            <a:pPr>
              <a:spcAft>
                <a:spcPts val="600"/>
              </a:spcAft>
            </a:pPr>
            <a:endParaRPr lang="en-US" altLang="ja-JP" dirty="0">
              <a:latin typeface="+mn-ea"/>
              <a:ea typeface="+mn-ea"/>
            </a:endParaRPr>
          </a:p>
          <a:p>
            <a:pPr>
              <a:spcAft>
                <a:spcPts val="600"/>
              </a:spcAft>
            </a:pPr>
            <a:r>
              <a:rPr lang="ja-JP" altLang="en-US" sz="2400" dirty="0">
                <a:latin typeface="+mn-ea"/>
                <a:ea typeface="+mn-ea"/>
              </a:rPr>
              <a:t>③海外事例</a:t>
            </a:r>
            <a:r>
              <a:rPr lang="en-US" altLang="ja-JP" sz="2400" dirty="0">
                <a:latin typeface="+mn-ea"/>
                <a:ea typeface="+mn-ea"/>
              </a:rPr>
              <a:t>『</a:t>
            </a:r>
            <a:r>
              <a:rPr lang="ja-JP" altLang="en-US" sz="2400" dirty="0">
                <a:latin typeface="+mn-ea"/>
                <a:ea typeface="+mn-ea"/>
              </a:rPr>
              <a:t>ヨーロッパ</a:t>
            </a:r>
            <a:r>
              <a:rPr lang="en-US" altLang="ja-JP" sz="2400" dirty="0">
                <a:latin typeface="+mn-ea"/>
                <a:ea typeface="+mn-ea"/>
              </a:rPr>
              <a:t>』</a:t>
            </a:r>
          </a:p>
          <a:p>
            <a:pPr>
              <a:spcAft>
                <a:spcPts val="600"/>
              </a:spcAft>
            </a:pPr>
            <a:r>
              <a:rPr lang="ja-JP" altLang="en-US" dirty="0">
                <a:latin typeface="+mn-ea"/>
                <a:ea typeface="+mn-ea"/>
              </a:rPr>
              <a:t>→ヨーロッパは「宗教的理由」、「労働者保護」、「小規模小売店舗の保護」の</a:t>
            </a:r>
            <a:endParaRPr lang="en-US" altLang="ja-JP" dirty="0">
              <a:latin typeface="+mn-ea"/>
              <a:ea typeface="+mn-ea"/>
            </a:endParaRPr>
          </a:p>
          <a:p>
            <a:pPr>
              <a:spcAft>
                <a:spcPts val="600"/>
              </a:spcAft>
            </a:pPr>
            <a:r>
              <a:rPr lang="ja-JP" altLang="en-US" dirty="0">
                <a:latin typeface="+mn-ea"/>
                <a:ea typeface="+mn-ea"/>
              </a:rPr>
              <a:t>　観点から、日曜・</a:t>
            </a:r>
            <a:r>
              <a:rPr lang="en-US" altLang="ja-JP" dirty="0">
                <a:latin typeface="+mn-ea"/>
                <a:ea typeface="+mn-ea"/>
              </a:rPr>
              <a:t>24</a:t>
            </a:r>
            <a:r>
              <a:rPr lang="ja-JP" altLang="en-US" dirty="0">
                <a:latin typeface="+mn-ea"/>
                <a:ea typeface="+mn-ea"/>
              </a:rPr>
              <a:t>時間営業があまりされていなかったが、</a:t>
            </a:r>
            <a:r>
              <a:rPr lang="en-US" altLang="ja-JP" dirty="0">
                <a:latin typeface="+mn-ea"/>
                <a:ea typeface="+mn-ea"/>
              </a:rPr>
              <a:t>2000</a:t>
            </a:r>
            <a:r>
              <a:rPr lang="ja-JP" altLang="en-US" dirty="0">
                <a:latin typeface="+mn-ea"/>
                <a:ea typeface="+mn-ea"/>
              </a:rPr>
              <a:t>年代</a:t>
            </a:r>
            <a:endParaRPr lang="en-US" altLang="ja-JP" dirty="0">
              <a:latin typeface="+mn-ea"/>
              <a:ea typeface="+mn-ea"/>
            </a:endParaRPr>
          </a:p>
          <a:p>
            <a:pPr>
              <a:spcAft>
                <a:spcPts val="600"/>
              </a:spcAft>
            </a:pPr>
            <a:r>
              <a:rPr lang="ja-JP" altLang="en-US" dirty="0">
                <a:latin typeface="+mn-ea"/>
                <a:ea typeface="+mn-ea"/>
              </a:rPr>
              <a:t>　に入って規制緩和を求める議論が起きている。</a:t>
            </a:r>
            <a:endParaRPr lang="en-US" altLang="ja-JP" dirty="0">
              <a:latin typeface="+mn-ea"/>
              <a:ea typeface="+mn-ea"/>
            </a:endParaRPr>
          </a:p>
          <a:p>
            <a:pPr>
              <a:spcAft>
                <a:spcPts val="600"/>
              </a:spcAft>
            </a:pPr>
            <a:r>
              <a:rPr lang="ja-JP" altLang="en-US" dirty="0">
                <a:latin typeface="+mn-ea"/>
                <a:ea typeface="+mn-ea"/>
              </a:rPr>
              <a:t>→実際に規制緩和が行われるも雇用促進効果なく、売上げも伸びない。</a:t>
            </a:r>
            <a:endParaRPr lang="en-US" altLang="ja-JP" dirty="0">
              <a:latin typeface="+mn-ea"/>
              <a:ea typeface="+mn-ea"/>
            </a:endParaRPr>
          </a:p>
          <a:p>
            <a:pPr>
              <a:spcAft>
                <a:spcPts val="600"/>
              </a:spcAft>
            </a:pPr>
            <a:r>
              <a:rPr lang="ja-JP" altLang="en-US" dirty="0">
                <a:latin typeface="+mn-ea"/>
                <a:ea typeface="+mn-ea"/>
              </a:rPr>
              <a:t>→結果的に規制緩和に否定的な声</a:t>
            </a:r>
            <a:endParaRPr lang="en-US" altLang="ja-JP" dirty="0">
              <a:latin typeface="+mn-ea"/>
              <a:ea typeface="+mn-ea"/>
            </a:endParaRPr>
          </a:p>
          <a:p>
            <a:pPr>
              <a:spcAft>
                <a:spcPts val="600"/>
              </a:spcAft>
            </a:pPr>
            <a:endParaRPr lang="ja-JP" altLang="en-US" dirty="0">
              <a:latin typeface="+mn-ea"/>
              <a:ea typeface="+mn-ea"/>
            </a:endParaRPr>
          </a:p>
        </p:txBody>
      </p:sp>
      <p:pic>
        <p:nvPicPr>
          <p:cNvPr id="10" name="図 9"/>
          <p:cNvPicPr>
            <a:picLocks noChangeAspect="1"/>
          </p:cNvPicPr>
          <p:nvPr/>
        </p:nvPicPr>
        <p:blipFill>
          <a:blip r:embed="rId4"/>
          <a:stretch>
            <a:fillRect/>
          </a:stretch>
        </p:blipFill>
        <p:spPr>
          <a:xfrm>
            <a:off x="7389070" y="1472509"/>
            <a:ext cx="1498179" cy="1610361"/>
          </a:xfrm>
          <a:prstGeom prst="rect">
            <a:avLst/>
          </a:prstGeom>
        </p:spPr>
      </p:pic>
      <p:pic>
        <p:nvPicPr>
          <p:cNvPr id="12" name="Picture 2" descr="ä¸çä¸­ã®äººãã¡ãä»²è¯ããã¦ããã¤ã©ã¹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320" y="4750026"/>
            <a:ext cx="2011680" cy="12633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è²åä¼æã»è²åä¼æ¥­ã®ã¤ã©ã¹ãï¼ç·æ§ï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402" y="3082870"/>
            <a:ext cx="2035516" cy="171435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pPr>
              <a:defRPr/>
            </a:pPr>
            <a:fld id="{BCEDF8B0-7719-4061-8C31-341D50A1F65D}" type="slidenum">
              <a:rPr lang="en-US" altLang="ja-JP" smtClean="0">
                <a:latin typeface="+mn-ea"/>
                <a:ea typeface="+mn-ea"/>
              </a:rPr>
              <a:pPr>
                <a:defRPr/>
              </a:pPr>
              <a:t>78</a:t>
            </a:fld>
            <a:endParaRPr lang="en-US" altLang="ja-JP" dirty="0">
              <a:latin typeface="+mn-ea"/>
              <a:ea typeface="+mn-ea"/>
            </a:endParaRPr>
          </a:p>
        </p:txBody>
      </p:sp>
      <p:sp>
        <p:nvSpPr>
          <p:cNvPr id="14" name="吹き出し: 円形 34">
            <a:extLst>
              <a:ext uri="{FF2B5EF4-FFF2-40B4-BE49-F238E27FC236}">
                <a16:creationId xmlns:a16="http://schemas.microsoft.com/office/drawing/2014/main" id="{A0F2B9DE-4EBB-492C-9854-31D8944EACAB}"/>
              </a:ext>
            </a:extLst>
          </p:cNvPr>
          <p:cNvSpPr/>
          <p:nvPr/>
        </p:nvSpPr>
        <p:spPr>
          <a:xfrm>
            <a:off x="4315455" y="4282899"/>
            <a:ext cx="4513590" cy="2390061"/>
          </a:xfrm>
          <a:prstGeom prst="wedgeEllipseCallout">
            <a:avLst>
              <a:gd name="adj1" fmla="val -47989"/>
              <a:gd name="adj2" fmla="val -152376"/>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bg1"/>
                </a:solidFill>
                <a:effectLst/>
                <a:uLnTx/>
                <a:uFillTx/>
                <a:latin typeface="+mn-ea"/>
                <a:cs typeface="+mn-cs"/>
              </a:rPr>
              <a:t>そこに</a:t>
            </a:r>
            <a:endParaRPr kumimoji="1" lang="en-US" altLang="ja-JP" sz="2000" b="0" i="0" u="none" strike="noStrike" kern="1200" cap="none" spc="0" normalizeH="0" baseline="0" noProof="0" dirty="0">
              <a:ln>
                <a:noFill/>
              </a:ln>
              <a:solidFill>
                <a:schemeClr val="bg1"/>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chemeClr val="bg1"/>
                </a:solidFill>
                <a:effectLst/>
                <a:uLnTx/>
                <a:uFillTx/>
                <a:latin typeface="+mn-ea"/>
                <a:cs typeface="+mn-cs"/>
              </a:rPr>
              <a:t>社会的ジレンマ構造</a:t>
            </a:r>
            <a:endParaRPr kumimoji="1" lang="en-US" altLang="ja-JP" sz="3200" b="0" i="0" u="none" strike="noStrike" kern="1200" cap="none" spc="0" normalizeH="0" baseline="0" noProof="0" dirty="0">
              <a:ln>
                <a:noFill/>
              </a:ln>
              <a:solidFill>
                <a:schemeClr val="bg1"/>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cs typeface="+mn-cs"/>
              </a:rPr>
              <a:t>があれば</a:t>
            </a:r>
            <a:endParaRPr kumimoji="1" lang="en-US" altLang="ja-JP" sz="2400" b="0" i="0" u="none" strike="noStrike" kern="1200" cap="none" spc="0" normalizeH="0" baseline="0" noProof="0" dirty="0">
              <a:ln>
                <a:noFill/>
              </a:ln>
              <a:solidFill>
                <a:schemeClr val="bg1"/>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chemeClr val="bg1"/>
                </a:solidFill>
                <a:effectLst/>
                <a:uLnTx/>
                <a:uFillTx/>
                <a:latin typeface="+mn-ea"/>
                <a:cs typeface="+mn-cs"/>
              </a:rPr>
              <a:t>政府の介入は</a:t>
            </a:r>
            <a:r>
              <a:rPr kumimoji="1" lang="ja-JP" altLang="en-US" sz="4000" b="0" i="0" u="none" strike="noStrike" kern="1200" cap="none" spc="0" normalizeH="0" baseline="0" noProof="0" dirty="0">
                <a:ln>
                  <a:noFill/>
                </a:ln>
                <a:solidFill>
                  <a:schemeClr val="tx1"/>
                </a:solidFill>
                <a:effectLst/>
                <a:uLnTx/>
                <a:uFillTx/>
                <a:latin typeface="+mn-ea"/>
                <a:cs typeface="+mn-cs"/>
              </a:rPr>
              <a:t>是</a:t>
            </a:r>
            <a:r>
              <a:rPr kumimoji="1" lang="ja-JP" altLang="en-US" sz="3200" b="0" i="0" u="none" strike="noStrike" kern="1200" cap="none" spc="0" normalizeH="0" baseline="0" noProof="0" dirty="0">
                <a:ln>
                  <a:noFill/>
                </a:ln>
                <a:solidFill>
                  <a:schemeClr val="bg1"/>
                </a:solidFill>
                <a:effectLst/>
                <a:uLnTx/>
                <a:uFillTx/>
                <a:latin typeface="+mn-ea"/>
                <a:cs typeface="+mn-cs"/>
              </a:rPr>
              <a:t>！</a:t>
            </a:r>
            <a:endParaRPr kumimoji="1" lang="en-US" altLang="ja-JP" sz="3200" b="0" i="0" u="none" strike="noStrike" kern="1200" cap="none" spc="0" normalizeH="0" baseline="0" noProof="0" dirty="0">
              <a:ln>
                <a:noFill/>
              </a:ln>
              <a:solidFill>
                <a:schemeClr val="bg1"/>
              </a:solidFill>
              <a:effectLst/>
              <a:uLnTx/>
              <a:uFillTx/>
              <a:latin typeface="+mn-ea"/>
              <a:cs typeface="+mn-cs"/>
            </a:endParaRPr>
          </a:p>
        </p:txBody>
      </p:sp>
    </p:spTree>
    <p:custDataLst>
      <p:tags r:id="rId1"/>
    </p:custDataLst>
    <p:extLst>
      <p:ext uri="{BB962C8B-B14F-4D97-AF65-F5344CB8AC3E}">
        <p14:creationId xmlns:p14="http://schemas.microsoft.com/office/powerpoint/2010/main" val="34352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86FFB054-9544-4439-86D2-8EFF74FE24FC}"/>
              </a:ext>
            </a:extLst>
          </p:cNvPr>
          <p:cNvGrpSpPr>
            <a:grpSpLocks/>
          </p:cNvGrpSpPr>
          <p:nvPr/>
        </p:nvGrpSpPr>
        <p:grpSpPr bwMode="auto">
          <a:xfrm>
            <a:off x="0" y="0"/>
            <a:ext cx="9144000" cy="1052513"/>
            <a:chOff x="0" y="0"/>
            <a:chExt cx="5760" cy="663"/>
          </a:xfrm>
        </p:grpSpPr>
        <p:sp>
          <p:nvSpPr>
            <p:cNvPr id="5131" name="Rectangle 3">
              <a:extLst>
                <a:ext uri="{FF2B5EF4-FFF2-40B4-BE49-F238E27FC236}">
                  <a16:creationId xmlns:a16="http://schemas.microsoft.com/office/drawing/2014/main" id="{DE526CDA-8D03-4AC3-B73E-8162747CA12C}"/>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5132" name="Rectangle 4">
              <a:extLst>
                <a:ext uri="{FF2B5EF4-FFF2-40B4-BE49-F238E27FC236}">
                  <a16:creationId xmlns:a16="http://schemas.microsoft.com/office/drawing/2014/main" id="{2F958232-ED47-4580-A0E5-E35761D5297B}"/>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5" name="タイトル 4"/>
          <p:cNvSpPr>
            <a:spLocks noGrp="1"/>
          </p:cNvSpPr>
          <p:nvPr>
            <p:ph type="title"/>
          </p:nvPr>
        </p:nvSpPr>
        <p:spPr>
          <a:xfrm>
            <a:off x="468313" y="0"/>
            <a:ext cx="8229600" cy="1143000"/>
          </a:xfrm>
        </p:spPr>
        <p:txBody>
          <a:bodyPr/>
          <a:lstStyle/>
          <a:p>
            <a:r>
              <a:rPr kumimoji="1" lang="ja-JP" altLang="en-US" sz="4000" dirty="0">
                <a:solidFill>
                  <a:srgbClr val="FFFFFF"/>
                </a:solidFill>
                <a:latin typeface="+mn-ea"/>
                <a:ea typeface="+mn-ea"/>
              </a:rPr>
              <a:t>まとめ　</a:t>
            </a:r>
            <a:r>
              <a:rPr lang="ja-JP" altLang="en-US" sz="2800" dirty="0">
                <a:solidFill>
                  <a:srgbClr val="FFFFFF"/>
                </a:solidFill>
                <a:latin typeface="+mn-ea"/>
                <a:ea typeface="+mn-ea"/>
              </a:rPr>
              <a:t>②店舗</a:t>
            </a:r>
            <a:r>
              <a:rPr kumimoji="1" lang="ja-JP" altLang="en-US" sz="2800" dirty="0">
                <a:solidFill>
                  <a:srgbClr val="FFFFFF"/>
                </a:solidFill>
                <a:latin typeface="+mn-ea"/>
                <a:ea typeface="+mn-ea"/>
              </a:rPr>
              <a:t>目線</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3" name="正方形/長方形 2"/>
          <p:cNvSpPr/>
          <p:nvPr/>
        </p:nvSpPr>
        <p:spPr>
          <a:xfrm>
            <a:off x="234156" y="1981672"/>
            <a:ext cx="7889021" cy="366254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しかし、</a:t>
            </a:r>
            <a:endParaRPr kumimoji="0" lang="en-US" altLang="ja-JP" sz="24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・売上が下がってしまう</a:t>
            </a:r>
            <a:endParaRPr kumimoji="0" lang="en-US" altLang="ja-JP"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・深夜に行っている納品や清掃作業への影響</a:t>
            </a:r>
            <a:endParaRPr kumimoji="0" lang="en-US" altLang="ja-JP"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a:t>
            </a:r>
            <a:r>
              <a:rPr kumimoji="0" lang="ja-JP" altLang="en-US" sz="24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などの課題</a:t>
            </a:r>
            <a:endParaRPr kumimoji="0" lang="en-US" altLang="ja-JP" sz="24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a:t>
            </a:r>
            <a:endParaRPr kumimoji="0" lang="ja-JP" altLang="ja-JP"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p:txBody>
      </p:sp>
      <p:pic>
        <p:nvPicPr>
          <p:cNvPr id="1030" name="Picture 6" descr="https://2.bp.blogspot.com/-dbCKNQsO_IU/Vv05vHwrAZI/AAAAAAAA5Vg/oMz23sEIIooGPbQ1TDcfQhQSqf9oaPUdQ/s800/souji_iyaiy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807" y="1143000"/>
            <a:ext cx="2226149" cy="21816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çå¾ãæãåçã®ã¤ã©ã¹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897" y="4521356"/>
            <a:ext cx="2286059" cy="2011733"/>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311794" y="5142792"/>
            <a:ext cx="8675686" cy="1434236"/>
          </a:xfrm>
          <a:prstGeom prst="rect">
            <a:avLst/>
          </a:prstGeom>
          <a:solidFill>
            <a:srgbClr val="99CC0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mn-ea"/>
                <a:cs typeface="+mn-cs"/>
              </a:rPr>
              <a:t>上記の課題があることで</a:t>
            </a:r>
            <a:endParaRPr kumimoji="1" lang="en-US" altLang="ja-JP" sz="36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chemeClr val="bg1"/>
                </a:solidFill>
                <a:effectLst/>
                <a:uLnTx/>
                <a:uFillTx/>
                <a:latin typeface="+mn-ea"/>
                <a:cs typeface="+mn-cs"/>
              </a:rPr>
              <a:t>深夜営業停止に踏み出せないのでは？？</a:t>
            </a:r>
            <a:endParaRPr kumimoji="1" lang="en-US" altLang="ja-JP" sz="3600" b="0" i="0" u="none" strike="noStrike" kern="1200" cap="none" spc="0" normalizeH="0" baseline="0" noProof="0" dirty="0">
              <a:ln>
                <a:noFill/>
              </a:ln>
              <a:solidFill>
                <a:schemeClr val="bg1"/>
              </a:solidFill>
              <a:effectLst/>
              <a:uLnTx/>
              <a:uFillTx/>
              <a:latin typeface="+mn-ea"/>
              <a:cs typeface="+mn-cs"/>
            </a:endParaRPr>
          </a:p>
        </p:txBody>
      </p:sp>
      <p:sp>
        <p:nvSpPr>
          <p:cNvPr id="6" name="角丸四角形 5"/>
          <p:cNvSpPr/>
          <p:nvPr/>
        </p:nvSpPr>
        <p:spPr>
          <a:xfrm>
            <a:off x="311794" y="2197369"/>
            <a:ext cx="5785221" cy="900120"/>
          </a:xfrm>
          <a:prstGeom prst="roundRect">
            <a:avLst/>
          </a:prstGeom>
          <a:solidFill>
            <a:srgbClr val="003366"/>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FFFF"/>
                </a:solidFill>
                <a:effectLst/>
                <a:uLnTx/>
                <a:uFillTx/>
                <a:latin typeface="+mn-ea"/>
                <a:cs typeface="+mn-cs"/>
              </a:rPr>
              <a:t>深夜営業を中止したい店舗</a:t>
            </a:r>
            <a:r>
              <a:rPr kumimoji="1" lang="ja-JP" altLang="en-US" sz="2800" b="0" i="0" u="none" strike="noStrike" kern="1200" cap="none" spc="0" normalizeH="0" baseline="0" noProof="0">
                <a:ln>
                  <a:noFill/>
                </a:ln>
                <a:solidFill>
                  <a:srgbClr val="FFFFFF"/>
                </a:solidFill>
                <a:effectLst/>
                <a:uLnTx/>
                <a:uFillTx/>
                <a:latin typeface="+mn-ea"/>
                <a:cs typeface="+mn-cs"/>
              </a:rPr>
              <a:t>は多数！</a:t>
            </a:r>
            <a:endParaRPr kumimoji="1" lang="ja-JP" altLang="en-US" sz="2800" b="0" i="0" u="none" strike="noStrike" kern="1200" cap="none" spc="0" normalizeH="0" baseline="0" noProof="0" dirty="0">
              <a:ln>
                <a:noFill/>
              </a:ln>
              <a:solidFill>
                <a:srgbClr val="FFFFFF"/>
              </a:solidFill>
              <a:effectLst/>
              <a:uLnTx/>
              <a:uFillTx/>
              <a:latin typeface="+mn-ea"/>
              <a:cs typeface="+mn-cs"/>
            </a:endParaRPr>
          </a:p>
        </p:txBody>
      </p:sp>
      <p:sp>
        <p:nvSpPr>
          <p:cNvPr id="12" name="正方形/長方形 11">
            <a:extLst>
              <a:ext uri="{FF2B5EF4-FFF2-40B4-BE49-F238E27FC236}">
                <a16:creationId xmlns:a16="http://schemas.microsoft.com/office/drawing/2014/main" id="{76B4519C-D566-47A3-9A52-679A5DABA538}"/>
              </a:ext>
            </a:extLst>
          </p:cNvPr>
          <p:cNvSpPr/>
          <p:nvPr/>
        </p:nvSpPr>
        <p:spPr>
          <a:xfrm>
            <a:off x="311794" y="1262018"/>
            <a:ext cx="4729763" cy="60063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mn-ea"/>
                <a:cs typeface="Arial" panose="020B0604020202020204" pitchFamily="34" charset="0"/>
              </a:rPr>
              <a:t>目的</a:t>
            </a:r>
            <a:r>
              <a:rPr kumimoji="1" lang="en-US" altLang="ja-JP" sz="2400" b="1" i="0" u="none" strike="noStrike" kern="1200" cap="none" spc="0" normalizeH="0" baseline="0" noProof="0" dirty="0">
                <a:ln>
                  <a:noFill/>
                </a:ln>
                <a:solidFill>
                  <a:srgbClr val="FFFFFF"/>
                </a:solidFill>
                <a:effectLst/>
                <a:uLnTx/>
                <a:uFillTx/>
                <a:latin typeface="+mn-ea"/>
                <a:cs typeface="Arial" panose="020B0604020202020204" pitchFamily="34" charset="0"/>
              </a:rPr>
              <a:t>1-3.</a:t>
            </a:r>
            <a:r>
              <a:rPr kumimoji="1" lang="ja-JP" altLang="en-US" sz="2400" b="1" i="0" u="none" strike="noStrike" kern="1200" cap="none" spc="0" normalizeH="0" baseline="0" noProof="0" dirty="0">
                <a:ln>
                  <a:noFill/>
                </a:ln>
                <a:solidFill>
                  <a:srgbClr val="FFFFFF"/>
                </a:solidFill>
                <a:effectLst/>
                <a:uLnTx/>
                <a:uFillTx/>
                <a:latin typeface="+mn-ea"/>
                <a:cs typeface="Arial" panose="020B0604020202020204" pitchFamily="34" charset="0"/>
              </a:rPr>
              <a:t>夜間営業停止の昼間影響</a:t>
            </a:r>
          </a:p>
        </p:txBody>
      </p:sp>
    </p:spTree>
    <p:custDataLst>
      <p:tags r:id="rId1"/>
    </p:custDataLst>
    <p:extLst>
      <p:ext uri="{BB962C8B-B14F-4D97-AF65-F5344CB8AC3E}">
        <p14:creationId xmlns:p14="http://schemas.microsoft.com/office/powerpoint/2010/main" val="22962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457200" y="0"/>
            <a:ext cx="8229600" cy="1143000"/>
          </a:xfrm>
        </p:spPr>
        <p:txBody>
          <a:bodyPr/>
          <a:lstStyle/>
          <a:p>
            <a:pPr eaLnBrk="1" hangingPunct="1"/>
            <a:r>
              <a:rPr lang="ja-JP" altLang="en-US" sz="4000" dirty="0">
                <a:solidFill>
                  <a:schemeClr val="bg1"/>
                </a:solidFill>
                <a:latin typeface="+mn-ea"/>
                <a:ea typeface="+mn-ea"/>
              </a:rPr>
              <a:t>目的　</a:t>
            </a:r>
            <a:r>
              <a:rPr lang="ja-JP" altLang="en-US" sz="2800" dirty="0">
                <a:solidFill>
                  <a:schemeClr val="bg1"/>
                </a:solidFill>
                <a:latin typeface="+mn-ea"/>
                <a:ea typeface="+mn-ea"/>
              </a:rPr>
              <a:t>②</a:t>
            </a:r>
            <a:r>
              <a:rPr lang="ja-JP" altLang="en-US" sz="2400" dirty="0">
                <a:solidFill>
                  <a:schemeClr val="bg1"/>
                </a:solidFill>
                <a:latin typeface="+mn-ea"/>
                <a:ea typeface="+mn-ea"/>
              </a:rPr>
              <a:t>店舗目線</a:t>
            </a:r>
            <a:endParaRPr lang="en-US" altLang="ja-JP" sz="1100" dirty="0">
              <a:solidFill>
                <a:schemeClr val="bg1"/>
              </a:solidFill>
              <a:latin typeface="+mn-ea"/>
              <a:ea typeface="+mn-ea"/>
            </a:endParaRPr>
          </a:p>
        </p:txBody>
      </p:sp>
      <p:sp>
        <p:nvSpPr>
          <p:cNvPr id="12" name="コンテンツ プレースホルダー 11">
            <a:extLst>
              <a:ext uri="{FF2B5EF4-FFF2-40B4-BE49-F238E27FC236}">
                <a16:creationId xmlns:a16="http://schemas.microsoft.com/office/drawing/2014/main" id="{63BF6B4B-FE1F-4195-9136-77E4D71C6DE9}"/>
              </a:ext>
            </a:extLst>
          </p:cNvPr>
          <p:cNvSpPr>
            <a:spLocks noGrp="1"/>
          </p:cNvSpPr>
          <p:nvPr>
            <p:ph idx="1"/>
          </p:nvPr>
        </p:nvSpPr>
        <p:spPr>
          <a:xfrm>
            <a:off x="259556" y="1102657"/>
            <a:ext cx="8826500" cy="5755343"/>
          </a:xfrm>
          <a:ln>
            <a:noFill/>
          </a:ln>
        </p:spPr>
        <p:txBody>
          <a:bodyPr/>
          <a:lstStyle/>
          <a:p>
            <a:pPr marL="828000" indent="-828000">
              <a:buNone/>
            </a:pPr>
            <a:r>
              <a:rPr lang="ja-JP" altLang="en-US" dirty="0">
                <a:latin typeface="+mn-ea"/>
              </a:rPr>
              <a:t>目的</a:t>
            </a:r>
            <a:r>
              <a:rPr lang="en-US" altLang="ja-JP" dirty="0">
                <a:latin typeface="+mn-ea"/>
              </a:rPr>
              <a:t>1-3. </a:t>
            </a:r>
            <a:r>
              <a:rPr lang="ja-JP" altLang="en-US" dirty="0">
                <a:latin typeface="+mn-ea"/>
              </a:rPr>
              <a:t>夜間の営業停止が昼間の売上に</a:t>
            </a:r>
            <a:endParaRPr lang="en-US" altLang="ja-JP" dirty="0">
              <a:latin typeface="+mn-ea"/>
            </a:endParaRPr>
          </a:p>
          <a:p>
            <a:pPr marL="828000" indent="-828000">
              <a:buNone/>
            </a:pPr>
            <a:r>
              <a:rPr lang="ja-JP" altLang="en-US" dirty="0">
                <a:latin typeface="+mn-ea"/>
              </a:rPr>
              <a:t>　　　　　　影響するかどうかを明らかにする</a:t>
            </a:r>
            <a:endParaRPr lang="en-US" altLang="ja-JP" dirty="0">
              <a:latin typeface="+mn-ea"/>
            </a:endParaRPr>
          </a:p>
          <a:p>
            <a:pPr marL="0" indent="0">
              <a:buNone/>
            </a:pPr>
            <a:endParaRPr lang="en-US" altLang="ja-JP" dirty="0">
              <a:latin typeface="+mn-ea"/>
            </a:endParaRPr>
          </a:p>
          <a:p>
            <a:pPr marL="0" indent="0">
              <a:buNone/>
            </a:pPr>
            <a:endParaRPr lang="en-US" altLang="ja-JP" dirty="0">
              <a:latin typeface="+mn-ea"/>
            </a:endParaRPr>
          </a:p>
          <a:p>
            <a:pPr marL="0" indent="0">
              <a:buNone/>
            </a:pPr>
            <a:endParaRPr lang="en-US" altLang="ja-JP" dirty="0">
              <a:latin typeface="+mn-ea"/>
            </a:endParaRPr>
          </a:p>
          <a:p>
            <a:pPr marL="828000" indent="-828000">
              <a:buNone/>
            </a:pPr>
            <a:r>
              <a:rPr lang="ja-JP" altLang="en-US" dirty="0">
                <a:latin typeface="+mn-ea"/>
              </a:rPr>
              <a:t>目的</a:t>
            </a:r>
            <a:r>
              <a:rPr lang="en-US" altLang="ja-JP" dirty="0">
                <a:latin typeface="+mn-ea"/>
              </a:rPr>
              <a:t>1-4.</a:t>
            </a:r>
            <a:r>
              <a:rPr lang="ja-JP" altLang="en-US" dirty="0">
                <a:latin typeface="+mn-ea"/>
              </a:rPr>
              <a:t> 地域特性別にコンビニの深夜帯利用の</a:t>
            </a:r>
            <a:endParaRPr lang="en-US" altLang="ja-JP" dirty="0">
              <a:latin typeface="+mn-ea"/>
            </a:endParaRPr>
          </a:p>
          <a:p>
            <a:pPr marL="828000" indent="-828000">
              <a:buNone/>
            </a:pPr>
            <a:r>
              <a:rPr lang="ja-JP" altLang="en-US" dirty="0">
                <a:latin typeface="+mn-ea"/>
              </a:rPr>
              <a:t>　　　　　　差を明らかにする</a:t>
            </a:r>
          </a:p>
          <a:p>
            <a:endParaRPr kumimoji="1" lang="ja-JP" altLang="en-US" dirty="0">
              <a:latin typeface="+mn-ea"/>
            </a:endParaRPr>
          </a:p>
        </p:txBody>
      </p:sp>
      <p:sp>
        <p:nvSpPr>
          <p:cNvPr id="2" name="スライド番号プレースホルダー 1"/>
          <p:cNvSpPr>
            <a:spLocks noGrp="1"/>
          </p:cNvSpPr>
          <p:nvPr>
            <p:ph type="sldNum" sz="quarter" idx="12"/>
          </p:nvPr>
        </p:nvSpPr>
        <p:spPr>
          <a:xfrm>
            <a:off x="7858192" y="103400"/>
            <a:ext cx="1118754"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23E9BD-D57C-43FB-A8B8-DD08AA6AC029}" type="slidenum">
              <a:rPr kumimoji="0"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773" y="2499398"/>
            <a:ext cx="1247824" cy="1247824"/>
          </a:xfrm>
          <a:prstGeom prst="rect">
            <a:avLst/>
          </a:prstGeom>
        </p:spPr>
      </p:pic>
      <p:sp>
        <p:nvSpPr>
          <p:cNvPr id="21" name="楕円 20"/>
          <p:cNvSpPr/>
          <p:nvPr/>
        </p:nvSpPr>
        <p:spPr>
          <a:xfrm>
            <a:off x="2048144" y="3050773"/>
            <a:ext cx="1245091" cy="561726"/>
          </a:xfrm>
          <a:prstGeom prst="ellipse">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20" name="楕円 19"/>
          <p:cNvSpPr/>
          <p:nvPr/>
        </p:nvSpPr>
        <p:spPr>
          <a:xfrm>
            <a:off x="2872176" y="2379450"/>
            <a:ext cx="1249797" cy="5366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8080"/>
              </a:solidFill>
              <a:effectLst/>
              <a:uLnTx/>
              <a:uFillTx/>
              <a:latin typeface="+mn-ea"/>
              <a:cs typeface="+mn-cs"/>
            </a:endParaRPr>
          </a:p>
        </p:txBody>
      </p:sp>
      <p:sp>
        <p:nvSpPr>
          <p:cNvPr id="24" name="テキスト ボックス 23"/>
          <p:cNvSpPr txBox="1"/>
          <p:nvPr/>
        </p:nvSpPr>
        <p:spPr>
          <a:xfrm>
            <a:off x="2880560" y="2408911"/>
            <a:ext cx="12330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イメージ</a:t>
            </a:r>
          </a:p>
        </p:txBody>
      </p:sp>
      <p:sp>
        <p:nvSpPr>
          <p:cNvPr id="23" name="楕円 22"/>
          <p:cNvSpPr/>
          <p:nvPr/>
        </p:nvSpPr>
        <p:spPr>
          <a:xfrm>
            <a:off x="6250030" y="2976083"/>
            <a:ext cx="1156853" cy="584816"/>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25" name="テキスト ボックス 24"/>
          <p:cNvSpPr txBox="1"/>
          <p:nvPr/>
        </p:nvSpPr>
        <p:spPr>
          <a:xfrm>
            <a:off x="6260686" y="3019927"/>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利便性</a:t>
            </a:r>
          </a:p>
        </p:txBody>
      </p:sp>
      <p:sp>
        <p:nvSpPr>
          <p:cNvPr id="22" name="楕円 21"/>
          <p:cNvSpPr/>
          <p:nvPr/>
        </p:nvSpPr>
        <p:spPr>
          <a:xfrm>
            <a:off x="5499361" y="2308971"/>
            <a:ext cx="1313966" cy="661543"/>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26" name="テキスト ボックス 25"/>
          <p:cNvSpPr txBox="1"/>
          <p:nvPr/>
        </p:nvSpPr>
        <p:spPr>
          <a:xfrm>
            <a:off x="5456433" y="2411787"/>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費用削減</a:t>
            </a:r>
          </a:p>
        </p:txBody>
      </p:sp>
      <p:sp>
        <p:nvSpPr>
          <p:cNvPr id="27" name="テキスト ボックス 26"/>
          <p:cNvSpPr txBox="1"/>
          <p:nvPr/>
        </p:nvSpPr>
        <p:spPr>
          <a:xfrm>
            <a:off x="2270579" y="3100803"/>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bg1"/>
                </a:solidFill>
                <a:effectLst/>
                <a:uLnTx/>
                <a:uFillTx/>
                <a:latin typeface="+mn-ea"/>
                <a:ea typeface="+mn-ea"/>
                <a:cs typeface="+mn-cs"/>
              </a:rPr>
              <a:t>売上</a:t>
            </a:r>
          </a:p>
        </p:txBody>
      </p:sp>
      <p:pic>
        <p:nvPicPr>
          <p:cNvPr id="1026" name="Picture 2" descr="ç°èã®æã®ã¤ã©ã¹ãï¼éçï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645" y="5187833"/>
            <a:ext cx="1963558" cy="1672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ä½å®è¡ã®ã¤ã©ã¹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024" y="5211441"/>
            <a:ext cx="2070998" cy="162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67766"/>
      </p:ext>
    </p:extLst>
  </p:cSld>
  <p:clrMapOvr>
    <a:masterClrMapping/>
  </p:clrMapOvr>
  <p:transition spd="slow" advTm="8541"/>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86FFB054-9544-4439-86D2-8EFF74FE24FC}"/>
              </a:ext>
            </a:extLst>
          </p:cNvPr>
          <p:cNvGrpSpPr>
            <a:grpSpLocks/>
          </p:cNvGrpSpPr>
          <p:nvPr/>
        </p:nvGrpSpPr>
        <p:grpSpPr bwMode="auto">
          <a:xfrm>
            <a:off x="0" y="0"/>
            <a:ext cx="9144000" cy="1052513"/>
            <a:chOff x="0" y="0"/>
            <a:chExt cx="5760" cy="663"/>
          </a:xfrm>
        </p:grpSpPr>
        <p:sp>
          <p:nvSpPr>
            <p:cNvPr id="5131" name="Rectangle 3">
              <a:extLst>
                <a:ext uri="{FF2B5EF4-FFF2-40B4-BE49-F238E27FC236}">
                  <a16:creationId xmlns:a16="http://schemas.microsoft.com/office/drawing/2014/main" id="{DE526CDA-8D03-4AC3-B73E-8162747CA12C}"/>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5132" name="Rectangle 4">
              <a:extLst>
                <a:ext uri="{FF2B5EF4-FFF2-40B4-BE49-F238E27FC236}">
                  <a16:creationId xmlns:a16="http://schemas.microsoft.com/office/drawing/2014/main" id="{2F958232-ED47-4580-A0E5-E35761D5297B}"/>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5" name="タイトル 4"/>
          <p:cNvSpPr>
            <a:spLocks noGrp="1"/>
          </p:cNvSpPr>
          <p:nvPr>
            <p:ph type="title"/>
          </p:nvPr>
        </p:nvSpPr>
        <p:spPr>
          <a:xfrm>
            <a:off x="468313" y="0"/>
            <a:ext cx="8229600" cy="1143000"/>
          </a:xfrm>
        </p:spPr>
        <p:txBody>
          <a:bodyPr/>
          <a:lstStyle/>
          <a:p>
            <a:r>
              <a:rPr kumimoji="1" lang="ja-JP" altLang="en-US" sz="4000" dirty="0">
                <a:solidFill>
                  <a:srgbClr val="FFFFFF"/>
                </a:solidFill>
                <a:latin typeface="+mn-ea"/>
                <a:ea typeface="+mn-ea"/>
              </a:rPr>
              <a:t>まとめ　</a:t>
            </a:r>
            <a:r>
              <a:rPr lang="ja-JP" altLang="en-US" sz="2800" dirty="0">
                <a:solidFill>
                  <a:srgbClr val="FFFFFF"/>
                </a:solidFill>
                <a:latin typeface="+mn-ea"/>
                <a:ea typeface="+mn-ea"/>
              </a:rPr>
              <a:t>②店舗</a:t>
            </a:r>
            <a:r>
              <a:rPr kumimoji="1" lang="ja-JP" altLang="en-US" sz="2800" dirty="0">
                <a:solidFill>
                  <a:srgbClr val="FFFFFF"/>
                </a:solidFill>
                <a:latin typeface="+mn-ea"/>
                <a:ea typeface="+mn-ea"/>
              </a:rPr>
              <a:t>目線</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3" name="正方形/長方形 2"/>
          <p:cNvSpPr/>
          <p:nvPr/>
        </p:nvSpPr>
        <p:spPr>
          <a:xfrm>
            <a:off x="189913" y="1447338"/>
            <a:ext cx="8764173" cy="513986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2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ＭＳ 明朝" panose="02020609040205080304"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a:t>
            </a:r>
            <a:endPar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a:t>
            </a:r>
            <a:r>
              <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a:t>
            </a:r>
            <a:r>
              <a:rPr kumimoji="0" lang="ja-JP"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天久保三丁目等</a:t>
            </a: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の</a:t>
            </a:r>
            <a:r>
              <a:rPr kumimoji="0" lang="ja-JP"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大学近辺</a:t>
            </a: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３店舗</a:t>
            </a:r>
            <a:r>
              <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rPr>
              <a:t>　</a:t>
            </a:r>
            <a:r>
              <a:rPr kumimoji="0" lang="ja-JP"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rPr>
              <a:t>深夜でも学生利用有</a:t>
            </a:r>
            <a:endParaRPr kumimoji="0" lang="en-US"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a:t>
            </a:r>
            <a:r>
              <a:rPr kumimoji="0" lang="ja-JP"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しかし、</a:t>
            </a: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深夜バイトが集まらず</a:t>
            </a:r>
            <a:r>
              <a:rPr kumimoji="0" lang="ja-JP" altLang="en-US"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rPr>
              <a:t>店長に負担</a:t>
            </a:r>
            <a:endParaRPr kumimoji="0" lang="en-US"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00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｛例外：大学から少し距離があると深夜の利用者は激減！！！｝</a:t>
            </a:r>
            <a:endParaRPr kumimoji="0" lang="en-US" altLang="ja-JP" sz="2000" i="0"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00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a:t>
            </a:r>
            <a:r>
              <a:rPr kumimoji="0" lang="ja-JP" altLang="en-US" sz="180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（セブンイレブン松見公園店）</a:t>
            </a:r>
            <a:endParaRPr kumimoji="0" lang="en-US" altLang="ja-JP" sz="1800" i="0"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i="0"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20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ＭＳ 明朝" panose="02020609040205080304"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a:t>
            </a:r>
            <a:r>
              <a:rPr kumimoji="0" lang="ja-JP"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住宅街に住んでいる人の</a:t>
            </a:r>
            <a:r>
              <a:rPr kumimoji="0" lang="ja-JP"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rPr>
              <a:t>深夜利用ほぼなし</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rPr>
              <a:t>　</a:t>
            </a:r>
            <a:r>
              <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rPr>
              <a:t>➡</a:t>
            </a:r>
            <a:r>
              <a:rPr kumimoji="0" lang="ja-JP"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rPr>
              <a:t>深夜営業中止による品揃えの悪さは容認できる</a:t>
            </a:r>
            <a:endParaRPr kumimoji="0" lang="en-US"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endParaRPr>
          </a:p>
        </p:txBody>
      </p:sp>
      <p:sp>
        <p:nvSpPr>
          <p:cNvPr id="10" name="正方形/長方形 9"/>
          <p:cNvSpPr/>
          <p:nvPr/>
        </p:nvSpPr>
        <p:spPr>
          <a:xfrm>
            <a:off x="189913" y="1317626"/>
            <a:ext cx="8764173" cy="60063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buClrTx/>
              <a:defRPr/>
            </a:pPr>
            <a:r>
              <a:rPr kumimoji="1" lang="ja-JP" altLang="en-US" sz="2400" b="1" i="0" u="none" strike="noStrike" kern="1200" cap="none" spc="0" normalizeH="0" baseline="0" noProof="0" dirty="0">
                <a:ln>
                  <a:noFill/>
                </a:ln>
                <a:solidFill>
                  <a:srgbClr val="FFFFFF"/>
                </a:solidFill>
                <a:effectLst/>
                <a:uLnTx/>
                <a:uFillTx/>
                <a:latin typeface="+mn-ea"/>
                <a:cs typeface="Arial" panose="020B0604020202020204" pitchFamily="34" charset="0"/>
              </a:rPr>
              <a:t>目的</a:t>
            </a:r>
            <a:r>
              <a:rPr kumimoji="1" lang="en-US" altLang="ja-JP" sz="2400" b="1" kern="1200" dirty="0">
                <a:solidFill>
                  <a:srgbClr val="FFFFFF"/>
                </a:solidFill>
                <a:latin typeface="+mn-ea"/>
                <a:cs typeface="Arial" panose="020B0604020202020204" pitchFamily="34" charset="0"/>
              </a:rPr>
              <a:t>1-4. </a:t>
            </a:r>
            <a:r>
              <a:rPr kumimoji="1" lang="ja-JP" altLang="en-US" sz="2400" b="1" kern="1200" dirty="0">
                <a:solidFill>
                  <a:srgbClr val="FFFFFF"/>
                </a:solidFill>
                <a:latin typeface="+mn-ea"/>
                <a:cs typeface="Arial" panose="020B0604020202020204" pitchFamily="34" charset="0"/>
              </a:rPr>
              <a:t>地域属性別にコンビニの深夜帯利用の差を明らかにする</a:t>
            </a:r>
          </a:p>
        </p:txBody>
      </p:sp>
      <p:sp>
        <p:nvSpPr>
          <p:cNvPr id="4" name="角丸四角形 3"/>
          <p:cNvSpPr/>
          <p:nvPr/>
        </p:nvSpPr>
        <p:spPr>
          <a:xfrm>
            <a:off x="189912" y="2092887"/>
            <a:ext cx="2968923" cy="473825"/>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①学生街エリア</a:t>
            </a:r>
          </a:p>
        </p:txBody>
      </p:sp>
      <p:sp>
        <p:nvSpPr>
          <p:cNvPr id="6" name="角丸四角形 5"/>
          <p:cNvSpPr/>
          <p:nvPr/>
        </p:nvSpPr>
        <p:spPr>
          <a:xfrm>
            <a:off x="189911" y="5112327"/>
            <a:ext cx="2968923" cy="523702"/>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buClrTx/>
              <a:defRPr/>
            </a:pPr>
            <a:r>
              <a:rPr lang="ja-JP" altLang="en-US" sz="3200" kern="100" dirty="0">
                <a:solidFill>
                  <a:schemeClr val="bg1"/>
                </a:solidFill>
                <a:latin typeface="+mn-ea"/>
                <a:cs typeface="Times New Roman" panose="02020603050405020304" pitchFamily="18" charset="0"/>
                <a:sym typeface="ＭＳ 明朝" panose="02020609040205080304" pitchFamily="17" charset="-128"/>
              </a:rPr>
              <a:t>②</a:t>
            </a:r>
            <a:r>
              <a:rPr lang="ja-JP" altLang="ja-JP" sz="3200" kern="100" dirty="0">
                <a:solidFill>
                  <a:schemeClr val="bg1"/>
                </a:solidFill>
                <a:latin typeface="+mn-ea"/>
                <a:cs typeface="Times New Roman" panose="02020603050405020304" pitchFamily="18" charset="0"/>
              </a:rPr>
              <a:t>住宅街エリア</a:t>
            </a:r>
            <a:endParaRPr lang="ja-JP" altLang="ja-JP" kern="100" dirty="0">
              <a:solidFill>
                <a:schemeClr val="bg1"/>
              </a:solidFill>
              <a:latin typeface="+mn-ea"/>
              <a:cs typeface="Times New Roman" panose="02020603050405020304" pitchFamily="18" charset="0"/>
            </a:endParaRPr>
          </a:p>
        </p:txBody>
      </p:sp>
      <p:pic>
        <p:nvPicPr>
          <p:cNvPr id="1026" name="Picture 2" descr="å¤§å­¦çã®ã¤ã©ã¹ãï¼å¥³æ§ï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088" y="2615056"/>
            <a:ext cx="1282527" cy="2129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å¤§å­¦çã®ã¤ã©ã¹ãï¼ç·æ§ï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180" y="2682118"/>
            <a:ext cx="1242141" cy="2062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ä½å®è¡ã®ã¤ã©ã¹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3970" y="5131945"/>
            <a:ext cx="1962208" cy="15403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61240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86FFB054-9544-4439-86D2-8EFF74FE24FC}"/>
              </a:ext>
            </a:extLst>
          </p:cNvPr>
          <p:cNvGrpSpPr>
            <a:grpSpLocks/>
          </p:cNvGrpSpPr>
          <p:nvPr/>
        </p:nvGrpSpPr>
        <p:grpSpPr bwMode="auto">
          <a:xfrm>
            <a:off x="0" y="0"/>
            <a:ext cx="9144000" cy="1052513"/>
            <a:chOff x="0" y="0"/>
            <a:chExt cx="5760" cy="663"/>
          </a:xfrm>
        </p:grpSpPr>
        <p:sp>
          <p:nvSpPr>
            <p:cNvPr id="5131" name="Rectangle 3">
              <a:extLst>
                <a:ext uri="{FF2B5EF4-FFF2-40B4-BE49-F238E27FC236}">
                  <a16:creationId xmlns:a16="http://schemas.microsoft.com/office/drawing/2014/main" id="{DE526CDA-8D03-4AC3-B73E-8162747CA12C}"/>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5132" name="Rectangle 4">
              <a:extLst>
                <a:ext uri="{FF2B5EF4-FFF2-40B4-BE49-F238E27FC236}">
                  <a16:creationId xmlns:a16="http://schemas.microsoft.com/office/drawing/2014/main" id="{2F958232-ED47-4580-A0E5-E35761D5297B}"/>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5" name="タイトル 4"/>
          <p:cNvSpPr>
            <a:spLocks noGrp="1"/>
          </p:cNvSpPr>
          <p:nvPr>
            <p:ph type="title"/>
          </p:nvPr>
        </p:nvSpPr>
        <p:spPr>
          <a:xfrm>
            <a:off x="468313" y="0"/>
            <a:ext cx="8229600" cy="1143000"/>
          </a:xfrm>
        </p:spPr>
        <p:txBody>
          <a:bodyPr/>
          <a:lstStyle/>
          <a:p>
            <a:r>
              <a:rPr kumimoji="1" lang="ja-JP" altLang="en-US" sz="4000" dirty="0">
                <a:solidFill>
                  <a:srgbClr val="FFFFFF"/>
                </a:solidFill>
                <a:latin typeface="+mn-ea"/>
                <a:ea typeface="+mn-ea"/>
              </a:rPr>
              <a:t>まとめ　</a:t>
            </a:r>
            <a:r>
              <a:rPr lang="ja-JP" altLang="en-US" sz="2800" dirty="0">
                <a:solidFill>
                  <a:srgbClr val="FFFFFF"/>
                </a:solidFill>
                <a:latin typeface="+mn-ea"/>
                <a:ea typeface="+mn-ea"/>
              </a:rPr>
              <a:t>②店舗</a:t>
            </a:r>
            <a:r>
              <a:rPr kumimoji="1" lang="ja-JP" altLang="en-US" sz="2800" dirty="0">
                <a:solidFill>
                  <a:srgbClr val="FFFFFF"/>
                </a:solidFill>
                <a:latin typeface="+mn-ea"/>
                <a:ea typeface="+mn-ea"/>
              </a:rPr>
              <a:t>目線</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EDF8B0-7719-4061-8C31-341D50A1F65D}" type="slidenum">
              <a:rPr kumimoji="0" lang="en-US" altLang="ja-JP" sz="1400" b="0" i="0" u="none" strike="noStrike" kern="1200" cap="none" spc="0" normalizeH="0" baseline="0" noProof="0" smtClean="0">
                <a:ln>
                  <a:noFill/>
                </a:ln>
                <a:solidFill>
                  <a:srgbClr val="FFFFFF"/>
                </a:solidFill>
                <a:effectLst/>
                <a:uLnTx/>
                <a:uFillTx/>
                <a:latin typeface="+mn-e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ja-JP" sz="1400" b="0" i="0" u="none" strike="noStrike" kern="1200" cap="none" spc="0" normalizeH="0" baseline="0" noProof="0" dirty="0">
              <a:ln>
                <a:noFill/>
              </a:ln>
              <a:solidFill>
                <a:srgbClr val="FFFFFF"/>
              </a:solidFill>
              <a:effectLst/>
              <a:uLnTx/>
              <a:uFillTx/>
              <a:latin typeface="+mn-ea"/>
              <a:ea typeface="+mn-ea"/>
              <a:cs typeface="+mn-cs"/>
            </a:endParaRPr>
          </a:p>
        </p:txBody>
      </p:sp>
      <p:sp>
        <p:nvSpPr>
          <p:cNvPr id="3" name="正方形/長方形 2"/>
          <p:cNvSpPr/>
          <p:nvPr/>
        </p:nvSpPr>
        <p:spPr>
          <a:xfrm>
            <a:off x="468313" y="1408113"/>
            <a:ext cx="7547317" cy="544764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・深夜営業停止は昼間の売り上げには影響しない</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a:t>
            </a:r>
            <a:r>
              <a:rPr kumimoji="0" lang="ja-JP" altLang="en-US"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rPr>
              <a:t>費用の方が大きい</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　　　　なのに、</a:t>
            </a:r>
            <a:r>
              <a:rPr kumimoji="0" lang="ja-JP" altLang="en-US"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rPr>
              <a:t>中止したくない</a:t>
            </a:r>
            <a:r>
              <a:rPr kumimoji="0" lang="ja-JP" altLang="en-US"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rPr>
              <a:t>！！！</a:t>
            </a:r>
            <a:endPar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ＭＳ 明朝" panose="02020609040205080304"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2400" kern="100" dirty="0">
              <a:latin typeface="+mn-ea"/>
              <a:ea typeface="+mn-ea"/>
              <a:cs typeface="Times New Roman" panose="02020603050405020304" pitchFamily="18" charset="0"/>
              <a:sym typeface="ＭＳ 明朝" panose="02020609040205080304"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ＭＳ 明朝" panose="02020609040205080304"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ＭＳ 明朝" panose="02020609040205080304"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rPr>
              <a:t>４店舗中３店舗で深夜営業を中止したくない！</a:t>
            </a:r>
            <a:endParaRPr kumimoji="0" lang="en-US" altLang="ja-JP"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rPr>
              <a:t>残りの１店舗も</a:t>
            </a:r>
            <a:endParaRPr kumimoji="0" lang="en-US" altLang="ja-JP"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rPr>
              <a:t>「今のところは問題ないので中止しなくてよい」</a:t>
            </a:r>
            <a:endParaRPr kumimoji="0" lang="en-US" altLang="ja-JP"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rPr>
              <a:t>と深夜営業中止に乗り気でない</a:t>
            </a:r>
            <a:endParaRPr kumimoji="0" lang="en-US" altLang="ja-JP" sz="22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400" b="0" i="0" strike="noStrike" kern="100" cap="none" spc="0" normalizeH="0" baseline="0" noProof="0" dirty="0">
                <a:ln>
                  <a:noFill/>
                </a:ln>
                <a:solidFill>
                  <a:srgbClr val="000000"/>
                </a:solidFill>
                <a:effectLst/>
                <a:uLnTx/>
                <a:uFillTx/>
                <a:latin typeface="+mn-ea"/>
                <a:ea typeface="+mn-ea"/>
                <a:cs typeface="Times New Roman" panose="02020603050405020304" pitchFamily="18" charset="0"/>
                <a:sym typeface="Segoe UI Emoji" panose="020B0502040204020203" pitchFamily="34" charset="0"/>
              </a:rPr>
              <a:t>➡</a:t>
            </a:r>
            <a:r>
              <a:rPr kumimoji="0" lang="ja-JP" altLang="en-US"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sym typeface="Segoe UI Emoji" panose="020B0502040204020203" pitchFamily="34" charset="0"/>
              </a:rPr>
              <a:t>主要道沿いのため深夜や早朝の</a:t>
            </a:r>
            <a:endParaRPr kumimoji="0" lang="en-US"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sym typeface="Segoe UI Emoji" panose="020B0502040204020203"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sym typeface="Segoe UI Emoji" panose="020B0502040204020203" pitchFamily="34" charset="0"/>
              </a:rPr>
              <a:t>利用者がいる（トラックドライバー等）</a:t>
            </a:r>
            <a:endParaRPr kumimoji="0" lang="en-US" altLang="ja-JP" sz="2400" b="1" i="0" strike="noStrike" kern="100" cap="none" spc="0" normalizeH="0" baseline="0" noProof="0" dirty="0">
              <a:ln>
                <a:noFill/>
              </a:ln>
              <a:solidFill>
                <a:srgbClr val="FF9900"/>
              </a:solidFill>
              <a:effectLst/>
              <a:uLnTx/>
              <a:uFillTx/>
              <a:latin typeface="+mn-ea"/>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00" cap="none" spc="0" normalizeH="0" baseline="0" noProof="0" dirty="0">
              <a:ln>
                <a:noFill/>
              </a:ln>
              <a:solidFill>
                <a:srgbClr val="000000"/>
              </a:solidFill>
              <a:effectLst/>
              <a:uLnTx/>
              <a:uFillTx/>
              <a:latin typeface="+mn-ea"/>
              <a:ea typeface="+mn-ea"/>
              <a:cs typeface="Times New Roman" panose="02020603050405020304" pitchFamily="18" charset="0"/>
            </a:endParaRPr>
          </a:p>
        </p:txBody>
      </p:sp>
      <p:pic>
        <p:nvPicPr>
          <p:cNvPr id="1026" name="Picture 2" descr="ãã©ãã¯ã®éè»¢æã®ã¤ã©ã¹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0" y="3934845"/>
            <a:ext cx="2232755" cy="26580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ä»²è¯ãèãçµãå¤«å©¦ã®ã¤ã©ã¹ãï¼é«é½¢èï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6402" y="1055129"/>
            <a:ext cx="1421511" cy="2228850"/>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p:cNvSpPr/>
          <p:nvPr/>
        </p:nvSpPr>
        <p:spPr>
          <a:xfrm>
            <a:off x="468313" y="1194681"/>
            <a:ext cx="2986682" cy="503814"/>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buClrTx/>
              <a:defRPr/>
            </a:pPr>
            <a:r>
              <a:rPr lang="ja-JP" altLang="en-US" sz="3200" kern="100" dirty="0">
                <a:solidFill>
                  <a:schemeClr val="bg1"/>
                </a:solidFill>
                <a:latin typeface="+mn-ea"/>
                <a:cs typeface="Times New Roman" panose="02020603050405020304" pitchFamily="18" charset="0"/>
              </a:rPr>
              <a:t>③高齢化エリア</a:t>
            </a:r>
          </a:p>
        </p:txBody>
      </p:sp>
      <p:sp>
        <p:nvSpPr>
          <p:cNvPr id="13" name="角丸四角形 12"/>
          <p:cNvSpPr/>
          <p:nvPr/>
        </p:nvSpPr>
        <p:spPr>
          <a:xfrm>
            <a:off x="468313" y="3648624"/>
            <a:ext cx="2986682" cy="503814"/>
          </a:xfrm>
          <a:prstGeom prst="round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buClrTx/>
              <a:defRPr/>
            </a:pPr>
            <a:r>
              <a:rPr lang="ja-JP" altLang="en-US" sz="3200" kern="100" dirty="0">
                <a:solidFill>
                  <a:schemeClr val="bg1"/>
                </a:solidFill>
                <a:latin typeface="+mn-ea"/>
                <a:cs typeface="Times New Roman" panose="02020603050405020304" pitchFamily="18" charset="0"/>
                <a:sym typeface="ＭＳ 明朝" panose="02020609040205080304" pitchFamily="17" charset="-128"/>
              </a:rPr>
              <a:t>④主要道沿い</a:t>
            </a:r>
            <a:endParaRPr lang="en-US" altLang="ja-JP" sz="3200" kern="100" dirty="0">
              <a:solidFill>
                <a:schemeClr val="bg1"/>
              </a:solidFill>
              <a:latin typeface="+mn-ea"/>
              <a:cs typeface="Times New Roman" panose="02020603050405020304" pitchFamily="18" charset="0"/>
            </a:endParaRPr>
          </a:p>
        </p:txBody>
      </p:sp>
      <p:sp>
        <p:nvSpPr>
          <p:cNvPr id="9" name="正方形/長方形 8"/>
          <p:cNvSpPr/>
          <p:nvPr/>
        </p:nvSpPr>
        <p:spPr>
          <a:xfrm>
            <a:off x="647137" y="2818243"/>
            <a:ext cx="7849726" cy="2164575"/>
          </a:xfrm>
          <a:prstGeom prst="rect">
            <a:avLst/>
          </a:prstGeom>
          <a:solidFill>
            <a:srgbClr val="99CC0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mn-ea"/>
                <a:cs typeface="+mn-cs"/>
              </a:rPr>
              <a:t>地域別（エリア別）で大きく異なる！！</a:t>
            </a:r>
            <a:endParaRPr kumimoji="1" lang="en-US" altLang="ja-JP" sz="3600" b="0" i="0" u="none" strike="noStrike" kern="1200" cap="none" spc="0" normalizeH="0" baseline="0" noProof="0" dirty="0">
              <a:ln>
                <a:noFill/>
              </a:ln>
              <a:solidFill>
                <a:srgbClr val="FFFFFF"/>
              </a:solidFill>
              <a:effectLst/>
              <a:uLnTx/>
              <a:uFillTx/>
              <a:latin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FF"/>
                </a:solidFill>
                <a:effectLst/>
                <a:uLnTx/>
                <a:uFillTx/>
                <a:latin typeface="+mn-ea"/>
                <a:cs typeface="+mn-cs"/>
              </a:rPr>
              <a:t>同エリア内でも異なることも！！</a:t>
            </a:r>
          </a:p>
        </p:txBody>
      </p:sp>
    </p:spTree>
    <p:custDataLst>
      <p:tags r:id="rId1"/>
    </p:custDataLst>
    <p:extLst>
      <p:ext uri="{BB962C8B-B14F-4D97-AF65-F5344CB8AC3E}">
        <p14:creationId xmlns:p14="http://schemas.microsoft.com/office/powerpoint/2010/main" val="8874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774"/>
        <p:cNvGrpSpPr/>
        <p:nvPr/>
      </p:nvGrpSpPr>
      <p:grpSpPr>
        <a:xfrm>
          <a:off x="0" y="0"/>
          <a:ext cx="0" cy="0"/>
          <a:chOff x="0" y="0"/>
          <a:chExt cx="0" cy="0"/>
        </a:xfrm>
      </p:grpSpPr>
      <p:graphicFrame>
        <p:nvGraphicFramePr>
          <p:cNvPr id="23" name="グラフ 22"/>
          <p:cNvGraphicFramePr>
            <a:graphicFrameLocks/>
          </p:cNvGraphicFramePr>
          <p:nvPr/>
        </p:nvGraphicFramePr>
        <p:xfrm>
          <a:off x="269823" y="3575335"/>
          <a:ext cx="8539208" cy="3352468"/>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5739155" y="6510339"/>
            <a:ext cx="1532965" cy="307777"/>
          </a:xfrm>
          <a:prstGeom prst="rect">
            <a:avLst/>
          </a:prstGeom>
          <a:noFill/>
        </p:spPr>
        <p:txBody>
          <a:bodyPr wrap="square" rtlCol="0">
            <a:spAutoFit/>
          </a:bodyPr>
          <a:lstStyle/>
          <a:p>
            <a:pPr lvl="0">
              <a:buClrTx/>
            </a:pPr>
            <a:r>
              <a:rPr lang="ja-JP" altLang="en-US" dirty="0">
                <a:solidFill>
                  <a:sysClr val="windowText" lastClr="000000"/>
                </a:solidFill>
                <a:latin typeface="+mn-ea"/>
                <a:ea typeface="+mn-ea"/>
                <a:cs typeface="+mn-cs"/>
              </a:rPr>
              <a:t>よく利用する</a:t>
            </a:r>
          </a:p>
        </p:txBody>
      </p:sp>
      <p:sp>
        <p:nvSpPr>
          <p:cNvPr id="25" name="テキスト ボックス 24"/>
          <p:cNvSpPr txBox="1"/>
          <p:nvPr/>
        </p:nvSpPr>
        <p:spPr>
          <a:xfrm>
            <a:off x="2312795" y="6510339"/>
            <a:ext cx="1532965" cy="307777"/>
          </a:xfrm>
          <a:prstGeom prst="rect">
            <a:avLst/>
          </a:prstGeom>
          <a:noFill/>
        </p:spPr>
        <p:txBody>
          <a:bodyPr wrap="square" rtlCol="0">
            <a:spAutoFit/>
          </a:bodyPr>
          <a:lstStyle/>
          <a:p>
            <a:pPr lvl="0">
              <a:buClrTx/>
            </a:pPr>
            <a:r>
              <a:rPr lang="ja-JP" altLang="en-US" dirty="0">
                <a:solidFill>
                  <a:sysClr val="windowText" lastClr="000000"/>
                </a:solidFill>
                <a:latin typeface="+mn-ea"/>
                <a:ea typeface="+mn-ea"/>
                <a:cs typeface="+mn-cs"/>
              </a:rPr>
              <a:t>全く利用しない</a:t>
            </a:r>
          </a:p>
        </p:txBody>
      </p:sp>
      <p:grpSp>
        <p:nvGrpSpPr>
          <p:cNvPr id="2775" name="Google Shape;2775;p120"/>
          <p:cNvGrpSpPr/>
          <p:nvPr/>
        </p:nvGrpSpPr>
        <p:grpSpPr>
          <a:xfrm>
            <a:off x="0" y="0"/>
            <a:ext cx="9144000" cy="1052513"/>
            <a:chOff x="0" y="0"/>
            <a:chExt cx="5760" cy="663"/>
          </a:xfrm>
        </p:grpSpPr>
        <p:sp>
          <p:nvSpPr>
            <p:cNvPr id="2776" name="Google Shape;2776;p120"/>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sp>
          <p:nvSpPr>
            <p:cNvPr id="2777" name="Google Shape;2777;p120"/>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grpSp>
      <p:sp>
        <p:nvSpPr>
          <p:cNvPr id="2778" name="Google Shape;2778;p120"/>
          <p:cNvSpPr txBox="1">
            <a:spLocks noGrp="1"/>
          </p:cNvSpPr>
          <p:nvPr>
            <p:ph type="title"/>
          </p:nvPr>
        </p:nvSpPr>
        <p:spPr>
          <a:xfrm>
            <a:off x="468313"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dirty="0">
                <a:solidFill>
                  <a:srgbClr val="FFFFFF"/>
                </a:solidFill>
                <a:latin typeface="+mn-ea"/>
                <a:ea typeface="+mn-ea"/>
              </a:rPr>
              <a:t>まとめ　</a:t>
            </a:r>
            <a:r>
              <a:rPr lang="ja-JP" altLang="en-US" sz="2800" dirty="0">
                <a:solidFill>
                  <a:srgbClr val="FFFFFF"/>
                </a:solidFill>
                <a:latin typeface="+mn-ea"/>
                <a:ea typeface="+mn-ea"/>
              </a:rPr>
              <a:t>③</a:t>
            </a:r>
            <a:r>
              <a:rPr lang="ja-JP" sz="2800" dirty="0">
                <a:solidFill>
                  <a:srgbClr val="FFFFFF"/>
                </a:solidFill>
                <a:latin typeface="+mn-ea"/>
                <a:ea typeface="+mn-ea"/>
              </a:rPr>
              <a:t>利用者目線</a:t>
            </a:r>
            <a:endParaRPr sz="2800" dirty="0">
              <a:solidFill>
                <a:srgbClr val="FFFFFF"/>
              </a:solidFill>
              <a:latin typeface="+mn-ea"/>
              <a:ea typeface="+mn-ea"/>
            </a:endParaRPr>
          </a:p>
        </p:txBody>
      </p:sp>
      <p:sp>
        <p:nvSpPr>
          <p:cNvPr id="2779" name="Google Shape;2779;p120"/>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82</a:t>
            </a:fld>
            <a:endParaRPr>
              <a:latin typeface="+mn-ea"/>
              <a:ea typeface="+mn-ea"/>
            </a:endParaRPr>
          </a:p>
        </p:txBody>
      </p:sp>
      <p:sp>
        <p:nvSpPr>
          <p:cNvPr id="2781" name="Google Shape;2781;p120"/>
          <p:cNvSpPr/>
          <p:nvPr/>
        </p:nvSpPr>
        <p:spPr>
          <a:xfrm>
            <a:off x="448488" y="1134755"/>
            <a:ext cx="7552512" cy="600635"/>
          </a:xfrm>
          <a:prstGeom prst="rect">
            <a:avLst/>
          </a:prstGeom>
          <a:solidFill>
            <a:srgbClr val="FF99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chemeClr val="lt1"/>
              </a:solidFill>
              <a:latin typeface="+mn-ea"/>
              <a:ea typeface="+mn-ea"/>
              <a:sym typeface="Arial"/>
            </a:endParaRPr>
          </a:p>
          <a:p>
            <a:pPr lvl="0" eaLnBrk="0" fontAlgn="base" hangingPunct="0">
              <a:spcBef>
                <a:spcPct val="0"/>
              </a:spcBef>
              <a:spcAft>
                <a:spcPct val="0"/>
              </a:spcAft>
              <a:buClrTx/>
              <a:defRPr/>
            </a:pPr>
            <a:r>
              <a:rPr lang="ja-JP" altLang="en-US" sz="2400" b="1" dirty="0">
                <a:solidFill>
                  <a:schemeClr val="bg1"/>
                </a:solidFill>
                <a:latin typeface="+mn-ea"/>
                <a:ea typeface="+mn-ea"/>
              </a:rPr>
              <a:t>目的</a:t>
            </a:r>
            <a:r>
              <a:rPr lang="en-US" altLang="ja-JP" sz="2400" b="1" dirty="0">
                <a:solidFill>
                  <a:schemeClr val="bg1"/>
                </a:solidFill>
                <a:latin typeface="+mn-ea"/>
                <a:ea typeface="+mn-ea"/>
              </a:rPr>
              <a:t>1</a:t>
            </a:r>
            <a:r>
              <a:rPr kumimoji="1" lang="en-US" altLang="ja-JP" sz="2400" b="1" kern="1200" dirty="0">
                <a:solidFill>
                  <a:schemeClr val="bg1"/>
                </a:solidFill>
                <a:latin typeface="+mn-ea"/>
                <a:ea typeface="+mn-ea"/>
              </a:rPr>
              <a:t>-6</a:t>
            </a:r>
            <a:r>
              <a:rPr kumimoji="1" lang="ja-JP" altLang="en-US" sz="2400" b="1" kern="1200" dirty="0" err="1">
                <a:solidFill>
                  <a:schemeClr val="bg1"/>
                </a:solidFill>
                <a:latin typeface="+mn-ea"/>
                <a:ea typeface="+mn-ea"/>
              </a:rPr>
              <a:t>．</a:t>
            </a:r>
            <a:r>
              <a:rPr kumimoji="1" lang="ja-JP" altLang="en-US" sz="2400" b="1" kern="1200" dirty="0">
                <a:solidFill>
                  <a:schemeClr val="bg1"/>
                </a:solidFill>
                <a:latin typeface="+mn-ea"/>
                <a:ea typeface="+mn-ea"/>
              </a:rPr>
              <a:t>利用者の属性による利用時間帯の差を調査</a:t>
            </a:r>
          </a:p>
          <a:p>
            <a:pPr marL="0" marR="0" lvl="0" indent="0" algn="ctr" rtl="0">
              <a:spcBef>
                <a:spcPts val="0"/>
              </a:spcBef>
              <a:spcAft>
                <a:spcPts val="0"/>
              </a:spcAft>
              <a:buNone/>
            </a:pPr>
            <a:endParaRPr sz="2400" b="1" dirty="0">
              <a:solidFill>
                <a:schemeClr val="lt1"/>
              </a:solidFill>
              <a:latin typeface="+mn-ea"/>
              <a:ea typeface="+mn-ea"/>
              <a:sym typeface="Arial"/>
            </a:endParaRPr>
          </a:p>
        </p:txBody>
      </p:sp>
      <p:pic>
        <p:nvPicPr>
          <p:cNvPr id="2782" name="Google Shape;2782;p120" descr="ä»²è¯ãèãçµãå¤«å©¦ã®ã¤ã©ã¹ãï¼é«é½¢èï¼"/>
          <p:cNvPicPr preferRelativeResize="0"/>
          <p:nvPr/>
        </p:nvPicPr>
        <p:blipFill rotWithShape="1">
          <a:blip r:embed="rId4">
            <a:alphaModFix/>
          </a:blip>
          <a:srcRect/>
          <a:stretch/>
        </p:blipFill>
        <p:spPr>
          <a:xfrm>
            <a:off x="7272120" y="1587530"/>
            <a:ext cx="1871880" cy="2935004"/>
          </a:xfrm>
          <a:prstGeom prst="rect">
            <a:avLst/>
          </a:prstGeom>
          <a:noFill/>
          <a:ln>
            <a:noFill/>
          </a:ln>
        </p:spPr>
      </p:pic>
      <p:pic>
        <p:nvPicPr>
          <p:cNvPr id="2783" name="Google Shape;2783;p120" descr="å¤§å­¦çã®ã¤ã©ã¹ãï¼å¥³æ§ï¼"/>
          <p:cNvPicPr preferRelativeResize="0"/>
          <p:nvPr/>
        </p:nvPicPr>
        <p:blipFill rotWithShape="1">
          <a:blip r:embed="rId5">
            <a:alphaModFix/>
          </a:blip>
          <a:srcRect/>
          <a:stretch/>
        </p:blipFill>
        <p:spPr>
          <a:xfrm>
            <a:off x="-213874" y="1798753"/>
            <a:ext cx="1640322" cy="2723781"/>
          </a:xfrm>
          <a:prstGeom prst="rect">
            <a:avLst/>
          </a:prstGeom>
          <a:noFill/>
          <a:ln>
            <a:noFill/>
          </a:ln>
        </p:spPr>
      </p:pic>
      <p:pic>
        <p:nvPicPr>
          <p:cNvPr id="2784" name="Google Shape;2784;p120" descr="å¤§å­¦çã®ã¤ã©ã¹ãï¼ç·æ§ï¼"/>
          <p:cNvPicPr preferRelativeResize="0"/>
          <p:nvPr/>
        </p:nvPicPr>
        <p:blipFill rotWithShape="1">
          <a:blip r:embed="rId6">
            <a:alphaModFix/>
          </a:blip>
          <a:srcRect/>
          <a:stretch/>
        </p:blipFill>
        <p:spPr>
          <a:xfrm>
            <a:off x="816802" y="1870550"/>
            <a:ext cx="1553845" cy="2580186"/>
          </a:xfrm>
          <a:prstGeom prst="rect">
            <a:avLst/>
          </a:prstGeom>
          <a:noFill/>
          <a:ln>
            <a:noFill/>
          </a:ln>
        </p:spPr>
      </p:pic>
      <p:grpSp>
        <p:nvGrpSpPr>
          <p:cNvPr id="2785" name="Google Shape;2785;p120"/>
          <p:cNvGrpSpPr/>
          <p:nvPr/>
        </p:nvGrpSpPr>
        <p:grpSpPr>
          <a:xfrm>
            <a:off x="2355564" y="1832612"/>
            <a:ext cx="4638260" cy="1855304"/>
            <a:chOff x="0" y="644939"/>
            <a:chExt cx="4638260" cy="1855304"/>
          </a:xfrm>
        </p:grpSpPr>
        <p:sp>
          <p:nvSpPr>
            <p:cNvPr id="2786" name="Google Shape;2786;p120"/>
            <p:cNvSpPr/>
            <p:nvPr/>
          </p:nvSpPr>
          <p:spPr>
            <a:xfrm>
              <a:off x="0" y="644939"/>
              <a:ext cx="4638260" cy="1855304"/>
            </a:xfrm>
            <a:custGeom>
              <a:avLst/>
              <a:gdLst/>
              <a:ahLst/>
              <a:cxnLst/>
              <a:rect l="l" t="t" r="r" b="b"/>
              <a:pathLst>
                <a:path w="120000" h="120000" extrusionOk="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rgbClr val="00808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ea"/>
                <a:ea typeface="+mn-ea"/>
              </a:endParaRPr>
            </a:p>
          </p:txBody>
        </p:sp>
        <p:sp>
          <p:nvSpPr>
            <p:cNvPr id="2787" name="Google Shape;2787;p120"/>
            <p:cNvSpPr/>
            <p:nvPr/>
          </p:nvSpPr>
          <p:spPr>
            <a:xfrm>
              <a:off x="556591" y="969617"/>
              <a:ext cx="1530625" cy="9090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ea"/>
                <a:ea typeface="+mn-ea"/>
              </a:endParaRPr>
            </a:p>
          </p:txBody>
        </p:sp>
        <p:sp>
          <p:nvSpPr>
            <p:cNvPr id="2788" name="Google Shape;2788;p120"/>
            <p:cNvSpPr txBox="1"/>
            <p:nvPr/>
          </p:nvSpPr>
          <p:spPr>
            <a:xfrm>
              <a:off x="556591" y="969617"/>
              <a:ext cx="1530625" cy="909098"/>
            </a:xfrm>
            <a:prstGeom prst="rect">
              <a:avLst/>
            </a:prstGeom>
            <a:noFill/>
            <a:ln>
              <a:noFill/>
            </a:ln>
          </p:spPr>
          <p:txBody>
            <a:bodyPr spcFirstLastPara="1" wrap="square" lIns="0" tIns="142225" rIns="0" bIns="152400" anchor="ctr" anchorCtr="0">
              <a:noAutofit/>
            </a:bodyPr>
            <a:lstStyle/>
            <a:p>
              <a:pPr marL="0" marR="0" lvl="0" indent="0" algn="ctr" rtl="0">
                <a:lnSpc>
                  <a:spcPct val="90000"/>
                </a:lnSpc>
                <a:spcBef>
                  <a:spcPts val="0"/>
                </a:spcBef>
                <a:spcAft>
                  <a:spcPts val="0"/>
                </a:spcAft>
                <a:buNone/>
              </a:pPr>
              <a:r>
                <a:rPr lang="ja-JP" sz="4000">
                  <a:solidFill>
                    <a:schemeClr val="lt1"/>
                  </a:solidFill>
                  <a:latin typeface="+mn-ea"/>
                  <a:ea typeface="+mn-ea"/>
                  <a:cs typeface="Arial"/>
                  <a:sym typeface="Arial"/>
                </a:rPr>
                <a:t>学生</a:t>
              </a:r>
              <a:endParaRPr sz="4000">
                <a:solidFill>
                  <a:schemeClr val="lt1"/>
                </a:solidFill>
                <a:latin typeface="+mn-ea"/>
                <a:ea typeface="+mn-ea"/>
                <a:cs typeface="Arial"/>
                <a:sym typeface="Arial"/>
              </a:endParaRPr>
            </a:p>
          </p:txBody>
        </p:sp>
        <p:sp>
          <p:nvSpPr>
            <p:cNvPr id="2789" name="Google Shape;2789;p120"/>
            <p:cNvSpPr/>
            <p:nvPr/>
          </p:nvSpPr>
          <p:spPr>
            <a:xfrm>
              <a:off x="2319130" y="1266465"/>
              <a:ext cx="1808921" cy="90909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ea"/>
                <a:ea typeface="+mn-ea"/>
              </a:endParaRPr>
            </a:p>
          </p:txBody>
        </p:sp>
        <p:sp>
          <p:nvSpPr>
            <p:cNvPr id="2790" name="Google Shape;2790;p120"/>
            <p:cNvSpPr txBox="1"/>
            <p:nvPr/>
          </p:nvSpPr>
          <p:spPr>
            <a:xfrm>
              <a:off x="2319130" y="1266465"/>
              <a:ext cx="1808921" cy="909098"/>
            </a:xfrm>
            <a:prstGeom prst="rect">
              <a:avLst/>
            </a:prstGeom>
            <a:noFill/>
            <a:ln>
              <a:noFill/>
            </a:ln>
          </p:spPr>
          <p:txBody>
            <a:bodyPr spcFirstLastPara="1" wrap="square" lIns="0" tIns="142225" rIns="0" bIns="152400" anchor="ctr" anchorCtr="0">
              <a:noAutofit/>
            </a:bodyPr>
            <a:lstStyle/>
            <a:p>
              <a:pPr marL="0" marR="0" lvl="0" indent="0" algn="ctr" rtl="0">
                <a:lnSpc>
                  <a:spcPct val="90000"/>
                </a:lnSpc>
                <a:spcBef>
                  <a:spcPts val="0"/>
                </a:spcBef>
                <a:spcAft>
                  <a:spcPts val="0"/>
                </a:spcAft>
                <a:buNone/>
              </a:pPr>
              <a:r>
                <a:rPr lang="ja-JP" sz="4000">
                  <a:solidFill>
                    <a:schemeClr val="lt1"/>
                  </a:solidFill>
                  <a:latin typeface="+mn-ea"/>
                  <a:ea typeface="+mn-ea"/>
                  <a:cs typeface="Arial"/>
                  <a:sym typeface="Arial"/>
                </a:rPr>
                <a:t>高齢者</a:t>
              </a:r>
              <a:endParaRPr sz="4000">
                <a:solidFill>
                  <a:schemeClr val="lt1"/>
                </a:solidFill>
                <a:latin typeface="+mn-ea"/>
                <a:ea typeface="+mn-ea"/>
                <a:cs typeface="Arial"/>
                <a:sym typeface="Arial"/>
              </a:endParaRPr>
            </a:p>
          </p:txBody>
        </p:sp>
      </p:grpSp>
      <p:grpSp>
        <p:nvGrpSpPr>
          <p:cNvPr id="2792" name="Google Shape;2792;p120"/>
          <p:cNvGrpSpPr/>
          <p:nvPr/>
        </p:nvGrpSpPr>
        <p:grpSpPr>
          <a:xfrm>
            <a:off x="606287" y="4031510"/>
            <a:ext cx="8082247" cy="2188962"/>
            <a:chOff x="457596" y="5599409"/>
            <a:chExt cx="8082247" cy="1009569"/>
          </a:xfrm>
        </p:grpSpPr>
        <p:sp>
          <p:nvSpPr>
            <p:cNvPr id="2793" name="Google Shape;2793;p120"/>
            <p:cNvSpPr/>
            <p:nvPr/>
          </p:nvSpPr>
          <p:spPr>
            <a:xfrm>
              <a:off x="457596" y="5599409"/>
              <a:ext cx="8082247" cy="1009569"/>
            </a:xfrm>
            <a:prstGeom prst="roundRect">
              <a:avLst>
                <a:gd name="adj" fmla="val 16667"/>
              </a:avLst>
            </a:prstGeom>
            <a:solidFill>
              <a:srgbClr val="99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ea"/>
                <a:ea typeface="+mn-ea"/>
                <a:cs typeface="Arial"/>
                <a:sym typeface="Arial"/>
              </a:endParaRPr>
            </a:p>
          </p:txBody>
        </p:sp>
        <p:sp>
          <p:nvSpPr>
            <p:cNvPr id="2794" name="Google Shape;2794;p120"/>
            <p:cNvSpPr txBox="1"/>
            <p:nvPr/>
          </p:nvSpPr>
          <p:spPr>
            <a:xfrm>
              <a:off x="473529" y="5727081"/>
              <a:ext cx="8066314" cy="7665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800" dirty="0">
                  <a:solidFill>
                    <a:schemeClr val="lt1"/>
                  </a:solidFill>
                  <a:latin typeface="+mn-ea"/>
                  <a:ea typeface="+mn-ea"/>
                  <a:cs typeface="Arial"/>
                  <a:sym typeface="Arial"/>
                </a:rPr>
                <a:t>高齢者は学生に比べて</a:t>
              </a:r>
              <a:r>
                <a:rPr lang="ja-JP" sz="5400" b="1" u="sng" dirty="0">
                  <a:solidFill>
                    <a:schemeClr val="tx1"/>
                  </a:solidFill>
                  <a:latin typeface="+mn-ea"/>
                  <a:ea typeface="+mn-ea"/>
                  <a:cs typeface="Arial"/>
                  <a:sym typeface="Arial"/>
                </a:rPr>
                <a:t>深夜</a:t>
              </a:r>
              <a:r>
                <a:rPr lang="ja-JP" sz="4800" dirty="0">
                  <a:solidFill>
                    <a:schemeClr val="lt1"/>
                  </a:solidFill>
                  <a:latin typeface="+mn-ea"/>
                  <a:ea typeface="+mn-ea"/>
                  <a:cs typeface="Arial"/>
                  <a:sym typeface="Arial"/>
                </a:rPr>
                <a:t>にコンビニを利用しない</a:t>
              </a:r>
              <a:endParaRPr sz="4800" dirty="0">
                <a:solidFill>
                  <a:schemeClr val="lt1"/>
                </a:solidFill>
                <a:latin typeface="+mn-ea"/>
                <a:ea typeface="+mn-ea"/>
                <a:cs typeface="Arial"/>
                <a:sym typeface="Arial"/>
              </a:endParaRPr>
            </a:p>
          </p:txBody>
        </p:sp>
      </p:grpSp>
    </p:spTree>
    <p:extLst>
      <p:ext uri="{BB962C8B-B14F-4D97-AF65-F5344CB8AC3E}">
        <p14:creationId xmlns:p14="http://schemas.microsoft.com/office/powerpoint/2010/main" val="244053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2"/>
                                        </p:tgtEl>
                                        <p:attrNameLst>
                                          <p:attrName>style.visibility</p:attrName>
                                        </p:attrNameLst>
                                      </p:cBhvr>
                                      <p:to>
                                        <p:strVal val="visible"/>
                                      </p:to>
                                    </p:set>
                                    <p:animEffect transition="in" filter="fade">
                                      <p:cBhvr>
                                        <p:cTn id="7" dur="500"/>
                                        <p:tgtEl>
                                          <p:spTgt spid="2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74"/>
        <p:cNvGrpSpPr/>
        <p:nvPr/>
      </p:nvGrpSpPr>
      <p:grpSpPr>
        <a:xfrm>
          <a:off x="0" y="0"/>
          <a:ext cx="0" cy="0"/>
          <a:chOff x="0" y="0"/>
          <a:chExt cx="0" cy="0"/>
        </a:xfrm>
      </p:grpSpPr>
      <p:sp>
        <p:nvSpPr>
          <p:cNvPr id="11" name="正方形/長方形 10"/>
          <p:cNvSpPr/>
          <p:nvPr/>
        </p:nvSpPr>
        <p:spPr>
          <a:xfrm>
            <a:off x="108857" y="2075568"/>
            <a:ext cx="8810853" cy="4726059"/>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2775" name="Google Shape;2775;p120"/>
          <p:cNvGrpSpPr/>
          <p:nvPr/>
        </p:nvGrpSpPr>
        <p:grpSpPr>
          <a:xfrm>
            <a:off x="0" y="0"/>
            <a:ext cx="9144000" cy="1052513"/>
            <a:chOff x="0" y="0"/>
            <a:chExt cx="5760" cy="663"/>
          </a:xfrm>
        </p:grpSpPr>
        <p:sp>
          <p:nvSpPr>
            <p:cNvPr id="2776" name="Google Shape;2776;p120"/>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sp>
          <p:nvSpPr>
            <p:cNvPr id="2777" name="Google Shape;2777;p120"/>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grpSp>
      <p:sp>
        <p:nvSpPr>
          <p:cNvPr id="2778" name="Google Shape;2778;p120"/>
          <p:cNvSpPr txBox="1">
            <a:spLocks noGrp="1"/>
          </p:cNvSpPr>
          <p:nvPr>
            <p:ph type="title"/>
          </p:nvPr>
        </p:nvSpPr>
        <p:spPr>
          <a:xfrm>
            <a:off x="468313"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dirty="0">
                <a:solidFill>
                  <a:srgbClr val="FFFFFF"/>
                </a:solidFill>
                <a:latin typeface="+mn-ea"/>
                <a:ea typeface="+mn-ea"/>
              </a:rPr>
              <a:t>まとめ　</a:t>
            </a:r>
            <a:r>
              <a:rPr lang="en-US" altLang="ja-JP" sz="2800" dirty="0">
                <a:solidFill>
                  <a:srgbClr val="FFFFFF"/>
                </a:solidFill>
                <a:latin typeface="+mn-ea"/>
                <a:ea typeface="+mn-ea"/>
              </a:rPr>
              <a:t>24</a:t>
            </a:r>
            <a:r>
              <a:rPr lang="ja-JP" altLang="en-US" sz="2800" dirty="0">
                <a:solidFill>
                  <a:srgbClr val="FFFFFF"/>
                </a:solidFill>
                <a:latin typeface="+mn-ea"/>
                <a:ea typeface="+mn-ea"/>
              </a:rPr>
              <a:t>時間営業不要コンビニモデル</a:t>
            </a:r>
            <a:endParaRPr sz="2800" dirty="0">
              <a:solidFill>
                <a:srgbClr val="FFFFFF"/>
              </a:solidFill>
              <a:latin typeface="+mn-ea"/>
              <a:ea typeface="+mn-ea"/>
            </a:endParaRPr>
          </a:p>
        </p:txBody>
      </p:sp>
      <p:sp>
        <p:nvSpPr>
          <p:cNvPr id="2779" name="Google Shape;2779;p120"/>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83</a:t>
            </a:fld>
            <a:endParaRPr dirty="0">
              <a:latin typeface="+mn-ea"/>
              <a:ea typeface="+mn-ea"/>
            </a:endParaRPr>
          </a:p>
        </p:txBody>
      </p:sp>
      <p:sp>
        <p:nvSpPr>
          <p:cNvPr id="2780" name="Google Shape;2780;p120"/>
          <p:cNvSpPr txBox="1"/>
          <p:nvPr/>
        </p:nvSpPr>
        <p:spPr>
          <a:xfrm>
            <a:off x="468313" y="3438732"/>
            <a:ext cx="881600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a:p>
            <a:pPr marL="0" marR="0" lvl="0" indent="0" algn="l" rtl="0">
              <a:spcBef>
                <a:spcPts val="0"/>
              </a:spcBef>
              <a:spcAft>
                <a:spcPts val="0"/>
              </a:spcAft>
              <a:buNone/>
            </a:pPr>
            <a:endParaRPr sz="1800">
              <a:solidFill>
                <a:schemeClr val="dk1"/>
              </a:solidFill>
              <a:latin typeface="+mn-ea"/>
              <a:ea typeface="+mn-ea"/>
              <a:cs typeface="Arial"/>
              <a:sym typeface="Arial"/>
            </a:endParaRPr>
          </a:p>
        </p:txBody>
      </p:sp>
      <p:sp>
        <p:nvSpPr>
          <p:cNvPr id="26" name="正方形/長方形 25"/>
          <p:cNvSpPr/>
          <p:nvPr/>
        </p:nvSpPr>
        <p:spPr>
          <a:xfrm>
            <a:off x="325324" y="1143000"/>
            <a:ext cx="8479744" cy="51700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en-US" altLang="ja-JP" sz="2400" b="1" dirty="0">
              <a:solidFill>
                <a:schemeClr val="bg1"/>
              </a:solidFill>
              <a:latin typeface="+mn-ea"/>
              <a:cs typeface="Arial" panose="020B0604020202020204" pitchFamily="34" charset="0"/>
            </a:endParaRPr>
          </a:p>
          <a:p>
            <a:pPr lvl="0" algn="ctr"/>
            <a:r>
              <a:rPr kumimoji="1" lang="ja-JP" altLang="en-US" sz="2000" b="1" dirty="0">
                <a:solidFill>
                  <a:schemeClr val="bg1"/>
                </a:solidFill>
                <a:latin typeface="+mn-ea"/>
                <a:cs typeface="Arial" panose="020B0604020202020204" pitchFamily="34" charset="0"/>
              </a:rPr>
              <a:t>目的２．目的</a:t>
            </a:r>
            <a:r>
              <a:rPr kumimoji="1" lang="en-US" altLang="ja-JP" sz="2000" b="1" dirty="0" smtClean="0">
                <a:solidFill>
                  <a:schemeClr val="bg1"/>
                </a:solidFill>
                <a:latin typeface="+mn-ea"/>
                <a:cs typeface="Arial" panose="020B0604020202020204" pitchFamily="34" charset="0"/>
              </a:rPr>
              <a:t>1-2</a:t>
            </a:r>
            <a:r>
              <a:rPr kumimoji="1" lang="ja-JP" altLang="en-US" sz="2000" b="1" dirty="0" smtClean="0">
                <a:solidFill>
                  <a:schemeClr val="bg1"/>
                </a:solidFill>
                <a:latin typeface="+mn-ea"/>
                <a:cs typeface="Arial" panose="020B0604020202020204" pitchFamily="34" charset="0"/>
              </a:rPr>
              <a:t>～</a:t>
            </a:r>
            <a:r>
              <a:rPr kumimoji="1" lang="en-US" altLang="ja-JP" sz="2000" b="1" dirty="0" smtClean="0">
                <a:solidFill>
                  <a:schemeClr val="bg1"/>
                </a:solidFill>
                <a:latin typeface="+mn-ea"/>
                <a:cs typeface="Arial" panose="020B0604020202020204" pitchFamily="34" charset="0"/>
              </a:rPr>
              <a:t>1-6</a:t>
            </a:r>
            <a:r>
              <a:rPr kumimoji="1" lang="ja-JP" altLang="en-US" sz="2000" b="1" dirty="0">
                <a:solidFill>
                  <a:schemeClr val="bg1"/>
                </a:solidFill>
                <a:latin typeface="+mn-ea"/>
                <a:cs typeface="Arial" panose="020B0604020202020204" pitchFamily="34" charset="0"/>
              </a:rPr>
              <a:t>より、</a:t>
            </a:r>
            <a:r>
              <a:rPr kumimoji="1" lang="en-US" altLang="ja-JP" sz="2000" b="1" dirty="0">
                <a:solidFill>
                  <a:schemeClr val="bg1"/>
                </a:solidFill>
                <a:latin typeface="+mn-ea"/>
              </a:rPr>
              <a:t>24</a:t>
            </a:r>
            <a:r>
              <a:rPr kumimoji="1" lang="ja-JP" altLang="en-US" sz="2000" b="1" dirty="0">
                <a:solidFill>
                  <a:schemeClr val="bg1"/>
                </a:solidFill>
                <a:latin typeface="+mn-ea"/>
              </a:rPr>
              <a:t>時間営業が不要なコンビニモデル明確化</a:t>
            </a:r>
          </a:p>
          <a:p>
            <a:pPr algn="ctr"/>
            <a:endParaRPr kumimoji="1" lang="ja-JP" altLang="en-US" sz="2400" b="1" dirty="0">
              <a:solidFill>
                <a:schemeClr val="bg1"/>
              </a:solidFill>
              <a:latin typeface="+mn-ea"/>
              <a:cs typeface="Arial" panose="020B0604020202020204" pitchFamily="34" charset="0"/>
            </a:endParaRPr>
          </a:p>
        </p:txBody>
      </p:sp>
      <p:sp>
        <p:nvSpPr>
          <p:cNvPr id="7" name="正方形/長方形 6"/>
          <p:cNvSpPr/>
          <p:nvPr/>
        </p:nvSpPr>
        <p:spPr>
          <a:xfrm>
            <a:off x="195266" y="2523799"/>
            <a:ext cx="8593138" cy="295275"/>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正方形/長方形 8"/>
          <p:cNvSpPr/>
          <p:nvPr/>
        </p:nvSpPr>
        <p:spPr>
          <a:xfrm>
            <a:off x="195266" y="4850075"/>
            <a:ext cx="6074229" cy="3048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正方形/長方形 7"/>
          <p:cNvSpPr/>
          <p:nvPr/>
        </p:nvSpPr>
        <p:spPr>
          <a:xfrm>
            <a:off x="209495" y="3493645"/>
            <a:ext cx="7329486" cy="333375"/>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 name="大波 9"/>
          <p:cNvSpPr/>
          <p:nvPr/>
        </p:nvSpPr>
        <p:spPr>
          <a:xfrm>
            <a:off x="3586108" y="1679055"/>
            <a:ext cx="2223294" cy="793029"/>
          </a:xfrm>
          <a:prstGeom prst="wav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mn-ea"/>
              </a:rPr>
              <a:t>５つの条件</a:t>
            </a:r>
          </a:p>
        </p:txBody>
      </p:sp>
      <p:pic>
        <p:nvPicPr>
          <p:cNvPr id="1026" name="Picture 2" descr="ã³ã³ããã¨ã³ã¹ã¹ãã¢ã®ã¤ã©ã¹ã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134" y="4223533"/>
            <a:ext cx="2400679" cy="2563003"/>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195266" y="5830613"/>
            <a:ext cx="2504391" cy="295275"/>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正方形/長方形 5"/>
          <p:cNvSpPr/>
          <p:nvPr/>
        </p:nvSpPr>
        <p:spPr>
          <a:xfrm>
            <a:off x="206379" y="2181382"/>
            <a:ext cx="8570912" cy="5386090"/>
          </a:xfrm>
          <a:prstGeom prst="rect">
            <a:avLst/>
          </a:prstGeom>
        </p:spPr>
        <p:txBody>
          <a:bodyPr wrap="square">
            <a:spAutoFit/>
          </a:bodyPr>
          <a:lstStyle/>
          <a:p>
            <a:endParaRPr lang="en-US" altLang="ja-JP" sz="2000" dirty="0">
              <a:latin typeface="+mn-ea"/>
              <a:ea typeface="+mn-ea"/>
            </a:endParaRPr>
          </a:p>
          <a:p>
            <a:r>
              <a:rPr lang="ja-JP" altLang="en-US" sz="2000" dirty="0">
                <a:solidFill>
                  <a:schemeClr val="tx1"/>
                </a:solidFill>
                <a:latin typeface="+mn-ea"/>
                <a:ea typeface="+mn-ea"/>
              </a:rPr>
              <a:t>目的</a:t>
            </a:r>
            <a:r>
              <a:rPr lang="en-US" altLang="ja-JP" sz="2000" dirty="0">
                <a:solidFill>
                  <a:schemeClr val="tx1"/>
                </a:solidFill>
                <a:latin typeface="+mn-ea"/>
                <a:ea typeface="+mn-ea"/>
              </a:rPr>
              <a:t>1-3. </a:t>
            </a:r>
            <a:r>
              <a:rPr lang="ja-JP" altLang="en-US" sz="2000" dirty="0">
                <a:solidFill>
                  <a:schemeClr val="tx1"/>
                </a:solidFill>
                <a:latin typeface="+mn-ea"/>
                <a:ea typeface="+mn-ea"/>
              </a:rPr>
              <a:t>夜間の営業停止が昼間の売上に影響するかどうかを明らかにする</a:t>
            </a:r>
            <a:endParaRPr lang="en-US" altLang="ja-JP" sz="2000" dirty="0">
              <a:solidFill>
                <a:schemeClr val="tx1"/>
              </a:solidFill>
              <a:latin typeface="+mn-ea"/>
              <a:ea typeface="+mn-ea"/>
            </a:endParaRPr>
          </a:p>
          <a:p>
            <a:r>
              <a:rPr lang="ja-JP" altLang="en-US" sz="2400" dirty="0">
                <a:latin typeface="+mn-ea"/>
                <a:ea typeface="+mn-ea"/>
              </a:rPr>
              <a:t>①深夜営業中止が昼間の売上に影響しない</a:t>
            </a:r>
            <a:endParaRPr lang="en-US" altLang="ja-JP" sz="2400" dirty="0">
              <a:latin typeface="+mn-ea"/>
              <a:ea typeface="+mn-ea"/>
            </a:endParaRPr>
          </a:p>
          <a:p>
            <a:endParaRPr lang="en-US" altLang="ja-JP" sz="2000" dirty="0">
              <a:latin typeface="+mn-ea"/>
              <a:ea typeface="+mn-ea"/>
            </a:endParaRPr>
          </a:p>
          <a:p>
            <a:r>
              <a:rPr lang="ja-JP" altLang="en-US" sz="2000" dirty="0">
                <a:solidFill>
                  <a:schemeClr val="tx1"/>
                </a:solidFill>
                <a:latin typeface="+mn-ea"/>
                <a:ea typeface="+mn-ea"/>
              </a:rPr>
              <a:t>目的</a:t>
            </a:r>
            <a:r>
              <a:rPr kumimoji="1" lang="en-US" altLang="ja-JP" sz="2000" dirty="0">
                <a:solidFill>
                  <a:schemeClr val="tx1"/>
                </a:solidFill>
                <a:latin typeface="+mn-ea"/>
                <a:ea typeface="+mn-ea"/>
              </a:rPr>
              <a:t>1-4.</a:t>
            </a:r>
            <a:r>
              <a:rPr kumimoji="1" lang="ja-JP" altLang="en-US" sz="2000" dirty="0">
                <a:solidFill>
                  <a:schemeClr val="tx1"/>
                </a:solidFill>
                <a:latin typeface="+mn-ea"/>
                <a:ea typeface="+mn-ea"/>
              </a:rPr>
              <a:t> 地域属性別にコンビニの深夜帯利用の差を明らかにする</a:t>
            </a:r>
            <a:endParaRPr lang="en-US" altLang="ja-JP" sz="2000" dirty="0">
              <a:solidFill>
                <a:schemeClr val="tx1"/>
              </a:solidFill>
              <a:latin typeface="+mn-ea"/>
              <a:ea typeface="+mn-ea"/>
            </a:endParaRPr>
          </a:p>
          <a:p>
            <a:r>
              <a:rPr lang="ja-JP" altLang="en-US" sz="2400" dirty="0">
                <a:latin typeface="+mn-ea"/>
                <a:ea typeface="+mn-ea"/>
              </a:rPr>
              <a:t>②つくば市における住宅街エリアと高齢化エリア</a:t>
            </a:r>
          </a:p>
          <a:p>
            <a:r>
              <a:rPr lang="ja-JP" altLang="en-US" sz="2400" dirty="0">
                <a:latin typeface="+mn-ea"/>
                <a:ea typeface="+mn-ea"/>
              </a:rPr>
              <a:t>③主要道がそばにない</a:t>
            </a:r>
            <a:endParaRPr lang="en-US" altLang="ja-JP" sz="2400" dirty="0">
              <a:latin typeface="+mn-ea"/>
              <a:ea typeface="+mn-ea"/>
            </a:endParaRPr>
          </a:p>
          <a:p>
            <a:endParaRPr lang="en-US" altLang="ja-JP" sz="2000" dirty="0">
              <a:latin typeface="+mn-ea"/>
              <a:ea typeface="+mn-ea"/>
            </a:endParaRPr>
          </a:p>
          <a:p>
            <a:r>
              <a:rPr lang="ja-JP" altLang="en-US" sz="2000" dirty="0">
                <a:solidFill>
                  <a:schemeClr val="tx1"/>
                </a:solidFill>
                <a:latin typeface="+mn-ea"/>
                <a:ea typeface="+mn-ea"/>
              </a:rPr>
              <a:t>目的</a:t>
            </a:r>
            <a:r>
              <a:rPr lang="en-US" altLang="ja-JP" sz="2000" dirty="0">
                <a:solidFill>
                  <a:schemeClr val="tx1"/>
                </a:solidFill>
                <a:latin typeface="+mn-ea"/>
                <a:ea typeface="+mn-ea"/>
              </a:rPr>
              <a:t>1</a:t>
            </a:r>
            <a:r>
              <a:rPr kumimoji="1" lang="en-US" altLang="ja-JP" sz="2000" kern="1200" dirty="0">
                <a:solidFill>
                  <a:schemeClr val="tx1"/>
                </a:solidFill>
                <a:latin typeface="+mn-ea"/>
                <a:ea typeface="+mn-ea"/>
              </a:rPr>
              <a:t>-6</a:t>
            </a:r>
            <a:r>
              <a:rPr kumimoji="1" lang="en-US" altLang="ja-JP" sz="2000" dirty="0">
                <a:solidFill>
                  <a:schemeClr val="tx1"/>
                </a:solidFill>
                <a:latin typeface="+mn-ea"/>
              </a:rPr>
              <a:t>. </a:t>
            </a:r>
            <a:r>
              <a:rPr kumimoji="1" lang="ja-JP" altLang="en-US" sz="2000" kern="1200" dirty="0">
                <a:solidFill>
                  <a:schemeClr val="tx1"/>
                </a:solidFill>
                <a:latin typeface="+mn-ea"/>
                <a:ea typeface="+mn-ea"/>
              </a:rPr>
              <a:t>利用者の属性による使用時間帯の差を調査</a:t>
            </a:r>
            <a:endParaRPr lang="ja-JP" altLang="en-US" sz="2000" dirty="0">
              <a:solidFill>
                <a:schemeClr val="tx1"/>
              </a:solidFill>
              <a:latin typeface="+mn-ea"/>
              <a:ea typeface="+mn-ea"/>
            </a:endParaRPr>
          </a:p>
          <a:p>
            <a:r>
              <a:rPr lang="ja-JP" altLang="en-US" sz="2400" dirty="0">
                <a:latin typeface="+mn-ea"/>
                <a:ea typeface="+mn-ea"/>
              </a:rPr>
              <a:t>④高齢者が多い</a:t>
            </a:r>
            <a:endParaRPr lang="en-US" altLang="ja-JP" sz="2400" dirty="0">
              <a:latin typeface="+mn-ea"/>
              <a:ea typeface="+mn-ea"/>
            </a:endParaRPr>
          </a:p>
          <a:p>
            <a:endParaRPr lang="en-US" altLang="ja-JP" sz="2000" dirty="0">
              <a:latin typeface="+mn-ea"/>
              <a:ea typeface="+mn-ea"/>
            </a:endParaRPr>
          </a:p>
          <a:p>
            <a:r>
              <a:rPr lang="ja-JP" altLang="en-US" sz="2000" dirty="0">
                <a:latin typeface="+mn-ea"/>
                <a:ea typeface="+mn-ea"/>
              </a:rPr>
              <a:t>ヒアリング結果より</a:t>
            </a:r>
            <a:endParaRPr lang="en-US" altLang="ja-JP" sz="2000" dirty="0">
              <a:latin typeface="+mn-ea"/>
              <a:ea typeface="+mn-ea"/>
            </a:endParaRPr>
          </a:p>
          <a:p>
            <a:r>
              <a:rPr lang="ja-JP" altLang="en-US" sz="2400" dirty="0">
                <a:latin typeface="+mn-ea"/>
                <a:ea typeface="+mn-ea"/>
              </a:rPr>
              <a:t>⑤深夜の作業が昼間に影響しない</a:t>
            </a:r>
            <a:endParaRPr lang="ja-JP" altLang="en-US" sz="2000" dirty="0">
              <a:latin typeface="+mn-ea"/>
              <a:ea typeface="+mn-ea"/>
            </a:endParaRPr>
          </a:p>
          <a:p>
            <a:endParaRPr lang="en-US" altLang="ja-JP" sz="2800" dirty="0">
              <a:latin typeface="+mn-ea"/>
              <a:ea typeface="+mn-ea"/>
            </a:endParaRPr>
          </a:p>
          <a:p>
            <a:endParaRPr lang="en-US" altLang="ja-JP" dirty="0">
              <a:latin typeface="+mn-ea"/>
              <a:ea typeface="+mn-ea"/>
            </a:endParaRPr>
          </a:p>
          <a:p>
            <a:endParaRPr lang="ja-JP" altLang="en-US" dirty="0">
              <a:latin typeface="+mn-ea"/>
              <a:ea typeface="+mn-ea"/>
            </a:endParaRPr>
          </a:p>
        </p:txBody>
      </p:sp>
    </p:spTree>
    <p:extLst>
      <p:ext uri="{BB962C8B-B14F-4D97-AF65-F5344CB8AC3E}">
        <p14:creationId xmlns:p14="http://schemas.microsoft.com/office/powerpoint/2010/main" val="41867603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799"/>
        <p:cNvGrpSpPr/>
        <p:nvPr/>
      </p:nvGrpSpPr>
      <p:grpSpPr>
        <a:xfrm>
          <a:off x="0" y="0"/>
          <a:ext cx="0" cy="0"/>
          <a:chOff x="0" y="0"/>
          <a:chExt cx="0" cy="0"/>
        </a:xfrm>
      </p:grpSpPr>
      <p:grpSp>
        <p:nvGrpSpPr>
          <p:cNvPr id="2800" name="Google Shape;2800;p121"/>
          <p:cNvGrpSpPr/>
          <p:nvPr/>
        </p:nvGrpSpPr>
        <p:grpSpPr>
          <a:xfrm>
            <a:off x="0" y="0"/>
            <a:ext cx="9144000" cy="1052513"/>
            <a:chOff x="0" y="0"/>
            <a:chExt cx="5760" cy="663"/>
          </a:xfrm>
        </p:grpSpPr>
        <p:sp>
          <p:nvSpPr>
            <p:cNvPr id="2801" name="Google Shape;2801;p121"/>
            <p:cNvSpPr/>
            <p:nvPr/>
          </p:nvSpPr>
          <p:spPr>
            <a:xfrm>
              <a:off x="0" y="0"/>
              <a:ext cx="5760" cy="663"/>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sp>
          <p:nvSpPr>
            <p:cNvPr id="2802" name="Google Shape;2802;p121"/>
            <p:cNvSpPr/>
            <p:nvPr/>
          </p:nvSpPr>
          <p:spPr>
            <a:xfrm>
              <a:off x="0" y="0"/>
              <a:ext cx="295" cy="663"/>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mn-ea"/>
                <a:ea typeface="+mn-ea"/>
                <a:cs typeface="Arial"/>
                <a:sym typeface="Arial"/>
              </a:endParaRPr>
            </a:p>
          </p:txBody>
        </p:sp>
      </p:grpSp>
      <p:sp>
        <p:nvSpPr>
          <p:cNvPr id="2803" name="Google Shape;2803;p121"/>
          <p:cNvSpPr txBox="1">
            <a:spLocks noGrp="1"/>
          </p:cNvSpPr>
          <p:nvPr>
            <p:ph type="title"/>
          </p:nvPr>
        </p:nvSpPr>
        <p:spPr>
          <a:xfrm>
            <a:off x="468313"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dirty="0">
                <a:solidFill>
                  <a:srgbClr val="FFFFFF"/>
                </a:solidFill>
                <a:latin typeface="+mn-ea"/>
                <a:ea typeface="+mn-ea"/>
              </a:rPr>
              <a:t>まとめ</a:t>
            </a:r>
            <a:r>
              <a:rPr lang="ja-JP" altLang="en-US" sz="4000" dirty="0">
                <a:solidFill>
                  <a:srgbClr val="FFFFFF"/>
                </a:solidFill>
                <a:latin typeface="+mn-ea"/>
                <a:ea typeface="+mn-ea"/>
              </a:rPr>
              <a:t>　</a:t>
            </a:r>
            <a:r>
              <a:rPr lang="ja-JP" altLang="en-US" sz="2800" dirty="0">
                <a:solidFill>
                  <a:srgbClr val="FFFFFF"/>
                </a:solidFill>
                <a:latin typeface="+mn-ea"/>
                <a:ea typeface="+mn-ea"/>
              </a:rPr>
              <a:t>つくば市に適用</a:t>
            </a:r>
            <a:endParaRPr sz="2800" dirty="0">
              <a:solidFill>
                <a:srgbClr val="FFFFFF"/>
              </a:solidFill>
              <a:latin typeface="+mn-ea"/>
              <a:ea typeface="+mn-ea"/>
            </a:endParaRPr>
          </a:p>
        </p:txBody>
      </p:sp>
      <p:sp>
        <p:nvSpPr>
          <p:cNvPr id="2804" name="Google Shape;2804;p121"/>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84</a:t>
            </a:fld>
            <a:endParaRPr dirty="0">
              <a:latin typeface="+mn-ea"/>
              <a:ea typeface="+mn-ea"/>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94" y="1143000"/>
            <a:ext cx="3698179" cy="5217466"/>
          </a:xfrm>
          <a:prstGeom prst="rect">
            <a:avLst/>
          </a:prstGeom>
        </p:spPr>
      </p:pic>
      <p:sp>
        <p:nvSpPr>
          <p:cNvPr id="4" name="フリーフォーム 3"/>
          <p:cNvSpPr/>
          <p:nvPr/>
        </p:nvSpPr>
        <p:spPr>
          <a:xfrm>
            <a:off x="2006469" y="2294955"/>
            <a:ext cx="711855" cy="721475"/>
          </a:xfrm>
          <a:custGeom>
            <a:avLst/>
            <a:gdLst>
              <a:gd name="connsiteX0" fmla="*/ 743712 w 902208"/>
              <a:gd name="connsiteY0" fmla="*/ 0 h 914400"/>
              <a:gd name="connsiteX1" fmla="*/ 36576 w 902208"/>
              <a:gd name="connsiteY1" fmla="*/ 109728 h 914400"/>
              <a:gd name="connsiteX2" fmla="*/ 0 w 902208"/>
              <a:gd name="connsiteY2" fmla="*/ 365760 h 914400"/>
              <a:gd name="connsiteX3" fmla="*/ 182880 w 902208"/>
              <a:gd name="connsiteY3" fmla="*/ 512064 h 914400"/>
              <a:gd name="connsiteX4" fmla="*/ 487680 w 902208"/>
              <a:gd name="connsiteY4" fmla="*/ 646176 h 914400"/>
              <a:gd name="connsiteX5" fmla="*/ 633984 w 902208"/>
              <a:gd name="connsiteY5" fmla="*/ 914400 h 914400"/>
              <a:gd name="connsiteX6" fmla="*/ 902208 w 902208"/>
              <a:gd name="connsiteY6" fmla="*/ 829056 h 914400"/>
              <a:gd name="connsiteX7" fmla="*/ 743712 w 902208"/>
              <a:gd name="connsiteY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08" h="914400">
                <a:moveTo>
                  <a:pt x="743712" y="0"/>
                </a:moveTo>
                <a:lnTo>
                  <a:pt x="36576" y="109728"/>
                </a:lnTo>
                <a:lnTo>
                  <a:pt x="0" y="365760"/>
                </a:lnTo>
                <a:lnTo>
                  <a:pt x="182880" y="512064"/>
                </a:lnTo>
                <a:lnTo>
                  <a:pt x="487680" y="646176"/>
                </a:lnTo>
                <a:lnTo>
                  <a:pt x="633984" y="914400"/>
                </a:lnTo>
                <a:lnTo>
                  <a:pt x="902208" y="829056"/>
                </a:lnTo>
                <a:lnTo>
                  <a:pt x="743712"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 name="フリーフォーム 4"/>
          <p:cNvSpPr/>
          <p:nvPr/>
        </p:nvSpPr>
        <p:spPr>
          <a:xfrm>
            <a:off x="1515866" y="2131421"/>
            <a:ext cx="288590" cy="452124"/>
          </a:xfrm>
          <a:custGeom>
            <a:avLst/>
            <a:gdLst>
              <a:gd name="connsiteX0" fmla="*/ 60960 w 365760"/>
              <a:gd name="connsiteY0" fmla="*/ 0 h 573024"/>
              <a:gd name="connsiteX1" fmla="*/ 243840 w 365760"/>
              <a:gd name="connsiteY1" fmla="*/ 231648 h 573024"/>
              <a:gd name="connsiteX2" fmla="*/ 365760 w 365760"/>
              <a:gd name="connsiteY2" fmla="*/ 512064 h 573024"/>
              <a:gd name="connsiteX3" fmla="*/ 24384 w 365760"/>
              <a:gd name="connsiteY3" fmla="*/ 573024 h 573024"/>
              <a:gd name="connsiteX4" fmla="*/ 73152 w 365760"/>
              <a:gd name="connsiteY4" fmla="*/ 316992 h 573024"/>
              <a:gd name="connsiteX5" fmla="*/ 0 w 365760"/>
              <a:gd name="connsiteY5" fmla="*/ 73152 h 573024"/>
              <a:gd name="connsiteX6" fmla="*/ 60960 w 365760"/>
              <a:gd name="connsiteY6" fmla="*/ 0 h 5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 h="573024">
                <a:moveTo>
                  <a:pt x="60960" y="0"/>
                </a:moveTo>
                <a:lnTo>
                  <a:pt x="243840" y="231648"/>
                </a:lnTo>
                <a:lnTo>
                  <a:pt x="365760" y="512064"/>
                </a:lnTo>
                <a:lnTo>
                  <a:pt x="24384" y="573024"/>
                </a:lnTo>
                <a:lnTo>
                  <a:pt x="73152" y="316992"/>
                </a:lnTo>
                <a:lnTo>
                  <a:pt x="0" y="73152"/>
                </a:lnTo>
                <a:lnTo>
                  <a:pt x="60960"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フリーフォーム 5"/>
          <p:cNvSpPr/>
          <p:nvPr/>
        </p:nvSpPr>
        <p:spPr>
          <a:xfrm>
            <a:off x="852110" y="2660502"/>
            <a:ext cx="500223" cy="471364"/>
          </a:xfrm>
          <a:custGeom>
            <a:avLst/>
            <a:gdLst>
              <a:gd name="connsiteX0" fmla="*/ 280416 w 633984"/>
              <a:gd name="connsiteY0" fmla="*/ 0 h 597408"/>
              <a:gd name="connsiteX1" fmla="*/ 463296 w 633984"/>
              <a:gd name="connsiteY1" fmla="*/ 36576 h 597408"/>
              <a:gd name="connsiteX2" fmla="*/ 451104 w 633984"/>
              <a:gd name="connsiteY2" fmla="*/ 280416 h 597408"/>
              <a:gd name="connsiteX3" fmla="*/ 499872 w 633984"/>
              <a:gd name="connsiteY3" fmla="*/ 451104 h 597408"/>
              <a:gd name="connsiteX4" fmla="*/ 633984 w 633984"/>
              <a:gd name="connsiteY4" fmla="*/ 475488 h 597408"/>
              <a:gd name="connsiteX5" fmla="*/ 633984 w 633984"/>
              <a:gd name="connsiteY5" fmla="*/ 597408 h 597408"/>
              <a:gd name="connsiteX6" fmla="*/ 292608 w 633984"/>
              <a:gd name="connsiteY6" fmla="*/ 499872 h 597408"/>
              <a:gd name="connsiteX7" fmla="*/ 134112 w 633984"/>
              <a:gd name="connsiteY7" fmla="*/ 524256 h 597408"/>
              <a:gd name="connsiteX8" fmla="*/ 0 w 633984"/>
              <a:gd name="connsiteY8" fmla="*/ 451104 h 597408"/>
              <a:gd name="connsiteX9" fmla="*/ 280416 w 633984"/>
              <a:gd name="connsiteY9" fmla="*/ 0 h 59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984" h="597408">
                <a:moveTo>
                  <a:pt x="280416" y="0"/>
                </a:moveTo>
                <a:lnTo>
                  <a:pt x="463296" y="36576"/>
                </a:lnTo>
                <a:lnTo>
                  <a:pt x="451104" y="280416"/>
                </a:lnTo>
                <a:lnTo>
                  <a:pt x="499872" y="451104"/>
                </a:lnTo>
                <a:lnTo>
                  <a:pt x="633984" y="475488"/>
                </a:lnTo>
                <a:lnTo>
                  <a:pt x="633984" y="597408"/>
                </a:lnTo>
                <a:lnTo>
                  <a:pt x="292608" y="499872"/>
                </a:lnTo>
                <a:lnTo>
                  <a:pt x="134112" y="524256"/>
                </a:lnTo>
                <a:lnTo>
                  <a:pt x="0" y="451104"/>
                </a:lnTo>
                <a:lnTo>
                  <a:pt x="280416"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フリーフォーム 6"/>
          <p:cNvSpPr/>
          <p:nvPr/>
        </p:nvSpPr>
        <p:spPr>
          <a:xfrm>
            <a:off x="746293" y="3151105"/>
            <a:ext cx="538701" cy="442505"/>
          </a:xfrm>
          <a:custGeom>
            <a:avLst/>
            <a:gdLst>
              <a:gd name="connsiteX0" fmla="*/ 146304 w 682752"/>
              <a:gd name="connsiteY0" fmla="*/ 0 h 560832"/>
              <a:gd name="connsiteX1" fmla="*/ 304800 w 682752"/>
              <a:gd name="connsiteY1" fmla="*/ 134112 h 560832"/>
              <a:gd name="connsiteX2" fmla="*/ 682752 w 682752"/>
              <a:gd name="connsiteY2" fmla="*/ 134112 h 560832"/>
              <a:gd name="connsiteX3" fmla="*/ 633984 w 682752"/>
              <a:gd name="connsiteY3" fmla="*/ 560832 h 560832"/>
              <a:gd name="connsiteX4" fmla="*/ 268224 w 682752"/>
              <a:gd name="connsiteY4" fmla="*/ 475488 h 560832"/>
              <a:gd name="connsiteX5" fmla="*/ 0 w 682752"/>
              <a:gd name="connsiteY5" fmla="*/ 463296 h 560832"/>
              <a:gd name="connsiteX6" fmla="*/ 146304 w 682752"/>
              <a:gd name="connsiteY6" fmla="*/ 0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752" h="560832">
                <a:moveTo>
                  <a:pt x="146304" y="0"/>
                </a:moveTo>
                <a:lnTo>
                  <a:pt x="304800" y="134112"/>
                </a:lnTo>
                <a:lnTo>
                  <a:pt x="682752" y="134112"/>
                </a:lnTo>
                <a:lnTo>
                  <a:pt x="633984" y="560832"/>
                </a:lnTo>
                <a:lnTo>
                  <a:pt x="268224" y="475488"/>
                </a:lnTo>
                <a:lnTo>
                  <a:pt x="0" y="463296"/>
                </a:lnTo>
                <a:lnTo>
                  <a:pt x="146304"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フリーフォーム 7"/>
          <p:cNvSpPr/>
          <p:nvPr/>
        </p:nvSpPr>
        <p:spPr>
          <a:xfrm>
            <a:off x="804011" y="3728285"/>
            <a:ext cx="442505" cy="759954"/>
          </a:xfrm>
          <a:custGeom>
            <a:avLst/>
            <a:gdLst>
              <a:gd name="connsiteX0" fmla="*/ 0 w 560832"/>
              <a:gd name="connsiteY0" fmla="*/ 0 h 963168"/>
              <a:gd name="connsiteX1" fmla="*/ 536448 w 560832"/>
              <a:gd name="connsiteY1" fmla="*/ 36576 h 963168"/>
              <a:gd name="connsiteX2" fmla="*/ 560832 w 560832"/>
              <a:gd name="connsiteY2" fmla="*/ 963168 h 963168"/>
              <a:gd name="connsiteX3" fmla="*/ 0 w 560832"/>
              <a:gd name="connsiteY3" fmla="*/ 0 h 963168"/>
            </a:gdLst>
            <a:ahLst/>
            <a:cxnLst>
              <a:cxn ang="0">
                <a:pos x="connsiteX0" y="connsiteY0"/>
              </a:cxn>
              <a:cxn ang="0">
                <a:pos x="connsiteX1" y="connsiteY1"/>
              </a:cxn>
              <a:cxn ang="0">
                <a:pos x="connsiteX2" y="connsiteY2"/>
              </a:cxn>
              <a:cxn ang="0">
                <a:pos x="connsiteX3" y="connsiteY3"/>
              </a:cxn>
            </a:cxnLst>
            <a:rect l="l" t="t" r="r" b="b"/>
            <a:pathLst>
              <a:path w="560832" h="963168">
                <a:moveTo>
                  <a:pt x="0" y="0"/>
                </a:moveTo>
                <a:lnTo>
                  <a:pt x="536448" y="36576"/>
                </a:lnTo>
                <a:lnTo>
                  <a:pt x="560832" y="963168"/>
                </a:lnTo>
                <a:lnTo>
                  <a:pt x="0"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フリーフォーム 8"/>
          <p:cNvSpPr/>
          <p:nvPr/>
        </p:nvSpPr>
        <p:spPr>
          <a:xfrm>
            <a:off x="1919892" y="4719111"/>
            <a:ext cx="692616" cy="586800"/>
          </a:xfrm>
          <a:custGeom>
            <a:avLst/>
            <a:gdLst>
              <a:gd name="connsiteX0" fmla="*/ 0 w 877824"/>
              <a:gd name="connsiteY0" fmla="*/ 536448 h 743712"/>
              <a:gd name="connsiteX1" fmla="*/ 134112 w 877824"/>
              <a:gd name="connsiteY1" fmla="*/ 341376 h 743712"/>
              <a:gd name="connsiteX2" fmla="*/ 158496 w 877824"/>
              <a:gd name="connsiteY2" fmla="*/ 36576 h 743712"/>
              <a:gd name="connsiteX3" fmla="*/ 292608 w 877824"/>
              <a:gd name="connsiteY3" fmla="*/ 0 h 743712"/>
              <a:gd name="connsiteX4" fmla="*/ 719328 w 877824"/>
              <a:gd name="connsiteY4" fmla="*/ 329184 h 743712"/>
              <a:gd name="connsiteX5" fmla="*/ 877824 w 877824"/>
              <a:gd name="connsiteY5" fmla="*/ 573024 h 743712"/>
              <a:gd name="connsiteX6" fmla="*/ 731520 w 877824"/>
              <a:gd name="connsiteY6" fmla="*/ 646176 h 743712"/>
              <a:gd name="connsiteX7" fmla="*/ 426720 w 877824"/>
              <a:gd name="connsiteY7" fmla="*/ 585216 h 743712"/>
              <a:gd name="connsiteX8" fmla="*/ 134112 w 877824"/>
              <a:gd name="connsiteY8" fmla="*/ 743712 h 743712"/>
              <a:gd name="connsiteX9" fmla="*/ 0 w 877824"/>
              <a:gd name="connsiteY9" fmla="*/ 536448 h 74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824" h="743712">
                <a:moveTo>
                  <a:pt x="0" y="536448"/>
                </a:moveTo>
                <a:lnTo>
                  <a:pt x="134112" y="341376"/>
                </a:lnTo>
                <a:lnTo>
                  <a:pt x="158496" y="36576"/>
                </a:lnTo>
                <a:lnTo>
                  <a:pt x="292608" y="0"/>
                </a:lnTo>
                <a:lnTo>
                  <a:pt x="719328" y="329184"/>
                </a:lnTo>
                <a:lnTo>
                  <a:pt x="877824" y="573024"/>
                </a:lnTo>
                <a:lnTo>
                  <a:pt x="731520" y="646176"/>
                </a:lnTo>
                <a:lnTo>
                  <a:pt x="426720" y="585216"/>
                </a:lnTo>
                <a:lnTo>
                  <a:pt x="134112" y="743712"/>
                </a:lnTo>
                <a:lnTo>
                  <a:pt x="0" y="536448"/>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 name="フリーフォーム 9"/>
          <p:cNvSpPr/>
          <p:nvPr/>
        </p:nvSpPr>
        <p:spPr>
          <a:xfrm>
            <a:off x="2044948" y="3189584"/>
            <a:ext cx="846531" cy="692616"/>
          </a:xfrm>
          <a:custGeom>
            <a:avLst/>
            <a:gdLst>
              <a:gd name="connsiteX0" fmla="*/ 926592 w 1072896"/>
              <a:gd name="connsiteY0" fmla="*/ 292608 h 877824"/>
              <a:gd name="connsiteX1" fmla="*/ 487680 w 1072896"/>
              <a:gd name="connsiteY1" fmla="*/ 170688 h 877824"/>
              <a:gd name="connsiteX2" fmla="*/ 402336 w 1072896"/>
              <a:gd name="connsiteY2" fmla="*/ 12192 h 877824"/>
              <a:gd name="connsiteX3" fmla="*/ 170688 w 1072896"/>
              <a:gd name="connsiteY3" fmla="*/ 0 h 877824"/>
              <a:gd name="connsiteX4" fmla="*/ 0 w 1072896"/>
              <a:gd name="connsiteY4" fmla="*/ 60960 h 877824"/>
              <a:gd name="connsiteX5" fmla="*/ 219456 w 1072896"/>
              <a:gd name="connsiteY5" fmla="*/ 304800 h 877824"/>
              <a:gd name="connsiteX6" fmla="*/ 487680 w 1072896"/>
              <a:gd name="connsiteY6" fmla="*/ 353568 h 877824"/>
              <a:gd name="connsiteX7" fmla="*/ 597408 w 1072896"/>
              <a:gd name="connsiteY7" fmla="*/ 524256 h 877824"/>
              <a:gd name="connsiteX8" fmla="*/ 512064 w 1072896"/>
              <a:gd name="connsiteY8" fmla="*/ 670560 h 877824"/>
              <a:gd name="connsiteX9" fmla="*/ 560832 w 1072896"/>
              <a:gd name="connsiteY9" fmla="*/ 877824 h 877824"/>
              <a:gd name="connsiteX10" fmla="*/ 768096 w 1072896"/>
              <a:gd name="connsiteY10" fmla="*/ 719328 h 877824"/>
              <a:gd name="connsiteX11" fmla="*/ 1072896 w 1072896"/>
              <a:gd name="connsiteY11" fmla="*/ 853440 h 877824"/>
              <a:gd name="connsiteX12" fmla="*/ 926592 w 1072896"/>
              <a:gd name="connsiteY12" fmla="*/ 292608 h 87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2896" h="877824">
                <a:moveTo>
                  <a:pt x="926592" y="292608"/>
                </a:moveTo>
                <a:lnTo>
                  <a:pt x="487680" y="170688"/>
                </a:lnTo>
                <a:lnTo>
                  <a:pt x="402336" y="12192"/>
                </a:lnTo>
                <a:lnTo>
                  <a:pt x="170688" y="0"/>
                </a:lnTo>
                <a:lnTo>
                  <a:pt x="0" y="60960"/>
                </a:lnTo>
                <a:lnTo>
                  <a:pt x="219456" y="304800"/>
                </a:lnTo>
                <a:lnTo>
                  <a:pt x="487680" y="353568"/>
                </a:lnTo>
                <a:lnTo>
                  <a:pt x="597408" y="524256"/>
                </a:lnTo>
                <a:lnTo>
                  <a:pt x="512064" y="670560"/>
                </a:lnTo>
                <a:lnTo>
                  <a:pt x="560832" y="877824"/>
                </a:lnTo>
                <a:lnTo>
                  <a:pt x="768096" y="719328"/>
                </a:lnTo>
                <a:lnTo>
                  <a:pt x="1072896" y="853440"/>
                </a:lnTo>
                <a:lnTo>
                  <a:pt x="926592" y="292608"/>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フリーフォーム 11"/>
          <p:cNvSpPr/>
          <p:nvPr/>
        </p:nvSpPr>
        <p:spPr>
          <a:xfrm>
            <a:off x="2198863" y="4036114"/>
            <a:ext cx="298210" cy="432885"/>
          </a:xfrm>
          <a:custGeom>
            <a:avLst/>
            <a:gdLst>
              <a:gd name="connsiteX0" fmla="*/ 231648 w 377952"/>
              <a:gd name="connsiteY0" fmla="*/ 0 h 548640"/>
              <a:gd name="connsiteX1" fmla="*/ 0 w 377952"/>
              <a:gd name="connsiteY1" fmla="*/ 146304 h 548640"/>
              <a:gd name="connsiteX2" fmla="*/ 97536 w 377952"/>
              <a:gd name="connsiteY2" fmla="*/ 268224 h 548640"/>
              <a:gd name="connsiteX3" fmla="*/ 60960 w 377952"/>
              <a:gd name="connsiteY3" fmla="*/ 548640 h 548640"/>
              <a:gd name="connsiteX4" fmla="*/ 377952 w 377952"/>
              <a:gd name="connsiteY4" fmla="*/ 475488 h 548640"/>
              <a:gd name="connsiteX5" fmla="*/ 231648 w 377952"/>
              <a:gd name="connsiteY5"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952" h="548640">
                <a:moveTo>
                  <a:pt x="231648" y="0"/>
                </a:moveTo>
                <a:lnTo>
                  <a:pt x="0" y="146304"/>
                </a:lnTo>
                <a:lnTo>
                  <a:pt x="97536" y="268224"/>
                </a:lnTo>
                <a:lnTo>
                  <a:pt x="60960" y="548640"/>
                </a:lnTo>
                <a:lnTo>
                  <a:pt x="377952" y="475488"/>
                </a:lnTo>
                <a:lnTo>
                  <a:pt x="231648"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フリーフォーム 12"/>
          <p:cNvSpPr/>
          <p:nvPr/>
        </p:nvSpPr>
        <p:spPr>
          <a:xfrm>
            <a:off x="2381636" y="4632534"/>
            <a:ext cx="327069" cy="317449"/>
          </a:xfrm>
          <a:custGeom>
            <a:avLst/>
            <a:gdLst>
              <a:gd name="connsiteX0" fmla="*/ 0 w 414528"/>
              <a:gd name="connsiteY0" fmla="*/ 73152 h 402336"/>
              <a:gd name="connsiteX1" fmla="*/ 243840 w 414528"/>
              <a:gd name="connsiteY1" fmla="*/ 85344 h 402336"/>
              <a:gd name="connsiteX2" fmla="*/ 414528 w 414528"/>
              <a:gd name="connsiteY2" fmla="*/ 0 h 402336"/>
              <a:gd name="connsiteX3" fmla="*/ 390144 w 414528"/>
              <a:gd name="connsiteY3" fmla="*/ 402336 h 402336"/>
              <a:gd name="connsiteX4" fmla="*/ 0 w 414528"/>
              <a:gd name="connsiteY4" fmla="*/ 73152 h 402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 h="402336">
                <a:moveTo>
                  <a:pt x="0" y="73152"/>
                </a:moveTo>
                <a:lnTo>
                  <a:pt x="243840" y="85344"/>
                </a:lnTo>
                <a:lnTo>
                  <a:pt x="414528" y="0"/>
                </a:lnTo>
                <a:lnTo>
                  <a:pt x="390144" y="402336"/>
                </a:lnTo>
                <a:lnTo>
                  <a:pt x="0" y="73152"/>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4" name="フリーフォーム 13"/>
          <p:cNvSpPr/>
          <p:nvPr/>
        </p:nvSpPr>
        <p:spPr>
          <a:xfrm>
            <a:off x="2093046" y="5296291"/>
            <a:ext cx="336688" cy="548321"/>
          </a:xfrm>
          <a:custGeom>
            <a:avLst/>
            <a:gdLst>
              <a:gd name="connsiteX0" fmla="*/ 426720 w 426720"/>
              <a:gd name="connsiteY0" fmla="*/ 694944 h 694944"/>
              <a:gd name="connsiteX1" fmla="*/ 0 w 426720"/>
              <a:gd name="connsiteY1" fmla="*/ 341376 h 694944"/>
              <a:gd name="connsiteX2" fmla="*/ 207264 w 426720"/>
              <a:gd name="connsiteY2" fmla="*/ 0 h 694944"/>
              <a:gd name="connsiteX3" fmla="*/ 426720 w 426720"/>
              <a:gd name="connsiteY3" fmla="*/ 694944 h 694944"/>
            </a:gdLst>
            <a:ahLst/>
            <a:cxnLst>
              <a:cxn ang="0">
                <a:pos x="connsiteX0" y="connsiteY0"/>
              </a:cxn>
              <a:cxn ang="0">
                <a:pos x="connsiteX1" y="connsiteY1"/>
              </a:cxn>
              <a:cxn ang="0">
                <a:pos x="connsiteX2" y="connsiteY2"/>
              </a:cxn>
              <a:cxn ang="0">
                <a:pos x="connsiteX3" y="connsiteY3"/>
              </a:cxn>
            </a:cxnLst>
            <a:rect l="l" t="t" r="r" b="b"/>
            <a:pathLst>
              <a:path w="426720" h="694944">
                <a:moveTo>
                  <a:pt x="426720" y="694944"/>
                </a:moveTo>
                <a:lnTo>
                  <a:pt x="0" y="341376"/>
                </a:lnTo>
                <a:lnTo>
                  <a:pt x="207264" y="0"/>
                </a:lnTo>
                <a:lnTo>
                  <a:pt x="426720" y="694944"/>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5" name="フリーフォーム 14"/>
          <p:cNvSpPr/>
          <p:nvPr/>
        </p:nvSpPr>
        <p:spPr>
          <a:xfrm>
            <a:off x="2006469" y="4170790"/>
            <a:ext cx="134675" cy="125056"/>
          </a:xfrm>
          <a:custGeom>
            <a:avLst/>
            <a:gdLst>
              <a:gd name="connsiteX0" fmla="*/ 0 w 170688"/>
              <a:gd name="connsiteY0" fmla="*/ 0 h 158496"/>
              <a:gd name="connsiteX1" fmla="*/ 121920 w 170688"/>
              <a:gd name="connsiteY1" fmla="*/ 36576 h 158496"/>
              <a:gd name="connsiteX2" fmla="*/ 170688 w 170688"/>
              <a:gd name="connsiteY2" fmla="*/ 158496 h 158496"/>
              <a:gd name="connsiteX3" fmla="*/ 0 w 170688"/>
              <a:gd name="connsiteY3" fmla="*/ 134112 h 158496"/>
              <a:gd name="connsiteX4" fmla="*/ 0 w 170688"/>
              <a:gd name="connsiteY4" fmla="*/ 0 h 15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 h="158496">
                <a:moveTo>
                  <a:pt x="0" y="0"/>
                </a:moveTo>
                <a:lnTo>
                  <a:pt x="121920" y="36576"/>
                </a:lnTo>
                <a:lnTo>
                  <a:pt x="170688" y="158496"/>
                </a:lnTo>
                <a:lnTo>
                  <a:pt x="0" y="134112"/>
                </a:lnTo>
                <a:lnTo>
                  <a:pt x="0"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フリーフォーム 15"/>
          <p:cNvSpPr/>
          <p:nvPr/>
        </p:nvSpPr>
        <p:spPr>
          <a:xfrm>
            <a:off x="1948751" y="4430521"/>
            <a:ext cx="153915" cy="105816"/>
          </a:xfrm>
          <a:custGeom>
            <a:avLst/>
            <a:gdLst>
              <a:gd name="connsiteX0" fmla="*/ 48768 w 195072"/>
              <a:gd name="connsiteY0" fmla="*/ 0 h 134112"/>
              <a:gd name="connsiteX1" fmla="*/ 195072 w 195072"/>
              <a:gd name="connsiteY1" fmla="*/ 85344 h 134112"/>
              <a:gd name="connsiteX2" fmla="*/ 0 w 195072"/>
              <a:gd name="connsiteY2" fmla="*/ 134112 h 134112"/>
              <a:gd name="connsiteX3" fmla="*/ 48768 w 195072"/>
              <a:gd name="connsiteY3" fmla="*/ 0 h 134112"/>
            </a:gdLst>
            <a:ahLst/>
            <a:cxnLst>
              <a:cxn ang="0">
                <a:pos x="connsiteX0" y="connsiteY0"/>
              </a:cxn>
              <a:cxn ang="0">
                <a:pos x="connsiteX1" y="connsiteY1"/>
              </a:cxn>
              <a:cxn ang="0">
                <a:pos x="connsiteX2" y="connsiteY2"/>
              </a:cxn>
              <a:cxn ang="0">
                <a:pos x="connsiteX3" y="connsiteY3"/>
              </a:cxn>
            </a:cxnLst>
            <a:rect l="l" t="t" r="r" b="b"/>
            <a:pathLst>
              <a:path w="195072" h="134112">
                <a:moveTo>
                  <a:pt x="48768" y="0"/>
                </a:moveTo>
                <a:lnTo>
                  <a:pt x="195072" y="85344"/>
                </a:lnTo>
                <a:lnTo>
                  <a:pt x="0" y="134112"/>
                </a:lnTo>
                <a:lnTo>
                  <a:pt x="48768"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7" name="フリーフォーム 16"/>
          <p:cNvSpPr/>
          <p:nvPr/>
        </p:nvSpPr>
        <p:spPr>
          <a:xfrm>
            <a:off x="1689020" y="4190029"/>
            <a:ext cx="230872" cy="355928"/>
          </a:xfrm>
          <a:custGeom>
            <a:avLst/>
            <a:gdLst>
              <a:gd name="connsiteX0" fmla="*/ 36576 w 292608"/>
              <a:gd name="connsiteY0" fmla="*/ 0 h 451104"/>
              <a:gd name="connsiteX1" fmla="*/ 292608 w 292608"/>
              <a:gd name="connsiteY1" fmla="*/ 97536 h 451104"/>
              <a:gd name="connsiteX2" fmla="*/ 207264 w 292608"/>
              <a:gd name="connsiteY2" fmla="*/ 451104 h 451104"/>
              <a:gd name="connsiteX3" fmla="*/ 0 w 292608"/>
              <a:gd name="connsiteY3" fmla="*/ 365760 h 451104"/>
              <a:gd name="connsiteX4" fmla="*/ 36576 w 292608"/>
              <a:gd name="connsiteY4" fmla="*/ 0 h 45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 h="451104">
                <a:moveTo>
                  <a:pt x="36576" y="0"/>
                </a:moveTo>
                <a:lnTo>
                  <a:pt x="292608" y="97536"/>
                </a:lnTo>
                <a:lnTo>
                  <a:pt x="207264" y="451104"/>
                </a:lnTo>
                <a:lnTo>
                  <a:pt x="0" y="365760"/>
                </a:lnTo>
                <a:lnTo>
                  <a:pt x="36576"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8" name="フリーフォーム 17"/>
          <p:cNvSpPr/>
          <p:nvPr/>
        </p:nvSpPr>
        <p:spPr>
          <a:xfrm>
            <a:off x="1448529" y="2997190"/>
            <a:ext cx="278970" cy="202013"/>
          </a:xfrm>
          <a:custGeom>
            <a:avLst/>
            <a:gdLst>
              <a:gd name="connsiteX0" fmla="*/ 24384 w 353568"/>
              <a:gd name="connsiteY0" fmla="*/ 0 h 256032"/>
              <a:gd name="connsiteX1" fmla="*/ 0 w 353568"/>
              <a:gd name="connsiteY1" fmla="*/ 207264 h 256032"/>
              <a:gd name="connsiteX2" fmla="*/ 353568 w 353568"/>
              <a:gd name="connsiteY2" fmla="*/ 256032 h 256032"/>
              <a:gd name="connsiteX3" fmla="*/ 292608 w 353568"/>
              <a:gd name="connsiteY3" fmla="*/ 12192 h 256032"/>
              <a:gd name="connsiteX4" fmla="*/ 24384 w 353568"/>
              <a:gd name="connsiteY4" fmla="*/ 0 h 25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68" h="256032">
                <a:moveTo>
                  <a:pt x="24384" y="0"/>
                </a:moveTo>
                <a:lnTo>
                  <a:pt x="0" y="207264"/>
                </a:lnTo>
                <a:lnTo>
                  <a:pt x="353568" y="256032"/>
                </a:lnTo>
                <a:lnTo>
                  <a:pt x="292608" y="12192"/>
                </a:lnTo>
                <a:lnTo>
                  <a:pt x="24384" y="0"/>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9" name="フリーフォーム 18"/>
          <p:cNvSpPr/>
          <p:nvPr/>
        </p:nvSpPr>
        <p:spPr>
          <a:xfrm>
            <a:off x="1487007" y="3295400"/>
            <a:ext cx="202013" cy="365547"/>
          </a:xfrm>
          <a:custGeom>
            <a:avLst/>
            <a:gdLst>
              <a:gd name="connsiteX0" fmla="*/ 256032 w 256032"/>
              <a:gd name="connsiteY0" fmla="*/ 48768 h 463296"/>
              <a:gd name="connsiteX1" fmla="*/ 207264 w 256032"/>
              <a:gd name="connsiteY1" fmla="*/ 451104 h 463296"/>
              <a:gd name="connsiteX2" fmla="*/ 12192 w 256032"/>
              <a:gd name="connsiteY2" fmla="*/ 463296 h 463296"/>
              <a:gd name="connsiteX3" fmla="*/ 0 w 256032"/>
              <a:gd name="connsiteY3" fmla="*/ 0 h 463296"/>
              <a:gd name="connsiteX4" fmla="*/ 256032 w 256032"/>
              <a:gd name="connsiteY4" fmla="*/ 48768 h 46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 h="463296">
                <a:moveTo>
                  <a:pt x="256032" y="48768"/>
                </a:moveTo>
                <a:lnTo>
                  <a:pt x="207264" y="451104"/>
                </a:lnTo>
                <a:lnTo>
                  <a:pt x="12192" y="463296"/>
                </a:lnTo>
                <a:lnTo>
                  <a:pt x="0" y="0"/>
                </a:lnTo>
                <a:lnTo>
                  <a:pt x="256032" y="48768"/>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0" name="フリーフォーム 19"/>
          <p:cNvSpPr/>
          <p:nvPr/>
        </p:nvSpPr>
        <p:spPr>
          <a:xfrm>
            <a:off x="1477388" y="3766764"/>
            <a:ext cx="307829" cy="538701"/>
          </a:xfrm>
          <a:custGeom>
            <a:avLst/>
            <a:gdLst>
              <a:gd name="connsiteX0" fmla="*/ 60960 w 390144"/>
              <a:gd name="connsiteY0" fmla="*/ 682752 h 682752"/>
              <a:gd name="connsiteX1" fmla="*/ 0 w 390144"/>
              <a:gd name="connsiteY1" fmla="*/ 36576 h 682752"/>
              <a:gd name="connsiteX2" fmla="*/ 390144 w 390144"/>
              <a:gd name="connsiteY2" fmla="*/ 0 h 682752"/>
              <a:gd name="connsiteX3" fmla="*/ 390144 w 390144"/>
              <a:gd name="connsiteY3" fmla="*/ 243840 h 682752"/>
              <a:gd name="connsiteX4" fmla="*/ 170688 w 390144"/>
              <a:gd name="connsiteY4" fmla="*/ 377952 h 682752"/>
              <a:gd name="connsiteX5" fmla="*/ 60960 w 390144"/>
              <a:gd name="connsiteY5" fmla="*/ 682752 h 68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144" h="682752">
                <a:moveTo>
                  <a:pt x="60960" y="682752"/>
                </a:moveTo>
                <a:lnTo>
                  <a:pt x="0" y="36576"/>
                </a:lnTo>
                <a:lnTo>
                  <a:pt x="390144" y="0"/>
                </a:lnTo>
                <a:lnTo>
                  <a:pt x="390144" y="243840"/>
                </a:lnTo>
                <a:lnTo>
                  <a:pt x="170688" y="377952"/>
                </a:lnTo>
                <a:lnTo>
                  <a:pt x="60960" y="682752"/>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フリーフォーム 20"/>
          <p:cNvSpPr/>
          <p:nvPr/>
        </p:nvSpPr>
        <p:spPr>
          <a:xfrm>
            <a:off x="2506692" y="3939918"/>
            <a:ext cx="365547" cy="346308"/>
          </a:xfrm>
          <a:custGeom>
            <a:avLst/>
            <a:gdLst>
              <a:gd name="connsiteX0" fmla="*/ 0 w 463296"/>
              <a:gd name="connsiteY0" fmla="*/ 109728 h 438912"/>
              <a:gd name="connsiteX1" fmla="*/ 256032 w 463296"/>
              <a:gd name="connsiteY1" fmla="*/ 0 h 438912"/>
              <a:gd name="connsiteX2" fmla="*/ 365760 w 463296"/>
              <a:gd name="connsiteY2" fmla="*/ 48768 h 438912"/>
              <a:gd name="connsiteX3" fmla="*/ 463296 w 463296"/>
              <a:gd name="connsiteY3" fmla="*/ 402336 h 438912"/>
              <a:gd name="connsiteX4" fmla="*/ 377952 w 463296"/>
              <a:gd name="connsiteY4" fmla="*/ 438912 h 438912"/>
              <a:gd name="connsiteX5" fmla="*/ 0 w 463296"/>
              <a:gd name="connsiteY5" fmla="*/ 109728 h 4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296" h="438912">
                <a:moveTo>
                  <a:pt x="0" y="109728"/>
                </a:moveTo>
                <a:lnTo>
                  <a:pt x="256032" y="0"/>
                </a:lnTo>
                <a:lnTo>
                  <a:pt x="365760" y="48768"/>
                </a:lnTo>
                <a:lnTo>
                  <a:pt x="463296" y="402336"/>
                </a:lnTo>
                <a:lnTo>
                  <a:pt x="377952" y="438912"/>
                </a:lnTo>
                <a:lnTo>
                  <a:pt x="0" y="109728"/>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2" name="フリーフォーム 21"/>
          <p:cNvSpPr/>
          <p:nvPr/>
        </p:nvSpPr>
        <p:spPr>
          <a:xfrm>
            <a:off x="1737119" y="2015985"/>
            <a:ext cx="375167" cy="230872"/>
          </a:xfrm>
          <a:custGeom>
            <a:avLst/>
            <a:gdLst>
              <a:gd name="connsiteX0" fmla="*/ 0 w 475488"/>
              <a:gd name="connsiteY0" fmla="*/ 48768 h 292608"/>
              <a:gd name="connsiteX1" fmla="*/ 73152 w 475488"/>
              <a:gd name="connsiteY1" fmla="*/ 292608 h 292608"/>
              <a:gd name="connsiteX2" fmla="*/ 475488 w 475488"/>
              <a:gd name="connsiteY2" fmla="*/ 219456 h 292608"/>
              <a:gd name="connsiteX3" fmla="*/ 475488 w 475488"/>
              <a:gd name="connsiteY3" fmla="*/ 0 h 292608"/>
              <a:gd name="connsiteX4" fmla="*/ 0 w 475488"/>
              <a:gd name="connsiteY4" fmla="*/ 48768 h 292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292608">
                <a:moveTo>
                  <a:pt x="0" y="48768"/>
                </a:moveTo>
                <a:lnTo>
                  <a:pt x="73152" y="292608"/>
                </a:lnTo>
                <a:lnTo>
                  <a:pt x="475488" y="219456"/>
                </a:lnTo>
                <a:lnTo>
                  <a:pt x="475488" y="0"/>
                </a:lnTo>
                <a:lnTo>
                  <a:pt x="0" y="48768"/>
                </a:lnTo>
                <a:close/>
              </a:path>
            </a:pathLst>
          </a:custGeom>
          <a:pattFill prst="ltUpDiag">
            <a:fgClr>
              <a:srgbClr val="008080"/>
            </a:fgClr>
            <a:bgClr>
              <a:schemeClr val="bg1"/>
            </a:bgClr>
          </a:pattFill>
          <a:ln>
            <a:solidFill>
              <a:srgbClr val="0080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4" name="フリーフォーム 23"/>
          <p:cNvSpPr/>
          <p:nvPr/>
        </p:nvSpPr>
        <p:spPr>
          <a:xfrm>
            <a:off x="2017525" y="2830211"/>
            <a:ext cx="279975" cy="269207"/>
          </a:xfrm>
          <a:custGeom>
            <a:avLst/>
            <a:gdLst>
              <a:gd name="connsiteX0" fmla="*/ 54591 w 354841"/>
              <a:gd name="connsiteY0" fmla="*/ 0 h 341194"/>
              <a:gd name="connsiteX1" fmla="*/ 0 w 354841"/>
              <a:gd name="connsiteY1" fmla="*/ 177421 h 341194"/>
              <a:gd name="connsiteX2" fmla="*/ 27295 w 354841"/>
              <a:gd name="connsiteY2" fmla="*/ 313898 h 341194"/>
              <a:gd name="connsiteX3" fmla="*/ 354841 w 354841"/>
              <a:gd name="connsiteY3" fmla="*/ 341194 h 341194"/>
              <a:gd name="connsiteX4" fmla="*/ 259307 w 354841"/>
              <a:gd name="connsiteY4" fmla="*/ 191068 h 341194"/>
              <a:gd name="connsiteX5" fmla="*/ 191068 w 354841"/>
              <a:gd name="connsiteY5" fmla="*/ 27295 h 341194"/>
              <a:gd name="connsiteX6" fmla="*/ 54591 w 354841"/>
              <a:gd name="connsiteY6" fmla="*/ 0 h 34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41" h="341194">
                <a:moveTo>
                  <a:pt x="54591" y="0"/>
                </a:moveTo>
                <a:lnTo>
                  <a:pt x="0" y="177421"/>
                </a:lnTo>
                <a:lnTo>
                  <a:pt x="27295" y="313898"/>
                </a:lnTo>
                <a:lnTo>
                  <a:pt x="354841" y="341194"/>
                </a:lnTo>
                <a:lnTo>
                  <a:pt x="259307" y="191068"/>
                </a:lnTo>
                <a:lnTo>
                  <a:pt x="191068" y="27295"/>
                </a:lnTo>
                <a:lnTo>
                  <a:pt x="54591" y="0"/>
                </a:lnTo>
                <a:close/>
              </a:path>
            </a:pathLst>
          </a:custGeom>
          <a:pattFill prst="ltUpDiag">
            <a:fgClr>
              <a:srgbClr val="008080"/>
            </a:fgClr>
            <a:bgClr>
              <a:schemeClr val="bg1"/>
            </a:bgClr>
          </a:patt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5" name="フリーフォーム 24"/>
          <p:cNvSpPr/>
          <p:nvPr/>
        </p:nvSpPr>
        <p:spPr>
          <a:xfrm>
            <a:off x="1812927" y="2711759"/>
            <a:ext cx="150756" cy="463036"/>
          </a:xfrm>
          <a:custGeom>
            <a:avLst/>
            <a:gdLst>
              <a:gd name="connsiteX0" fmla="*/ 0 w 191069"/>
              <a:gd name="connsiteY0" fmla="*/ 0 h 586854"/>
              <a:gd name="connsiteX1" fmla="*/ 191069 w 191069"/>
              <a:gd name="connsiteY1" fmla="*/ 81887 h 586854"/>
              <a:gd name="connsiteX2" fmla="*/ 150126 w 191069"/>
              <a:gd name="connsiteY2" fmla="*/ 177421 h 586854"/>
              <a:gd name="connsiteX3" fmla="*/ 95535 w 191069"/>
              <a:gd name="connsiteY3" fmla="*/ 232012 h 586854"/>
              <a:gd name="connsiteX4" fmla="*/ 150126 w 191069"/>
              <a:gd name="connsiteY4" fmla="*/ 586854 h 586854"/>
              <a:gd name="connsiteX5" fmla="*/ 13648 w 191069"/>
              <a:gd name="connsiteY5" fmla="*/ 136478 h 586854"/>
              <a:gd name="connsiteX6" fmla="*/ 0 w 191069"/>
              <a:gd name="connsiteY6" fmla="*/ 0 h 5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69" h="586854">
                <a:moveTo>
                  <a:pt x="0" y="0"/>
                </a:moveTo>
                <a:lnTo>
                  <a:pt x="191069" y="81887"/>
                </a:lnTo>
                <a:lnTo>
                  <a:pt x="150126" y="177421"/>
                </a:lnTo>
                <a:lnTo>
                  <a:pt x="95535" y="232012"/>
                </a:lnTo>
                <a:lnTo>
                  <a:pt x="150126" y="586854"/>
                </a:lnTo>
                <a:lnTo>
                  <a:pt x="13648" y="136478"/>
                </a:lnTo>
                <a:lnTo>
                  <a:pt x="0" y="0"/>
                </a:lnTo>
                <a:close/>
              </a:path>
            </a:pathLst>
          </a:custGeom>
          <a:pattFill prst="ltUpDiag">
            <a:fgClr>
              <a:srgbClr val="008080"/>
            </a:fgClr>
            <a:bgClr>
              <a:schemeClr val="bg1"/>
            </a:bgClr>
          </a:patt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6" name="フリーフォーム 25"/>
          <p:cNvSpPr/>
          <p:nvPr/>
        </p:nvSpPr>
        <p:spPr>
          <a:xfrm>
            <a:off x="1123758" y="2281028"/>
            <a:ext cx="279975" cy="258439"/>
          </a:xfrm>
          <a:custGeom>
            <a:avLst/>
            <a:gdLst>
              <a:gd name="connsiteX0" fmla="*/ 354841 w 354841"/>
              <a:gd name="connsiteY0" fmla="*/ 0 h 327546"/>
              <a:gd name="connsiteX1" fmla="*/ 341194 w 354841"/>
              <a:gd name="connsiteY1" fmla="*/ 259307 h 327546"/>
              <a:gd name="connsiteX2" fmla="*/ 259307 w 354841"/>
              <a:gd name="connsiteY2" fmla="*/ 327546 h 327546"/>
              <a:gd name="connsiteX3" fmla="*/ 0 w 354841"/>
              <a:gd name="connsiteY3" fmla="*/ 286603 h 327546"/>
              <a:gd name="connsiteX4" fmla="*/ 354841 w 354841"/>
              <a:gd name="connsiteY4" fmla="*/ 0 h 32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41" h="327546">
                <a:moveTo>
                  <a:pt x="354841" y="0"/>
                </a:moveTo>
                <a:lnTo>
                  <a:pt x="341194" y="259307"/>
                </a:lnTo>
                <a:lnTo>
                  <a:pt x="259307" y="327546"/>
                </a:lnTo>
                <a:lnTo>
                  <a:pt x="0" y="286603"/>
                </a:lnTo>
                <a:lnTo>
                  <a:pt x="354841" y="0"/>
                </a:lnTo>
                <a:close/>
              </a:path>
            </a:pathLst>
          </a:custGeom>
          <a:pattFill prst="ltUpDiag">
            <a:fgClr>
              <a:srgbClr val="008080"/>
            </a:fgClr>
            <a:bgClr>
              <a:schemeClr val="bg1"/>
            </a:bgClr>
          </a:patt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7" name="フリーフォーム 26"/>
          <p:cNvSpPr/>
          <p:nvPr/>
        </p:nvSpPr>
        <p:spPr>
          <a:xfrm>
            <a:off x="1339123" y="2700991"/>
            <a:ext cx="172292" cy="193829"/>
          </a:xfrm>
          <a:custGeom>
            <a:avLst/>
            <a:gdLst>
              <a:gd name="connsiteX0" fmla="*/ 0 w 218364"/>
              <a:gd name="connsiteY0" fmla="*/ 0 h 245659"/>
              <a:gd name="connsiteX1" fmla="*/ 204716 w 218364"/>
              <a:gd name="connsiteY1" fmla="*/ 13647 h 245659"/>
              <a:gd name="connsiteX2" fmla="*/ 218364 w 218364"/>
              <a:gd name="connsiteY2" fmla="*/ 136477 h 245659"/>
              <a:gd name="connsiteX3" fmla="*/ 81886 w 218364"/>
              <a:gd name="connsiteY3" fmla="*/ 245659 h 245659"/>
              <a:gd name="connsiteX4" fmla="*/ 0 w 218364"/>
              <a:gd name="connsiteY4" fmla="*/ 150125 h 245659"/>
              <a:gd name="connsiteX5" fmla="*/ 0 w 218364"/>
              <a:gd name="connsiteY5" fmla="*/ 0 h 24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64" h="245659">
                <a:moveTo>
                  <a:pt x="0" y="0"/>
                </a:moveTo>
                <a:lnTo>
                  <a:pt x="204716" y="13647"/>
                </a:lnTo>
                <a:lnTo>
                  <a:pt x="218364" y="136477"/>
                </a:lnTo>
                <a:lnTo>
                  <a:pt x="81886" y="245659"/>
                </a:lnTo>
                <a:lnTo>
                  <a:pt x="0" y="150125"/>
                </a:lnTo>
                <a:lnTo>
                  <a:pt x="0" y="0"/>
                </a:lnTo>
                <a:close/>
              </a:path>
            </a:pathLst>
          </a:custGeom>
          <a:pattFill prst="ltUpDiag">
            <a:fgClr>
              <a:srgbClr val="008080"/>
            </a:fgClr>
            <a:bgClr>
              <a:schemeClr val="bg1"/>
            </a:bgClr>
          </a:patt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9" name="フリーフォーム 28"/>
          <p:cNvSpPr/>
          <p:nvPr/>
        </p:nvSpPr>
        <p:spPr>
          <a:xfrm>
            <a:off x="1349892" y="3734746"/>
            <a:ext cx="193829" cy="882999"/>
          </a:xfrm>
          <a:custGeom>
            <a:avLst/>
            <a:gdLst>
              <a:gd name="connsiteX0" fmla="*/ 0 w 245659"/>
              <a:gd name="connsiteY0" fmla="*/ 0 h 1119116"/>
              <a:gd name="connsiteX1" fmla="*/ 54591 w 245659"/>
              <a:gd name="connsiteY1" fmla="*/ 0 h 1119116"/>
              <a:gd name="connsiteX2" fmla="*/ 81886 w 245659"/>
              <a:gd name="connsiteY2" fmla="*/ 709683 h 1119116"/>
              <a:gd name="connsiteX3" fmla="*/ 245659 w 245659"/>
              <a:gd name="connsiteY3" fmla="*/ 1023582 h 1119116"/>
              <a:gd name="connsiteX4" fmla="*/ 204716 w 245659"/>
              <a:gd name="connsiteY4" fmla="*/ 1119116 h 1119116"/>
              <a:gd name="connsiteX5" fmla="*/ 54591 w 245659"/>
              <a:gd name="connsiteY5" fmla="*/ 941695 h 1119116"/>
              <a:gd name="connsiteX6" fmla="*/ 0 w 245659"/>
              <a:gd name="connsiteY6" fmla="*/ 0 h 111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59" h="1119116">
                <a:moveTo>
                  <a:pt x="0" y="0"/>
                </a:moveTo>
                <a:lnTo>
                  <a:pt x="54591" y="0"/>
                </a:lnTo>
                <a:lnTo>
                  <a:pt x="81886" y="709683"/>
                </a:lnTo>
                <a:lnTo>
                  <a:pt x="245659" y="1023582"/>
                </a:lnTo>
                <a:lnTo>
                  <a:pt x="204716" y="1119116"/>
                </a:lnTo>
                <a:lnTo>
                  <a:pt x="54591" y="941695"/>
                </a:lnTo>
                <a:lnTo>
                  <a:pt x="0" y="0"/>
                </a:lnTo>
                <a:close/>
              </a:path>
            </a:pathLst>
          </a:custGeom>
          <a:pattFill prst="ltUpDiag">
            <a:fgClr>
              <a:srgbClr val="008080"/>
            </a:fgClr>
            <a:bgClr>
              <a:schemeClr val="bg1"/>
            </a:bgClr>
          </a:patt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0" name="フリーフォーム 29"/>
          <p:cNvSpPr/>
          <p:nvPr/>
        </p:nvSpPr>
        <p:spPr>
          <a:xfrm>
            <a:off x="2275964" y="4413148"/>
            <a:ext cx="473804" cy="193829"/>
          </a:xfrm>
          <a:custGeom>
            <a:avLst/>
            <a:gdLst>
              <a:gd name="connsiteX0" fmla="*/ 600501 w 600501"/>
              <a:gd name="connsiteY0" fmla="*/ 0 h 245659"/>
              <a:gd name="connsiteX1" fmla="*/ 191069 w 600501"/>
              <a:gd name="connsiteY1" fmla="*/ 163773 h 245659"/>
              <a:gd name="connsiteX2" fmla="*/ 0 w 600501"/>
              <a:gd name="connsiteY2" fmla="*/ 191068 h 245659"/>
              <a:gd name="connsiteX3" fmla="*/ 177421 w 600501"/>
              <a:gd name="connsiteY3" fmla="*/ 245659 h 245659"/>
              <a:gd name="connsiteX4" fmla="*/ 559558 w 600501"/>
              <a:gd name="connsiteY4" fmla="*/ 150125 h 245659"/>
              <a:gd name="connsiteX5" fmla="*/ 600501 w 600501"/>
              <a:gd name="connsiteY5" fmla="*/ 0 h 24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501" h="245659">
                <a:moveTo>
                  <a:pt x="600501" y="0"/>
                </a:moveTo>
                <a:lnTo>
                  <a:pt x="191069" y="163773"/>
                </a:lnTo>
                <a:lnTo>
                  <a:pt x="0" y="191068"/>
                </a:lnTo>
                <a:lnTo>
                  <a:pt x="177421" y="245659"/>
                </a:lnTo>
                <a:lnTo>
                  <a:pt x="559558" y="150125"/>
                </a:lnTo>
                <a:lnTo>
                  <a:pt x="600501" y="0"/>
                </a:lnTo>
                <a:close/>
              </a:path>
            </a:pathLst>
          </a:custGeom>
          <a:pattFill prst="ltUpDiag">
            <a:fgClr>
              <a:srgbClr val="008080"/>
            </a:fgClr>
            <a:bgClr>
              <a:schemeClr val="bg1"/>
            </a:bgClr>
          </a:patt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2" name="テキスト ボックス 31"/>
          <p:cNvSpPr txBox="1"/>
          <p:nvPr/>
        </p:nvSpPr>
        <p:spPr>
          <a:xfrm>
            <a:off x="4734817" y="2197740"/>
            <a:ext cx="4138863" cy="1200329"/>
          </a:xfrm>
          <a:prstGeom prst="rect">
            <a:avLst/>
          </a:prstGeom>
          <a:solidFill>
            <a:srgbClr val="FF6600"/>
          </a:solidFill>
          <a:ln w="19050">
            <a:solidFill>
              <a:srgbClr val="FF6600"/>
            </a:solidFill>
          </a:ln>
        </p:spPr>
        <p:txBody>
          <a:bodyPr wrap="square" rtlCol="0">
            <a:spAutoFit/>
          </a:bodyPr>
          <a:lstStyle/>
          <a:p>
            <a:r>
              <a:rPr kumimoji="1" lang="ja-JP" altLang="en-US" sz="3600" dirty="0">
                <a:solidFill>
                  <a:schemeClr val="bg1"/>
                </a:solidFill>
                <a:latin typeface="+mn-ea"/>
                <a:ea typeface="+mn-ea"/>
              </a:rPr>
              <a:t>学生街</a:t>
            </a:r>
            <a:endParaRPr kumimoji="1" lang="en-US" altLang="ja-JP" sz="3600" dirty="0">
              <a:solidFill>
                <a:schemeClr val="bg1"/>
              </a:solidFill>
              <a:latin typeface="+mn-ea"/>
              <a:ea typeface="+mn-ea"/>
            </a:endParaRPr>
          </a:p>
          <a:p>
            <a:r>
              <a:rPr kumimoji="1" lang="ja-JP" altLang="en-US" sz="3600" dirty="0">
                <a:solidFill>
                  <a:schemeClr val="bg1"/>
                </a:solidFill>
                <a:latin typeface="+mn-ea"/>
                <a:ea typeface="+mn-ea"/>
              </a:rPr>
              <a:t>大通り沿い</a:t>
            </a:r>
          </a:p>
        </p:txBody>
      </p:sp>
      <p:sp>
        <p:nvSpPr>
          <p:cNvPr id="51" name="テキスト ボックス 50"/>
          <p:cNvSpPr txBox="1"/>
          <p:nvPr/>
        </p:nvSpPr>
        <p:spPr>
          <a:xfrm>
            <a:off x="4734793" y="4970286"/>
            <a:ext cx="4138863" cy="1200329"/>
          </a:xfrm>
          <a:prstGeom prst="rect">
            <a:avLst/>
          </a:prstGeom>
          <a:solidFill>
            <a:srgbClr val="008080"/>
          </a:solidFill>
          <a:ln w="19050">
            <a:solidFill>
              <a:srgbClr val="008080"/>
            </a:solidFill>
          </a:ln>
        </p:spPr>
        <p:txBody>
          <a:bodyPr wrap="square" rtlCol="0">
            <a:spAutoFit/>
          </a:bodyPr>
          <a:lstStyle/>
          <a:p>
            <a:r>
              <a:rPr kumimoji="1" lang="ja-JP" altLang="en-US" sz="3600" dirty="0">
                <a:solidFill>
                  <a:schemeClr val="bg1"/>
                </a:solidFill>
                <a:latin typeface="+mn-ea"/>
                <a:ea typeface="+mn-ea"/>
              </a:rPr>
              <a:t>高齢者が多い地域</a:t>
            </a:r>
            <a:endParaRPr kumimoji="1" lang="en-US" altLang="ja-JP" sz="3600" dirty="0">
              <a:solidFill>
                <a:schemeClr val="bg1"/>
              </a:solidFill>
              <a:latin typeface="+mn-ea"/>
              <a:ea typeface="+mn-ea"/>
            </a:endParaRPr>
          </a:p>
          <a:p>
            <a:r>
              <a:rPr kumimoji="1" lang="ja-JP" altLang="en-US" sz="3600" dirty="0">
                <a:solidFill>
                  <a:schemeClr val="bg1"/>
                </a:solidFill>
                <a:latin typeface="+mn-ea"/>
                <a:ea typeface="+mn-ea"/>
              </a:rPr>
              <a:t>住宅街</a:t>
            </a:r>
          </a:p>
        </p:txBody>
      </p:sp>
      <p:sp>
        <p:nvSpPr>
          <p:cNvPr id="33" name="テキスト ボックス 32"/>
          <p:cNvSpPr txBox="1"/>
          <p:nvPr/>
        </p:nvSpPr>
        <p:spPr>
          <a:xfrm>
            <a:off x="4734792" y="1796103"/>
            <a:ext cx="4138863" cy="400110"/>
          </a:xfrm>
          <a:prstGeom prst="rect">
            <a:avLst/>
          </a:prstGeom>
          <a:noFill/>
          <a:ln w="19050">
            <a:solidFill>
              <a:srgbClr val="FF6600"/>
            </a:solidFill>
          </a:ln>
        </p:spPr>
        <p:txBody>
          <a:bodyPr wrap="square" rtlCol="0">
            <a:spAutoFit/>
          </a:bodyPr>
          <a:lstStyle/>
          <a:p>
            <a:r>
              <a:rPr kumimoji="1" lang="en-US" altLang="ja-JP" sz="2000" dirty="0">
                <a:latin typeface="+mn-ea"/>
                <a:ea typeface="+mn-ea"/>
              </a:rPr>
              <a:t>24</a:t>
            </a:r>
            <a:r>
              <a:rPr kumimoji="1" lang="ja-JP" altLang="en-US" sz="2000" dirty="0">
                <a:latin typeface="+mn-ea"/>
                <a:ea typeface="+mn-ea"/>
              </a:rPr>
              <a:t>時間営業が必要な地域</a:t>
            </a:r>
          </a:p>
        </p:txBody>
      </p:sp>
      <p:sp>
        <p:nvSpPr>
          <p:cNvPr id="53" name="テキスト ボックス 52"/>
          <p:cNvSpPr txBox="1"/>
          <p:nvPr/>
        </p:nvSpPr>
        <p:spPr>
          <a:xfrm>
            <a:off x="4734792" y="4255625"/>
            <a:ext cx="4138863" cy="707886"/>
          </a:xfrm>
          <a:prstGeom prst="rect">
            <a:avLst/>
          </a:prstGeom>
          <a:noFill/>
          <a:ln w="19050">
            <a:solidFill>
              <a:srgbClr val="008080"/>
            </a:solidFill>
          </a:ln>
        </p:spPr>
        <p:txBody>
          <a:bodyPr wrap="square" rtlCol="0">
            <a:spAutoFit/>
          </a:bodyPr>
          <a:lstStyle/>
          <a:p>
            <a:r>
              <a:rPr kumimoji="1" lang="en-US" altLang="ja-JP" sz="2000" dirty="0">
                <a:latin typeface="+mn-ea"/>
                <a:ea typeface="+mn-ea"/>
              </a:rPr>
              <a:t>24</a:t>
            </a:r>
            <a:r>
              <a:rPr kumimoji="1" lang="ja-JP" altLang="en-US" sz="2000" dirty="0">
                <a:latin typeface="+mn-ea"/>
                <a:ea typeface="+mn-ea"/>
              </a:rPr>
              <a:t>時間営業が不必要な可能性が</a:t>
            </a:r>
            <a:endParaRPr kumimoji="1" lang="en-US" altLang="ja-JP" sz="2000" dirty="0">
              <a:latin typeface="+mn-ea"/>
              <a:ea typeface="+mn-ea"/>
            </a:endParaRPr>
          </a:p>
          <a:p>
            <a:r>
              <a:rPr kumimoji="1" lang="ja-JP" altLang="en-US" sz="2000" dirty="0">
                <a:latin typeface="+mn-ea"/>
                <a:ea typeface="+mn-ea"/>
              </a:rPr>
              <a:t>ある地域</a:t>
            </a:r>
          </a:p>
        </p:txBody>
      </p:sp>
    </p:spTree>
    <p:extLst>
      <p:ext uri="{BB962C8B-B14F-4D97-AF65-F5344CB8AC3E}">
        <p14:creationId xmlns:p14="http://schemas.microsoft.com/office/powerpoint/2010/main" val="793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9" grpId="0" animBg="1"/>
      <p:bldP spid="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818" name="Group 2"/>
          <p:cNvGrpSpPr>
            <a:grpSpLocks/>
          </p:cNvGrpSpPr>
          <p:nvPr/>
        </p:nvGrpSpPr>
        <p:grpSpPr bwMode="auto">
          <a:xfrm>
            <a:off x="0" y="0"/>
            <a:ext cx="9144000" cy="1052513"/>
            <a:chOff x="0" y="0"/>
            <a:chExt cx="5760" cy="663"/>
          </a:xfrm>
        </p:grpSpPr>
        <p:sp>
          <p:nvSpPr>
            <p:cNvPr id="290823" name="Rectangle 3"/>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chemeClr val="bg1"/>
                </a:solidFill>
                <a:latin typeface="Arial Narrow" panose="020B0606020202030204" pitchFamily="34" charset="0"/>
              </a:endParaRPr>
            </a:p>
          </p:txBody>
        </p:sp>
        <p:sp>
          <p:nvSpPr>
            <p:cNvPr id="290824" name="Rectangle 4"/>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ja-JP" altLang="en-US">
                <a:solidFill>
                  <a:schemeClr val="bg1"/>
                </a:solidFill>
                <a:latin typeface="Arial Narrow" panose="020B0606020202030204" pitchFamily="34" charset="0"/>
              </a:endParaRPr>
            </a:p>
          </p:txBody>
        </p:sp>
      </p:grpSp>
      <p:sp>
        <p:nvSpPr>
          <p:cNvPr id="290819" name="Rectangle 5"/>
          <p:cNvSpPr>
            <a:spLocks noGrp="1" noChangeArrowheads="1"/>
          </p:cNvSpPr>
          <p:nvPr>
            <p:ph type="title"/>
          </p:nvPr>
        </p:nvSpPr>
        <p:spPr>
          <a:xfrm>
            <a:off x="468313" y="-23131"/>
            <a:ext cx="8229600" cy="1143000"/>
          </a:xfrm>
        </p:spPr>
        <p:txBody>
          <a:bodyPr/>
          <a:lstStyle/>
          <a:p>
            <a:pPr eaLnBrk="1" hangingPunct="1"/>
            <a:r>
              <a:rPr lang="ja-JP" altLang="en-US" dirty="0">
                <a:solidFill>
                  <a:schemeClr val="bg1"/>
                </a:solidFill>
              </a:rPr>
              <a:t>謝辞</a:t>
            </a:r>
            <a:endParaRPr lang="en-US" altLang="ja-JP" dirty="0">
              <a:solidFill>
                <a:schemeClr val="bg1"/>
              </a:solidFill>
            </a:endParaRPr>
          </a:p>
        </p:txBody>
      </p:sp>
      <p:sp>
        <p:nvSpPr>
          <p:cNvPr id="2" name="テキスト ボックス 1"/>
          <p:cNvSpPr txBox="1"/>
          <p:nvPr/>
        </p:nvSpPr>
        <p:spPr>
          <a:xfrm>
            <a:off x="1763688" y="1995453"/>
            <a:ext cx="184666" cy="369332"/>
          </a:xfrm>
          <a:prstGeom prst="rect">
            <a:avLst/>
          </a:prstGeom>
          <a:noFill/>
        </p:spPr>
        <p:txBody>
          <a:bodyPr wrap="none" rtlCol="0">
            <a:spAutoFit/>
          </a:bodyPr>
          <a:lstStyle/>
          <a:p>
            <a:endParaRPr lang="ja-JP" altLang="en-US" dirty="0">
              <a:solidFill>
                <a:prstClr val="black"/>
              </a:solidFill>
            </a:endParaRPr>
          </a:p>
        </p:txBody>
      </p:sp>
      <p:sp>
        <p:nvSpPr>
          <p:cNvPr id="5" name="テキスト ボックス 4"/>
          <p:cNvSpPr txBox="1"/>
          <p:nvPr/>
        </p:nvSpPr>
        <p:spPr>
          <a:xfrm>
            <a:off x="0" y="1278642"/>
            <a:ext cx="9264770" cy="609398"/>
          </a:xfrm>
          <a:prstGeom prst="rect">
            <a:avLst/>
          </a:prstGeom>
          <a:noFill/>
        </p:spPr>
        <p:txBody>
          <a:bodyPr wrap="square" rtlCol="0">
            <a:spAutoFit/>
          </a:bodyPr>
          <a:lstStyle/>
          <a:p>
            <a:pPr algn="ctr">
              <a:lnSpc>
                <a:spcPct val="120000"/>
              </a:lnSpc>
            </a:pPr>
            <a:r>
              <a:rPr lang="ja-JP" altLang="en-US" sz="2800" dirty="0">
                <a:solidFill>
                  <a:prstClr val="black"/>
                </a:solidFill>
              </a:rPr>
              <a:t>本実習でお世話になった皆様に厚く御礼申し上げます。</a:t>
            </a:r>
            <a:endParaRPr lang="en-US" altLang="ja-JP" dirty="0">
              <a:solidFill>
                <a:prstClr val="black"/>
              </a:solidFill>
            </a:endParaRPr>
          </a:p>
        </p:txBody>
      </p:sp>
      <p:sp>
        <p:nvSpPr>
          <p:cNvPr id="6" name="正方形/長方形 5"/>
          <p:cNvSpPr/>
          <p:nvPr/>
        </p:nvSpPr>
        <p:spPr>
          <a:xfrm>
            <a:off x="468313" y="2180119"/>
            <a:ext cx="8613831" cy="4093428"/>
          </a:xfrm>
          <a:prstGeom prst="rect">
            <a:avLst/>
          </a:prstGeom>
        </p:spPr>
        <p:txBody>
          <a:bodyPr wrap="square">
            <a:spAutoFit/>
          </a:bodyPr>
          <a:lstStyle/>
          <a:p>
            <a:pPr lvl="0"/>
            <a:r>
              <a:rPr lang="ja-JP" altLang="en-US" sz="2000" dirty="0">
                <a:solidFill>
                  <a:prstClr val="black"/>
                </a:solidFill>
              </a:rPr>
              <a:t>・</a:t>
            </a:r>
            <a:r>
              <a:rPr lang="ja-JP" altLang="en-US" sz="2000" dirty="0"/>
              <a:t>セブンイレブンつくば国際会議場前店　オーナー　下水流 大介様 </a:t>
            </a:r>
            <a:endParaRPr lang="en-US" altLang="ja-JP" sz="2000" dirty="0"/>
          </a:p>
          <a:p>
            <a:pPr lvl="0"/>
            <a:r>
              <a:rPr lang="ja-JP" altLang="en-US" sz="2000" dirty="0">
                <a:solidFill>
                  <a:prstClr val="black"/>
                </a:solidFill>
              </a:rPr>
              <a:t>・</a:t>
            </a:r>
            <a:r>
              <a:rPr lang="ja-JP" altLang="en-US" sz="2000" dirty="0"/>
              <a:t>セブンイレブンつくば松見公園店　オーナー 　古家 泰志様 </a:t>
            </a:r>
            <a:endParaRPr lang="en-US" altLang="ja-JP" sz="2000" dirty="0">
              <a:solidFill>
                <a:prstClr val="black"/>
              </a:solidFill>
            </a:endParaRPr>
          </a:p>
          <a:p>
            <a:r>
              <a:rPr lang="ja-JP" altLang="en-US" sz="2000" dirty="0">
                <a:solidFill>
                  <a:prstClr val="black"/>
                </a:solidFill>
              </a:rPr>
              <a:t>・</a:t>
            </a:r>
            <a:r>
              <a:rPr lang="ja-JP" altLang="en-US" sz="2000" dirty="0"/>
              <a:t>セブンイレブンつくば北条店　オーナー　寺田 純也様</a:t>
            </a:r>
            <a:endParaRPr lang="en-US" altLang="ja-JP" sz="2000" dirty="0"/>
          </a:p>
          <a:p>
            <a:r>
              <a:rPr lang="ja-JP" altLang="en-US" sz="2000" dirty="0">
                <a:solidFill>
                  <a:prstClr val="black"/>
                </a:solidFill>
              </a:rPr>
              <a:t>・</a:t>
            </a:r>
            <a:r>
              <a:rPr lang="ja-JP" altLang="en-US" sz="2000" dirty="0"/>
              <a:t>セブンイレブンつくば平塚店　店長　</a:t>
            </a:r>
            <a:r>
              <a:rPr lang="zh-TW" altLang="en-US" sz="2000" dirty="0"/>
              <a:t>桜田 由紀子様 </a:t>
            </a:r>
            <a:endParaRPr lang="en-US" altLang="zh-TW" sz="2000" dirty="0"/>
          </a:p>
          <a:p>
            <a:r>
              <a:rPr lang="ja-JP" altLang="en-US" sz="2000" dirty="0"/>
              <a:t>・セブンイレブンつくば天久保</a:t>
            </a:r>
            <a:r>
              <a:rPr lang="en-US" altLang="ja-JP" sz="2000" dirty="0"/>
              <a:t>4</a:t>
            </a:r>
            <a:r>
              <a:rPr lang="ja-JP" altLang="en-US" sz="2000" dirty="0"/>
              <a:t>丁目店　オーナー様 </a:t>
            </a:r>
            <a:endParaRPr lang="en-US" altLang="ja-JP" sz="2000" dirty="0"/>
          </a:p>
          <a:p>
            <a:pPr lvl="0"/>
            <a:r>
              <a:rPr lang="ja-JP" altLang="en-US" sz="2000" dirty="0">
                <a:solidFill>
                  <a:prstClr val="black"/>
                </a:solidFill>
              </a:rPr>
              <a:t>・</a:t>
            </a:r>
            <a:r>
              <a:rPr lang="ja-JP" altLang="en-US" sz="2000" dirty="0"/>
              <a:t>ローソンつくば苅間店　オーナー 　関 清一様 </a:t>
            </a:r>
            <a:endParaRPr lang="en-US" altLang="ja-JP" sz="2000" dirty="0"/>
          </a:p>
          <a:p>
            <a:r>
              <a:rPr lang="ja-JP" altLang="en-US" sz="2000" dirty="0">
                <a:solidFill>
                  <a:prstClr val="black"/>
                </a:solidFill>
              </a:rPr>
              <a:t>・ローソンつくば天久保３丁目店　オーナー　</a:t>
            </a:r>
            <a:r>
              <a:rPr lang="ja-JP" altLang="en-US" sz="2000" dirty="0"/>
              <a:t>鈴木 茂</a:t>
            </a:r>
            <a:r>
              <a:rPr lang="ja-JP" altLang="en-US" sz="2000" dirty="0">
                <a:solidFill>
                  <a:prstClr val="black"/>
                </a:solidFill>
              </a:rPr>
              <a:t>様</a:t>
            </a:r>
            <a:endParaRPr lang="en-US" altLang="ja-JP" sz="2000" dirty="0">
              <a:solidFill>
                <a:prstClr val="black"/>
              </a:solidFill>
            </a:endParaRPr>
          </a:p>
          <a:p>
            <a:r>
              <a:rPr lang="ja-JP" altLang="en-US" sz="2000" dirty="0">
                <a:solidFill>
                  <a:prstClr val="black"/>
                </a:solidFill>
              </a:rPr>
              <a:t>・</a:t>
            </a:r>
            <a:r>
              <a:rPr lang="ja-JP" altLang="en-US" sz="2000" dirty="0"/>
              <a:t>ファミリーマートつくば筑穂一丁目店　オーナー 　福田 </a:t>
            </a:r>
            <a:r>
              <a:rPr lang="ja-JP" altLang="en-US" sz="2000" dirty="0" err="1"/>
              <a:t>てつ</a:t>
            </a:r>
            <a:r>
              <a:rPr lang="ja-JP" altLang="en-US" sz="2000" dirty="0"/>
              <a:t>ふみ様 </a:t>
            </a:r>
            <a:endParaRPr lang="en-US" altLang="ja-JP" sz="2000" dirty="0"/>
          </a:p>
          <a:p>
            <a:pPr lvl="0"/>
            <a:r>
              <a:rPr lang="ja-JP" altLang="en-US" sz="2000" dirty="0">
                <a:solidFill>
                  <a:prstClr val="black"/>
                </a:solidFill>
              </a:rPr>
              <a:t>　</a:t>
            </a:r>
            <a:endParaRPr lang="en-US" altLang="ja-JP" sz="2000" dirty="0">
              <a:solidFill>
                <a:prstClr val="black"/>
              </a:solidFill>
            </a:endParaRPr>
          </a:p>
          <a:p>
            <a:r>
              <a:rPr lang="ja-JP" altLang="en-US" sz="2000" dirty="0">
                <a:solidFill>
                  <a:prstClr val="black"/>
                </a:solidFill>
              </a:rPr>
              <a:t>・竹園碁楽会の皆様</a:t>
            </a:r>
            <a:endParaRPr lang="en-US" altLang="ja-JP" sz="2000" dirty="0">
              <a:solidFill>
                <a:prstClr val="black"/>
              </a:solidFill>
            </a:endParaRPr>
          </a:p>
          <a:p>
            <a:pPr lvl="0"/>
            <a:r>
              <a:rPr lang="ja-JP" altLang="en-US" sz="2000" dirty="0">
                <a:solidFill>
                  <a:prstClr val="black"/>
                </a:solidFill>
              </a:rPr>
              <a:t>・フォークダンスサークル・ウエンズデーの皆様</a:t>
            </a:r>
            <a:endParaRPr lang="en-US" altLang="ja-JP" sz="2000" dirty="0">
              <a:solidFill>
                <a:prstClr val="black"/>
              </a:solidFill>
            </a:endParaRPr>
          </a:p>
          <a:p>
            <a:pPr lvl="0"/>
            <a:r>
              <a:rPr lang="ja-JP" altLang="en-US" sz="2000" dirty="0">
                <a:solidFill>
                  <a:prstClr val="black"/>
                </a:solidFill>
              </a:rPr>
              <a:t>・元気でいよう会の皆様</a:t>
            </a:r>
            <a:endParaRPr lang="en-US" altLang="ja-JP" sz="2000" dirty="0">
              <a:solidFill>
                <a:prstClr val="black"/>
              </a:solidFill>
            </a:endParaRPr>
          </a:p>
          <a:p>
            <a:pPr lvl="0"/>
            <a:endParaRPr lang="en-US" altLang="ja-JP" sz="2000" dirty="0">
              <a:solidFill>
                <a:prstClr val="black"/>
              </a:solidFill>
            </a:endParaRPr>
          </a:p>
        </p:txBody>
      </p:sp>
      <p:sp>
        <p:nvSpPr>
          <p:cNvPr id="3" name="スライド番号プレースホルダー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solidFill>
                  <a:schemeClr val="bg1"/>
                </a:solidFill>
                <a:latin typeface="+mn-ea"/>
                <a:ea typeface="+mn-ea"/>
              </a:rPr>
              <a:t>85</a:t>
            </a:fld>
            <a:endParaRPr lang="ja-JP" altLang="en-US" dirty="0">
              <a:solidFill>
                <a:schemeClr val="bg1"/>
              </a:solidFill>
              <a:latin typeface="+mn-ea"/>
              <a:ea typeface="+mn-ea"/>
            </a:endParaRPr>
          </a:p>
        </p:txBody>
      </p:sp>
    </p:spTree>
    <p:extLst>
      <p:ext uri="{BB962C8B-B14F-4D97-AF65-F5344CB8AC3E}">
        <p14:creationId xmlns:p14="http://schemas.microsoft.com/office/powerpoint/2010/main" val="3022851845"/>
      </p:ext>
    </p:extLst>
  </p:cSld>
  <p:clrMapOvr>
    <a:masterClrMapping/>
  </p:clrMapOvr>
  <p:transition spd="slow" advTm="8541"/>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D26DA04-D7DA-4B58-B0AF-E280CBBFD2CC}"/>
              </a:ext>
            </a:extLst>
          </p:cNvPr>
          <p:cNvGrpSpPr>
            <a:grpSpLocks/>
          </p:cNvGrpSpPr>
          <p:nvPr/>
        </p:nvGrpSpPr>
        <p:grpSpPr bwMode="auto">
          <a:xfrm>
            <a:off x="0" y="0"/>
            <a:ext cx="9144000" cy="6858000"/>
            <a:chOff x="0" y="0"/>
            <a:chExt cx="5760" cy="663"/>
          </a:xfrm>
        </p:grpSpPr>
        <p:sp>
          <p:nvSpPr>
            <p:cNvPr id="4111" name="Rectangle 3">
              <a:extLst>
                <a:ext uri="{FF2B5EF4-FFF2-40B4-BE49-F238E27FC236}">
                  <a16:creationId xmlns:a16="http://schemas.microsoft.com/office/drawing/2014/main" id="{85EE7EEC-4655-4F36-9D7F-2E00F2E8F922}"/>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n-ea"/>
                  <a:ea typeface="+mn-ea"/>
                  <a:cs typeface="+mn-cs"/>
                </a:rPr>
                <a:t>は</a:t>
              </a:r>
            </a:p>
          </p:txBody>
        </p:sp>
        <p:sp>
          <p:nvSpPr>
            <p:cNvPr id="4112" name="Rectangle 4">
              <a:extLst>
                <a:ext uri="{FF2B5EF4-FFF2-40B4-BE49-F238E27FC236}">
                  <a16:creationId xmlns:a16="http://schemas.microsoft.com/office/drawing/2014/main" id="{DB383A08-DFF6-44ED-A2C1-782A2D8215FE}"/>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4099" name="Rectangle 5">
            <a:extLst>
              <a:ext uri="{FF2B5EF4-FFF2-40B4-BE49-F238E27FC236}">
                <a16:creationId xmlns:a16="http://schemas.microsoft.com/office/drawing/2014/main" id="{CFF96F67-3196-4641-98C7-A3EE58C14096}"/>
              </a:ext>
            </a:extLst>
          </p:cNvPr>
          <p:cNvSpPr>
            <a:spLocks noGrp="1" noChangeArrowheads="1"/>
          </p:cNvSpPr>
          <p:nvPr>
            <p:ph type="title"/>
          </p:nvPr>
        </p:nvSpPr>
        <p:spPr>
          <a:xfrm>
            <a:off x="611188" y="2636838"/>
            <a:ext cx="8229600" cy="922337"/>
          </a:xfrm>
        </p:spPr>
        <p:txBody>
          <a:bodyPr/>
          <a:lstStyle/>
          <a:p>
            <a:pPr eaLnBrk="1" hangingPunct="1"/>
            <a:r>
              <a:rPr lang="en-US" altLang="ja-JP" sz="4800" dirty="0">
                <a:solidFill>
                  <a:schemeClr val="bg1"/>
                </a:solidFill>
                <a:latin typeface="+mn-ea"/>
                <a:ea typeface="+mn-ea"/>
              </a:rPr>
              <a:t>5.</a:t>
            </a:r>
            <a:r>
              <a:rPr lang="ja-JP" altLang="en-US" sz="4800" dirty="0">
                <a:solidFill>
                  <a:schemeClr val="bg1"/>
                </a:solidFill>
                <a:latin typeface="+mn-ea"/>
                <a:ea typeface="+mn-ea"/>
              </a:rPr>
              <a:t>参考文献</a:t>
            </a:r>
            <a:endParaRPr lang="en-US" altLang="ja-JP" sz="4800" dirty="0">
              <a:solidFill>
                <a:schemeClr val="bg1"/>
              </a:solidFill>
              <a:latin typeface="+mn-ea"/>
              <a:ea typeface="+mn-ea"/>
            </a:endParaRPr>
          </a:p>
        </p:txBody>
      </p:sp>
      <p:sp>
        <p:nvSpPr>
          <p:cNvPr id="4100" name="スライド番号プレースホルダー 2">
            <a:extLst>
              <a:ext uri="{FF2B5EF4-FFF2-40B4-BE49-F238E27FC236}">
                <a16:creationId xmlns:a16="http://schemas.microsoft.com/office/drawing/2014/main" id="{B7D0C151-B900-49A6-B524-42E97E8827F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412EA1-3A1E-474B-B2A8-9209C995D3AD}" type="slidenum">
              <a:rPr kumimoji="1" lang="ja-JP" altLang="en-US"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Tree>
    <p:extLst>
      <p:ext uri="{BB962C8B-B14F-4D97-AF65-F5344CB8AC3E}">
        <p14:creationId xmlns:p14="http://schemas.microsoft.com/office/powerpoint/2010/main" val="3039662502"/>
      </p:ext>
    </p:extLst>
  </p:cSld>
  <p:clrMapOvr>
    <a:masterClrMapping/>
  </p:clrMapOvr>
  <p:transition spd="slow" advTm="5584"/>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0" y="0"/>
            <a:ext cx="9144000" cy="1484313"/>
            <a:chOff x="0" y="0"/>
            <a:chExt cx="5760" cy="663"/>
          </a:xfrm>
        </p:grpSpPr>
        <p:sp>
          <p:nvSpPr>
            <p:cNvPr id="9221"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9222"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9219" name="Rectangle 5"/>
          <p:cNvSpPr>
            <a:spLocks noGrp="1" noChangeArrowheads="1"/>
          </p:cNvSpPr>
          <p:nvPr>
            <p:ph type="title"/>
          </p:nvPr>
        </p:nvSpPr>
        <p:spPr>
          <a:xfrm>
            <a:off x="457200" y="260350"/>
            <a:ext cx="8229600" cy="1143000"/>
          </a:xfrm>
        </p:spPr>
        <p:txBody>
          <a:bodyPr/>
          <a:lstStyle/>
          <a:p>
            <a:pPr eaLnBrk="1" hangingPunct="1"/>
            <a:r>
              <a:rPr lang="ja-JP" altLang="en-US" sz="4000" dirty="0">
                <a:solidFill>
                  <a:schemeClr val="bg1"/>
                </a:solidFill>
                <a:latin typeface="+mn-ea"/>
                <a:ea typeface="+mn-ea"/>
              </a:rPr>
              <a:t>参考文献</a:t>
            </a:r>
          </a:p>
        </p:txBody>
      </p:sp>
      <p:sp>
        <p:nvSpPr>
          <p:cNvPr id="191494" name="Rectangle 6"/>
          <p:cNvSpPr>
            <a:spLocks noGrp="1" noChangeArrowheads="1"/>
          </p:cNvSpPr>
          <p:nvPr>
            <p:ph type="body" idx="1"/>
          </p:nvPr>
        </p:nvSpPr>
        <p:spPr>
          <a:xfrm>
            <a:off x="0" y="1484313"/>
            <a:ext cx="9180513" cy="5373687"/>
          </a:xfrm>
        </p:spPr>
        <p:txBody>
          <a:bodyPr/>
          <a:lstStyle/>
          <a:p>
            <a:pPr marL="0" indent="0">
              <a:buFontTx/>
              <a:buNone/>
            </a:pPr>
            <a:r>
              <a:rPr lang="en-US" altLang="ja-JP" sz="2000" dirty="0">
                <a:latin typeface="+mn-ea"/>
                <a:ea typeface="+mn-ea"/>
              </a:rPr>
              <a:t>[1]</a:t>
            </a:r>
            <a:r>
              <a:rPr lang="ja-JP" altLang="en-US" sz="2000" dirty="0">
                <a:latin typeface="+mn-ea"/>
                <a:ea typeface="+mn-ea"/>
              </a:rPr>
              <a:t>黒田 祥子・山本 勲：人々はいつ働いているか？</a:t>
            </a:r>
            <a:r>
              <a:rPr lang="en-US" altLang="ja-JP" sz="2000" dirty="0">
                <a:latin typeface="+mn-ea"/>
                <a:ea typeface="+mn-ea"/>
              </a:rPr>
              <a:t>―</a:t>
            </a:r>
            <a:r>
              <a:rPr lang="ja-JP" altLang="en-US" sz="2000" dirty="0">
                <a:latin typeface="+mn-ea"/>
                <a:ea typeface="+mn-ea"/>
              </a:rPr>
              <a:t>深夜化と正規・非正規雇用の関係</a:t>
            </a:r>
            <a:r>
              <a:rPr lang="en-US" altLang="ja-JP" sz="2000" dirty="0">
                <a:latin typeface="+mn-ea"/>
                <a:ea typeface="+mn-ea"/>
              </a:rPr>
              <a:t>―,</a:t>
            </a:r>
            <a:r>
              <a:rPr lang="ja-JP" altLang="en-US" sz="2000" dirty="0">
                <a:latin typeface="+mn-ea"/>
                <a:ea typeface="+mn-ea"/>
              </a:rPr>
              <a:t>独立財団法人経済産業研究所</a:t>
            </a:r>
            <a:r>
              <a:rPr lang="en-US" altLang="ja-JP" sz="2000" dirty="0">
                <a:latin typeface="+mn-ea"/>
                <a:ea typeface="+mn-ea"/>
              </a:rPr>
              <a:t>『RIETI Discussion Paper Series』,</a:t>
            </a:r>
            <a:r>
              <a:rPr lang="ja-JP" altLang="en-US" sz="2000" dirty="0">
                <a:latin typeface="+mn-ea"/>
                <a:ea typeface="+mn-ea"/>
              </a:rPr>
              <a:t>第</a:t>
            </a:r>
            <a:r>
              <a:rPr lang="en-US" altLang="ja-JP" sz="2000" dirty="0">
                <a:latin typeface="+mn-ea"/>
                <a:ea typeface="+mn-ea"/>
              </a:rPr>
              <a:t>11-J-053</a:t>
            </a:r>
            <a:r>
              <a:rPr lang="ja-JP" altLang="en-US" sz="2000" dirty="0">
                <a:latin typeface="+mn-ea"/>
                <a:ea typeface="+mn-ea"/>
              </a:rPr>
              <a:t>号</a:t>
            </a:r>
            <a:r>
              <a:rPr lang="en-US" altLang="ja-JP" sz="2000" dirty="0">
                <a:latin typeface="+mn-ea"/>
                <a:ea typeface="+mn-ea"/>
              </a:rPr>
              <a:t>,2011</a:t>
            </a:r>
            <a:r>
              <a:rPr lang="ja-JP" altLang="en-US" sz="2000" dirty="0">
                <a:latin typeface="+mn-ea"/>
                <a:ea typeface="+mn-ea"/>
              </a:rPr>
              <a:t>年</a:t>
            </a:r>
            <a:r>
              <a:rPr lang="en-US" altLang="ja-JP" sz="2000" dirty="0">
                <a:latin typeface="+mn-ea"/>
                <a:ea typeface="+mn-ea"/>
              </a:rPr>
              <a:t>4</a:t>
            </a:r>
            <a:r>
              <a:rPr lang="ja-JP" altLang="en-US" sz="2000" dirty="0">
                <a:latin typeface="+mn-ea"/>
                <a:ea typeface="+mn-ea"/>
              </a:rPr>
              <a:t>月</a:t>
            </a:r>
          </a:p>
          <a:p>
            <a:pPr marL="0" indent="0">
              <a:buFontTx/>
              <a:buNone/>
            </a:pPr>
            <a:r>
              <a:rPr lang="en-US" altLang="ja-JP" sz="2000" dirty="0">
                <a:latin typeface="+mn-ea"/>
                <a:ea typeface="+mn-ea"/>
              </a:rPr>
              <a:t>[2]</a:t>
            </a:r>
            <a:r>
              <a:rPr lang="ja-JP" altLang="en-US" sz="2000" dirty="0">
                <a:latin typeface="+mn-ea"/>
                <a:ea typeface="+mn-ea"/>
              </a:rPr>
              <a:t>高本 真寛</a:t>
            </a:r>
            <a:r>
              <a:rPr lang="en-US" altLang="ja-JP" sz="2000" dirty="0">
                <a:latin typeface="+mn-ea"/>
                <a:ea typeface="+mn-ea"/>
              </a:rPr>
              <a:t>, </a:t>
            </a:r>
            <a:r>
              <a:rPr lang="ja-JP" altLang="en-US" sz="2000" dirty="0">
                <a:latin typeface="+mn-ea"/>
                <a:ea typeface="+mn-ea"/>
              </a:rPr>
              <a:t>古村 健太郎</a:t>
            </a:r>
            <a:r>
              <a:rPr lang="en-US" altLang="ja-JP" sz="2000" dirty="0">
                <a:latin typeface="+mn-ea"/>
                <a:ea typeface="+mn-ea"/>
              </a:rPr>
              <a:t>:</a:t>
            </a:r>
            <a:r>
              <a:rPr lang="ja-JP" altLang="en-US" sz="2000" dirty="0">
                <a:latin typeface="+mn-ea"/>
                <a:ea typeface="+mn-ea"/>
              </a:rPr>
              <a:t>大学生におけるアルバイト就労と精神的健康および修学との関連</a:t>
            </a:r>
            <a:r>
              <a:rPr lang="en-US" altLang="ja-JP" sz="2000" dirty="0">
                <a:latin typeface="+mn-ea"/>
                <a:ea typeface="+mn-ea"/>
              </a:rPr>
              <a:t>,</a:t>
            </a:r>
            <a:r>
              <a:rPr lang="ja-JP" altLang="en-US" sz="2000" dirty="0">
                <a:latin typeface="+mn-ea"/>
                <a:ea typeface="+mn-ea"/>
              </a:rPr>
              <a:t>教育心理学研究</a:t>
            </a:r>
            <a:r>
              <a:rPr lang="en-US" altLang="ja-JP" sz="2000" dirty="0">
                <a:latin typeface="+mn-ea"/>
                <a:ea typeface="+mn-ea"/>
              </a:rPr>
              <a:t>,66 </a:t>
            </a:r>
            <a:r>
              <a:rPr lang="ja-JP" altLang="en-US" sz="2000" dirty="0">
                <a:latin typeface="+mn-ea"/>
                <a:ea typeface="+mn-ea"/>
              </a:rPr>
              <a:t>巻 </a:t>
            </a:r>
            <a:r>
              <a:rPr lang="en-US" altLang="ja-JP" sz="2000" dirty="0">
                <a:latin typeface="+mn-ea"/>
                <a:ea typeface="+mn-ea"/>
              </a:rPr>
              <a:t>1 </a:t>
            </a:r>
            <a:r>
              <a:rPr lang="ja-JP" altLang="en-US" sz="2000" dirty="0">
                <a:latin typeface="+mn-ea"/>
                <a:ea typeface="+mn-ea"/>
              </a:rPr>
              <a:t>号</a:t>
            </a:r>
            <a:r>
              <a:rPr lang="en-US" altLang="ja-JP" sz="2000" dirty="0">
                <a:latin typeface="+mn-ea"/>
                <a:ea typeface="+mn-ea"/>
              </a:rPr>
              <a:t>, pp. 14-27,2018 </a:t>
            </a:r>
            <a:endParaRPr lang="ja-JP" altLang="en-US" sz="2000" dirty="0">
              <a:latin typeface="+mn-ea"/>
              <a:ea typeface="+mn-ea"/>
            </a:endParaRPr>
          </a:p>
          <a:p>
            <a:pPr marL="0" indent="0">
              <a:buFontTx/>
              <a:buNone/>
            </a:pPr>
            <a:r>
              <a:rPr lang="en-US" altLang="ja-JP" sz="2000" dirty="0">
                <a:latin typeface="+mn-ea"/>
                <a:ea typeface="+mn-ea"/>
              </a:rPr>
              <a:t>[3]</a:t>
            </a:r>
            <a:r>
              <a:rPr lang="ja-JP" altLang="en-US" sz="2000" dirty="0">
                <a:latin typeface="+mn-ea"/>
                <a:ea typeface="+mn-ea"/>
              </a:rPr>
              <a:t>小塚荘一郎</a:t>
            </a:r>
            <a:r>
              <a:rPr lang="en-US" altLang="ja-JP" sz="2000" dirty="0">
                <a:latin typeface="+mn-ea"/>
                <a:ea typeface="+mn-ea"/>
              </a:rPr>
              <a:t>:</a:t>
            </a:r>
            <a:r>
              <a:rPr lang="ja-JP" altLang="en-US" sz="2000" dirty="0">
                <a:latin typeface="+mn-ea"/>
                <a:ea typeface="+mn-ea"/>
              </a:rPr>
              <a:t>転機のコンビニモデル　本部、人手確保に自ら対応を日本経済新聞</a:t>
            </a:r>
            <a:r>
              <a:rPr lang="en-US" altLang="ja-JP" sz="2000" dirty="0">
                <a:latin typeface="+mn-ea"/>
                <a:ea typeface="+mn-ea"/>
              </a:rPr>
              <a:t>,2019</a:t>
            </a:r>
            <a:r>
              <a:rPr lang="ja-JP" altLang="en-US" sz="2000" dirty="0">
                <a:latin typeface="+mn-ea"/>
                <a:ea typeface="+mn-ea"/>
              </a:rPr>
              <a:t>年</a:t>
            </a:r>
            <a:r>
              <a:rPr lang="en-US" altLang="ja-JP" sz="2000" dirty="0">
                <a:latin typeface="+mn-ea"/>
                <a:ea typeface="+mn-ea"/>
              </a:rPr>
              <a:t>4</a:t>
            </a:r>
            <a:r>
              <a:rPr lang="ja-JP" altLang="en-US" sz="2000" dirty="0">
                <a:latin typeface="+mn-ea"/>
                <a:ea typeface="+mn-ea"/>
              </a:rPr>
              <a:t>月</a:t>
            </a:r>
            <a:r>
              <a:rPr lang="en-US" altLang="ja-JP" sz="2000" dirty="0">
                <a:latin typeface="+mn-ea"/>
                <a:ea typeface="+mn-ea"/>
              </a:rPr>
              <a:t>10</a:t>
            </a:r>
            <a:r>
              <a:rPr lang="ja-JP" altLang="en-US" sz="2000" dirty="0">
                <a:latin typeface="+mn-ea"/>
                <a:ea typeface="+mn-ea"/>
              </a:rPr>
              <a:t>日</a:t>
            </a:r>
            <a:r>
              <a:rPr lang="en-US" altLang="ja-JP" sz="2000" dirty="0">
                <a:latin typeface="+mn-ea"/>
                <a:ea typeface="+mn-ea"/>
              </a:rPr>
              <a:t>,</a:t>
            </a:r>
            <a:r>
              <a:rPr lang="ja-JP" altLang="en-US" sz="2000" dirty="0">
                <a:latin typeface="+mn-ea"/>
                <a:ea typeface="+mn-ea"/>
              </a:rPr>
              <a:t>朝刊</a:t>
            </a:r>
          </a:p>
          <a:p>
            <a:pPr marL="0" indent="0">
              <a:buFontTx/>
              <a:buNone/>
            </a:pPr>
            <a:r>
              <a:rPr lang="en-US" altLang="ja-JP" sz="2000" dirty="0">
                <a:latin typeface="+mn-ea"/>
                <a:ea typeface="+mn-ea"/>
              </a:rPr>
              <a:t>[4]</a:t>
            </a:r>
            <a:r>
              <a:rPr lang="ja-JP" altLang="en-US" sz="2000" dirty="0">
                <a:latin typeface="+mn-ea"/>
                <a:ea typeface="+mn-ea"/>
              </a:rPr>
              <a:t>岡田達也</a:t>
            </a:r>
            <a:r>
              <a:rPr lang="en-US" altLang="ja-JP" sz="2000" dirty="0">
                <a:latin typeface="+mn-ea"/>
                <a:ea typeface="+mn-ea"/>
              </a:rPr>
              <a:t>:</a:t>
            </a:r>
            <a:r>
              <a:rPr lang="ja-JP" altLang="en-US" sz="2000" dirty="0">
                <a:latin typeface="+mn-ea"/>
                <a:ea typeface="+mn-ea"/>
              </a:rPr>
              <a:t>住居系地域におけるコンビニエンスストアの立地が周辺に与える影響に関する研究 </a:t>
            </a:r>
            <a:r>
              <a:rPr lang="en-US" altLang="ja-JP" sz="2000" dirty="0">
                <a:latin typeface="+mn-ea"/>
                <a:ea typeface="+mn-ea"/>
              </a:rPr>
              <a:t>― </a:t>
            </a:r>
            <a:r>
              <a:rPr lang="ja-JP" altLang="en-US" sz="2000" dirty="0">
                <a:latin typeface="+mn-ea"/>
                <a:ea typeface="+mn-ea"/>
              </a:rPr>
              <a:t>第一種低層住居専用地域における建築基準法第 </a:t>
            </a:r>
            <a:r>
              <a:rPr lang="en-US" altLang="ja-JP" sz="2000" dirty="0">
                <a:latin typeface="+mn-ea"/>
                <a:ea typeface="+mn-ea"/>
              </a:rPr>
              <a:t>48 </a:t>
            </a:r>
            <a:r>
              <a:rPr lang="ja-JP" altLang="en-US" sz="2000" dirty="0">
                <a:latin typeface="+mn-ea"/>
                <a:ea typeface="+mn-ea"/>
              </a:rPr>
              <a:t>条許可に関する一考察 </a:t>
            </a:r>
            <a:r>
              <a:rPr lang="en-US" altLang="ja-JP" sz="2000" dirty="0">
                <a:latin typeface="+mn-ea"/>
                <a:ea typeface="+mn-ea"/>
              </a:rPr>
              <a:t>―,</a:t>
            </a:r>
            <a:r>
              <a:rPr lang="ja-JP" altLang="en-US" sz="2000" dirty="0">
                <a:latin typeface="+mn-ea"/>
                <a:ea typeface="+mn-ea"/>
              </a:rPr>
              <a:t>政策研究大学院大学</a:t>
            </a:r>
            <a:r>
              <a:rPr lang="en-US" altLang="ja-JP" sz="2000" dirty="0">
                <a:latin typeface="+mn-ea"/>
                <a:ea typeface="+mn-ea"/>
              </a:rPr>
              <a:t>,</a:t>
            </a:r>
            <a:r>
              <a:rPr lang="ja-JP" altLang="en-US" sz="2000" dirty="0">
                <a:latin typeface="+mn-ea"/>
                <a:ea typeface="+mn-ea"/>
              </a:rPr>
              <a:t>まちづくりプログラム</a:t>
            </a:r>
            <a:r>
              <a:rPr lang="en-US" altLang="ja-JP" sz="2000" dirty="0">
                <a:latin typeface="+mn-ea"/>
                <a:ea typeface="+mn-ea"/>
              </a:rPr>
              <a:t>MJU 16703</a:t>
            </a:r>
            <a:r>
              <a:rPr lang="ja-JP" altLang="en-US" sz="2000" dirty="0">
                <a:latin typeface="+mn-ea"/>
                <a:ea typeface="+mn-ea"/>
              </a:rPr>
              <a:t>　岡田 達也</a:t>
            </a:r>
            <a:r>
              <a:rPr lang="en-US" altLang="ja-JP" sz="2000" dirty="0">
                <a:latin typeface="+mn-ea"/>
                <a:ea typeface="+mn-ea"/>
              </a:rPr>
              <a:t>(</a:t>
            </a:r>
            <a:r>
              <a:rPr lang="ja-JP" altLang="en-US" sz="2000" dirty="0">
                <a:latin typeface="+mn-ea"/>
                <a:ea typeface="+mn-ea"/>
              </a:rPr>
              <a:t>未公刊</a:t>
            </a:r>
            <a:r>
              <a:rPr lang="en-US" altLang="ja-JP" sz="2000" dirty="0">
                <a:latin typeface="+mn-ea"/>
                <a:ea typeface="+mn-ea"/>
              </a:rPr>
              <a:t>)</a:t>
            </a:r>
            <a:endParaRPr lang="ja-JP" altLang="en-US" sz="2000" dirty="0">
              <a:latin typeface="+mn-ea"/>
              <a:ea typeface="+mn-ea"/>
            </a:endParaRPr>
          </a:p>
          <a:p>
            <a:pPr marL="0" indent="0">
              <a:buFontTx/>
              <a:buNone/>
            </a:pPr>
            <a:r>
              <a:rPr lang="en-US" altLang="ja-JP" sz="2000" dirty="0">
                <a:latin typeface="+mn-ea"/>
                <a:ea typeface="+mn-ea"/>
              </a:rPr>
              <a:t>[5]</a:t>
            </a:r>
            <a:r>
              <a:rPr lang="ja-JP" altLang="en-US" sz="2000" dirty="0">
                <a:latin typeface="+mn-ea"/>
                <a:ea typeface="+mn-ea"/>
                <a:hlinkClick r:id="rId2"/>
              </a:rPr>
              <a:t>佐々木 敏</a:t>
            </a:r>
            <a:r>
              <a:rPr lang="ja-JP" altLang="en-US" sz="2000" dirty="0">
                <a:latin typeface="+mn-ea"/>
                <a:ea typeface="+mn-ea"/>
              </a:rPr>
              <a:t>・ </a:t>
            </a:r>
            <a:r>
              <a:rPr lang="ja-JP" altLang="en-US" sz="2000" dirty="0">
                <a:latin typeface="+mn-ea"/>
                <a:ea typeface="+mn-ea"/>
                <a:hlinkClick r:id="rId3"/>
              </a:rPr>
              <a:t>辻 とみ子</a:t>
            </a:r>
            <a:r>
              <a:rPr lang="ja-JP" altLang="en-US" sz="2000" dirty="0">
                <a:latin typeface="+mn-ea"/>
                <a:ea typeface="+mn-ea"/>
              </a:rPr>
              <a:t>・ </a:t>
            </a:r>
            <a:r>
              <a:rPr lang="ja-JP" altLang="en-US" sz="2000" dirty="0">
                <a:latin typeface="+mn-ea"/>
                <a:ea typeface="+mn-ea"/>
                <a:hlinkClick r:id="rId4"/>
              </a:rPr>
              <a:t>片桐 あかね</a:t>
            </a:r>
            <a:r>
              <a:rPr lang="ja-JP" altLang="en-US" sz="2000" dirty="0">
                <a:latin typeface="+mn-ea"/>
                <a:ea typeface="+mn-ea"/>
              </a:rPr>
              <a:t>・</a:t>
            </a:r>
            <a:r>
              <a:rPr lang="ja-JP" altLang="en-US" sz="2000" dirty="0">
                <a:latin typeface="+mn-ea"/>
                <a:ea typeface="+mn-ea"/>
                <a:hlinkClick r:id="rId5"/>
              </a:rPr>
              <a:t>下田 妙子</a:t>
            </a:r>
            <a:r>
              <a:rPr lang="en-US" altLang="ja-JP" sz="2000" dirty="0">
                <a:latin typeface="+mn-ea"/>
                <a:ea typeface="+mn-ea"/>
              </a:rPr>
              <a:t>:</a:t>
            </a:r>
            <a:r>
              <a:rPr lang="ja-JP" altLang="en-US" sz="2000" dirty="0">
                <a:latin typeface="+mn-ea"/>
                <a:ea typeface="+mn-ea"/>
              </a:rPr>
              <a:t>コンビニエンスストアでの購入食品数と栄養素・食品群摂取量の関係</a:t>
            </a:r>
            <a:r>
              <a:rPr lang="en-US" altLang="ja-JP" sz="2000" dirty="0">
                <a:latin typeface="+mn-ea"/>
                <a:ea typeface="+mn-ea"/>
              </a:rPr>
              <a:t>,</a:t>
            </a:r>
            <a:r>
              <a:rPr lang="ja-JP" altLang="en-US" sz="2000" dirty="0">
                <a:latin typeface="+mn-ea"/>
                <a:ea typeface="+mn-ea"/>
              </a:rPr>
              <a:t>日本栄養・食料学会誌</a:t>
            </a:r>
            <a:r>
              <a:rPr lang="en-US" altLang="ja-JP" sz="2000" dirty="0">
                <a:latin typeface="+mn-ea"/>
                <a:ea typeface="+mn-ea"/>
              </a:rPr>
              <a:t>,53</a:t>
            </a:r>
            <a:r>
              <a:rPr lang="ja-JP" altLang="en-US" sz="2000" dirty="0">
                <a:latin typeface="+mn-ea"/>
                <a:ea typeface="+mn-ea"/>
              </a:rPr>
              <a:t>巻</a:t>
            </a:r>
            <a:r>
              <a:rPr lang="en-US" altLang="ja-JP" sz="2000" dirty="0">
                <a:latin typeface="+mn-ea"/>
                <a:ea typeface="+mn-ea"/>
              </a:rPr>
              <a:t>5</a:t>
            </a:r>
            <a:r>
              <a:rPr lang="ja-JP" altLang="en-US" sz="2000" dirty="0">
                <a:latin typeface="+mn-ea"/>
                <a:ea typeface="+mn-ea"/>
              </a:rPr>
              <a:t>号</a:t>
            </a:r>
            <a:r>
              <a:rPr lang="en-US" altLang="ja-JP" sz="2000" dirty="0">
                <a:latin typeface="+mn-ea"/>
                <a:ea typeface="+mn-ea"/>
              </a:rPr>
              <a:t>,pp. 215-226,2000</a:t>
            </a:r>
            <a:endParaRPr lang="ja-JP" altLang="en-US" sz="2000" dirty="0">
              <a:latin typeface="+mn-ea"/>
              <a:ea typeface="+mn-ea"/>
            </a:endParaRPr>
          </a:p>
          <a:p>
            <a:pPr marL="0" indent="0">
              <a:buFontTx/>
              <a:buNone/>
            </a:pPr>
            <a:r>
              <a:rPr lang="ja-JP" altLang="en-US" sz="2000" dirty="0">
                <a:latin typeface="+mn-ea"/>
                <a:ea typeface="+mn-ea"/>
              </a:rPr>
              <a:t/>
            </a:r>
            <a:br>
              <a:rPr lang="ja-JP" altLang="en-US" sz="2000" dirty="0">
                <a:latin typeface="+mn-ea"/>
                <a:ea typeface="+mn-ea"/>
              </a:rPr>
            </a:br>
            <a:endParaRPr lang="ja-JP" altLang="en-US" sz="2000" dirty="0">
              <a:latin typeface="+mn-ea"/>
              <a:ea typeface="+mn-ea"/>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F12D99-142F-45F7-A63F-9DE74E22BCFC}" type="slidenum">
              <a:rPr kumimoji="1"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Tree>
    <p:extLst>
      <p:ext uri="{BB962C8B-B14F-4D97-AF65-F5344CB8AC3E}">
        <p14:creationId xmlns:p14="http://schemas.microsoft.com/office/powerpoint/2010/main" val="39359484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0"/>
            <a:ext cx="9144000" cy="1484313"/>
            <a:chOff x="0" y="0"/>
            <a:chExt cx="5760" cy="663"/>
          </a:xfrm>
        </p:grpSpPr>
        <p:sp>
          <p:nvSpPr>
            <p:cNvPr id="10245"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0246"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0243" name="Rectangle 5"/>
          <p:cNvSpPr>
            <a:spLocks noGrp="1" noChangeArrowheads="1"/>
          </p:cNvSpPr>
          <p:nvPr>
            <p:ph type="title"/>
          </p:nvPr>
        </p:nvSpPr>
        <p:spPr>
          <a:xfrm>
            <a:off x="457200" y="260350"/>
            <a:ext cx="8229600" cy="1143000"/>
          </a:xfrm>
        </p:spPr>
        <p:txBody>
          <a:bodyPr/>
          <a:lstStyle/>
          <a:p>
            <a:pPr eaLnBrk="1" hangingPunct="1"/>
            <a:r>
              <a:rPr lang="ja-JP" altLang="en-US" sz="4000" dirty="0">
                <a:solidFill>
                  <a:schemeClr val="bg1"/>
                </a:solidFill>
                <a:latin typeface="+mn-ea"/>
                <a:ea typeface="+mn-ea"/>
              </a:rPr>
              <a:t>参考文献</a:t>
            </a:r>
          </a:p>
        </p:txBody>
      </p:sp>
      <p:sp>
        <p:nvSpPr>
          <p:cNvPr id="191494" name="Rectangle 6"/>
          <p:cNvSpPr>
            <a:spLocks noGrp="1" noChangeArrowheads="1"/>
          </p:cNvSpPr>
          <p:nvPr>
            <p:ph type="body" idx="1"/>
          </p:nvPr>
        </p:nvSpPr>
        <p:spPr>
          <a:xfrm>
            <a:off x="0" y="1484313"/>
            <a:ext cx="9144000" cy="5373687"/>
          </a:xfrm>
        </p:spPr>
        <p:txBody>
          <a:bodyPr/>
          <a:lstStyle/>
          <a:p>
            <a:pPr marL="0" indent="0">
              <a:buFontTx/>
              <a:buNone/>
            </a:pPr>
            <a:r>
              <a:rPr lang="en-US" altLang="ja-JP" sz="2000" dirty="0">
                <a:latin typeface="+mn-ea"/>
                <a:ea typeface="+mn-ea"/>
              </a:rPr>
              <a:t>[6]</a:t>
            </a:r>
            <a:r>
              <a:rPr lang="ja-JP" altLang="en-US" sz="2000" dirty="0">
                <a:latin typeface="+mn-ea"/>
                <a:ea typeface="+mn-ea"/>
              </a:rPr>
              <a:t>見角一郎・中出文平</a:t>
            </a:r>
            <a:r>
              <a:rPr lang="en-US" altLang="ja-JP" sz="2000" dirty="0">
                <a:latin typeface="+mn-ea"/>
                <a:ea typeface="+mn-ea"/>
              </a:rPr>
              <a:t>:</a:t>
            </a:r>
            <a:r>
              <a:rPr lang="ja-JP" altLang="en-US" sz="2000" dirty="0">
                <a:latin typeface="+mn-ea"/>
                <a:ea typeface="+mn-ea"/>
              </a:rPr>
              <a:t>住居系地域へのコンビニエンスストア立地が周辺住環境に与える影響に関する研究</a:t>
            </a:r>
            <a:r>
              <a:rPr lang="en-US" altLang="ja-JP" sz="2000" dirty="0">
                <a:latin typeface="+mn-ea"/>
                <a:ea typeface="+mn-ea"/>
              </a:rPr>
              <a:t>,</a:t>
            </a:r>
            <a:r>
              <a:rPr lang="en-US" altLang="ja-JP" sz="2000" dirty="0">
                <a:latin typeface="+mn-ea"/>
                <a:ea typeface="+mn-ea"/>
                <a:hlinkClick r:id="rId2"/>
              </a:rPr>
              <a:t>1995</a:t>
            </a:r>
            <a:r>
              <a:rPr lang="ja-JP" altLang="en-US" sz="2000" dirty="0">
                <a:latin typeface="+mn-ea"/>
                <a:ea typeface="+mn-ea"/>
                <a:hlinkClick r:id="rId2"/>
              </a:rPr>
              <a:t>年度</a:t>
            </a:r>
            <a:r>
              <a:rPr lang="en-US" altLang="ja-JP" sz="2000" dirty="0">
                <a:latin typeface="+mn-ea"/>
                <a:ea typeface="+mn-ea"/>
                <a:hlinkClick r:id="rId2"/>
              </a:rPr>
              <a:t>〔</a:t>
            </a:r>
            <a:r>
              <a:rPr lang="ja-JP" altLang="en-US" sz="2000" dirty="0">
                <a:latin typeface="+mn-ea"/>
                <a:ea typeface="+mn-ea"/>
                <a:hlinkClick r:id="rId2"/>
              </a:rPr>
              <a:t>日本都市計画学会</a:t>
            </a:r>
            <a:r>
              <a:rPr lang="en-US" altLang="ja-JP" sz="2000" dirty="0">
                <a:latin typeface="+mn-ea"/>
                <a:ea typeface="+mn-ea"/>
                <a:hlinkClick r:id="rId2"/>
              </a:rPr>
              <a:t>〕</a:t>
            </a:r>
            <a:r>
              <a:rPr lang="ja-JP" altLang="en-US" sz="2000" dirty="0">
                <a:latin typeface="+mn-ea"/>
                <a:ea typeface="+mn-ea"/>
                <a:hlinkClick r:id="rId2"/>
              </a:rPr>
              <a:t>学術研究論文集</a:t>
            </a:r>
            <a:r>
              <a:rPr lang="en-US" altLang="ja-JP" sz="2000" dirty="0">
                <a:latin typeface="+mn-ea"/>
                <a:ea typeface="+mn-ea"/>
              </a:rPr>
              <a:t>,pp.163-168,1995</a:t>
            </a:r>
            <a:r>
              <a:rPr lang="ja-JP" altLang="en-US" sz="2000" dirty="0">
                <a:latin typeface="+mn-ea"/>
                <a:ea typeface="+mn-ea"/>
              </a:rPr>
              <a:t>年</a:t>
            </a:r>
            <a:r>
              <a:rPr lang="en-US" altLang="ja-JP" sz="2000" dirty="0">
                <a:latin typeface="+mn-ea"/>
                <a:ea typeface="+mn-ea"/>
              </a:rPr>
              <a:t>11</a:t>
            </a:r>
            <a:r>
              <a:rPr lang="ja-JP" altLang="en-US" sz="2000" dirty="0">
                <a:latin typeface="+mn-ea"/>
                <a:ea typeface="+mn-ea"/>
              </a:rPr>
              <a:t>月</a:t>
            </a:r>
          </a:p>
          <a:p>
            <a:pPr marL="0" indent="0">
              <a:buFontTx/>
              <a:buNone/>
            </a:pPr>
            <a:r>
              <a:rPr lang="en-US" altLang="ja-JP" sz="2000" dirty="0">
                <a:latin typeface="+mn-ea"/>
                <a:ea typeface="+mn-ea"/>
              </a:rPr>
              <a:t>[7]</a:t>
            </a:r>
            <a:r>
              <a:rPr lang="ja-JP" altLang="en-US" sz="2000" dirty="0">
                <a:latin typeface="+mn-ea"/>
                <a:ea typeface="+mn-ea"/>
              </a:rPr>
              <a:t>木下広章・柴田久・石橋和也・雨宮護・樋野公宏</a:t>
            </a:r>
            <a:r>
              <a:rPr lang="en-US" altLang="ja-JP" sz="2000" dirty="0">
                <a:latin typeface="+mn-ea"/>
                <a:ea typeface="+mn-ea"/>
              </a:rPr>
              <a:t>:</a:t>
            </a:r>
            <a:r>
              <a:rPr lang="ja-JP" altLang="en-US" sz="2000" dirty="0">
                <a:latin typeface="+mn-ea"/>
                <a:ea typeface="+mn-ea"/>
              </a:rPr>
              <a:t>コンビニエンスストアにおける犯罪発生状況と防犯対策に関する考察</a:t>
            </a:r>
            <a:r>
              <a:rPr lang="en-US" altLang="ja-JP" sz="2000" dirty="0">
                <a:latin typeface="+mn-ea"/>
                <a:ea typeface="+mn-ea"/>
              </a:rPr>
              <a:t>-</a:t>
            </a:r>
            <a:r>
              <a:rPr lang="ja-JP" altLang="en-US" sz="2000" dirty="0">
                <a:latin typeface="+mn-ea"/>
                <a:ea typeface="+mn-ea"/>
              </a:rPr>
              <a:t>福岡警察犯罪発生状況</a:t>
            </a:r>
            <a:r>
              <a:rPr lang="en-US" altLang="ja-JP" sz="2000" dirty="0">
                <a:latin typeface="+mn-ea"/>
                <a:ea typeface="+mn-ea"/>
              </a:rPr>
              <a:t>-</a:t>
            </a:r>
            <a:r>
              <a:rPr lang="ja-JP" altLang="en-US" sz="2000" dirty="0">
                <a:latin typeface="+mn-ea"/>
                <a:ea typeface="+mn-ea"/>
              </a:rPr>
              <a:t>予防研究アドバイザー制度を通して</a:t>
            </a:r>
            <a:r>
              <a:rPr lang="en-US" altLang="ja-JP" sz="2000" dirty="0">
                <a:latin typeface="+mn-ea"/>
                <a:ea typeface="+mn-ea"/>
              </a:rPr>
              <a:t>-,</a:t>
            </a:r>
            <a:r>
              <a:rPr lang="ja-JP" altLang="en-US" sz="2000" dirty="0">
                <a:latin typeface="+mn-ea"/>
                <a:ea typeface="+mn-ea"/>
                <a:hlinkClick r:id="rId3"/>
              </a:rPr>
              <a:t>都市計画論文集</a:t>
            </a:r>
            <a:r>
              <a:rPr lang="en-US" altLang="ja-JP" sz="2000" dirty="0">
                <a:latin typeface="+mn-ea"/>
                <a:ea typeface="+mn-ea"/>
                <a:hlinkClick r:id="rId4"/>
              </a:rPr>
              <a:t>51 </a:t>
            </a:r>
            <a:r>
              <a:rPr lang="ja-JP" altLang="en-US" sz="2000" dirty="0">
                <a:latin typeface="+mn-ea"/>
                <a:ea typeface="+mn-ea"/>
                <a:hlinkClick r:id="rId4"/>
              </a:rPr>
              <a:t>巻 </a:t>
            </a:r>
            <a:r>
              <a:rPr lang="en-US" altLang="ja-JP" sz="2000" dirty="0">
                <a:latin typeface="+mn-ea"/>
                <a:ea typeface="+mn-ea"/>
                <a:hlinkClick r:id="rId4"/>
              </a:rPr>
              <a:t>3 </a:t>
            </a:r>
            <a:r>
              <a:rPr lang="ja-JP" altLang="en-US" sz="2000" dirty="0">
                <a:latin typeface="+mn-ea"/>
                <a:ea typeface="+mn-ea"/>
                <a:hlinkClick r:id="rId4"/>
              </a:rPr>
              <a:t>号</a:t>
            </a:r>
            <a:r>
              <a:rPr lang="en-US" altLang="ja-JP" sz="2000" dirty="0">
                <a:latin typeface="+mn-ea"/>
                <a:ea typeface="+mn-ea"/>
                <a:hlinkClick r:id="rId4"/>
              </a:rPr>
              <a:t>,pp.350-356,2016</a:t>
            </a:r>
            <a:r>
              <a:rPr lang="ja-JP" altLang="en-US" sz="2000" dirty="0">
                <a:latin typeface="+mn-ea"/>
                <a:ea typeface="+mn-ea"/>
                <a:hlinkClick r:id="rId4"/>
              </a:rPr>
              <a:t>年</a:t>
            </a:r>
            <a:endParaRPr lang="ja-JP" altLang="en-US" sz="2000" dirty="0">
              <a:latin typeface="+mn-ea"/>
              <a:ea typeface="+mn-ea"/>
            </a:endParaRPr>
          </a:p>
          <a:p>
            <a:pPr marL="0" indent="0">
              <a:buFontTx/>
              <a:buNone/>
            </a:pPr>
            <a:r>
              <a:rPr lang="en-US" altLang="ja-JP" sz="2000" dirty="0">
                <a:latin typeface="+mn-ea"/>
                <a:ea typeface="+mn-ea"/>
              </a:rPr>
              <a:t>[8]</a:t>
            </a:r>
            <a:r>
              <a:rPr lang="ja-JP" altLang="en-US" sz="2000" dirty="0">
                <a:latin typeface="+mn-ea"/>
                <a:ea typeface="+mn-ea"/>
              </a:rPr>
              <a:t>森脇丈子</a:t>
            </a:r>
            <a:r>
              <a:rPr lang="en-US" altLang="ja-JP" sz="2000" dirty="0">
                <a:latin typeface="+mn-ea"/>
                <a:ea typeface="+mn-ea"/>
              </a:rPr>
              <a:t>:</a:t>
            </a:r>
            <a:r>
              <a:rPr lang="ja-JP" altLang="en-US" sz="2000" dirty="0">
                <a:latin typeface="+mn-ea"/>
                <a:ea typeface="+mn-ea"/>
              </a:rPr>
              <a:t>コンビニ利用型の消費行動と日本的買い物習慣</a:t>
            </a:r>
            <a:r>
              <a:rPr lang="en-US" altLang="ja-JP" sz="2000" dirty="0">
                <a:latin typeface="+mn-ea"/>
                <a:ea typeface="+mn-ea"/>
              </a:rPr>
              <a:t>-</a:t>
            </a:r>
            <a:r>
              <a:rPr lang="ja-JP" altLang="en-US" sz="2000" dirty="0">
                <a:latin typeface="+mn-ea"/>
                <a:ea typeface="+mn-ea"/>
              </a:rPr>
              <a:t>日本でコンビニが流行る理由</a:t>
            </a:r>
            <a:r>
              <a:rPr lang="en-US" altLang="ja-JP" sz="2000" dirty="0">
                <a:latin typeface="+mn-ea"/>
                <a:ea typeface="+mn-ea"/>
              </a:rPr>
              <a:t>-,</a:t>
            </a:r>
            <a:r>
              <a:rPr lang="ja-JP" altLang="en-US" sz="2000" dirty="0">
                <a:latin typeface="+mn-ea"/>
                <a:ea typeface="+mn-ea"/>
              </a:rPr>
              <a:t>商経論叢 </a:t>
            </a:r>
            <a:r>
              <a:rPr lang="en-US" altLang="ja-JP" sz="2000" dirty="0">
                <a:latin typeface="+mn-ea"/>
                <a:ea typeface="+mn-ea"/>
              </a:rPr>
              <a:t>(56),pp.1-25,2006</a:t>
            </a:r>
            <a:r>
              <a:rPr lang="ja-JP" altLang="en-US" sz="2000" dirty="0">
                <a:latin typeface="+mn-ea"/>
                <a:ea typeface="+mn-ea"/>
              </a:rPr>
              <a:t>年</a:t>
            </a:r>
            <a:r>
              <a:rPr lang="en-US" altLang="ja-JP" sz="2000" dirty="0">
                <a:latin typeface="+mn-ea"/>
                <a:ea typeface="+mn-ea"/>
              </a:rPr>
              <a:t>3</a:t>
            </a:r>
            <a:r>
              <a:rPr lang="ja-JP" altLang="en-US" sz="2000" dirty="0">
                <a:latin typeface="+mn-ea"/>
                <a:ea typeface="+mn-ea"/>
              </a:rPr>
              <a:t>月</a:t>
            </a:r>
          </a:p>
          <a:p>
            <a:pPr marL="0" indent="0">
              <a:buFontTx/>
              <a:buNone/>
            </a:pPr>
            <a:r>
              <a:rPr lang="en-US" altLang="ja-JP" sz="2000" dirty="0">
                <a:latin typeface="+mn-ea"/>
                <a:ea typeface="+mn-ea"/>
              </a:rPr>
              <a:t>[9]</a:t>
            </a:r>
            <a:r>
              <a:rPr lang="ja-JP" altLang="en-US" sz="2000" dirty="0">
                <a:latin typeface="+mn-ea"/>
                <a:ea typeface="+mn-ea"/>
              </a:rPr>
              <a:t>簡施儀</a:t>
            </a:r>
            <a:r>
              <a:rPr lang="en-US" altLang="ja-JP" sz="2000" dirty="0">
                <a:latin typeface="+mn-ea"/>
                <a:ea typeface="+mn-ea"/>
              </a:rPr>
              <a:t>:</a:t>
            </a:r>
            <a:r>
              <a:rPr lang="ja-JP" altLang="en-US" sz="2000" dirty="0">
                <a:latin typeface="+mn-ea"/>
                <a:ea typeface="+mn-ea"/>
              </a:rPr>
              <a:t>小売業における家族従業と</a:t>
            </a:r>
            <a:r>
              <a:rPr lang="en-US" altLang="ja-JP" sz="2000" dirty="0">
                <a:latin typeface="+mn-ea"/>
                <a:ea typeface="+mn-ea"/>
              </a:rPr>
              <a:t>24</a:t>
            </a:r>
            <a:r>
              <a:rPr lang="ja-JP" altLang="en-US" sz="2000" dirty="0">
                <a:latin typeface="+mn-ea"/>
                <a:ea typeface="+mn-ea"/>
              </a:rPr>
              <a:t>時間営業についての</a:t>
            </a:r>
            <a:r>
              <a:rPr lang="en-US" altLang="ja-JP" sz="2000" dirty="0">
                <a:latin typeface="+mn-ea"/>
                <a:ea typeface="+mn-ea"/>
              </a:rPr>
              <a:t>-</a:t>
            </a:r>
            <a:r>
              <a:rPr lang="ja-JP" altLang="en-US" sz="2000" dirty="0">
                <a:latin typeface="+mn-ea"/>
                <a:ea typeface="+mn-ea"/>
              </a:rPr>
              <a:t>考察̶台湾における事例研究をもとに</a:t>
            </a:r>
            <a:r>
              <a:rPr lang="en-US" altLang="ja-JP" sz="2000" dirty="0">
                <a:latin typeface="+mn-ea"/>
                <a:ea typeface="+mn-ea"/>
              </a:rPr>
              <a:t>-,</a:t>
            </a:r>
            <a:r>
              <a:rPr lang="ja-JP" altLang="en-US" sz="2000" dirty="0">
                <a:latin typeface="+mn-ea"/>
                <a:ea typeface="+mn-ea"/>
              </a:rPr>
              <a:t>日本商業学会</a:t>
            </a:r>
            <a:r>
              <a:rPr lang="en-US" altLang="ja-JP" sz="2000" dirty="0">
                <a:latin typeface="+mn-ea"/>
                <a:ea typeface="+mn-ea"/>
              </a:rPr>
              <a:t>『</a:t>
            </a:r>
            <a:r>
              <a:rPr lang="ja-JP" altLang="en-US" sz="2000" dirty="0">
                <a:latin typeface="+mn-ea"/>
                <a:ea typeface="+mn-ea"/>
              </a:rPr>
              <a:t>流通研究</a:t>
            </a:r>
            <a:r>
              <a:rPr lang="en-US" altLang="ja-JP" sz="2000" dirty="0">
                <a:latin typeface="+mn-ea"/>
                <a:ea typeface="+mn-ea"/>
              </a:rPr>
              <a:t>』14</a:t>
            </a:r>
            <a:r>
              <a:rPr lang="ja-JP" altLang="en-US" sz="2000" dirty="0">
                <a:latin typeface="+mn-ea"/>
                <a:ea typeface="+mn-ea"/>
              </a:rPr>
              <a:t>巻</a:t>
            </a:r>
            <a:r>
              <a:rPr lang="en-US" altLang="ja-JP" sz="2000" dirty="0">
                <a:latin typeface="+mn-ea"/>
                <a:ea typeface="+mn-ea"/>
              </a:rPr>
              <a:t>1</a:t>
            </a:r>
            <a:r>
              <a:rPr lang="ja-JP" altLang="en-US" sz="2000" dirty="0">
                <a:latin typeface="+mn-ea"/>
                <a:ea typeface="+mn-ea"/>
              </a:rPr>
              <a:t>号</a:t>
            </a:r>
            <a:r>
              <a:rPr lang="en-US" altLang="ja-JP" sz="2000" dirty="0">
                <a:latin typeface="+mn-ea"/>
                <a:ea typeface="+mn-ea"/>
              </a:rPr>
              <a:t>,pp.1-15,2012</a:t>
            </a:r>
            <a:endParaRPr lang="ja-JP" altLang="en-US" sz="2000" dirty="0">
              <a:latin typeface="+mn-ea"/>
              <a:ea typeface="+mn-ea"/>
            </a:endParaRPr>
          </a:p>
          <a:p>
            <a:pPr marL="0" indent="0">
              <a:buFontTx/>
              <a:buNone/>
            </a:pPr>
            <a:r>
              <a:rPr lang="en-US" altLang="ja-JP" sz="2000" dirty="0">
                <a:latin typeface="+mn-ea"/>
                <a:ea typeface="+mn-ea"/>
              </a:rPr>
              <a:t>[10]</a:t>
            </a:r>
            <a:r>
              <a:rPr lang="ja-JP" altLang="en-US" sz="2000" dirty="0">
                <a:latin typeface="+mn-ea"/>
                <a:ea typeface="+mn-ea"/>
              </a:rPr>
              <a:t>野木村忠度</a:t>
            </a:r>
            <a:r>
              <a:rPr lang="en-US" altLang="ja-JP" sz="2000" dirty="0">
                <a:latin typeface="+mn-ea"/>
                <a:ea typeface="+mn-ea"/>
              </a:rPr>
              <a:t>:</a:t>
            </a:r>
            <a:r>
              <a:rPr lang="ja-JP" altLang="en-US" sz="2000" dirty="0">
                <a:latin typeface="+mn-ea"/>
                <a:ea typeface="+mn-ea"/>
              </a:rPr>
              <a:t>わが国のコンビニ規制論の検討</a:t>
            </a:r>
            <a:r>
              <a:rPr lang="en-US" altLang="ja-JP" sz="2000" dirty="0">
                <a:latin typeface="+mn-ea"/>
                <a:ea typeface="+mn-ea"/>
              </a:rPr>
              <a:t>-</a:t>
            </a:r>
            <a:r>
              <a:rPr lang="ja-JP" altLang="en-US" sz="2000" dirty="0">
                <a:latin typeface="+mn-ea"/>
                <a:ea typeface="+mn-ea"/>
              </a:rPr>
              <a:t>マーケティング・チャネル論からの</a:t>
            </a:r>
            <a:r>
              <a:rPr lang="en-US" altLang="ja-JP" sz="2000" dirty="0">
                <a:latin typeface="+mn-ea"/>
                <a:ea typeface="+mn-ea"/>
              </a:rPr>
              <a:t>-</a:t>
            </a:r>
            <a:r>
              <a:rPr lang="ja-JP" altLang="en-US" sz="2000" dirty="0">
                <a:latin typeface="+mn-ea"/>
                <a:ea typeface="+mn-ea"/>
              </a:rPr>
              <a:t>考察</a:t>
            </a:r>
            <a:r>
              <a:rPr lang="en-US" altLang="ja-JP" sz="2000" dirty="0">
                <a:latin typeface="+mn-ea"/>
                <a:ea typeface="+mn-ea"/>
              </a:rPr>
              <a:t>-,</a:t>
            </a:r>
            <a:r>
              <a:rPr lang="ja-JP" altLang="en-US" sz="2000" dirty="0">
                <a:latin typeface="+mn-ea"/>
                <a:ea typeface="+mn-ea"/>
              </a:rPr>
              <a:t>日本経営診断学会論集</a:t>
            </a:r>
            <a:r>
              <a:rPr lang="en-US" altLang="ja-JP" sz="2000" dirty="0">
                <a:latin typeface="+mn-ea"/>
                <a:ea typeface="+mn-ea"/>
              </a:rPr>
              <a:t>15,pp.93-98,2015</a:t>
            </a:r>
            <a:endParaRPr lang="ja-JP" altLang="en-US" sz="2000" dirty="0">
              <a:latin typeface="+mn-ea"/>
              <a:ea typeface="+mn-ea"/>
            </a:endParaRPr>
          </a:p>
          <a:p>
            <a:pPr marL="0" indent="0">
              <a:buFontTx/>
              <a:buNone/>
            </a:pPr>
            <a:r>
              <a:rPr lang="en-US" altLang="ja-JP" sz="2000" dirty="0">
                <a:latin typeface="+mn-ea"/>
                <a:ea typeface="+mn-ea"/>
              </a:rPr>
              <a:t>[11]</a:t>
            </a:r>
            <a:r>
              <a:rPr lang="ja-JP" altLang="en-US" sz="2000" dirty="0">
                <a:latin typeface="+mn-ea"/>
                <a:ea typeface="+mn-ea"/>
              </a:rPr>
              <a:t>長崎千津香・石田章・横山繁樹</a:t>
            </a:r>
            <a:r>
              <a:rPr lang="en-US" altLang="ja-JP" sz="2000" dirty="0">
                <a:latin typeface="+mn-ea"/>
                <a:ea typeface="+mn-ea"/>
              </a:rPr>
              <a:t>:</a:t>
            </a:r>
            <a:r>
              <a:rPr lang="ja-JP" altLang="en-US" sz="2000" dirty="0">
                <a:latin typeface="+mn-ea"/>
                <a:ea typeface="+mn-ea"/>
              </a:rPr>
              <a:t>コンビニエンスストアの利用頻度と消費者属性に関する考察</a:t>
            </a:r>
            <a:r>
              <a:rPr lang="en-US" altLang="ja-JP" sz="2000" dirty="0">
                <a:latin typeface="+mn-ea"/>
                <a:ea typeface="+mn-ea"/>
              </a:rPr>
              <a:t>,</a:t>
            </a:r>
            <a:r>
              <a:rPr lang="ja-JP" altLang="en-US" sz="2000" dirty="0">
                <a:latin typeface="+mn-ea"/>
                <a:ea typeface="+mn-ea"/>
              </a:rPr>
              <a:t>農業生産技術管理学会誌</a:t>
            </a:r>
            <a:r>
              <a:rPr lang="en-US" altLang="ja-JP" sz="2000" dirty="0">
                <a:latin typeface="+mn-ea"/>
                <a:ea typeface="+mn-ea"/>
              </a:rPr>
              <a:t>14(2),pp.115-120,2007</a:t>
            </a:r>
            <a:endParaRPr lang="ja-JP" altLang="en-US" sz="2000" dirty="0">
              <a:latin typeface="+mn-ea"/>
              <a:ea typeface="+mn-ea"/>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F12D99-142F-45F7-A63F-9DE74E22BCFC}" type="slidenum">
              <a:rPr kumimoji="1"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Tree>
    <p:extLst>
      <p:ext uri="{BB962C8B-B14F-4D97-AF65-F5344CB8AC3E}">
        <p14:creationId xmlns:p14="http://schemas.microsoft.com/office/powerpoint/2010/main" val="36154409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1484313"/>
            <a:chOff x="0" y="0"/>
            <a:chExt cx="5760" cy="663"/>
          </a:xfrm>
        </p:grpSpPr>
        <p:sp>
          <p:nvSpPr>
            <p:cNvPr id="11269"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1270"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1267" name="Rectangle 5"/>
          <p:cNvSpPr>
            <a:spLocks noGrp="1" noChangeArrowheads="1"/>
          </p:cNvSpPr>
          <p:nvPr>
            <p:ph type="title"/>
          </p:nvPr>
        </p:nvSpPr>
        <p:spPr>
          <a:xfrm>
            <a:off x="457200" y="260350"/>
            <a:ext cx="8229600" cy="1143000"/>
          </a:xfrm>
        </p:spPr>
        <p:txBody>
          <a:bodyPr/>
          <a:lstStyle/>
          <a:p>
            <a:pPr eaLnBrk="1" hangingPunct="1"/>
            <a:r>
              <a:rPr lang="ja-JP" altLang="en-US" sz="4000" dirty="0">
                <a:solidFill>
                  <a:schemeClr val="bg1"/>
                </a:solidFill>
                <a:latin typeface="+mn-ea"/>
                <a:ea typeface="+mn-ea"/>
              </a:rPr>
              <a:t>参考文献</a:t>
            </a:r>
          </a:p>
        </p:txBody>
      </p:sp>
      <p:sp>
        <p:nvSpPr>
          <p:cNvPr id="191494" name="Rectangle 6"/>
          <p:cNvSpPr>
            <a:spLocks noGrp="1" noChangeArrowheads="1"/>
          </p:cNvSpPr>
          <p:nvPr>
            <p:ph type="body" idx="1"/>
          </p:nvPr>
        </p:nvSpPr>
        <p:spPr>
          <a:xfrm>
            <a:off x="0" y="1484313"/>
            <a:ext cx="9144000" cy="5329237"/>
          </a:xfrm>
        </p:spPr>
        <p:txBody>
          <a:bodyPr/>
          <a:lstStyle/>
          <a:p>
            <a:pPr marL="0" indent="0">
              <a:buFontTx/>
              <a:buNone/>
            </a:pPr>
            <a:r>
              <a:rPr lang="en-US" altLang="ja-JP" sz="2000" dirty="0">
                <a:latin typeface="+mn-ea"/>
                <a:ea typeface="+mn-ea"/>
              </a:rPr>
              <a:t>[12]</a:t>
            </a:r>
            <a:r>
              <a:rPr lang="ja-JP" altLang="en-US" sz="2000" dirty="0">
                <a:latin typeface="+mn-ea"/>
                <a:ea typeface="+mn-ea"/>
              </a:rPr>
              <a:t>難波敦子・尾立純子・浅野真智子・瓦家千代子・島田豊治・深蔵紀子・安田直子・山田悦子</a:t>
            </a:r>
            <a:r>
              <a:rPr lang="en-US" altLang="ja-JP" sz="2000" dirty="0">
                <a:latin typeface="+mn-ea"/>
                <a:ea typeface="+mn-ea"/>
              </a:rPr>
              <a:t>:</a:t>
            </a:r>
            <a:r>
              <a:rPr lang="ja-JP" altLang="en-US" sz="2000" dirty="0">
                <a:latin typeface="+mn-ea"/>
                <a:ea typeface="+mn-ea"/>
              </a:rPr>
              <a:t>コンビニエンス・ストアーの利用の実態と食生活状況</a:t>
            </a:r>
            <a:r>
              <a:rPr lang="en-US" altLang="ja-JP" sz="2000" dirty="0">
                <a:latin typeface="+mn-ea"/>
                <a:ea typeface="+mn-ea"/>
              </a:rPr>
              <a:t>,</a:t>
            </a:r>
            <a:r>
              <a:rPr lang="ja-JP" altLang="en-US" sz="2000" dirty="0">
                <a:latin typeface="+mn-ea"/>
                <a:ea typeface="+mn-ea"/>
              </a:rPr>
              <a:t>栄養学会誌</a:t>
            </a:r>
            <a:r>
              <a:rPr lang="en-US" altLang="ja-JP" sz="2000" dirty="0">
                <a:latin typeface="+mn-ea"/>
                <a:ea typeface="+mn-ea"/>
              </a:rPr>
              <a:t>59</a:t>
            </a:r>
            <a:r>
              <a:rPr lang="ja-JP" altLang="en-US" sz="2000" dirty="0">
                <a:latin typeface="+mn-ea"/>
                <a:ea typeface="+mn-ea"/>
              </a:rPr>
              <a:t>巻</a:t>
            </a:r>
            <a:r>
              <a:rPr lang="en-US" altLang="ja-JP" sz="2000" dirty="0">
                <a:latin typeface="+mn-ea"/>
                <a:ea typeface="+mn-ea"/>
              </a:rPr>
              <a:t>3</a:t>
            </a:r>
            <a:r>
              <a:rPr lang="ja-JP" altLang="en-US" sz="2000" dirty="0">
                <a:latin typeface="+mn-ea"/>
                <a:ea typeface="+mn-ea"/>
              </a:rPr>
              <a:t>号</a:t>
            </a:r>
            <a:r>
              <a:rPr lang="en-US" altLang="ja-JP" sz="2000" dirty="0">
                <a:latin typeface="+mn-ea"/>
                <a:ea typeface="+mn-ea"/>
              </a:rPr>
              <a:t>,pp.135-145,2001</a:t>
            </a:r>
            <a:endParaRPr lang="ja-JP" altLang="en-US" sz="2000" dirty="0">
              <a:latin typeface="+mn-ea"/>
              <a:ea typeface="+mn-ea"/>
            </a:endParaRPr>
          </a:p>
          <a:p>
            <a:pPr marL="0" indent="0">
              <a:buFontTx/>
              <a:buNone/>
            </a:pPr>
            <a:r>
              <a:rPr lang="en-US" altLang="ja-JP" sz="2000" dirty="0">
                <a:latin typeface="+mn-ea"/>
                <a:ea typeface="+mn-ea"/>
              </a:rPr>
              <a:t>[13]</a:t>
            </a:r>
            <a:r>
              <a:rPr lang="ja-JP" altLang="en-US" sz="2000" dirty="0">
                <a:latin typeface="+mn-ea"/>
                <a:ea typeface="+mn-ea"/>
              </a:rPr>
              <a:t>大石亜希子</a:t>
            </a:r>
            <a:r>
              <a:rPr lang="en-US" altLang="ja-JP" sz="2000" dirty="0">
                <a:latin typeface="+mn-ea"/>
                <a:ea typeface="+mn-ea"/>
              </a:rPr>
              <a:t>:24</a:t>
            </a:r>
            <a:r>
              <a:rPr lang="ja-JP" altLang="en-US" sz="2000" dirty="0">
                <a:latin typeface="+mn-ea"/>
                <a:ea typeface="+mn-ea"/>
              </a:rPr>
              <a:t>時間週</a:t>
            </a:r>
            <a:r>
              <a:rPr lang="en-US" altLang="ja-JP" sz="2000" dirty="0">
                <a:latin typeface="+mn-ea"/>
                <a:ea typeface="+mn-ea"/>
              </a:rPr>
              <a:t>7</a:t>
            </a:r>
            <a:r>
              <a:rPr lang="ja-JP" altLang="en-US" sz="2000" dirty="0">
                <a:latin typeface="+mn-ea"/>
                <a:ea typeface="+mn-ea"/>
              </a:rPr>
              <a:t>日経済におけるワーク・ライフ・バランス</a:t>
            </a:r>
            <a:r>
              <a:rPr lang="en-US" altLang="ja-JP" sz="2000" dirty="0">
                <a:latin typeface="+mn-ea"/>
                <a:ea typeface="+mn-ea"/>
              </a:rPr>
              <a:t>(</a:t>
            </a:r>
            <a:r>
              <a:rPr lang="ja-JP" altLang="en-US" sz="2000" dirty="0">
                <a:latin typeface="+mn-ea"/>
                <a:ea typeface="+mn-ea"/>
              </a:rPr>
              <a:t>特集 労働時間の不安定化と家族生活への影響</a:t>
            </a:r>
            <a:r>
              <a:rPr lang="en-US" altLang="ja-JP" sz="2000" dirty="0">
                <a:latin typeface="+mn-ea"/>
                <a:ea typeface="+mn-ea"/>
              </a:rPr>
              <a:t>),</a:t>
            </a:r>
            <a:r>
              <a:rPr lang="ja-JP" altLang="en-US" sz="2000" dirty="0">
                <a:latin typeface="+mn-ea"/>
                <a:ea typeface="+mn-ea"/>
              </a:rPr>
              <a:t>大原社会問題研究所雑誌</a:t>
            </a:r>
            <a:r>
              <a:rPr lang="en-US" altLang="ja-JP" sz="2000" dirty="0">
                <a:latin typeface="+mn-ea"/>
                <a:ea typeface="+mn-ea"/>
              </a:rPr>
              <a:t>(701),pp.24-39,2017</a:t>
            </a:r>
            <a:r>
              <a:rPr lang="ja-JP" altLang="en-US" sz="2000" dirty="0">
                <a:latin typeface="+mn-ea"/>
                <a:ea typeface="+mn-ea"/>
              </a:rPr>
              <a:t>年</a:t>
            </a:r>
            <a:r>
              <a:rPr lang="en-US" altLang="ja-JP" sz="2000" dirty="0">
                <a:latin typeface="+mn-ea"/>
                <a:ea typeface="+mn-ea"/>
              </a:rPr>
              <a:t>3</a:t>
            </a:r>
            <a:r>
              <a:rPr lang="ja-JP" altLang="en-US" sz="2000" dirty="0">
                <a:latin typeface="+mn-ea"/>
                <a:ea typeface="+mn-ea"/>
              </a:rPr>
              <a:t>月</a:t>
            </a:r>
          </a:p>
          <a:p>
            <a:pPr marL="0" indent="0">
              <a:buFontTx/>
              <a:buNone/>
            </a:pPr>
            <a:r>
              <a:rPr lang="en-US" altLang="ja-JP" sz="2000" dirty="0">
                <a:latin typeface="+mn-ea"/>
                <a:ea typeface="+mn-ea"/>
              </a:rPr>
              <a:t>[14]</a:t>
            </a:r>
            <a:r>
              <a:rPr lang="ja-JP" altLang="en-US" sz="2000" dirty="0">
                <a:latin typeface="+mn-ea"/>
                <a:ea typeface="+mn-ea"/>
              </a:rPr>
              <a:t>李在鎬</a:t>
            </a:r>
            <a:r>
              <a:rPr lang="en-US" altLang="ja-JP" sz="2000" dirty="0">
                <a:latin typeface="+mn-ea"/>
                <a:ea typeface="+mn-ea"/>
              </a:rPr>
              <a:t>:</a:t>
            </a:r>
            <a:r>
              <a:rPr lang="ja-JP" altLang="en-US" sz="2000" dirty="0">
                <a:latin typeface="+mn-ea"/>
                <a:ea typeface="+mn-ea"/>
              </a:rPr>
              <a:t>日本のコンビニエンスストア産業における市場ニーズの変化</a:t>
            </a:r>
            <a:r>
              <a:rPr lang="en-US" altLang="ja-JP" sz="2000" dirty="0">
                <a:latin typeface="+mn-ea"/>
                <a:ea typeface="+mn-ea"/>
              </a:rPr>
              <a:t>-</a:t>
            </a:r>
            <a:r>
              <a:rPr lang="ja-JP" altLang="en-US" sz="2000" dirty="0">
                <a:latin typeface="+mn-ea"/>
                <a:ea typeface="+mn-ea"/>
              </a:rPr>
              <a:t>アンケート調査を中心として</a:t>
            </a:r>
            <a:r>
              <a:rPr lang="en-US" altLang="ja-JP" sz="2000" dirty="0">
                <a:latin typeface="+mn-ea"/>
                <a:ea typeface="+mn-ea"/>
              </a:rPr>
              <a:t>-,</a:t>
            </a:r>
            <a:r>
              <a:rPr lang="ja-JP" altLang="en-US" sz="2000" dirty="0">
                <a:latin typeface="+mn-ea"/>
                <a:ea typeface="+mn-ea"/>
              </a:rPr>
              <a:t>星城大学研究紀要</a:t>
            </a:r>
            <a:r>
              <a:rPr lang="en-US" altLang="ja-JP" sz="2000" dirty="0">
                <a:latin typeface="+mn-ea"/>
                <a:ea typeface="+mn-ea"/>
              </a:rPr>
              <a:t>(3),pp.107-127.2007</a:t>
            </a:r>
            <a:r>
              <a:rPr lang="ja-JP" altLang="en-US" sz="2000" dirty="0">
                <a:latin typeface="+mn-ea"/>
                <a:ea typeface="+mn-ea"/>
              </a:rPr>
              <a:t>年</a:t>
            </a:r>
            <a:r>
              <a:rPr lang="en-US" altLang="ja-JP" sz="2000" dirty="0">
                <a:latin typeface="+mn-ea"/>
                <a:ea typeface="+mn-ea"/>
              </a:rPr>
              <a:t>3</a:t>
            </a:r>
            <a:r>
              <a:rPr lang="ja-JP" altLang="en-US" sz="2000" dirty="0">
                <a:latin typeface="+mn-ea"/>
                <a:ea typeface="+mn-ea"/>
              </a:rPr>
              <a:t>月</a:t>
            </a:r>
          </a:p>
          <a:p>
            <a:pPr marL="0" indent="0">
              <a:buFontTx/>
              <a:buNone/>
            </a:pPr>
            <a:r>
              <a:rPr lang="en-US" altLang="ja-JP" sz="2000" dirty="0">
                <a:latin typeface="+mn-ea"/>
                <a:ea typeface="+mn-ea"/>
              </a:rPr>
              <a:t>[15]</a:t>
            </a:r>
            <a:r>
              <a:rPr lang="ja-JP" altLang="en-US" sz="2000" dirty="0">
                <a:latin typeface="+mn-ea"/>
                <a:ea typeface="+mn-ea"/>
              </a:rPr>
              <a:t>野木村忠度</a:t>
            </a:r>
            <a:r>
              <a:rPr lang="en-US" altLang="ja-JP" sz="2000" dirty="0">
                <a:latin typeface="+mn-ea"/>
                <a:ea typeface="+mn-ea"/>
              </a:rPr>
              <a:t>:</a:t>
            </a:r>
            <a:r>
              <a:rPr lang="ja-JP" altLang="en-US" sz="2000" dirty="0">
                <a:latin typeface="+mn-ea"/>
                <a:ea typeface="+mn-ea"/>
              </a:rPr>
              <a:t>わが国のコンビニ規制論の検討</a:t>
            </a:r>
            <a:r>
              <a:rPr lang="en-US" altLang="ja-JP" sz="2000" dirty="0">
                <a:latin typeface="+mn-ea"/>
                <a:ea typeface="+mn-ea"/>
              </a:rPr>
              <a:t>-</a:t>
            </a:r>
            <a:r>
              <a:rPr lang="ja-JP" altLang="en-US" sz="2000" dirty="0">
                <a:latin typeface="+mn-ea"/>
                <a:ea typeface="+mn-ea"/>
              </a:rPr>
              <a:t>マーケティング・チャネル論からの</a:t>
            </a:r>
            <a:r>
              <a:rPr lang="en-US" altLang="ja-JP" sz="2000" dirty="0">
                <a:latin typeface="+mn-ea"/>
                <a:ea typeface="+mn-ea"/>
              </a:rPr>
              <a:t>-</a:t>
            </a:r>
            <a:r>
              <a:rPr lang="ja-JP" altLang="en-US" sz="2000" dirty="0">
                <a:latin typeface="+mn-ea"/>
                <a:ea typeface="+mn-ea"/>
              </a:rPr>
              <a:t>考察</a:t>
            </a:r>
            <a:r>
              <a:rPr lang="en-US" altLang="ja-JP" sz="2000" dirty="0">
                <a:latin typeface="+mn-ea"/>
                <a:ea typeface="+mn-ea"/>
              </a:rPr>
              <a:t>-,</a:t>
            </a:r>
            <a:r>
              <a:rPr lang="ja-JP" altLang="en-US" sz="2000" dirty="0">
                <a:latin typeface="+mn-ea"/>
                <a:ea typeface="+mn-ea"/>
              </a:rPr>
              <a:t>日本経営診断学会論集</a:t>
            </a:r>
            <a:r>
              <a:rPr lang="en-US" altLang="ja-JP" sz="2000" dirty="0">
                <a:latin typeface="+mn-ea"/>
                <a:ea typeface="+mn-ea"/>
              </a:rPr>
              <a:t>15,pp.93-98,2015</a:t>
            </a:r>
            <a:endParaRPr lang="ja-JP" altLang="en-US" sz="2000" dirty="0">
              <a:latin typeface="+mn-ea"/>
              <a:ea typeface="+mn-ea"/>
            </a:endParaRPr>
          </a:p>
          <a:p>
            <a:pPr marL="0" indent="0">
              <a:buFontTx/>
              <a:buNone/>
            </a:pPr>
            <a:r>
              <a:rPr lang="en-US" altLang="ja-JP" sz="2000" dirty="0">
                <a:latin typeface="+mn-ea"/>
                <a:ea typeface="+mn-ea"/>
              </a:rPr>
              <a:t>[16]</a:t>
            </a:r>
            <a:r>
              <a:rPr lang="ja-JP" altLang="en-US" sz="2000" dirty="0">
                <a:latin typeface="+mn-ea"/>
                <a:ea typeface="+mn-ea"/>
              </a:rPr>
              <a:t>桑野将司・塚井誠人・三田遼平・高松由彦</a:t>
            </a:r>
            <a:r>
              <a:rPr lang="en-US" altLang="ja-JP" sz="2000" dirty="0">
                <a:latin typeface="+mn-ea"/>
                <a:ea typeface="+mn-ea"/>
              </a:rPr>
              <a:t>:</a:t>
            </a:r>
            <a:r>
              <a:rPr lang="ja-JP" altLang="en-US" sz="2000" dirty="0">
                <a:latin typeface="+mn-ea"/>
                <a:ea typeface="+mn-ea"/>
              </a:rPr>
              <a:t>個人の外出時間に基づく社会的時間利用構造に関する経年分析</a:t>
            </a:r>
            <a:r>
              <a:rPr lang="en-US" altLang="ja-JP" sz="2000" dirty="0">
                <a:latin typeface="+mn-ea"/>
                <a:ea typeface="+mn-ea"/>
              </a:rPr>
              <a:t>,</a:t>
            </a:r>
            <a:r>
              <a:rPr lang="ja-JP" altLang="en-US" sz="2000" dirty="0">
                <a:latin typeface="+mn-ea"/>
                <a:ea typeface="+mn-ea"/>
              </a:rPr>
              <a:t>土木学会論文集</a:t>
            </a:r>
            <a:r>
              <a:rPr lang="en-US" altLang="ja-JP" sz="2000" dirty="0">
                <a:latin typeface="+mn-ea"/>
                <a:ea typeface="+mn-ea"/>
              </a:rPr>
              <a:t>D3(</a:t>
            </a:r>
            <a:r>
              <a:rPr lang="ja-JP" altLang="en-US" sz="2000" dirty="0">
                <a:latin typeface="+mn-ea"/>
                <a:ea typeface="+mn-ea"/>
              </a:rPr>
              <a:t>土木計画学</a:t>
            </a:r>
            <a:r>
              <a:rPr lang="en-US" altLang="ja-JP" sz="2000" dirty="0">
                <a:latin typeface="+mn-ea"/>
                <a:ea typeface="+mn-ea"/>
              </a:rPr>
              <a:t>)67</a:t>
            </a:r>
            <a:r>
              <a:rPr lang="ja-JP" altLang="en-US" sz="2000" dirty="0">
                <a:latin typeface="+mn-ea"/>
                <a:ea typeface="+mn-ea"/>
              </a:rPr>
              <a:t>巻</a:t>
            </a:r>
            <a:r>
              <a:rPr lang="en-US" altLang="ja-JP" sz="2000" dirty="0">
                <a:latin typeface="+mn-ea"/>
                <a:ea typeface="+mn-ea"/>
              </a:rPr>
              <a:t>5</a:t>
            </a:r>
            <a:r>
              <a:rPr lang="ja-JP" altLang="en-US" sz="2000" dirty="0">
                <a:latin typeface="+mn-ea"/>
                <a:ea typeface="+mn-ea"/>
              </a:rPr>
              <a:t>号</a:t>
            </a:r>
            <a:r>
              <a:rPr lang="en-US" altLang="ja-JP" sz="2000" dirty="0">
                <a:latin typeface="+mn-ea"/>
                <a:ea typeface="+mn-ea"/>
              </a:rPr>
              <a:t>,pp.1563-1571,2011</a:t>
            </a:r>
            <a:endParaRPr lang="ja-JP" altLang="en-US" sz="2000" dirty="0">
              <a:latin typeface="+mn-ea"/>
              <a:ea typeface="+mn-ea"/>
            </a:endParaRPr>
          </a:p>
          <a:p>
            <a:pPr marL="0" indent="0">
              <a:buFontTx/>
              <a:buNone/>
            </a:pPr>
            <a:r>
              <a:rPr lang="en-US" altLang="ja-JP" sz="2000" dirty="0">
                <a:latin typeface="+mn-ea"/>
                <a:ea typeface="+mn-ea"/>
              </a:rPr>
              <a:t>[17]</a:t>
            </a:r>
            <a:r>
              <a:rPr lang="ja-JP" altLang="en-US" sz="2000" dirty="0">
                <a:latin typeface="+mn-ea"/>
                <a:ea typeface="+mn-ea"/>
              </a:rPr>
              <a:t>土屋 直樹</a:t>
            </a:r>
            <a:r>
              <a:rPr lang="en-US" altLang="ja-JP" sz="2000" dirty="0">
                <a:latin typeface="+mn-ea"/>
                <a:ea typeface="+mn-ea"/>
              </a:rPr>
              <a:t>:</a:t>
            </a:r>
            <a:r>
              <a:rPr lang="ja-JP" altLang="en-US" sz="2000" dirty="0">
                <a:latin typeface="+mn-ea"/>
                <a:ea typeface="+mn-ea"/>
              </a:rPr>
              <a:t>コンビニエンスストアにおける経営と労働</a:t>
            </a:r>
            <a:r>
              <a:rPr lang="en-US" altLang="ja-JP" sz="2000" dirty="0">
                <a:latin typeface="+mn-ea"/>
                <a:ea typeface="+mn-ea"/>
              </a:rPr>
              <a:t>,</a:t>
            </a:r>
            <a:r>
              <a:rPr lang="ja-JP" altLang="en-US" sz="2000" dirty="0">
                <a:latin typeface="+mn-ea"/>
                <a:ea typeface="+mn-ea"/>
              </a:rPr>
              <a:t>日本労働研究雑誌</a:t>
            </a:r>
            <a:r>
              <a:rPr lang="en-US" altLang="ja-JP" sz="2000" dirty="0">
                <a:latin typeface="+mn-ea"/>
                <a:ea typeface="+mn-ea"/>
              </a:rPr>
              <a:t>,pp.41-51,2017</a:t>
            </a:r>
          </a:p>
          <a:p>
            <a:pPr marL="0" indent="0">
              <a:buFontTx/>
              <a:buNone/>
            </a:pPr>
            <a:endParaRPr lang="ja-JP" altLang="en-US" sz="2000" dirty="0">
              <a:latin typeface="+mn-ea"/>
              <a:ea typeface="+mn-ea"/>
            </a:endParaRPr>
          </a:p>
          <a:p>
            <a:pPr marL="0" indent="0" eaLnBrk="1" hangingPunct="1">
              <a:buFontTx/>
              <a:buNone/>
            </a:pPr>
            <a:endParaRPr lang="ja-JP" altLang="en-US" sz="2000" dirty="0">
              <a:latin typeface="+mn-ea"/>
              <a:ea typeface="+mn-ea"/>
            </a:endParaRPr>
          </a:p>
          <a:p>
            <a:pPr marL="0" indent="0" eaLnBrk="1" hangingPunct="1">
              <a:buFontTx/>
              <a:buNone/>
            </a:pPr>
            <a:endParaRPr lang="ja-JP" altLang="en-US" sz="2000" dirty="0">
              <a:latin typeface="+mn-ea"/>
              <a:ea typeface="+mn-ea"/>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F12D99-142F-45F7-A63F-9DE74E22BCFC}" type="slidenum">
              <a:rPr kumimoji="1"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Tree>
    <p:extLst>
      <p:ext uri="{BB962C8B-B14F-4D97-AF65-F5344CB8AC3E}">
        <p14:creationId xmlns:p14="http://schemas.microsoft.com/office/powerpoint/2010/main" val="3462410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457200" y="0"/>
            <a:ext cx="8229600" cy="1143000"/>
          </a:xfrm>
        </p:spPr>
        <p:txBody>
          <a:bodyPr/>
          <a:lstStyle/>
          <a:p>
            <a:pPr eaLnBrk="1" hangingPunct="1"/>
            <a:r>
              <a:rPr lang="ja-JP" altLang="en-US" sz="4000" dirty="0">
                <a:solidFill>
                  <a:schemeClr val="bg1"/>
                </a:solidFill>
                <a:latin typeface="+mn-ea"/>
                <a:ea typeface="+mn-ea"/>
              </a:rPr>
              <a:t>目的　</a:t>
            </a:r>
            <a:r>
              <a:rPr lang="ja-JP" altLang="en-US" sz="2800" dirty="0">
                <a:solidFill>
                  <a:schemeClr val="bg1"/>
                </a:solidFill>
                <a:latin typeface="+mn-ea"/>
                <a:ea typeface="+mn-ea"/>
              </a:rPr>
              <a:t>③</a:t>
            </a:r>
            <a:r>
              <a:rPr lang="ja-JP" altLang="en-US" sz="2400" dirty="0">
                <a:solidFill>
                  <a:schemeClr val="bg1"/>
                </a:solidFill>
                <a:latin typeface="+mn-ea"/>
                <a:ea typeface="+mn-ea"/>
              </a:rPr>
              <a:t>利用者目線</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23E9BD-D57C-43FB-A8B8-DD08AA6AC029}" type="slidenum">
              <a:rPr kumimoji="1" lang="en-US" altLang="ja-JP" sz="1400" b="0" i="0" u="none" strike="noStrike" kern="1200" cap="none" spc="0" normalizeH="0" baseline="0" noProof="0" smtClean="0">
                <a:ln>
                  <a:noFill/>
                </a:ln>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dirty="0">
              <a:ln>
                <a:noFill/>
              </a:ln>
              <a:effectLst/>
              <a:uLnTx/>
              <a:uFillTx/>
              <a:latin typeface="+mn-ea"/>
              <a:ea typeface="+mn-ea"/>
              <a:cs typeface="+mn-cs"/>
            </a:endParaRPr>
          </a:p>
        </p:txBody>
      </p:sp>
      <p:sp>
        <p:nvSpPr>
          <p:cNvPr id="3" name="テキスト ボックス 2">
            <a:extLst>
              <a:ext uri="{FF2B5EF4-FFF2-40B4-BE49-F238E27FC236}">
                <a16:creationId xmlns:a16="http://schemas.microsoft.com/office/drawing/2014/main" id="{15B9EDBF-1128-4C30-AD96-A5E561B3052E}"/>
              </a:ext>
            </a:extLst>
          </p:cNvPr>
          <p:cNvSpPr txBox="1"/>
          <p:nvPr/>
        </p:nvSpPr>
        <p:spPr>
          <a:xfrm>
            <a:off x="233710" y="3592617"/>
            <a:ext cx="8910290"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3200" dirty="0">
                <a:latin typeface="+mn-ea"/>
                <a:ea typeface="+mn-ea"/>
              </a:rPr>
              <a:t>目的</a:t>
            </a:r>
            <a:r>
              <a:rPr lang="en-US" altLang="ja-JP" sz="3200" dirty="0">
                <a:solidFill>
                  <a:srgbClr val="000000"/>
                </a:solidFill>
                <a:latin typeface="+mn-ea"/>
                <a:ea typeface="+mn-ea"/>
              </a:rPr>
              <a:t>1</a:t>
            </a:r>
            <a:r>
              <a:rPr kumimoji="1" lang="en-US" altLang="ja-JP" sz="3200" b="0" i="0" u="none" strike="noStrike" kern="1200" cap="none" spc="0" normalizeH="0" baseline="0" noProof="0" dirty="0">
                <a:ln>
                  <a:noFill/>
                </a:ln>
                <a:solidFill>
                  <a:srgbClr val="000000"/>
                </a:solidFill>
                <a:effectLst/>
                <a:uLnTx/>
                <a:uFillTx/>
                <a:latin typeface="+mn-ea"/>
                <a:ea typeface="+mn-ea"/>
                <a:cs typeface="+mn-cs"/>
              </a:rPr>
              <a:t>-6</a:t>
            </a:r>
            <a:r>
              <a:rPr kumimoji="1" lang="ja-JP" altLang="en-US" sz="3200" b="0" i="0" u="none" strike="noStrike" kern="1200" cap="none" spc="0" normalizeH="0" baseline="0" noProof="0" dirty="0" err="1">
                <a:ln>
                  <a:noFill/>
                </a:ln>
                <a:solidFill>
                  <a:srgbClr val="000000"/>
                </a:solidFill>
                <a:effectLst/>
                <a:uLnTx/>
                <a:uFillTx/>
                <a:latin typeface="+mn-ea"/>
                <a:ea typeface="+mn-ea"/>
                <a:cs typeface="+mn-cs"/>
              </a:rPr>
              <a:t>．</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利用者の属性によるコンビニ利用時間帯</a:t>
            </a:r>
            <a:endParaRPr kumimoji="1" lang="en-US" altLang="ja-JP" sz="32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kern="1200" noProof="0" dirty="0">
                <a:latin typeface="+mn-ea"/>
                <a:ea typeface="+mn-ea"/>
                <a:cs typeface="+mn-cs"/>
              </a:rPr>
              <a:t>               </a:t>
            </a: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の差を調査</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mn-cs"/>
            </a:endParaRPr>
          </a:p>
        </p:txBody>
      </p:sp>
      <p:sp>
        <p:nvSpPr>
          <p:cNvPr id="16403" name="テキスト ボックス 16402">
            <a:extLst>
              <a:ext uri="{FF2B5EF4-FFF2-40B4-BE49-F238E27FC236}">
                <a16:creationId xmlns:a16="http://schemas.microsoft.com/office/drawing/2014/main" id="{821A71CD-3CD3-4D2C-8B5B-877DB6A3D6BA}"/>
              </a:ext>
            </a:extLst>
          </p:cNvPr>
          <p:cNvSpPr txBox="1"/>
          <p:nvPr/>
        </p:nvSpPr>
        <p:spPr>
          <a:xfrm>
            <a:off x="233710" y="1053774"/>
            <a:ext cx="8453090" cy="1569660"/>
          </a:xfrm>
          <a:prstGeom prst="rect">
            <a:avLst/>
          </a:prstGeom>
          <a:noFill/>
        </p:spPr>
        <p:txBody>
          <a:bodyPr wrap="square" rtlCol="0">
            <a:spAutoFit/>
          </a:bodyPr>
          <a:lstStyle/>
          <a:p>
            <a:pPr lvl="0" eaLnBrk="0" fontAlgn="base" hangingPunct="0">
              <a:spcBef>
                <a:spcPct val="0"/>
              </a:spcBef>
              <a:spcAft>
                <a:spcPct val="0"/>
              </a:spcAft>
              <a:buClrTx/>
              <a:defRPr/>
            </a:pPr>
            <a:r>
              <a:rPr kumimoji="1" lang="ja-JP" altLang="en-US" sz="3200" b="0" i="0" u="none" strike="noStrike" kern="1200" cap="none" spc="0" normalizeH="0" baseline="0" noProof="0" dirty="0">
                <a:ln>
                  <a:noFill/>
                </a:ln>
                <a:solidFill>
                  <a:srgbClr val="000000"/>
                </a:solidFill>
                <a:effectLst/>
                <a:uLnTx/>
                <a:uFillTx/>
                <a:latin typeface="+mn-ea"/>
                <a:ea typeface="+mn-ea"/>
                <a:cs typeface="+mn-cs"/>
              </a:rPr>
              <a:t>目的</a:t>
            </a:r>
            <a:r>
              <a:rPr kumimoji="1" lang="en-US" altLang="ja-JP" sz="3200" b="0" i="0" u="none" strike="noStrike" kern="1200" cap="none" spc="0" normalizeH="0" baseline="0" noProof="0" dirty="0">
                <a:ln>
                  <a:noFill/>
                </a:ln>
                <a:solidFill>
                  <a:srgbClr val="000000"/>
                </a:solidFill>
                <a:effectLst/>
                <a:uLnTx/>
                <a:uFillTx/>
                <a:latin typeface="+mn-ea"/>
                <a:ea typeface="+mn-ea"/>
                <a:cs typeface="+mn-cs"/>
              </a:rPr>
              <a:t>1-5</a:t>
            </a:r>
            <a:r>
              <a:rPr kumimoji="1" lang="ja-JP" altLang="en-US" sz="3200" b="0" i="0" u="none" strike="noStrike" kern="1200" cap="none" spc="0" normalizeH="0" baseline="0" noProof="0" dirty="0" err="1">
                <a:ln>
                  <a:noFill/>
                </a:ln>
                <a:solidFill>
                  <a:srgbClr val="000000"/>
                </a:solidFill>
                <a:effectLst/>
                <a:uLnTx/>
                <a:uFillTx/>
                <a:latin typeface="+mn-ea"/>
                <a:ea typeface="+mn-ea"/>
                <a:cs typeface="+mn-cs"/>
              </a:rPr>
              <a:t>．</a:t>
            </a:r>
            <a:r>
              <a:rPr kumimoji="1" lang="en-US" altLang="ja-JP" sz="3200" kern="1200" dirty="0">
                <a:latin typeface="+mn-ea"/>
                <a:ea typeface="+mn-ea"/>
                <a:cs typeface="+mn-cs"/>
              </a:rPr>
              <a:t>24</a:t>
            </a:r>
            <a:r>
              <a:rPr kumimoji="1" lang="ja-JP" altLang="en-US" sz="3200" kern="1200" dirty="0">
                <a:latin typeface="+mn-ea"/>
                <a:ea typeface="+mn-ea"/>
                <a:cs typeface="+mn-cs"/>
              </a:rPr>
              <a:t>時間営業のコンビニ立地が</a:t>
            </a:r>
            <a:endParaRPr kumimoji="1" lang="en-US" altLang="ja-JP" sz="3200" kern="1200" dirty="0">
              <a:latin typeface="+mn-ea"/>
              <a:ea typeface="+mn-ea"/>
              <a:cs typeface="+mn-cs"/>
            </a:endParaRPr>
          </a:p>
          <a:p>
            <a:pPr lvl="0" eaLnBrk="0" fontAlgn="base" hangingPunct="0">
              <a:spcBef>
                <a:spcPct val="0"/>
              </a:spcBef>
              <a:spcAft>
                <a:spcPct val="0"/>
              </a:spcAft>
              <a:buClrTx/>
              <a:defRPr/>
            </a:pPr>
            <a:r>
              <a:rPr kumimoji="1" lang="ja-JP" altLang="en-US" sz="3200" kern="1200" dirty="0">
                <a:latin typeface="+mn-ea"/>
                <a:ea typeface="+mn-ea"/>
                <a:cs typeface="+mn-cs"/>
              </a:rPr>
              <a:t>　　　　　　周辺住環境へ与える影響を</a:t>
            </a:r>
            <a:endParaRPr kumimoji="1" lang="en-US" altLang="ja-JP" sz="3200" kern="1200" dirty="0">
              <a:latin typeface="+mn-ea"/>
              <a:ea typeface="+mn-ea"/>
              <a:cs typeface="+mn-cs"/>
            </a:endParaRPr>
          </a:p>
          <a:p>
            <a:pPr lvl="0" eaLnBrk="0" fontAlgn="base" hangingPunct="0">
              <a:spcBef>
                <a:spcPct val="0"/>
              </a:spcBef>
              <a:spcAft>
                <a:spcPct val="0"/>
              </a:spcAft>
              <a:buClrTx/>
              <a:defRPr/>
            </a:pPr>
            <a:r>
              <a:rPr kumimoji="1" lang="ja-JP" altLang="en-US" sz="3200" kern="1200" dirty="0">
                <a:latin typeface="+mn-ea"/>
                <a:ea typeface="+mn-ea"/>
                <a:cs typeface="+mn-cs"/>
              </a:rPr>
              <a:t>　　　　　　地域特性別に調査し比較</a:t>
            </a:r>
            <a:endParaRPr kumimoji="1" lang="ja-JP" altLang="en-US" sz="32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16" name="グループ化 15"/>
          <p:cNvGrpSpPr/>
          <p:nvPr/>
        </p:nvGrpSpPr>
        <p:grpSpPr>
          <a:xfrm>
            <a:off x="105777" y="2367238"/>
            <a:ext cx="2733724" cy="1385538"/>
            <a:chOff x="448883" y="1834098"/>
            <a:chExt cx="3725407" cy="2046350"/>
          </a:xfrm>
        </p:grpSpPr>
        <p:grpSp>
          <p:nvGrpSpPr>
            <p:cNvPr id="12" name="グループ化 11"/>
            <p:cNvGrpSpPr/>
            <p:nvPr/>
          </p:nvGrpSpPr>
          <p:grpSpPr>
            <a:xfrm>
              <a:off x="448883" y="1834098"/>
              <a:ext cx="3725407" cy="2046350"/>
              <a:chOff x="486553" y="1948278"/>
              <a:chExt cx="3725407" cy="2046350"/>
            </a:xfrm>
          </p:grpSpPr>
          <p:grpSp>
            <p:nvGrpSpPr>
              <p:cNvPr id="13" name="グループ化 12">
                <a:extLst>
                  <a:ext uri="{FF2B5EF4-FFF2-40B4-BE49-F238E27FC236}">
                    <a16:creationId xmlns:a16="http://schemas.microsoft.com/office/drawing/2014/main" id="{ADC3C93D-32D6-4F71-9606-0E4E727F0E1D}"/>
                  </a:ext>
                </a:extLst>
              </p:cNvPr>
              <p:cNvGrpSpPr/>
              <p:nvPr/>
            </p:nvGrpSpPr>
            <p:grpSpPr>
              <a:xfrm>
                <a:off x="1404525" y="1948278"/>
                <a:ext cx="1314814" cy="701825"/>
                <a:chOff x="6492787" y="2584788"/>
                <a:chExt cx="1502645" cy="737621"/>
              </a:xfrm>
              <a:solidFill>
                <a:srgbClr val="FF9900"/>
              </a:solidFill>
            </p:grpSpPr>
            <p:sp>
              <p:nvSpPr>
                <p:cNvPr id="14" name="楕円 13">
                  <a:extLst>
                    <a:ext uri="{FF2B5EF4-FFF2-40B4-BE49-F238E27FC236}">
                      <a16:creationId xmlns:a16="http://schemas.microsoft.com/office/drawing/2014/main" id="{3B9E5DDF-35FC-4E89-84B8-E69BA8004CCA}"/>
                    </a:ext>
                  </a:extLst>
                </p:cNvPr>
                <p:cNvSpPr/>
                <p:nvPr/>
              </p:nvSpPr>
              <p:spPr>
                <a:xfrm>
                  <a:off x="6492787" y="2584788"/>
                  <a:ext cx="1502645" cy="737621"/>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15" name="テキスト ボックス 14">
                  <a:extLst>
                    <a:ext uri="{FF2B5EF4-FFF2-40B4-BE49-F238E27FC236}">
                      <a16:creationId xmlns:a16="http://schemas.microsoft.com/office/drawing/2014/main" id="{3FA5BDA8-54B2-461A-888B-9E4ED30B429A}"/>
                    </a:ext>
                  </a:extLst>
                </p:cNvPr>
                <p:cNvSpPr txBox="1"/>
                <p:nvPr/>
              </p:nvSpPr>
              <p:spPr>
                <a:xfrm>
                  <a:off x="6692021" y="2668326"/>
                  <a:ext cx="1086511" cy="621077"/>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ea typeface="+mn-ea"/>
                      <a:cs typeface="+mn-cs"/>
                    </a:rPr>
                    <a:t>防犯</a:t>
                  </a:r>
                </a:p>
              </p:txBody>
            </p:sp>
          </p:grpSp>
          <p:grpSp>
            <p:nvGrpSpPr>
              <p:cNvPr id="16391" name="グループ化 16390">
                <a:extLst>
                  <a:ext uri="{FF2B5EF4-FFF2-40B4-BE49-F238E27FC236}">
                    <a16:creationId xmlns:a16="http://schemas.microsoft.com/office/drawing/2014/main" id="{5FA10817-C11F-4C1D-B077-53F28417AC24}"/>
                  </a:ext>
                </a:extLst>
              </p:cNvPr>
              <p:cNvGrpSpPr/>
              <p:nvPr/>
            </p:nvGrpSpPr>
            <p:grpSpPr>
              <a:xfrm>
                <a:off x="2635617" y="2346105"/>
                <a:ext cx="1324589" cy="701825"/>
                <a:chOff x="2425212" y="3370827"/>
                <a:chExt cx="1324589" cy="701825"/>
              </a:xfrm>
              <a:solidFill>
                <a:srgbClr val="FF9900"/>
              </a:solidFill>
            </p:grpSpPr>
            <p:sp>
              <p:nvSpPr>
                <p:cNvPr id="41" name="楕円 40">
                  <a:extLst>
                    <a:ext uri="{FF2B5EF4-FFF2-40B4-BE49-F238E27FC236}">
                      <a16:creationId xmlns:a16="http://schemas.microsoft.com/office/drawing/2014/main" id="{08C7F1AC-D3EB-48C2-9DB9-135885B1DB1F}"/>
                    </a:ext>
                  </a:extLst>
                </p:cNvPr>
                <p:cNvSpPr/>
                <p:nvPr/>
              </p:nvSpPr>
              <p:spPr>
                <a:xfrm>
                  <a:off x="2425212" y="3370827"/>
                  <a:ext cx="1314814" cy="701825"/>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18" name="テキスト ボックス 17">
                  <a:extLst>
                    <a:ext uri="{FF2B5EF4-FFF2-40B4-BE49-F238E27FC236}">
                      <a16:creationId xmlns:a16="http://schemas.microsoft.com/office/drawing/2014/main" id="{A4356FFE-0680-4EF2-88D1-ED2B5B2FAA20}"/>
                    </a:ext>
                  </a:extLst>
                </p:cNvPr>
                <p:cNvSpPr txBox="1"/>
                <p:nvPr/>
              </p:nvSpPr>
              <p:spPr>
                <a:xfrm>
                  <a:off x="2449582" y="3429001"/>
                  <a:ext cx="1300219" cy="590937"/>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ea typeface="+mn-ea"/>
                      <a:cs typeface="+mn-cs"/>
                    </a:rPr>
                    <a:t>利便性</a:t>
                  </a:r>
                </a:p>
              </p:txBody>
            </p:sp>
          </p:grpSp>
          <p:pic>
            <p:nvPicPr>
              <p:cNvPr id="27" name="図 26">
                <a:extLst>
                  <a:ext uri="{FF2B5EF4-FFF2-40B4-BE49-F238E27FC236}">
                    <a16:creationId xmlns:a16="http://schemas.microsoft.com/office/drawing/2014/main" id="{4E55477C-B3DC-448D-A86E-96326C5C7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53" y="2374628"/>
                <a:ext cx="1599750" cy="1620000"/>
              </a:xfrm>
              <a:prstGeom prst="rect">
                <a:avLst/>
              </a:prstGeom>
            </p:spPr>
          </p:pic>
          <p:sp>
            <p:nvSpPr>
              <p:cNvPr id="4" name="吹き出し: 角を丸めた四角形 3">
                <a:extLst>
                  <a:ext uri="{FF2B5EF4-FFF2-40B4-BE49-F238E27FC236}">
                    <a16:creationId xmlns:a16="http://schemas.microsoft.com/office/drawing/2014/main" id="{9635586D-41B9-4FAE-981F-DA42734D97E5}"/>
                  </a:ext>
                </a:extLst>
              </p:cNvPr>
              <p:cNvSpPr/>
              <p:nvPr/>
            </p:nvSpPr>
            <p:spPr>
              <a:xfrm>
                <a:off x="2191120" y="3158401"/>
                <a:ext cx="2020840" cy="753487"/>
              </a:xfrm>
              <a:prstGeom prst="wedgeRoundRectCallout">
                <a:avLst>
                  <a:gd name="adj1" fmla="val -64573"/>
                  <a:gd name="adj2" fmla="val -37282"/>
                  <a:gd name="adj3" fmla="val 16667"/>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grpSp>
        <p:sp>
          <p:nvSpPr>
            <p:cNvPr id="6" name="テキスト ボックス 5">
              <a:extLst>
                <a:ext uri="{FF2B5EF4-FFF2-40B4-BE49-F238E27FC236}">
                  <a16:creationId xmlns:a16="http://schemas.microsoft.com/office/drawing/2014/main" id="{FE7C4603-3148-4EA4-89C9-42A6DAF64764}"/>
                </a:ext>
              </a:extLst>
            </p:cNvPr>
            <p:cNvSpPr txBox="1"/>
            <p:nvPr/>
          </p:nvSpPr>
          <p:spPr>
            <a:xfrm>
              <a:off x="2161413" y="3160187"/>
              <a:ext cx="1999260" cy="590937"/>
            </a:xfrm>
            <a:prstGeom prst="rect">
              <a:avLst/>
            </a:prstGeom>
            <a:solidFill>
              <a:srgbClr val="EAEFF7"/>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9900"/>
                  </a:solidFill>
                  <a:effectLst/>
                  <a:uLnTx/>
                  <a:uFillTx/>
                  <a:latin typeface="+mn-ea"/>
                  <a:ea typeface="+mn-ea"/>
                  <a:cs typeface="+mn-cs"/>
                </a:rPr>
                <a:t>正</a:t>
              </a:r>
              <a:r>
                <a:rPr kumimoji="1" lang="ja-JP" altLang="en-US" sz="2000" b="0" i="0" u="none" strike="noStrike" kern="1200" cap="none" spc="0" normalizeH="0" baseline="0" noProof="0" dirty="0">
                  <a:ln>
                    <a:noFill/>
                  </a:ln>
                  <a:solidFill>
                    <a:srgbClr val="000000"/>
                  </a:solidFill>
                  <a:effectLst/>
                  <a:uLnTx/>
                  <a:uFillTx/>
                  <a:latin typeface="+mn-ea"/>
                  <a:ea typeface="+mn-ea"/>
                  <a:cs typeface="+mn-cs"/>
                </a:rPr>
                <a:t>の外部性</a:t>
              </a:r>
            </a:p>
          </p:txBody>
        </p:sp>
      </p:grpSp>
      <p:grpSp>
        <p:nvGrpSpPr>
          <p:cNvPr id="11" name="グループ化 10">
            <a:extLst>
              <a:ext uri="{FF2B5EF4-FFF2-40B4-BE49-F238E27FC236}">
                <a16:creationId xmlns:a16="http://schemas.microsoft.com/office/drawing/2014/main" id="{07E794F2-9130-436A-9DEE-0DED6998BA9B}"/>
              </a:ext>
            </a:extLst>
          </p:cNvPr>
          <p:cNvGrpSpPr/>
          <p:nvPr/>
        </p:nvGrpSpPr>
        <p:grpSpPr>
          <a:xfrm>
            <a:off x="5932362" y="2270184"/>
            <a:ext cx="2863735" cy="1421970"/>
            <a:chOff x="4914393" y="1873622"/>
            <a:chExt cx="3686816" cy="2150356"/>
          </a:xfrm>
        </p:grpSpPr>
        <p:grpSp>
          <p:nvGrpSpPr>
            <p:cNvPr id="16394" name="グループ化 16393">
              <a:extLst>
                <a:ext uri="{FF2B5EF4-FFF2-40B4-BE49-F238E27FC236}">
                  <a16:creationId xmlns:a16="http://schemas.microsoft.com/office/drawing/2014/main" id="{C10381FC-1C3C-453A-99D0-9DCC064E3D0F}"/>
                </a:ext>
              </a:extLst>
            </p:cNvPr>
            <p:cNvGrpSpPr/>
            <p:nvPr/>
          </p:nvGrpSpPr>
          <p:grpSpPr>
            <a:xfrm>
              <a:off x="6077420" y="1873622"/>
              <a:ext cx="1314814" cy="701824"/>
              <a:chOff x="6134115" y="2076931"/>
              <a:chExt cx="1314814" cy="701824"/>
            </a:xfrm>
          </p:grpSpPr>
          <p:sp>
            <p:nvSpPr>
              <p:cNvPr id="44" name="楕円 43">
                <a:extLst>
                  <a:ext uri="{FF2B5EF4-FFF2-40B4-BE49-F238E27FC236}">
                    <a16:creationId xmlns:a16="http://schemas.microsoft.com/office/drawing/2014/main" id="{2E791125-03AB-4BDB-8AEB-7459513C50A3}"/>
                  </a:ext>
                </a:extLst>
              </p:cNvPr>
              <p:cNvSpPr/>
              <p:nvPr/>
            </p:nvSpPr>
            <p:spPr>
              <a:xfrm>
                <a:off x="6134115" y="2076931"/>
                <a:ext cx="1314814" cy="701824"/>
              </a:xfrm>
              <a:prstGeom prst="ellipse">
                <a:avLst/>
              </a:prstGeom>
              <a:solidFill>
                <a:srgbClr val="99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21" name="テキスト ボックス 20">
                <a:extLst>
                  <a:ext uri="{FF2B5EF4-FFF2-40B4-BE49-F238E27FC236}">
                    <a16:creationId xmlns:a16="http://schemas.microsoft.com/office/drawing/2014/main" id="{14D18D4F-127C-4640-B8FC-7BAD07DD6181}"/>
                  </a:ext>
                </a:extLst>
              </p:cNvPr>
              <p:cNvSpPr txBox="1"/>
              <p:nvPr/>
            </p:nvSpPr>
            <p:spPr>
              <a:xfrm>
                <a:off x="6371787" y="2107644"/>
                <a:ext cx="863052" cy="60506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ea typeface="+mn-ea"/>
                    <a:cs typeface="+mn-cs"/>
                  </a:rPr>
                  <a:t>ごみ</a:t>
                </a:r>
                <a:endParaRPr kumimoji="1" lang="en-US" altLang="ja-JP" sz="2000" b="0" i="0" u="none" strike="noStrike" kern="1200" cap="none" spc="0" normalizeH="0" baseline="0" noProof="0" dirty="0">
                  <a:ln>
                    <a:noFill/>
                  </a:ln>
                  <a:solidFill>
                    <a:srgbClr val="FFFFFF"/>
                  </a:solidFill>
                  <a:effectLst/>
                  <a:uLnTx/>
                  <a:uFillTx/>
                  <a:latin typeface="+mn-ea"/>
                  <a:ea typeface="+mn-ea"/>
                  <a:cs typeface="+mn-cs"/>
                </a:endParaRPr>
              </a:p>
            </p:txBody>
          </p:sp>
        </p:grpSp>
        <p:pic>
          <p:nvPicPr>
            <p:cNvPr id="9" name="図 8">
              <a:extLst>
                <a:ext uri="{FF2B5EF4-FFF2-40B4-BE49-F238E27FC236}">
                  <a16:creationId xmlns:a16="http://schemas.microsoft.com/office/drawing/2014/main" id="{72B25BBD-3687-4DA8-AAAC-DADB37544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259" y="2403978"/>
              <a:ext cx="1453950" cy="1620000"/>
            </a:xfrm>
            <a:prstGeom prst="rect">
              <a:avLst/>
            </a:prstGeom>
          </p:spPr>
        </p:pic>
        <p:grpSp>
          <p:nvGrpSpPr>
            <p:cNvPr id="16393" name="グループ化 16392">
              <a:extLst>
                <a:ext uri="{FF2B5EF4-FFF2-40B4-BE49-F238E27FC236}">
                  <a16:creationId xmlns:a16="http://schemas.microsoft.com/office/drawing/2014/main" id="{5D6940B9-B269-4062-A5B7-10B82D442C76}"/>
                </a:ext>
              </a:extLst>
            </p:cNvPr>
            <p:cNvGrpSpPr/>
            <p:nvPr/>
          </p:nvGrpSpPr>
          <p:grpSpPr>
            <a:xfrm>
              <a:off x="4914393" y="2313551"/>
              <a:ext cx="1314814" cy="701825"/>
              <a:chOff x="5174733" y="2804074"/>
              <a:chExt cx="1314814" cy="701825"/>
            </a:xfrm>
          </p:grpSpPr>
          <p:sp>
            <p:nvSpPr>
              <p:cNvPr id="43" name="楕円 42">
                <a:extLst>
                  <a:ext uri="{FF2B5EF4-FFF2-40B4-BE49-F238E27FC236}">
                    <a16:creationId xmlns:a16="http://schemas.microsoft.com/office/drawing/2014/main" id="{EE0217DB-8456-49D8-AF42-DABE10FE3E12}"/>
                  </a:ext>
                </a:extLst>
              </p:cNvPr>
              <p:cNvSpPr/>
              <p:nvPr/>
            </p:nvSpPr>
            <p:spPr>
              <a:xfrm>
                <a:off x="5174733" y="2804074"/>
                <a:ext cx="1314814" cy="701825"/>
              </a:xfrm>
              <a:prstGeom prst="ellipse">
                <a:avLst/>
              </a:prstGeom>
              <a:solidFill>
                <a:srgbClr val="99CC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5" name="テキスト ボックス 4">
                <a:extLst>
                  <a:ext uri="{FF2B5EF4-FFF2-40B4-BE49-F238E27FC236}">
                    <a16:creationId xmlns:a16="http://schemas.microsoft.com/office/drawing/2014/main" id="{53AB3D45-26FD-4470-BECD-FD54DCDC50DD}"/>
                  </a:ext>
                </a:extLst>
              </p:cNvPr>
              <p:cNvSpPr txBox="1"/>
              <p:nvPr/>
            </p:nvSpPr>
            <p:spPr>
              <a:xfrm>
                <a:off x="5400376" y="2860009"/>
                <a:ext cx="898136" cy="60506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ea typeface="+mn-ea"/>
                    <a:cs typeface="+mn-cs"/>
                  </a:rPr>
                  <a:t>騒音</a:t>
                </a:r>
              </a:p>
            </p:txBody>
          </p:sp>
        </p:grpSp>
        <p:sp>
          <p:nvSpPr>
            <p:cNvPr id="30" name="吹き出し: 角を丸めた四角形 29">
              <a:extLst>
                <a:ext uri="{FF2B5EF4-FFF2-40B4-BE49-F238E27FC236}">
                  <a16:creationId xmlns:a16="http://schemas.microsoft.com/office/drawing/2014/main" id="{2B5B7496-DC25-4F83-BF42-2EE54114CCAE}"/>
                </a:ext>
              </a:extLst>
            </p:cNvPr>
            <p:cNvSpPr/>
            <p:nvPr/>
          </p:nvSpPr>
          <p:spPr>
            <a:xfrm flipH="1">
              <a:off x="5276189" y="3158400"/>
              <a:ext cx="2020840" cy="753487"/>
            </a:xfrm>
            <a:prstGeom prst="wedgeRoundRectCallout">
              <a:avLst>
                <a:gd name="adj1" fmla="val -64573"/>
                <a:gd name="adj2" fmla="val -37282"/>
                <a:gd name="adj3" fmla="val 16667"/>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32" name="テキスト ボックス 31">
              <a:extLst>
                <a:ext uri="{FF2B5EF4-FFF2-40B4-BE49-F238E27FC236}">
                  <a16:creationId xmlns:a16="http://schemas.microsoft.com/office/drawing/2014/main" id="{1FE2E279-E092-4FEB-8A88-885C2D93CA0B}"/>
                </a:ext>
              </a:extLst>
            </p:cNvPr>
            <p:cNvSpPr txBox="1"/>
            <p:nvPr/>
          </p:nvSpPr>
          <p:spPr>
            <a:xfrm>
              <a:off x="5296594" y="3272032"/>
              <a:ext cx="1888725" cy="60506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99CC00"/>
                  </a:solidFill>
                  <a:effectLst/>
                  <a:uLnTx/>
                  <a:uFillTx/>
                  <a:latin typeface="+mn-ea"/>
                  <a:ea typeface="+mn-ea"/>
                  <a:cs typeface="+mn-cs"/>
                </a:rPr>
                <a:t>負</a:t>
              </a:r>
              <a:r>
                <a:rPr kumimoji="1" lang="ja-JP" altLang="en-US" sz="2000" b="0" i="0" u="none" strike="noStrike" kern="1200" cap="none" spc="0" normalizeH="0" baseline="0" noProof="0" dirty="0">
                  <a:ln>
                    <a:noFill/>
                  </a:ln>
                  <a:solidFill>
                    <a:srgbClr val="000000"/>
                  </a:solidFill>
                  <a:effectLst/>
                  <a:uLnTx/>
                  <a:uFillTx/>
                  <a:latin typeface="+mn-ea"/>
                  <a:ea typeface="+mn-ea"/>
                  <a:cs typeface="+mn-cs"/>
                </a:rPr>
                <a:t>の外部性</a:t>
              </a:r>
            </a:p>
          </p:txBody>
        </p:sp>
      </p:grpSp>
      <p:grpSp>
        <p:nvGrpSpPr>
          <p:cNvPr id="17" name="グループ化 16"/>
          <p:cNvGrpSpPr/>
          <p:nvPr/>
        </p:nvGrpSpPr>
        <p:grpSpPr>
          <a:xfrm>
            <a:off x="1135088" y="4663440"/>
            <a:ext cx="6662250" cy="1779405"/>
            <a:chOff x="780396" y="4478288"/>
            <a:chExt cx="7122467" cy="2164155"/>
          </a:xfrm>
        </p:grpSpPr>
        <p:pic>
          <p:nvPicPr>
            <p:cNvPr id="16390" name="図 16389">
              <a:extLst>
                <a:ext uri="{FF2B5EF4-FFF2-40B4-BE49-F238E27FC236}">
                  <a16:creationId xmlns:a16="http://schemas.microsoft.com/office/drawing/2014/main" id="{DF259D2B-1008-4B55-ADCA-29242C7D43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1764" y="4482443"/>
              <a:ext cx="1377600" cy="2160000"/>
            </a:xfrm>
            <a:prstGeom prst="rect">
              <a:avLst/>
            </a:prstGeom>
          </p:spPr>
        </p:pic>
        <p:pic>
          <p:nvPicPr>
            <p:cNvPr id="16396" name="図 16395" descr="おもちゃ, 人形 が含まれている画像&#10;&#10;自動的に生成された説明">
              <a:extLst>
                <a:ext uri="{FF2B5EF4-FFF2-40B4-BE49-F238E27FC236}">
                  <a16:creationId xmlns:a16="http://schemas.microsoft.com/office/drawing/2014/main" id="{0B3EFC51-55BF-4866-9E94-B90F3ACD19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396" y="4478288"/>
              <a:ext cx="1377600" cy="2160000"/>
            </a:xfrm>
            <a:prstGeom prst="rect">
              <a:avLst/>
            </a:prstGeom>
          </p:spPr>
        </p:pic>
        <p:sp>
          <p:nvSpPr>
            <p:cNvPr id="16397" name="テキスト ボックス 16396">
              <a:extLst>
                <a:ext uri="{FF2B5EF4-FFF2-40B4-BE49-F238E27FC236}">
                  <a16:creationId xmlns:a16="http://schemas.microsoft.com/office/drawing/2014/main" id="{28969C0F-D538-445D-8648-1B50C90B82D2}"/>
                </a:ext>
              </a:extLst>
            </p:cNvPr>
            <p:cNvSpPr txBox="1"/>
            <p:nvPr/>
          </p:nvSpPr>
          <p:spPr>
            <a:xfrm>
              <a:off x="2157996" y="5373216"/>
              <a:ext cx="526460" cy="63635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mn-ea"/>
                  <a:ea typeface="+mn-ea"/>
                  <a:cs typeface="+mn-cs"/>
                </a:rPr>
                <a:t>or</a:t>
              </a:r>
              <a:endParaRPr kumimoji="1" lang="ja-JP" altLang="en-US" sz="2800" b="0" i="0" u="none" strike="noStrike" kern="1200" cap="none" spc="0" normalizeH="0" baseline="0" noProof="0" dirty="0">
                <a:ln>
                  <a:noFill/>
                </a:ln>
                <a:solidFill>
                  <a:srgbClr val="000000"/>
                </a:solidFill>
                <a:effectLst/>
                <a:uLnTx/>
                <a:uFillTx/>
                <a:latin typeface="+mn-ea"/>
                <a:ea typeface="+mn-ea"/>
                <a:cs typeface="+mn-cs"/>
              </a:endParaRPr>
            </a:p>
          </p:txBody>
        </p:sp>
        <p:pic>
          <p:nvPicPr>
            <p:cNvPr id="16399" name="図 16398" descr="おもちゃ, 人形 が含まれている画像&#10;&#10;自動的に生成された説明">
              <a:extLst>
                <a:ext uri="{FF2B5EF4-FFF2-40B4-BE49-F238E27FC236}">
                  <a16:creationId xmlns:a16="http://schemas.microsoft.com/office/drawing/2014/main" id="{A013B3EC-A8F5-4B40-BC14-0232434FA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8328" y="4482443"/>
              <a:ext cx="1300800" cy="2160000"/>
            </a:xfrm>
            <a:prstGeom prst="rect">
              <a:avLst/>
            </a:prstGeom>
          </p:spPr>
        </p:pic>
        <p:pic>
          <p:nvPicPr>
            <p:cNvPr id="16401" name="図 16400" descr="おもちゃ, 人形 が含まれている画像&#10;&#10;自動的に生成された説明">
              <a:extLst>
                <a:ext uri="{FF2B5EF4-FFF2-40B4-BE49-F238E27FC236}">
                  <a16:creationId xmlns:a16="http://schemas.microsoft.com/office/drawing/2014/main" id="{C4FAD3C8-4A5D-48ED-9B93-D20ACF72CF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2063" y="4478288"/>
              <a:ext cx="1300800" cy="2160000"/>
            </a:xfrm>
            <a:prstGeom prst="rect">
              <a:avLst/>
            </a:prstGeom>
          </p:spPr>
        </p:pic>
        <p:sp>
          <p:nvSpPr>
            <p:cNvPr id="55" name="テキスト ボックス 54">
              <a:extLst>
                <a:ext uri="{FF2B5EF4-FFF2-40B4-BE49-F238E27FC236}">
                  <a16:creationId xmlns:a16="http://schemas.microsoft.com/office/drawing/2014/main" id="{84C58767-33BB-4C38-8225-51BB85E7F88D}"/>
                </a:ext>
              </a:extLst>
            </p:cNvPr>
            <p:cNvSpPr txBox="1"/>
            <p:nvPr/>
          </p:nvSpPr>
          <p:spPr>
            <a:xfrm>
              <a:off x="6170995" y="5363635"/>
              <a:ext cx="526460" cy="63635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mn-ea"/>
                  <a:ea typeface="+mn-ea"/>
                  <a:cs typeface="+mn-cs"/>
                </a:rPr>
                <a:t>or</a:t>
              </a:r>
              <a:endParaRPr kumimoji="1" lang="ja-JP" altLang="en-US" sz="2800" b="0" i="0" u="none" strike="noStrike" kern="1200" cap="none" spc="0" normalizeH="0" baseline="0" noProof="0" dirty="0">
                <a:ln>
                  <a:noFill/>
                </a:ln>
                <a:solidFill>
                  <a:srgbClr val="000000"/>
                </a:solidFill>
                <a:effectLst/>
                <a:uLnTx/>
                <a:uFillTx/>
                <a:latin typeface="+mn-ea"/>
                <a:ea typeface="+mn-ea"/>
                <a:cs typeface="+mn-cs"/>
              </a:endParaRPr>
            </a:p>
          </p:txBody>
        </p:sp>
        <p:cxnSp>
          <p:nvCxnSpPr>
            <p:cNvPr id="8" name="直線コネクタ 7">
              <a:extLst>
                <a:ext uri="{FF2B5EF4-FFF2-40B4-BE49-F238E27FC236}">
                  <a16:creationId xmlns:a16="http://schemas.microsoft.com/office/drawing/2014/main" id="{17BAD725-E3A0-46E6-9FE0-CF566EBFF0F6}"/>
                </a:ext>
              </a:extLst>
            </p:cNvPr>
            <p:cNvCxnSpPr/>
            <p:nvPr/>
          </p:nvCxnSpPr>
          <p:spPr>
            <a:xfrm flipV="1">
              <a:off x="3989364" y="4653136"/>
              <a:ext cx="925029" cy="194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テキスト ボックス 18"/>
          <p:cNvSpPr txBox="1"/>
          <p:nvPr/>
        </p:nvSpPr>
        <p:spPr>
          <a:xfrm>
            <a:off x="1322776" y="6442845"/>
            <a:ext cx="954107" cy="400110"/>
          </a:xfrm>
          <a:prstGeom prst="rect">
            <a:avLst/>
          </a:prstGeom>
          <a:noFill/>
        </p:spPr>
        <p:txBody>
          <a:bodyPr wrap="none" rtlCol="0">
            <a:spAutoFit/>
          </a:bodyPr>
          <a:lstStyle/>
          <a:p>
            <a:r>
              <a:rPr kumimoji="1" lang="ja-JP" altLang="en-US" sz="2000" dirty="0">
                <a:latin typeface="+mn-ea"/>
                <a:ea typeface="+mn-ea"/>
              </a:rPr>
              <a:t>大学生</a:t>
            </a:r>
          </a:p>
        </p:txBody>
      </p:sp>
      <p:sp>
        <p:nvSpPr>
          <p:cNvPr id="42" name="テキスト ボックス 41"/>
          <p:cNvSpPr txBox="1"/>
          <p:nvPr/>
        </p:nvSpPr>
        <p:spPr>
          <a:xfrm>
            <a:off x="3006915" y="6442845"/>
            <a:ext cx="954107" cy="400110"/>
          </a:xfrm>
          <a:prstGeom prst="rect">
            <a:avLst/>
          </a:prstGeom>
          <a:noFill/>
        </p:spPr>
        <p:txBody>
          <a:bodyPr wrap="none" rtlCol="0">
            <a:spAutoFit/>
          </a:bodyPr>
          <a:lstStyle/>
          <a:p>
            <a:r>
              <a:rPr lang="ja-JP" altLang="en-US" sz="2000" dirty="0">
                <a:latin typeface="+mn-ea"/>
                <a:ea typeface="+mn-ea"/>
              </a:rPr>
              <a:t>高齢者</a:t>
            </a:r>
            <a:endParaRPr kumimoji="1" lang="ja-JP" altLang="en-US" sz="2000" dirty="0">
              <a:latin typeface="+mn-ea"/>
              <a:ea typeface="+mn-ea"/>
            </a:endParaRPr>
          </a:p>
        </p:txBody>
      </p:sp>
      <p:sp>
        <p:nvSpPr>
          <p:cNvPr id="45" name="テキスト ボックス 44"/>
          <p:cNvSpPr txBox="1"/>
          <p:nvPr/>
        </p:nvSpPr>
        <p:spPr>
          <a:xfrm>
            <a:off x="5153869" y="6427800"/>
            <a:ext cx="697627" cy="400110"/>
          </a:xfrm>
          <a:prstGeom prst="rect">
            <a:avLst/>
          </a:prstGeom>
          <a:noFill/>
        </p:spPr>
        <p:txBody>
          <a:bodyPr wrap="none" rtlCol="0">
            <a:spAutoFit/>
          </a:bodyPr>
          <a:lstStyle/>
          <a:p>
            <a:r>
              <a:rPr lang="ja-JP" altLang="en-US" sz="2000" dirty="0">
                <a:latin typeface="+mn-ea"/>
                <a:ea typeface="+mn-ea"/>
              </a:rPr>
              <a:t>男性</a:t>
            </a:r>
            <a:endParaRPr kumimoji="1" lang="ja-JP" altLang="en-US" sz="2000" dirty="0">
              <a:latin typeface="+mn-ea"/>
              <a:ea typeface="+mn-ea"/>
            </a:endParaRPr>
          </a:p>
        </p:txBody>
      </p:sp>
      <p:sp>
        <p:nvSpPr>
          <p:cNvPr id="46" name="テキスト ボックス 45"/>
          <p:cNvSpPr txBox="1"/>
          <p:nvPr/>
        </p:nvSpPr>
        <p:spPr>
          <a:xfrm>
            <a:off x="6777552" y="6427800"/>
            <a:ext cx="697627" cy="400110"/>
          </a:xfrm>
          <a:prstGeom prst="rect">
            <a:avLst/>
          </a:prstGeom>
          <a:noFill/>
        </p:spPr>
        <p:txBody>
          <a:bodyPr wrap="none" rtlCol="0">
            <a:spAutoFit/>
          </a:bodyPr>
          <a:lstStyle/>
          <a:p>
            <a:r>
              <a:rPr lang="ja-JP" altLang="en-US" sz="2000" dirty="0">
                <a:latin typeface="+mn-ea"/>
                <a:ea typeface="+mn-ea"/>
              </a:rPr>
              <a:t>女性</a:t>
            </a:r>
            <a:endParaRPr kumimoji="1" lang="ja-JP" altLang="en-US" sz="2000" dirty="0">
              <a:latin typeface="+mn-ea"/>
              <a:ea typeface="+mn-ea"/>
            </a:endParaRPr>
          </a:p>
        </p:txBody>
      </p:sp>
    </p:spTree>
    <p:extLst>
      <p:ext uri="{BB962C8B-B14F-4D97-AF65-F5344CB8AC3E}">
        <p14:creationId xmlns:p14="http://schemas.microsoft.com/office/powerpoint/2010/main" val="1638159307"/>
      </p:ext>
    </p:extLst>
  </p:cSld>
  <p:clrMapOvr>
    <a:masterClrMapping/>
  </p:clrMapOvr>
  <p:transition spd="slow" advTm="8541"/>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1484313"/>
            <a:chOff x="0" y="0"/>
            <a:chExt cx="5760" cy="663"/>
          </a:xfrm>
        </p:grpSpPr>
        <p:sp>
          <p:nvSpPr>
            <p:cNvPr id="11269" name="Rectangle 3"/>
            <p:cNvSpPr>
              <a:spLocks noChangeArrowheads="1"/>
            </p:cNvSpPr>
            <p:nvPr/>
          </p:nvSpPr>
          <p:spPr bwMode="auto">
            <a:xfrm>
              <a:off x="0" y="0"/>
              <a:ext cx="5760" cy="663"/>
            </a:xfrm>
            <a:prstGeom prst="rect">
              <a:avLst/>
            </a:prstGeom>
            <a:solidFill>
              <a:srgbClr val="0033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1270" name="Rectangle 4"/>
            <p:cNvSpPr>
              <a:spLocks noChangeArrowheads="1"/>
            </p:cNvSpPr>
            <p:nvPr/>
          </p:nvSpPr>
          <p:spPr bwMode="auto">
            <a:xfrm>
              <a:off x="0" y="0"/>
              <a:ext cx="295" cy="663"/>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1267" name="Rectangle 5"/>
          <p:cNvSpPr>
            <a:spLocks noGrp="1" noChangeArrowheads="1"/>
          </p:cNvSpPr>
          <p:nvPr>
            <p:ph type="title"/>
          </p:nvPr>
        </p:nvSpPr>
        <p:spPr>
          <a:xfrm>
            <a:off x="457200" y="260350"/>
            <a:ext cx="8229600" cy="1143000"/>
          </a:xfrm>
        </p:spPr>
        <p:txBody>
          <a:bodyPr/>
          <a:lstStyle/>
          <a:p>
            <a:pPr eaLnBrk="1" hangingPunct="1"/>
            <a:r>
              <a:rPr lang="ja-JP" altLang="en-US" sz="4000" dirty="0">
                <a:solidFill>
                  <a:schemeClr val="bg1"/>
                </a:solidFill>
                <a:latin typeface="+mn-ea"/>
                <a:ea typeface="+mn-ea"/>
              </a:rPr>
              <a:t>参考文献</a:t>
            </a:r>
          </a:p>
        </p:txBody>
      </p:sp>
      <p:sp>
        <p:nvSpPr>
          <p:cNvPr id="191494" name="Rectangle 6"/>
          <p:cNvSpPr>
            <a:spLocks noGrp="1" noChangeArrowheads="1"/>
          </p:cNvSpPr>
          <p:nvPr>
            <p:ph type="body" idx="1"/>
          </p:nvPr>
        </p:nvSpPr>
        <p:spPr>
          <a:xfrm>
            <a:off x="0" y="1484313"/>
            <a:ext cx="9144000" cy="5329237"/>
          </a:xfrm>
        </p:spPr>
        <p:txBody>
          <a:bodyPr/>
          <a:lstStyle/>
          <a:p>
            <a:pPr marL="0" indent="0">
              <a:buFontTx/>
              <a:buNone/>
            </a:pPr>
            <a:r>
              <a:rPr lang="en-US" altLang="ja-JP" sz="2000" dirty="0">
                <a:latin typeface="+mn-ea"/>
                <a:ea typeface="+mn-ea"/>
              </a:rPr>
              <a:t>[18]</a:t>
            </a:r>
            <a:r>
              <a:rPr lang="ja-JP" altLang="en-US" sz="2000" dirty="0">
                <a:latin typeface="+mn-ea"/>
                <a:ea typeface="+mn-ea"/>
              </a:rPr>
              <a:t>　山崎治「３　タクシー事業」</a:t>
            </a:r>
            <a:r>
              <a:rPr lang="en-US" altLang="ja-JP" sz="2000" dirty="0">
                <a:latin typeface="+mn-ea"/>
                <a:ea typeface="+mn-ea"/>
              </a:rPr>
              <a:t>『</a:t>
            </a:r>
            <a:r>
              <a:rPr lang="ja-JP" altLang="en-US" sz="2000" dirty="0">
                <a:latin typeface="+mn-ea"/>
                <a:ea typeface="+mn-ea"/>
              </a:rPr>
              <a:t>経済分野における規制改革の影響と対策</a:t>
            </a:r>
            <a:r>
              <a:rPr lang="en-US" altLang="ja-JP" sz="2000" dirty="0">
                <a:latin typeface="+mn-ea"/>
                <a:ea typeface="+mn-ea"/>
              </a:rPr>
              <a:t>』</a:t>
            </a:r>
            <a:r>
              <a:rPr lang="ja-JP" altLang="en-US" sz="2000" dirty="0">
                <a:latin typeface="+mn-ea"/>
                <a:ea typeface="+mn-ea"/>
              </a:rPr>
              <a:t>国立国会図書館 調査及び立法考査局，</a:t>
            </a:r>
            <a:r>
              <a:rPr lang="en-US" altLang="ja-JP" sz="2000" dirty="0">
                <a:latin typeface="+mn-ea"/>
                <a:ea typeface="+mn-ea"/>
              </a:rPr>
              <a:t>2009.3</a:t>
            </a:r>
            <a:r>
              <a:rPr lang="ja-JP" altLang="en-US" sz="2000" dirty="0" err="1">
                <a:latin typeface="+mn-ea"/>
                <a:ea typeface="+mn-ea"/>
              </a:rPr>
              <a:t>，</a:t>
            </a:r>
            <a:r>
              <a:rPr lang="en-US" altLang="ja-JP" sz="2000" dirty="0">
                <a:latin typeface="+mn-ea"/>
                <a:ea typeface="+mn-ea"/>
              </a:rPr>
              <a:t>pp.31-45</a:t>
            </a:r>
            <a:r>
              <a:rPr lang="ja-JP" altLang="en-US" sz="2000" dirty="0" err="1">
                <a:latin typeface="+mn-ea"/>
                <a:ea typeface="+mn-ea"/>
              </a:rPr>
              <a:t>．</a:t>
            </a:r>
            <a:endParaRPr lang="ja-JP" altLang="en-US" sz="2000" dirty="0">
              <a:latin typeface="+mn-ea"/>
              <a:ea typeface="+mn-ea"/>
            </a:endParaRPr>
          </a:p>
          <a:p>
            <a:pPr marL="0" indent="0">
              <a:buFontTx/>
              <a:buNone/>
            </a:pPr>
            <a:r>
              <a:rPr lang="en-US" altLang="ja-JP" sz="2000" dirty="0">
                <a:latin typeface="+mn-ea"/>
                <a:ea typeface="+mn-ea"/>
              </a:rPr>
              <a:t>[19]</a:t>
            </a:r>
            <a:r>
              <a:rPr lang="ja-JP" altLang="en-US" sz="2000" dirty="0">
                <a:latin typeface="+mn-ea"/>
                <a:ea typeface="+mn-ea"/>
              </a:rPr>
              <a:t>　舛田　崇：フランスにおける小売業の日曜・夜間営業の状況：パリ産業情報センター：</a:t>
            </a:r>
            <a:r>
              <a:rPr lang="en-US" altLang="ja-JP" sz="2000" dirty="0">
                <a:latin typeface="+mn-ea"/>
                <a:ea typeface="+mn-ea"/>
              </a:rPr>
              <a:t>2013.12</a:t>
            </a:r>
          </a:p>
          <a:p>
            <a:pPr marL="0" indent="0">
              <a:buFontTx/>
              <a:buNone/>
            </a:pPr>
            <a:endParaRPr lang="ja-JP" altLang="en-US" sz="2000" dirty="0">
              <a:latin typeface="+mn-ea"/>
              <a:ea typeface="+mn-ea"/>
            </a:endParaRPr>
          </a:p>
          <a:p>
            <a:pPr marL="0" indent="0" eaLnBrk="1" hangingPunct="1">
              <a:buFontTx/>
              <a:buNone/>
            </a:pPr>
            <a:endParaRPr lang="ja-JP" altLang="en-US" sz="2000" dirty="0">
              <a:latin typeface="+mn-ea"/>
              <a:ea typeface="+mn-ea"/>
            </a:endParaRPr>
          </a:p>
          <a:p>
            <a:pPr marL="0" indent="0" eaLnBrk="1" hangingPunct="1">
              <a:buFontTx/>
              <a:buNone/>
            </a:pPr>
            <a:endParaRPr lang="ja-JP" altLang="en-US" sz="2000" dirty="0">
              <a:latin typeface="+mn-ea"/>
              <a:ea typeface="+mn-ea"/>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F12D99-142F-45F7-A63F-9DE74E22BCFC}" type="slidenum">
              <a:rPr kumimoji="1" lang="en-US" altLang="ja-JP"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Tree>
    <p:extLst>
      <p:ext uri="{BB962C8B-B14F-4D97-AF65-F5344CB8AC3E}">
        <p14:creationId xmlns:p14="http://schemas.microsoft.com/office/powerpoint/2010/main" val="22582956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D26DA04-D7DA-4B58-B0AF-E280CBBFD2CC}"/>
              </a:ext>
            </a:extLst>
          </p:cNvPr>
          <p:cNvGrpSpPr>
            <a:grpSpLocks/>
          </p:cNvGrpSpPr>
          <p:nvPr/>
        </p:nvGrpSpPr>
        <p:grpSpPr bwMode="auto">
          <a:xfrm>
            <a:off x="0" y="0"/>
            <a:ext cx="9144000" cy="6858000"/>
            <a:chOff x="0" y="0"/>
            <a:chExt cx="5760" cy="663"/>
          </a:xfrm>
        </p:grpSpPr>
        <p:sp>
          <p:nvSpPr>
            <p:cNvPr id="4111" name="Rectangle 3">
              <a:extLst>
                <a:ext uri="{FF2B5EF4-FFF2-40B4-BE49-F238E27FC236}">
                  <a16:creationId xmlns:a16="http://schemas.microsoft.com/office/drawing/2014/main" id="{85EE7EEC-4655-4F36-9D7F-2E00F2E8F922}"/>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n-ea"/>
                  <a:ea typeface="+mn-ea"/>
                  <a:cs typeface="+mn-cs"/>
                </a:rPr>
                <a:t>は</a:t>
              </a:r>
            </a:p>
          </p:txBody>
        </p:sp>
        <p:sp>
          <p:nvSpPr>
            <p:cNvPr id="4112" name="Rectangle 4">
              <a:extLst>
                <a:ext uri="{FF2B5EF4-FFF2-40B4-BE49-F238E27FC236}">
                  <a16:creationId xmlns:a16="http://schemas.microsoft.com/office/drawing/2014/main" id="{DB383A08-DFF6-44ED-A2C1-782A2D8215FE}"/>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4099" name="Rectangle 5">
            <a:extLst>
              <a:ext uri="{FF2B5EF4-FFF2-40B4-BE49-F238E27FC236}">
                <a16:creationId xmlns:a16="http://schemas.microsoft.com/office/drawing/2014/main" id="{CFF96F67-3196-4641-98C7-A3EE58C14096}"/>
              </a:ext>
            </a:extLst>
          </p:cNvPr>
          <p:cNvSpPr>
            <a:spLocks noGrp="1" noChangeArrowheads="1"/>
          </p:cNvSpPr>
          <p:nvPr>
            <p:ph type="title"/>
          </p:nvPr>
        </p:nvSpPr>
        <p:spPr>
          <a:xfrm>
            <a:off x="611188" y="2636838"/>
            <a:ext cx="8229600" cy="922337"/>
          </a:xfrm>
        </p:spPr>
        <p:txBody>
          <a:bodyPr/>
          <a:lstStyle/>
          <a:p>
            <a:pPr eaLnBrk="1" hangingPunct="1"/>
            <a:r>
              <a:rPr lang="ja-JP" altLang="en-US" sz="4800" dirty="0">
                <a:solidFill>
                  <a:schemeClr val="bg1"/>
                </a:solidFill>
                <a:latin typeface="+mn-ea"/>
                <a:ea typeface="+mn-ea"/>
              </a:rPr>
              <a:t>以下、非表示スライド</a:t>
            </a:r>
            <a:endParaRPr lang="en-US" altLang="ja-JP" sz="4800" dirty="0">
              <a:solidFill>
                <a:schemeClr val="bg1"/>
              </a:solidFill>
              <a:latin typeface="+mn-ea"/>
              <a:ea typeface="+mn-ea"/>
            </a:endParaRPr>
          </a:p>
        </p:txBody>
      </p:sp>
      <p:sp>
        <p:nvSpPr>
          <p:cNvPr id="4100" name="スライド番号プレースホルダー 2">
            <a:extLst>
              <a:ext uri="{FF2B5EF4-FFF2-40B4-BE49-F238E27FC236}">
                <a16:creationId xmlns:a16="http://schemas.microsoft.com/office/drawing/2014/main" id="{B7D0C151-B900-49A6-B524-42E97E8827F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412EA1-3A1E-474B-B2A8-9209C995D3AD}" type="slidenum">
              <a:rPr kumimoji="1" lang="ja-JP" altLang="en-US"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Tree>
    <p:extLst>
      <p:ext uri="{BB962C8B-B14F-4D97-AF65-F5344CB8AC3E}">
        <p14:creationId xmlns:p14="http://schemas.microsoft.com/office/powerpoint/2010/main" val="2823564002"/>
      </p:ext>
    </p:extLst>
  </p:cSld>
  <p:clrMapOvr>
    <a:masterClrMapping/>
  </p:clrMapOvr>
  <p:transition spd="slow" advTm="5584"/>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196"/>
        <p:cNvGrpSpPr/>
        <p:nvPr/>
      </p:nvGrpSpPr>
      <p:grpSpPr>
        <a:xfrm>
          <a:off x="0" y="0"/>
          <a:ext cx="0" cy="0"/>
          <a:chOff x="0" y="0"/>
          <a:chExt cx="0" cy="0"/>
        </a:xfrm>
      </p:grpSpPr>
      <p:grpSp>
        <p:nvGrpSpPr>
          <p:cNvPr id="197" name="Google Shape;197;p5"/>
          <p:cNvGrpSpPr/>
          <p:nvPr/>
        </p:nvGrpSpPr>
        <p:grpSpPr>
          <a:xfrm>
            <a:off x="0" y="-26988"/>
            <a:ext cx="9180513" cy="981076"/>
            <a:chOff x="0" y="0"/>
            <a:chExt cx="5760" cy="618"/>
          </a:xfrm>
        </p:grpSpPr>
        <p:sp>
          <p:nvSpPr>
            <p:cNvPr id="198" name="Google Shape;198;p5"/>
            <p:cNvSpPr/>
            <p:nvPr/>
          </p:nvSpPr>
          <p:spPr>
            <a:xfrm>
              <a:off x="0" y="0"/>
              <a:ext cx="5760" cy="618"/>
            </a:xfrm>
            <a:prstGeom prst="rect">
              <a:avLst/>
            </a:prstGeom>
            <a:solidFill>
              <a:srgbClr val="0033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n-ea"/>
                <a:ea typeface="+mn-ea"/>
                <a:cs typeface="Arial"/>
                <a:sym typeface="Arial"/>
              </a:endParaRPr>
            </a:p>
          </p:txBody>
        </p:sp>
        <p:sp>
          <p:nvSpPr>
            <p:cNvPr id="199" name="Google Shape;199;p5"/>
            <p:cNvSpPr/>
            <p:nvPr/>
          </p:nvSpPr>
          <p:spPr>
            <a:xfrm>
              <a:off x="0" y="0"/>
              <a:ext cx="340" cy="618"/>
            </a:xfrm>
            <a:prstGeom prst="rect">
              <a:avLst/>
            </a:prstGeom>
            <a:solidFill>
              <a:srgbClr val="FF99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n-ea"/>
                <a:ea typeface="+mn-ea"/>
                <a:cs typeface="Arial"/>
                <a:sym typeface="Arial"/>
              </a:endParaRPr>
            </a:p>
          </p:txBody>
        </p:sp>
      </p:grpSp>
      <p:sp>
        <p:nvSpPr>
          <p:cNvPr id="200" name="Google Shape;200;p5"/>
          <p:cNvSpPr txBox="1"/>
          <p:nvPr/>
        </p:nvSpPr>
        <p:spPr>
          <a:xfrm>
            <a:off x="541904" y="-26988"/>
            <a:ext cx="8638609" cy="98107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FFFFFF"/>
                </a:solidFill>
                <a:latin typeface="+mn-ea"/>
                <a:ea typeface="+mn-ea"/>
                <a:cs typeface="Arial"/>
                <a:sym typeface="Arial"/>
              </a:rPr>
              <a:t>背景　</a:t>
            </a:r>
            <a:r>
              <a:rPr lang="ja-JP" sz="2800" b="0" i="0" u="none" strike="noStrike" cap="none">
                <a:solidFill>
                  <a:srgbClr val="FFFFFF"/>
                </a:solidFill>
                <a:latin typeface="+mn-ea"/>
                <a:ea typeface="+mn-ea"/>
                <a:cs typeface="Arial"/>
                <a:sym typeface="Arial"/>
              </a:rPr>
              <a:t>周辺環境への影響</a:t>
            </a:r>
            <a:endParaRPr sz="3200" b="0" i="0" u="none" strike="noStrike" cap="none">
              <a:solidFill>
                <a:srgbClr val="FFFFFF"/>
              </a:solidFill>
              <a:latin typeface="+mn-ea"/>
              <a:ea typeface="+mn-ea"/>
              <a:cs typeface="Arial"/>
              <a:sym typeface="Arial"/>
            </a:endParaRPr>
          </a:p>
        </p:txBody>
      </p:sp>
      <p:sp>
        <p:nvSpPr>
          <p:cNvPr id="201" name="Google Shape;201;p5"/>
          <p:cNvSpPr txBox="1"/>
          <p:nvPr/>
        </p:nvSpPr>
        <p:spPr>
          <a:xfrm>
            <a:off x="486975" y="1440304"/>
            <a:ext cx="8206561"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rgbClr val="000000"/>
                </a:solidFill>
                <a:latin typeface="+mn-ea"/>
                <a:ea typeface="+mn-ea"/>
                <a:cs typeface="Arial"/>
                <a:sym typeface="Arial"/>
              </a:rPr>
              <a:t>岡田（2016）はコンビニエンスストアが及ぼす</a:t>
            </a:r>
            <a:endParaRPr sz="2800" b="0" i="0" u="none" strike="noStrike" cap="none">
              <a:solidFill>
                <a:srgbClr val="000000"/>
              </a:solidFill>
              <a:latin typeface="+mn-ea"/>
              <a:ea typeface="+mn-ea"/>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rgbClr val="FF6600"/>
                </a:solidFill>
                <a:latin typeface="+mn-ea"/>
                <a:ea typeface="+mn-ea"/>
                <a:cs typeface="Arial"/>
                <a:sym typeface="Arial"/>
              </a:rPr>
              <a:t>正の外部性</a:t>
            </a:r>
            <a:r>
              <a:rPr lang="ja-JP" sz="2800" b="0" i="0" u="none" strike="noStrike" cap="none">
                <a:solidFill>
                  <a:srgbClr val="000000"/>
                </a:solidFill>
                <a:latin typeface="+mn-ea"/>
                <a:ea typeface="+mn-ea"/>
                <a:cs typeface="Arial"/>
                <a:sym typeface="Arial"/>
              </a:rPr>
              <a:t>と</a:t>
            </a:r>
            <a:r>
              <a:rPr lang="ja-JP" sz="2800" b="0" i="0" u="none" strike="noStrike" cap="none">
                <a:solidFill>
                  <a:srgbClr val="008080"/>
                </a:solidFill>
                <a:latin typeface="+mn-ea"/>
                <a:ea typeface="+mn-ea"/>
                <a:cs typeface="Arial"/>
                <a:sym typeface="Arial"/>
              </a:rPr>
              <a:t>負の外部性</a:t>
            </a:r>
            <a:r>
              <a:rPr lang="ja-JP" sz="2800" b="0" i="0" u="none" strike="noStrike" cap="none">
                <a:solidFill>
                  <a:srgbClr val="000000"/>
                </a:solidFill>
                <a:latin typeface="+mn-ea"/>
                <a:ea typeface="+mn-ea"/>
                <a:cs typeface="Arial"/>
                <a:sym typeface="Arial"/>
              </a:rPr>
              <a:t>について指摘</a:t>
            </a:r>
            <a:r>
              <a:rPr lang="ja-JP" sz="2000" b="0" i="0" u="none" strike="noStrike" cap="none">
                <a:solidFill>
                  <a:srgbClr val="000000"/>
                </a:solidFill>
                <a:latin typeface="+mn-ea"/>
                <a:ea typeface="+mn-ea"/>
                <a:cs typeface="Arial"/>
                <a:sym typeface="Arial"/>
              </a:rPr>
              <a:t>[4]</a:t>
            </a:r>
            <a:endParaRPr sz="3200" b="0" i="0" u="none" strike="noStrike" cap="none">
              <a:solidFill>
                <a:srgbClr val="000000"/>
              </a:solidFill>
              <a:latin typeface="+mn-ea"/>
              <a:ea typeface="+mn-ea"/>
              <a:cs typeface="Arial"/>
              <a:sym typeface="Arial"/>
            </a:endParaRPr>
          </a:p>
        </p:txBody>
      </p:sp>
      <p:sp>
        <p:nvSpPr>
          <p:cNvPr id="202" name="Google Shape;202;p5"/>
          <p:cNvSpPr/>
          <p:nvPr/>
        </p:nvSpPr>
        <p:spPr>
          <a:xfrm>
            <a:off x="111032" y="3087210"/>
            <a:ext cx="2949900" cy="1296000"/>
          </a:xfrm>
          <a:prstGeom prst="ellipse">
            <a:avLst/>
          </a:prstGeom>
          <a:solidFill>
            <a:srgbClr val="FF6600"/>
          </a:solid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0" i="0" u="none" strike="noStrike" cap="none">
                <a:solidFill>
                  <a:srgbClr val="FFFFFF"/>
                </a:solidFill>
                <a:latin typeface="+mn-ea"/>
                <a:ea typeface="+mn-ea"/>
                <a:cs typeface="Arial"/>
                <a:sym typeface="Arial"/>
              </a:rPr>
              <a:t>移動時間削減</a:t>
            </a:r>
            <a:endParaRPr sz="3200" b="0" i="0" u="none" strike="noStrike" cap="none">
              <a:solidFill>
                <a:srgbClr val="FFFFFF"/>
              </a:solidFill>
              <a:latin typeface="+mn-ea"/>
              <a:ea typeface="+mn-ea"/>
              <a:cs typeface="Arial"/>
              <a:sym typeface="Arial"/>
            </a:endParaRPr>
          </a:p>
        </p:txBody>
      </p:sp>
      <p:sp>
        <p:nvSpPr>
          <p:cNvPr id="203" name="Google Shape;203;p5"/>
          <p:cNvSpPr/>
          <p:nvPr/>
        </p:nvSpPr>
        <p:spPr>
          <a:xfrm>
            <a:off x="111032" y="4743394"/>
            <a:ext cx="2088300" cy="1224000"/>
          </a:xfrm>
          <a:prstGeom prst="ellipse">
            <a:avLst/>
          </a:prstGeom>
          <a:solidFill>
            <a:srgbClr val="FF6600"/>
          </a:solid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0" i="0" u="none" strike="noStrike" cap="none">
                <a:solidFill>
                  <a:srgbClr val="FFFFFF"/>
                </a:solidFill>
                <a:latin typeface="+mn-ea"/>
                <a:ea typeface="+mn-ea"/>
                <a:cs typeface="Arial"/>
                <a:sym typeface="Arial"/>
              </a:rPr>
              <a:t>防犯</a:t>
            </a:r>
            <a:endParaRPr sz="3200" b="0" i="0" u="none" strike="noStrike" cap="none">
              <a:solidFill>
                <a:srgbClr val="FFFFFF"/>
              </a:solidFill>
              <a:latin typeface="+mn-ea"/>
              <a:ea typeface="+mn-ea"/>
              <a:cs typeface="Arial"/>
              <a:sym typeface="Arial"/>
            </a:endParaRPr>
          </a:p>
        </p:txBody>
      </p:sp>
      <p:sp>
        <p:nvSpPr>
          <p:cNvPr id="204" name="Google Shape;204;p5"/>
          <p:cNvSpPr/>
          <p:nvPr/>
        </p:nvSpPr>
        <p:spPr>
          <a:xfrm>
            <a:off x="3485672" y="2996952"/>
            <a:ext cx="1512300" cy="1440300"/>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0" i="0" u="none" strike="noStrike" cap="none">
                <a:solidFill>
                  <a:srgbClr val="FFFFFF"/>
                </a:solidFill>
                <a:latin typeface="+mn-ea"/>
                <a:ea typeface="+mn-ea"/>
                <a:cs typeface="Arial"/>
                <a:sym typeface="Arial"/>
              </a:rPr>
              <a:t>騒音</a:t>
            </a:r>
            <a:endParaRPr sz="3200" b="0" i="0" u="none" strike="noStrike" cap="none">
              <a:solidFill>
                <a:srgbClr val="FFFFFF"/>
              </a:solidFill>
              <a:latin typeface="+mn-ea"/>
              <a:ea typeface="+mn-ea"/>
              <a:cs typeface="Arial"/>
              <a:sym typeface="Arial"/>
            </a:endParaRPr>
          </a:p>
        </p:txBody>
      </p:sp>
      <p:sp>
        <p:nvSpPr>
          <p:cNvPr id="205" name="Google Shape;205;p5"/>
          <p:cNvSpPr/>
          <p:nvPr/>
        </p:nvSpPr>
        <p:spPr>
          <a:xfrm>
            <a:off x="5422604" y="2996952"/>
            <a:ext cx="1512168" cy="1440160"/>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0" i="0" u="none" strike="noStrike" cap="none">
                <a:solidFill>
                  <a:srgbClr val="FFFFFF"/>
                </a:solidFill>
                <a:latin typeface="+mn-ea"/>
                <a:ea typeface="+mn-ea"/>
                <a:cs typeface="Arial"/>
                <a:sym typeface="Arial"/>
              </a:rPr>
              <a:t>臭気</a:t>
            </a:r>
            <a:endParaRPr sz="3200" b="0" i="0" u="none" strike="noStrike" cap="none">
              <a:solidFill>
                <a:srgbClr val="FFFFFF"/>
              </a:solidFill>
              <a:latin typeface="+mn-ea"/>
              <a:ea typeface="+mn-ea"/>
              <a:cs typeface="Arial"/>
              <a:sym typeface="Arial"/>
            </a:endParaRPr>
          </a:p>
        </p:txBody>
      </p:sp>
      <p:sp>
        <p:nvSpPr>
          <p:cNvPr id="206" name="Google Shape;206;p5"/>
          <p:cNvSpPr/>
          <p:nvPr/>
        </p:nvSpPr>
        <p:spPr>
          <a:xfrm>
            <a:off x="7359486" y="2996952"/>
            <a:ext cx="1512168" cy="1440160"/>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0" i="0" u="none" strike="noStrike" cap="none">
                <a:solidFill>
                  <a:srgbClr val="FFFFFF"/>
                </a:solidFill>
                <a:latin typeface="+mn-ea"/>
                <a:ea typeface="+mn-ea"/>
                <a:cs typeface="Arial"/>
                <a:sym typeface="Arial"/>
              </a:rPr>
              <a:t>光</a:t>
            </a:r>
            <a:endParaRPr sz="3200" b="0" i="0" u="none" strike="noStrike" cap="none">
              <a:solidFill>
                <a:srgbClr val="FFFFFF"/>
              </a:solidFill>
              <a:latin typeface="+mn-ea"/>
              <a:ea typeface="+mn-ea"/>
              <a:cs typeface="Arial"/>
              <a:sym typeface="Arial"/>
            </a:endParaRPr>
          </a:p>
        </p:txBody>
      </p:sp>
      <p:sp>
        <p:nvSpPr>
          <p:cNvPr id="207" name="Google Shape;207;p5"/>
          <p:cNvSpPr/>
          <p:nvPr/>
        </p:nvSpPr>
        <p:spPr>
          <a:xfrm>
            <a:off x="2562344" y="4743400"/>
            <a:ext cx="2016224" cy="1224136"/>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0" i="0" u="none" strike="noStrike" cap="none">
                <a:solidFill>
                  <a:srgbClr val="FFFFFF"/>
                </a:solidFill>
                <a:latin typeface="+mn-ea"/>
                <a:ea typeface="+mn-ea"/>
                <a:cs typeface="Arial"/>
                <a:sym typeface="Arial"/>
              </a:rPr>
              <a:t>交通量</a:t>
            </a:r>
            <a:endParaRPr sz="3200" b="0" i="0" u="none" strike="noStrike" cap="none">
              <a:solidFill>
                <a:srgbClr val="FFFFFF"/>
              </a:solidFill>
              <a:latin typeface="+mn-ea"/>
              <a:ea typeface="+mn-ea"/>
              <a:cs typeface="Arial"/>
              <a:sym typeface="Arial"/>
            </a:endParaRPr>
          </a:p>
        </p:txBody>
      </p:sp>
      <p:sp>
        <p:nvSpPr>
          <p:cNvPr id="208" name="Google Shape;208;p5"/>
          <p:cNvSpPr/>
          <p:nvPr/>
        </p:nvSpPr>
        <p:spPr>
          <a:xfrm>
            <a:off x="4694075" y="4568250"/>
            <a:ext cx="4356900" cy="1574400"/>
          </a:xfrm>
          <a:prstGeom prst="ellipse">
            <a:avLst/>
          </a:prstGeom>
          <a:solidFill>
            <a:srgbClr val="008080"/>
          </a:solidFill>
          <a:ln w="25400" cap="flat" cmpd="sng">
            <a:solidFill>
              <a:srgbClr val="00808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0" i="0" u="none" strike="noStrike" cap="none">
                <a:solidFill>
                  <a:srgbClr val="FFFFFF"/>
                </a:solidFill>
                <a:latin typeface="+mn-ea"/>
                <a:ea typeface="+mn-ea"/>
                <a:cs typeface="Arial"/>
                <a:sym typeface="Arial"/>
              </a:rPr>
              <a:t>景観・住宅街のイメージ悪化</a:t>
            </a:r>
            <a:endParaRPr sz="3200" b="0" i="0" u="none" strike="noStrike" cap="none">
              <a:solidFill>
                <a:srgbClr val="FFFFFF"/>
              </a:solidFill>
              <a:latin typeface="+mn-ea"/>
              <a:ea typeface="+mn-ea"/>
              <a:cs typeface="Arial"/>
              <a:sym typeface="Arial"/>
            </a:endParaRPr>
          </a:p>
        </p:txBody>
      </p:sp>
      <p:sp>
        <p:nvSpPr>
          <p:cNvPr id="210" name="Google Shape;210;p5"/>
          <p:cNvSpPr txBox="1">
            <a:spLocks noGrp="1"/>
          </p:cNvSpPr>
          <p:nvPr>
            <p:ph type="sldNum" idx="12"/>
          </p:nvPr>
        </p:nvSpPr>
        <p:spPr>
          <a:xfrm>
            <a:off x="6572250" y="265113"/>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ltLang="ja-JP">
                <a:latin typeface="+mn-ea"/>
                <a:ea typeface="+mn-ea"/>
              </a:rPr>
              <a:t>92</a:t>
            </a:fld>
            <a:endParaRPr dirty="0">
              <a:latin typeface="+mn-ea"/>
              <a:ea typeface="+mn-ea"/>
            </a:endParaRPr>
          </a:p>
        </p:txBody>
      </p:sp>
    </p:spTree>
    <p:extLst>
      <p:ext uri="{BB962C8B-B14F-4D97-AF65-F5344CB8AC3E}">
        <p14:creationId xmlns:p14="http://schemas.microsoft.com/office/powerpoint/2010/main" val="347274272"/>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662E3C30-B7CF-4E74-B321-F01E97036ABC}"/>
              </a:ext>
            </a:extLst>
          </p:cNvPr>
          <p:cNvGrpSpPr>
            <a:grpSpLocks/>
          </p:cNvGrpSpPr>
          <p:nvPr/>
        </p:nvGrpSpPr>
        <p:grpSpPr bwMode="auto">
          <a:xfrm>
            <a:off x="0" y="0"/>
            <a:ext cx="9144000" cy="1052513"/>
            <a:chOff x="0" y="0"/>
            <a:chExt cx="5760" cy="663"/>
          </a:xfrm>
        </p:grpSpPr>
        <p:sp>
          <p:nvSpPr>
            <p:cNvPr id="7173" name="Rectangle 3">
              <a:extLst>
                <a:ext uri="{FF2B5EF4-FFF2-40B4-BE49-F238E27FC236}">
                  <a16:creationId xmlns:a16="http://schemas.microsoft.com/office/drawing/2014/main" id="{0C453BAE-5275-4767-AA97-984103D12CAF}"/>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n-ea"/>
                <a:ea typeface="+mn-ea"/>
                <a:cs typeface="+mn-cs"/>
              </a:endParaRPr>
            </a:p>
          </p:txBody>
        </p:sp>
        <p:sp>
          <p:nvSpPr>
            <p:cNvPr id="7174" name="Rectangle 4">
              <a:extLst>
                <a:ext uri="{FF2B5EF4-FFF2-40B4-BE49-F238E27FC236}">
                  <a16:creationId xmlns:a16="http://schemas.microsoft.com/office/drawing/2014/main" id="{4521F530-AEBC-443A-9594-A7AED745F626}"/>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7171" name="Rectangle 5">
            <a:extLst>
              <a:ext uri="{FF2B5EF4-FFF2-40B4-BE49-F238E27FC236}">
                <a16:creationId xmlns:a16="http://schemas.microsoft.com/office/drawing/2014/main" id="{89CB3A68-7525-4656-9B7E-898F0EA1C03E}"/>
              </a:ext>
            </a:extLst>
          </p:cNvPr>
          <p:cNvSpPr>
            <a:spLocks noGrp="1" noChangeArrowheads="1"/>
          </p:cNvSpPr>
          <p:nvPr>
            <p:ph type="title"/>
          </p:nvPr>
        </p:nvSpPr>
        <p:spPr>
          <a:xfrm>
            <a:off x="468313" y="182987"/>
            <a:ext cx="8675687" cy="1143000"/>
          </a:xfrm>
        </p:spPr>
        <p:txBody>
          <a:bodyPr/>
          <a:lstStyle/>
          <a:p>
            <a:pPr eaLnBrk="1" hangingPunct="1"/>
            <a:r>
              <a:rPr lang="ja-JP" altLang="en-US" sz="4000" dirty="0">
                <a:solidFill>
                  <a:srgbClr val="FFFFFF"/>
                </a:solidFill>
                <a:latin typeface="+mn-ea"/>
                <a:ea typeface="+mn-ea"/>
              </a:rPr>
              <a:t>目的　</a:t>
            </a:r>
            <a:r>
              <a:rPr lang="ja-JP" altLang="en-US" sz="2800" dirty="0">
                <a:solidFill>
                  <a:srgbClr val="FFFFFF"/>
                </a:solidFill>
                <a:latin typeface="+mn-ea"/>
                <a:ea typeface="+mn-ea"/>
              </a:rPr>
              <a:t>正の外部性、負の外部性</a:t>
            </a:r>
            <a:r>
              <a:rPr lang="ja-JP" altLang="en-US" sz="4000" dirty="0">
                <a:solidFill>
                  <a:srgbClr val="FFFFFF"/>
                </a:solidFill>
                <a:latin typeface="+mn-ea"/>
                <a:ea typeface="+mn-ea"/>
              </a:rPr>
              <a:t>　</a:t>
            </a:r>
            <a:r>
              <a:rPr lang="ja-JP" altLang="en-US" sz="2800" dirty="0">
                <a:solidFill>
                  <a:schemeClr val="bg1"/>
                </a:solidFill>
                <a:latin typeface="+mn-ea"/>
                <a:ea typeface="+mn-ea"/>
              </a:rPr>
              <a:t/>
            </a:r>
            <a:br>
              <a:rPr lang="ja-JP" altLang="en-US" sz="2800" dirty="0">
                <a:solidFill>
                  <a:schemeClr val="bg1"/>
                </a:solidFill>
                <a:latin typeface="+mn-ea"/>
                <a:ea typeface="+mn-ea"/>
              </a:rPr>
            </a:br>
            <a:endParaRPr lang="ja-JP" altLang="en-US" sz="2800" dirty="0">
              <a:solidFill>
                <a:schemeClr val="bg1"/>
              </a:solidFill>
              <a:latin typeface="+mn-ea"/>
              <a:ea typeface="+mn-ea"/>
            </a:endParaRPr>
          </a:p>
        </p:txBody>
      </p:sp>
      <p:sp>
        <p:nvSpPr>
          <p:cNvPr id="7172" name="スライド番号プレースホルダー 2">
            <a:extLst>
              <a:ext uri="{FF2B5EF4-FFF2-40B4-BE49-F238E27FC236}">
                <a16:creationId xmlns:a16="http://schemas.microsoft.com/office/drawing/2014/main" id="{6589D3D6-76D1-49E8-8526-D594DBB5D112}"/>
              </a:ext>
            </a:extLst>
          </p:cNvPr>
          <p:cNvSpPr>
            <a:spLocks noGrp="1"/>
          </p:cNvSpPr>
          <p:nvPr>
            <p:ph type="sldNum" sz="quarter" idx="12"/>
          </p:nvPr>
        </p:nvSpPr>
        <p:spPr>
          <a:xfrm>
            <a:off x="6869683" y="182987"/>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4E0037-72E4-493D-A24C-1E2473DE214E}" type="slidenum">
              <a:rPr kumimoji="1" lang="ja-JP" altLang="en-US" sz="1400" b="0" i="0" u="none" strike="noStrike" kern="1200" cap="none" spc="0" normalizeH="0" baseline="0" noProof="0" smtClean="0">
                <a:ln>
                  <a:noFill/>
                </a:ln>
                <a:solidFill>
                  <a:schemeClr val="bg1"/>
                </a:solidFill>
                <a:effectLst/>
                <a:uLnTx/>
                <a:uFillTx/>
                <a:latin typeface="+mn-e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en-US" altLang="ja-JP" sz="1400" b="0" i="0" u="none" strike="noStrike" kern="1200" cap="none" spc="0" normalizeH="0" baseline="0" noProof="0" dirty="0">
              <a:ln>
                <a:noFill/>
              </a:ln>
              <a:solidFill>
                <a:schemeClr val="bg1"/>
              </a:solidFill>
              <a:effectLst/>
              <a:uLnTx/>
              <a:uFillTx/>
              <a:latin typeface="+mn-ea"/>
              <a:ea typeface="+mn-ea"/>
              <a:cs typeface="+mn-cs"/>
            </a:endParaRPr>
          </a:p>
        </p:txBody>
      </p:sp>
      <p:sp>
        <p:nvSpPr>
          <p:cNvPr id="3" name="四角形: 角を丸くする 2">
            <a:extLst>
              <a:ext uri="{FF2B5EF4-FFF2-40B4-BE49-F238E27FC236}">
                <a16:creationId xmlns:a16="http://schemas.microsoft.com/office/drawing/2014/main" id="{94E268AB-84E9-4803-A2F7-CC07D9892B1A}"/>
              </a:ext>
            </a:extLst>
          </p:cNvPr>
          <p:cNvSpPr/>
          <p:nvPr/>
        </p:nvSpPr>
        <p:spPr>
          <a:xfrm>
            <a:off x="1061442" y="1325987"/>
            <a:ext cx="2629399" cy="65798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mn-ea"/>
                <a:cs typeface="+mn-cs"/>
              </a:rPr>
              <a:t>正の外部性</a:t>
            </a:r>
          </a:p>
        </p:txBody>
      </p:sp>
      <p:sp>
        <p:nvSpPr>
          <p:cNvPr id="9" name="四角形: 角を丸くする 8">
            <a:extLst>
              <a:ext uri="{FF2B5EF4-FFF2-40B4-BE49-F238E27FC236}">
                <a16:creationId xmlns:a16="http://schemas.microsoft.com/office/drawing/2014/main" id="{26749DA9-7B42-4E56-9A00-2729F73154A8}"/>
              </a:ext>
            </a:extLst>
          </p:cNvPr>
          <p:cNvSpPr/>
          <p:nvPr/>
        </p:nvSpPr>
        <p:spPr>
          <a:xfrm>
            <a:off x="5557672" y="1325987"/>
            <a:ext cx="2624022" cy="657982"/>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FFFFFF"/>
                </a:solidFill>
                <a:effectLst/>
                <a:uLnTx/>
                <a:uFillTx/>
                <a:latin typeface="+mn-ea"/>
                <a:cs typeface="+mn-cs"/>
              </a:rPr>
              <a:t>負の外部性</a:t>
            </a:r>
          </a:p>
        </p:txBody>
      </p:sp>
      <p:sp>
        <p:nvSpPr>
          <p:cNvPr id="4" name="テキスト ボックス 3">
            <a:extLst>
              <a:ext uri="{FF2B5EF4-FFF2-40B4-BE49-F238E27FC236}">
                <a16:creationId xmlns:a16="http://schemas.microsoft.com/office/drawing/2014/main" id="{962EDB1A-38BA-44BA-A3A3-97EC16666C18}"/>
              </a:ext>
            </a:extLst>
          </p:cNvPr>
          <p:cNvSpPr txBox="1"/>
          <p:nvPr/>
        </p:nvSpPr>
        <p:spPr>
          <a:xfrm flipH="1">
            <a:off x="468313" y="2257443"/>
            <a:ext cx="3815656" cy="2277547"/>
          </a:xfrm>
          <a:prstGeom prst="rect">
            <a:avLst/>
          </a:prstGeom>
          <a:noFill/>
        </p:spPr>
        <p:txBody>
          <a:bodyPr wrap="square" rtlCol="0">
            <a:spAutoFit/>
          </a:bodyPr>
          <a:lstStyle/>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①商品購入やサービス利用のための</a:t>
            </a:r>
            <a:r>
              <a:rPr kumimoji="1" lang="ja-JP" altLang="en-US" sz="2400" b="0" i="0" u="none" strike="noStrike" kern="1200" cap="none" spc="0" normalizeH="0" baseline="0" noProof="0" dirty="0">
                <a:ln>
                  <a:noFill/>
                </a:ln>
                <a:solidFill>
                  <a:srgbClr val="FF9900"/>
                </a:solidFill>
                <a:effectLst/>
                <a:uLnTx/>
                <a:uFillTx/>
                <a:latin typeface="+mn-ea"/>
                <a:ea typeface="+mn-ea"/>
                <a:cs typeface="+mn-cs"/>
              </a:rPr>
              <a:t>移動削減</a:t>
            </a:r>
            <a:endParaRPr kumimoji="1" lang="en-US" altLang="ja-JP" sz="2400" b="0" i="0" u="none" strike="noStrike" kern="1200" cap="none" spc="0" normalizeH="0" baseline="0" noProof="0" dirty="0">
              <a:ln>
                <a:noFill/>
              </a:ln>
              <a:solidFill>
                <a:srgbClr val="FF9900"/>
              </a:solidFill>
              <a:effectLst/>
              <a:uLnTx/>
              <a:uFillTx/>
              <a:latin typeface="+mn-ea"/>
              <a:ea typeface="+mn-ea"/>
              <a:cs typeface="+mn-cs"/>
            </a:endParaRPr>
          </a:p>
          <a:p>
            <a:pPr marL="266700" marR="0" lvl="0" indent="-26670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②女性や子供がいざという時に駆け込めるという</a:t>
            </a:r>
            <a:r>
              <a:rPr kumimoji="1" lang="ja-JP" altLang="en-US" sz="2400" b="0" i="0" u="none" strike="noStrike" kern="1200" cap="none" spc="0" normalizeH="0" baseline="0" noProof="0" dirty="0">
                <a:ln>
                  <a:noFill/>
                </a:ln>
                <a:solidFill>
                  <a:srgbClr val="FF9900"/>
                </a:solidFill>
                <a:effectLst/>
                <a:uLnTx/>
                <a:uFillTx/>
                <a:latin typeface="+mn-ea"/>
                <a:ea typeface="+mn-ea"/>
                <a:cs typeface="+mn-cs"/>
              </a:rPr>
              <a:t>防犯面</a:t>
            </a:r>
            <a:endParaRPr kumimoji="1" lang="en-US" altLang="ja-JP" sz="2400" b="0" i="0" u="none" strike="noStrike" kern="1200" cap="none" spc="0" normalizeH="0" baseline="0" noProof="0" dirty="0">
              <a:ln>
                <a:noFill/>
              </a:ln>
              <a:solidFill>
                <a:srgbClr val="FF99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200" b="0" i="0" u="none" strike="noStrike" kern="1200" cap="none" spc="0" normalizeH="0" baseline="0" noProof="0" dirty="0">
                <a:ln>
                  <a:noFill/>
                </a:ln>
                <a:solidFill>
                  <a:srgbClr val="000000"/>
                </a:solidFill>
                <a:effectLst/>
                <a:uLnTx/>
                <a:uFillTx/>
                <a:latin typeface="+mn-ea"/>
                <a:ea typeface="+mn-ea"/>
                <a:cs typeface="+mn-cs"/>
              </a:rPr>
              <a:t>    </a:t>
            </a:r>
            <a:endParaRPr kumimoji="1" lang="ja-JP" altLang="en-US" sz="22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テキスト ボックス 4">
            <a:extLst>
              <a:ext uri="{FF2B5EF4-FFF2-40B4-BE49-F238E27FC236}">
                <a16:creationId xmlns:a16="http://schemas.microsoft.com/office/drawing/2014/main" id="{C29AD534-BE4A-4C63-B6E4-E2A739FAC0C0}"/>
              </a:ext>
            </a:extLst>
          </p:cNvPr>
          <p:cNvSpPr txBox="1"/>
          <p:nvPr/>
        </p:nvSpPr>
        <p:spPr>
          <a:xfrm>
            <a:off x="4955812" y="2257443"/>
            <a:ext cx="4346130"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①</a:t>
            </a:r>
            <a:r>
              <a:rPr kumimoji="1" lang="ja-JP" altLang="en-US" sz="2400" b="0" i="0" u="none" strike="noStrike" kern="1200" cap="none" spc="0" normalizeH="0" baseline="0" noProof="0" dirty="0">
                <a:ln>
                  <a:noFill/>
                </a:ln>
                <a:solidFill>
                  <a:srgbClr val="008080"/>
                </a:solidFill>
                <a:effectLst/>
                <a:uLnTx/>
                <a:uFillTx/>
                <a:latin typeface="+mn-ea"/>
                <a:ea typeface="+mn-ea"/>
                <a:cs typeface="+mn-cs"/>
              </a:rPr>
              <a:t>騒音、臭気、光</a:t>
            </a: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などによる近　</a:t>
            </a:r>
            <a:endParaRPr kumimoji="1" lang="en-US" altLang="ja-JP" sz="24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　 隣住環境への影響</a:t>
            </a:r>
            <a:endParaRPr kumimoji="1" lang="en-US" altLang="ja-JP" sz="2400" b="0" i="0" u="none" strike="noStrike" kern="1200" cap="none" spc="0" normalizeH="0" baseline="0" noProof="0" dirty="0">
              <a:ln>
                <a:noFill/>
              </a:ln>
              <a:solidFill>
                <a:srgbClr val="00000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②</a:t>
            </a:r>
            <a:r>
              <a:rPr kumimoji="1" lang="ja-JP" altLang="en-US" sz="2400" b="0" i="0" u="none" strike="noStrike" kern="1200" cap="none" spc="0" normalizeH="0" baseline="0" noProof="0" dirty="0">
                <a:ln>
                  <a:noFill/>
                </a:ln>
                <a:solidFill>
                  <a:srgbClr val="008080"/>
                </a:solidFill>
                <a:effectLst/>
                <a:uLnTx/>
                <a:uFillTx/>
                <a:latin typeface="+mn-ea"/>
                <a:ea typeface="+mn-ea"/>
                <a:cs typeface="+mn-cs"/>
              </a:rPr>
              <a:t>景観悪化</a:t>
            </a: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や</a:t>
            </a:r>
            <a:r>
              <a:rPr kumimoji="1" lang="ja-JP" altLang="en-US" sz="2400" b="0" i="0" u="none" strike="noStrike" kern="1200" cap="none" spc="0" normalizeH="0" baseline="0" noProof="0" dirty="0">
                <a:ln>
                  <a:noFill/>
                </a:ln>
                <a:solidFill>
                  <a:srgbClr val="008080"/>
                </a:solidFill>
                <a:effectLst/>
                <a:uLnTx/>
                <a:uFillTx/>
                <a:latin typeface="+mn-ea"/>
                <a:ea typeface="+mn-ea"/>
                <a:cs typeface="+mn-cs"/>
              </a:rPr>
              <a:t>イメージ悪化</a:t>
            </a:r>
            <a:endParaRPr kumimoji="1" lang="en-US" altLang="ja-JP" sz="2400" b="0" i="0" u="none" strike="noStrike" kern="1200" cap="none" spc="0" normalizeH="0" baseline="0" noProof="0" dirty="0">
              <a:ln>
                <a:noFill/>
              </a:ln>
              <a:solidFill>
                <a:srgbClr val="00808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n-ea"/>
                <a:ea typeface="+mn-ea"/>
                <a:cs typeface="+mn-cs"/>
              </a:rPr>
              <a:t>③コンビニ利用による周辺</a:t>
            </a:r>
            <a:r>
              <a:rPr kumimoji="1" lang="ja-JP" altLang="en-US" sz="2400" b="0" i="0" u="none" strike="noStrike" kern="1200" cap="none" spc="0" normalizeH="0" baseline="0" noProof="0" dirty="0">
                <a:ln>
                  <a:noFill/>
                </a:ln>
                <a:solidFill>
                  <a:srgbClr val="008080"/>
                </a:solidFill>
                <a:effectLst/>
                <a:uLnTx/>
                <a:uFillTx/>
                <a:latin typeface="+mn-ea"/>
                <a:ea typeface="+mn-ea"/>
                <a:cs typeface="+mn-cs"/>
              </a:rPr>
              <a:t>交通</a:t>
            </a:r>
            <a:endParaRPr kumimoji="1" lang="en-US" altLang="ja-JP" sz="2400" b="0" i="0" u="none" strike="noStrike" kern="1200" cap="none" spc="0" normalizeH="0" baseline="0" noProof="0" dirty="0">
              <a:ln>
                <a:noFill/>
              </a:ln>
              <a:solidFill>
                <a:srgbClr val="008080"/>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8080"/>
                </a:solidFill>
                <a:effectLst/>
                <a:uLnTx/>
                <a:uFillTx/>
                <a:latin typeface="+mn-ea"/>
                <a:ea typeface="+mn-ea"/>
                <a:cs typeface="+mn-cs"/>
              </a:rPr>
              <a:t>　 量の増加</a:t>
            </a:r>
          </a:p>
        </p:txBody>
      </p:sp>
      <p:pic>
        <p:nvPicPr>
          <p:cNvPr id="2054" name="Picture 6" descr="眩しい人のイラスト（男性）"/>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883" y="4709328"/>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音の出る靴を履いた子供のイラスト"/>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9469" y="51435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コンビニエンスストアのイラス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155" y="4507615"/>
            <a:ext cx="2335313" cy="233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667680"/>
      </p:ext>
    </p:extLst>
  </p:cSld>
  <p:clrMapOvr>
    <a:masterClrMapping/>
  </p:clrMapOvr>
  <p:transition spd="slow" advTm="10314"/>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457200" y="0"/>
            <a:ext cx="8229600" cy="1143000"/>
          </a:xfrm>
        </p:spPr>
        <p:txBody>
          <a:bodyPr/>
          <a:lstStyle/>
          <a:p>
            <a:pPr eaLnBrk="1" hangingPunct="1"/>
            <a:r>
              <a:rPr lang="ja-JP" altLang="en-US" sz="4000" dirty="0">
                <a:solidFill>
                  <a:schemeClr val="bg1"/>
                </a:solidFill>
                <a:latin typeface="+mn-ea"/>
                <a:ea typeface="+mn-ea"/>
              </a:rPr>
              <a:t>海外事例　</a:t>
            </a:r>
            <a:r>
              <a:rPr lang="ja-JP" altLang="en-US" sz="2800" dirty="0">
                <a:solidFill>
                  <a:schemeClr val="bg1"/>
                </a:solidFill>
                <a:latin typeface="+mn-ea"/>
                <a:ea typeface="+mn-ea"/>
              </a:rPr>
              <a:t>スイス</a:t>
            </a:r>
            <a:endParaRPr lang="en-US" altLang="ja-JP" sz="1800"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0538765D-5F2A-6E4C-BA69-606922D4C8CD}"/>
              </a:ext>
            </a:extLst>
          </p:cNvPr>
          <p:cNvSpPr txBox="1"/>
          <p:nvPr/>
        </p:nvSpPr>
        <p:spPr>
          <a:xfrm>
            <a:off x="530352" y="1893874"/>
            <a:ext cx="184731" cy="738664"/>
          </a:xfrm>
          <a:prstGeom prst="rect">
            <a:avLst/>
          </a:prstGeom>
          <a:noFill/>
        </p:spPr>
        <p:txBody>
          <a:bodyPr wrap="none" rtlCol="0">
            <a:spAutoFit/>
          </a:bodyPr>
          <a:lstStyle/>
          <a:p>
            <a:endParaRPr lang="en-US" altLang="ja-JP" dirty="0">
              <a:latin typeface="+mn-ea"/>
              <a:ea typeface="+mn-ea"/>
            </a:endParaRPr>
          </a:p>
          <a:p>
            <a:endParaRPr lang="en-US" altLang="ja-JP" dirty="0">
              <a:latin typeface="+mn-ea"/>
              <a:ea typeface="+mn-ea"/>
            </a:endParaRPr>
          </a:p>
          <a:p>
            <a:endParaRPr lang="en-US" altLang="ja-JP" dirty="0">
              <a:latin typeface="+mn-ea"/>
              <a:ea typeface="+mn-ea"/>
            </a:endParaRPr>
          </a:p>
        </p:txBody>
      </p:sp>
      <p:pic>
        <p:nvPicPr>
          <p:cNvPr id="4" name="図 3">
            <a:extLst>
              <a:ext uri="{FF2B5EF4-FFF2-40B4-BE49-F238E27FC236}">
                <a16:creationId xmlns:a16="http://schemas.microsoft.com/office/drawing/2014/main" id="{2963C14A-8FA2-1948-B8B2-1EAEEB7E32DA}"/>
              </a:ext>
            </a:extLst>
          </p:cNvPr>
          <p:cNvPicPr>
            <a:picLocks noChangeAspect="1"/>
          </p:cNvPicPr>
          <p:nvPr/>
        </p:nvPicPr>
        <p:blipFill>
          <a:blip r:embed="rId3"/>
          <a:stretch>
            <a:fillRect/>
          </a:stretch>
        </p:blipFill>
        <p:spPr>
          <a:xfrm>
            <a:off x="6479048" y="-23455"/>
            <a:ext cx="1526427" cy="1043058"/>
          </a:xfrm>
          <a:prstGeom prst="rect">
            <a:avLst/>
          </a:prstGeom>
        </p:spPr>
      </p:pic>
      <p:sp>
        <p:nvSpPr>
          <p:cNvPr id="7" name="テキスト ボックス 6">
            <a:extLst>
              <a:ext uri="{FF2B5EF4-FFF2-40B4-BE49-F238E27FC236}">
                <a16:creationId xmlns:a16="http://schemas.microsoft.com/office/drawing/2014/main" id="{CEBC339E-204B-1E4C-8006-B055376FD5E4}"/>
              </a:ext>
            </a:extLst>
          </p:cNvPr>
          <p:cNvSpPr txBox="1"/>
          <p:nvPr/>
        </p:nvSpPr>
        <p:spPr>
          <a:xfrm>
            <a:off x="158355" y="6177389"/>
            <a:ext cx="1443024" cy="523220"/>
          </a:xfrm>
          <a:prstGeom prst="rect">
            <a:avLst/>
          </a:prstGeom>
          <a:noFill/>
        </p:spPr>
        <p:txBody>
          <a:bodyPr wrap="none" rtlCol="0">
            <a:spAutoFit/>
          </a:bodyPr>
          <a:lstStyle/>
          <a:p>
            <a:r>
              <a:rPr kumimoji="1" lang="ja-JP" altLang="en-US" dirty="0">
                <a:latin typeface="+mn-ea"/>
                <a:ea typeface="+mn-ea"/>
              </a:rPr>
              <a:t>労働組合ウニア</a:t>
            </a:r>
            <a:endParaRPr kumimoji="1" lang="en-US" altLang="ja-JP" dirty="0">
              <a:latin typeface="+mn-ea"/>
              <a:ea typeface="+mn-ea"/>
            </a:endParaRPr>
          </a:p>
          <a:p>
            <a:r>
              <a:rPr lang="ja-JP" altLang="en-US" dirty="0">
                <a:latin typeface="+mn-ea"/>
                <a:ea typeface="+mn-ea"/>
              </a:rPr>
              <a:t>エヴァ・ケール氏</a:t>
            </a:r>
            <a:endParaRPr kumimoji="1" lang="ja-JP" altLang="en-US" dirty="0">
              <a:latin typeface="+mn-ea"/>
              <a:ea typeface="+mn-ea"/>
            </a:endParaRPr>
          </a:p>
        </p:txBody>
      </p:sp>
      <p:sp>
        <p:nvSpPr>
          <p:cNvPr id="15" name="四角形吹き出し 14">
            <a:extLst>
              <a:ext uri="{FF2B5EF4-FFF2-40B4-BE49-F238E27FC236}">
                <a16:creationId xmlns:a16="http://schemas.microsoft.com/office/drawing/2014/main" id="{6058EE67-CEB6-3E48-ADC0-7D0BE09CED53}"/>
              </a:ext>
            </a:extLst>
          </p:cNvPr>
          <p:cNvSpPr/>
          <p:nvPr/>
        </p:nvSpPr>
        <p:spPr>
          <a:xfrm rot="5400000">
            <a:off x="4914735" y="2233529"/>
            <a:ext cx="992018" cy="7068395"/>
          </a:xfrm>
          <a:prstGeom prst="wedgeRectCallout">
            <a:avLst>
              <a:gd name="adj1" fmla="val -58137"/>
              <a:gd name="adj2" fmla="val 6175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pic>
        <p:nvPicPr>
          <p:cNvPr id="9" name="図 8">
            <a:extLst>
              <a:ext uri="{FF2B5EF4-FFF2-40B4-BE49-F238E27FC236}">
                <a16:creationId xmlns:a16="http://schemas.microsoft.com/office/drawing/2014/main" id="{0A227334-3126-1542-8408-ECA11B1E5108}"/>
              </a:ext>
            </a:extLst>
          </p:cNvPr>
          <p:cNvPicPr>
            <a:picLocks noChangeAspect="1"/>
          </p:cNvPicPr>
          <p:nvPr/>
        </p:nvPicPr>
        <p:blipFill rotWithShape="1">
          <a:blip r:embed="rId4"/>
          <a:srcRect t="-12527" b="46299"/>
          <a:stretch/>
        </p:blipFill>
        <p:spPr>
          <a:xfrm>
            <a:off x="234156" y="4328834"/>
            <a:ext cx="1380328" cy="1859775"/>
          </a:xfrm>
          <a:prstGeom prst="rect">
            <a:avLst/>
          </a:prstGeom>
        </p:spPr>
      </p:pic>
      <p:sp>
        <p:nvSpPr>
          <p:cNvPr id="6" name="テキスト ボックス 5">
            <a:extLst>
              <a:ext uri="{FF2B5EF4-FFF2-40B4-BE49-F238E27FC236}">
                <a16:creationId xmlns:a16="http://schemas.microsoft.com/office/drawing/2014/main" id="{D82FB315-AEC7-ED43-9E6C-2C24CEAB2759}"/>
              </a:ext>
            </a:extLst>
          </p:cNvPr>
          <p:cNvSpPr txBox="1"/>
          <p:nvPr/>
        </p:nvSpPr>
        <p:spPr>
          <a:xfrm>
            <a:off x="1991418" y="5195597"/>
            <a:ext cx="7062060" cy="954107"/>
          </a:xfrm>
          <a:prstGeom prst="rect">
            <a:avLst/>
          </a:prstGeom>
          <a:noFill/>
        </p:spPr>
        <p:txBody>
          <a:bodyPr wrap="square" rtlCol="0">
            <a:spAutoFit/>
          </a:bodyPr>
          <a:lstStyle/>
          <a:p>
            <a:r>
              <a:rPr lang="ja-JP" altLang="en-US" sz="2800" dirty="0">
                <a:solidFill>
                  <a:schemeClr val="bg1"/>
                </a:solidFill>
                <a:latin typeface="+mn-ea"/>
                <a:ea typeface="+mn-ea"/>
              </a:rPr>
              <a:t>スイス国民は、夜間および日曜労働の自由化を問う投票の９割を否決している</a:t>
            </a:r>
            <a:endParaRPr kumimoji="1" lang="ja-JP" altLang="en-US" sz="2800" dirty="0">
              <a:solidFill>
                <a:schemeClr val="bg1"/>
              </a:solidFill>
              <a:latin typeface="+mn-ea"/>
              <a:ea typeface="+mn-ea"/>
            </a:endParaRPr>
          </a:p>
        </p:txBody>
      </p:sp>
      <p:sp>
        <p:nvSpPr>
          <p:cNvPr id="17" name="爆発 2 16">
            <a:extLst>
              <a:ext uri="{FF2B5EF4-FFF2-40B4-BE49-F238E27FC236}">
                <a16:creationId xmlns:a16="http://schemas.microsoft.com/office/drawing/2014/main" id="{00991DAD-206A-7044-B18D-121650EAE68C}"/>
              </a:ext>
            </a:extLst>
          </p:cNvPr>
          <p:cNvSpPr/>
          <p:nvPr/>
        </p:nvSpPr>
        <p:spPr>
          <a:xfrm rot="15656791">
            <a:off x="1609663" y="1426331"/>
            <a:ext cx="1656605" cy="4229565"/>
          </a:xfrm>
          <a:prstGeom prst="irregularSeal2">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3" name="テキスト ボックス 2">
            <a:extLst>
              <a:ext uri="{FF2B5EF4-FFF2-40B4-BE49-F238E27FC236}">
                <a16:creationId xmlns:a16="http://schemas.microsoft.com/office/drawing/2014/main" id="{2D8EFAA9-655B-0F43-A122-1A0975EB7819}"/>
              </a:ext>
            </a:extLst>
          </p:cNvPr>
          <p:cNvSpPr txBox="1"/>
          <p:nvPr/>
        </p:nvSpPr>
        <p:spPr>
          <a:xfrm>
            <a:off x="1230408" y="3165565"/>
            <a:ext cx="2279791" cy="584775"/>
          </a:xfrm>
          <a:prstGeom prst="rect">
            <a:avLst/>
          </a:prstGeom>
          <a:noFill/>
        </p:spPr>
        <p:txBody>
          <a:bodyPr wrap="none" rtlCol="0">
            <a:spAutoFit/>
          </a:bodyPr>
          <a:lstStyle/>
          <a:p>
            <a:r>
              <a:rPr kumimoji="1" lang="en-US" altLang="ja-JP" sz="3200" dirty="0">
                <a:solidFill>
                  <a:schemeClr val="bg1"/>
                </a:solidFill>
                <a:latin typeface="+mn-ea"/>
                <a:ea typeface="+mn-ea"/>
              </a:rPr>
              <a:t>70.7%</a:t>
            </a:r>
            <a:r>
              <a:rPr kumimoji="1" lang="ja-JP" altLang="en-US" sz="3200" dirty="0">
                <a:solidFill>
                  <a:schemeClr val="bg1"/>
                </a:solidFill>
                <a:latin typeface="+mn-ea"/>
                <a:ea typeface="+mn-ea"/>
              </a:rPr>
              <a:t>で否決</a:t>
            </a:r>
          </a:p>
        </p:txBody>
      </p:sp>
      <p:sp>
        <p:nvSpPr>
          <p:cNvPr id="2" name="テキスト ボックス 1">
            <a:extLst>
              <a:ext uri="{FF2B5EF4-FFF2-40B4-BE49-F238E27FC236}">
                <a16:creationId xmlns:a16="http://schemas.microsoft.com/office/drawing/2014/main" id="{8C0A1ECC-5560-4846-82D2-06EE1A0D051C}"/>
              </a:ext>
            </a:extLst>
          </p:cNvPr>
          <p:cNvSpPr txBox="1"/>
          <p:nvPr/>
        </p:nvSpPr>
        <p:spPr>
          <a:xfrm>
            <a:off x="75407" y="1631068"/>
            <a:ext cx="4488280" cy="1200329"/>
          </a:xfrm>
          <a:prstGeom prst="rect">
            <a:avLst/>
          </a:prstGeom>
          <a:noFill/>
        </p:spPr>
        <p:txBody>
          <a:bodyPr wrap="square" rtlCol="0">
            <a:spAutoFit/>
          </a:bodyPr>
          <a:lstStyle/>
          <a:p>
            <a:pPr algn="ctr"/>
            <a:r>
              <a:rPr lang="en-US" altLang="ja-JP" sz="2400" dirty="0">
                <a:latin typeface="+mn-ea"/>
                <a:ea typeface="+mn-ea"/>
              </a:rPr>
              <a:t>2012</a:t>
            </a:r>
            <a:r>
              <a:rPr lang="ja-JP" altLang="en-US" sz="2400" dirty="0">
                <a:latin typeface="+mn-ea"/>
                <a:ea typeface="+mn-ea"/>
              </a:rPr>
              <a:t>年</a:t>
            </a:r>
            <a:r>
              <a:rPr lang="en-US" altLang="ja-JP" sz="2400" dirty="0">
                <a:latin typeface="+mn-ea"/>
                <a:ea typeface="+mn-ea"/>
              </a:rPr>
              <a:t>6</a:t>
            </a:r>
            <a:r>
              <a:rPr lang="ja-JP" altLang="en-US" sz="2400" dirty="0">
                <a:latin typeface="+mn-ea"/>
                <a:ea typeface="+mn-ea"/>
              </a:rPr>
              <a:t>月</a:t>
            </a:r>
            <a:r>
              <a:rPr lang="en-US" altLang="ja-JP" sz="2400" dirty="0">
                <a:latin typeface="+mn-ea"/>
                <a:ea typeface="+mn-ea"/>
              </a:rPr>
              <a:t> </a:t>
            </a:r>
            <a:r>
              <a:rPr lang="ja-JP" altLang="en-US" sz="2400" dirty="0">
                <a:latin typeface="+mn-ea"/>
                <a:ea typeface="+mn-ea"/>
              </a:rPr>
              <a:t>チューリッヒ州にて　</a:t>
            </a:r>
            <a:endParaRPr lang="en-US" altLang="ja-JP" sz="2400" dirty="0">
              <a:latin typeface="+mn-ea"/>
              <a:ea typeface="+mn-ea"/>
            </a:endParaRPr>
          </a:p>
          <a:p>
            <a:pPr algn="ctr"/>
            <a:r>
              <a:rPr lang="ja-JP" altLang="en-US" sz="2400" dirty="0">
                <a:latin typeface="+mn-ea"/>
                <a:ea typeface="+mn-ea"/>
              </a:rPr>
              <a:t>「小売店営業時間の自由化を求める国民発議」</a:t>
            </a:r>
            <a:endParaRPr kumimoji="1" lang="ja-JP" altLang="en-US" sz="2400" dirty="0">
              <a:latin typeface="+mn-ea"/>
              <a:ea typeface="+mn-ea"/>
            </a:endParaRPr>
          </a:p>
        </p:txBody>
      </p:sp>
      <p:sp>
        <p:nvSpPr>
          <p:cNvPr id="8" name="テキスト ボックス 7">
            <a:extLst>
              <a:ext uri="{FF2B5EF4-FFF2-40B4-BE49-F238E27FC236}">
                <a16:creationId xmlns:a16="http://schemas.microsoft.com/office/drawing/2014/main" id="{030F8CAF-0CDF-494E-8B1E-3EF776307054}"/>
              </a:ext>
            </a:extLst>
          </p:cNvPr>
          <p:cNvSpPr txBox="1"/>
          <p:nvPr/>
        </p:nvSpPr>
        <p:spPr>
          <a:xfrm>
            <a:off x="5283430" y="1598158"/>
            <a:ext cx="3917661" cy="1200329"/>
          </a:xfrm>
          <a:prstGeom prst="rect">
            <a:avLst/>
          </a:prstGeom>
          <a:noFill/>
        </p:spPr>
        <p:txBody>
          <a:bodyPr wrap="square" rtlCol="0">
            <a:spAutoFit/>
          </a:bodyPr>
          <a:lstStyle/>
          <a:p>
            <a:pPr algn="ctr"/>
            <a:r>
              <a:rPr kumimoji="1" lang="en-US" altLang="ja-JP" sz="2400" dirty="0">
                <a:latin typeface="+mn-ea"/>
                <a:ea typeface="+mn-ea"/>
              </a:rPr>
              <a:t>2013</a:t>
            </a:r>
            <a:r>
              <a:rPr kumimoji="1" lang="ja-JP" altLang="en-US" sz="2400" dirty="0">
                <a:latin typeface="+mn-ea"/>
                <a:ea typeface="+mn-ea"/>
              </a:rPr>
              <a:t>年</a:t>
            </a:r>
            <a:r>
              <a:rPr kumimoji="1" lang="en-US" altLang="ja-JP" sz="2400" dirty="0">
                <a:latin typeface="+mn-ea"/>
                <a:ea typeface="+mn-ea"/>
              </a:rPr>
              <a:t>9</a:t>
            </a:r>
            <a:r>
              <a:rPr kumimoji="1" lang="ja-JP" altLang="en-US" sz="2400" dirty="0">
                <a:latin typeface="+mn-ea"/>
                <a:ea typeface="+mn-ea"/>
              </a:rPr>
              <a:t>月</a:t>
            </a:r>
            <a:r>
              <a:rPr lang="ja-JP" altLang="en-US" sz="2400" dirty="0">
                <a:latin typeface="+mn-ea"/>
                <a:ea typeface="+mn-ea"/>
              </a:rPr>
              <a:t>「ガソリンスタンド売店の営業時間の自由化の国民投票」</a:t>
            </a:r>
            <a:endParaRPr lang="en-US" altLang="ja-JP" sz="2400" dirty="0">
              <a:latin typeface="+mn-ea"/>
              <a:ea typeface="+mn-ea"/>
            </a:endParaRPr>
          </a:p>
        </p:txBody>
      </p:sp>
      <p:sp>
        <p:nvSpPr>
          <p:cNvPr id="12" name="テキスト ボックス 11">
            <a:extLst>
              <a:ext uri="{FF2B5EF4-FFF2-40B4-BE49-F238E27FC236}">
                <a16:creationId xmlns:a16="http://schemas.microsoft.com/office/drawing/2014/main" id="{6EEB1019-A536-2545-A801-D53695A7190D}"/>
              </a:ext>
            </a:extLst>
          </p:cNvPr>
          <p:cNvSpPr txBox="1"/>
          <p:nvPr/>
        </p:nvSpPr>
        <p:spPr>
          <a:xfrm>
            <a:off x="4671707" y="4128399"/>
            <a:ext cx="4575535" cy="1077218"/>
          </a:xfrm>
          <a:prstGeom prst="rect">
            <a:avLst/>
          </a:prstGeom>
          <a:noFill/>
        </p:spPr>
        <p:txBody>
          <a:bodyPr wrap="square" rtlCol="0">
            <a:spAutoFit/>
          </a:bodyPr>
          <a:lstStyle/>
          <a:p>
            <a:r>
              <a:rPr kumimoji="1" lang="ja-JP" altLang="en-US" sz="2400" dirty="0">
                <a:latin typeface="+mn-ea"/>
                <a:ea typeface="+mn-ea"/>
              </a:rPr>
              <a:t>→</a:t>
            </a:r>
            <a:r>
              <a:rPr kumimoji="1" lang="ja-JP" altLang="en-US" sz="2000" dirty="0">
                <a:latin typeface="+mn-ea"/>
                <a:ea typeface="+mn-ea"/>
              </a:rPr>
              <a:t>ガソリンスタンドや高速道路沿いの</a:t>
            </a:r>
            <a:endParaRPr kumimoji="1" lang="en-US" altLang="ja-JP" sz="2000" dirty="0">
              <a:latin typeface="+mn-ea"/>
              <a:ea typeface="+mn-ea"/>
            </a:endParaRPr>
          </a:p>
          <a:p>
            <a:r>
              <a:rPr kumimoji="1" lang="ja-JP" altLang="en-US" sz="2000" dirty="0">
                <a:latin typeface="+mn-ea"/>
                <a:ea typeface="+mn-ea"/>
              </a:rPr>
              <a:t>    レストランは</a:t>
            </a:r>
            <a:r>
              <a:rPr lang="ja-JP" altLang="en-US" sz="2000" dirty="0">
                <a:latin typeface="+mn-ea"/>
                <a:ea typeface="+mn-ea"/>
              </a:rPr>
              <a:t>日曜・２４時間営業可</a:t>
            </a:r>
            <a:endParaRPr lang="en-US" altLang="ja-JP" sz="2000" dirty="0">
              <a:latin typeface="+mn-ea"/>
              <a:ea typeface="+mn-ea"/>
            </a:endParaRPr>
          </a:p>
          <a:p>
            <a:r>
              <a:rPr lang="ja-JP" altLang="en-US" sz="2000" dirty="0">
                <a:latin typeface="+mn-ea"/>
                <a:ea typeface="+mn-ea"/>
              </a:rPr>
              <a:t>     能に</a:t>
            </a:r>
            <a:endParaRPr kumimoji="1" lang="ja-JP" altLang="en-US" sz="2000" dirty="0">
              <a:latin typeface="+mn-ea"/>
              <a:ea typeface="+mn-ea"/>
            </a:endParaRPr>
          </a:p>
        </p:txBody>
      </p:sp>
      <p:sp>
        <p:nvSpPr>
          <p:cNvPr id="20" name="楕円 12">
            <a:extLst>
              <a:ext uri="{FF2B5EF4-FFF2-40B4-BE49-F238E27FC236}">
                <a16:creationId xmlns:a16="http://schemas.microsoft.com/office/drawing/2014/main" id="{45EB24A4-D00C-784F-8EF3-11554182B5A6}"/>
              </a:ext>
            </a:extLst>
          </p:cNvPr>
          <p:cNvSpPr/>
          <p:nvPr/>
        </p:nvSpPr>
        <p:spPr>
          <a:xfrm>
            <a:off x="5183080" y="3070342"/>
            <a:ext cx="3726761" cy="1052512"/>
          </a:xfrm>
          <a:prstGeom prst="ellipse">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srgbClr val="FFFFFF"/>
              </a:solidFill>
              <a:effectLst/>
              <a:uLnTx/>
              <a:uFillTx/>
              <a:latin typeface="+mn-ea"/>
              <a:cs typeface="+mn-cs"/>
            </a:endParaRPr>
          </a:p>
        </p:txBody>
      </p:sp>
      <p:sp>
        <p:nvSpPr>
          <p:cNvPr id="14" name="テキスト ボックス 13">
            <a:extLst>
              <a:ext uri="{FF2B5EF4-FFF2-40B4-BE49-F238E27FC236}">
                <a16:creationId xmlns:a16="http://schemas.microsoft.com/office/drawing/2014/main" id="{DECAC9A7-5B7E-0C4E-BC05-52F1F40728B3}"/>
              </a:ext>
            </a:extLst>
          </p:cNvPr>
          <p:cNvSpPr txBox="1"/>
          <p:nvPr/>
        </p:nvSpPr>
        <p:spPr>
          <a:xfrm>
            <a:off x="5788793" y="3316378"/>
            <a:ext cx="2542684" cy="646331"/>
          </a:xfrm>
          <a:prstGeom prst="rect">
            <a:avLst/>
          </a:prstGeom>
          <a:noFill/>
        </p:spPr>
        <p:txBody>
          <a:bodyPr wrap="none" rtlCol="0">
            <a:spAutoFit/>
          </a:bodyPr>
          <a:lstStyle/>
          <a:p>
            <a:r>
              <a:rPr kumimoji="1" lang="en-US" altLang="ja-JP" sz="3600" dirty="0">
                <a:solidFill>
                  <a:schemeClr val="bg1"/>
                </a:solidFill>
                <a:latin typeface="+mn-ea"/>
                <a:ea typeface="+mn-ea"/>
              </a:rPr>
              <a:t>55.8%</a:t>
            </a:r>
            <a:r>
              <a:rPr kumimoji="1" lang="ja-JP" altLang="en-US" sz="3600" dirty="0">
                <a:solidFill>
                  <a:schemeClr val="bg1"/>
                </a:solidFill>
                <a:latin typeface="+mn-ea"/>
                <a:ea typeface="+mn-ea"/>
              </a:rPr>
              <a:t>で可決</a:t>
            </a:r>
          </a:p>
        </p:txBody>
      </p:sp>
      <p:sp>
        <p:nvSpPr>
          <p:cNvPr id="13" name="スライド番号プレースホルダー 1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94</a:t>
            </a:fld>
            <a:endParaRPr lang="ja-JP" altLang="en-US">
              <a:latin typeface="+mn-ea"/>
              <a:ea typeface="+mn-ea"/>
            </a:endParaRPr>
          </a:p>
        </p:txBody>
      </p:sp>
    </p:spTree>
    <p:extLst>
      <p:ext uri="{BB962C8B-B14F-4D97-AF65-F5344CB8AC3E}">
        <p14:creationId xmlns:p14="http://schemas.microsoft.com/office/powerpoint/2010/main" val="1294714921"/>
      </p:ext>
    </p:extLst>
  </p:cSld>
  <p:clrMapOvr>
    <a:masterClrMapping/>
  </p:clrMapOvr>
  <p:transition spd="slow" advTm="8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6" grpId="0"/>
      <p:bldP spid="17" grpId="0" animBg="1"/>
      <p:bldP spid="12" grpId="0"/>
      <p:bldP spid="20" grpId="0" animBg="1"/>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EDC9B6E3-616D-E842-AFAB-6D2EB5E630B8}"/>
              </a:ext>
            </a:extLst>
          </p:cNvPr>
          <p:cNvSpPr/>
          <p:nvPr/>
        </p:nvSpPr>
        <p:spPr>
          <a:xfrm>
            <a:off x="174567" y="3296694"/>
            <a:ext cx="8803177" cy="11296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角丸四角形 11">
            <a:extLst>
              <a:ext uri="{FF2B5EF4-FFF2-40B4-BE49-F238E27FC236}">
                <a16:creationId xmlns:a16="http://schemas.microsoft.com/office/drawing/2014/main" id="{B1E1EBB2-2319-5246-834C-1790B84CC142}"/>
              </a:ext>
            </a:extLst>
          </p:cNvPr>
          <p:cNvSpPr/>
          <p:nvPr/>
        </p:nvSpPr>
        <p:spPr>
          <a:xfrm>
            <a:off x="174567" y="1835096"/>
            <a:ext cx="8803177" cy="11296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角丸四角形 12">
            <a:extLst>
              <a:ext uri="{FF2B5EF4-FFF2-40B4-BE49-F238E27FC236}">
                <a16:creationId xmlns:a16="http://schemas.microsoft.com/office/drawing/2014/main" id="{FF69C581-969D-AA4C-969A-AEC2F510454A}"/>
              </a:ext>
            </a:extLst>
          </p:cNvPr>
          <p:cNvSpPr/>
          <p:nvPr/>
        </p:nvSpPr>
        <p:spPr>
          <a:xfrm>
            <a:off x="174567" y="4758292"/>
            <a:ext cx="8803178" cy="112965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16387" name="Group 2">
            <a:extLst>
              <a:ext uri="{FF2B5EF4-FFF2-40B4-BE49-F238E27FC236}">
                <a16:creationId xmlns:a16="http://schemas.microsoft.com/office/drawing/2014/main" id="{853B205D-4F5C-4E44-8B49-52E5AF77FBBA}"/>
              </a:ext>
            </a:extLst>
          </p:cNvPr>
          <p:cNvGrpSpPr>
            <a:grpSpLocks/>
          </p:cNvGrpSpPr>
          <p:nvPr/>
        </p:nvGrpSpPr>
        <p:grpSpPr bwMode="auto">
          <a:xfrm>
            <a:off x="0" y="0"/>
            <a:ext cx="9144000" cy="1052513"/>
            <a:chOff x="0" y="0"/>
            <a:chExt cx="5760" cy="663"/>
          </a:xfrm>
        </p:grpSpPr>
        <p:sp>
          <p:nvSpPr>
            <p:cNvPr id="16409" name="Rectangle 3">
              <a:extLst>
                <a:ext uri="{FF2B5EF4-FFF2-40B4-BE49-F238E27FC236}">
                  <a16:creationId xmlns:a16="http://schemas.microsoft.com/office/drawing/2014/main" id="{90A41216-7A16-4C39-B343-6660B725CB7A}"/>
                </a:ext>
              </a:extLst>
            </p:cNvPr>
            <p:cNvSpPr>
              <a:spLocks noChangeArrowheads="1"/>
            </p:cNvSpPr>
            <p:nvPr/>
          </p:nvSpPr>
          <p:spPr bwMode="auto">
            <a:xfrm>
              <a:off x="0" y="0"/>
              <a:ext cx="5760" cy="66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sp>
          <p:nvSpPr>
            <p:cNvPr id="16410" name="Rectangle 4">
              <a:extLst>
                <a:ext uri="{FF2B5EF4-FFF2-40B4-BE49-F238E27FC236}">
                  <a16:creationId xmlns:a16="http://schemas.microsoft.com/office/drawing/2014/main" id="{41080E37-1D21-46D8-912A-388A2115584F}"/>
                </a:ext>
              </a:extLst>
            </p:cNvPr>
            <p:cNvSpPr>
              <a:spLocks noChangeArrowheads="1"/>
            </p:cNvSpPr>
            <p:nvPr/>
          </p:nvSpPr>
          <p:spPr bwMode="auto">
            <a:xfrm>
              <a:off x="0" y="0"/>
              <a:ext cx="295" cy="66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ea"/>
                <a:ea typeface="+mn-ea"/>
                <a:cs typeface="+mn-cs"/>
              </a:endParaRPr>
            </a:p>
          </p:txBody>
        </p:sp>
      </p:grpSp>
      <p:sp>
        <p:nvSpPr>
          <p:cNvPr id="16388" name="Rectangle 5">
            <a:extLst>
              <a:ext uri="{FF2B5EF4-FFF2-40B4-BE49-F238E27FC236}">
                <a16:creationId xmlns:a16="http://schemas.microsoft.com/office/drawing/2014/main" id="{4F07562D-1788-44C3-9EF9-1CE39E5235EB}"/>
              </a:ext>
            </a:extLst>
          </p:cNvPr>
          <p:cNvSpPr>
            <a:spLocks noGrp="1" noChangeArrowheads="1"/>
          </p:cNvSpPr>
          <p:nvPr>
            <p:ph type="title"/>
          </p:nvPr>
        </p:nvSpPr>
        <p:spPr>
          <a:xfrm>
            <a:off x="530352" y="-44053"/>
            <a:ext cx="8229600" cy="1143000"/>
          </a:xfrm>
        </p:spPr>
        <p:txBody>
          <a:bodyPr/>
          <a:lstStyle/>
          <a:p>
            <a:pPr eaLnBrk="1" hangingPunct="1"/>
            <a:r>
              <a:rPr lang="ja-JP" altLang="en-US" sz="4000" dirty="0">
                <a:solidFill>
                  <a:schemeClr val="bg1"/>
                </a:solidFill>
                <a:latin typeface="+mn-ea"/>
                <a:ea typeface="+mn-ea"/>
              </a:rPr>
              <a:t>海外事例②　　</a:t>
            </a:r>
            <a:r>
              <a:rPr lang="ja-JP" altLang="en-US" sz="2800" dirty="0">
                <a:solidFill>
                  <a:schemeClr val="bg1"/>
                </a:solidFill>
                <a:latin typeface="+mn-ea"/>
                <a:ea typeface="+mn-ea"/>
              </a:rPr>
              <a:t>欧州まとめ</a:t>
            </a:r>
            <a:r>
              <a:rPr lang="ja-JP" altLang="en-US" sz="4000" dirty="0">
                <a:solidFill>
                  <a:schemeClr val="bg1"/>
                </a:solidFill>
                <a:latin typeface="+mn-ea"/>
                <a:ea typeface="+mn-ea"/>
              </a:rPr>
              <a:t>　</a:t>
            </a:r>
            <a:endParaRPr lang="en-US" altLang="ja-JP" sz="2800" dirty="0">
              <a:solidFill>
                <a:schemeClr val="bg1"/>
              </a:solidFill>
              <a:latin typeface="+mn-ea"/>
              <a:ea typeface="+mn-ea"/>
            </a:endParaRPr>
          </a:p>
        </p:txBody>
      </p:sp>
      <p:sp>
        <p:nvSpPr>
          <p:cNvPr id="10" name="テキスト ボックス 9">
            <a:extLst>
              <a:ext uri="{FF2B5EF4-FFF2-40B4-BE49-F238E27FC236}">
                <a16:creationId xmlns:a16="http://schemas.microsoft.com/office/drawing/2014/main" id="{0538765D-5F2A-6E4C-BA69-606922D4C8CD}"/>
              </a:ext>
            </a:extLst>
          </p:cNvPr>
          <p:cNvSpPr txBox="1"/>
          <p:nvPr/>
        </p:nvSpPr>
        <p:spPr>
          <a:xfrm>
            <a:off x="530352" y="1893874"/>
            <a:ext cx="184731" cy="307777"/>
          </a:xfrm>
          <a:prstGeom prst="rect">
            <a:avLst/>
          </a:prstGeom>
          <a:noFill/>
        </p:spPr>
        <p:txBody>
          <a:bodyPr wrap="none" rtlCol="0">
            <a:spAutoFit/>
          </a:bodyPr>
          <a:lstStyle/>
          <a:p>
            <a:endParaRPr lang="en-US" altLang="ja-JP" dirty="0">
              <a:latin typeface="+mn-ea"/>
              <a:ea typeface="+mn-ea"/>
            </a:endParaRPr>
          </a:p>
        </p:txBody>
      </p:sp>
      <p:sp>
        <p:nvSpPr>
          <p:cNvPr id="3" name="テキスト ボックス 2">
            <a:extLst>
              <a:ext uri="{FF2B5EF4-FFF2-40B4-BE49-F238E27FC236}">
                <a16:creationId xmlns:a16="http://schemas.microsoft.com/office/drawing/2014/main" id="{9E0C186B-A2DF-4944-9993-66EDDB30B279}"/>
              </a:ext>
            </a:extLst>
          </p:cNvPr>
          <p:cNvSpPr txBox="1"/>
          <p:nvPr/>
        </p:nvSpPr>
        <p:spPr>
          <a:xfrm>
            <a:off x="174567" y="1881530"/>
            <a:ext cx="7805651" cy="1015663"/>
          </a:xfrm>
          <a:prstGeom prst="rect">
            <a:avLst/>
          </a:prstGeom>
          <a:noFill/>
        </p:spPr>
        <p:txBody>
          <a:bodyPr wrap="square" rtlCol="0">
            <a:spAutoFit/>
          </a:bodyPr>
          <a:lstStyle/>
          <a:p>
            <a:r>
              <a:rPr lang="ja-JP" altLang="en-US" sz="3000" dirty="0">
                <a:latin typeface="+mn-ea"/>
                <a:ea typeface="+mn-ea"/>
              </a:rPr>
              <a:t>①欧州全体では、原則として日曜・２４時間</a:t>
            </a:r>
            <a:endParaRPr lang="en-US" altLang="ja-JP" sz="3000" dirty="0">
              <a:latin typeface="+mn-ea"/>
              <a:ea typeface="+mn-ea"/>
            </a:endParaRPr>
          </a:p>
          <a:p>
            <a:r>
              <a:rPr lang="ja-JP" altLang="en-US" sz="3000" dirty="0">
                <a:latin typeface="+mn-ea"/>
                <a:ea typeface="+mn-ea"/>
              </a:rPr>
              <a:t>　 営業に</a:t>
            </a:r>
            <a:r>
              <a:rPr lang="ja-JP" altLang="en-US" sz="3000" b="1" dirty="0">
                <a:solidFill>
                  <a:srgbClr val="FF9900"/>
                </a:solidFill>
                <a:latin typeface="+mn-ea"/>
                <a:ea typeface="+mn-ea"/>
              </a:rPr>
              <a:t>否定的</a:t>
            </a:r>
            <a:endParaRPr kumimoji="1" lang="ja-JP" altLang="en-US" sz="3000" dirty="0">
              <a:latin typeface="+mn-ea"/>
              <a:ea typeface="+mn-ea"/>
            </a:endParaRPr>
          </a:p>
        </p:txBody>
      </p:sp>
      <p:sp>
        <p:nvSpPr>
          <p:cNvPr id="4" name="テキスト ボックス 3">
            <a:extLst>
              <a:ext uri="{FF2B5EF4-FFF2-40B4-BE49-F238E27FC236}">
                <a16:creationId xmlns:a16="http://schemas.microsoft.com/office/drawing/2014/main" id="{C991D1E1-EE0F-654D-9CCB-144CA0E4E7FD}"/>
              </a:ext>
            </a:extLst>
          </p:cNvPr>
          <p:cNvSpPr txBox="1"/>
          <p:nvPr/>
        </p:nvSpPr>
        <p:spPr>
          <a:xfrm>
            <a:off x="193982" y="3304705"/>
            <a:ext cx="7524313" cy="1046440"/>
          </a:xfrm>
          <a:prstGeom prst="rect">
            <a:avLst/>
          </a:prstGeom>
          <a:noFill/>
        </p:spPr>
        <p:txBody>
          <a:bodyPr wrap="square" rtlCol="0">
            <a:spAutoFit/>
          </a:bodyPr>
          <a:lstStyle/>
          <a:p>
            <a:r>
              <a:rPr lang="ja-JP" altLang="en-US" sz="3200" dirty="0">
                <a:latin typeface="+mn-ea"/>
                <a:ea typeface="+mn-ea"/>
              </a:rPr>
              <a:t>②</a:t>
            </a:r>
            <a:r>
              <a:rPr lang="en-US" altLang="ja-JP" sz="3000" dirty="0">
                <a:latin typeface="+mn-ea"/>
                <a:ea typeface="+mn-ea"/>
              </a:rPr>
              <a:t>24</a:t>
            </a:r>
            <a:r>
              <a:rPr lang="ja-JP" altLang="en-US" sz="3000" dirty="0">
                <a:latin typeface="+mn-ea"/>
                <a:ea typeface="+mn-ea"/>
              </a:rPr>
              <a:t>時間営業よりハードルが低い</a:t>
            </a:r>
            <a:r>
              <a:rPr lang="ja-JP" altLang="en-US" sz="3000" b="1" dirty="0">
                <a:solidFill>
                  <a:srgbClr val="FF9900"/>
                </a:solidFill>
                <a:latin typeface="+mn-ea"/>
                <a:ea typeface="+mn-ea"/>
              </a:rPr>
              <a:t>日曜営業　</a:t>
            </a:r>
            <a:endParaRPr lang="en-US" altLang="ja-JP" sz="3000" b="1" dirty="0">
              <a:solidFill>
                <a:srgbClr val="FF9900"/>
              </a:solidFill>
              <a:latin typeface="+mn-ea"/>
              <a:ea typeface="+mn-ea"/>
            </a:endParaRPr>
          </a:p>
          <a:p>
            <a:r>
              <a:rPr lang="ja-JP" altLang="en-US" sz="3000" b="1" dirty="0">
                <a:solidFill>
                  <a:srgbClr val="FF9900"/>
                </a:solidFill>
                <a:latin typeface="+mn-ea"/>
                <a:ea typeface="+mn-ea"/>
              </a:rPr>
              <a:t>　 開始すら、問題とされている</a:t>
            </a:r>
            <a:endParaRPr lang="en-US" altLang="ja-JP" sz="3000" b="1" dirty="0">
              <a:latin typeface="+mn-ea"/>
              <a:ea typeface="+mn-ea"/>
            </a:endParaRPr>
          </a:p>
        </p:txBody>
      </p:sp>
      <p:sp>
        <p:nvSpPr>
          <p:cNvPr id="5" name="テキスト ボックス 4">
            <a:extLst>
              <a:ext uri="{FF2B5EF4-FFF2-40B4-BE49-F238E27FC236}">
                <a16:creationId xmlns:a16="http://schemas.microsoft.com/office/drawing/2014/main" id="{DECE0E28-1F5B-2D4A-A8AC-5D8D9AD9ACAA}"/>
              </a:ext>
            </a:extLst>
          </p:cNvPr>
          <p:cNvSpPr txBox="1"/>
          <p:nvPr/>
        </p:nvSpPr>
        <p:spPr>
          <a:xfrm>
            <a:off x="207609" y="4815288"/>
            <a:ext cx="8330455" cy="1015663"/>
          </a:xfrm>
          <a:prstGeom prst="rect">
            <a:avLst/>
          </a:prstGeom>
          <a:noFill/>
        </p:spPr>
        <p:txBody>
          <a:bodyPr wrap="square" rtlCol="0">
            <a:spAutoFit/>
          </a:bodyPr>
          <a:lstStyle/>
          <a:p>
            <a:r>
              <a:rPr lang="ja-JP" altLang="en-US" sz="3000" dirty="0">
                <a:latin typeface="+mn-ea"/>
                <a:ea typeface="+mn-ea"/>
              </a:rPr>
              <a:t>③</a:t>
            </a:r>
            <a:r>
              <a:rPr kumimoji="1" lang="ja-JP" altLang="en-US" sz="3000" dirty="0">
                <a:latin typeface="+mn-ea"/>
                <a:ea typeface="+mn-ea"/>
              </a:rPr>
              <a:t>政府の規制や労働組合の働きにより、</a:t>
            </a:r>
            <a:endParaRPr kumimoji="1" lang="en-US" altLang="ja-JP" sz="3000" dirty="0">
              <a:latin typeface="+mn-ea"/>
              <a:ea typeface="+mn-ea"/>
            </a:endParaRPr>
          </a:p>
          <a:p>
            <a:r>
              <a:rPr kumimoji="1" lang="ja-JP" altLang="en-US" sz="3000" b="1" dirty="0">
                <a:solidFill>
                  <a:srgbClr val="FF9900"/>
                </a:solidFill>
                <a:latin typeface="+mn-ea"/>
                <a:ea typeface="+mn-ea"/>
              </a:rPr>
              <a:t>　 各企業</a:t>
            </a:r>
            <a:r>
              <a:rPr lang="ja-JP" altLang="en-US" sz="3000" b="1" dirty="0">
                <a:solidFill>
                  <a:srgbClr val="FF9900"/>
                </a:solidFill>
                <a:latin typeface="+mn-ea"/>
                <a:ea typeface="+mn-ea"/>
              </a:rPr>
              <a:t>の</a:t>
            </a:r>
            <a:r>
              <a:rPr kumimoji="1" lang="ja-JP" altLang="en-US" sz="3000" b="1" dirty="0">
                <a:solidFill>
                  <a:srgbClr val="FF9900"/>
                </a:solidFill>
                <a:latin typeface="+mn-ea"/>
                <a:ea typeface="+mn-ea"/>
              </a:rPr>
              <a:t>判断で労働時間を延長できない</a:t>
            </a:r>
          </a:p>
        </p:txBody>
      </p:sp>
      <p:pic>
        <p:nvPicPr>
          <p:cNvPr id="15" name="図 14">
            <a:extLst>
              <a:ext uri="{FF2B5EF4-FFF2-40B4-BE49-F238E27FC236}">
                <a16:creationId xmlns:a16="http://schemas.microsoft.com/office/drawing/2014/main" id="{58E186C7-34DA-9543-9647-05A161BB7E70}"/>
              </a:ext>
            </a:extLst>
          </p:cNvPr>
          <p:cNvPicPr>
            <a:picLocks noChangeAspect="1"/>
          </p:cNvPicPr>
          <p:nvPr/>
        </p:nvPicPr>
        <p:blipFill>
          <a:blip r:embed="rId3"/>
          <a:stretch>
            <a:fillRect/>
          </a:stretch>
        </p:blipFill>
        <p:spPr>
          <a:xfrm>
            <a:off x="7718296" y="3325284"/>
            <a:ext cx="1159696" cy="1035298"/>
          </a:xfrm>
          <a:prstGeom prst="rect">
            <a:avLst/>
          </a:prstGeom>
        </p:spPr>
      </p:pic>
      <p:pic>
        <p:nvPicPr>
          <p:cNvPr id="16" name="図 15">
            <a:extLst>
              <a:ext uri="{FF2B5EF4-FFF2-40B4-BE49-F238E27FC236}">
                <a16:creationId xmlns:a16="http://schemas.microsoft.com/office/drawing/2014/main" id="{A3B20D22-132A-9D49-9458-6A39C879C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9351" y="1938379"/>
            <a:ext cx="1252377" cy="954108"/>
          </a:xfrm>
          <a:prstGeom prst="rect">
            <a:avLst/>
          </a:prstGeom>
        </p:spPr>
      </p:pic>
      <p:pic>
        <p:nvPicPr>
          <p:cNvPr id="17" name="図 16">
            <a:extLst>
              <a:ext uri="{FF2B5EF4-FFF2-40B4-BE49-F238E27FC236}">
                <a16:creationId xmlns:a16="http://schemas.microsoft.com/office/drawing/2014/main" id="{56E7993B-04A3-6846-B8A1-06611A62CAEA}"/>
              </a:ext>
            </a:extLst>
          </p:cNvPr>
          <p:cNvPicPr>
            <a:picLocks noChangeAspect="1"/>
          </p:cNvPicPr>
          <p:nvPr/>
        </p:nvPicPr>
        <p:blipFill>
          <a:blip r:embed="rId5"/>
          <a:stretch>
            <a:fillRect/>
          </a:stretch>
        </p:blipFill>
        <p:spPr>
          <a:xfrm>
            <a:off x="7843272" y="4846065"/>
            <a:ext cx="1178456" cy="954108"/>
          </a:xfrm>
          <a:prstGeom prst="rect">
            <a:avLst/>
          </a:prstGeom>
        </p:spPr>
      </p:pic>
      <p:sp>
        <p:nvSpPr>
          <p:cNvPr id="2" name="正方形/長方形 1">
            <a:extLst>
              <a:ext uri="{FF2B5EF4-FFF2-40B4-BE49-F238E27FC236}">
                <a16:creationId xmlns:a16="http://schemas.microsoft.com/office/drawing/2014/main" id="{98CF6ECA-06B9-2347-AFCB-6AC3889B3324}"/>
              </a:ext>
            </a:extLst>
          </p:cNvPr>
          <p:cNvSpPr/>
          <p:nvPr/>
        </p:nvSpPr>
        <p:spPr>
          <a:xfrm>
            <a:off x="7886258" y="4929281"/>
            <a:ext cx="1257742" cy="1015663"/>
          </a:xfrm>
          <a:prstGeom prst="rect">
            <a:avLst/>
          </a:prstGeom>
        </p:spPr>
        <p:txBody>
          <a:bodyPr wrap="square">
            <a:spAutoFit/>
          </a:bodyPr>
          <a:lstStyle/>
          <a:p>
            <a:r>
              <a:rPr lang="ja-JP" altLang="en-US" sz="6000" dirty="0">
                <a:latin typeface="+mn-ea"/>
                <a:ea typeface="+mn-ea"/>
              </a:rPr>
              <a:t>❌</a:t>
            </a:r>
          </a:p>
        </p:txBody>
      </p:sp>
      <p:sp>
        <p:nvSpPr>
          <p:cNvPr id="6" name="スライド番号プレースホルダー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JP" smtClean="0">
                <a:latin typeface="+mn-ea"/>
                <a:ea typeface="+mn-ea"/>
              </a:rPr>
              <a:t>95</a:t>
            </a:fld>
            <a:endParaRPr lang="ja-JP" altLang="en-US">
              <a:latin typeface="+mn-ea"/>
              <a:ea typeface="+mn-ea"/>
            </a:endParaRPr>
          </a:p>
        </p:txBody>
      </p:sp>
    </p:spTree>
    <p:extLst>
      <p:ext uri="{BB962C8B-B14F-4D97-AF65-F5344CB8AC3E}">
        <p14:creationId xmlns:p14="http://schemas.microsoft.com/office/powerpoint/2010/main" val="60391533"/>
      </p:ext>
    </p:extLst>
  </p:cSld>
  <p:clrMapOvr>
    <a:masterClrMapping/>
  </p:clrMapOvr>
  <p:transition spd="slow" advTm="8541"/>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個人の外部性仮説モデル</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14740" y="236311"/>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17" name="グループ化 16"/>
          <p:cNvGrpSpPr/>
          <p:nvPr/>
        </p:nvGrpSpPr>
        <p:grpSpPr>
          <a:xfrm>
            <a:off x="296452" y="1121761"/>
            <a:ext cx="8390348" cy="6280042"/>
            <a:chOff x="542376" y="155029"/>
            <a:chExt cx="9446126" cy="7497313"/>
          </a:xfrm>
        </p:grpSpPr>
        <p:graphicFrame>
          <p:nvGraphicFramePr>
            <p:cNvPr id="18" name="図表 17"/>
            <p:cNvGraphicFramePr/>
            <p:nvPr/>
          </p:nvGraphicFramePr>
          <p:xfrm>
            <a:off x="6048150" y="852916"/>
            <a:ext cx="3940352" cy="5418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図表 18"/>
            <p:cNvGraphicFramePr/>
            <p:nvPr/>
          </p:nvGraphicFramePr>
          <p:xfrm>
            <a:off x="1928026" y="180385"/>
            <a:ext cx="3935988" cy="70445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図表 19"/>
            <p:cNvGraphicFramePr/>
            <p:nvPr/>
          </p:nvGraphicFramePr>
          <p:xfrm>
            <a:off x="542376" y="155029"/>
            <a:ext cx="2253720" cy="749731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cxnSp>
        <p:nvCxnSpPr>
          <p:cNvPr id="6" name="直線矢印コネクタ 5"/>
          <p:cNvCxnSpPr/>
          <p:nvPr/>
        </p:nvCxnSpPr>
        <p:spPr>
          <a:xfrm>
            <a:off x="4146331" y="1706338"/>
            <a:ext cx="1040524" cy="12102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V="1">
            <a:off x="4146331" y="2916621"/>
            <a:ext cx="1040524" cy="4729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V="1">
            <a:off x="4146331" y="2979683"/>
            <a:ext cx="1063885" cy="14977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4146331" y="3153103"/>
            <a:ext cx="1052204" cy="22845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4146331" y="2541204"/>
            <a:ext cx="1058045" cy="21217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4146331" y="3728545"/>
            <a:ext cx="1063885" cy="10799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146331" y="4943752"/>
            <a:ext cx="1040524" cy="126994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5434598" y="1143000"/>
            <a:ext cx="30044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重回帰分析</a:t>
            </a:r>
            <a:endPar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r>
              <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rPr>
              <a:t>ステップワイズ法</a:t>
            </a:r>
            <a:r>
              <a:rPr kumimoji="1" lang="en-US" altLang="ja-JP" sz="2400" b="0" i="0" u="none" strike="noStrike" kern="0" cap="none" spc="0" normalizeH="0" baseline="0" noProof="0" dirty="0">
                <a:ln>
                  <a:noFill/>
                </a:ln>
                <a:solidFill>
                  <a:srgbClr val="000000"/>
                </a:solidFill>
                <a:effectLst/>
                <a:uLnTx/>
                <a:uFillTx/>
                <a:latin typeface="+mn-ea"/>
                <a:ea typeface="+mn-ea"/>
                <a:cs typeface="Arial"/>
                <a:sym typeface="Arial"/>
              </a:rPr>
              <a:t>)</a:t>
            </a:r>
            <a:endParaRPr kumimoji="1" lang="ja-JP" altLang="en-US" sz="2400" b="0" i="0" u="none" strike="noStrike" kern="0" cap="none" spc="0" normalizeH="0" baseline="0" noProof="0" dirty="0">
              <a:ln>
                <a:noFill/>
              </a:ln>
              <a:solidFill>
                <a:srgbClr val="000000"/>
              </a:solidFill>
              <a:effectLst/>
              <a:uLnTx/>
              <a:uFillTx/>
              <a:latin typeface="+mn-ea"/>
              <a:ea typeface="+mn-ea"/>
              <a:cs typeface="Arial"/>
              <a:sym typeface="Arial"/>
            </a:endParaRPr>
          </a:p>
        </p:txBody>
      </p:sp>
    </p:spTree>
    <p:extLst>
      <p:ext uri="{BB962C8B-B14F-4D97-AF65-F5344CB8AC3E}">
        <p14:creationId xmlns:p14="http://schemas.microsoft.com/office/powerpoint/2010/main" val="3855770165"/>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グループ化 7"/>
          <p:cNvGrpSpPr/>
          <p:nvPr/>
        </p:nvGrpSpPr>
        <p:grpSpPr>
          <a:xfrm>
            <a:off x="1393743" y="1121761"/>
            <a:ext cx="7525180" cy="6280042"/>
            <a:chOff x="1393743" y="1121761"/>
            <a:chExt cx="7525180" cy="6280042"/>
          </a:xfrm>
        </p:grpSpPr>
        <p:grpSp>
          <p:nvGrpSpPr>
            <p:cNvPr id="5" name="グループ化 4"/>
            <p:cNvGrpSpPr/>
            <p:nvPr/>
          </p:nvGrpSpPr>
          <p:grpSpPr>
            <a:xfrm>
              <a:off x="1393743" y="1121761"/>
              <a:ext cx="7525180" cy="6280042"/>
              <a:chOff x="296452" y="1121761"/>
              <a:chExt cx="7525180" cy="6280042"/>
            </a:xfrm>
          </p:grpSpPr>
          <p:grpSp>
            <p:nvGrpSpPr>
              <p:cNvPr id="17" name="グループ化 16"/>
              <p:cNvGrpSpPr/>
              <p:nvPr/>
            </p:nvGrpSpPr>
            <p:grpSpPr>
              <a:xfrm>
                <a:off x="296452" y="1121761"/>
                <a:ext cx="7525180" cy="6280042"/>
                <a:chOff x="542376" y="155029"/>
                <a:chExt cx="8472092" cy="7497313"/>
              </a:xfrm>
            </p:grpSpPr>
            <p:graphicFrame>
              <p:nvGraphicFramePr>
                <p:cNvPr id="18" name="図表 17"/>
                <p:cNvGraphicFramePr/>
                <p:nvPr/>
              </p:nvGraphicFramePr>
              <p:xfrm>
                <a:off x="6048152" y="852916"/>
                <a:ext cx="2966316" cy="5127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1798966" y="255669"/>
                <a:ext cx="4170556" cy="69892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42376" y="155029"/>
                <a:ext cx="2253720" cy="7497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6" name="直線矢印コネクタ 5"/>
              <p:cNvCxnSpPr/>
              <p:nvPr/>
            </p:nvCxnSpPr>
            <p:spPr>
              <a:xfrm>
                <a:off x="4146331" y="1706338"/>
                <a:ext cx="1040524" cy="12102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V="1">
                <a:off x="4146331" y="2916621"/>
                <a:ext cx="1040524" cy="4729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V="1">
                <a:off x="4146331" y="2979683"/>
                <a:ext cx="1063885" cy="14977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4146331" y="3153103"/>
                <a:ext cx="1052204" cy="22845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4146331" y="2541204"/>
                <a:ext cx="1058045" cy="2121727"/>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4146331" y="3705395"/>
                <a:ext cx="1063885" cy="1079938"/>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146331" y="4943752"/>
                <a:ext cx="1040524" cy="1269940"/>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grpSp>
        <p:sp>
          <p:nvSpPr>
            <p:cNvPr id="29" name="テキスト ボックス 28"/>
            <p:cNvSpPr txBox="1"/>
            <p:nvPr/>
          </p:nvSpPr>
          <p:spPr>
            <a:xfrm>
              <a:off x="5166115" y="2310301"/>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.256***</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0" name="テキスト ボックス 29"/>
            <p:cNvSpPr txBox="1"/>
            <p:nvPr/>
          </p:nvSpPr>
          <p:spPr>
            <a:xfrm>
              <a:off x="5243622" y="2899133"/>
              <a:ext cx="1248477"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.131***</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1" name="テキスト ボックス 30"/>
            <p:cNvSpPr txBox="1"/>
            <p:nvPr/>
          </p:nvSpPr>
          <p:spPr>
            <a:xfrm>
              <a:off x="5231335" y="3516192"/>
              <a:ext cx="1260764"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.229**</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2" name="テキスト ボックス 31"/>
            <p:cNvSpPr txBox="1"/>
            <p:nvPr/>
          </p:nvSpPr>
          <p:spPr>
            <a:xfrm>
              <a:off x="5502718" y="4787018"/>
              <a:ext cx="1260764"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.229**</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個人の外部性結果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553596" y="196302"/>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3" name="グループ化 22"/>
          <p:cNvGrpSpPr/>
          <p:nvPr/>
        </p:nvGrpSpPr>
        <p:grpSpPr>
          <a:xfrm>
            <a:off x="5903688" y="1175897"/>
            <a:ext cx="3935387" cy="923330"/>
            <a:chOff x="4977385" y="5898234"/>
            <a:chExt cx="3935387" cy="923330"/>
          </a:xfrm>
        </p:grpSpPr>
        <p:sp>
          <p:nvSpPr>
            <p:cNvPr id="25" name="テキスト ボックス 24"/>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=.165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7" name="直線矢印コネクタ 26"/>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3" name="吹き出し: 角を丸めた四角形 17">
            <a:extLst>
              <a:ext uri="{FF2B5EF4-FFF2-40B4-BE49-F238E27FC236}">
                <a16:creationId xmlns:a16="http://schemas.microsoft.com/office/drawing/2014/main" id="{0BEF9A35-A5B0-44C8-ACB2-74F6A7E97F14}"/>
              </a:ext>
            </a:extLst>
          </p:cNvPr>
          <p:cNvSpPr/>
          <p:nvPr/>
        </p:nvSpPr>
        <p:spPr>
          <a:xfrm>
            <a:off x="0" y="1143000"/>
            <a:ext cx="3522133" cy="2246586"/>
          </a:xfrm>
          <a:prstGeom prst="wedgeRoundRectCallout">
            <a:avLst>
              <a:gd name="adj1" fmla="val 55706"/>
              <a:gd name="adj2" fmla="val -5552"/>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社会全体</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にコンビニが移動距離短縮の便益をもたらしていると感じる人ほど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によって周辺環境に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
        <p:nvSpPr>
          <p:cNvPr id="34" name="吹き出し: 角を丸めた四角形 17">
            <a:extLst>
              <a:ext uri="{FF2B5EF4-FFF2-40B4-BE49-F238E27FC236}">
                <a16:creationId xmlns:a16="http://schemas.microsoft.com/office/drawing/2014/main" id="{0BEF9A35-A5B0-44C8-ACB2-74F6A7E97F14}"/>
              </a:ext>
            </a:extLst>
          </p:cNvPr>
          <p:cNvSpPr/>
          <p:nvPr/>
        </p:nvSpPr>
        <p:spPr>
          <a:xfrm>
            <a:off x="0" y="4575649"/>
            <a:ext cx="3522133" cy="1881596"/>
          </a:xfrm>
          <a:prstGeom prst="wedgeRoundRectCallout">
            <a:avLst>
              <a:gd name="adj1" fmla="val 56009"/>
              <a:gd name="adj2" fmla="val -28954"/>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コンビニの</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明るさ</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による</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防犯面の利益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を感じている人ほど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によって周辺環境に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Tree>
    <p:extLst>
      <p:ext uri="{BB962C8B-B14F-4D97-AF65-F5344CB8AC3E}">
        <p14:creationId xmlns:p14="http://schemas.microsoft.com/office/powerpoint/2010/main" val="1030482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グループ化 7"/>
          <p:cNvGrpSpPr/>
          <p:nvPr/>
        </p:nvGrpSpPr>
        <p:grpSpPr>
          <a:xfrm>
            <a:off x="1393743" y="1121761"/>
            <a:ext cx="7525180" cy="6280042"/>
            <a:chOff x="1393743" y="1121761"/>
            <a:chExt cx="7525180" cy="6280042"/>
          </a:xfrm>
        </p:grpSpPr>
        <p:grpSp>
          <p:nvGrpSpPr>
            <p:cNvPr id="5" name="グループ化 4"/>
            <p:cNvGrpSpPr/>
            <p:nvPr/>
          </p:nvGrpSpPr>
          <p:grpSpPr>
            <a:xfrm>
              <a:off x="1393743" y="1121761"/>
              <a:ext cx="7525180" cy="6280042"/>
              <a:chOff x="296452" y="1121761"/>
              <a:chExt cx="7525180" cy="6280042"/>
            </a:xfrm>
          </p:grpSpPr>
          <p:grpSp>
            <p:nvGrpSpPr>
              <p:cNvPr id="17" name="グループ化 16"/>
              <p:cNvGrpSpPr/>
              <p:nvPr/>
            </p:nvGrpSpPr>
            <p:grpSpPr>
              <a:xfrm>
                <a:off x="296452" y="1121761"/>
                <a:ext cx="7525180" cy="6280042"/>
                <a:chOff x="542376" y="155029"/>
                <a:chExt cx="8472092" cy="7497313"/>
              </a:xfrm>
            </p:grpSpPr>
            <p:graphicFrame>
              <p:nvGraphicFramePr>
                <p:cNvPr id="18" name="図表 17"/>
                <p:cNvGraphicFramePr/>
                <p:nvPr/>
              </p:nvGraphicFramePr>
              <p:xfrm>
                <a:off x="6048152" y="852916"/>
                <a:ext cx="2966316" cy="5127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1798966" y="255669"/>
                <a:ext cx="4170556" cy="69892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42376" y="155029"/>
                <a:ext cx="2253720" cy="7497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6" name="直線矢印コネクタ 5"/>
              <p:cNvCxnSpPr/>
              <p:nvPr/>
            </p:nvCxnSpPr>
            <p:spPr>
              <a:xfrm>
                <a:off x="4146331" y="1706338"/>
                <a:ext cx="1040524" cy="121028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V="1">
                <a:off x="4146331" y="2916621"/>
                <a:ext cx="1040524" cy="4729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V="1">
                <a:off x="4146331" y="2979683"/>
                <a:ext cx="1063885" cy="14977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4146331" y="3153103"/>
                <a:ext cx="1052204" cy="22845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4146331" y="2541204"/>
                <a:ext cx="1058045" cy="2121727"/>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4146331" y="3705395"/>
                <a:ext cx="1063885" cy="1079938"/>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146331" y="4943752"/>
                <a:ext cx="1040524" cy="1269940"/>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grpSp>
        <p:sp>
          <p:nvSpPr>
            <p:cNvPr id="29" name="テキスト ボックス 28"/>
            <p:cNvSpPr txBox="1"/>
            <p:nvPr/>
          </p:nvSpPr>
          <p:spPr>
            <a:xfrm>
              <a:off x="5166115" y="2310301"/>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.256***</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0" name="テキスト ボックス 29"/>
            <p:cNvSpPr txBox="1"/>
            <p:nvPr/>
          </p:nvSpPr>
          <p:spPr>
            <a:xfrm>
              <a:off x="5243622" y="2899133"/>
              <a:ext cx="1248477"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.131***</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1" name="テキスト ボックス 30"/>
            <p:cNvSpPr txBox="1"/>
            <p:nvPr/>
          </p:nvSpPr>
          <p:spPr>
            <a:xfrm>
              <a:off x="5231335" y="3516192"/>
              <a:ext cx="1260764"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.229**</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2" name="テキスト ボックス 31"/>
            <p:cNvSpPr txBox="1"/>
            <p:nvPr/>
          </p:nvSpPr>
          <p:spPr>
            <a:xfrm>
              <a:off x="5502718" y="4787018"/>
              <a:ext cx="1260764"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.229**</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個人の外部性結果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553596" y="196302"/>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3" name="グループ化 22"/>
          <p:cNvGrpSpPr/>
          <p:nvPr/>
        </p:nvGrpSpPr>
        <p:grpSpPr>
          <a:xfrm>
            <a:off x="5903688" y="1175897"/>
            <a:ext cx="3935387" cy="923330"/>
            <a:chOff x="4977385" y="5898234"/>
            <a:chExt cx="3935387" cy="923330"/>
          </a:xfrm>
        </p:grpSpPr>
        <p:sp>
          <p:nvSpPr>
            <p:cNvPr id="25" name="テキスト ボックス 24"/>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=.165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7" name="直線矢印コネクタ 26"/>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4" name="吹き出し: 角を丸めた四角形 17">
            <a:extLst>
              <a:ext uri="{FF2B5EF4-FFF2-40B4-BE49-F238E27FC236}">
                <a16:creationId xmlns:a16="http://schemas.microsoft.com/office/drawing/2014/main" id="{0BEF9A35-A5B0-44C8-ACB2-74F6A7E97F14}"/>
              </a:ext>
            </a:extLst>
          </p:cNvPr>
          <p:cNvSpPr/>
          <p:nvPr/>
        </p:nvSpPr>
        <p:spPr>
          <a:xfrm>
            <a:off x="13771" y="3297788"/>
            <a:ext cx="3460732" cy="1895152"/>
          </a:xfrm>
          <a:prstGeom prst="wedgeRoundRectCallout">
            <a:avLst>
              <a:gd name="adj1" fmla="val 56988"/>
              <a:gd name="adj2" fmla="val -22402"/>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コンビニの</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不法駐車・駐輪による不利益</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を感じる人ほど</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によって周辺環境に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良い影響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spTree>
    <p:extLst>
      <p:ext uri="{BB962C8B-B14F-4D97-AF65-F5344CB8AC3E}">
        <p14:creationId xmlns:p14="http://schemas.microsoft.com/office/powerpoint/2010/main" val="6709542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グループ化 9"/>
          <p:cNvGrpSpPr/>
          <p:nvPr/>
        </p:nvGrpSpPr>
        <p:grpSpPr>
          <a:xfrm>
            <a:off x="1393743" y="1121761"/>
            <a:ext cx="7525180" cy="6280042"/>
            <a:chOff x="1393743" y="1121761"/>
            <a:chExt cx="7525180" cy="6280042"/>
          </a:xfrm>
        </p:grpSpPr>
        <p:grpSp>
          <p:nvGrpSpPr>
            <p:cNvPr id="5" name="グループ化 4"/>
            <p:cNvGrpSpPr/>
            <p:nvPr/>
          </p:nvGrpSpPr>
          <p:grpSpPr>
            <a:xfrm>
              <a:off x="1393743" y="1121761"/>
              <a:ext cx="7525180" cy="6280042"/>
              <a:chOff x="296452" y="1121761"/>
              <a:chExt cx="7525180" cy="6280042"/>
            </a:xfrm>
          </p:grpSpPr>
          <p:grpSp>
            <p:nvGrpSpPr>
              <p:cNvPr id="17" name="グループ化 16"/>
              <p:cNvGrpSpPr/>
              <p:nvPr/>
            </p:nvGrpSpPr>
            <p:grpSpPr>
              <a:xfrm>
                <a:off x="296452" y="1121761"/>
                <a:ext cx="7525180" cy="6280042"/>
                <a:chOff x="542376" y="155029"/>
                <a:chExt cx="8472092" cy="7497313"/>
              </a:xfrm>
            </p:grpSpPr>
            <p:graphicFrame>
              <p:nvGraphicFramePr>
                <p:cNvPr id="18" name="図表 17"/>
                <p:cNvGraphicFramePr/>
                <p:nvPr/>
              </p:nvGraphicFramePr>
              <p:xfrm>
                <a:off x="6048152" y="852916"/>
                <a:ext cx="2966316" cy="5127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図表 18"/>
                <p:cNvGraphicFramePr/>
                <p:nvPr/>
              </p:nvGraphicFramePr>
              <p:xfrm>
                <a:off x="1825030" y="255670"/>
                <a:ext cx="4239346" cy="67474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図表 19"/>
                <p:cNvGraphicFramePr/>
                <p:nvPr/>
              </p:nvGraphicFramePr>
              <p:xfrm>
                <a:off x="542376" y="155029"/>
                <a:ext cx="2253720" cy="749731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6" name="直線矢印コネクタ 5"/>
              <p:cNvCxnSpPr/>
              <p:nvPr/>
            </p:nvCxnSpPr>
            <p:spPr>
              <a:xfrm>
                <a:off x="4146331" y="1706338"/>
                <a:ext cx="1040524" cy="1210283"/>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V="1">
                <a:off x="4146331" y="2916621"/>
                <a:ext cx="1040524" cy="472965"/>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V="1">
                <a:off x="4146331" y="2979683"/>
                <a:ext cx="1063885" cy="1497724"/>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4146331" y="3153103"/>
                <a:ext cx="1052204" cy="2284578"/>
              </a:xfrm>
              <a:prstGeom prst="straightConnector1">
                <a:avLst/>
              </a:prstGeom>
              <a:ln w="19050">
                <a:solidFill>
                  <a:schemeClr val="dk1">
                    <a:shade val="95000"/>
                    <a:satMod val="105000"/>
                    <a:alpha val="20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p:nvPr/>
            </p:nvCxnSpPr>
            <p:spPr>
              <a:xfrm>
                <a:off x="4146331" y="2541204"/>
                <a:ext cx="1058045" cy="2121727"/>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p:nvPr/>
            </p:nvCxnSpPr>
            <p:spPr>
              <a:xfrm>
                <a:off x="4146331" y="3705395"/>
                <a:ext cx="1063885" cy="1079938"/>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p:cNvCxnSpPr/>
              <p:nvPr/>
            </p:nvCxnSpPr>
            <p:spPr>
              <a:xfrm flipV="1">
                <a:off x="4146331" y="4943752"/>
                <a:ext cx="1040524" cy="1269940"/>
              </a:xfrm>
              <a:prstGeom prst="straightConnector1">
                <a:avLst/>
              </a:prstGeom>
              <a:ln w="19050">
                <a:solidFill>
                  <a:schemeClr val="dk1">
                    <a:shade val="95000"/>
                    <a:satMod val="105000"/>
                  </a:schemeClr>
                </a:solidFill>
                <a:tailEnd type="triangle"/>
              </a:ln>
            </p:spPr>
            <p:style>
              <a:lnRef idx="1">
                <a:schemeClr val="dk1"/>
              </a:lnRef>
              <a:fillRef idx="0">
                <a:schemeClr val="dk1"/>
              </a:fillRef>
              <a:effectRef idx="0">
                <a:schemeClr val="dk1"/>
              </a:effectRef>
              <a:fontRef idx="minor">
                <a:schemeClr val="tx1"/>
              </a:fontRef>
            </p:style>
          </p:cxnSp>
        </p:grpSp>
        <p:sp>
          <p:nvSpPr>
            <p:cNvPr id="37" name="テキスト ボックス 36"/>
            <p:cNvSpPr txBox="1"/>
            <p:nvPr/>
          </p:nvSpPr>
          <p:spPr>
            <a:xfrm>
              <a:off x="5715201" y="3334340"/>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.217***</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8" name="テキスト ボックス 37"/>
            <p:cNvSpPr txBox="1"/>
            <p:nvPr/>
          </p:nvSpPr>
          <p:spPr>
            <a:xfrm>
              <a:off x="5246305" y="4261782"/>
              <a:ext cx="71045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.150**</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sp>
          <p:nvSpPr>
            <p:cNvPr id="39" name="テキスト ボックス 38"/>
            <p:cNvSpPr txBox="1"/>
            <p:nvPr/>
          </p:nvSpPr>
          <p:spPr>
            <a:xfrm>
              <a:off x="5310512" y="5151942"/>
              <a:ext cx="800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srgbClr val="000000"/>
                  </a:solidFill>
                  <a:effectLst/>
                  <a:uLnTx/>
                  <a:uFillTx/>
                  <a:latin typeface="+mn-ea"/>
                  <a:ea typeface="+mn-ea"/>
                  <a:cs typeface="Arial"/>
                  <a:sym typeface="Arial"/>
                </a:rPr>
                <a:t>.315***</a:t>
              </a:r>
              <a:endParaRPr kumimoji="1" lang="ja-JP" altLang="en-US" sz="1500" b="0" i="0" u="none" strike="noStrike" kern="1200" cap="none" spc="0" normalizeH="0" baseline="0" noProof="0" dirty="0">
                <a:ln>
                  <a:noFill/>
                </a:ln>
                <a:solidFill>
                  <a:srgbClr val="000000"/>
                </a:solidFill>
                <a:effectLst/>
                <a:uLnTx/>
                <a:uFillTx/>
                <a:latin typeface="+mn-ea"/>
                <a:ea typeface="+mn-ea"/>
                <a:cs typeface="Arial"/>
                <a:sym typeface="Arial"/>
              </a:endParaRPr>
            </a:p>
          </p:txBody>
        </p:sp>
      </p:grpSp>
      <p:pic>
        <p:nvPicPr>
          <p:cNvPr id="4" name="図 3"/>
          <p:cNvPicPr>
            <a:picLocks noChangeAspect="1"/>
          </p:cNvPicPr>
          <p:nvPr/>
        </p:nvPicPr>
        <p:blipFill>
          <a:blip r:embed="rId18"/>
          <a:stretch>
            <a:fillRect/>
          </a:stretch>
        </p:blipFill>
        <p:spPr>
          <a:xfrm>
            <a:off x="0" y="0"/>
            <a:ext cx="9144793" cy="1121761"/>
          </a:xfrm>
          <a:prstGeom prst="rect">
            <a:avLst/>
          </a:prstGeom>
        </p:spPr>
      </p:pic>
      <p:sp>
        <p:nvSpPr>
          <p:cNvPr id="2" name="タイトル 1"/>
          <p:cNvSpPr>
            <a:spLocks noGrp="1"/>
          </p:cNvSpPr>
          <p:nvPr>
            <p:ph type="title"/>
          </p:nvPr>
        </p:nvSpPr>
        <p:spPr>
          <a:xfrm>
            <a:off x="457596" y="0"/>
            <a:ext cx="8229600" cy="1143000"/>
          </a:xfrm>
        </p:spPr>
        <p:txBody>
          <a:bodyPr/>
          <a:lstStyle/>
          <a:p>
            <a:r>
              <a:rPr kumimoji="1" lang="ja-JP" altLang="en-US" sz="4000" dirty="0">
                <a:solidFill>
                  <a:srgbClr val="FFFFFF"/>
                </a:solidFill>
                <a:latin typeface="+mn-ea"/>
                <a:ea typeface="+mn-ea"/>
              </a:rPr>
              <a:t>アンケート</a:t>
            </a:r>
            <a:r>
              <a:rPr lang="ja-JP" altLang="en-US" sz="4000" dirty="0">
                <a:solidFill>
                  <a:srgbClr val="FFFFFF"/>
                </a:solidFill>
                <a:latin typeface="+mn-ea"/>
                <a:ea typeface="+mn-ea"/>
              </a:rPr>
              <a:t>分析　</a:t>
            </a:r>
            <a:r>
              <a:rPr lang="ja-JP" altLang="en-US" sz="2800" dirty="0">
                <a:solidFill>
                  <a:srgbClr val="FFFFFF"/>
                </a:solidFill>
                <a:latin typeface="+mn-ea"/>
                <a:ea typeface="+mn-ea"/>
              </a:rPr>
              <a:t>個人の外部性結果</a:t>
            </a:r>
            <a:endParaRPr kumimoji="1" lang="ja-JP" altLang="en-US" sz="2800" dirty="0">
              <a:solidFill>
                <a:srgbClr val="FFFFFF"/>
              </a:solidFill>
              <a:latin typeface="+mn-ea"/>
              <a:ea typeface="+mn-ea"/>
            </a:endParaRPr>
          </a:p>
        </p:txBody>
      </p:sp>
      <p:sp>
        <p:nvSpPr>
          <p:cNvPr id="3" name="スライド番号プレースホルダー 2"/>
          <p:cNvSpPr>
            <a:spLocks noGrp="1"/>
          </p:cNvSpPr>
          <p:nvPr>
            <p:ph type="sldNum" sz="quarter" idx="12"/>
          </p:nvPr>
        </p:nvSpPr>
        <p:spPr>
          <a:xfrm>
            <a:off x="6759805" y="260550"/>
            <a:ext cx="21336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16B778-98F6-4B1B-B77F-9558F5C35944}" type="slidenum">
              <a:rPr kumimoji="0" lang="en-US" altLang="ja-JP" sz="1400" b="0" i="0" u="none" strike="noStrike" kern="1200" cap="none" spc="0" normalizeH="0" baseline="0" noProof="0" smtClean="0">
                <a:ln>
                  <a:noFill/>
                </a:ln>
                <a:solidFill>
                  <a:schemeClr val="bg1"/>
                </a:solidFill>
                <a:effectLst/>
                <a:uLnTx/>
                <a:uFillTx/>
                <a:latin typeface="+mn-ea"/>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altLang="ja-JP" sz="1400" b="0" i="0" u="none" strike="noStrike" kern="1200" cap="none" spc="0" normalizeH="0" baseline="0" noProof="0" dirty="0">
              <a:ln>
                <a:noFill/>
              </a:ln>
              <a:solidFill>
                <a:schemeClr val="bg1"/>
              </a:solidFill>
              <a:effectLst/>
              <a:uLnTx/>
              <a:uFillTx/>
              <a:latin typeface="+mn-ea"/>
              <a:ea typeface="+mn-ea"/>
              <a:cs typeface="Arial"/>
              <a:sym typeface="Arial"/>
            </a:endParaRPr>
          </a:p>
        </p:txBody>
      </p:sp>
      <p:grpSp>
        <p:nvGrpSpPr>
          <p:cNvPr id="23" name="グループ化 22"/>
          <p:cNvGrpSpPr/>
          <p:nvPr/>
        </p:nvGrpSpPr>
        <p:grpSpPr>
          <a:xfrm>
            <a:off x="5885407" y="1218729"/>
            <a:ext cx="3935387" cy="923330"/>
            <a:chOff x="4977385" y="5898234"/>
            <a:chExt cx="3935387" cy="923330"/>
          </a:xfrm>
        </p:grpSpPr>
        <p:sp>
          <p:nvSpPr>
            <p:cNvPr id="25" name="テキスト ボックス 24"/>
            <p:cNvSpPr txBox="1"/>
            <p:nvPr/>
          </p:nvSpPr>
          <p:spPr>
            <a:xfrm>
              <a:off x="4977385" y="5898234"/>
              <a:ext cx="3935387" cy="9233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調整済み</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R</a:t>
              </a:r>
              <a:r>
                <a:rPr kumimoji="0" lang="en-US" altLang="ja-JP" sz="1800" b="0" i="0" u="none" strike="noStrike" kern="1200" cap="none" spc="0" normalizeH="0" baseline="30000" noProof="0" dirty="0">
                  <a:ln>
                    <a:noFill/>
                  </a:ln>
                  <a:solidFill>
                    <a:srgbClr val="000000"/>
                  </a:solidFill>
                  <a:effectLst/>
                  <a:uLnTx/>
                  <a:uFillTx/>
                  <a:latin typeface="+mn-ea"/>
                  <a:ea typeface="+mn-ea"/>
                  <a:cs typeface="Arial"/>
                  <a:sym typeface="Arial"/>
                </a:rPr>
                <a:t>2</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=.180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係数正：</a:t>
              </a: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		</a:t>
              </a:r>
              <a:r>
                <a:rPr kumimoji="0" lang="ja-JP" altLang="en-US" sz="1800" b="0" i="0" u="none" strike="noStrike" kern="1200" cap="none" spc="0" normalizeH="0" baseline="0" noProof="0" dirty="0">
                  <a:ln>
                    <a:noFill/>
                  </a:ln>
                  <a:solidFill>
                    <a:srgbClr val="000000"/>
                  </a:solidFill>
                  <a:effectLst/>
                  <a:uLnTx/>
                  <a:uFillTx/>
                  <a:latin typeface="+mn-ea"/>
                  <a:ea typeface="+mn-ea"/>
                  <a:cs typeface="Arial"/>
                  <a:sym typeface="Arial"/>
                </a:rPr>
                <a:t>　係数負：</a:t>
              </a:r>
              <a:endPar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mn-ea"/>
                  <a:ea typeface="+mn-ea"/>
                  <a:cs typeface="Arial"/>
                  <a:sym typeface="Arial"/>
                </a:rPr>
                <a:t>*:p&lt;0.1, **:p&lt;0.05, ***:p&lt;0.01</a:t>
              </a:r>
            </a:p>
          </p:txBody>
        </p:sp>
        <p:cxnSp>
          <p:nvCxnSpPr>
            <p:cNvPr id="27" name="直線矢印コネクタ 26"/>
            <p:cNvCxnSpPr/>
            <p:nvPr/>
          </p:nvCxnSpPr>
          <p:spPr>
            <a:xfrm>
              <a:off x="5902689" y="6353858"/>
              <a:ext cx="375499"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p:cNvCxnSpPr/>
            <p:nvPr/>
          </p:nvCxnSpPr>
          <p:spPr>
            <a:xfrm>
              <a:off x="7404917" y="6357766"/>
              <a:ext cx="375499" cy="0"/>
            </a:xfrm>
            <a:prstGeom prst="straightConnector1">
              <a:avLst/>
            </a:prstGeom>
            <a:ln w="25400">
              <a:prstDash val="sysDash"/>
              <a:tailEnd type="triangle"/>
            </a:ln>
          </p:spPr>
          <p:style>
            <a:lnRef idx="1">
              <a:schemeClr val="dk1"/>
            </a:lnRef>
            <a:fillRef idx="0">
              <a:schemeClr val="dk1"/>
            </a:fillRef>
            <a:effectRef idx="0">
              <a:schemeClr val="dk1"/>
            </a:effectRef>
            <a:fontRef idx="minor">
              <a:schemeClr val="tx1"/>
            </a:fontRef>
          </p:style>
        </p:cxnSp>
      </p:grpSp>
      <p:sp>
        <p:nvSpPr>
          <p:cNvPr id="35" name="吹き出し: 角を丸めた四角形 17">
            <a:extLst>
              <a:ext uri="{FF2B5EF4-FFF2-40B4-BE49-F238E27FC236}">
                <a16:creationId xmlns:a16="http://schemas.microsoft.com/office/drawing/2014/main" id="{0BEF9A35-A5B0-44C8-ACB2-74F6A7E97F14}"/>
              </a:ext>
            </a:extLst>
          </p:cNvPr>
          <p:cNvSpPr/>
          <p:nvPr/>
        </p:nvSpPr>
        <p:spPr>
          <a:xfrm>
            <a:off x="70295" y="1276466"/>
            <a:ext cx="3415245" cy="1527630"/>
          </a:xfrm>
          <a:prstGeom prst="wedgeRoundRectCallout">
            <a:avLst>
              <a:gd name="adj1" fmla="val 57647"/>
              <a:gd name="adj2" fmla="val 28115"/>
              <a:gd name="adj3" fmla="val 16667"/>
            </a:avLst>
          </a:prstGeom>
          <a:solidFill>
            <a:srgbClr val="99CC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高齢者</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に比べて</a:t>
            </a:r>
            <a:r>
              <a:rPr kumimoji="1" lang="ja-JP" altLang="en-US" sz="2000" b="1" i="0" u="none" strike="noStrike" kern="1200" cap="none" spc="0" normalizeH="0" baseline="0" noProof="0" dirty="0">
                <a:ln>
                  <a:noFill/>
                </a:ln>
                <a:solidFill>
                  <a:srgbClr val="FFFFFF"/>
                </a:solidFill>
                <a:effectLst/>
                <a:uLnTx/>
                <a:uFillTx/>
                <a:latin typeface="+mn-ea"/>
                <a:cs typeface="+mn-cs"/>
                <a:sym typeface="Arial"/>
              </a:rPr>
              <a:t>学生</a:t>
            </a:r>
            <a:r>
              <a:rPr kumimoji="1" lang="ja-JP" altLang="en-US" sz="2000" b="0" i="0" u="none" strike="noStrike" kern="1200" cap="none" spc="0" normalizeH="0" baseline="0" noProof="0" dirty="0">
                <a:ln>
                  <a:noFill/>
                </a:ln>
                <a:solidFill>
                  <a:srgbClr val="FFFFFF"/>
                </a:solidFill>
                <a:effectLst/>
                <a:uLnTx/>
                <a:uFillTx/>
                <a:latin typeface="+mn-ea"/>
                <a:cs typeface="+mn-cs"/>
                <a:sym typeface="Arial"/>
              </a:rPr>
              <a:t>は</a:t>
            </a:r>
            <a:endParaRPr kumimoji="1" lang="en-US" altLang="ja-JP" sz="2000" b="0" i="0" u="none" strike="noStrike" kern="1200" cap="none" spc="0" normalizeH="0" baseline="0" noProof="0" dirty="0">
              <a:ln>
                <a:noFill/>
              </a:ln>
              <a:solidFill>
                <a:srgbClr val="FFFFFF"/>
              </a:solidFill>
              <a:effectLst/>
              <a:uLnTx/>
              <a:uFillTx/>
              <a:latin typeface="+mn-ea"/>
              <a:cs typeface="+mn-cs"/>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コンビニの</a:t>
            </a:r>
            <a:r>
              <a:rPr kumimoji="1" lang="en-US" altLang="ja-JP" sz="2400" b="1" i="0" u="none" strike="noStrike" kern="1200" cap="none" spc="0" normalizeH="0" baseline="0" noProof="0" dirty="0">
                <a:ln>
                  <a:noFill/>
                </a:ln>
                <a:solidFill>
                  <a:schemeClr val="tx1"/>
                </a:solidFill>
                <a:effectLst/>
                <a:uLnTx/>
                <a:uFillTx/>
                <a:latin typeface="+mn-ea"/>
                <a:cs typeface="+mn-cs"/>
                <a:sym typeface="Arial"/>
              </a:rPr>
              <a:t>24</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時間営業</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によって周辺環境に</a:t>
            </a:r>
            <a:r>
              <a:rPr kumimoji="1" lang="ja-JP" altLang="en-US" sz="2400" b="1" i="0" u="none" strike="noStrike" kern="1200" cap="none" spc="0" normalizeH="0" baseline="0" noProof="0" dirty="0">
                <a:ln>
                  <a:noFill/>
                </a:ln>
                <a:solidFill>
                  <a:schemeClr val="tx1"/>
                </a:solidFill>
                <a:effectLst/>
                <a:uLnTx/>
                <a:uFillTx/>
                <a:latin typeface="+mn-ea"/>
                <a:cs typeface="+mn-cs"/>
                <a:sym typeface="Arial"/>
              </a:rPr>
              <a:t>悪い影響</a:t>
            </a:r>
            <a:r>
              <a:rPr kumimoji="1" lang="ja-JP" altLang="en-US" sz="2000" b="1" i="0" u="none" strike="noStrike" kern="1200" cap="none" spc="0" normalizeH="0" baseline="0" noProof="0" dirty="0">
                <a:ln>
                  <a:noFill/>
                </a:ln>
                <a:solidFill>
                  <a:schemeClr val="tx1"/>
                </a:solidFill>
                <a:effectLst/>
                <a:uLnTx/>
                <a:uFillTx/>
                <a:latin typeface="+mn-ea"/>
                <a:cs typeface="+mn-cs"/>
                <a:sym typeface="Arial"/>
              </a:rPr>
              <a:t>があると考えている</a:t>
            </a:r>
          </a:p>
        </p:txBody>
      </p:sp>
      <p:grpSp>
        <p:nvGrpSpPr>
          <p:cNvPr id="9" name="グループ化 8"/>
          <p:cNvGrpSpPr/>
          <p:nvPr/>
        </p:nvGrpSpPr>
        <p:grpSpPr>
          <a:xfrm>
            <a:off x="46073" y="3028516"/>
            <a:ext cx="3457133" cy="2817709"/>
            <a:chOff x="17937" y="3098856"/>
            <a:chExt cx="3457133" cy="2817709"/>
          </a:xfrm>
        </p:grpSpPr>
        <p:sp>
          <p:nvSpPr>
            <p:cNvPr id="36" name="四角形: 角を丸くする 7">
              <a:extLst>
                <a:ext uri="{FF2B5EF4-FFF2-40B4-BE49-F238E27FC236}">
                  <a16:creationId xmlns:a16="http://schemas.microsoft.com/office/drawing/2014/main" id="{1B201311-085F-41D8-A65F-A59897ACFC78}"/>
                </a:ext>
              </a:extLst>
            </p:cNvPr>
            <p:cNvSpPr/>
            <p:nvPr/>
          </p:nvSpPr>
          <p:spPr>
            <a:xfrm>
              <a:off x="17937" y="3820086"/>
              <a:ext cx="3457133" cy="2096479"/>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b="0" i="0" u="none" strike="noStrike" kern="0" cap="none" spc="0" normalizeH="0" baseline="0" noProof="0" dirty="0">
                  <a:ln>
                    <a:noFill/>
                  </a:ln>
                  <a:solidFill>
                    <a:srgbClr val="FFFFFF"/>
                  </a:solidFill>
                  <a:effectLst/>
                  <a:uLnTx/>
                  <a:uFillTx/>
                  <a:latin typeface="+mn-ea"/>
                  <a:cs typeface="+mn-cs"/>
                  <a:sym typeface="Arial"/>
                </a:rPr>
                <a:t>一方、学生は</a:t>
              </a:r>
              <a:r>
                <a:rPr kumimoji="1" lang="en-US" altLang="ja-JP" sz="2000" b="0" i="0" u="none" strike="noStrike" kern="0" cap="none" spc="0" normalizeH="0" baseline="0" noProof="0" dirty="0">
                  <a:ln>
                    <a:noFill/>
                  </a:ln>
                  <a:solidFill>
                    <a:srgbClr val="FFFFFF"/>
                  </a:solidFill>
                  <a:effectLst/>
                  <a:uLnTx/>
                  <a:uFillTx/>
                  <a:latin typeface="+mn-ea"/>
                  <a:cs typeface="+mn-cs"/>
                  <a:sym typeface="Arial"/>
                </a:rPr>
                <a:t>24</a:t>
              </a:r>
              <a:r>
                <a:rPr kumimoji="1" lang="ja-JP" altLang="en-US" sz="2000" b="0" i="0" u="none" strike="noStrike" kern="0" cap="none" spc="0" normalizeH="0" baseline="0" noProof="0" dirty="0">
                  <a:ln>
                    <a:noFill/>
                  </a:ln>
                  <a:solidFill>
                    <a:srgbClr val="FFFFFF"/>
                  </a:solidFill>
                  <a:effectLst/>
                  <a:uLnTx/>
                  <a:uFillTx/>
                  <a:latin typeface="+mn-ea"/>
                  <a:cs typeface="+mn-cs"/>
                  <a:sym typeface="Arial"/>
                </a:rPr>
                <a:t>時間営業に</a:t>
              </a:r>
              <a:r>
                <a:rPr kumimoji="1" lang="ja-JP" altLang="en-US" sz="2400" b="0" i="0" u="none" strike="noStrike" kern="0" cap="none" spc="0" normalizeH="0" baseline="0" noProof="0" dirty="0">
                  <a:ln>
                    <a:noFill/>
                  </a:ln>
                  <a:solidFill>
                    <a:srgbClr val="FFFFFF"/>
                  </a:solidFill>
                  <a:effectLst/>
                  <a:uLnTx/>
                  <a:uFillTx/>
                  <a:latin typeface="+mn-ea"/>
                  <a:cs typeface="+mn-cs"/>
                  <a:sym typeface="Arial"/>
                </a:rPr>
                <a:t>賛成</a:t>
              </a:r>
              <a:endParaRPr kumimoji="1" lang="ja-JP" altLang="en-US" sz="2000" b="0" i="0" u="none" strike="noStrike" kern="0" cap="none" spc="0" normalizeH="0" baseline="0" noProof="0" dirty="0">
                <a:ln>
                  <a:noFill/>
                </a:ln>
                <a:solidFill>
                  <a:srgbClr val="FFFFFF"/>
                </a:solidFill>
                <a:effectLst/>
                <a:uLnTx/>
                <a:uFillTx/>
                <a:latin typeface="+mn-ea"/>
                <a:cs typeface="+mn-cs"/>
                <a:sym typeface="Arial"/>
              </a:endParaRPr>
            </a:p>
          </p:txBody>
        </p:sp>
        <p:sp>
          <p:nvSpPr>
            <p:cNvPr id="7" name="下矢印 6"/>
            <p:cNvSpPr/>
            <p:nvPr/>
          </p:nvSpPr>
          <p:spPr>
            <a:xfrm>
              <a:off x="1393742" y="3098856"/>
              <a:ext cx="547599" cy="643266"/>
            </a:xfrm>
            <a:prstGeom prst="down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FFFF"/>
                </a:solidFill>
                <a:effectLst/>
                <a:uLnTx/>
                <a:uFillTx/>
                <a:latin typeface="+mn-ea"/>
                <a:cs typeface="+mn-cs"/>
                <a:sym typeface="Arial"/>
              </a:endParaRPr>
            </a:p>
          </p:txBody>
        </p:sp>
      </p:grpSp>
    </p:spTree>
    <p:extLst>
      <p:ext uri="{BB962C8B-B14F-4D97-AF65-F5344CB8AC3E}">
        <p14:creationId xmlns:p14="http://schemas.microsoft.com/office/powerpoint/2010/main" val="6284348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5.5|4.6|9.6|7.1|3.7|4.1|4.7|8.8|1.6|10.2|2.7|2.2|1.4|3.6|5.4"/>
</p:tagLst>
</file>

<file path=ppt/tags/tag2.xml><?xml version="1.0" encoding="utf-8"?>
<p:tagLst xmlns:a="http://schemas.openxmlformats.org/drawingml/2006/main" xmlns:r="http://schemas.openxmlformats.org/officeDocument/2006/relationships" xmlns:p="http://schemas.openxmlformats.org/presentationml/2006/main">
  <p:tag name="TIMING" val="|0.2|5.5|4.6|9.6|7.1|3.7|4.1|4.7|8.8|1.6|10.2|2.7|2.2|1.4|3.6|5.4"/>
</p:tagLst>
</file>

<file path=ppt/tags/tag3.xml><?xml version="1.0" encoding="utf-8"?>
<p:tagLst xmlns:a="http://schemas.openxmlformats.org/drawingml/2006/main" xmlns:r="http://schemas.openxmlformats.org/officeDocument/2006/relationships" xmlns:p="http://schemas.openxmlformats.org/presentationml/2006/main">
  <p:tag name="TIMING" val="|0.2|5.5|4.6|9.6|7.1|3.7|4.1|4.7|8.8|1.6|10.2|2.7|2.2|1.4|3.6|5.4"/>
</p:tagLst>
</file>

<file path=ppt/tags/tag4.xml><?xml version="1.0" encoding="utf-8"?>
<p:tagLst xmlns:a="http://schemas.openxmlformats.org/drawingml/2006/main" xmlns:r="http://schemas.openxmlformats.org/officeDocument/2006/relationships" xmlns:p="http://schemas.openxmlformats.org/presentationml/2006/main">
  <p:tag name="TIMING" val="|0.2|5.5|4.6|9.6|7.1|3.7|4.1|4.7|8.8|1.6|10.2|2.7|2.2|1.4|3.6|5.4"/>
</p:tagLst>
</file>

<file path=ppt/tags/tag5.xml><?xml version="1.0" encoding="utf-8"?>
<p:tagLst xmlns:a="http://schemas.openxmlformats.org/drawingml/2006/main" xmlns:r="http://schemas.openxmlformats.org/officeDocument/2006/relationships" xmlns:p="http://schemas.openxmlformats.org/presentationml/2006/main">
  <p:tag name="TIMING" val="|0.2|5.5|4.6|9.6|7.1|3.7|4.1|4.7|8.8|1.6|10.2|2.7|2.2|1.4|3.6|5.4"/>
</p:tagLst>
</file>

<file path=ppt/tags/tag6.xml><?xml version="1.0" encoding="utf-8"?>
<p:tagLst xmlns:a="http://schemas.openxmlformats.org/drawingml/2006/main" xmlns:r="http://schemas.openxmlformats.org/officeDocument/2006/relationships" xmlns:p="http://schemas.openxmlformats.org/presentationml/2006/main">
  <p:tag name="TIMING" val="|0.2|5.5|4.6|9.6|7.1|3.7|4.1|4.7|8.8|1.6|10.2|2.7|2.2|1.4|3.6|5.4"/>
</p:tagLst>
</file>

<file path=ppt/theme/theme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1424</TotalTime>
  <Words>8892</Words>
  <Application>Microsoft Office PowerPoint</Application>
  <PresentationFormat>画面に合わせる (4:3)</PresentationFormat>
  <Paragraphs>2270</Paragraphs>
  <Slides>125</Slides>
  <Notes>112</Notes>
  <HiddenSlides>35</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125</vt:i4>
      </vt:variant>
    </vt:vector>
  </HeadingPairs>
  <TitlesOfParts>
    <vt:vector size="135" baseType="lpstr">
      <vt:lpstr>ＭＳ Ｐゴシック</vt:lpstr>
      <vt:lpstr>ＭＳ 明朝</vt:lpstr>
      <vt:lpstr>メイリオ</vt:lpstr>
      <vt:lpstr>游ゴシック</vt:lpstr>
      <vt:lpstr>Arial</vt:lpstr>
      <vt:lpstr>Arial Narrow</vt:lpstr>
      <vt:lpstr>Calibri</vt:lpstr>
      <vt:lpstr>Segoe UI Emoji</vt:lpstr>
      <vt:lpstr>Times New Roman</vt:lpstr>
      <vt:lpstr>2_標準デザイン</vt:lpstr>
      <vt:lpstr>NO MORE 24時間営業</vt:lpstr>
      <vt:lpstr>発表の流れ</vt:lpstr>
      <vt:lpstr>1.背景・目的</vt:lpstr>
      <vt:lpstr>PowerPoint プレゼンテーション</vt:lpstr>
      <vt:lpstr>PowerPoint プレゼンテーション</vt:lpstr>
      <vt:lpstr>目的　24時間営業に賛成する側の意見　</vt:lpstr>
      <vt:lpstr>目的　①企業目線</vt:lpstr>
      <vt:lpstr>目的　②店舗目線</vt:lpstr>
      <vt:lpstr>目的　③利用者目線　</vt:lpstr>
      <vt:lpstr>目的　コンビニモデル作成と適用　</vt:lpstr>
      <vt:lpstr>2.実習の流れ</vt:lpstr>
      <vt:lpstr>PowerPoint プレゼンテーション</vt:lpstr>
      <vt:lpstr>3.調査</vt:lpstr>
      <vt:lpstr>国内外事例調査</vt:lpstr>
      <vt:lpstr>国内事例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海外事例 　①韓国 　②欧州</vt:lpstr>
      <vt:lpstr>PowerPoint プレゼンテーション</vt:lpstr>
      <vt:lpstr>PowerPoint プレゼンテーション</vt:lpstr>
      <vt:lpstr>PowerPoint プレゼンテーション</vt:lpstr>
      <vt:lpstr>PowerPoint プレゼンテーション</vt:lpstr>
      <vt:lpstr>海外事例②　営業時間規制がある欧州の国々　</vt:lpstr>
      <vt:lpstr>PowerPoint プレゼンテーション</vt:lpstr>
      <vt:lpstr>PowerPoint プレゼンテーション</vt:lpstr>
      <vt:lpstr>海外事例②　南欧の国々　</vt:lpstr>
      <vt:lpstr>PowerPoint プレゼンテーション</vt:lpstr>
      <vt:lpstr>海外事例②　フランス　　</vt:lpstr>
      <vt:lpstr>海外事例②　ドイツ　</vt:lpstr>
      <vt:lpstr>海外事例②　　欧州まとめ　</vt:lpstr>
      <vt:lpstr>アンケート調査 </vt:lpstr>
      <vt:lpstr>アンケート概要</vt:lpstr>
      <vt:lpstr>アンケート概要</vt:lpstr>
      <vt:lpstr>アンケート　基本統計：全体</vt:lpstr>
      <vt:lpstr>アンケート　基本統計：学生</vt:lpstr>
      <vt:lpstr>アンケート　基本統計：高齢者</vt:lpstr>
      <vt:lpstr>アンケート分析　賛成意識仮説モデル</vt:lpstr>
      <vt:lpstr>アンケート分析　賛成意識仮説モデル</vt:lpstr>
      <vt:lpstr>アンケート分析　賛成意識結果</vt:lpstr>
      <vt:lpstr>アンケート分析　賛成意識結果</vt:lpstr>
      <vt:lpstr>アンケート分析　コンビニ利用実態仮説モデル</vt:lpstr>
      <vt:lpstr>アンケート分析　コンビニ利用実態結果</vt:lpstr>
      <vt:lpstr>アンケート分析　コンビニ利用実態結果</vt:lpstr>
      <vt:lpstr>アンケート分析　深夜のコンビニ利用と朝食頻度</vt:lpstr>
      <vt:lpstr>アンケート分析　賛否意識</vt:lpstr>
      <vt:lpstr>アンケート分析　賛否意識</vt:lpstr>
      <vt:lpstr>アンケート分析　深夜利用差</vt:lpstr>
      <vt:lpstr>　　　　ヒアリング調査  目的 1-3.夜間営業停止が昼間の売上に影響するか調査 1-4.地域属性別にコンビニの深夜帯利用差を調査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4.まとめ ①企業目線 ②店舗目線 ③利用者目線</vt:lpstr>
      <vt:lpstr>まとめ　①企業目線</vt:lpstr>
      <vt:lpstr>まとめ　②店舗目線</vt:lpstr>
      <vt:lpstr>まとめ　②店舗目線</vt:lpstr>
      <vt:lpstr>まとめ　②店舗目線</vt:lpstr>
      <vt:lpstr>まとめ　③利用者目線</vt:lpstr>
      <vt:lpstr>まとめ　24時間営業不要コンビニモデル</vt:lpstr>
      <vt:lpstr>まとめ　つくば市に適用</vt:lpstr>
      <vt:lpstr>謝辞</vt:lpstr>
      <vt:lpstr>5.参考文献</vt:lpstr>
      <vt:lpstr>参考文献</vt:lpstr>
      <vt:lpstr>参考文献</vt:lpstr>
      <vt:lpstr>参考文献</vt:lpstr>
      <vt:lpstr>参考文献</vt:lpstr>
      <vt:lpstr>以下、非表示スライド</vt:lpstr>
      <vt:lpstr>PowerPoint プレゼンテーション</vt:lpstr>
      <vt:lpstr>目的　正の外部性、負の外部性　 </vt:lpstr>
      <vt:lpstr>海外事例　スイス</vt:lpstr>
      <vt:lpstr>海外事例②　　欧州まとめ　</vt:lpstr>
      <vt:lpstr>アンケート分析　個人の外部性仮説モデル</vt:lpstr>
      <vt:lpstr>アンケート分析　個人の外部性結果</vt:lpstr>
      <vt:lpstr>アンケート分析　個人の外部性結果</vt:lpstr>
      <vt:lpstr>アンケート分析　個人の外部性結果</vt:lpstr>
      <vt:lpstr>アンケート分析　個人の外部性結果</vt:lpstr>
      <vt:lpstr>アンケート分析　社会の外部性仮説モデル</vt:lpstr>
      <vt:lpstr>アンケート分析　社会の外部性結果</vt:lpstr>
      <vt:lpstr>アンケート分析　社会の外部性結果</vt:lpstr>
      <vt:lpstr>アンケート分析　社会の外部性結果</vt:lpstr>
      <vt:lpstr>アンケート分析　社会の外部性結果</vt:lpstr>
      <vt:lpstr>アンケート分析結果　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主張　企業目線</vt:lpstr>
      <vt:lpstr>PowerPoint プレゼンテーション</vt:lpstr>
      <vt:lpstr>まとめ　③利用者目線</vt:lpstr>
      <vt:lpstr>PowerPoint プレゼンテーション</vt:lpstr>
      <vt:lpstr>PowerPoint プレゼンテーション</vt:lpstr>
      <vt:lpstr>まとめ　24時間営業不要コンビニの特徴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MORE 24時間営業</dc:title>
  <dc:creator>lunolunokoucha@outlook.com</dc:creator>
  <cp:lastModifiedBy>s1711229</cp:lastModifiedBy>
  <cp:revision>157</cp:revision>
  <dcterms:created xsi:type="dcterms:W3CDTF">2019-01-25T20:43:43Z</dcterms:created>
  <dcterms:modified xsi:type="dcterms:W3CDTF">2019-06-21T00:41:38Z</dcterms:modified>
</cp:coreProperties>
</file>