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 id="2147484227" r:id="rId3"/>
    <p:sldMasterId id="2147484284" r:id="rId4"/>
    <p:sldMasterId id="2147484303" r:id="rId5"/>
  </p:sldMasterIdLst>
  <p:notesMasterIdLst>
    <p:notesMasterId r:id="rId62"/>
  </p:notesMasterIdLst>
  <p:sldIdLst>
    <p:sldId id="257" r:id="rId6"/>
    <p:sldId id="313" r:id="rId7"/>
    <p:sldId id="259" r:id="rId8"/>
    <p:sldId id="347" r:id="rId9"/>
    <p:sldId id="348" r:id="rId10"/>
    <p:sldId id="349" r:id="rId11"/>
    <p:sldId id="350" r:id="rId12"/>
    <p:sldId id="351" r:id="rId13"/>
    <p:sldId id="352" r:id="rId14"/>
    <p:sldId id="353" r:id="rId15"/>
    <p:sldId id="354" r:id="rId16"/>
    <p:sldId id="355" r:id="rId17"/>
    <p:sldId id="356" r:id="rId18"/>
    <p:sldId id="375" r:id="rId19"/>
    <p:sldId id="271" r:id="rId20"/>
    <p:sldId id="272" r:id="rId21"/>
    <p:sldId id="273" r:id="rId22"/>
    <p:sldId id="309" r:id="rId23"/>
    <p:sldId id="372" r:id="rId24"/>
    <p:sldId id="289" r:id="rId25"/>
    <p:sldId id="367" r:id="rId26"/>
    <p:sldId id="368" r:id="rId27"/>
    <p:sldId id="369" r:id="rId28"/>
    <p:sldId id="370" r:id="rId29"/>
    <p:sldId id="371" r:id="rId30"/>
    <p:sldId id="359" r:id="rId31"/>
    <p:sldId id="360" r:id="rId32"/>
    <p:sldId id="361" r:id="rId33"/>
    <p:sldId id="362" r:id="rId34"/>
    <p:sldId id="363" r:id="rId35"/>
    <p:sldId id="364" r:id="rId36"/>
    <p:sldId id="365" r:id="rId37"/>
    <p:sldId id="366" r:id="rId38"/>
    <p:sldId id="290" r:id="rId39"/>
    <p:sldId id="291" r:id="rId40"/>
    <p:sldId id="292" r:id="rId41"/>
    <p:sldId id="293" r:id="rId42"/>
    <p:sldId id="294" r:id="rId43"/>
    <p:sldId id="373" r:id="rId44"/>
    <p:sldId id="296" r:id="rId45"/>
    <p:sldId id="297" r:id="rId46"/>
    <p:sldId id="298" r:id="rId47"/>
    <p:sldId id="311" r:id="rId48"/>
    <p:sldId id="357" r:id="rId49"/>
    <p:sldId id="358" r:id="rId50"/>
    <p:sldId id="319" r:id="rId51"/>
    <p:sldId id="374" r:id="rId52"/>
    <p:sldId id="315" r:id="rId53"/>
    <p:sldId id="316" r:id="rId54"/>
    <p:sldId id="317" r:id="rId55"/>
    <p:sldId id="318" r:id="rId56"/>
    <p:sldId id="325" r:id="rId57"/>
    <p:sldId id="320" r:id="rId58"/>
    <p:sldId id="321" r:id="rId59"/>
    <p:sldId id="322" r:id="rId60"/>
    <p:sldId id="323" r:id="rId6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8080"/>
    <a:srgbClr val="FF9900"/>
    <a:srgbClr val="99CC00"/>
    <a:srgbClr val="EAEFF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0242" autoAdjust="0"/>
  </p:normalViewPr>
  <p:slideViewPr>
    <p:cSldViewPr snapToGrid="0">
      <p:cViewPr varScale="1">
        <p:scale>
          <a:sx n="75" d="100"/>
          <a:sy n="75" d="100"/>
        </p:scale>
        <p:origin x="2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ja-JP" altLang="en-US" sz="2000"/>
              <a:t>時間別コンビニ強盗発生件数</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rgbClr val="008080"/>
            </a:solidFill>
            <a:ln>
              <a:noFill/>
            </a:ln>
            <a:effectLst/>
          </c:spPr>
          <c:invertIfNegative val="0"/>
          <c:cat>
            <c:strRef>
              <c:f>Sheet1!$C$4:$C$27</c:f>
              <c:strCache>
                <c:ptCount val="24"/>
                <c:pt idx="0">
                  <c:v>0時</c:v>
                </c:pt>
                <c:pt idx="1">
                  <c:v>1時</c:v>
                </c:pt>
                <c:pt idx="2">
                  <c:v>2時</c:v>
                </c:pt>
                <c:pt idx="3">
                  <c:v>3時</c:v>
                </c:pt>
                <c:pt idx="4">
                  <c:v>4時</c:v>
                </c:pt>
                <c:pt idx="5">
                  <c:v>5時</c:v>
                </c:pt>
                <c:pt idx="6">
                  <c:v>6時</c:v>
                </c:pt>
                <c:pt idx="7">
                  <c:v>7時</c:v>
                </c:pt>
                <c:pt idx="8">
                  <c:v>8時</c:v>
                </c:pt>
                <c:pt idx="9">
                  <c:v>9時</c:v>
                </c:pt>
                <c:pt idx="10">
                  <c:v>10時</c:v>
                </c:pt>
                <c:pt idx="11">
                  <c:v>11時</c:v>
                </c:pt>
                <c:pt idx="12">
                  <c:v>12時</c:v>
                </c:pt>
                <c:pt idx="13">
                  <c:v>13時</c:v>
                </c:pt>
                <c:pt idx="14">
                  <c:v>14時</c:v>
                </c:pt>
                <c:pt idx="15">
                  <c:v>15時</c:v>
                </c:pt>
                <c:pt idx="16">
                  <c:v>16時</c:v>
                </c:pt>
                <c:pt idx="17">
                  <c:v>17時</c:v>
                </c:pt>
                <c:pt idx="18">
                  <c:v>18時</c:v>
                </c:pt>
                <c:pt idx="19">
                  <c:v>19時</c:v>
                </c:pt>
                <c:pt idx="20">
                  <c:v>20時</c:v>
                </c:pt>
                <c:pt idx="21">
                  <c:v>21時</c:v>
                </c:pt>
                <c:pt idx="22">
                  <c:v>22時</c:v>
                </c:pt>
                <c:pt idx="23">
                  <c:v>23時</c:v>
                </c:pt>
              </c:strCache>
            </c:strRef>
          </c:cat>
          <c:val>
            <c:numRef>
              <c:f>Sheet1!$D$4:$D$27</c:f>
              <c:numCache>
                <c:formatCode>General</c:formatCode>
                <c:ptCount val="24"/>
                <c:pt idx="0">
                  <c:v>4</c:v>
                </c:pt>
                <c:pt idx="1">
                  <c:v>12</c:v>
                </c:pt>
                <c:pt idx="2">
                  <c:v>10</c:v>
                </c:pt>
                <c:pt idx="3">
                  <c:v>14</c:v>
                </c:pt>
                <c:pt idx="4">
                  <c:v>10</c:v>
                </c:pt>
                <c:pt idx="5">
                  <c:v>7</c:v>
                </c:pt>
                <c:pt idx="6">
                  <c:v>7</c:v>
                </c:pt>
                <c:pt idx="7">
                  <c:v>0</c:v>
                </c:pt>
                <c:pt idx="8">
                  <c:v>1</c:v>
                </c:pt>
                <c:pt idx="9">
                  <c:v>0</c:v>
                </c:pt>
                <c:pt idx="10">
                  <c:v>0</c:v>
                </c:pt>
                <c:pt idx="11">
                  <c:v>1</c:v>
                </c:pt>
                <c:pt idx="12">
                  <c:v>0</c:v>
                </c:pt>
                <c:pt idx="13">
                  <c:v>1</c:v>
                </c:pt>
                <c:pt idx="14">
                  <c:v>1</c:v>
                </c:pt>
                <c:pt idx="15">
                  <c:v>1</c:v>
                </c:pt>
                <c:pt idx="16">
                  <c:v>2</c:v>
                </c:pt>
                <c:pt idx="17">
                  <c:v>0</c:v>
                </c:pt>
                <c:pt idx="18">
                  <c:v>0</c:v>
                </c:pt>
                <c:pt idx="19">
                  <c:v>1</c:v>
                </c:pt>
                <c:pt idx="20">
                  <c:v>2</c:v>
                </c:pt>
                <c:pt idx="21">
                  <c:v>0</c:v>
                </c:pt>
                <c:pt idx="22">
                  <c:v>3</c:v>
                </c:pt>
                <c:pt idx="23">
                  <c:v>2</c:v>
                </c:pt>
              </c:numCache>
            </c:numRef>
          </c:val>
          <c:extLst>
            <c:ext xmlns:c16="http://schemas.microsoft.com/office/drawing/2014/chart" uri="{C3380CC4-5D6E-409C-BE32-E72D297353CC}">
              <c16:uniqueId val="{00000000-DD18-4FF4-A27C-96594375EA17}"/>
            </c:ext>
          </c:extLst>
        </c:ser>
        <c:dLbls>
          <c:showLegendKey val="0"/>
          <c:showVal val="0"/>
          <c:showCatName val="0"/>
          <c:showSerName val="0"/>
          <c:showPercent val="0"/>
          <c:showBubbleSize val="0"/>
        </c:dLbls>
        <c:gapWidth val="66"/>
        <c:overlap val="-37"/>
        <c:axId val="660730872"/>
        <c:axId val="660736360"/>
      </c:barChart>
      <c:catAx>
        <c:axId val="660730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660736360"/>
        <c:crosses val="autoZero"/>
        <c:auto val="1"/>
        <c:lblAlgn val="ctr"/>
        <c:lblOffset val="100"/>
        <c:noMultiLvlLbl val="0"/>
      </c:catAx>
      <c:valAx>
        <c:axId val="660736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ja-JP" altLang="en-US" sz="1200"/>
                  <a:t>発生件数（件）</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660730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22222222222196E-2"/>
          <c:y val="0.34672881935161998"/>
          <c:w val="0.78785170603674504"/>
          <c:h val="0.62045740168612895"/>
        </c:manualLayout>
      </c:layout>
      <c:pieChart>
        <c:varyColors val="1"/>
        <c:ser>
          <c:idx val="0"/>
          <c:order val="0"/>
          <c:tx>
            <c:strRef>
              <c:f>Sheet1!$B$1</c:f>
              <c:strCache>
                <c:ptCount val="1"/>
                <c:pt idx="0">
                  <c:v>Q1-6.　あなたにとって、深夜以外（6:00～22:00）のコンビニエンスストアとはどのような存在ですか。</c:v>
                </c:pt>
              </c:strCache>
            </c:strRef>
          </c:tx>
          <c:spPr>
            <a:solidFill>
              <a:srgbClr val="FF6600"/>
            </a:solidFill>
          </c:spPr>
          <c:dPt>
            <c:idx val="0"/>
            <c:bubble3D val="0"/>
            <c:spPr>
              <a:solidFill>
                <a:srgbClr val="FFCC00"/>
              </a:solidFill>
              <a:ln w="19050">
                <a:solidFill>
                  <a:schemeClr val="lt1"/>
                </a:solidFill>
              </a:ln>
              <a:effectLst/>
            </c:spPr>
            <c:extLst>
              <c:ext xmlns:c16="http://schemas.microsoft.com/office/drawing/2014/chart" uri="{C3380CC4-5D6E-409C-BE32-E72D297353CC}">
                <c16:uniqueId val="{00000001-DE54-43A1-861A-10AD6D918D05}"/>
              </c:ext>
            </c:extLst>
          </c:dPt>
          <c:dPt>
            <c:idx val="1"/>
            <c:bubble3D val="0"/>
            <c:spPr>
              <a:solidFill>
                <a:srgbClr val="FF9900"/>
              </a:solidFill>
              <a:ln w="19050">
                <a:solidFill>
                  <a:schemeClr val="lt1"/>
                </a:solidFill>
              </a:ln>
              <a:effectLst/>
            </c:spPr>
            <c:extLst>
              <c:ext xmlns:c16="http://schemas.microsoft.com/office/drawing/2014/chart" uri="{C3380CC4-5D6E-409C-BE32-E72D297353CC}">
                <c16:uniqueId val="{00000003-DE54-43A1-861A-10AD6D918D05}"/>
              </c:ext>
            </c:extLst>
          </c:dPt>
          <c:dPt>
            <c:idx val="2"/>
            <c:bubble3D val="0"/>
            <c:spPr>
              <a:solidFill>
                <a:srgbClr val="FF6600"/>
              </a:solidFill>
              <a:ln w="19050">
                <a:solidFill>
                  <a:schemeClr val="lt1"/>
                </a:solidFill>
              </a:ln>
              <a:effectLst/>
            </c:spPr>
            <c:extLst>
              <c:ext xmlns:c16="http://schemas.microsoft.com/office/drawing/2014/chart" uri="{C3380CC4-5D6E-409C-BE32-E72D297353CC}">
                <c16:uniqueId val="{00000005-DE54-43A1-861A-10AD6D918D05}"/>
              </c:ext>
            </c:extLst>
          </c:dPt>
          <c:dPt>
            <c:idx val="3"/>
            <c:bubble3D val="0"/>
            <c:spPr>
              <a:solidFill>
                <a:srgbClr val="99CD39"/>
              </a:solidFill>
              <a:ln w="19050">
                <a:solidFill>
                  <a:schemeClr val="lt1"/>
                </a:solidFill>
              </a:ln>
              <a:effectLst/>
            </c:spPr>
            <c:extLst>
              <c:ext xmlns:c16="http://schemas.microsoft.com/office/drawing/2014/chart" uri="{C3380CC4-5D6E-409C-BE32-E72D297353CC}">
                <c16:uniqueId val="{00000007-DE54-43A1-861A-10AD6D918D05}"/>
              </c:ext>
            </c:extLst>
          </c:dPt>
          <c:dLbls>
            <c:dLbl>
              <c:idx val="0"/>
              <c:layout>
                <c:manualLayout>
                  <c:x val="-6.4220786549187406E-2"/>
                  <c:y val="0.15087285743265799"/>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00E27FF4-8ABD-7041-ACFA-3CFA4794C3B7}" type="CATEGORYNAME">
                      <a:rPr lang="ja-JP" altLang="en-US" sz="1400">
                        <a:solidFill>
                          <a:schemeClr val="tx1"/>
                        </a:solidFill>
                      </a:rPr>
                      <a:pPr>
                        <a:defRPr>
                          <a:solidFill>
                            <a:schemeClr val="bg1"/>
                          </a:solidFill>
                        </a:defRPr>
                      </a:pPr>
                      <a:t>[分類名]</a:t>
                    </a:fld>
                    <a:r>
                      <a:rPr lang="ja-JP" altLang="en-US" sz="2000" baseline="0" dirty="0"/>
                      <a:t>
</a:t>
                    </a:r>
                    <a:fld id="{48A72D37-340C-D440-B104-21BBACCE0447}" type="PERCENTAGE">
                      <a:rPr lang="en-US" altLang="ja-JP" sz="1400" baseline="0"/>
                      <a:pPr>
                        <a:defRPr>
                          <a:solidFill>
                            <a:schemeClr val="bg1"/>
                          </a:solidFill>
                        </a:defRPr>
                      </a:pPr>
                      <a:t>[パーセンテージ]</a:t>
                    </a:fld>
                    <a:endParaRPr lang="ja-JP" altLang="en-US" sz="2000"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4239435695538099"/>
                      <c:h val="0.13460281030638599"/>
                    </c:manualLayout>
                  </c15:layout>
                  <c15:dlblFieldTable/>
                  <c15:showDataLabelsRange val="0"/>
                </c:ext>
                <c:ext xmlns:c16="http://schemas.microsoft.com/office/drawing/2014/chart" uri="{C3380CC4-5D6E-409C-BE32-E72D297353CC}">
                  <c16:uniqueId val="{00000001-DE54-43A1-861A-10AD6D918D05}"/>
                </c:ext>
              </c:extLst>
            </c:dLbl>
            <c:dLbl>
              <c:idx val="1"/>
              <c:layout>
                <c:manualLayout>
                  <c:x val="9.5737970253718302E-2"/>
                  <c:y val="-6.9280825315632399E-2"/>
                </c:manualLayout>
              </c:layout>
              <c:tx>
                <c:rich>
                  <a:bodyPr/>
                  <a:lstStyle/>
                  <a:p>
                    <a:fld id="{E9F0D46A-B618-F145-A8F1-D48FCEB427DD}" type="CATEGORYNAME">
                      <a:rPr lang="ja-JP" altLang="en-US" sz="2000">
                        <a:solidFill>
                          <a:schemeClr val="tx1"/>
                        </a:solidFill>
                      </a:rPr>
                      <a:pPr/>
                      <a:t>[分類名]</a:t>
                    </a:fld>
                    <a:r>
                      <a:rPr lang="ja-JP" altLang="en-US" sz="2800" baseline="0" dirty="0"/>
                      <a:t>
</a:t>
                    </a:r>
                    <a:fld id="{C6F24244-5D16-4148-BD4C-1B91AFCEDA62}" type="PERCENTAGE">
                      <a:rPr lang="en-US" altLang="ja-JP" sz="2800" baseline="0"/>
                      <a:pPr/>
                      <a:t>[パーセンテージ]</a:t>
                    </a:fld>
                    <a:endParaRPr lang="ja-JP" altLang="en-US" sz="28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69656189851268602"/>
                      <c:h val="0.30913904223038602"/>
                    </c:manualLayout>
                  </c15:layout>
                  <c15:dlblFieldTable/>
                  <c15:showDataLabelsRange val="0"/>
                </c:ext>
                <c:ext xmlns:c16="http://schemas.microsoft.com/office/drawing/2014/chart" uri="{C3380CC4-5D6E-409C-BE32-E72D297353CC}">
                  <c16:uniqueId val="{00000003-DE54-43A1-861A-10AD6D918D05}"/>
                </c:ext>
              </c:extLst>
            </c:dLbl>
            <c:dLbl>
              <c:idx val="2"/>
              <c:delete val="1"/>
              <c:extLst>
                <c:ext xmlns:c15="http://schemas.microsoft.com/office/drawing/2012/chart" uri="{CE6537A1-D6FC-4f65-9D91-7224C49458BB}"/>
                <c:ext xmlns:c16="http://schemas.microsoft.com/office/drawing/2014/chart" uri="{C3380CC4-5D6E-409C-BE32-E72D297353CC}">
                  <c16:uniqueId val="{00000005-DE54-43A1-861A-10AD6D918D05}"/>
                </c:ext>
              </c:extLst>
            </c:dLbl>
            <c:dLbl>
              <c:idx val="3"/>
              <c:layout>
                <c:manualLayout>
                  <c:x val="6.9075896762904598E-2"/>
                  <c:y val="0.10705370504598399"/>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C4ACE91A-52F4-5C4A-9239-490B16B79030}" type="CATEGORYNAME">
                      <a:rPr lang="ja-JP" altLang="en-US" sz="1400" dirty="0">
                        <a:solidFill>
                          <a:schemeClr val="tx1"/>
                        </a:solidFill>
                      </a:rPr>
                      <a:pPr>
                        <a:defRPr>
                          <a:solidFill>
                            <a:schemeClr val="tx1"/>
                          </a:solidFill>
                        </a:defRPr>
                      </a:pPr>
                      <a:t>[分類名]</a:t>
                    </a:fld>
                    <a:r>
                      <a:rPr lang="ja-JP" altLang="en-US" sz="1400" baseline="0" dirty="0">
                        <a:solidFill>
                          <a:schemeClr val="tx1"/>
                        </a:solidFill>
                      </a:rPr>
                      <a:t>
</a:t>
                    </a:r>
                    <a:fld id="{EEA7390F-57F1-E44F-8BB9-8D0F3E0ADA74}" type="PERCENTAGE">
                      <a:rPr lang="en-US" altLang="ja-JP" sz="1400" baseline="0" dirty="0">
                        <a:solidFill>
                          <a:schemeClr val="bg1"/>
                        </a:solidFill>
                      </a:rPr>
                      <a:pPr>
                        <a:defRPr>
                          <a:solidFill>
                            <a:schemeClr val="tx1"/>
                          </a:solidFill>
                        </a:defRPr>
                      </a:pPr>
                      <a:t>[パーセンテージ]</a:t>
                    </a:fld>
                    <a:endParaRPr lang="ja-JP" altLang="en-US" sz="14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3510000325634302"/>
                      <c:h val="0.158149713947837"/>
                    </c:manualLayout>
                  </c15:layout>
                  <c15:dlblFieldTable/>
                  <c15:showDataLabelsRange val="0"/>
                </c:ext>
                <c:ext xmlns:c16="http://schemas.microsoft.com/office/drawing/2014/chart" uri="{C3380CC4-5D6E-409C-BE32-E72D297353CC}">
                  <c16:uniqueId val="{00000007-DE54-43A1-861A-10AD6D918D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生活する上で欠かせない</c:v>
                </c:pt>
                <c:pt idx="1">
                  <c:v>生活する上であったら便利</c:v>
                </c:pt>
                <c:pt idx="2">
                  <c:v>生活する上でなくてもあまり困らない</c:v>
                </c:pt>
                <c:pt idx="3">
                  <c:v>生活する上でなくてもよい</c:v>
                </c:pt>
              </c:strCache>
            </c:strRef>
          </c:cat>
          <c:val>
            <c:numRef>
              <c:f>Sheet1!$B$2:$B$5</c:f>
              <c:numCache>
                <c:formatCode>General</c:formatCode>
                <c:ptCount val="4"/>
                <c:pt idx="0">
                  <c:v>8</c:v>
                </c:pt>
                <c:pt idx="1">
                  <c:v>28</c:v>
                </c:pt>
                <c:pt idx="2">
                  <c:v>0</c:v>
                </c:pt>
                <c:pt idx="3">
                  <c:v>1</c:v>
                </c:pt>
              </c:numCache>
            </c:numRef>
          </c:val>
          <c:extLst>
            <c:ext xmlns:c16="http://schemas.microsoft.com/office/drawing/2014/chart" uri="{C3380CC4-5D6E-409C-BE32-E72D297353CC}">
              <c16:uniqueId val="{00000008-DE54-43A1-861A-10AD6D918D05}"/>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14610673666"/>
          <c:y val="0.33847433290960699"/>
          <c:w val="0.78788188976377904"/>
          <c:h val="0.628298474723612"/>
        </c:manualLayout>
      </c:layout>
      <c:pieChart>
        <c:varyColors val="1"/>
        <c:ser>
          <c:idx val="0"/>
          <c:order val="0"/>
          <c:tx>
            <c:strRef>
              <c:f>Sheet1!$B$1</c:f>
              <c:strCache>
                <c:ptCount val="1"/>
                <c:pt idx="0">
                  <c:v>Q1-7.　あなたにとって、深夜（22:00～6:00）のコンビニエンスストアとはどのような存在ですか。</c:v>
                </c:pt>
              </c:strCache>
            </c:strRef>
          </c:tx>
          <c:dPt>
            <c:idx val="0"/>
            <c:bubble3D val="0"/>
            <c:spPr>
              <a:solidFill>
                <a:srgbClr val="FFCC00"/>
              </a:solidFill>
              <a:ln w="19050">
                <a:solidFill>
                  <a:schemeClr val="lt1"/>
                </a:solidFill>
              </a:ln>
              <a:effectLst/>
            </c:spPr>
            <c:extLst>
              <c:ext xmlns:c16="http://schemas.microsoft.com/office/drawing/2014/chart" uri="{C3380CC4-5D6E-409C-BE32-E72D297353CC}">
                <c16:uniqueId val="{00000001-67F5-4EF5-82D3-061B8BB9EB25}"/>
              </c:ext>
            </c:extLst>
          </c:dPt>
          <c:dPt>
            <c:idx val="1"/>
            <c:bubble3D val="0"/>
            <c:spPr>
              <a:solidFill>
                <a:srgbClr val="FF9900"/>
              </a:solidFill>
              <a:ln w="19050">
                <a:solidFill>
                  <a:schemeClr val="lt1"/>
                </a:solidFill>
              </a:ln>
              <a:effectLst/>
            </c:spPr>
            <c:extLst>
              <c:ext xmlns:c16="http://schemas.microsoft.com/office/drawing/2014/chart" uri="{C3380CC4-5D6E-409C-BE32-E72D297353CC}">
                <c16:uniqueId val="{00000003-67F5-4EF5-82D3-061B8BB9EB25}"/>
              </c:ext>
            </c:extLst>
          </c:dPt>
          <c:dPt>
            <c:idx val="2"/>
            <c:bubble3D val="0"/>
            <c:spPr>
              <a:solidFill>
                <a:srgbClr val="008080"/>
              </a:solidFill>
              <a:ln w="19050">
                <a:solidFill>
                  <a:schemeClr val="lt1"/>
                </a:solidFill>
              </a:ln>
              <a:effectLst/>
            </c:spPr>
            <c:extLst>
              <c:ext xmlns:c16="http://schemas.microsoft.com/office/drawing/2014/chart" uri="{C3380CC4-5D6E-409C-BE32-E72D297353CC}">
                <c16:uniqueId val="{00000005-67F5-4EF5-82D3-061B8BB9EB25}"/>
              </c:ext>
            </c:extLst>
          </c:dPt>
          <c:dPt>
            <c:idx val="3"/>
            <c:bubble3D val="0"/>
            <c:spPr>
              <a:solidFill>
                <a:srgbClr val="99CD39"/>
              </a:solidFill>
              <a:ln w="19050">
                <a:solidFill>
                  <a:schemeClr val="lt1"/>
                </a:solidFill>
              </a:ln>
              <a:effectLst/>
            </c:spPr>
            <c:extLst>
              <c:ext xmlns:c16="http://schemas.microsoft.com/office/drawing/2014/chart" uri="{C3380CC4-5D6E-409C-BE32-E72D297353CC}">
                <c16:uniqueId val="{00000007-67F5-4EF5-82D3-061B8BB9EB25}"/>
              </c:ext>
            </c:extLst>
          </c:dPt>
          <c:dLbls>
            <c:dLbl>
              <c:idx val="0"/>
              <c:layout>
                <c:manualLayout>
                  <c:x val="-0.115033902012248"/>
                  <c:y val="0.101755965545582"/>
                </c:manualLayout>
              </c:layout>
              <c:tx>
                <c:rich>
                  <a:bodyPr/>
                  <a:lstStyle/>
                  <a:p>
                    <a:fld id="{2489CD46-BA2A-E24C-899F-811C376AC3B4}" type="CATEGORYNAME">
                      <a:rPr lang="ja-JP" altLang="en-US" dirty="0">
                        <a:solidFill>
                          <a:schemeClr val="tx1"/>
                        </a:solidFill>
                      </a:rPr>
                      <a:pPr/>
                      <a:t>[分類名]</a:t>
                    </a:fld>
                    <a:r>
                      <a:rPr lang="ja-JP" altLang="en-US" baseline="0" dirty="0"/>
                      <a:t>
</a:t>
                    </a:r>
                    <a:fld id="{354A3799-F3FC-5246-A08C-1651225F9207}" type="PERCENTAGE">
                      <a:rPr lang="en-US" altLang="ja-JP" baseline="0" dirty="0"/>
                      <a:pPr/>
                      <a:t>[パーセンテージ]</a:t>
                    </a:fld>
                    <a:endParaRPr lang="ja-JP" alt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45768066491688503"/>
                      <c:h val="0.17065363904908501"/>
                    </c:manualLayout>
                  </c15:layout>
                  <c15:dlblFieldTable/>
                  <c15:showDataLabelsRange val="0"/>
                </c:ext>
                <c:ext xmlns:c16="http://schemas.microsoft.com/office/drawing/2014/chart" uri="{C3380CC4-5D6E-409C-BE32-E72D297353CC}">
                  <c16:uniqueId val="{00000001-67F5-4EF5-82D3-061B8BB9EB25}"/>
                </c:ext>
              </c:extLst>
            </c:dLbl>
            <c:dLbl>
              <c:idx val="1"/>
              <c:layout>
                <c:manualLayout>
                  <c:x val="-0.100874015748031"/>
                  <c:y val="-0.11478878668596"/>
                </c:manualLayout>
              </c:layout>
              <c:tx>
                <c:rich>
                  <a:bodyPr/>
                  <a:lstStyle/>
                  <a:p>
                    <a:fld id="{30E7A3A6-A034-0D4F-BF43-FB8038B3D5D7}" type="CATEGORYNAME">
                      <a:rPr lang="ja-JP" altLang="en-US" sz="2000">
                        <a:solidFill>
                          <a:schemeClr val="tx1"/>
                        </a:solidFill>
                      </a:rPr>
                      <a:pPr/>
                      <a:t>[分類名]</a:t>
                    </a:fld>
                    <a:r>
                      <a:rPr lang="ja-JP" altLang="en-US" sz="2800" baseline="0" dirty="0"/>
                      <a:t>
</a:t>
                    </a:r>
                    <a:fld id="{04A2B34D-EFFA-084B-960D-4407717C5BD3}" type="PERCENTAGE">
                      <a:rPr lang="en-US" altLang="ja-JP" sz="2800" baseline="0"/>
                      <a:pPr/>
                      <a:t>[パーセンテージ]</a:t>
                    </a:fld>
                    <a:endParaRPr lang="ja-JP" altLang="en-US" sz="28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9037401574803099"/>
                      <c:h val="0.32211556574484002"/>
                    </c:manualLayout>
                  </c15:layout>
                  <c15:dlblFieldTable/>
                  <c15:showDataLabelsRange val="0"/>
                </c:ext>
                <c:ext xmlns:c16="http://schemas.microsoft.com/office/drawing/2014/chart" uri="{C3380CC4-5D6E-409C-BE32-E72D297353CC}">
                  <c16:uniqueId val="{00000003-67F5-4EF5-82D3-061B8BB9EB25}"/>
                </c:ext>
              </c:extLst>
            </c:dLbl>
            <c:dLbl>
              <c:idx val="2"/>
              <c:layout>
                <c:manualLayout>
                  <c:x val="5.8005249343832E-4"/>
                  <c:y val="2.1401102619523701E-2"/>
                </c:manualLayout>
              </c:layout>
              <c:tx>
                <c:rich>
                  <a:bodyPr/>
                  <a:lstStyle/>
                  <a:p>
                    <a:fld id="{DD7E970F-3385-2745-BC2C-105C85EC0B48}" type="CATEGORYNAME">
                      <a:rPr lang="ja-JP" altLang="en-US" dirty="0">
                        <a:solidFill>
                          <a:schemeClr val="tx1"/>
                        </a:solidFill>
                      </a:rPr>
                      <a:pPr/>
                      <a:t>[分類名]</a:t>
                    </a:fld>
                    <a:r>
                      <a:rPr lang="ja-JP" altLang="en-US" baseline="0" dirty="0"/>
                      <a:t>
</a:t>
                    </a:r>
                    <a:fld id="{220DDBCD-60B8-F54D-B74E-0EA85F28F7DC}" type="PERCENTAGE">
                      <a:rPr lang="en-US" altLang="ja-JP" baseline="0" dirty="0"/>
                      <a:pPr/>
                      <a:t>[パーセンテージ]</a:t>
                    </a:fld>
                    <a:endParaRPr lang="ja-JP" alt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44249311023622001"/>
                      <c:h val="0.22754180657023301"/>
                    </c:manualLayout>
                  </c15:layout>
                  <c15:dlblFieldTable/>
                  <c15:showDataLabelsRange val="0"/>
                </c:ext>
                <c:ext xmlns:c16="http://schemas.microsoft.com/office/drawing/2014/chart" uri="{C3380CC4-5D6E-409C-BE32-E72D297353CC}">
                  <c16:uniqueId val="{00000005-67F5-4EF5-82D3-061B8BB9EB25}"/>
                </c:ext>
              </c:extLst>
            </c:dLbl>
            <c:dLbl>
              <c:idx val="3"/>
              <c:layout>
                <c:manualLayout>
                  <c:x val="3.1253827646544198E-2"/>
                  <c:y val="0.15269333865433499"/>
                </c:manualLayout>
              </c:layout>
              <c:tx>
                <c:rich>
                  <a:bodyPr/>
                  <a:lstStyle/>
                  <a:p>
                    <a:fld id="{9ADF9F85-6540-974E-875B-0AB3D7FC7365}" type="CATEGORYNAME">
                      <a:rPr lang="ja-JP" altLang="en-US">
                        <a:solidFill>
                          <a:schemeClr val="tx1"/>
                        </a:solidFill>
                      </a:rPr>
                      <a:pPr/>
                      <a:t>[分類名]</a:t>
                    </a:fld>
                    <a:r>
                      <a:rPr lang="ja-JP" altLang="en-US" baseline="0" dirty="0"/>
                      <a:t>
</a:t>
                    </a:r>
                    <a:fld id="{758E8AF5-63D5-EE47-9C17-D1483A4BD6C5}" type="PERCENTAGE">
                      <a:rPr lang="en-US" altLang="ja-JP" baseline="0"/>
                      <a:pPr/>
                      <a:t>[パーセンテージ]</a:t>
                    </a:fld>
                    <a:endParaRPr lang="ja-JP" alt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45635411198600201"/>
                      <c:h val="0.17065363904908501"/>
                    </c:manualLayout>
                  </c15:layout>
                  <c15:dlblFieldTable/>
                  <c15:showDataLabelsRange val="0"/>
                </c:ext>
                <c:ext xmlns:c16="http://schemas.microsoft.com/office/drawing/2014/chart" uri="{C3380CC4-5D6E-409C-BE32-E72D297353CC}">
                  <c16:uniqueId val="{00000007-67F5-4EF5-82D3-061B8BB9EB2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生活する上で欠かせない</c:v>
                </c:pt>
                <c:pt idx="1">
                  <c:v>生活する上であったら便利</c:v>
                </c:pt>
                <c:pt idx="2">
                  <c:v>生活する上でなくてもあまり困らない</c:v>
                </c:pt>
                <c:pt idx="3">
                  <c:v>生活する上でなくても良い</c:v>
                </c:pt>
              </c:strCache>
            </c:strRef>
          </c:cat>
          <c:val>
            <c:numRef>
              <c:f>Sheet1!$B$2:$B$5</c:f>
              <c:numCache>
                <c:formatCode>General</c:formatCode>
                <c:ptCount val="4"/>
                <c:pt idx="0">
                  <c:v>2</c:v>
                </c:pt>
                <c:pt idx="1">
                  <c:v>23</c:v>
                </c:pt>
                <c:pt idx="2">
                  <c:v>6</c:v>
                </c:pt>
                <c:pt idx="3">
                  <c:v>6</c:v>
                </c:pt>
              </c:numCache>
            </c:numRef>
          </c:val>
          <c:extLst>
            <c:ext xmlns:c16="http://schemas.microsoft.com/office/drawing/2014/chart" uri="{C3380CC4-5D6E-409C-BE32-E72D297353CC}">
              <c16:uniqueId val="{00000008-67F5-4EF5-82D3-061B8BB9EB25}"/>
            </c:ext>
          </c:extLst>
        </c:ser>
        <c:dLbls>
          <c:dLblPos val="in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3366"/>
            </a:solidFill>
            <a:ln>
              <a:noFill/>
            </a:ln>
            <a:effectLst/>
          </c:spPr>
          <c:invertIfNegative val="0"/>
          <c:dPt>
            <c:idx val="0"/>
            <c:invertIfNegative val="0"/>
            <c:bubble3D val="0"/>
            <c:spPr>
              <a:solidFill>
                <a:srgbClr val="003366"/>
              </a:solidFill>
              <a:ln>
                <a:noFill/>
              </a:ln>
              <a:effectLst/>
            </c:spPr>
            <c:extLst>
              <c:ext xmlns:c16="http://schemas.microsoft.com/office/drawing/2014/chart" uri="{C3380CC4-5D6E-409C-BE32-E72D297353CC}">
                <c16:uniqueId val="{00000006-5051-49DD-B7A9-B6B223A26189}"/>
              </c:ext>
            </c:extLst>
          </c:dPt>
          <c:dPt>
            <c:idx val="1"/>
            <c:invertIfNegative val="0"/>
            <c:bubble3D val="0"/>
            <c:spPr>
              <a:solidFill>
                <a:srgbClr val="003366"/>
              </a:solidFill>
              <a:ln>
                <a:noFill/>
              </a:ln>
              <a:effectLst/>
            </c:spPr>
            <c:extLst>
              <c:ext xmlns:c16="http://schemas.microsoft.com/office/drawing/2014/chart" uri="{C3380CC4-5D6E-409C-BE32-E72D297353CC}">
                <c16:uniqueId val="{00000003-5051-49DD-B7A9-B6B223A26189}"/>
              </c:ext>
            </c:extLst>
          </c:dPt>
          <c:dPt>
            <c:idx val="2"/>
            <c:invertIfNegative val="0"/>
            <c:bubble3D val="0"/>
            <c:spPr>
              <a:solidFill>
                <a:srgbClr val="99CC00"/>
              </a:solidFill>
              <a:ln>
                <a:noFill/>
              </a:ln>
              <a:effectLst/>
            </c:spPr>
            <c:extLst>
              <c:ext xmlns:c16="http://schemas.microsoft.com/office/drawing/2014/chart" uri="{C3380CC4-5D6E-409C-BE32-E72D297353CC}">
                <c16:uniqueId val="{00000005-5051-49DD-B7A9-B6B223A26189}"/>
              </c:ext>
            </c:extLst>
          </c:dPt>
          <c:dPt>
            <c:idx val="3"/>
            <c:invertIfNegative val="0"/>
            <c:bubble3D val="0"/>
            <c:spPr>
              <a:solidFill>
                <a:srgbClr val="FF6600"/>
              </a:solidFill>
              <a:ln>
                <a:noFill/>
              </a:ln>
              <a:effectLst/>
            </c:spPr>
            <c:extLst>
              <c:ext xmlns:c16="http://schemas.microsoft.com/office/drawing/2014/chart" uri="{C3380CC4-5D6E-409C-BE32-E72D297353CC}">
                <c16:uniqueId val="{00000009-3CCB-4B85-A877-E680191B3F7C}"/>
              </c:ext>
            </c:extLst>
          </c:dPt>
          <c:dPt>
            <c:idx val="4"/>
            <c:invertIfNegative val="0"/>
            <c:bubble3D val="0"/>
            <c:spPr>
              <a:solidFill>
                <a:srgbClr val="FF6600"/>
              </a:solidFill>
              <a:ln>
                <a:noFill/>
              </a:ln>
              <a:effectLst/>
            </c:spPr>
            <c:extLst>
              <c:ext xmlns:c16="http://schemas.microsoft.com/office/drawing/2014/chart" uri="{C3380CC4-5D6E-409C-BE32-E72D297353CC}">
                <c16:uniqueId val="{00000004-5051-49DD-B7A9-B6B223A2618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3</c:v>
                </c:pt>
                <c:pt idx="1">
                  <c:v>12</c:v>
                </c:pt>
                <c:pt idx="2">
                  <c:v>5</c:v>
                </c:pt>
                <c:pt idx="3">
                  <c:v>13</c:v>
                </c:pt>
                <c:pt idx="4">
                  <c:v>4</c:v>
                </c:pt>
              </c:numCache>
            </c:numRef>
          </c:val>
          <c:extLst>
            <c:ext xmlns:c16="http://schemas.microsoft.com/office/drawing/2014/chart" uri="{C3380CC4-5D6E-409C-BE32-E72D297353CC}">
              <c16:uniqueId val="{00000000-5051-49DD-B7A9-B6B223A26189}"/>
            </c:ext>
          </c:extLst>
        </c:ser>
        <c:dLbls>
          <c:dLblPos val="outEnd"/>
          <c:showLegendKey val="0"/>
          <c:showVal val="1"/>
          <c:showCatName val="0"/>
          <c:showSerName val="0"/>
          <c:showPercent val="0"/>
          <c:showBubbleSize val="0"/>
        </c:dLbls>
        <c:gapWidth val="30"/>
        <c:axId val="759518552"/>
        <c:axId val="759517376"/>
      </c:barChart>
      <c:catAx>
        <c:axId val="759518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759517376"/>
        <c:crosses val="autoZero"/>
        <c:auto val="1"/>
        <c:lblAlgn val="ctr"/>
        <c:lblOffset val="10"/>
        <c:noMultiLvlLbl val="0"/>
      </c:catAx>
      <c:valAx>
        <c:axId val="759517376"/>
        <c:scaling>
          <c:orientation val="minMax"/>
          <c:max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ja-JP" altLang="en-US" sz="2000" dirty="0"/>
                  <a:t>回答数</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7595185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6600"/>
            </a:solidFill>
            <a:ln>
              <a:noFill/>
            </a:ln>
            <a:effectLst/>
          </c:spPr>
          <c:invertIfNegative val="0"/>
          <c:dPt>
            <c:idx val="0"/>
            <c:invertIfNegative val="0"/>
            <c:bubble3D val="0"/>
            <c:spPr>
              <a:solidFill>
                <a:srgbClr val="003366"/>
              </a:solidFill>
              <a:ln>
                <a:noFill/>
              </a:ln>
              <a:effectLst/>
            </c:spPr>
            <c:extLst>
              <c:ext xmlns:c16="http://schemas.microsoft.com/office/drawing/2014/chart" uri="{C3380CC4-5D6E-409C-BE32-E72D297353CC}">
                <c16:uniqueId val="{00000001-E333-4A15-A069-D6DF3538D2A9}"/>
              </c:ext>
            </c:extLst>
          </c:dPt>
          <c:dPt>
            <c:idx val="1"/>
            <c:invertIfNegative val="0"/>
            <c:bubble3D val="0"/>
            <c:spPr>
              <a:solidFill>
                <a:srgbClr val="003366"/>
              </a:solidFill>
              <a:ln>
                <a:noFill/>
              </a:ln>
              <a:effectLst/>
            </c:spPr>
            <c:extLst>
              <c:ext xmlns:c16="http://schemas.microsoft.com/office/drawing/2014/chart" uri="{C3380CC4-5D6E-409C-BE32-E72D297353CC}">
                <c16:uniqueId val="{00000003-E333-4A15-A069-D6DF3538D2A9}"/>
              </c:ext>
            </c:extLst>
          </c:dPt>
          <c:dPt>
            <c:idx val="2"/>
            <c:invertIfNegative val="0"/>
            <c:bubble3D val="0"/>
            <c:spPr>
              <a:solidFill>
                <a:srgbClr val="99CC00"/>
              </a:solidFill>
              <a:ln>
                <a:noFill/>
              </a:ln>
              <a:effectLst/>
            </c:spPr>
            <c:extLst>
              <c:ext xmlns:c16="http://schemas.microsoft.com/office/drawing/2014/chart" uri="{C3380CC4-5D6E-409C-BE32-E72D297353CC}">
                <c16:uniqueId val="{00000005-E333-4A15-A069-D6DF3538D2A9}"/>
              </c:ext>
            </c:extLst>
          </c:dPt>
          <c:dPt>
            <c:idx val="3"/>
            <c:invertIfNegative val="0"/>
            <c:bubble3D val="0"/>
            <c:spPr>
              <a:solidFill>
                <a:srgbClr val="FF6600"/>
              </a:solidFill>
              <a:ln>
                <a:noFill/>
              </a:ln>
              <a:effectLst/>
            </c:spPr>
            <c:extLst>
              <c:ext xmlns:c16="http://schemas.microsoft.com/office/drawing/2014/chart" uri="{C3380CC4-5D6E-409C-BE32-E72D297353CC}">
                <c16:uniqueId val="{00000007-E333-4A15-A069-D6DF3538D2A9}"/>
              </c:ext>
            </c:extLst>
          </c:dPt>
          <c:dPt>
            <c:idx val="4"/>
            <c:invertIfNegative val="0"/>
            <c:bubble3D val="0"/>
            <c:spPr>
              <a:solidFill>
                <a:srgbClr val="FF6600"/>
              </a:solidFill>
              <a:ln>
                <a:noFill/>
              </a:ln>
              <a:effectLst/>
            </c:spPr>
            <c:extLst>
              <c:ext xmlns:c16="http://schemas.microsoft.com/office/drawing/2014/chart" uri="{C3380CC4-5D6E-409C-BE32-E72D297353CC}">
                <c16:uniqueId val="{00000009-E333-4A15-A069-D6DF3538D2A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1</c:v>
                </c:pt>
                <c:pt idx="1">
                  <c:v>3</c:v>
                </c:pt>
                <c:pt idx="2">
                  <c:v>15</c:v>
                </c:pt>
                <c:pt idx="3">
                  <c:v>11</c:v>
                </c:pt>
                <c:pt idx="4">
                  <c:v>7</c:v>
                </c:pt>
              </c:numCache>
            </c:numRef>
          </c:val>
          <c:extLst>
            <c:ext xmlns:c16="http://schemas.microsoft.com/office/drawing/2014/chart" uri="{C3380CC4-5D6E-409C-BE32-E72D297353CC}">
              <c16:uniqueId val="{0000000A-E333-4A15-A069-D6DF3538D2A9}"/>
            </c:ext>
          </c:extLst>
        </c:ser>
        <c:dLbls>
          <c:dLblPos val="outEnd"/>
          <c:showLegendKey val="0"/>
          <c:showVal val="1"/>
          <c:showCatName val="0"/>
          <c:showSerName val="0"/>
          <c:showPercent val="0"/>
          <c:showBubbleSize val="0"/>
        </c:dLbls>
        <c:gapWidth val="30"/>
        <c:axId val="759520120"/>
        <c:axId val="759520512"/>
      </c:barChart>
      <c:catAx>
        <c:axId val="75952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759520512"/>
        <c:crosses val="autoZero"/>
        <c:auto val="1"/>
        <c:lblAlgn val="ctr"/>
        <c:lblOffset val="10"/>
        <c:tickMarkSkip val="1"/>
        <c:noMultiLvlLbl val="0"/>
      </c:catAx>
      <c:valAx>
        <c:axId val="759520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ja-JP" altLang="en-US" sz="2000" dirty="0"/>
                  <a:t>回答数</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7595201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0.04771</cdr:x>
      <cdr:y>0.02966</cdr:y>
    </cdr:from>
    <cdr:to>
      <cdr:x>1</cdr:x>
      <cdr:y>0.29901</cdr:y>
    </cdr:to>
    <cdr:sp macro="" textlink="">
      <cdr:nvSpPr>
        <cdr:cNvPr id="2" name="テキスト ボックス 1"/>
        <cdr:cNvSpPr txBox="1"/>
      </cdr:nvSpPr>
      <cdr:spPr>
        <a:xfrm xmlns:a="http://schemas.openxmlformats.org/drawingml/2006/main">
          <a:off x="218132" y="172215"/>
          <a:ext cx="4353868" cy="15637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rtl="0">
            <a:defRPr sz="1862" b="0" i="0" u="none" strike="noStrike" kern="1200" spc="0" baseline="0">
              <a:solidFill>
                <a:srgbClr val="000000">
                  <a:lumMod val="65000"/>
                  <a:lumOff val="35000"/>
                </a:srgbClr>
              </a:solidFill>
              <a:latin typeface="+mn-lt"/>
              <a:ea typeface="+mn-ea"/>
              <a:cs typeface="+mn-cs"/>
            </a:defRPr>
          </a:pPr>
          <a:r>
            <a:rPr lang="ja-JP" altLang="en-US" sz="2000" dirty="0"/>
            <a:t>　</a:t>
          </a:r>
          <a:r>
            <a:rPr lang="en-US" altLang="ja-JP" sz="2000" dirty="0"/>
            <a:t>Q.</a:t>
          </a:r>
          <a:r>
            <a:rPr lang="ja-JP" altLang="en-US" sz="2000" dirty="0"/>
            <a:t> あなたにとって、</a:t>
          </a:r>
          <a:endParaRPr lang="en-US" altLang="ja-JP" sz="2000" dirty="0"/>
        </a:p>
        <a:p xmlns:a="http://schemas.openxmlformats.org/drawingml/2006/main">
          <a:pPr algn="l" rtl="0">
            <a:defRPr sz="1862" b="0" i="0" u="none" strike="noStrike" kern="1200" spc="0" baseline="0">
              <a:solidFill>
                <a:srgbClr val="000000">
                  <a:lumMod val="65000"/>
                  <a:lumOff val="35000"/>
                </a:srgbClr>
              </a:solidFill>
              <a:latin typeface="+mn-lt"/>
              <a:ea typeface="+mn-ea"/>
              <a:cs typeface="+mn-cs"/>
            </a:defRPr>
          </a:pPr>
          <a:r>
            <a:rPr lang="ja-JP" altLang="en-US" sz="2800" b="1" u="sng" dirty="0"/>
            <a:t>深夜以外（</a:t>
          </a:r>
          <a:r>
            <a:rPr lang="en-US" altLang="ja-JP" sz="2800" b="1" u="sng" dirty="0"/>
            <a:t>6:00</a:t>
          </a:r>
          <a:r>
            <a:rPr lang="ja-JP" altLang="en-US" sz="2800" b="1" u="sng" dirty="0"/>
            <a:t>～</a:t>
          </a:r>
          <a:r>
            <a:rPr lang="en-US" altLang="ja-JP" sz="2800" b="1" u="sng" dirty="0"/>
            <a:t>22:00</a:t>
          </a:r>
          <a:r>
            <a:rPr lang="ja-JP" altLang="en-US" sz="2800" b="1" u="sng" dirty="0"/>
            <a:t>）</a:t>
          </a:r>
          <a:endParaRPr lang="en-US" altLang="ja-JP" sz="2800" b="1" u="sng" dirty="0"/>
        </a:p>
        <a:p xmlns:a="http://schemas.openxmlformats.org/drawingml/2006/main">
          <a:pPr algn="l" rtl="0">
            <a:defRPr sz="1862" b="0" i="0" u="none" strike="noStrike" kern="1200" spc="0" baseline="0">
              <a:solidFill>
                <a:srgbClr val="000000">
                  <a:lumMod val="65000"/>
                  <a:lumOff val="35000"/>
                </a:srgbClr>
              </a:solidFill>
              <a:latin typeface="+mn-lt"/>
              <a:ea typeface="+mn-ea"/>
              <a:cs typeface="+mn-cs"/>
            </a:defRPr>
          </a:pPr>
          <a:r>
            <a:rPr lang="ja-JP" altLang="en-US" sz="2000" dirty="0"/>
            <a:t>のコンビニはどのような存在？？</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0042E-E8BE-40AD-9B40-548D4E2C04F0}" type="datetimeFigureOut">
              <a:rPr kumimoji="1" lang="ja-JP" altLang="en-US" smtClean="0"/>
              <a:t>2019/5/21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B5C14-875D-4ED3-9223-1F9DAB524EA4}" type="slidenum">
              <a:rPr kumimoji="1" lang="ja-JP" altLang="en-US" smtClean="0"/>
              <a:t>‹#›</a:t>
            </a:fld>
            <a:endParaRPr kumimoji="1" lang="ja-JP" altLang="en-US"/>
          </a:p>
        </p:txBody>
      </p:sp>
    </p:spTree>
    <p:extLst>
      <p:ext uri="{BB962C8B-B14F-4D97-AF65-F5344CB8AC3E}">
        <p14:creationId xmlns:p14="http://schemas.microsoft.com/office/powerpoint/2010/main" val="41356426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859DFA89-B925-4A3A-9729-87219D5FF8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7D37F3B1-4E6B-4F5F-BC9F-1430CC8BB6E6}"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1</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8611" name="Rectangle 2">
            <a:extLst>
              <a:ext uri="{FF2B5EF4-FFF2-40B4-BE49-F238E27FC236}">
                <a16:creationId xmlns:a16="http://schemas.microsoft.com/office/drawing/2014/main" id="{75FCF728-53D1-4B75-B3B1-8732BB9853FB}"/>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CE769F4-5792-424C-AB29-BB1B36415149}"/>
              </a:ext>
            </a:extLst>
          </p:cNvPr>
          <p:cNvSpPr>
            <a:spLocks noGrp="1" noChangeArrowheads="1"/>
          </p:cNvSpPr>
          <p:nvPr>
            <p:ph type="body" idx="1"/>
          </p:nvPr>
        </p:nvSpPr>
        <p:spPr>
          <a:xfrm>
            <a:off x="708025" y="4860925"/>
            <a:ext cx="5683250" cy="460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t>My title is “”.</a:t>
            </a:r>
          </a:p>
        </p:txBody>
      </p:sp>
    </p:spTree>
    <p:extLst>
      <p:ext uri="{BB962C8B-B14F-4D97-AF65-F5344CB8AC3E}">
        <p14:creationId xmlns:p14="http://schemas.microsoft.com/office/powerpoint/2010/main" val="229228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E02A7671-A493-4547-BBAF-3037A84A61D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E8BC324C-F736-4A71-89B2-20E7996782A2}"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18</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2947" name="Rectangle 2">
            <a:extLst>
              <a:ext uri="{FF2B5EF4-FFF2-40B4-BE49-F238E27FC236}">
                <a16:creationId xmlns:a16="http://schemas.microsoft.com/office/drawing/2014/main" id="{0049DBD8-61C0-49EA-8087-ADF58957C299}"/>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37109EA7-8488-43FB-82F1-F99A14D1C4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4</a:t>
            </a:r>
            <a:r>
              <a:rPr lang="ja-JP" altLang="en-US" dirty="0" err="1" smtClean="0"/>
              <a:t>つの</a:t>
            </a:r>
            <a:r>
              <a:rPr lang="ja-JP" altLang="en-US" dirty="0" smtClean="0"/>
              <a:t>項目について検討します。</a:t>
            </a:r>
            <a:endParaRPr lang="en-US" altLang="ja-JP" dirty="0" smtClean="0"/>
          </a:p>
          <a:p>
            <a:pPr eaLnBrk="1" hangingPunct="1"/>
            <a:r>
              <a:rPr lang="ja-JP" altLang="en-US" dirty="0" smtClean="0"/>
              <a:t>ひとつめは・・・・</a:t>
            </a:r>
            <a:endParaRPr lang="en-US" altLang="ja-JP" dirty="0"/>
          </a:p>
        </p:txBody>
      </p:sp>
    </p:spTree>
    <p:extLst>
      <p:ext uri="{BB962C8B-B14F-4D97-AF65-F5344CB8AC3E}">
        <p14:creationId xmlns:p14="http://schemas.microsoft.com/office/powerpoint/2010/main" val="2460866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E02A7671-A493-4547-BBAF-3037A84A61D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E8BC324C-F736-4A71-89B2-20E7996782A2}"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19</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2947" name="Rectangle 2">
            <a:extLst>
              <a:ext uri="{FF2B5EF4-FFF2-40B4-BE49-F238E27FC236}">
                <a16:creationId xmlns:a16="http://schemas.microsoft.com/office/drawing/2014/main" id="{0049DBD8-61C0-49EA-8087-ADF58957C299}"/>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37109EA7-8488-43FB-82F1-F99A14D1C4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（前スライドをふまえて）</a:t>
            </a:r>
            <a:endParaRPr lang="en-US" altLang="ja-JP"/>
          </a:p>
          <a:p>
            <a:pPr eaLnBrk="1" hangingPunct="1"/>
            <a:r>
              <a:rPr lang="ja-JP" altLang="en-US"/>
              <a:t>（既存の研究でも受取手が都市部単身と都市部戸建てでは</a:t>
            </a:r>
            <a:endParaRPr lang="en-US" altLang="ja-JP"/>
          </a:p>
          <a:p>
            <a:pPr eaLnBrk="1" hangingPunct="1"/>
            <a:r>
              <a:rPr lang="ja-JP" altLang="en-US"/>
              <a:t>単身の方が再配達を必要としてる結果が出てる）</a:t>
            </a:r>
            <a:endParaRPr lang="en-US" altLang="ja-JP"/>
          </a:p>
          <a:p>
            <a:pPr eaLnBrk="1" hangingPunct="1"/>
            <a:r>
              <a:rPr lang="ja-JP" altLang="en-US"/>
              <a:t>再配達問題は大学周辺地域で特に顕著ではないか</a:t>
            </a:r>
            <a:endParaRPr lang="en-US" altLang="ja-JP"/>
          </a:p>
          <a:p>
            <a:pPr eaLnBrk="1" hangingPunct="1"/>
            <a:r>
              <a:rPr lang="ja-JP" altLang="en-US"/>
              <a:t>筑波大周辺にしぼって調査、現状把握して</a:t>
            </a:r>
            <a:endParaRPr lang="en-US" altLang="ja-JP"/>
          </a:p>
          <a:p>
            <a:pPr eaLnBrk="1" hangingPunct="1"/>
            <a:r>
              <a:rPr lang="ja-JP" altLang="en-US"/>
              <a:t>・・・・効果の検証をして</a:t>
            </a:r>
            <a:r>
              <a:rPr lang="en-US" altLang="ja-JP"/>
              <a:t>①</a:t>
            </a:r>
          </a:p>
          <a:p>
            <a:pPr eaLnBrk="1" hangingPunct="1"/>
            <a:r>
              <a:rPr lang="en-US" altLang="ja-JP"/>
              <a:t>②</a:t>
            </a:r>
            <a:r>
              <a:rPr lang="ja-JP" altLang="en-US"/>
              <a:t>・・・・効用増加と、社会的無駄の削減することを目的とします</a:t>
            </a:r>
            <a:endParaRPr lang="en-US" altLang="ja-JP"/>
          </a:p>
          <a:p>
            <a:pPr eaLnBrk="1" hangingPunct="1"/>
            <a:endParaRPr lang="en-US" altLang="ja-JP"/>
          </a:p>
        </p:txBody>
      </p:sp>
    </p:spTree>
    <p:extLst>
      <p:ext uri="{BB962C8B-B14F-4D97-AF65-F5344CB8AC3E}">
        <p14:creationId xmlns:p14="http://schemas.microsoft.com/office/powerpoint/2010/main" val="369065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86041FBD-CDFC-4B3F-88BC-8A80EB64E81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auto" latinLnBrk="0" hangingPunct="1">
              <a:lnSpc>
                <a:spcPct val="100000"/>
              </a:lnSpc>
              <a:spcBef>
                <a:spcPts val="0"/>
              </a:spcBef>
              <a:spcAft>
                <a:spcPts val="0"/>
              </a:spcAft>
              <a:buClrTx/>
              <a:buSzTx/>
              <a:buFontTx/>
              <a:buNone/>
              <a:tabLst/>
              <a:defRPr/>
            </a:pPr>
            <a:fld id="{A3388C5F-7AFF-4F81-B2E8-0453E21A6516}"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auto" latinLnBrk="0" hangingPunct="1">
                <a:lnSpc>
                  <a:spcPct val="100000"/>
                </a:lnSpc>
                <a:spcBef>
                  <a:spcPts val="0"/>
                </a:spcBef>
                <a:spcAft>
                  <a:spcPts val="0"/>
                </a:spcAft>
                <a:buClrTx/>
                <a:buSzTx/>
                <a:buFontTx/>
                <a:buNone/>
                <a:tabLst/>
                <a:defRPr/>
              </a:pPr>
              <a:t>20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2163" name="Rectangle 2">
            <a:extLst>
              <a:ext uri="{FF2B5EF4-FFF2-40B4-BE49-F238E27FC236}">
                <a16:creationId xmlns:a16="http://schemas.microsoft.com/office/drawing/2014/main" id="{4217EA3C-25F9-46EA-B1FF-EC8A7DB50C7A}"/>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F50CEAF0-A6EC-45B9-85C6-A6A25EA25D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299915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kumimoji="1">
                <a:solidFill>
                  <a:schemeClr val="tx1"/>
                </a:solidFill>
                <a:latin typeface="Arial" panose="020B0604020202020204" pitchFamily="34" charset="0"/>
                <a:ea typeface="ＭＳ Ｐゴシック" panose="020B0600070205080204" pitchFamily="50" charset="-128"/>
              </a:defRPr>
            </a:lvl1pPr>
            <a:lvl2pPr marL="742950" indent="-285750" defTabSz="915988">
              <a:defRPr kumimoji="1">
                <a:solidFill>
                  <a:schemeClr val="tx1"/>
                </a:solidFill>
                <a:latin typeface="Arial" panose="020B0604020202020204" pitchFamily="34" charset="0"/>
                <a:ea typeface="ＭＳ Ｐゴシック" panose="020B0600070205080204" pitchFamily="50" charset="-128"/>
              </a:defRPr>
            </a:lvl2pPr>
            <a:lvl3pPr marL="1143000" indent="-228600" defTabSz="915988">
              <a:defRPr kumimoji="1">
                <a:solidFill>
                  <a:schemeClr val="tx1"/>
                </a:solidFill>
                <a:latin typeface="Arial" panose="020B0604020202020204" pitchFamily="34" charset="0"/>
                <a:ea typeface="ＭＳ Ｐゴシック" panose="020B0600070205080204" pitchFamily="50" charset="-128"/>
              </a:defRPr>
            </a:lvl3pPr>
            <a:lvl4pPr marL="1600200" indent="-228600" defTabSz="915988">
              <a:defRPr kumimoji="1">
                <a:solidFill>
                  <a:schemeClr val="tx1"/>
                </a:solidFill>
                <a:latin typeface="Arial" panose="020B0604020202020204" pitchFamily="34" charset="0"/>
                <a:ea typeface="ＭＳ Ｐゴシック" panose="020B0600070205080204" pitchFamily="50" charset="-128"/>
              </a:defRPr>
            </a:lvl4pPr>
            <a:lvl5pPr marL="2057400" indent="-228600" defTabSz="915988">
              <a:defRPr kumimoji="1">
                <a:solidFill>
                  <a:schemeClr val="tx1"/>
                </a:solidFill>
                <a:latin typeface="Arial" panose="020B0604020202020204" pitchFamily="34" charset="0"/>
                <a:ea typeface="ＭＳ Ｐゴシック" panose="020B0600070205080204" pitchFamily="50" charset="-128"/>
              </a:defRPr>
            </a:lvl5pPr>
            <a:lvl6pPr marL="25146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7255273B-E885-4C5A-9737-EDC069947497}"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5988" rtl="0" eaLnBrk="1" fontAlgn="auto" latinLnBrk="0" hangingPunct="1">
                <a:lnSpc>
                  <a:spcPct val="100000"/>
                </a:lnSpc>
                <a:spcBef>
                  <a:spcPts val="0"/>
                </a:spcBef>
                <a:spcAft>
                  <a:spcPts val="0"/>
                </a:spcAft>
                <a:buClrTx/>
                <a:buSzTx/>
                <a:buFontTx/>
                <a:buNone/>
                <a:tabLst/>
                <a:defRPr/>
              </a:pPr>
              <a:t>21</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84914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kumimoji="1">
                <a:solidFill>
                  <a:schemeClr val="tx1"/>
                </a:solidFill>
                <a:latin typeface="Arial" panose="020B0604020202020204" pitchFamily="34" charset="0"/>
                <a:ea typeface="ＭＳ Ｐゴシック" panose="020B0600070205080204" pitchFamily="50" charset="-128"/>
              </a:defRPr>
            </a:lvl1pPr>
            <a:lvl2pPr marL="742950" indent="-285750" defTabSz="915988">
              <a:defRPr kumimoji="1">
                <a:solidFill>
                  <a:schemeClr val="tx1"/>
                </a:solidFill>
                <a:latin typeface="Arial" panose="020B0604020202020204" pitchFamily="34" charset="0"/>
                <a:ea typeface="ＭＳ Ｐゴシック" panose="020B0600070205080204" pitchFamily="50" charset="-128"/>
              </a:defRPr>
            </a:lvl2pPr>
            <a:lvl3pPr marL="1143000" indent="-228600" defTabSz="915988">
              <a:defRPr kumimoji="1">
                <a:solidFill>
                  <a:schemeClr val="tx1"/>
                </a:solidFill>
                <a:latin typeface="Arial" panose="020B0604020202020204" pitchFamily="34" charset="0"/>
                <a:ea typeface="ＭＳ Ｐゴシック" panose="020B0600070205080204" pitchFamily="50" charset="-128"/>
              </a:defRPr>
            </a:lvl3pPr>
            <a:lvl4pPr marL="1600200" indent="-228600" defTabSz="915988">
              <a:defRPr kumimoji="1">
                <a:solidFill>
                  <a:schemeClr val="tx1"/>
                </a:solidFill>
                <a:latin typeface="Arial" panose="020B0604020202020204" pitchFamily="34" charset="0"/>
                <a:ea typeface="ＭＳ Ｐゴシック" panose="020B0600070205080204" pitchFamily="50" charset="-128"/>
              </a:defRPr>
            </a:lvl4pPr>
            <a:lvl5pPr marL="2057400" indent="-228600" defTabSz="915988">
              <a:defRPr kumimoji="1">
                <a:solidFill>
                  <a:schemeClr val="tx1"/>
                </a:solidFill>
                <a:latin typeface="Arial" panose="020B0604020202020204" pitchFamily="34" charset="0"/>
                <a:ea typeface="ＭＳ Ｐゴシック" panose="020B0600070205080204" pitchFamily="50" charset="-128"/>
              </a:defRPr>
            </a:lvl5pPr>
            <a:lvl6pPr marL="25146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7255273B-E885-4C5A-9737-EDC069947497}"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5988" rtl="0" eaLnBrk="1" fontAlgn="auto" latinLnBrk="0" hangingPunct="1">
                <a:lnSpc>
                  <a:spcPct val="100000"/>
                </a:lnSpc>
                <a:spcBef>
                  <a:spcPts val="0"/>
                </a:spcBef>
                <a:spcAft>
                  <a:spcPts val="0"/>
                </a:spcAft>
                <a:buClrTx/>
                <a:buSzTx/>
                <a:buFontTx/>
                <a:buNone/>
                <a:tabLst/>
                <a:defRPr/>
              </a:pPr>
              <a:t>22</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5277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kumimoji="1">
                <a:solidFill>
                  <a:schemeClr val="tx1"/>
                </a:solidFill>
                <a:latin typeface="Arial" panose="020B0604020202020204" pitchFamily="34" charset="0"/>
                <a:ea typeface="ＭＳ Ｐゴシック" panose="020B0600070205080204" pitchFamily="50" charset="-128"/>
              </a:defRPr>
            </a:lvl1pPr>
            <a:lvl2pPr marL="742950" indent="-285750" defTabSz="915988">
              <a:defRPr kumimoji="1">
                <a:solidFill>
                  <a:schemeClr val="tx1"/>
                </a:solidFill>
                <a:latin typeface="Arial" panose="020B0604020202020204" pitchFamily="34" charset="0"/>
                <a:ea typeface="ＭＳ Ｐゴシック" panose="020B0600070205080204" pitchFamily="50" charset="-128"/>
              </a:defRPr>
            </a:lvl2pPr>
            <a:lvl3pPr marL="1143000" indent="-228600" defTabSz="915988">
              <a:defRPr kumimoji="1">
                <a:solidFill>
                  <a:schemeClr val="tx1"/>
                </a:solidFill>
                <a:latin typeface="Arial" panose="020B0604020202020204" pitchFamily="34" charset="0"/>
                <a:ea typeface="ＭＳ Ｐゴシック" panose="020B0600070205080204" pitchFamily="50" charset="-128"/>
              </a:defRPr>
            </a:lvl3pPr>
            <a:lvl4pPr marL="1600200" indent="-228600" defTabSz="915988">
              <a:defRPr kumimoji="1">
                <a:solidFill>
                  <a:schemeClr val="tx1"/>
                </a:solidFill>
                <a:latin typeface="Arial" panose="020B0604020202020204" pitchFamily="34" charset="0"/>
                <a:ea typeface="ＭＳ Ｐゴシック" panose="020B0600070205080204" pitchFamily="50" charset="-128"/>
              </a:defRPr>
            </a:lvl4pPr>
            <a:lvl5pPr marL="2057400" indent="-228600" defTabSz="915988">
              <a:defRPr kumimoji="1">
                <a:solidFill>
                  <a:schemeClr val="tx1"/>
                </a:solidFill>
                <a:latin typeface="Arial" panose="020B0604020202020204" pitchFamily="34" charset="0"/>
                <a:ea typeface="ＭＳ Ｐゴシック" panose="020B0600070205080204" pitchFamily="50" charset="-128"/>
              </a:defRPr>
            </a:lvl5pPr>
            <a:lvl6pPr marL="25146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7255273B-E885-4C5A-9737-EDC069947497}"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5988" rtl="0" eaLnBrk="1" fontAlgn="auto" latinLnBrk="0" hangingPunct="1">
                <a:lnSpc>
                  <a:spcPct val="100000"/>
                </a:lnSpc>
                <a:spcBef>
                  <a:spcPts val="0"/>
                </a:spcBef>
                <a:spcAft>
                  <a:spcPts val="0"/>
                </a:spcAft>
                <a:buClrTx/>
                <a:buSzTx/>
                <a:buFontTx/>
                <a:buNone/>
                <a:tabLst/>
                <a:defRPr/>
              </a:pPr>
              <a:t>23</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8588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kumimoji="1">
                <a:solidFill>
                  <a:schemeClr val="tx1"/>
                </a:solidFill>
                <a:latin typeface="Arial" panose="020B0604020202020204" pitchFamily="34" charset="0"/>
                <a:ea typeface="ＭＳ Ｐゴシック" panose="020B0600070205080204" pitchFamily="50" charset="-128"/>
              </a:defRPr>
            </a:lvl1pPr>
            <a:lvl2pPr marL="742950" indent="-285750" defTabSz="915988">
              <a:defRPr kumimoji="1">
                <a:solidFill>
                  <a:schemeClr val="tx1"/>
                </a:solidFill>
                <a:latin typeface="Arial" panose="020B0604020202020204" pitchFamily="34" charset="0"/>
                <a:ea typeface="ＭＳ Ｐゴシック" panose="020B0600070205080204" pitchFamily="50" charset="-128"/>
              </a:defRPr>
            </a:lvl2pPr>
            <a:lvl3pPr marL="1143000" indent="-228600" defTabSz="915988">
              <a:defRPr kumimoji="1">
                <a:solidFill>
                  <a:schemeClr val="tx1"/>
                </a:solidFill>
                <a:latin typeface="Arial" panose="020B0604020202020204" pitchFamily="34" charset="0"/>
                <a:ea typeface="ＭＳ Ｐゴシック" panose="020B0600070205080204" pitchFamily="50" charset="-128"/>
              </a:defRPr>
            </a:lvl3pPr>
            <a:lvl4pPr marL="1600200" indent="-228600" defTabSz="915988">
              <a:defRPr kumimoji="1">
                <a:solidFill>
                  <a:schemeClr val="tx1"/>
                </a:solidFill>
                <a:latin typeface="Arial" panose="020B0604020202020204" pitchFamily="34" charset="0"/>
                <a:ea typeface="ＭＳ Ｐゴシック" panose="020B0600070205080204" pitchFamily="50" charset="-128"/>
              </a:defRPr>
            </a:lvl4pPr>
            <a:lvl5pPr marL="2057400" indent="-228600" defTabSz="915988">
              <a:defRPr kumimoji="1">
                <a:solidFill>
                  <a:schemeClr val="tx1"/>
                </a:solidFill>
                <a:latin typeface="Arial" panose="020B0604020202020204" pitchFamily="34" charset="0"/>
                <a:ea typeface="ＭＳ Ｐゴシック" panose="020B0600070205080204" pitchFamily="50" charset="-128"/>
              </a:defRPr>
            </a:lvl5pPr>
            <a:lvl6pPr marL="25146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7255273B-E885-4C5A-9737-EDC069947497}"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5988" rtl="0" eaLnBrk="1" fontAlgn="auto" latinLnBrk="0" hangingPunct="1">
                <a:lnSpc>
                  <a:spcPct val="100000"/>
                </a:lnSpc>
                <a:spcBef>
                  <a:spcPts val="0"/>
                </a:spcBef>
                <a:spcAft>
                  <a:spcPts val="0"/>
                </a:spcAft>
                <a:buClrTx/>
                <a:buSzTx/>
                <a:buFontTx/>
                <a:buNone/>
                <a:tabLst/>
                <a:defRPr/>
              </a:pPr>
              <a:t>24</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50135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kumimoji="1">
                <a:solidFill>
                  <a:schemeClr val="tx1"/>
                </a:solidFill>
                <a:latin typeface="Arial" panose="020B0604020202020204" pitchFamily="34" charset="0"/>
                <a:ea typeface="ＭＳ Ｐゴシック" panose="020B0600070205080204" pitchFamily="50" charset="-128"/>
              </a:defRPr>
            </a:lvl1pPr>
            <a:lvl2pPr marL="742950" indent="-285750" defTabSz="915988">
              <a:defRPr kumimoji="1">
                <a:solidFill>
                  <a:schemeClr val="tx1"/>
                </a:solidFill>
                <a:latin typeface="Arial" panose="020B0604020202020204" pitchFamily="34" charset="0"/>
                <a:ea typeface="ＭＳ Ｐゴシック" panose="020B0600070205080204" pitchFamily="50" charset="-128"/>
              </a:defRPr>
            </a:lvl2pPr>
            <a:lvl3pPr marL="1143000" indent="-228600" defTabSz="915988">
              <a:defRPr kumimoji="1">
                <a:solidFill>
                  <a:schemeClr val="tx1"/>
                </a:solidFill>
                <a:latin typeface="Arial" panose="020B0604020202020204" pitchFamily="34" charset="0"/>
                <a:ea typeface="ＭＳ Ｐゴシック" panose="020B0600070205080204" pitchFamily="50" charset="-128"/>
              </a:defRPr>
            </a:lvl3pPr>
            <a:lvl4pPr marL="1600200" indent="-228600" defTabSz="915988">
              <a:defRPr kumimoji="1">
                <a:solidFill>
                  <a:schemeClr val="tx1"/>
                </a:solidFill>
                <a:latin typeface="Arial" panose="020B0604020202020204" pitchFamily="34" charset="0"/>
                <a:ea typeface="ＭＳ Ｐゴシック" panose="020B0600070205080204" pitchFamily="50" charset="-128"/>
              </a:defRPr>
            </a:lvl4pPr>
            <a:lvl5pPr marL="2057400" indent="-228600" defTabSz="915988">
              <a:defRPr kumimoji="1">
                <a:solidFill>
                  <a:schemeClr val="tx1"/>
                </a:solidFill>
                <a:latin typeface="Arial" panose="020B0604020202020204" pitchFamily="34" charset="0"/>
                <a:ea typeface="ＭＳ Ｐゴシック" panose="020B0600070205080204" pitchFamily="50" charset="-128"/>
              </a:defRPr>
            </a:lvl5pPr>
            <a:lvl6pPr marL="25146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7255273B-E885-4C5A-9737-EDC069947497}"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5988" rtl="0" eaLnBrk="1" fontAlgn="auto" latinLnBrk="0" hangingPunct="1">
                <a:lnSpc>
                  <a:spcPct val="100000"/>
                </a:lnSpc>
                <a:spcBef>
                  <a:spcPts val="0"/>
                </a:spcBef>
                <a:spcAft>
                  <a:spcPts val="0"/>
                </a:spcAft>
                <a:buClrTx/>
                <a:buSzTx/>
                <a:buFontTx/>
                <a:buNone/>
                <a:tabLst/>
                <a:defRPr/>
              </a:pPr>
              <a:t>25</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80032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kumimoji="1">
                <a:solidFill>
                  <a:schemeClr val="tx1"/>
                </a:solidFill>
                <a:latin typeface="Arial" panose="020B0604020202020204" pitchFamily="34" charset="0"/>
                <a:ea typeface="ＭＳ Ｐゴシック" panose="020B0600070205080204" pitchFamily="50" charset="-128"/>
              </a:defRPr>
            </a:lvl1pPr>
            <a:lvl2pPr marL="742950" indent="-285750" defTabSz="915988">
              <a:defRPr kumimoji="1">
                <a:solidFill>
                  <a:schemeClr val="tx1"/>
                </a:solidFill>
                <a:latin typeface="Arial" panose="020B0604020202020204" pitchFamily="34" charset="0"/>
                <a:ea typeface="ＭＳ Ｐゴシック" panose="020B0600070205080204" pitchFamily="50" charset="-128"/>
              </a:defRPr>
            </a:lvl2pPr>
            <a:lvl3pPr marL="1143000" indent="-228600" defTabSz="915988">
              <a:defRPr kumimoji="1">
                <a:solidFill>
                  <a:schemeClr val="tx1"/>
                </a:solidFill>
                <a:latin typeface="Arial" panose="020B0604020202020204" pitchFamily="34" charset="0"/>
                <a:ea typeface="ＭＳ Ｐゴシック" panose="020B0600070205080204" pitchFamily="50" charset="-128"/>
              </a:defRPr>
            </a:lvl3pPr>
            <a:lvl4pPr marL="1600200" indent="-228600" defTabSz="915988">
              <a:defRPr kumimoji="1">
                <a:solidFill>
                  <a:schemeClr val="tx1"/>
                </a:solidFill>
                <a:latin typeface="Arial" panose="020B0604020202020204" pitchFamily="34" charset="0"/>
                <a:ea typeface="ＭＳ Ｐゴシック" panose="020B0600070205080204" pitchFamily="50" charset="-128"/>
              </a:defRPr>
            </a:lvl4pPr>
            <a:lvl5pPr marL="2057400" indent="-228600" defTabSz="915988">
              <a:defRPr kumimoji="1">
                <a:solidFill>
                  <a:schemeClr val="tx1"/>
                </a:solidFill>
                <a:latin typeface="Arial" panose="020B0604020202020204" pitchFamily="34" charset="0"/>
                <a:ea typeface="ＭＳ Ｐゴシック" panose="020B0600070205080204" pitchFamily="50" charset="-128"/>
              </a:defRPr>
            </a:lvl5pPr>
            <a:lvl6pPr marL="25146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7255273B-E885-4C5A-9737-EDC069947497}"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5988" rtl="0" eaLnBrk="1" fontAlgn="auto" latinLnBrk="0" hangingPunct="1">
                <a:lnSpc>
                  <a:spcPct val="100000"/>
                </a:lnSpc>
                <a:spcBef>
                  <a:spcPts val="0"/>
                </a:spcBef>
                <a:spcAft>
                  <a:spcPts val="0"/>
                </a:spcAft>
                <a:buClrTx/>
                <a:buSzTx/>
                <a:buFontTx/>
                <a:buNone/>
                <a:tabLst/>
                <a:defRPr/>
              </a:pPr>
              <a:t>26</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63590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kumimoji="1">
                <a:solidFill>
                  <a:schemeClr val="tx1"/>
                </a:solidFill>
                <a:latin typeface="Arial" panose="020B0604020202020204" pitchFamily="34" charset="0"/>
                <a:ea typeface="ＭＳ Ｐゴシック" panose="020B0600070205080204" pitchFamily="50" charset="-128"/>
              </a:defRPr>
            </a:lvl1pPr>
            <a:lvl2pPr marL="742950" indent="-285750" defTabSz="915988">
              <a:defRPr kumimoji="1">
                <a:solidFill>
                  <a:schemeClr val="tx1"/>
                </a:solidFill>
                <a:latin typeface="Arial" panose="020B0604020202020204" pitchFamily="34" charset="0"/>
                <a:ea typeface="ＭＳ Ｐゴシック" panose="020B0600070205080204" pitchFamily="50" charset="-128"/>
              </a:defRPr>
            </a:lvl2pPr>
            <a:lvl3pPr marL="1143000" indent="-228600" defTabSz="915988">
              <a:defRPr kumimoji="1">
                <a:solidFill>
                  <a:schemeClr val="tx1"/>
                </a:solidFill>
                <a:latin typeface="Arial" panose="020B0604020202020204" pitchFamily="34" charset="0"/>
                <a:ea typeface="ＭＳ Ｐゴシック" panose="020B0600070205080204" pitchFamily="50" charset="-128"/>
              </a:defRPr>
            </a:lvl3pPr>
            <a:lvl4pPr marL="1600200" indent="-228600" defTabSz="915988">
              <a:defRPr kumimoji="1">
                <a:solidFill>
                  <a:schemeClr val="tx1"/>
                </a:solidFill>
                <a:latin typeface="Arial" panose="020B0604020202020204" pitchFamily="34" charset="0"/>
                <a:ea typeface="ＭＳ Ｐゴシック" panose="020B0600070205080204" pitchFamily="50" charset="-128"/>
              </a:defRPr>
            </a:lvl4pPr>
            <a:lvl5pPr marL="2057400" indent="-228600" defTabSz="915988">
              <a:defRPr kumimoji="1">
                <a:solidFill>
                  <a:schemeClr val="tx1"/>
                </a:solidFill>
                <a:latin typeface="Arial" panose="020B0604020202020204" pitchFamily="34" charset="0"/>
                <a:ea typeface="ＭＳ Ｐゴシック" panose="020B0600070205080204" pitchFamily="50" charset="-128"/>
              </a:defRPr>
            </a:lvl5pPr>
            <a:lvl6pPr marL="25146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7255273B-E885-4C5A-9737-EDC069947497}"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5988" rtl="0" eaLnBrk="1" fontAlgn="auto" latinLnBrk="0" hangingPunct="1">
                <a:lnSpc>
                  <a:spcPct val="100000"/>
                </a:lnSpc>
                <a:spcBef>
                  <a:spcPts val="0"/>
                </a:spcBef>
                <a:spcAft>
                  <a:spcPts val="0"/>
                </a:spcAft>
                <a:buClrTx/>
                <a:buSzTx/>
                <a:buFontTx/>
                <a:buNone/>
                <a:tabLst/>
                <a:defRPr/>
              </a:pPr>
              <a:t>27</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887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a:extLst>
              <a:ext uri="{FF2B5EF4-FFF2-40B4-BE49-F238E27FC236}">
                <a16:creationId xmlns:a16="http://schemas.microsoft.com/office/drawing/2014/main" id="{AD38AF4D-A376-48C0-ACCA-9E1EA1D8FBFE}"/>
              </a:ext>
            </a:extLst>
          </p:cNvPr>
          <p:cNvSpPr>
            <a:spLocks noGrp="1" noRot="1" noChangeAspect="1" noTextEdit="1"/>
          </p:cNvSpPr>
          <p:nvPr>
            <p:ph type="sldImg"/>
          </p:nvPr>
        </p:nvSpPr>
        <p:spPr>
          <a:ln/>
        </p:spPr>
      </p:sp>
      <p:sp>
        <p:nvSpPr>
          <p:cNvPr id="69635" name="ノート プレースホルダ 2">
            <a:extLst>
              <a:ext uri="{FF2B5EF4-FFF2-40B4-BE49-F238E27FC236}">
                <a16:creationId xmlns:a16="http://schemas.microsoft.com/office/drawing/2014/main" id="{9443C108-1018-47D3-88EC-D75CB334718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69636" name="スライド番号プレースホルダ 3">
            <a:extLst>
              <a:ext uri="{FF2B5EF4-FFF2-40B4-BE49-F238E27FC236}">
                <a16:creationId xmlns:a16="http://schemas.microsoft.com/office/drawing/2014/main" id="{8E111667-D121-4E73-B433-0323EAEE35B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4A1B29F6-8490-4F5A-BB52-956A10C3420F}"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2</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64362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kumimoji="1">
                <a:solidFill>
                  <a:schemeClr val="tx1"/>
                </a:solidFill>
                <a:latin typeface="Arial" panose="020B0604020202020204" pitchFamily="34" charset="0"/>
                <a:ea typeface="ＭＳ Ｐゴシック" panose="020B0600070205080204" pitchFamily="50" charset="-128"/>
              </a:defRPr>
            </a:lvl1pPr>
            <a:lvl2pPr marL="742950" indent="-285750" defTabSz="915988">
              <a:defRPr kumimoji="1">
                <a:solidFill>
                  <a:schemeClr val="tx1"/>
                </a:solidFill>
                <a:latin typeface="Arial" panose="020B0604020202020204" pitchFamily="34" charset="0"/>
                <a:ea typeface="ＭＳ Ｐゴシック" panose="020B0600070205080204" pitchFamily="50" charset="-128"/>
              </a:defRPr>
            </a:lvl2pPr>
            <a:lvl3pPr marL="1143000" indent="-228600" defTabSz="915988">
              <a:defRPr kumimoji="1">
                <a:solidFill>
                  <a:schemeClr val="tx1"/>
                </a:solidFill>
                <a:latin typeface="Arial" panose="020B0604020202020204" pitchFamily="34" charset="0"/>
                <a:ea typeface="ＭＳ Ｐゴシック" panose="020B0600070205080204" pitchFamily="50" charset="-128"/>
              </a:defRPr>
            </a:lvl3pPr>
            <a:lvl4pPr marL="1600200" indent="-228600" defTabSz="915988">
              <a:defRPr kumimoji="1">
                <a:solidFill>
                  <a:schemeClr val="tx1"/>
                </a:solidFill>
                <a:latin typeface="Arial" panose="020B0604020202020204" pitchFamily="34" charset="0"/>
                <a:ea typeface="ＭＳ Ｐゴシック" panose="020B0600070205080204" pitchFamily="50" charset="-128"/>
              </a:defRPr>
            </a:lvl4pPr>
            <a:lvl5pPr marL="2057400" indent="-228600" defTabSz="915988">
              <a:defRPr kumimoji="1">
                <a:solidFill>
                  <a:schemeClr val="tx1"/>
                </a:solidFill>
                <a:latin typeface="Arial" panose="020B0604020202020204" pitchFamily="34" charset="0"/>
                <a:ea typeface="ＭＳ Ｐゴシック" panose="020B0600070205080204" pitchFamily="50" charset="-128"/>
              </a:defRPr>
            </a:lvl5pPr>
            <a:lvl6pPr marL="25146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7255273B-E885-4C5A-9737-EDC069947497}"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5988" rtl="0" eaLnBrk="1" fontAlgn="auto" latinLnBrk="0" hangingPunct="1">
                <a:lnSpc>
                  <a:spcPct val="100000"/>
                </a:lnSpc>
                <a:spcBef>
                  <a:spcPts val="0"/>
                </a:spcBef>
                <a:spcAft>
                  <a:spcPts val="0"/>
                </a:spcAft>
                <a:buClrTx/>
                <a:buSzTx/>
                <a:buFontTx/>
                <a:buNone/>
                <a:tabLst/>
                <a:defRPr/>
              </a:pPr>
              <a:t>28</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406786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kumimoji="1">
                <a:solidFill>
                  <a:schemeClr val="tx1"/>
                </a:solidFill>
                <a:latin typeface="Arial" panose="020B0604020202020204" pitchFamily="34" charset="0"/>
                <a:ea typeface="ＭＳ Ｐゴシック" panose="020B0600070205080204" pitchFamily="50" charset="-128"/>
              </a:defRPr>
            </a:lvl1pPr>
            <a:lvl2pPr marL="742950" indent="-285750" defTabSz="915988">
              <a:defRPr kumimoji="1">
                <a:solidFill>
                  <a:schemeClr val="tx1"/>
                </a:solidFill>
                <a:latin typeface="Arial" panose="020B0604020202020204" pitchFamily="34" charset="0"/>
                <a:ea typeface="ＭＳ Ｐゴシック" panose="020B0600070205080204" pitchFamily="50" charset="-128"/>
              </a:defRPr>
            </a:lvl2pPr>
            <a:lvl3pPr marL="1143000" indent="-228600" defTabSz="915988">
              <a:defRPr kumimoji="1">
                <a:solidFill>
                  <a:schemeClr val="tx1"/>
                </a:solidFill>
                <a:latin typeface="Arial" panose="020B0604020202020204" pitchFamily="34" charset="0"/>
                <a:ea typeface="ＭＳ Ｐゴシック" panose="020B0600070205080204" pitchFamily="50" charset="-128"/>
              </a:defRPr>
            </a:lvl3pPr>
            <a:lvl4pPr marL="1600200" indent="-228600" defTabSz="915988">
              <a:defRPr kumimoji="1">
                <a:solidFill>
                  <a:schemeClr val="tx1"/>
                </a:solidFill>
                <a:latin typeface="Arial" panose="020B0604020202020204" pitchFamily="34" charset="0"/>
                <a:ea typeface="ＭＳ Ｐゴシック" panose="020B0600070205080204" pitchFamily="50" charset="-128"/>
              </a:defRPr>
            </a:lvl4pPr>
            <a:lvl5pPr marL="2057400" indent="-228600" defTabSz="915988">
              <a:defRPr kumimoji="1">
                <a:solidFill>
                  <a:schemeClr val="tx1"/>
                </a:solidFill>
                <a:latin typeface="Arial" panose="020B0604020202020204" pitchFamily="34" charset="0"/>
                <a:ea typeface="ＭＳ Ｐゴシック" panose="020B0600070205080204" pitchFamily="50" charset="-128"/>
              </a:defRPr>
            </a:lvl5pPr>
            <a:lvl6pPr marL="25146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7255273B-E885-4C5A-9737-EDC069947497}"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5988" rtl="0" eaLnBrk="1" fontAlgn="auto" latinLnBrk="0" hangingPunct="1">
                <a:lnSpc>
                  <a:spcPct val="100000"/>
                </a:lnSpc>
                <a:spcBef>
                  <a:spcPts val="0"/>
                </a:spcBef>
                <a:spcAft>
                  <a:spcPts val="0"/>
                </a:spcAft>
                <a:buClrTx/>
                <a:buSzTx/>
                <a:buFontTx/>
                <a:buNone/>
                <a:tabLst/>
                <a:defRPr/>
              </a:pPr>
              <a:t>29</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89345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kumimoji="1">
                <a:solidFill>
                  <a:schemeClr val="tx1"/>
                </a:solidFill>
                <a:latin typeface="Arial" panose="020B0604020202020204" pitchFamily="34" charset="0"/>
                <a:ea typeface="ＭＳ Ｐゴシック" panose="020B0600070205080204" pitchFamily="50" charset="-128"/>
              </a:defRPr>
            </a:lvl1pPr>
            <a:lvl2pPr marL="742950" indent="-285750" defTabSz="915988">
              <a:defRPr kumimoji="1">
                <a:solidFill>
                  <a:schemeClr val="tx1"/>
                </a:solidFill>
                <a:latin typeface="Arial" panose="020B0604020202020204" pitchFamily="34" charset="0"/>
                <a:ea typeface="ＭＳ Ｐゴシック" panose="020B0600070205080204" pitchFamily="50" charset="-128"/>
              </a:defRPr>
            </a:lvl2pPr>
            <a:lvl3pPr marL="1143000" indent="-228600" defTabSz="915988">
              <a:defRPr kumimoji="1">
                <a:solidFill>
                  <a:schemeClr val="tx1"/>
                </a:solidFill>
                <a:latin typeface="Arial" panose="020B0604020202020204" pitchFamily="34" charset="0"/>
                <a:ea typeface="ＭＳ Ｐゴシック" panose="020B0600070205080204" pitchFamily="50" charset="-128"/>
              </a:defRPr>
            </a:lvl3pPr>
            <a:lvl4pPr marL="1600200" indent="-228600" defTabSz="915988">
              <a:defRPr kumimoji="1">
                <a:solidFill>
                  <a:schemeClr val="tx1"/>
                </a:solidFill>
                <a:latin typeface="Arial" panose="020B0604020202020204" pitchFamily="34" charset="0"/>
                <a:ea typeface="ＭＳ Ｐゴシック" panose="020B0600070205080204" pitchFamily="50" charset="-128"/>
              </a:defRPr>
            </a:lvl4pPr>
            <a:lvl5pPr marL="2057400" indent="-228600" defTabSz="915988">
              <a:defRPr kumimoji="1">
                <a:solidFill>
                  <a:schemeClr val="tx1"/>
                </a:solidFill>
                <a:latin typeface="Arial" panose="020B0604020202020204" pitchFamily="34" charset="0"/>
                <a:ea typeface="ＭＳ Ｐゴシック" panose="020B0600070205080204" pitchFamily="50" charset="-128"/>
              </a:defRPr>
            </a:lvl5pPr>
            <a:lvl6pPr marL="25146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7255273B-E885-4C5A-9737-EDC069947497}"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5988" rtl="0" eaLnBrk="1" fontAlgn="auto" latinLnBrk="0" hangingPunct="1">
                <a:lnSpc>
                  <a:spcPct val="100000"/>
                </a:lnSpc>
                <a:spcBef>
                  <a:spcPts val="0"/>
                </a:spcBef>
                <a:spcAft>
                  <a:spcPts val="0"/>
                </a:spcAft>
                <a:buClrTx/>
                <a:buSzTx/>
                <a:buFontTx/>
                <a:buNone/>
                <a:tabLst/>
                <a:defRPr/>
              </a:pPr>
              <a:t>30</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08424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kumimoji="1">
                <a:solidFill>
                  <a:schemeClr val="tx1"/>
                </a:solidFill>
                <a:latin typeface="Arial" panose="020B0604020202020204" pitchFamily="34" charset="0"/>
                <a:ea typeface="ＭＳ Ｐゴシック" panose="020B0600070205080204" pitchFamily="50" charset="-128"/>
              </a:defRPr>
            </a:lvl1pPr>
            <a:lvl2pPr marL="742950" indent="-285750" defTabSz="915988">
              <a:defRPr kumimoji="1">
                <a:solidFill>
                  <a:schemeClr val="tx1"/>
                </a:solidFill>
                <a:latin typeface="Arial" panose="020B0604020202020204" pitchFamily="34" charset="0"/>
                <a:ea typeface="ＭＳ Ｐゴシック" panose="020B0600070205080204" pitchFamily="50" charset="-128"/>
              </a:defRPr>
            </a:lvl2pPr>
            <a:lvl3pPr marL="1143000" indent="-228600" defTabSz="915988">
              <a:defRPr kumimoji="1">
                <a:solidFill>
                  <a:schemeClr val="tx1"/>
                </a:solidFill>
                <a:latin typeface="Arial" panose="020B0604020202020204" pitchFamily="34" charset="0"/>
                <a:ea typeface="ＭＳ Ｐゴシック" panose="020B0600070205080204" pitchFamily="50" charset="-128"/>
              </a:defRPr>
            </a:lvl3pPr>
            <a:lvl4pPr marL="1600200" indent="-228600" defTabSz="915988">
              <a:defRPr kumimoji="1">
                <a:solidFill>
                  <a:schemeClr val="tx1"/>
                </a:solidFill>
                <a:latin typeface="Arial" panose="020B0604020202020204" pitchFamily="34" charset="0"/>
                <a:ea typeface="ＭＳ Ｐゴシック" panose="020B0600070205080204" pitchFamily="50" charset="-128"/>
              </a:defRPr>
            </a:lvl4pPr>
            <a:lvl5pPr marL="2057400" indent="-228600" defTabSz="915988">
              <a:defRPr kumimoji="1">
                <a:solidFill>
                  <a:schemeClr val="tx1"/>
                </a:solidFill>
                <a:latin typeface="Arial" panose="020B0604020202020204" pitchFamily="34" charset="0"/>
                <a:ea typeface="ＭＳ Ｐゴシック" panose="020B0600070205080204" pitchFamily="50" charset="-128"/>
              </a:defRPr>
            </a:lvl5pPr>
            <a:lvl6pPr marL="25146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7255273B-E885-4C5A-9737-EDC069947497}"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5988" rtl="0" eaLnBrk="1" fontAlgn="auto" latinLnBrk="0" hangingPunct="1">
                <a:lnSpc>
                  <a:spcPct val="100000"/>
                </a:lnSpc>
                <a:spcBef>
                  <a:spcPts val="0"/>
                </a:spcBef>
                <a:spcAft>
                  <a:spcPts val="0"/>
                </a:spcAft>
                <a:buClrTx/>
                <a:buSzTx/>
                <a:buFontTx/>
                <a:buNone/>
                <a:tabLst/>
                <a:defRPr/>
              </a:pPr>
              <a:t>31</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2892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kumimoji="1">
                <a:solidFill>
                  <a:schemeClr val="tx1"/>
                </a:solidFill>
                <a:latin typeface="Arial" panose="020B0604020202020204" pitchFamily="34" charset="0"/>
                <a:ea typeface="ＭＳ Ｐゴシック" panose="020B0600070205080204" pitchFamily="50" charset="-128"/>
              </a:defRPr>
            </a:lvl1pPr>
            <a:lvl2pPr marL="742950" indent="-285750" defTabSz="915988">
              <a:defRPr kumimoji="1">
                <a:solidFill>
                  <a:schemeClr val="tx1"/>
                </a:solidFill>
                <a:latin typeface="Arial" panose="020B0604020202020204" pitchFamily="34" charset="0"/>
                <a:ea typeface="ＭＳ Ｐゴシック" panose="020B0600070205080204" pitchFamily="50" charset="-128"/>
              </a:defRPr>
            </a:lvl2pPr>
            <a:lvl3pPr marL="1143000" indent="-228600" defTabSz="915988">
              <a:defRPr kumimoji="1">
                <a:solidFill>
                  <a:schemeClr val="tx1"/>
                </a:solidFill>
                <a:latin typeface="Arial" panose="020B0604020202020204" pitchFamily="34" charset="0"/>
                <a:ea typeface="ＭＳ Ｐゴシック" panose="020B0600070205080204" pitchFamily="50" charset="-128"/>
              </a:defRPr>
            </a:lvl3pPr>
            <a:lvl4pPr marL="1600200" indent="-228600" defTabSz="915988">
              <a:defRPr kumimoji="1">
                <a:solidFill>
                  <a:schemeClr val="tx1"/>
                </a:solidFill>
                <a:latin typeface="Arial" panose="020B0604020202020204" pitchFamily="34" charset="0"/>
                <a:ea typeface="ＭＳ Ｐゴシック" panose="020B0600070205080204" pitchFamily="50" charset="-128"/>
              </a:defRPr>
            </a:lvl4pPr>
            <a:lvl5pPr marL="2057400" indent="-228600" defTabSz="915988">
              <a:defRPr kumimoji="1">
                <a:solidFill>
                  <a:schemeClr val="tx1"/>
                </a:solidFill>
                <a:latin typeface="Arial" panose="020B0604020202020204" pitchFamily="34" charset="0"/>
                <a:ea typeface="ＭＳ Ｐゴシック" panose="020B0600070205080204" pitchFamily="50" charset="-128"/>
              </a:defRPr>
            </a:lvl5pPr>
            <a:lvl6pPr marL="25146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7255273B-E885-4C5A-9737-EDC069947497}"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5988" rtl="0" eaLnBrk="1" fontAlgn="auto" latinLnBrk="0" hangingPunct="1">
                <a:lnSpc>
                  <a:spcPct val="100000"/>
                </a:lnSpc>
                <a:spcBef>
                  <a:spcPts val="0"/>
                </a:spcBef>
                <a:spcAft>
                  <a:spcPts val="0"/>
                </a:spcAft>
                <a:buClrTx/>
                <a:buSzTx/>
                <a:buFontTx/>
                <a:buNone/>
                <a:tabLst/>
                <a:defRPr/>
              </a:pPr>
              <a:t>32</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15344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kumimoji="1">
                <a:solidFill>
                  <a:schemeClr val="tx1"/>
                </a:solidFill>
                <a:latin typeface="Arial" panose="020B0604020202020204" pitchFamily="34" charset="0"/>
                <a:ea typeface="ＭＳ Ｐゴシック" panose="020B0600070205080204" pitchFamily="50" charset="-128"/>
              </a:defRPr>
            </a:lvl1pPr>
            <a:lvl2pPr marL="742950" indent="-285750" defTabSz="915988">
              <a:defRPr kumimoji="1">
                <a:solidFill>
                  <a:schemeClr val="tx1"/>
                </a:solidFill>
                <a:latin typeface="Arial" panose="020B0604020202020204" pitchFamily="34" charset="0"/>
                <a:ea typeface="ＭＳ Ｐゴシック" panose="020B0600070205080204" pitchFamily="50" charset="-128"/>
              </a:defRPr>
            </a:lvl2pPr>
            <a:lvl3pPr marL="1143000" indent="-228600" defTabSz="915988">
              <a:defRPr kumimoji="1">
                <a:solidFill>
                  <a:schemeClr val="tx1"/>
                </a:solidFill>
                <a:latin typeface="Arial" panose="020B0604020202020204" pitchFamily="34" charset="0"/>
                <a:ea typeface="ＭＳ Ｐゴシック" panose="020B0600070205080204" pitchFamily="50" charset="-128"/>
              </a:defRPr>
            </a:lvl3pPr>
            <a:lvl4pPr marL="1600200" indent="-228600" defTabSz="915988">
              <a:defRPr kumimoji="1">
                <a:solidFill>
                  <a:schemeClr val="tx1"/>
                </a:solidFill>
                <a:latin typeface="Arial" panose="020B0604020202020204" pitchFamily="34" charset="0"/>
                <a:ea typeface="ＭＳ Ｐゴシック" panose="020B0600070205080204" pitchFamily="50" charset="-128"/>
              </a:defRPr>
            </a:lvl4pPr>
            <a:lvl5pPr marL="2057400" indent="-228600" defTabSz="915988">
              <a:defRPr kumimoji="1">
                <a:solidFill>
                  <a:schemeClr val="tx1"/>
                </a:solidFill>
                <a:latin typeface="Arial" panose="020B0604020202020204" pitchFamily="34" charset="0"/>
                <a:ea typeface="ＭＳ Ｐゴシック" panose="020B0600070205080204" pitchFamily="50" charset="-128"/>
              </a:defRPr>
            </a:lvl5pPr>
            <a:lvl6pPr marL="25146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5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7255273B-E885-4C5A-9737-EDC069947497}"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5988" rtl="0" eaLnBrk="1" fontAlgn="auto" latinLnBrk="0" hangingPunct="1">
                <a:lnSpc>
                  <a:spcPct val="100000"/>
                </a:lnSpc>
                <a:spcBef>
                  <a:spcPts val="0"/>
                </a:spcBef>
                <a:spcAft>
                  <a:spcPts val="0"/>
                </a:spcAft>
                <a:buClrTx/>
                <a:buSzTx/>
                <a:buFontTx/>
                <a:buNone/>
                <a:tabLst/>
                <a:defRPr/>
              </a:pPr>
              <a:t>33</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47665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29D5320-2F5F-4139-86AE-25CE317D3C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96275B30-44BB-4150-AB3D-E92F2C144BD6}"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34</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0659" name="Rectangle 2">
            <a:extLst>
              <a:ext uri="{FF2B5EF4-FFF2-40B4-BE49-F238E27FC236}">
                <a16:creationId xmlns:a16="http://schemas.microsoft.com/office/drawing/2014/main" id="{13AF10F6-BC0C-435C-B432-C91F2327F725}"/>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0F789174-97AF-4846-9E88-7421E37C1A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extLst>
      <p:ext uri="{BB962C8B-B14F-4D97-AF65-F5344CB8AC3E}">
        <p14:creationId xmlns:p14="http://schemas.microsoft.com/office/powerpoint/2010/main" val="2183035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54088">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88CD5CA4-4B9C-4B8A-B3D2-408EEE8988C6}"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39</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ja-JP" altLang="en-US"/>
              <a:t>それぞれの項目についてもうすこし詳しく説明</a:t>
            </a:r>
            <a:endParaRPr lang="en-US" altLang="ja-JP"/>
          </a:p>
          <a:p>
            <a:pPr eaLnBrk="1" hangingPunct="1"/>
            <a:r>
              <a:rPr lang="ja-JP" altLang="en-US"/>
              <a:t>項目と目的を表にした</a:t>
            </a:r>
            <a:endParaRPr lang="en-US" altLang="ja-JP"/>
          </a:p>
          <a:p>
            <a:pPr eaLnBrk="1" hangingPunct="1"/>
            <a:r>
              <a:rPr lang="en-US" altLang="ja-JP"/>
              <a:t>A</a:t>
            </a:r>
            <a:r>
              <a:rPr lang="ja-JP" altLang="en-US"/>
              <a:t>が・・・で</a:t>
            </a:r>
            <a:r>
              <a:rPr lang="en-US" altLang="ja-JP"/>
              <a:t>B</a:t>
            </a:r>
            <a:r>
              <a:rPr lang="ja-JP" altLang="en-US"/>
              <a:t>が・・・で</a:t>
            </a:r>
            <a:r>
              <a:rPr lang="en-US" altLang="ja-JP"/>
              <a:t>C</a:t>
            </a:r>
            <a:r>
              <a:rPr lang="ja-JP" altLang="en-US"/>
              <a:t>が・・・。</a:t>
            </a:r>
            <a:endParaRPr lang="en-US" altLang="ja-JP"/>
          </a:p>
          <a:p>
            <a:pPr eaLnBrk="1" hangingPunct="1"/>
            <a:r>
              <a:rPr lang="ja-JP" altLang="en-US"/>
              <a:t>まず基礎情報。基本的に実態把握のため。（</a:t>
            </a:r>
            <a:r>
              <a:rPr lang="en-US" altLang="ja-JP"/>
              <a:t>A</a:t>
            </a:r>
            <a:r>
              <a:rPr lang="ja-JP" altLang="en-US"/>
              <a:t>）</a:t>
            </a:r>
            <a:endParaRPr lang="en-US" altLang="ja-JP"/>
          </a:p>
          <a:p>
            <a:pPr eaLnBrk="1" hangingPunct="1"/>
            <a:r>
              <a:rPr lang="ja-JP" altLang="en-US"/>
              <a:t>ここで一人暮らしの大学生に対象をしぼるため一人暮らしかどうかを聞く。</a:t>
            </a:r>
            <a:endParaRPr lang="en-US" altLang="ja-JP"/>
          </a:p>
          <a:p>
            <a:pPr eaLnBrk="1" hangingPunct="1"/>
            <a:r>
              <a:rPr lang="ja-JP" altLang="en-US"/>
              <a:t>あと住まいを聞くことでロッカー設置位置の参考にする。これが</a:t>
            </a:r>
            <a:r>
              <a:rPr lang="en-US" altLang="ja-JP"/>
              <a:t>B</a:t>
            </a:r>
          </a:p>
          <a:p>
            <a:pPr eaLnBrk="1" hangingPunct="1"/>
            <a:endParaRPr lang="en-US" altLang="ja-JP"/>
          </a:p>
        </p:txBody>
      </p:sp>
    </p:spTree>
    <p:extLst>
      <p:ext uri="{BB962C8B-B14F-4D97-AF65-F5344CB8AC3E}">
        <p14:creationId xmlns:p14="http://schemas.microsoft.com/office/powerpoint/2010/main" val="31888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29D5320-2F5F-4139-86AE-25CE317D3C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96275B30-44BB-4150-AB3D-E92F2C144BD6}"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42</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0659" name="Rectangle 2">
            <a:extLst>
              <a:ext uri="{FF2B5EF4-FFF2-40B4-BE49-F238E27FC236}">
                <a16:creationId xmlns:a16="http://schemas.microsoft.com/office/drawing/2014/main" id="{13AF10F6-BC0C-435C-B432-C91F2327F725}"/>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0F789174-97AF-4846-9E88-7421E37C1A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extLst>
      <p:ext uri="{BB962C8B-B14F-4D97-AF65-F5344CB8AC3E}">
        <p14:creationId xmlns:p14="http://schemas.microsoft.com/office/powerpoint/2010/main" val="580761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2964D610-D2DE-4455-8039-BA1F8A46A9D5}" type="slidenum">
              <a:rPr lang="en-US" altLang="ja-JP" smtClean="0">
                <a:solidFill>
                  <a:srgbClr val="000000"/>
                </a:solidFill>
              </a:rPr>
              <a:pPr/>
              <a:t>43</a:t>
            </a:fld>
            <a:endParaRPr lang="en-US" altLang="ja-JP">
              <a:solidFill>
                <a:srgbClr val="000000"/>
              </a:solidFill>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それぞれの項目についてもうすこし詳しく説明</a:t>
            </a:r>
            <a:endParaRPr lang="en-US" altLang="ja-JP" dirty="0">
              <a:latin typeface="Arial" panose="020B0604020202020204" pitchFamily="34" charset="0"/>
            </a:endParaRPr>
          </a:p>
          <a:p>
            <a:pPr eaLnBrk="1" hangingPunct="1"/>
            <a:r>
              <a:rPr lang="ja-JP" altLang="en-US" dirty="0">
                <a:latin typeface="Arial" panose="020B0604020202020204" pitchFamily="34" charset="0"/>
              </a:rPr>
              <a:t>項目と目的を表にした</a:t>
            </a:r>
            <a:endParaRPr lang="en-US" altLang="ja-JP" dirty="0">
              <a:latin typeface="Arial" panose="020B0604020202020204" pitchFamily="34" charset="0"/>
            </a:endParaRPr>
          </a:p>
          <a:p>
            <a:pPr eaLnBrk="1" hangingPunct="1"/>
            <a:r>
              <a:rPr lang="en-US" altLang="ja-JP" dirty="0">
                <a:latin typeface="Arial" panose="020B0604020202020204" pitchFamily="34" charset="0"/>
              </a:rPr>
              <a:t>A</a:t>
            </a:r>
            <a:r>
              <a:rPr lang="ja-JP" altLang="en-US" dirty="0">
                <a:latin typeface="Arial" panose="020B0604020202020204" pitchFamily="34" charset="0"/>
              </a:rPr>
              <a:t>が・・・で</a:t>
            </a:r>
            <a:r>
              <a:rPr lang="en-US" altLang="ja-JP" dirty="0">
                <a:latin typeface="Arial" panose="020B0604020202020204" pitchFamily="34" charset="0"/>
              </a:rPr>
              <a:t>B</a:t>
            </a:r>
            <a:r>
              <a:rPr lang="ja-JP" altLang="en-US" dirty="0">
                <a:latin typeface="Arial" panose="020B0604020202020204" pitchFamily="34" charset="0"/>
              </a:rPr>
              <a:t>が・・・で</a:t>
            </a:r>
            <a:r>
              <a:rPr lang="en-US" altLang="ja-JP" dirty="0">
                <a:latin typeface="Arial" panose="020B0604020202020204" pitchFamily="34" charset="0"/>
              </a:rPr>
              <a:t>C</a:t>
            </a:r>
            <a:r>
              <a:rPr lang="ja-JP" altLang="en-US" dirty="0">
                <a:latin typeface="Arial" panose="020B0604020202020204" pitchFamily="34" charset="0"/>
              </a:rPr>
              <a:t>が・・・。</a:t>
            </a:r>
            <a:endParaRPr lang="en-US" altLang="ja-JP" dirty="0">
              <a:latin typeface="Arial" panose="020B0604020202020204" pitchFamily="34" charset="0"/>
            </a:endParaRPr>
          </a:p>
          <a:p>
            <a:pPr eaLnBrk="1" hangingPunct="1"/>
            <a:r>
              <a:rPr lang="ja-JP" altLang="en-US" dirty="0">
                <a:latin typeface="Arial" panose="020B0604020202020204" pitchFamily="34" charset="0"/>
              </a:rPr>
              <a:t>まず基礎情報。基本的に実態把握のため。（</a:t>
            </a:r>
            <a:r>
              <a:rPr lang="en-US" altLang="ja-JP" dirty="0">
                <a:latin typeface="Arial" panose="020B0604020202020204" pitchFamily="34" charset="0"/>
              </a:rPr>
              <a:t>A</a:t>
            </a:r>
            <a:r>
              <a:rPr lang="ja-JP" altLang="en-US" dirty="0">
                <a:latin typeface="Arial" panose="020B0604020202020204" pitchFamily="34" charset="0"/>
              </a:rPr>
              <a:t>）</a:t>
            </a:r>
            <a:endParaRPr lang="en-US" altLang="ja-JP" dirty="0">
              <a:latin typeface="Arial" panose="020B0604020202020204" pitchFamily="34" charset="0"/>
            </a:endParaRPr>
          </a:p>
          <a:p>
            <a:pPr eaLnBrk="1" hangingPunct="1"/>
            <a:r>
              <a:rPr lang="ja-JP" altLang="en-US" dirty="0">
                <a:latin typeface="Arial" panose="020B0604020202020204" pitchFamily="34" charset="0"/>
              </a:rPr>
              <a:t>ここで一人暮らしの大学生に対象をしぼるため一人暮らしかどうかを聞く。</a:t>
            </a:r>
            <a:endParaRPr lang="en-US" altLang="ja-JP" dirty="0">
              <a:latin typeface="Arial" panose="020B0604020202020204" pitchFamily="34" charset="0"/>
            </a:endParaRPr>
          </a:p>
          <a:p>
            <a:pPr eaLnBrk="1" hangingPunct="1"/>
            <a:r>
              <a:rPr lang="ja-JP" altLang="en-US" dirty="0">
                <a:latin typeface="Arial" panose="020B0604020202020204" pitchFamily="34" charset="0"/>
              </a:rPr>
              <a:t>あと住まいを聞くことでロッカー設置位置の参考にする。これが</a:t>
            </a:r>
            <a:r>
              <a:rPr lang="en-US" altLang="ja-JP" dirty="0">
                <a:latin typeface="Arial" panose="020B0604020202020204" pitchFamily="34" charset="0"/>
              </a:rPr>
              <a:t>B</a:t>
            </a:r>
          </a:p>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121568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29D5320-2F5F-4139-86AE-25CE317D3C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96275B30-44BB-4150-AB3D-E92F2C144BD6}"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3</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0659" name="Rectangle 2">
            <a:extLst>
              <a:ext uri="{FF2B5EF4-FFF2-40B4-BE49-F238E27FC236}">
                <a16:creationId xmlns:a16="http://schemas.microsoft.com/office/drawing/2014/main" id="{13AF10F6-BC0C-435C-B432-C91F2327F725}"/>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0F789174-97AF-4846-9E88-7421E37C1A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extLst>
      <p:ext uri="{BB962C8B-B14F-4D97-AF65-F5344CB8AC3E}">
        <p14:creationId xmlns:p14="http://schemas.microsoft.com/office/powerpoint/2010/main" val="989945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29D5320-2F5F-4139-86AE-25CE317D3C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96275B30-44BB-4150-AB3D-E92F2C144BD6}"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46</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0659" name="Rectangle 2">
            <a:extLst>
              <a:ext uri="{FF2B5EF4-FFF2-40B4-BE49-F238E27FC236}">
                <a16:creationId xmlns:a16="http://schemas.microsoft.com/office/drawing/2014/main" id="{13AF10F6-BC0C-435C-B432-C91F2327F725}"/>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0F789174-97AF-4846-9E88-7421E37C1A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extLst>
      <p:ext uri="{BB962C8B-B14F-4D97-AF65-F5344CB8AC3E}">
        <p14:creationId xmlns:p14="http://schemas.microsoft.com/office/powerpoint/2010/main" val="276521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もうやったこととこれからやるところがパッと見で分かるように</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34B5C14-875D-4ED3-9223-1F9DAB524EA4}" type="slidenum">
              <a:rPr kumimoji="1" lang="ja-JP" altLang="en-US" smtClean="0"/>
              <a:t>47</a:t>
            </a:fld>
            <a:endParaRPr kumimoji="1" lang="ja-JP" altLang="en-US"/>
          </a:p>
        </p:txBody>
      </p:sp>
    </p:spTree>
    <p:extLst>
      <p:ext uri="{BB962C8B-B14F-4D97-AF65-F5344CB8AC3E}">
        <p14:creationId xmlns:p14="http://schemas.microsoft.com/office/powerpoint/2010/main" val="3002529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29D5320-2F5F-4139-86AE-25CE317D3C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96275B30-44BB-4150-AB3D-E92F2C144BD6}"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48</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0659" name="Rectangle 2">
            <a:extLst>
              <a:ext uri="{FF2B5EF4-FFF2-40B4-BE49-F238E27FC236}">
                <a16:creationId xmlns:a16="http://schemas.microsoft.com/office/drawing/2014/main" id="{13AF10F6-BC0C-435C-B432-C91F2327F725}"/>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0F789174-97AF-4846-9E88-7421E37C1A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extLst>
      <p:ext uri="{BB962C8B-B14F-4D97-AF65-F5344CB8AC3E}">
        <p14:creationId xmlns:p14="http://schemas.microsoft.com/office/powerpoint/2010/main" val="4116499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29D5320-2F5F-4139-86AE-25CE317D3C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96275B30-44BB-4150-AB3D-E92F2C144BD6}"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52</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0659" name="Rectangle 2">
            <a:extLst>
              <a:ext uri="{FF2B5EF4-FFF2-40B4-BE49-F238E27FC236}">
                <a16:creationId xmlns:a16="http://schemas.microsoft.com/office/drawing/2014/main" id="{13AF10F6-BC0C-435C-B432-C91F2327F725}"/>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0F789174-97AF-4846-9E88-7421E37C1A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extLst>
      <p:ext uri="{BB962C8B-B14F-4D97-AF65-F5344CB8AC3E}">
        <p14:creationId xmlns:p14="http://schemas.microsoft.com/office/powerpoint/2010/main" val="1389125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005304BE-66DF-4E10-AFE7-6B5C9D6F91B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B86D23D4-7B3B-4942-B960-FB48A6386071}"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53</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7043" name="Rectangle 2">
            <a:extLst>
              <a:ext uri="{FF2B5EF4-FFF2-40B4-BE49-F238E27FC236}">
                <a16:creationId xmlns:a16="http://schemas.microsoft.com/office/drawing/2014/main" id="{4609CEFE-AB8D-4319-B03C-97FEE8756690}"/>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46E7E71B-DCA1-4442-A1F1-807468BA05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リスク工学専攻を知っている人</a:t>
            </a:r>
            <a:r>
              <a:rPr lang="en-US" altLang="ja-JP"/>
              <a:t>､</a:t>
            </a:r>
            <a:r>
              <a:rPr lang="ja-JP" altLang="en-US"/>
              <a:t>手を挙げて！と認知度を確かめる</a:t>
            </a:r>
            <a:r>
              <a:rPr lang="en-US" altLang="ja-JP"/>
              <a:t>｡</a:t>
            </a:r>
          </a:p>
        </p:txBody>
      </p:sp>
    </p:spTree>
    <p:extLst>
      <p:ext uri="{BB962C8B-B14F-4D97-AF65-F5344CB8AC3E}">
        <p14:creationId xmlns:p14="http://schemas.microsoft.com/office/powerpoint/2010/main" val="4244211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22799288-B9A7-4717-9541-024F2DB48428}"/>
              </a:ext>
            </a:extLst>
          </p:cNvPr>
          <p:cNvSpPr>
            <a:spLocks noGrp="1" noRot="1" noChangeAspect="1" noTextEdit="1"/>
          </p:cNvSpPr>
          <p:nvPr>
            <p:ph type="sldImg"/>
          </p:nvPr>
        </p:nvSpPr>
        <p:spPr>
          <a:xfrm>
            <a:off x="990600" y="766763"/>
            <a:ext cx="5116513" cy="3836987"/>
          </a:xfrm>
          <a:ln/>
        </p:spPr>
      </p:sp>
      <p:sp>
        <p:nvSpPr>
          <p:cNvPr id="84995" name="Rectangle 3">
            <a:extLst>
              <a:ext uri="{FF2B5EF4-FFF2-40B4-BE49-F238E27FC236}">
                <a16:creationId xmlns:a16="http://schemas.microsoft.com/office/drawing/2014/main" id="{3DA39544-3EE0-4688-B543-DEF1D75CB25E}"/>
              </a:ext>
            </a:extLst>
          </p:cNvPr>
          <p:cNvSpPr>
            <a:spLocks noGrp="1"/>
          </p:cNvSpPr>
          <p:nvPr>
            <p:ph type="body" idx="1"/>
          </p:nvPr>
        </p:nvSpPr>
        <p:spPr>
          <a:xfrm>
            <a:off x="711200" y="4859338"/>
            <a:ext cx="5676900" cy="460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112469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005304BE-66DF-4E10-AFE7-6B5C9D6F91B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B86D23D4-7B3B-4942-B960-FB48A6386071}"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55</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7043" name="Rectangle 2">
            <a:extLst>
              <a:ext uri="{FF2B5EF4-FFF2-40B4-BE49-F238E27FC236}">
                <a16:creationId xmlns:a16="http://schemas.microsoft.com/office/drawing/2014/main" id="{4609CEFE-AB8D-4319-B03C-97FEE8756690}"/>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46E7E71B-DCA1-4442-A1F1-807468BA05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リスク工学専攻を知っている人</a:t>
            </a:r>
            <a:r>
              <a:rPr lang="en-US" altLang="ja-JP"/>
              <a:t>､</a:t>
            </a:r>
            <a:r>
              <a:rPr lang="ja-JP" altLang="en-US"/>
              <a:t>手を挙げて！と認知度を確かめる</a:t>
            </a:r>
            <a:r>
              <a:rPr lang="en-US" altLang="ja-JP"/>
              <a:t>｡</a:t>
            </a:r>
          </a:p>
        </p:txBody>
      </p:sp>
    </p:spTree>
    <p:extLst>
      <p:ext uri="{BB962C8B-B14F-4D97-AF65-F5344CB8AC3E}">
        <p14:creationId xmlns:p14="http://schemas.microsoft.com/office/powerpoint/2010/main" val="3648555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22799288-B9A7-4717-9541-024F2DB48428}"/>
              </a:ext>
            </a:extLst>
          </p:cNvPr>
          <p:cNvSpPr>
            <a:spLocks noGrp="1" noRot="1" noChangeAspect="1" noTextEdit="1"/>
          </p:cNvSpPr>
          <p:nvPr>
            <p:ph type="sldImg"/>
          </p:nvPr>
        </p:nvSpPr>
        <p:spPr>
          <a:xfrm>
            <a:off x="990600" y="766763"/>
            <a:ext cx="5116513" cy="3836987"/>
          </a:xfrm>
          <a:ln/>
        </p:spPr>
      </p:sp>
      <p:sp>
        <p:nvSpPr>
          <p:cNvPr id="84995" name="Rectangle 3">
            <a:extLst>
              <a:ext uri="{FF2B5EF4-FFF2-40B4-BE49-F238E27FC236}">
                <a16:creationId xmlns:a16="http://schemas.microsoft.com/office/drawing/2014/main" id="{3DA39544-3EE0-4688-B543-DEF1D75CB25E}"/>
              </a:ext>
            </a:extLst>
          </p:cNvPr>
          <p:cNvSpPr>
            <a:spLocks noGrp="1"/>
          </p:cNvSpPr>
          <p:nvPr>
            <p:ph type="body" idx="1"/>
          </p:nvPr>
        </p:nvSpPr>
        <p:spPr>
          <a:xfrm>
            <a:off x="711200" y="4859338"/>
            <a:ext cx="5676900" cy="460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47463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notes"/>
          <p:cNvSpPr txBox="1">
            <a:spLocks noGrp="1"/>
          </p:cNvSpPr>
          <p:nvPr>
            <p:ph type="body" idx="1"/>
          </p:nvPr>
        </p:nvSpPr>
        <p:spPr>
          <a:xfrm>
            <a:off x="679464" y="4715407"/>
            <a:ext cx="5438748" cy="446901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200" name="Google Shape;200;p5: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95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txBox="1">
            <a:spLocks noGrp="1"/>
          </p:cNvSpPr>
          <p:nvPr>
            <p:ph type="body" idx="1"/>
          </p:nvPr>
        </p:nvSpPr>
        <p:spPr>
          <a:xfrm>
            <a:off x="679464" y="4715407"/>
            <a:ext cx="5438748" cy="446901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r>
              <a:rPr lang="ja-JP" altLang="en-US" dirty="0" smtClean="0"/>
              <a:t>８・９で反対派と擁護派に分かれる</a:t>
            </a:r>
            <a:endParaRPr lang="en-US" altLang="ja-JP" dirty="0" smtClean="0"/>
          </a:p>
          <a:p>
            <a:pPr marL="0" lvl="0" indent="0" algn="l" rtl="0">
              <a:spcBef>
                <a:spcPts val="360"/>
              </a:spcBef>
              <a:spcAft>
                <a:spcPts val="0"/>
              </a:spcAft>
              <a:buNone/>
            </a:pPr>
            <a:r>
              <a:rPr lang="ja-JP" altLang="en-US" dirty="0" smtClean="0"/>
              <a:t>ここからは擁護派の意見を見ていきましょうって感じに切り替えをわかりやすく伝えた方がよい</a:t>
            </a:r>
            <a:endParaRPr dirty="0"/>
          </a:p>
        </p:txBody>
      </p:sp>
      <p:sp>
        <p:nvSpPr>
          <p:cNvPr id="217" name="Google Shape;217;p6: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223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txBox="1">
            <a:spLocks noGrp="1"/>
          </p:cNvSpPr>
          <p:nvPr>
            <p:ph type="body" idx="1"/>
          </p:nvPr>
        </p:nvSpPr>
        <p:spPr>
          <a:xfrm>
            <a:off x="679464" y="4715407"/>
            <a:ext cx="5438748" cy="446901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230" name="Google Shape;230;p7: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547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a:extLst>
              <a:ext uri="{FF2B5EF4-FFF2-40B4-BE49-F238E27FC236}">
                <a16:creationId xmlns:a16="http://schemas.microsoft.com/office/drawing/2014/main" id="{1B794A9B-F08D-4C7B-9F71-996D9566F2AB}"/>
              </a:ext>
            </a:extLst>
          </p:cNvPr>
          <p:cNvSpPr>
            <a:spLocks noGrp="1" noRot="1" noChangeAspect="1" noTextEdit="1"/>
          </p:cNvSpPr>
          <p:nvPr>
            <p:ph type="sldImg"/>
          </p:nvPr>
        </p:nvSpPr>
        <p:spPr>
          <a:ln/>
        </p:spPr>
      </p:sp>
      <p:sp>
        <p:nvSpPr>
          <p:cNvPr id="73731" name="ノート プレースホルダ 2">
            <a:extLst>
              <a:ext uri="{FF2B5EF4-FFF2-40B4-BE49-F238E27FC236}">
                <a16:creationId xmlns:a16="http://schemas.microsoft.com/office/drawing/2014/main" id="{2B46D165-1993-4EDB-AD38-A6DACF4E58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目的は企業目線と利用者目線の二つに分けました。</a:t>
            </a:r>
            <a:endParaRPr lang="en-US" altLang="ja-JP" dirty="0" smtClean="0"/>
          </a:p>
          <a:p>
            <a:pPr eaLnBrk="1" hangingPunct="1"/>
            <a:r>
              <a:rPr lang="ja-JP" altLang="en-US" dirty="0" smtClean="0"/>
              <a:t>まず、企業目線ではこれらの主張の是非を検討します</a:t>
            </a:r>
            <a:endParaRPr lang="en-US" altLang="ja-JP" dirty="0"/>
          </a:p>
        </p:txBody>
      </p:sp>
      <p:sp>
        <p:nvSpPr>
          <p:cNvPr id="73732" name="スライド番号プレースホルダ 3">
            <a:extLst>
              <a:ext uri="{FF2B5EF4-FFF2-40B4-BE49-F238E27FC236}">
                <a16:creationId xmlns:a16="http://schemas.microsoft.com/office/drawing/2014/main" id="{3909472F-624C-456A-8BA9-91FE2219EA4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2D696CBB-A087-4EC1-B779-E7F287B5D315}"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15</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1032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E02A7671-A493-4547-BBAF-3037A84A61D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E8BC324C-F736-4A71-89B2-20E7996782A2}"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16</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2947" name="Rectangle 2">
            <a:extLst>
              <a:ext uri="{FF2B5EF4-FFF2-40B4-BE49-F238E27FC236}">
                <a16:creationId xmlns:a16="http://schemas.microsoft.com/office/drawing/2014/main" id="{0049DBD8-61C0-49EA-8087-ADF58957C299}"/>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37109EA7-8488-43FB-82F1-F99A14D1C4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したがって企業目線からは、</a:t>
            </a:r>
            <a:endParaRPr lang="en-US" altLang="ja-JP" dirty="0"/>
          </a:p>
        </p:txBody>
      </p:sp>
    </p:spTree>
    <p:extLst>
      <p:ext uri="{BB962C8B-B14F-4D97-AF65-F5344CB8AC3E}">
        <p14:creationId xmlns:p14="http://schemas.microsoft.com/office/powerpoint/2010/main" val="2387918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a:extLst>
              <a:ext uri="{FF2B5EF4-FFF2-40B4-BE49-F238E27FC236}">
                <a16:creationId xmlns:a16="http://schemas.microsoft.com/office/drawing/2014/main" id="{1B794A9B-F08D-4C7B-9F71-996D9566F2AB}"/>
              </a:ext>
            </a:extLst>
          </p:cNvPr>
          <p:cNvSpPr>
            <a:spLocks noGrp="1" noRot="1" noChangeAspect="1" noTextEdit="1"/>
          </p:cNvSpPr>
          <p:nvPr>
            <p:ph type="sldImg"/>
          </p:nvPr>
        </p:nvSpPr>
        <p:spPr>
          <a:ln/>
        </p:spPr>
      </p:sp>
      <p:sp>
        <p:nvSpPr>
          <p:cNvPr id="73731" name="ノート プレースホルダ 2">
            <a:extLst>
              <a:ext uri="{FF2B5EF4-FFF2-40B4-BE49-F238E27FC236}">
                <a16:creationId xmlns:a16="http://schemas.microsoft.com/office/drawing/2014/main" id="{2B46D165-1993-4EDB-AD38-A6DACF4E58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次に利用者目線からの検討についてお話します。</a:t>
            </a:r>
            <a:endParaRPr lang="en-US" altLang="ja-JP" dirty="0" smtClean="0"/>
          </a:p>
          <a:p>
            <a:pPr eaLnBrk="1" hangingPunct="1"/>
            <a:r>
              <a:rPr lang="ja-JP" altLang="en-US" dirty="0" smtClean="0"/>
              <a:t>既往研究レビューから、</a:t>
            </a:r>
            <a:r>
              <a:rPr lang="en-US" altLang="ja-JP" dirty="0" smtClean="0"/>
              <a:t>24</a:t>
            </a:r>
            <a:r>
              <a:rPr lang="ja-JP" altLang="en-US" dirty="0" smtClean="0"/>
              <a:t>時間営業の正の外部性には・・・</a:t>
            </a:r>
            <a:endParaRPr lang="en-US" altLang="ja-JP" dirty="0"/>
          </a:p>
        </p:txBody>
      </p:sp>
      <p:sp>
        <p:nvSpPr>
          <p:cNvPr id="73732" name="スライド番号プレースホルダ 3">
            <a:extLst>
              <a:ext uri="{FF2B5EF4-FFF2-40B4-BE49-F238E27FC236}">
                <a16:creationId xmlns:a16="http://schemas.microsoft.com/office/drawing/2014/main" id="{3909472F-624C-456A-8BA9-91FE2219EA4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408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4088"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40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2D696CBB-A087-4EC1-B779-E7F287B5D315}"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17</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8065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76124D5E-B3A9-42BB-81BB-49EE8613D1BA}"/>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6D2E1D4A-C71D-42A9-8C66-1992C658C02C}"/>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AD6A3DC1-EE5D-4F4A-BD73-EB74046E5786}"/>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DE489D9-9158-4268-822D-C1580D8F1936}"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08609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182CFB2-CE15-4A63-84E1-396039640B73}"/>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749BA0D0-6026-4841-BF0C-2E52F80AE11E}"/>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F5607125-407B-4F66-A956-5924BBB8AFA0}"/>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2D75C41-80DB-4B84-8CBB-A9E8F6D86D24}"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7443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202F131-AA40-40BA-ABAC-EF96901E664A}"/>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56E3C128-66EB-4524-80C5-8AA98657DB4E}"/>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D2F84397-DDED-4EA4-98BA-AD8EEB636D7D}"/>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C51F48-F74C-4905-8983-216591B99968}"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958539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34E37E9E-651E-4FD9-B987-511A1F39F077}"/>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4" name="Rectangle 5">
            <a:extLst>
              <a:ext uri="{FF2B5EF4-FFF2-40B4-BE49-F238E27FC236}">
                <a16:creationId xmlns:a16="http://schemas.microsoft.com/office/drawing/2014/main" id="{B529AF1F-D88F-433C-9DF9-400B78DE83F0}"/>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6">
            <a:extLst>
              <a:ext uri="{FF2B5EF4-FFF2-40B4-BE49-F238E27FC236}">
                <a16:creationId xmlns:a16="http://schemas.microsoft.com/office/drawing/2014/main" id="{72A7D413-F3D8-473D-830B-A34FAD973D40}"/>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1059BBE-08CD-4F7B-96D0-AB2DB59CE3A8}"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402206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57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6F672118-F39C-42A5-BDBA-1F71211262EA}"/>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5">
            <a:extLst>
              <a:ext uri="{FF2B5EF4-FFF2-40B4-BE49-F238E27FC236}">
                <a16:creationId xmlns:a16="http://schemas.microsoft.com/office/drawing/2014/main" id="{E2F46ED0-952A-4A9B-8005-84CE36E25432}"/>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Rectangle 6">
            <a:extLst>
              <a:ext uri="{FF2B5EF4-FFF2-40B4-BE49-F238E27FC236}">
                <a16:creationId xmlns:a16="http://schemas.microsoft.com/office/drawing/2014/main" id="{14CBC973-B8CC-4D45-A768-985D7131A687}"/>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B51E2F1-4113-41D3-9705-A90EE1D8E1F0}"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7086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8229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57200" y="3938588"/>
            <a:ext cx="8229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A5096DB7-2173-4B44-9EF8-777456EEB1A9}"/>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A4204D5F-2FAB-42DA-863E-2EFF489FBD6E}"/>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7053BE6E-96EE-41D0-8BAF-DA2B920BCF42}"/>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BA1720B-42CF-42B3-A387-CE95DF95DE52}"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082228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B7794F41-DF1D-4F44-BEA0-300C507A0837}"/>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CF3BA18D-C45C-40AA-8759-CB027EFC215D}"/>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4AEC1E9B-8213-4B34-B13D-CCEF35FA5E67}"/>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1E4379B-02AE-4F06-9000-31AAC5ED2479}"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678377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a:extLst>
              <a:ext uri="{FF2B5EF4-FFF2-40B4-BE49-F238E27FC236}">
                <a16:creationId xmlns:a16="http://schemas.microsoft.com/office/drawing/2014/main" id="{92076033-1E2C-42E2-91F4-A84460CD8C49}"/>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55CA0078-02E6-4B40-AC5D-370272D56647}"/>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F11DFCEF-50A4-4ECB-A305-B088AA983D8A}"/>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55E524E-9A1C-4149-B409-B4408CDA4914}"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576661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4CD8CAF5-A366-4344-9F1F-FDDD91F5E3DD}"/>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5">
            <a:extLst>
              <a:ext uri="{FF2B5EF4-FFF2-40B4-BE49-F238E27FC236}">
                <a16:creationId xmlns:a16="http://schemas.microsoft.com/office/drawing/2014/main" id="{6F596768-8588-4637-8EF5-93A8F6562D66}"/>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6">
            <a:extLst>
              <a:ext uri="{FF2B5EF4-FFF2-40B4-BE49-F238E27FC236}">
                <a16:creationId xmlns:a16="http://schemas.microsoft.com/office/drawing/2014/main" id="{75FB7F20-E0A0-4F12-9D18-848C872F5F55}"/>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A9225B0-D711-4B42-8E35-9B899D50E4FB}"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765471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4CA43040-8DD1-403E-9A8B-6DAE480B096C}"/>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5">
            <a:extLst>
              <a:ext uri="{FF2B5EF4-FFF2-40B4-BE49-F238E27FC236}">
                <a16:creationId xmlns:a16="http://schemas.microsoft.com/office/drawing/2014/main" id="{A50CAFF3-1693-4DD0-8E97-F212E3C0B098}"/>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6">
            <a:extLst>
              <a:ext uri="{FF2B5EF4-FFF2-40B4-BE49-F238E27FC236}">
                <a16:creationId xmlns:a16="http://schemas.microsoft.com/office/drawing/2014/main" id="{8458A9B2-1A5B-4175-877F-1DC310EC97C1}"/>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9F567BD-2095-4C9B-98AB-E183E60672EA}"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868686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76124D5E-B3A9-42BB-81BB-49EE8613D1BA}"/>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6D2E1D4A-C71D-42A9-8C66-1992C658C02C}"/>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AD6A3DC1-EE5D-4F4A-BD73-EB74046E5786}"/>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DE489D9-9158-4268-822D-C1580D8F1936}"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59733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19EF3FA-E06D-425C-A942-4717C1675778}"/>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EAE5A8EF-1F00-408D-A7EA-430DBDED9EA2}"/>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AFF5995E-6F65-4621-8F93-788DFA0B5DF9}"/>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123E9BD-D57C-43FB-A8B8-DD08AA6AC029}"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170699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19EF3FA-E06D-425C-A942-4717C1675778}"/>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EAE5A8EF-1F00-408D-A7EA-430DBDED9EA2}"/>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AFF5995E-6F65-4621-8F93-788DFA0B5DF9}"/>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123E9BD-D57C-43FB-A8B8-DD08AA6AC029}"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010392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F6A511D3-E423-40FE-8F44-2FE54FC79B4A}"/>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2DC7DA18-FB3C-41D4-8755-CAE73553F51A}"/>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B61B2BBF-BA3E-487F-BDB5-5346DAEE2EB3}"/>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1737A5B-FEFD-47AC-A524-24A5B4F28F43}"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58219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8D6742B9-EEC0-442D-83FC-A2A3D00A4B4F}"/>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8C1C1EC3-4F19-4474-B3C5-88B4A72CBE05}"/>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FFEE3576-1174-4BAE-9ED7-35D7B114EE31}"/>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FB161B-0C93-4DA2-A058-586A9093245C}"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08820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00F5A020-3606-4B72-BE3E-32E921F5A1D1}"/>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5">
            <a:extLst>
              <a:ext uri="{FF2B5EF4-FFF2-40B4-BE49-F238E27FC236}">
                <a16:creationId xmlns:a16="http://schemas.microsoft.com/office/drawing/2014/main" id="{349CCBF4-3F2C-414E-83EC-8D7617B6D980}"/>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Rectangle 6">
            <a:extLst>
              <a:ext uri="{FF2B5EF4-FFF2-40B4-BE49-F238E27FC236}">
                <a16:creationId xmlns:a16="http://schemas.microsoft.com/office/drawing/2014/main" id="{147A0261-1EAE-4A24-BB6A-63BDE2A6270D}"/>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2F44970-CD89-4154-B993-6594A81CBC77}"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549800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AB42E737-56C7-4AEA-A3D3-245B5FECF1E7}"/>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4" name="Rectangle 5">
            <a:extLst>
              <a:ext uri="{FF2B5EF4-FFF2-40B4-BE49-F238E27FC236}">
                <a16:creationId xmlns:a16="http://schemas.microsoft.com/office/drawing/2014/main" id="{3AA0883C-885E-4AA6-BBD3-580DA2C89F61}"/>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6">
            <a:extLst>
              <a:ext uri="{FF2B5EF4-FFF2-40B4-BE49-F238E27FC236}">
                <a16:creationId xmlns:a16="http://schemas.microsoft.com/office/drawing/2014/main" id="{04B8A52D-30D2-4A09-A58E-EE764C335316}"/>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4BB8CE0-C396-4A54-BFD2-733651EF0230}"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171436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BE61EE-34D6-47C4-852F-E5A354398322}"/>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3" name="Rectangle 5">
            <a:extLst>
              <a:ext uri="{FF2B5EF4-FFF2-40B4-BE49-F238E27FC236}">
                <a16:creationId xmlns:a16="http://schemas.microsoft.com/office/drawing/2014/main" id="{FB270482-D44D-4158-952F-26FBF016FD23}"/>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4" name="Rectangle 6">
            <a:extLst>
              <a:ext uri="{FF2B5EF4-FFF2-40B4-BE49-F238E27FC236}">
                <a16:creationId xmlns:a16="http://schemas.microsoft.com/office/drawing/2014/main" id="{83E4D868-A224-470F-995A-D1C35C01CF1B}"/>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2341FB3-E902-4905-95FD-71EFE0193757}"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849330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FD78BF6B-316E-43D2-A6A3-444893705D6A}"/>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118D5539-A16F-40E5-A98B-7C2F887F0AFD}"/>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009E7336-16EE-4C73-AC12-ACA133915E18}"/>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DFD98EC-4C2E-4D7C-A227-57C4D0A50A74}"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700205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C125B11C-CF49-40A0-A8D5-57ADB7452E39}"/>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1FB10B99-5655-49FC-8735-797870F9D15C}"/>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A8852FD7-873B-45BF-A799-B01D782FAF5F}"/>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9EDF7ED-ED5C-459B-941E-D1C3966F5BC4}"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497987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182CFB2-CE15-4A63-84E1-396039640B73}"/>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749BA0D0-6026-4841-BF0C-2E52F80AE11E}"/>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F5607125-407B-4F66-A956-5924BBB8AFA0}"/>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2D75C41-80DB-4B84-8CBB-A9E8F6D86D24}"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045896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202F131-AA40-40BA-ABAC-EF96901E664A}"/>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56E3C128-66EB-4524-80C5-8AA98657DB4E}"/>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D2F84397-DDED-4EA4-98BA-AD8EEB636D7D}"/>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C51F48-F74C-4905-8983-216591B99968}"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60747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F6A511D3-E423-40FE-8F44-2FE54FC79B4A}"/>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2DC7DA18-FB3C-41D4-8755-CAE73553F51A}"/>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B61B2BBF-BA3E-487F-BDB5-5346DAEE2EB3}"/>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1737A5B-FEFD-47AC-A524-24A5B4F28F43}"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030013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34E37E9E-651E-4FD9-B987-511A1F39F077}"/>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4" name="Rectangle 5">
            <a:extLst>
              <a:ext uri="{FF2B5EF4-FFF2-40B4-BE49-F238E27FC236}">
                <a16:creationId xmlns:a16="http://schemas.microsoft.com/office/drawing/2014/main" id="{B529AF1F-D88F-433C-9DF9-400B78DE83F0}"/>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6">
            <a:extLst>
              <a:ext uri="{FF2B5EF4-FFF2-40B4-BE49-F238E27FC236}">
                <a16:creationId xmlns:a16="http://schemas.microsoft.com/office/drawing/2014/main" id="{72A7D413-F3D8-473D-830B-A34FAD973D40}"/>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1059BBE-08CD-4F7B-96D0-AB2DB59CE3A8}"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165993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57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6F672118-F39C-42A5-BDBA-1F71211262EA}"/>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5">
            <a:extLst>
              <a:ext uri="{FF2B5EF4-FFF2-40B4-BE49-F238E27FC236}">
                <a16:creationId xmlns:a16="http://schemas.microsoft.com/office/drawing/2014/main" id="{E2F46ED0-952A-4A9B-8005-84CE36E25432}"/>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Rectangle 6">
            <a:extLst>
              <a:ext uri="{FF2B5EF4-FFF2-40B4-BE49-F238E27FC236}">
                <a16:creationId xmlns:a16="http://schemas.microsoft.com/office/drawing/2014/main" id="{14CBC973-B8CC-4D45-A768-985D7131A687}"/>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B51E2F1-4113-41D3-9705-A90EE1D8E1F0}"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643749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8229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57200" y="3938588"/>
            <a:ext cx="8229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A5096DB7-2173-4B44-9EF8-777456EEB1A9}"/>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A4204D5F-2FAB-42DA-863E-2EFF489FBD6E}"/>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7053BE6E-96EE-41D0-8BAF-DA2B920BCF42}"/>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BA1720B-42CF-42B3-A387-CE95DF95DE52}"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402398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B7794F41-DF1D-4F44-BEA0-300C507A0837}"/>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CF3BA18D-C45C-40AA-8759-CB027EFC215D}"/>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4AEC1E9B-8213-4B34-B13D-CCEF35FA5E67}"/>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1E4379B-02AE-4F06-9000-31AAC5ED2479}"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526586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a:extLst>
              <a:ext uri="{FF2B5EF4-FFF2-40B4-BE49-F238E27FC236}">
                <a16:creationId xmlns:a16="http://schemas.microsoft.com/office/drawing/2014/main" id="{92076033-1E2C-42E2-91F4-A84460CD8C49}"/>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55CA0078-02E6-4B40-AC5D-370272D56647}"/>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F11DFCEF-50A4-4ECB-A305-B088AA983D8A}"/>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55E524E-9A1C-4149-B409-B4408CDA4914}"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430599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4CD8CAF5-A366-4344-9F1F-FDDD91F5E3DD}"/>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5">
            <a:extLst>
              <a:ext uri="{FF2B5EF4-FFF2-40B4-BE49-F238E27FC236}">
                <a16:creationId xmlns:a16="http://schemas.microsoft.com/office/drawing/2014/main" id="{6F596768-8588-4637-8EF5-93A8F6562D66}"/>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6">
            <a:extLst>
              <a:ext uri="{FF2B5EF4-FFF2-40B4-BE49-F238E27FC236}">
                <a16:creationId xmlns:a16="http://schemas.microsoft.com/office/drawing/2014/main" id="{75FB7F20-E0A0-4F12-9D18-848C872F5F55}"/>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A9225B0-D711-4B42-8E35-9B899D50E4FB}"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301776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4CA43040-8DD1-403E-9A8B-6DAE480B096C}"/>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5">
            <a:extLst>
              <a:ext uri="{FF2B5EF4-FFF2-40B4-BE49-F238E27FC236}">
                <a16:creationId xmlns:a16="http://schemas.microsoft.com/office/drawing/2014/main" id="{A50CAFF3-1693-4DD0-8E97-F212E3C0B098}"/>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6">
            <a:extLst>
              <a:ext uri="{FF2B5EF4-FFF2-40B4-BE49-F238E27FC236}">
                <a16:creationId xmlns:a16="http://schemas.microsoft.com/office/drawing/2014/main" id="{8458A9B2-1A5B-4175-877F-1DC310EC97C1}"/>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9F567BD-2095-4C9B-98AB-E183E60672EA}"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059015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51D8291C-DF44-42B1-96BE-6C68EDC23B30}"/>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CA2372B0-5693-429E-AB25-DFB2493A0F4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94E86B68-9B80-4F69-9234-BCD14F71263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9CBD89-ABBA-467F-87DE-F7CE2A54FA8F}"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55606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198B214-4EE6-4292-B3F3-0C2F121672EB}"/>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ADAE396F-B252-4E27-90AE-30EC849AAF8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8A397EC8-B326-4493-B559-78E710C1EBF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F12D99-142F-45F7-A63F-9DE74E22BCFC}"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62290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0EC3986C-DFA7-4C24-8BEF-697321A1983A}"/>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22313BA2-CC55-4940-B6DE-000EF039949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AEC50A2E-3ADA-48A5-9FEA-45C4CE9FB2C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99D8CD-1AAA-4B2F-B97C-4E6AC2B28942}"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4848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8D6742B9-EEC0-442D-83FC-A2A3D00A4B4F}"/>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8C1C1EC3-4F19-4474-B3C5-88B4A72CBE05}"/>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FFEE3576-1174-4BAE-9ED7-35D7B114EE31}"/>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FB161B-0C93-4DA2-A058-586A9093245C}"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549653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2440540-155A-4DA2-8C9F-99A32D06C9B6}"/>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BF358A42-769A-4CEB-815B-C1E4186DAA6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B364B07C-D56D-42BA-98DB-54E0138D301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D1A0D8-50B5-4C8D-B37D-3E6863202E11}"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06424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6A479155-4B52-4FF1-B357-EBBE1E555CAD}"/>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5">
            <a:extLst>
              <a:ext uri="{FF2B5EF4-FFF2-40B4-BE49-F238E27FC236}">
                <a16:creationId xmlns:a16="http://schemas.microsoft.com/office/drawing/2014/main" id="{67CEC455-7D2C-4D91-8042-42F242BE6CC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Rectangle 6">
            <a:extLst>
              <a:ext uri="{FF2B5EF4-FFF2-40B4-BE49-F238E27FC236}">
                <a16:creationId xmlns:a16="http://schemas.microsoft.com/office/drawing/2014/main" id="{A536E61D-2435-4269-8B30-173D59848B3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3EBFC3-89E0-4BEC-9DB0-9EDE10AF9BB0}"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80452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11AAF910-C4C6-468C-BB37-82670FE94D27}"/>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4" name="Rectangle 5">
            <a:extLst>
              <a:ext uri="{FF2B5EF4-FFF2-40B4-BE49-F238E27FC236}">
                <a16:creationId xmlns:a16="http://schemas.microsoft.com/office/drawing/2014/main" id="{D55203F1-EC6C-4696-8F38-30D0EA2CDD2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6">
            <a:extLst>
              <a:ext uri="{FF2B5EF4-FFF2-40B4-BE49-F238E27FC236}">
                <a16:creationId xmlns:a16="http://schemas.microsoft.com/office/drawing/2014/main" id="{F200D6F4-D1B8-45A1-886D-B7FAA7883DA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06871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5AC18B-F185-463C-82EF-A08D868CDFAD}"/>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3" name="Rectangle 5">
            <a:extLst>
              <a:ext uri="{FF2B5EF4-FFF2-40B4-BE49-F238E27FC236}">
                <a16:creationId xmlns:a16="http://schemas.microsoft.com/office/drawing/2014/main" id="{84A78D49-4179-4B8F-9755-0818B4CB144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4" name="Rectangle 6">
            <a:extLst>
              <a:ext uri="{FF2B5EF4-FFF2-40B4-BE49-F238E27FC236}">
                <a16:creationId xmlns:a16="http://schemas.microsoft.com/office/drawing/2014/main" id="{209ADD3A-7924-4B20-AA10-B177B15785F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626EA9-E6ED-42DD-84D9-2D5A30AA66C2}"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19012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316B6A0-C62F-4459-BA11-33E4ADAEADAF}"/>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A4384169-E0E1-434E-9E29-D33A72A1A34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8A035C10-713C-4189-9548-57EBADA3BEA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D3E1C2-F8B6-4018-9ED5-DB0368CEDD01}"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13294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048F809C-E3D1-4572-8F44-65A415F34F0A}"/>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7BF9DC31-0E93-4F03-AEFC-00D46690F07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99026F87-6C62-4535-9CC1-C3B6FC4E251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497B9C-8851-4EBA-A669-835411852691}"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69601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51B0AB3-89FB-4A7B-8C68-715A2CEE4A2B}"/>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E678FBDB-0611-4379-9A06-5411F03F869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41B8E769-130D-4D21-B18F-23D65D3497F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878D14-93C3-4CE3-AA7C-6E56B1290E56}"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14697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7644449-E4E7-43D9-91DE-62C30B467239}"/>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D3C1371A-B712-4D81-9063-76BDC3B2FD9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9AF2E65B-336A-4507-A74E-2A0E749FC6C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7408F0-4D48-4348-BD23-23DEB884D3DC}"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946327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763E9810-C3A6-45C2-AA29-3B01423E80FF}"/>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4" name="Rectangle 5">
            <a:extLst>
              <a:ext uri="{FF2B5EF4-FFF2-40B4-BE49-F238E27FC236}">
                <a16:creationId xmlns:a16="http://schemas.microsoft.com/office/drawing/2014/main" id="{2A1D6201-5E4B-41E0-B4FA-73BAF773A12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6">
            <a:extLst>
              <a:ext uri="{FF2B5EF4-FFF2-40B4-BE49-F238E27FC236}">
                <a16:creationId xmlns:a16="http://schemas.microsoft.com/office/drawing/2014/main" id="{EA6E9717-FFEA-4A8C-BC4C-49CE02B9DE3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13F208-5344-4EAB-B443-73C8B60A1FC8}"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1542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57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028CEF72-0777-4290-B05C-9B910B30AFB1}"/>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5">
            <a:extLst>
              <a:ext uri="{FF2B5EF4-FFF2-40B4-BE49-F238E27FC236}">
                <a16:creationId xmlns:a16="http://schemas.microsoft.com/office/drawing/2014/main" id="{9CFCE149-7E72-4194-BBAB-6869EE4CF25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Rectangle 6">
            <a:extLst>
              <a:ext uri="{FF2B5EF4-FFF2-40B4-BE49-F238E27FC236}">
                <a16:creationId xmlns:a16="http://schemas.microsoft.com/office/drawing/2014/main" id="{D6279ADC-E88A-468F-B322-80643F5AF0B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97A9AD-6BA5-458C-B9F5-7449ADDF70A0}"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5119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00F5A020-3606-4B72-BE3E-32E921F5A1D1}"/>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5">
            <a:extLst>
              <a:ext uri="{FF2B5EF4-FFF2-40B4-BE49-F238E27FC236}">
                <a16:creationId xmlns:a16="http://schemas.microsoft.com/office/drawing/2014/main" id="{349CCBF4-3F2C-414E-83EC-8D7617B6D980}"/>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Rectangle 6">
            <a:extLst>
              <a:ext uri="{FF2B5EF4-FFF2-40B4-BE49-F238E27FC236}">
                <a16:creationId xmlns:a16="http://schemas.microsoft.com/office/drawing/2014/main" id="{147A0261-1EAE-4A24-BB6A-63BDE2A6270D}"/>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2F44970-CD89-4154-B993-6594A81CBC77}"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8005637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8229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57200" y="3938588"/>
            <a:ext cx="8229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63532B5C-31F7-4F04-AC24-DCBEACE0C46E}"/>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1250D795-24D3-49E4-861E-A2A1CB696D5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42C5B0CC-90AE-419B-B2F3-7C0712D7094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B1F2E7F-9B39-4809-8A1B-7B3BC3D64242}"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071274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5F21AD53-7F5B-4603-B878-2C2BEE43911B}"/>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CBD37339-1C99-4FD0-A61C-CDC5D42D693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7A77B991-8995-45BF-8A4C-C134BC657EC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6512FB-B94F-41B0-AFA3-3320732F28C0}"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222607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a:extLst>
              <a:ext uri="{FF2B5EF4-FFF2-40B4-BE49-F238E27FC236}">
                <a16:creationId xmlns:a16="http://schemas.microsoft.com/office/drawing/2014/main" id="{9416F227-3AD9-4915-BD92-4B83F187FCF5}"/>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2E8AD045-971E-49CB-B5B3-F2C8E4E3B66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5986F0DF-9CA2-4FCC-90B6-27810004FE1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C54652-3DCB-49C8-9173-C68B3F149E4B}"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944309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E19B8CA0-0698-4763-A0CB-B48F09B0FC62}"/>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5">
            <a:extLst>
              <a:ext uri="{FF2B5EF4-FFF2-40B4-BE49-F238E27FC236}">
                <a16:creationId xmlns:a16="http://schemas.microsoft.com/office/drawing/2014/main" id="{B348D095-4C70-4220-9750-C6FA8BC6483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6">
            <a:extLst>
              <a:ext uri="{FF2B5EF4-FFF2-40B4-BE49-F238E27FC236}">
                <a16:creationId xmlns:a16="http://schemas.microsoft.com/office/drawing/2014/main" id="{D069F142-16C5-4DD8-9661-CB13B67A5D1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0C2392F-A208-47F2-9C91-D95F0E522F81}"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944360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DC008FB6-4975-463A-8684-F7164E45C59D}"/>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5">
            <a:extLst>
              <a:ext uri="{FF2B5EF4-FFF2-40B4-BE49-F238E27FC236}">
                <a16:creationId xmlns:a16="http://schemas.microsoft.com/office/drawing/2014/main" id="{8BF739B7-1F6B-4964-B34E-EF033793702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6">
            <a:extLst>
              <a:ext uri="{FF2B5EF4-FFF2-40B4-BE49-F238E27FC236}">
                <a16:creationId xmlns:a16="http://schemas.microsoft.com/office/drawing/2014/main" id="{8543E1E6-314B-480D-BE69-642DDE1288B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A9493DC-3DF0-4479-A0AF-40BD5D92142A}"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366479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51D8291C-DF44-42B1-96BE-6C68EDC23B30}"/>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CA2372B0-5693-429E-AB25-DFB2493A0F4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94E86B68-9B80-4F69-9234-BCD14F71263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9CBD89-ABBA-467F-87DE-F7CE2A54FA8F}"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014060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198B214-4EE6-4292-B3F3-0C2F121672EB}"/>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ADAE396F-B252-4E27-90AE-30EC849AAF8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8A397EC8-B326-4493-B559-78E710C1EBF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F12D99-142F-45F7-A63F-9DE74E22BCFC}"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72752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0EC3986C-DFA7-4C24-8BEF-697321A1983A}"/>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22313BA2-CC55-4940-B6DE-000EF039949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AEC50A2E-3ADA-48A5-9FEA-45C4CE9FB2C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99D8CD-1AAA-4B2F-B97C-4E6AC2B28942}"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20126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2440540-155A-4DA2-8C9F-99A32D06C9B6}"/>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BF358A42-769A-4CEB-815B-C1E4186DAA6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B364B07C-D56D-42BA-98DB-54E0138D301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D1A0D8-50B5-4C8D-B37D-3E6863202E11}"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78920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6A479155-4B52-4FF1-B357-EBBE1E555CAD}"/>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5">
            <a:extLst>
              <a:ext uri="{FF2B5EF4-FFF2-40B4-BE49-F238E27FC236}">
                <a16:creationId xmlns:a16="http://schemas.microsoft.com/office/drawing/2014/main" id="{67CEC455-7D2C-4D91-8042-42F242BE6CC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Rectangle 6">
            <a:extLst>
              <a:ext uri="{FF2B5EF4-FFF2-40B4-BE49-F238E27FC236}">
                <a16:creationId xmlns:a16="http://schemas.microsoft.com/office/drawing/2014/main" id="{A536E61D-2435-4269-8B30-173D59848B3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3EBFC3-89E0-4BEC-9DB0-9EDE10AF9BB0}"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097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AB42E737-56C7-4AEA-A3D3-245B5FECF1E7}"/>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4" name="Rectangle 5">
            <a:extLst>
              <a:ext uri="{FF2B5EF4-FFF2-40B4-BE49-F238E27FC236}">
                <a16:creationId xmlns:a16="http://schemas.microsoft.com/office/drawing/2014/main" id="{3AA0883C-885E-4AA6-BBD3-580DA2C89F61}"/>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6">
            <a:extLst>
              <a:ext uri="{FF2B5EF4-FFF2-40B4-BE49-F238E27FC236}">
                <a16:creationId xmlns:a16="http://schemas.microsoft.com/office/drawing/2014/main" id="{04B8A52D-30D2-4A09-A58E-EE764C335316}"/>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4BB8CE0-C396-4A54-BFD2-733651EF0230}"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6910082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11AAF910-C4C6-468C-BB37-82670FE94D27}"/>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4" name="Rectangle 5">
            <a:extLst>
              <a:ext uri="{FF2B5EF4-FFF2-40B4-BE49-F238E27FC236}">
                <a16:creationId xmlns:a16="http://schemas.microsoft.com/office/drawing/2014/main" id="{D55203F1-EC6C-4696-8F38-30D0EA2CDD2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6">
            <a:extLst>
              <a:ext uri="{FF2B5EF4-FFF2-40B4-BE49-F238E27FC236}">
                <a16:creationId xmlns:a16="http://schemas.microsoft.com/office/drawing/2014/main" id="{F200D6F4-D1B8-45A1-886D-B7FAA7883DA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951088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5AC18B-F185-463C-82EF-A08D868CDFAD}"/>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3" name="Rectangle 5">
            <a:extLst>
              <a:ext uri="{FF2B5EF4-FFF2-40B4-BE49-F238E27FC236}">
                <a16:creationId xmlns:a16="http://schemas.microsoft.com/office/drawing/2014/main" id="{84A78D49-4179-4B8F-9755-0818B4CB144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4" name="Rectangle 6">
            <a:extLst>
              <a:ext uri="{FF2B5EF4-FFF2-40B4-BE49-F238E27FC236}">
                <a16:creationId xmlns:a16="http://schemas.microsoft.com/office/drawing/2014/main" id="{209ADD3A-7924-4B20-AA10-B177B15785F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626EA9-E6ED-42DD-84D9-2D5A30AA66C2}"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08325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316B6A0-C62F-4459-BA11-33E4ADAEADAF}"/>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A4384169-E0E1-434E-9E29-D33A72A1A34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8A035C10-713C-4189-9548-57EBADA3BEA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D3E1C2-F8B6-4018-9ED5-DB0368CEDD01}"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165830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048F809C-E3D1-4572-8F44-65A415F34F0A}"/>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7BF9DC31-0E93-4F03-AEFC-00D46690F07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99026F87-6C62-4535-9CC1-C3B6FC4E251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497B9C-8851-4EBA-A669-835411852691}"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201682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51B0AB3-89FB-4A7B-8C68-715A2CEE4A2B}"/>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E678FBDB-0611-4379-9A06-5411F03F869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41B8E769-130D-4D21-B18F-23D65D3497F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878D14-93C3-4CE3-AA7C-6E56B1290E56}"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079158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7644449-E4E7-43D9-91DE-62C30B467239}"/>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D3C1371A-B712-4D81-9063-76BDC3B2FD9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9AF2E65B-336A-4507-A74E-2A0E749FC6C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7408F0-4D48-4348-BD23-23DEB884D3DC}"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595947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763E9810-C3A6-45C2-AA29-3B01423E80FF}"/>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4" name="Rectangle 5">
            <a:extLst>
              <a:ext uri="{FF2B5EF4-FFF2-40B4-BE49-F238E27FC236}">
                <a16:creationId xmlns:a16="http://schemas.microsoft.com/office/drawing/2014/main" id="{2A1D6201-5E4B-41E0-B4FA-73BAF773A12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6">
            <a:extLst>
              <a:ext uri="{FF2B5EF4-FFF2-40B4-BE49-F238E27FC236}">
                <a16:creationId xmlns:a16="http://schemas.microsoft.com/office/drawing/2014/main" id="{EA6E9717-FFEA-4A8C-BC4C-49CE02B9DE3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13F208-5344-4EAB-B443-73C8B60A1FC8}"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573759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57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028CEF72-0777-4290-B05C-9B910B30AFB1}"/>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5">
            <a:extLst>
              <a:ext uri="{FF2B5EF4-FFF2-40B4-BE49-F238E27FC236}">
                <a16:creationId xmlns:a16="http://schemas.microsoft.com/office/drawing/2014/main" id="{9CFCE149-7E72-4194-BBAB-6869EE4CF25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Rectangle 6">
            <a:extLst>
              <a:ext uri="{FF2B5EF4-FFF2-40B4-BE49-F238E27FC236}">
                <a16:creationId xmlns:a16="http://schemas.microsoft.com/office/drawing/2014/main" id="{D6279ADC-E88A-468F-B322-80643F5AF0B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97A9AD-6BA5-458C-B9F5-7449ADDF70A0}"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111689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8229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57200" y="3938588"/>
            <a:ext cx="8229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63532B5C-31F7-4F04-AC24-DCBEACE0C46E}"/>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1250D795-24D3-49E4-861E-A2A1CB696D5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42C5B0CC-90AE-419B-B2F3-7C0712D7094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B1F2E7F-9B39-4809-8A1B-7B3BC3D64242}"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793567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5F21AD53-7F5B-4603-B878-2C2BEE43911B}"/>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CBD37339-1C99-4FD0-A61C-CDC5D42D693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7A77B991-8995-45BF-8A4C-C134BC657EC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6512FB-B94F-41B0-AFA3-3320732F28C0}"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3690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BE61EE-34D6-47C4-852F-E5A354398322}"/>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3" name="Rectangle 5">
            <a:extLst>
              <a:ext uri="{FF2B5EF4-FFF2-40B4-BE49-F238E27FC236}">
                <a16:creationId xmlns:a16="http://schemas.microsoft.com/office/drawing/2014/main" id="{FB270482-D44D-4158-952F-26FBF016FD23}"/>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4" name="Rectangle 6">
            <a:extLst>
              <a:ext uri="{FF2B5EF4-FFF2-40B4-BE49-F238E27FC236}">
                <a16:creationId xmlns:a16="http://schemas.microsoft.com/office/drawing/2014/main" id="{83E4D868-A224-470F-995A-D1C35C01CF1B}"/>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2341FB3-E902-4905-95FD-71EFE0193757}"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637378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a:extLst>
              <a:ext uri="{FF2B5EF4-FFF2-40B4-BE49-F238E27FC236}">
                <a16:creationId xmlns:a16="http://schemas.microsoft.com/office/drawing/2014/main" id="{9416F227-3AD9-4915-BD92-4B83F187FCF5}"/>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2E8AD045-971E-49CB-B5B3-F2C8E4E3B66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5986F0DF-9CA2-4FCC-90B6-27810004FE1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C54652-3DCB-49C8-9173-C68B3F149E4B}"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30744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E19B8CA0-0698-4763-A0CB-B48F09B0FC62}"/>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5">
            <a:extLst>
              <a:ext uri="{FF2B5EF4-FFF2-40B4-BE49-F238E27FC236}">
                <a16:creationId xmlns:a16="http://schemas.microsoft.com/office/drawing/2014/main" id="{B348D095-4C70-4220-9750-C6FA8BC6483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6">
            <a:extLst>
              <a:ext uri="{FF2B5EF4-FFF2-40B4-BE49-F238E27FC236}">
                <a16:creationId xmlns:a16="http://schemas.microsoft.com/office/drawing/2014/main" id="{D069F142-16C5-4DD8-9661-CB13B67A5D1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0C2392F-A208-47F2-9C91-D95F0E522F81}"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200865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DC008FB6-4975-463A-8684-F7164E45C59D}"/>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5">
            <a:extLst>
              <a:ext uri="{FF2B5EF4-FFF2-40B4-BE49-F238E27FC236}">
                <a16:creationId xmlns:a16="http://schemas.microsoft.com/office/drawing/2014/main" id="{8BF739B7-1F6B-4964-B34E-EF033793702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6">
            <a:extLst>
              <a:ext uri="{FF2B5EF4-FFF2-40B4-BE49-F238E27FC236}">
                <a16:creationId xmlns:a16="http://schemas.microsoft.com/office/drawing/2014/main" id="{8543E1E6-314B-480D-BE69-642DDE1288B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A9493DC-3DF0-4479-A0AF-40BD5D92142A}"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303035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51D8291C-DF44-42B1-96BE-6C68EDC23B30}"/>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CA2372B0-5693-429E-AB25-DFB2493A0F4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94E86B68-9B80-4F69-9234-BCD14F71263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9CBD89-ABBA-467F-87DE-F7CE2A54FA8F}"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2603822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198B214-4EE6-4292-B3F3-0C2F121672EB}"/>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ADAE396F-B252-4E27-90AE-30EC849AAF8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8A397EC8-B326-4493-B559-78E710C1EBF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F12D99-142F-45F7-A63F-9DE74E22BCFC}"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27467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0EC3986C-DFA7-4C24-8BEF-697321A1983A}"/>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22313BA2-CC55-4940-B6DE-000EF039949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AEC50A2E-3ADA-48A5-9FEA-45C4CE9FB2C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99D8CD-1AAA-4B2F-B97C-4E6AC2B28942}"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863755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2440540-155A-4DA2-8C9F-99A32D06C9B6}"/>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BF358A42-769A-4CEB-815B-C1E4186DAA6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B364B07C-D56D-42BA-98DB-54E0138D301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D1A0D8-50B5-4C8D-B37D-3E6863202E11}"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4507686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6A479155-4B52-4FF1-B357-EBBE1E555CAD}"/>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5">
            <a:extLst>
              <a:ext uri="{FF2B5EF4-FFF2-40B4-BE49-F238E27FC236}">
                <a16:creationId xmlns:a16="http://schemas.microsoft.com/office/drawing/2014/main" id="{67CEC455-7D2C-4D91-8042-42F242BE6CC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Rectangle 6">
            <a:extLst>
              <a:ext uri="{FF2B5EF4-FFF2-40B4-BE49-F238E27FC236}">
                <a16:creationId xmlns:a16="http://schemas.microsoft.com/office/drawing/2014/main" id="{A536E61D-2435-4269-8B30-173D59848B3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3EBFC3-89E0-4BEC-9DB0-9EDE10AF9BB0}"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610434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11AAF910-C4C6-468C-BB37-82670FE94D27}"/>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4" name="Rectangle 5">
            <a:extLst>
              <a:ext uri="{FF2B5EF4-FFF2-40B4-BE49-F238E27FC236}">
                <a16:creationId xmlns:a16="http://schemas.microsoft.com/office/drawing/2014/main" id="{D55203F1-EC6C-4696-8F38-30D0EA2CDD2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6">
            <a:extLst>
              <a:ext uri="{FF2B5EF4-FFF2-40B4-BE49-F238E27FC236}">
                <a16:creationId xmlns:a16="http://schemas.microsoft.com/office/drawing/2014/main" id="{F200D6F4-D1B8-45A1-886D-B7FAA7883DA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223621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5AC18B-F185-463C-82EF-A08D868CDFAD}"/>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3" name="Rectangle 5">
            <a:extLst>
              <a:ext uri="{FF2B5EF4-FFF2-40B4-BE49-F238E27FC236}">
                <a16:creationId xmlns:a16="http://schemas.microsoft.com/office/drawing/2014/main" id="{84A78D49-4179-4B8F-9755-0818B4CB144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4" name="Rectangle 6">
            <a:extLst>
              <a:ext uri="{FF2B5EF4-FFF2-40B4-BE49-F238E27FC236}">
                <a16:creationId xmlns:a16="http://schemas.microsoft.com/office/drawing/2014/main" id="{209ADD3A-7924-4B20-AA10-B177B15785F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626EA9-E6ED-42DD-84D9-2D5A30AA66C2}"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7221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FD78BF6B-316E-43D2-A6A3-444893705D6A}"/>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118D5539-A16F-40E5-A98B-7C2F887F0AFD}"/>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009E7336-16EE-4C73-AC12-ACA133915E18}"/>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DFD98EC-4C2E-4D7C-A227-57C4D0A50A74}"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2499717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316B6A0-C62F-4459-BA11-33E4ADAEADAF}"/>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A4384169-E0E1-434E-9E29-D33A72A1A34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8A035C10-713C-4189-9548-57EBADA3BEA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D3E1C2-F8B6-4018-9ED5-DB0368CEDD01}"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789880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048F809C-E3D1-4572-8F44-65A415F34F0A}"/>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7BF9DC31-0E93-4F03-AEFC-00D46690F07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99026F87-6C62-4535-9CC1-C3B6FC4E251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497B9C-8851-4EBA-A669-835411852691}"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0010894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51B0AB3-89FB-4A7B-8C68-715A2CEE4A2B}"/>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E678FBDB-0611-4379-9A06-5411F03F869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41B8E769-130D-4D21-B18F-23D65D3497F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878D14-93C3-4CE3-AA7C-6E56B1290E56}"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289216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7644449-E4E7-43D9-91DE-62C30B467239}"/>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D3C1371A-B712-4D81-9063-76BDC3B2FD9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9AF2E65B-336A-4507-A74E-2A0E749FC6C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7408F0-4D48-4348-BD23-23DEB884D3DC}"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782877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763E9810-C3A6-45C2-AA29-3B01423E80FF}"/>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4" name="Rectangle 5">
            <a:extLst>
              <a:ext uri="{FF2B5EF4-FFF2-40B4-BE49-F238E27FC236}">
                <a16:creationId xmlns:a16="http://schemas.microsoft.com/office/drawing/2014/main" id="{2A1D6201-5E4B-41E0-B4FA-73BAF773A12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6">
            <a:extLst>
              <a:ext uri="{FF2B5EF4-FFF2-40B4-BE49-F238E27FC236}">
                <a16:creationId xmlns:a16="http://schemas.microsoft.com/office/drawing/2014/main" id="{EA6E9717-FFEA-4A8C-BC4C-49CE02B9DE3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13F208-5344-4EAB-B443-73C8B60A1FC8}"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052427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57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028CEF72-0777-4290-B05C-9B910B30AFB1}"/>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5">
            <a:extLst>
              <a:ext uri="{FF2B5EF4-FFF2-40B4-BE49-F238E27FC236}">
                <a16:creationId xmlns:a16="http://schemas.microsoft.com/office/drawing/2014/main" id="{9CFCE149-7E72-4194-BBAB-6869EE4CF25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Rectangle 6">
            <a:extLst>
              <a:ext uri="{FF2B5EF4-FFF2-40B4-BE49-F238E27FC236}">
                <a16:creationId xmlns:a16="http://schemas.microsoft.com/office/drawing/2014/main" id="{D6279ADC-E88A-468F-B322-80643F5AF0B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97A9AD-6BA5-458C-B9F5-7449ADDF70A0}"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46637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8229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57200" y="3938588"/>
            <a:ext cx="8229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63532B5C-31F7-4F04-AC24-DCBEACE0C46E}"/>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1250D795-24D3-49E4-861E-A2A1CB696D5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42C5B0CC-90AE-419B-B2F3-7C0712D7094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B1F2E7F-9B39-4809-8A1B-7B3BC3D64242}"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243479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5F21AD53-7F5B-4603-B878-2C2BEE43911B}"/>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CBD37339-1C99-4FD0-A61C-CDC5D42D693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7A77B991-8995-45BF-8A4C-C134BC657EC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6512FB-B94F-41B0-AFA3-3320732F28C0}"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113247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a:extLst>
              <a:ext uri="{FF2B5EF4-FFF2-40B4-BE49-F238E27FC236}">
                <a16:creationId xmlns:a16="http://schemas.microsoft.com/office/drawing/2014/main" id="{9416F227-3AD9-4915-BD92-4B83F187FCF5}"/>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 name="Rectangle 5">
            <a:extLst>
              <a:ext uri="{FF2B5EF4-FFF2-40B4-BE49-F238E27FC236}">
                <a16:creationId xmlns:a16="http://schemas.microsoft.com/office/drawing/2014/main" id="{2E8AD045-971E-49CB-B5B3-F2C8E4E3B66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6">
            <a:extLst>
              <a:ext uri="{FF2B5EF4-FFF2-40B4-BE49-F238E27FC236}">
                <a16:creationId xmlns:a16="http://schemas.microsoft.com/office/drawing/2014/main" id="{5986F0DF-9CA2-4FCC-90B6-27810004FE1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C54652-3DCB-49C8-9173-C68B3F149E4B}"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685249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E19B8CA0-0698-4763-A0CB-B48F09B0FC62}"/>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5">
            <a:extLst>
              <a:ext uri="{FF2B5EF4-FFF2-40B4-BE49-F238E27FC236}">
                <a16:creationId xmlns:a16="http://schemas.microsoft.com/office/drawing/2014/main" id="{B348D095-4C70-4220-9750-C6FA8BC6483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6">
            <a:extLst>
              <a:ext uri="{FF2B5EF4-FFF2-40B4-BE49-F238E27FC236}">
                <a16:creationId xmlns:a16="http://schemas.microsoft.com/office/drawing/2014/main" id="{D069F142-16C5-4DD8-9661-CB13B67A5D1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0C2392F-A208-47F2-9C91-D95F0E522F81}"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8182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C125B11C-CF49-40A0-A8D5-57ADB7452E39}"/>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5">
            <a:extLst>
              <a:ext uri="{FF2B5EF4-FFF2-40B4-BE49-F238E27FC236}">
                <a16:creationId xmlns:a16="http://schemas.microsoft.com/office/drawing/2014/main" id="{1FB10B99-5655-49FC-8735-797870F9D15C}"/>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6">
            <a:extLst>
              <a:ext uri="{FF2B5EF4-FFF2-40B4-BE49-F238E27FC236}">
                <a16:creationId xmlns:a16="http://schemas.microsoft.com/office/drawing/2014/main" id="{A8852FD7-873B-45BF-A799-B01D782FAF5F}"/>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9EDF7ED-ED5C-459B-941E-D1C3966F5BC4}"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9517105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DC008FB6-4975-463A-8684-F7164E45C59D}"/>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Rectangle 5">
            <a:extLst>
              <a:ext uri="{FF2B5EF4-FFF2-40B4-BE49-F238E27FC236}">
                <a16:creationId xmlns:a16="http://schemas.microsoft.com/office/drawing/2014/main" id="{8BF739B7-1F6B-4964-B34E-EF033793702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Rectangle 6">
            <a:extLst>
              <a:ext uri="{FF2B5EF4-FFF2-40B4-BE49-F238E27FC236}">
                <a16:creationId xmlns:a16="http://schemas.microsoft.com/office/drawing/2014/main" id="{8543E1E6-314B-480D-BE69-642DDE1288B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A9493DC-3DF0-4479-A0AF-40BD5D92142A}"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26463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theme" Target="../theme/theme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03C8F28-37B7-42AC-973D-74B34C2C8D8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AD5F0E55-D7FC-4E56-B222-60E9C24F9B5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0DFA2DF4-F059-4A4C-BFE5-F64F3CD71284}"/>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ＭＳ Ｐゴシック"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029" name="Rectangle 5">
            <a:extLst>
              <a:ext uri="{FF2B5EF4-FFF2-40B4-BE49-F238E27FC236}">
                <a16:creationId xmlns:a16="http://schemas.microsoft.com/office/drawing/2014/main" id="{D9EAE8A6-C7CB-4584-A612-6BE01870B1A2}"/>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ＭＳ Ｐゴシック"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030" name="Rectangle 6">
            <a:extLst>
              <a:ext uri="{FF2B5EF4-FFF2-40B4-BE49-F238E27FC236}">
                <a16:creationId xmlns:a16="http://schemas.microsoft.com/office/drawing/2014/main" id="{C7CA73A7-BEB2-4C8F-B15C-3D0859612B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5569E2F-4BD6-41FF-A0DC-E0F787FF3020}"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030711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03C8F28-37B7-42AC-973D-74B34C2C8D8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AD5F0E55-D7FC-4E56-B222-60E9C24F9B5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0DFA2DF4-F059-4A4C-BFE5-F64F3CD71284}"/>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ＭＳ Ｐゴシック"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029" name="Rectangle 5">
            <a:extLst>
              <a:ext uri="{FF2B5EF4-FFF2-40B4-BE49-F238E27FC236}">
                <a16:creationId xmlns:a16="http://schemas.microsoft.com/office/drawing/2014/main" id="{D9EAE8A6-C7CB-4584-A612-6BE01870B1A2}"/>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ＭＳ Ｐゴシック"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030" name="Rectangle 6">
            <a:extLst>
              <a:ext uri="{FF2B5EF4-FFF2-40B4-BE49-F238E27FC236}">
                <a16:creationId xmlns:a16="http://schemas.microsoft.com/office/drawing/2014/main" id="{C7CA73A7-BEB2-4C8F-B15C-3D0859612B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5569E2F-4BD6-41FF-A0DC-E0F787FF3020}" type="slidenum">
              <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58957573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70EC85A-1236-4501-B36D-18D83D0F47B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7203481F-3931-401F-849C-973A952AB83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7F9DAD55-628E-42B7-97BC-5BAEB78F797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ＭＳ Ｐゴシック"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029" name="Rectangle 5">
            <a:extLst>
              <a:ext uri="{FF2B5EF4-FFF2-40B4-BE49-F238E27FC236}">
                <a16:creationId xmlns:a16="http://schemas.microsoft.com/office/drawing/2014/main" id="{6B37CB63-F1D5-4031-8124-66954699583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ＭＳ Ｐゴシック" pitchFamily="50"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030" name="Rectangle 6">
            <a:extLst>
              <a:ext uri="{FF2B5EF4-FFF2-40B4-BE49-F238E27FC236}">
                <a16:creationId xmlns:a16="http://schemas.microsoft.com/office/drawing/2014/main" id="{DA4AD56D-2C1F-439A-854C-B00FDB4EC99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3A0A82-853E-4E8D-A34C-1FEDC05A5B73}"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76477527"/>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 id="2147484244" r:id="rId17"/>
    <p:sldLayoutId id="2147484245" r:id="rId18"/>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70EC85A-1236-4501-B36D-18D83D0F47B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7203481F-3931-401F-849C-973A952AB83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7F9DAD55-628E-42B7-97BC-5BAEB78F797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ＭＳ Ｐゴシック"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029" name="Rectangle 5">
            <a:extLst>
              <a:ext uri="{FF2B5EF4-FFF2-40B4-BE49-F238E27FC236}">
                <a16:creationId xmlns:a16="http://schemas.microsoft.com/office/drawing/2014/main" id="{6B37CB63-F1D5-4031-8124-66954699583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ＭＳ Ｐゴシック" pitchFamily="50"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030" name="Rectangle 6">
            <a:extLst>
              <a:ext uri="{FF2B5EF4-FFF2-40B4-BE49-F238E27FC236}">
                <a16:creationId xmlns:a16="http://schemas.microsoft.com/office/drawing/2014/main" id="{DA4AD56D-2C1F-439A-854C-B00FDB4EC99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3A0A82-853E-4E8D-A34C-1FEDC05A5B73}"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14256114"/>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70EC85A-1236-4501-B36D-18D83D0F47B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7203481F-3931-401F-849C-973A952AB83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7F9DAD55-628E-42B7-97BC-5BAEB78F797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ＭＳ Ｐゴシック"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029" name="Rectangle 5">
            <a:extLst>
              <a:ext uri="{FF2B5EF4-FFF2-40B4-BE49-F238E27FC236}">
                <a16:creationId xmlns:a16="http://schemas.microsoft.com/office/drawing/2014/main" id="{6B37CB63-F1D5-4031-8124-66954699583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ＭＳ Ｐゴシック" pitchFamily="50"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030" name="Rectangle 6">
            <a:extLst>
              <a:ext uri="{FF2B5EF4-FFF2-40B4-BE49-F238E27FC236}">
                <a16:creationId xmlns:a16="http://schemas.microsoft.com/office/drawing/2014/main" id="{DA4AD56D-2C1F-439A-854C-B00FDB4EC99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3A0A82-853E-4E8D-A34C-1FEDC05A5B73}"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94362002"/>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 id="2147484318" r:id="rId15"/>
    <p:sldLayoutId id="2147484319" r:id="rId16"/>
    <p:sldLayoutId id="2147484320" r:id="rId17"/>
    <p:sldLayoutId id="2147484321" r:id="rId18"/>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3" Type="http://schemas.openxmlformats.org/officeDocument/2006/relationships/hyperlink" Target="https://www.jstage.jst.go.jp/search/global/_search/-char/ja?item=8&amp;word=%E8%BE%BB+%E3%81%A8%E3%81%BF%E5%AD%90" TargetMode="External"/><Relationship Id="rId2" Type="http://schemas.openxmlformats.org/officeDocument/2006/relationships/hyperlink" Target="https://www.jstage.jst.go.jp/search/global/_search/-char/ja?item=8&amp;word=%E4%BD%90%E3%80%85%E6%9C%A8+%E6%95%8F" TargetMode="External"/><Relationship Id="rId1" Type="http://schemas.openxmlformats.org/officeDocument/2006/relationships/slideLayout" Target="../slideLayouts/slideLayout38.xml"/><Relationship Id="rId5" Type="http://schemas.openxmlformats.org/officeDocument/2006/relationships/hyperlink" Target="https://www.jstage.jst.go.jp/search/global/_search/-char/ja?item=8&amp;word=%E4%B8%8B%E7%94%B0+%E5%A6%99%E5%AD%90" TargetMode="External"/><Relationship Id="rId4" Type="http://schemas.openxmlformats.org/officeDocument/2006/relationships/hyperlink" Target="https://www.jstage.jst.go.jp/search/global/_search/-char/ja?item=8&amp;word=%E7%89%87%E6%A1%90+%E3%81%82%E3%81%8B%E3%81%A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hyperlink" Target="https://www.jstage.jst.go.jp/browse/journalcpij/-char/ja" TargetMode="External"/><Relationship Id="rId2" Type="http://schemas.openxmlformats.org/officeDocument/2006/relationships/hyperlink" Target="https://iss.ndl.go.jp/books?rft.title=1995%E5%B9%B4%E5%BA%A6%E3%80%94%E6%97%A5%E6%9C%AC%E9%83%BD%E5%B8%82%E8%A8%88%E7%94%BB%E5%AD%A6%E4%BC%9A%E3%80%95%E5%AD%A6%E8%A1%93%E7%A0%94%E7%A9%B6%E8%AB%96%E6%96%87%E9%9B%86&amp;search_mode=advanced" TargetMode="External"/><Relationship Id="rId1" Type="http://schemas.openxmlformats.org/officeDocument/2006/relationships/slideLayout" Target="../slideLayouts/slideLayout38.xml"/><Relationship Id="rId4" Type="http://schemas.openxmlformats.org/officeDocument/2006/relationships/hyperlink" Target="https://www.jstage.jst.go.jp/browse/journalcpij/51/3/_contents/-char/ja"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7.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37.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BDE8E26-9729-4A37-9843-3975641938A7}"/>
              </a:ext>
            </a:extLst>
          </p:cNvPr>
          <p:cNvSpPr>
            <a:spLocks noChangeArrowheads="1"/>
          </p:cNvSpPr>
          <p:nvPr/>
        </p:nvSpPr>
        <p:spPr bwMode="auto">
          <a:xfrm>
            <a:off x="0" y="0"/>
            <a:ext cx="1265238" cy="1811338"/>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51" name="Rectangle 3">
            <a:extLst>
              <a:ext uri="{FF2B5EF4-FFF2-40B4-BE49-F238E27FC236}">
                <a16:creationId xmlns:a16="http://schemas.microsoft.com/office/drawing/2014/main" id="{41B11824-77BA-4B78-931E-2090BC40DCC9}"/>
              </a:ext>
            </a:extLst>
          </p:cNvPr>
          <p:cNvSpPr>
            <a:spLocks noChangeArrowheads="1"/>
          </p:cNvSpPr>
          <p:nvPr/>
        </p:nvSpPr>
        <p:spPr bwMode="auto">
          <a:xfrm>
            <a:off x="0" y="1290638"/>
            <a:ext cx="9144000" cy="5567362"/>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52" name="Rectangle 4">
            <a:extLst>
              <a:ext uri="{FF2B5EF4-FFF2-40B4-BE49-F238E27FC236}">
                <a16:creationId xmlns:a16="http://schemas.microsoft.com/office/drawing/2014/main" id="{4F2542E6-4707-4A44-9737-7B9C81994877}"/>
              </a:ext>
            </a:extLst>
          </p:cNvPr>
          <p:cNvSpPr>
            <a:spLocks noGrp="1" noChangeArrowheads="1"/>
          </p:cNvSpPr>
          <p:nvPr>
            <p:ph type="title"/>
          </p:nvPr>
        </p:nvSpPr>
        <p:spPr>
          <a:xfrm>
            <a:off x="1415424" y="1654322"/>
            <a:ext cx="6643448" cy="3488657"/>
          </a:xfrm>
        </p:spPr>
        <p:txBody>
          <a:bodyPr/>
          <a:lstStyle/>
          <a:p>
            <a:pPr algn="l" eaLnBrk="1" hangingPunct="1"/>
            <a:r>
              <a:rPr lang="en-US" altLang="ja-JP" sz="8000" dirty="0">
                <a:solidFill>
                  <a:schemeClr val="bg1"/>
                </a:solidFill>
                <a:latin typeface="HGS創英角ｺﾞｼｯｸUB" pitchFamily="50" charset="-128"/>
                <a:ea typeface="HGS創英角ｺﾞｼｯｸUB" pitchFamily="50" charset="-128"/>
              </a:rPr>
              <a:t>NO</a:t>
            </a:r>
            <a:br>
              <a:rPr lang="en-US" altLang="ja-JP" sz="8000" dirty="0">
                <a:solidFill>
                  <a:schemeClr val="bg1"/>
                </a:solidFill>
                <a:latin typeface="HGS創英角ｺﾞｼｯｸUB" pitchFamily="50" charset="-128"/>
                <a:ea typeface="HGS創英角ｺﾞｼｯｸUB" pitchFamily="50" charset="-128"/>
              </a:rPr>
            </a:br>
            <a:r>
              <a:rPr lang="en-US" altLang="ja-JP" sz="8000" dirty="0">
                <a:solidFill>
                  <a:schemeClr val="bg1"/>
                </a:solidFill>
                <a:latin typeface="HGS創英角ｺﾞｼｯｸUB" pitchFamily="50" charset="-128"/>
                <a:ea typeface="HGS創英角ｺﾞｼｯｸUB" pitchFamily="50" charset="-128"/>
              </a:rPr>
              <a:t>MORE</a:t>
            </a:r>
            <a:br>
              <a:rPr lang="en-US" altLang="ja-JP" sz="8000" dirty="0">
                <a:solidFill>
                  <a:schemeClr val="bg1"/>
                </a:solidFill>
                <a:latin typeface="HGS創英角ｺﾞｼｯｸUB" pitchFamily="50" charset="-128"/>
                <a:ea typeface="HGS創英角ｺﾞｼｯｸUB" pitchFamily="50" charset="-128"/>
              </a:rPr>
            </a:br>
            <a:r>
              <a:rPr lang="en-US" altLang="ja-JP" sz="8000" dirty="0">
                <a:solidFill>
                  <a:srgbClr val="FFC000"/>
                </a:solidFill>
                <a:latin typeface="HGS創英角ｺﾞｼｯｸUB" pitchFamily="50" charset="-128"/>
                <a:ea typeface="HGS創英角ｺﾞｼｯｸUB" pitchFamily="50" charset="-128"/>
              </a:rPr>
              <a:t>24</a:t>
            </a:r>
            <a:r>
              <a:rPr lang="ja-JP" altLang="en-US" sz="8000" dirty="0">
                <a:solidFill>
                  <a:srgbClr val="FFC000"/>
                </a:solidFill>
                <a:latin typeface="HGS創英角ｺﾞｼｯｸUB" pitchFamily="50" charset="-128"/>
                <a:ea typeface="HGS創英角ｺﾞｼｯｸUB" pitchFamily="50" charset="-128"/>
              </a:rPr>
              <a:t>時間</a:t>
            </a:r>
            <a:r>
              <a:rPr lang="ja-JP" altLang="en-US" sz="8000" dirty="0">
                <a:solidFill>
                  <a:schemeClr val="bg1"/>
                </a:solidFill>
                <a:latin typeface="HGS創英角ｺﾞｼｯｸUB" pitchFamily="50" charset="-128"/>
                <a:ea typeface="HGS創英角ｺﾞｼｯｸUB" pitchFamily="50" charset="-128"/>
              </a:rPr>
              <a:t>営業</a:t>
            </a:r>
          </a:p>
        </p:txBody>
      </p:sp>
      <p:sp>
        <p:nvSpPr>
          <p:cNvPr id="2053" name="Rectangle 5">
            <a:extLst>
              <a:ext uri="{FF2B5EF4-FFF2-40B4-BE49-F238E27FC236}">
                <a16:creationId xmlns:a16="http://schemas.microsoft.com/office/drawing/2014/main" id="{7DE9525A-183F-43C3-9A6D-F4E8B248FB27}"/>
              </a:ext>
            </a:extLst>
          </p:cNvPr>
          <p:cNvSpPr>
            <a:spLocks noChangeArrowheads="1"/>
          </p:cNvSpPr>
          <p:nvPr/>
        </p:nvSpPr>
        <p:spPr bwMode="auto">
          <a:xfrm>
            <a:off x="0" y="5537200"/>
            <a:ext cx="9144000" cy="132080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54" name="Rectangle 6">
            <a:extLst>
              <a:ext uri="{FF2B5EF4-FFF2-40B4-BE49-F238E27FC236}">
                <a16:creationId xmlns:a16="http://schemas.microsoft.com/office/drawing/2014/main" id="{3DB69B37-5ECC-4478-8E00-87BB01D6B772}"/>
              </a:ext>
            </a:extLst>
          </p:cNvPr>
          <p:cNvSpPr>
            <a:spLocks noChangeArrowheads="1"/>
          </p:cNvSpPr>
          <p:nvPr/>
        </p:nvSpPr>
        <p:spPr bwMode="auto">
          <a:xfrm>
            <a:off x="-71438" y="5661025"/>
            <a:ext cx="3563938"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50" charset="-128"/>
                <a:cs typeface="+mn-cs"/>
              </a:rPr>
              <a:t>社会的ジレンマ班</a:t>
            </a:r>
            <a:r>
              <a:rPr kumimoji="1" lang="ja-JP" altLang="en-US" sz="3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p>
        </p:txBody>
      </p:sp>
      <p:sp>
        <p:nvSpPr>
          <p:cNvPr id="2055" name="Rectangle 7">
            <a:extLst>
              <a:ext uri="{FF2B5EF4-FFF2-40B4-BE49-F238E27FC236}">
                <a16:creationId xmlns:a16="http://schemas.microsoft.com/office/drawing/2014/main" id="{3C9C3C3A-4109-49C6-B7A4-87B6A9BDE3E5}"/>
              </a:ext>
            </a:extLst>
          </p:cNvPr>
          <p:cNvSpPr>
            <a:spLocks noChangeArrowheads="1"/>
          </p:cNvSpPr>
          <p:nvPr/>
        </p:nvSpPr>
        <p:spPr bwMode="auto">
          <a:xfrm>
            <a:off x="3781425" y="312738"/>
            <a:ext cx="5111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2019</a:t>
            </a:r>
            <a:r>
              <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年度　春学期　都市計画実習　中間発表</a:t>
            </a:r>
            <a:endParaRPr kumimoji="1" lang="en-US" altLang="ja-JP"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21st</a:t>
            </a:r>
            <a:r>
              <a:rPr kumimoji="1" lang="en-US" altLang="ja-JP" sz="20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rPr>
              <a:t>, Tue. 2019 </a:t>
            </a:r>
          </a:p>
        </p:txBody>
      </p:sp>
      <p:sp>
        <p:nvSpPr>
          <p:cNvPr id="2056" name="テキスト ボックス 8">
            <a:extLst>
              <a:ext uri="{FF2B5EF4-FFF2-40B4-BE49-F238E27FC236}">
                <a16:creationId xmlns:a16="http://schemas.microsoft.com/office/drawing/2014/main" id="{8276CB4D-706D-4EE2-90ED-EE932801A76F}"/>
              </a:ext>
            </a:extLst>
          </p:cNvPr>
          <p:cNvSpPr txBox="1">
            <a:spLocks noChangeArrowheads="1"/>
          </p:cNvSpPr>
          <p:nvPr/>
        </p:nvSpPr>
        <p:spPr bwMode="auto">
          <a:xfrm>
            <a:off x="3492500" y="6308725"/>
            <a:ext cx="3595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指導教員：谷口綾子　　　</a:t>
            </a:r>
            <a:r>
              <a:rPr kumimoji="1" lang="en-US" altLang="ja-JP"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TA</a:t>
            </a:r>
            <a:r>
              <a:rPr kumimoji="1" lang="ja-JP" altLang="en-US"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：木村航太</a:t>
            </a:r>
            <a:endParaRPr kumimoji="1" lang="en-US" altLang="ja-JP"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2057" name="テキスト ボックス 9">
            <a:extLst>
              <a:ext uri="{FF2B5EF4-FFF2-40B4-BE49-F238E27FC236}">
                <a16:creationId xmlns:a16="http://schemas.microsoft.com/office/drawing/2014/main" id="{B00B03C4-CECE-4462-B5B9-D30F7415313B}"/>
              </a:ext>
            </a:extLst>
          </p:cNvPr>
          <p:cNvSpPr txBox="1">
            <a:spLocks noChangeArrowheads="1"/>
          </p:cNvSpPr>
          <p:nvPr/>
        </p:nvSpPr>
        <p:spPr bwMode="auto">
          <a:xfrm>
            <a:off x="3492500" y="5732463"/>
            <a:ext cx="40116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生田陽菜　猿橋拓己　伊藤彩公子</a:t>
            </a:r>
            <a:r>
              <a:rPr kumimoji="1" lang="ja-JP" alt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zh-TW" alt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周毅愷</a:t>
            </a:r>
            <a:r>
              <a:rPr kumimoji="1" lang="ja-JP" alt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endParaRPr kumimoji="1" lang="en-US" altLang="ja-JP"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根本裕都</a:t>
            </a:r>
            <a:r>
              <a:rPr kumimoji="1" lang="ja-JP" alt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zh-TW" alt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長谷澤未来</a:t>
            </a:r>
            <a:r>
              <a:rPr kumimoji="1" lang="ja-JP" alt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zh-TW" alt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松本涼太</a:t>
            </a: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23E9BD-D57C-43FB-A8B8-DD08AA6AC029}"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253886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pSp>
        <p:nvGrpSpPr>
          <p:cNvPr id="232" name="Google Shape;232;p26"/>
          <p:cNvGrpSpPr/>
          <p:nvPr/>
        </p:nvGrpSpPr>
        <p:grpSpPr>
          <a:xfrm>
            <a:off x="0" y="-26988"/>
            <a:ext cx="9180513" cy="981076"/>
            <a:chOff x="0" y="0"/>
            <a:chExt cx="5760" cy="618"/>
          </a:xfrm>
        </p:grpSpPr>
        <p:sp>
          <p:nvSpPr>
            <p:cNvPr id="233" name="Google Shape;233;p26"/>
            <p:cNvSpPr/>
            <p:nvPr/>
          </p:nvSpPr>
          <p:spPr>
            <a:xfrm>
              <a:off x="0" y="0"/>
              <a:ext cx="5760" cy="618"/>
            </a:xfrm>
            <a:prstGeom prst="rect">
              <a:avLst/>
            </a:prstGeom>
            <a:solidFill>
              <a:srgbClr val="00336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4" name="Google Shape;234;p26"/>
            <p:cNvSpPr/>
            <p:nvPr/>
          </p:nvSpPr>
          <p:spPr>
            <a:xfrm>
              <a:off x="0" y="0"/>
              <a:ext cx="340" cy="618"/>
            </a:xfrm>
            <a:prstGeom prst="rect">
              <a:avLst/>
            </a:prstGeom>
            <a:solidFill>
              <a:srgbClr val="FF99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35" name="Google Shape;235;p26"/>
          <p:cNvSpPr txBox="1"/>
          <p:nvPr/>
        </p:nvSpPr>
        <p:spPr>
          <a:xfrm>
            <a:off x="541905" y="-26988"/>
            <a:ext cx="8638609" cy="981076"/>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4000" b="0" i="0" u="none" strike="noStrike" kern="0" cap="none" spc="0" normalizeH="0" baseline="0" noProof="0" dirty="0">
                <a:ln>
                  <a:noFill/>
                </a:ln>
                <a:solidFill>
                  <a:srgbClr val="FFFFFF"/>
                </a:solidFill>
                <a:effectLst/>
                <a:uLnTx/>
                <a:uFillTx/>
                <a:latin typeface="Arial"/>
                <a:ea typeface="Arial"/>
                <a:cs typeface="Arial"/>
                <a:sym typeface="Arial"/>
              </a:rPr>
              <a:t>背景　</a:t>
            </a:r>
            <a:r>
              <a:rPr kumimoji="0" lang="ja-JP" altLang="en-US" sz="2800" b="0" i="0" u="none" strike="noStrike" kern="0" cap="none" spc="0" normalizeH="0" baseline="0" noProof="0" dirty="0" smtClean="0">
                <a:ln>
                  <a:noFill/>
                </a:ln>
                <a:solidFill>
                  <a:srgbClr val="FFFFFF"/>
                </a:solidFill>
                <a:effectLst/>
                <a:uLnTx/>
                <a:uFillTx/>
                <a:latin typeface="Arial"/>
                <a:ea typeface="Arial"/>
                <a:cs typeface="Arial"/>
                <a:sym typeface="Arial"/>
              </a:rPr>
              <a:t>営業時間の認知</a:t>
            </a:r>
            <a:endParaRPr kumimoji="0" sz="32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36" name="Google Shape;236;p26"/>
          <p:cNvSpPr txBox="1"/>
          <p:nvPr/>
        </p:nvSpPr>
        <p:spPr>
          <a:xfrm>
            <a:off x="666996" y="1274030"/>
            <a:ext cx="7056784"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400" b="0" i="0" u="none" strike="noStrike" kern="0" cap="none" spc="0" normalizeH="0" baseline="0" noProof="0" dirty="0">
                <a:ln>
                  <a:noFill/>
                </a:ln>
                <a:solidFill>
                  <a:srgbClr val="000000"/>
                </a:solidFill>
                <a:effectLst/>
                <a:uLnTx/>
                <a:uFillTx/>
                <a:latin typeface="Arial"/>
                <a:ea typeface="Arial"/>
                <a:cs typeface="Arial"/>
                <a:sym typeface="Arial"/>
              </a:rPr>
              <a:t>学習院大学の小塚荘一郎</a:t>
            </a:r>
            <a:r>
              <a:rPr kumimoji="0" lang="ja-JP" altLang="en-US" sz="2400" b="0" i="0" u="none" strike="noStrike" kern="0" cap="none" spc="0" normalizeH="0" baseline="0" noProof="0" dirty="0" smtClean="0">
                <a:ln>
                  <a:noFill/>
                </a:ln>
                <a:solidFill>
                  <a:srgbClr val="000000"/>
                </a:solidFill>
                <a:effectLst/>
                <a:uLnTx/>
                <a:uFillTx/>
                <a:latin typeface="Arial"/>
                <a:ea typeface="Arial"/>
                <a:cs typeface="Arial"/>
                <a:sym typeface="Arial"/>
              </a:rPr>
              <a:t>教授</a:t>
            </a:r>
            <a:r>
              <a:rPr kumimoji="0" lang="en-US" altLang="ja-JP" sz="2400" b="0" i="0" u="none" strike="noStrike" kern="0" cap="none" spc="0" normalizeH="0" baseline="0" noProof="0" dirty="0" smtClean="0">
                <a:ln>
                  <a:noFill/>
                </a:ln>
                <a:solidFill>
                  <a:srgbClr val="000000"/>
                </a:solidFill>
                <a:effectLst/>
                <a:uLnTx/>
                <a:uFillTx/>
                <a:latin typeface="Arial"/>
                <a:ea typeface="Arial"/>
                <a:cs typeface="Arial"/>
                <a:sym typeface="Arial"/>
              </a:rPr>
              <a:t>(</a:t>
            </a:r>
            <a:r>
              <a:rPr kumimoji="0" lang="ja-JP" altLang="en-US" sz="2400" b="0" i="0" u="none" strike="noStrike" kern="0" cap="none" spc="0" normalizeH="0" baseline="0" noProof="0" dirty="0" smtClean="0">
                <a:ln>
                  <a:noFill/>
                </a:ln>
                <a:solidFill>
                  <a:srgbClr val="000000"/>
                </a:solidFill>
                <a:effectLst/>
                <a:uLnTx/>
                <a:uFillTx/>
                <a:latin typeface="Arial"/>
                <a:ea typeface="Arial"/>
                <a:cs typeface="Arial"/>
                <a:sym typeface="Arial"/>
              </a:rPr>
              <a:t>法学科</a:t>
            </a:r>
            <a:r>
              <a:rPr kumimoji="0" lang="en-US" altLang="ja-JP" sz="2400" b="0" i="0" u="none" strike="noStrike" kern="0" cap="none" spc="0" normalizeH="0" baseline="0" noProof="0" dirty="0" smtClean="0">
                <a:ln>
                  <a:noFill/>
                </a:ln>
                <a:solidFill>
                  <a:srgbClr val="000000"/>
                </a:solidFill>
                <a:effectLst/>
                <a:uLnTx/>
                <a:uFillTx/>
                <a:latin typeface="Arial"/>
                <a:ea typeface="Arial"/>
                <a:cs typeface="Arial"/>
                <a:sym typeface="Arial"/>
              </a:rPr>
              <a:t>)</a:t>
            </a:r>
            <a:r>
              <a:rPr kumimoji="0" lang="ja-JP" altLang="en-US" sz="2400" b="0" i="0" u="none" strike="noStrike" kern="0" cap="none" spc="0" normalizeH="0" baseline="0" noProof="0" dirty="0" smtClean="0">
                <a:ln>
                  <a:noFill/>
                </a:ln>
                <a:solidFill>
                  <a:srgbClr val="000000"/>
                </a:solidFill>
                <a:effectLst/>
                <a:uLnTx/>
                <a:uFillTx/>
                <a:latin typeface="Arial"/>
                <a:ea typeface="Arial"/>
                <a:cs typeface="Arial"/>
                <a:sym typeface="Arial"/>
              </a:rPr>
              <a:t>に</a:t>
            </a:r>
            <a:r>
              <a:rPr kumimoji="0" lang="ja-JP" altLang="en-US" sz="2400" b="0" i="0" u="none" strike="noStrike" kern="0" cap="none" spc="0" normalizeH="0" baseline="0" noProof="0" dirty="0">
                <a:ln>
                  <a:noFill/>
                </a:ln>
                <a:solidFill>
                  <a:srgbClr val="000000"/>
                </a:solidFill>
                <a:effectLst/>
                <a:uLnTx/>
                <a:uFillTx/>
                <a:latin typeface="Arial"/>
                <a:ea typeface="Arial"/>
                <a:cs typeface="Arial"/>
                <a:sym typeface="Arial"/>
              </a:rPr>
              <a:t>よれば、</a:t>
            </a:r>
            <a:r>
              <a:rPr kumimoji="0" lang="en-US" altLang="ja-JP" sz="1800" b="0" i="0" u="none" strike="noStrike" kern="0" cap="none" spc="0" normalizeH="0" baseline="0" noProof="0" dirty="0">
                <a:ln>
                  <a:noFill/>
                </a:ln>
                <a:solidFill>
                  <a:srgbClr val="000000"/>
                </a:solidFill>
                <a:effectLst/>
                <a:uLnTx/>
                <a:uFillTx/>
                <a:latin typeface="Arial"/>
                <a:ea typeface="Arial"/>
                <a:cs typeface="Arial"/>
                <a:sym typeface="Arial"/>
              </a:rPr>
              <a:t>[3]</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37" name="Google Shape;237;p26"/>
          <p:cNvSpPr txBox="1"/>
          <p:nvPr/>
        </p:nvSpPr>
        <p:spPr>
          <a:xfrm>
            <a:off x="149850" y="2276875"/>
            <a:ext cx="9144000" cy="2493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3600" b="0" i="0" u="none" strike="noStrike" kern="0" cap="none" spc="0" normalizeH="0" baseline="0" noProof="0" dirty="0">
                <a:ln>
                  <a:noFill/>
                </a:ln>
                <a:solidFill>
                  <a:srgbClr val="000000"/>
                </a:solidFill>
                <a:effectLst/>
                <a:uLnTx/>
                <a:uFillTx/>
                <a:latin typeface="Arial"/>
                <a:ea typeface="Arial"/>
                <a:cs typeface="Arial"/>
                <a:sym typeface="Arial"/>
              </a:rPr>
              <a:t>24</a:t>
            </a:r>
            <a:r>
              <a:rPr kumimoji="0" lang="ja-JP" altLang="en-US" sz="3600" b="0" i="0" u="none" strike="noStrike" kern="0" cap="none" spc="0" normalizeH="0" baseline="0" noProof="0" dirty="0">
                <a:ln>
                  <a:noFill/>
                </a:ln>
                <a:solidFill>
                  <a:srgbClr val="000000"/>
                </a:solidFill>
                <a:effectLst/>
                <a:uLnTx/>
                <a:uFillTx/>
                <a:latin typeface="Arial"/>
                <a:ea typeface="Arial"/>
                <a:cs typeface="Arial"/>
                <a:sym typeface="Arial"/>
              </a:rPr>
              <a:t>時間営業をやめれば、</a:t>
            </a:r>
            <a:endParaRPr kumimoji="0" sz="36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5600" b="0" i="0" u="none" strike="noStrike" kern="0" cap="none" spc="0" normalizeH="0" baseline="0" noProof="0" dirty="0">
                <a:ln>
                  <a:noFill/>
                </a:ln>
                <a:solidFill>
                  <a:srgbClr val="FF6600"/>
                </a:solidFill>
                <a:effectLst/>
                <a:uLnTx/>
                <a:uFillTx/>
                <a:latin typeface="Arial"/>
                <a:ea typeface="Arial"/>
                <a:cs typeface="Arial"/>
                <a:sym typeface="Arial"/>
              </a:rPr>
              <a:t>閉店しているかもしれない</a:t>
            </a:r>
            <a:r>
              <a:rPr kumimoji="0" lang="ja-JP" altLang="en-US" sz="3600" b="0" i="0" u="none" strike="noStrike" kern="0" cap="none" spc="0" normalizeH="0" baseline="0" noProof="0" dirty="0">
                <a:ln>
                  <a:noFill/>
                </a:ln>
                <a:solidFill>
                  <a:srgbClr val="000000"/>
                </a:solidFill>
                <a:effectLst/>
                <a:uLnTx/>
                <a:uFillTx/>
                <a:latin typeface="Arial"/>
                <a:ea typeface="Arial"/>
                <a:cs typeface="Arial"/>
                <a:sym typeface="Arial"/>
              </a:rPr>
              <a:t>という心理が働いてしまう</a:t>
            </a:r>
            <a:endParaRPr kumimoji="0" sz="36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38" name="Google Shape;238;p26" descr="頭にクエスチョンマークを浮かべた人のイラスト（女性）"/>
          <p:cNvPicPr preferRelativeResize="0"/>
          <p:nvPr/>
        </p:nvPicPr>
        <p:blipFill rotWithShape="1">
          <a:blip r:embed="rId3">
            <a:alphaModFix/>
          </a:blip>
          <a:srcRect/>
          <a:stretch/>
        </p:blipFill>
        <p:spPr>
          <a:xfrm>
            <a:off x="6830938" y="4884277"/>
            <a:ext cx="1714500" cy="1714500"/>
          </a:xfrm>
          <a:prstGeom prst="rect">
            <a:avLst/>
          </a:prstGeom>
          <a:noFill/>
          <a:ln>
            <a:noFill/>
          </a:ln>
        </p:spPr>
      </p:pic>
      <p:sp>
        <p:nvSpPr>
          <p:cNvPr id="2" name="雲形吹き出し 1"/>
          <p:cNvSpPr/>
          <p:nvPr/>
        </p:nvSpPr>
        <p:spPr>
          <a:xfrm>
            <a:off x="149850" y="4294521"/>
            <a:ext cx="6410136" cy="2304256"/>
          </a:xfrm>
          <a:prstGeom prst="cloudCallout">
            <a:avLst>
              <a:gd name="adj1" fmla="val 58183"/>
              <a:gd name="adj2" fmla="val 3952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fontAlgn="auto" hangingPunct="1">
              <a:spcBef>
                <a:spcPts val="0"/>
              </a:spcBef>
              <a:spcAft>
                <a:spcPts val="0"/>
              </a:spcAft>
              <a:buClr>
                <a:srgbClr val="000000"/>
              </a:buClr>
              <a:defRPr/>
            </a:pPr>
            <a:r>
              <a:rPr kumimoji="0" lang="ja-JP" altLang="en-US" sz="2800" kern="0">
                <a:solidFill>
                  <a:srgbClr val="000000"/>
                </a:solidFill>
                <a:ea typeface="Arial"/>
                <a:cs typeface="Arial"/>
                <a:sym typeface="Arial"/>
              </a:rPr>
              <a:t>もう</a:t>
            </a:r>
            <a:r>
              <a:rPr kumimoji="0" lang="en-US" altLang="ja-JP" sz="2800" kern="0">
                <a:solidFill>
                  <a:srgbClr val="000000"/>
                </a:solidFill>
                <a:ea typeface="Arial"/>
                <a:cs typeface="Arial"/>
                <a:sym typeface="Arial"/>
              </a:rPr>
              <a:t>23</a:t>
            </a:r>
            <a:r>
              <a:rPr kumimoji="0" lang="ja-JP" altLang="en-US" sz="2800" kern="0">
                <a:solidFill>
                  <a:srgbClr val="000000"/>
                </a:solidFill>
                <a:ea typeface="Arial"/>
                <a:cs typeface="Arial"/>
                <a:sym typeface="Arial"/>
              </a:rPr>
              <a:t>時だ、、、</a:t>
            </a:r>
          </a:p>
          <a:p>
            <a:pPr lvl="0" eaLnBrk="1" fontAlgn="auto" hangingPunct="1">
              <a:spcBef>
                <a:spcPts val="0"/>
              </a:spcBef>
              <a:spcAft>
                <a:spcPts val="0"/>
              </a:spcAft>
              <a:buClr>
                <a:srgbClr val="000000"/>
              </a:buClr>
              <a:defRPr/>
            </a:pPr>
            <a:r>
              <a:rPr kumimoji="0" lang="ja-JP" altLang="en-US" sz="2800" kern="0">
                <a:solidFill>
                  <a:srgbClr val="000000"/>
                </a:solidFill>
                <a:ea typeface="Arial"/>
                <a:cs typeface="Arial"/>
                <a:sym typeface="Arial"/>
              </a:rPr>
              <a:t>今コンビニやってる？？</a:t>
            </a:r>
            <a:endParaRPr kumimoji="0" lang="ja-JP" altLang="en-US" sz="2800" kern="0" dirty="0">
              <a:solidFill>
                <a:srgbClr val="000000"/>
              </a:solidFill>
              <a:ea typeface="Arial"/>
              <a:cs typeface="Arial"/>
              <a:sym typeface="Arial"/>
            </a:endParaRPr>
          </a:p>
        </p:txBody>
      </p:sp>
      <p:sp>
        <p:nvSpPr>
          <p:cNvPr id="10" name="スライド番号プレースホルダー 2">
            <a:extLst>
              <a:ext uri="{FF2B5EF4-FFF2-40B4-BE49-F238E27FC236}">
                <a16:creationId xmlns:a16="http://schemas.microsoft.com/office/drawing/2014/main" id="{7B618935-2E2D-43A6-85FC-F2934400B72C}"/>
              </a:ext>
            </a:extLst>
          </p:cNvPr>
          <p:cNvSpPr>
            <a:spLocks noGrp="1"/>
          </p:cNvSpPr>
          <p:nvPr>
            <p:ph type="sldNum" sz="quarter" idx="12"/>
          </p:nvPr>
        </p:nvSpPr>
        <p:spPr>
          <a:xfrm>
            <a:off x="6843980" y="61569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ja-JP" noProof="0" dirty="0" smtClean="0">
                <a:solidFill>
                  <a:srgbClr val="000000"/>
                </a:solidFill>
              </a:rPr>
              <a:t>10</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95835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爆発 2 9"/>
          <p:cNvSpPr/>
          <p:nvPr/>
        </p:nvSpPr>
        <p:spPr>
          <a:xfrm>
            <a:off x="-1871539" y="4210652"/>
            <a:ext cx="13465496" cy="2756798"/>
          </a:xfrm>
          <a:prstGeom prst="irregularSeal2">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grpSp>
        <p:nvGrpSpPr>
          <p:cNvPr id="31" name="Group 2"/>
          <p:cNvGrpSpPr>
            <a:grpSpLocks/>
          </p:cNvGrpSpPr>
          <p:nvPr/>
        </p:nvGrpSpPr>
        <p:grpSpPr bwMode="auto">
          <a:xfrm>
            <a:off x="0" y="-26988"/>
            <a:ext cx="9180513" cy="981076"/>
            <a:chOff x="0" y="0"/>
            <a:chExt cx="5760" cy="618"/>
          </a:xfrm>
        </p:grpSpPr>
        <p:sp>
          <p:nvSpPr>
            <p:cNvPr id="32"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33"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grpSp>
      <p:sp>
        <p:nvSpPr>
          <p:cNvPr id="34" name="タイトル 1"/>
          <p:cNvSpPr txBox="1">
            <a:spLocks/>
          </p:cNvSpPr>
          <p:nvPr/>
        </p:nvSpPr>
        <p:spPr bwMode="auto">
          <a:xfrm>
            <a:off x="541905"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r>
              <a:rPr lang="ja-JP" altLang="en-US" sz="4000" kern="0" dirty="0" smtClean="0">
                <a:solidFill>
                  <a:schemeClr val="bg1"/>
                </a:solidFill>
              </a:rPr>
              <a:t>背景　</a:t>
            </a:r>
            <a:r>
              <a:rPr lang="ja-JP" altLang="en-US" sz="2800" kern="0" dirty="0" smtClean="0">
                <a:solidFill>
                  <a:schemeClr val="bg1"/>
                </a:solidFill>
              </a:rPr>
              <a:t>市場原理主義</a:t>
            </a:r>
            <a:endParaRPr lang="ja-JP" altLang="en-US" sz="3200" kern="0" dirty="0">
              <a:solidFill>
                <a:schemeClr val="bg1"/>
              </a:solidFill>
            </a:endParaRPr>
          </a:p>
        </p:txBody>
      </p:sp>
      <p:pic>
        <p:nvPicPr>
          <p:cNvPr id="7172" name="Picture 4" descr="アダムスミスの似顔絵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吹き出し 1"/>
          <p:cNvSpPr/>
          <p:nvPr/>
        </p:nvSpPr>
        <p:spPr>
          <a:xfrm>
            <a:off x="2627784" y="1556792"/>
            <a:ext cx="4392488" cy="1224136"/>
          </a:xfrm>
          <a:prstGeom prst="wedgeRoundRectCallout">
            <a:avLst>
              <a:gd name="adj1" fmla="val -73242"/>
              <a:gd name="adj2" fmla="val 37877"/>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4400" dirty="0" smtClean="0">
                <a:solidFill>
                  <a:schemeClr val="tx1"/>
                </a:solidFill>
              </a:rPr>
              <a:t>神の見えざる手</a:t>
            </a:r>
            <a:endParaRPr kumimoji="1" lang="ja-JP" altLang="en-US" sz="4400" dirty="0">
              <a:solidFill>
                <a:schemeClr val="tx1"/>
              </a:solidFill>
            </a:endParaRPr>
          </a:p>
        </p:txBody>
      </p:sp>
      <p:sp>
        <p:nvSpPr>
          <p:cNvPr id="8" name="テキスト ボックス 7"/>
          <p:cNvSpPr txBox="1"/>
          <p:nvPr/>
        </p:nvSpPr>
        <p:spPr>
          <a:xfrm>
            <a:off x="827584" y="3645024"/>
            <a:ext cx="7344816" cy="461665"/>
          </a:xfrm>
          <a:prstGeom prst="rect">
            <a:avLst/>
          </a:prstGeom>
          <a:noFill/>
        </p:spPr>
        <p:txBody>
          <a:bodyPr wrap="square" rtlCol="0">
            <a:spAutoFit/>
          </a:bodyPr>
          <a:lstStyle/>
          <a:p>
            <a:r>
              <a:rPr kumimoji="1" lang="ja-JP" altLang="en-US" sz="2400" dirty="0" smtClean="0"/>
              <a:t>日本経済新聞は社説で以下のように述べた。</a:t>
            </a:r>
            <a:endParaRPr kumimoji="1" lang="ja-JP" altLang="en-US" sz="2400" dirty="0"/>
          </a:p>
        </p:txBody>
      </p:sp>
      <p:sp>
        <p:nvSpPr>
          <p:cNvPr id="9" name="テキスト ボックス 8"/>
          <p:cNvSpPr txBox="1"/>
          <p:nvPr/>
        </p:nvSpPr>
        <p:spPr>
          <a:xfrm>
            <a:off x="1331640" y="4927332"/>
            <a:ext cx="6336704" cy="1323439"/>
          </a:xfrm>
          <a:prstGeom prst="rect">
            <a:avLst/>
          </a:prstGeom>
          <a:noFill/>
        </p:spPr>
        <p:txBody>
          <a:bodyPr wrap="square" rtlCol="0">
            <a:spAutoFit/>
          </a:bodyPr>
          <a:lstStyle/>
          <a:p>
            <a:pPr algn="ctr"/>
            <a:r>
              <a:rPr lang="ja-JP" altLang="en-US" sz="4000" dirty="0" smtClean="0">
                <a:solidFill>
                  <a:schemeClr val="bg1"/>
                </a:solidFill>
              </a:rPr>
              <a:t>「政府の介入で自由競争が阻害される恐れを懸念」</a:t>
            </a:r>
            <a:endParaRPr kumimoji="1" lang="ja-JP" altLang="en-US" sz="4000" dirty="0">
              <a:solidFill>
                <a:schemeClr val="bg1"/>
              </a:solidFill>
            </a:endParaRPr>
          </a:p>
        </p:txBody>
      </p:sp>
      <p:sp>
        <p:nvSpPr>
          <p:cNvPr id="12" name="テキスト ボックス 11"/>
          <p:cNvSpPr txBox="1"/>
          <p:nvPr/>
        </p:nvSpPr>
        <p:spPr>
          <a:xfrm>
            <a:off x="395536" y="3271292"/>
            <a:ext cx="1714500" cy="373732"/>
          </a:xfrm>
          <a:prstGeom prst="rect">
            <a:avLst/>
          </a:prstGeom>
          <a:noFill/>
        </p:spPr>
        <p:txBody>
          <a:bodyPr wrap="square" rtlCol="0">
            <a:spAutoFit/>
          </a:bodyPr>
          <a:lstStyle/>
          <a:p>
            <a:pPr algn="ctr"/>
            <a:r>
              <a:rPr kumimoji="1" lang="ja-JP" altLang="en-US" dirty="0" smtClean="0"/>
              <a:t>アダム・スミス</a:t>
            </a:r>
            <a:endParaRPr kumimoji="1" lang="ja-JP" altLang="en-US" dirty="0"/>
          </a:p>
        </p:txBody>
      </p:sp>
      <p:sp>
        <p:nvSpPr>
          <p:cNvPr id="13" name="テキスト ボックス 12"/>
          <p:cNvSpPr txBox="1"/>
          <p:nvPr/>
        </p:nvSpPr>
        <p:spPr>
          <a:xfrm>
            <a:off x="5580112" y="6453336"/>
            <a:ext cx="3563888" cy="369332"/>
          </a:xfrm>
          <a:prstGeom prst="rect">
            <a:avLst/>
          </a:prstGeom>
          <a:noFill/>
        </p:spPr>
        <p:txBody>
          <a:bodyPr wrap="square" rtlCol="0">
            <a:spAutoFit/>
          </a:bodyPr>
          <a:lstStyle/>
          <a:p>
            <a:r>
              <a:rPr kumimoji="1" lang="ja-JP" altLang="en-US" dirty="0" smtClean="0"/>
              <a:t>日本経済新聞 社説 </a:t>
            </a:r>
            <a:r>
              <a:rPr lang="en-US" altLang="ja-JP" dirty="0" smtClean="0"/>
              <a:t>2019.4.9</a:t>
            </a:r>
            <a:endParaRPr kumimoji="1" lang="ja-JP" altLang="en-US" dirty="0"/>
          </a:p>
        </p:txBody>
      </p:sp>
      <p:sp>
        <p:nvSpPr>
          <p:cNvPr id="14" name="スライド番号プレースホルダー 2">
            <a:extLst>
              <a:ext uri="{FF2B5EF4-FFF2-40B4-BE49-F238E27FC236}">
                <a16:creationId xmlns:a16="http://schemas.microsoft.com/office/drawing/2014/main" id="{7B618935-2E2D-43A6-85FC-F2934400B72C}"/>
              </a:ext>
            </a:extLst>
          </p:cNvPr>
          <p:cNvSpPr>
            <a:spLocks noGrp="1"/>
          </p:cNvSpPr>
          <p:nvPr>
            <p:ph type="sldNum" sz="quarter" idx="12"/>
          </p:nvPr>
        </p:nvSpPr>
        <p:spPr>
          <a:xfrm>
            <a:off x="6896231" y="6250771"/>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ja-JP" noProof="0" dirty="0" smtClean="0">
                <a:solidFill>
                  <a:srgbClr val="000000"/>
                </a:solidFill>
              </a:rPr>
              <a:t>11</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55933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矢印コネクタ 29"/>
          <p:cNvCxnSpPr/>
          <p:nvPr/>
        </p:nvCxnSpPr>
        <p:spPr>
          <a:xfrm>
            <a:off x="2987824" y="4351024"/>
            <a:ext cx="0" cy="908105"/>
          </a:xfrm>
          <a:prstGeom prst="straightConnector1">
            <a:avLst/>
          </a:prstGeom>
          <a:ln w="50800">
            <a:solidFill>
              <a:srgbClr val="008080"/>
            </a:solidFill>
            <a:tailEnd type="arrow"/>
          </a:ln>
        </p:spPr>
        <p:style>
          <a:lnRef idx="1">
            <a:schemeClr val="accent1"/>
          </a:lnRef>
          <a:fillRef idx="0">
            <a:schemeClr val="accent1"/>
          </a:fillRef>
          <a:effectRef idx="0">
            <a:schemeClr val="accent1"/>
          </a:effectRef>
          <a:fontRef idx="minor">
            <a:schemeClr val="tx1"/>
          </a:fontRef>
        </p:style>
      </p:cxnSp>
      <p:grpSp>
        <p:nvGrpSpPr>
          <p:cNvPr id="31" name="Group 2"/>
          <p:cNvGrpSpPr>
            <a:grpSpLocks/>
          </p:cNvGrpSpPr>
          <p:nvPr/>
        </p:nvGrpSpPr>
        <p:grpSpPr bwMode="auto">
          <a:xfrm>
            <a:off x="0" y="-26988"/>
            <a:ext cx="9180513" cy="981076"/>
            <a:chOff x="0" y="0"/>
            <a:chExt cx="5760" cy="618"/>
          </a:xfrm>
        </p:grpSpPr>
        <p:sp>
          <p:nvSpPr>
            <p:cNvPr id="32"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33"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grpSp>
      <p:sp>
        <p:nvSpPr>
          <p:cNvPr id="34" name="タイトル 1"/>
          <p:cNvSpPr txBox="1">
            <a:spLocks/>
          </p:cNvSpPr>
          <p:nvPr/>
        </p:nvSpPr>
        <p:spPr bwMode="auto">
          <a:xfrm>
            <a:off x="541905"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r>
              <a:rPr lang="ja-JP" altLang="en-US" sz="4000" kern="0" dirty="0" smtClean="0">
                <a:solidFill>
                  <a:schemeClr val="bg1"/>
                </a:solidFill>
              </a:rPr>
              <a:t>背景　</a:t>
            </a:r>
            <a:r>
              <a:rPr lang="ja-JP" altLang="en-US" sz="2800" kern="0" dirty="0">
                <a:solidFill>
                  <a:schemeClr val="bg1"/>
                </a:solidFill>
              </a:rPr>
              <a:t>様々</a:t>
            </a:r>
            <a:r>
              <a:rPr lang="ja-JP" altLang="en-US" sz="2800" kern="0" dirty="0" smtClean="0">
                <a:solidFill>
                  <a:schemeClr val="bg1"/>
                </a:solidFill>
              </a:rPr>
              <a:t>な立場</a:t>
            </a:r>
            <a:endParaRPr lang="ja-JP" altLang="en-US" sz="3200" kern="0" dirty="0">
              <a:solidFill>
                <a:schemeClr val="bg1"/>
              </a:solidFill>
            </a:endParaRPr>
          </a:p>
        </p:txBody>
      </p:sp>
      <p:sp>
        <p:nvSpPr>
          <p:cNvPr id="13" name="テキスト ボックス 12"/>
          <p:cNvSpPr txBox="1"/>
          <p:nvPr/>
        </p:nvSpPr>
        <p:spPr>
          <a:xfrm>
            <a:off x="869269" y="1148500"/>
            <a:ext cx="7983880" cy="461665"/>
          </a:xfrm>
          <a:prstGeom prst="rect">
            <a:avLst/>
          </a:prstGeom>
          <a:noFill/>
        </p:spPr>
        <p:txBody>
          <a:bodyPr wrap="square" rtlCol="0">
            <a:spAutoFit/>
          </a:bodyPr>
          <a:lstStyle/>
          <a:p>
            <a:r>
              <a:rPr lang="ja-JP" altLang="en-US" sz="2400" dirty="0" smtClean="0"/>
              <a:t>さまざまな立場の人々がコンビニの</a:t>
            </a:r>
            <a:r>
              <a:rPr lang="en-US" altLang="ja-JP" sz="2400" dirty="0" smtClean="0"/>
              <a:t>24</a:t>
            </a:r>
            <a:r>
              <a:rPr lang="ja-JP" altLang="en-US" sz="2400" dirty="0" smtClean="0"/>
              <a:t>時間営業に関与</a:t>
            </a:r>
            <a:endParaRPr kumimoji="1" lang="ja-JP" altLang="en-US" sz="2400" dirty="0"/>
          </a:p>
        </p:txBody>
      </p:sp>
      <p:sp>
        <p:nvSpPr>
          <p:cNvPr id="2" name="角丸四角形 1"/>
          <p:cNvSpPr/>
          <p:nvPr/>
        </p:nvSpPr>
        <p:spPr>
          <a:xfrm>
            <a:off x="1043608" y="2060848"/>
            <a:ext cx="2938054" cy="792088"/>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大手コンビニ企業</a:t>
            </a:r>
            <a:endParaRPr kumimoji="1" lang="ja-JP" altLang="en-US" sz="2400" dirty="0">
              <a:solidFill>
                <a:schemeClr val="bg1"/>
              </a:solidFill>
            </a:endParaRPr>
          </a:p>
        </p:txBody>
      </p:sp>
      <p:sp>
        <p:nvSpPr>
          <p:cNvPr id="4" name="角丸四角形 3"/>
          <p:cNvSpPr/>
          <p:nvPr/>
        </p:nvSpPr>
        <p:spPr>
          <a:xfrm>
            <a:off x="1043608" y="3761041"/>
            <a:ext cx="2938054" cy="792088"/>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店主</a:t>
            </a:r>
            <a:endParaRPr kumimoji="1" lang="ja-JP" altLang="en-US" sz="2400" dirty="0">
              <a:solidFill>
                <a:schemeClr val="bg1"/>
              </a:solidFill>
            </a:endParaRPr>
          </a:p>
        </p:txBody>
      </p:sp>
      <p:sp>
        <p:nvSpPr>
          <p:cNvPr id="5" name="角丸四角形 4"/>
          <p:cNvSpPr/>
          <p:nvPr/>
        </p:nvSpPr>
        <p:spPr>
          <a:xfrm>
            <a:off x="1043608" y="5241472"/>
            <a:ext cx="2938054" cy="792088"/>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アルバイト</a:t>
            </a:r>
            <a:endParaRPr kumimoji="1" lang="ja-JP" altLang="en-US" sz="2400" dirty="0">
              <a:solidFill>
                <a:schemeClr val="bg1"/>
              </a:solidFill>
            </a:endParaRPr>
          </a:p>
        </p:txBody>
      </p:sp>
      <p:sp>
        <p:nvSpPr>
          <p:cNvPr id="6" name="角丸四角形 5"/>
          <p:cNvSpPr/>
          <p:nvPr/>
        </p:nvSpPr>
        <p:spPr>
          <a:xfrm>
            <a:off x="541905" y="3501008"/>
            <a:ext cx="3814071" cy="2808312"/>
          </a:xfrm>
          <a:prstGeom prst="round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角丸四角形 6"/>
          <p:cNvSpPr/>
          <p:nvPr/>
        </p:nvSpPr>
        <p:spPr>
          <a:xfrm>
            <a:off x="395536" y="1804577"/>
            <a:ext cx="4176464" cy="4792775"/>
          </a:xfrm>
          <a:prstGeom prst="round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楕円 7"/>
          <p:cNvSpPr/>
          <p:nvPr/>
        </p:nvSpPr>
        <p:spPr>
          <a:xfrm>
            <a:off x="5058291" y="2204864"/>
            <a:ext cx="2880000" cy="28800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楕円 14"/>
          <p:cNvSpPr/>
          <p:nvPr/>
        </p:nvSpPr>
        <p:spPr>
          <a:xfrm>
            <a:off x="6134920" y="3501008"/>
            <a:ext cx="2880000" cy="2880000"/>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p:cNvSpPr/>
          <p:nvPr/>
        </p:nvSpPr>
        <p:spPr>
          <a:xfrm>
            <a:off x="270952" y="2060848"/>
            <a:ext cx="484624" cy="1224136"/>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dirty="0" smtClean="0">
                <a:solidFill>
                  <a:schemeClr val="bg1"/>
                </a:solidFill>
              </a:rPr>
              <a:t>チェーン</a:t>
            </a:r>
            <a:endParaRPr kumimoji="1" lang="ja-JP" altLang="en-US" sz="2400" dirty="0">
              <a:solidFill>
                <a:schemeClr val="bg1"/>
              </a:solidFill>
            </a:endParaRPr>
          </a:p>
        </p:txBody>
      </p:sp>
      <p:sp>
        <p:nvSpPr>
          <p:cNvPr id="21" name="正方形/長方形 20"/>
          <p:cNvSpPr/>
          <p:nvPr/>
        </p:nvSpPr>
        <p:spPr>
          <a:xfrm>
            <a:off x="513264" y="3761041"/>
            <a:ext cx="396000" cy="1323823"/>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en-US" altLang="ja-JP" sz="2400" dirty="0" smtClean="0">
                <a:solidFill>
                  <a:schemeClr val="bg1"/>
                </a:solidFill>
              </a:rPr>
              <a:t>FC</a:t>
            </a:r>
            <a:r>
              <a:rPr kumimoji="1" lang="ja-JP" altLang="en-US" sz="2400" dirty="0" smtClean="0">
                <a:solidFill>
                  <a:schemeClr val="bg1"/>
                </a:solidFill>
              </a:rPr>
              <a:t>店</a:t>
            </a:r>
            <a:endParaRPr kumimoji="1" lang="ja-JP" altLang="en-US" sz="2400" dirty="0">
              <a:solidFill>
                <a:schemeClr val="bg1"/>
              </a:solidFill>
            </a:endParaRPr>
          </a:p>
        </p:txBody>
      </p:sp>
      <p:cxnSp>
        <p:nvCxnSpPr>
          <p:cNvPr id="23" name="直線矢印コネクタ 22"/>
          <p:cNvCxnSpPr/>
          <p:nvPr/>
        </p:nvCxnSpPr>
        <p:spPr>
          <a:xfrm>
            <a:off x="2987824" y="2852936"/>
            <a:ext cx="0" cy="646331"/>
          </a:xfrm>
          <a:prstGeom prst="straightConnector1">
            <a:avLst/>
          </a:prstGeom>
          <a:ln w="50800">
            <a:solidFill>
              <a:srgbClr val="00808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1979712" y="2852937"/>
            <a:ext cx="0" cy="646330"/>
          </a:xfrm>
          <a:prstGeom prst="straightConnector1">
            <a:avLst/>
          </a:prstGeom>
          <a:ln w="50800">
            <a:solidFill>
              <a:srgbClr val="008080"/>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1979712" y="4553129"/>
            <a:ext cx="0" cy="820184"/>
          </a:xfrm>
          <a:prstGeom prst="straightConnector1">
            <a:avLst/>
          </a:prstGeom>
          <a:ln w="50800">
            <a:solidFill>
              <a:srgbClr val="008080"/>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029313" y="2873942"/>
            <a:ext cx="1584176" cy="646331"/>
          </a:xfrm>
          <a:prstGeom prst="rect">
            <a:avLst/>
          </a:prstGeom>
          <a:noFill/>
        </p:spPr>
        <p:txBody>
          <a:bodyPr wrap="square" rtlCol="0">
            <a:spAutoFit/>
          </a:bodyPr>
          <a:lstStyle/>
          <a:p>
            <a:r>
              <a:rPr kumimoji="1" lang="ja-JP" altLang="en-US" dirty="0" smtClean="0"/>
              <a:t>ブランド</a:t>
            </a:r>
            <a:endParaRPr kumimoji="1" lang="en-US" altLang="ja-JP" dirty="0" smtClean="0"/>
          </a:p>
          <a:p>
            <a:r>
              <a:rPr lang="ja-JP" altLang="en-US" dirty="0"/>
              <a:t>ノウハウ</a:t>
            </a:r>
            <a:endParaRPr kumimoji="1" lang="ja-JP" altLang="en-US" dirty="0"/>
          </a:p>
        </p:txBody>
      </p:sp>
      <p:sp>
        <p:nvSpPr>
          <p:cNvPr id="27" name="テキスト ボックス 26"/>
          <p:cNvSpPr txBox="1"/>
          <p:nvPr/>
        </p:nvSpPr>
        <p:spPr>
          <a:xfrm>
            <a:off x="991203" y="2852936"/>
            <a:ext cx="950379" cy="646331"/>
          </a:xfrm>
          <a:prstGeom prst="rect">
            <a:avLst/>
          </a:prstGeom>
          <a:noFill/>
        </p:spPr>
        <p:txBody>
          <a:bodyPr wrap="square" rtlCol="0">
            <a:spAutoFit/>
          </a:bodyPr>
          <a:lstStyle/>
          <a:p>
            <a:r>
              <a:rPr kumimoji="1" lang="ja-JP" altLang="en-US" dirty="0" smtClean="0"/>
              <a:t>一部の利益</a:t>
            </a:r>
            <a:endParaRPr kumimoji="1" lang="ja-JP" altLang="en-US" dirty="0"/>
          </a:p>
        </p:txBody>
      </p:sp>
      <p:sp>
        <p:nvSpPr>
          <p:cNvPr id="36" name="テキスト ボックス 35"/>
          <p:cNvSpPr txBox="1"/>
          <p:nvPr/>
        </p:nvSpPr>
        <p:spPr>
          <a:xfrm>
            <a:off x="3092905" y="4686604"/>
            <a:ext cx="952349" cy="369332"/>
          </a:xfrm>
          <a:prstGeom prst="rect">
            <a:avLst/>
          </a:prstGeom>
          <a:noFill/>
        </p:spPr>
        <p:txBody>
          <a:bodyPr wrap="square" rtlCol="0">
            <a:spAutoFit/>
          </a:bodyPr>
          <a:lstStyle/>
          <a:p>
            <a:r>
              <a:rPr kumimoji="1" lang="ja-JP" altLang="en-US" dirty="0" smtClean="0"/>
              <a:t>給料</a:t>
            </a:r>
            <a:endParaRPr kumimoji="1" lang="ja-JP" altLang="en-US" dirty="0"/>
          </a:p>
        </p:txBody>
      </p:sp>
      <p:sp>
        <p:nvSpPr>
          <p:cNvPr id="37" name="テキスト ボックス 36"/>
          <p:cNvSpPr txBox="1"/>
          <p:nvPr/>
        </p:nvSpPr>
        <p:spPr>
          <a:xfrm>
            <a:off x="1242031" y="4686604"/>
            <a:ext cx="712943" cy="369332"/>
          </a:xfrm>
          <a:prstGeom prst="rect">
            <a:avLst/>
          </a:prstGeom>
          <a:noFill/>
        </p:spPr>
        <p:txBody>
          <a:bodyPr wrap="square" rtlCol="0">
            <a:spAutoFit/>
          </a:bodyPr>
          <a:lstStyle/>
          <a:p>
            <a:r>
              <a:rPr kumimoji="1" lang="ja-JP" altLang="en-US" dirty="0" smtClean="0"/>
              <a:t>労働</a:t>
            </a:r>
            <a:endParaRPr kumimoji="1" lang="ja-JP" altLang="en-US" dirty="0"/>
          </a:p>
        </p:txBody>
      </p:sp>
      <p:sp>
        <p:nvSpPr>
          <p:cNvPr id="39" name="テキスト ボックス 38"/>
          <p:cNvSpPr txBox="1"/>
          <p:nvPr/>
        </p:nvSpPr>
        <p:spPr>
          <a:xfrm>
            <a:off x="5591435" y="2659562"/>
            <a:ext cx="1584176" cy="584775"/>
          </a:xfrm>
          <a:prstGeom prst="rect">
            <a:avLst/>
          </a:prstGeom>
          <a:noFill/>
        </p:spPr>
        <p:txBody>
          <a:bodyPr wrap="square" rtlCol="0">
            <a:spAutoFit/>
          </a:bodyPr>
          <a:lstStyle/>
          <a:p>
            <a:r>
              <a:rPr kumimoji="1" lang="ja-JP" altLang="en-US" sz="3200" dirty="0" smtClean="0"/>
              <a:t>利用者</a:t>
            </a:r>
            <a:endParaRPr kumimoji="1" lang="ja-JP" altLang="en-US" sz="3200" dirty="0"/>
          </a:p>
        </p:txBody>
      </p:sp>
      <p:sp>
        <p:nvSpPr>
          <p:cNvPr id="40" name="テキスト ボックス 39"/>
          <p:cNvSpPr txBox="1"/>
          <p:nvPr/>
        </p:nvSpPr>
        <p:spPr>
          <a:xfrm>
            <a:off x="6732240" y="5390110"/>
            <a:ext cx="1926141" cy="584775"/>
          </a:xfrm>
          <a:prstGeom prst="rect">
            <a:avLst/>
          </a:prstGeom>
          <a:noFill/>
        </p:spPr>
        <p:txBody>
          <a:bodyPr wrap="square" rtlCol="0">
            <a:spAutoFit/>
          </a:bodyPr>
          <a:lstStyle/>
          <a:p>
            <a:r>
              <a:rPr lang="ja-JP" altLang="en-US" sz="3200" dirty="0"/>
              <a:t>近隣</a:t>
            </a:r>
            <a:r>
              <a:rPr kumimoji="1" lang="ja-JP" altLang="en-US" sz="3200" dirty="0" smtClean="0"/>
              <a:t>住民</a:t>
            </a:r>
            <a:endParaRPr kumimoji="1" lang="ja-JP" altLang="en-US" sz="3200" dirty="0"/>
          </a:p>
        </p:txBody>
      </p:sp>
      <p:cxnSp>
        <p:nvCxnSpPr>
          <p:cNvPr id="44" name="直線矢印コネクタ 43"/>
          <p:cNvCxnSpPr>
            <a:endCxn id="4" idx="3"/>
          </p:cNvCxnSpPr>
          <p:nvPr/>
        </p:nvCxnSpPr>
        <p:spPr>
          <a:xfrm flipH="1">
            <a:off x="3981662" y="4157085"/>
            <a:ext cx="1166402" cy="0"/>
          </a:xfrm>
          <a:prstGeom prst="straightConnector1">
            <a:avLst/>
          </a:prstGeom>
          <a:ln w="50800">
            <a:solidFill>
              <a:srgbClr val="008080"/>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4572000" y="3761041"/>
            <a:ext cx="432048" cy="369332"/>
          </a:xfrm>
          <a:prstGeom prst="rect">
            <a:avLst/>
          </a:prstGeom>
          <a:noFill/>
        </p:spPr>
        <p:txBody>
          <a:bodyPr wrap="square" rtlCol="0">
            <a:spAutoFit/>
          </a:bodyPr>
          <a:lstStyle/>
          <a:p>
            <a:r>
              <a:rPr kumimoji="1" lang="ja-JP" altLang="en-US" dirty="0" smtClean="0"/>
              <a:t>客</a:t>
            </a:r>
            <a:endParaRPr kumimoji="1" lang="ja-JP" altLang="en-US" dirty="0"/>
          </a:p>
        </p:txBody>
      </p:sp>
      <p:sp>
        <p:nvSpPr>
          <p:cNvPr id="28" name="スライド番号プレースホルダー 2">
            <a:extLst>
              <a:ext uri="{FF2B5EF4-FFF2-40B4-BE49-F238E27FC236}">
                <a16:creationId xmlns:a16="http://schemas.microsoft.com/office/drawing/2014/main" id="{7B618935-2E2D-43A6-85FC-F2934400B72C}"/>
              </a:ext>
            </a:extLst>
          </p:cNvPr>
          <p:cNvSpPr>
            <a:spLocks noGrp="1"/>
          </p:cNvSpPr>
          <p:nvPr>
            <p:ph type="sldNum" sz="quarter" idx="12"/>
          </p:nvPr>
        </p:nvSpPr>
        <p:spPr>
          <a:xfrm>
            <a:off x="6843980" y="61569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ja-JP" dirty="0" smtClean="0">
                <a:solidFill>
                  <a:srgbClr val="000000"/>
                </a:solidFill>
              </a:rPr>
              <a:t>12</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7448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
          <p:cNvGrpSpPr>
            <a:grpSpLocks/>
          </p:cNvGrpSpPr>
          <p:nvPr/>
        </p:nvGrpSpPr>
        <p:grpSpPr bwMode="auto">
          <a:xfrm>
            <a:off x="0" y="-26988"/>
            <a:ext cx="9180513" cy="981076"/>
            <a:chOff x="0" y="0"/>
            <a:chExt cx="5760" cy="618"/>
          </a:xfrm>
        </p:grpSpPr>
        <p:sp>
          <p:nvSpPr>
            <p:cNvPr id="32"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33"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grpSp>
      <p:sp>
        <p:nvSpPr>
          <p:cNvPr id="34" name="タイトル 1"/>
          <p:cNvSpPr txBox="1">
            <a:spLocks/>
          </p:cNvSpPr>
          <p:nvPr/>
        </p:nvSpPr>
        <p:spPr bwMode="auto">
          <a:xfrm>
            <a:off x="541905"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r>
              <a:rPr lang="ja-JP" altLang="en-US" sz="4000" kern="0" dirty="0" smtClean="0">
                <a:solidFill>
                  <a:schemeClr val="bg1"/>
                </a:solidFill>
              </a:rPr>
              <a:t>背景　</a:t>
            </a:r>
            <a:r>
              <a:rPr lang="ja-JP" altLang="en-US" sz="2800" kern="0" dirty="0" smtClean="0">
                <a:solidFill>
                  <a:schemeClr val="bg1"/>
                </a:solidFill>
              </a:rPr>
              <a:t>朝日新聞と日本経済新聞の異なる意見</a:t>
            </a:r>
            <a:endParaRPr lang="ja-JP" altLang="en-US" sz="3200" kern="0" dirty="0">
              <a:solidFill>
                <a:schemeClr val="bg1"/>
              </a:solidFill>
            </a:endParaRPr>
          </a:p>
        </p:txBody>
      </p:sp>
      <p:cxnSp>
        <p:nvCxnSpPr>
          <p:cNvPr id="7" name="直線コネクタ 6"/>
          <p:cNvCxnSpPr/>
          <p:nvPr/>
        </p:nvCxnSpPr>
        <p:spPr>
          <a:xfrm>
            <a:off x="4572000" y="1268760"/>
            <a:ext cx="0" cy="54726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5148064" y="1484784"/>
            <a:ext cx="3096344" cy="86409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200" dirty="0" smtClean="0">
                <a:solidFill>
                  <a:schemeClr val="bg1"/>
                </a:solidFill>
              </a:rPr>
              <a:t>朝日新聞</a:t>
            </a:r>
            <a:endParaRPr kumimoji="1" lang="ja-JP" altLang="en-US" sz="3200" dirty="0">
              <a:solidFill>
                <a:schemeClr val="bg1"/>
              </a:solidFill>
            </a:endParaRPr>
          </a:p>
        </p:txBody>
      </p:sp>
      <p:sp>
        <p:nvSpPr>
          <p:cNvPr id="14" name="正方形/長方形 13"/>
          <p:cNvSpPr/>
          <p:nvPr/>
        </p:nvSpPr>
        <p:spPr>
          <a:xfrm>
            <a:off x="920208" y="1484784"/>
            <a:ext cx="3096344" cy="86409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200" dirty="0" smtClean="0">
                <a:solidFill>
                  <a:schemeClr val="bg1"/>
                </a:solidFill>
              </a:rPr>
              <a:t>日本経済新聞</a:t>
            </a:r>
            <a:endParaRPr kumimoji="1" lang="ja-JP" altLang="en-US" sz="3200" dirty="0">
              <a:solidFill>
                <a:schemeClr val="bg1"/>
              </a:solidFill>
            </a:endParaRPr>
          </a:p>
        </p:txBody>
      </p:sp>
      <p:sp>
        <p:nvSpPr>
          <p:cNvPr id="9" name="テキスト ボックス 8"/>
          <p:cNvSpPr txBox="1"/>
          <p:nvPr/>
        </p:nvSpPr>
        <p:spPr>
          <a:xfrm>
            <a:off x="395536" y="2564904"/>
            <a:ext cx="3960440" cy="3046988"/>
          </a:xfrm>
          <a:prstGeom prst="rect">
            <a:avLst/>
          </a:prstGeom>
          <a:noFill/>
        </p:spPr>
        <p:txBody>
          <a:bodyPr wrap="square" rtlCol="0">
            <a:spAutoFit/>
          </a:bodyPr>
          <a:lstStyle/>
          <a:p>
            <a:pPr indent="-518400"/>
            <a:r>
              <a:rPr kumimoji="1" lang="ja-JP" altLang="en-US" sz="3200" dirty="0" smtClean="0"/>
              <a:t>・政府の介入はする</a:t>
            </a:r>
            <a:endParaRPr kumimoji="1" lang="en-US" altLang="ja-JP" sz="3200" dirty="0" smtClean="0"/>
          </a:p>
          <a:p>
            <a:pPr indent="-518400"/>
            <a:r>
              <a:rPr lang="en-US" altLang="ja-JP" sz="3200" dirty="0"/>
              <a:t> </a:t>
            </a:r>
            <a:r>
              <a:rPr lang="en-US" altLang="ja-JP" sz="3200" dirty="0" smtClean="0"/>
              <a:t> </a:t>
            </a:r>
            <a:r>
              <a:rPr kumimoji="1" lang="ja-JP" altLang="en-US" sz="3200" dirty="0" err="1" smtClean="0"/>
              <a:t>べき</a:t>
            </a:r>
            <a:r>
              <a:rPr kumimoji="1" lang="ja-JP" altLang="en-US" sz="3200" dirty="0" smtClean="0"/>
              <a:t>でない</a:t>
            </a:r>
            <a:endParaRPr kumimoji="1" lang="en-US" altLang="ja-JP" sz="3200" dirty="0" smtClean="0"/>
          </a:p>
          <a:p>
            <a:pPr indent="-457200"/>
            <a:endParaRPr kumimoji="1" lang="en-US" altLang="ja-JP" sz="3200" dirty="0" smtClean="0"/>
          </a:p>
          <a:p>
            <a:pPr indent="-457200"/>
            <a:r>
              <a:rPr lang="ja-JP" altLang="en-US" sz="3200" dirty="0" smtClean="0"/>
              <a:t>・営業時間がわからな</a:t>
            </a:r>
            <a:endParaRPr lang="en-US" altLang="ja-JP" sz="3200" dirty="0" smtClean="0"/>
          </a:p>
          <a:p>
            <a:pPr indent="-457200"/>
            <a:r>
              <a:rPr lang="en-US" altLang="ja-JP" sz="3200" dirty="0"/>
              <a:t> </a:t>
            </a:r>
            <a:r>
              <a:rPr lang="en-US" altLang="ja-JP" sz="3200" dirty="0" smtClean="0"/>
              <a:t> </a:t>
            </a:r>
            <a:r>
              <a:rPr lang="ja-JP" altLang="en-US" sz="3200" dirty="0" smtClean="0"/>
              <a:t>ければ、コンビニに</a:t>
            </a:r>
            <a:endParaRPr lang="en-US" altLang="ja-JP" sz="3200" dirty="0" smtClean="0"/>
          </a:p>
          <a:p>
            <a:pPr indent="-457200"/>
            <a:r>
              <a:rPr lang="en-US" altLang="ja-JP" sz="3200" dirty="0"/>
              <a:t> </a:t>
            </a:r>
            <a:r>
              <a:rPr lang="en-US" altLang="ja-JP" sz="3200" dirty="0" smtClean="0"/>
              <a:t> </a:t>
            </a:r>
            <a:r>
              <a:rPr lang="ja-JP" altLang="en-US" sz="3200" dirty="0" smtClean="0"/>
              <a:t>行く人が減る</a:t>
            </a:r>
            <a:endParaRPr kumimoji="1" lang="ja-JP" altLang="en-US" sz="3200" dirty="0"/>
          </a:p>
        </p:txBody>
      </p:sp>
      <p:sp>
        <p:nvSpPr>
          <p:cNvPr id="10" name="テキスト ボックス 9"/>
          <p:cNvSpPr txBox="1"/>
          <p:nvPr/>
        </p:nvSpPr>
        <p:spPr>
          <a:xfrm>
            <a:off x="4861209" y="2564904"/>
            <a:ext cx="3887255" cy="3046988"/>
          </a:xfrm>
          <a:prstGeom prst="rect">
            <a:avLst/>
          </a:prstGeom>
          <a:noFill/>
        </p:spPr>
        <p:txBody>
          <a:bodyPr wrap="square" rtlCol="0">
            <a:spAutoFit/>
          </a:bodyPr>
          <a:lstStyle/>
          <a:p>
            <a:r>
              <a:rPr kumimoji="1" lang="ja-JP" altLang="en-US" sz="3200" dirty="0" smtClean="0"/>
              <a:t>・時代の変化を直視</a:t>
            </a:r>
            <a:endParaRPr kumimoji="1" lang="en-US" altLang="ja-JP" sz="3200" dirty="0" smtClean="0"/>
          </a:p>
          <a:p>
            <a:r>
              <a:rPr lang="en-US" altLang="ja-JP" sz="3200" dirty="0"/>
              <a:t> </a:t>
            </a:r>
            <a:r>
              <a:rPr lang="en-US" altLang="ja-JP" sz="3200" dirty="0" smtClean="0"/>
              <a:t> </a:t>
            </a:r>
            <a:r>
              <a:rPr kumimoji="1" lang="ja-JP" altLang="en-US" sz="3200" dirty="0" smtClean="0"/>
              <a:t>し、改革を</a:t>
            </a:r>
            <a:endParaRPr kumimoji="1" lang="en-US" altLang="ja-JP" sz="3200" dirty="0" smtClean="0"/>
          </a:p>
          <a:p>
            <a:endParaRPr kumimoji="1" lang="en-US" altLang="ja-JP" sz="3200" dirty="0" smtClean="0"/>
          </a:p>
          <a:p>
            <a:r>
              <a:rPr lang="ja-JP" altLang="en-US" sz="3200" dirty="0" smtClean="0"/>
              <a:t>・大手コンビニ企業側</a:t>
            </a:r>
            <a:endParaRPr lang="en-US" altLang="ja-JP" sz="3200" dirty="0" smtClean="0"/>
          </a:p>
          <a:p>
            <a:r>
              <a:rPr lang="en-US" altLang="ja-JP" sz="3200" dirty="0"/>
              <a:t> </a:t>
            </a:r>
            <a:r>
              <a:rPr lang="en-US" altLang="ja-JP" sz="3200" dirty="0" smtClean="0"/>
              <a:t> </a:t>
            </a:r>
            <a:r>
              <a:rPr lang="ja-JP" altLang="en-US" sz="3200" dirty="0" smtClean="0"/>
              <a:t>が店主らと協議の</a:t>
            </a:r>
            <a:endParaRPr lang="en-US" altLang="ja-JP" sz="3200" dirty="0" smtClean="0"/>
          </a:p>
          <a:p>
            <a:r>
              <a:rPr lang="en-US" altLang="ja-JP" sz="3200" dirty="0"/>
              <a:t> </a:t>
            </a:r>
            <a:r>
              <a:rPr lang="en-US" altLang="ja-JP" sz="3200" dirty="0" smtClean="0"/>
              <a:t> </a:t>
            </a:r>
            <a:r>
              <a:rPr lang="ja-JP" altLang="en-US" sz="3200" dirty="0" smtClean="0"/>
              <a:t>場を設けるべき</a:t>
            </a:r>
            <a:endParaRPr kumimoji="1" lang="ja-JP" altLang="en-US" sz="3200" dirty="0"/>
          </a:p>
        </p:txBody>
      </p:sp>
      <p:sp>
        <p:nvSpPr>
          <p:cNvPr id="16" name="星 10 15"/>
          <p:cNvSpPr/>
          <p:nvPr/>
        </p:nvSpPr>
        <p:spPr>
          <a:xfrm>
            <a:off x="5148064" y="5733256"/>
            <a:ext cx="3384376" cy="864096"/>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4400" b="1" i="1" dirty="0" smtClean="0">
                <a:solidFill>
                  <a:srgbClr val="FF6600"/>
                </a:solidFill>
              </a:rPr>
              <a:t>店主目線</a:t>
            </a:r>
            <a:endParaRPr kumimoji="1" lang="ja-JP" altLang="en-US" sz="4400" b="1" i="1" dirty="0">
              <a:solidFill>
                <a:srgbClr val="FF6600"/>
              </a:solidFill>
            </a:endParaRPr>
          </a:p>
        </p:txBody>
      </p:sp>
      <p:sp>
        <p:nvSpPr>
          <p:cNvPr id="22" name="星 10 21"/>
          <p:cNvSpPr/>
          <p:nvPr/>
        </p:nvSpPr>
        <p:spPr>
          <a:xfrm>
            <a:off x="632176" y="5733256"/>
            <a:ext cx="3384376" cy="864096"/>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400" b="1" i="1" dirty="0" smtClean="0">
                <a:solidFill>
                  <a:srgbClr val="FF6600"/>
                </a:solidFill>
              </a:rPr>
              <a:t>企業</a:t>
            </a:r>
            <a:r>
              <a:rPr kumimoji="1" lang="ja-JP" altLang="en-US" sz="4400" b="1" i="1" dirty="0" smtClean="0">
                <a:solidFill>
                  <a:srgbClr val="FF6600"/>
                </a:solidFill>
              </a:rPr>
              <a:t>目線</a:t>
            </a:r>
            <a:endParaRPr kumimoji="1" lang="ja-JP" altLang="en-US" sz="4400" b="1" i="1" dirty="0">
              <a:solidFill>
                <a:srgbClr val="FF6600"/>
              </a:solidFill>
            </a:endParaRPr>
          </a:p>
        </p:txBody>
      </p:sp>
      <p:sp>
        <p:nvSpPr>
          <p:cNvPr id="13" name="スライド番号プレースホルダー 2">
            <a:extLst>
              <a:ext uri="{FF2B5EF4-FFF2-40B4-BE49-F238E27FC236}">
                <a16:creationId xmlns:a16="http://schemas.microsoft.com/office/drawing/2014/main" id="{7B618935-2E2D-43A6-85FC-F2934400B72C}"/>
              </a:ext>
            </a:extLst>
          </p:cNvPr>
          <p:cNvSpPr>
            <a:spLocks noGrp="1"/>
          </p:cNvSpPr>
          <p:nvPr>
            <p:ph type="sldNum" sz="quarter" idx="12"/>
          </p:nvPr>
        </p:nvSpPr>
        <p:spPr>
          <a:xfrm>
            <a:off x="6843980" y="61569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ja-JP" dirty="0" smtClean="0">
                <a:solidFill>
                  <a:srgbClr val="000000"/>
                </a:solidFill>
              </a:rPr>
              <a:t>13</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3561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矢印コネクタ 29"/>
          <p:cNvCxnSpPr/>
          <p:nvPr/>
        </p:nvCxnSpPr>
        <p:spPr>
          <a:xfrm>
            <a:off x="2987824" y="4351024"/>
            <a:ext cx="0" cy="908105"/>
          </a:xfrm>
          <a:prstGeom prst="straightConnector1">
            <a:avLst/>
          </a:prstGeom>
          <a:ln w="50800">
            <a:solidFill>
              <a:srgbClr val="008080"/>
            </a:solidFill>
            <a:tailEnd type="arrow"/>
          </a:ln>
        </p:spPr>
        <p:style>
          <a:lnRef idx="1">
            <a:schemeClr val="accent1"/>
          </a:lnRef>
          <a:fillRef idx="0">
            <a:schemeClr val="accent1"/>
          </a:fillRef>
          <a:effectRef idx="0">
            <a:schemeClr val="accent1"/>
          </a:effectRef>
          <a:fontRef idx="minor">
            <a:schemeClr val="tx1"/>
          </a:fontRef>
        </p:style>
      </p:cxnSp>
      <p:grpSp>
        <p:nvGrpSpPr>
          <p:cNvPr id="31" name="Group 2"/>
          <p:cNvGrpSpPr>
            <a:grpSpLocks/>
          </p:cNvGrpSpPr>
          <p:nvPr/>
        </p:nvGrpSpPr>
        <p:grpSpPr bwMode="auto">
          <a:xfrm>
            <a:off x="0" y="-26988"/>
            <a:ext cx="9180513" cy="981076"/>
            <a:chOff x="0" y="0"/>
            <a:chExt cx="5760" cy="618"/>
          </a:xfrm>
        </p:grpSpPr>
        <p:sp>
          <p:nvSpPr>
            <p:cNvPr id="32"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33"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grpSp>
      <p:sp>
        <p:nvSpPr>
          <p:cNvPr id="34" name="タイトル 1"/>
          <p:cNvSpPr txBox="1">
            <a:spLocks/>
          </p:cNvSpPr>
          <p:nvPr/>
        </p:nvSpPr>
        <p:spPr bwMode="auto">
          <a:xfrm>
            <a:off x="541905"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r>
              <a:rPr lang="ja-JP" altLang="en-US" sz="4000" kern="0" dirty="0" smtClean="0">
                <a:solidFill>
                  <a:schemeClr val="bg1"/>
                </a:solidFill>
              </a:rPr>
              <a:t>背景　</a:t>
            </a:r>
            <a:r>
              <a:rPr lang="ja-JP" altLang="en-US" sz="2800" kern="0" dirty="0">
                <a:solidFill>
                  <a:schemeClr val="bg1"/>
                </a:solidFill>
              </a:rPr>
              <a:t>様々</a:t>
            </a:r>
            <a:r>
              <a:rPr lang="ja-JP" altLang="en-US" sz="2800" kern="0" dirty="0" smtClean="0">
                <a:solidFill>
                  <a:schemeClr val="bg1"/>
                </a:solidFill>
              </a:rPr>
              <a:t>な立場</a:t>
            </a:r>
            <a:endParaRPr lang="ja-JP" altLang="en-US" sz="3200" kern="0" dirty="0">
              <a:solidFill>
                <a:schemeClr val="bg1"/>
              </a:solidFill>
            </a:endParaRPr>
          </a:p>
        </p:txBody>
      </p:sp>
      <p:sp>
        <p:nvSpPr>
          <p:cNvPr id="13" name="テキスト ボックス 12"/>
          <p:cNvSpPr txBox="1"/>
          <p:nvPr/>
        </p:nvSpPr>
        <p:spPr>
          <a:xfrm>
            <a:off x="869269" y="1148500"/>
            <a:ext cx="7983880" cy="461665"/>
          </a:xfrm>
          <a:prstGeom prst="rect">
            <a:avLst/>
          </a:prstGeom>
          <a:noFill/>
        </p:spPr>
        <p:txBody>
          <a:bodyPr wrap="square" rtlCol="0">
            <a:spAutoFit/>
          </a:bodyPr>
          <a:lstStyle/>
          <a:p>
            <a:r>
              <a:rPr lang="ja-JP" altLang="en-US" sz="2400" dirty="0" smtClean="0"/>
              <a:t>さまざまな立場の人々がコンビニの</a:t>
            </a:r>
            <a:r>
              <a:rPr lang="en-US" altLang="ja-JP" sz="2400" dirty="0" smtClean="0"/>
              <a:t>24</a:t>
            </a:r>
            <a:r>
              <a:rPr lang="ja-JP" altLang="en-US" sz="2400" dirty="0" smtClean="0"/>
              <a:t>時間営業に関与</a:t>
            </a:r>
            <a:endParaRPr kumimoji="1" lang="ja-JP" altLang="en-US" sz="2400" dirty="0"/>
          </a:p>
        </p:txBody>
      </p:sp>
      <p:sp>
        <p:nvSpPr>
          <p:cNvPr id="2" name="角丸四角形 1"/>
          <p:cNvSpPr/>
          <p:nvPr/>
        </p:nvSpPr>
        <p:spPr>
          <a:xfrm>
            <a:off x="1043608" y="2060848"/>
            <a:ext cx="2938054" cy="792088"/>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大手コンビニ企業</a:t>
            </a:r>
            <a:endParaRPr kumimoji="1" lang="ja-JP" altLang="en-US" sz="2400" dirty="0">
              <a:solidFill>
                <a:schemeClr val="bg1"/>
              </a:solidFill>
            </a:endParaRPr>
          </a:p>
        </p:txBody>
      </p:sp>
      <p:sp>
        <p:nvSpPr>
          <p:cNvPr id="4" name="角丸四角形 3"/>
          <p:cNvSpPr/>
          <p:nvPr/>
        </p:nvSpPr>
        <p:spPr>
          <a:xfrm>
            <a:off x="1043608" y="3761041"/>
            <a:ext cx="2938054" cy="792088"/>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店主</a:t>
            </a:r>
            <a:endParaRPr kumimoji="1" lang="ja-JP" altLang="en-US" sz="2400" dirty="0">
              <a:solidFill>
                <a:schemeClr val="bg1"/>
              </a:solidFill>
            </a:endParaRPr>
          </a:p>
        </p:txBody>
      </p:sp>
      <p:sp>
        <p:nvSpPr>
          <p:cNvPr id="5" name="角丸四角形 4"/>
          <p:cNvSpPr/>
          <p:nvPr/>
        </p:nvSpPr>
        <p:spPr>
          <a:xfrm>
            <a:off x="1043608" y="5241472"/>
            <a:ext cx="2938054" cy="792088"/>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アルバイト</a:t>
            </a:r>
            <a:endParaRPr kumimoji="1" lang="ja-JP" altLang="en-US" sz="2400" dirty="0">
              <a:solidFill>
                <a:schemeClr val="bg1"/>
              </a:solidFill>
            </a:endParaRPr>
          </a:p>
        </p:txBody>
      </p:sp>
      <p:sp>
        <p:nvSpPr>
          <p:cNvPr id="6" name="角丸四角形 5"/>
          <p:cNvSpPr/>
          <p:nvPr/>
        </p:nvSpPr>
        <p:spPr>
          <a:xfrm>
            <a:off x="541905" y="3501008"/>
            <a:ext cx="3814071" cy="2808312"/>
          </a:xfrm>
          <a:prstGeom prst="round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角丸四角形 6"/>
          <p:cNvSpPr/>
          <p:nvPr/>
        </p:nvSpPr>
        <p:spPr>
          <a:xfrm>
            <a:off x="395536" y="1804577"/>
            <a:ext cx="4176464" cy="4792775"/>
          </a:xfrm>
          <a:prstGeom prst="round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楕円 7"/>
          <p:cNvSpPr/>
          <p:nvPr/>
        </p:nvSpPr>
        <p:spPr>
          <a:xfrm>
            <a:off x="5058291" y="2204864"/>
            <a:ext cx="2880000" cy="28800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楕円 14"/>
          <p:cNvSpPr/>
          <p:nvPr/>
        </p:nvSpPr>
        <p:spPr>
          <a:xfrm>
            <a:off x="6134920" y="3501008"/>
            <a:ext cx="2880000" cy="2880000"/>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p:cNvSpPr/>
          <p:nvPr/>
        </p:nvSpPr>
        <p:spPr>
          <a:xfrm>
            <a:off x="270952" y="2060848"/>
            <a:ext cx="484624" cy="1224136"/>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dirty="0" smtClean="0">
                <a:solidFill>
                  <a:schemeClr val="bg1"/>
                </a:solidFill>
              </a:rPr>
              <a:t>チェーン</a:t>
            </a:r>
            <a:endParaRPr kumimoji="1" lang="ja-JP" altLang="en-US" sz="2400" dirty="0">
              <a:solidFill>
                <a:schemeClr val="bg1"/>
              </a:solidFill>
            </a:endParaRPr>
          </a:p>
        </p:txBody>
      </p:sp>
      <p:sp>
        <p:nvSpPr>
          <p:cNvPr id="21" name="正方形/長方形 20"/>
          <p:cNvSpPr/>
          <p:nvPr/>
        </p:nvSpPr>
        <p:spPr>
          <a:xfrm>
            <a:off x="513264" y="3761041"/>
            <a:ext cx="396000" cy="1323823"/>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en-US" altLang="ja-JP" sz="2400" dirty="0" smtClean="0">
                <a:solidFill>
                  <a:schemeClr val="bg1"/>
                </a:solidFill>
              </a:rPr>
              <a:t>FC</a:t>
            </a:r>
            <a:r>
              <a:rPr kumimoji="1" lang="ja-JP" altLang="en-US" sz="2400" dirty="0" smtClean="0">
                <a:solidFill>
                  <a:schemeClr val="bg1"/>
                </a:solidFill>
              </a:rPr>
              <a:t>店</a:t>
            </a:r>
            <a:endParaRPr kumimoji="1" lang="ja-JP" altLang="en-US" sz="2400" dirty="0">
              <a:solidFill>
                <a:schemeClr val="bg1"/>
              </a:solidFill>
            </a:endParaRPr>
          </a:p>
        </p:txBody>
      </p:sp>
      <p:cxnSp>
        <p:nvCxnSpPr>
          <p:cNvPr id="23" name="直線矢印コネクタ 22"/>
          <p:cNvCxnSpPr/>
          <p:nvPr/>
        </p:nvCxnSpPr>
        <p:spPr>
          <a:xfrm>
            <a:off x="2987824" y="2852936"/>
            <a:ext cx="0" cy="646331"/>
          </a:xfrm>
          <a:prstGeom prst="straightConnector1">
            <a:avLst/>
          </a:prstGeom>
          <a:ln w="50800">
            <a:solidFill>
              <a:srgbClr val="00808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1979712" y="2852937"/>
            <a:ext cx="0" cy="646330"/>
          </a:xfrm>
          <a:prstGeom prst="straightConnector1">
            <a:avLst/>
          </a:prstGeom>
          <a:ln w="50800">
            <a:solidFill>
              <a:srgbClr val="008080"/>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1979712" y="4553129"/>
            <a:ext cx="0" cy="820184"/>
          </a:xfrm>
          <a:prstGeom prst="straightConnector1">
            <a:avLst/>
          </a:prstGeom>
          <a:ln w="50800">
            <a:solidFill>
              <a:srgbClr val="008080"/>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029313" y="2873942"/>
            <a:ext cx="1584176" cy="646331"/>
          </a:xfrm>
          <a:prstGeom prst="rect">
            <a:avLst/>
          </a:prstGeom>
          <a:noFill/>
        </p:spPr>
        <p:txBody>
          <a:bodyPr wrap="square" rtlCol="0">
            <a:spAutoFit/>
          </a:bodyPr>
          <a:lstStyle/>
          <a:p>
            <a:r>
              <a:rPr kumimoji="1" lang="ja-JP" altLang="en-US" dirty="0" smtClean="0"/>
              <a:t>ブランド</a:t>
            </a:r>
            <a:endParaRPr kumimoji="1" lang="en-US" altLang="ja-JP" dirty="0" smtClean="0"/>
          </a:p>
          <a:p>
            <a:r>
              <a:rPr lang="ja-JP" altLang="en-US" dirty="0"/>
              <a:t>ノウハウ</a:t>
            </a:r>
            <a:endParaRPr kumimoji="1" lang="ja-JP" altLang="en-US" dirty="0"/>
          </a:p>
        </p:txBody>
      </p:sp>
      <p:sp>
        <p:nvSpPr>
          <p:cNvPr id="27" name="テキスト ボックス 26"/>
          <p:cNvSpPr txBox="1"/>
          <p:nvPr/>
        </p:nvSpPr>
        <p:spPr>
          <a:xfrm>
            <a:off x="991203" y="2852936"/>
            <a:ext cx="950379" cy="646331"/>
          </a:xfrm>
          <a:prstGeom prst="rect">
            <a:avLst/>
          </a:prstGeom>
          <a:noFill/>
        </p:spPr>
        <p:txBody>
          <a:bodyPr wrap="square" rtlCol="0">
            <a:spAutoFit/>
          </a:bodyPr>
          <a:lstStyle/>
          <a:p>
            <a:r>
              <a:rPr kumimoji="1" lang="ja-JP" altLang="en-US" dirty="0" smtClean="0"/>
              <a:t>一部の利益</a:t>
            </a:r>
            <a:endParaRPr kumimoji="1" lang="ja-JP" altLang="en-US" dirty="0"/>
          </a:p>
        </p:txBody>
      </p:sp>
      <p:sp>
        <p:nvSpPr>
          <p:cNvPr id="36" name="テキスト ボックス 35"/>
          <p:cNvSpPr txBox="1"/>
          <p:nvPr/>
        </p:nvSpPr>
        <p:spPr>
          <a:xfrm>
            <a:off x="3092905" y="4686604"/>
            <a:ext cx="952349" cy="369332"/>
          </a:xfrm>
          <a:prstGeom prst="rect">
            <a:avLst/>
          </a:prstGeom>
          <a:noFill/>
        </p:spPr>
        <p:txBody>
          <a:bodyPr wrap="square" rtlCol="0">
            <a:spAutoFit/>
          </a:bodyPr>
          <a:lstStyle/>
          <a:p>
            <a:r>
              <a:rPr kumimoji="1" lang="ja-JP" altLang="en-US" dirty="0" smtClean="0"/>
              <a:t>給料</a:t>
            </a:r>
            <a:endParaRPr kumimoji="1" lang="ja-JP" altLang="en-US" dirty="0"/>
          </a:p>
        </p:txBody>
      </p:sp>
      <p:sp>
        <p:nvSpPr>
          <p:cNvPr id="37" name="テキスト ボックス 36"/>
          <p:cNvSpPr txBox="1"/>
          <p:nvPr/>
        </p:nvSpPr>
        <p:spPr>
          <a:xfrm>
            <a:off x="1242031" y="4686604"/>
            <a:ext cx="712943" cy="369332"/>
          </a:xfrm>
          <a:prstGeom prst="rect">
            <a:avLst/>
          </a:prstGeom>
          <a:noFill/>
        </p:spPr>
        <p:txBody>
          <a:bodyPr wrap="square" rtlCol="0">
            <a:spAutoFit/>
          </a:bodyPr>
          <a:lstStyle/>
          <a:p>
            <a:r>
              <a:rPr kumimoji="1" lang="ja-JP" altLang="en-US" dirty="0" smtClean="0"/>
              <a:t>労働</a:t>
            </a:r>
            <a:endParaRPr kumimoji="1" lang="ja-JP" altLang="en-US" dirty="0"/>
          </a:p>
        </p:txBody>
      </p:sp>
      <p:sp>
        <p:nvSpPr>
          <p:cNvPr id="39" name="テキスト ボックス 38"/>
          <p:cNvSpPr txBox="1"/>
          <p:nvPr/>
        </p:nvSpPr>
        <p:spPr>
          <a:xfrm>
            <a:off x="5591435" y="2659562"/>
            <a:ext cx="1584176" cy="584775"/>
          </a:xfrm>
          <a:prstGeom prst="rect">
            <a:avLst/>
          </a:prstGeom>
          <a:noFill/>
        </p:spPr>
        <p:txBody>
          <a:bodyPr wrap="square" rtlCol="0">
            <a:spAutoFit/>
          </a:bodyPr>
          <a:lstStyle/>
          <a:p>
            <a:r>
              <a:rPr kumimoji="1" lang="ja-JP" altLang="en-US" sz="3200" dirty="0" smtClean="0"/>
              <a:t>利用者</a:t>
            </a:r>
            <a:endParaRPr kumimoji="1" lang="ja-JP" altLang="en-US" sz="3200" dirty="0"/>
          </a:p>
        </p:txBody>
      </p:sp>
      <p:sp>
        <p:nvSpPr>
          <p:cNvPr id="40" name="テキスト ボックス 39"/>
          <p:cNvSpPr txBox="1"/>
          <p:nvPr/>
        </p:nvSpPr>
        <p:spPr>
          <a:xfrm>
            <a:off x="6732240" y="5390110"/>
            <a:ext cx="1926141" cy="584775"/>
          </a:xfrm>
          <a:prstGeom prst="rect">
            <a:avLst/>
          </a:prstGeom>
          <a:noFill/>
        </p:spPr>
        <p:txBody>
          <a:bodyPr wrap="square" rtlCol="0">
            <a:spAutoFit/>
          </a:bodyPr>
          <a:lstStyle/>
          <a:p>
            <a:r>
              <a:rPr lang="ja-JP" altLang="en-US" sz="3200" dirty="0"/>
              <a:t>近隣</a:t>
            </a:r>
            <a:r>
              <a:rPr kumimoji="1" lang="ja-JP" altLang="en-US" sz="3200" dirty="0" smtClean="0"/>
              <a:t>住民</a:t>
            </a:r>
            <a:endParaRPr kumimoji="1" lang="ja-JP" altLang="en-US" sz="3200" dirty="0"/>
          </a:p>
        </p:txBody>
      </p:sp>
      <p:cxnSp>
        <p:nvCxnSpPr>
          <p:cNvPr id="44" name="直線矢印コネクタ 43"/>
          <p:cNvCxnSpPr>
            <a:endCxn id="4" idx="3"/>
          </p:cNvCxnSpPr>
          <p:nvPr/>
        </p:nvCxnSpPr>
        <p:spPr>
          <a:xfrm flipH="1">
            <a:off x="3981662" y="4157085"/>
            <a:ext cx="1166402" cy="0"/>
          </a:xfrm>
          <a:prstGeom prst="straightConnector1">
            <a:avLst/>
          </a:prstGeom>
          <a:ln w="50800">
            <a:solidFill>
              <a:srgbClr val="008080"/>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4572000" y="3761041"/>
            <a:ext cx="432048" cy="369332"/>
          </a:xfrm>
          <a:prstGeom prst="rect">
            <a:avLst/>
          </a:prstGeom>
          <a:noFill/>
        </p:spPr>
        <p:txBody>
          <a:bodyPr wrap="square" rtlCol="0">
            <a:spAutoFit/>
          </a:bodyPr>
          <a:lstStyle/>
          <a:p>
            <a:r>
              <a:rPr kumimoji="1" lang="ja-JP" altLang="en-US" dirty="0" smtClean="0"/>
              <a:t>客</a:t>
            </a:r>
            <a:endParaRPr kumimoji="1" lang="ja-JP" altLang="en-US" dirty="0"/>
          </a:p>
        </p:txBody>
      </p:sp>
      <p:sp>
        <p:nvSpPr>
          <p:cNvPr id="28" name="スライド番号プレースホルダー 2">
            <a:extLst>
              <a:ext uri="{FF2B5EF4-FFF2-40B4-BE49-F238E27FC236}">
                <a16:creationId xmlns:a16="http://schemas.microsoft.com/office/drawing/2014/main" id="{7B618935-2E2D-43A6-85FC-F2934400B72C}"/>
              </a:ext>
            </a:extLst>
          </p:cNvPr>
          <p:cNvSpPr>
            <a:spLocks noGrp="1"/>
          </p:cNvSpPr>
          <p:nvPr>
            <p:ph type="sldNum" sz="quarter" idx="12"/>
          </p:nvPr>
        </p:nvSpPr>
        <p:spPr>
          <a:xfrm>
            <a:off x="6843980" y="61569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ja-JP" dirty="0" smtClean="0">
                <a:solidFill>
                  <a:srgbClr val="000000"/>
                </a:solidFill>
              </a:rPr>
              <a:t>14</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76377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662E3C30-B7CF-4E74-B321-F01E97036ABC}"/>
              </a:ext>
            </a:extLst>
          </p:cNvPr>
          <p:cNvGrpSpPr>
            <a:grpSpLocks/>
          </p:cNvGrpSpPr>
          <p:nvPr/>
        </p:nvGrpSpPr>
        <p:grpSpPr bwMode="auto">
          <a:xfrm>
            <a:off x="0" y="0"/>
            <a:ext cx="9144000" cy="1052513"/>
            <a:chOff x="0" y="0"/>
            <a:chExt cx="5760" cy="663"/>
          </a:xfrm>
        </p:grpSpPr>
        <p:sp>
          <p:nvSpPr>
            <p:cNvPr id="7173" name="Rectangle 3">
              <a:extLst>
                <a:ext uri="{FF2B5EF4-FFF2-40B4-BE49-F238E27FC236}">
                  <a16:creationId xmlns:a16="http://schemas.microsoft.com/office/drawing/2014/main" id="{0C453BAE-5275-4767-AA97-984103D12CAF}"/>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sp>
          <p:nvSpPr>
            <p:cNvPr id="7174" name="Rectangle 4">
              <a:extLst>
                <a:ext uri="{FF2B5EF4-FFF2-40B4-BE49-F238E27FC236}">
                  <a16:creationId xmlns:a16="http://schemas.microsoft.com/office/drawing/2014/main" id="{4521F530-AEBC-443A-9594-A7AED745F626}"/>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7171" name="Rectangle 5">
            <a:extLst>
              <a:ext uri="{FF2B5EF4-FFF2-40B4-BE49-F238E27FC236}">
                <a16:creationId xmlns:a16="http://schemas.microsoft.com/office/drawing/2014/main" id="{89CB3A68-7525-4656-9B7E-898F0EA1C03E}"/>
              </a:ext>
            </a:extLst>
          </p:cNvPr>
          <p:cNvSpPr>
            <a:spLocks noGrp="1" noChangeArrowheads="1"/>
          </p:cNvSpPr>
          <p:nvPr>
            <p:ph type="title"/>
          </p:nvPr>
        </p:nvSpPr>
        <p:spPr>
          <a:xfrm>
            <a:off x="468313" y="0"/>
            <a:ext cx="8229600" cy="1143000"/>
          </a:xfrm>
        </p:spPr>
        <p:txBody>
          <a:bodyPr/>
          <a:lstStyle/>
          <a:p>
            <a:pPr eaLnBrk="1" hangingPunct="1"/>
            <a:r>
              <a:rPr lang="ja-JP" altLang="en-US" sz="4000" dirty="0" smtClean="0">
                <a:solidFill>
                  <a:schemeClr val="bg1"/>
                </a:solidFill>
              </a:rPr>
              <a:t>目的</a:t>
            </a:r>
            <a:r>
              <a:rPr lang="ja-JP" altLang="en-US" sz="4000" dirty="0">
                <a:solidFill>
                  <a:srgbClr val="FFFFFF"/>
                </a:solidFill>
              </a:rPr>
              <a:t>　</a:t>
            </a:r>
            <a:r>
              <a:rPr lang="ja-JP" altLang="en-US" sz="2800" dirty="0" smtClean="0">
                <a:solidFill>
                  <a:srgbClr val="FFFFFF"/>
                </a:solidFill>
              </a:rPr>
              <a:t>①企業</a:t>
            </a:r>
            <a:r>
              <a:rPr lang="ja-JP" altLang="en-US" sz="2800" dirty="0">
                <a:solidFill>
                  <a:srgbClr val="FFFFFF"/>
                </a:solidFill>
              </a:rPr>
              <a:t>目線</a:t>
            </a:r>
            <a:endParaRPr lang="ja-JP" altLang="en-US" sz="2800" dirty="0">
              <a:solidFill>
                <a:schemeClr val="bg1"/>
              </a:solidFill>
            </a:endParaRPr>
          </a:p>
        </p:txBody>
      </p:sp>
      <p:sp>
        <p:nvSpPr>
          <p:cNvPr id="7172" name="スライド番号プレースホルダー 2">
            <a:extLst>
              <a:ext uri="{FF2B5EF4-FFF2-40B4-BE49-F238E27FC236}">
                <a16:creationId xmlns:a16="http://schemas.microsoft.com/office/drawing/2014/main" id="{6589D3D6-76D1-49E8-8526-D594DBB5D11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4E0037-72E4-493D-A24C-1E2473DE214E}" type="slidenum">
              <a:rPr kumimoji="1" lang="ja-JP"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1032" name="Picture 8" descr="アダムスミスの似顔絵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46" y="1105429"/>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拡声器で話す男性会社員のイラスト（真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46" y="308778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拡声器で話す男性のイラスト（真剣）"/>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46" y="4990543"/>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吹き出し 3"/>
          <p:cNvSpPr/>
          <p:nvPr/>
        </p:nvSpPr>
        <p:spPr>
          <a:xfrm rot="5400000">
            <a:off x="2902617" y="578700"/>
            <a:ext cx="1036605" cy="2944528"/>
          </a:xfrm>
          <a:prstGeom prst="wedgeRectCallou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5" name="テキスト ボックス 4"/>
          <p:cNvSpPr txBox="1"/>
          <p:nvPr/>
        </p:nvSpPr>
        <p:spPr>
          <a:xfrm>
            <a:off x="2049278" y="1625604"/>
            <a:ext cx="325424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政府は市場に介入</a:t>
            </a:r>
            <a:endParaRPr kumimoji="1" lang="en-US" altLang="ja-JP" sz="2400" b="0" i="0" u="none" strike="noStrike" kern="1200" cap="none" spc="0" normalizeH="0" baseline="0" noProof="0" dirty="0">
              <a:ln>
                <a:noFill/>
              </a:ln>
              <a:solidFill>
                <a:schemeClr val="bg1"/>
              </a:solidFill>
              <a:effectLst/>
              <a:uLnTx/>
              <a:uFillTx/>
              <a:latin typeface="Arial"/>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すべきではない！</a:t>
            </a:r>
            <a:r>
              <a:rPr kumimoji="1" lang="ja-JP" altLang="en-US" sz="2400" b="0" i="0" u="none" strike="noStrike" kern="1200" cap="none" spc="0" normalizeH="0" baseline="0" noProof="0" dirty="0">
                <a:ln>
                  <a:noFill/>
                </a:ln>
                <a:solidFill>
                  <a:srgbClr val="000000"/>
                </a:solidFill>
                <a:effectLst/>
                <a:uLnTx/>
                <a:uFillTx/>
                <a:latin typeface="Arial"/>
                <a:ea typeface="ＭＳ Ｐゴシック"/>
                <a:cs typeface="+mn-cs"/>
              </a:rPr>
              <a:t>　</a:t>
            </a:r>
          </a:p>
        </p:txBody>
      </p:sp>
      <p:sp>
        <p:nvSpPr>
          <p:cNvPr id="6" name="テキスト ボックス 5"/>
          <p:cNvSpPr txBox="1"/>
          <p:nvPr/>
        </p:nvSpPr>
        <p:spPr>
          <a:xfrm>
            <a:off x="1616147" y="2677594"/>
            <a:ext cx="14782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日経新聞より</a:t>
            </a:r>
          </a:p>
        </p:txBody>
      </p:sp>
      <p:sp>
        <p:nvSpPr>
          <p:cNvPr id="25" name="四角形吹き出し 24"/>
          <p:cNvSpPr/>
          <p:nvPr/>
        </p:nvSpPr>
        <p:spPr>
          <a:xfrm rot="5400000">
            <a:off x="2819941" y="2355958"/>
            <a:ext cx="1201956" cy="2944529"/>
          </a:xfrm>
          <a:prstGeom prst="wedgeRectCallou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 name="テキスト ボックス 6"/>
          <p:cNvSpPr txBox="1"/>
          <p:nvPr/>
        </p:nvSpPr>
        <p:spPr>
          <a:xfrm>
            <a:off x="1968173" y="3227244"/>
            <a:ext cx="2896947"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chemeClr val="bg1"/>
                </a:solidFill>
                <a:effectLst/>
                <a:uLnTx/>
                <a:uFillTx/>
                <a:latin typeface="Arial"/>
                <a:ea typeface="ＭＳ Ｐゴシック"/>
                <a:cs typeface="+mn-cs"/>
              </a:rPr>
              <a:t>24</a:t>
            </a: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時間営業をやめる</a:t>
            </a:r>
            <a:endParaRPr kumimoji="1" lang="en-US" altLang="ja-JP" sz="2400" b="0" i="0" u="none" strike="noStrike" kern="1200" cap="none" spc="0" normalizeH="0" baseline="0" noProof="0" dirty="0">
              <a:ln>
                <a:noFill/>
              </a:ln>
              <a:solidFill>
                <a:schemeClr val="bg1"/>
              </a:solidFill>
              <a:effectLst/>
              <a:uLnTx/>
              <a:uFillTx/>
              <a:latin typeface="Arial"/>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と、閉店しているかも</a:t>
            </a:r>
            <a:endParaRPr kumimoji="1" lang="en-US" altLang="ja-JP" sz="2400" b="0" i="0" u="none" strike="noStrike" kern="1200" cap="none" spc="0" normalizeH="0" baseline="0" noProof="0" dirty="0">
              <a:ln>
                <a:noFill/>
              </a:ln>
              <a:solidFill>
                <a:schemeClr val="bg1"/>
              </a:solidFill>
              <a:effectLst/>
              <a:uLnTx/>
              <a:uFillTx/>
              <a:latin typeface="Arial"/>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と思われる！</a:t>
            </a:r>
            <a:endParaRPr kumimoji="1" lang="en-US" altLang="ja-JP" sz="2400" b="0" i="0" u="none" strike="noStrike" kern="1200" cap="none" spc="0" normalizeH="0" baseline="0" noProof="0" dirty="0">
              <a:ln>
                <a:noFill/>
              </a:ln>
              <a:solidFill>
                <a:schemeClr val="bg1"/>
              </a:solidFill>
              <a:effectLst/>
              <a:uLnTx/>
              <a:uFillTx/>
              <a:latin typeface="Arial"/>
              <a:ea typeface="ＭＳ Ｐゴシック"/>
              <a:cs typeface="+mn-cs"/>
            </a:endParaRPr>
          </a:p>
        </p:txBody>
      </p:sp>
      <p:sp>
        <p:nvSpPr>
          <p:cNvPr id="14" name="テキスト ボックス 13"/>
          <p:cNvSpPr txBox="1"/>
          <p:nvPr/>
        </p:nvSpPr>
        <p:spPr>
          <a:xfrm>
            <a:off x="1004396" y="4590202"/>
            <a:ext cx="403187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学習院大学　小塚荘一郎</a:t>
            </a: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教授（法学科）</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8" name="四角形吹き出し 27"/>
          <p:cNvSpPr/>
          <p:nvPr/>
        </p:nvSpPr>
        <p:spPr>
          <a:xfrm rot="5400000">
            <a:off x="2764643" y="4246463"/>
            <a:ext cx="1312549" cy="2944532"/>
          </a:xfrm>
          <a:prstGeom prst="wedgeRectCallou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5" name="テキスト ボックス 14"/>
          <p:cNvSpPr txBox="1"/>
          <p:nvPr/>
        </p:nvSpPr>
        <p:spPr>
          <a:xfrm>
            <a:off x="1973551" y="5107555"/>
            <a:ext cx="2962671"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chemeClr val="bg1"/>
                </a:solidFill>
                <a:effectLst/>
                <a:uLnTx/>
                <a:uFillTx/>
                <a:latin typeface="Arial"/>
                <a:ea typeface="ＭＳ Ｐゴシック"/>
                <a:cs typeface="+mn-cs"/>
              </a:rPr>
              <a:t>24</a:t>
            </a: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時間営業をして</a:t>
            </a:r>
            <a:r>
              <a:rPr kumimoji="1" lang="ja-JP" altLang="en-US" sz="2400" b="0" i="0" u="none" strike="noStrike" kern="1200" cap="none" spc="0" normalizeH="0" baseline="0" noProof="0" dirty="0" err="1">
                <a:ln>
                  <a:noFill/>
                </a:ln>
                <a:solidFill>
                  <a:schemeClr val="bg1"/>
                </a:solidFill>
                <a:effectLst/>
                <a:uLnTx/>
                <a:uFillTx/>
                <a:latin typeface="Arial"/>
                <a:ea typeface="ＭＳ Ｐゴシック"/>
                <a:cs typeface="+mn-cs"/>
              </a:rPr>
              <a:t>い</a:t>
            </a:r>
            <a:endParaRPr kumimoji="1" lang="en-US" altLang="ja-JP" sz="2400" b="0" i="0" u="none" strike="noStrike" kern="1200" cap="none" spc="0" normalizeH="0" baseline="0" noProof="0" dirty="0">
              <a:ln>
                <a:noFill/>
              </a:ln>
              <a:solidFill>
                <a:schemeClr val="bg1"/>
              </a:solidFill>
              <a:effectLst/>
              <a:uLnTx/>
              <a:uFillTx/>
              <a:latin typeface="Arial"/>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ないと朝、昼の売り上</a:t>
            </a:r>
            <a:endParaRPr kumimoji="1" lang="en-US" altLang="ja-JP" sz="2400" b="0" i="0" u="none" strike="noStrike" kern="1200" cap="none" spc="0" normalizeH="0" baseline="0" noProof="0" dirty="0">
              <a:ln>
                <a:noFill/>
              </a:ln>
              <a:solidFill>
                <a:schemeClr val="bg1"/>
              </a:solidFill>
              <a:effectLst/>
              <a:uLnTx/>
              <a:uFillTx/>
              <a:latin typeface="Arial"/>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err="1">
                <a:ln>
                  <a:noFill/>
                </a:ln>
                <a:solidFill>
                  <a:schemeClr val="bg1"/>
                </a:solidFill>
                <a:effectLst/>
                <a:uLnTx/>
                <a:uFillTx/>
                <a:latin typeface="Arial"/>
                <a:ea typeface="ＭＳ Ｐゴシック"/>
                <a:cs typeface="+mn-cs"/>
              </a:rPr>
              <a:t>げが</a:t>
            </a: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落ちる！</a:t>
            </a:r>
          </a:p>
        </p:txBody>
      </p:sp>
      <p:sp>
        <p:nvSpPr>
          <p:cNvPr id="16" name="爆発 2 15"/>
          <p:cNvSpPr/>
          <p:nvPr/>
        </p:nvSpPr>
        <p:spPr>
          <a:xfrm rot="1442490">
            <a:off x="5241610" y="1391664"/>
            <a:ext cx="3701441" cy="4940953"/>
          </a:xfrm>
          <a:prstGeom prst="irregularSeal2">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7" name="テキスト ボックス 16"/>
          <p:cNvSpPr txBox="1"/>
          <p:nvPr/>
        </p:nvSpPr>
        <p:spPr>
          <a:xfrm>
            <a:off x="998078" y="6455905"/>
            <a:ext cx="252825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ローソン　竹増貞信社長</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テキスト ボックス 1">
            <a:extLst>
              <a:ext uri="{FF2B5EF4-FFF2-40B4-BE49-F238E27FC236}">
                <a16:creationId xmlns:a16="http://schemas.microsoft.com/office/drawing/2014/main" id="{B75369E2-1C63-4463-A607-D0BB41D8A76F}"/>
              </a:ext>
            </a:extLst>
          </p:cNvPr>
          <p:cNvSpPr txBox="1"/>
          <p:nvPr/>
        </p:nvSpPr>
        <p:spPr>
          <a:xfrm>
            <a:off x="5845310" y="3143860"/>
            <a:ext cx="2322589" cy="1446550"/>
          </a:xfrm>
          <a:prstGeom prst="rect">
            <a:avLst/>
          </a:prstGeom>
          <a:noFill/>
        </p:spPr>
        <p:txBody>
          <a:bodyPr wrap="square" rtlCol="0">
            <a:spAutoFit/>
          </a:bodyPr>
          <a:lstStyle/>
          <a:p>
            <a:pPr algn="ctr"/>
            <a:r>
              <a:rPr kumimoji="1" lang="ja-JP" altLang="en-US" sz="4400" dirty="0">
                <a:solidFill>
                  <a:schemeClr val="bg1"/>
                </a:solidFill>
              </a:rPr>
              <a:t>それって</a:t>
            </a:r>
            <a:endParaRPr kumimoji="1" lang="en-US" altLang="ja-JP" sz="4400" dirty="0">
              <a:solidFill>
                <a:schemeClr val="bg1"/>
              </a:solidFill>
            </a:endParaRPr>
          </a:p>
          <a:p>
            <a:pPr algn="ctr"/>
            <a:r>
              <a:rPr kumimoji="1" lang="ja-JP" altLang="en-US" sz="4400" dirty="0">
                <a:solidFill>
                  <a:schemeClr val="bg1"/>
                </a:solidFill>
              </a:rPr>
              <a:t>本当</a:t>
            </a:r>
            <a:r>
              <a:rPr kumimoji="1" lang="en-US" altLang="ja-JP" sz="4400" dirty="0">
                <a:solidFill>
                  <a:schemeClr val="bg1"/>
                </a:solidFill>
              </a:rPr>
              <a:t>!?</a:t>
            </a:r>
            <a:endParaRPr kumimoji="1" lang="ja-JP" altLang="en-US" sz="4400" dirty="0">
              <a:solidFill>
                <a:schemeClr val="bg1"/>
              </a:solidFill>
            </a:endParaRPr>
          </a:p>
        </p:txBody>
      </p:sp>
    </p:spTree>
    <p:extLst>
      <p:ext uri="{BB962C8B-B14F-4D97-AF65-F5344CB8AC3E}">
        <p14:creationId xmlns:p14="http://schemas.microsoft.com/office/powerpoint/2010/main" val="3389956907"/>
      </p:ext>
    </p:extLst>
  </p:cSld>
  <p:clrMapOvr>
    <a:masterClrMapping/>
  </p:clrMapOvr>
  <p:transition spd="slow" advTm="10314"/>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2">
            <a:extLst>
              <a:ext uri="{FF2B5EF4-FFF2-40B4-BE49-F238E27FC236}">
                <a16:creationId xmlns:a16="http://schemas.microsoft.com/office/drawing/2014/main" id="{853B205D-4F5C-4E44-8B49-52E5AF77FBBA}"/>
              </a:ext>
            </a:extLst>
          </p:cNvPr>
          <p:cNvGrpSpPr>
            <a:grpSpLocks/>
          </p:cNvGrpSpPr>
          <p:nvPr/>
        </p:nvGrpSpPr>
        <p:grpSpPr bwMode="auto">
          <a:xfrm>
            <a:off x="0" y="0"/>
            <a:ext cx="9144000" cy="1052513"/>
            <a:chOff x="0" y="0"/>
            <a:chExt cx="5760" cy="663"/>
          </a:xfrm>
        </p:grpSpPr>
        <p:sp>
          <p:nvSpPr>
            <p:cNvPr id="16409" name="Rectangle 3">
              <a:extLst>
                <a:ext uri="{FF2B5EF4-FFF2-40B4-BE49-F238E27FC236}">
                  <a16:creationId xmlns:a16="http://schemas.microsoft.com/office/drawing/2014/main" id="{90A41216-7A16-4C39-B343-6660B725CB7A}"/>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sp>
          <p:nvSpPr>
            <p:cNvPr id="16410" name="Rectangle 4">
              <a:extLst>
                <a:ext uri="{FF2B5EF4-FFF2-40B4-BE49-F238E27FC236}">
                  <a16:creationId xmlns:a16="http://schemas.microsoft.com/office/drawing/2014/main" id="{41080E37-1D21-46D8-912A-388A2115584F}"/>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16388" name="Rectangle 5">
            <a:extLst>
              <a:ext uri="{FF2B5EF4-FFF2-40B4-BE49-F238E27FC236}">
                <a16:creationId xmlns:a16="http://schemas.microsoft.com/office/drawing/2014/main" id="{4F07562D-1788-44C3-9EF9-1CE39E5235EB}"/>
              </a:ext>
            </a:extLst>
          </p:cNvPr>
          <p:cNvSpPr>
            <a:spLocks noGrp="1" noChangeArrowheads="1"/>
          </p:cNvSpPr>
          <p:nvPr>
            <p:ph type="title"/>
          </p:nvPr>
        </p:nvSpPr>
        <p:spPr>
          <a:xfrm>
            <a:off x="457200" y="0"/>
            <a:ext cx="8229600" cy="1143000"/>
          </a:xfrm>
        </p:spPr>
        <p:txBody>
          <a:bodyPr/>
          <a:lstStyle/>
          <a:p>
            <a:pPr eaLnBrk="1" hangingPunct="1"/>
            <a:r>
              <a:rPr lang="ja-JP" altLang="en-US" sz="4000" dirty="0" smtClean="0">
                <a:solidFill>
                  <a:schemeClr val="bg1"/>
                </a:solidFill>
              </a:rPr>
              <a:t>目的　</a:t>
            </a:r>
            <a:r>
              <a:rPr lang="ja-JP" altLang="en-US" sz="2800" dirty="0" smtClean="0">
                <a:solidFill>
                  <a:schemeClr val="bg1"/>
                </a:solidFill>
              </a:rPr>
              <a:t>①</a:t>
            </a:r>
            <a:r>
              <a:rPr lang="ja-JP" altLang="en-US" sz="2800" dirty="0">
                <a:solidFill>
                  <a:schemeClr val="bg1"/>
                </a:solidFill>
              </a:rPr>
              <a:t>企業目線</a:t>
            </a:r>
            <a:endParaRPr lang="en-US" altLang="ja-JP" sz="2800" dirty="0">
              <a:solidFill>
                <a:schemeClr val="bg1"/>
              </a:solidFill>
            </a:endParaRPr>
          </a:p>
        </p:txBody>
      </p:sp>
      <p:sp>
        <p:nvSpPr>
          <p:cNvPr id="12" name="コンテンツ プレースホルダー 11">
            <a:extLst>
              <a:ext uri="{FF2B5EF4-FFF2-40B4-BE49-F238E27FC236}">
                <a16:creationId xmlns:a16="http://schemas.microsoft.com/office/drawing/2014/main" id="{63BF6B4B-FE1F-4195-9136-77E4D71C6DE9}"/>
              </a:ext>
            </a:extLst>
          </p:cNvPr>
          <p:cNvSpPr>
            <a:spLocks noGrp="1"/>
          </p:cNvSpPr>
          <p:nvPr>
            <p:ph idx="1"/>
          </p:nvPr>
        </p:nvSpPr>
        <p:spPr>
          <a:xfrm>
            <a:off x="259556" y="1102657"/>
            <a:ext cx="8826500" cy="5755343"/>
          </a:xfrm>
          <a:ln>
            <a:noFill/>
          </a:ln>
        </p:spPr>
        <p:txBody>
          <a:bodyPr/>
          <a:lstStyle/>
          <a:p>
            <a:pPr marL="0" indent="0">
              <a:buNone/>
            </a:pPr>
            <a:r>
              <a:rPr lang="en-US" altLang="ja-JP" dirty="0"/>
              <a:t>1-1. </a:t>
            </a:r>
            <a:r>
              <a:rPr lang="ja-JP" altLang="en-US" dirty="0"/>
              <a:t>政治的介入の是非を検討</a:t>
            </a:r>
            <a:endParaRPr lang="en-US" altLang="ja-JP" dirty="0"/>
          </a:p>
          <a:p>
            <a:pPr marL="0" indent="0">
              <a:buNone/>
            </a:pPr>
            <a:endParaRPr lang="en-US" altLang="ja-JP" dirty="0"/>
          </a:p>
          <a:p>
            <a:pPr marL="0" indent="0">
              <a:buNone/>
            </a:pPr>
            <a:endParaRPr lang="en-US" altLang="ja-JP" sz="1000" dirty="0"/>
          </a:p>
          <a:p>
            <a:pPr marL="0" indent="0">
              <a:buNone/>
            </a:pPr>
            <a:endParaRPr lang="en-US" altLang="ja-JP" dirty="0"/>
          </a:p>
          <a:p>
            <a:pPr marL="0" indent="0">
              <a:buNone/>
            </a:pPr>
            <a:r>
              <a:rPr lang="en-US" altLang="ja-JP" dirty="0"/>
              <a:t>1-2. </a:t>
            </a:r>
            <a:r>
              <a:rPr lang="ja-JP" altLang="en-US" dirty="0"/>
              <a:t>類似店舗の営業時間認知度測定</a:t>
            </a:r>
            <a:endParaRPr lang="en-US" altLang="ja-JP" dirty="0"/>
          </a:p>
          <a:p>
            <a:pPr marL="0" indent="0">
              <a:buNone/>
            </a:pPr>
            <a:endParaRPr lang="en-US" altLang="ja-JP" sz="1000" dirty="0"/>
          </a:p>
          <a:p>
            <a:pPr marL="0" indent="0">
              <a:buNone/>
            </a:pPr>
            <a:endParaRPr lang="en-US" altLang="ja-JP" dirty="0"/>
          </a:p>
          <a:p>
            <a:pPr marL="0" indent="0">
              <a:buNone/>
            </a:pPr>
            <a:endParaRPr lang="en-US" altLang="ja-JP" dirty="0"/>
          </a:p>
          <a:p>
            <a:pPr marL="0" indent="0">
              <a:buNone/>
            </a:pPr>
            <a:r>
              <a:rPr lang="en-US" altLang="ja-JP" dirty="0"/>
              <a:t>1-3. </a:t>
            </a:r>
            <a:r>
              <a:rPr lang="ja-JP" altLang="en-US" dirty="0"/>
              <a:t>夜間営業停止による昼間への影響</a:t>
            </a:r>
          </a:p>
          <a:p>
            <a:endParaRPr kumimoji="1" lang="ja-JP" altLang="en-US" dirty="0"/>
          </a:p>
        </p:txBody>
      </p:sp>
      <p:sp>
        <p:nvSpPr>
          <p:cNvPr id="2" name="スライド番号プレースホルダー 1"/>
          <p:cNvSpPr>
            <a:spLocks noGrp="1"/>
          </p:cNvSpPr>
          <p:nvPr>
            <p:ph type="sldNum" sz="quarter" idx="12"/>
          </p:nvPr>
        </p:nvSpPr>
        <p:spPr>
          <a:xfrm>
            <a:off x="7568046" y="6245225"/>
            <a:ext cx="1118754" cy="4762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23E9BD-D57C-43FB-A8B8-DD08AA6AC029}"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848" y="1434168"/>
            <a:ext cx="2667510" cy="1660525"/>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900" y="3667125"/>
            <a:ext cx="1714500" cy="1714500"/>
          </a:xfrm>
          <a:prstGeom prst="rect">
            <a:avLst/>
          </a:prstGeom>
        </p:spPr>
      </p:pic>
      <p:sp>
        <p:nvSpPr>
          <p:cNvPr id="13" name="楕円 12"/>
          <p:cNvSpPr/>
          <p:nvPr/>
        </p:nvSpPr>
        <p:spPr>
          <a:xfrm>
            <a:off x="6792907" y="1353819"/>
            <a:ext cx="2184400" cy="991859"/>
          </a:xfrm>
          <a:prstGeom prst="ellips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4" name="テキスト ボックス 13"/>
          <p:cNvSpPr txBox="1"/>
          <p:nvPr/>
        </p:nvSpPr>
        <p:spPr>
          <a:xfrm>
            <a:off x="6884075" y="1618915"/>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市場原理主義</a:t>
            </a:r>
          </a:p>
        </p:txBody>
      </p:sp>
      <p:sp>
        <p:nvSpPr>
          <p:cNvPr id="15" name="楕円 14"/>
          <p:cNvSpPr/>
          <p:nvPr/>
        </p:nvSpPr>
        <p:spPr>
          <a:xfrm>
            <a:off x="3222249" y="1733955"/>
            <a:ext cx="1816100" cy="852850"/>
          </a:xfrm>
          <a:prstGeom prst="ellips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6" name="テキスト ボックス 15"/>
          <p:cNvSpPr txBox="1"/>
          <p:nvPr/>
        </p:nvSpPr>
        <p:spPr>
          <a:xfrm>
            <a:off x="3287177" y="1931604"/>
            <a:ext cx="1723549" cy="461665"/>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海外の事例</a:t>
            </a:r>
          </a:p>
        </p:txBody>
      </p:sp>
      <p:sp>
        <p:nvSpPr>
          <p:cNvPr id="17" name="雲形吹き出し 16"/>
          <p:cNvSpPr/>
          <p:nvPr/>
        </p:nvSpPr>
        <p:spPr>
          <a:xfrm rot="16200000">
            <a:off x="4392611" y="2487615"/>
            <a:ext cx="1220787" cy="3579807"/>
          </a:xfrm>
          <a:prstGeom prst="cloudCallou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 name="テキスト ボックス 17"/>
          <p:cNvSpPr txBox="1"/>
          <p:nvPr/>
        </p:nvSpPr>
        <p:spPr>
          <a:xfrm>
            <a:off x="3833453" y="3821388"/>
            <a:ext cx="2339102"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あの店の</a:t>
            </a:r>
            <a:endParaRPr kumimoji="1" lang="en-US" altLang="ja-JP" sz="2400" b="0" i="0" u="none" strike="noStrike" kern="1200" cap="none" spc="0" normalizeH="0" baseline="0" noProof="0" dirty="0">
              <a:ln>
                <a:noFill/>
              </a:ln>
              <a:solidFill>
                <a:schemeClr val="bg1"/>
              </a:solidFill>
              <a:effectLst/>
              <a:uLnTx/>
              <a:uFillTx/>
              <a:latin typeface="Arial"/>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営業時間は</a:t>
            </a:r>
            <a:r>
              <a:rPr kumimoji="1" lang="en-US" altLang="ja-JP" sz="2400" b="0" i="0" u="none" strike="noStrike" kern="1200" cap="none" spc="0" normalizeH="0" baseline="0" noProof="0" dirty="0">
                <a:ln>
                  <a:noFill/>
                </a:ln>
                <a:solidFill>
                  <a:schemeClr val="bg1"/>
                </a:solidFill>
                <a:effectLst/>
                <a:uLnTx/>
                <a:uFillTx/>
                <a:latin typeface="Arial"/>
                <a:ea typeface="ＭＳ Ｐゴシック"/>
                <a:cs typeface="+mn-cs"/>
              </a:rPr>
              <a:t>…</a:t>
            </a: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a:t>
            </a:r>
          </a:p>
        </p:txBody>
      </p:sp>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3453" y="5546676"/>
            <a:ext cx="1247824" cy="1247824"/>
          </a:xfrm>
          <a:prstGeom prst="rect">
            <a:avLst/>
          </a:prstGeom>
        </p:spPr>
      </p:pic>
      <p:sp>
        <p:nvSpPr>
          <p:cNvPr id="21" name="楕円 20"/>
          <p:cNvSpPr/>
          <p:nvPr/>
        </p:nvSpPr>
        <p:spPr>
          <a:xfrm>
            <a:off x="2129373" y="6232774"/>
            <a:ext cx="1245091" cy="561726"/>
          </a:xfrm>
          <a:prstGeom prst="ellipse">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0" name="楕円 19"/>
          <p:cNvSpPr/>
          <p:nvPr/>
        </p:nvSpPr>
        <p:spPr>
          <a:xfrm>
            <a:off x="2540576" y="5610698"/>
            <a:ext cx="1249797" cy="53660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8080"/>
              </a:solidFill>
              <a:effectLst/>
              <a:uLnTx/>
              <a:uFillTx/>
              <a:latin typeface="Arial"/>
              <a:ea typeface="ＭＳ Ｐゴシック"/>
              <a:cs typeface="+mn-cs"/>
            </a:endParaRPr>
          </a:p>
        </p:txBody>
      </p:sp>
      <p:sp>
        <p:nvSpPr>
          <p:cNvPr id="24" name="テキスト ボックス 23"/>
          <p:cNvSpPr txBox="1"/>
          <p:nvPr/>
        </p:nvSpPr>
        <p:spPr>
          <a:xfrm>
            <a:off x="2557343" y="5645549"/>
            <a:ext cx="123303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イメージ</a:t>
            </a:r>
          </a:p>
        </p:txBody>
      </p:sp>
      <p:sp>
        <p:nvSpPr>
          <p:cNvPr id="23" name="楕円 22"/>
          <p:cNvSpPr/>
          <p:nvPr/>
        </p:nvSpPr>
        <p:spPr>
          <a:xfrm>
            <a:off x="5926813" y="6212721"/>
            <a:ext cx="1156853" cy="584816"/>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5" name="テキスト ボックス 24"/>
          <p:cNvSpPr txBox="1"/>
          <p:nvPr/>
        </p:nvSpPr>
        <p:spPr>
          <a:xfrm>
            <a:off x="5937469" y="6256565"/>
            <a:ext cx="1107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利便性</a:t>
            </a:r>
          </a:p>
        </p:txBody>
      </p:sp>
      <p:sp>
        <p:nvSpPr>
          <p:cNvPr id="22" name="楕円 21"/>
          <p:cNvSpPr/>
          <p:nvPr/>
        </p:nvSpPr>
        <p:spPr>
          <a:xfrm>
            <a:off x="5176144" y="5545609"/>
            <a:ext cx="1313966" cy="661543"/>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6" name="テキスト ボックス 25"/>
          <p:cNvSpPr txBox="1"/>
          <p:nvPr/>
        </p:nvSpPr>
        <p:spPr>
          <a:xfrm>
            <a:off x="5133216" y="5648425"/>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費用削減</a:t>
            </a:r>
          </a:p>
        </p:txBody>
      </p:sp>
      <p:sp>
        <p:nvSpPr>
          <p:cNvPr id="27" name="テキスト ボックス 26"/>
          <p:cNvSpPr txBox="1"/>
          <p:nvPr/>
        </p:nvSpPr>
        <p:spPr>
          <a:xfrm>
            <a:off x="2351808" y="6282804"/>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Arial"/>
                <a:ea typeface="ＭＳ Ｐゴシック"/>
                <a:cs typeface="+mn-cs"/>
              </a:rPr>
              <a:t>売上</a:t>
            </a:r>
          </a:p>
        </p:txBody>
      </p:sp>
    </p:spTree>
    <p:extLst>
      <p:ext uri="{BB962C8B-B14F-4D97-AF65-F5344CB8AC3E}">
        <p14:creationId xmlns:p14="http://schemas.microsoft.com/office/powerpoint/2010/main" val="2886773270"/>
      </p:ext>
    </p:extLst>
  </p:cSld>
  <p:clrMapOvr>
    <a:masterClrMapping/>
  </p:clrMapOvr>
  <p:transition spd="slow" advTm="854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662E3C30-B7CF-4E74-B321-F01E97036ABC}"/>
              </a:ext>
            </a:extLst>
          </p:cNvPr>
          <p:cNvGrpSpPr>
            <a:grpSpLocks/>
          </p:cNvGrpSpPr>
          <p:nvPr/>
        </p:nvGrpSpPr>
        <p:grpSpPr bwMode="auto">
          <a:xfrm>
            <a:off x="0" y="0"/>
            <a:ext cx="9144000" cy="1052513"/>
            <a:chOff x="0" y="0"/>
            <a:chExt cx="5760" cy="663"/>
          </a:xfrm>
        </p:grpSpPr>
        <p:sp>
          <p:nvSpPr>
            <p:cNvPr id="7173" name="Rectangle 3">
              <a:extLst>
                <a:ext uri="{FF2B5EF4-FFF2-40B4-BE49-F238E27FC236}">
                  <a16:creationId xmlns:a16="http://schemas.microsoft.com/office/drawing/2014/main" id="{0C453BAE-5275-4767-AA97-984103D12CAF}"/>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sp>
          <p:nvSpPr>
            <p:cNvPr id="7174" name="Rectangle 4">
              <a:extLst>
                <a:ext uri="{FF2B5EF4-FFF2-40B4-BE49-F238E27FC236}">
                  <a16:creationId xmlns:a16="http://schemas.microsoft.com/office/drawing/2014/main" id="{4521F530-AEBC-443A-9594-A7AED745F626}"/>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7171" name="Rectangle 5">
            <a:extLst>
              <a:ext uri="{FF2B5EF4-FFF2-40B4-BE49-F238E27FC236}">
                <a16:creationId xmlns:a16="http://schemas.microsoft.com/office/drawing/2014/main" id="{89CB3A68-7525-4656-9B7E-898F0EA1C03E}"/>
              </a:ext>
            </a:extLst>
          </p:cNvPr>
          <p:cNvSpPr>
            <a:spLocks noGrp="1" noChangeArrowheads="1"/>
          </p:cNvSpPr>
          <p:nvPr>
            <p:ph type="title"/>
          </p:nvPr>
        </p:nvSpPr>
        <p:spPr>
          <a:xfrm>
            <a:off x="468313" y="182987"/>
            <a:ext cx="8675687" cy="1143000"/>
          </a:xfrm>
        </p:spPr>
        <p:txBody>
          <a:bodyPr/>
          <a:lstStyle/>
          <a:p>
            <a:pPr eaLnBrk="1" hangingPunct="1"/>
            <a:r>
              <a:rPr lang="ja-JP" altLang="en-US" sz="4000" dirty="0" smtClean="0">
                <a:solidFill>
                  <a:srgbClr val="FFFFFF"/>
                </a:solidFill>
              </a:rPr>
              <a:t>目的　</a:t>
            </a:r>
            <a:r>
              <a:rPr lang="ja-JP" altLang="en-US" sz="2800" dirty="0" smtClean="0">
                <a:solidFill>
                  <a:srgbClr val="FFFFFF"/>
                </a:solidFill>
              </a:rPr>
              <a:t>②</a:t>
            </a:r>
            <a:r>
              <a:rPr lang="ja-JP" altLang="en-US" sz="2800" dirty="0">
                <a:solidFill>
                  <a:srgbClr val="FFFFFF"/>
                </a:solidFill>
              </a:rPr>
              <a:t>利用者</a:t>
            </a:r>
            <a:r>
              <a:rPr lang="ja-JP" altLang="en-US" sz="2800" dirty="0" smtClean="0">
                <a:solidFill>
                  <a:srgbClr val="FFFFFF"/>
                </a:solidFill>
              </a:rPr>
              <a:t>目線</a:t>
            </a:r>
            <a:r>
              <a:rPr lang="ja-JP" altLang="en-US" sz="2800" dirty="0" smtClean="0">
                <a:solidFill>
                  <a:schemeClr val="bg1"/>
                </a:solidFill>
              </a:rPr>
              <a:t/>
            </a:r>
            <a:br>
              <a:rPr lang="ja-JP" altLang="en-US" sz="2800" dirty="0" smtClean="0">
                <a:solidFill>
                  <a:schemeClr val="bg1"/>
                </a:solidFill>
              </a:rPr>
            </a:br>
            <a:endParaRPr lang="ja-JP" altLang="en-US" sz="2800" dirty="0">
              <a:solidFill>
                <a:schemeClr val="bg1"/>
              </a:solidFill>
            </a:endParaRPr>
          </a:p>
        </p:txBody>
      </p:sp>
      <p:sp>
        <p:nvSpPr>
          <p:cNvPr id="7172" name="スライド番号プレースホルダー 2">
            <a:extLst>
              <a:ext uri="{FF2B5EF4-FFF2-40B4-BE49-F238E27FC236}">
                <a16:creationId xmlns:a16="http://schemas.microsoft.com/office/drawing/2014/main" id="{6589D3D6-76D1-49E8-8526-D594DBB5D112}"/>
              </a:ext>
            </a:extLst>
          </p:cNvPr>
          <p:cNvSpPr>
            <a:spLocks noGrp="1"/>
          </p:cNvSpPr>
          <p:nvPr>
            <p:ph type="sldNum" sz="quarter" idx="12"/>
          </p:nvPr>
        </p:nvSpPr>
        <p:spPr>
          <a:xfrm>
            <a:off x="6602768" y="6212932"/>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4E0037-72E4-493D-A24C-1E2473DE214E}" type="slidenum">
              <a:rPr kumimoji="1" lang="ja-JP"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94E268AB-84E9-4803-A2F7-CC07D9892B1A}"/>
              </a:ext>
            </a:extLst>
          </p:cNvPr>
          <p:cNvSpPr/>
          <p:nvPr/>
        </p:nvSpPr>
        <p:spPr>
          <a:xfrm>
            <a:off x="1061442" y="1325987"/>
            <a:ext cx="2629399" cy="657982"/>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Arial"/>
                <a:ea typeface="ＭＳ Ｐゴシック"/>
                <a:cs typeface="+mn-cs"/>
              </a:rPr>
              <a:t>正の外部性</a:t>
            </a:r>
          </a:p>
        </p:txBody>
      </p:sp>
      <p:sp>
        <p:nvSpPr>
          <p:cNvPr id="9" name="四角形: 角を丸くする 8">
            <a:extLst>
              <a:ext uri="{FF2B5EF4-FFF2-40B4-BE49-F238E27FC236}">
                <a16:creationId xmlns:a16="http://schemas.microsoft.com/office/drawing/2014/main" id="{26749DA9-7B42-4E56-9A00-2729F73154A8}"/>
              </a:ext>
            </a:extLst>
          </p:cNvPr>
          <p:cNvSpPr/>
          <p:nvPr/>
        </p:nvSpPr>
        <p:spPr>
          <a:xfrm>
            <a:off x="5557672" y="1325987"/>
            <a:ext cx="2624022" cy="657982"/>
          </a:xfrm>
          <a:prstGeom prst="round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Arial"/>
                <a:ea typeface="ＭＳ Ｐゴシック"/>
                <a:cs typeface="+mn-cs"/>
              </a:rPr>
              <a:t>負の外部性</a:t>
            </a:r>
          </a:p>
        </p:txBody>
      </p:sp>
      <p:sp>
        <p:nvSpPr>
          <p:cNvPr id="4" name="テキスト ボックス 3">
            <a:extLst>
              <a:ext uri="{FF2B5EF4-FFF2-40B4-BE49-F238E27FC236}">
                <a16:creationId xmlns:a16="http://schemas.microsoft.com/office/drawing/2014/main" id="{962EDB1A-38BA-44BA-A3A3-97EC16666C18}"/>
              </a:ext>
            </a:extLst>
          </p:cNvPr>
          <p:cNvSpPr txBox="1"/>
          <p:nvPr/>
        </p:nvSpPr>
        <p:spPr>
          <a:xfrm flipH="1">
            <a:off x="468313" y="2257443"/>
            <a:ext cx="3815656" cy="2277547"/>
          </a:xfrm>
          <a:prstGeom prst="rect">
            <a:avLst/>
          </a:prstGeom>
          <a:noFill/>
        </p:spPr>
        <p:txBody>
          <a:bodyPr wrap="square" rtlCol="0">
            <a:spAutoFit/>
          </a:bodyPr>
          <a:lstStyle/>
          <a:p>
            <a:pPr marL="266700" marR="0" lvl="0" indent="-26670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①商品購入やサービス利用のための</a:t>
            </a:r>
            <a:r>
              <a:rPr kumimoji="1" lang="ja-JP" altLang="en-US" sz="2400" b="0" i="0" u="none" strike="noStrike" kern="1200" cap="none" spc="0" normalizeH="0" baseline="0" noProof="0" dirty="0">
                <a:ln>
                  <a:noFill/>
                </a:ln>
                <a:solidFill>
                  <a:srgbClr val="FF9900"/>
                </a:solidFill>
                <a:effectLst/>
                <a:uLnTx/>
                <a:uFillTx/>
                <a:latin typeface="Arial" panose="020B0604020202020204" pitchFamily="34" charset="0"/>
                <a:ea typeface="ＭＳ Ｐゴシック" panose="020B0600070205080204" pitchFamily="50" charset="-128"/>
                <a:cs typeface="+mn-cs"/>
              </a:rPr>
              <a:t>移動削減</a:t>
            </a:r>
            <a:endParaRPr kumimoji="1" lang="en-US" altLang="ja-JP" sz="2400" b="0" i="0" u="none" strike="noStrike" kern="1200" cap="none" spc="0" normalizeH="0" baseline="0" noProof="0" dirty="0">
              <a:ln>
                <a:noFill/>
              </a:ln>
              <a:solidFill>
                <a:srgbClr val="FF9900"/>
              </a:solidFill>
              <a:effectLst/>
              <a:uLnTx/>
              <a:uFillTx/>
              <a:latin typeface="Arial" panose="020B0604020202020204" pitchFamily="34" charset="0"/>
              <a:ea typeface="ＭＳ Ｐゴシック" panose="020B0600070205080204" pitchFamily="50" charset="-128"/>
              <a:cs typeface="+mn-cs"/>
            </a:endParaRPr>
          </a:p>
          <a:p>
            <a:pPr marL="266700" marR="0" lvl="0" indent="-26670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②女性や子供がいざという時に駆け込めるという</a:t>
            </a:r>
            <a:r>
              <a:rPr kumimoji="1" lang="ja-JP" altLang="en-US" sz="2400" b="0" i="0" u="none" strike="noStrike" kern="1200" cap="none" spc="0" normalizeH="0" baseline="0" noProof="0" dirty="0">
                <a:ln>
                  <a:noFill/>
                </a:ln>
                <a:solidFill>
                  <a:srgbClr val="FF9900"/>
                </a:solidFill>
                <a:effectLst/>
                <a:uLnTx/>
                <a:uFillTx/>
                <a:latin typeface="Arial" panose="020B0604020202020204" pitchFamily="34" charset="0"/>
                <a:ea typeface="ＭＳ Ｐゴシック" panose="020B0600070205080204" pitchFamily="50" charset="-128"/>
                <a:cs typeface="+mn-cs"/>
              </a:rPr>
              <a:t>防犯面</a:t>
            </a:r>
            <a:endParaRPr kumimoji="1" lang="en-US" altLang="ja-JP" sz="2400" b="0" i="0" u="none" strike="noStrike" kern="1200" cap="none" spc="0" normalizeH="0" baseline="0" noProof="0" dirty="0">
              <a:ln>
                <a:noFill/>
              </a:ln>
              <a:solidFill>
                <a:srgbClr val="FF99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endParaRPr kumimoji="1" lang="ja-JP" altLang="en-US" sz="2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C29AD534-BE4A-4C63-B6E4-E2A739FAC0C0}"/>
              </a:ext>
            </a:extLst>
          </p:cNvPr>
          <p:cNvSpPr txBox="1"/>
          <p:nvPr/>
        </p:nvSpPr>
        <p:spPr>
          <a:xfrm>
            <a:off x="4955812" y="2257443"/>
            <a:ext cx="4346130"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①</a:t>
            </a:r>
            <a:r>
              <a:rPr kumimoji="1" lang="ja-JP" altLang="en-US" sz="2400" b="0" i="0" u="none" strike="noStrike" kern="1200" cap="none" spc="0" normalizeH="0" baseline="0" noProof="0" dirty="0">
                <a:ln>
                  <a:noFill/>
                </a:ln>
                <a:solidFill>
                  <a:srgbClr val="008080"/>
                </a:solidFill>
                <a:effectLst/>
                <a:uLnTx/>
                <a:uFillTx/>
                <a:latin typeface="Arial" panose="020B0604020202020204" pitchFamily="34" charset="0"/>
                <a:ea typeface="ＭＳ Ｐゴシック" panose="020B0600070205080204" pitchFamily="50" charset="-128"/>
                <a:cs typeface="+mn-cs"/>
              </a:rPr>
              <a:t>騒音、臭気、光</a:t>
            </a: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などによる近　</a:t>
            </a:r>
            <a:endParaRPr kumimoji="1" lang="en-US" altLang="ja-JP"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隣住環境への影響</a:t>
            </a:r>
            <a:endParaRPr kumimoji="1" lang="en-US" altLang="ja-JP"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②</a:t>
            </a:r>
            <a:r>
              <a:rPr kumimoji="1" lang="ja-JP" altLang="en-US" sz="2400" b="0" i="0" u="none" strike="noStrike" kern="1200" cap="none" spc="0" normalizeH="0" baseline="0" noProof="0" dirty="0">
                <a:ln>
                  <a:noFill/>
                </a:ln>
                <a:solidFill>
                  <a:srgbClr val="008080"/>
                </a:solidFill>
                <a:effectLst/>
                <a:uLnTx/>
                <a:uFillTx/>
                <a:latin typeface="Arial" panose="020B0604020202020204" pitchFamily="34" charset="0"/>
                <a:ea typeface="ＭＳ Ｐゴシック" panose="020B0600070205080204" pitchFamily="50" charset="-128"/>
                <a:cs typeface="+mn-cs"/>
              </a:rPr>
              <a:t>景観悪化</a:t>
            </a: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や</a:t>
            </a:r>
            <a:r>
              <a:rPr kumimoji="1" lang="ja-JP" altLang="en-US" sz="2400" b="0" i="0" u="none" strike="noStrike" kern="1200" cap="none" spc="0" normalizeH="0" baseline="0" noProof="0" dirty="0">
                <a:ln>
                  <a:noFill/>
                </a:ln>
                <a:solidFill>
                  <a:srgbClr val="008080"/>
                </a:solidFill>
                <a:effectLst/>
                <a:uLnTx/>
                <a:uFillTx/>
                <a:latin typeface="Arial" panose="020B0604020202020204" pitchFamily="34" charset="0"/>
                <a:ea typeface="ＭＳ Ｐゴシック" panose="020B0600070205080204" pitchFamily="50" charset="-128"/>
                <a:cs typeface="+mn-cs"/>
              </a:rPr>
              <a:t>イメージ悪化</a:t>
            </a:r>
            <a:endParaRPr kumimoji="1" lang="en-US" altLang="ja-JP" sz="2400" b="0" i="0" u="none" strike="noStrike" kern="1200" cap="none" spc="0" normalizeH="0" baseline="0" noProof="0" dirty="0">
              <a:ln>
                <a:noFill/>
              </a:ln>
              <a:solidFill>
                <a:srgbClr val="00808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③コンビニ利用による周辺</a:t>
            </a:r>
            <a:r>
              <a:rPr kumimoji="1" lang="ja-JP" altLang="en-US" sz="2400" b="0" i="0" u="none" strike="noStrike" kern="1200" cap="none" spc="0" normalizeH="0" baseline="0" noProof="0" dirty="0">
                <a:ln>
                  <a:noFill/>
                </a:ln>
                <a:solidFill>
                  <a:srgbClr val="008080"/>
                </a:solidFill>
                <a:effectLst/>
                <a:uLnTx/>
                <a:uFillTx/>
                <a:latin typeface="Arial" panose="020B0604020202020204" pitchFamily="34" charset="0"/>
                <a:ea typeface="ＭＳ Ｐゴシック" panose="020B0600070205080204" pitchFamily="50" charset="-128"/>
                <a:cs typeface="+mn-cs"/>
              </a:rPr>
              <a:t>交通</a:t>
            </a:r>
            <a:endParaRPr kumimoji="1" lang="en-US" altLang="ja-JP" sz="2400" b="0" i="0" u="none" strike="noStrike" kern="1200" cap="none" spc="0" normalizeH="0" baseline="0" noProof="0" dirty="0">
              <a:ln>
                <a:noFill/>
              </a:ln>
              <a:solidFill>
                <a:srgbClr val="00808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8080"/>
                </a:solidFill>
                <a:effectLst/>
                <a:uLnTx/>
                <a:uFillTx/>
                <a:latin typeface="Arial" panose="020B0604020202020204" pitchFamily="34" charset="0"/>
                <a:ea typeface="ＭＳ Ｐゴシック" panose="020B0600070205080204" pitchFamily="50" charset="-128"/>
                <a:cs typeface="+mn-cs"/>
              </a:rPr>
              <a:t>　 量の増加</a:t>
            </a:r>
          </a:p>
        </p:txBody>
      </p:sp>
      <p:pic>
        <p:nvPicPr>
          <p:cNvPr id="2054" name="Picture 6" descr="眩しい人のイラスト（男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883" y="4709328"/>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音の出る靴を履いた子供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9469" y="51435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コンビニエンスストア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55" y="4507615"/>
            <a:ext cx="2335313" cy="233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537415"/>
      </p:ext>
    </p:extLst>
  </p:cSld>
  <p:clrMapOvr>
    <a:masterClrMapping/>
  </p:clrMapOvr>
  <p:transition spd="slow" advTm="10314"/>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2">
            <a:extLst>
              <a:ext uri="{FF2B5EF4-FFF2-40B4-BE49-F238E27FC236}">
                <a16:creationId xmlns:a16="http://schemas.microsoft.com/office/drawing/2014/main" id="{853B205D-4F5C-4E44-8B49-52E5AF77FBBA}"/>
              </a:ext>
            </a:extLst>
          </p:cNvPr>
          <p:cNvGrpSpPr>
            <a:grpSpLocks/>
          </p:cNvGrpSpPr>
          <p:nvPr/>
        </p:nvGrpSpPr>
        <p:grpSpPr bwMode="auto">
          <a:xfrm>
            <a:off x="0" y="0"/>
            <a:ext cx="9144000" cy="1052513"/>
            <a:chOff x="0" y="0"/>
            <a:chExt cx="5760" cy="663"/>
          </a:xfrm>
        </p:grpSpPr>
        <p:sp>
          <p:nvSpPr>
            <p:cNvPr id="16409" name="Rectangle 3">
              <a:extLst>
                <a:ext uri="{FF2B5EF4-FFF2-40B4-BE49-F238E27FC236}">
                  <a16:creationId xmlns:a16="http://schemas.microsoft.com/office/drawing/2014/main" id="{90A41216-7A16-4C39-B343-6660B725CB7A}"/>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sp>
          <p:nvSpPr>
            <p:cNvPr id="16410" name="Rectangle 4">
              <a:extLst>
                <a:ext uri="{FF2B5EF4-FFF2-40B4-BE49-F238E27FC236}">
                  <a16:creationId xmlns:a16="http://schemas.microsoft.com/office/drawing/2014/main" id="{41080E37-1D21-46D8-912A-388A2115584F}"/>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16388" name="Rectangle 5">
            <a:extLst>
              <a:ext uri="{FF2B5EF4-FFF2-40B4-BE49-F238E27FC236}">
                <a16:creationId xmlns:a16="http://schemas.microsoft.com/office/drawing/2014/main" id="{4F07562D-1788-44C3-9EF9-1CE39E5235EB}"/>
              </a:ext>
            </a:extLst>
          </p:cNvPr>
          <p:cNvSpPr>
            <a:spLocks noGrp="1" noChangeArrowheads="1"/>
          </p:cNvSpPr>
          <p:nvPr>
            <p:ph type="title"/>
          </p:nvPr>
        </p:nvSpPr>
        <p:spPr>
          <a:xfrm>
            <a:off x="457200" y="0"/>
            <a:ext cx="8229600" cy="1143000"/>
          </a:xfrm>
        </p:spPr>
        <p:txBody>
          <a:bodyPr/>
          <a:lstStyle/>
          <a:p>
            <a:pPr eaLnBrk="1" hangingPunct="1"/>
            <a:r>
              <a:rPr lang="ja-JP" altLang="en-US" sz="4000" dirty="0" smtClean="0">
                <a:solidFill>
                  <a:schemeClr val="bg1"/>
                </a:solidFill>
              </a:rPr>
              <a:t>目的　</a:t>
            </a:r>
            <a:r>
              <a:rPr lang="ja-JP" altLang="en-US" sz="2800" dirty="0" smtClean="0">
                <a:solidFill>
                  <a:schemeClr val="bg1"/>
                </a:solidFill>
              </a:rPr>
              <a:t>②利用者</a:t>
            </a:r>
            <a:r>
              <a:rPr lang="ja-JP" altLang="en-US" sz="2800" dirty="0">
                <a:solidFill>
                  <a:schemeClr val="bg1"/>
                </a:solidFill>
              </a:rPr>
              <a:t>目線</a:t>
            </a:r>
            <a:endParaRPr lang="en-US" altLang="ja-JP" sz="2800" dirty="0">
              <a:solidFill>
                <a:schemeClr val="bg1"/>
              </a:solidFill>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23E9BD-D57C-43FB-A8B8-DD08AA6AC029}"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15B9EDBF-1128-4C30-AD96-A5E561B3052E}"/>
              </a:ext>
            </a:extLst>
          </p:cNvPr>
          <p:cNvSpPr txBox="1"/>
          <p:nvPr/>
        </p:nvSpPr>
        <p:spPr>
          <a:xfrm>
            <a:off x="233710" y="3592617"/>
            <a:ext cx="8676580" cy="98488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2-2</a:t>
            </a: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．利用者の属性による使用時間帯の差を調査</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6403" name="テキスト ボックス 16402">
            <a:extLst>
              <a:ext uri="{FF2B5EF4-FFF2-40B4-BE49-F238E27FC236}">
                <a16:creationId xmlns:a16="http://schemas.microsoft.com/office/drawing/2014/main" id="{821A71CD-3CD3-4D2C-8B5B-877DB6A3D6BA}"/>
              </a:ext>
            </a:extLst>
          </p:cNvPr>
          <p:cNvSpPr txBox="1"/>
          <p:nvPr/>
        </p:nvSpPr>
        <p:spPr>
          <a:xfrm>
            <a:off x="233710" y="1053774"/>
            <a:ext cx="5837207" cy="86177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2-1</a:t>
            </a: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周辺住環境への影響測定</a:t>
            </a:r>
            <a:endParaRPr kumimoji="1" lang="en-US" altLang="ja-JP"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nvGrpSpPr>
          <p:cNvPr id="16" name="グループ化 15"/>
          <p:cNvGrpSpPr/>
          <p:nvPr/>
        </p:nvGrpSpPr>
        <p:grpSpPr>
          <a:xfrm>
            <a:off x="448883" y="1609638"/>
            <a:ext cx="3745812" cy="2270810"/>
            <a:chOff x="448883" y="1609638"/>
            <a:chExt cx="3745812" cy="2270810"/>
          </a:xfrm>
        </p:grpSpPr>
        <p:grpSp>
          <p:nvGrpSpPr>
            <p:cNvPr id="12" name="グループ化 11"/>
            <p:cNvGrpSpPr/>
            <p:nvPr/>
          </p:nvGrpSpPr>
          <p:grpSpPr>
            <a:xfrm>
              <a:off x="448883" y="1609638"/>
              <a:ext cx="3725407" cy="2270810"/>
              <a:chOff x="486553" y="1723818"/>
              <a:chExt cx="3725407" cy="2270810"/>
            </a:xfrm>
          </p:grpSpPr>
          <p:grpSp>
            <p:nvGrpSpPr>
              <p:cNvPr id="13" name="グループ化 12">
                <a:extLst>
                  <a:ext uri="{FF2B5EF4-FFF2-40B4-BE49-F238E27FC236}">
                    <a16:creationId xmlns:a16="http://schemas.microsoft.com/office/drawing/2014/main" id="{ADC3C93D-32D6-4F71-9606-0E4E727F0E1D}"/>
                  </a:ext>
                </a:extLst>
              </p:cNvPr>
              <p:cNvGrpSpPr/>
              <p:nvPr/>
            </p:nvGrpSpPr>
            <p:grpSpPr>
              <a:xfrm>
                <a:off x="1236004" y="1723818"/>
                <a:ext cx="1314814" cy="701825"/>
                <a:chOff x="6300192" y="2348880"/>
                <a:chExt cx="1502645" cy="737621"/>
              </a:xfrm>
              <a:solidFill>
                <a:srgbClr val="FF9900"/>
              </a:solidFill>
            </p:grpSpPr>
            <p:sp>
              <p:nvSpPr>
                <p:cNvPr id="14" name="楕円 13">
                  <a:extLst>
                    <a:ext uri="{FF2B5EF4-FFF2-40B4-BE49-F238E27FC236}">
                      <a16:creationId xmlns:a16="http://schemas.microsoft.com/office/drawing/2014/main" id="{3B9E5DDF-35FC-4E89-84B8-E69BA8004CCA}"/>
                    </a:ext>
                  </a:extLst>
                </p:cNvPr>
                <p:cNvSpPr/>
                <p:nvPr/>
              </p:nvSpPr>
              <p:spPr>
                <a:xfrm>
                  <a:off x="6300192" y="2348880"/>
                  <a:ext cx="1502645" cy="737621"/>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5" name="テキスト ボックス 14">
                  <a:extLst>
                    <a:ext uri="{FF2B5EF4-FFF2-40B4-BE49-F238E27FC236}">
                      <a16:creationId xmlns:a16="http://schemas.microsoft.com/office/drawing/2014/main" id="{3FA5BDA8-54B2-461A-888B-9E4ED30B429A}"/>
                    </a:ext>
                  </a:extLst>
                </p:cNvPr>
                <p:cNvSpPr txBox="1"/>
                <p:nvPr/>
              </p:nvSpPr>
              <p:spPr>
                <a:xfrm>
                  <a:off x="6547729" y="2433852"/>
                  <a:ext cx="902811" cy="523220"/>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防犯</a:t>
                  </a:r>
                </a:p>
              </p:txBody>
            </p:sp>
          </p:grpSp>
          <p:grpSp>
            <p:nvGrpSpPr>
              <p:cNvPr id="16391" name="グループ化 16390">
                <a:extLst>
                  <a:ext uri="{FF2B5EF4-FFF2-40B4-BE49-F238E27FC236}">
                    <a16:creationId xmlns:a16="http://schemas.microsoft.com/office/drawing/2014/main" id="{5FA10817-C11F-4C1D-B077-53F28417AC24}"/>
                  </a:ext>
                </a:extLst>
              </p:cNvPr>
              <p:cNvGrpSpPr/>
              <p:nvPr/>
            </p:nvGrpSpPr>
            <p:grpSpPr>
              <a:xfrm>
                <a:off x="2633522" y="2313551"/>
                <a:ext cx="1314814" cy="701825"/>
                <a:chOff x="2423117" y="3338273"/>
                <a:chExt cx="1314814" cy="701825"/>
              </a:xfrm>
              <a:solidFill>
                <a:srgbClr val="FF9900"/>
              </a:solidFill>
            </p:grpSpPr>
            <p:sp>
              <p:nvSpPr>
                <p:cNvPr id="41" name="楕円 40">
                  <a:extLst>
                    <a:ext uri="{FF2B5EF4-FFF2-40B4-BE49-F238E27FC236}">
                      <a16:creationId xmlns:a16="http://schemas.microsoft.com/office/drawing/2014/main" id="{08C7F1AC-D3EB-48C2-9DB9-135885B1DB1F}"/>
                    </a:ext>
                  </a:extLst>
                </p:cNvPr>
                <p:cNvSpPr/>
                <p:nvPr/>
              </p:nvSpPr>
              <p:spPr>
                <a:xfrm>
                  <a:off x="2423117" y="3338273"/>
                  <a:ext cx="1314814" cy="701825"/>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8" name="テキスト ボックス 17">
                  <a:extLst>
                    <a:ext uri="{FF2B5EF4-FFF2-40B4-BE49-F238E27FC236}">
                      <a16:creationId xmlns:a16="http://schemas.microsoft.com/office/drawing/2014/main" id="{A4356FFE-0680-4EF2-88D1-ED2B5B2FAA20}"/>
                    </a:ext>
                  </a:extLst>
                </p:cNvPr>
                <p:cNvSpPr txBox="1"/>
                <p:nvPr/>
              </p:nvSpPr>
              <p:spPr>
                <a:xfrm>
                  <a:off x="2449582" y="3429000"/>
                  <a:ext cx="1261884" cy="523219"/>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利便性</a:t>
                  </a:r>
                </a:p>
              </p:txBody>
            </p:sp>
          </p:grpSp>
          <p:pic>
            <p:nvPicPr>
              <p:cNvPr id="27" name="図 26">
                <a:extLst>
                  <a:ext uri="{FF2B5EF4-FFF2-40B4-BE49-F238E27FC236}">
                    <a16:creationId xmlns:a16="http://schemas.microsoft.com/office/drawing/2014/main" id="{4E55477C-B3DC-448D-A86E-96326C5C77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553" y="2374628"/>
                <a:ext cx="1599750" cy="1620000"/>
              </a:xfrm>
              <a:prstGeom prst="rect">
                <a:avLst/>
              </a:prstGeom>
            </p:spPr>
          </p:pic>
          <p:sp>
            <p:nvSpPr>
              <p:cNvPr id="4" name="吹き出し: 角を丸めた四角形 3">
                <a:extLst>
                  <a:ext uri="{FF2B5EF4-FFF2-40B4-BE49-F238E27FC236}">
                    <a16:creationId xmlns:a16="http://schemas.microsoft.com/office/drawing/2014/main" id="{9635586D-41B9-4FAE-981F-DA42734D97E5}"/>
                  </a:ext>
                </a:extLst>
              </p:cNvPr>
              <p:cNvSpPr/>
              <p:nvPr/>
            </p:nvSpPr>
            <p:spPr>
              <a:xfrm>
                <a:off x="2191120" y="3158401"/>
                <a:ext cx="2020840" cy="753487"/>
              </a:xfrm>
              <a:prstGeom prst="wedgeRoundRectCallout">
                <a:avLst>
                  <a:gd name="adj1" fmla="val -64573"/>
                  <a:gd name="adj2" fmla="val -37282"/>
                  <a:gd name="adj3" fmla="val 16667"/>
                </a:avLst>
              </a:prstGeom>
              <a:solidFill>
                <a:srgbClr val="EA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grpSp>
        <p:sp>
          <p:nvSpPr>
            <p:cNvPr id="6" name="テキスト ボックス 5">
              <a:extLst>
                <a:ext uri="{FF2B5EF4-FFF2-40B4-BE49-F238E27FC236}">
                  <a16:creationId xmlns:a16="http://schemas.microsoft.com/office/drawing/2014/main" id="{FE7C4603-3148-4EA4-89C9-42A6DAF64764}"/>
                </a:ext>
              </a:extLst>
            </p:cNvPr>
            <p:cNvSpPr txBox="1"/>
            <p:nvPr/>
          </p:nvSpPr>
          <p:spPr>
            <a:xfrm>
              <a:off x="2214666" y="3159354"/>
              <a:ext cx="1980029" cy="523220"/>
            </a:xfrm>
            <a:prstGeom prst="rect">
              <a:avLst/>
            </a:prstGeom>
            <a:solidFill>
              <a:srgbClr val="EAEFF7"/>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9900"/>
                  </a:solidFill>
                  <a:effectLst/>
                  <a:uLnTx/>
                  <a:uFillTx/>
                  <a:latin typeface="Arial" panose="020B0604020202020204" pitchFamily="34" charset="0"/>
                  <a:ea typeface="ＭＳ Ｐゴシック" panose="020B0600070205080204" pitchFamily="50" charset="-128"/>
                  <a:cs typeface="+mn-cs"/>
                </a:rPr>
                <a:t>正</a:t>
              </a:r>
              <a:r>
                <a:rPr kumimoji="1" lang="ja-JP"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の外部性</a:t>
              </a:r>
            </a:p>
          </p:txBody>
        </p:sp>
      </p:grpSp>
      <p:grpSp>
        <p:nvGrpSpPr>
          <p:cNvPr id="11" name="グループ化 10">
            <a:extLst>
              <a:ext uri="{FF2B5EF4-FFF2-40B4-BE49-F238E27FC236}">
                <a16:creationId xmlns:a16="http://schemas.microsoft.com/office/drawing/2014/main" id="{07E794F2-9130-436A-9DEE-0DED6998BA9B}"/>
              </a:ext>
            </a:extLst>
          </p:cNvPr>
          <p:cNvGrpSpPr/>
          <p:nvPr/>
        </p:nvGrpSpPr>
        <p:grpSpPr>
          <a:xfrm>
            <a:off x="4709793" y="1580288"/>
            <a:ext cx="3686814" cy="2300160"/>
            <a:chOff x="4914393" y="1723818"/>
            <a:chExt cx="3686814" cy="2300160"/>
          </a:xfrm>
        </p:grpSpPr>
        <p:grpSp>
          <p:nvGrpSpPr>
            <p:cNvPr id="16394" name="グループ化 16393">
              <a:extLst>
                <a:ext uri="{FF2B5EF4-FFF2-40B4-BE49-F238E27FC236}">
                  <a16:creationId xmlns:a16="http://schemas.microsoft.com/office/drawing/2014/main" id="{C10381FC-1C3C-453A-99D0-9DCC064E3D0F}"/>
                </a:ext>
              </a:extLst>
            </p:cNvPr>
            <p:cNvGrpSpPr/>
            <p:nvPr/>
          </p:nvGrpSpPr>
          <p:grpSpPr>
            <a:xfrm>
              <a:off x="6402992" y="1723818"/>
              <a:ext cx="1314814" cy="701825"/>
              <a:chOff x="6459687" y="1927127"/>
              <a:chExt cx="1314814" cy="701825"/>
            </a:xfrm>
          </p:grpSpPr>
          <p:sp>
            <p:nvSpPr>
              <p:cNvPr id="44" name="楕円 43">
                <a:extLst>
                  <a:ext uri="{FF2B5EF4-FFF2-40B4-BE49-F238E27FC236}">
                    <a16:creationId xmlns:a16="http://schemas.microsoft.com/office/drawing/2014/main" id="{2E791125-03AB-4BDB-8AEB-7459513C50A3}"/>
                  </a:ext>
                </a:extLst>
              </p:cNvPr>
              <p:cNvSpPr/>
              <p:nvPr/>
            </p:nvSpPr>
            <p:spPr>
              <a:xfrm>
                <a:off x="6459687" y="1927127"/>
                <a:ext cx="1314814" cy="701825"/>
              </a:xfrm>
              <a:prstGeom prst="ellipse">
                <a:avLst/>
              </a:prstGeom>
              <a:solidFill>
                <a:srgbClr val="99CC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1" name="テキスト ボックス 20">
                <a:extLst>
                  <a:ext uri="{FF2B5EF4-FFF2-40B4-BE49-F238E27FC236}">
                    <a16:creationId xmlns:a16="http://schemas.microsoft.com/office/drawing/2014/main" id="{14D18D4F-127C-4640-B8FC-7BAD07DD6181}"/>
                  </a:ext>
                </a:extLst>
              </p:cNvPr>
              <p:cNvSpPr txBox="1"/>
              <p:nvPr/>
            </p:nvSpPr>
            <p:spPr>
              <a:xfrm>
                <a:off x="6684924" y="2016429"/>
                <a:ext cx="864339" cy="523220"/>
              </a:xfrm>
              <a:prstGeom prst="rect">
                <a:avLst/>
              </a:prstGeom>
              <a:solidFill>
                <a:srgbClr val="99CC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ごみ</a:t>
                </a:r>
                <a:endParaRPr kumimoji="1" lang="en-US" altLang="ja-JP"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grpSp>
        <p:pic>
          <p:nvPicPr>
            <p:cNvPr id="9" name="図 8">
              <a:extLst>
                <a:ext uri="{FF2B5EF4-FFF2-40B4-BE49-F238E27FC236}">
                  <a16:creationId xmlns:a16="http://schemas.microsoft.com/office/drawing/2014/main" id="{72B25BBD-3687-4DA8-AAAC-DADB37544F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7257" y="2403978"/>
              <a:ext cx="1453950" cy="1620000"/>
            </a:xfrm>
            <a:prstGeom prst="rect">
              <a:avLst/>
            </a:prstGeom>
          </p:spPr>
        </p:pic>
        <p:grpSp>
          <p:nvGrpSpPr>
            <p:cNvPr id="16393" name="グループ化 16392">
              <a:extLst>
                <a:ext uri="{FF2B5EF4-FFF2-40B4-BE49-F238E27FC236}">
                  <a16:creationId xmlns:a16="http://schemas.microsoft.com/office/drawing/2014/main" id="{5D6940B9-B269-4062-A5B7-10B82D442C76}"/>
                </a:ext>
              </a:extLst>
            </p:cNvPr>
            <p:cNvGrpSpPr/>
            <p:nvPr/>
          </p:nvGrpSpPr>
          <p:grpSpPr>
            <a:xfrm>
              <a:off x="4914393" y="2313551"/>
              <a:ext cx="1314814" cy="701825"/>
              <a:chOff x="5174733" y="2804074"/>
              <a:chExt cx="1314814" cy="701825"/>
            </a:xfrm>
          </p:grpSpPr>
          <p:sp>
            <p:nvSpPr>
              <p:cNvPr id="43" name="楕円 42">
                <a:extLst>
                  <a:ext uri="{FF2B5EF4-FFF2-40B4-BE49-F238E27FC236}">
                    <a16:creationId xmlns:a16="http://schemas.microsoft.com/office/drawing/2014/main" id="{EE0217DB-8456-49D8-AF42-DABE10FE3E12}"/>
                  </a:ext>
                </a:extLst>
              </p:cNvPr>
              <p:cNvSpPr/>
              <p:nvPr/>
            </p:nvSpPr>
            <p:spPr>
              <a:xfrm>
                <a:off x="5174733" y="2804074"/>
                <a:ext cx="1314814" cy="701825"/>
              </a:xfrm>
              <a:prstGeom prst="ellipse">
                <a:avLst/>
              </a:prstGeom>
              <a:solidFill>
                <a:srgbClr val="99CC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5" name="テキスト ボックス 4">
                <a:extLst>
                  <a:ext uri="{FF2B5EF4-FFF2-40B4-BE49-F238E27FC236}">
                    <a16:creationId xmlns:a16="http://schemas.microsoft.com/office/drawing/2014/main" id="{53AB3D45-26FD-4470-BECD-FD54DCDC50DD}"/>
                  </a:ext>
                </a:extLst>
              </p:cNvPr>
              <p:cNvSpPr txBox="1"/>
              <p:nvPr/>
            </p:nvSpPr>
            <p:spPr>
              <a:xfrm>
                <a:off x="5364088" y="2904224"/>
                <a:ext cx="789960" cy="501524"/>
              </a:xfrm>
              <a:prstGeom prst="rect">
                <a:avLst/>
              </a:prstGeom>
              <a:solidFill>
                <a:srgbClr val="99CC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騒音</a:t>
                </a:r>
              </a:p>
            </p:txBody>
          </p:sp>
        </p:grpSp>
        <p:sp>
          <p:nvSpPr>
            <p:cNvPr id="30" name="吹き出し: 角を丸めた四角形 29">
              <a:extLst>
                <a:ext uri="{FF2B5EF4-FFF2-40B4-BE49-F238E27FC236}">
                  <a16:creationId xmlns:a16="http://schemas.microsoft.com/office/drawing/2014/main" id="{2B5B7496-DC25-4F83-BF42-2EE54114CCAE}"/>
                </a:ext>
              </a:extLst>
            </p:cNvPr>
            <p:cNvSpPr/>
            <p:nvPr/>
          </p:nvSpPr>
          <p:spPr>
            <a:xfrm flipH="1">
              <a:off x="5276189" y="3158400"/>
              <a:ext cx="2020840" cy="753487"/>
            </a:xfrm>
            <a:prstGeom prst="wedgeRoundRectCallout">
              <a:avLst>
                <a:gd name="adj1" fmla="val -64573"/>
                <a:gd name="adj2" fmla="val -37282"/>
                <a:gd name="adj3" fmla="val 16667"/>
              </a:avLst>
            </a:prstGeom>
            <a:solidFill>
              <a:srgbClr val="EA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 name="テキスト ボックス 31">
              <a:extLst>
                <a:ext uri="{FF2B5EF4-FFF2-40B4-BE49-F238E27FC236}">
                  <a16:creationId xmlns:a16="http://schemas.microsoft.com/office/drawing/2014/main" id="{1FE2E279-E092-4FEB-8A88-885C2D93CA0B}"/>
                </a:ext>
              </a:extLst>
            </p:cNvPr>
            <p:cNvSpPr txBox="1"/>
            <p:nvPr/>
          </p:nvSpPr>
          <p:spPr>
            <a:xfrm>
              <a:off x="5296594" y="3272032"/>
              <a:ext cx="1980029"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99CC00"/>
                  </a:solidFill>
                  <a:effectLst/>
                  <a:uLnTx/>
                  <a:uFillTx/>
                  <a:latin typeface="Arial" panose="020B0604020202020204" pitchFamily="34" charset="0"/>
                  <a:ea typeface="ＭＳ Ｐゴシック" panose="020B0600070205080204" pitchFamily="50" charset="-128"/>
                  <a:cs typeface="+mn-cs"/>
                </a:rPr>
                <a:t>負</a:t>
              </a:r>
              <a:r>
                <a:rPr kumimoji="1" lang="ja-JP"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の外部性</a:t>
              </a:r>
            </a:p>
          </p:txBody>
        </p:sp>
      </p:grpSp>
      <p:grpSp>
        <p:nvGrpSpPr>
          <p:cNvPr id="17" name="グループ化 16"/>
          <p:cNvGrpSpPr/>
          <p:nvPr/>
        </p:nvGrpSpPr>
        <p:grpSpPr>
          <a:xfrm>
            <a:off x="767870" y="4237367"/>
            <a:ext cx="7122467" cy="2164155"/>
            <a:chOff x="780396" y="4478288"/>
            <a:chExt cx="7122467" cy="2164155"/>
          </a:xfrm>
        </p:grpSpPr>
        <p:pic>
          <p:nvPicPr>
            <p:cNvPr id="16390" name="図 16389">
              <a:extLst>
                <a:ext uri="{FF2B5EF4-FFF2-40B4-BE49-F238E27FC236}">
                  <a16:creationId xmlns:a16="http://schemas.microsoft.com/office/drawing/2014/main" id="{DF259D2B-1008-4B55-ADCA-29242C7D43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1764" y="4482443"/>
              <a:ext cx="1377600" cy="2160000"/>
            </a:xfrm>
            <a:prstGeom prst="rect">
              <a:avLst/>
            </a:prstGeom>
          </p:spPr>
        </p:pic>
        <p:pic>
          <p:nvPicPr>
            <p:cNvPr id="16396" name="図 16395" descr="おもちゃ, 人形 が含まれている画像&#10;&#10;自動的に生成された説明">
              <a:extLst>
                <a:ext uri="{FF2B5EF4-FFF2-40B4-BE49-F238E27FC236}">
                  <a16:creationId xmlns:a16="http://schemas.microsoft.com/office/drawing/2014/main" id="{0B3EFC51-55BF-4866-9E94-B90F3ACD19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396" y="4478288"/>
              <a:ext cx="1377600" cy="2160000"/>
            </a:xfrm>
            <a:prstGeom prst="rect">
              <a:avLst/>
            </a:prstGeom>
          </p:spPr>
        </p:pic>
        <p:sp>
          <p:nvSpPr>
            <p:cNvPr id="16397" name="テキスト ボックス 16396">
              <a:extLst>
                <a:ext uri="{FF2B5EF4-FFF2-40B4-BE49-F238E27FC236}">
                  <a16:creationId xmlns:a16="http://schemas.microsoft.com/office/drawing/2014/main" id="{28969C0F-D538-445D-8648-1B50C90B82D2}"/>
                </a:ext>
              </a:extLst>
            </p:cNvPr>
            <p:cNvSpPr txBox="1"/>
            <p:nvPr/>
          </p:nvSpPr>
          <p:spPr>
            <a:xfrm>
              <a:off x="2157996" y="5373216"/>
              <a:ext cx="505267"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or</a:t>
              </a:r>
              <a:endParaRPr kumimoji="1" lang="ja-JP"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16399" name="図 16398" descr="おもちゃ, 人形 が含まれている画像&#10;&#10;自動的に生成された説明">
              <a:extLst>
                <a:ext uri="{FF2B5EF4-FFF2-40B4-BE49-F238E27FC236}">
                  <a16:creationId xmlns:a16="http://schemas.microsoft.com/office/drawing/2014/main" id="{A013B3EC-A8F5-4B40-BC14-0232434FA8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8328" y="4482443"/>
              <a:ext cx="1300800" cy="2160000"/>
            </a:xfrm>
            <a:prstGeom prst="rect">
              <a:avLst/>
            </a:prstGeom>
          </p:spPr>
        </p:pic>
        <p:pic>
          <p:nvPicPr>
            <p:cNvPr id="16401" name="図 16400" descr="おもちゃ, 人形 が含まれている画像&#10;&#10;自動的に生成された説明">
              <a:extLst>
                <a:ext uri="{FF2B5EF4-FFF2-40B4-BE49-F238E27FC236}">
                  <a16:creationId xmlns:a16="http://schemas.microsoft.com/office/drawing/2014/main" id="{C4FAD3C8-4A5D-48ED-9B93-D20ACF72CF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2063" y="4478288"/>
              <a:ext cx="1300800" cy="2160000"/>
            </a:xfrm>
            <a:prstGeom prst="rect">
              <a:avLst/>
            </a:prstGeom>
          </p:spPr>
        </p:pic>
        <p:sp>
          <p:nvSpPr>
            <p:cNvPr id="55" name="テキスト ボックス 54">
              <a:extLst>
                <a:ext uri="{FF2B5EF4-FFF2-40B4-BE49-F238E27FC236}">
                  <a16:creationId xmlns:a16="http://schemas.microsoft.com/office/drawing/2014/main" id="{84C58767-33BB-4C38-8225-51BB85E7F88D}"/>
                </a:ext>
              </a:extLst>
            </p:cNvPr>
            <p:cNvSpPr txBox="1"/>
            <p:nvPr/>
          </p:nvSpPr>
          <p:spPr>
            <a:xfrm>
              <a:off x="6170995" y="5363634"/>
              <a:ext cx="505267"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or</a:t>
              </a:r>
              <a:endParaRPr kumimoji="1" lang="ja-JP"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cxnSp>
          <p:nvCxnSpPr>
            <p:cNvPr id="8" name="直線コネクタ 7">
              <a:extLst>
                <a:ext uri="{FF2B5EF4-FFF2-40B4-BE49-F238E27FC236}">
                  <a16:creationId xmlns:a16="http://schemas.microsoft.com/office/drawing/2014/main" id="{17BAD725-E3A0-46E6-9FE0-CF566EBFF0F6}"/>
                </a:ext>
              </a:extLst>
            </p:cNvPr>
            <p:cNvCxnSpPr/>
            <p:nvPr/>
          </p:nvCxnSpPr>
          <p:spPr>
            <a:xfrm flipV="1">
              <a:off x="3989364" y="4653136"/>
              <a:ext cx="925029" cy="1944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p:cNvSpPr txBox="1"/>
          <p:nvPr/>
        </p:nvSpPr>
        <p:spPr>
          <a:xfrm>
            <a:off x="1029488" y="6334780"/>
            <a:ext cx="902811" cy="523220"/>
          </a:xfrm>
          <a:prstGeom prst="rect">
            <a:avLst/>
          </a:prstGeom>
          <a:noFill/>
        </p:spPr>
        <p:txBody>
          <a:bodyPr wrap="none" rtlCol="0">
            <a:spAutoFit/>
          </a:bodyPr>
          <a:lstStyle/>
          <a:p>
            <a:r>
              <a:rPr kumimoji="1" lang="ja-JP" altLang="en-US" sz="2800" dirty="0"/>
              <a:t>若者</a:t>
            </a:r>
          </a:p>
        </p:txBody>
      </p:sp>
      <p:sp>
        <p:nvSpPr>
          <p:cNvPr id="42" name="テキスト ボックス 41"/>
          <p:cNvSpPr txBox="1"/>
          <p:nvPr/>
        </p:nvSpPr>
        <p:spPr>
          <a:xfrm>
            <a:off x="2656610" y="6334780"/>
            <a:ext cx="1261884" cy="523220"/>
          </a:xfrm>
          <a:prstGeom prst="rect">
            <a:avLst/>
          </a:prstGeom>
          <a:noFill/>
        </p:spPr>
        <p:txBody>
          <a:bodyPr wrap="none" rtlCol="0">
            <a:spAutoFit/>
          </a:bodyPr>
          <a:lstStyle/>
          <a:p>
            <a:r>
              <a:rPr lang="ja-JP" altLang="en-US" sz="2800" dirty="0"/>
              <a:t>高齢者</a:t>
            </a:r>
            <a:endParaRPr kumimoji="1" lang="ja-JP" altLang="en-US" sz="2800" dirty="0"/>
          </a:p>
        </p:txBody>
      </p:sp>
      <p:sp>
        <p:nvSpPr>
          <p:cNvPr id="45" name="テキスト ボックス 44"/>
          <p:cNvSpPr txBox="1"/>
          <p:nvPr/>
        </p:nvSpPr>
        <p:spPr>
          <a:xfrm>
            <a:off x="5029552" y="6334780"/>
            <a:ext cx="902811" cy="523220"/>
          </a:xfrm>
          <a:prstGeom prst="rect">
            <a:avLst/>
          </a:prstGeom>
          <a:noFill/>
        </p:spPr>
        <p:txBody>
          <a:bodyPr wrap="none" rtlCol="0">
            <a:spAutoFit/>
          </a:bodyPr>
          <a:lstStyle/>
          <a:p>
            <a:r>
              <a:rPr lang="ja-JP" altLang="en-US" sz="2800" dirty="0"/>
              <a:t>男性</a:t>
            </a:r>
            <a:endParaRPr kumimoji="1" lang="ja-JP" altLang="en-US" sz="2800" dirty="0"/>
          </a:p>
        </p:txBody>
      </p:sp>
      <p:sp>
        <p:nvSpPr>
          <p:cNvPr id="46" name="テキスト ボックス 45"/>
          <p:cNvSpPr txBox="1"/>
          <p:nvPr/>
        </p:nvSpPr>
        <p:spPr>
          <a:xfrm>
            <a:off x="6781794" y="6334780"/>
            <a:ext cx="902811" cy="523220"/>
          </a:xfrm>
          <a:prstGeom prst="rect">
            <a:avLst/>
          </a:prstGeom>
          <a:noFill/>
        </p:spPr>
        <p:txBody>
          <a:bodyPr wrap="none" rtlCol="0">
            <a:spAutoFit/>
          </a:bodyPr>
          <a:lstStyle/>
          <a:p>
            <a:r>
              <a:rPr lang="ja-JP" altLang="en-US" sz="2800" dirty="0"/>
              <a:t>女性</a:t>
            </a:r>
            <a:endParaRPr kumimoji="1" lang="ja-JP" altLang="en-US" sz="2800" dirty="0"/>
          </a:p>
        </p:txBody>
      </p:sp>
    </p:spTree>
    <p:extLst>
      <p:ext uri="{BB962C8B-B14F-4D97-AF65-F5344CB8AC3E}">
        <p14:creationId xmlns:p14="http://schemas.microsoft.com/office/powerpoint/2010/main" val="320631829"/>
      </p:ext>
    </p:extLst>
  </p:cSld>
  <p:clrMapOvr>
    <a:masterClrMapping/>
  </p:clrMapOvr>
  <p:transition spd="slow" advTm="854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2">
            <a:extLst>
              <a:ext uri="{FF2B5EF4-FFF2-40B4-BE49-F238E27FC236}">
                <a16:creationId xmlns:a16="http://schemas.microsoft.com/office/drawing/2014/main" id="{853B205D-4F5C-4E44-8B49-52E5AF77FBBA}"/>
              </a:ext>
            </a:extLst>
          </p:cNvPr>
          <p:cNvGrpSpPr>
            <a:grpSpLocks/>
          </p:cNvGrpSpPr>
          <p:nvPr/>
        </p:nvGrpSpPr>
        <p:grpSpPr bwMode="auto">
          <a:xfrm>
            <a:off x="0" y="0"/>
            <a:ext cx="9144000" cy="1052513"/>
            <a:chOff x="0" y="0"/>
            <a:chExt cx="5760" cy="663"/>
          </a:xfrm>
        </p:grpSpPr>
        <p:sp>
          <p:nvSpPr>
            <p:cNvPr id="16409" name="Rectangle 3">
              <a:extLst>
                <a:ext uri="{FF2B5EF4-FFF2-40B4-BE49-F238E27FC236}">
                  <a16:creationId xmlns:a16="http://schemas.microsoft.com/office/drawing/2014/main" id="{90A41216-7A16-4C39-B343-6660B725CB7A}"/>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sp>
          <p:nvSpPr>
            <p:cNvPr id="16410" name="Rectangle 4">
              <a:extLst>
                <a:ext uri="{FF2B5EF4-FFF2-40B4-BE49-F238E27FC236}">
                  <a16:creationId xmlns:a16="http://schemas.microsoft.com/office/drawing/2014/main" id="{41080E37-1D21-46D8-912A-388A2115584F}"/>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16388" name="Rectangle 5">
            <a:extLst>
              <a:ext uri="{FF2B5EF4-FFF2-40B4-BE49-F238E27FC236}">
                <a16:creationId xmlns:a16="http://schemas.microsoft.com/office/drawing/2014/main" id="{4F07562D-1788-44C3-9EF9-1CE39E5235EB}"/>
              </a:ext>
            </a:extLst>
          </p:cNvPr>
          <p:cNvSpPr>
            <a:spLocks noGrp="1" noChangeArrowheads="1"/>
          </p:cNvSpPr>
          <p:nvPr>
            <p:ph type="title"/>
          </p:nvPr>
        </p:nvSpPr>
        <p:spPr>
          <a:xfrm>
            <a:off x="457200" y="0"/>
            <a:ext cx="8229600" cy="1143000"/>
          </a:xfrm>
        </p:spPr>
        <p:txBody>
          <a:bodyPr/>
          <a:lstStyle/>
          <a:p>
            <a:pPr eaLnBrk="1" hangingPunct="1"/>
            <a:r>
              <a:rPr lang="ja-JP" altLang="en-US" sz="4000" dirty="0" smtClean="0">
                <a:solidFill>
                  <a:srgbClr val="FFFFFF"/>
                </a:solidFill>
              </a:rPr>
              <a:t>目的　</a:t>
            </a:r>
            <a:r>
              <a:rPr lang="ja-JP" altLang="en-US" sz="2800" dirty="0" smtClean="0">
                <a:solidFill>
                  <a:srgbClr val="FFFFFF"/>
                </a:solidFill>
              </a:rPr>
              <a:t>②</a:t>
            </a:r>
            <a:r>
              <a:rPr lang="ja-JP" altLang="en-US" sz="2800" dirty="0">
                <a:solidFill>
                  <a:srgbClr val="FFFFFF"/>
                </a:solidFill>
              </a:rPr>
              <a:t>利用者目線</a:t>
            </a:r>
            <a:endParaRPr lang="en-US" altLang="ja-JP" sz="2800" dirty="0">
              <a:solidFill>
                <a:schemeClr val="bg1"/>
              </a:solidFill>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23E9BD-D57C-43FB-A8B8-DD08AA6AC029}"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0179C4C0-2BE9-4BEA-95F3-AA0DF8EB17FD}"/>
              </a:ext>
            </a:extLst>
          </p:cNvPr>
          <p:cNvSpPr txBox="1"/>
          <p:nvPr/>
        </p:nvSpPr>
        <p:spPr>
          <a:xfrm>
            <a:off x="468313" y="3832057"/>
            <a:ext cx="4896544"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2-4. 2-3</a:t>
            </a: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をつくば市</a:t>
            </a:r>
            <a:r>
              <a:rPr kumimoji="1" lang="ja-JP" altLang="en-US" sz="32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に</a:t>
            </a:r>
            <a:r>
              <a:rPr lang="ja-JP" altLang="en-US" sz="3200" dirty="0">
                <a:solidFill>
                  <a:srgbClr val="000000"/>
                </a:solidFill>
                <a:latin typeface="Arial" panose="020B0604020202020204" pitchFamily="34" charset="0"/>
                <a:ea typeface="ＭＳ Ｐゴシック" panose="020B0600070205080204" pitchFamily="50" charset="-128"/>
              </a:rPr>
              <a:t>適</a:t>
            </a:r>
            <a:r>
              <a:rPr kumimoji="1" lang="ja-JP" altLang="en-US" sz="32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用</a:t>
            </a:r>
            <a:endPar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3387060B-CAD5-4B27-9B44-3E7FBB2DCA59}"/>
              </a:ext>
            </a:extLst>
          </p:cNvPr>
          <p:cNvSpPr txBox="1"/>
          <p:nvPr/>
        </p:nvSpPr>
        <p:spPr>
          <a:xfrm>
            <a:off x="234156" y="1207591"/>
            <a:ext cx="8363273" cy="1077218"/>
          </a:xfrm>
          <a:prstGeom prst="rect">
            <a:avLst/>
          </a:prstGeom>
          <a:noFill/>
        </p:spPr>
        <p:txBody>
          <a:bodyPr wrap="square" rtlCol="0">
            <a:spAutoFit/>
          </a:bodyPr>
          <a:lstStyle/>
          <a:p>
            <a:pPr marL="1008000" marR="0" lvl="0" indent="-108000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2-3</a:t>
            </a: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en-US" altLang="ja-JP"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2-1,2-2</a:t>
            </a: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をふまえて、</a:t>
            </a:r>
            <a:r>
              <a:rPr kumimoji="1" lang="en-US" altLang="ja-JP"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24</a:t>
            </a: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時間営業が不要なコンビニモデル明確化</a:t>
            </a:r>
          </a:p>
        </p:txBody>
      </p:sp>
      <p:grpSp>
        <p:nvGrpSpPr>
          <p:cNvPr id="15" name="グループ化 14">
            <a:extLst>
              <a:ext uri="{FF2B5EF4-FFF2-40B4-BE49-F238E27FC236}">
                <a16:creationId xmlns:a16="http://schemas.microsoft.com/office/drawing/2014/main" id="{98B8D568-1721-4C27-85A6-7C3553AEABA4}"/>
              </a:ext>
            </a:extLst>
          </p:cNvPr>
          <p:cNvGrpSpPr/>
          <p:nvPr/>
        </p:nvGrpSpPr>
        <p:grpSpPr>
          <a:xfrm>
            <a:off x="1856901" y="2235850"/>
            <a:ext cx="5046402" cy="1675600"/>
            <a:chOff x="1181015" y="2028869"/>
            <a:chExt cx="5046402" cy="1675600"/>
          </a:xfrm>
        </p:grpSpPr>
        <p:pic>
          <p:nvPicPr>
            <p:cNvPr id="3" name="図 2">
              <a:extLst>
                <a:ext uri="{FF2B5EF4-FFF2-40B4-BE49-F238E27FC236}">
                  <a16:creationId xmlns:a16="http://schemas.microsoft.com/office/drawing/2014/main" id="{0F3FCEB9-5761-447A-8F96-A94662F8D3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015" y="2028869"/>
              <a:ext cx="1620000" cy="1620000"/>
            </a:xfrm>
            <a:prstGeom prst="rect">
              <a:avLst/>
            </a:prstGeom>
          </p:spPr>
        </p:pic>
        <p:pic>
          <p:nvPicPr>
            <p:cNvPr id="7" name="図 6">
              <a:extLst>
                <a:ext uri="{FF2B5EF4-FFF2-40B4-BE49-F238E27FC236}">
                  <a16:creationId xmlns:a16="http://schemas.microsoft.com/office/drawing/2014/main" id="{F8E20C6E-BFF4-4022-BE5A-65E70FD26F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7417" y="2028869"/>
              <a:ext cx="1620000" cy="1620000"/>
            </a:xfrm>
            <a:prstGeom prst="rect">
              <a:avLst/>
            </a:prstGeom>
          </p:spPr>
        </p:pic>
        <p:pic>
          <p:nvPicPr>
            <p:cNvPr id="10" name="図 9" descr="物体 が含まれている画像&#10;&#10;自動的に生成された説明">
              <a:extLst>
                <a:ext uri="{FF2B5EF4-FFF2-40B4-BE49-F238E27FC236}">
                  <a16:creationId xmlns:a16="http://schemas.microsoft.com/office/drawing/2014/main" id="{DA59304C-28A3-4622-A296-8D2CCBD6B1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6585" y="2084469"/>
              <a:ext cx="1620000" cy="1620000"/>
            </a:xfrm>
            <a:prstGeom prst="rect">
              <a:avLst/>
            </a:prstGeom>
          </p:spPr>
        </p:pic>
      </p:grpSp>
      <p:pic>
        <p:nvPicPr>
          <p:cNvPr id="13" name="図 12" descr="建物 が含まれている画像&#10;&#10;自動的に生成された説明">
            <a:extLst>
              <a:ext uri="{FF2B5EF4-FFF2-40B4-BE49-F238E27FC236}">
                <a16:creationId xmlns:a16="http://schemas.microsoft.com/office/drawing/2014/main" id="{E2D8A185-2516-4BDE-95D9-49F47145A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4088" y="5158986"/>
            <a:ext cx="1980000" cy="1425600"/>
          </a:xfrm>
          <a:prstGeom prst="rect">
            <a:avLst/>
          </a:prstGeom>
        </p:spPr>
      </p:pic>
      <p:pic>
        <p:nvPicPr>
          <p:cNvPr id="18" name="Picture 2" descr="ã³ã³ããã¨ã³ã¹ã¹ãã¢ã®ã¤ã©ã¹ã">
            <a:extLst>
              <a:ext uri="{FF2B5EF4-FFF2-40B4-BE49-F238E27FC236}">
                <a16:creationId xmlns:a16="http://schemas.microsoft.com/office/drawing/2014/main" id="{4EE14F01-4DCB-4294-9B8B-53D443FE69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4644" y="4444045"/>
            <a:ext cx="1980000" cy="2140541"/>
          </a:xfrm>
          <a:prstGeom prst="rect">
            <a:avLst/>
          </a:prstGeom>
          <a:noFill/>
          <a:extLst>
            <a:ext uri="{909E8E84-426E-40DD-AFC4-6F175D3DCCD1}">
              <a14:hiddenFill xmlns:a14="http://schemas.microsoft.com/office/drawing/2010/main">
                <a:solidFill>
                  <a:srgbClr val="FFFFFF"/>
                </a:solidFill>
              </a14:hiddenFill>
            </a:ext>
          </a:extLst>
        </p:spPr>
      </p:pic>
      <p:sp>
        <p:nvSpPr>
          <p:cNvPr id="14" name="矢印: 右 13">
            <a:extLst>
              <a:ext uri="{FF2B5EF4-FFF2-40B4-BE49-F238E27FC236}">
                <a16:creationId xmlns:a16="http://schemas.microsoft.com/office/drawing/2014/main" id="{1A8AAC85-BBC4-4BCE-A429-21A9E841BA0D}"/>
              </a:ext>
            </a:extLst>
          </p:cNvPr>
          <p:cNvSpPr/>
          <p:nvPr/>
        </p:nvSpPr>
        <p:spPr>
          <a:xfrm>
            <a:off x="3768034" y="5589240"/>
            <a:ext cx="1224136" cy="702767"/>
          </a:xfrm>
          <a:prstGeom prst="rightArrow">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1519303025"/>
      </p:ext>
    </p:extLst>
  </p:cSld>
  <p:clrMapOvr>
    <a:masterClrMapping/>
  </p:clrMapOvr>
  <p:transition spd="slow" advTm="854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4F92D8A3-7A17-45DC-AFAC-B07FF2CD11B2}"/>
              </a:ext>
            </a:extLst>
          </p:cNvPr>
          <p:cNvGrpSpPr>
            <a:grpSpLocks/>
          </p:cNvGrpSpPr>
          <p:nvPr/>
        </p:nvGrpSpPr>
        <p:grpSpPr bwMode="auto">
          <a:xfrm>
            <a:off x="0" y="0"/>
            <a:ext cx="9144000" cy="1052513"/>
            <a:chOff x="0" y="0"/>
            <a:chExt cx="5760" cy="663"/>
          </a:xfrm>
        </p:grpSpPr>
        <p:sp>
          <p:nvSpPr>
            <p:cNvPr id="3083" name="Rectangle 3">
              <a:extLst>
                <a:ext uri="{FF2B5EF4-FFF2-40B4-BE49-F238E27FC236}">
                  <a16:creationId xmlns:a16="http://schemas.microsoft.com/office/drawing/2014/main" id="{846FC73F-0217-42CF-89D4-1619CFACCFB9}"/>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sp>
          <p:nvSpPr>
            <p:cNvPr id="3084" name="Rectangle 4">
              <a:extLst>
                <a:ext uri="{FF2B5EF4-FFF2-40B4-BE49-F238E27FC236}">
                  <a16:creationId xmlns:a16="http://schemas.microsoft.com/office/drawing/2014/main" id="{43D4EE88-2DD8-4C19-8684-9117F808978F}"/>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3075" name="Rectangle 5">
            <a:extLst>
              <a:ext uri="{FF2B5EF4-FFF2-40B4-BE49-F238E27FC236}">
                <a16:creationId xmlns:a16="http://schemas.microsoft.com/office/drawing/2014/main" id="{DE77B406-B1A5-47A1-A2D9-67F44C3BED8A}"/>
              </a:ext>
            </a:extLst>
          </p:cNvPr>
          <p:cNvSpPr>
            <a:spLocks noGrp="1" noChangeArrowheads="1"/>
          </p:cNvSpPr>
          <p:nvPr>
            <p:ph type="title"/>
          </p:nvPr>
        </p:nvSpPr>
        <p:spPr>
          <a:xfrm>
            <a:off x="431800" y="0"/>
            <a:ext cx="8229600" cy="1143000"/>
          </a:xfrm>
        </p:spPr>
        <p:txBody>
          <a:bodyPr/>
          <a:lstStyle/>
          <a:p>
            <a:pPr eaLnBrk="1" hangingPunct="1"/>
            <a:r>
              <a:rPr lang="ja-JP" altLang="en-US" dirty="0">
                <a:solidFill>
                  <a:schemeClr val="bg1"/>
                </a:solidFill>
              </a:rPr>
              <a:t>発表の流れ</a:t>
            </a:r>
          </a:p>
        </p:txBody>
      </p:sp>
      <p:sp>
        <p:nvSpPr>
          <p:cNvPr id="3077" name="スライド番号プレースホルダー 2">
            <a:extLst>
              <a:ext uri="{FF2B5EF4-FFF2-40B4-BE49-F238E27FC236}">
                <a16:creationId xmlns:a16="http://schemas.microsoft.com/office/drawing/2014/main" id="{7B618935-2E2D-43A6-85FC-F2934400B72C}"/>
              </a:ext>
            </a:extLst>
          </p:cNvPr>
          <p:cNvSpPr>
            <a:spLocks noGrp="1"/>
          </p:cNvSpPr>
          <p:nvPr>
            <p:ph type="sldNum" sz="quarter" idx="12"/>
          </p:nvPr>
        </p:nvSpPr>
        <p:spPr>
          <a:xfrm>
            <a:off x="6372225" y="5992813"/>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24A702-DBFF-484D-801B-10FADC3B0D64}" type="slidenum">
              <a:rPr kumimoji="1" lang="ja-JP"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テキスト ボックス 2"/>
          <p:cNvSpPr txBox="1"/>
          <p:nvPr/>
        </p:nvSpPr>
        <p:spPr>
          <a:xfrm>
            <a:off x="1088858" y="1143000"/>
            <a:ext cx="6966284" cy="5607689"/>
          </a:xfrm>
          <a:prstGeom prst="rect">
            <a:avLst/>
          </a:prstGeom>
          <a:noFill/>
        </p:spPr>
        <p:txBody>
          <a:bodyPr wrap="square" rtlCol="0">
            <a:spAutoFit/>
          </a:bodyPr>
          <a:lstStyle/>
          <a:p>
            <a:r>
              <a:rPr lang="ja-JP" altLang="en-US" sz="3200" kern="0" dirty="0">
                <a:solidFill>
                  <a:srgbClr val="000000"/>
                </a:solidFill>
              </a:rPr>
              <a:t>１．背景・目的</a:t>
            </a:r>
            <a:endParaRPr lang="en-US" altLang="ja-JP" sz="3200" kern="0" dirty="0">
              <a:solidFill>
                <a:srgbClr val="000000"/>
              </a:solidFill>
            </a:endParaRPr>
          </a:p>
          <a:p>
            <a:pPr lvl="0" eaLnBrk="0" fontAlgn="base" hangingPunct="0">
              <a:spcBef>
                <a:spcPct val="20000"/>
              </a:spcBef>
              <a:spcAft>
                <a:spcPct val="0"/>
              </a:spcAft>
            </a:pPr>
            <a:r>
              <a:rPr lang="ja-JP" altLang="en-US" sz="3200" kern="0" dirty="0">
                <a:solidFill>
                  <a:srgbClr val="000000"/>
                </a:solidFill>
              </a:rPr>
              <a:t>２．実習の流れ</a:t>
            </a:r>
            <a:endParaRPr lang="en-US" altLang="ja-JP" sz="3200" kern="0" dirty="0">
              <a:solidFill>
                <a:srgbClr val="000000"/>
              </a:solidFill>
            </a:endParaRPr>
          </a:p>
          <a:p>
            <a:pPr marL="360000" lvl="0" indent="-457200" eaLnBrk="0" fontAlgn="base" hangingPunct="0">
              <a:spcBef>
                <a:spcPct val="20000"/>
              </a:spcBef>
              <a:spcAft>
                <a:spcPct val="0"/>
              </a:spcAft>
            </a:pPr>
            <a:r>
              <a:rPr lang="ja-JP" altLang="en-US" sz="3200" kern="0" dirty="0">
                <a:solidFill>
                  <a:srgbClr val="000000"/>
                </a:solidFill>
              </a:rPr>
              <a:t>３．調査方法</a:t>
            </a:r>
            <a:endParaRPr lang="en-US" altLang="ja-JP" sz="2800" kern="0" dirty="0">
              <a:solidFill>
                <a:srgbClr val="000000"/>
              </a:solidFill>
            </a:endParaRPr>
          </a:p>
          <a:p>
            <a:pPr marL="1080000" lvl="0" indent="-457200" eaLnBrk="0" fontAlgn="base" hangingPunct="0">
              <a:spcBef>
                <a:spcPct val="20000"/>
              </a:spcBef>
              <a:spcAft>
                <a:spcPct val="0"/>
              </a:spcAft>
            </a:pPr>
            <a:r>
              <a:rPr lang="ja-JP" altLang="en-US" sz="2800" kern="0" dirty="0">
                <a:solidFill>
                  <a:srgbClr val="000000"/>
                </a:solidFill>
              </a:rPr>
              <a:t>・事例調査</a:t>
            </a:r>
            <a:endParaRPr lang="en-US" altLang="ja-JP" sz="2800" kern="0" dirty="0">
              <a:solidFill>
                <a:srgbClr val="000000"/>
              </a:solidFill>
            </a:endParaRPr>
          </a:p>
          <a:p>
            <a:pPr marL="1080000" lvl="0" indent="-457200" eaLnBrk="0" fontAlgn="base" hangingPunct="0">
              <a:spcBef>
                <a:spcPct val="20000"/>
              </a:spcBef>
              <a:spcAft>
                <a:spcPct val="0"/>
              </a:spcAft>
            </a:pPr>
            <a:r>
              <a:rPr lang="ja-JP" altLang="en-US" sz="2800" kern="0" dirty="0">
                <a:solidFill>
                  <a:srgbClr val="000000"/>
                </a:solidFill>
              </a:rPr>
              <a:t>・アンケート調査</a:t>
            </a:r>
            <a:endParaRPr lang="en-US" altLang="ja-JP" sz="2800" kern="0" dirty="0">
              <a:solidFill>
                <a:srgbClr val="000000"/>
              </a:solidFill>
            </a:endParaRPr>
          </a:p>
          <a:p>
            <a:pPr marL="1080000" lvl="0" indent="-457200" eaLnBrk="0" fontAlgn="base" hangingPunct="0">
              <a:spcBef>
                <a:spcPct val="20000"/>
              </a:spcBef>
              <a:spcAft>
                <a:spcPct val="0"/>
              </a:spcAft>
            </a:pPr>
            <a:r>
              <a:rPr lang="ja-JP" altLang="en-US" sz="2800" kern="0" dirty="0">
                <a:solidFill>
                  <a:srgbClr val="000000"/>
                </a:solidFill>
              </a:rPr>
              <a:t>・ヒアリング調査</a:t>
            </a:r>
            <a:endParaRPr lang="en-US" altLang="ja-JP" sz="2800" kern="0" dirty="0">
              <a:solidFill>
                <a:srgbClr val="000000"/>
              </a:solidFill>
            </a:endParaRPr>
          </a:p>
          <a:p>
            <a:pPr marL="1080000" lvl="0" indent="-457200" eaLnBrk="0" fontAlgn="base" hangingPunct="0">
              <a:spcBef>
                <a:spcPct val="20000"/>
              </a:spcBef>
              <a:spcAft>
                <a:spcPct val="0"/>
              </a:spcAft>
            </a:pPr>
            <a:r>
              <a:rPr lang="ja-JP" altLang="en-US" sz="2800" kern="0" dirty="0">
                <a:solidFill>
                  <a:srgbClr val="000000"/>
                </a:solidFill>
              </a:rPr>
              <a:t>・データ収集      </a:t>
            </a:r>
            <a:endParaRPr lang="en-US" altLang="ja-JP" sz="2800" kern="0" dirty="0">
              <a:solidFill>
                <a:srgbClr val="000000"/>
              </a:solidFill>
            </a:endParaRPr>
          </a:p>
          <a:p>
            <a:pPr lvl="0" indent="-457200" eaLnBrk="0" fontAlgn="base" hangingPunct="0">
              <a:spcBef>
                <a:spcPct val="20000"/>
              </a:spcBef>
              <a:spcAft>
                <a:spcPct val="0"/>
              </a:spcAft>
            </a:pPr>
            <a:r>
              <a:rPr lang="ja-JP" altLang="en-US" sz="3200" kern="0" dirty="0">
                <a:solidFill>
                  <a:srgbClr val="000000"/>
                </a:solidFill>
              </a:rPr>
              <a:t>４．アンケート速報</a:t>
            </a:r>
            <a:endParaRPr lang="en-US" altLang="ja-JP" sz="3200" kern="0" dirty="0">
              <a:solidFill>
                <a:srgbClr val="000000"/>
              </a:solidFill>
            </a:endParaRPr>
          </a:p>
          <a:p>
            <a:pPr eaLnBrk="0" fontAlgn="base" hangingPunct="0">
              <a:spcBef>
                <a:spcPct val="20000"/>
              </a:spcBef>
              <a:spcAft>
                <a:spcPct val="0"/>
              </a:spcAft>
            </a:pPr>
            <a:r>
              <a:rPr lang="ja-JP" altLang="en-US" sz="3200" dirty="0"/>
              <a:t>５</a:t>
            </a:r>
            <a:r>
              <a:rPr lang="en-US" altLang="ja-JP" sz="3200" dirty="0"/>
              <a:t>. </a:t>
            </a:r>
            <a:r>
              <a:rPr lang="ja-JP" altLang="en-US" sz="3200" dirty="0"/>
              <a:t>今後の方針</a:t>
            </a:r>
            <a:endParaRPr lang="en-US" altLang="ja-JP" sz="3200" dirty="0"/>
          </a:p>
          <a:p>
            <a:pPr lvl="0" eaLnBrk="0" fontAlgn="base" hangingPunct="0">
              <a:spcBef>
                <a:spcPct val="20000"/>
              </a:spcBef>
              <a:spcAft>
                <a:spcPct val="0"/>
              </a:spcAft>
            </a:pPr>
            <a:r>
              <a:rPr lang="ja-JP" altLang="en-US" sz="3200" dirty="0"/>
              <a:t>６．参考文献</a:t>
            </a:r>
            <a:endParaRPr kumimoji="1" lang="ja-JP" altLang="en-US" dirty="0"/>
          </a:p>
        </p:txBody>
      </p:sp>
    </p:spTree>
    <p:extLst>
      <p:ext uri="{BB962C8B-B14F-4D97-AF65-F5344CB8AC3E}">
        <p14:creationId xmlns:p14="http://schemas.microsoft.com/office/powerpoint/2010/main" val="3987284583"/>
      </p:ext>
    </p:extLst>
  </p:cSld>
  <p:clrMapOvr>
    <a:masterClrMapping/>
  </p:clrMapOvr>
  <p:transition spd="slow" advTm="1031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a:extLst>
              <a:ext uri="{FF2B5EF4-FFF2-40B4-BE49-F238E27FC236}">
                <a16:creationId xmlns:a16="http://schemas.microsoft.com/office/drawing/2014/main" id="{BC42B5BC-976C-4B3E-BA5D-86C612D55E2B}"/>
              </a:ext>
            </a:extLst>
          </p:cNvPr>
          <p:cNvGrpSpPr>
            <a:grpSpLocks/>
          </p:cNvGrpSpPr>
          <p:nvPr/>
        </p:nvGrpSpPr>
        <p:grpSpPr bwMode="auto">
          <a:xfrm>
            <a:off x="0" y="0"/>
            <a:ext cx="9144000" cy="6858000"/>
            <a:chOff x="0" y="0"/>
            <a:chExt cx="5760" cy="663"/>
          </a:xfrm>
        </p:grpSpPr>
        <p:sp>
          <p:nvSpPr>
            <p:cNvPr id="25615" name="Rectangle 3">
              <a:extLst>
                <a:ext uri="{FF2B5EF4-FFF2-40B4-BE49-F238E27FC236}">
                  <a16:creationId xmlns:a16="http://schemas.microsoft.com/office/drawing/2014/main" id="{E0B0EEAA-2FDB-4185-87B9-F7A89EB97B07}"/>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rPr>
                <a:t>は</a:t>
              </a:r>
            </a:p>
          </p:txBody>
        </p:sp>
        <p:sp>
          <p:nvSpPr>
            <p:cNvPr id="25616" name="Rectangle 4">
              <a:extLst>
                <a:ext uri="{FF2B5EF4-FFF2-40B4-BE49-F238E27FC236}">
                  <a16:creationId xmlns:a16="http://schemas.microsoft.com/office/drawing/2014/main" id="{955BA856-AB49-4E17-B48F-B146A05F8765}"/>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25603" name="Rectangle 5">
            <a:extLst>
              <a:ext uri="{FF2B5EF4-FFF2-40B4-BE49-F238E27FC236}">
                <a16:creationId xmlns:a16="http://schemas.microsoft.com/office/drawing/2014/main" id="{D2F216D7-B5EB-4FFE-A5F7-452E05D1102A}"/>
              </a:ext>
            </a:extLst>
          </p:cNvPr>
          <p:cNvSpPr>
            <a:spLocks noGrp="1" noChangeArrowheads="1"/>
          </p:cNvSpPr>
          <p:nvPr>
            <p:ph type="title"/>
          </p:nvPr>
        </p:nvSpPr>
        <p:spPr>
          <a:xfrm>
            <a:off x="611188" y="2636838"/>
            <a:ext cx="8229600" cy="922337"/>
          </a:xfrm>
        </p:spPr>
        <p:txBody>
          <a:bodyPr/>
          <a:lstStyle/>
          <a:p>
            <a:pPr eaLnBrk="1" hangingPunct="1"/>
            <a:r>
              <a:rPr lang="ja-JP" altLang="en-US" sz="4800" dirty="0">
                <a:solidFill>
                  <a:schemeClr val="bg1"/>
                </a:solidFill>
              </a:rPr>
              <a:t>実習の流れ</a:t>
            </a:r>
            <a:endParaRPr lang="en-US" altLang="ja-JP" sz="4800" dirty="0">
              <a:solidFill>
                <a:schemeClr val="bg1"/>
              </a:solidFill>
            </a:endParaRPr>
          </a:p>
        </p:txBody>
      </p:sp>
      <p:sp>
        <p:nvSpPr>
          <p:cNvPr id="25604" name="スライド番号プレースホルダー 2">
            <a:extLst>
              <a:ext uri="{FF2B5EF4-FFF2-40B4-BE49-F238E27FC236}">
                <a16:creationId xmlns:a16="http://schemas.microsoft.com/office/drawing/2014/main" id="{EFBD953F-44D1-451D-A8E2-D74901C254D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E8DA4C8-687E-4E82-B5C0-AEC7BDF7DDBC}" type="slidenum">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74006809"/>
      </p:ext>
    </p:extLst>
  </p:cSld>
  <p:clrMapOvr>
    <a:masterClrMapping/>
  </p:clrMapOvr>
  <p:transition spd="slow" advTm="5584"/>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p:cNvGrpSpPr>
            <a:grpSpLocks/>
          </p:cNvGrpSpPr>
          <p:nvPr/>
        </p:nvGrpSpPr>
        <p:grpSpPr bwMode="auto">
          <a:xfrm>
            <a:off x="0" y="-26988"/>
            <a:ext cx="9180513" cy="981076"/>
            <a:chOff x="0" y="0"/>
            <a:chExt cx="5760" cy="618"/>
          </a:xfrm>
        </p:grpSpPr>
        <p:sp>
          <p:nvSpPr>
            <p:cNvPr id="36"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7"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0"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4400" b="1" i="0" u="none" strike="noStrike" kern="0" cap="none" spc="0" normalizeH="0" baseline="0" noProof="0" dirty="0">
              <a:ln>
                <a:noFill/>
              </a:ln>
              <a:solidFill>
                <a:prstClr val="white"/>
              </a:solidFill>
              <a:effectLst/>
              <a:uLnTx/>
              <a:uFillTx/>
              <a:latin typeface="Calibri Light" panose="020F0302020204030204"/>
              <a:ea typeface="游ゴシック Light" panose="020B0300000000000000" pitchFamily="50" charset="-128"/>
              <a:cs typeface="+mj-cs"/>
            </a:endParaRPr>
          </a:p>
        </p:txBody>
      </p:sp>
      <p:sp>
        <p:nvSpPr>
          <p:cNvPr id="54" name="角丸四角形 7">
            <a:extLst>
              <a:ext uri="{FF2B5EF4-FFF2-40B4-BE49-F238E27FC236}">
                <a16:creationId xmlns:a16="http://schemas.microsoft.com/office/drawing/2014/main" id="{3D96C8D7-BAD0-4A79-A8BF-E946AA9DC3E7}"/>
              </a:ext>
            </a:extLst>
          </p:cNvPr>
          <p:cNvSpPr/>
          <p:nvPr/>
        </p:nvSpPr>
        <p:spPr bwMode="auto">
          <a:xfrm>
            <a:off x="4598671" y="1739678"/>
            <a:ext cx="4038410" cy="4352974"/>
          </a:xfrm>
          <a:prstGeom prst="roundRect">
            <a:avLst/>
          </a:prstGeom>
          <a:solidFill>
            <a:schemeClr val="tx1">
              <a:lumMod val="50000"/>
              <a:lumOff val="50000"/>
            </a:schemeClr>
          </a:solidFill>
          <a:ln w="25400" cap="flat" cmpd="sng" algn="ctr">
            <a:solidFill>
              <a:srgbClr val="D2DEEF"/>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8" name="角丸四角形 9">
            <a:extLst>
              <a:ext uri="{FF2B5EF4-FFF2-40B4-BE49-F238E27FC236}">
                <a16:creationId xmlns:a16="http://schemas.microsoft.com/office/drawing/2014/main" id="{5A73EB9F-36EB-43F6-A2A4-1323C4A04F3D}"/>
              </a:ext>
            </a:extLst>
          </p:cNvPr>
          <p:cNvSpPr/>
          <p:nvPr/>
        </p:nvSpPr>
        <p:spPr bwMode="auto">
          <a:xfrm>
            <a:off x="127805" y="1739678"/>
            <a:ext cx="4324827" cy="4352974"/>
          </a:xfrm>
          <a:prstGeom prst="roundRect">
            <a:avLst/>
          </a:prstGeom>
          <a:solidFill>
            <a:schemeClr val="bg1">
              <a:lumMod val="85000"/>
            </a:schemeClr>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9" name="タイトル 1">
            <a:extLst>
              <a:ext uri="{FF2B5EF4-FFF2-40B4-BE49-F238E27FC236}">
                <a16:creationId xmlns:a16="http://schemas.microsoft.com/office/drawing/2014/main" id="{055A4F0E-2DE8-4C19-8A6C-D5BB7A84216A}"/>
              </a:ext>
            </a:extLst>
          </p:cNvPr>
          <p:cNvSpPr txBox="1">
            <a:spLocks/>
          </p:cNvSpPr>
          <p:nvPr/>
        </p:nvSpPr>
        <p:spPr bwMode="auto">
          <a:xfrm>
            <a:off x="1103148" y="1787333"/>
            <a:ext cx="2159710" cy="374661"/>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a:ea typeface="ＭＳ Ｐゴシック"/>
                <a:cs typeface="+mn-cs"/>
              </a:rPr>
              <a:t>企業目線</a:t>
            </a:r>
          </a:p>
        </p:txBody>
      </p:sp>
      <p:sp>
        <p:nvSpPr>
          <p:cNvPr id="69" name="角丸四角形 17">
            <a:extLst>
              <a:ext uri="{FF2B5EF4-FFF2-40B4-BE49-F238E27FC236}">
                <a16:creationId xmlns:a16="http://schemas.microsoft.com/office/drawing/2014/main" id="{7DE0A3DE-4D58-4540-992C-5674A82370A2}"/>
              </a:ext>
            </a:extLst>
          </p:cNvPr>
          <p:cNvSpPr/>
          <p:nvPr/>
        </p:nvSpPr>
        <p:spPr bwMode="auto">
          <a:xfrm>
            <a:off x="4956891" y="4063662"/>
            <a:ext cx="3473498" cy="446135"/>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0" name="角丸四角形 18">
            <a:extLst>
              <a:ext uri="{FF2B5EF4-FFF2-40B4-BE49-F238E27FC236}">
                <a16:creationId xmlns:a16="http://schemas.microsoft.com/office/drawing/2014/main" id="{F84C6D82-B2C1-4516-8ADD-C5A59C1B9B3B}"/>
              </a:ext>
            </a:extLst>
          </p:cNvPr>
          <p:cNvSpPr/>
          <p:nvPr/>
        </p:nvSpPr>
        <p:spPr bwMode="auto">
          <a:xfrm>
            <a:off x="4956891" y="4718120"/>
            <a:ext cx="3473498" cy="450227"/>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不要</a:t>
            </a:r>
            <a:r>
              <a:rPr kumimoji="0" lang="en-US" altLang="ja-JP" sz="2000" b="1" i="0" u="none" strike="noStrike" kern="0" cap="none" spc="0" normalizeH="0" baseline="0" noProof="0" dirty="0" err="1">
                <a:ln>
                  <a:noFill/>
                </a:ln>
                <a:solidFill>
                  <a:prstClr val="black"/>
                </a:solidFill>
                <a:effectLst/>
                <a:uLnTx/>
                <a:uFillTx/>
                <a:latin typeface="Arial"/>
                <a:ea typeface="ＭＳ Ｐゴシック"/>
                <a:cs typeface="+mn-cs"/>
              </a:rPr>
              <a:t>24H</a:t>
            </a: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コンビニモデル作成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1" name="角丸四角形 19">
            <a:extLst>
              <a:ext uri="{FF2B5EF4-FFF2-40B4-BE49-F238E27FC236}">
                <a16:creationId xmlns:a16="http://schemas.microsoft.com/office/drawing/2014/main" id="{3748944C-49DB-46BD-8FEE-B8D728F75AEB}"/>
              </a:ext>
            </a:extLst>
          </p:cNvPr>
          <p:cNvSpPr/>
          <p:nvPr/>
        </p:nvSpPr>
        <p:spPr bwMode="auto">
          <a:xfrm>
            <a:off x="4939954" y="5351251"/>
            <a:ext cx="3473498" cy="463174"/>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つくば市に適用</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6" name="下矢印 24">
            <a:extLst>
              <a:ext uri="{FF2B5EF4-FFF2-40B4-BE49-F238E27FC236}">
                <a16:creationId xmlns:a16="http://schemas.microsoft.com/office/drawing/2014/main" id="{E0F6204C-0732-41DF-A5A2-69E3483BC1EF}"/>
              </a:ext>
            </a:extLst>
          </p:cNvPr>
          <p:cNvSpPr/>
          <p:nvPr/>
        </p:nvSpPr>
        <p:spPr bwMode="auto">
          <a:xfrm>
            <a:off x="7176099" y="3754874"/>
            <a:ext cx="247449" cy="414525"/>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7" name="下矢印 26">
            <a:extLst>
              <a:ext uri="{FF2B5EF4-FFF2-40B4-BE49-F238E27FC236}">
                <a16:creationId xmlns:a16="http://schemas.microsoft.com/office/drawing/2014/main" id="{939AC75F-1C2E-4924-9BBE-C69D88759191}"/>
              </a:ext>
            </a:extLst>
          </p:cNvPr>
          <p:cNvSpPr/>
          <p:nvPr/>
        </p:nvSpPr>
        <p:spPr bwMode="auto">
          <a:xfrm>
            <a:off x="8012871" y="5168651"/>
            <a:ext cx="247449" cy="246427"/>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8" name="角丸四角形 27">
            <a:extLst>
              <a:ext uri="{FF2B5EF4-FFF2-40B4-BE49-F238E27FC236}">
                <a16:creationId xmlns:a16="http://schemas.microsoft.com/office/drawing/2014/main" id="{B6A47C31-0B84-45A9-A0AB-0BF83F210C6B}"/>
              </a:ext>
            </a:extLst>
          </p:cNvPr>
          <p:cNvSpPr/>
          <p:nvPr/>
        </p:nvSpPr>
        <p:spPr bwMode="auto">
          <a:xfrm>
            <a:off x="321483" y="6169460"/>
            <a:ext cx="8053927" cy="449549"/>
          </a:xfrm>
          <a:prstGeom prst="roundRect">
            <a:avLst/>
          </a:prstGeom>
          <a:solidFill>
            <a:srgbClr val="FF9900"/>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まとめ</a:t>
            </a:r>
          </a:p>
        </p:txBody>
      </p:sp>
      <p:sp>
        <p:nvSpPr>
          <p:cNvPr id="79" name="タイトル 1">
            <a:extLst>
              <a:ext uri="{FF2B5EF4-FFF2-40B4-BE49-F238E27FC236}">
                <a16:creationId xmlns:a16="http://schemas.microsoft.com/office/drawing/2014/main" id="{86EAE6B2-2B22-4C2B-B0EA-3B7DC5C8951C}"/>
              </a:ext>
            </a:extLst>
          </p:cNvPr>
          <p:cNvSpPr txBox="1">
            <a:spLocks/>
          </p:cNvSpPr>
          <p:nvPr/>
        </p:nvSpPr>
        <p:spPr bwMode="auto">
          <a:xfrm>
            <a:off x="5260219" y="1794279"/>
            <a:ext cx="2543508" cy="348369"/>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Arial"/>
                <a:ea typeface="ＭＳ Ｐゴシック"/>
                <a:cs typeface="+mn-cs"/>
              </a:rPr>
              <a:t>利用者目線</a:t>
            </a:r>
          </a:p>
        </p:txBody>
      </p:sp>
      <p:sp>
        <p:nvSpPr>
          <p:cNvPr id="80" name="下矢印 29">
            <a:extLst>
              <a:ext uri="{FF2B5EF4-FFF2-40B4-BE49-F238E27FC236}">
                <a16:creationId xmlns:a16="http://schemas.microsoft.com/office/drawing/2014/main" id="{3AFDA327-EA5F-4103-8153-0EEEA32285C5}"/>
              </a:ext>
            </a:extLst>
          </p:cNvPr>
          <p:cNvSpPr/>
          <p:nvPr/>
        </p:nvSpPr>
        <p:spPr bwMode="auto">
          <a:xfrm>
            <a:off x="8012871" y="5834661"/>
            <a:ext cx="247449" cy="44988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1" name="下矢印 30">
            <a:extLst>
              <a:ext uri="{FF2B5EF4-FFF2-40B4-BE49-F238E27FC236}">
                <a16:creationId xmlns:a16="http://schemas.microsoft.com/office/drawing/2014/main" id="{E8790341-1D04-4DA9-A426-9EDC73653707}"/>
              </a:ext>
            </a:extLst>
          </p:cNvPr>
          <p:cNvSpPr/>
          <p:nvPr/>
        </p:nvSpPr>
        <p:spPr bwMode="auto">
          <a:xfrm>
            <a:off x="298982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2" name="下矢印 27">
            <a:extLst>
              <a:ext uri="{FF2B5EF4-FFF2-40B4-BE49-F238E27FC236}">
                <a16:creationId xmlns:a16="http://schemas.microsoft.com/office/drawing/2014/main" id="{2F820028-1EEE-4B87-92CA-D58A9441AF30}"/>
              </a:ext>
            </a:extLst>
          </p:cNvPr>
          <p:cNvSpPr/>
          <p:nvPr/>
        </p:nvSpPr>
        <p:spPr bwMode="auto">
          <a:xfrm>
            <a:off x="68497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3" name="下矢印 32">
            <a:extLst>
              <a:ext uri="{FF2B5EF4-FFF2-40B4-BE49-F238E27FC236}">
                <a16:creationId xmlns:a16="http://schemas.microsoft.com/office/drawing/2014/main" id="{4C7B8046-78B1-40B7-86AB-6A692FE797DC}"/>
              </a:ext>
            </a:extLst>
          </p:cNvPr>
          <p:cNvSpPr/>
          <p:nvPr/>
        </p:nvSpPr>
        <p:spPr bwMode="auto">
          <a:xfrm>
            <a:off x="8012871" y="4532398"/>
            <a:ext cx="247449" cy="249463"/>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4" name="角丸四角形 5">
            <a:extLst>
              <a:ext uri="{FF2B5EF4-FFF2-40B4-BE49-F238E27FC236}">
                <a16:creationId xmlns:a16="http://schemas.microsoft.com/office/drawing/2014/main" id="{4A24E299-2CC8-4450-A461-63082231A489}"/>
              </a:ext>
            </a:extLst>
          </p:cNvPr>
          <p:cNvSpPr/>
          <p:nvPr/>
        </p:nvSpPr>
        <p:spPr bwMode="auto">
          <a:xfrm>
            <a:off x="314917" y="1081046"/>
            <a:ext cx="8115472" cy="495129"/>
          </a:xfrm>
          <a:prstGeom prst="roundRect">
            <a:avLst/>
          </a:prstGeom>
          <a:solidFill>
            <a:srgbClr val="003366"/>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既往研究レビュー</a:t>
            </a:r>
          </a:p>
        </p:txBody>
      </p:sp>
      <p:sp>
        <p:nvSpPr>
          <p:cNvPr id="50" name="下矢印 6">
            <a:extLst>
              <a:ext uri="{FF2B5EF4-FFF2-40B4-BE49-F238E27FC236}">
                <a16:creationId xmlns:a16="http://schemas.microsoft.com/office/drawing/2014/main" id="{911B28A2-D86B-4C6B-BF93-84F335D56E6C}"/>
              </a:ext>
            </a:extLst>
          </p:cNvPr>
          <p:cNvSpPr/>
          <p:nvPr/>
        </p:nvSpPr>
        <p:spPr bwMode="auto">
          <a:xfrm>
            <a:off x="1981845" y="1482396"/>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1" name="下矢印 33">
            <a:extLst>
              <a:ext uri="{FF2B5EF4-FFF2-40B4-BE49-F238E27FC236}">
                <a16:creationId xmlns:a16="http://schemas.microsoft.com/office/drawing/2014/main" id="{E8849442-95D4-46DE-BA19-358A9DBB0726}"/>
              </a:ext>
            </a:extLst>
          </p:cNvPr>
          <p:cNvSpPr/>
          <p:nvPr/>
        </p:nvSpPr>
        <p:spPr bwMode="auto">
          <a:xfrm>
            <a:off x="6475834" y="1479109"/>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B85DB437-7487-4D18-B533-B3C9F6371DBD}"/>
              </a:ext>
            </a:extLst>
          </p:cNvPr>
          <p:cNvSpPr txBox="1"/>
          <p:nvPr/>
        </p:nvSpPr>
        <p:spPr>
          <a:xfrm>
            <a:off x="0" y="77893"/>
            <a:ext cx="918051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white"/>
                </a:solidFill>
                <a:effectLst/>
                <a:uLnTx/>
                <a:uFillTx/>
                <a:latin typeface="+mj-ea"/>
                <a:ea typeface="+mj-ea"/>
                <a:cs typeface="+mn-cs"/>
              </a:rPr>
              <a:t>実習の</a:t>
            </a:r>
            <a:r>
              <a:rPr kumimoji="1" lang="ja-JP" altLang="en-US" sz="4000" b="1" i="0" u="none" strike="noStrike" kern="1200" cap="none" spc="0" normalizeH="0" baseline="0" noProof="0" dirty="0">
                <a:ln>
                  <a:noFill/>
                </a:ln>
                <a:solidFill>
                  <a:prstClr val="white"/>
                </a:solidFill>
                <a:effectLst/>
                <a:uLnTx/>
                <a:uFillTx/>
                <a:latin typeface="+mj-ea"/>
                <a:ea typeface="+mj-ea"/>
                <a:cs typeface="+mn-cs"/>
              </a:rPr>
              <a:t>流れ</a:t>
            </a:r>
          </a:p>
        </p:txBody>
      </p:sp>
      <p:sp>
        <p:nvSpPr>
          <p:cNvPr id="75" name="下矢印 23">
            <a:extLst>
              <a:ext uri="{FF2B5EF4-FFF2-40B4-BE49-F238E27FC236}">
                <a16:creationId xmlns:a16="http://schemas.microsoft.com/office/drawing/2014/main" id="{39F61959-0295-4110-B467-EDE0151A976E}"/>
              </a:ext>
            </a:extLst>
          </p:cNvPr>
          <p:cNvSpPr/>
          <p:nvPr/>
        </p:nvSpPr>
        <p:spPr bwMode="auto">
          <a:xfrm>
            <a:off x="5766494" y="3756594"/>
            <a:ext cx="247449" cy="42415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6" name="角丸四角形 15">
            <a:extLst>
              <a:ext uri="{FF2B5EF4-FFF2-40B4-BE49-F238E27FC236}">
                <a16:creationId xmlns:a16="http://schemas.microsoft.com/office/drawing/2014/main" id="{5BC49D9F-C176-4BDC-8421-7A4064B72EFA}"/>
              </a:ext>
            </a:extLst>
          </p:cNvPr>
          <p:cNvSpPr/>
          <p:nvPr/>
        </p:nvSpPr>
        <p:spPr bwMode="auto">
          <a:xfrm>
            <a:off x="1574006" y="4965572"/>
            <a:ext cx="2397478"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8" name="角丸四角形 16">
            <a:extLst>
              <a:ext uri="{FF2B5EF4-FFF2-40B4-BE49-F238E27FC236}">
                <a16:creationId xmlns:a16="http://schemas.microsoft.com/office/drawing/2014/main" id="{60D6A4D5-C629-433C-991E-D356F3B485AA}"/>
              </a:ext>
            </a:extLst>
          </p:cNvPr>
          <p:cNvSpPr/>
          <p:nvPr/>
        </p:nvSpPr>
        <p:spPr bwMode="auto">
          <a:xfrm>
            <a:off x="314917" y="4965572"/>
            <a:ext cx="1158703"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検証</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2" name="下矢印 20">
            <a:extLst>
              <a:ext uri="{FF2B5EF4-FFF2-40B4-BE49-F238E27FC236}">
                <a16:creationId xmlns:a16="http://schemas.microsoft.com/office/drawing/2014/main" id="{505BB7B2-D768-4AB3-8E59-4C39929DE580}"/>
              </a:ext>
            </a:extLst>
          </p:cNvPr>
          <p:cNvSpPr/>
          <p:nvPr/>
        </p:nvSpPr>
        <p:spPr bwMode="auto">
          <a:xfrm>
            <a:off x="770543" y="4574226"/>
            <a:ext cx="247449" cy="41574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3" name="下矢印 21">
            <a:extLst>
              <a:ext uri="{FF2B5EF4-FFF2-40B4-BE49-F238E27FC236}">
                <a16:creationId xmlns:a16="http://schemas.microsoft.com/office/drawing/2014/main" id="{E433785A-10D2-4D41-91E6-A2CF45EC9DB8}"/>
              </a:ext>
            </a:extLst>
          </p:cNvPr>
          <p:cNvSpPr/>
          <p:nvPr/>
        </p:nvSpPr>
        <p:spPr bwMode="auto">
          <a:xfrm>
            <a:off x="2164220" y="4572507"/>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4" name="下矢印 22">
            <a:extLst>
              <a:ext uri="{FF2B5EF4-FFF2-40B4-BE49-F238E27FC236}">
                <a16:creationId xmlns:a16="http://schemas.microsoft.com/office/drawing/2014/main" id="{7EF3E68A-E05C-4244-8479-665AB9C9A4FA}"/>
              </a:ext>
            </a:extLst>
          </p:cNvPr>
          <p:cNvSpPr/>
          <p:nvPr/>
        </p:nvSpPr>
        <p:spPr bwMode="auto">
          <a:xfrm>
            <a:off x="3465718" y="4558096"/>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1" name="角丸四角形 12">
            <a:extLst>
              <a:ext uri="{FF2B5EF4-FFF2-40B4-BE49-F238E27FC236}">
                <a16:creationId xmlns:a16="http://schemas.microsoft.com/office/drawing/2014/main" id="{E5D38576-0D0F-4037-B686-9C2A53F8CD11}"/>
              </a:ext>
            </a:extLst>
          </p:cNvPr>
          <p:cNvSpPr/>
          <p:nvPr/>
        </p:nvSpPr>
        <p:spPr bwMode="auto">
          <a:xfrm>
            <a:off x="314917" y="2286879"/>
            <a:ext cx="1158703" cy="2431240"/>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政府介入</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事例調査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p:txBody>
      </p:sp>
      <p:sp>
        <p:nvSpPr>
          <p:cNvPr id="63" name="角丸四角形 13">
            <a:extLst>
              <a:ext uri="{FF2B5EF4-FFF2-40B4-BE49-F238E27FC236}">
                <a16:creationId xmlns:a16="http://schemas.microsoft.com/office/drawing/2014/main" id="{3F7C1F05-32F5-4A5A-A617-20D45A5D23E2}"/>
              </a:ext>
            </a:extLst>
          </p:cNvPr>
          <p:cNvSpPr/>
          <p:nvPr/>
        </p:nvSpPr>
        <p:spPr bwMode="auto">
          <a:xfrm>
            <a:off x="1574006" y="2277144"/>
            <a:ext cx="1415814" cy="244097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コンビニ店長</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rPr>
              <a:t>ヒアリング</a:t>
            </a:r>
            <a:endParaRPr kumimoji="0" lang="en-US" altLang="ja-JP" sz="11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4" name="角丸四角形 14">
            <a:extLst>
              <a:ext uri="{FF2B5EF4-FFF2-40B4-BE49-F238E27FC236}">
                <a16:creationId xmlns:a16="http://schemas.microsoft.com/office/drawing/2014/main" id="{C8FC5427-74B0-4037-BD7C-43373F36A1EC}"/>
              </a:ext>
            </a:extLst>
          </p:cNvPr>
          <p:cNvSpPr/>
          <p:nvPr/>
        </p:nvSpPr>
        <p:spPr bwMode="auto">
          <a:xfrm>
            <a:off x="6847296" y="2286881"/>
            <a:ext cx="1586239" cy="1559445"/>
          </a:xfrm>
          <a:prstGeom prst="roundRect">
            <a:avLst/>
          </a:prstGeom>
          <a:solidFill>
            <a:schemeClr val="accent1">
              <a:lumMod val="50000"/>
            </a:schemeClr>
          </a:solidFill>
          <a:ln w="25400" cap="flat" cmpd="sng" algn="ctr">
            <a:solidFill>
              <a:schemeClr val="bg1"/>
            </a:solidFill>
            <a:prstDash val="solid"/>
          </a:ln>
          <a:effectLst/>
        </p:spPr>
        <p:txBody>
          <a:bodyPr wrap="none" l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データ収集</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0" name="角丸四角形 11">
            <a:extLst>
              <a:ext uri="{FF2B5EF4-FFF2-40B4-BE49-F238E27FC236}">
                <a16:creationId xmlns:a16="http://schemas.microsoft.com/office/drawing/2014/main" id="{4F817B10-850C-4CC4-B7D0-78FE8B96A72D}"/>
              </a:ext>
            </a:extLst>
          </p:cNvPr>
          <p:cNvSpPr/>
          <p:nvPr/>
        </p:nvSpPr>
        <p:spPr bwMode="auto">
          <a:xfrm>
            <a:off x="3062859" y="2286881"/>
            <a:ext cx="3638398" cy="155944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学生・高齢者アンケート</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3" name="円/楕円 52"/>
          <p:cNvSpPr/>
          <p:nvPr/>
        </p:nvSpPr>
        <p:spPr>
          <a:xfrm>
            <a:off x="5512030" y="2670274"/>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a:t>
            </a:r>
            <a:endParaRPr kumimoji="1" lang="en-US" altLang="ja-JP" sz="1600" dirty="0">
              <a:solidFill>
                <a:schemeClr val="tx1"/>
              </a:solidFill>
            </a:endParaRPr>
          </a:p>
          <a:p>
            <a:pPr algn="ctr"/>
            <a:r>
              <a:rPr kumimoji="1" lang="ja-JP" altLang="en-US" sz="1600" dirty="0">
                <a:solidFill>
                  <a:schemeClr val="tx1"/>
                </a:solidFill>
              </a:rPr>
              <a:t>住環境への</a:t>
            </a:r>
            <a:endParaRPr kumimoji="1" lang="en-US" altLang="ja-JP" sz="1600" dirty="0">
              <a:solidFill>
                <a:schemeClr val="tx1"/>
              </a:solidFill>
            </a:endParaRPr>
          </a:p>
          <a:p>
            <a:pPr algn="ctr"/>
            <a:r>
              <a:rPr kumimoji="1" lang="ja-JP" altLang="en-US" sz="1600" dirty="0">
                <a:solidFill>
                  <a:schemeClr val="tx1"/>
                </a:solidFill>
              </a:rPr>
              <a:t>影響認知</a:t>
            </a:r>
          </a:p>
        </p:txBody>
      </p:sp>
      <p:sp>
        <p:nvSpPr>
          <p:cNvPr id="48" name="角丸四角形 12">
            <a:extLst>
              <a:ext uri="{FF2B5EF4-FFF2-40B4-BE49-F238E27FC236}">
                <a16:creationId xmlns:a16="http://schemas.microsoft.com/office/drawing/2014/main" id="{E5D38576-0D0F-4037-B686-9C2A53F8CD11}"/>
              </a:ext>
            </a:extLst>
          </p:cNvPr>
          <p:cNvSpPr/>
          <p:nvPr/>
        </p:nvSpPr>
        <p:spPr bwMode="auto">
          <a:xfrm>
            <a:off x="3069514" y="2579142"/>
            <a:ext cx="1158703" cy="213952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2F859E7C-AFA9-49A2-BE44-6A56C9780018}"/>
              </a:ext>
            </a:extLst>
          </p:cNvPr>
          <p:cNvSpPr/>
          <p:nvPr/>
        </p:nvSpPr>
        <p:spPr>
          <a:xfrm>
            <a:off x="3099731" y="2569471"/>
            <a:ext cx="1284050" cy="1261960"/>
          </a:xfrm>
          <a:prstGeom prst="rect">
            <a:avLst/>
          </a:prstGeom>
          <a:solidFill>
            <a:srgbClr val="3C8C93"/>
          </a:solidFill>
          <a:ln>
            <a:solidFill>
              <a:srgbClr val="3C8C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49" name="円/楕円 48"/>
          <p:cNvSpPr/>
          <p:nvPr/>
        </p:nvSpPr>
        <p:spPr>
          <a:xfrm>
            <a:off x="3148157" y="264193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類似店舗</a:t>
            </a:r>
            <a:endParaRPr kumimoji="1" lang="en-US" altLang="ja-JP" sz="1600" dirty="0">
              <a:solidFill>
                <a:schemeClr val="tx1"/>
              </a:solidFill>
            </a:endParaRPr>
          </a:p>
          <a:p>
            <a:pPr algn="ctr"/>
            <a:r>
              <a:rPr kumimoji="1" lang="ja-JP" altLang="en-US" sz="1600" dirty="0">
                <a:solidFill>
                  <a:schemeClr val="tx1"/>
                </a:solidFill>
              </a:rPr>
              <a:t>営業時間</a:t>
            </a:r>
            <a:endParaRPr kumimoji="1" lang="en-US" altLang="ja-JP" sz="1600" dirty="0">
              <a:solidFill>
                <a:schemeClr val="tx1"/>
              </a:solidFill>
            </a:endParaRPr>
          </a:p>
          <a:p>
            <a:pPr algn="ctr"/>
            <a:r>
              <a:rPr kumimoji="1" lang="ja-JP" altLang="en-US" sz="1600" dirty="0">
                <a:solidFill>
                  <a:schemeClr val="tx1"/>
                </a:solidFill>
              </a:rPr>
              <a:t>認知度</a:t>
            </a:r>
          </a:p>
        </p:txBody>
      </p:sp>
      <p:sp>
        <p:nvSpPr>
          <p:cNvPr id="46" name="円/楕円 51">
            <a:extLst>
              <a:ext uri="{FF2B5EF4-FFF2-40B4-BE49-F238E27FC236}">
                <a16:creationId xmlns:a16="http://schemas.microsoft.com/office/drawing/2014/main" id="{7F66A61F-365E-477A-A03C-00C8C81EAC1F}"/>
              </a:ext>
            </a:extLst>
          </p:cNvPr>
          <p:cNvSpPr/>
          <p:nvPr/>
        </p:nvSpPr>
        <p:spPr>
          <a:xfrm>
            <a:off x="1761475" y="358000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 name="円/楕円 3"/>
          <p:cNvSpPr/>
          <p:nvPr/>
        </p:nvSpPr>
        <p:spPr>
          <a:xfrm>
            <a:off x="4328603" y="2670274"/>
            <a:ext cx="1037388"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52" name="円/楕円 51"/>
          <p:cNvSpPr/>
          <p:nvPr/>
        </p:nvSpPr>
        <p:spPr>
          <a:xfrm>
            <a:off x="3115421" y="3626572"/>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7" name="円/楕円 51">
            <a:extLst>
              <a:ext uri="{FF2B5EF4-FFF2-40B4-BE49-F238E27FC236}">
                <a16:creationId xmlns:a16="http://schemas.microsoft.com/office/drawing/2014/main" id="{21F70CD1-F897-4B0D-8831-93A1CB1619BB}"/>
              </a:ext>
            </a:extLst>
          </p:cNvPr>
          <p:cNvSpPr/>
          <p:nvPr/>
        </p:nvSpPr>
        <p:spPr>
          <a:xfrm>
            <a:off x="370482" y="3570623"/>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457200">
              <a:defRPr/>
            </a:pPr>
            <a:r>
              <a:rPr kumimoji="0" lang="ja-JP" altLang="en-US" sz="1600" dirty="0">
                <a:solidFill>
                  <a:prstClr val="black"/>
                </a:solidFill>
                <a:latin typeface="+mj-ea"/>
                <a:ea typeface="+mj-ea"/>
              </a:rPr>
              <a:t>政府介入</a:t>
            </a:r>
            <a:endParaRPr kumimoji="0" lang="en-US" altLang="ja-JP" sz="1600" dirty="0">
              <a:solidFill>
                <a:prstClr val="black"/>
              </a:solidFill>
              <a:latin typeface="+mj-ea"/>
              <a:ea typeface="+mj-ea"/>
            </a:endParaRPr>
          </a:p>
          <a:p>
            <a:pPr lvl="0" algn="ctr" defTabSz="457200">
              <a:defRPr/>
            </a:pPr>
            <a:r>
              <a:rPr kumimoji="0" lang="ja-JP" altLang="en-US" sz="1600" dirty="0">
                <a:solidFill>
                  <a:prstClr val="black"/>
                </a:solidFill>
                <a:latin typeface="+mj-ea"/>
                <a:ea typeface="+mj-ea"/>
              </a:rPr>
              <a:t>の是非</a:t>
            </a:r>
            <a:endParaRPr kumimoji="0" lang="en-US" altLang="ja-JP" sz="1600" dirty="0">
              <a:solidFill>
                <a:prstClr val="black"/>
              </a:solidFill>
              <a:latin typeface="+mj-ea"/>
              <a:ea typeface="+mj-ea"/>
            </a:endParaRPr>
          </a:p>
          <a:p>
            <a:pPr lvl="0" algn="ctr" defTabSz="457200">
              <a:defRPr/>
            </a:pPr>
            <a:r>
              <a:rPr kumimoji="0" lang="ja-JP" altLang="en-US" sz="1600" dirty="0">
                <a:solidFill>
                  <a:prstClr val="black"/>
                </a:solidFill>
                <a:latin typeface="+mj-ea"/>
                <a:ea typeface="+mj-ea"/>
              </a:rPr>
              <a:t>を検討</a:t>
            </a:r>
            <a:endParaRPr lang="ja-JP" altLang="en-US" sz="1600" dirty="0">
              <a:solidFill>
                <a:prstClr val="black"/>
              </a:solidFill>
              <a:latin typeface="+mj-ea"/>
              <a:ea typeface="+mj-ea"/>
            </a:endParaRPr>
          </a:p>
        </p:txBody>
      </p:sp>
      <p:sp>
        <p:nvSpPr>
          <p:cNvPr id="57" name="円/楕円 52">
            <a:extLst>
              <a:ext uri="{FF2B5EF4-FFF2-40B4-BE49-F238E27FC236}">
                <a16:creationId xmlns:a16="http://schemas.microsoft.com/office/drawing/2014/main" id="{BED7EF4F-857A-4605-A2E6-7635D7C700D8}"/>
              </a:ext>
            </a:extLst>
          </p:cNvPr>
          <p:cNvSpPr/>
          <p:nvPr/>
        </p:nvSpPr>
        <p:spPr>
          <a:xfrm>
            <a:off x="7058904" y="3242717"/>
            <a:ext cx="1221545" cy="56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周辺住環境</a:t>
            </a:r>
            <a:endParaRPr kumimoji="1" lang="en-US" altLang="ja-JP" sz="1600" dirty="0">
              <a:solidFill>
                <a:schemeClr val="tx1"/>
              </a:solidFill>
            </a:endParaRPr>
          </a:p>
          <a:p>
            <a:pPr algn="ctr"/>
            <a:r>
              <a:rPr kumimoji="1" lang="ja-JP" altLang="en-US" sz="1600" dirty="0">
                <a:solidFill>
                  <a:schemeClr val="tx1"/>
                </a:solidFill>
              </a:rPr>
              <a:t>への影響</a:t>
            </a:r>
          </a:p>
        </p:txBody>
      </p:sp>
      <p:sp>
        <p:nvSpPr>
          <p:cNvPr id="62" name="円/楕円 3">
            <a:extLst>
              <a:ext uri="{FF2B5EF4-FFF2-40B4-BE49-F238E27FC236}">
                <a16:creationId xmlns:a16="http://schemas.microsoft.com/office/drawing/2014/main" id="{1171C697-B5C6-4C24-B84F-6729D2A874B6}"/>
              </a:ext>
            </a:extLst>
          </p:cNvPr>
          <p:cNvSpPr/>
          <p:nvPr/>
        </p:nvSpPr>
        <p:spPr>
          <a:xfrm>
            <a:off x="7078568" y="2643007"/>
            <a:ext cx="1201881" cy="57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2" name="スライド番号プレースホルダー 1">
            <a:extLst>
              <a:ext uri="{FF2B5EF4-FFF2-40B4-BE49-F238E27FC236}">
                <a16:creationId xmlns:a16="http://schemas.microsoft.com/office/drawing/2014/main" id="{B853D6CC-D9DA-45EF-AFF0-43F5B40CAE0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51147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p:cNvGrpSpPr>
            <a:grpSpLocks/>
          </p:cNvGrpSpPr>
          <p:nvPr/>
        </p:nvGrpSpPr>
        <p:grpSpPr bwMode="auto">
          <a:xfrm>
            <a:off x="0" y="-26988"/>
            <a:ext cx="9180513" cy="981076"/>
            <a:chOff x="0" y="0"/>
            <a:chExt cx="5760" cy="618"/>
          </a:xfrm>
        </p:grpSpPr>
        <p:sp>
          <p:nvSpPr>
            <p:cNvPr id="36"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7"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0"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4400" b="1" i="0" u="none" strike="noStrike" kern="0" cap="none" spc="0" normalizeH="0" baseline="0" noProof="0" dirty="0">
              <a:ln>
                <a:noFill/>
              </a:ln>
              <a:solidFill>
                <a:prstClr val="white"/>
              </a:solidFill>
              <a:effectLst/>
              <a:uLnTx/>
              <a:uFillTx/>
              <a:latin typeface="Calibri Light" panose="020F0302020204030204"/>
              <a:ea typeface="游ゴシック Light" panose="020B0300000000000000" pitchFamily="50" charset="-128"/>
              <a:cs typeface="+mj-cs"/>
            </a:endParaRPr>
          </a:p>
        </p:txBody>
      </p:sp>
      <p:sp>
        <p:nvSpPr>
          <p:cNvPr id="54" name="角丸四角形 7">
            <a:extLst>
              <a:ext uri="{FF2B5EF4-FFF2-40B4-BE49-F238E27FC236}">
                <a16:creationId xmlns:a16="http://schemas.microsoft.com/office/drawing/2014/main" id="{3D96C8D7-BAD0-4A79-A8BF-E946AA9DC3E7}"/>
              </a:ext>
            </a:extLst>
          </p:cNvPr>
          <p:cNvSpPr/>
          <p:nvPr/>
        </p:nvSpPr>
        <p:spPr bwMode="auto">
          <a:xfrm>
            <a:off x="4598671" y="1739678"/>
            <a:ext cx="4038410" cy="4352974"/>
          </a:xfrm>
          <a:prstGeom prst="roundRect">
            <a:avLst/>
          </a:prstGeom>
          <a:solidFill>
            <a:schemeClr val="tx1">
              <a:lumMod val="50000"/>
              <a:lumOff val="50000"/>
            </a:schemeClr>
          </a:solidFill>
          <a:ln w="25400" cap="flat" cmpd="sng" algn="ctr">
            <a:solidFill>
              <a:srgbClr val="D2DEEF"/>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8" name="角丸四角形 9">
            <a:extLst>
              <a:ext uri="{FF2B5EF4-FFF2-40B4-BE49-F238E27FC236}">
                <a16:creationId xmlns:a16="http://schemas.microsoft.com/office/drawing/2014/main" id="{5A73EB9F-36EB-43F6-A2A4-1323C4A04F3D}"/>
              </a:ext>
            </a:extLst>
          </p:cNvPr>
          <p:cNvSpPr/>
          <p:nvPr/>
        </p:nvSpPr>
        <p:spPr bwMode="auto">
          <a:xfrm>
            <a:off x="127805" y="1739678"/>
            <a:ext cx="4324827" cy="4352974"/>
          </a:xfrm>
          <a:prstGeom prst="roundRect">
            <a:avLst/>
          </a:prstGeom>
          <a:solidFill>
            <a:schemeClr val="bg1">
              <a:lumMod val="85000"/>
            </a:schemeClr>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9" name="タイトル 1">
            <a:extLst>
              <a:ext uri="{FF2B5EF4-FFF2-40B4-BE49-F238E27FC236}">
                <a16:creationId xmlns:a16="http://schemas.microsoft.com/office/drawing/2014/main" id="{055A4F0E-2DE8-4C19-8A6C-D5BB7A84216A}"/>
              </a:ext>
            </a:extLst>
          </p:cNvPr>
          <p:cNvSpPr txBox="1">
            <a:spLocks/>
          </p:cNvSpPr>
          <p:nvPr/>
        </p:nvSpPr>
        <p:spPr bwMode="auto">
          <a:xfrm>
            <a:off x="1103148" y="1787333"/>
            <a:ext cx="2159710" cy="374661"/>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a:ea typeface="ＭＳ Ｐゴシック"/>
                <a:cs typeface="+mn-cs"/>
              </a:rPr>
              <a:t>企業目線</a:t>
            </a:r>
          </a:p>
        </p:txBody>
      </p:sp>
      <p:sp>
        <p:nvSpPr>
          <p:cNvPr id="69" name="角丸四角形 17">
            <a:extLst>
              <a:ext uri="{FF2B5EF4-FFF2-40B4-BE49-F238E27FC236}">
                <a16:creationId xmlns:a16="http://schemas.microsoft.com/office/drawing/2014/main" id="{7DE0A3DE-4D58-4540-992C-5674A82370A2}"/>
              </a:ext>
            </a:extLst>
          </p:cNvPr>
          <p:cNvSpPr/>
          <p:nvPr/>
        </p:nvSpPr>
        <p:spPr bwMode="auto">
          <a:xfrm>
            <a:off x="4956891" y="4063662"/>
            <a:ext cx="3473498" cy="446135"/>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0" name="角丸四角形 18">
            <a:extLst>
              <a:ext uri="{FF2B5EF4-FFF2-40B4-BE49-F238E27FC236}">
                <a16:creationId xmlns:a16="http://schemas.microsoft.com/office/drawing/2014/main" id="{F84C6D82-B2C1-4516-8ADD-C5A59C1B9B3B}"/>
              </a:ext>
            </a:extLst>
          </p:cNvPr>
          <p:cNvSpPr/>
          <p:nvPr/>
        </p:nvSpPr>
        <p:spPr bwMode="auto">
          <a:xfrm>
            <a:off x="4956891" y="4718120"/>
            <a:ext cx="3473498" cy="450227"/>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不要</a:t>
            </a:r>
            <a:r>
              <a:rPr kumimoji="0" lang="en-US" altLang="ja-JP" sz="2000" b="1" i="0" u="none" strike="noStrike" kern="0" cap="none" spc="0" normalizeH="0" baseline="0" noProof="0" dirty="0" err="1">
                <a:ln>
                  <a:noFill/>
                </a:ln>
                <a:solidFill>
                  <a:prstClr val="black"/>
                </a:solidFill>
                <a:effectLst/>
                <a:uLnTx/>
                <a:uFillTx/>
                <a:latin typeface="Arial"/>
                <a:ea typeface="ＭＳ Ｐゴシック"/>
                <a:cs typeface="+mn-cs"/>
              </a:rPr>
              <a:t>24H</a:t>
            </a: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コンビニモデル作成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1" name="角丸四角形 19">
            <a:extLst>
              <a:ext uri="{FF2B5EF4-FFF2-40B4-BE49-F238E27FC236}">
                <a16:creationId xmlns:a16="http://schemas.microsoft.com/office/drawing/2014/main" id="{3748944C-49DB-46BD-8FEE-B8D728F75AEB}"/>
              </a:ext>
            </a:extLst>
          </p:cNvPr>
          <p:cNvSpPr/>
          <p:nvPr/>
        </p:nvSpPr>
        <p:spPr bwMode="auto">
          <a:xfrm>
            <a:off x="4939954" y="5351251"/>
            <a:ext cx="3473498" cy="463174"/>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つくば市に適用</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6" name="下矢印 24">
            <a:extLst>
              <a:ext uri="{FF2B5EF4-FFF2-40B4-BE49-F238E27FC236}">
                <a16:creationId xmlns:a16="http://schemas.microsoft.com/office/drawing/2014/main" id="{E0F6204C-0732-41DF-A5A2-69E3483BC1EF}"/>
              </a:ext>
            </a:extLst>
          </p:cNvPr>
          <p:cNvSpPr/>
          <p:nvPr/>
        </p:nvSpPr>
        <p:spPr bwMode="auto">
          <a:xfrm>
            <a:off x="7176099" y="3754874"/>
            <a:ext cx="247449" cy="414525"/>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7" name="下矢印 26">
            <a:extLst>
              <a:ext uri="{FF2B5EF4-FFF2-40B4-BE49-F238E27FC236}">
                <a16:creationId xmlns:a16="http://schemas.microsoft.com/office/drawing/2014/main" id="{939AC75F-1C2E-4924-9BBE-C69D88759191}"/>
              </a:ext>
            </a:extLst>
          </p:cNvPr>
          <p:cNvSpPr/>
          <p:nvPr/>
        </p:nvSpPr>
        <p:spPr bwMode="auto">
          <a:xfrm>
            <a:off x="8012871" y="5168651"/>
            <a:ext cx="247449" cy="246427"/>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8" name="角丸四角形 27">
            <a:extLst>
              <a:ext uri="{FF2B5EF4-FFF2-40B4-BE49-F238E27FC236}">
                <a16:creationId xmlns:a16="http://schemas.microsoft.com/office/drawing/2014/main" id="{B6A47C31-0B84-45A9-A0AB-0BF83F210C6B}"/>
              </a:ext>
            </a:extLst>
          </p:cNvPr>
          <p:cNvSpPr/>
          <p:nvPr/>
        </p:nvSpPr>
        <p:spPr bwMode="auto">
          <a:xfrm>
            <a:off x="321483" y="6169460"/>
            <a:ext cx="8053927" cy="449549"/>
          </a:xfrm>
          <a:prstGeom prst="roundRect">
            <a:avLst/>
          </a:prstGeom>
          <a:solidFill>
            <a:srgbClr val="FF9900"/>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まとめ</a:t>
            </a:r>
          </a:p>
        </p:txBody>
      </p:sp>
      <p:sp>
        <p:nvSpPr>
          <p:cNvPr id="79" name="タイトル 1">
            <a:extLst>
              <a:ext uri="{FF2B5EF4-FFF2-40B4-BE49-F238E27FC236}">
                <a16:creationId xmlns:a16="http://schemas.microsoft.com/office/drawing/2014/main" id="{86EAE6B2-2B22-4C2B-B0EA-3B7DC5C8951C}"/>
              </a:ext>
            </a:extLst>
          </p:cNvPr>
          <p:cNvSpPr txBox="1">
            <a:spLocks/>
          </p:cNvSpPr>
          <p:nvPr/>
        </p:nvSpPr>
        <p:spPr bwMode="auto">
          <a:xfrm>
            <a:off x="5260219" y="1794279"/>
            <a:ext cx="2543508" cy="348369"/>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Arial"/>
                <a:ea typeface="ＭＳ Ｐゴシック"/>
                <a:cs typeface="+mn-cs"/>
              </a:rPr>
              <a:t>利用者目線</a:t>
            </a:r>
          </a:p>
        </p:txBody>
      </p:sp>
      <p:sp>
        <p:nvSpPr>
          <p:cNvPr id="80" name="下矢印 29">
            <a:extLst>
              <a:ext uri="{FF2B5EF4-FFF2-40B4-BE49-F238E27FC236}">
                <a16:creationId xmlns:a16="http://schemas.microsoft.com/office/drawing/2014/main" id="{3AFDA327-EA5F-4103-8153-0EEEA32285C5}"/>
              </a:ext>
            </a:extLst>
          </p:cNvPr>
          <p:cNvSpPr/>
          <p:nvPr/>
        </p:nvSpPr>
        <p:spPr bwMode="auto">
          <a:xfrm>
            <a:off x="8012871" y="5834661"/>
            <a:ext cx="247449" cy="44988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1" name="下矢印 30">
            <a:extLst>
              <a:ext uri="{FF2B5EF4-FFF2-40B4-BE49-F238E27FC236}">
                <a16:creationId xmlns:a16="http://schemas.microsoft.com/office/drawing/2014/main" id="{E8790341-1D04-4DA9-A426-9EDC73653707}"/>
              </a:ext>
            </a:extLst>
          </p:cNvPr>
          <p:cNvSpPr/>
          <p:nvPr/>
        </p:nvSpPr>
        <p:spPr bwMode="auto">
          <a:xfrm>
            <a:off x="298982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2" name="下矢印 27">
            <a:extLst>
              <a:ext uri="{FF2B5EF4-FFF2-40B4-BE49-F238E27FC236}">
                <a16:creationId xmlns:a16="http://schemas.microsoft.com/office/drawing/2014/main" id="{2F820028-1EEE-4B87-92CA-D58A9441AF30}"/>
              </a:ext>
            </a:extLst>
          </p:cNvPr>
          <p:cNvSpPr/>
          <p:nvPr/>
        </p:nvSpPr>
        <p:spPr bwMode="auto">
          <a:xfrm>
            <a:off x="68497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3" name="下矢印 32">
            <a:extLst>
              <a:ext uri="{FF2B5EF4-FFF2-40B4-BE49-F238E27FC236}">
                <a16:creationId xmlns:a16="http://schemas.microsoft.com/office/drawing/2014/main" id="{4C7B8046-78B1-40B7-86AB-6A692FE797DC}"/>
              </a:ext>
            </a:extLst>
          </p:cNvPr>
          <p:cNvSpPr/>
          <p:nvPr/>
        </p:nvSpPr>
        <p:spPr bwMode="auto">
          <a:xfrm>
            <a:off x="8012871" y="4532398"/>
            <a:ext cx="247449" cy="249463"/>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4" name="角丸四角形 5">
            <a:extLst>
              <a:ext uri="{FF2B5EF4-FFF2-40B4-BE49-F238E27FC236}">
                <a16:creationId xmlns:a16="http://schemas.microsoft.com/office/drawing/2014/main" id="{4A24E299-2CC8-4450-A461-63082231A489}"/>
              </a:ext>
            </a:extLst>
          </p:cNvPr>
          <p:cNvSpPr/>
          <p:nvPr/>
        </p:nvSpPr>
        <p:spPr bwMode="auto">
          <a:xfrm>
            <a:off x="314917" y="1081046"/>
            <a:ext cx="8322164" cy="885534"/>
          </a:xfrm>
          <a:prstGeom prst="roundRect">
            <a:avLst/>
          </a:prstGeom>
          <a:solidFill>
            <a:srgbClr val="003366"/>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chemeClr val="bg1"/>
                </a:solidFill>
                <a:effectLst/>
                <a:uLnTx/>
                <a:uFillTx/>
                <a:latin typeface="Arial"/>
                <a:ea typeface="ＭＳ Ｐゴシック"/>
                <a:cs typeface="+mn-cs"/>
              </a:rPr>
              <a:t>既往研究レビュー</a:t>
            </a:r>
          </a:p>
        </p:txBody>
      </p:sp>
      <p:sp>
        <p:nvSpPr>
          <p:cNvPr id="50" name="下矢印 6">
            <a:extLst>
              <a:ext uri="{FF2B5EF4-FFF2-40B4-BE49-F238E27FC236}">
                <a16:creationId xmlns:a16="http://schemas.microsoft.com/office/drawing/2014/main" id="{911B28A2-D86B-4C6B-BF93-84F335D56E6C}"/>
              </a:ext>
            </a:extLst>
          </p:cNvPr>
          <p:cNvSpPr/>
          <p:nvPr/>
        </p:nvSpPr>
        <p:spPr bwMode="auto">
          <a:xfrm>
            <a:off x="1981845" y="1482396"/>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1" name="下矢印 33">
            <a:extLst>
              <a:ext uri="{FF2B5EF4-FFF2-40B4-BE49-F238E27FC236}">
                <a16:creationId xmlns:a16="http://schemas.microsoft.com/office/drawing/2014/main" id="{E8849442-95D4-46DE-BA19-358A9DBB0726}"/>
              </a:ext>
            </a:extLst>
          </p:cNvPr>
          <p:cNvSpPr/>
          <p:nvPr/>
        </p:nvSpPr>
        <p:spPr bwMode="auto">
          <a:xfrm>
            <a:off x="6475834" y="1479109"/>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B85DB437-7487-4D18-B533-B3C9F6371DBD}"/>
              </a:ext>
            </a:extLst>
          </p:cNvPr>
          <p:cNvSpPr txBox="1"/>
          <p:nvPr/>
        </p:nvSpPr>
        <p:spPr>
          <a:xfrm>
            <a:off x="0" y="77893"/>
            <a:ext cx="918051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white"/>
                </a:solidFill>
                <a:effectLst/>
                <a:uLnTx/>
                <a:uFillTx/>
                <a:latin typeface="+mj-ea"/>
                <a:ea typeface="+mj-ea"/>
                <a:cs typeface="+mn-cs"/>
              </a:rPr>
              <a:t>実習の</a:t>
            </a:r>
            <a:r>
              <a:rPr kumimoji="1" lang="ja-JP" altLang="en-US" sz="4000" b="1" i="0" u="none" strike="noStrike" kern="1200" cap="none" spc="0" normalizeH="0" baseline="0" noProof="0" dirty="0">
                <a:ln>
                  <a:noFill/>
                </a:ln>
                <a:solidFill>
                  <a:prstClr val="white"/>
                </a:solidFill>
                <a:effectLst/>
                <a:uLnTx/>
                <a:uFillTx/>
                <a:latin typeface="+mj-ea"/>
                <a:ea typeface="+mj-ea"/>
                <a:cs typeface="+mn-cs"/>
              </a:rPr>
              <a:t>流れ</a:t>
            </a:r>
          </a:p>
        </p:txBody>
      </p:sp>
      <p:sp>
        <p:nvSpPr>
          <p:cNvPr id="38" name="正方形/長方形 37">
            <a:extLst>
              <a:ext uri="{FF2B5EF4-FFF2-40B4-BE49-F238E27FC236}">
                <a16:creationId xmlns:a16="http://schemas.microsoft.com/office/drawing/2014/main" id="{441146A2-CA07-4CEB-908E-E99B05133235}"/>
              </a:ext>
            </a:extLst>
          </p:cNvPr>
          <p:cNvSpPr/>
          <p:nvPr/>
        </p:nvSpPr>
        <p:spPr>
          <a:xfrm>
            <a:off x="-2664837" y="3524446"/>
            <a:ext cx="522860" cy="308224"/>
          </a:xfrm>
          <a:prstGeom prst="rect">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43B17C36-21F9-48A9-8052-27806BC3A49E}"/>
              </a:ext>
            </a:extLst>
          </p:cNvPr>
          <p:cNvSpPr/>
          <p:nvPr/>
        </p:nvSpPr>
        <p:spPr>
          <a:xfrm>
            <a:off x="-1066789" y="3528367"/>
            <a:ext cx="522860" cy="308224"/>
          </a:xfrm>
          <a:prstGeom prst="rect">
            <a:avLst/>
          </a:prstGeom>
          <a:solidFill>
            <a:srgbClr val="99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999F4650-761F-4B5A-89B3-5669372190BB}"/>
              </a:ext>
            </a:extLst>
          </p:cNvPr>
          <p:cNvSpPr txBox="1"/>
          <p:nvPr/>
        </p:nvSpPr>
        <p:spPr>
          <a:xfrm>
            <a:off x="-1555500" y="1794279"/>
            <a:ext cx="13065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夜間</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営業停止の</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昼間の影響</a:t>
            </a:r>
          </a:p>
        </p:txBody>
      </p:sp>
      <p:sp>
        <p:nvSpPr>
          <p:cNvPr id="75" name="下矢印 23">
            <a:extLst>
              <a:ext uri="{FF2B5EF4-FFF2-40B4-BE49-F238E27FC236}">
                <a16:creationId xmlns:a16="http://schemas.microsoft.com/office/drawing/2014/main" id="{39F61959-0295-4110-B467-EDE0151A976E}"/>
              </a:ext>
            </a:extLst>
          </p:cNvPr>
          <p:cNvSpPr/>
          <p:nvPr/>
        </p:nvSpPr>
        <p:spPr bwMode="auto">
          <a:xfrm>
            <a:off x="5766494" y="3756594"/>
            <a:ext cx="247449" cy="42415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6" name="角丸四角形 15">
            <a:extLst>
              <a:ext uri="{FF2B5EF4-FFF2-40B4-BE49-F238E27FC236}">
                <a16:creationId xmlns:a16="http://schemas.microsoft.com/office/drawing/2014/main" id="{5BC49D9F-C176-4BDC-8421-7A4064B72EFA}"/>
              </a:ext>
            </a:extLst>
          </p:cNvPr>
          <p:cNvSpPr/>
          <p:nvPr/>
        </p:nvSpPr>
        <p:spPr bwMode="auto">
          <a:xfrm>
            <a:off x="1574006" y="4965572"/>
            <a:ext cx="2397478"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8" name="角丸四角形 16">
            <a:extLst>
              <a:ext uri="{FF2B5EF4-FFF2-40B4-BE49-F238E27FC236}">
                <a16:creationId xmlns:a16="http://schemas.microsoft.com/office/drawing/2014/main" id="{60D6A4D5-C629-433C-991E-D356F3B485AA}"/>
              </a:ext>
            </a:extLst>
          </p:cNvPr>
          <p:cNvSpPr/>
          <p:nvPr/>
        </p:nvSpPr>
        <p:spPr bwMode="auto">
          <a:xfrm>
            <a:off x="314917" y="4965572"/>
            <a:ext cx="1158703"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検証</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2" name="下矢印 20">
            <a:extLst>
              <a:ext uri="{FF2B5EF4-FFF2-40B4-BE49-F238E27FC236}">
                <a16:creationId xmlns:a16="http://schemas.microsoft.com/office/drawing/2014/main" id="{505BB7B2-D768-4AB3-8E59-4C39929DE580}"/>
              </a:ext>
            </a:extLst>
          </p:cNvPr>
          <p:cNvSpPr/>
          <p:nvPr/>
        </p:nvSpPr>
        <p:spPr bwMode="auto">
          <a:xfrm>
            <a:off x="770543" y="4574226"/>
            <a:ext cx="247449" cy="41574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3" name="下矢印 21">
            <a:extLst>
              <a:ext uri="{FF2B5EF4-FFF2-40B4-BE49-F238E27FC236}">
                <a16:creationId xmlns:a16="http://schemas.microsoft.com/office/drawing/2014/main" id="{E433785A-10D2-4D41-91E6-A2CF45EC9DB8}"/>
              </a:ext>
            </a:extLst>
          </p:cNvPr>
          <p:cNvSpPr/>
          <p:nvPr/>
        </p:nvSpPr>
        <p:spPr bwMode="auto">
          <a:xfrm>
            <a:off x="2164220" y="4572507"/>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4" name="下矢印 22">
            <a:extLst>
              <a:ext uri="{FF2B5EF4-FFF2-40B4-BE49-F238E27FC236}">
                <a16:creationId xmlns:a16="http://schemas.microsoft.com/office/drawing/2014/main" id="{7EF3E68A-E05C-4244-8479-665AB9C9A4FA}"/>
              </a:ext>
            </a:extLst>
          </p:cNvPr>
          <p:cNvSpPr/>
          <p:nvPr/>
        </p:nvSpPr>
        <p:spPr bwMode="auto">
          <a:xfrm>
            <a:off x="3465718" y="4558096"/>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1" name="角丸四角形 12">
            <a:extLst>
              <a:ext uri="{FF2B5EF4-FFF2-40B4-BE49-F238E27FC236}">
                <a16:creationId xmlns:a16="http://schemas.microsoft.com/office/drawing/2014/main" id="{E5D38576-0D0F-4037-B686-9C2A53F8CD11}"/>
              </a:ext>
            </a:extLst>
          </p:cNvPr>
          <p:cNvSpPr/>
          <p:nvPr/>
        </p:nvSpPr>
        <p:spPr bwMode="auto">
          <a:xfrm>
            <a:off x="314917" y="2286879"/>
            <a:ext cx="1158703" cy="2431240"/>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政府介入</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事例調査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p:txBody>
      </p:sp>
      <p:sp>
        <p:nvSpPr>
          <p:cNvPr id="63" name="角丸四角形 13">
            <a:extLst>
              <a:ext uri="{FF2B5EF4-FFF2-40B4-BE49-F238E27FC236}">
                <a16:creationId xmlns:a16="http://schemas.microsoft.com/office/drawing/2014/main" id="{3F7C1F05-32F5-4A5A-A617-20D45A5D23E2}"/>
              </a:ext>
            </a:extLst>
          </p:cNvPr>
          <p:cNvSpPr/>
          <p:nvPr/>
        </p:nvSpPr>
        <p:spPr bwMode="auto">
          <a:xfrm>
            <a:off x="1574006" y="2277144"/>
            <a:ext cx="1415814" cy="244097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コンビニ店長</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rPr>
              <a:t>ヒアリング</a:t>
            </a:r>
            <a:endParaRPr kumimoji="0" lang="en-US" altLang="ja-JP" sz="11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4" name="角丸四角形 14">
            <a:extLst>
              <a:ext uri="{FF2B5EF4-FFF2-40B4-BE49-F238E27FC236}">
                <a16:creationId xmlns:a16="http://schemas.microsoft.com/office/drawing/2014/main" id="{C8FC5427-74B0-4037-BD7C-43373F36A1EC}"/>
              </a:ext>
            </a:extLst>
          </p:cNvPr>
          <p:cNvSpPr/>
          <p:nvPr/>
        </p:nvSpPr>
        <p:spPr bwMode="auto">
          <a:xfrm>
            <a:off x="6847296" y="2286881"/>
            <a:ext cx="1586239" cy="1559445"/>
          </a:xfrm>
          <a:prstGeom prst="roundRect">
            <a:avLst/>
          </a:prstGeom>
          <a:solidFill>
            <a:schemeClr val="accent1">
              <a:lumMod val="50000"/>
            </a:schemeClr>
          </a:solidFill>
          <a:ln w="25400" cap="flat" cmpd="sng" algn="ctr">
            <a:solidFill>
              <a:schemeClr val="bg1"/>
            </a:solidFill>
            <a:prstDash val="solid"/>
          </a:ln>
          <a:effectLst/>
        </p:spPr>
        <p:txBody>
          <a:bodyPr wrap="none" l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データ収集</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0" name="角丸四角形 11">
            <a:extLst>
              <a:ext uri="{FF2B5EF4-FFF2-40B4-BE49-F238E27FC236}">
                <a16:creationId xmlns:a16="http://schemas.microsoft.com/office/drawing/2014/main" id="{4F817B10-850C-4CC4-B7D0-78FE8B96A72D}"/>
              </a:ext>
            </a:extLst>
          </p:cNvPr>
          <p:cNvSpPr/>
          <p:nvPr/>
        </p:nvSpPr>
        <p:spPr bwMode="auto">
          <a:xfrm>
            <a:off x="3062859" y="2286881"/>
            <a:ext cx="3638398" cy="155944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学生・高齢者アンケート</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3" name="円/楕円 52"/>
          <p:cNvSpPr/>
          <p:nvPr/>
        </p:nvSpPr>
        <p:spPr>
          <a:xfrm>
            <a:off x="5512030" y="2670274"/>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a:t>
            </a:r>
            <a:endParaRPr kumimoji="1" lang="en-US" altLang="ja-JP" sz="1600" dirty="0">
              <a:solidFill>
                <a:schemeClr val="tx1"/>
              </a:solidFill>
            </a:endParaRPr>
          </a:p>
          <a:p>
            <a:pPr algn="ctr"/>
            <a:r>
              <a:rPr kumimoji="1" lang="ja-JP" altLang="en-US" sz="1600" dirty="0">
                <a:solidFill>
                  <a:schemeClr val="tx1"/>
                </a:solidFill>
              </a:rPr>
              <a:t>住環境への</a:t>
            </a:r>
            <a:endParaRPr kumimoji="1" lang="en-US" altLang="ja-JP" sz="1600" dirty="0">
              <a:solidFill>
                <a:schemeClr val="tx1"/>
              </a:solidFill>
            </a:endParaRPr>
          </a:p>
          <a:p>
            <a:pPr algn="ctr"/>
            <a:r>
              <a:rPr kumimoji="1" lang="ja-JP" altLang="en-US" sz="1600" dirty="0">
                <a:solidFill>
                  <a:schemeClr val="tx1"/>
                </a:solidFill>
              </a:rPr>
              <a:t>影響認知</a:t>
            </a:r>
          </a:p>
        </p:txBody>
      </p:sp>
      <p:sp>
        <p:nvSpPr>
          <p:cNvPr id="48" name="角丸四角形 12">
            <a:extLst>
              <a:ext uri="{FF2B5EF4-FFF2-40B4-BE49-F238E27FC236}">
                <a16:creationId xmlns:a16="http://schemas.microsoft.com/office/drawing/2014/main" id="{E5D38576-0D0F-4037-B686-9C2A53F8CD11}"/>
              </a:ext>
            </a:extLst>
          </p:cNvPr>
          <p:cNvSpPr/>
          <p:nvPr/>
        </p:nvSpPr>
        <p:spPr bwMode="auto">
          <a:xfrm>
            <a:off x="3069514" y="2579142"/>
            <a:ext cx="1158703" cy="213952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2F859E7C-AFA9-49A2-BE44-6A56C9780018}"/>
              </a:ext>
            </a:extLst>
          </p:cNvPr>
          <p:cNvSpPr/>
          <p:nvPr/>
        </p:nvSpPr>
        <p:spPr>
          <a:xfrm>
            <a:off x="3099731" y="2569471"/>
            <a:ext cx="1284050" cy="1261960"/>
          </a:xfrm>
          <a:prstGeom prst="rect">
            <a:avLst/>
          </a:prstGeom>
          <a:solidFill>
            <a:srgbClr val="3C8C93"/>
          </a:solidFill>
          <a:ln>
            <a:solidFill>
              <a:srgbClr val="3C8C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49" name="円/楕円 48"/>
          <p:cNvSpPr/>
          <p:nvPr/>
        </p:nvSpPr>
        <p:spPr>
          <a:xfrm>
            <a:off x="3148157" y="264193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類似店舗</a:t>
            </a:r>
            <a:endParaRPr kumimoji="1" lang="en-US" altLang="ja-JP" sz="1600" dirty="0">
              <a:solidFill>
                <a:schemeClr val="tx1"/>
              </a:solidFill>
            </a:endParaRPr>
          </a:p>
          <a:p>
            <a:pPr algn="ctr"/>
            <a:r>
              <a:rPr kumimoji="1" lang="ja-JP" altLang="en-US" sz="1600" dirty="0">
                <a:solidFill>
                  <a:schemeClr val="tx1"/>
                </a:solidFill>
              </a:rPr>
              <a:t>営業時間</a:t>
            </a:r>
            <a:endParaRPr kumimoji="1" lang="en-US" altLang="ja-JP" sz="1600" dirty="0">
              <a:solidFill>
                <a:schemeClr val="tx1"/>
              </a:solidFill>
            </a:endParaRPr>
          </a:p>
          <a:p>
            <a:pPr algn="ctr"/>
            <a:r>
              <a:rPr kumimoji="1" lang="ja-JP" altLang="en-US" sz="1600" dirty="0">
                <a:solidFill>
                  <a:schemeClr val="tx1"/>
                </a:solidFill>
              </a:rPr>
              <a:t>認知度</a:t>
            </a:r>
          </a:p>
        </p:txBody>
      </p:sp>
      <p:sp>
        <p:nvSpPr>
          <p:cNvPr id="46" name="円/楕円 51">
            <a:extLst>
              <a:ext uri="{FF2B5EF4-FFF2-40B4-BE49-F238E27FC236}">
                <a16:creationId xmlns:a16="http://schemas.microsoft.com/office/drawing/2014/main" id="{7F66A61F-365E-477A-A03C-00C8C81EAC1F}"/>
              </a:ext>
            </a:extLst>
          </p:cNvPr>
          <p:cNvSpPr/>
          <p:nvPr/>
        </p:nvSpPr>
        <p:spPr>
          <a:xfrm>
            <a:off x="1761475" y="358000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 name="円/楕円 3"/>
          <p:cNvSpPr/>
          <p:nvPr/>
        </p:nvSpPr>
        <p:spPr>
          <a:xfrm>
            <a:off x="4328603" y="2670274"/>
            <a:ext cx="1037388"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52" name="円/楕円 51"/>
          <p:cNvSpPr/>
          <p:nvPr/>
        </p:nvSpPr>
        <p:spPr>
          <a:xfrm>
            <a:off x="3115421" y="3626572"/>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7" name="円/楕円 51">
            <a:extLst>
              <a:ext uri="{FF2B5EF4-FFF2-40B4-BE49-F238E27FC236}">
                <a16:creationId xmlns:a16="http://schemas.microsoft.com/office/drawing/2014/main" id="{21F70CD1-F897-4B0D-8831-93A1CB1619BB}"/>
              </a:ext>
            </a:extLst>
          </p:cNvPr>
          <p:cNvSpPr/>
          <p:nvPr/>
        </p:nvSpPr>
        <p:spPr>
          <a:xfrm>
            <a:off x="370482" y="3570623"/>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457200">
              <a:defRPr/>
            </a:pPr>
            <a:r>
              <a:rPr kumimoji="0" lang="ja-JP" altLang="en-US" sz="1600" dirty="0">
                <a:solidFill>
                  <a:prstClr val="black"/>
                </a:solidFill>
                <a:latin typeface="+mn-ea"/>
              </a:rPr>
              <a:t>政府介入</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の是非</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を検討</a:t>
            </a:r>
            <a:endParaRPr lang="ja-JP" altLang="en-US" sz="1600" dirty="0">
              <a:solidFill>
                <a:prstClr val="black"/>
              </a:solidFill>
              <a:latin typeface="+mn-ea"/>
            </a:endParaRPr>
          </a:p>
        </p:txBody>
      </p:sp>
      <p:sp>
        <p:nvSpPr>
          <p:cNvPr id="57" name="吹き出し: 四角形 56">
            <a:extLst>
              <a:ext uri="{FF2B5EF4-FFF2-40B4-BE49-F238E27FC236}">
                <a16:creationId xmlns:a16="http://schemas.microsoft.com/office/drawing/2014/main" id="{EABA70E3-D51D-4F34-81EA-0B007DE6C05A}"/>
              </a:ext>
            </a:extLst>
          </p:cNvPr>
          <p:cNvSpPr/>
          <p:nvPr/>
        </p:nvSpPr>
        <p:spPr>
          <a:xfrm>
            <a:off x="102815" y="2417005"/>
            <a:ext cx="2893679" cy="1423504"/>
          </a:xfrm>
          <a:prstGeom prst="wedgeRectCallout">
            <a:avLst>
              <a:gd name="adj1" fmla="val 50409"/>
              <a:gd name="adj2" fmla="val -99123"/>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chemeClr val="bg1"/>
                </a:solidFill>
                <a:effectLst/>
                <a:uLnTx/>
                <a:uFillTx/>
                <a:latin typeface="Arial" panose="020B0604020202020204" pitchFamily="34" charset="0"/>
                <a:ea typeface="ＭＳ Ｐゴシック"/>
                <a:cs typeface="Arial" panose="020B0604020202020204" pitchFamily="34" charset="0"/>
              </a:rPr>
              <a:t>２４時間営業の</a:t>
            </a:r>
            <a:endParaRPr kumimoji="0" lang="en-US" altLang="ja-JP" sz="2000" b="0" i="0" u="none" strike="noStrike" kern="1200" cap="none" spc="0" normalizeH="0" baseline="0" noProof="0" dirty="0">
              <a:ln>
                <a:noFill/>
              </a:ln>
              <a:solidFill>
                <a:schemeClr val="bg1"/>
              </a:solidFill>
              <a:effectLst/>
              <a:uLnTx/>
              <a:uFillTx/>
              <a:latin typeface="Arial" panose="020B0604020202020204" pitchFamily="34" charset="0"/>
              <a:ea typeface="ＭＳ Ｐゴシック"/>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chemeClr val="bg1"/>
                </a:solidFill>
                <a:effectLst/>
                <a:uLnTx/>
                <a:uFillTx/>
                <a:latin typeface="Arial" panose="020B0604020202020204" pitchFamily="34" charset="0"/>
                <a:ea typeface="ＭＳ Ｐゴシック"/>
                <a:cs typeface="Arial" panose="020B0604020202020204" pitchFamily="34" charset="0"/>
              </a:rPr>
              <a:t>既存研究・記事を</a:t>
            </a:r>
            <a:endParaRPr kumimoji="0" lang="en-US" altLang="ja-JP" sz="2000" b="0" i="0" u="none" strike="noStrike" kern="1200" cap="none" spc="0" normalizeH="0" baseline="0" noProof="0" dirty="0">
              <a:ln>
                <a:noFill/>
              </a:ln>
              <a:solidFill>
                <a:schemeClr val="bg1"/>
              </a:solidFill>
              <a:effectLst/>
              <a:uLnTx/>
              <a:uFillTx/>
              <a:latin typeface="Arial" panose="020B0604020202020204" pitchFamily="34" charset="0"/>
              <a:ea typeface="ＭＳ Ｐゴシック"/>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dirty="0">
                <a:ln>
                  <a:noFill/>
                </a:ln>
                <a:solidFill>
                  <a:srgbClr val="FF9900"/>
                </a:solidFill>
                <a:effectLst/>
                <a:uLnTx/>
                <a:uFillTx/>
                <a:latin typeface="Arial" panose="020B0604020202020204" pitchFamily="34" charset="0"/>
                <a:ea typeface="ＭＳ Ｐゴシック"/>
                <a:cs typeface="Arial" panose="020B0604020202020204" pitchFamily="34" charset="0"/>
              </a:rPr>
              <a:t>調査・整理</a:t>
            </a:r>
          </a:p>
        </p:txBody>
      </p:sp>
      <p:sp>
        <p:nvSpPr>
          <p:cNvPr id="62" name="円/楕円 52">
            <a:extLst>
              <a:ext uri="{FF2B5EF4-FFF2-40B4-BE49-F238E27FC236}">
                <a16:creationId xmlns:a16="http://schemas.microsoft.com/office/drawing/2014/main" id="{4580796C-5880-4D87-AAF6-BB50D4907AF7}"/>
              </a:ext>
            </a:extLst>
          </p:cNvPr>
          <p:cNvSpPr/>
          <p:nvPr/>
        </p:nvSpPr>
        <p:spPr>
          <a:xfrm>
            <a:off x="7058904" y="3242717"/>
            <a:ext cx="1221545" cy="56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周辺住環境</a:t>
            </a:r>
            <a:endParaRPr kumimoji="1" lang="en-US" altLang="ja-JP" sz="1600" dirty="0">
              <a:solidFill>
                <a:schemeClr val="tx1"/>
              </a:solidFill>
            </a:endParaRPr>
          </a:p>
          <a:p>
            <a:pPr algn="ctr"/>
            <a:r>
              <a:rPr kumimoji="1" lang="ja-JP" altLang="en-US" sz="1600" dirty="0">
                <a:solidFill>
                  <a:schemeClr val="tx1"/>
                </a:solidFill>
              </a:rPr>
              <a:t>への影響</a:t>
            </a:r>
          </a:p>
        </p:txBody>
      </p:sp>
      <p:sp>
        <p:nvSpPr>
          <p:cNvPr id="65" name="円/楕円 3">
            <a:extLst>
              <a:ext uri="{FF2B5EF4-FFF2-40B4-BE49-F238E27FC236}">
                <a16:creationId xmlns:a16="http://schemas.microsoft.com/office/drawing/2014/main" id="{8A064D83-C6B2-46B2-B59E-B182F8627DE7}"/>
              </a:ext>
            </a:extLst>
          </p:cNvPr>
          <p:cNvSpPr/>
          <p:nvPr/>
        </p:nvSpPr>
        <p:spPr>
          <a:xfrm>
            <a:off x="7078568" y="2643007"/>
            <a:ext cx="1201881" cy="57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2" name="スライド番号プレースホルダー 1">
            <a:extLst>
              <a:ext uri="{FF2B5EF4-FFF2-40B4-BE49-F238E27FC236}">
                <a16:creationId xmlns:a16="http://schemas.microsoft.com/office/drawing/2014/main" id="{37ED68D4-23BA-44DE-A974-DFEB2AAB303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93318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p:cNvGrpSpPr>
            <a:grpSpLocks/>
          </p:cNvGrpSpPr>
          <p:nvPr/>
        </p:nvGrpSpPr>
        <p:grpSpPr bwMode="auto">
          <a:xfrm>
            <a:off x="0" y="-26988"/>
            <a:ext cx="9180513" cy="981076"/>
            <a:chOff x="0" y="0"/>
            <a:chExt cx="5760" cy="618"/>
          </a:xfrm>
        </p:grpSpPr>
        <p:sp>
          <p:nvSpPr>
            <p:cNvPr id="36"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7"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0"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4400" b="1" i="0" u="none" strike="noStrike" kern="0" cap="none" spc="0" normalizeH="0" baseline="0" noProof="0" dirty="0">
              <a:ln>
                <a:noFill/>
              </a:ln>
              <a:solidFill>
                <a:prstClr val="white"/>
              </a:solidFill>
              <a:effectLst/>
              <a:uLnTx/>
              <a:uFillTx/>
              <a:latin typeface="Calibri Light" panose="020F0302020204030204"/>
              <a:ea typeface="游ゴシック Light" panose="020B0300000000000000" pitchFamily="50" charset="-128"/>
              <a:cs typeface="+mj-cs"/>
            </a:endParaRPr>
          </a:p>
        </p:txBody>
      </p:sp>
      <p:sp>
        <p:nvSpPr>
          <p:cNvPr id="54" name="角丸四角形 7">
            <a:extLst>
              <a:ext uri="{FF2B5EF4-FFF2-40B4-BE49-F238E27FC236}">
                <a16:creationId xmlns:a16="http://schemas.microsoft.com/office/drawing/2014/main" id="{3D96C8D7-BAD0-4A79-A8BF-E946AA9DC3E7}"/>
              </a:ext>
            </a:extLst>
          </p:cNvPr>
          <p:cNvSpPr/>
          <p:nvPr/>
        </p:nvSpPr>
        <p:spPr bwMode="auto">
          <a:xfrm>
            <a:off x="4598671" y="1739678"/>
            <a:ext cx="4038410" cy="4352974"/>
          </a:xfrm>
          <a:prstGeom prst="roundRect">
            <a:avLst/>
          </a:prstGeom>
          <a:solidFill>
            <a:schemeClr val="tx1">
              <a:lumMod val="50000"/>
              <a:lumOff val="50000"/>
            </a:schemeClr>
          </a:solidFill>
          <a:ln w="25400" cap="flat" cmpd="sng" algn="ctr">
            <a:solidFill>
              <a:srgbClr val="D2DEEF"/>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8" name="角丸四角形 9">
            <a:extLst>
              <a:ext uri="{FF2B5EF4-FFF2-40B4-BE49-F238E27FC236}">
                <a16:creationId xmlns:a16="http://schemas.microsoft.com/office/drawing/2014/main" id="{5A73EB9F-36EB-43F6-A2A4-1323C4A04F3D}"/>
              </a:ext>
            </a:extLst>
          </p:cNvPr>
          <p:cNvSpPr/>
          <p:nvPr/>
        </p:nvSpPr>
        <p:spPr bwMode="auto">
          <a:xfrm>
            <a:off x="127805" y="1739678"/>
            <a:ext cx="4324827" cy="4352974"/>
          </a:xfrm>
          <a:prstGeom prst="roundRect">
            <a:avLst/>
          </a:prstGeom>
          <a:solidFill>
            <a:schemeClr val="bg1">
              <a:lumMod val="85000"/>
            </a:schemeClr>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9" name="タイトル 1">
            <a:extLst>
              <a:ext uri="{FF2B5EF4-FFF2-40B4-BE49-F238E27FC236}">
                <a16:creationId xmlns:a16="http://schemas.microsoft.com/office/drawing/2014/main" id="{055A4F0E-2DE8-4C19-8A6C-D5BB7A84216A}"/>
              </a:ext>
            </a:extLst>
          </p:cNvPr>
          <p:cNvSpPr txBox="1">
            <a:spLocks/>
          </p:cNvSpPr>
          <p:nvPr/>
        </p:nvSpPr>
        <p:spPr bwMode="auto">
          <a:xfrm>
            <a:off x="1103148" y="1787333"/>
            <a:ext cx="2159710" cy="374661"/>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a:ea typeface="ＭＳ Ｐゴシック"/>
                <a:cs typeface="+mn-cs"/>
              </a:rPr>
              <a:t>企業目線</a:t>
            </a:r>
          </a:p>
        </p:txBody>
      </p:sp>
      <p:sp>
        <p:nvSpPr>
          <p:cNvPr id="69" name="角丸四角形 17">
            <a:extLst>
              <a:ext uri="{FF2B5EF4-FFF2-40B4-BE49-F238E27FC236}">
                <a16:creationId xmlns:a16="http://schemas.microsoft.com/office/drawing/2014/main" id="{7DE0A3DE-4D58-4540-992C-5674A82370A2}"/>
              </a:ext>
            </a:extLst>
          </p:cNvPr>
          <p:cNvSpPr/>
          <p:nvPr/>
        </p:nvSpPr>
        <p:spPr bwMode="auto">
          <a:xfrm>
            <a:off x="4956891" y="4063662"/>
            <a:ext cx="3473498" cy="446135"/>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0" name="角丸四角形 18">
            <a:extLst>
              <a:ext uri="{FF2B5EF4-FFF2-40B4-BE49-F238E27FC236}">
                <a16:creationId xmlns:a16="http://schemas.microsoft.com/office/drawing/2014/main" id="{F84C6D82-B2C1-4516-8ADD-C5A59C1B9B3B}"/>
              </a:ext>
            </a:extLst>
          </p:cNvPr>
          <p:cNvSpPr/>
          <p:nvPr/>
        </p:nvSpPr>
        <p:spPr bwMode="auto">
          <a:xfrm>
            <a:off x="4956891" y="4718120"/>
            <a:ext cx="3473498" cy="450227"/>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不要</a:t>
            </a:r>
            <a:r>
              <a:rPr kumimoji="0" lang="en-US" altLang="ja-JP" sz="2000" b="1" i="0" u="none" strike="noStrike" kern="0" cap="none" spc="0" normalizeH="0" baseline="0" noProof="0" dirty="0" err="1">
                <a:ln>
                  <a:noFill/>
                </a:ln>
                <a:solidFill>
                  <a:prstClr val="black"/>
                </a:solidFill>
                <a:effectLst/>
                <a:uLnTx/>
                <a:uFillTx/>
                <a:latin typeface="Arial"/>
                <a:ea typeface="ＭＳ Ｐゴシック"/>
                <a:cs typeface="+mn-cs"/>
              </a:rPr>
              <a:t>24H</a:t>
            </a: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コンビニモデル作成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1" name="角丸四角形 19">
            <a:extLst>
              <a:ext uri="{FF2B5EF4-FFF2-40B4-BE49-F238E27FC236}">
                <a16:creationId xmlns:a16="http://schemas.microsoft.com/office/drawing/2014/main" id="{3748944C-49DB-46BD-8FEE-B8D728F75AEB}"/>
              </a:ext>
            </a:extLst>
          </p:cNvPr>
          <p:cNvSpPr/>
          <p:nvPr/>
        </p:nvSpPr>
        <p:spPr bwMode="auto">
          <a:xfrm>
            <a:off x="4939954" y="5351251"/>
            <a:ext cx="3473498" cy="463174"/>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つくば市に適用</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6" name="下矢印 24">
            <a:extLst>
              <a:ext uri="{FF2B5EF4-FFF2-40B4-BE49-F238E27FC236}">
                <a16:creationId xmlns:a16="http://schemas.microsoft.com/office/drawing/2014/main" id="{E0F6204C-0732-41DF-A5A2-69E3483BC1EF}"/>
              </a:ext>
            </a:extLst>
          </p:cNvPr>
          <p:cNvSpPr/>
          <p:nvPr/>
        </p:nvSpPr>
        <p:spPr bwMode="auto">
          <a:xfrm>
            <a:off x="7176099" y="3754874"/>
            <a:ext cx="247449" cy="414525"/>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7" name="下矢印 26">
            <a:extLst>
              <a:ext uri="{FF2B5EF4-FFF2-40B4-BE49-F238E27FC236}">
                <a16:creationId xmlns:a16="http://schemas.microsoft.com/office/drawing/2014/main" id="{939AC75F-1C2E-4924-9BBE-C69D88759191}"/>
              </a:ext>
            </a:extLst>
          </p:cNvPr>
          <p:cNvSpPr/>
          <p:nvPr/>
        </p:nvSpPr>
        <p:spPr bwMode="auto">
          <a:xfrm>
            <a:off x="8012871" y="5168651"/>
            <a:ext cx="247449" cy="246427"/>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8" name="角丸四角形 27">
            <a:extLst>
              <a:ext uri="{FF2B5EF4-FFF2-40B4-BE49-F238E27FC236}">
                <a16:creationId xmlns:a16="http://schemas.microsoft.com/office/drawing/2014/main" id="{B6A47C31-0B84-45A9-A0AB-0BF83F210C6B}"/>
              </a:ext>
            </a:extLst>
          </p:cNvPr>
          <p:cNvSpPr/>
          <p:nvPr/>
        </p:nvSpPr>
        <p:spPr bwMode="auto">
          <a:xfrm>
            <a:off x="321483" y="6169460"/>
            <a:ext cx="8053927" cy="449549"/>
          </a:xfrm>
          <a:prstGeom prst="roundRect">
            <a:avLst/>
          </a:prstGeom>
          <a:solidFill>
            <a:srgbClr val="FF9900"/>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まとめ</a:t>
            </a:r>
          </a:p>
        </p:txBody>
      </p:sp>
      <p:sp>
        <p:nvSpPr>
          <p:cNvPr id="79" name="タイトル 1">
            <a:extLst>
              <a:ext uri="{FF2B5EF4-FFF2-40B4-BE49-F238E27FC236}">
                <a16:creationId xmlns:a16="http://schemas.microsoft.com/office/drawing/2014/main" id="{86EAE6B2-2B22-4C2B-B0EA-3B7DC5C8951C}"/>
              </a:ext>
            </a:extLst>
          </p:cNvPr>
          <p:cNvSpPr txBox="1">
            <a:spLocks/>
          </p:cNvSpPr>
          <p:nvPr/>
        </p:nvSpPr>
        <p:spPr bwMode="auto">
          <a:xfrm>
            <a:off x="5260219" y="1794279"/>
            <a:ext cx="2543508" cy="348369"/>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Arial"/>
                <a:ea typeface="ＭＳ Ｐゴシック"/>
                <a:cs typeface="+mn-cs"/>
              </a:rPr>
              <a:t>利用者目線</a:t>
            </a:r>
          </a:p>
        </p:txBody>
      </p:sp>
      <p:sp>
        <p:nvSpPr>
          <p:cNvPr id="80" name="下矢印 29">
            <a:extLst>
              <a:ext uri="{FF2B5EF4-FFF2-40B4-BE49-F238E27FC236}">
                <a16:creationId xmlns:a16="http://schemas.microsoft.com/office/drawing/2014/main" id="{3AFDA327-EA5F-4103-8153-0EEEA32285C5}"/>
              </a:ext>
            </a:extLst>
          </p:cNvPr>
          <p:cNvSpPr/>
          <p:nvPr/>
        </p:nvSpPr>
        <p:spPr bwMode="auto">
          <a:xfrm>
            <a:off x="8012871" y="5834661"/>
            <a:ext cx="247449" cy="44988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1" name="下矢印 30">
            <a:extLst>
              <a:ext uri="{FF2B5EF4-FFF2-40B4-BE49-F238E27FC236}">
                <a16:creationId xmlns:a16="http://schemas.microsoft.com/office/drawing/2014/main" id="{E8790341-1D04-4DA9-A426-9EDC73653707}"/>
              </a:ext>
            </a:extLst>
          </p:cNvPr>
          <p:cNvSpPr/>
          <p:nvPr/>
        </p:nvSpPr>
        <p:spPr bwMode="auto">
          <a:xfrm>
            <a:off x="298982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2" name="下矢印 27">
            <a:extLst>
              <a:ext uri="{FF2B5EF4-FFF2-40B4-BE49-F238E27FC236}">
                <a16:creationId xmlns:a16="http://schemas.microsoft.com/office/drawing/2014/main" id="{2F820028-1EEE-4B87-92CA-D58A9441AF30}"/>
              </a:ext>
            </a:extLst>
          </p:cNvPr>
          <p:cNvSpPr/>
          <p:nvPr/>
        </p:nvSpPr>
        <p:spPr bwMode="auto">
          <a:xfrm>
            <a:off x="68497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3" name="下矢印 32">
            <a:extLst>
              <a:ext uri="{FF2B5EF4-FFF2-40B4-BE49-F238E27FC236}">
                <a16:creationId xmlns:a16="http://schemas.microsoft.com/office/drawing/2014/main" id="{4C7B8046-78B1-40B7-86AB-6A692FE797DC}"/>
              </a:ext>
            </a:extLst>
          </p:cNvPr>
          <p:cNvSpPr/>
          <p:nvPr/>
        </p:nvSpPr>
        <p:spPr bwMode="auto">
          <a:xfrm>
            <a:off x="8012871" y="4532398"/>
            <a:ext cx="247449" cy="249463"/>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4" name="角丸四角形 5">
            <a:extLst>
              <a:ext uri="{FF2B5EF4-FFF2-40B4-BE49-F238E27FC236}">
                <a16:creationId xmlns:a16="http://schemas.microsoft.com/office/drawing/2014/main" id="{4A24E299-2CC8-4450-A461-63082231A489}"/>
              </a:ext>
            </a:extLst>
          </p:cNvPr>
          <p:cNvSpPr/>
          <p:nvPr/>
        </p:nvSpPr>
        <p:spPr bwMode="auto">
          <a:xfrm>
            <a:off x="314917" y="1081046"/>
            <a:ext cx="8115472" cy="495129"/>
          </a:xfrm>
          <a:prstGeom prst="roundRect">
            <a:avLst/>
          </a:prstGeom>
          <a:solidFill>
            <a:srgbClr val="003366"/>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既往研究レビュー</a:t>
            </a:r>
          </a:p>
        </p:txBody>
      </p:sp>
      <p:sp>
        <p:nvSpPr>
          <p:cNvPr id="50" name="下矢印 6">
            <a:extLst>
              <a:ext uri="{FF2B5EF4-FFF2-40B4-BE49-F238E27FC236}">
                <a16:creationId xmlns:a16="http://schemas.microsoft.com/office/drawing/2014/main" id="{911B28A2-D86B-4C6B-BF93-84F335D56E6C}"/>
              </a:ext>
            </a:extLst>
          </p:cNvPr>
          <p:cNvSpPr/>
          <p:nvPr/>
        </p:nvSpPr>
        <p:spPr bwMode="auto">
          <a:xfrm>
            <a:off x="1981845" y="1482396"/>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1" name="下矢印 33">
            <a:extLst>
              <a:ext uri="{FF2B5EF4-FFF2-40B4-BE49-F238E27FC236}">
                <a16:creationId xmlns:a16="http://schemas.microsoft.com/office/drawing/2014/main" id="{E8849442-95D4-46DE-BA19-358A9DBB0726}"/>
              </a:ext>
            </a:extLst>
          </p:cNvPr>
          <p:cNvSpPr/>
          <p:nvPr/>
        </p:nvSpPr>
        <p:spPr bwMode="auto">
          <a:xfrm>
            <a:off x="6475834" y="1479109"/>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B85DB437-7487-4D18-B533-B3C9F6371DBD}"/>
              </a:ext>
            </a:extLst>
          </p:cNvPr>
          <p:cNvSpPr txBox="1"/>
          <p:nvPr/>
        </p:nvSpPr>
        <p:spPr>
          <a:xfrm>
            <a:off x="0" y="77893"/>
            <a:ext cx="918051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white"/>
                </a:solidFill>
                <a:effectLst/>
                <a:uLnTx/>
                <a:uFillTx/>
                <a:latin typeface="+mj-ea"/>
                <a:ea typeface="+mj-ea"/>
                <a:cs typeface="+mn-cs"/>
              </a:rPr>
              <a:t>実習の</a:t>
            </a:r>
            <a:r>
              <a:rPr kumimoji="1" lang="ja-JP" altLang="en-US" sz="4000" b="1" i="0" u="none" strike="noStrike" kern="1200" cap="none" spc="0" normalizeH="0" baseline="0" noProof="0" dirty="0">
                <a:ln>
                  <a:noFill/>
                </a:ln>
                <a:solidFill>
                  <a:prstClr val="white"/>
                </a:solidFill>
                <a:effectLst/>
                <a:uLnTx/>
                <a:uFillTx/>
                <a:latin typeface="+mj-ea"/>
                <a:ea typeface="+mj-ea"/>
                <a:cs typeface="+mn-cs"/>
              </a:rPr>
              <a:t>流れ</a:t>
            </a:r>
          </a:p>
        </p:txBody>
      </p:sp>
      <p:sp>
        <p:nvSpPr>
          <p:cNvPr id="38" name="正方形/長方形 37">
            <a:extLst>
              <a:ext uri="{FF2B5EF4-FFF2-40B4-BE49-F238E27FC236}">
                <a16:creationId xmlns:a16="http://schemas.microsoft.com/office/drawing/2014/main" id="{441146A2-CA07-4CEB-908E-E99B05133235}"/>
              </a:ext>
            </a:extLst>
          </p:cNvPr>
          <p:cNvSpPr/>
          <p:nvPr/>
        </p:nvSpPr>
        <p:spPr>
          <a:xfrm>
            <a:off x="-2664837" y="3524446"/>
            <a:ext cx="522860" cy="308224"/>
          </a:xfrm>
          <a:prstGeom prst="rect">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43B17C36-21F9-48A9-8052-27806BC3A49E}"/>
              </a:ext>
            </a:extLst>
          </p:cNvPr>
          <p:cNvSpPr/>
          <p:nvPr/>
        </p:nvSpPr>
        <p:spPr>
          <a:xfrm>
            <a:off x="-1066789" y="3528367"/>
            <a:ext cx="522860" cy="308224"/>
          </a:xfrm>
          <a:prstGeom prst="rect">
            <a:avLst/>
          </a:prstGeom>
          <a:solidFill>
            <a:srgbClr val="99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999F4650-761F-4B5A-89B3-5669372190BB}"/>
              </a:ext>
            </a:extLst>
          </p:cNvPr>
          <p:cNvSpPr txBox="1"/>
          <p:nvPr/>
        </p:nvSpPr>
        <p:spPr>
          <a:xfrm>
            <a:off x="-1555500" y="1794279"/>
            <a:ext cx="13065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夜間</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営業停止の</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昼間の影響</a:t>
            </a:r>
          </a:p>
        </p:txBody>
      </p:sp>
      <p:sp>
        <p:nvSpPr>
          <p:cNvPr id="75" name="下矢印 23">
            <a:extLst>
              <a:ext uri="{FF2B5EF4-FFF2-40B4-BE49-F238E27FC236}">
                <a16:creationId xmlns:a16="http://schemas.microsoft.com/office/drawing/2014/main" id="{39F61959-0295-4110-B467-EDE0151A976E}"/>
              </a:ext>
            </a:extLst>
          </p:cNvPr>
          <p:cNvSpPr/>
          <p:nvPr/>
        </p:nvSpPr>
        <p:spPr bwMode="auto">
          <a:xfrm>
            <a:off x="5766494" y="3756594"/>
            <a:ext cx="247449" cy="42415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6" name="角丸四角形 15">
            <a:extLst>
              <a:ext uri="{FF2B5EF4-FFF2-40B4-BE49-F238E27FC236}">
                <a16:creationId xmlns:a16="http://schemas.microsoft.com/office/drawing/2014/main" id="{5BC49D9F-C176-4BDC-8421-7A4064B72EFA}"/>
              </a:ext>
            </a:extLst>
          </p:cNvPr>
          <p:cNvSpPr/>
          <p:nvPr/>
        </p:nvSpPr>
        <p:spPr bwMode="auto">
          <a:xfrm>
            <a:off x="1574006" y="4965572"/>
            <a:ext cx="2397478"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8" name="角丸四角形 16">
            <a:extLst>
              <a:ext uri="{FF2B5EF4-FFF2-40B4-BE49-F238E27FC236}">
                <a16:creationId xmlns:a16="http://schemas.microsoft.com/office/drawing/2014/main" id="{60D6A4D5-C629-433C-991E-D356F3B485AA}"/>
              </a:ext>
            </a:extLst>
          </p:cNvPr>
          <p:cNvSpPr/>
          <p:nvPr/>
        </p:nvSpPr>
        <p:spPr bwMode="auto">
          <a:xfrm>
            <a:off x="314917" y="4965572"/>
            <a:ext cx="1158703"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検証</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2" name="下矢印 20">
            <a:extLst>
              <a:ext uri="{FF2B5EF4-FFF2-40B4-BE49-F238E27FC236}">
                <a16:creationId xmlns:a16="http://schemas.microsoft.com/office/drawing/2014/main" id="{505BB7B2-D768-4AB3-8E59-4C39929DE580}"/>
              </a:ext>
            </a:extLst>
          </p:cNvPr>
          <p:cNvSpPr/>
          <p:nvPr/>
        </p:nvSpPr>
        <p:spPr bwMode="auto">
          <a:xfrm>
            <a:off x="770543" y="4574226"/>
            <a:ext cx="247449" cy="41574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3" name="下矢印 21">
            <a:extLst>
              <a:ext uri="{FF2B5EF4-FFF2-40B4-BE49-F238E27FC236}">
                <a16:creationId xmlns:a16="http://schemas.microsoft.com/office/drawing/2014/main" id="{E433785A-10D2-4D41-91E6-A2CF45EC9DB8}"/>
              </a:ext>
            </a:extLst>
          </p:cNvPr>
          <p:cNvSpPr/>
          <p:nvPr/>
        </p:nvSpPr>
        <p:spPr bwMode="auto">
          <a:xfrm>
            <a:off x="2164220" y="4572507"/>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4" name="下矢印 22">
            <a:extLst>
              <a:ext uri="{FF2B5EF4-FFF2-40B4-BE49-F238E27FC236}">
                <a16:creationId xmlns:a16="http://schemas.microsoft.com/office/drawing/2014/main" id="{7EF3E68A-E05C-4244-8479-665AB9C9A4FA}"/>
              </a:ext>
            </a:extLst>
          </p:cNvPr>
          <p:cNvSpPr/>
          <p:nvPr/>
        </p:nvSpPr>
        <p:spPr bwMode="auto">
          <a:xfrm>
            <a:off x="3465718" y="4558096"/>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3" name="角丸四角形 13">
            <a:extLst>
              <a:ext uri="{FF2B5EF4-FFF2-40B4-BE49-F238E27FC236}">
                <a16:creationId xmlns:a16="http://schemas.microsoft.com/office/drawing/2014/main" id="{3F7C1F05-32F5-4A5A-A617-20D45A5D23E2}"/>
              </a:ext>
            </a:extLst>
          </p:cNvPr>
          <p:cNvSpPr/>
          <p:nvPr/>
        </p:nvSpPr>
        <p:spPr bwMode="auto">
          <a:xfrm>
            <a:off x="1574006" y="2277144"/>
            <a:ext cx="1415814" cy="244097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コンビニ店長</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rPr>
              <a:t>ヒアリング</a:t>
            </a:r>
            <a:endParaRPr kumimoji="0" lang="en-US" altLang="ja-JP" sz="11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4" name="角丸四角形 14">
            <a:extLst>
              <a:ext uri="{FF2B5EF4-FFF2-40B4-BE49-F238E27FC236}">
                <a16:creationId xmlns:a16="http://schemas.microsoft.com/office/drawing/2014/main" id="{C8FC5427-74B0-4037-BD7C-43373F36A1EC}"/>
              </a:ext>
            </a:extLst>
          </p:cNvPr>
          <p:cNvSpPr/>
          <p:nvPr/>
        </p:nvSpPr>
        <p:spPr bwMode="auto">
          <a:xfrm>
            <a:off x="6847296" y="2286881"/>
            <a:ext cx="1586239" cy="1559445"/>
          </a:xfrm>
          <a:prstGeom prst="roundRect">
            <a:avLst/>
          </a:prstGeom>
          <a:solidFill>
            <a:schemeClr val="accent1">
              <a:lumMod val="50000"/>
            </a:schemeClr>
          </a:solidFill>
          <a:ln w="25400" cap="flat" cmpd="sng" algn="ctr">
            <a:solidFill>
              <a:schemeClr val="bg1"/>
            </a:solidFill>
            <a:prstDash val="solid"/>
          </a:ln>
          <a:effectLst/>
        </p:spPr>
        <p:txBody>
          <a:bodyPr wrap="none" l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データ収集</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0" name="角丸四角形 11">
            <a:extLst>
              <a:ext uri="{FF2B5EF4-FFF2-40B4-BE49-F238E27FC236}">
                <a16:creationId xmlns:a16="http://schemas.microsoft.com/office/drawing/2014/main" id="{4F817B10-850C-4CC4-B7D0-78FE8B96A72D}"/>
              </a:ext>
            </a:extLst>
          </p:cNvPr>
          <p:cNvSpPr/>
          <p:nvPr/>
        </p:nvSpPr>
        <p:spPr bwMode="auto">
          <a:xfrm>
            <a:off x="3062859" y="2286881"/>
            <a:ext cx="3638398" cy="155944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学生・高齢者アンケート</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3" name="円/楕円 52"/>
          <p:cNvSpPr/>
          <p:nvPr/>
        </p:nvSpPr>
        <p:spPr>
          <a:xfrm>
            <a:off x="5512030" y="2670274"/>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a:t>
            </a:r>
            <a:endParaRPr kumimoji="1" lang="en-US" altLang="ja-JP" sz="1600" dirty="0">
              <a:solidFill>
                <a:schemeClr val="tx1"/>
              </a:solidFill>
            </a:endParaRPr>
          </a:p>
          <a:p>
            <a:pPr algn="ctr"/>
            <a:r>
              <a:rPr kumimoji="1" lang="ja-JP" altLang="en-US" sz="1600" dirty="0">
                <a:solidFill>
                  <a:schemeClr val="tx1"/>
                </a:solidFill>
              </a:rPr>
              <a:t>住環境への</a:t>
            </a:r>
            <a:endParaRPr kumimoji="1" lang="en-US" altLang="ja-JP" sz="1600" dirty="0">
              <a:solidFill>
                <a:schemeClr val="tx1"/>
              </a:solidFill>
            </a:endParaRPr>
          </a:p>
          <a:p>
            <a:pPr algn="ctr"/>
            <a:r>
              <a:rPr kumimoji="1" lang="ja-JP" altLang="en-US" sz="1600" dirty="0">
                <a:solidFill>
                  <a:schemeClr val="tx1"/>
                </a:solidFill>
              </a:rPr>
              <a:t>影響認知</a:t>
            </a:r>
          </a:p>
        </p:txBody>
      </p:sp>
      <p:sp>
        <p:nvSpPr>
          <p:cNvPr id="48" name="角丸四角形 12">
            <a:extLst>
              <a:ext uri="{FF2B5EF4-FFF2-40B4-BE49-F238E27FC236}">
                <a16:creationId xmlns:a16="http://schemas.microsoft.com/office/drawing/2014/main" id="{E5D38576-0D0F-4037-B686-9C2A53F8CD11}"/>
              </a:ext>
            </a:extLst>
          </p:cNvPr>
          <p:cNvSpPr/>
          <p:nvPr/>
        </p:nvSpPr>
        <p:spPr bwMode="auto">
          <a:xfrm>
            <a:off x="3069514" y="2579142"/>
            <a:ext cx="1158703" cy="213952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2F859E7C-AFA9-49A2-BE44-6A56C9780018}"/>
              </a:ext>
            </a:extLst>
          </p:cNvPr>
          <p:cNvSpPr/>
          <p:nvPr/>
        </p:nvSpPr>
        <p:spPr>
          <a:xfrm>
            <a:off x="3099731" y="2569471"/>
            <a:ext cx="1284050" cy="1261960"/>
          </a:xfrm>
          <a:prstGeom prst="rect">
            <a:avLst/>
          </a:prstGeom>
          <a:solidFill>
            <a:srgbClr val="3C8C93"/>
          </a:solidFill>
          <a:ln>
            <a:solidFill>
              <a:srgbClr val="3C8C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49" name="円/楕円 48"/>
          <p:cNvSpPr/>
          <p:nvPr/>
        </p:nvSpPr>
        <p:spPr>
          <a:xfrm>
            <a:off x="3148157" y="264193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類似店舗</a:t>
            </a:r>
            <a:endParaRPr kumimoji="1" lang="en-US" altLang="ja-JP" sz="1600" dirty="0">
              <a:solidFill>
                <a:schemeClr val="tx1"/>
              </a:solidFill>
            </a:endParaRPr>
          </a:p>
          <a:p>
            <a:pPr algn="ctr"/>
            <a:r>
              <a:rPr kumimoji="1" lang="ja-JP" altLang="en-US" sz="1600" dirty="0">
                <a:solidFill>
                  <a:schemeClr val="tx1"/>
                </a:solidFill>
              </a:rPr>
              <a:t>営業時間</a:t>
            </a:r>
            <a:endParaRPr kumimoji="1" lang="en-US" altLang="ja-JP" sz="1600" dirty="0">
              <a:solidFill>
                <a:schemeClr val="tx1"/>
              </a:solidFill>
            </a:endParaRPr>
          </a:p>
          <a:p>
            <a:pPr algn="ctr"/>
            <a:r>
              <a:rPr kumimoji="1" lang="ja-JP" altLang="en-US" sz="1600" dirty="0">
                <a:solidFill>
                  <a:schemeClr val="tx1"/>
                </a:solidFill>
              </a:rPr>
              <a:t>認知度</a:t>
            </a:r>
          </a:p>
        </p:txBody>
      </p:sp>
      <p:sp>
        <p:nvSpPr>
          <p:cNvPr id="46" name="円/楕円 51">
            <a:extLst>
              <a:ext uri="{FF2B5EF4-FFF2-40B4-BE49-F238E27FC236}">
                <a16:creationId xmlns:a16="http://schemas.microsoft.com/office/drawing/2014/main" id="{7F66A61F-365E-477A-A03C-00C8C81EAC1F}"/>
              </a:ext>
            </a:extLst>
          </p:cNvPr>
          <p:cNvSpPr/>
          <p:nvPr/>
        </p:nvSpPr>
        <p:spPr>
          <a:xfrm>
            <a:off x="1761475" y="358000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 name="円/楕円 3"/>
          <p:cNvSpPr/>
          <p:nvPr/>
        </p:nvSpPr>
        <p:spPr>
          <a:xfrm>
            <a:off x="4328603" y="2670274"/>
            <a:ext cx="1037388"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52" name="円/楕円 51"/>
          <p:cNvSpPr/>
          <p:nvPr/>
        </p:nvSpPr>
        <p:spPr>
          <a:xfrm>
            <a:off x="3115421" y="3626572"/>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61" name="角丸四角形 12">
            <a:extLst>
              <a:ext uri="{FF2B5EF4-FFF2-40B4-BE49-F238E27FC236}">
                <a16:creationId xmlns:a16="http://schemas.microsoft.com/office/drawing/2014/main" id="{E5D38576-0D0F-4037-B686-9C2A53F8CD11}"/>
              </a:ext>
            </a:extLst>
          </p:cNvPr>
          <p:cNvSpPr/>
          <p:nvPr/>
        </p:nvSpPr>
        <p:spPr bwMode="auto">
          <a:xfrm>
            <a:off x="314917" y="2286878"/>
            <a:ext cx="1769609" cy="272963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chemeClr val="bg1"/>
                </a:solidFill>
                <a:effectLst/>
                <a:uLnTx/>
                <a:uFillTx/>
                <a:latin typeface="Arial"/>
                <a:ea typeface="ＭＳ Ｐゴシック"/>
                <a:cs typeface="+mn-cs"/>
              </a:rPr>
              <a:t>政府介入</a:t>
            </a:r>
            <a:endParaRPr kumimoji="0" lang="en-US" altLang="ja-JP" sz="28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chemeClr val="bg1"/>
                </a:solidFill>
                <a:effectLst/>
                <a:uLnTx/>
                <a:uFillTx/>
                <a:latin typeface="Arial"/>
                <a:ea typeface="ＭＳ Ｐゴシック"/>
                <a:cs typeface="+mn-cs"/>
              </a:rPr>
              <a:t>事例調査</a:t>
            </a:r>
            <a:endParaRPr kumimoji="0" lang="en-US" altLang="ja-JP" sz="28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p:txBody>
      </p:sp>
      <p:sp>
        <p:nvSpPr>
          <p:cNvPr id="47" name="円/楕円 51">
            <a:extLst>
              <a:ext uri="{FF2B5EF4-FFF2-40B4-BE49-F238E27FC236}">
                <a16:creationId xmlns:a16="http://schemas.microsoft.com/office/drawing/2014/main" id="{21F70CD1-F897-4B0D-8831-93A1CB1619BB}"/>
              </a:ext>
            </a:extLst>
          </p:cNvPr>
          <p:cNvSpPr/>
          <p:nvPr/>
        </p:nvSpPr>
        <p:spPr>
          <a:xfrm>
            <a:off x="670978" y="3689643"/>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457200">
              <a:defRPr/>
            </a:pPr>
            <a:r>
              <a:rPr kumimoji="0" lang="ja-JP" altLang="en-US" sz="1600" dirty="0">
                <a:solidFill>
                  <a:prstClr val="black"/>
                </a:solidFill>
                <a:latin typeface="+mn-ea"/>
              </a:rPr>
              <a:t>政府介入</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の是非</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を検討</a:t>
            </a:r>
            <a:endParaRPr lang="ja-JP" altLang="en-US" sz="1600" dirty="0">
              <a:solidFill>
                <a:prstClr val="black"/>
              </a:solidFill>
              <a:latin typeface="+mn-ea"/>
            </a:endParaRPr>
          </a:p>
        </p:txBody>
      </p:sp>
      <p:sp>
        <p:nvSpPr>
          <p:cNvPr id="57" name="吹き出し: 四角形 56">
            <a:extLst>
              <a:ext uri="{FF2B5EF4-FFF2-40B4-BE49-F238E27FC236}">
                <a16:creationId xmlns:a16="http://schemas.microsoft.com/office/drawing/2014/main" id="{D8D06AFD-0E53-48EE-AF53-B6D4D14A5C6D}"/>
              </a:ext>
            </a:extLst>
          </p:cNvPr>
          <p:cNvSpPr/>
          <p:nvPr/>
        </p:nvSpPr>
        <p:spPr>
          <a:xfrm>
            <a:off x="90752" y="5259591"/>
            <a:ext cx="2765736" cy="1356165"/>
          </a:xfrm>
          <a:prstGeom prst="wedgeRectCallout">
            <a:avLst>
              <a:gd name="adj1" fmla="val -18568"/>
              <a:gd name="adj2" fmla="val -80765"/>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kumimoji="0" lang="en-US" altLang="ja-JP"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24</a:t>
            </a:r>
            <a:r>
              <a:rPr kumimoji="0" lang="ja-JP" altLang="en-US" sz="2000" b="1" dirty="0">
                <a:solidFill>
                  <a:schemeClr val="bg1"/>
                </a:solidFill>
                <a:latin typeface="Arial" panose="020B0604020202020204" pitchFamily="34" charset="0"/>
                <a:ea typeface="游ゴシック" panose="020B0400000000000000" pitchFamily="50" charset="-128"/>
                <a:cs typeface="Arial" panose="020B0604020202020204" pitchFamily="34" charset="0"/>
              </a:rPr>
              <a:t>時間営業問題の</a:t>
            </a:r>
            <a:endParaRPr kumimoji="0" lang="en-US" altLang="ja-JP"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rPr>
              <a:t>政府が介入</a:t>
            </a:r>
            <a:r>
              <a:rPr kumimoji="0" lang="ja-JP" altLang="en-US" sz="2000" b="1" dirty="0">
                <a:solidFill>
                  <a:srgbClr val="FF9900"/>
                </a:solidFill>
                <a:latin typeface="Arial" panose="020B0604020202020204" pitchFamily="34" charset="0"/>
                <a:ea typeface="游ゴシック" panose="020B0400000000000000" pitchFamily="50" charset="-128"/>
                <a:cs typeface="Arial" panose="020B0604020202020204" pitchFamily="34" charset="0"/>
              </a:rPr>
              <a:t>した事例</a:t>
            </a:r>
            <a:endParaRPr kumimoji="0" lang="en-US" altLang="ja-JP" sz="20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について国内・海外</a:t>
            </a:r>
            <a:endParaRPr kumimoji="0" lang="en-US" altLang="ja-JP"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事例</a:t>
            </a:r>
            <a:r>
              <a:rPr kumimoji="0" lang="ja-JP" altLang="en-US" sz="2000" b="1" dirty="0">
                <a:solidFill>
                  <a:schemeClr val="bg1"/>
                </a:solidFill>
                <a:latin typeface="Arial" panose="020B0604020202020204" pitchFamily="34" charset="0"/>
                <a:ea typeface="游ゴシック" panose="020B0400000000000000" pitchFamily="50" charset="-128"/>
                <a:cs typeface="Arial" panose="020B0604020202020204" pitchFamily="34" charset="0"/>
              </a:rPr>
              <a:t>を</a:t>
            </a:r>
            <a:r>
              <a:rPr kumimoji="0" lang="ja-JP" altLang="en-US"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調査</a:t>
            </a:r>
            <a:endParaRPr kumimoji="0" lang="en-US" altLang="ja-JP"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62" name="円/楕円 52">
            <a:extLst>
              <a:ext uri="{FF2B5EF4-FFF2-40B4-BE49-F238E27FC236}">
                <a16:creationId xmlns:a16="http://schemas.microsoft.com/office/drawing/2014/main" id="{5389E4AA-3EA6-4317-8D08-DDCB3CCC7E8B}"/>
              </a:ext>
            </a:extLst>
          </p:cNvPr>
          <p:cNvSpPr/>
          <p:nvPr/>
        </p:nvSpPr>
        <p:spPr>
          <a:xfrm>
            <a:off x="7058904" y="3242717"/>
            <a:ext cx="1221545" cy="56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周辺住環境</a:t>
            </a:r>
            <a:endParaRPr kumimoji="1" lang="en-US" altLang="ja-JP" sz="1600" dirty="0">
              <a:solidFill>
                <a:schemeClr val="tx1"/>
              </a:solidFill>
            </a:endParaRPr>
          </a:p>
          <a:p>
            <a:pPr algn="ctr"/>
            <a:r>
              <a:rPr kumimoji="1" lang="ja-JP" altLang="en-US" sz="1600" dirty="0">
                <a:solidFill>
                  <a:schemeClr val="tx1"/>
                </a:solidFill>
              </a:rPr>
              <a:t>への影響</a:t>
            </a:r>
          </a:p>
        </p:txBody>
      </p:sp>
      <p:sp>
        <p:nvSpPr>
          <p:cNvPr id="65" name="円/楕円 3">
            <a:extLst>
              <a:ext uri="{FF2B5EF4-FFF2-40B4-BE49-F238E27FC236}">
                <a16:creationId xmlns:a16="http://schemas.microsoft.com/office/drawing/2014/main" id="{F5152E19-58B2-461D-9E0F-0D40B7F02326}"/>
              </a:ext>
            </a:extLst>
          </p:cNvPr>
          <p:cNvSpPr/>
          <p:nvPr/>
        </p:nvSpPr>
        <p:spPr>
          <a:xfrm>
            <a:off x="7078568" y="2643007"/>
            <a:ext cx="1201881" cy="57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2" name="スライド番号プレースホルダー 1">
            <a:extLst>
              <a:ext uri="{FF2B5EF4-FFF2-40B4-BE49-F238E27FC236}">
                <a16:creationId xmlns:a16="http://schemas.microsoft.com/office/drawing/2014/main" id="{864BE28B-AD07-4BCB-96DD-06525834D3A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0148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p:cNvGrpSpPr>
            <a:grpSpLocks/>
          </p:cNvGrpSpPr>
          <p:nvPr/>
        </p:nvGrpSpPr>
        <p:grpSpPr bwMode="auto">
          <a:xfrm>
            <a:off x="0" y="-26988"/>
            <a:ext cx="9180513" cy="981076"/>
            <a:chOff x="0" y="0"/>
            <a:chExt cx="5760" cy="618"/>
          </a:xfrm>
        </p:grpSpPr>
        <p:sp>
          <p:nvSpPr>
            <p:cNvPr id="36"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7"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0"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4400" b="1" i="0" u="none" strike="noStrike" kern="0" cap="none" spc="0" normalizeH="0" baseline="0" noProof="0" dirty="0">
              <a:ln>
                <a:noFill/>
              </a:ln>
              <a:solidFill>
                <a:prstClr val="white"/>
              </a:solidFill>
              <a:effectLst/>
              <a:uLnTx/>
              <a:uFillTx/>
              <a:latin typeface="Calibri Light" panose="020F0302020204030204"/>
              <a:ea typeface="游ゴシック Light" panose="020B0300000000000000" pitchFamily="50" charset="-128"/>
              <a:cs typeface="+mj-cs"/>
            </a:endParaRPr>
          </a:p>
        </p:txBody>
      </p:sp>
      <p:sp>
        <p:nvSpPr>
          <p:cNvPr id="54" name="角丸四角形 7">
            <a:extLst>
              <a:ext uri="{FF2B5EF4-FFF2-40B4-BE49-F238E27FC236}">
                <a16:creationId xmlns:a16="http://schemas.microsoft.com/office/drawing/2014/main" id="{3D96C8D7-BAD0-4A79-A8BF-E946AA9DC3E7}"/>
              </a:ext>
            </a:extLst>
          </p:cNvPr>
          <p:cNvSpPr/>
          <p:nvPr/>
        </p:nvSpPr>
        <p:spPr bwMode="auto">
          <a:xfrm>
            <a:off x="4598671" y="1739678"/>
            <a:ext cx="4038410" cy="4352974"/>
          </a:xfrm>
          <a:prstGeom prst="roundRect">
            <a:avLst/>
          </a:prstGeom>
          <a:solidFill>
            <a:schemeClr val="tx1">
              <a:lumMod val="50000"/>
              <a:lumOff val="50000"/>
            </a:schemeClr>
          </a:solidFill>
          <a:ln w="25400" cap="flat" cmpd="sng" algn="ctr">
            <a:solidFill>
              <a:srgbClr val="D2DEEF"/>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8" name="角丸四角形 9">
            <a:extLst>
              <a:ext uri="{FF2B5EF4-FFF2-40B4-BE49-F238E27FC236}">
                <a16:creationId xmlns:a16="http://schemas.microsoft.com/office/drawing/2014/main" id="{5A73EB9F-36EB-43F6-A2A4-1323C4A04F3D}"/>
              </a:ext>
            </a:extLst>
          </p:cNvPr>
          <p:cNvSpPr/>
          <p:nvPr/>
        </p:nvSpPr>
        <p:spPr bwMode="auto">
          <a:xfrm>
            <a:off x="127805" y="1739678"/>
            <a:ext cx="4324827" cy="4352974"/>
          </a:xfrm>
          <a:prstGeom prst="roundRect">
            <a:avLst/>
          </a:prstGeom>
          <a:solidFill>
            <a:schemeClr val="bg1">
              <a:lumMod val="85000"/>
            </a:schemeClr>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9" name="タイトル 1">
            <a:extLst>
              <a:ext uri="{FF2B5EF4-FFF2-40B4-BE49-F238E27FC236}">
                <a16:creationId xmlns:a16="http://schemas.microsoft.com/office/drawing/2014/main" id="{055A4F0E-2DE8-4C19-8A6C-D5BB7A84216A}"/>
              </a:ext>
            </a:extLst>
          </p:cNvPr>
          <p:cNvSpPr txBox="1">
            <a:spLocks/>
          </p:cNvSpPr>
          <p:nvPr/>
        </p:nvSpPr>
        <p:spPr bwMode="auto">
          <a:xfrm>
            <a:off x="1103148" y="1787333"/>
            <a:ext cx="2159710" cy="374661"/>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a:ea typeface="ＭＳ Ｐゴシック"/>
                <a:cs typeface="+mn-cs"/>
              </a:rPr>
              <a:t>企業目線</a:t>
            </a:r>
          </a:p>
        </p:txBody>
      </p:sp>
      <p:sp>
        <p:nvSpPr>
          <p:cNvPr id="69" name="角丸四角形 17">
            <a:extLst>
              <a:ext uri="{FF2B5EF4-FFF2-40B4-BE49-F238E27FC236}">
                <a16:creationId xmlns:a16="http://schemas.microsoft.com/office/drawing/2014/main" id="{7DE0A3DE-4D58-4540-992C-5674A82370A2}"/>
              </a:ext>
            </a:extLst>
          </p:cNvPr>
          <p:cNvSpPr/>
          <p:nvPr/>
        </p:nvSpPr>
        <p:spPr bwMode="auto">
          <a:xfrm>
            <a:off x="4956891" y="4063662"/>
            <a:ext cx="3473498" cy="446135"/>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0" name="角丸四角形 18">
            <a:extLst>
              <a:ext uri="{FF2B5EF4-FFF2-40B4-BE49-F238E27FC236}">
                <a16:creationId xmlns:a16="http://schemas.microsoft.com/office/drawing/2014/main" id="{F84C6D82-B2C1-4516-8ADD-C5A59C1B9B3B}"/>
              </a:ext>
            </a:extLst>
          </p:cNvPr>
          <p:cNvSpPr/>
          <p:nvPr/>
        </p:nvSpPr>
        <p:spPr bwMode="auto">
          <a:xfrm>
            <a:off x="4956891" y="4718120"/>
            <a:ext cx="3473498" cy="450227"/>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不要</a:t>
            </a:r>
            <a:r>
              <a:rPr kumimoji="0" lang="en-US" altLang="ja-JP" sz="2000" b="1" i="0" u="none" strike="noStrike" kern="0" cap="none" spc="0" normalizeH="0" baseline="0" noProof="0" dirty="0" err="1">
                <a:ln>
                  <a:noFill/>
                </a:ln>
                <a:solidFill>
                  <a:prstClr val="black"/>
                </a:solidFill>
                <a:effectLst/>
                <a:uLnTx/>
                <a:uFillTx/>
                <a:latin typeface="Arial"/>
                <a:ea typeface="ＭＳ Ｐゴシック"/>
                <a:cs typeface="+mn-cs"/>
              </a:rPr>
              <a:t>24H</a:t>
            </a: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コンビニモデル作成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1" name="角丸四角形 19">
            <a:extLst>
              <a:ext uri="{FF2B5EF4-FFF2-40B4-BE49-F238E27FC236}">
                <a16:creationId xmlns:a16="http://schemas.microsoft.com/office/drawing/2014/main" id="{3748944C-49DB-46BD-8FEE-B8D728F75AEB}"/>
              </a:ext>
            </a:extLst>
          </p:cNvPr>
          <p:cNvSpPr/>
          <p:nvPr/>
        </p:nvSpPr>
        <p:spPr bwMode="auto">
          <a:xfrm>
            <a:off x="4939954" y="5351251"/>
            <a:ext cx="3473498" cy="463174"/>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つくば市に適用</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6" name="下矢印 24">
            <a:extLst>
              <a:ext uri="{FF2B5EF4-FFF2-40B4-BE49-F238E27FC236}">
                <a16:creationId xmlns:a16="http://schemas.microsoft.com/office/drawing/2014/main" id="{E0F6204C-0732-41DF-A5A2-69E3483BC1EF}"/>
              </a:ext>
            </a:extLst>
          </p:cNvPr>
          <p:cNvSpPr/>
          <p:nvPr/>
        </p:nvSpPr>
        <p:spPr bwMode="auto">
          <a:xfrm>
            <a:off x="7176099" y="3754874"/>
            <a:ext cx="247449" cy="414525"/>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7" name="下矢印 26">
            <a:extLst>
              <a:ext uri="{FF2B5EF4-FFF2-40B4-BE49-F238E27FC236}">
                <a16:creationId xmlns:a16="http://schemas.microsoft.com/office/drawing/2014/main" id="{939AC75F-1C2E-4924-9BBE-C69D88759191}"/>
              </a:ext>
            </a:extLst>
          </p:cNvPr>
          <p:cNvSpPr/>
          <p:nvPr/>
        </p:nvSpPr>
        <p:spPr bwMode="auto">
          <a:xfrm>
            <a:off x="8012871" y="5168651"/>
            <a:ext cx="247449" cy="246427"/>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8" name="角丸四角形 27">
            <a:extLst>
              <a:ext uri="{FF2B5EF4-FFF2-40B4-BE49-F238E27FC236}">
                <a16:creationId xmlns:a16="http://schemas.microsoft.com/office/drawing/2014/main" id="{B6A47C31-0B84-45A9-A0AB-0BF83F210C6B}"/>
              </a:ext>
            </a:extLst>
          </p:cNvPr>
          <p:cNvSpPr/>
          <p:nvPr/>
        </p:nvSpPr>
        <p:spPr bwMode="auto">
          <a:xfrm>
            <a:off x="321483" y="6169460"/>
            <a:ext cx="8053927" cy="449549"/>
          </a:xfrm>
          <a:prstGeom prst="roundRect">
            <a:avLst/>
          </a:prstGeom>
          <a:solidFill>
            <a:srgbClr val="FF9900"/>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まとめ</a:t>
            </a:r>
          </a:p>
        </p:txBody>
      </p:sp>
      <p:sp>
        <p:nvSpPr>
          <p:cNvPr id="79" name="タイトル 1">
            <a:extLst>
              <a:ext uri="{FF2B5EF4-FFF2-40B4-BE49-F238E27FC236}">
                <a16:creationId xmlns:a16="http://schemas.microsoft.com/office/drawing/2014/main" id="{86EAE6B2-2B22-4C2B-B0EA-3B7DC5C8951C}"/>
              </a:ext>
            </a:extLst>
          </p:cNvPr>
          <p:cNvSpPr txBox="1">
            <a:spLocks/>
          </p:cNvSpPr>
          <p:nvPr/>
        </p:nvSpPr>
        <p:spPr bwMode="auto">
          <a:xfrm>
            <a:off x="5260219" y="1794279"/>
            <a:ext cx="2543508" cy="348369"/>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Arial"/>
                <a:ea typeface="ＭＳ Ｐゴシック"/>
                <a:cs typeface="+mn-cs"/>
              </a:rPr>
              <a:t>利用者目線</a:t>
            </a:r>
          </a:p>
        </p:txBody>
      </p:sp>
      <p:sp>
        <p:nvSpPr>
          <p:cNvPr id="80" name="下矢印 29">
            <a:extLst>
              <a:ext uri="{FF2B5EF4-FFF2-40B4-BE49-F238E27FC236}">
                <a16:creationId xmlns:a16="http://schemas.microsoft.com/office/drawing/2014/main" id="{3AFDA327-EA5F-4103-8153-0EEEA32285C5}"/>
              </a:ext>
            </a:extLst>
          </p:cNvPr>
          <p:cNvSpPr/>
          <p:nvPr/>
        </p:nvSpPr>
        <p:spPr bwMode="auto">
          <a:xfrm>
            <a:off x="8012871" y="5834661"/>
            <a:ext cx="247449" cy="44988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1" name="下矢印 30">
            <a:extLst>
              <a:ext uri="{FF2B5EF4-FFF2-40B4-BE49-F238E27FC236}">
                <a16:creationId xmlns:a16="http://schemas.microsoft.com/office/drawing/2014/main" id="{E8790341-1D04-4DA9-A426-9EDC73653707}"/>
              </a:ext>
            </a:extLst>
          </p:cNvPr>
          <p:cNvSpPr/>
          <p:nvPr/>
        </p:nvSpPr>
        <p:spPr bwMode="auto">
          <a:xfrm>
            <a:off x="298982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2" name="下矢印 27">
            <a:extLst>
              <a:ext uri="{FF2B5EF4-FFF2-40B4-BE49-F238E27FC236}">
                <a16:creationId xmlns:a16="http://schemas.microsoft.com/office/drawing/2014/main" id="{2F820028-1EEE-4B87-92CA-D58A9441AF30}"/>
              </a:ext>
            </a:extLst>
          </p:cNvPr>
          <p:cNvSpPr/>
          <p:nvPr/>
        </p:nvSpPr>
        <p:spPr bwMode="auto">
          <a:xfrm>
            <a:off x="68497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3" name="下矢印 32">
            <a:extLst>
              <a:ext uri="{FF2B5EF4-FFF2-40B4-BE49-F238E27FC236}">
                <a16:creationId xmlns:a16="http://schemas.microsoft.com/office/drawing/2014/main" id="{4C7B8046-78B1-40B7-86AB-6A692FE797DC}"/>
              </a:ext>
            </a:extLst>
          </p:cNvPr>
          <p:cNvSpPr/>
          <p:nvPr/>
        </p:nvSpPr>
        <p:spPr bwMode="auto">
          <a:xfrm>
            <a:off x="8012871" y="4532398"/>
            <a:ext cx="247449" cy="249463"/>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4" name="角丸四角形 5">
            <a:extLst>
              <a:ext uri="{FF2B5EF4-FFF2-40B4-BE49-F238E27FC236}">
                <a16:creationId xmlns:a16="http://schemas.microsoft.com/office/drawing/2014/main" id="{4A24E299-2CC8-4450-A461-63082231A489}"/>
              </a:ext>
            </a:extLst>
          </p:cNvPr>
          <p:cNvSpPr/>
          <p:nvPr/>
        </p:nvSpPr>
        <p:spPr bwMode="auto">
          <a:xfrm>
            <a:off x="314917" y="1081046"/>
            <a:ext cx="8115472" cy="495129"/>
          </a:xfrm>
          <a:prstGeom prst="roundRect">
            <a:avLst/>
          </a:prstGeom>
          <a:solidFill>
            <a:srgbClr val="003366"/>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既往研究レビュー</a:t>
            </a:r>
          </a:p>
        </p:txBody>
      </p:sp>
      <p:sp>
        <p:nvSpPr>
          <p:cNvPr id="50" name="下矢印 6">
            <a:extLst>
              <a:ext uri="{FF2B5EF4-FFF2-40B4-BE49-F238E27FC236}">
                <a16:creationId xmlns:a16="http://schemas.microsoft.com/office/drawing/2014/main" id="{911B28A2-D86B-4C6B-BF93-84F335D56E6C}"/>
              </a:ext>
            </a:extLst>
          </p:cNvPr>
          <p:cNvSpPr/>
          <p:nvPr/>
        </p:nvSpPr>
        <p:spPr bwMode="auto">
          <a:xfrm>
            <a:off x="1981845" y="1482396"/>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1" name="下矢印 33">
            <a:extLst>
              <a:ext uri="{FF2B5EF4-FFF2-40B4-BE49-F238E27FC236}">
                <a16:creationId xmlns:a16="http://schemas.microsoft.com/office/drawing/2014/main" id="{E8849442-95D4-46DE-BA19-358A9DBB0726}"/>
              </a:ext>
            </a:extLst>
          </p:cNvPr>
          <p:cNvSpPr/>
          <p:nvPr/>
        </p:nvSpPr>
        <p:spPr bwMode="auto">
          <a:xfrm>
            <a:off x="6475834" y="1479109"/>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B85DB437-7487-4D18-B533-B3C9F6371DBD}"/>
              </a:ext>
            </a:extLst>
          </p:cNvPr>
          <p:cNvSpPr txBox="1"/>
          <p:nvPr/>
        </p:nvSpPr>
        <p:spPr>
          <a:xfrm>
            <a:off x="0" y="77893"/>
            <a:ext cx="918051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white"/>
                </a:solidFill>
                <a:effectLst/>
                <a:uLnTx/>
                <a:uFillTx/>
                <a:latin typeface="+mj-ea"/>
                <a:ea typeface="+mj-ea"/>
                <a:cs typeface="+mn-cs"/>
              </a:rPr>
              <a:t>実習の</a:t>
            </a:r>
            <a:r>
              <a:rPr kumimoji="1" lang="ja-JP" altLang="en-US" sz="4000" b="1" i="0" u="none" strike="noStrike" kern="1200" cap="none" spc="0" normalizeH="0" baseline="0" noProof="0" dirty="0">
                <a:ln>
                  <a:noFill/>
                </a:ln>
                <a:solidFill>
                  <a:prstClr val="white"/>
                </a:solidFill>
                <a:effectLst/>
                <a:uLnTx/>
                <a:uFillTx/>
                <a:latin typeface="+mj-ea"/>
                <a:ea typeface="+mj-ea"/>
                <a:cs typeface="+mn-cs"/>
              </a:rPr>
              <a:t>流れ</a:t>
            </a:r>
          </a:p>
        </p:txBody>
      </p:sp>
      <p:sp>
        <p:nvSpPr>
          <p:cNvPr id="38" name="正方形/長方形 37">
            <a:extLst>
              <a:ext uri="{FF2B5EF4-FFF2-40B4-BE49-F238E27FC236}">
                <a16:creationId xmlns:a16="http://schemas.microsoft.com/office/drawing/2014/main" id="{441146A2-CA07-4CEB-908E-E99B05133235}"/>
              </a:ext>
            </a:extLst>
          </p:cNvPr>
          <p:cNvSpPr/>
          <p:nvPr/>
        </p:nvSpPr>
        <p:spPr>
          <a:xfrm>
            <a:off x="-2664837" y="3524446"/>
            <a:ext cx="522860" cy="308224"/>
          </a:xfrm>
          <a:prstGeom prst="rect">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43B17C36-21F9-48A9-8052-27806BC3A49E}"/>
              </a:ext>
            </a:extLst>
          </p:cNvPr>
          <p:cNvSpPr/>
          <p:nvPr/>
        </p:nvSpPr>
        <p:spPr>
          <a:xfrm>
            <a:off x="-1066789" y="3528367"/>
            <a:ext cx="522860" cy="308224"/>
          </a:xfrm>
          <a:prstGeom prst="rect">
            <a:avLst/>
          </a:prstGeom>
          <a:solidFill>
            <a:srgbClr val="99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999F4650-761F-4B5A-89B3-5669372190BB}"/>
              </a:ext>
            </a:extLst>
          </p:cNvPr>
          <p:cNvSpPr txBox="1"/>
          <p:nvPr/>
        </p:nvSpPr>
        <p:spPr>
          <a:xfrm>
            <a:off x="-1555500" y="1794279"/>
            <a:ext cx="13065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夜間</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営業停止の</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昼間の影響</a:t>
            </a:r>
          </a:p>
        </p:txBody>
      </p:sp>
      <p:sp>
        <p:nvSpPr>
          <p:cNvPr id="75" name="下矢印 23">
            <a:extLst>
              <a:ext uri="{FF2B5EF4-FFF2-40B4-BE49-F238E27FC236}">
                <a16:creationId xmlns:a16="http://schemas.microsoft.com/office/drawing/2014/main" id="{39F61959-0295-4110-B467-EDE0151A976E}"/>
              </a:ext>
            </a:extLst>
          </p:cNvPr>
          <p:cNvSpPr/>
          <p:nvPr/>
        </p:nvSpPr>
        <p:spPr bwMode="auto">
          <a:xfrm>
            <a:off x="5766494" y="3756594"/>
            <a:ext cx="247449" cy="42415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6" name="角丸四角形 15">
            <a:extLst>
              <a:ext uri="{FF2B5EF4-FFF2-40B4-BE49-F238E27FC236}">
                <a16:creationId xmlns:a16="http://schemas.microsoft.com/office/drawing/2014/main" id="{5BC49D9F-C176-4BDC-8421-7A4064B72EFA}"/>
              </a:ext>
            </a:extLst>
          </p:cNvPr>
          <p:cNvSpPr/>
          <p:nvPr/>
        </p:nvSpPr>
        <p:spPr bwMode="auto">
          <a:xfrm>
            <a:off x="1574006" y="4965572"/>
            <a:ext cx="2397478"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2" name="下矢印 20">
            <a:extLst>
              <a:ext uri="{FF2B5EF4-FFF2-40B4-BE49-F238E27FC236}">
                <a16:creationId xmlns:a16="http://schemas.microsoft.com/office/drawing/2014/main" id="{505BB7B2-D768-4AB3-8E59-4C39929DE580}"/>
              </a:ext>
            </a:extLst>
          </p:cNvPr>
          <p:cNvSpPr/>
          <p:nvPr/>
        </p:nvSpPr>
        <p:spPr bwMode="auto">
          <a:xfrm>
            <a:off x="770543" y="4574226"/>
            <a:ext cx="247449" cy="41574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3" name="下矢印 21">
            <a:extLst>
              <a:ext uri="{FF2B5EF4-FFF2-40B4-BE49-F238E27FC236}">
                <a16:creationId xmlns:a16="http://schemas.microsoft.com/office/drawing/2014/main" id="{E433785A-10D2-4D41-91E6-A2CF45EC9DB8}"/>
              </a:ext>
            </a:extLst>
          </p:cNvPr>
          <p:cNvSpPr/>
          <p:nvPr/>
        </p:nvSpPr>
        <p:spPr bwMode="auto">
          <a:xfrm>
            <a:off x="2164220" y="4572507"/>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4" name="下矢印 22">
            <a:extLst>
              <a:ext uri="{FF2B5EF4-FFF2-40B4-BE49-F238E27FC236}">
                <a16:creationId xmlns:a16="http://schemas.microsoft.com/office/drawing/2014/main" id="{7EF3E68A-E05C-4244-8479-665AB9C9A4FA}"/>
              </a:ext>
            </a:extLst>
          </p:cNvPr>
          <p:cNvSpPr/>
          <p:nvPr/>
        </p:nvSpPr>
        <p:spPr bwMode="auto">
          <a:xfrm>
            <a:off x="3465718" y="4558096"/>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1" name="角丸四角形 12">
            <a:extLst>
              <a:ext uri="{FF2B5EF4-FFF2-40B4-BE49-F238E27FC236}">
                <a16:creationId xmlns:a16="http://schemas.microsoft.com/office/drawing/2014/main" id="{E5D38576-0D0F-4037-B686-9C2A53F8CD11}"/>
              </a:ext>
            </a:extLst>
          </p:cNvPr>
          <p:cNvSpPr/>
          <p:nvPr/>
        </p:nvSpPr>
        <p:spPr bwMode="auto">
          <a:xfrm>
            <a:off x="314917" y="2286879"/>
            <a:ext cx="1158703" cy="2431240"/>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政府介入</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事例調査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p:txBody>
      </p:sp>
      <p:sp>
        <p:nvSpPr>
          <p:cNvPr id="63" name="角丸四角形 13">
            <a:extLst>
              <a:ext uri="{FF2B5EF4-FFF2-40B4-BE49-F238E27FC236}">
                <a16:creationId xmlns:a16="http://schemas.microsoft.com/office/drawing/2014/main" id="{3F7C1F05-32F5-4A5A-A617-20D45A5D23E2}"/>
              </a:ext>
            </a:extLst>
          </p:cNvPr>
          <p:cNvSpPr/>
          <p:nvPr/>
        </p:nvSpPr>
        <p:spPr bwMode="auto">
          <a:xfrm>
            <a:off x="1574006" y="2277144"/>
            <a:ext cx="1415814" cy="244097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コンビニ店長</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rPr>
              <a:t>ヒアリング</a:t>
            </a:r>
            <a:endParaRPr kumimoji="0" lang="en-US" altLang="ja-JP" sz="11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4" name="角丸四角形 14">
            <a:extLst>
              <a:ext uri="{FF2B5EF4-FFF2-40B4-BE49-F238E27FC236}">
                <a16:creationId xmlns:a16="http://schemas.microsoft.com/office/drawing/2014/main" id="{C8FC5427-74B0-4037-BD7C-43373F36A1EC}"/>
              </a:ext>
            </a:extLst>
          </p:cNvPr>
          <p:cNvSpPr/>
          <p:nvPr/>
        </p:nvSpPr>
        <p:spPr bwMode="auto">
          <a:xfrm>
            <a:off x="6847296" y="2286881"/>
            <a:ext cx="1586239" cy="1559445"/>
          </a:xfrm>
          <a:prstGeom prst="roundRect">
            <a:avLst/>
          </a:prstGeom>
          <a:solidFill>
            <a:schemeClr val="accent1">
              <a:lumMod val="50000"/>
            </a:schemeClr>
          </a:solidFill>
          <a:ln w="25400" cap="flat" cmpd="sng" algn="ctr">
            <a:solidFill>
              <a:schemeClr val="bg1"/>
            </a:solidFill>
            <a:prstDash val="solid"/>
          </a:ln>
          <a:effectLst/>
        </p:spPr>
        <p:txBody>
          <a:bodyPr wrap="none" l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データ収集</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0" name="角丸四角形 11">
            <a:extLst>
              <a:ext uri="{FF2B5EF4-FFF2-40B4-BE49-F238E27FC236}">
                <a16:creationId xmlns:a16="http://schemas.microsoft.com/office/drawing/2014/main" id="{4F817B10-850C-4CC4-B7D0-78FE8B96A72D}"/>
              </a:ext>
            </a:extLst>
          </p:cNvPr>
          <p:cNvSpPr/>
          <p:nvPr/>
        </p:nvSpPr>
        <p:spPr bwMode="auto">
          <a:xfrm>
            <a:off x="3062859" y="2286881"/>
            <a:ext cx="3638398" cy="155944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学生・高齢者アンケート</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3" name="円/楕円 52"/>
          <p:cNvSpPr/>
          <p:nvPr/>
        </p:nvSpPr>
        <p:spPr>
          <a:xfrm>
            <a:off x="5512030" y="2670274"/>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a:t>
            </a:r>
            <a:endParaRPr kumimoji="1" lang="en-US" altLang="ja-JP" sz="1600" dirty="0">
              <a:solidFill>
                <a:schemeClr val="tx1"/>
              </a:solidFill>
            </a:endParaRPr>
          </a:p>
          <a:p>
            <a:pPr algn="ctr"/>
            <a:r>
              <a:rPr kumimoji="1" lang="ja-JP" altLang="en-US" sz="1600" dirty="0">
                <a:solidFill>
                  <a:schemeClr val="tx1"/>
                </a:solidFill>
              </a:rPr>
              <a:t>住環境への</a:t>
            </a:r>
            <a:endParaRPr kumimoji="1" lang="en-US" altLang="ja-JP" sz="1600" dirty="0">
              <a:solidFill>
                <a:schemeClr val="tx1"/>
              </a:solidFill>
            </a:endParaRPr>
          </a:p>
          <a:p>
            <a:pPr algn="ctr"/>
            <a:r>
              <a:rPr kumimoji="1" lang="ja-JP" altLang="en-US" sz="1600" dirty="0">
                <a:solidFill>
                  <a:schemeClr val="tx1"/>
                </a:solidFill>
              </a:rPr>
              <a:t>影響認知</a:t>
            </a:r>
          </a:p>
        </p:txBody>
      </p:sp>
      <p:sp>
        <p:nvSpPr>
          <p:cNvPr id="48" name="角丸四角形 12">
            <a:extLst>
              <a:ext uri="{FF2B5EF4-FFF2-40B4-BE49-F238E27FC236}">
                <a16:creationId xmlns:a16="http://schemas.microsoft.com/office/drawing/2014/main" id="{E5D38576-0D0F-4037-B686-9C2A53F8CD11}"/>
              </a:ext>
            </a:extLst>
          </p:cNvPr>
          <p:cNvSpPr/>
          <p:nvPr/>
        </p:nvSpPr>
        <p:spPr bwMode="auto">
          <a:xfrm>
            <a:off x="3069514" y="2579142"/>
            <a:ext cx="1158703" cy="213952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2F859E7C-AFA9-49A2-BE44-6A56C9780018}"/>
              </a:ext>
            </a:extLst>
          </p:cNvPr>
          <p:cNvSpPr/>
          <p:nvPr/>
        </p:nvSpPr>
        <p:spPr>
          <a:xfrm>
            <a:off x="3099731" y="2569471"/>
            <a:ext cx="1284050" cy="1261960"/>
          </a:xfrm>
          <a:prstGeom prst="rect">
            <a:avLst/>
          </a:prstGeom>
          <a:solidFill>
            <a:srgbClr val="3C8C93"/>
          </a:solidFill>
          <a:ln>
            <a:solidFill>
              <a:srgbClr val="3C8C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49" name="円/楕円 48"/>
          <p:cNvSpPr/>
          <p:nvPr/>
        </p:nvSpPr>
        <p:spPr>
          <a:xfrm>
            <a:off x="3148157" y="264193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類似店舗</a:t>
            </a:r>
            <a:endParaRPr kumimoji="1" lang="en-US" altLang="ja-JP" sz="1600" dirty="0">
              <a:solidFill>
                <a:schemeClr val="tx1"/>
              </a:solidFill>
            </a:endParaRPr>
          </a:p>
          <a:p>
            <a:pPr algn="ctr"/>
            <a:r>
              <a:rPr kumimoji="1" lang="ja-JP" altLang="en-US" sz="1600" dirty="0">
                <a:solidFill>
                  <a:schemeClr val="tx1"/>
                </a:solidFill>
              </a:rPr>
              <a:t>営業時間</a:t>
            </a:r>
            <a:endParaRPr kumimoji="1" lang="en-US" altLang="ja-JP" sz="1600" dirty="0">
              <a:solidFill>
                <a:schemeClr val="tx1"/>
              </a:solidFill>
            </a:endParaRPr>
          </a:p>
          <a:p>
            <a:pPr algn="ctr"/>
            <a:r>
              <a:rPr kumimoji="1" lang="ja-JP" altLang="en-US" sz="1600" dirty="0">
                <a:solidFill>
                  <a:schemeClr val="tx1"/>
                </a:solidFill>
              </a:rPr>
              <a:t>認知度</a:t>
            </a:r>
          </a:p>
        </p:txBody>
      </p:sp>
      <p:sp>
        <p:nvSpPr>
          <p:cNvPr id="46" name="円/楕円 51">
            <a:extLst>
              <a:ext uri="{FF2B5EF4-FFF2-40B4-BE49-F238E27FC236}">
                <a16:creationId xmlns:a16="http://schemas.microsoft.com/office/drawing/2014/main" id="{7F66A61F-365E-477A-A03C-00C8C81EAC1F}"/>
              </a:ext>
            </a:extLst>
          </p:cNvPr>
          <p:cNvSpPr/>
          <p:nvPr/>
        </p:nvSpPr>
        <p:spPr>
          <a:xfrm>
            <a:off x="1761475" y="358000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 name="円/楕円 3"/>
          <p:cNvSpPr/>
          <p:nvPr/>
        </p:nvSpPr>
        <p:spPr>
          <a:xfrm>
            <a:off x="4328603" y="2670274"/>
            <a:ext cx="1037388"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52" name="円/楕円 51"/>
          <p:cNvSpPr/>
          <p:nvPr/>
        </p:nvSpPr>
        <p:spPr>
          <a:xfrm>
            <a:off x="3115421" y="3626572"/>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7" name="円/楕円 51">
            <a:extLst>
              <a:ext uri="{FF2B5EF4-FFF2-40B4-BE49-F238E27FC236}">
                <a16:creationId xmlns:a16="http://schemas.microsoft.com/office/drawing/2014/main" id="{21F70CD1-F897-4B0D-8831-93A1CB1619BB}"/>
              </a:ext>
            </a:extLst>
          </p:cNvPr>
          <p:cNvSpPr/>
          <p:nvPr/>
        </p:nvSpPr>
        <p:spPr>
          <a:xfrm>
            <a:off x="370482" y="3570623"/>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457200">
              <a:defRPr/>
            </a:pPr>
            <a:r>
              <a:rPr kumimoji="0" lang="ja-JP" altLang="en-US" sz="1600" dirty="0">
                <a:solidFill>
                  <a:prstClr val="black"/>
                </a:solidFill>
                <a:latin typeface="+mj-lt"/>
                <a:ea typeface="游ゴシック" panose="020B0400000000000000" pitchFamily="50" charset="-128"/>
              </a:rPr>
              <a:t>政府介入</a:t>
            </a:r>
            <a:endParaRPr kumimoji="0" lang="en-US" altLang="ja-JP" sz="1600" dirty="0">
              <a:solidFill>
                <a:prstClr val="black"/>
              </a:solidFill>
              <a:latin typeface="+mj-lt"/>
              <a:ea typeface="游ゴシック" panose="020B0400000000000000" pitchFamily="50" charset="-128"/>
            </a:endParaRPr>
          </a:p>
          <a:p>
            <a:pPr lvl="0" algn="ctr" defTabSz="457200">
              <a:defRPr/>
            </a:pPr>
            <a:r>
              <a:rPr kumimoji="0" lang="ja-JP" altLang="en-US" sz="1600" dirty="0">
                <a:solidFill>
                  <a:prstClr val="black"/>
                </a:solidFill>
                <a:latin typeface="+mj-lt"/>
                <a:ea typeface="游ゴシック" panose="020B0400000000000000" pitchFamily="50" charset="-128"/>
              </a:rPr>
              <a:t>の是非</a:t>
            </a:r>
            <a:endParaRPr kumimoji="0" lang="en-US" altLang="ja-JP" sz="1600" dirty="0">
              <a:solidFill>
                <a:prstClr val="black"/>
              </a:solidFill>
              <a:latin typeface="+mj-lt"/>
              <a:ea typeface="游ゴシック" panose="020B0400000000000000" pitchFamily="50" charset="-128"/>
            </a:endParaRPr>
          </a:p>
          <a:p>
            <a:pPr lvl="0" algn="ctr" defTabSz="457200">
              <a:defRPr/>
            </a:pPr>
            <a:r>
              <a:rPr kumimoji="0" lang="ja-JP" altLang="en-US" sz="1600" dirty="0">
                <a:solidFill>
                  <a:prstClr val="black"/>
                </a:solidFill>
                <a:latin typeface="+mj-lt"/>
                <a:ea typeface="游ゴシック" panose="020B0400000000000000" pitchFamily="50" charset="-128"/>
              </a:rPr>
              <a:t>を検討</a:t>
            </a:r>
            <a:endParaRPr lang="ja-JP" altLang="en-US" sz="1600" dirty="0">
              <a:solidFill>
                <a:prstClr val="black"/>
              </a:solidFill>
              <a:latin typeface="+mj-lt"/>
              <a:ea typeface="游ゴシック" panose="020B0400000000000000" pitchFamily="50" charset="-128"/>
            </a:endParaRPr>
          </a:p>
        </p:txBody>
      </p:sp>
      <p:sp>
        <p:nvSpPr>
          <p:cNvPr id="57" name="円/楕円 52">
            <a:extLst>
              <a:ext uri="{FF2B5EF4-FFF2-40B4-BE49-F238E27FC236}">
                <a16:creationId xmlns:a16="http://schemas.microsoft.com/office/drawing/2014/main" id="{BED7EF4F-857A-4605-A2E6-7635D7C700D8}"/>
              </a:ext>
            </a:extLst>
          </p:cNvPr>
          <p:cNvSpPr/>
          <p:nvPr/>
        </p:nvSpPr>
        <p:spPr>
          <a:xfrm>
            <a:off x="7058904" y="3242717"/>
            <a:ext cx="1221545" cy="56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周辺住環境</a:t>
            </a:r>
            <a:endParaRPr kumimoji="1" lang="en-US" altLang="ja-JP" sz="1600" dirty="0">
              <a:solidFill>
                <a:schemeClr val="tx1"/>
              </a:solidFill>
            </a:endParaRPr>
          </a:p>
          <a:p>
            <a:pPr algn="ctr"/>
            <a:r>
              <a:rPr kumimoji="1" lang="ja-JP" altLang="en-US" sz="1600" dirty="0">
                <a:solidFill>
                  <a:schemeClr val="tx1"/>
                </a:solidFill>
              </a:rPr>
              <a:t>への影響</a:t>
            </a:r>
          </a:p>
        </p:txBody>
      </p:sp>
      <p:sp>
        <p:nvSpPr>
          <p:cNvPr id="62" name="円/楕円 3">
            <a:extLst>
              <a:ext uri="{FF2B5EF4-FFF2-40B4-BE49-F238E27FC236}">
                <a16:creationId xmlns:a16="http://schemas.microsoft.com/office/drawing/2014/main" id="{1171C697-B5C6-4C24-B84F-6729D2A874B6}"/>
              </a:ext>
            </a:extLst>
          </p:cNvPr>
          <p:cNvSpPr/>
          <p:nvPr/>
        </p:nvSpPr>
        <p:spPr>
          <a:xfrm>
            <a:off x="7078568" y="2643007"/>
            <a:ext cx="1201881" cy="57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68" name="角丸四角形 16">
            <a:extLst>
              <a:ext uri="{FF2B5EF4-FFF2-40B4-BE49-F238E27FC236}">
                <a16:creationId xmlns:a16="http://schemas.microsoft.com/office/drawing/2014/main" id="{60D6A4D5-C629-433C-991E-D356F3B485AA}"/>
              </a:ext>
            </a:extLst>
          </p:cNvPr>
          <p:cNvSpPr/>
          <p:nvPr/>
        </p:nvSpPr>
        <p:spPr bwMode="auto">
          <a:xfrm>
            <a:off x="314917" y="4485128"/>
            <a:ext cx="1914377" cy="1516735"/>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black"/>
                </a:solidFill>
                <a:effectLst/>
                <a:uLnTx/>
                <a:uFillTx/>
                <a:latin typeface="Arial"/>
                <a:ea typeface="ＭＳ Ｐゴシック"/>
                <a:cs typeface="+mn-cs"/>
              </a:rPr>
              <a:t>検証</a:t>
            </a:r>
            <a:endParaRPr kumimoji="0" lang="en-US" altLang="ja-JP" sz="28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5" name="吹き出し: 四角形 54">
            <a:extLst>
              <a:ext uri="{FF2B5EF4-FFF2-40B4-BE49-F238E27FC236}">
                <a16:creationId xmlns:a16="http://schemas.microsoft.com/office/drawing/2014/main" id="{0619651D-67AE-4BA4-8BC3-6E41ADB82DE2}"/>
              </a:ext>
            </a:extLst>
          </p:cNvPr>
          <p:cNvSpPr/>
          <p:nvPr/>
        </p:nvSpPr>
        <p:spPr>
          <a:xfrm>
            <a:off x="2385505" y="4708824"/>
            <a:ext cx="2159710" cy="1412849"/>
          </a:xfrm>
          <a:prstGeom prst="wedgeRectCallout">
            <a:avLst>
              <a:gd name="adj1" fmla="val -67826"/>
              <a:gd name="adj2" fmla="val -25838"/>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政府がコンビニの</a:t>
            </a:r>
            <a:r>
              <a:rPr kumimoji="0" lang="en-US" altLang="ja-JP"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24</a:t>
            </a:r>
            <a:r>
              <a:rPr kumimoji="0" lang="ja-JP" altLang="en-US"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時間営業問題に</a:t>
            </a:r>
            <a:r>
              <a:rPr kumimoji="0" lang="ja-JP" altLang="en-US" sz="18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rPr>
              <a:t>介入</a:t>
            </a:r>
            <a:r>
              <a:rPr kumimoji="0" lang="ja-JP" altLang="en-US" b="1" dirty="0">
                <a:solidFill>
                  <a:srgbClr val="FF9900"/>
                </a:solidFill>
                <a:latin typeface="Arial" panose="020B0604020202020204" pitchFamily="34" charset="0"/>
                <a:ea typeface="游ゴシック" panose="020B0400000000000000" pitchFamily="50" charset="-128"/>
                <a:cs typeface="Arial" panose="020B0604020202020204" pitchFamily="34" charset="0"/>
              </a:rPr>
              <a:t>した効果を</a:t>
            </a:r>
            <a:endParaRPr kumimoji="0" lang="en-US" altLang="ja-JP" b="1" dirty="0">
              <a:solidFill>
                <a:srgbClr val="FF9900"/>
              </a:solidFill>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検証</a:t>
            </a:r>
          </a:p>
        </p:txBody>
      </p:sp>
      <p:sp>
        <p:nvSpPr>
          <p:cNvPr id="2" name="スライド番号プレースホルダー 1">
            <a:extLst>
              <a:ext uri="{FF2B5EF4-FFF2-40B4-BE49-F238E27FC236}">
                <a16:creationId xmlns:a16="http://schemas.microsoft.com/office/drawing/2014/main" id="{06F26218-8A3C-461E-B2D2-D7E4403BA0C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40442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p:cNvGrpSpPr>
            <a:grpSpLocks/>
          </p:cNvGrpSpPr>
          <p:nvPr/>
        </p:nvGrpSpPr>
        <p:grpSpPr bwMode="auto">
          <a:xfrm>
            <a:off x="0" y="-26988"/>
            <a:ext cx="9180513" cy="981076"/>
            <a:chOff x="0" y="0"/>
            <a:chExt cx="5760" cy="618"/>
          </a:xfrm>
        </p:grpSpPr>
        <p:sp>
          <p:nvSpPr>
            <p:cNvPr id="36"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7"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0"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4400" b="1" i="0" u="none" strike="noStrike" kern="0" cap="none" spc="0" normalizeH="0" baseline="0" noProof="0" dirty="0">
              <a:ln>
                <a:noFill/>
              </a:ln>
              <a:solidFill>
                <a:prstClr val="white"/>
              </a:solidFill>
              <a:effectLst/>
              <a:uLnTx/>
              <a:uFillTx/>
              <a:latin typeface="Calibri Light" panose="020F0302020204030204"/>
              <a:ea typeface="游ゴシック Light" panose="020B0300000000000000" pitchFamily="50" charset="-128"/>
              <a:cs typeface="+mj-cs"/>
            </a:endParaRPr>
          </a:p>
        </p:txBody>
      </p:sp>
      <p:sp>
        <p:nvSpPr>
          <p:cNvPr id="54" name="角丸四角形 7">
            <a:extLst>
              <a:ext uri="{FF2B5EF4-FFF2-40B4-BE49-F238E27FC236}">
                <a16:creationId xmlns:a16="http://schemas.microsoft.com/office/drawing/2014/main" id="{3D96C8D7-BAD0-4A79-A8BF-E946AA9DC3E7}"/>
              </a:ext>
            </a:extLst>
          </p:cNvPr>
          <p:cNvSpPr/>
          <p:nvPr/>
        </p:nvSpPr>
        <p:spPr bwMode="auto">
          <a:xfrm>
            <a:off x="4598671" y="1739678"/>
            <a:ext cx="4038410" cy="4352974"/>
          </a:xfrm>
          <a:prstGeom prst="roundRect">
            <a:avLst/>
          </a:prstGeom>
          <a:solidFill>
            <a:schemeClr val="tx1">
              <a:lumMod val="50000"/>
              <a:lumOff val="50000"/>
            </a:schemeClr>
          </a:solidFill>
          <a:ln w="25400" cap="flat" cmpd="sng" algn="ctr">
            <a:solidFill>
              <a:srgbClr val="D2DEEF"/>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8" name="角丸四角形 9">
            <a:extLst>
              <a:ext uri="{FF2B5EF4-FFF2-40B4-BE49-F238E27FC236}">
                <a16:creationId xmlns:a16="http://schemas.microsoft.com/office/drawing/2014/main" id="{5A73EB9F-36EB-43F6-A2A4-1323C4A04F3D}"/>
              </a:ext>
            </a:extLst>
          </p:cNvPr>
          <p:cNvSpPr/>
          <p:nvPr/>
        </p:nvSpPr>
        <p:spPr bwMode="auto">
          <a:xfrm>
            <a:off x="127805" y="1739678"/>
            <a:ext cx="4324827" cy="4352974"/>
          </a:xfrm>
          <a:prstGeom prst="roundRect">
            <a:avLst/>
          </a:prstGeom>
          <a:solidFill>
            <a:schemeClr val="bg1">
              <a:lumMod val="85000"/>
            </a:schemeClr>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9" name="タイトル 1">
            <a:extLst>
              <a:ext uri="{FF2B5EF4-FFF2-40B4-BE49-F238E27FC236}">
                <a16:creationId xmlns:a16="http://schemas.microsoft.com/office/drawing/2014/main" id="{055A4F0E-2DE8-4C19-8A6C-D5BB7A84216A}"/>
              </a:ext>
            </a:extLst>
          </p:cNvPr>
          <p:cNvSpPr txBox="1">
            <a:spLocks/>
          </p:cNvSpPr>
          <p:nvPr/>
        </p:nvSpPr>
        <p:spPr bwMode="auto">
          <a:xfrm>
            <a:off x="1103148" y="1787333"/>
            <a:ext cx="2159710" cy="374661"/>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a:ea typeface="ＭＳ Ｐゴシック"/>
                <a:cs typeface="+mn-cs"/>
              </a:rPr>
              <a:t>企業目線</a:t>
            </a:r>
          </a:p>
        </p:txBody>
      </p:sp>
      <p:sp>
        <p:nvSpPr>
          <p:cNvPr id="69" name="角丸四角形 17">
            <a:extLst>
              <a:ext uri="{FF2B5EF4-FFF2-40B4-BE49-F238E27FC236}">
                <a16:creationId xmlns:a16="http://schemas.microsoft.com/office/drawing/2014/main" id="{7DE0A3DE-4D58-4540-992C-5674A82370A2}"/>
              </a:ext>
            </a:extLst>
          </p:cNvPr>
          <p:cNvSpPr/>
          <p:nvPr/>
        </p:nvSpPr>
        <p:spPr bwMode="auto">
          <a:xfrm>
            <a:off x="4956891" y="4063662"/>
            <a:ext cx="3473498" cy="446135"/>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0" name="角丸四角形 18">
            <a:extLst>
              <a:ext uri="{FF2B5EF4-FFF2-40B4-BE49-F238E27FC236}">
                <a16:creationId xmlns:a16="http://schemas.microsoft.com/office/drawing/2014/main" id="{F84C6D82-B2C1-4516-8ADD-C5A59C1B9B3B}"/>
              </a:ext>
            </a:extLst>
          </p:cNvPr>
          <p:cNvSpPr/>
          <p:nvPr/>
        </p:nvSpPr>
        <p:spPr bwMode="auto">
          <a:xfrm>
            <a:off x="4956891" y="4718120"/>
            <a:ext cx="3473498" cy="450227"/>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不要</a:t>
            </a:r>
            <a:r>
              <a:rPr kumimoji="0" lang="en-US" altLang="ja-JP" sz="2000" b="1" i="0" u="none" strike="noStrike" kern="0" cap="none" spc="0" normalizeH="0" baseline="0" noProof="0" dirty="0" err="1">
                <a:ln>
                  <a:noFill/>
                </a:ln>
                <a:solidFill>
                  <a:prstClr val="black"/>
                </a:solidFill>
                <a:effectLst/>
                <a:uLnTx/>
                <a:uFillTx/>
                <a:latin typeface="Arial"/>
                <a:ea typeface="ＭＳ Ｐゴシック"/>
                <a:cs typeface="+mn-cs"/>
              </a:rPr>
              <a:t>24H</a:t>
            </a: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コンビニモデル作成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1" name="角丸四角形 19">
            <a:extLst>
              <a:ext uri="{FF2B5EF4-FFF2-40B4-BE49-F238E27FC236}">
                <a16:creationId xmlns:a16="http://schemas.microsoft.com/office/drawing/2014/main" id="{3748944C-49DB-46BD-8FEE-B8D728F75AEB}"/>
              </a:ext>
            </a:extLst>
          </p:cNvPr>
          <p:cNvSpPr/>
          <p:nvPr/>
        </p:nvSpPr>
        <p:spPr bwMode="auto">
          <a:xfrm>
            <a:off x="4939954" y="5351251"/>
            <a:ext cx="3473498" cy="463174"/>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つくば市に適用</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6" name="下矢印 24">
            <a:extLst>
              <a:ext uri="{FF2B5EF4-FFF2-40B4-BE49-F238E27FC236}">
                <a16:creationId xmlns:a16="http://schemas.microsoft.com/office/drawing/2014/main" id="{E0F6204C-0732-41DF-A5A2-69E3483BC1EF}"/>
              </a:ext>
            </a:extLst>
          </p:cNvPr>
          <p:cNvSpPr/>
          <p:nvPr/>
        </p:nvSpPr>
        <p:spPr bwMode="auto">
          <a:xfrm>
            <a:off x="7176099" y="3754874"/>
            <a:ext cx="247449" cy="414525"/>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7" name="下矢印 26">
            <a:extLst>
              <a:ext uri="{FF2B5EF4-FFF2-40B4-BE49-F238E27FC236}">
                <a16:creationId xmlns:a16="http://schemas.microsoft.com/office/drawing/2014/main" id="{939AC75F-1C2E-4924-9BBE-C69D88759191}"/>
              </a:ext>
            </a:extLst>
          </p:cNvPr>
          <p:cNvSpPr/>
          <p:nvPr/>
        </p:nvSpPr>
        <p:spPr bwMode="auto">
          <a:xfrm>
            <a:off x="8012871" y="5168651"/>
            <a:ext cx="247449" cy="246427"/>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8" name="角丸四角形 27">
            <a:extLst>
              <a:ext uri="{FF2B5EF4-FFF2-40B4-BE49-F238E27FC236}">
                <a16:creationId xmlns:a16="http://schemas.microsoft.com/office/drawing/2014/main" id="{B6A47C31-0B84-45A9-A0AB-0BF83F210C6B}"/>
              </a:ext>
            </a:extLst>
          </p:cNvPr>
          <p:cNvSpPr/>
          <p:nvPr/>
        </p:nvSpPr>
        <p:spPr bwMode="auto">
          <a:xfrm>
            <a:off x="321483" y="6169460"/>
            <a:ext cx="8053927" cy="449549"/>
          </a:xfrm>
          <a:prstGeom prst="roundRect">
            <a:avLst/>
          </a:prstGeom>
          <a:solidFill>
            <a:srgbClr val="FF9900"/>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まとめ</a:t>
            </a:r>
          </a:p>
        </p:txBody>
      </p:sp>
      <p:sp>
        <p:nvSpPr>
          <p:cNvPr id="79" name="タイトル 1">
            <a:extLst>
              <a:ext uri="{FF2B5EF4-FFF2-40B4-BE49-F238E27FC236}">
                <a16:creationId xmlns:a16="http://schemas.microsoft.com/office/drawing/2014/main" id="{86EAE6B2-2B22-4C2B-B0EA-3B7DC5C8951C}"/>
              </a:ext>
            </a:extLst>
          </p:cNvPr>
          <p:cNvSpPr txBox="1">
            <a:spLocks/>
          </p:cNvSpPr>
          <p:nvPr/>
        </p:nvSpPr>
        <p:spPr bwMode="auto">
          <a:xfrm>
            <a:off x="5260219" y="1794279"/>
            <a:ext cx="2543508" cy="348369"/>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Arial"/>
                <a:ea typeface="ＭＳ Ｐゴシック"/>
                <a:cs typeface="+mn-cs"/>
              </a:rPr>
              <a:t>利用者目線</a:t>
            </a:r>
          </a:p>
        </p:txBody>
      </p:sp>
      <p:sp>
        <p:nvSpPr>
          <p:cNvPr id="80" name="下矢印 29">
            <a:extLst>
              <a:ext uri="{FF2B5EF4-FFF2-40B4-BE49-F238E27FC236}">
                <a16:creationId xmlns:a16="http://schemas.microsoft.com/office/drawing/2014/main" id="{3AFDA327-EA5F-4103-8153-0EEEA32285C5}"/>
              </a:ext>
            </a:extLst>
          </p:cNvPr>
          <p:cNvSpPr/>
          <p:nvPr/>
        </p:nvSpPr>
        <p:spPr bwMode="auto">
          <a:xfrm>
            <a:off x="8012871" y="5834661"/>
            <a:ext cx="247449" cy="44988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1" name="下矢印 30">
            <a:extLst>
              <a:ext uri="{FF2B5EF4-FFF2-40B4-BE49-F238E27FC236}">
                <a16:creationId xmlns:a16="http://schemas.microsoft.com/office/drawing/2014/main" id="{E8790341-1D04-4DA9-A426-9EDC73653707}"/>
              </a:ext>
            </a:extLst>
          </p:cNvPr>
          <p:cNvSpPr/>
          <p:nvPr/>
        </p:nvSpPr>
        <p:spPr bwMode="auto">
          <a:xfrm>
            <a:off x="298982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2" name="下矢印 27">
            <a:extLst>
              <a:ext uri="{FF2B5EF4-FFF2-40B4-BE49-F238E27FC236}">
                <a16:creationId xmlns:a16="http://schemas.microsoft.com/office/drawing/2014/main" id="{2F820028-1EEE-4B87-92CA-D58A9441AF30}"/>
              </a:ext>
            </a:extLst>
          </p:cNvPr>
          <p:cNvSpPr/>
          <p:nvPr/>
        </p:nvSpPr>
        <p:spPr bwMode="auto">
          <a:xfrm>
            <a:off x="68497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3" name="下矢印 32">
            <a:extLst>
              <a:ext uri="{FF2B5EF4-FFF2-40B4-BE49-F238E27FC236}">
                <a16:creationId xmlns:a16="http://schemas.microsoft.com/office/drawing/2014/main" id="{4C7B8046-78B1-40B7-86AB-6A692FE797DC}"/>
              </a:ext>
            </a:extLst>
          </p:cNvPr>
          <p:cNvSpPr/>
          <p:nvPr/>
        </p:nvSpPr>
        <p:spPr bwMode="auto">
          <a:xfrm>
            <a:off x="8012871" y="4532398"/>
            <a:ext cx="247449" cy="249463"/>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4" name="角丸四角形 5">
            <a:extLst>
              <a:ext uri="{FF2B5EF4-FFF2-40B4-BE49-F238E27FC236}">
                <a16:creationId xmlns:a16="http://schemas.microsoft.com/office/drawing/2014/main" id="{4A24E299-2CC8-4450-A461-63082231A489}"/>
              </a:ext>
            </a:extLst>
          </p:cNvPr>
          <p:cNvSpPr/>
          <p:nvPr/>
        </p:nvSpPr>
        <p:spPr bwMode="auto">
          <a:xfrm>
            <a:off x="314917" y="1081046"/>
            <a:ext cx="8115472" cy="495129"/>
          </a:xfrm>
          <a:prstGeom prst="roundRect">
            <a:avLst/>
          </a:prstGeom>
          <a:solidFill>
            <a:srgbClr val="003366"/>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既往研究レビュー</a:t>
            </a:r>
          </a:p>
        </p:txBody>
      </p:sp>
      <p:sp>
        <p:nvSpPr>
          <p:cNvPr id="50" name="下矢印 6">
            <a:extLst>
              <a:ext uri="{FF2B5EF4-FFF2-40B4-BE49-F238E27FC236}">
                <a16:creationId xmlns:a16="http://schemas.microsoft.com/office/drawing/2014/main" id="{911B28A2-D86B-4C6B-BF93-84F335D56E6C}"/>
              </a:ext>
            </a:extLst>
          </p:cNvPr>
          <p:cNvSpPr/>
          <p:nvPr/>
        </p:nvSpPr>
        <p:spPr bwMode="auto">
          <a:xfrm>
            <a:off x="1981845" y="1482396"/>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1" name="下矢印 33">
            <a:extLst>
              <a:ext uri="{FF2B5EF4-FFF2-40B4-BE49-F238E27FC236}">
                <a16:creationId xmlns:a16="http://schemas.microsoft.com/office/drawing/2014/main" id="{E8849442-95D4-46DE-BA19-358A9DBB0726}"/>
              </a:ext>
            </a:extLst>
          </p:cNvPr>
          <p:cNvSpPr/>
          <p:nvPr/>
        </p:nvSpPr>
        <p:spPr bwMode="auto">
          <a:xfrm>
            <a:off x="6475834" y="1479109"/>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B85DB437-7487-4D18-B533-B3C9F6371DBD}"/>
              </a:ext>
            </a:extLst>
          </p:cNvPr>
          <p:cNvSpPr txBox="1"/>
          <p:nvPr/>
        </p:nvSpPr>
        <p:spPr>
          <a:xfrm>
            <a:off x="0" y="77893"/>
            <a:ext cx="918051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white"/>
                </a:solidFill>
                <a:effectLst/>
                <a:uLnTx/>
                <a:uFillTx/>
                <a:latin typeface="+mj-ea"/>
                <a:ea typeface="+mj-ea"/>
                <a:cs typeface="+mn-cs"/>
              </a:rPr>
              <a:t>実習の</a:t>
            </a:r>
            <a:r>
              <a:rPr kumimoji="1" lang="ja-JP" altLang="en-US" sz="4000" b="1" i="0" u="none" strike="noStrike" kern="1200" cap="none" spc="0" normalizeH="0" baseline="0" noProof="0" dirty="0">
                <a:ln>
                  <a:noFill/>
                </a:ln>
                <a:solidFill>
                  <a:prstClr val="white"/>
                </a:solidFill>
                <a:effectLst/>
                <a:uLnTx/>
                <a:uFillTx/>
                <a:latin typeface="+mj-ea"/>
                <a:ea typeface="+mj-ea"/>
                <a:cs typeface="+mn-cs"/>
              </a:rPr>
              <a:t>流れ</a:t>
            </a:r>
          </a:p>
        </p:txBody>
      </p:sp>
      <p:sp>
        <p:nvSpPr>
          <p:cNvPr id="38" name="正方形/長方形 37">
            <a:extLst>
              <a:ext uri="{FF2B5EF4-FFF2-40B4-BE49-F238E27FC236}">
                <a16:creationId xmlns:a16="http://schemas.microsoft.com/office/drawing/2014/main" id="{441146A2-CA07-4CEB-908E-E99B05133235}"/>
              </a:ext>
            </a:extLst>
          </p:cNvPr>
          <p:cNvSpPr/>
          <p:nvPr/>
        </p:nvSpPr>
        <p:spPr>
          <a:xfrm>
            <a:off x="-2664837" y="3524446"/>
            <a:ext cx="522860" cy="308224"/>
          </a:xfrm>
          <a:prstGeom prst="rect">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43B17C36-21F9-48A9-8052-27806BC3A49E}"/>
              </a:ext>
            </a:extLst>
          </p:cNvPr>
          <p:cNvSpPr/>
          <p:nvPr/>
        </p:nvSpPr>
        <p:spPr>
          <a:xfrm>
            <a:off x="-1066789" y="3528367"/>
            <a:ext cx="522860" cy="308224"/>
          </a:xfrm>
          <a:prstGeom prst="rect">
            <a:avLst/>
          </a:prstGeom>
          <a:solidFill>
            <a:srgbClr val="99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999F4650-761F-4B5A-89B3-5669372190BB}"/>
              </a:ext>
            </a:extLst>
          </p:cNvPr>
          <p:cNvSpPr txBox="1"/>
          <p:nvPr/>
        </p:nvSpPr>
        <p:spPr>
          <a:xfrm>
            <a:off x="-1555500" y="1794279"/>
            <a:ext cx="13065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夜間</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営業停止の</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昼間の影響</a:t>
            </a:r>
          </a:p>
        </p:txBody>
      </p:sp>
      <p:sp>
        <p:nvSpPr>
          <p:cNvPr id="75" name="下矢印 23">
            <a:extLst>
              <a:ext uri="{FF2B5EF4-FFF2-40B4-BE49-F238E27FC236}">
                <a16:creationId xmlns:a16="http://schemas.microsoft.com/office/drawing/2014/main" id="{39F61959-0295-4110-B467-EDE0151A976E}"/>
              </a:ext>
            </a:extLst>
          </p:cNvPr>
          <p:cNvSpPr/>
          <p:nvPr/>
        </p:nvSpPr>
        <p:spPr bwMode="auto">
          <a:xfrm>
            <a:off x="5766494" y="3756594"/>
            <a:ext cx="247449" cy="42415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6" name="角丸四角形 15">
            <a:extLst>
              <a:ext uri="{FF2B5EF4-FFF2-40B4-BE49-F238E27FC236}">
                <a16:creationId xmlns:a16="http://schemas.microsoft.com/office/drawing/2014/main" id="{5BC49D9F-C176-4BDC-8421-7A4064B72EFA}"/>
              </a:ext>
            </a:extLst>
          </p:cNvPr>
          <p:cNvSpPr/>
          <p:nvPr/>
        </p:nvSpPr>
        <p:spPr bwMode="auto">
          <a:xfrm>
            <a:off x="1574006" y="4965572"/>
            <a:ext cx="2397478"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8" name="角丸四角形 16">
            <a:extLst>
              <a:ext uri="{FF2B5EF4-FFF2-40B4-BE49-F238E27FC236}">
                <a16:creationId xmlns:a16="http://schemas.microsoft.com/office/drawing/2014/main" id="{60D6A4D5-C629-433C-991E-D356F3B485AA}"/>
              </a:ext>
            </a:extLst>
          </p:cNvPr>
          <p:cNvSpPr/>
          <p:nvPr/>
        </p:nvSpPr>
        <p:spPr bwMode="auto">
          <a:xfrm>
            <a:off x="314917" y="4965572"/>
            <a:ext cx="1158703"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検証</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2" name="下矢印 20">
            <a:extLst>
              <a:ext uri="{FF2B5EF4-FFF2-40B4-BE49-F238E27FC236}">
                <a16:creationId xmlns:a16="http://schemas.microsoft.com/office/drawing/2014/main" id="{505BB7B2-D768-4AB3-8E59-4C39929DE580}"/>
              </a:ext>
            </a:extLst>
          </p:cNvPr>
          <p:cNvSpPr/>
          <p:nvPr/>
        </p:nvSpPr>
        <p:spPr bwMode="auto">
          <a:xfrm>
            <a:off x="770543" y="4574226"/>
            <a:ext cx="247449" cy="41574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3" name="下矢印 21">
            <a:extLst>
              <a:ext uri="{FF2B5EF4-FFF2-40B4-BE49-F238E27FC236}">
                <a16:creationId xmlns:a16="http://schemas.microsoft.com/office/drawing/2014/main" id="{E433785A-10D2-4D41-91E6-A2CF45EC9DB8}"/>
              </a:ext>
            </a:extLst>
          </p:cNvPr>
          <p:cNvSpPr/>
          <p:nvPr/>
        </p:nvSpPr>
        <p:spPr bwMode="auto">
          <a:xfrm>
            <a:off x="2164220" y="4572507"/>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4" name="下矢印 22">
            <a:extLst>
              <a:ext uri="{FF2B5EF4-FFF2-40B4-BE49-F238E27FC236}">
                <a16:creationId xmlns:a16="http://schemas.microsoft.com/office/drawing/2014/main" id="{7EF3E68A-E05C-4244-8479-665AB9C9A4FA}"/>
              </a:ext>
            </a:extLst>
          </p:cNvPr>
          <p:cNvSpPr/>
          <p:nvPr/>
        </p:nvSpPr>
        <p:spPr bwMode="auto">
          <a:xfrm>
            <a:off x="3465718" y="4558096"/>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1" name="角丸四角形 12">
            <a:extLst>
              <a:ext uri="{FF2B5EF4-FFF2-40B4-BE49-F238E27FC236}">
                <a16:creationId xmlns:a16="http://schemas.microsoft.com/office/drawing/2014/main" id="{E5D38576-0D0F-4037-B686-9C2A53F8CD11}"/>
              </a:ext>
            </a:extLst>
          </p:cNvPr>
          <p:cNvSpPr/>
          <p:nvPr/>
        </p:nvSpPr>
        <p:spPr bwMode="auto">
          <a:xfrm>
            <a:off x="314917" y="2286879"/>
            <a:ext cx="1158703" cy="2431240"/>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政府介入</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事例調査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p:txBody>
      </p:sp>
      <p:sp>
        <p:nvSpPr>
          <p:cNvPr id="64" name="角丸四角形 14">
            <a:extLst>
              <a:ext uri="{FF2B5EF4-FFF2-40B4-BE49-F238E27FC236}">
                <a16:creationId xmlns:a16="http://schemas.microsoft.com/office/drawing/2014/main" id="{C8FC5427-74B0-4037-BD7C-43373F36A1EC}"/>
              </a:ext>
            </a:extLst>
          </p:cNvPr>
          <p:cNvSpPr/>
          <p:nvPr/>
        </p:nvSpPr>
        <p:spPr bwMode="auto">
          <a:xfrm>
            <a:off x="6847296" y="2286881"/>
            <a:ext cx="1586239" cy="1559445"/>
          </a:xfrm>
          <a:prstGeom prst="roundRect">
            <a:avLst/>
          </a:prstGeom>
          <a:solidFill>
            <a:schemeClr val="accent1">
              <a:lumMod val="50000"/>
            </a:schemeClr>
          </a:solidFill>
          <a:ln w="25400" cap="flat" cmpd="sng" algn="ctr">
            <a:solidFill>
              <a:schemeClr val="bg1"/>
            </a:solidFill>
            <a:prstDash val="solid"/>
          </a:ln>
          <a:effectLst/>
        </p:spPr>
        <p:txBody>
          <a:bodyPr wrap="none" l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データ収集</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0" name="角丸四角形 11">
            <a:extLst>
              <a:ext uri="{FF2B5EF4-FFF2-40B4-BE49-F238E27FC236}">
                <a16:creationId xmlns:a16="http://schemas.microsoft.com/office/drawing/2014/main" id="{4F817B10-850C-4CC4-B7D0-78FE8B96A72D}"/>
              </a:ext>
            </a:extLst>
          </p:cNvPr>
          <p:cNvSpPr/>
          <p:nvPr/>
        </p:nvSpPr>
        <p:spPr bwMode="auto">
          <a:xfrm>
            <a:off x="3062859" y="2286881"/>
            <a:ext cx="3638398" cy="155944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学生・高齢者アンケート</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3" name="円/楕円 52"/>
          <p:cNvSpPr/>
          <p:nvPr/>
        </p:nvSpPr>
        <p:spPr>
          <a:xfrm>
            <a:off x="5512030" y="2670274"/>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a:t>
            </a:r>
            <a:endParaRPr kumimoji="1" lang="en-US" altLang="ja-JP" sz="1600" dirty="0">
              <a:solidFill>
                <a:schemeClr val="tx1"/>
              </a:solidFill>
            </a:endParaRPr>
          </a:p>
          <a:p>
            <a:pPr algn="ctr"/>
            <a:r>
              <a:rPr kumimoji="1" lang="ja-JP" altLang="en-US" sz="1600" dirty="0">
                <a:solidFill>
                  <a:schemeClr val="tx1"/>
                </a:solidFill>
              </a:rPr>
              <a:t>住環境への</a:t>
            </a:r>
            <a:endParaRPr kumimoji="1" lang="en-US" altLang="ja-JP" sz="1600" dirty="0">
              <a:solidFill>
                <a:schemeClr val="tx1"/>
              </a:solidFill>
            </a:endParaRPr>
          </a:p>
          <a:p>
            <a:pPr algn="ctr"/>
            <a:r>
              <a:rPr kumimoji="1" lang="ja-JP" altLang="en-US" sz="1600" dirty="0">
                <a:solidFill>
                  <a:schemeClr val="tx1"/>
                </a:solidFill>
              </a:rPr>
              <a:t>影響認知</a:t>
            </a:r>
          </a:p>
        </p:txBody>
      </p:sp>
      <p:sp>
        <p:nvSpPr>
          <p:cNvPr id="48" name="角丸四角形 12">
            <a:extLst>
              <a:ext uri="{FF2B5EF4-FFF2-40B4-BE49-F238E27FC236}">
                <a16:creationId xmlns:a16="http://schemas.microsoft.com/office/drawing/2014/main" id="{E5D38576-0D0F-4037-B686-9C2A53F8CD11}"/>
              </a:ext>
            </a:extLst>
          </p:cNvPr>
          <p:cNvSpPr/>
          <p:nvPr/>
        </p:nvSpPr>
        <p:spPr bwMode="auto">
          <a:xfrm>
            <a:off x="3069514" y="2579142"/>
            <a:ext cx="1158703" cy="213952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2F859E7C-AFA9-49A2-BE44-6A56C9780018}"/>
              </a:ext>
            </a:extLst>
          </p:cNvPr>
          <p:cNvSpPr/>
          <p:nvPr/>
        </p:nvSpPr>
        <p:spPr>
          <a:xfrm>
            <a:off x="3099731" y="2569471"/>
            <a:ext cx="1284050" cy="1261960"/>
          </a:xfrm>
          <a:prstGeom prst="rect">
            <a:avLst/>
          </a:prstGeom>
          <a:solidFill>
            <a:srgbClr val="3C8C93"/>
          </a:solidFill>
          <a:ln>
            <a:solidFill>
              <a:srgbClr val="3C8C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49" name="円/楕円 48"/>
          <p:cNvSpPr/>
          <p:nvPr/>
        </p:nvSpPr>
        <p:spPr>
          <a:xfrm>
            <a:off x="3148157" y="264193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類似店舗</a:t>
            </a:r>
            <a:endParaRPr kumimoji="1" lang="en-US" altLang="ja-JP" sz="1600" dirty="0">
              <a:solidFill>
                <a:schemeClr val="tx1"/>
              </a:solidFill>
            </a:endParaRPr>
          </a:p>
          <a:p>
            <a:pPr algn="ctr"/>
            <a:r>
              <a:rPr kumimoji="1" lang="ja-JP" altLang="en-US" sz="1600" dirty="0">
                <a:solidFill>
                  <a:schemeClr val="tx1"/>
                </a:solidFill>
              </a:rPr>
              <a:t>営業時間</a:t>
            </a:r>
            <a:endParaRPr kumimoji="1" lang="en-US" altLang="ja-JP" sz="1600" dirty="0">
              <a:solidFill>
                <a:schemeClr val="tx1"/>
              </a:solidFill>
            </a:endParaRPr>
          </a:p>
          <a:p>
            <a:pPr algn="ctr"/>
            <a:r>
              <a:rPr kumimoji="1" lang="ja-JP" altLang="en-US" sz="1600" dirty="0">
                <a:solidFill>
                  <a:schemeClr val="tx1"/>
                </a:solidFill>
              </a:rPr>
              <a:t>認知度</a:t>
            </a:r>
          </a:p>
        </p:txBody>
      </p:sp>
      <p:sp>
        <p:nvSpPr>
          <p:cNvPr id="4" name="円/楕円 3"/>
          <p:cNvSpPr/>
          <p:nvPr/>
        </p:nvSpPr>
        <p:spPr>
          <a:xfrm>
            <a:off x="4328603" y="2670274"/>
            <a:ext cx="1037388"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52" name="円/楕円 51"/>
          <p:cNvSpPr/>
          <p:nvPr/>
        </p:nvSpPr>
        <p:spPr>
          <a:xfrm>
            <a:off x="3115421" y="3626572"/>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7" name="円/楕円 51">
            <a:extLst>
              <a:ext uri="{FF2B5EF4-FFF2-40B4-BE49-F238E27FC236}">
                <a16:creationId xmlns:a16="http://schemas.microsoft.com/office/drawing/2014/main" id="{21F70CD1-F897-4B0D-8831-93A1CB1619BB}"/>
              </a:ext>
            </a:extLst>
          </p:cNvPr>
          <p:cNvSpPr/>
          <p:nvPr/>
        </p:nvSpPr>
        <p:spPr>
          <a:xfrm>
            <a:off x="370482" y="3570623"/>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457200">
              <a:defRPr/>
            </a:pPr>
            <a:r>
              <a:rPr kumimoji="0" lang="ja-JP" altLang="en-US" sz="1600" dirty="0">
                <a:solidFill>
                  <a:prstClr val="black"/>
                </a:solidFill>
                <a:latin typeface="+mn-ea"/>
              </a:rPr>
              <a:t>政府介入</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の是非</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を検討</a:t>
            </a:r>
            <a:endParaRPr lang="ja-JP" altLang="en-US" sz="1600" dirty="0">
              <a:solidFill>
                <a:prstClr val="black"/>
              </a:solidFill>
              <a:latin typeface="+mn-ea"/>
            </a:endParaRPr>
          </a:p>
        </p:txBody>
      </p:sp>
      <p:sp>
        <p:nvSpPr>
          <p:cNvPr id="63" name="角丸四角形 13">
            <a:extLst>
              <a:ext uri="{FF2B5EF4-FFF2-40B4-BE49-F238E27FC236}">
                <a16:creationId xmlns:a16="http://schemas.microsoft.com/office/drawing/2014/main" id="{3F7C1F05-32F5-4A5A-A617-20D45A5D23E2}"/>
              </a:ext>
            </a:extLst>
          </p:cNvPr>
          <p:cNvSpPr/>
          <p:nvPr/>
        </p:nvSpPr>
        <p:spPr bwMode="auto">
          <a:xfrm>
            <a:off x="1164031" y="2277144"/>
            <a:ext cx="2201301" cy="2999706"/>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chemeClr val="bg1"/>
                </a:solidFill>
                <a:effectLst/>
                <a:uLnTx/>
                <a:uFillTx/>
                <a:latin typeface="Arial"/>
                <a:ea typeface="ＭＳ Ｐゴシック"/>
                <a:cs typeface="+mn-cs"/>
              </a:rPr>
              <a:t>コンビニ店長</a:t>
            </a:r>
            <a:endParaRPr kumimoji="0" lang="en-US" altLang="ja-JP" sz="28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chemeClr val="bg1"/>
                </a:solidFill>
                <a:effectLst/>
                <a:uLnTx/>
                <a:uFillTx/>
                <a:latin typeface="Arial"/>
                <a:ea typeface="ＭＳ Ｐゴシック"/>
              </a:rPr>
              <a:t>ヒアリング</a:t>
            </a:r>
            <a:endParaRPr kumimoji="0" lang="en-US" altLang="ja-JP" sz="14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chemeClr val="bg1"/>
                </a:solidFill>
                <a:effectLst/>
                <a:uLnTx/>
                <a:uFillTx/>
                <a:latin typeface="Arial"/>
                <a:ea typeface="ＭＳ Ｐゴシック"/>
                <a:cs typeface="+mn-cs"/>
              </a:rPr>
              <a:t>調査</a:t>
            </a:r>
            <a:endParaRPr kumimoji="0" lang="en-US" altLang="ja-JP" sz="16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8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46" name="円/楕円 51">
            <a:extLst>
              <a:ext uri="{FF2B5EF4-FFF2-40B4-BE49-F238E27FC236}">
                <a16:creationId xmlns:a16="http://schemas.microsoft.com/office/drawing/2014/main" id="{7F66A61F-365E-477A-A03C-00C8C81EAC1F}"/>
              </a:ext>
            </a:extLst>
          </p:cNvPr>
          <p:cNvSpPr/>
          <p:nvPr/>
        </p:nvSpPr>
        <p:spPr>
          <a:xfrm>
            <a:off x="1706379" y="3752237"/>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57" name="吹き出し: 四角形 56">
            <a:extLst>
              <a:ext uri="{FF2B5EF4-FFF2-40B4-BE49-F238E27FC236}">
                <a16:creationId xmlns:a16="http://schemas.microsoft.com/office/drawing/2014/main" id="{0D7F3766-E306-4788-A1BC-A6E856DBC467}"/>
              </a:ext>
            </a:extLst>
          </p:cNvPr>
          <p:cNvSpPr/>
          <p:nvPr/>
        </p:nvSpPr>
        <p:spPr>
          <a:xfrm>
            <a:off x="2405213" y="5411488"/>
            <a:ext cx="2765736" cy="1356165"/>
          </a:xfrm>
          <a:prstGeom prst="wedgeRectCallout">
            <a:avLst>
              <a:gd name="adj1" fmla="val -28211"/>
              <a:gd name="adj2" fmla="val -8076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dirty="0">
                <a:solidFill>
                  <a:schemeClr val="bg1"/>
                </a:solidFill>
                <a:latin typeface="Arial" panose="020B0604020202020204" pitchFamily="34" charset="0"/>
                <a:ea typeface="游ゴシック" panose="020B0400000000000000" pitchFamily="50" charset="-128"/>
                <a:cs typeface="Arial" panose="020B0604020202020204" pitchFamily="34" charset="0"/>
              </a:rPr>
              <a:t>コンビニ店長に</a:t>
            </a:r>
            <a:endParaRPr kumimoji="0" lang="en-US" altLang="ja-JP" sz="2000" b="1" dirty="0">
              <a:solidFill>
                <a:schemeClr val="bg1"/>
              </a:solidFill>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dirty="0">
                <a:solidFill>
                  <a:schemeClr val="bg1"/>
                </a:solidFill>
                <a:latin typeface="Arial" panose="020B0604020202020204" pitchFamily="34" charset="0"/>
                <a:ea typeface="游ゴシック" panose="020B0400000000000000" pitchFamily="50" charset="-128"/>
                <a:cs typeface="Arial" panose="020B0604020202020204" pitchFamily="34" charset="0"/>
              </a:rPr>
              <a:t>５～１０分程度の</a:t>
            </a:r>
            <a:endParaRPr kumimoji="0" lang="en-US" altLang="ja-JP" sz="2000" b="1" dirty="0">
              <a:solidFill>
                <a:schemeClr val="bg1"/>
              </a:solidFill>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dirty="0">
                <a:solidFill>
                  <a:srgbClr val="FF9900"/>
                </a:solidFill>
                <a:latin typeface="Arial" panose="020B0604020202020204" pitchFamily="34" charset="0"/>
                <a:ea typeface="游ゴシック" panose="020B0400000000000000" pitchFamily="50" charset="-128"/>
                <a:cs typeface="Arial" panose="020B0604020202020204" pitchFamily="34" charset="0"/>
              </a:rPr>
              <a:t>ヒアリング調査</a:t>
            </a:r>
            <a:endParaRPr kumimoji="0" lang="en-US" altLang="ja-JP" sz="20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62" name="円/楕円 52">
            <a:extLst>
              <a:ext uri="{FF2B5EF4-FFF2-40B4-BE49-F238E27FC236}">
                <a16:creationId xmlns:a16="http://schemas.microsoft.com/office/drawing/2014/main" id="{E96E72BA-21A7-454D-9BF9-21B5D6A65290}"/>
              </a:ext>
            </a:extLst>
          </p:cNvPr>
          <p:cNvSpPr/>
          <p:nvPr/>
        </p:nvSpPr>
        <p:spPr>
          <a:xfrm>
            <a:off x="7058904" y="3242717"/>
            <a:ext cx="1221545" cy="56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周辺住環境</a:t>
            </a:r>
            <a:endParaRPr kumimoji="1" lang="en-US" altLang="ja-JP" sz="1600" dirty="0">
              <a:solidFill>
                <a:schemeClr val="tx1"/>
              </a:solidFill>
            </a:endParaRPr>
          </a:p>
          <a:p>
            <a:pPr algn="ctr"/>
            <a:r>
              <a:rPr kumimoji="1" lang="ja-JP" altLang="en-US" sz="1600" dirty="0">
                <a:solidFill>
                  <a:schemeClr val="tx1"/>
                </a:solidFill>
              </a:rPr>
              <a:t>への影響</a:t>
            </a:r>
          </a:p>
        </p:txBody>
      </p:sp>
      <p:sp>
        <p:nvSpPr>
          <p:cNvPr id="65" name="円/楕円 3">
            <a:extLst>
              <a:ext uri="{FF2B5EF4-FFF2-40B4-BE49-F238E27FC236}">
                <a16:creationId xmlns:a16="http://schemas.microsoft.com/office/drawing/2014/main" id="{B97267BB-676E-45D5-A913-DF3BDF43A955}"/>
              </a:ext>
            </a:extLst>
          </p:cNvPr>
          <p:cNvSpPr/>
          <p:nvPr/>
        </p:nvSpPr>
        <p:spPr>
          <a:xfrm>
            <a:off x="7078568" y="2643007"/>
            <a:ext cx="1201881" cy="57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2" name="スライド番号プレースホルダー 1">
            <a:extLst>
              <a:ext uri="{FF2B5EF4-FFF2-40B4-BE49-F238E27FC236}">
                <a16:creationId xmlns:a16="http://schemas.microsoft.com/office/drawing/2014/main" id="{230981D8-FBD2-4D9B-A7EE-236F2789034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44022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p:cNvGrpSpPr>
            <a:grpSpLocks/>
          </p:cNvGrpSpPr>
          <p:nvPr/>
        </p:nvGrpSpPr>
        <p:grpSpPr bwMode="auto">
          <a:xfrm>
            <a:off x="0" y="-26988"/>
            <a:ext cx="9180513" cy="981076"/>
            <a:chOff x="0" y="0"/>
            <a:chExt cx="5760" cy="618"/>
          </a:xfrm>
        </p:grpSpPr>
        <p:sp>
          <p:nvSpPr>
            <p:cNvPr id="36"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7"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0"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4400" b="1" i="0" u="none" strike="noStrike" kern="0" cap="none" spc="0" normalizeH="0" baseline="0" noProof="0" dirty="0">
              <a:ln>
                <a:noFill/>
              </a:ln>
              <a:solidFill>
                <a:prstClr val="white"/>
              </a:solidFill>
              <a:effectLst/>
              <a:uLnTx/>
              <a:uFillTx/>
              <a:latin typeface="Calibri Light" panose="020F0302020204030204"/>
              <a:ea typeface="游ゴシック Light" panose="020B0300000000000000" pitchFamily="50" charset="-128"/>
              <a:cs typeface="+mj-cs"/>
            </a:endParaRPr>
          </a:p>
        </p:txBody>
      </p:sp>
      <p:sp>
        <p:nvSpPr>
          <p:cNvPr id="54" name="角丸四角形 7">
            <a:extLst>
              <a:ext uri="{FF2B5EF4-FFF2-40B4-BE49-F238E27FC236}">
                <a16:creationId xmlns:a16="http://schemas.microsoft.com/office/drawing/2014/main" id="{3D96C8D7-BAD0-4A79-A8BF-E946AA9DC3E7}"/>
              </a:ext>
            </a:extLst>
          </p:cNvPr>
          <p:cNvSpPr/>
          <p:nvPr/>
        </p:nvSpPr>
        <p:spPr bwMode="auto">
          <a:xfrm>
            <a:off x="4598671" y="1739678"/>
            <a:ext cx="4038410" cy="4352974"/>
          </a:xfrm>
          <a:prstGeom prst="roundRect">
            <a:avLst/>
          </a:prstGeom>
          <a:solidFill>
            <a:schemeClr val="tx1">
              <a:lumMod val="50000"/>
              <a:lumOff val="50000"/>
            </a:schemeClr>
          </a:solidFill>
          <a:ln w="25400" cap="flat" cmpd="sng" algn="ctr">
            <a:solidFill>
              <a:srgbClr val="D2DEEF"/>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8" name="角丸四角形 9">
            <a:extLst>
              <a:ext uri="{FF2B5EF4-FFF2-40B4-BE49-F238E27FC236}">
                <a16:creationId xmlns:a16="http://schemas.microsoft.com/office/drawing/2014/main" id="{5A73EB9F-36EB-43F6-A2A4-1323C4A04F3D}"/>
              </a:ext>
            </a:extLst>
          </p:cNvPr>
          <p:cNvSpPr/>
          <p:nvPr/>
        </p:nvSpPr>
        <p:spPr bwMode="auto">
          <a:xfrm>
            <a:off x="127805" y="1739678"/>
            <a:ext cx="4324827" cy="4352974"/>
          </a:xfrm>
          <a:prstGeom prst="roundRect">
            <a:avLst/>
          </a:prstGeom>
          <a:solidFill>
            <a:schemeClr val="bg1">
              <a:lumMod val="85000"/>
            </a:schemeClr>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9" name="タイトル 1">
            <a:extLst>
              <a:ext uri="{FF2B5EF4-FFF2-40B4-BE49-F238E27FC236}">
                <a16:creationId xmlns:a16="http://schemas.microsoft.com/office/drawing/2014/main" id="{055A4F0E-2DE8-4C19-8A6C-D5BB7A84216A}"/>
              </a:ext>
            </a:extLst>
          </p:cNvPr>
          <p:cNvSpPr txBox="1">
            <a:spLocks/>
          </p:cNvSpPr>
          <p:nvPr/>
        </p:nvSpPr>
        <p:spPr bwMode="auto">
          <a:xfrm>
            <a:off x="1103148" y="1787333"/>
            <a:ext cx="2159710" cy="374661"/>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a:ea typeface="ＭＳ Ｐゴシック"/>
                <a:cs typeface="+mn-cs"/>
              </a:rPr>
              <a:t>企業目線</a:t>
            </a:r>
          </a:p>
        </p:txBody>
      </p:sp>
      <p:sp>
        <p:nvSpPr>
          <p:cNvPr id="69" name="角丸四角形 17">
            <a:extLst>
              <a:ext uri="{FF2B5EF4-FFF2-40B4-BE49-F238E27FC236}">
                <a16:creationId xmlns:a16="http://schemas.microsoft.com/office/drawing/2014/main" id="{7DE0A3DE-4D58-4540-992C-5674A82370A2}"/>
              </a:ext>
            </a:extLst>
          </p:cNvPr>
          <p:cNvSpPr/>
          <p:nvPr/>
        </p:nvSpPr>
        <p:spPr bwMode="auto">
          <a:xfrm>
            <a:off x="4956891" y="4063662"/>
            <a:ext cx="3473498" cy="446135"/>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0" name="角丸四角形 18">
            <a:extLst>
              <a:ext uri="{FF2B5EF4-FFF2-40B4-BE49-F238E27FC236}">
                <a16:creationId xmlns:a16="http://schemas.microsoft.com/office/drawing/2014/main" id="{F84C6D82-B2C1-4516-8ADD-C5A59C1B9B3B}"/>
              </a:ext>
            </a:extLst>
          </p:cNvPr>
          <p:cNvSpPr/>
          <p:nvPr/>
        </p:nvSpPr>
        <p:spPr bwMode="auto">
          <a:xfrm>
            <a:off x="4956891" y="4718120"/>
            <a:ext cx="3473498" cy="450227"/>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不要</a:t>
            </a:r>
            <a:r>
              <a:rPr kumimoji="0" lang="en-US" altLang="ja-JP" sz="2000" b="1" i="0" u="none" strike="noStrike" kern="0" cap="none" spc="0" normalizeH="0" baseline="0" noProof="0" dirty="0" err="1">
                <a:ln>
                  <a:noFill/>
                </a:ln>
                <a:solidFill>
                  <a:prstClr val="black"/>
                </a:solidFill>
                <a:effectLst/>
                <a:uLnTx/>
                <a:uFillTx/>
                <a:latin typeface="Arial"/>
                <a:ea typeface="ＭＳ Ｐゴシック"/>
                <a:cs typeface="+mn-cs"/>
              </a:rPr>
              <a:t>24H</a:t>
            </a: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コンビニモデル作成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1" name="角丸四角形 19">
            <a:extLst>
              <a:ext uri="{FF2B5EF4-FFF2-40B4-BE49-F238E27FC236}">
                <a16:creationId xmlns:a16="http://schemas.microsoft.com/office/drawing/2014/main" id="{3748944C-49DB-46BD-8FEE-B8D728F75AEB}"/>
              </a:ext>
            </a:extLst>
          </p:cNvPr>
          <p:cNvSpPr/>
          <p:nvPr/>
        </p:nvSpPr>
        <p:spPr bwMode="auto">
          <a:xfrm>
            <a:off x="4939954" y="5351251"/>
            <a:ext cx="3473498" cy="463174"/>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つくば市に適用</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6" name="下矢印 24">
            <a:extLst>
              <a:ext uri="{FF2B5EF4-FFF2-40B4-BE49-F238E27FC236}">
                <a16:creationId xmlns:a16="http://schemas.microsoft.com/office/drawing/2014/main" id="{E0F6204C-0732-41DF-A5A2-69E3483BC1EF}"/>
              </a:ext>
            </a:extLst>
          </p:cNvPr>
          <p:cNvSpPr/>
          <p:nvPr/>
        </p:nvSpPr>
        <p:spPr bwMode="auto">
          <a:xfrm>
            <a:off x="7176099" y="3754874"/>
            <a:ext cx="247449" cy="414525"/>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7" name="下矢印 26">
            <a:extLst>
              <a:ext uri="{FF2B5EF4-FFF2-40B4-BE49-F238E27FC236}">
                <a16:creationId xmlns:a16="http://schemas.microsoft.com/office/drawing/2014/main" id="{939AC75F-1C2E-4924-9BBE-C69D88759191}"/>
              </a:ext>
            </a:extLst>
          </p:cNvPr>
          <p:cNvSpPr/>
          <p:nvPr/>
        </p:nvSpPr>
        <p:spPr bwMode="auto">
          <a:xfrm>
            <a:off x="8012871" y="5168651"/>
            <a:ext cx="247449" cy="246427"/>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8" name="角丸四角形 27">
            <a:extLst>
              <a:ext uri="{FF2B5EF4-FFF2-40B4-BE49-F238E27FC236}">
                <a16:creationId xmlns:a16="http://schemas.microsoft.com/office/drawing/2014/main" id="{B6A47C31-0B84-45A9-A0AB-0BF83F210C6B}"/>
              </a:ext>
            </a:extLst>
          </p:cNvPr>
          <p:cNvSpPr/>
          <p:nvPr/>
        </p:nvSpPr>
        <p:spPr bwMode="auto">
          <a:xfrm>
            <a:off x="321483" y="6169460"/>
            <a:ext cx="8053927" cy="449549"/>
          </a:xfrm>
          <a:prstGeom prst="roundRect">
            <a:avLst/>
          </a:prstGeom>
          <a:solidFill>
            <a:srgbClr val="FF9900"/>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まとめ</a:t>
            </a:r>
          </a:p>
        </p:txBody>
      </p:sp>
      <p:sp>
        <p:nvSpPr>
          <p:cNvPr id="79" name="タイトル 1">
            <a:extLst>
              <a:ext uri="{FF2B5EF4-FFF2-40B4-BE49-F238E27FC236}">
                <a16:creationId xmlns:a16="http://schemas.microsoft.com/office/drawing/2014/main" id="{86EAE6B2-2B22-4C2B-B0EA-3B7DC5C8951C}"/>
              </a:ext>
            </a:extLst>
          </p:cNvPr>
          <p:cNvSpPr txBox="1">
            <a:spLocks/>
          </p:cNvSpPr>
          <p:nvPr/>
        </p:nvSpPr>
        <p:spPr bwMode="auto">
          <a:xfrm>
            <a:off x="5260219" y="1794279"/>
            <a:ext cx="2543508" cy="348369"/>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Arial"/>
                <a:ea typeface="ＭＳ Ｐゴシック"/>
                <a:cs typeface="+mn-cs"/>
              </a:rPr>
              <a:t>利用者目線</a:t>
            </a:r>
          </a:p>
        </p:txBody>
      </p:sp>
      <p:sp>
        <p:nvSpPr>
          <p:cNvPr id="80" name="下矢印 29">
            <a:extLst>
              <a:ext uri="{FF2B5EF4-FFF2-40B4-BE49-F238E27FC236}">
                <a16:creationId xmlns:a16="http://schemas.microsoft.com/office/drawing/2014/main" id="{3AFDA327-EA5F-4103-8153-0EEEA32285C5}"/>
              </a:ext>
            </a:extLst>
          </p:cNvPr>
          <p:cNvSpPr/>
          <p:nvPr/>
        </p:nvSpPr>
        <p:spPr bwMode="auto">
          <a:xfrm>
            <a:off x="8012871" y="5834661"/>
            <a:ext cx="247449" cy="44988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1" name="下矢印 30">
            <a:extLst>
              <a:ext uri="{FF2B5EF4-FFF2-40B4-BE49-F238E27FC236}">
                <a16:creationId xmlns:a16="http://schemas.microsoft.com/office/drawing/2014/main" id="{E8790341-1D04-4DA9-A426-9EDC73653707}"/>
              </a:ext>
            </a:extLst>
          </p:cNvPr>
          <p:cNvSpPr/>
          <p:nvPr/>
        </p:nvSpPr>
        <p:spPr bwMode="auto">
          <a:xfrm>
            <a:off x="298982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2" name="下矢印 27">
            <a:extLst>
              <a:ext uri="{FF2B5EF4-FFF2-40B4-BE49-F238E27FC236}">
                <a16:creationId xmlns:a16="http://schemas.microsoft.com/office/drawing/2014/main" id="{2F820028-1EEE-4B87-92CA-D58A9441AF30}"/>
              </a:ext>
            </a:extLst>
          </p:cNvPr>
          <p:cNvSpPr/>
          <p:nvPr/>
        </p:nvSpPr>
        <p:spPr bwMode="auto">
          <a:xfrm>
            <a:off x="68497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3" name="下矢印 32">
            <a:extLst>
              <a:ext uri="{FF2B5EF4-FFF2-40B4-BE49-F238E27FC236}">
                <a16:creationId xmlns:a16="http://schemas.microsoft.com/office/drawing/2014/main" id="{4C7B8046-78B1-40B7-86AB-6A692FE797DC}"/>
              </a:ext>
            </a:extLst>
          </p:cNvPr>
          <p:cNvSpPr/>
          <p:nvPr/>
        </p:nvSpPr>
        <p:spPr bwMode="auto">
          <a:xfrm>
            <a:off x="8012871" y="4532398"/>
            <a:ext cx="247449" cy="249463"/>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4" name="角丸四角形 5">
            <a:extLst>
              <a:ext uri="{FF2B5EF4-FFF2-40B4-BE49-F238E27FC236}">
                <a16:creationId xmlns:a16="http://schemas.microsoft.com/office/drawing/2014/main" id="{4A24E299-2CC8-4450-A461-63082231A489}"/>
              </a:ext>
            </a:extLst>
          </p:cNvPr>
          <p:cNvSpPr/>
          <p:nvPr/>
        </p:nvSpPr>
        <p:spPr bwMode="auto">
          <a:xfrm>
            <a:off x="314917" y="1081046"/>
            <a:ext cx="8115472" cy="495129"/>
          </a:xfrm>
          <a:prstGeom prst="roundRect">
            <a:avLst/>
          </a:prstGeom>
          <a:solidFill>
            <a:srgbClr val="003366"/>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既往研究レビュー</a:t>
            </a:r>
          </a:p>
        </p:txBody>
      </p:sp>
      <p:sp>
        <p:nvSpPr>
          <p:cNvPr id="50" name="下矢印 6">
            <a:extLst>
              <a:ext uri="{FF2B5EF4-FFF2-40B4-BE49-F238E27FC236}">
                <a16:creationId xmlns:a16="http://schemas.microsoft.com/office/drawing/2014/main" id="{911B28A2-D86B-4C6B-BF93-84F335D56E6C}"/>
              </a:ext>
            </a:extLst>
          </p:cNvPr>
          <p:cNvSpPr/>
          <p:nvPr/>
        </p:nvSpPr>
        <p:spPr bwMode="auto">
          <a:xfrm>
            <a:off x="1981845" y="1482396"/>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1" name="下矢印 33">
            <a:extLst>
              <a:ext uri="{FF2B5EF4-FFF2-40B4-BE49-F238E27FC236}">
                <a16:creationId xmlns:a16="http://schemas.microsoft.com/office/drawing/2014/main" id="{E8849442-95D4-46DE-BA19-358A9DBB0726}"/>
              </a:ext>
            </a:extLst>
          </p:cNvPr>
          <p:cNvSpPr/>
          <p:nvPr/>
        </p:nvSpPr>
        <p:spPr bwMode="auto">
          <a:xfrm>
            <a:off x="6475834" y="1479109"/>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B85DB437-7487-4D18-B533-B3C9F6371DBD}"/>
              </a:ext>
            </a:extLst>
          </p:cNvPr>
          <p:cNvSpPr txBox="1"/>
          <p:nvPr/>
        </p:nvSpPr>
        <p:spPr>
          <a:xfrm>
            <a:off x="0" y="77893"/>
            <a:ext cx="918051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white"/>
                </a:solidFill>
                <a:effectLst/>
                <a:uLnTx/>
                <a:uFillTx/>
                <a:latin typeface="+mj-ea"/>
                <a:ea typeface="+mj-ea"/>
                <a:cs typeface="+mn-cs"/>
              </a:rPr>
              <a:t>実習の</a:t>
            </a:r>
            <a:r>
              <a:rPr kumimoji="1" lang="ja-JP" altLang="en-US" sz="4000" b="1" i="0" u="none" strike="noStrike" kern="1200" cap="none" spc="0" normalizeH="0" baseline="0" noProof="0" dirty="0">
                <a:ln>
                  <a:noFill/>
                </a:ln>
                <a:solidFill>
                  <a:prstClr val="white"/>
                </a:solidFill>
                <a:effectLst/>
                <a:uLnTx/>
                <a:uFillTx/>
                <a:latin typeface="+mj-ea"/>
                <a:ea typeface="+mj-ea"/>
                <a:cs typeface="+mn-cs"/>
              </a:rPr>
              <a:t>流れ</a:t>
            </a:r>
          </a:p>
        </p:txBody>
      </p:sp>
      <p:sp>
        <p:nvSpPr>
          <p:cNvPr id="38" name="正方形/長方形 37">
            <a:extLst>
              <a:ext uri="{FF2B5EF4-FFF2-40B4-BE49-F238E27FC236}">
                <a16:creationId xmlns:a16="http://schemas.microsoft.com/office/drawing/2014/main" id="{441146A2-CA07-4CEB-908E-E99B05133235}"/>
              </a:ext>
            </a:extLst>
          </p:cNvPr>
          <p:cNvSpPr/>
          <p:nvPr/>
        </p:nvSpPr>
        <p:spPr>
          <a:xfrm>
            <a:off x="-2664837" y="3524446"/>
            <a:ext cx="522860" cy="308224"/>
          </a:xfrm>
          <a:prstGeom prst="rect">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43B17C36-21F9-48A9-8052-27806BC3A49E}"/>
              </a:ext>
            </a:extLst>
          </p:cNvPr>
          <p:cNvSpPr/>
          <p:nvPr/>
        </p:nvSpPr>
        <p:spPr>
          <a:xfrm>
            <a:off x="-1066789" y="3528367"/>
            <a:ext cx="522860" cy="308224"/>
          </a:xfrm>
          <a:prstGeom prst="rect">
            <a:avLst/>
          </a:prstGeom>
          <a:solidFill>
            <a:srgbClr val="99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999F4650-761F-4B5A-89B3-5669372190BB}"/>
              </a:ext>
            </a:extLst>
          </p:cNvPr>
          <p:cNvSpPr txBox="1"/>
          <p:nvPr/>
        </p:nvSpPr>
        <p:spPr>
          <a:xfrm>
            <a:off x="-1555500" y="1794279"/>
            <a:ext cx="13065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夜間</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営業停止の</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昼間の影響</a:t>
            </a:r>
          </a:p>
        </p:txBody>
      </p:sp>
      <p:sp>
        <p:nvSpPr>
          <p:cNvPr id="75" name="下矢印 23">
            <a:extLst>
              <a:ext uri="{FF2B5EF4-FFF2-40B4-BE49-F238E27FC236}">
                <a16:creationId xmlns:a16="http://schemas.microsoft.com/office/drawing/2014/main" id="{39F61959-0295-4110-B467-EDE0151A976E}"/>
              </a:ext>
            </a:extLst>
          </p:cNvPr>
          <p:cNvSpPr/>
          <p:nvPr/>
        </p:nvSpPr>
        <p:spPr bwMode="auto">
          <a:xfrm>
            <a:off x="5766494" y="3756594"/>
            <a:ext cx="247449" cy="42415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6" name="角丸四角形 15">
            <a:extLst>
              <a:ext uri="{FF2B5EF4-FFF2-40B4-BE49-F238E27FC236}">
                <a16:creationId xmlns:a16="http://schemas.microsoft.com/office/drawing/2014/main" id="{5BC49D9F-C176-4BDC-8421-7A4064B72EFA}"/>
              </a:ext>
            </a:extLst>
          </p:cNvPr>
          <p:cNvSpPr/>
          <p:nvPr/>
        </p:nvSpPr>
        <p:spPr bwMode="auto">
          <a:xfrm>
            <a:off x="1574006" y="4965572"/>
            <a:ext cx="2397478"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8" name="角丸四角形 16">
            <a:extLst>
              <a:ext uri="{FF2B5EF4-FFF2-40B4-BE49-F238E27FC236}">
                <a16:creationId xmlns:a16="http://schemas.microsoft.com/office/drawing/2014/main" id="{60D6A4D5-C629-433C-991E-D356F3B485AA}"/>
              </a:ext>
            </a:extLst>
          </p:cNvPr>
          <p:cNvSpPr/>
          <p:nvPr/>
        </p:nvSpPr>
        <p:spPr bwMode="auto">
          <a:xfrm>
            <a:off x="314917" y="4965572"/>
            <a:ext cx="1158703"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検証</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2" name="下矢印 20">
            <a:extLst>
              <a:ext uri="{FF2B5EF4-FFF2-40B4-BE49-F238E27FC236}">
                <a16:creationId xmlns:a16="http://schemas.microsoft.com/office/drawing/2014/main" id="{505BB7B2-D768-4AB3-8E59-4C39929DE580}"/>
              </a:ext>
            </a:extLst>
          </p:cNvPr>
          <p:cNvSpPr/>
          <p:nvPr/>
        </p:nvSpPr>
        <p:spPr bwMode="auto">
          <a:xfrm>
            <a:off x="770543" y="4574226"/>
            <a:ext cx="247449" cy="41574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3" name="下矢印 21">
            <a:extLst>
              <a:ext uri="{FF2B5EF4-FFF2-40B4-BE49-F238E27FC236}">
                <a16:creationId xmlns:a16="http://schemas.microsoft.com/office/drawing/2014/main" id="{E433785A-10D2-4D41-91E6-A2CF45EC9DB8}"/>
              </a:ext>
            </a:extLst>
          </p:cNvPr>
          <p:cNvSpPr/>
          <p:nvPr/>
        </p:nvSpPr>
        <p:spPr bwMode="auto">
          <a:xfrm>
            <a:off x="2164220" y="4572507"/>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4" name="下矢印 22">
            <a:extLst>
              <a:ext uri="{FF2B5EF4-FFF2-40B4-BE49-F238E27FC236}">
                <a16:creationId xmlns:a16="http://schemas.microsoft.com/office/drawing/2014/main" id="{7EF3E68A-E05C-4244-8479-665AB9C9A4FA}"/>
              </a:ext>
            </a:extLst>
          </p:cNvPr>
          <p:cNvSpPr/>
          <p:nvPr/>
        </p:nvSpPr>
        <p:spPr bwMode="auto">
          <a:xfrm>
            <a:off x="3465718" y="4558096"/>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1" name="角丸四角形 12">
            <a:extLst>
              <a:ext uri="{FF2B5EF4-FFF2-40B4-BE49-F238E27FC236}">
                <a16:creationId xmlns:a16="http://schemas.microsoft.com/office/drawing/2014/main" id="{E5D38576-0D0F-4037-B686-9C2A53F8CD11}"/>
              </a:ext>
            </a:extLst>
          </p:cNvPr>
          <p:cNvSpPr/>
          <p:nvPr/>
        </p:nvSpPr>
        <p:spPr bwMode="auto">
          <a:xfrm>
            <a:off x="314917" y="2286879"/>
            <a:ext cx="1158703" cy="2431240"/>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政府介入</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事例調査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p:txBody>
      </p:sp>
      <p:sp>
        <p:nvSpPr>
          <p:cNvPr id="63" name="角丸四角形 13">
            <a:extLst>
              <a:ext uri="{FF2B5EF4-FFF2-40B4-BE49-F238E27FC236}">
                <a16:creationId xmlns:a16="http://schemas.microsoft.com/office/drawing/2014/main" id="{3F7C1F05-32F5-4A5A-A617-20D45A5D23E2}"/>
              </a:ext>
            </a:extLst>
          </p:cNvPr>
          <p:cNvSpPr/>
          <p:nvPr/>
        </p:nvSpPr>
        <p:spPr bwMode="auto">
          <a:xfrm>
            <a:off x="1574006" y="2277144"/>
            <a:ext cx="1415814" cy="244097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コンビニ店長</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rPr>
              <a:t>ヒアリング</a:t>
            </a:r>
            <a:endParaRPr kumimoji="0" lang="en-US" altLang="ja-JP" sz="11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4" name="角丸四角形 14">
            <a:extLst>
              <a:ext uri="{FF2B5EF4-FFF2-40B4-BE49-F238E27FC236}">
                <a16:creationId xmlns:a16="http://schemas.microsoft.com/office/drawing/2014/main" id="{C8FC5427-74B0-4037-BD7C-43373F36A1EC}"/>
              </a:ext>
            </a:extLst>
          </p:cNvPr>
          <p:cNvSpPr/>
          <p:nvPr/>
        </p:nvSpPr>
        <p:spPr bwMode="auto">
          <a:xfrm>
            <a:off x="6847296" y="2286881"/>
            <a:ext cx="1586239" cy="1559445"/>
          </a:xfrm>
          <a:prstGeom prst="roundRect">
            <a:avLst/>
          </a:prstGeom>
          <a:solidFill>
            <a:schemeClr val="accent1">
              <a:lumMod val="50000"/>
            </a:schemeClr>
          </a:solidFill>
          <a:ln w="25400" cap="flat" cmpd="sng" algn="ctr">
            <a:solidFill>
              <a:schemeClr val="bg1"/>
            </a:solidFill>
            <a:prstDash val="solid"/>
          </a:ln>
          <a:effectLst/>
        </p:spPr>
        <p:txBody>
          <a:bodyPr wrap="none" l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データ収集</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46" name="円/楕円 51">
            <a:extLst>
              <a:ext uri="{FF2B5EF4-FFF2-40B4-BE49-F238E27FC236}">
                <a16:creationId xmlns:a16="http://schemas.microsoft.com/office/drawing/2014/main" id="{7F66A61F-365E-477A-A03C-00C8C81EAC1F}"/>
              </a:ext>
            </a:extLst>
          </p:cNvPr>
          <p:cNvSpPr/>
          <p:nvPr/>
        </p:nvSpPr>
        <p:spPr>
          <a:xfrm>
            <a:off x="1761475" y="358000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7" name="円/楕円 51">
            <a:extLst>
              <a:ext uri="{FF2B5EF4-FFF2-40B4-BE49-F238E27FC236}">
                <a16:creationId xmlns:a16="http://schemas.microsoft.com/office/drawing/2014/main" id="{21F70CD1-F897-4B0D-8831-93A1CB1619BB}"/>
              </a:ext>
            </a:extLst>
          </p:cNvPr>
          <p:cNvSpPr/>
          <p:nvPr/>
        </p:nvSpPr>
        <p:spPr>
          <a:xfrm>
            <a:off x="370482" y="3570623"/>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457200">
              <a:defRPr/>
            </a:pPr>
            <a:r>
              <a:rPr kumimoji="0" lang="ja-JP" altLang="en-US" sz="1600" dirty="0">
                <a:solidFill>
                  <a:prstClr val="black"/>
                </a:solidFill>
                <a:latin typeface="+mn-ea"/>
              </a:rPr>
              <a:t>政府介入</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の是非</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を検討</a:t>
            </a:r>
            <a:endParaRPr lang="ja-JP" altLang="en-US" sz="1600" dirty="0">
              <a:solidFill>
                <a:prstClr val="black"/>
              </a:solidFill>
              <a:latin typeface="+mn-ea"/>
            </a:endParaRPr>
          </a:p>
        </p:txBody>
      </p:sp>
      <p:sp>
        <p:nvSpPr>
          <p:cNvPr id="60" name="角丸四角形 11">
            <a:extLst>
              <a:ext uri="{FF2B5EF4-FFF2-40B4-BE49-F238E27FC236}">
                <a16:creationId xmlns:a16="http://schemas.microsoft.com/office/drawing/2014/main" id="{4F817B10-850C-4CC4-B7D0-78FE8B96A72D}"/>
              </a:ext>
            </a:extLst>
          </p:cNvPr>
          <p:cNvSpPr/>
          <p:nvPr/>
        </p:nvSpPr>
        <p:spPr bwMode="auto">
          <a:xfrm>
            <a:off x="2722970" y="2276840"/>
            <a:ext cx="4290496" cy="1777149"/>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3" name="円/楕円 52"/>
          <p:cNvSpPr/>
          <p:nvPr/>
        </p:nvSpPr>
        <p:spPr>
          <a:xfrm>
            <a:off x="5753086" y="282228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a:t>
            </a:r>
            <a:endParaRPr kumimoji="1" lang="en-US" altLang="ja-JP" sz="1600" dirty="0">
              <a:solidFill>
                <a:schemeClr val="tx1"/>
              </a:solidFill>
            </a:endParaRPr>
          </a:p>
          <a:p>
            <a:pPr algn="ctr"/>
            <a:r>
              <a:rPr kumimoji="1" lang="ja-JP" altLang="en-US" sz="1600" dirty="0">
                <a:solidFill>
                  <a:schemeClr val="tx1"/>
                </a:solidFill>
              </a:rPr>
              <a:t>住環境への</a:t>
            </a:r>
            <a:endParaRPr kumimoji="1" lang="en-US" altLang="ja-JP" sz="1600" dirty="0">
              <a:solidFill>
                <a:schemeClr val="tx1"/>
              </a:solidFill>
            </a:endParaRPr>
          </a:p>
          <a:p>
            <a:pPr algn="ctr"/>
            <a:r>
              <a:rPr kumimoji="1" lang="ja-JP" altLang="en-US" sz="1600" dirty="0">
                <a:solidFill>
                  <a:schemeClr val="tx1"/>
                </a:solidFill>
              </a:rPr>
              <a:t>影響認知</a:t>
            </a:r>
          </a:p>
        </p:txBody>
      </p:sp>
      <p:sp>
        <p:nvSpPr>
          <p:cNvPr id="48" name="角丸四角形 12">
            <a:extLst>
              <a:ext uri="{FF2B5EF4-FFF2-40B4-BE49-F238E27FC236}">
                <a16:creationId xmlns:a16="http://schemas.microsoft.com/office/drawing/2014/main" id="{E5D38576-0D0F-4037-B686-9C2A53F8CD11}"/>
              </a:ext>
            </a:extLst>
          </p:cNvPr>
          <p:cNvSpPr/>
          <p:nvPr/>
        </p:nvSpPr>
        <p:spPr bwMode="auto">
          <a:xfrm>
            <a:off x="2722970" y="2579142"/>
            <a:ext cx="1505247" cy="2421567"/>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schemeClr val="bg1"/>
                </a:solidFill>
                <a:effectLst/>
                <a:uLnTx/>
                <a:uFillTx/>
                <a:latin typeface="Arial"/>
                <a:ea typeface="ＭＳ Ｐゴシック"/>
                <a:cs typeface="+mn-cs"/>
              </a:rPr>
              <a:t>z</a:t>
            </a:r>
            <a:r>
              <a:rPr kumimoji="0" lang="ja-JP" altLang="en-US" sz="1100" b="1" i="0" u="none" strike="noStrike" kern="0" cap="none" spc="0" normalizeH="0" baseline="0" noProof="0" dirty="0">
                <a:ln>
                  <a:noFill/>
                </a:ln>
                <a:solidFill>
                  <a:schemeClr val="bg1"/>
                </a:solidFill>
                <a:effectLst/>
                <a:uLnTx/>
                <a:uFillTx/>
                <a:latin typeface="Arial"/>
                <a:ea typeface="ＭＳ Ｐゴシック"/>
                <a:cs typeface="+mn-cs"/>
              </a:rPr>
              <a:t>ｚｚｚｚ</a:t>
            </a:r>
            <a:endParaRPr kumimoji="0" lang="en-US" altLang="ja-JP" sz="11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2F859E7C-AFA9-49A2-BE44-6A56C9780018}"/>
              </a:ext>
            </a:extLst>
          </p:cNvPr>
          <p:cNvSpPr/>
          <p:nvPr/>
        </p:nvSpPr>
        <p:spPr>
          <a:xfrm>
            <a:off x="2752285" y="2534630"/>
            <a:ext cx="1962475" cy="1496470"/>
          </a:xfrm>
          <a:prstGeom prst="rect">
            <a:avLst/>
          </a:prstGeom>
          <a:solidFill>
            <a:srgbClr val="3C8C93"/>
          </a:solidFill>
          <a:ln>
            <a:solidFill>
              <a:srgbClr val="3C8C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49" name="円/楕円 48"/>
          <p:cNvSpPr/>
          <p:nvPr/>
        </p:nvSpPr>
        <p:spPr>
          <a:xfrm>
            <a:off x="2967174" y="2823680"/>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類似店舗</a:t>
            </a:r>
            <a:endParaRPr kumimoji="1" lang="en-US" altLang="ja-JP" sz="1600" dirty="0">
              <a:solidFill>
                <a:schemeClr val="tx1"/>
              </a:solidFill>
            </a:endParaRPr>
          </a:p>
          <a:p>
            <a:pPr algn="ctr"/>
            <a:r>
              <a:rPr kumimoji="1" lang="ja-JP" altLang="en-US" sz="1600" dirty="0">
                <a:solidFill>
                  <a:schemeClr val="tx1"/>
                </a:solidFill>
              </a:rPr>
              <a:t>営業時間</a:t>
            </a:r>
            <a:endParaRPr kumimoji="1" lang="en-US" altLang="ja-JP" sz="1600" dirty="0">
              <a:solidFill>
                <a:schemeClr val="tx1"/>
              </a:solidFill>
            </a:endParaRPr>
          </a:p>
          <a:p>
            <a:pPr algn="ctr"/>
            <a:r>
              <a:rPr kumimoji="1" lang="ja-JP" altLang="en-US" sz="1600" dirty="0">
                <a:solidFill>
                  <a:schemeClr val="tx1"/>
                </a:solidFill>
              </a:rPr>
              <a:t>認知度</a:t>
            </a:r>
          </a:p>
        </p:txBody>
      </p:sp>
      <p:sp>
        <p:nvSpPr>
          <p:cNvPr id="4" name="円/楕円 3"/>
          <p:cNvSpPr/>
          <p:nvPr/>
        </p:nvSpPr>
        <p:spPr>
          <a:xfrm>
            <a:off x="4421260" y="2822281"/>
            <a:ext cx="1037388"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52" name="円/楕円 51"/>
          <p:cNvSpPr/>
          <p:nvPr/>
        </p:nvSpPr>
        <p:spPr>
          <a:xfrm>
            <a:off x="2966704" y="3894838"/>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2" name="テキスト ボックス 1">
            <a:extLst>
              <a:ext uri="{FF2B5EF4-FFF2-40B4-BE49-F238E27FC236}">
                <a16:creationId xmlns:a16="http://schemas.microsoft.com/office/drawing/2014/main" id="{86627422-C9E2-4843-916F-0A6EA81A58D5}"/>
              </a:ext>
            </a:extLst>
          </p:cNvPr>
          <p:cNvSpPr txBox="1"/>
          <p:nvPr/>
        </p:nvSpPr>
        <p:spPr>
          <a:xfrm>
            <a:off x="2928235" y="2325248"/>
            <a:ext cx="3891806" cy="523220"/>
          </a:xfrm>
          <a:prstGeom prst="rect">
            <a:avLst/>
          </a:prstGeom>
          <a:noFill/>
        </p:spPr>
        <p:txBody>
          <a:bodyPr wrap="square" rtlCol="0">
            <a:spAutoFit/>
          </a:bodyPr>
          <a:lstStyle/>
          <a:p>
            <a:pPr lvl="0" algn="ctr" defTabSz="457200" eaLnBrk="0" hangingPunct="0">
              <a:defRPr/>
            </a:pPr>
            <a:r>
              <a:rPr kumimoji="0" lang="ja-JP" altLang="en-US" sz="2800" b="1" kern="0" dirty="0">
                <a:solidFill>
                  <a:schemeClr val="bg1"/>
                </a:solidFill>
              </a:rPr>
              <a:t>学生・高齢者アンケート</a:t>
            </a:r>
            <a:endParaRPr kumimoji="0" lang="en-US" altLang="ja-JP" sz="2800" b="1" kern="0" dirty="0">
              <a:solidFill>
                <a:schemeClr val="bg1"/>
              </a:solidFill>
            </a:endParaRPr>
          </a:p>
        </p:txBody>
      </p:sp>
      <p:sp>
        <p:nvSpPr>
          <p:cNvPr id="57" name="吹き出し: 四角形 56">
            <a:extLst>
              <a:ext uri="{FF2B5EF4-FFF2-40B4-BE49-F238E27FC236}">
                <a16:creationId xmlns:a16="http://schemas.microsoft.com/office/drawing/2014/main" id="{B7E2BFCF-57EA-4A68-BA74-74F7A4E32056}"/>
              </a:ext>
            </a:extLst>
          </p:cNvPr>
          <p:cNvSpPr/>
          <p:nvPr/>
        </p:nvSpPr>
        <p:spPr>
          <a:xfrm>
            <a:off x="4314616" y="4460441"/>
            <a:ext cx="2969581" cy="1317454"/>
          </a:xfrm>
          <a:prstGeom prst="wedgeRectCallout">
            <a:avLst>
              <a:gd name="adj1" fmla="val -39932"/>
              <a:gd name="adj2" fmla="val -94231"/>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筑波大学生、つくば市内の高齢者を対象に</a:t>
            </a:r>
            <a:endParaRPr kumimoji="0" lang="en-US" altLang="ja-JP"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コンビニ利用などに</a:t>
            </a:r>
            <a:endParaRPr kumimoji="0" lang="en-US" altLang="ja-JP"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ついて</a:t>
            </a:r>
            <a:r>
              <a:rPr kumimoji="0" lang="ja-JP" altLang="en-US" sz="18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rPr>
              <a:t>アンケート調査</a:t>
            </a:r>
            <a:endParaRPr kumimoji="0" lang="en-US" altLang="ja-JP" sz="18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62" name="円/楕円 52">
            <a:extLst>
              <a:ext uri="{FF2B5EF4-FFF2-40B4-BE49-F238E27FC236}">
                <a16:creationId xmlns:a16="http://schemas.microsoft.com/office/drawing/2014/main" id="{79E992EF-7C2C-4C44-8863-370811920E0C}"/>
              </a:ext>
            </a:extLst>
          </p:cNvPr>
          <p:cNvSpPr/>
          <p:nvPr/>
        </p:nvSpPr>
        <p:spPr>
          <a:xfrm>
            <a:off x="7058904" y="3242717"/>
            <a:ext cx="1221545" cy="56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周辺住環境</a:t>
            </a:r>
            <a:endParaRPr kumimoji="1" lang="en-US" altLang="ja-JP" sz="1600" dirty="0">
              <a:solidFill>
                <a:schemeClr val="tx1"/>
              </a:solidFill>
            </a:endParaRPr>
          </a:p>
          <a:p>
            <a:pPr algn="ctr"/>
            <a:r>
              <a:rPr kumimoji="1" lang="ja-JP" altLang="en-US" sz="1600" dirty="0">
                <a:solidFill>
                  <a:schemeClr val="tx1"/>
                </a:solidFill>
              </a:rPr>
              <a:t>への影響</a:t>
            </a:r>
          </a:p>
        </p:txBody>
      </p:sp>
      <p:sp>
        <p:nvSpPr>
          <p:cNvPr id="65" name="円/楕円 3">
            <a:extLst>
              <a:ext uri="{FF2B5EF4-FFF2-40B4-BE49-F238E27FC236}">
                <a16:creationId xmlns:a16="http://schemas.microsoft.com/office/drawing/2014/main" id="{6A84AA65-F3E0-4368-914F-E1DF2422EA44}"/>
              </a:ext>
            </a:extLst>
          </p:cNvPr>
          <p:cNvSpPr/>
          <p:nvPr/>
        </p:nvSpPr>
        <p:spPr>
          <a:xfrm>
            <a:off x="7078568" y="2643007"/>
            <a:ext cx="1201881" cy="57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6" name="スライド番号プレースホルダー 5">
            <a:extLst>
              <a:ext uri="{FF2B5EF4-FFF2-40B4-BE49-F238E27FC236}">
                <a16:creationId xmlns:a16="http://schemas.microsoft.com/office/drawing/2014/main" id="{9ECE85A1-F975-4727-93FF-7C63068F2CA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87277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p:cNvGrpSpPr>
            <a:grpSpLocks/>
          </p:cNvGrpSpPr>
          <p:nvPr/>
        </p:nvGrpSpPr>
        <p:grpSpPr bwMode="auto">
          <a:xfrm>
            <a:off x="0" y="-26988"/>
            <a:ext cx="9180513" cy="981076"/>
            <a:chOff x="0" y="0"/>
            <a:chExt cx="5760" cy="618"/>
          </a:xfrm>
        </p:grpSpPr>
        <p:sp>
          <p:nvSpPr>
            <p:cNvPr id="36"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7"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0"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4400" b="1" i="0" u="none" strike="noStrike" kern="0" cap="none" spc="0" normalizeH="0" baseline="0" noProof="0" dirty="0">
              <a:ln>
                <a:noFill/>
              </a:ln>
              <a:solidFill>
                <a:prstClr val="white"/>
              </a:solidFill>
              <a:effectLst/>
              <a:uLnTx/>
              <a:uFillTx/>
              <a:latin typeface="Calibri Light" panose="020F0302020204030204"/>
              <a:ea typeface="游ゴシック Light" panose="020B0300000000000000" pitchFamily="50" charset="-128"/>
              <a:cs typeface="+mj-cs"/>
            </a:endParaRPr>
          </a:p>
        </p:txBody>
      </p:sp>
      <p:sp>
        <p:nvSpPr>
          <p:cNvPr id="54" name="角丸四角形 7">
            <a:extLst>
              <a:ext uri="{FF2B5EF4-FFF2-40B4-BE49-F238E27FC236}">
                <a16:creationId xmlns:a16="http://schemas.microsoft.com/office/drawing/2014/main" id="{3D96C8D7-BAD0-4A79-A8BF-E946AA9DC3E7}"/>
              </a:ext>
            </a:extLst>
          </p:cNvPr>
          <p:cNvSpPr/>
          <p:nvPr/>
        </p:nvSpPr>
        <p:spPr bwMode="auto">
          <a:xfrm>
            <a:off x="4598671" y="1739678"/>
            <a:ext cx="4038410" cy="4352974"/>
          </a:xfrm>
          <a:prstGeom prst="roundRect">
            <a:avLst/>
          </a:prstGeom>
          <a:solidFill>
            <a:schemeClr val="tx1">
              <a:lumMod val="50000"/>
              <a:lumOff val="50000"/>
            </a:schemeClr>
          </a:solidFill>
          <a:ln w="25400" cap="flat" cmpd="sng" algn="ctr">
            <a:solidFill>
              <a:srgbClr val="D2DEEF"/>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8" name="角丸四角形 9">
            <a:extLst>
              <a:ext uri="{FF2B5EF4-FFF2-40B4-BE49-F238E27FC236}">
                <a16:creationId xmlns:a16="http://schemas.microsoft.com/office/drawing/2014/main" id="{5A73EB9F-36EB-43F6-A2A4-1323C4A04F3D}"/>
              </a:ext>
            </a:extLst>
          </p:cNvPr>
          <p:cNvSpPr/>
          <p:nvPr/>
        </p:nvSpPr>
        <p:spPr bwMode="auto">
          <a:xfrm>
            <a:off x="127805" y="1739678"/>
            <a:ext cx="4324827" cy="4352974"/>
          </a:xfrm>
          <a:prstGeom prst="roundRect">
            <a:avLst/>
          </a:prstGeom>
          <a:solidFill>
            <a:schemeClr val="bg1">
              <a:lumMod val="85000"/>
            </a:schemeClr>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9" name="タイトル 1">
            <a:extLst>
              <a:ext uri="{FF2B5EF4-FFF2-40B4-BE49-F238E27FC236}">
                <a16:creationId xmlns:a16="http://schemas.microsoft.com/office/drawing/2014/main" id="{055A4F0E-2DE8-4C19-8A6C-D5BB7A84216A}"/>
              </a:ext>
            </a:extLst>
          </p:cNvPr>
          <p:cNvSpPr txBox="1">
            <a:spLocks/>
          </p:cNvSpPr>
          <p:nvPr/>
        </p:nvSpPr>
        <p:spPr bwMode="auto">
          <a:xfrm>
            <a:off x="1103148" y="1787333"/>
            <a:ext cx="2159710" cy="374661"/>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a:ea typeface="ＭＳ Ｐゴシック"/>
                <a:cs typeface="+mn-cs"/>
              </a:rPr>
              <a:t>企業目線</a:t>
            </a:r>
          </a:p>
        </p:txBody>
      </p:sp>
      <p:sp>
        <p:nvSpPr>
          <p:cNvPr id="69" name="角丸四角形 17">
            <a:extLst>
              <a:ext uri="{FF2B5EF4-FFF2-40B4-BE49-F238E27FC236}">
                <a16:creationId xmlns:a16="http://schemas.microsoft.com/office/drawing/2014/main" id="{7DE0A3DE-4D58-4540-992C-5674A82370A2}"/>
              </a:ext>
            </a:extLst>
          </p:cNvPr>
          <p:cNvSpPr/>
          <p:nvPr/>
        </p:nvSpPr>
        <p:spPr bwMode="auto">
          <a:xfrm>
            <a:off x="4956891" y="4063662"/>
            <a:ext cx="3473498" cy="446135"/>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0" name="角丸四角形 18">
            <a:extLst>
              <a:ext uri="{FF2B5EF4-FFF2-40B4-BE49-F238E27FC236}">
                <a16:creationId xmlns:a16="http://schemas.microsoft.com/office/drawing/2014/main" id="{F84C6D82-B2C1-4516-8ADD-C5A59C1B9B3B}"/>
              </a:ext>
            </a:extLst>
          </p:cNvPr>
          <p:cNvSpPr/>
          <p:nvPr/>
        </p:nvSpPr>
        <p:spPr bwMode="auto">
          <a:xfrm>
            <a:off x="4956891" y="4718120"/>
            <a:ext cx="3473498" cy="450227"/>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不要</a:t>
            </a:r>
            <a:r>
              <a:rPr kumimoji="0" lang="en-US" altLang="ja-JP" sz="2000" b="1" i="0" u="none" strike="noStrike" kern="0" cap="none" spc="0" normalizeH="0" baseline="0" noProof="0" dirty="0" err="1">
                <a:ln>
                  <a:noFill/>
                </a:ln>
                <a:solidFill>
                  <a:prstClr val="black"/>
                </a:solidFill>
                <a:effectLst/>
                <a:uLnTx/>
                <a:uFillTx/>
                <a:latin typeface="Arial"/>
                <a:ea typeface="ＭＳ Ｐゴシック"/>
                <a:cs typeface="+mn-cs"/>
              </a:rPr>
              <a:t>24H</a:t>
            </a: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コンビニモデル作成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1" name="角丸四角形 19">
            <a:extLst>
              <a:ext uri="{FF2B5EF4-FFF2-40B4-BE49-F238E27FC236}">
                <a16:creationId xmlns:a16="http://schemas.microsoft.com/office/drawing/2014/main" id="{3748944C-49DB-46BD-8FEE-B8D728F75AEB}"/>
              </a:ext>
            </a:extLst>
          </p:cNvPr>
          <p:cNvSpPr/>
          <p:nvPr/>
        </p:nvSpPr>
        <p:spPr bwMode="auto">
          <a:xfrm>
            <a:off x="4939954" y="5351251"/>
            <a:ext cx="3473498" cy="463174"/>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つくば市に適用</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6" name="下矢印 24">
            <a:extLst>
              <a:ext uri="{FF2B5EF4-FFF2-40B4-BE49-F238E27FC236}">
                <a16:creationId xmlns:a16="http://schemas.microsoft.com/office/drawing/2014/main" id="{E0F6204C-0732-41DF-A5A2-69E3483BC1EF}"/>
              </a:ext>
            </a:extLst>
          </p:cNvPr>
          <p:cNvSpPr/>
          <p:nvPr/>
        </p:nvSpPr>
        <p:spPr bwMode="auto">
          <a:xfrm>
            <a:off x="7176099" y="3754874"/>
            <a:ext cx="247449" cy="414525"/>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7" name="下矢印 26">
            <a:extLst>
              <a:ext uri="{FF2B5EF4-FFF2-40B4-BE49-F238E27FC236}">
                <a16:creationId xmlns:a16="http://schemas.microsoft.com/office/drawing/2014/main" id="{939AC75F-1C2E-4924-9BBE-C69D88759191}"/>
              </a:ext>
            </a:extLst>
          </p:cNvPr>
          <p:cNvSpPr/>
          <p:nvPr/>
        </p:nvSpPr>
        <p:spPr bwMode="auto">
          <a:xfrm>
            <a:off x="8012871" y="5168651"/>
            <a:ext cx="247449" cy="246427"/>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8" name="角丸四角形 27">
            <a:extLst>
              <a:ext uri="{FF2B5EF4-FFF2-40B4-BE49-F238E27FC236}">
                <a16:creationId xmlns:a16="http://schemas.microsoft.com/office/drawing/2014/main" id="{B6A47C31-0B84-45A9-A0AB-0BF83F210C6B}"/>
              </a:ext>
            </a:extLst>
          </p:cNvPr>
          <p:cNvSpPr/>
          <p:nvPr/>
        </p:nvSpPr>
        <p:spPr bwMode="auto">
          <a:xfrm>
            <a:off x="321483" y="6169460"/>
            <a:ext cx="8053927" cy="449549"/>
          </a:xfrm>
          <a:prstGeom prst="roundRect">
            <a:avLst/>
          </a:prstGeom>
          <a:solidFill>
            <a:srgbClr val="FF9900"/>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まとめ</a:t>
            </a:r>
          </a:p>
        </p:txBody>
      </p:sp>
      <p:sp>
        <p:nvSpPr>
          <p:cNvPr id="79" name="タイトル 1">
            <a:extLst>
              <a:ext uri="{FF2B5EF4-FFF2-40B4-BE49-F238E27FC236}">
                <a16:creationId xmlns:a16="http://schemas.microsoft.com/office/drawing/2014/main" id="{86EAE6B2-2B22-4C2B-B0EA-3B7DC5C8951C}"/>
              </a:ext>
            </a:extLst>
          </p:cNvPr>
          <p:cNvSpPr txBox="1">
            <a:spLocks/>
          </p:cNvSpPr>
          <p:nvPr/>
        </p:nvSpPr>
        <p:spPr bwMode="auto">
          <a:xfrm>
            <a:off x="5260219" y="1794279"/>
            <a:ext cx="2543508" cy="348369"/>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Arial"/>
                <a:ea typeface="ＭＳ Ｐゴシック"/>
                <a:cs typeface="+mn-cs"/>
              </a:rPr>
              <a:t>利用者目線</a:t>
            </a:r>
          </a:p>
        </p:txBody>
      </p:sp>
      <p:sp>
        <p:nvSpPr>
          <p:cNvPr id="80" name="下矢印 29">
            <a:extLst>
              <a:ext uri="{FF2B5EF4-FFF2-40B4-BE49-F238E27FC236}">
                <a16:creationId xmlns:a16="http://schemas.microsoft.com/office/drawing/2014/main" id="{3AFDA327-EA5F-4103-8153-0EEEA32285C5}"/>
              </a:ext>
            </a:extLst>
          </p:cNvPr>
          <p:cNvSpPr/>
          <p:nvPr/>
        </p:nvSpPr>
        <p:spPr bwMode="auto">
          <a:xfrm>
            <a:off x="8012871" y="5834661"/>
            <a:ext cx="247449" cy="44988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1" name="下矢印 30">
            <a:extLst>
              <a:ext uri="{FF2B5EF4-FFF2-40B4-BE49-F238E27FC236}">
                <a16:creationId xmlns:a16="http://schemas.microsoft.com/office/drawing/2014/main" id="{E8790341-1D04-4DA9-A426-9EDC73653707}"/>
              </a:ext>
            </a:extLst>
          </p:cNvPr>
          <p:cNvSpPr/>
          <p:nvPr/>
        </p:nvSpPr>
        <p:spPr bwMode="auto">
          <a:xfrm>
            <a:off x="298982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2" name="下矢印 27">
            <a:extLst>
              <a:ext uri="{FF2B5EF4-FFF2-40B4-BE49-F238E27FC236}">
                <a16:creationId xmlns:a16="http://schemas.microsoft.com/office/drawing/2014/main" id="{2F820028-1EEE-4B87-92CA-D58A9441AF30}"/>
              </a:ext>
            </a:extLst>
          </p:cNvPr>
          <p:cNvSpPr/>
          <p:nvPr/>
        </p:nvSpPr>
        <p:spPr bwMode="auto">
          <a:xfrm>
            <a:off x="68497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3" name="下矢印 32">
            <a:extLst>
              <a:ext uri="{FF2B5EF4-FFF2-40B4-BE49-F238E27FC236}">
                <a16:creationId xmlns:a16="http://schemas.microsoft.com/office/drawing/2014/main" id="{4C7B8046-78B1-40B7-86AB-6A692FE797DC}"/>
              </a:ext>
            </a:extLst>
          </p:cNvPr>
          <p:cNvSpPr/>
          <p:nvPr/>
        </p:nvSpPr>
        <p:spPr bwMode="auto">
          <a:xfrm>
            <a:off x="8012871" y="4532398"/>
            <a:ext cx="247449" cy="249463"/>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4" name="角丸四角形 5">
            <a:extLst>
              <a:ext uri="{FF2B5EF4-FFF2-40B4-BE49-F238E27FC236}">
                <a16:creationId xmlns:a16="http://schemas.microsoft.com/office/drawing/2014/main" id="{4A24E299-2CC8-4450-A461-63082231A489}"/>
              </a:ext>
            </a:extLst>
          </p:cNvPr>
          <p:cNvSpPr/>
          <p:nvPr/>
        </p:nvSpPr>
        <p:spPr bwMode="auto">
          <a:xfrm>
            <a:off x="314917" y="1081046"/>
            <a:ext cx="8115472" cy="495129"/>
          </a:xfrm>
          <a:prstGeom prst="roundRect">
            <a:avLst/>
          </a:prstGeom>
          <a:solidFill>
            <a:srgbClr val="003366"/>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既往研究レビュー</a:t>
            </a:r>
          </a:p>
        </p:txBody>
      </p:sp>
      <p:sp>
        <p:nvSpPr>
          <p:cNvPr id="50" name="下矢印 6">
            <a:extLst>
              <a:ext uri="{FF2B5EF4-FFF2-40B4-BE49-F238E27FC236}">
                <a16:creationId xmlns:a16="http://schemas.microsoft.com/office/drawing/2014/main" id="{911B28A2-D86B-4C6B-BF93-84F335D56E6C}"/>
              </a:ext>
            </a:extLst>
          </p:cNvPr>
          <p:cNvSpPr/>
          <p:nvPr/>
        </p:nvSpPr>
        <p:spPr bwMode="auto">
          <a:xfrm>
            <a:off x="1981845" y="1482396"/>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1" name="下矢印 33">
            <a:extLst>
              <a:ext uri="{FF2B5EF4-FFF2-40B4-BE49-F238E27FC236}">
                <a16:creationId xmlns:a16="http://schemas.microsoft.com/office/drawing/2014/main" id="{E8849442-95D4-46DE-BA19-358A9DBB0726}"/>
              </a:ext>
            </a:extLst>
          </p:cNvPr>
          <p:cNvSpPr/>
          <p:nvPr/>
        </p:nvSpPr>
        <p:spPr bwMode="auto">
          <a:xfrm>
            <a:off x="6475834" y="1479109"/>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B85DB437-7487-4D18-B533-B3C9F6371DBD}"/>
              </a:ext>
            </a:extLst>
          </p:cNvPr>
          <p:cNvSpPr txBox="1"/>
          <p:nvPr/>
        </p:nvSpPr>
        <p:spPr>
          <a:xfrm>
            <a:off x="0" y="77893"/>
            <a:ext cx="918051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white"/>
                </a:solidFill>
                <a:effectLst/>
                <a:uLnTx/>
                <a:uFillTx/>
                <a:latin typeface="+mj-ea"/>
                <a:ea typeface="+mj-ea"/>
                <a:cs typeface="+mn-cs"/>
              </a:rPr>
              <a:t>実習の</a:t>
            </a:r>
            <a:r>
              <a:rPr kumimoji="1" lang="ja-JP" altLang="en-US" sz="4000" b="1" i="0" u="none" strike="noStrike" kern="1200" cap="none" spc="0" normalizeH="0" baseline="0" noProof="0" dirty="0">
                <a:ln>
                  <a:noFill/>
                </a:ln>
                <a:solidFill>
                  <a:prstClr val="white"/>
                </a:solidFill>
                <a:effectLst/>
                <a:uLnTx/>
                <a:uFillTx/>
                <a:latin typeface="+mj-ea"/>
                <a:ea typeface="+mj-ea"/>
                <a:cs typeface="+mn-cs"/>
              </a:rPr>
              <a:t>流れ</a:t>
            </a:r>
          </a:p>
        </p:txBody>
      </p:sp>
      <p:sp>
        <p:nvSpPr>
          <p:cNvPr id="38" name="正方形/長方形 37">
            <a:extLst>
              <a:ext uri="{FF2B5EF4-FFF2-40B4-BE49-F238E27FC236}">
                <a16:creationId xmlns:a16="http://schemas.microsoft.com/office/drawing/2014/main" id="{441146A2-CA07-4CEB-908E-E99B05133235}"/>
              </a:ext>
            </a:extLst>
          </p:cNvPr>
          <p:cNvSpPr/>
          <p:nvPr/>
        </p:nvSpPr>
        <p:spPr>
          <a:xfrm>
            <a:off x="-2664837" y="3524446"/>
            <a:ext cx="522860" cy="308224"/>
          </a:xfrm>
          <a:prstGeom prst="rect">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43B17C36-21F9-48A9-8052-27806BC3A49E}"/>
              </a:ext>
            </a:extLst>
          </p:cNvPr>
          <p:cNvSpPr/>
          <p:nvPr/>
        </p:nvSpPr>
        <p:spPr>
          <a:xfrm>
            <a:off x="-1066789" y="3528367"/>
            <a:ext cx="522860" cy="308224"/>
          </a:xfrm>
          <a:prstGeom prst="rect">
            <a:avLst/>
          </a:prstGeom>
          <a:solidFill>
            <a:srgbClr val="99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999F4650-761F-4B5A-89B3-5669372190BB}"/>
              </a:ext>
            </a:extLst>
          </p:cNvPr>
          <p:cNvSpPr txBox="1"/>
          <p:nvPr/>
        </p:nvSpPr>
        <p:spPr>
          <a:xfrm>
            <a:off x="-1555500" y="1794279"/>
            <a:ext cx="13065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夜間</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営業停止の</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昼間の影響</a:t>
            </a:r>
          </a:p>
        </p:txBody>
      </p:sp>
      <p:sp>
        <p:nvSpPr>
          <p:cNvPr id="75" name="下矢印 23">
            <a:extLst>
              <a:ext uri="{FF2B5EF4-FFF2-40B4-BE49-F238E27FC236}">
                <a16:creationId xmlns:a16="http://schemas.microsoft.com/office/drawing/2014/main" id="{39F61959-0295-4110-B467-EDE0151A976E}"/>
              </a:ext>
            </a:extLst>
          </p:cNvPr>
          <p:cNvSpPr/>
          <p:nvPr/>
        </p:nvSpPr>
        <p:spPr bwMode="auto">
          <a:xfrm>
            <a:off x="5766494" y="3756594"/>
            <a:ext cx="247449" cy="42415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8" name="角丸四角形 16">
            <a:extLst>
              <a:ext uri="{FF2B5EF4-FFF2-40B4-BE49-F238E27FC236}">
                <a16:creationId xmlns:a16="http://schemas.microsoft.com/office/drawing/2014/main" id="{60D6A4D5-C629-433C-991E-D356F3B485AA}"/>
              </a:ext>
            </a:extLst>
          </p:cNvPr>
          <p:cNvSpPr/>
          <p:nvPr/>
        </p:nvSpPr>
        <p:spPr bwMode="auto">
          <a:xfrm>
            <a:off x="314917" y="4965572"/>
            <a:ext cx="1158703"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検証</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2" name="下矢印 20">
            <a:extLst>
              <a:ext uri="{FF2B5EF4-FFF2-40B4-BE49-F238E27FC236}">
                <a16:creationId xmlns:a16="http://schemas.microsoft.com/office/drawing/2014/main" id="{505BB7B2-D768-4AB3-8E59-4C39929DE580}"/>
              </a:ext>
            </a:extLst>
          </p:cNvPr>
          <p:cNvSpPr/>
          <p:nvPr/>
        </p:nvSpPr>
        <p:spPr bwMode="auto">
          <a:xfrm>
            <a:off x="770543" y="4574226"/>
            <a:ext cx="247449" cy="41574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3" name="下矢印 21">
            <a:extLst>
              <a:ext uri="{FF2B5EF4-FFF2-40B4-BE49-F238E27FC236}">
                <a16:creationId xmlns:a16="http://schemas.microsoft.com/office/drawing/2014/main" id="{E433785A-10D2-4D41-91E6-A2CF45EC9DB8}"/>
              </a:ext>
            </a:extLst>
          </p:cNvPr>
          <p:cNvSpPr/>
          <p:nvPr/>
        </p:nvSpPr>
        <p:spPr bwMode="auto">
          <a:xfrm>
            <a:off x="2164220" y="4572507"/>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4" name="下矢印 22">
            <a:extLst>
              <a:ext uri="{FF2B5EF4-FFF2-40B4-BE49-F238E27FC236}">
                <a16:creationId xmlns:a16="http://schemas.microsoft.com/office/drawing/2014/main" id="{7EF3E68A-E05C-4244-8479-665AB9C9A4FA}"/>
              </a:ext>
            </a:extLst>
          </p:cNvPr>
          <p:cNvSpPr/>
          <p:nvPr/>
        </p:nvSpPr>
        <p:spPr bwMode="auto">
          <a:xfrm>
            <a:off x="3465718" y="4558096"/>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1" name="角丸四角形 12">
            <a:extLst>
              <a:ext uri="{FF2B5EF4-FFF2-40B4-BE49-F238E27FC236}">
                <a16:creationId xmlns:a16="http://schemas.microsoft.com/office/drawing/2014/main" id="{E5D38576-0D0F-4037-B686-9C2A53F8CD11}"/>
              </a:ext>
            </a:extLst>
          </p:cNvPr>
          <p:cNvSpPr/>
          <p:nvPr/>
        </p:nvSpPr>
        <p:spPr bwMode="auto">
          <a:xfrm>
            <a:off x="314917" y="2286879"/>
            <a:ext cx="1158703" cy="2431240"/>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政府介入</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事例調査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p:txBody>
      </p:sp>
      <p:sp>
        <p:nvSpPr>
          <p:cNvPr id="63" name="角丸四角形 13">
            <a:extLst>
              <a:ext uri="{FF2B5EF4-FFF2-40B4-BE49-F238E27FC236}">
                <a16:creationId xmlns:a16="http://schemas.microsoft.com/office/drawing/2014/main" id="{3F7C1F05-32F5-4A5A-A617-20D45A5D23E2}"/>
              </a:ext>
            </a:extLst>
          </p:cNvPr>
          <p:cNvSpPr/>
          <p:nvPr/>
        </p:nvSpPr>
        <p:spPr bwMode="auto">
          <a:xfrm>
            <a:off x="1574006" y="2277144"/>
            <a:ext cx="1415814" cy="244097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コンビニ店長</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rPr>
              <a:t>ヒアリング</a:t>
            </a:r>
            <a:endParaRPr kumimoji="0" lang="en-US" altLang="ja-JP" sz="11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4" name="角丸四角形 14">
            <a:extLst>
              <a:ext uri="{FF2B5EF4-FFF2-40B4-BE49-F238E27FC236}">
                <a16:creationId xmlns:a16="http://schemas.microsoft.com/office/drawing/2014/main" id="{C8FC5427-74B0-4037-BD7C-43373F36A1EC}"/>
              </a:ext>
            </a:extLst>
          </p:cNvPr>
          <p:cNvSpPr/>
          <p:nvPr/>
        </p:nvSpPr>
        <p:spPr bwMode="auto">
          <a:xfrm>
            <a:off x="6847296" y="2286881"/>
            <a:ext cx="1586239" cy="1559445"/>
          </a:xfrm>
          <a:prstGeom prst="roundRect">
            <a:avLst/>
          </a:prstGeom>
          <a:solidFill>
            <a:schemeClr val="accent1">
              <a:lumMod val="50000"/>
            </a:schemeClr>
          </a:solidFill>
          <a:ln w="25400" cap="flat" cmpd="sng" algn="ctr">
            <a:solidFill>
              <a:schemeClr val="bg1"/>
            </a:solidFill>
            <a:prstDash val="solid"/>
          </a:ln>
          <a:effectLst/>
        </p:spPr>
        <p:txBody>
          <a:bodyPr wrap="none" l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データ収集</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0" name="角丸四角形 11">
            <a:extLst>
              <a:ext uri="{FF2B5EF4-FFF2-40B4-BE49-F238E27FC236}">
                <a16:creationId xmlns:a16="http://schemas.microsoft.com/office/drawing/2014/main" id="{4F817B10-850C-4CC4-B7D0-78FE8B96A72D}"/>
              </a:ext>
            </a:extLst>
          </p:cNvPr>
          <p:cNvSpPr/>
          <p:nvPr/>
        </p:nvSpPr>
        <p:spPr bwMode="auto">
          <a:xfrm>
            <a:off x="3062859" y="2286881"/>
            <a:ext cx="3638398" cy="155944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学生・高齢者アンケート</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3" name="円/楕円 52"/>
          <p:cNvSpPr/>
          <p:nvPr/>
        </p:nvSpPr>
        <p:spPr>
          <a:xfrm>
            <a:off x="5512030" y="2670274"/>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a:t>
            </a:r>
            <a:endParaRPr kumimoji="1" lang="en-US" altLang="ja-JP" sz="1600" dirty="0">
              <a:solidFill>
                <a:schemeClr val="tx1"/>
              </a:solidFill>
            </a:endParaRPr>
          </a:p>
          <a:p>
            <a:pPr algn="ctr"/>
            <a:r>
              <a:rPr kumimoji="1" lang="ja-JP" altLang="en-US" sz="1600" dirty="0">
                <a:solidFill>
                  <a:schemeClr val="tx1"/>
                </a:solidFill>
              </a:rPr>
              <a:t>住環境への</a:t>
            </a:r>
            <a:endParaRPr kumimoji="1" lang="en-US" altLang="ja-JP" sz="1600" dirty="0">
              <a:solidFill>
                <a:schemeClr val="tx1"/>
              </a:solidFill>
            </a:endParaRPr>
          </a:p>
          <a:p>
            <a:pPr algn="ctr"/>
            <a:r>
              <a:rPr kumimoji="1" lang="ja-JP" altLang="en-US" sz="1600" dirty="0">
                <a:solidFill>
                  <a:schemeClr val="tx1"/>
                </a:solidFill>
              </a:rPr>
              <a:t>影響認知</a:t>
            </a:r>
          </a:p>
        </p:txBody>
      </p:sp>
      <p:sp>
        <p:nvSpPr>
          <p:cNvPr id="48" name="角丸四角形 12">
            <a:extLst>
              <a:ext uri="{FF2B5EF4-FFF2-40B4-BE49-F238E27FC236}">
                <a16:creationId xmlns:a16="http://schemas.microsoft.com/office/drawing/2014/main" id="{E5D38576-0D0F-4037-B686-9C2A53F8CD11}"/>
              </a:ext>
            </a:extLst>
          </p:cNvPr>
          <p:cNvSpPr/>
          <p:nvPr/>
        </p:nvSpPr>
        <p:spPr bwMode="auto">
          <a:xfrm>
            <a:off x="3069514" y="2579142"/>
            <a:ext cx="1158703" cy="213952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2F859E7C-AFA9-49A2-BE44-6A56C9780018}"/>
              </a:ext>
            </a:extLst>
          </p:cNvPr>
          <p:cNvSpPr/>
          <p:nvPr/>
        </p:nvSpPr>
        <p:spPr>
          <a:xfrm>
            <a:off x="3099731" y="2569471"/>
            <a:ext cx="1284050" cy="1261960"/>
          </a:xfrm>
          <a:prstGeom prst="rect">
            <a:avLst/>
          </a:prstGeom>
          <a:solidFill>
            <a:srgbClr val="3C8C93"/>
          </a:solidFill>
          <a:ln>
            <a:solidFill>
              <a:srgbClr val="3C8C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49" name="円/楕円 48"/>
          <p:cNvSpPr/>
          <p:nvPr/>
        </p:nvSpPr>
        <p:spPr>
          <a:xfrm>
            <a:off x="3148157" y="264193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類似店舗</a:t>
            </a:r>
            <a:endParaRPr kumimoji="1" lang="en-US" altLang="ja-JP" sz="1600" dirty="0">
              <a:solidFill>
                <a:schemeClr val="tx1"/>
              </a:solidFill>
            </a:endParaRPr>
          </a:p>
          <a:p>
            <a:pPr algn="ctr"/>
            <a:r>
              <a:rPr kumimoji="1" lang="ja-JP" altLang="en-US" sz="1600" dirty="0">
                <a:solidFill>
                  <a:schemeClr val="tx1"/>
                </a:solidFill>
              </a:rPr>
              <a:t>営業時間</a:t>
            </a:r>
            <a:endParaRPr kumimoji="1" lang="en-US" altLang="ja-JP" sz="1600" dirty="0">
              <a:solidFill>
                <a:schemeClr val="tx1"/>
              </a:solidFill>
            </a:endParaRPr>
          </a:p>
          <a:p>
            <a:pPr algn="ctr"/>
            <a:r>
              <a:rPr kumimoji="1" lang="ja-JP" altLang="en-US" sz="1600" dirty="0">
                <a:solidFill>
                  <a:schemeClr val="tx1"/>
                </a:solidFill>
              </a:rPr>
              <a:t>認知度</a:t>
            </a:r>
          </a:p>
        </p:txBody>
      </p:sp>
      <p:sp>
        <p:nvSpPr>
          <p:cNvPr id="46" name="円/楕円 51">
            <a:extLst>
              <a:ext uri="{FF2B5EF4-FFF2-40B4-BE49-F238E27FC236}">
                <a16:creationId xmlns:a16="http://schemas.microsoft.com/office/drawing/2014/main" id="{7F66A61F-365E-477A-A03C-00C8C81EAC1F}"/>
              </a:ext>
            </a:extLst>
          </p:cNvPr>
          <p:cNvSpPr/>
          <p:nvPr/>
        </p:nvSpPr>
        <p:spPr>
          <a:xfrm>
            <a:off x="1761475" y="358000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 name="円/楕円 3"/>
          <p:cNvSpPr/>
          <p:nvPr/>
        </p:nvSpPr>
        <p:spPr>
          <a:xfrm>
            <a:off x="4328603" y="2670274"/>
            <a:ext cx="1037388"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52" name="円/楕円 51"/>
          <p:cNvSpPr/>
          <p:nvPr/>
        </p:nvSpPr>
        <p:spPr>
          <a:xfrm>
            <a:off x="3115421" y="3626572"/>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7" name="円/楕円 51">
            <a:extLst>
              <a:ext uri="{FF2B5EF4-FFF2-40B4-BE49-F238E27FC236}">
                <a16:creationId xmlns:a16="http://schemas.microsoft.com/office/drawing/2014/main" id="{21F70CD1-F897-4B0D-8831-93A1CB1619BB}"/>
              </a:ext>
            </a:extLst>
          </p:cNvPr>
          <p:cNvSpPr/>
          <p:nvPr/>
        </p:nvSpPr>
        <p:spPr>
          <a:xfrm>
            <a:off x="370482" y="3570623"/>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457200">
              <a:defRPr/>
            </a:pPr>
            <a:r>
              <a:rPr kumimoji="0" lang="ja-JP" altLang="en-US" sz="1600" b="1" dirty="0">
                <a:solidFill>
                  <a:prstClr val="black"/>
                </a:solidFill>
                <a:latin typeface="+mn-ea"/>
              </a:rPr>
              <a:t>政府介入</a:t>
            </a:r>
            <a:endParaRPr kumimoji="0" lang="en-US" altLang="ja-JP" sz="1600" b="1" dirty="0">
              <a:solidFill>
                <a:prstClr val="black"/>
              </a:solidFill>
              <a:latin typeface="+mn-ea"/>
            </a:endParaRPr>
          </a:p>
          <a:p>
            <a:pPr lvl="0" algn="ctr" defTabSz="457200">
              <a:defRPr/>
            </a:pPr>
            <a:r>
              <a:rPr kumimoji="0" lang="ja-JP" altLang="en-US" sz="1600" b="1" dirty="0">
                <a:solidFill>
                  <a:prstClr val="black"/>
                </a:solidFill>
                <a:latin typeface="+mn-ea"/>
              </a:rPr>
              <a:t>の是非</a:t>
            </a:r>
            <a:endParaRPr kumimoji="0" lang="en-US" altLang="ja-JP" sz="1600" b="1" dirty="0">
              <a:solidFill>
                <a:prstClr val="black"/>
              </a:solidFill>
              <a:latin typeface="+mn-ea"/>
            </a:endParaRPr>
          </a:p>
          <a:p>
            <a:pPr lvl="0" algn="ctr" defTabSz="457200">
              <a:defRPr/>
            </a:pPr>
            <a:r>
              <a:rPr kumimoji="0" lang="ja-JP" altLang="en-US" sz="1600" b="1" dirty="0">
                <a:solidFill>
                  <a:prstClr val="black"/>
                </a:solidFill>
                <a:latin typeface="+mn-ea"/>
              </a:rPr>
              <a:t>を検討</a:t>
            </a:r>
            <a:endParaRPr lang="ja-JP" altLang="en-US" sz="1600" b="1" dirty="0">
              <a:solidFill>
                <a:prstClr val="black"/>
              </a:solidFill>
              <a:latin typeface="+mn-ea"/>
            </a:endParaRPr>
          </a:p>
        </p:txBody>
      </p:sp>
      <p:sp>
        <p:nvSpPr>
          <p:cNvPr id="57" name="円/楕円 52">
            <a:extLst>
              <a:ext uri="{FF2B5EF4-FFF2-40B4-BE49-F238E27FC236}">
                <a16:creationId xmlns:a16="http://schemas.microsoft.com/office/drawing/2014/main" id="{BED7EF4F-857A-4605-A2E6-7635D7C700D8}"/>
              </a:ext>
            </a:extLst>
          </p:cNvPr>
          <p:cNvSpPr/>
          <p:nvPr/>
        </p:nvSpPr>
        <p:spPr>
          <a:xfrm>
            <a:off x="7058904" y="3242717"/>
            <a:ext cx="1221545" cy="56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周辺住環境</a:t>
            </a:r>
            <a:endParaRPr kumimoji="1" lang="en-US" altLang="ja-JP" sz="1600" dirty="0">
              <a:solidFill>
                <a:schemeClr val="tx1"/>
              </a:solidFill>
            </a:endParaRPr>
          </a:p>
          <a:p>
            <a:pPr algn="ctr"/>
            <a:r>
              <a:rPr kumimoji="1" lang="ja-JP" altLang="en-US" sz="1600" dirty="0">
                <a:solidFill>
                  <a:schemeClr val="tx1"/>
                </a:solidFill>
              </a:rPr>
              <a:t>への影響</a:t>
            </a:r>
          </a:p>
        </p:txBody>
      </p:sp>
      <p:sp>
        <p:nvSpPr>
          <p:cNvPr id="62" name="円/楕円 3">
            <a:extLst>
              <a:ext uri="{FF2B5EF4-FFF2-40B4-BE49-F238E27FC236}">
                <a16:creationId xmlns:a16="http://schemas.microsoft.com/office/drawing/2014/main" id="{1171C697-B5C6-4C24-B84F-6729D2A874B6}"/>
              </a:ext>
            </a:extLst>
          </p:cNvPr>
          <p:cNvSpPr/>
          <p:nvPr/>
        </p:nvSpPr>
        <p:spPr>
          <a:xfrm>
            <a:off x="7078568" y="2643007"/>
            <a:ext cx="1201881" cy="57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66" name="角丸四角形 15">
            <a:extLst>
              <a:ext uri="{FF2B5EF4-FFF2-40B4-BE49-F238E27FC236}">
                <a16:creationId xmlns:a16="http://schemas.microsoft.com/office/drawing/2014/main" id="{5BC49D9F-C176-4BDC-8421-7A4064B72EFA}"/>
              </a:ext>
            </a:extLst>
          </p:cNvPr>
          <p:cNvSpPr/>
          <p:nvPr/>
        </p:nvSpPr>
        <p:spPr bwMode="auto">
          <a:xfrm>
            <a:off x="1376212" y="4572507"/>
            <a:ext cx="2829430" cy="1405205"/>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8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5" name="吹き出し: 四角形 54">
            <a:extLst>
              <a:ext uri="{FF2B5EF4-FFF2-40B4-BE49-F238E27FC236}">
                <a16:creationId xmlns:a16="http://schemas.microsoft.com/office/drawing/2014/main" id="{86C83583-DD74-485C-9460-F44662568A9F}"/>
              </a:ext>
            </a:extLst>
          </p:cNvPr>
          <p:cNvSpPr/>
          <p:nvPr/>
        </p:nvSpPr>
        <p:spPr>
          <a:xfrm>
            <a:off x="4667126" y="4772667"/>
            <a:ext cx="3050451" cy="1205045"/>
          </a:xfrm>
          <a:prstGeom prst="wedgeRectCallout">
            <a:avLst>
              <a:gd name="adj1" fmla="val -74045"/>
              <a:gd name="adj2" fmla="val -2962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夜間営業停止の昼間営業</a:t>
            </a:r>
            <a:endParaRPr kumimoji="0" lang="en-US" altLang="ja-JP"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1" dirty="0">
                <a:solidFill>
                  <a:schemeClr val="bg1"/>
                </a:solidFill>
                <a:latin typeface="Arial" panose="020B0604020202020204" pitchFamily="34" charset="0"/>
                <a:ea typeface="游ゴシック" panose="020B0400000000000000" pitchFamily="50" charset="-128"/>
                <a:cs typeface="Arial" panose="020B0604020202020204" pitchFamily="34" charset="0"/>
              </a:rPr>
              <a:t>類似</a:t>
            </a:r>
            <a:r>
              <a:rPr kumimoji="0" lang="ja-JP" altLang="en-US"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店舗の営業時間認知度</a:t>
            </a:r>
            <a:endParaRPr kumimoji="0" lang="en-US" altLang="ja-JP"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の</a:t>
            </a:r>
            <a:r>
              <a:rPr kumimoji="0" lang="ja-JP" altLang="en-US"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rPr>
              <a:t>検証</a:t>
            </a:r>
            <a:endParaRPr kumimoji="1" lang="en-US" altLang="ja-JP"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6C5F36B2-0060-4DA5-A63D-8AD3D5B054B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13257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p:cNvGrpSpPr>
            <a:grpSpLocks/>
          </p:cNvGrpSpPr>
          <p:nvPr/>
        </p:nvGrpSpPr>
        <p:grpSpPr bwMode="auto">
          <a:xfrm>
            <a:off x="0" y="-26988"/>
            <a:ext cx="9180513" cy="981076"/>
            <a:chOff x="0" y="0"/>
            <a:chExt cx="5760" cy="618"/>
          </a:xfrm>
        </p:grpSpPr>
        <p:sp>
          <p:nvSpPr>
            <p:cNvPr id="36"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7"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0"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4400" b="1" i="0" u="none" strike="noStrike" kern="0" cap="none" spc="0" normalizeH="0" baseline="0" noProof="0" dirty="0">
              <a:ln>
                <a:noFill/>
              </a:ln>
              <a:solidFill>
                <a:prstClr val="white"/>
              </a:solidFill>
              <a:effectLst/>
              <a:uLnTx/>
              <a:uFillTx/>
              <a:latin typeface="Calibri Light" panose="020F0302020204030204"/>
              <a:ea typeface="游ゴシック Light" panose="020B0300000000000000" pitchFamily="50" charset="-128"/>
              <a:cs typeface="+mj-cs"/>
            </a:endParaRPr>
          </a:p>
        </p:txBody>
      </p:sp>
      <p:sp>
        <p:nvSpPr>
          <p:cNvPr id="54" name="角丸四角形 7">
            <a:extLst>
              <a:ext uri="{FF2B5EF4-FFF2-40B4-BE49-F238E27FC236}">
                <a16:creationId xmlns:a16="http://schemas.microsoft.com/office/drawing/2014/main" id="{3D96C8D7-BAD0-4A79-A8BF-E946AA9DC3E7}"/>
              </a:ext>
            </a:extLst>
          </p:cNvPr>
          <p:cNvSpPr/>
          <p:nvPr/>
        </p:nvSpPr>
        <p:spPr bwMode="auto">
          <a:xfrm>
            <a:off x="4598671" y="1739678"/>
            <a:ext cx="4038410" cy="4352974"/>
          </a:xfrm>
          <a:prstGeom prst="roundRect">
            <a:avLst/>
          </a:prstGeom>
          <a:solidFill>
            <a:schemeClr val="tx1">
              <a:lumMod val="50000"/>
              <a:lumOff val="50000"/>
            </a:schemeClr>
          </a:solidFill>
          <a:ln w="25400" cap="flat" cmpd="sng" algn="ctr">
            <a:solidFill>
              <a:srgbClr val="D2DEEF"/>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8" name="角丸四角形 9">
            <a:extLst>
              <a:ext uri="{FF2B5EF4-FFF2-40B4-BE49-F238E27FC236}">
                <a16:creationId xmlns:a16="http://schemas.microsoft.com/office/drawing/2014/main" id="{5A73EB9F-36EB-43F6-A2A4-1323C4A04F3D}"/>
              </a:ext>
            </a:extLst>
          </p:cNvPr>
          <p:cNvSpPr/>
          <p:nvPr/>
        </p:nvSpPr>
        <p:spPr bwMode="auto">
          <a:xfrm>
            <a:off x="127805" y="1739678"/>
            <a:ext cx="4324827" cy="4352974"/>
          </a:xfrm>
          <a:prstGeom prst="roundRect">
            <a:avLst/>
          </a:prstGeom>
          <a:solidFill>
            <a:schemeClr val="bg1">
              <a:lumMod val="85000"/>
            </a:schemeClr>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9" name="タイトル 1">
            <a:extLst>
              <a:ext uri="{FF2B5EF4-FFF2-40B4-BE49-F238E27FC236}">
                <a16:creationId xmlns:a16="http://schemas.microsoft.com/office/drawing/2014/main" id="{055A4F0E-2DE8-4C19-8A6C-D5BB7A84216A}"/>
              </a:ext>
            </a:extLst>
          </p:cNvPr>
          <p:cNvSpPr txBox="1">
            <a:spLocks/>
          </p:cNvSpPr>
          <p:nvPr/>
        </p:nvSpPr>
        <p:spPr bwMode="auto">
          <a:xfrm>
            <a:off x="1103148" y="1787333"/>
            <a:ext cx="2159710" cy="374661"/>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a:ea typeface="ＭＳ Ｐゴシック"/>
                <a:cs typeface="+mn-cs"/>
              </a:rPr>
              <a:t>企業目線</a:t>
            </a:r>
          </a:p>
        </p:txBody>
      </p:sp>
      <p:sp>
        <p:nvSpPr>
          <p:cNvPr id="69" name="角丸四角形 17">
            <a:extLst>
              <a:ext uri="{FF2B5EF4-FFF2-40B4-BE49-F238E27FC236}">
                <a16:creationId xmlns:a16="http://schemas.microsoft.com/office/drawing/2014/main" id="{7DE0A3DE-4D58-4540-992C-5674A82370A2}"/>
              </a:ext>
            </a:extLst>
          </p:cNvPr>
          <p:cNvSpPr/>
          <p:nvPr/>
        </p:nvSpPr>
        <p:spPr bwMode="auto">
          <a:xfrm>
            <a:off x="4956891" y="4063662"/>
            <a:ext cx="3473498" cy="446135"/>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0" name="角丸四角形 18">
            <a:extLst>
              <a:ext uri="{FF2B5EF4-FFF2-40B4-BE49-F238E27FC236}">
                <a16:creationId xmlns:a16="http://schemas.microsoft.com/office/drawing/2014/main" id="{F84C6D82-B2C1-4516-8ADD-C5A59C1B9B3B}"/>
              </a:ext>
            </a:extLst>
          </p:cNvPr>
          <p:cNvSpPr/>
          <p:nvPr/>
        </p:nvSpPr>
        <p:spPr bwMode="auto">
          <a:xfrm>
            <a:off x="4956891" y="4718120"/>
            <a:ext cx="3473498" cy="450227"/>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不要</a:t>
            </a:r>
            <a:r>
              <a:rPr kumimoji="0" lang="en-US" altLang="ja-JP" sz="2000" b="1" i="0" u="none" strike="noStrike" kern="0" cap="none" spc="0" normalizeH="0" baseline="0" noProof="0" dirty="0" err="1">
                <a:ln>
                  <a:noFill/>
                </a:ln>
                <a:solidFill>
                  <a:prstClr val="black"/>
                </a:solidFill>
                <a:effectLst/>
                <a:uLnTx/>
                <a:uFillTx/>
                <a:latin typeface="Arial"/>
                <a:ea typeface="ＭＳ Ｐゴシック"/>
                <a:cs typeface="+mn-cs"/>
              </a:rPr>
              <a:t>24H</a:t>
            </a: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コンビニモデル作成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1" name="角丸四角形 19">
            <a:extLst>
              <a:ext uri="{FF2B5EF4-FFF2-40B4-BE49-F238E27FC236}">
                <a16:creationId xmlns:a16="http://schemas.microsoft.com/office/drawing/2014/main" id="{3748944C-49DB-46BD-8FEE-B8D728F75AEB}"/>
              </a:ext>
            </a:extLst>
          </p:cNvPr>
          <p:cNvSpPr/>
          <p:nvPr/>
        </p:nvSpPr>
        <p:spPr bwMode="auto">
          <a:xfrm>
            <a:off x="4939954" y="5351251"/>
            <a:ext cx="3473498" cy="463174"/>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つくば市に適用</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6" name="下矢印 24">
            <a:extLst>
              <a:ext uri="{FF2B5EF4-FFF2-40B4-BE49-F238E27FC236}">
                <a16:creationId xmlns:a16="http://schemas.microsoft.com/office/drawing/2014/main" id="{E0F6204C-0732-41DF-A5A2-69E3483BC1EF}"/>
              </a:ext>
            </a:extLst>
          </p:cNvPr>
          <p:cNvSpPr/>
          <p:nvPr/>
        </p:nvSpPr>
        <p:spPr bwMode="auto">
          <a:xfrm>
            <a:off x="7176099" y="3754874"/>
            <a:ext cx="247449" cy="414525"/>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7" name="下矢印 26">
            <a:extLst>
              <a:ext uri="{FF2B5EF4-FFF2-40B4-BE49-F238E27FC236}">
                <a16:creationId xmlns:a16="http://schemas.microsoft.com/office/drawing/2014/main" id="{939AC75F-1C2E-4924-9BBE-C69D88759191}"/>
              </a:ext>
            </a:extLst>
          </p:cNvPr>
          <p:cNvSpPr/>
          <p:nvPr/>
        </p:nvSpPr>
        <p:spPr bwMode="auto">
          <a:xfrm>
            <a:off x="8012871" y="5168651"/>
            <a:ext cx="247449" cy="246427"/>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8" name="角丸四角形 27">
            <a:extLst>
              <a:ext uri="{FF2B5EF4-FFF2-40B4-BE49-F238E27FC236}">
                <a16:creationId xmlns:a16="http://schemas.microsoft.com/office/drawing/2014/main" id="{B6A47C31-0B84-45A9-A0AB-0BF83F210C6B}"/>
              </a:ext>
            </a:extLst>
          </p:cNvPr>
          <p:cNvSpPr/>
          <p:nvPr/>
        </p:nvSpPr>
        <p:spPr bwMode="auto">
          <a:xfrm>
            <a:off x="321483" y="6169460"/>
            <a:ext cx="8053927" cy="449549"/>
          </a:xfrm>
          <a:prstGeom prst="roundRect">
            <a:avLst/>
          </a:prstGeom>
          <a:solidFill>
            <a:srgbClr val="FF9900"/>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まとめ</a:t>
            </a:r>
          </a:p>
        </p:txBody>
      </p:sp>
      <p:sp>
        <p:nvSpPr>
          <p:cNvPr id="79" name="タイトル 1">
            <a:extLst>
              <a:ext uri="{FF2B5EF4-FFF2-40B4-BE49-F238E27FC236}">
                <a16:creationId xmlns:a16="http://schemas.microsoft.com/office/drawing/2014/main" id="{86EAE6B2-2B22-4C2B-B0EA-3B7DC5C8951C}"/>
              </a:ext>
            </a:extLst>
          </p:cNvPr>
          <p:cNvSpPr txBox="1">
            <a:spLocks/>
          </p:cNvSpPr>
          <p:nvPr/>
        </p:nvSpPr>
        <p:spPr bwMode="auto">
          <a:xfrm>
            <a:off x="5260219" y="1794279"/>
            <a:ext cx="2543508" cy="348369"/>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Arial"/>
                <a:ea typeface="ＭＳ Ｐゴシック"/>
                <a:cs typeface="+mn-cs"/>
              </a:rPr>
              <a:t>利用者目線</a:t>
            </a:r>
          </a:p>
        </p:txBody>
      </p:sp>
      <p:sp>
        <p:nvSpPr>
          <p:cNvPr id="80" name="下矢印 29">
            <a:extLst>
              <a:ext uri="{FF2B5EF4-FFF2-40B4-BE49-F238E27FC236}">
                <a16:creationId xmlns:a16="http://schemas.microsoft.com/office/drawing/2014/main" id="{3AFDA327-EA5F-4103-8153-0EEEA32285C5}"/>
              </a:ext>
            </a:extLst>
          </p:cNvPr>
          <p:cNvSpPr/>
          <p:nvPr/>
        </p:nvSpPr>
        <p:spPr bwMode="auto">
          <a:xfrm>
            <a:off x="8012871" y="5834661"/>
            <a:ext cx="247449" cy="44988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1" name="下矢印 30">
            <a:extLst>
              <a:ext uri="{FF2B5EF4-FFF2-40B4-BE49-F238E27FC236}">
                <a16:creationId xmlns:a16="http://schemas.microsoft.com/office/drawing/2014/main" id="{E8790341-1D04-4DA9-A426-9EDC73653707}"/>
              </a:ext>
            </a:extLst>
          </p:cNvPr>
          <p:cNvSpPr/>
          <p:nvPr/>
        </p:nvSpPr>
        <p:spPr bwMode="auto">
          <a:xfrm>
            <a:off x="298982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2" name="下矢印 27">
            <a:extLst>
              <a:ext uri="{FF2B5EF4-FFF2-40B4-BE49-F238E27FC236}">
                <a16:creationId xmlns:a16="http://schemas.microsoft.com/office/drawing/2014/main" id="{2F820028-1EEE-4B87-92CA-D58A9441AF30}"/>
              </a:ext>
            </a:extLst>
          </p:cNvPr>
          <p:cNvSpPr/>
          <p:nvPr/>
        </p:nvSpPr>
        <p:spPr bwMode="auto">
          <a:xfrm>
            <a:off x="68497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3" name="下矢印 32">
            <a:extLst>
              <a:ext uri="{FF2B5EF4-FFF2-40B4-BE49-F238E27FC236}">
                <a16:creationId xmlns:a16="http://schemas.microsoft.com/office/drawing/2014/main" id="{4C7B8046-78B1-40B7-86AB-6A692FE797DC}"/>
              </a:ext>
            </a:extLst>
          </p:cNvPr>
          <p:cNvSpPr/>
          <p:nvPr/>
        </p:nvSpPr>
        <p:spPr bwMode="auto">
          <a:xfrm>
            <a:off x="8012871" y="4532398"/>
            <a:ext cx="247449" cy="249463"/>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4" name="角丸四角形 5">
            <a:extLst>
              <a:ext uri="{FF2B5EF4-FFF2-40B4-BE49-F238E27FC236}">
                <a16:creationId xmlns:a16="http://schemas.microsoft.com/office/drawing/2014/main" id="{4A24E299-2CC8-4450-A461-63082231A489}"/>
              </a:ext>
            </a:extLst>
          </p:cNvPr>
          <p:cNvSpPr/>
          <p:nvPr/>
        </p:nvSpPr>
        <p:spPr bwMode="auto">
          <a:xfrm>
            <a:off x="314917" y="1081046"/>
            <a:ext cx="8115472" cy="495129"/>
          </a:xfrm>
          <a:prstGeom prst="roundRect">
            <a:avLst/>
          </a:prstGeom>
          <a:solidFill>
            <a:srgbClr val="003366"/>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既往研究レビュー</a:t>
            </a:r>
          </a:p>
        </p:txBody>
      </p:sp>
      <p:sp>
        <p:nvSpPr>
          <p:cNvPr id="50" name="下矢印 6">
            <a:extLst>
              <a:ext uri="{FF2B5EF4-FFF2-40B4-BE49-F238E27FC236}">
                <a16:creationId xmlns:a16="http://schemas.microsoft.com/office/drawing/2014/main" id="{911B28A2-D86B-4C6B-BF93-84F335D56E6C}"/>
              </a:ext>
            </a:extLst>
          </p:cNvPr>
          <p:cNvSpPr/>
          <p:nvPr/>
        </p:nvSpPr>
        <p:spPr bwMode="auto">
          <a:xfrm>
            <a:off x="1981845" y="1482396"/>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1" name="下矢印 33">
            <a:extLst>
              <a:ext uri="{FF2B5EF4-FFF2-40B4-BE49-F238E27FC236}">
                <a16:creationId xmlns:a16="http://schemas.microsoft.com/office/drawing/2014/main" id="{E8849442-95D4-46DE-BA19-358A9DBB0726}"/>
              </a:ext>
            </a:extLst>
          </p:cNvPr>
          <p:cNvSpPr/>
          <p:nvPr/>
        </p:nvSpPr>
        <p:spPr bwMode="auto">
          <a:xfrm>
            <a:off x="6475834" y="1479109"/>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B85DB437-7487-4D18-B533-B3C9F6371DBD}"/>
              </a:ext>
            </a:extLst>
          </p:cNvPr>
          <p:cNvSpPr txBox="1"/>
          <p:nvPr/>
        </p:nvSpPr>
        <p:spPr>
          <a:xfrm>
            <a:off x="0" y="77893"/>
            <a:ext cx="918051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white"/>
                </a:solidFill>
                <a:effectLst/>
                <a:uLnTx/>
                <a:uFillTx/>
                <a:latin typeface="+mj-ea"/>
                <a:ea typeface="+mj-ea"/>
                <a:cs typeface="+mn-cs"/>
              </a:rPr>
              <a:t>実習の</a:t>
            </a:r>
            <a:r>
              <a:rPr kumimoji="1" lang="ja-JP" altLang="en-US" sz="4000" b="1" i="0" u="none" strike="noStrike" kern="1200" cap="none" spc="0" normalizeH="0" baseline="0" noProof="0" dirty="0">
                <a:ln>
                  <a:noFill/>
                </a:ln>
                <a:solidFill>
                  <a:prstClr val="white"/>
                </a:solidFill>
                <a:effectLst/>
                <a:uLnTx/>
                <a:uFillTx/>
                <a:latin typeface="+mj-ea"/>
                <a:ea typeface="+mj-ea"/>
                <a:cs typeface="+mn-cs"/>
              </a:rPr>
              <a:t>流れ</a:t>
            </a:r>
          </a:p>
        </p:txBody>
      </p:sp>
      <p:sp>
        <p:nvSpPr>
          <p:cNvPr id="38" name="正方形/長方形 37">
            <a:extLst>
              <a:ext uri="{FF2B5EF4-FFF2-40B4-BE49-F238E27FC236}">
                <a16:creationId xmlns:a16="http://schemas.microsoft.com/office/drawing/2014/main" id="{441146A2-CA07-4CEB-908E-E99B05133235}"/>
              </a:ext>
            </a:extLst>
          </p:cNvPr>
          <p:cNvSpPr/>
          <p:nvPr/>
        </p:nvSpPr>
        <p:spPr>
          <a:xfrm>
            <a:off x="-2664837" y="3524446"/>
            <a:ext cx="522860" cy="308224"/>
          </a:xfrm>
          <a:prstGeom prst="rect">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43B17C36-21F9-48A9-8052-27806BC3A49E}"/>
              </a:ext>
            </a:extLst>
          </p:cNvPr>
          <p:cNvSpPr/>
          <p:nvPr/>
        </p:nvSpPr>
        <p:spPr>
          <a:xfrm>
            <a:off x="-1066789" y="3528367"/>
            <a:ext cx="522860" cy="308224"/>
          </a:xfrm>
          <a:prstGeom prst="rect">
            <a:avLst/>
          </a:prstGeom>
          <a:solidFill>
            <a:srgbClr val="99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999F4650-761F-4B5A-89B3-5669372190BB}"/>
              </a:ext>
            </a:extLst>
          </p:cNvPr>
          <p:cNvSpPr txBox="1"/>
          <p:nvPr/>
        </p:nvSpPr>
        <p:spPr>
          <a:xfrm>
            <a:off x="-1555500" y="1794279"/>
            <a:ext cx="13065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夜間</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営業停止の</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昼間の影響</a:t>
            </a:r>
          </a:p>
        </p:txBody>
      </p:sp>
      <p:sp>
        <p:nvSpPr>
          <p:cNvPr id="75" name="下矢印 23">
            <a:extLst>
              <a:ext uri="{FF2B5EF4-FFF2-40B4-BE49-F238E27FC236}">
                <a16:creationId xmlns:a16="http://schemas.microsoft.com/office/drawing/2014/main" id="{39F61959-0295-4110-B467-EDE0151A976E}"/>
              </a:ext>
            </a:extLst>
          </p:cNvPr>
          <p:cNvSpPr/>
          <p:nvPr/>
        </p:nvSpPr>
        <p:spPr bwMode="auto">
          <a:xfrm>
            <a:off x="5766494" y="3756594"/>
            <a:ext cx="247449" cy="42415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6" name="角丸四角形 15">
            <a:extLst>
              <a:ext uri="{FF2B5EF4-FFF2-40B4-BE49-F238E27FC236}">
                <a16:creationId xmlns:a16="http://schemas.microsoft.com/office/drawing/2014/main" id="{5BC49D9F-C176-4BDC-8421-7A4064B72EFA}"/>
              </a:ext>
            </a:extLst>
          </p:cNvPr>
          <p:cNvSpPr/>
          <p:nvPr/>
        </p:nvSpPr>
        <p:spPr bwMode="auto">
          <a:xfrm>
            <a:off x="1574006" y="4965572"/>
            <a:ext cx="2397478"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8" name="角丸四角形 16">
            <a:extLst>
              <a:ext uri="{FF2B5EF4-FFF2-40B4-BE49-F238E27FC236}">
                <a16:creationId xmlns:a16="http://schemas.microsoft.com/office/drawing/2014/main" id="{60D6A4D5-C629-433C-991E-D356F3B485AA}"/>
              </a:ext>
            </a:extLst>
          </p:cNvPr>
          <p:cNvSpPr/>
          <p:nvPr/>
        </p:nvSpPr>
        <p:spPr bwMode="auto">
          <a:xfrm>
            <a:off x="314917" y="4965572"/>
            <a:ext cx="1158703"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検証</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2" name="下矢印 20">
            <a:extLst>
              <a:ext uri="{FF2B5EF4-FFF2-40B4-BE49-F238E27FC236}">
                <a16:creationId xmlns:a16="http://schemas.microsoft.com/office/drawing/2014/main" id="{505BB7B2-D768-4AB3-8E59-4C39929DE580}"/>
              </a:ext>
            </a:extLst>
          </p:cNvPr>
          <p:cNvSpPr/>
          <p:nvPr/>
        </p:nvSpPr>
        <p:spPr bwMode="auto">
          <a:xfrm>
            <a:off x="770543" y="4574226"/>
            <a:ext cx="247449" cy="41574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3" name="下矢印 21">
            <a:extLst>
              <a:ext uri="{FF2B5EF4-FFF2-40B4-BE49-F238E27FC236}">
                <a16:creationId xmlns:a16="http://schemas.microsoft.com/office/drawing/2014/main" id="{E433785A-10D2-4D41-91E6-A2CF45EC9DB8}"/>
              </a:ext>
            </a:extLst>
          </p:cNvPr>
          <p:cNvSpPr/>
          <p:nvPr/>
        </p:nvSpPr>
        <p:spPr bwMode="auto">
          <a:xfrm>
            <a:off x="2164220" y="4572507"/>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4" name="下矢印 22">
            <a:extLst>
              <a:ext uri="{FF2B5EF4-FFF2-40B4-BE49-F238E27FC236}">
                <a16:creationId xmlns:a16="http://schemas.microsoft.com/office/drawing/2014/main" id="{7EF3E68A-E05C-4244-8479-665AB9C9A4FA}"/>
              </a:ext>
            </a:extLst>
          </p:cNvPr>
          <p:cNvSpPr/>
          <p:nvPr/>
        </p:nvSpPr>
        <p:spPr bwMode="auto">
          <a:xfrm>
            <a:off x="3465718" y="4558096"/>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1" name="角丸四角形 12">
            <a:extLst>
              <a:ext uri="{FF2B5EF4-FFF2-40B4-BE49-F238E27FC236}">
                <a16:creationId xmlns:a16="http://schemas.microsoft.com/office/drawing/2014/main" id="{E5D38576-0D0F-4037-B686-9C2A53F8CD11}"/>
              </a:ext>
            </a:extLst>
          </p:cNvPr>
          <p:cNvSpPr/>
          <p:nvPr/>
        </p:nvSpPr>
        <p:spPr bwMode="auto">
          <a:xfrm>
            <a:off x="314917" y="2286879"/>
            <a:ext cx="1158703" cy="2431240"/>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政府介入</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事例調査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p:txBody>
      </p:sp>
      <p:sp>
        <p:nvSpPr>
          <p:cNvPr id="63" name="角丸四角形 13">
            <a:extLst>
              <a:ext uri="{FF2B5EF4-FFF2-40B4-BE49-F238E27FC236}">
                <a16:creationId xmlns:a16="http://schemas.microsoft.com/office/drawing/2014/main" id="{3F7C1F05-32F5-4A5A-A617-20D45A5D23E2}"/>
              </a:ext>
            </a:extLst>
          </p:cNvPr>
          <p:cNvSpPr/>
          <p:nvPr/>
        </p:nvSpPr>
        <p:spPr bwMode="auto">
          <a:xfrm>
            <a:off x="1574006" y="2277144"/>
            <a:ext cx="1415814" cy="244097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コンビニ店長</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rPr>
              <a:t>ヒアリング</a:t>
            </a:r>
            <a:endParaRPr kumimoji="0" lang="en-US" altLang="ja-JP" sz="11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4" name="角丸四角形 14">
            <a:extLst>
              <a:ext uri="{FF2B5EF4-FFF2-40B4-BE49-F238E27FC236}">
                <a16:creationId xmlns:a16="http://schemas.microsoft.com/office/drawing/2014/main" id="{C8FC5427-74B0-4037-BD7C-43373F36A1EC}"/>
              </a:ext>
            </a:extLst>
          </p:cNvPr>
          <p:cNvSpPr/>
          <p:nvPr/>
        </p:nvSpPr>
        <p:spPr bwMode="auto">
          <a:xfrm>
            <a:off x="6847296" y="2286881"/>
            <a:ext cx="1586239" cy="1559445"/>
          </a:xfrm>
          <a:prstGeom prst="roundRect">
            <a:avLst/>
          </a:prstGeom>
          <a:solidFill>
            <a:schemeClr val="accent1">
              <a:lumMod val="50000"/>
            </a:schemeClr>
          </a:solidFill>
          <a:ln w="25400" cap="flat" cmpd="sng" algn="ctr">
            <a:solidFill>
              <a:schemeClr val="bg1"/>
            </a:solidFill>
            <a:prstDash val="solid"/>
          </a:ln>
          <a:effectLst/>
        </p:spPr>
        <p:txBody>
          <a:bodyPr wrap="none" l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データ収集</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46" name="円/楕円 51">
            <a:extLst>
              <a:ext uri="{FF2B5EF4-FFF2-40B4-BE49-F238E27FC236}">
                <a16:creationId xmlns:a16="http://schemas.microsoft.com/office/drawing/2014/main" id="{7F66A61F-365E-477A-A03C-00C8C81EAC1F}"/>
              </a:ext>
            </a:extLst>
          </p:cNvPr>
          <p:cNvSpPr/>
          <p:nvPr/>
        </p:nvSpPr>
        <p:spPr>
          <a:xfrm>
            <a:off x="1761475" y="358000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7" name="円/楕円 51">
            <a:extLst>
              <a:ext uri="{FF2B5EF4-FFF2-40B4-BE49-F238E27FC236}">
                <a16:creationId xmlns:a16="http://schemas.microsoft.com/office/drawing/2014/main" id="{21F70CD1-F897-4B0D-8831-93A1CB1619BB}"/>
              </a:ext>
            </a:extLst>
          </p:cNvPr>
          <p:cNvSpPr/>
          <p:nvPr/>
        </p:nvSpPr>
        <p:spPr>
          <a:xfrm>
            <a:off x="370482" y="3570623"/>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457200">
              <a:defRPr/>
            </a:pPr>
            <a:r>
              <a:rPr kumimoji="0" lang="ja-JP" altLang="en-US" sz="1600" b="1" dirty="0">
                <a:solidFill>
                  <a:prstClr val="black"/>
                </a:solidFill>
                <a:latin typeface="+mn-ea"/>
              </a:rPr>
              <a:t>政府介入</a:t>
            </a:r>
            <a:endParaRPr kumimoji="0" lang="en-US" altLang="ja-JP" sz="1600" b="1" dirty="0">
              <a:solidFill>
                <a:prstClr val="black"/>
              </a:solidFill>
              <a:latin typeface="+mn-ea"/>
            </a:endParaRPr>
          </a:p>
          <a:p>
            <a:pPr lvl="0" algn="ctr" defTabSz="457200">
              <a:defRPr/>
            </a:pPr>
            <a:r>
              <a:rPr kumimoji="0" lang="ja-JP" altLang="en-US" sz="1600" b="1" dirty="0">
                <a:solidFill>
                  <a:prstClr val="black"/>
                </a:solidFill>
                <a:latin typeface="+mn-ea"/>
              </a:rPr>
              <a:t>の是非</a:t>
            </a:r>
            <a:endParaRPr kumimoji="0" lang="en-US" altLang="ja-JP" sz="1600" b="1" dirty="0">
              <a:solidFill>
                <a:prstClr val="black"/>
              </a:solidFill>
              <a:latin typeface="+mn-ea"/>
            </a:endParaRPr>
          </a:p>
          <a:p>
            <a:pPr lvl="0" algn="ctr" defTabSz="457200">
              <a:defRPr/>
            </a:pPr>
            <a:r>
              <a:rPr kumimoji="0" lang="ja-JP" altLang="en-US" sz="1600" b="1" dirty="0">
                <a:solidFill>
                  <a:prstClr val="black"/>
                </a:solidFill>
                <a:latin typeface="+mn-ea"/>
              </a:rPr>
              <a:t>を検討</a:t>
            </a:r>
            <a:endParaRPr lang="ja-JP" altLang="en-US" sz="1600" b="1" dirty="0">
              <a:solidFill>
                <a:prstClr val="black"/>
              </a:solidFill>
              <a:latin typeface="+mn-ea"/>
            </a:endParaRPr>
          </a:p>
        </p:txBody>
      </p:sp>
      <p:sp>
        <p:nvSpPr>
          <p:cNvPr id="60" name="角丸四角形 11">
            <a:extLst>
              <a:ext uri="{FF2B5EF4-FFF2-40B4-BE49-F238E27FC236}">
                <a16:creationId xmlns:a16="http://schemas.microsoft.com/office/drawing/2014/main" id="{4F817B10-850C-4CC4-B7D0-78FE8B96A72D}"/>
              </a:ext>
            </a:extLst>
          </p:cNvPr>
          <p:cNvSpPr/>
          <p:nvPr/>
        </p:nvSpPr>
        <p:spPr bwMode="auto">
          <a:xfrm>
            <a:off x="2722970" y="2276840"/>
            <a:ext cx="4290496" cy="1777149"/>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3" name="円/楕円 52"/>
          <p:cNvSpPr/>
          <p:nvPr/>
        </p:nvSpPr>
        <p:spPr>
          <a:xfrm>
            <a:off x="5753086" y="282228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a:t>
            </a:r>
            <a:endParaRPr kumimoji="1" lang="en-US" altLang="ja-JP" sz="1600" dirty="0">
              <a:solidFill>
                <a:schemeClr val="tx1"/>
              </a:solidFill>
            </a:endParaRPr>
          </a:p>
          <a:p>
            <a:pPr algn="ctr"/>
            <a:r>
              <a:rPr kumimoji="1" lang="ja-JP" altLang="en-US" sz="1600" dirty="0">
                <a:solidFill>
                  <a:schemeClr val="tx1"/>
                </a:solidFill>
              </a:rPr>
              <a:t>住環境への</a:t>
            </a:r>
            <a:endParaRPr kumimoji="1" lang="en-US" altLang="ja-JP" sz="1600" dirty="0">
              <a:solidFill>
                <a:schemeClr val="tx1"/>
              </a:solidFill>
            </a:endParaRPr>
          </a:p>
          <a:p>
            <a:pPr algn="ctr"/>
            <a:r>
              <a:rPr kumimoji="1" lang="ja-JP" altLang="en-US" sz="1600" dirty="0">
                <a:solidFill>
                  <a:schemeClr val="tx1"/>
                </a:solidFill>
              </a:rPr>
              <a:t>影響認知</a:t>
            </a:r>
          </a:p>
        </p:txBody>
      </p:sp>
      <p:sp>
        <p:nvSpPr>
          <p:cNvPr id="48" name="角丸四角形 12">
            <a:extLst>
              <a:ext uri="{FF2B5EF4-FFF2-40B4-BE49-F238E27FC236}">
                <a16:creationId xmlns:a16="http://schemas.microsoft.com/office/drawing/2014/main" id="{E5D38576-0D0F-4037-B686-9C2A53F8CD11}"/>
              </a:ext>
            </a:extLst>
          </p:cNvPr>
          <p:cNvSpPr/>
          <p:nvPr/>
        </p:nvSpPr>
        <p:spPr bwMode="auto">
          <a:xfrm>
            <a:off x="2722970" y="2579142"/>
            <a:ext cx="1505247" cy="2421567"/>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schemeClr val="bg1"/>
                </a:solidFill>
                <a:effectLst/>
                <a:uLnTx/>
                <a:uFillTx/>
                <a:latin typeface="Arial"/>
                <a:ea typeface="ＭＳ Ｐゴシック"/>
                <a:cs typeface="+mn-cs"/>
              </a:rPr>
              <a:t>z</a:t>
            </a:r>
            <a:r>
              <a:rPr kumimoji="0" lang="ja-JP" altLang="en-US" sz="1100" b="1" i="0" u="none" strike="noStrike" kern="0" cap="none" spc="0" normalizeH="0" baseline="0" noProof="0" dirty="0">
                <a:ln>
                  <a:noFill/>
                </a:ln>
                <a:solidFill>
                  <a:schemeClr val="bg1"/>
                </a:solidFill>
                <a:effectLst/>
                <a:uLnTx/>
                <a:uFillTx/>
                <a:latin typeface="Arial"/>
                <a:ea typeface="ＭＳ Ｐゴシック"/>
                <a:cs typeface="+mn-cs"/>
              </a:rPr>
              <a:t>ｚｚｚｚ</a:t>
            </a:r>
            <a:endParaRPr kumimoji="0" lang="en-US" altLang="ja-JP" sz="11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2F859E7C-AFA9-49A2-BE44-6A56C9780018}"/>
              </a:ext>
            </a:extLst>
          </p:cNvPr>
          <p:cNvSpPr/>
          <p:nvPr/>
        </p:nvSpPr>
        <p:spPr>
          <a:xfrm>
            <a:off x="2752285" y="2534630"/>
            <a:ext cx="1962475" cy="1496470"/>
          </a:xfrm>
          <a:prstGeom prst="rect">
            <a:avLst/>
          </a:prstGeom>
          <a:solidFill>
            <a:srgbClr val="3C8C93"/>
          </a:solidFill>
          <a:ln>
            <a:solidFill>
              <a:srgbClr val="3C8C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49" name="円/楕円 48"/>
          <p:cNvSpPr/>
          <p:nvPr/>
        </p:nvSpPr>
        <p:spPr>
          <a:xfrm>
            <a:off x="2967174" y="2823680"/>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類似店舗</a:t>
            </a:r>
            <a:endParaRPr kumimoji="1" lang="en-US" altLang="ja-JP" sz="1600" dirty="0">
              <a:solidFill>
                <a:schemeClr val="tx1"/>
              </a:solidFill>
            </a:endParaRPr>
          </a:p>
          <a:p>
            <a:pPr algn="ctr"/>
            <a:r>
              <a:rPr kumimoji="1" lang="ja-JP" altLang="en-US" sz="1600" dirty="0">
                <a:solidFill>
                  <a:schemeClr val="tx1"/>
                </a:solidFill>
              </a:rPr>
              <a:t>営業時間</a:t>
            </a:r>
            <a:endParaRPr kumimoji="1" lang="en-US" altLang="ja-JP" sz="1600" dirty="0">
              <a:solidFill>
                <a:schemeClr val="tx1"/>
              </a:solidFill>
            </a:endParaRPr>
          </a:p>
          <a:p>
            <a:pPr algn="ctr"/>
            <a:r>
              <a:rPr kumimoji="1" lang="ja-JP" altLang="en-US" sz="1600" dirty="0">
                <a:solidFill>
                  <a:schemeClr val="tx1"/>
                </a:solidFill>
              </a:rPr>
              <a:t>認知度</a:t>
            </a:r>
          </a:p>
        </p:txBody>
      </p:sp>
      <p:sp>
        <p:nvSpPr>
          <p:cNvPr id="4" name="円/楕円 3"/>
          <p:cNvSpPr/>
          <p:nvPr/>
        </p:nvSpPr>
        <p:spPr>
          <a:xfrm>
            <a:off x="4421260" y="2822281"/>
            <a:ext cx="1037388"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52" name="円/楕円 51"/>
          <p:cNvSpPr/>
          <p:nvPr/>
        </p:nvSpPr>
        <p:spPr>
          <a:xfrm>
            <a:off x="2966704" y="3894838"/>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2" name="テキスト ボックス 1">
            <a:extLst>
              <a:ext uri="{FF2B5EF4-FFF2-40B4-BE49-F238E27FC236}">
                <a16:creationId xmlns:a16="http://schemas.microsoft.com/office/drawing/2014/main" id="{86627422-C9E2-4843-916F-0A6EA81A58D5}"/>
              </a:ext>
            </a:extLst>
          </p:cNvPr>
          <p:cNvSpPr txBox="1"/>
          <p:nvPr/>
        </p:nvSpPr>
        <p:spPr>
          <a:xfrm>
            <a:off x="2928235" y="2325248"/>
            <a:ext cx="3891806" cy="523220"/>
          </a:xfrm>
          <a:prstGeom prst="rect">
            <a:avLst/>
          </a:prstGeom>
          <a:noFill/>
        </p:spPr>
        <p:txBody>
          <a:bodyPr wrap="square" rtlCol="0">
            <a:spAutoFit/>
          </a:bodyPr>
          <a:lstStyle/>
          <a:p>
            <a:pPr lvl="0" algn="ctr" defTabSz="457200" eaLnBrk="0" hangingPunct="0">
              <a:defRPr/>
            </a:pPr>
            <a:r>
              <a:rPr kumimoji="0" lang="ja-JP" altLang="en-US" sz="2800" b="1" kern="0" dirty="0">
                <a:solidFill>
                  <a:schemeClr val="bg1"/>
                </a:solidFill>
              </a:rPr>
              <a:t>学生・高齢者アンケート</a:t>
            </a:r>
            <a:endParaRPr kumimoji="0" lang="en-US" altLang="ja-JP" sz="2800" b="1" kern="0" dirty="0">
              <a:solidFill>
                <a:schemeClr val="bg1"/>
              </a:solidFill>
            </a:endParaRPr>
          </a:p>
        </p:txBody>
      </p:sp>
      <p:sp>
        <p:nvSpPr>
          <p:cNvPr id="57" name="吹き出し: 四角形 56">
            <a:extLst>
              <a:ext uri="{FF2B5EF4-FFF2-40B4-BE49-F238E27FC236}">
                <a16:creationId xmlns:a16="http://schemas.microsoft.com/office/drawing/2014/main" id="{B7E2BFCF-57EA-4A68-BA74-74F7A4E32056}"/>
              </a:ext>
            </a:extLst>
          </p:cNvPr>
          <p:cNvSpPr/>
          <p:nvPr/>
        </p:nvSpPr>
        <p:spPr>
          <a:xfrm>
            <a:off x="4314616" y="4460441"/>
            <a:ext cx="2969581" cy="1317454"/>
          </a:xfrm>
          <a:prstGeom prst="wedgeRectCallout">
            <a:avLst>
              <a:gd name="adj1" fmla="val -39932"/>
              <a:gd name="adj2" fmla="val -94231"/>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筑波大学生、つくば市内の高齢者を対象に</a:t>
            </a:r>
            <a:endParaRPr kumimoji="0" lang="en-US" altLang="ja-JP"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コンビニ利用などに</a:t>
            </a:r>
            <a:endParaRPr kumimoji="0" lang="en-US" altLang="ja-JP"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ついて</a:t>
            </a:r>
            <a:r>
              <a:rPr kumimoji="0" lang="ja-JP" altLang="en-US" sz="18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rPr>
              <a:t>アンケート調査</a:t>
            </a:r>
            <a:endParaRPr kumimoji="0" lang="en-US" altLang="ja-JP" sz="18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62" name="円/楕円 52">
            <a:extLst>
              <a:ext uri="{FF2B5EF4-FFF2-40B4-BE49-F238E27FC236}">
                <a16:creationId xmlns:a16="http://schemas.microsoft.com/office/drawing/2014/main" id="{79E992EF-7C2C-4C44-8863-370811920E0C}"/>
              </a:ext>
            </a:extLst>
          </p:cNvPr>
          <p:cNvSpPr/>
          <p:nvPr/>
        </p:nvSpPr>
        <p:spPr>
          <a:xfrm>
            <a:off x="7058904" y="3242717"/>
            <a:ext cx="1221545" cy="56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周辺住環境</a:t>
            </a:r>
            <a:endParaRPr kumimoji="1" lang="en-US" altLang="ja-JP" sz="1600" dirty="0">
              <a:solidFill>
                <a:schemeClr val="tx1"/>
              </a:solidFill>
            </a:endParaRPr>
          </a:p>
          <a:p>
            <a:pPr algn="ctr"/>
            <a:r>
              <a:rPr kumimoji="1" lang="ja-JP" altLang="en-US" sz="1600" dirty="0">
                <a:solidFill>
                  <a:schemeClr val="tx1"/>
                </a:solidFill>
              </a:rPr>
              <a:t>への影響</a:t>
            </a:r>
          </a:p>
        </p:txBody>
      </p:sp>
      <p:sp>
        <p:nvSpPr>
          <p:cNvPr id="65" name="円/楕円 3">
            <a:extLst>
              <a:ext uri="{FF2B5EF4-FFF2-40B4-BE49-F238E27FC236}">
                <a16:creationId xmlns:a16="http://schemas.microsoft.com/office/drawing/2014/main" id="{6A84AA65-F3E0-4368-914F-E1DF2422EA44}"/>
              </a:ext>
            </a:extLst>
          </p:cNvPr>
          <p:cNvSpPr/>
          <p:nvPr/>
        </p:nvSpPr>
        <p:spPr>
          <a:xfrm>
            <a:off x="7078568" y="2643007"/>
            <a:ext cx="1201881" cy="57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6" name="スライド番号プレースホルダー 5">
            <a:extLst>
              <a:ext uri="{FF2B5EF4-FFF2-40B4-BE49-F238E27FC236}">
                <a16:creationId xmlns:a16="http://schemas.microsoft.com/office/drawing/2014/main" id="{6E956C65-F1F9-4436-8D01-EEF0124139F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77527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p:cNvGrpSpPr>
            <a:grpSpLocks/>
          </p:cNvGrpSpPr>
          <p:nvPr/>
        </p:nvGrpSpPr>
        <p:grpSpPr bwMode="auto">
          <a:xfrm>
            <a:off x="0" y="-26988"/>
            <a:ext cx="9180513" cy="981076"/>
            <a:chOff x="0" y="0"/>
            <a:chExt cx="5760" cy="618"/>
          </a:xfrm>
        </p:grpSpPr>
        <p:sp>
          <p:nvSpPr>
            <p:cNvPr id="36"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7"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0"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4400" b="1" i="0" u="none" strike="noStrike" kern="0" cap="none" spc="0" normalizeH="0" baseline="0" noProof="0" dirty="0">
              <a:ln>
                <a:noFill/>
              </a:ln>
              <a:solidFill>
                <a:prstClr val="white"/>
              </a:solidFill>
              <a:effectLst/>
              <a:uLnTx/>
              <a:uFillTx/>
              <a:latin typeface="Calibri Light" panose="020F0302020204030204"/>
              <a:ea typeface="游ゴシック Light" panose="020B0300000000000000" pitchFamily="50" charset="-128"/>
              <a:cs typeface="+mj-cs"/>
            </a:endParaRPr>
          </a:p>
        </p:txBody>
      </p:sp>
      <p:sp>
        <p:nvSpPr>
          <p:cNvPr id="54" name="角丸四角形 7">
            <a:extLst>
              <a:ext uri="{FF2B5EF4-FFF2-40B4-BE49-F238E27FC236}">
                <a16:creationId xmlns:a16="http://schemas.microsoft.com/office/drawing/2014/main" id="{3D96C8D7-BAD0-4A79-A8BF-E946AA9DC3E7}"/>
              </a:ext>
            </a:extLst>
          </p:cNvPr>
          <p:cNvSpPr/>
          <p:nvPr/>
        </p:nvSpPr>
        <p:spPr bwMode="auto">
          <a:xfrm>
            <a:off x="4598671" y="1739678"/>
            <a:ext cx="4038410" cy="4352974"/>
          </a:xfrm>
          <a:prstGeom prst="roundRect">
            <a:avLst/>
          </a:prstGeom>
          <a:solidFill>
            <a:schemeClr val="tx1">
              <a:lumMod val="50000"/>
              <a:lumOff val="50000"/>
            </a:schemeClr>
          </a:solidFill>
          <a:ln w="25400" cap="flat" cmpd="sng" algn="ctr">
            <a:solidFill>
              <a:srgbClr val="D2DEEF"/>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8" name="角丸四角形 9">
            <a:extLst>
              <a:ext uri="{FF2B5EF4-FFF2-40B4-BE49-F238E27FC236}">
                <a16:creationId xmlns:a16="http://schemas.microsoft.com/office/drawing/2014/main" id="{5A73EB9F-36EB-43F6-A2A4-1323C4A04F3D}"/>
              </a:ext>
            </a:extLst>
          </p:cNvPr>
          <p:cNvSpPr/>
          <p:nvPr/>
        </p:nvSpPr>
        <p:spPr bwMode="auto">
          <a:xfrm>
            <a:off x="127805" y="1739678"/>
            <a:ext cx="4324827" cy="4352974"/>
          </a:xfrm>
          <a:prstGeom prst="roundRect">
            <a:avLst/>
          </a:prstGeom>
          <a:solidFill>
            <a:schemeClr val="bg1">
              <a:lumMod val="85000"/>
            </a:schemeClr>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9" name="タイトル 1">
            <a:extLst>
              <a:ext uri="{FF2B5EF4-FFF2-40B4-BE49-F238E27FC236}">
                <a16:creationId xmlns:a16="http://schemas.microsoft.com/office/drawing/2014/main" id="{055A4F0E-2DE8-4C19-8A6C-D5BB7A84216A}"/>
              </a:ext>
            </a:extLst>
          </p:cNvPr>
          <p:cNvSpPr txBox="1">
            <a:spLocks/>
          </p:cNvSpPr>
          <p:nvPr/>
        </p:nvSpPr>
        <p:spPr bwMode="auto">
          <a:xfrm>
            <a:off x="1103148" y="1787333"/>
            <a:ext cx="2159710" cy="374661"/>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a:ea typeface="ＭＳ Ｐゴシック"/>
                <a:cs typeface="+mn-cs"/>
              </a:rPr>
              <a:t>企業目線</a:t>
            </a:r>
          </a:p>
        </p:txBody>
      </p:sp>
      <p:sp>
        <p:nvSpPr>
          <p:cNvPr id="69" name="角丸四角形 17">
            <a:extLst>
              <a:ext uri="{FF2B5EF4-FFF2-40B4-BE49-F238E27FC236}">
                <a16:creationId xmlns:a16="http://schemas.microsoft.com/office/drawing/2014/main" id="{7DE0A3DE-4D58-4540-992C-5674A82370A2}"/>
              </a:ext>
            </a:extLst>
          </p:cNvPr>
          <p:cNvSpPr/>
          <p:nvPr/>
        </p:nvSpPr>
        <p:spPr bwMode="auto">
          <a:xfrm>
            <a:off x="4956891" y="4063662"/>
            <a:ext cx="3473498" cy="446135"/>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0" name="角丸四角形 18">
            <a:extLst>
              <a:ext uri="{FF2B5EF4-FFF2-40B4-BE49-F238E27FC236}">
                <a16:creationId xmlns:a16="http://schemas.microsoft.com/office/drawing/2014/main" id="{F84C6D82-B2C1-4516-8ADD-C5A59C1B9B3B}"/>
              </a:ext>
            </a:extLst>
          </p:cNvPr>
          <p:cNvSpPr/>
          <p:nvPr/>
        </p:nvSpPr>
        <p:spPr bwMode="auto">
          <a:xfrm>
            <a:off x="4956891" y="4718120"/>
            <a:ext cx="3473498" cy="450227"/>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不要</a:t>
            </a:r>
            <a:r>
              <a:rPr kumimoji="0" lang="en-US" altLang="ja-JP" sz="2000" b="1" i="0" u="none" strike="noStrike" kern="0" cap="none" spc="0" normalizeH="0" baseline="0" noProof="0" dirty="0" err="1">
                <a:ln>
                  <a:noFill/>
                </a:ln>
                <a:solidFill>
                  <a:prstClr val="black"/>
                </a:solidFill>
                <a:effectLst/>
                <a:uLnTx/>
                <a:uFillTx/>
                <a:latin typeface="Arial"/>
                <a:ea typeface="ＭＳ Ｐゴシック"/>
                <a:cs typeface="+mn-cs"/>
              </a:rPr>
              <a:t>24H</a:t>
            </a: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コンビニモデル作成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1" name="角丸四角形 19">
            <a:extLst>
              <a:ext uri="{FF2B5EF4-FFF2-40B4-BE49-F238E27FC236}">
                <a16:creationId xmlns:a16="http://schemas.microsoft.com/office/drawing/2014/main" id="{3748944C-49DB-46BD-8FEE-B8D728F75AEB}"/>
              </a:ext>
            </a:extLst>
          </p:cNvPr>
          <p:cNvSpPr/>
          <p:nvPr/>
        </p:nvSpPr>
        <p:spPr bwMode="auto">
          <a:xfrm>
            <a:off x="4939954" y="5351251"/>
            <a:ext cx="3473498" cy="463174"/>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つくば市に適用</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6" name="下矢印 24">
            <a:extLst>
              <a:ext uri="{FF2B5EF4-FFF2-40B4-BE49-F238E27FC236}">
                <a16:creationId xmlns:a16="http://schemas.microsoft.com/office/drawing/2014/main" id="{E0F6204C-0732-41DF-A5A2-69E3483BC1EF}"/>
              </a:ext>
            </a:extLst>
          </p:cNvPr>
          <p:cNvSpPr/>
          <p:nvPr/>
        </p:nvSpPr>
        <p:spPr bwMode="auto">
          <a:xfrm>
            <a:off x="7176099" y="3754874"/>
            <a:ext cx="247449" cy="414525"/>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7" name="下矢印 26">
            <a:extLst>
              <a:ext uri="{FF2B5EF4-FFF2-40B4-BE49-F238E27FC236}">
                <a16:creationId xmlns:a16="http://schemas.microsoft.com/office/drawing/2014/main" id="{939AC75F-1C2E-4924-9BBE-C69D88759191}"/>
              </a:ext>
            </a:extLst>
          </p:cNvPr>
          <p:cNvSpPr/>
          <p:nvPr/>
        </p:nvSpPr>
        <p:spPr bwMode="auto">
          <a:xfrm>
            <a:off x="8012871" y="5168651"/>
            <a:ext cx="247449" cy="246427"/>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8" name="角丸四角形 27">
            <a:extLst>
              <a:ext uri="{FF2B5EF4-FFF2-40B4-BE49-F238E27FC236}">
                <a16:creationId xmlns:a16="http://schemas.microsoft.com/office/drawing/2014/main" id="{B6A47C31-0B84-45A9-A0AB-0BF83F210C6B}"/>
              </a:ext>
            </a:extLst>
          </p:cNvPr>
          <p:cNvSpPr/>
          <p:nvPr/>
        </p:nvSpPr>
        <p:spPr bwMode="auto">
          <a:xfrm>
            <a:off x="321483" y="6169460"/>
            <a:ext cx="8053927" cy="449549"/>
          </a:xfrm>
          <a:prstGeom prst="roundRect">
            <a:avLst/>
          </a:prstGeom>
          <a:solidFill>
            <a:srgbClr val="FF9900"/>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まとめ</a:t>
            </a:r>
          </a:p>
        </p:txBody>
      </p:sp>
      <p:sp>
        <p:nvSpPr>
          <p:cNvPr id="79" name="タイトル 1">
            <a:extLst>
              <a:ext uri="{FF2B5EF4-FFF2-40B4-BE49-F238E27FC236}">
                <a16:creationId xmlns:a16="http://schemas.microsoft.com/office/drawing/2014/main" id="{86EAE6B2-2B22-4C2B-B0EA-3B7DC5C8951C}"/>
              </a:ext>
            </a:extLst>
          </p:cNvPr>
          <p:cNvSpPr txBox="1">
            <a:spLocks/>
          </p:cNvSpPr>
          <p:nvPr/>
        </p:nvSpPr>
        <p:spPr bwMode="auto">
          <a:xfrm>
            <a:off x="5260219" y="1794279"/>
            <a:ext cx="2543508" cy="348369"/>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Arial"/>
                <a:ea typeface="ＭＳ Ｐゴシック"/>
                <a:cs typeface="+mn-cs"/>
              </a:rPr>
              <a:t>利用者目線</a:t>
            </a:r>
          </a:p>
        </p:txBody>
      </p:sp>
      <p:sp>
        <p:nvSpPr>
          <p:cNvPr id="80" name="下矢印 29">
            <a:extLst>
              <a:ext uri="{FF2B5EF4-FFF2-40B4-BE49-F238E27FC236}">
                <a16:creationId xmlns:a16="http://schemas.microsoft.com/office/drawing/2014/main" id="{3AFDA327-EA5F-4103-8153-0EEEA32285C5}"/>
              </a:ext>
            </a:extLst>
          </p:cNvPr>
          <p:cNvSpPr/>
          <p:nvPr/>
        </p:nvSpPr>
        <p:spPr bwMode="auto">
          <a:xfrm>
            <a:off x="8012871" y="5834661"/>
            <a:ext cx="247449" cy="44988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1" name="下矢印 30">
            <a:extLst>
              <a:ext uri="{FF2B5EF4-FFF2-40B4-BE49-F238E27FC236}">
                <a16:creationId xmlns:a16="http://schemas.microsoft.com/office/drawing/2014/main" id="{E8790341-1D04-4DA9-A426-9EDC73653707}"/>
              </a:ext>
            </a:extLst>
          </p:cNvPr>
          <p:cNvSpPr/>
          <p:nvPr/>
        </p:nvSpPr>
        <p:spPr bwMode="auto">
          <a:xfrm>
            <a:off x="298982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2" name="下矢印 27">
            <a:extLst>
              <a:ext uri="{FF2B5EF4-FFF2-40B4-BE49-F238E27FC236}">
                <a16:creationId xmlns:a16="http://schemas.microsoft.com/office/drawing/2014/main" id="{2F820028-1EEE-4B87-92CA-D58A9441AF30}"/>
              </a:ext>
            </a:extLst>
          </p:cNvPr>
          <p:cNvSpPr/>
          <p:nvPr/>
        </p:nvSpPr>
        <p:spPr bwMode="auto">
          <a:xfrm>
            <a:off x="68497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3" name="下矢印 32">
            <a:extLst>
              <a:ext uri="{FF2B5EF4-FFF2-40B4-BE49-F238E27FC236}">
                <a16:creationId xmlns:a16="http://schemas.microsoft.com/office/drawing/2014/main" id="{4C7B8046-78B1-40B7-86AB-6A692FE797DC}"/>
              </a:ext>
            </a:extLst>
          </p:cNvPr>
          <p:cNvSpPr/>
          <p:nvPr/>
        </p:nvSpPr>
        <p:spPr bwMode="auto">
          <a:xfrm>
            <a:off x="8012871" y="4532398"/>
            <a:ext cx="247449" cy="249463"/>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4" name="角丸四角形 5">
            <a:extLst>
              <a:ext uri="{FF2B5EF4-FFF2-40B4-BE49-F238E27FC236}">
                <a16:creationId xmlns:a16="http://schemas.microsoft.com/office/drawing/2014/main" id="{4A24E299-2CC8-4450-A461-63082231A489}"/>
              </a:ext>
            </a:extLst>
          </p:cNvPr>
          <p:cNvSpPr/>
          <p:nvPr/>
        </p:nvSpPr>
        <p:spPr bwMode="auto">
          <a:xfrm>
            <a:off x="314917" y="1081046"/>
            <a:ext cx="8115472" cy="495129"/>
          </a:xfrm>
          <a:prstGeom prst="roundRect">
            <a:avLst/>
          </a:prstGeom>
          <a:solidFill>
            <a:srgbClr val="003366"/>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既往研究レビュー</a:t>
            </a:r>
          </a:p>
        </p:txBody>
      </p:sp>
      <p:sp>
        <p:nvSpPr>
          <p:cNvPr id="50" name="下矢印 6">
            <a:extLst>
              <a:ext uri="{FF2B5EF4-FFF2-40B4-BE49-F238E27FC236}">
                <a16:creationId xmlns:a16="http://schemas.microsoft.com/office/drawing/2014/main" id="{911B28A2-D86B-4C6B-BF93-84F335D56E6C}"/>
              </a:ext>
            </a:extLst>
          </p:cNvPr>
          <p:cNvSpPr/>
          <p:nvPr/>
        </p:nvSpPr>
        <p:spPr bwMode="auto">
          <a:xfrm>
            <a:off x="1981845" y="1482396"/>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1" name="下矢印 33">
            <a:extLst>
              <a:ext uri="{FF2B5EF4-FFF2-40B4-BE49-F238E27FC236}">
                <a16:creationId xmlns:a16="http://schemas.microsoft.com/office/drawing/2014/main" id="{E8849442-95D4-46DE-BA19-358A9DBB0726}"/>
              </a:ext>
            </a:extLst>
          </p:cNvPr>
          <p:cNvSpPr/>
          <p:nvPr/>
        </p:nvSpPr>
        <p:spPr bwMode="auto">
          <a:xfrm>
            <a:off x="6475834" y="1479109"/>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B85DB437-7487-4D18-B533-B3C9F6371DBD}"/>
              </a:ext>
            </a:extLst>
          </p:cNvPr>
          <p:cNvSpPr txBox="1"/>
          <p:nvPr/>
        </p:nvSpPr>
        <p:spPr>
          <a:xfrm>
            <a:off x="0" y="77893"/>
            <a:ext cx="918051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white"/>
                </a:solidFill>
                <a:effectLst/>
                <a:uLnTx/>
                <a:uFillTx/>
                <a:latin typeface="+mj-ea"/>
                <a:ea typeface="+mj-ea"/>
                <a:cs typeface="+mn-cs"/>
              </a:rPr>
              <a:t>実習の</a:t>
            </a:r>
            <a:r>
              <a:rPr kumimoji="1" lang="ja-JP" altLang="en-US" sz="4000" b="1" i="0" u="none" strike="noStrike" kern="1200" cap="none" spc="0" normalizeH="0" baseline="0" noProof="0" dirty="0">
                <a:ln>
                  <a:noFill/>
                </a:ln>
                <a:solidFill>
                  <a:prstClr val="white"/>
                </a:solidFill>
                <a:effectLst/>
                <a:uLnTx/>
                <a:uFillTx/>
                <a:latin typeface="+mj-ea"/>
                <a:ea typeface="+mj-ea"/>
                <a:cs typeface="+mn-cs"/>
              </a:rPr>
              <a:t>流れ</a:t>
            </a:r>
          </a:p>
        </p:txBody>
      </p:sp>
      <p:sp>
        <p:nvSpPr>
          <p:cNvPr id="38" name="正方形/長方形 37">
            <a:extLst>
              <a:ext uri="{FF2B5EF4-FFF2-40B4-BE49-F238E27FC236}">
                <a16:creationId xmlns:a16="http://schemas.microsoft.com/office/drawing/2014/main" id="{441146A2-CA07-4CEB-908E-E99B05133235}"/>
              </a:ext>
            </a:extLst>
          </p:cNvPr>
          <p:cNvSpPr/>
          <p:nvPr/>
        </p:nvSpPr>
        <p:spPr>
          <a:xfrm>
            <a:off x="-2664837" y="3524446"/>
            <a:ext cx="522860" cy="308224"/>
          </a:xfrm>
          <a:prstGeom prst="rect">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43B17C36-21F9-48A9-8052-27806BC3A49E}"/>
              </a:ext>
            </a:extLst>
          </p:cNvPr>
          <p:cNvSpPr/>
          <p:nvPr/>
        </p:nvSpPr>
        <p:spPr>
          <a:xfrm>
            <a:off x="-1066789" y="3528367"/>
            <a:ext cx="522860" cy="308224"/>
          </a:xfrm>
          <a:prstGeom prst="rect">
            <a:avLst/>
          </a:prstGeom>
          <a:solidFill>
            <a:srgbClr val="99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999F4650-761F-4B5A-89B3-5669372190BB}"/>
              </a:ext>
            </a:extLst>
          </p:cNvPr>
          <p:cNvSpPr txBox="1"/>
          <p:nvPr/>
        </p:nvSpPr>
        <p:spPr>
          <a:xfrm>
            <a:off x="-1555500" y="1794279"/>
            <a:ext cx="13065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夜間</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営業停止の</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昼間の影響</a:t>
            </a:r>
          </a:p>
        </p:txBody>
      </p:sp>
      <p:sp>
        <p:nvSpPr>
          <p:cNvPr id="75" name="下矢印 23">
            <a:extLst>
              <a:ext uri="{FF2B5EF4-FFF2-40B4-BE49-F238E27FC236}">
                <a16:creationId xmlns:a16="http://schemas.microsoft.com/office/drawing/2014/main" id="{39F61959-0295-4110-B467-EDE0151A976E}"/>
              </a:ext>
            </a:extLst>
          </p:cNvPr>
          <p:cNvSpPr/>
          <p:nvPr/>
        </p:nvSpPr>
        <p:spPr bwMode="auto">
          <a:xfrm>
            <a:off x="5766494" y="3756594"/>
            <a:ext cx="247449" cy="42415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6" name="角丸四角形 15">
            <a:extLst>
              <a:ext uri="{FF2B5EF4-FFF2-40B4-BE49-F238E27FC236}">
                <a16:creationId xmlns:a16="http://schemas.microsoft.com/office/drawing/2014/main" id="{5BC49D9F-C176-4BDC-8421-7A4064B72EFA}"/>
              </a:ext>
            </a:extLst>
          </p:cNvPr>
          <p:cNvSpPr/>
          <p:nvPr/>
        </p:nvSpPr>
        <p:spPr bwMode="auto">
          <a:xfrm>
            <a:off x="1574006" y="4965572"/>
            <a:ext cx="2397478"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8" name="角丸四角形 16">
            <a:extLst>
              <a:ext uri="{FF2B5EF4-FFF2-40B4-BE49-F238E27FC236}">
                <a16:creationId xmlns:a16="http://schemas.microsoft.com/office/drawing/2014/main" id="{60D6A4D5-C629-433C-991E-D356F3B485AA}"/>
              </a:ext>
            </a:extLst>
          </p:cNvPr>
          <p:cNvSpPr/>
          <p:nvPr/>
        </p:nvSpPr>
        <p:spPr bwMode="auto">
          <a:xfrm>
            <a:off x="314917" y="4965572"/>
            <a:ext cx="1158703"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検証</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2" name="下矢印 20">
            <a:extLst>
              <a:ext uri="{FF2B5EF4-FFF2-40B4-BE49-F238E27FC236}">
                <a16:creationId xmlns:a16="http://schemas.microsoft.com/office/drawing/2014/main" id="{505BB7B2-D768-4AB3-8E59-4C39929DE580}"/>
              </a:ext>
            </a:extLst>
          </p:cNvPr>
          <p:cNvSpPr/>
          <p:nvPr/>
        </p:nvSpPr>
        <p:spPr bwMode="auto">
          <a:xfrm>
            <a:off x="770543" y="4574226"/>
            <a:ext cx="247449" cy="41574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3" name="下矢印 21">
            <a:extLst>
              <a:ext uri="{FF2B5EF4-FFF2-40B4-BE49-F238E27FC236}">
                <a16:creationId xmlns:a16="http://schemas.microsoft.com/office/drawing/2014/main" id="{E433785A-10D2-4D41-91E6-A2CF45EC9DB8}"/>
              </a:ext>
            </a:extLst>
          </p:cNvPr>
          <p:cNvSpPr/>
          <p:nvPr/>
        </p:nvSpPr>
        <p:spPr bwMode="auto">
          <a:xfrm>
            <a:off x="2164220" y="4572507"/>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4" name="下矢印 22">
            <a:extLst>
              <a:ext uri="{FF2B5EF4-FFF2-40B4-BE49-F238E27FC236}">
                <a16:creationId xmlns:a16="http://schemas.microsoft.com/office/drawing/2014/main" id="{7EF3E68A-E05C-4244-8479-665AB9C9A4FA}"/>
              </a:ext>
            </a:extLst>
          </p:cNvPr>
          <p:cNvSpPr/>
          <p:nvPr/>
        </p:nvSpPr>
        <p:spPr bwMode="auto">
          <a:xfrm>
            <a:off x="3465718" y="4558096"/>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1" name="角丸四角形 12">
            <a:extLst>
              <a:ext uri="{FF2B5EF4-FFF2-40B4-BE49-F238E27FC236}">
                <a16:creationId xmlns:a16="http://schemas.microsoft.com/office/drawing/2014/main" id="{E5D38576-0D0F-4037-B686-9C2A53F8CD11}"/>
              </a:ext>
            </a:extLst>
          </p:cNvPr>
          <p:cNvSpPr/>
          <p:nvPr/>
        </p:nvSpPr>
        <p:spPr bwMode="auto">
          <a:xfrm>
            <a:off x="314917" y="2286879"/>
            <a:ext cx="1158703" cy="2431240"/>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政府介入</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事例調査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p:txBody>
      </p:sp>
      <p:sp>
        <p:nvSpPr>
          <p:cNvPr id="63" name="角丸四角形 13">
            <a:extLst>
              <a:ext uri="{FF2B5EF4-FFF2-40B4-BE49-F238E27FC236}">
                <a16:creationId xmlns:a16="http://schemas.microsoft.com/office/drawing/2014/main" id="{3F7C1F05-32F5-4A5A-A617-20D45A5D23E2}"/>
              </a:ext>
            </a:extLst>
          </p:cNvPr>
          <p:cNvSpPr/>
          <p:nvPr/>
        </p:nvSpPr>
        <p:spPr bwMode="auto">
          <a:xfrm>
            <a:off x="1574006" y="2277144"/>
            <a:ext cx="1415814" cy="244097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コンビニ店長</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rPr>
              <a:t>ヒアリング</a:t>
            </a:r>
            <a:endParaRPr kumimoji="0" lang="en-US" altLang="ja-JP" sz="11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0" name="角丸四角形 11">
            <a:extLst>
              <a:ext uri="{FF2B5EF4-FFF2-40B4-BE49-F238E27FC236}">
                <a16:creationId xmlns:a16="http://schemas.microsoft.com/office/drawing/2014/main" id="{4F817B10-850C-4CC4-B7D0-78FE8B96A72D}"/>
              </a:ext>
            </a:extLst>
          </p:cNvPr>
          <p:cNvSpPr/>
          <p:nvPr/>
        </p:nvSpPr>
        <p:spPr bwMode="auto">
          <a:xfrm>
            <a:off x="3062859" y="2286881"/>
            <a:ext cx="3638398" cy="155944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学生・高齢者アンケート</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3" name="円/楕円 52"/>
          <p:cNvSpPr/>
          <p:nvPr/>
        </p:nvSpPr>
        <p:spPr>
          <a:xfrm>
            <a:off x="5512030" y="2670274"/>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a:t>
            </a:r>
            <a:endParaRPr kumimoji="1" lang="en-US" altLang="ja-JP" sz="1600" dirty="0">
              <a:solidFill>
                <a:schemeClr val="tx1"/>
              </a:solidFill>
            </a:endParaRPr>
          </a:p>
          <a:p>
            <a:pPr algn="ctr"/>
            <a:r>
              <a:rPr kumimoji="1" lang="ja-JP" altLang="en-US" sz="1600" dirty="0">
                <a:solidFill>
                  <a:schemeClr val="tx1"/>
                </a:solidFill>
              </a:rPr>
              <a:t>住環境への</a:t>
            </a:r>
            <a:endParaRPr kumimoji="1" lang="en-US" altLang="ja-JP" sz="1600" dirty="0">
              <a:solidFill>
                <a:schemeClr val="tx1"/>
              </a:solidFill>
            </a:endParaRPr>
          </a:p>
          <a:p>
            <a:pPr algn="ctr"/>
            <a:r>
              <a:rPr kumimoji="1" lang="ja-JP" altLang="en-US" sz="1600" dirty="0">
                <a:solidFill>
                  <a:schemeClr val="tx1"/>
                </a:solidFill>
              </a:rPr>
              <a:t>影響認知</a:t>
            </a:r>
          </a:p>
        </p:txBody>
      </p:sp>
      <p:sp>
        <p:nvSpPr>
          <p:cNvPr id="48" name="角丸四角形 12">
            <a:extLst>
              <a:ext uri="{FF2B5EF4-FFF2-40B4-BE49-F238E27FC236}">
                <a16:creationId xmlns:a16="http://schemas.microsoft.com/office/drawing/2014/main" id="{E5D38576-0D0F-4037-B686-9C2A53F8CD11}"/>
              </a:ext>
            </a:extLst>
          </p:cNvPr>
          <p:cNvSpPr/>
          <p:nvPr/>
        </p:nvSpPr>
        <p:spPr bwMode="auto">
          <a:xfrm>
            <a:off x="3069514" y="2579142"/>
            <a:ext cx="1158703" cy="213952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2F859E7C-AFA9-49A2-BE44-6A56C9780018}"/>
              </a:ext>
            </a:extLst>
          </p:cNvPr>
          <p:cNvSpPr/>
          <p:nvPr/>
        </p:nvSpPr>
        <p:spPr>
          <a:xfrm>
            <a:off x="3099731" y="2569471"/>
            <a:ext cx="1284050" cy="1261960"/>
          </a:xfrm>
          <a:prstGeom prst="rect">
            <a:avLst/>
          </a:prstGeom>
          <a:solidFill>
            <a:srgbClr val="3C8C93"/>
          </a:solidFill>
          <a:ln>
            <a:solidFill>
              <a:srgbClr val="3C8C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49" name="円/楕円 48"/>
          <p:cNvSpPr/>
          <p:nvPr/>
        </p:nvSpPr>
        <p:spPr>
          <a:xfrm>
            <a:off x="3148157" y="264193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類似店舗</a:t>
            </a:r>
            <a:endParaRPr kumimoji="1" lang="en-US" altLang="ja-JP" sz="1600" dirty="0">
              <a:solidFill>
                <a:schemeClr val="tx1"/>
              </a:solidFill>
            </a:endParaRPr>
          </a:p>
          <a:p>
            <a:pPr algn="ctr"/>
            <a:r>
              <a:rPr kumimoji="1" lang="ja-JP" altLang="en-US" sz="1600" dirty="0">
                <a:solidFill>
                  <a:schemeClr val="tx1"/>
                </a:solidFill>
              </a:rPr>
              <a:t>営業時間</a:t>
            </a:r>
            <a:endParaRPr kumimoji="1" lang="en-US" altLang="ja-JP" sz="1600" dirty="0">
              <a:solidFill>
                <a:schemeClr val="tx1"/>
              </a:solidFill>
            </a:endParaRPr>
          </a:p>
          <a:p>
            <a:pPr algn="ctr"/>
            <a:r>
              <a:rPr kumimoji="1" lang="ja-JP" altLang="en-US" sz="1600" dirty="0">
                <a:solidFill>
                  <a:schemeClr val="tx1"/>
                </a:solidFill>
              </a:rPr>
              <a:t>認知度</a:t>
            </a:r>
          </a:p>
        </p:txBody>
      </p:sp>
      <p:sp>
        <p:nvSpPr>
          <p:cNvPr id="46" name="円/楕円 51">
            <a:extLst>
              <a:ext uri="{FF2B5EF4-FFF2-40B4-BE49-F238E27FC236}">
                <a16:creationId xmlns:a16="http://schemas.microsoft.com/office/drawing/2014/main" id="{7F66A61F-365E-477A-A03C-00C8C81EAC1F}"/>
              </a:ext>
            </a:extLst>
          </p:cNvPr>
          <p:cNvSpPr/>
          <p:nvPr/>
        </p:nvSpPr>
        <p:spPr>
          <a:xfrm>
            <a:off x="1761475" y="358000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 name="円/楕円 3"/>
          <p:cNvSpPr/>
          <p:nvPr/>
        </p:nvSpPr>
        <p:spPr>
          <a:xfrm>
            <a:off x="4328603" y="2670274"/>
            <a:ext cx="1037388"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52" name="円/楕円 51"/>
          <p:cNvSpPr/>
          <p:nvPr/>
        </p:nvSpPr>
        <p:spPr>
          <a:xfrm>
            <a:off x="3115421" y="3626572"/>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7" name="円/楕円 51">
            <a:extLst>
              <a:ext uri="{FF2B5EF4-FFF2-40B4-BE49-F238E27FC236}">
                <a16:creationId xmlns:a16="http://schemas.microsoft.com/office/drawing/2014/main" id="{21F70CD1-F897-4B0D-8831-93A1CB1619BB}"/>
              </a:ext>
            </a:extLst>
          </p:cNvPr>
          <p:cNvSpPr/>
          <p:nvPr/>
        </p:nvSpPr>
        <p:spPr>
          <a:xfrm>
            <a:off x="370482" y="3570623"/>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457200">
              <a:defRPr/>
            </a:pPr>
            <a:r>
              <a:rPr kumimoji="0" lang="ja-JP" altLang="en-US" sz="1600" dirty="0">
                <a:solidFill>
                  <a:prstClr val="black"/>
                </a:solidFill>
                <a:latin typeface="+mn-ea"/>
              </a:rPr>
              <a:t>政府介入</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の是非</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を検討</a:t>
            </a:r>
            <a:endParaRPr lang="ja-JP" altLang="en-US" sz="1600" dirty="0">
              <a:solidFill>
                <a:prstClr val="black"/>
              </a:solidFill>
              <a:latin typeface="+mn-ea"/>
            </a:endParaRPr>
          </a:p>
        </p:txBody>
      </p:sp>
      <p:sp>
        <p:nvSpPr>
          <p:cNvPr id="64" name="角丸四角形 14">
            <a:extLst>
              <a:ext uri="{FF2B5EF4-FFF2-40B4-BE49-F238E27FC236}">
                <a16:creationId xmlns:a16="http://schemas.microsoft.com/office/drawing/2014/main" id="{C8FC5427-74B0-4037-BD7C-43373F36A1EC}"/>
              </a:ext>
            </a:extLst>
          </p:cNvPr>
          <p:cNvSpPr/>
          <p:nvPr/>
        </p:nvSpPr>
        <p:spPr bwMode="auto">
          <a:xfrm>
            <a:off x="6267450" y="2286881"/>
            <a:ext cx="2166086" cy="2096771"/>
          </a:xfrm>
          <a:prstGeom prst="roundRect">
            <a:avLst/>
          </a:prstGeom>
          <a:solidFill>
            <a:schemeClr val="accent1">
              <a:lumMod val="50000"/>
            </a:schemeClr>
          </a:solidFill>
          <a:ln w="25400" cap="flat" cmpd="sng" algn="ctr">
            <a:solidFill>
              <a:schemeClr val="bg1"/>
            </a:solidFill>
            <a:prstDash val="solid"/>
          </a:ln>
          <a:effectLst/>
        </p:spPr>
        <p:txBody>
          <a:bodyPr wrap="none" l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chemeClr val="bg1"/>
                </a:solidFill>
                <a:effectLst/>
                <a:uLnTx/>
                <a:uFillTx/>
                <a:latin typeface="Arial"/>
                <a:ea typeface="ＭＳ Ｐゴシック"/>
                <a:cs typeface="+mn-cs"/>
              </a:rPr>
              <a:t>データ収集</a:t>
            </a:r>
            <a:endParaRPr kumimoji="0" lang="en-US" altLang="ja-JP" sz="28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7" name="円/楕円 52">
            <a:extLst>
              <a:ext uri="{FF2B5EF4-FFF2-40B4-BE49-F238E27FC236}">
                <a16:creationId xmlns:a16="http://schemas.microsoft.com/office/drawing/2014/main" id="{4F90A67D-C08B-40D9-A70A-283CF183C4DE}"/>
              </a:ext>
            </a:extLst>
          </p:cNvPr>
          <p:cNvSpPr/>
          <p:nvPr/>
        </p:nvSpPr>
        <p:spPr>
          <a:xfrm>
            <a:off x="6748329" y="3756261"/>
            <a:ext cx="1221545" cy="56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周辺住環境</a:t>
            </a:r>
            <a:endParaRPr kumimoji="1" lang="en-US" altLang="ja-JP" sz="1600" dirty="0">
              <a:solidFill>
                <a:schemeClr val="tx1"/>
              </a:solidFill>
            </a:endParaRPr>
          </a:p>
          <a:p>
            <a:pPr algn="ctr"/>
            <a:r>
              <a:rPr kumimoji="1" lang="ja-JP" altLang="en-US" sz="1600" dirty="0">
                <a:solidFill>
                  <a:schemeClr val="tx1"/>
                </a:solidFill>
              </a:rPr>
              <a:t>への影響</a:t>
            </a:r>
          </a:p>
        </p:txBody>
      </p:sp>
      <p:sp>
        <p:nvSpPr>
          <p:cNvPr id="62" name="円/楕円 3">
            <a:extLst>
              <a:ext uri="{FF2B5EF4-FFF2-40B4-BE49-F238E27FC236}">
                <a16:creationId xmlns:a16="http://schemas.microsoft.com/office/drawing/2014/main" id="{B881C325-4A34-4D32-B189-37D5A5D39CDB}"/>
              </a:ext>
            </a:extLst>
          </p:cNvPr>
          <p:cNvSpPr/>
          <p:nvPr/>
        </p:nvSpPr>
        <p:spPr>
          <a:xfrm>
            <a:off x="6767993" y="3156551"/>
            <a:ext cx="1201881" cy="57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65" name="吹き出し: 四角形 64">
            <a:extLst>
              <a:ext uri="{FF2B5EF4-FFF2-40B4-BE49-F238E27FC236}">
                <a16:creationId xmlns:a16="http://schemas.microsoft.com/office/drawing/2014/main" id="{6BBA1B2A-F16D-4555-867D-2995D14918B6}"/>
              </a:ext>
            </a:extLst>
          </p:cNvPr>
          <p:cNvSpPr/>
          <p:nvPr/>
        </p:nvSpPr>
        <p:spPr>
          <a:xfrm>
            <a:off x="2694144" y="2529542"/>
            <a:ext cx="3098464" cy="953306"/>
          </a:xfrm>
          <a:prstGeom prst="wedgeRectCallout">
            <a:avLst>
              <a:gd name="adj1" fmla="val 73738"/>
              <a:gd name="adj2" fmla="val -719"/>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・職業別人口比率</a:t>
            </a:r>
            <a:endParaRPr kumimoji="0" lang="en-US" altLang="ja-JP"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・コンビニ周辺の他店舗数</a:t>
            </a:r>
            <a:endParaRPr kumimoji="0" lang="en-US" altLang="ja-JP"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r" defTabSz="457200" rtl="0" eaLnBrk="0" fontAlgn="auto" latinLnBrk="0" hangingPunct="0">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等のデータ収集</a:t>
            </a:r>
          </a:p>
        </p:txBody>
      </p:sp>
      <p:sp>
        <p:nvSpPr>
          <p:cNvPr id="2" name="スライド番号プレースホルダー 1">
            <a:extLst>
              <a:ext uri="{FF2B5EF4-FFF2-40B4-BE49-F238E27FC236}">
                <a16:creationId xmlns:a16="http://schemas.microsoft.com/office/drawing/2014/main" id="{318503BE-B5F2-4628-B3B6-881AC629AFA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16697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BD26DA04-D7DA-4B58-B0AF-E280CBBFD2CC}"/>
              </a:ext>
            </a:extLst>
          </p:cNvPr>
          <p:cNvGrpSpPr>
            <a:grpSpLocks/>
          </p:cNvGrpSpPr>
          <p:nvPr/>
        </p:nvGrpSpPr>
        <p:grpSpPr bwMode="auto">
          <a:xfrm>
            <a:off x="0" y="0"/>
            <a:ext cx="9144000" cy="6858000"/>
            <a:chOff x="0" y="0"/>
            <a:chExt cx="5760" cy="663"/>
          </a:xfrm>
        </p:grpSpPr>
        <p:sp>
          <p:nvSpPr>
            <p:cNvPr id="4111" name="Rectangle 3">
              <a:extLst>
                <a:ext uri="{FF2B5EF4-FFF2-40B4-BE49-F238E27FC236}">
                  <a16:creationId xmlns:a16="http://schemas.microsoft.com/office/drawing/2014/main" id="{85EE7EEC-4655-4F36-9D7F-2E00F2E8F922}"/>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rPr>
                <a:t>は</a:t>
              </a:r>
            </a:p>
          </p:txBody>
        </p:sp>
        <p:sp>
          <p:nvSpPr>
            <p:cNvPr id="4112" name="Rectangle 4">
              <a:extLst>
                <a:ext uri="{FF2B5EF4-FFF2-40B4-BE49-F238E27FC236}">
                  <a16:creationId xmlns:a16="http://schemas.microsoft.com/office/drawing/2014/main" id="{DB383A08-DFF6-44ED-A2C1-782A2D8215FE}"/>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4099" name="Rectangle 5">
            <a:extLst>
              <a:ext uri="{FF2B5EF4-FFF2-40B4-BE49-F238E27FC236}">
                <a16:creationId xmlns:a16="http://schemas.microsoft.com/office/drawing/2014/main" id="{CFF96F67-3196-4641-98C7-A3EE58C14096}"/>
              </a:ext>
            </a:extLst>
          </p:cNvPr>
          <p:cNvSpPr>
            <a:spLocks noGrp="1" noChangeArrowheads="1"/>
          </p:cNvSpPr>
          <p:nvPr>
            <p:ph type="title"/>
          </p:nvPr>
        </p:nvSpPr>
        <p:spPr>
          <a:xfrm>
            <a:off x="611188" y="2636838"/>
            <a:ext cx="8229600" cy="922337"/>
          </a:xfrm>
        </p:spPr>
        <p:txBody>
          <a:bodyPr/>
          <a:lstStyle/>
          <a:p>
            <a:pPr eaLnBrk="1" hangingPunct="1"/>
            <a:r>
              <a:rPr lang="ja-JP" altLang="en-US" sz="4800">
                <a:solidFill>
                  <a:schemeClr val="bg1"/>
                </a:solidFill>
              </a:rPr>
              <a:t>背景・目的</a:t>
            </a:r>
            <a:endParaRPr lang="en-US" altLang="ja-JP" sz="4800">
              <a:solidFill>
                <a:schemeClr val="bg1"/>
              </a:solidFill>
            </a:endParaRPr>
          </a:p>
        </p:txBody>
      </p:sp>
      <p:sp>
        <p:nvSpPr>
          <p:cNvPr id="4100" name="スライド番号プレースホルダー 2">
            <a:extLst>
              <a:ext uri="{FF2B5EF4-FFF2-40B4-BE49-F238E27FC236}">
                <a16:creationId xmlns:a16="http://schemas.microsoft.com/office/drawing/2014/main" id="{B7D0C151-B900-49A6-B524-42E97E8827F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412EA1-3A1E-474B-B2A8-9209C995D3AD}" type="slidenum">
              <a:rPr kumimoji="1" lang="ja-JP"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07185863"/>
      </p:ext>
    </p:extLst>
  </p:cSld>
  <p:clrMapOvr>
    <a:masterClrMapping/>
  </p:clrMapOvr>
  <p:transition spd="slow" advTm="5584"/>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p:cNvGrpSpPr>
            <a:grpSpLocks/>
          </p:cNvGrpSpPr>
          <p:nvPr/>
        </p:nvGrpSpPr>
        <p:grpSpPr bwMode="auto">
          <a:xfrm>
            <a:off x="0" y="-26988"/>
            <a:ext cx="9180513" cy="981076"/>
            <a:chOff x="0" y="0"/>
            <a:chExt cx="5760" cy="618"/>
          </a:xfrm>
        </p:grpSpPr>
        <p:sp>
          <p:nvSpPr>
            <p:cNvPr id="36"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7"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0"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4400" b="1" i="0" u="none" strike="noStrike" kern="0" cap="none" spc="0" normalizeH="0" baseline="0" noProof="0" dirty="0">
              <a:ln>
                <a:noFill/>
              </a:ln>
              <a:solidFill>
                <a:prstClr val="white"/>
              </a:solidFill>
              <a:effectLst/>
              <a:uLnTx/>
              <a:uFillTx/>
              <a:latin typeface="Calibri Light" panose="020F0302020204030204"/>
              <a:ea typeface="游ゴシック Light" panose="020B0300000000000000" pitchFamily="50" charset="-128"/>
              <a:cs typeface="+mj-cs"/>
            </a:endParaRPr>
          </a:p>
        </p:txBody>
      </p:sp>
      <p:sp>
        <p:nvSpPr>
          <p:cNvPr id="54" name="角丸四角形 7">
            <a:extLst>
              <a:ext uri="{FF2B5EF4-FFF2-40B4-BE49-F238E27FC236}">
                <a16:creationId xmlns:a16="http://schemas.microsoft.com/office/drawing/2014/main" id="{3D96C8D7-BAD0-4A79-A8BF-E946AA9DC3E7}"/>
              </a:ext>
            </a:extLst>
          </p:cNvPr>
          <p:cNvSpPr/>
          <p:nvPr/>
        </p:nvSpPr>
        <p:spPr bwMode="auto">
          <a:xfrm>
            <a:off x="4598671" y="1739678"/>
            <a:ext cx="4038410" cy="4352974"/>
          </a:xfrm>
          <a:prstGeom prst="roundRect">
            <a:avLst/>
          </a:prstGeom>
          <a:solidFill>
            <a:schemeClr val="tx1">
              <a:lumMod val="50000"/>
              <a:lumOff val="50000"/>
            </a:schemeClr>
          </a:solidFill>
          <a:ln w="25400" cap="flat" cmpd="sng" algn="ctr">
            <a:solidFill>
              <a:srgbClr val="D2DEEF"/>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8" name="角丸四角形 9">
            <a:extLst>
              <a:ext uri="{FF2B5EF4-FFF2-40B4-BE49-F238E27FC236}">
                <a16:creationId xmlns:a16="http://schemas.microsoft.com/office/drawing/2014/main" id="{5A73EB9F-36EB-43F6-A2A4-1323C4A04F3D}"/>
              </a:ext>
            </a:extLst>
          </p:cNvPr>
          <p:cNvSpPr/>
          <p:nvPr/>
        </p:nvSpPr>
        <p:spPr bwMode="auto">
          <a:xfrm>
            <a:off x="127805" y="1739678"/>
            <a:ext cx="4324827" cy="4352974"/>
          </a:xfrm>
          <a:prstGeom prst="roundRect">
            <a:avLst/>
          </a:prstGeom>
          <a:solidFill>
            <a:schemeClr val="bg1">
              <a:lumMod val="85000"/>
            </a:schemeClr>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9" name="タイトル 1">
            <a:extLst>
              <a:ext uri="{FF2B5EF4-FFF2-40B4-BE49-F238E27FC236}">
                <a16:creationId xmlns:a16="http://schemas.microsoft.com/office/drawing/2014/main" id="{055A4F0E-2DE8-4C19-8A6C-D5BB7A84216A}"/>
              </a:ext>
            </a:extLst>
          </p:cNvPr>
          <p:cNvSpPr txBox="1">
            <a:spLocks/>
          </p:cNvSpPr>
          <p:nvPr/>
        </p:nvSpPr>
        <p:spPr bwMode="auto">
          <a:xfrm>
            <a:off x="1103148" y="1787333"/>
            <a:ext cx="2159710" cy="374661"/>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a:ea typeface="ＭＳ Ｐゴシック"/>
                <a:cs typeface="+mn-cs"/>
              </a:rPr>
              <a:t>企業目線</a:t>
            </a:r>
          </a:p>
        </p:txBody>
      </p:sp>
      <p:sp>
        <p:nvSpPr>
          <p:cNvPr id="70" name="角丸四角形 18">
            <a:extLst>
              <a:ext uri="{FF2B5EF4-FFF2-40B4-BE49-F238E27FC236}">
                <a16:creationId xmlns:a16="http://schemas.microsoft.com/office/drawing/2014/main" id="{F84C6D82-B2C1-4516-8ADD-C5A59C1B9B3B}"/>
              </a:ext>
            </a:extLst>
          </p:cNvPr>
          <p:cNvSpPr/>
          <p:nvPr/>
        </p:nvSpPr>
        <p:spPr bwMode="auto">
          <a:xfrm>
            <a:off x="4956891" y="4718120"/>
            <a:ext cx="3473498" cy="450227"/>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不要</a:t>
            </a:r>
            <a:r>
              <a:rPr kumimoji="0" lang="en-US" altLang="ja-JP" sz="2000" b="1" i="0" u="none" strike="noStrike" kern="0" cap="none" spc="0" normalizeH="0" baseline="0" noProof="0" dirty="0" err="1">
                <a:ln>
                  <a:noFill/>
                </a:ln>
                <a:solidFill>
                  <a:prstClr val="black"/>
                </a:solidFill>
                <a:effectLst/>
                <a:uLnTx/>
                <a:uFillTx/>
                <a:latin typeface="Arial"/>
                <a:ea typeface="ＭＳ Ｐゴシック"/>
                <a:cs typeface="+mn-cs"/>
              </a:rPr>
              <a:t>24H</a:t>
            </a: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コンビニモデル作成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1" name="角丸四角形 19">
            <a:extLst>
              <a:ext uri="{FF2B5EF4-FFF2-40B4-BE49-F238E27FC236}">
                <a16:creationId xmlns:a16="http://schemas.microsoft.com/office/drawing/2014/main" id="{3748944C-49DB-46BD-8FEE-B8D728F75AEB}"/>
              </a:ext>
            </a:extLst>
          </p:cNvPr>
          <p:cNvSpPr/>
          <p:nvPr/>
        </p:nvSpPr>
        <p:spPr bwMode="auto">
          <a:xfrm>
            <a:off x="4939954" y="5351251"/>
            <a:ext cx="3473498" cy="463174"/>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つくば市に適用</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6" name="下矢印 24">
            <a:extLst>
              <a:ext uri="{FF2B5EF4-FFF2-40B4-BE49-F238E27FC236}">
                <a16:creationId xmlns:a16="http://schemas.microsoft.com/office/drawing/2014/main" id="{E0F6204C-0732-41DF-A5A2-69E3483BC1EF}"/>
              </a:ext>
            </a:extLst>
          </p:cNvPr>
          <p:cNvSpPr/>
          <p:nvPr/>
        </p:nvSpPr>
        <p:spPr bwMode="auto">
          <a:xfrm>
            <a:off x="7176099" y="3754874"/>
            <a:ext cx="247449" cy="414525"/>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7" name="下矢印 26">
            <a:extLst>
              <a:ext uri="{FF2B5EF4-FFF2-40B4-BE49-F238E27FC236}">
                <a16:creationId xmlns:a16="http://schemas.microsoft.com/office/drawing/2014/main" id="{939AC75F-1C2E-4924-9BBE-C69D88759191}"/>
              </a:ext>
            </a:extLst>
          </p:cNvPr>
          <p:cNvSpPr/>
          <p:nvPr/>
        </p:nvSpPr>
        <p:spPr bwMode="auto">
          <a:xfrm>
            <a:off x="8012871" y="5168651"/>
            <a:ext cx="247449" cy="246427"/>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8" name="角丸四角形 27">
            <a:extLst>
              <a:ext uri="{FF2B5EF4-FFF2-40B4-BE49-F238E27FC236}">
                <a16:creationId xmlns:a16="http://schemas.microsoft.com/office/drawing/2014/main" id="{B6A47C31-0B84-45A9-A0AB-0BF83F210C6B}"/>
              </a:ext>
            </a:extLst>
          </p:cNvPr>
          <p:cNvSpPr/>
          <p:nvPr/>
        </p:nvSpPr>
        <p:spPr bwMode="auto">
          <a:xfrm>
            <a:off x="321483" y="6169460"/>
            <a:ext cx="8053927" cy="449549"/>
          </a:xfrm>
          <a:prstGeom prst="roundRect">
            <a:avLst/>
          </a:prstGeom>
          <a:solidFill>
            <a:srgbClr val="FF9900"/>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まとめ</a:t>
            </a:r>
          </a:p>
        </p:txBody>
      </p:sp>
      <p:sp>
        <p:nvSpPr>
          <p:cNvPr id="79" name="タイトル 1">
            <a:extLst>
              <a:ext uri="{FF2B5EF4-FFF2-40B4-BE49-F238E27FC236}">
                <a16:creationId xmlns:a16="http://schemas.microsoft.com/office/drawing/2014/main" id="{86EAE6B2-2B22-4C2B-B0EA-3B7DC5C8951C}"/>
              </a:ext>
            </a:extLst>
          </p:cNvPr>
          <p:cNvSpPr txBox="1">
            <a:spLocks/>
          </p:cNvSpPr>
          <p:nvPr/>
        </p:nvSpPr>
        <p:spPr bwMode="auto">
          <a:xfrm>
            <a:off x="5260219" y="1794279"/>
            <a:ext cx="2543508" cy="348369"/>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Arial"/>
                <a:ea typeface="ＭＳ Ｐゴシック"/>
                <a:cs typeface="+mn-cs"/>
              </a:rPr>
              <a:t>利用者目線</a:t>
            </a:r>
          </a:p>
        </p:txBody>
      </p:sp>
      <p:sp>
        <p:nvSpPr>
          <p:cNvPr id="80" name="下矢印 29">
            <a:extLst>
              <a:ext uri="{FF2B5EF4-FFF2-40B4-BE49-F238E27FC236}">
                <a16:creationId xmlns:a16="http://schemas.microsoft.com/office/drawing/2014/main" id="{3AFDA327-EA5F-4103-8153-0EEEA32285C5}"/>
              </a:ext>
            </a:extLst>
          </p:cNvPr>
          <p:cNvSpPr/>
          <p:nvPr/>
        </p:nvSpPr>
        <p:spPr bwMode="auto">
          <a:xfrm>
            <a:off x="8012871" y="5834661"/>
            <a:ext cx="247449" cy="44988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1" name="下矢印 30">
            <a:extLst>
              <a:ext uri="{FF2B5EF4-FFF2-40B4-BE49-F238E27FC236}">
                <a16:creationId xmlns:a16="http://schemas.microsoft.com/office/drawing/2014/main" id="{E8790341-1D04-4DA9-A426-9EDC73653707}"/>
              </a:ext>
            </a:extLst>
          </p:cNvPr>
          <p:cNvSpPr/>
          <p:nvPr/>
        </p:nvSpPr>
        <p:spPr bwMode="auto">
          <a:xfrm>
            <a:off x="298982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2" name="下矢印 27">
            <a:extLst>
              <a:ext uri="{FF2B5EF4-FFF2-40B4-BE49-F238E27FC236}">
                <a16:creationId xmlns:a16="http://schemas.microsoft.com/office/drawing/2014/main" id="{2F820028-1EEE-4B87-92CA-D58A9441AF30}"/>
              </a:ext>
            </a:extLst>
          </p:cNvPr>
          <p:cNvSpPr/>
          <p:nvPr/>
        </p:nvSpPr>
        <p:spPr bwMode="auto">
          <a:xfrm>
            <a:off x="68497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3" name="下矢印 32">
            <a:extLst>
              <a:ext uri="{FF2B5EF4-FFF2-40B4-BE49-F238E27FC236}">
                <a16:creationId xmlns:a16="http://schemas.microsoft.com/office/drawing/2014/main" id="{4C7B8046-78B1-40B7-86AB-6A692FE797DC}"/>
              </a:ext>
            </a:extLst>
          </p:cNvPr>
          <p:cNvSpPr/>
          <p:nvPr/>
        </p:nvSpPr>
        <p:spPr bwMode="auto">
          <a:xfrm>
            <a:off x="8012871" y="4532398"/>
            <a:ext cx="247449" cy="249463"/>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4" name="角丸四角形 5">
            <a:extLst>
              <a:ext uri="{FF2B5EF4-FFF2-40B4-BE49-F238E27FC236}">
                <a16:creationId xmlns:a16="http://schemas.microsoft.com/office/drawing/2014/main" id="{4A24E299-2CC8-4450-A461-63082231A489}"/>
              </a:ext>
            </a:extLst>
          </p:cNvPr>
          <p:cNvSpPr/>
          <p:nvPr/>
        </p:nvSpPr>
        <p:spPr bwMode="auto">
          <a:xfrm>
            <a:off x="314917" y="1081046"/>
            <a:ext cx="8115472" cy="495129"/>
          </a:xfrm>
          <a:prstGeom prst="roundRect">
            <a:avLst/>
          </a:prstGeom>
          <a:solidFill>
            <a:srgbClr val="003366"/>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既往研究レビュー</a:t>
            </a:r>
          </a:p>
        </p:txBody>
      </p:sp>
      <p:sp>
        <p:nvSpPr>
          <p:cNvPr id="50" name="下矢印 6">
            <a:extLst>
              <a:ext uri="{FF2B5EF4-FFF2-40B4-BE49-F238E27FC236}">
                <a16:creationId xmlns:a16="http://schemas.microsoft.com/office/drawing/2014/main" id="{911B28A2-D86B-4C6B-BF93-84F335D56E6C}"/>
              </a:ext>
            </a:extLst>
          </p:cNvPr>
          <p:cNvSpPr/>
          <p:nvPr/>
        </p:nvSpPr>
        <p:spPr bwMode="auto">
          <a:xfrm>
            <a:off x="1981845" y="1482396"/>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1" name="下矢印 33">
            <a:extLst>
              <a:ext uri="{FF2B5EF4-FFF2-40B4-BE49-F238E27FC236}">
                <a16:creationId xmlns:a16="http://schemas.microsoft.com/office/drawing/2014/main" id="{E8849442-95D4-46DE-BA19-358A9DBB0726}"/>
              </a:ext>
            </a:extLst>
          </p:cNvPr>
          <p:cNvSpPr/>
          <p:nvPr/>
        </p:nvSpPr>
        <p:spPr bwMode="auto">
          <a:xfrm>
            <a:off x="6475834" y="1479109"/>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B85DB437-7487-4D18-B533-B3C9F6371DBD}"/>
              </a:ext>
            </a:extLst>
          </p:cNvPr>
          <p:cNvSpPr txBox="1"/>
          <p:nvPr/>
        </p:nvSpPr>
        <p:spPr>
          <a:xfrm>
            <a:off x="0" y="77893"/>
            <a:ext cx="918051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white"/>
                </a:solidFill>
                <a:effectLst/>
                <a:uLnTx/>
                <a:uFillTx/>
                <a:latin typeface="+mj-ea"/>
                <a:ea typeface="+mj-ea"/>
                <a:cs typeface="+mn-cs"/>
              </a:rPr>
              <a:t>実習の</a:t>
            </a:r>
            <a:r>
              <a:rPr kumimoji="1" lang="ja-JP" altLang="en-US" sz="4000" b="1" i="0" u="none" strike="noStrike" kern="1200" cap="none" spc="0" normalizeH="0" baseline="0" noProof="0" dirty="0">
                <a:ln>
                  <a:noFill/>
                </a:ln>
                <a:solidFill>
                  <a:prstClr val="white"/>
                </a:solidFill>
                <a:effectLst/>
                <a:uLnTx/>
                <a:uFillTx/>
                <a:latin typeface="+mj-ea"/>
                <a:ea typeface="+mj-ea"/>
                <a:cs typeface="+mn-cs"/>
              </a:rPr>
              <a:t>流れ</a:t>
            </a:r>
          </a:p>
        </p:txBody>
      </p:sp>
      <p:sp>
        <p:nvSpPr>
          <p:cNvPr id="38" name="正方形/長方形 37">
            <a:extLst>
              <a:ext uri="{FF2B5EF4-FFF2-40B4-BE49-F238E27FC236}">
                <a16:creationId xmlns:a16="http://schemas.microsoft.com/office/drawing/2014/main" id="{441146A2-CA07-4CEB-908E-E99B05133235}"/>
              </a:ext>
            </a:extLst>
          </p:cNvPr>
          <p:cNvSpPr/>
          <p:nvPr/>
        </p:nvSpPr>
        <p:spPr>
          <a:xfrm>
            <a:off x="-2664837" y="3524446"/>
            <a:ext cx="522860" cy="308224"/>
          </a:xfrm>
          <a:prstGeom prst="rect">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43B17C36-21F9-48A9-8052-27806BC3A49E}"/>
              </a:ext>
            </a:extLst>
          </p:cNvPr>
          <p:cNvSpPr/>
          <p:nvPr/>
        </p:nvSpPr>
        <p:spPr>
          <a:xfrm>
            <a:off x="-1066789" y="3528367"/>
            <a:ext cx="522860" cy="308224"/>
          </a:xfrm>
          <a:prstGeom prst="rect">
            <a:avLst/>
          </a:prstGeom>
          <a:solidFill>
            <a:srgbClr val="99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999F4650-761F-4B5A-89B3-5669372190BB}"/>
              </a:ext>
            </a:extLst>
          </p:cNvPr>
          <p:cNvSpPr txBox="1"/>
          <p:nvPr/>
        </p:nvSpPr>
        <p:spPr>
          <a:xfrm>
            <a:off x="-1555500" y="1794279"/>
            <a:ext cx="13065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夜間</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営業停止の</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昼間の影響</a:t>
            </a:r>
          </a:p>
        </p:txBody>
      </p:sp>
      <p:sp>
        <p:nvSpPr>
          <p:cNvPr id="75" name="下矢印 23">
            <a:extLst>
              <a:ext uri="{FF2B5EF4-FFF2-40B4-BE49-F238E27FC236}">
                <a16:creationId xmlns:a16="http://schemas.microsoft.com/office/drawing/2014/main" id="{39F61959-0295-4110-B467-EDE0151A976E}"/>
              </a:ext>
            </a:extLst>
          </p:cNvPr>
          <p:cNvSpPr/>
          <p:nvPr/>
        </p:nvSpPr>
        <p:spPr bwMode="auto">
          <a:xfrm>
            <a:off x="5766494" y="3756594"/>
            <a:ext cx="247449" cy="42415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6" name="角丸四角形 15">
            <a:extLst>
              <a:ext uri="{FF2B5EF4-FFF2-40B4-BE49-F238E27FC236}">
                <a16:creationId xmlns:a16="http://schemas.microsoft.com/office/drawing/2014/main" id="{5BC49D9F-C176-4BDC-8421-7A4064B72EFA}"/>
              </a:ext>
            </a:extLst>
          </p:cNvPr>
          <p:cNvSpPr/>
          <p:nvPr/>
        </p:nvSpPr>
        <p:spPr bwMode="auto">
          <a:xfrm>
            <a:off x="1574006" y="4965572"/>
            <a:ext cx="2397478"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8" name="角丸四角形 16">
            <a:extLst>
              <a:ext uri="{FF2B5EF4-FFF2-40B4-BE49-F238E27FC236}">
                <a16:creationId xmlns:a16="http://schemas.microsoft.com/office/drawing/2014/main" id="{60D6A4D5-C629-433C-991E-D356F3B485AA}"/>
              </a:ext>
            </a:extLst>
          </p:cNvPr>
          <p:cNvSpPr/>
          <p:nvPr/>
        </p:nvSpPr>
        <p:spPr bwMode="auto">
          <a:xfrm>
            <a:off x="314917" y="4965572"/>
            <a:ext cx="1158703"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検証</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2" name="下矢印 20">
            <a:extLst>
              <a:ext uri="{FF2B5EF4-FFF2-40B4-BE49-F238E27FC236}">
                <a16:creationId xmlns:a16="http://schemas.microsoft.com/office/drawing/2014/main" id="{505BB7B2-D768-4AB3-8E59-4C39929DE580}"/>
              </a:ext>
            </a:extLst>
          </p:cNvPr>
          <p:cNvSpPr/>
          <p:nvPr/>
        </p:nvSpPr>
        <p:spPr bwMode="auto">
          <a:xfrm>
            <a:off x="770543" y="4574226"/>
            <a:ext cx="247449" cy="41574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3" name="下矢印 21">
            <a:extLst>
              <a:ext uri="{FF2B5EF4-FFF2-40B4-BE49-F238E27FC236}">
                <a16:creationId xmlns:a16="http://schemas.microsoft.com/office/drawing/2014/main" id="{E433785A-10D2-4D41-91E6-A2CF45EC9DB8}"/>
              </a:ext>
            </a:extLst>
          </p:cNvPr>
          <p:cNvSpPr/>
          <p:nvPr/>
        </p:nvSpPr>
        <p:spPr bwMode="auto">
          <a:xfrm>
            <a:off x="2164220" y="4572507"/>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4" name="下矢印 22">
            <a:extLst>
              <a:ext uri="{FF2B5EF4-FFF2-40B4-BE49-F238E27FC236}">
                <a16:creationId xmlns:a16="http://schemas.microsoft.com/office/drawing/2014/main" id="{7EF3E68A-E05C-4244-8479-665AB9C9A4FA}"/>
              </a:ext>
            </a:extLst>
          </p:cNvPr>
          <p:cNvSpPr/>
          <p:nvPr/>
        </p:nvSpPr>
        <p:spPr bwMode="auto">
          <a:xfrm>
            <a:off x="3465718" y="4558096"/>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1" name="角丸四角形 12">
            <a:extLst>
              <a:ext uri="{FF2B5EF4-FFF2-40B4-BE49-F238E27FC236}">
                <a16:creationId xmlns:a16="http://schemas.microsoft.com/office/drawing/2014/main" id="{E5D38576-0D0F-4037-B686-9C2A53F8CD11}"/>
              </a:ext>
            </a:extLst>
          </p:cNvPr>
          <p:cNvSpPr/>
          <p:nvPr/>
        </p:nvSpPr>
        <p:spPr bwMode="auto">
          <a:xfrm>
            <a:off x="314917" y="2286879"/>
            <a:ext cx="1158703" cy="2431240"/>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政府介入</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事例調査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p:txBody>
      </p:sp>
      <p:sp>
        <p:nvSpPr>
          <p:cNvPr id="63" name="角丸四角形 13">
            <a:extLst>
              <a:ext uri="{FF2B5EF4-FFF2-40B4-BE49-F238E27FC236}">
                <a16:creationId xmlns:a16="http://schemas.microsoft.com/office/drawing/2014/main" id="{3F7C1F05-32F5-4A5A-A617-20D45A5D23E2}"/>
              </a:ext>
            </a:extLst>
          </p:cNvPr>
          <p:cNvSpPr/>
          <p:nvPr/>
        </p:nvSpPr>
        <p:spPr bwMode="auto">
          <a:xfrm>
            <a:off x="1574006" y="2277144"/>
            <a:ext cx="1415814" cy="244097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コンビニ店長</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rPr>
              <a:t>ヒアリング</a:t>
            </a:r>
            <a:endParaRPr kumimoji="0" lang="en-US" altLang="ja-JP" sz="11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4" name="角丸四角形 14">
            <a:extLst>
              <a:ext uri="{FF2B5EF4-FFF2-40B4-BE49-F238E27FC236}">
                <a16:creationId xmlns:a16="http://schemas.microsoft.com/office/drawing/2014/main" id="{C8FC5427-74B0-4037-BD7C-43373F36A1EC}"/>
              </a:ext>
            </a:extLst>
          </p:cNvPr>
          <p:cNvSpPr/>
          <p:nvPr/>
        </p:nvSpPr>
        <p:spPr bwMode="auto">
          <a:xfrm>
            <a:off x="6847296" y="2286881"/>
            <a:ext cx="1586239" cy="1559445"/>
          </a:xfrm>
          <a:prstGeom prst="roundRect">
            <a:avLst/>
          </a:prstGeom>
          <a:solidFill>
            <a:schemeClr val="accent1">
              <a:lumMod val="50000"/>
            </a:schemeClr>
          </a:solidFill>
          <a:ln w="25400" cap="flat" cmpd="sng" algn="ctr">
            <a:solidFill>
              <a:schemeClr val="bg1"/>
            </a:solidFill>
            <a:prstDash val="solid"/>
          </a:ln>
          <a:effectLst/>
        </p:spPr>
        <p:txBody>
          <a:bodyPr wrap="none" l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データ収集</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0" name="角丸四角形 11">
            <a:extLst>
              <a:ext uri="{FF2B5EF4-FFF2-40B4-BE49-F238E27FC236}">
                <a16:creationId xmlns:a16="http://schemas.microsoft.com/office/drawing/2014/main" id="{4F817B10-850C-4CC4-B7D0-78FE8B96A72D}"/>
              </a:ext>
            </a:extLst>
          </p:cNvPr>
          <p:cNvSpPr/>
          <p:nvPr/>
        </p:nvSpPr>
        <p:spPr bwMode="auto">
          <a:xfrm>
            <a:off x="3062859" y="2286881"/>
            <a:ext cx="3638398" cy="155944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学生・高齢者アンケート</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3" name="円/楕円 52"/>
          <p:cNvSpPr/>
          <p:nvPr/>
        </p:nvSpPr>
        <p:spPr>
          <a:xfrm>
            <a:off x="5512030" y="2670274"/>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a:t>
            </a:r>
            <a:endParaRPr kumimoji="1" lang="en-US" altLang="ja-JP" sz="1600" dirty="0">
              <a:solidFill>
                <a:schemeClr val="tx1"/>
              </a:solidFill>
            </a:endParaRPr>
          </a:p>
          <a:p>
            <a:pPr algn="ctr"/>
            <a:r>
              <a:rPr kumimoji="1" lang="ja-JP" altLang="en-US" sz="1600" dirty="0">
                <a:solidFill>
                  <a:schemeClr val="tx1"/>
                </a:solidFill>
              </a:rPr>
              <a:t>住環境への</a:t>
            </a:r>
            <a:endParaRPr kumimoji="1" lang="en-US" altLang="ja-JP" sz="1600" dirty="0">
              <a:solidFill>
                <a:schemeClr val="tx1"/>
              </a:solidFill>
            </a:endParaRPr>
          </a:p>
          <a:p>
            <a:pPr algn="ctr"/>
            <a:r>
              <a:rPr kumimoji="1" lang="ja-JP" altLang="en-US" sz="1600" dirty="0">
                <a:solidFill>
                  <a:schemeClr val="tx1"/>
                </a:solidFill>
              </a:rPr>
              <a:t>影響認知</a:t>
            </a:r>
          </a:p>
        </p:txBody>
      </p:sp>
      <p:sp>
        <p:nvSpPr>
          <p:cNvPr id="48" name="角丸四角形 12">
            <a:extLst>
              <a:ext uri="{FF2B5EF4-FFF2-40B4-BE49-F238E27FC236}">
                <a16:creationId xmlns:a16="http://schemas.microsoft.com/office/drawing/2014/main" id="{E5D38576-0D0F-4037-B686-9C2A53F8CD11}"/>
              </a:ext>
            </a:extLst>
          </p:cNvPr>
          <p:cNvSpPr/>
          <p:nvPr/>
        </p:nvSpPr>
        <p:spPr bwMode="auto">
          <a:xfrm>
            <a:off x="3069514" y="2579142"/>
            <a:ext cx="1158703" cy="213952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2F859E7C-AFA9-49A2-BE44-6A56C9780018}"/>
              </a:ext>
            </a:extLst>
          </p:cNvPr>
          <p:cNvSpPr/>
          <p:nvPr/>
        </p:nvSpPr>
        <p:spPr>
          <a:xfrm>
            <a:off x="3099731" y="2569471"/>
            <a:ext cx="1284050" cy="1261960"/>
          </a:xfrm>
          <a:prstGeom prst="rect">
            <a:avLst/>
          </a:prstGeom>
          <a:solidFill>
            <a:srgbClr val="3C8C93"/>
          </a:solidFill>
          <a:ln>
            <a:solidFill>
              <a:srgbClr val="3C8C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49" name="円/楕円 48"/>
          <p:cNvSpPr/>
          <p:nvPr/>
        </p:nvSpPr>
        <p:spPr>
          <a:xfrm>
            <a:off x="3148157" y="264193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類似店舗</a:t>
            </a:r>
            <a:endParaRPr kumimoji="1" lang="en-US" altLang="ja-JP" sz="1600" dirty="0">
              <a:solidFill>
                <a:schemeClr val="tx1"/>
              </a:solidFill>
            </a:endParaRPr>
          </a:p>
          <a:p>
            <a:pPr algn="ctr"/>
            <a:r>
              <a:rPr kumimoji="1" lang="ja-JP" altLang="en-US" sz="1600" dirty="0">
                <a:solidFill>
                  <a:schemeClr val="tx1"/>
                </a:solidFill>
              </a:rPr>
              <a:t>営業時間</a:t>
            </a:r>
            <a:endParaRPr kumimoji="1" lang="en-US" altLang="ja-JP" sz="1600" dirty="0">
              <a:solidFill>
                <a:schemeClr val="tx1"/>
              </a:solidFill>
            </a:endParaRPr>
          </a:p>
          <a:p>
            <a:pPr algn="ctr"/>
            <a:r>
              <a:rPr kumimoji="1" lang="ja-JP" altLang="en-US" sz="1600" dirty="0">
                <a:solidFill>
                  <a:schemeClr val="tx1"/>
                </a:solidFill>
              </a:rPr>
              <a:t>認知度</a:t>
            </a:r>
          </a:p>
        </p:txBody>
      </p:sp>
      <p:sp>
        <p:nvSpPr>
          <p:cNvPr id="46" name="円/楕円 51">
            <a:extLst>
              <a:ext uri="{FF2B5EF4-FFF2-40B4-BE49-F238E27FC236}">
                <a16:creationId xmlns:a16="http://schemas.microsoft.com/office/drawing/2014/main" id="{7F66A61F-365E-477A-A03C-00C8C81EAC1F}"/>
              </a:ext>
            </a:extLst>
          </p:cNvPr>
          <p:cNvSpPr/>
          <p:nvPr/>
        </p:nvSpPr>
        <p:spPr>
          <a:xfrm>
            <a:off x="1761475" y="358000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 name="円/楕円 3"/>
          <p:cNvSpPr/>
          <p:nvPr/>
        </p:nvSpPr>
        <p:spPr>
          <a:xfrm>
            <a:off x="4328603" y="2670274"/>
            <a:ext cx="1037388"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52" name="円/楕円 51"/>
          <p:cNvSpPr/>
          <p:nvPr/>
        </p:nvSpPr>
        <p:spPr>
          <a:xfrm>
            <a:off x="3115421" y="3626572"/>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7" name="円/楕円 51">
            <a:extLst>
              <a:ext uri="{FF2B5EF4-FFF2-40B4-BE49-F238E27FC236}">
                <a16:creationId xmlns:a16="http://schemas.microsoft.com/office/drawing/2014/main" id="{21F70CD1-F897-4B0D-8831-93A1CB1619BB}"/>
              </a:ext>
            </a:extLst>
          </p:cNvPr>
          <p:cNvSpPr/>
          <p:nvPr/>
        </p:nvSpPr>
        <p:spPr>
          <a:xfrm>
            <a:off x="370482" y="3570623"/>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457200">
              <a:defRPr/>
            </a:pPr>
            <a:r>
              <a:rPr kumimoji="0" lang="ja-JP" altLang="en-US" sz="1600" dirty="0">
                <a:solidFill>
                  <a:prstClr val="black"/>
                </a:solidFill>
                <a:latin typeface="+mn-ea"/>
              </a:rPr>
              <a:t>政府介入</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の是非</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を検討</a:t>
            </a:r>
            <a:endParaRPr lang="ja-JP" altLang="en-US" sz="1600" dirty="0">
              <a:solidFill>
                <a:prstClr val="black"/>
              </a:solidFill>
              <a:latin typeface="+mn-ea"/>
            </a:endParaRPr>
          </a:p>
        </p:txBody>
      </p:sp>
      <p:sp>
        <p:nvSpPr>
          <p:cNvPr id="57" name="円/楕円 52">
            <a:extLst>
              <a:ext uri="{FF2B5EF4-FFF2-40B4-BE49-F238E27FC236}">
                <a16:creationId xmlns:a16="http://schemas.microsoft.com/office/drawing/2014/main" id="{BED7EF4F-857A-4605-A2E6-7635D7C700D8}"/>
              </a:ext>
            </a:extLst>
          </p:cNvPr>
          <p:cNvSpPr/>
          <p:nvPr/>
        </p:nvSpPr>
        <p:spPr>
          <a:xfrm>
            <a:off x="7058904" y="3242717"/>
            <a:ext cx="1221545" cy="56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周辺住環境</a:t>
            </a:r>
            <a:endParaRPr kumimoji="1" lang="en-US" altLang="ja-JP" sz="1600" dirty="0">
              <a:solidFill>
                <a:schemeClr val="tx1"/>
              </a:solidFill>
            </a:endParaRPr>
          </a:p>
          <a:p>
            <a:pPr algn="ctr"/>
            <a:r>
              <a:rPr kumimoji="1" lang="ja-JP" altLang="en-US" sz="1600" dirty="0">
                <a:solidFill>
                  <a:schemeClr val="tx1"/>
                </a:solidFill>
              </a:rPr>
              <a:t>への影響</a:t>
            </a:r>
          </a:p>
        </p:txBody>
      </p:sp>
      <p:sp>
        <p:nvSpPr>
          <p:cNvPr id="62" name="円/楕円 3">
            <a:extLst>
              <a:ext uri="{FF2B5EF4-FFF2-40B4-BE49-F238E27FC236}">
                <a16:creationId xmlns:a16="http://schemas.microsoft.com/office/drawing/2014/main" id="{1171C697-B5C6-4C24-B84F-6729D2A874B6}"/>
              </a:ext>
            </a:extLst>
          </p:cNvPr>
          <p:cNvSpPr/>
          <p:nvPr/>
        </p:nvSpPr>
        <p:spPr>
          <a:xfrm>
            <a:off x="7078568" y="2643007"/>
            <a:ext cx="1201881" cy="57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69" name="角丸四角形 17">
            <a:extLst>
              <a:ext uri="{FF2B5EF4-FFF2-40B4-BE49-F238E27FC236}">
                <a16:creationId xmlns:a16="http://schemas.microsoft.com/office/drawing/2014/main" id="{7DE0A3DE-4D58-4540-992C-5674A82370A2}"/>
              </a:ext>
            </a:extLst>
          </p:cNvPr>
          <p:cNvSpPr/>
          <p:nvPr/>
        </p:nvSpPr>
        <p:spPr bwMode="auto">
          <a:xfrm>
            <a:off x="4704115" y="3875575"/>
            <a:ext cx="3801710" cy="107941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8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5" name="吹き出し: 四角形 54">
            <a:extLst>
              <a:ext uri="{FF2B5EF4-FFF2-40B4-BE49-F238E27FC236}">
                <a16:creationId xmlns:a16="http://schemas.microsoft.com/office/drawing/2014/main" id="{CE994BEC-CE2A-4932-8D24-78B8F992F784}"/>
              </a:ext>
            </a:extLst>
          </p:cNvPr>
          <p:cNvSpPr/>
          <p:nvPr/>
        </p:nvSpPr>
        <p:spPr>
          <a:xfrm>
            <a:off x="1681636" y="4500772"/>
            <a:ext cx="2672988" cy="1544189"/>
          </a:xfrm>
          <a:prstGeom prst="wedgeRectCallout">
            <a:avLst>
              <a:gd name="adj1" fmla="val 70348"/>
              <a:gd name="adj2" fmla="val -43550"/>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周辺環境への影響</a:t>
            </a:r>
            <a:endParaRPr kumimoji="0" lang="en-US" altLang="ja-JP"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コンビニ利用の実態</a:t>
            </a:r>
            <a:endParaRPr kumimoji="0" lang="en-US" altLang="ja-JP"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rPr>
              <a:t>アンケート結果を分析</a:t>
            </a:r>
          </a:p>
        </p:txBody>
      </p:sp>
      <p:sp>
        <p:nvSpPr>
          <p:cNvPr id="2" name="スライド番号プレースホルダー 1">
            <a:extLst>
              <a:ext uri="{FF2B5EF4-FFF2-40B4-BE49-F238E27FC236}">
                <a16:creationId xmlns:a16="http://schemas.microsoft.com/office/drawing/2014/main" id="{E35788EE-23E3-4C38-A1BE-94E80310230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3870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p:cNvGrpSpPr>
            <a:grpSpLocks/>
          </p:cNvGrpSpPr>
          <p:nvPr/>
        </p:nvGrpSpPr>
        <p:grpSpPr bwMode="auto">
          <a:xfrm>
            <a:off x="0" y="-26988"/>
            <a:ext cx="9180513" cy="981076"/>
            <a:chOff x="0" y="0"/>
            <a:chExt cx="5760" cy="618"/>
          </a:xfrm>
        </p:grpSpPr>
        <p:sp>
          <p:nvSpPr>
            <p:cNvPr id="36"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7"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0"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4400" b="1" i="0" u="none" strike="noStrike" kern="0" cap="none" spc="0" normalizeH="0" baseline="0" noProof="0" dirty="0">
              <a:ln>
                <a:noFill/>
              </a:ln>
              <a:solidFill>
                <a:prstClr val="white"/>
              </a:solidFill>
              <a:effectLst/>
              <a:uLnTx/>
              <a:uFillTx/>
              <a:latin typeface="Calibri Light" panose="020F0302020204030204"/>
              <a:ea typeface="游ゴシック Light" panose="020B0300000000000000" pitchFamily="50" charset="-128"/>
              <a:cs typeface="+mj-cs"/>
            </a:endParaRPr>
          </a:p>
        </p:txBody>
      </p:sp>
      <p:sp>
        <p:nvSpPr>
          <p:cNvPr id="54" name="角丸四角形 7">
            <a:extLst>
              <a:ext uri="{FF2B5EF4-FFF2-40B4-BE49-F238E27FC236}">
                <a16:creationId xmlns:a16="http://schemas.microsoft.com/office/drawing/2014/main" id="{3D96C8D7-BAD0-4A79-A8BF-E946AA9DC3E7}"/>
              </a:ext>
            </a:extLst>
          </p:cNvPr>
          <p:cNvSpPr/>
          <p:nvPr/>
        </p:nvSpPr>
        <p:spPr bwMode="auto">
          <a:xfrm>
            <a:off x="4598671" y="1739678"/>
            <a:ext cx="4038410" cy="4352974"/>
          </a:xfrm>
          <a:prstGeom prst="roundRect">
            <a:avLst/>
          </a:prstGeom>
          <a:solidFill>
            <a:schemeClr val="tx1">
              <a:lumMod val="50000"/>
              <a:lumOff val="50000"/>
            </a:schemeClr>
          </a:solidFill>
          <a:ln w="25400" cap="flat" cmpd="sng" algn="ctr">
            <a:solidFill>
              <a:srgbClr val="D2DEEF"/>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8" name="角丸四角形 9">
            <a:extLst>
              <a:ext uri="{FF2B5EF4-FFF2-40B4-BE49-F238E27FC236}">
                <a16:creationId xmlns:a16="http://schemas.microsoft.com/office/drawing/2014/main" id="{5A73EB9F-36EB-43F6-A2A4-1323C4A04F3D}"/>
              </a:ext>
            </a:extLst>
          </p:cNvPr>
          <p:cNvSpPr/>
          <p:nvPr/>
        </p:nvSpPr>
        <p:spPr bwMode="auto">
          <a:xfrm>
            <a:off x="127805" y="1739678"/>
            <a:ext cx="4324827" cy="4352974"/>
          </a:xfrm>
          <a:prstGeom prst="roundRect">
            <a:avLst/>
          </a:prstGeom>
          <a:solidFill>
            <a:schemeClr val="bg1">
              <a:lumMod val="85000"/>
            </a:schemeClr>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9" name="タイトル 1">
            <a:extLst>
              <a:ext uri="{FF2B5EF4-FFF2-40B4-BE49-F238E27FC236}">
                <a16:creationId xmlns:a16="http://schemas.microsoft.com/office/drawing/2014/main" id="{055A4F0E-2DE8-4C19-8A6C-D5BB7A84216A}"/>
              </a:ext>
            </a:extLst>
          </p:cNvPr>
          <p:cNvSpPr txBox="1">
            <a:spLocks/>
          </p:cNvSpPr>
          <p:nvPr/>
        </p:nvSpPr>
        <p:spPr bwMode="auto">
          <a:xfrm>
            <a:off x="1103148" y="1787333"/>
            <a:ext cx="2159710" cy="374661"/>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a:ea typeface="ＭＳ Ｐゴシック"/>
                <a:cs typeface="+mn-cs"/>
              </a:rPr>
              <a:t>企業目線</a:t>
            </a:r>
          </a:p>
        </p:txBody>
      </p:sp>
      <p:sp>
        <p:nvSpPr>
          <p:cNvPr id="69" name="角丸四角形 17">
            <a:extLst>
              <a:ext uri="{FF2B5EF4-FFF2-40B4-BE49-F238E27FC236}">
                <a16:creationId xmlns:a16="http://schemas.microsoft.com/office/drawing/2014/main" id="{7DE0A3DE-4D58-4540-992C-5674A82370A2}"/>
              </a:ext>
            </a:extLst>
          </p:cNvPr>
          <p:cNvSpPr/>
          <p:nvPr/>
        </p:nvSpPr>
        <p:spPr bwMode="auto">
          <a:xfrm>
            <a:off x="4956891" y="4063662"/>
            <a:ext cx="3473498" cy="446135"/>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1" name="角丸四角形 19">
            <a:extLst>
              <a:ext uri="{FF2B5EF4-FFF2-40B4-BE49-F238E27FC236}">
                <a16:creationId xmlns:a16="http://schemas.microsoft.com/office/drawing/2014/main" id="{3748944C-49DB-46BD-8FEE-B8D728F75AEB}"/>
              </a:ext>
            </a:extLst>
          </p:cNvPr>
          <p:cNvSpPr/>
          <p:nvPr/>
        </p:nvSpPr>
        <p:spPr bwMode="auto">
          <a:xfrm>
            <a:off x="4939954" y="5351251"/>
            <a:ext cx="3473498" cy="463174"/>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つくば市に適用</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6" name="下矢印 24">
            <a:extLst>
              <a:ext uri="{FF2B5EF4-FFF2-40B4-BE49-F238E27FC236}">
                <a16:creationId xmlns:a16="http://schemas.microsoft.com/office/drawing/2014/main" id="{E0F6204C-0732-41DF-A5A2-69E3483BC1EF}"/>
              </a:ext>
            </a:extLst>
          </p:cNvPr>
          <p:cNvSpPr/>
          <p:nvPr/>
        </p:nvSpPr>
        <p:spPr bwMode="auto">
          <a:xfrm>
            <a:off x="7176099" y="3754874"/>
            <a:ext cx="247449" cy="414525"/>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7" name="下矢印 26">
            <a:extLst>
              <a:ext uri="{FF2B5EF4-FFF2-40B4-BE49-F238E27FC236}">
                <a16:creationId xmlns:a16="http://schemas.microsoft.com/office/drawing/2014/main" id="{939AC75F-1C2E-4924-9BBE-C69D88759191}"/>
              </a:ext>
            </a:extLst>
          </p:cNvPr>
          <p:cNvSpPr/>
          <p:nvPr/>
        </p:nvSpPr>
        <p:spPr bwMode="auto">
          <a:xfrm>
            <a:off x="8012871" y="5168651"/>
            <a:ext cx="247449" cy="246427"/>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8" name="角丸四角形 27">
            <a:extLst>
              <a:ext uri="{FF2B5EF4-FFF2-40B4-BE49-F238E27FC236}">
                <a16:creationId xmlns:a16="http://schemas.microsoft.com/office/drawing/2014/main" id="{B6A47C31-0B84-45A9-A0AB-0BF83F210C6B}"/>
              </a:ext>
            </a:extLst>
          </p:cNvPr>
          <p:cNvSpPr/>
          <p:nvPr/>
        </p:nvSpPr>
        <p:spPr bwMode="auto">
          <a:xfrm>
            <a:off x="321483" y="6169460"/>
            <a:ext cx="8053927" cy="449549"/>
          </a:xfrm>
          <a:prstGeom prst="roundRect">
            <a:avLst/>
          </a:prstGeom>
          <a:solidFill>
            <a:srgbClr val="FF9900"/>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まとめ</a:t>
            </a:r>
          </a:p>
        </p:txBody>
      </p:sp>
      <p:sp>
        <p:nvSpPr>
          <p:cNvPr id="79" name="タイトル 1">
            <a:extLst>
              <a:ext uri="{FF2B5EF4-FFF2-40B4-BE49-F238E27FC236}">
                <a16:creationId xmlns:a16="http://schemas.microsoft.com/office/drawing/2014/main" id="{86EAE6B2-2B22-4C2B-B0EA-3B7DC5C8951C}"/>
              </a:ext>
            </a:extLst>
          </p:cNvPr>
          <p:cNvSpPr txBox="1">
            <a:spLocks/>
          </p:cNvSpPr>
          <p:nvPr/>
        </p:nvSpPr>
        <p:spPr bwMode="auto">
          <a:xfrm>
            <a:off x="5260219" y="1794279"/>
            <a:ext cx="2543508" cy="348369"/>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Arial"/>
                <a:ea typeface="ＭＳ Ｐゴシック"/>
                <a:cs typeface="+mn-cs"/>
              </a:rPr>
              <a:t>利用者目線</a:t>
            </a:r>
          </a:p>
        </p:txBody>
      </p:sp>
      <p:sp>
        <p:nvSpPr>
          <p:cNvPr id="80" name="下矢印 29">
            <a:extLst>
              <a:ext uri="{FF2B5EF4-FFF2-40B4-BE49-F238E27FC236}">
                <a16:creationId xmlns:a16="http://schemas.microsoft.com/office/drawing/2014/main" id="{3AFDA327-EA5F-4103-8153-0EEEA32285C5}"/>
              </a:ext>
            </a:extLst>
          </p:cNvPr>
          <p:cNvSpPr/>
          <p:nvPr/>
        </p:nvSpPr>
        <p:spPr bwMode="auto">
          <a:xfrm>
            <a:off x="8012871" y="5834661"/>
            <a:ext cx="247449" cy="44988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1" name="下矢印 30">
            <a:extLst>
              <a:ext uri="{FF2B5EF4-FFF2-40B4-BE49-F238E27FC236}">
                <a16:creationId xmlns:a16="http://schemas.microsoft.com/office/drawing/2014/main" id="{E8790341-1D04-4DA9-A426-9EDC73653707}"/>
              </a:ext>
            </a:extLst>
          </p:cNvPr>
          <p:cNvSpPr/>
          <p:nvPr/>
        </p:nvSpPr>
        <p:spPr bwMode="auto">
          <a:xfrm>
            <a:off x="298982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2" name="下矢印 27">
            <a:extLst>
              <a:ext uri="{FF2B5EF4-FFF2-40B4-BE49-F238E27FC236}">
                <a16:creationId xmlns:a16="http://schemas.microsoft.com/office/drawing/2014/main" id="{2F820028-1EEE-4B87-92CA-D58A9441AF30}"/>
              </a:ext>
            </a:extLst>
          </p:cNvPr>
          <p:cNvSpPr/>
          <p:nvPr/>
        </p:nvSpPr>
        <p:spPr bwMode="auto">
          <a:xfrm>
            <a:off x="68497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3" name="下矢印 32">
            <a:extLst>
              <a:ext uri="{FF2B5EF4-FFF2-40B4-BE49-F238E27FC236}">
                <a16:creationId xmlns:a16="http://schemas.microsoft.com/office/drawing/2014/main" id="{4C7B8046-78B1-40B7-86AB-6A692FE797DC}"/>
              </a:ext>
            </a:extLst>
          </p:cNvPr>
          <p:cNvSpPr/>
          <p:nvPr/>
        </p:nvSpPr>
        <p:spPr bwMode="auto">
          <a:xfrm>
            <a:off x="8012871" y="4532398"/>
            <a:ext cx="247449" cy="249463"/>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4" name="角丸四角形 5">
            <a:extLst>
              <a:ext uri="{FF2B5EF4-FFF2-40B4-BE49-F238E27FC236}">
                <a16:creationId xmlns:a16="http://schemas.microsoft.com/office/drawing/2014/main" id="{4A24E299-2CC8-4450-A461-63082231A489}"/>
              </a:ext>
            </a:extLst>
          </p:cNvPr>
          <p:cNvSpPr/>
          <p:nvPr/>
        </p:nvSpPr>
        <p:spPr bwMode="auto">
          <a:xfrm>
            <a:off x="314917" y="1081046"/>
            <a:ext cx="8115472" cy="495129"/>
          </a:xfrm>
          <a:prstGeom prst="roundRect">
            <a:avLst/>
          </a:prstGeom>
          <a:solidFill>
            <a:srgbClr val="003366"/>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既往研究レビュー</a:t>
            </a:r>
          </a:p>
        </p:txBody>
      </p:sp>
      <p:sp>
        <p:nvSpPr>
          <p:cNvPr id="50" name="下矢印 6">
            <a:extLst>
              <a:ext uri="{FF2B5EF4-FFF2-40B4-BE49-F238E27FC236}">
                <a16:creationId xmlns:a16="http://schemas.microsoft.com/office/drawing/2014/main" id="{911B28A2-D86B-4C6B-BF93-84F335D56E6C}"/>
              </a:ext>
            </a:extLst>
          </p:cNvPr>
          <p:cNvSpPr/>
          <p:nvPr/>
        </p:nvSpPr>
        <p:spPr bwMode="auto">
          <a:xfrm>
            <a:off x="1981845" y="1482396"/>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1" name="下矢印 33">
            <a:extLst>
              <a:ext uri="{FF2B5EF4-FFF2-40B4-BE49-F238E27FC236}">
                <a16:creationId xmlns:a16="http://schemas.microsoft.com/office/drawing/2014/main" id="{E8849442-95D4-46DE-BA19-358A9DBB0726}"/>
              </a:ext>
            </a:extLst>
          </p:cNvPr>
          <p:cNvSpPr/>
          <p:nvPr/>
        </p:nvSpPr>
        <p:spPr bwMode="auto">
          <a:xfrm>
            <a:off x="6475834" y="1479109"/>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B85DB437-7487-4D18-B533-B3C9F6371DBD}"/>
              </a:ext>
            </a:extLst>
          </p:cNvPr>
          <p:cNvSpPr txBox="1"/>
          <p:nvPr/>
        </p:nvSpPr>
        <p:spPr>
          <a:xfrm>
            <a:off x="0" y="77893"/>
            <a:ext cx="918051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white"/>
                </a:solidFill>
                <a:effectLst/>
                <a:uLnTx/>
                <a:uFillTx/>
                <a:latin typeface="+mj-ea"/>
                <a:ea typeface="+mj-ea"/>
                <a:cs typeface="+mn-cs"/>
              </a:rPr>
              <a:t>実習の</a:t>
            </a:r>
            <a:r>
              <a:rPr kumimoji="1" lang="ja-JP" altLang="en-US" sz="4000" b="1" i="0" u="none" strike="noStrike" kern="1200" cap="none" spc="0" normalizeH="0" baseline="0" noProof="0" dirty="0">
                <a:ln>
                  <a:noFill/>
                </a:ln>
                <a:solidFill>
                  <a:prstClr val="white"/>
                </a:solidFill>
                <a:effectLst/>
                <a:uLnTx/>
                <a:uFillTx/>
                <a:latin typeface="+mj-ea"/>
                <a:ea typeface="+mj-ea"/>
                <a:cs typeface="+mn-cs"/>
              </a:rPr>
              <a:t>流れ</a:t>
            </a:r>
          </a:p>
        </p:txBody>
      </p:sp>
      <p:sp>
        <p:nvSpPr>
          <p:cNvPr id="38" name="正方形/長方形 37">
            <a:extLst>
              <a:ext uri="{FF2B5EF4-FFF2-40B4-BE49-F238E27FC236}">
                <a16:creationId xmlns:a16="http://schemas.microsoft.com/office/drawing/2014/main" id="{441146A2-CA07-4CEB-908E-E99B05133235}"/>
              </a:ext>
            </a:extLst>
          </p:cNvPr>
          <p:cNvSpPr/>
          <p:nvPr/>
        </p:nvSpPr>
        <p:spPr>
          <a:xfrm>
            <a:off x="-2664837" y="3524446"/>
            <a:ext cx="522860" cy="308224"/>
          </a:xfrm>
          <a:prstGeom prst="rect">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43B17C36-21F9-48A9-8052-27806BC3A49E}"/>
              </a:ext>
            </a:extLst>
          </p:cNvPr>
          <p:cNvSpPr/>
          <p:nvPr/>
        </p:nvSpPr>
        <p:spPr>
          <a:xfrm>
            <a:off x="-1066789" y="3528367"/>
            <a:ext cx="522860" cy="308224"/>
          </a:xfrm>
          <a:prstGeom prst="rect">
            <a:avLst/>
          </a:prstGeom>
          <a:solidFill>
            <a:srgbClr val="99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999F4650-761F-4B5A-89B3-5669372190BB}"/>
              </a:ext>
            </a:extLst>
          </p:cNvPr>
          <p:cNvSpPr txBox="1"/>
          <p:nvPr/>
        </p:nvSpPr>
        <p:spPr>
          <a:xfrm>
            <a:off x="-1555500" y="1794279"/>
            <a:ext cx="13065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夜間</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営業停止の</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昼間の影響</a:t>
            </a:r>
          </a:p>
        </p:txBody>
      </p:sp>
      <p:sp>
        <p:nvSpPr>
          <p:cNvPr id="75" name="下矢印 23">
            <a:extLst>
              <a:ext uri="{FF2B5EF4-FFF2-40B4-BE49-F238E27FC236}">
                <a16:creationId xmlns:a16="http://schemas.microsoft.com/office/drawing/2014/main" id="{39F61959-0295-4110-B467-EDE0151A976E}"/>
              </a:ext>
            </a:extLst>
          </p:cNvPr>
          <p:cNvSpPr/>
          <p:nvPr/>
        </p:nvSpPr>
        <p:spPr bwMode="auto">
          <a:xfrm>
            <a:off x="5766494" y="3756594"/>
            <a:ext cx="247449" cy="42415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6" name="角丸四角形 15">
            <a:extLst>
              <a:ext uri="{FF2B5EF4-FFF2-40B4-BE49-F238E27FC236}">
                <a16:creationId xmlns:a16="http://schemas.microsoft.com/office/drawing/2014/main" id="{5BC49D9F-C176-4BDC-8421-7A4064B72EFA}"/>
              </a:ext>
            </a:extLst>
          </p:cNvPr>
          <p:cNvSpPr/>
          <p:nvPr/>
        </p:nvSpPr>
        <p:spPr bwMode="auto">
          <a:xfrm>
            <a:off x="1574006" y="4965572"/>
            <a:ext cx="2397478"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8" name="角丸四角形 16">
            <a:extLst>
              <a:ext uri="{FF2B5EF4-FFF2-40B4-BE49-F238E27FC236}">
                <a16:creationId xmlns:a16="http://schemas.microsoft.com/office/drawing/2014/main" id="{60D6A4D5-C629-433C-991E-D356F3B485AA}"/>
              </a:ext>
            </a:extLst>
          </p:cNvPr>
          <p:cNvSpPr/>
          <p:nvPr/>
        </p:nvSpPr>
        <p:spPr bwMode="auto">
          <a:xfrm>
            <a:off x="314917" y="4965572"/>
            <a:ext cx="1158703"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検証</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2" name="下矢印 20">
            <a:extLst>
              <a:ext uri="{FF2B5EF4-FFF2-40B4-BE49-F238E27FC236}">
                <a16:creationId xmlns:a16="http://schemas.microsoft.com/office/drawing/2014/main" id="{505BB7B2-D768-4AB3-8E59-4C39929DE580}"/>
              </a:ext>
            </a:extLst>
          </p:cNvPr>
          <p:cNvSpPr/>
          <p:nvPr/>
        </p:nvSpPr>
        <p:spPr bwMode="auto">
          <a:xfrm>
            <a:off x="770543" y="4574226"/>
            <a:ext cx="247449" cy="41574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3" name="下矢印 21">
            <a:extLst>
              <a:ext uri="{FF2B5EF4-FFF2-40B4-BE49-F238E27FC236}">
                <a16:creationId xmlns:a16="http://schemas.microsoft.com/office/drawing/2014/main" id="{E433785A-10D2-4D41-91E6-A2CF45EC9DB8}"/>
              </a:ext>
            </a:extLst>
          </p:cNvPr>
          <p:cNvSpPr/>
          <p:nvPr/>
        </p:nvSpPr>
        <p:spPr bwMode="auto">
          <a:xfrm>
            <a:off x="2164220" y="4572507"/>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4" name="下矢印 22">
            <a:extLst>
              <a:ext uri="{FF2B5EF4-FFF2-40B4-BE49-F238E27FC236}">
                <a16:creationId xmlns:a16="http://schemas.microsoft.com/office/drawing/2014/main" id="{7EF3E68A-E05C-4244-8479-665AB9C9A4FA}"/>
              </a:ext>
            </a:extLst>
          </p:cNvPr>
          <p:cNvSpPr/>
          <p:nvPr/>
        </p:nvSpPr>
        <p:spPr bwMode="auto">
          <a:xfrm>
            <a:off x="3465718" y="4558096"/>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1" name="角丸四角形 12">
            <a:extLst>
              <a:ext uri="{FF2B5EF4-FFF2-40B4-BE49-F238E27FC236}">
                <a16:creationId xmlns:a16="http://schemas.microsoft.com/office/drawing/2014/main" id="{E5D38576-0D0F-4037-B686-9C2A53F8CD11}"/>
              </a:ext>
            </a:extLst>
          </p:cNvPr>
          <p:cNvSpPr/>
          <p:nvPr/>
        </p:nvSpPr>
        <p:spPr bwMode="auto">
          <a:xfrm>
            <a:off x="314917" y="2286879"/>
            <a:ext cx="1158703" cy="2431240"/>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政府介入</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事例調査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p:txBody>
      </p:sp>
      <p:sp>
        <p:nvSpPr>
          <p:cNvPr id="63" name="角丸四角形 13">
            <a:extLst>
              <a:ext uri="{FF2B5EF4-FFF2-40B4-BE49-F238E27FC236}">
                <a16:creationId xmlns:a16="http://schemas.microsoft.com/office/drawing/2014/main" id="{3F7C1F05-32F5-4A5A-A617-20D45A5D23E2}"/>
              </a:ext>
            </a:extLst>
          </p:cNvPr>
          <p:cNvSpPr/>
          <p:nvPr/>
        </p:nvSpPr>
        <p:spPr bwMode="auto">
          <a:xfrm>
            <a:off x="1574006" y="2277144"/>
            <a:ext cx="1415814" cy="244097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コンビニ店長</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rPr>
              <a:t>ヒアリング</a:t>
            </a:r>
            <a:endParaRPr kumimoji="0" lang="en-US" altLang="ja-JP" sz="11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4" name="角丸四角形 14">
            <a:extLst>
              <a:ext uri="{FF2B5EF4-FFF2-40B4-BE49-F238E27FC236}">
                <a16:creationId xmlns:a16="http://schemas.microsoft.com/office/drawing/2014/main" id="{C8FC5427-74B0-4037-BD7C-43373F36A1EC}"/>
              </a:ext>
            </a:extLst>
          </p:cNvPr>
          <p:cNvSpPr/>
          <p:nvPr/>
        </p:nvSpPr>
        <p:spPr bwMode="auto">
          <a:xfrm>
            <a:off x="6847296" y="2286881"/>
            <a:ext cx="1586239" cy="1559445"/>
          </a:xfrm>
          <a:prstGeom prst="roundRect">
            <a:avLst/>
          </a:prstGeom>
          <a:solidFill>
            <a:schemeClr val="accent1">
              <a:lumMod val="50000"/>
            </a:schemeClr>
          </a:solidFill>
          <a:ln w="25400" cap="flat" cmpd="sng" algn="ctr">
            <a:solidFill>
              <a:schemeClr val="bg1"/>
            </a:solidFill>
            <a:prstDash val="solid"/>
          </a:ln>
          <a:effectLst/>
        </p:spPr>
        <p:txBody>
          <a:bodyPr wrap="none" l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データ収集</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0" name="角丸四角形 11">
            <a:extLst>
              <a:ext uri="{FF2B5EF4-FFF2-40B4-BE49-F238E27FC236}">
                <a16:creationId xmlns:a16="http://schemas.microsoft.com/office/drawing/2014/main" id="{4F817B10-850C-4CC4-B7D0-78FE8B96A72D}"/>
              </a:ext>
            </a:extLst>
          </p:cNvPr>
          <p:cNvSpPr/>
          <p:nvPr/>
        </p:nvSpPr>
        <p:spPr bwMode="auto">
          <a:xfrm>
            <a:off x="3062859" y="2286881"/>
            <a:ext cx="3638398" cy="155944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学生・高齢者アンケート</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3" name="円/楕円 52"/>
          <p:cNvSpPr/>
          <p:nvPr/>
        </p:nvSpPr>
        <p:spPr>
          <a:xfrm>
            <a:off x="5512030" y="2670274"/>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a:t>
            </a:r>
            <a:endParaRPr kumimoji="1" lang="en-US" altLang="ja-JP" sz="1600" dirty="0">
              <a:solidFill>
                <a:schemeClr val="tx1"/>
              </a:solidFill>
            </a:endParaRPr>
          </a:p>
          <a:p>
            <a:pPr algn="ctr"/>
            <a:r>
              <a:rPr kumimoji="1" lang="ja-JP" altLang="en-US" sz="1600" dirty="0">
                <a:solidFill>
                  <a:schemeClr val="tx1"/>
                </a:solidFill>
              </a:rPr>
              <a:t>住環境への</a:t>
            </a:r>
            <a:endParaRPr kumimoji="1" lang="en-US" altLang="ja-JP" sz="1600" dirty="0">
              <a:solidFill>
                <a:schemeClr val="tx1"/>
              </a:solidFill>
            </a:endParaRPr>
          </a:p>
          <a:p>
            <a:pPr algn="ctr"/>
            <a:r>
              <a:rPr kumimoji="1" lang="ja-JP" altLang="en-US" sz="1600" dirty="0">
                <a:solidFill>
                  <a:schemeClr val="tx1"/>
                </a:solidFill>
              </a:rPr>
              <a:t>影響認知</a:t>
            </a:r>
          </a:p>
        </p:txBody>
      </p:sp>
      <p:sp>
        <p:nvSpPr>
          <p:cNvPr id="48" name="角丸四角形 12">
            <a:extLst>
              <a:ext uri="{FF2B5EF4-FFF2-40B4-BE49-F238E27FC236}">
                <a16:creationId xmlns:a16="http://schemas.microsoft.com/office/drawing/2014/main" id="{E5D38576-0D0F-4037-B686-9C2A53F8CD11}"/>
              </a:ext>
            </a:extLst>
          </p:cNvPr>
          <p:cNvSpPr/>
          <p:nvPr/>
        </p:nvSpPr>
        <p:spPr bwMode="auto">
          <a:xfrm>
            <a:off x="3069514" y="2579142"/>
            <a:ext cx="1158703" cy="213952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2F859E7C-AFA9-49A2-BE44-6A56C9780018}"/>
              </a:ext>
            </a:extLst>
          </p:cNvPr>
          <p:cNvSpPr/>
          <p:nvPr/>
        </p:nvSpPr>
        <p:spPr>
          <a:xfrm>
            <a:off x="3099731" y="2569471"/>
            <a:ext cx="1284050" cy="1261960"/>
          </a:xfrm>
          <a:prstGeom prst="rect">
            <a:avLst/>
          </a:prstGeom>
          <a:solidFill>
            <a:srgbClr val="3C8C93"/>
          </a:solidFill>
          <a:ln>
            <a:solidFill>
              <a:srgbClr val="3C8C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49" name="円/楕円 48"/>
          <p:cNvSpPr/>
          <p:nvPr/>
        </p:nvSpPr>
        <p:spPr>
          <a:xfrm>
            <a:off x="3148157" y="264193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類似店舗</a:t>
            </a:r>
            <a:endParaRPr kumimoji="1" lang="en-US" altLang="ja-JP" sz="1600" dirty="0">
              <a:solidFill>
                <a:schemeClr val="tx1"/>
              </a:solidFill>
            </a:endParaRPr>
          </a:p>
          <a:p>
            <a:pPr algn="ctr"/>
            <a:r>
              <a:rPr kumimoji="1" lang="ja-JP" altLang="en-US" sz="1600" dirty="0">
                <a:solidFill>
                  <a:schemeClr val="tx1"/>
                </a:solidFill>
              </a:rPr>
              <a:t>営業時間</a:t>
            </a:r>
            <a:endParaRPr kumimoji="1" lang="en-US" altLang="ja-JP" sz="1600" dirty="0">
              <a:solidFill>
                <a:schemeClr val="tx1"/>
              </a:solidFill>
            </a:endParaRPr>
          </a:p>
          <a:p>
            <a:pPr algn="ctr"/>
            <a:r>
              <a:rPr kumimoji="1" lang="ja-JP" altLang="en-US" sz="1600" dirty="0">
                <a:solidFill>
                  <a:schemeClr val="tx1"/>
                </a:solidFill>
              </a:rPr>
              <a:t>認知度</a:t>
            </a:r>
          </a:p>
        </p:txBody>
      </p:sp>
      <p:sp>
        <p:nvSpPr>
          <p:cNvPr id="46" name="円/楕円 51">
            <a:extLst>
              <a:ext uri="{FF2B5EF4-FFF2-40B4-BE49-F238E27FC236}">
                <a16:creationId xmlns:a16="http://schemas.microsoft.com/office/drawing/2014/main" id="{7F66A61F-365E-477A-A03C-00C8C81EAC1F}"/>
              </a:ext>
            </a:extLst>
          </p:cNvPr>
          <p:cNvSpPr/>
          <p:nvPr/>
        </p:nvSpPr>
        <p:spPr>
          <a:xfrm>
            <a:off x="1761475" y="358000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 name="円/楕円 3"/>
          <p:cNvSpPr/>
          <p:nvPr/>
        </p:nvSpPr>
        <p:spPr>
          <a:xfrm>
            <a:off x="4328603" y="2670274"/>
            <a:ext cx="1037388"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52" name="円/楕円 51"/>
          <p:cNvSpPr/>
          <p:nvPr/>
        </p:nvSpPr>
        <p:spPr>
          <a:xfrm>
            <a:off x="3115421" y="3626572"/>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7" name="円/楕円 51">
            <a:extLst>
              <a:ext uri="{FF2B5EF4-FFF2-40B4-BE49-F238E27FC236}">
                <a16:creationId xmlns:a16="http://schemas.microsoft.com/office/drawing/2014/main" id="{21F70CD1-F897-4B0D-8831-93A1CB1619BB}"/>
              </a:ext>
            </a:extLst>
          </p:cNvPr>
          <p:cNvSpPr/>
          <p:nvPr/>
        </p:nvSpPr>
        <p:spPr>
          <a:xfrm>
            <a:off x="370482" y="3570623"/>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457200">
              <a:defRPr/>
            </a:pPr>
            <a:r>
              <a:rPr kumimoji="0" lang="ja-JP" altLang="en-US" sz="1600" dirty="0">
                <a:solidFill>
                  <a:prstClr val="black"/>
                </a:solidFill>
                <a:latin typeface="+mn-ea"/>
              </a:rPr>
              <a:t>政府介入</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の是非</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を検討</a:t>
            </a:r>
            <a:endParaRPr lang="ja-JP" altLang="en-US" sz="1600" dirty="0">
              <a:solidFill>
                <a:prstClr val="black"/>
              </a:solidFill>
              <a:latin typeface="+mn-ea"/>
            </a:endParaRPr>
          </a:p>
        </p:txBody>
      </p:sp>
      <p:sp>
        <p:nvSpPr>
          <p:cNvPr id="57" name="円/楕円 52">
            <a:extLst>
              <a:ext uri="{FF2B5EF4-FFF2-40B4-BE49-F238E27FC236}">
                <a16:creationId xmlns:a16="http://schemas.microsoft.com/office/drawing/2014/main" id="{BED7EF4F-857A-4605-A2E6-7635D7C700D8}"/>
              </a:ext>
            </a:extLst>
          </p:cNvPr>
          <p:cNvSpPr/>
          <p:nvPr/>
        </p:nvSpPr>
        <p:spPr>
          <a:xfrm>
            <a:off x="7058904" y="3242717"/>
            <a:ext cx="1221545" cy="56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周辺住環境</a:t>
            </a:r>
            <a:endParaRPr kumimoji="1" lang="en-US" altLang="ja-JP" sz="1600" dirty="0">
              <a:solidFill>
                <a:schemeClr val="tx1"/>
              </a:solidFill>
            </a:endParaRPr>
          </a:p>
          <a:p>
            <a:pPr algn="ctr"/>
            <a:r>
              <a:rPr kumimoji="1" lang="ja-JP" altLang="en-US" sz="1600" dirty="0">
                <a:solidFill>
                  <a:schemeClr val="tx1"/>
                </a:solidFill>
              </a:rPr>
              <a:t>への影響</a:t>
            </a:r>
          </a:p>
        </p:txBody>
      </p:sp>
      <p:sp>
        <p:nvSpPr>
          <p:cNvPr id="62" name="円/楕円 3">
            <a:extLst>
              <a:ext uri="{FF2B5EF4-FFF2-40B4-BE49-F238E27FC236}">
                <a16:creationId xmlns:a16="http://schemas.microsoft.com/office/drawing/2014/main" id="{1171C697-B5C6-4C24-B84F-6729D2A874B6}"/>
              </a:ext>
            </a:extLst>
          </p:cNvPr>
          <p:cNvSpPr/>
          <p:nvPr/>
        </p:nvSpPr>
        <p:spPr>
          <a:xfrm>
            <a:off x="7078568" y="2643007"/>
            <a:ext cx="1201881" cy="57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70" name="角丸四角形 18">
            <a:extLst>
              <a:ext uri="{FF2B5EF4-FFF2-40B4-BE49-F238E27FC236}">
                <a16:creationId xmlns:a16="http://schemas.microsoft.com/office/drawing/2014/main" id="{F84C6D82-B2C1-4516-8ADD-C5A59C1B9B3B}"/>
              </a:ext>
            </a:extLst>
          </p:cNvPr>
          <p:cNvSpPr/>
          <p:nvPr/>
        </p:nvSpPr>
        <p:spPr bwMode="auto">
          <a:xfrm>
            <a:off x="4767216" y="4377716"/>
            <a:ext cx="3663173" cy="1122477"/>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black"/>
                </a:solidFill>
                <a:effectLst/>
                <a:uLnTx/>
                <a:uFillTx/>
                <a:latin typeface="Arial"/>
                <a:ea typeface="ＭＳ Ｐゴシック"/>
                <a:cs typeface="+mn-cs"/>
              </a:rPr>
              <a:t>不要</a:t>
            </a:r>
            <a:r>
              <a:rPr kumimoji="0" lang="en-US" altLang="ja-JP" sz="2800" b="1" i="0" u="none" strike="noStrike" kern="0" cap="none" spc="0" normalizeH="0" baseline="0" noProof="0" dirty="0" err="1">
                <a:ln>
                  <a:noFill/>
                </a:ln>
                <a:solidFill>
                  <a:prstClr val="black"/>
                </a:solidFill>
                <a:effectLst/>
                <a:uLnTx/>
                <a:uFillTx/>
                <a:latin typeface="Arial"/>
                <a:ea typeface="ＭＳ Ｐゴシック"/>
                <a:cs typeface="+mn-cs"/>
              </a:rPr>
              <a:t>24H</a:t>
            </a:r>
            <a:r>
              <a:rPr kumimoji="0" lang="ja-JP" altLang="en-US" sz="2800" b="1" i="0" u="none" strike="noStrike" kern="0" cap="none" spc="0" normalizeH="0" baseline="0" noProof="0" dirty="0">
                <a:ln>
                  <a:noFill/>
                </a:ln>
                <a:solidFill>
                  <a:prstClr val="black"/>
                </a:solidFill>
                <a:effectLst/>
                <a:uLnTx/>
                <a:uFillTx/>
                <a:latin typeface="Arial"/>
                <a:ea typeface="ＭＳ Ｐゴシック"/>
                <a:cs typeface="+mn-cs"/>
              </a:rPr>
              <a:t>コンビニモデル</a:t>
            </a:r>
            <a:endParaRPr kumimoji="0" lang="en-US" altLang="ja-JP" sz="2800" b="1" i="0" u="none" strike="noStrike" kern="0" cap="none" spc="0" normalizeH="0" baseline="0" noProof="0" dirty="0">
              <a:ln>
                <a:noFill/>
              </a:ln>
              <a:solidFill>
                <a:prstClr val="black"/>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black"/>
                </a:solidFill>
                <a:effectLst/>
                <a:uLnTx/>
                <a:uFillTx/>
                <a:latin typeface="Arial"/>
                <a:ea typeface="ＭＳ Ｐゴシック"/>
                <a:cs typeface="+mn-cs"/>
              </a:rPr>
              <a:t>作成</a:t>
            </a:r>
            <a:endParaRPr kumimoji="0" lang="en-US" altLang="ja-JP" sz="28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5" name="吹き出し: 四角形 54">
            <a:extLst>
              <a:ext uri="{FF2B5EF4-FFF2-40B4-BE49-F238E27FC236}">
                <a16:creationId xmlns:a16="http://schemas.microsoft.com/office/drawing/2014/main" id="{C8776FFA-257E-4E61-891E-3CF100C14A05}"/>
              </a:ext>
            </a:extLst>
          </p:cNvPr>
          <p:cNvSpPr/>
          <p:nvPr/>
        </p:nvSpPr>
        <p:spPr>
          <a:xfrm>
            <a:off x="1053243" y="5096459"/>
            <a:ext cx="3484423" cy="1311307"/>
          </a:xfrm>
          <a:prstGeom prst="wedgeRectCallout">
            <a:avLst>
              <a:gd name="adj1" fmla="val 63367"/>
              <a:gd name="adj2" fmla="val -33815"/>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分析結果より</a:t>
            </a:r>
            <a:endParaRPr kumimoji="0" lang="en-US" altLang="ja-JP"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rPr>
              <a:t>24</a:t>
            </a:r>
            <a:r>
              <a:rPr kumimoji="0" lang="ja-JP" altLang="en-US" sz="18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rPr>
              <a:t>時間営業が不必要なコンビニ</a:t>
            </a:r>
            <a:endParaRPr kumimoji="0" lang="en-US" altLang="ja-JP" sz="18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の特徴を特定</a:t>
            </a:r>
          </a:p>
        </p:txBody>
      </p:sp>
      <p:sp>
        <p:nvSpPr>
          <p:cNvPr id="2" name="スライド番号プレースホルダー 1">
            <a:extLst>
              <a:ext uri="{FF2B5EF4-FFF2-40B4-BE49-F238E27FC236}">
                <a16:creationId xmlns:a16="http://schemas.microsoft.com/office/drawing/2014/main" id="{9420F079-4C5F-42C5-8EB2-E036D660E7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442756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p:cNvGrpSpPr>
            <a:grpSpLocks/>
          </p:cNvGrpSpPr>
          <p:nvPr/>
        </p:nvGrpSpPr>
        <p:grpSpPr bwMode="auto">
          <a:xfrm>
            <a:off x="0" y="-26988"/>
            <a:ext cx="9180513" cy="981076"/>
            <a:chOff x="0" y="0"/>
            <a:chExt cx="5760" cy="618"/>
          </a:xfrm>
        </p:grpSpPr>
        <p:sp>
          <p:nvSpPr>
            <p:cNvPr id="36"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7"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0"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4400" b="1" i="0" u="none" strike="noStrike" kern="0" cap="none" spc="0" normalizeH="0" baseline="0" noProof="0" dirty="0">
              <a:ln>
                <a:noFill/>
              </a:ln>
              <a:solidFill>
                <a:prstClr val="white"/>
              </a:solidFill>
              <a:effectLst/>
              <a:uLnTx/>
              <a:uFillTx/>
              <a:latin typeface="Calibri Light" panose="020F0302020204030204"/>
              <a:ea typeface="游ゴシック Light" panose="020B0300000000000000" pitchFamily="50" charset="-128"/>
              <a:cs typeface="+mj-cs"/>
            </a:endParaRPr>
          </a:p>
        </p:txBody>
      </p:sp>
      <p:sp>
        <p:nvSpPr>
          <p:cNvPr id="54" name="角丸四角形 7">
            <a:extLst>
              <a:ext uri="{FF2B5EF4-FFF2-40B4-BE49-F238E27FC236}">
                <a16:creationId xmlns:a16="http://schemas.microsoft.com/office/drawing/2014/main" id="{3D96C8D7-BAD0-4A79-A8BF-E946AA9DC3E7}"/>
              </a:ext>
            </a:extLst>
          </p:cNvPr>
          <p:cNvSpPr/>
          <p:nvPr/>
        </p:nvSpPr>
        <p:spPr bwMode="auto">
          <a:xfrm>
            <a:off x="4598671" y="1739678"/>
            <a:ext cx="4038410" cy="4352974"/>
          </a:xfrm>
          <a:prstGeom prst="roundRect">
            <a:avLst/>
          </a:prstGeom>
          <a:solidFill>
            <a:schemeClr val="tx1">
              <a:lumMod val="50000"/>
              <a:lumOff val="50000"/>
            </a:schemeClr>
          </a:solidFill>
          <a:ln w="25400" cap="flat" cmpd="sng" algn="ctr">
            <a:solidFill>
              <a:srgbClr val="D2DEEF"/>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8" name="角丸四角形 9">
            <a:extLst>
              <a:ext uri="{FF2B5EF4-FFF2-40B4-BE49-F238E27FC236}">
                <a16:creationId xmlns:a16="http://schemas.microsoft.com/office/drawing/2014/main" id="{5A73EB9F-36EB-43F6-A2A4-1323C4A04F3D}"/>
              </a:ext>
            </a:extLst>
          </p:cNvPr>
          <p:cNvSpPr/>
          <p:nvPr/>
        </p:nvSpPr>
        <p:spPr bwMode="auto">
          <a:xfrm>
            <a:off x="127805" y="1739678"/>
            <a:ext cx="4324827" cy="4352974"/>
          </a:xfrm>
          <a:prstGeom prst="roundRect">
            <a:avLst/>
          </a:prstGeom>
          <a:solidFill>
            <a:schemeClr val="bg1">
              <a:lumMod val="85000"/>
            </a:schemeClr>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9" name="タイトル 1">
            <a:extLst>
              <a:ext uri="{FF2B5EF4-FFF2-40B4-BE49-F238E27FC236}">
                <a16:creationId xmlns:a16="http://schemas.microsoft.com/office/drawing/2014/main" id="{055A4F0E-2DE8-4C19-8A6C-D5BB7A84216A}"/>
              </a:ext>
            </a:extLst>
          </p:cNvPr>
          <p:cNvSpPr txBox="1">
            <a:spLocks/>
          </p:cNvSpPr>
          <p:nvPr/>
        </p:nvSpPr>
        <p:spPr bwMode="auto">
          <a:xfrm>
            <a:off x="1103148" y="1787333"/>
            <a:ext cx="2159710" cy="374661"/>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a:ea typeface="ＭＳ Ｐゴシック"/>
                <a:cs typeface="+mn-cs"/>
              </a:rPr>
              <a:t>企業目線</a:t>
            </a:r>
          </a:p>
        </p:txBody>
      </p:sp>
      <p:sp>
        <p:nvSpPr>
          <p:cNvPr id="69" name="角丸四角形 17">
            <a:extLst>
              <a:ext uri="{FF2B5EF4-FFF2-40B4-BE49-F238E27FC236}">
                <a16:creationId xmlns:a16="http://schemas.microsoft.com/office/drawing/2014/main" id="{7DE0A3DE-4D58-4540-992C-5674A82370A2}"/>
              </a:ext>
            </a:extLst>
          </p:cNvPr>
          <p:cNvSpPr/>
          <p:nvPr/>
        </p:nvSpPr>
        <p:spPr bwMode="auto">
          <a:xfrm>
            <a:off x="4956891" y="4063662"/>
            <a:ext cx="3473498" cy="446135"/>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0" name="角丸四角形 18">
            <a:extLst>
              <a:ext uri="{FF2B5EF4-FFF2-40B4-BE49-F238E27FC236}">
                <a16:creationId xmlns:a16="http://schemas.microsoft.com/office/drawing/2014/main" id="{F84C6D82-B2C1-4516-8ADD-C5A59C1B9B3B}"/>
              </a:ext>
            </a:extLst>
          </p:cNvPr>
          <p:cNvSpPr/>
          <p:nvPr/>
        </p:nvSpPr>
        <p:spPr bwMode="auto">
          <a:xfrm>
            <a:off x="4956891" y="4718120"/>
            <a:ext cx="3473498" cy="450227"/>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不要</a:t>
            </a:r>
            <a:r>
              <a:rPr kumimoji="0" lang="en-US" altLang="ja-JP" sz="2000" b="1" i="0" u="none" strike="noStrike" kern="0" cap="none" spc="0" normalizeH="0" baseline="0" noProof="0" dirty="0" err="1">
                <a:ln>
                  <a:noFill/>
                </a:ln>
                <a:solidFill>
                  <a:prstClr val="black"/>
                </a:solidFill>
                <a:effectLst/>
                <a:uLnTx/>
                <a:uFillTx/>
                <a:latin typeface="Arial"/>
                <a:ea typeface="ＭＳ Ｐゴシック"/>
                <a:cs typeface="+mn-cs"/>
              </a:rPr>
              <a:t>24H</a:t>
            </a: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コンビニモデル作成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6" name="下矢印 24">
            <a:extLst>
              <a:ext uri="{FF2B5EF4-FFF2-40B4-BE49-F238E27FC236}">
                <a16:creationId xmlns:a16="http://schemas.microsoft.com/office/drawing/2014/main" id="{E0F6204C-0732-41DF-A5A2-69E3483BC1EF}"/>
              </a:ext>
            </a:extLst>
          </p:cNvPr>
          <p:cNvSpPr/>
          <p:nvPr/>
        </p:nvSpPr>
        <p:spPr bwMode="auto">
          <a:xfrm>
            <a:off x="7176099" y="3754874"/>
            <a:ext cx="247449" cy="414525"/>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7" name="下矢印 26">
            <a:extLst>
              <a:ext uri="{FF2B5EF4-FFF2-40B4-BE49-F238E27FC236}">
                <a16:creationId xmlns:a16="http://schemas.microsoft.com/office/drawing/2014/main" id="{939AC75F-1C2E-4924-9BBE-C69D88759191}"/>
              </a:ext>
            </a:extLst>
          </p:cNvPr>
          <p:cNvSpPr/>
          <p:nvPr/>
        </p:nvSpPr>
        <p:spPr bwMode="auto">
          <a:xfrm>
            <a:off x="8012871" y="5168651"/>
            <a:ext cx="247449" cy="246427"/>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8" name="角丸四角形 27">
            <a:extLst>
              <a:ext uri="{FF2B5EF4-FFF2-40B4-BE49-F238E27FC236}">
                <a16:creationId xmlns:a16="http://schemas.microsoft.com/office/drawing/2014/main" id="{B6A47C31-0B84-45A9-A0AB-0BF83F210C6B}"/>
              </a:ext>
            </a:extLst>
          </p:cNvPr>
          <p:cNvSpPr/>
          <p:nvPr/>
        </p:nvSpPr>
        <p:spPr bwMode="auto">
          <a:xfrm>
            <a:off x="321483" y="6169460"/>
            <a:ext cx="8053927" cy="449549"/>
          </a:xfrm>
          <a:prstGeom prst="roundRect">
            <a:avLst/>
          </a:prstGeom>
          <a:solidFill>
            <a:srgbClr val="FF9900"/>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まとめ</a:t>
            </a:r>
          </a:p>
        </p:txBody>
      </p:sp>
      <p:sp>
        <p:nvSpPr>
          <p:cNvPr id="79" name="タイトル 1">
            <a:extLst>
              <a:ext uri="{FF2B5EF4-FFF2-40B4-BE49-F238E27FC236}">
                <a16:creationId xmlns:a16="http://schemas.microsoft.com/office/drawing/2014/main" id="{86EAE6B2-2B22-4C2B-B0EA-3B7DC5C8951C}"/>
              </a:ext>
            </a:extLst>
          </p:cNvPr>
          <p:cNvSpPr txBox="1">
            <a:spLocks/>
          </p:cNvSpPr>
          <p:nvPr/>
        </p:nvSpPr>
        <p:spPr bwMode="auto">
          <a:xfrm>
            <a:off x="5260219" y="1794279"/>
            <a:ext cx="2543508" cy="348369"/>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Arial"/>
                <a:ea typeface="ＭＳ Ｐゴシック"/>
                <a:cs typeface="+mn-cs"/>
              </a:rPr>
              <a:t>利用者目線</a:t>
            </a:r>
          </a:p>
        </p:txBody>
      </p:sp>
      <p:sp>
        <p:nvSpPr>
          <p:cNvPr id="80" name="下矢印 29">
            <a:extLst>
              <a:ext uri="{FF2B5EF4-FFF2-40B4-BE49-F238E27FC236}">
                <a16:creationId xmlns:a16="http://schemas.microsoft.com/office/drawing/2014/main" id="{3AFDA327-EA5F-4103-8153-0EEEA32285C5}"/>
              </a:ext>
            </a:extLst>
          </p:cNvPr>
          <p:cNvSpPr/>
          <p:nvPr/>
        </p:nvSpPr>
        <p:spPr bwMode="auto">
          <a:xfrm>
            <a:off x="8012871" y="5834661"/>
            <a:ext cx="247449" cy="44988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1" name="下矢印 30">
            <a:extLst>
              <a:ext uri="{FF2B5EF4-FFF2-40B4-BE49-F238E27FC236}">
                <a16:creationId xmlns:a16="http://schemas.microsoft.com/office/drawing/2014/main" id="{E8790341-1D04-4DA9-A426-9EDC73653707}"/>
              </a:ext>
            </a:extLst>
          </p:cNvPr>
          <p:cNvSpPr/>
          <p:nvPr/>
        </p:nvSpPr>
        <p:spPr bwMode="auto">
          <a:xfrm>
            <a:off x="298982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2" name="下矢印 27">
            <a:extLst>
              <a:ext uri="{FF2B5EF4-FFF2-40B4-BE49-F238E27FC236}">
                <a16:creationId xmlns:a16="http://schemas.microsoft.com/office/drawing/2014/main" id="{2F820028-1EEE-4B87-92CA-D58A9441AF30}"/>
              </a:ext>
            </a:extLst>
          </p:cNvPr>
          <p:cNvSpPr/>
          <p:nvPr/>
        </p:nvSpPr>
        <p:spPr bwMode="auto">
          <a:xfrm>
            <a:off x="68497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3" name="下矢印 32">
            <a:extLst>
              <a:ext uri="{FF2B5EF4-FFF2-40B4-BE49-F238E27FC236}">
                <a16:creationId xmlns:a16="http://schemas.microsoft.com/office/drawing/2014/main" id="{4C7B8046-78B1-40B7-86AB-6A692FE797DC}"/>
              </a:ext>
            </a:extLst>
          </p:cNvPr>
          <p:cNvSpPr/>
          <p:nvPr/>
        </p:nvSpPr>
        <p:spPr bwMode="auto">
          <a:xfrm>
            <a:off x="8012871" y="4532398"/>
            <a:ext cx="247449" cy="249463"/>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4" name="角丸四角形 5">
            <a:extLst>
              <a:ext uri="{FF2B5EF4-FFF2-40B4-BE49-F238E27FC236}">
                <a16:creationId xmlns:a16="http://schemas.microsoft.com/office/drawing/2014/main" id="{4A24E299-2CC8-4450-A461-63082231A489}"/>
              </a:ext>
            </a:extLst>
          </p:cNvPr>
          <p:cNvSpPr/>
          <p:nvPr/>
        </p:nvSpPr>
        <p:spPr bwMode="auto">
          <a:xfrm>
            <a:off x="314917" y="1081046"/>
            <a:ext cx="8115472" cy="495129"/>
          </a:xfrm>
          <a:prstGeom prst="roundRect">
            <a:avLst/>
          </a:prstGeom>
          <a:solidFill>
            <a:srgbClr val="003366"/>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既往研究レビュー</a:t>
            </a:r>
          </a:p>
        </p:txBody>
      </p:sp>
      <p:sp>
        <p:nvSpPr>
          <p:cNvPr id="50" name="下矢印 6">
            <a:extLst>
              <a:ext uri="{FF2B5EF4-FFF2-40B4-BE49-F238E27FC236}">
                <a16:creationId xmlns:a16="http://schemas.microsoft.com/office/drawing/2014/main" id="{911B28A2-D86B-4C6B-BF93-84F335D56E6C}"/>
              </a:ext>
            </a:extLst>
          </p:cNvPr>
          <p:cNvSpPr/>
          <p:nvPr/>
        </p:nvSpPr>
        <p:spPr bwMode="auto">
          <a:xfrm>
            <a:off x="1981845" y="1482396"/>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1" name="下矢印 33">
            <a:extLst>
              <a:ext uri="{FF2B5EF4-FFF2-40B4-BE49-F238E27FC236}">
                <a16:creationId xmlns:a16="http://schemas.microsoft.com/office/drawing/2014/main" id="{E8849442-95D4-46DE-BA19-358A9DBB0726}"/>
              </a:ext>
            </a:extLst>
          </p:cNvPr>
          <p:cNvSpPr/>
          <p:nvPr/>
        </p:nvSpPr>
        <p:spPr bwMode="auto">
          <a:xfrm>
            <a:off x="6475834" y="1479109"/>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B85DB437-7487-4D18-B533-B3C9F6371DBD}"/>
              </a:ext>
            </a:extLst>
          </p:cNvPr>
          <p:cNvSpPr txBox="1"/>
          <p:nvPr/>
        </p:nvSpPr>
        <p:spPr>
          <a:xfrm>
            <a:off x="0" y="77893"/>
            <a:ext cx="918051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white"/>
                </a:solidFill>
                <a:effectLst/>
                <a:uLnTx/>
                <a:uFillTx/>
                <a:latin typeface="+mj-ea"/>
                <a:ea typeface="+mj-ea"/>
                <a:cs typeface="+mn-cs"/>
              </a:rPr>
              <a:t>実習の</a:t>
            </a:r>
            <a:r>
              <a:rPr kumimoji="1" lang="ja-JP" altLang="en-US" sz="4000" b="1" i="0" u="none" strike="noStrike" kern="1200" cap="none" spc="0" normalizeH="0" baseline="0" noProof="0" dirty="0">
                <a:ln>
                  <a:noFill/>
                </a:ln>
                <a:solidFill>
                  <a:prstClr val="white"/>
                </a:solidFill>
                <a:effectLst/>
                <a:uLnTx/>
                <a:uFillTx/>
                <a:latin typeface="+mj-ea"/>
                <a:ea typeface="+mj-ea"/>
                <a:cs typeface="+mn-cs"/>
              </a:rPr>
              <a:t>流れ</a:t>
            </a:r>
          </a:p>
        </p:txBody>
      </p:sp>
      <p:sp>
        <p:nvSpPr>
          <p:cNvPr id="38" name="正方形/長方形 37">
            <a:extLst>
              <a:ext uri="{FF2B5EF4-FFF2-40B4-BE49-F238E27FC236}">
                <a16:creationId xmlns:a16="http://schemas.microsoft.com/office/drawing/2014/main" id="{441146A2-CA07-4CEB-908E-E99B05133235}"/>
              </a:ext>
            </a:extLst>
          </p:cNvPr>
          <p:cNvSpPr/>
          <p:nvPr/>
        </p:nvSpPr>
        <p:spPr>
          <a:xfrm>
            <a:off x="-2664837" y="3524446"/>
            <a:ext cx="522860" cy="308224"/>
          </a:xfrm>
          <a:prstGeom prst="rect">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43B17C36-21F9-48A9-8052-27806BC3A49E}"/>
              </a:ext>
            </a:extLst>
          </p:cNvPr>
          <p:cNvSpPr/>
          <p:nvPr/>
        </p:nvSpPr>
        <p:spPr>
          <a:xfrm>
            <a:off x="-1066789" y="3528367"/>
            <a:ext cx="522860" cy="308224"/>
          </a:xfrm>
          <a:prstGeom prst="rect">
            <a:avLst/>
          </a:prstGeom>
          <a:solidFill>
            <a:srgbClr val="99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999F4650-761F-4B5A-89B3-5669372190BB}"/>
              </a:ext>
            </a:extLst>
          </p:cNvPr>
          <p:cNvSpPr txBox="1"/>
          <p:nvPr/>
        </p:nvSpPr>
        <p:spPr>
          <a:xfrm>
            <a:off x="-1555500" y="1794279"/>
            <a:ext cx="13065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夜間</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営業停止の</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昼間の影響</a:t>
            </a:r>
          </a:p>
        </p:txBody>
      </p:sp>
      <p:sp>
        <p:nvSpPr>
          <p:cNvPr id="75" name="下矢印 23">
            <a:extLst>
              <a:ext uri="{FF2B5EF4-FFF2-40B4-BE49-F238E27FC236}">
                <a16:creationId xmlns:a16="http://schemas.microsoft.com/office/drawing/2014/main" id="{39F61959-0295-4110-B467-EDE0151A976E}"/>
              </a:ext>
            </a:extLst>
          </p:cNvPr>
          <p:cNvSpPr/>
          <p:nvPr/>
        </p:nvSpPr>
        <p:spPr bwMode="auto">
          <a:xfrm>
            <a:off x="5766494" y="3756594"/>
            <a:ext cx="247449" cy="42415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6" name="角丸四角形 15">
            <a:extLst>
              <a:ext uri="{FF2B5EF4-FFF2-40B4-BE49-F238E27FC236}">
                <a16:creationId xmlns:a16="http://schemas.microsoft.com/office/drawing/2014/main" id="{5BC49D9F-C176-4BDC-8421-7A4064B72EFA}"/>
              </a:ext>
            </a:extLst>
          </p:cNvPr>
          <p:cNvSpPr/>
          <p:nvPr/>
        </p:nvSpPr>
        <p:spPr bwMode="auto">
          <a:xfrm>
            <a:off x="1574006" y="4965572"/>
            <a:ext cx="2397478"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8" name="角丸四角形 16">
            <a:extLst>
              <a:ext uri="{FF2B5EF4-FFF2-40B4-BE49-F238E27FC236}">
                <a16:creationId xmlns:a16="http://schemas.microsoft.com/office/drawing/2014/main" id="{60D6A4D5-C629-433C-991E-D356F3B485AA}"/>
              </a:ext>
            </a:extLst>
          </p:cNvPr>
          <p:cNvSpPr/>
          <p:nvPr/>
        </p:nvSpPr>
        <p:spPr bwMode="auto">
          <a:xfrm>
            <a:off x="314917" y="4965572"/>
            <a:ext cx="1158703"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検証</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2" name="下矢印 20">
            <a:extLst>
              <a:ext uri="{FF2B5EF4-FFF2-40B4-BE49-F238E27FC236}">
                <a16:creationId xmlns:a16="http://schemas.microsoft.com/office/drawing/2014/main" id="{505BB7B2-D768-4AB3-8E59-4C39929DE580}"/>
              </a:ext>
            </a:extLst>
          </p:cNvPr>
          <p:cNvSpPr/>
          <p:nvPr/>
        </p:nvSpPr>
        <p:spPr bwMode="auto">
          <a:xfrm>
            <a:off x="770543" y="4574226"/>
            <a:ext cx="247449" cy="41574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3" name="下矢印 21">
            <a:extLst>
              <a:ext uri="{FF2B5EF4-FFF2-40B4-BE49-F238E27FC236}">
                <a16:creationId xmlns:a16="http://schemas.microsoft.com/office/drawing/2014/main" id="{E433785A-10D2-4D41-91E6-A2CF45EC9DB8}"/>
              </a:ext>
            </a:extLst>
          </p:cNvPr>
          <p:cNvSpPr/>
          <p:nvPr/>
        </p:nvSpPr>
        <p:spPr bwMode="auto">
          <a:xfrm>
            <a:off x="2164220" y="4572507"/>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4" name="下矢印 22">
            <a:extLst>
              <a:ext uri="{FF2B5EF4-FFF2-40B4-BE49-F238E27FC236}">
                <a16:creationId xmlns:a16="http://schemas.microsoft.com/office/drawing/2014/main" id="{7EF3E68A-E05C-4244-8479-665AB9C9A4FA}"/>
              </a:ext>
            </a:extLst>
          </p:cNvPr>
          <p:cNvSpPr/>
          <p:nvPr/>
        </p:nvSpPr>
        <p:spPr bwMode="auto">
          <a:xfrm>
            <a:off x="3465718" y="4558096"/>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1" name="角丸四角形 12">
            <a:extLst>
              <a:ext uri="{FF2B5EF4-FFF2-40B4-BE49-F238E27FC236}">
                <a16:creationId xmlns:a16="http://schemas.microsoft.com/office/drawing/2014/main" id="{E5D38576-0D0F-4037-B686-9C2A53F8CD11}"/>
              </a:ext>
            </a:extLst>
          </p:cNvPr>
          <p:cNvSpPr/>
          <p:nvPr/>
        </p:nvSpPr>
        <p:spPr bwMode="auto">
          <a:xfrm>
            <a:off x="314917" y="2286879"/>
            <a:ext cx="1158703" cy="2431240"/>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政府介入</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事例調査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p:txBody>
      </p:sp>
      <p:sp>
        <p:nvSpPr>
          <p:cNvPr id="63" name="角丸四角形 13">
            <a:extLst>
              <a:ext uri="{FF2B5EF4-FFF2-40B4-BE49-F238E27FC236}">
                <a16:creationId xmlns:a16="http://schemas.microsoft.com/office/drawing/2014/main" id="{3F7C1F05-32F5-4A5A-A617-20D45A5D23E2}"/>
              </a:ext>
            </a:extLst>
          </p:cNvPr>
          <p:cNvSpPr/>
          <p:nvPr/>
        </p:nvSpPr>
        <p:spPr bwMode="auto">
          <a:xfrm>
            <a:off x="1574006" y="2277144"/>
            <a:ext cx="1415814" cy="244097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コンビニ店長</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rPr>
              <a:t>ヒアリング</a:t>
            </a:r>
            <a:endParaRPr kumimoji="0" lang="en-US" altLang="ja-JP" sz="11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4" name="角丸四角形 14">
            <a:extLst>
              <a:ext uri="{FF2B5EF4-FFF2-40B4-BE49-F238E27FC236}">
                <a16:creationId xmlns:a16="http://schemas.microsoft.com/office/drawing/2014/main" id="{C8FC5427-74B0-4037-BD7C-43373F36A1EC}"/>
              </a:ext>
            </a:extLst>
          </p:cNvPr>
          <p:cNvSpPr/>
          <p:nvPr/>
        </p:nvSpPr>
        <p:spPr bwMode="auto">
          <a:xfrm>
            <a:off x="6847296" y="2286881"/>
            <a:ext cx="1586239" cy="1559445"/>
          </a:xfrm>
          <a:prstGeom prst="roundRect">
            <a:avLst/>
          </a:prstGeom>
          <a:solidFill>
            <a:schemeClr val="accent1">
              <a:lumMod val="50000"/>
            </a:schemeClr>
          </a:solidFill>
          <a:ln w="25400" cap="flat" cmpd="sng" algn="ctr">
            <a:solidFill>
              <a:schemeClr val="bg1"/>
            </a:solidFill>
            <a:prstDash val="solid"/>
          </a:ln>
          <a:effectLst/>
        </p:spPr>
        <p:txBody>
          <a:bodyPr wrap="none" l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データ収集</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0" name="角丸四角形 11">
            <a:extLst>
              <a:ext uri="{FF2B5EF4-FFF2-40B4-BE49-F238E27FC236}">
                <a16:creationId xmlns:a16="http://schemas.microsoft.com/office/drawing/2014/main" id="{4F817B10-850C-4CC4-B7D0-78FE8B96A72D}"/>
              </a:ext>
            </a:extLst>
          </p:cNvPr>
          <p:cNvSpPr/>
          <p:nvPr/>
        </p:nvSpPr>
        <p:spPr bwMode="auto">
          <a:xfrm>
            <a:off x="3062859" y="2286881"/>
            <a:ext cx="3638398" cy="155944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学生・高齢者アンケート</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3" name="円/楕円 52"/>
          <p:cNvSpPr/>
          <p:nvPr/>
        </p:nvSpPr>
        <p:spPr>
          <a:xfrm>
            <a:off x="5512030" y="2670274"/>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a:t>
            </a:r>
            <a:endParaRPr kumimoji="1" lang="en-US" altLang="ja-JP" sz="1600" dirty="0">
              <a:solidFill>
                <a:schemeClr val="tx1"/>
              </a:solidFill>
            </a:endParaRPr>
          </a:p>
          <a:p>
            <a:pPr algn="ctr"/>
            <a:r>
              <a:rPr kumimoji="1" lang="ja-JP" altLang="en-US" sz="1600" dirty="0">
                <a:solidFill>
                  <a:schemeClr val="tx1"/>
                </a:solidFill>
              </a:rPr>
              <a:t>住環境への</a:t>
            </a:r>
            <a:endParaRPr kumimoji="1" lang="en-US" altLang="ja-JP" sz="1600" dirty="0">
              <a:solidFill>
                <a:schemeClr val="tx1"/>
              </a:solidFill>
            </a:endParaRPr>
          </a:p>
          <a:p>
            <a:pPr algn="ctr"/>
            <a:r>
              <a:rPr kumimoji="1" lang="ja-JP" altLang="en-US" sz="1600" dirty="0">
                <a:solidFill>
                  <a:schemeClr val="tx1"/>
                </a:solidFill>
              </a:rPr>
              <a:t>影響認知</a:t>
            </a:r>
          </a:p>
        </p:txBody>
      </p:sp>
      <p:sp>
        <p:nvSpPr>
          <p:cNvPr id="48" name="角丸四角形 12">
            <a:extLst>
              <a:ext uri="{FF2B5EF4-FFF2-40B4-BE49-F238E27FC236}">
                <a16:creationId xmlns:a16="http://schemas.microsoft.com/office/drawing/2014/main" id="{E5D38576-0D0F-4037-B686-9C2A53F8CD11}"/>
              </a:ext>
            </a:extLst>
          </p:cNvPr>
          <p:cNvSpPr/>
          <p:nvPr/>
        </p:nvSpPr>
        <p:spPr bwMode="auto">
          <a:xfrm>
            <a:off x="3069514" y="2579142"/>
            <a:ext cx="1158703" cy="213952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2F859E7C-AFA9-49A2-BE44-6A56C9780018}"/>
              </a:ext>
            </a:extLst>
          </p:cNvPr>
          <p:cNvSpPr/>
          <p:nvPr/>
        </p:nvSpPr>
        <p:spPr>
          <a:xfrm>
            <a:off x="3099731" y="2569471"/>
            <a:ext cx="1284050" cy="1261960"/>
          </a:xfrm>
          <a:prstGeom prst="rect">
            <a:avLst/>
          </a:prstGeom>
          <a:solidFill>
            <a:srgbClr val="3C8C93"/>
          </a:solidFill>
          <a:ln>
            <a:solidFill>
              <a:srgbClr val="3C8C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49" name="円/楕円 48"/>
          <p:cNvSpPr/>
          <p:nvPr/>
        </p:nvSpPr>
        <p:spPr>
          <a:xfrm>
            <a:off x="3148157" y="264193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類似店舗</a:t>
            </a:r>
            <a:endParaRPr kumimoji="1" lang="en-US" altLang="ja-JP" sz="1600" dirty="0">
              <a:solidFill>
                <a:schemeClr val="tx1"/>
              </a:solidFill>
            </a:endParaRPr>
          </a:p>
          <a:p>
            <a:pPr algn="ctr"/>
            <a:r>
              <a:rPr kumimoji="1" lang="ja-JP" altLang="en-US" sz="1600" dirty="0">
                <a:solidFill>
                  <a:schemeClr val="tx1"/>
                </a:solidFill>
              </a:rPr>
              <a:t>営業時間</a:t>
            </a:r>
            <a:endParaRPr kumimoji="1" lang="en-US" altLang="ja-JP" sz="1600" dirty="0">
              <a:solidFill>
                <a:schemeClr val="tx1"/>
              </a:solidFill>
            </a:endParaRPr>
          </a:p>
          <a:p>
            <a:pPr algn="ctr"/>
            <a:r>
              <a:rPr kumimoji="1" lang="ja-JP" altLang="en-US" sz="1600" dirty="0">
                <a:solidFill>
                  <a:schemeClr val="tx1"/>
                </a:solidFill>
              </a:rPr>
              <a:t>認知度</a:t>
            </a:r>
          </a:p>
        </p:txBody>
      </p:sp>
      <p:sp>
        <p:nvSpPr>
          <p:cNvPr id="46" name="円/楕円 51">
            <a:extLst>
              <a:ext uri="{FF2B5EF4-FFF2-40B4-BE49-F238E27FC236}">
                <a16:creationId xmlns:a16="http://schemas.microsoft.com/office/drawing/2014/main" id="{7F66A61F-365E-477A-A03C-00C8C81EAC1F}"/>
              </a:ext>
            </a:extLst>
          </p:cNvPr>
          <p:cNvSpPr/>
          <p:nvPr/>
        </p:nvSpPr>
        <p:spPr>
          <a:xfrm>
            <a:off x="1761475" y="358000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 name="円/楕円 3"/>
          <p:cNvSpPr/>
          <p:nvPr/>
        </p:nvSpPr>
        <p:spPr>
          <a:xfrm>
            <a:off x="4328603" y="2670274"/>
            <a:ext cx="1037388"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52" name="円/楕円 51"/>
          <p:cNvSpPr/>
          <p:nvPr/>
        </p:nvSpPr>
        <p:spPr>
          <a:xfrm>
            <a:off x="3115421" y="3626572"/>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7" name="円/楕円 51">
            <a:extLst>
              <a:ext uri="{FF2B5EF4-FFF2-40B4-BE49-F238E27FC236}">
                <a16:creationId xmlns:a16="http://schemas.microsoft.com/office/drawing/2014/main" id="{21F70CD1-F897-4B0D-8831-93A1CB1619BB}"/>
              </a:ext>
            </a:extLst>
          </p:cNvPr>
          <p:cNvSpPr/>
          <p:nvPr/>
        </p:nvSpPr>
        <p:spPr>
          <a:xfrm>
            <a:off x="370482" y="3570623"/>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457200">
              <a:defRPr/>
            </a:pPr>
            <a:r>
              <a:rPr kumimoji="0" lang="ja-JP" altLang="en-US" sz="1600" dirty="0">
                <a:solidFill>
                  <a:prstClr val="black"/>
                </a:solidFill>
                <a:latin typeface="+mn-ea"/>
              </a:rPr>
              <a:t>政府介入</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の是非</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を検討</a:t>
            </a:r>
            <a:endParaRPr lang="ja-JP" altLang="en-US" sz="1600" dirty="0">
              <a:solidFill>
                <a:prstClr val="black"/>
              </a:solidFill>
              <a:latin typeface="+mn-ea"/>
            </a:endParaRPr>
          </a:p>
        </p:txBody>
      </p:sp>
      <p:sp>
        <p:nvSpPr>
          <p:cNvPr id="57" name="円/楕円 52">
            <a:extLst>
              <a:ext uri="{FF2B5EF4-FFF2-40B4-BE49-F238E27FC236}">
                <a16:creationId xmlns:a16="http://schemas.microsoft.com/office/drawing/2014/main" id="{BED7EF4F-857A-4605-A2E6-7635D7C700D8}"/>
              </a:ext>
            </a:extLst>
          </p:cNvPr>
          <p:cNvSpPr/>
          <p:nvPr/>
        </p:nvSpPr>
        <p:spPr>
          <a:xfrm>
            <a:off x="7058904" y="3242717"/>
            <a:ext cx="1221545" cy="56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周辺住環境</a:t>
            </a:r>
            <a:endParaRPr kumimoji="1" lang="en-US" altLang="ja-JP" sz="1600" dirty="0">
              <a:solidFill>
                <a:schemeClr val="tx1"/>
              </a:solidFill>
            </a:endParaRPr>
          </a:p>
          <a:p>
            <a:pPr algn="ctr"/>
            <a:r>
              <a:rPr kumimoji="1" lang="ja-JP" altLang="en-US" sz="1600" dirty="0">
                <a:solidFill>
                  <a:schemeClr val="tx1"/>
                </a:solidFill>
              </a:rPr>
              <a:t>への影響</a:t>
            </a:r>
          </a:p>
        </p:txBody>
      </p:sp>
      <p:sp>
        <p:nvSpPr>
          <p:cNvPr id="62" name="円/楕円 3">
            <a:extLst>
              <a:ext uri="{FF2B5EF4-FFF2-40B4-BE49-F238E27FC236}">
                <a16:creationId xmlns:a16="http://schemas.microsoft.com/office/drawing/2014/main" id="{1171C697-B5C6-4C24-B84F-6729D2A874B6}"/>
              </a:ext>
            </a:extLst>
          </p:cNvPr>
          <p:cNvSpPr/>
          <p:nvPr/>
        </p:nvSpPr>
        <p:spPr>
          <a:xfrm>
            <a:off x="7078568" y="2643007"/>
            <a:ext cx="1201881" cy="57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71" name="角丸四角形 19">
            <a:extLst>
              <a:ext uri="{FF2B5EF4-FFF2-40B4-BE49-F238E27FC236}">
                <a16:creationId xmlns:a16="http://schemas.microsoft.com/office/drawing/2014/main" id="{3748944C-49DB-46BD-8FEE-B8D728F75AEB}"/>
              </a:ext>
            </a:extLst>
          </p:cNvPr>
          <p:cNvSpPr/>
          <p:nvPr/>
        </p:nvSpPr>
        <p:spPr bwMode="auto">
          <a:xfrm>
            <a:off x="4816119" y="4945364"/>
            <a:ext cx="3638398" cy="969895"/>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black"/>
                </a:solidFill>
                <a:effectLst/>
                <a:uLnTx/>
                <a:uFillTx/>
                <a:latin typeface="Arial"/>
                <a:ea typeface="ＭＳ Ｐゴシック"/>
                <a:cs typeface="+mn-cs"/>
              </a:rPr>
              <a:t>つくば市に適用</a:t>
            </a:r>
            <a:endParaRPr kumimoji="0" lang="en-US" altLang="ja-JP" sz="28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5" name="吹き出し: 四角形 54">
            <a:extLst>
              <a:ext uri="{FF2B5EF4-FFF2-40B4-BE49-F238E27FC236}">
                <a16:creationId xmlns:a16="http://schemas.microsoft.com/office/drawing/2014/main" id="{CB79047F-13B9-4DCC-845B-97B0892B4193}"/>
              </a:ext>
            </a:extLst>
          </p:cNvPr>
          <p:cNvSpPr/>
          <p:nvPr/>
        </p:nvSpPr>
        <p:spPr>
          <a:xfrm>
            <a:off x="1311842" y="4970771"/>
            <a:ext cx="2901147" cy="1348952"/>
          </a:xfrm>
          <a:prstGeom prst="wedgeRectCallout">
            <a:avLst>
              <a:gd name="adj1" fmla="val 79754"/>
              <a:gd name="adj2" fmla="val -4372"/>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rPr>
              <a:t>つくば市内で</a:t>
            </a:r>
            <a:endParaRPr kumimoji="0" lang="en-US" altLang="ja-JP" sz="1800" b="1" i="0" u="none" strike="noStrike" kern="1200" cap="none" spc="0" normalizeH="0" baseline="0" noProof="0" dirty="0">
              <a:ln>
                <a:noFill/>
              </a:ln>
              <a:solidFill>
                <a:schemeClr val="bg1"/>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rPr>
              <a:t>24</a:t>
            </a:r>
            <a:r>
              <a:rPr kumimoji="0" lang="ja-JP" altLang="en-US" sz="18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rPr>
              <a:t>時間営業の必要ない</a:t>
            </a:r>
            <a:endParaRPr kumimoji="0" lang="en-US" altLang="ja-JP" sz="18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rPr>
              <a:t>店舗を提案</a:t>
            </a:r>
            <a:endParaRPr kumimoji="0" lang="en-US" altLang="ja-JP" sz="1800" b="1" i="0" u="none" strike="noStrike" kern="1200" cap="none" spc="0" normalizeH="0" baseline="0" noProof="0" dirty="0">
              <a:ln>
                <a:noFill/>
              </a:ln>
              <a:solidFill>
                <a:srgbClr val="FF99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3881C35C-C87D-451E-B97D-4D8F0F6039B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98213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p:cNvGrpSpPr>
            <a:grpSpLocks/>
          </p:cNvGrpSpPr>
          <p:nvPr/>
        </p:nvGrpSpPr>
        <p:grpSpPr bwMode="auto">
          <a:xfrm>
            <a:off x="0" y="-26988"/>
            <a:ext cx="9180513" cy="981076"/>
            <a:chOff x="0" y="0"/>
            <a:chExt cx="5760" cy="618"/>
          </a:xfrm>
        </p:grpSpPr>
        <p:sp>
          <p:nvSpPr>
            <p:cNvPr id="36"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7"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0"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4400" b="1" i="0" u="none" strike="noStrike" kern="0" cap="none" spc="0" normalizeH="0" baseline="0" noProof="0" dirty="0">
              <a:ln>
                <a:noFill/>
              </a:ln>
              <a:solidFill>
                <a:prstClr val="white"/>
              </a:solidFill>
              <a:effectLst/>
              <a:uLnTx/>
              <a:uFillTx/>
              <a:latin typeface="Calibri Light" panose="020F0302020204030204"/>
              <a:ea typeface="游ゴシック Light" panose="020B0300000000000000" pitchFamily="50" charset="-128"/>
              <a:cs typeface="+mj-cs"/>
            </a:endParaRPr>
          </a:p>
        </p:txBody>
      </p:sp>
      <p:sp>
        <p:nvSpPr>
          <p:cNvPr id="54" name="角丸四角形 7">
            <a:extLst>
              <a:ext uri="{FF2B5EF4-FFF2-40B4-BE49-F238E27FC236}">
                <a16:creationId xmlns:a16="http://schemas.microsoft.com/office/drawing/2014/main" id="{3D96C8D7-BAD0-4A79-A8BF-E946AA9DC3E7}"/>
              </a:ext>
            </a:extLst>
          </p:cNvPr>
          <p:cNvSpPr/>
          <p:nvPr/>
        </p:nvSpPr>
        <p:spPr bwMode="auto">
          <a:xfrm>
            <a:off x="4598671" y="1739678"/>
            <a:ext cx="4038410" cy="4352974"/>
          </a:xfrm>
          <a:prstGeom prst="roundRect">
            <a:avLst/>
          </a:prstGeom>
          <a:solidFill>
            <a:schemeClr val="tx1">
              <a:lumMod val="50000"/>
              <a:lumOff val="50000"/>
            </a:schemeClr>
          </a:solidFill>
          <a:ln w="25400" cap="flat" cmpd="sng" algn="ctr">
            <a:solidFill>
              <a:srgbClr val="D2DEEF"/>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8" name="角丸四角形 9">
            <a:extLst>
              <a:ext uri="{FF2B5EF4-FFF2-40B4-BE49-F238E27FC236}">
                <a16:creationId xmlns:a16="http://schemas.microsoft.com/office/drawing/2014/main" id="{5A73EB9F-36EB-43F6-A2A4-1323C4A04F3D}"/>
              </a:ext>
            </a:extLst>
          </p:cNvPr>
          <p:cNvSpPr/>
          <p:nvPr/>
        </p:nvSpPr>
        <p:spPr bwMode="auto">
          <a:xfrm>
            <a:off x="127805" y="1739678"/>
            <a:ext cx="4324827" cy="4352974"/>
          </a:xfrm>
          <a:prstGeom prst="roundRect">
            <a:avLst/>
          </a:prstGeom>
          <a:solidFill>
            <a:schemeClr val="bg1">
              <a:lumMod val="85000"/>
            </a:schemeClr>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9" name="タイトル 1">
            <a:extLst>
              <a:ext uri="{FF2B5EF4-FFF2-40B4-BE49-F238E27FC236}">
                <a16:creationId xmlns:a16="http://schemas.microsoft.com/office/drawing/2014/main" id="{055A4F0E-2DE8-4C19-8A6C-D5BB7A84216A}"/>
              </a:ext>
            </a:extLst>
          </p:cNvPr>
          <p:cNvSpPr txBox="1">
            <a:spLocks/>
          </p:cNvSpPr>
          <p:nvPr/>
        </p:nvSpPr>
        <p:spPr bwMode="auto">
          <a:xfrm>
            <a:off x="1103148" y="1787333"/>
            <a:ext cx="2159710" cy="374661"/>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a:ea typeface="ＭＳ Ｐゴシック"/>
                <a:cs typeface="+mn-cs"/>
              </a:rPr>
              <a:t>企業目線</a:t>
            </a:r>
          </a:p>
        </p:txBody>
      </p:sp>
      <p:sp>
        <p:nvSpPr>
          <p:cNvPr id="69" name="角丸四角形 17">
            <a:extLst>
              <a:ext uri="{FF2B5EF4-FFF2-40B4-BE49-F238E27FC236}">
                <a16:creationId xmlns:a16="http://schemas.microsoft.com/office/drawing/2014/main" id="{7DE0A3DE-4D58-4540-992C-5674A82370A2}"/>
              </a:ext>
            </a:extLst>
          </p:cNvPr>
          <p:cNvSpPr/>
          <p:nvPr/>
        </p:nvSpPr>
        <p:spPr bwMode="auto">
          <a:xfrm>
            <a:off x="4956891" y="4063662"/>
            <a:ext cx="3473498" cy="446135"/>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0" name="角丸四角形 18">
            <a:extLst>
              <a:ext uri="{FF2B5EF4-FFF2-40B4-BE49-F238E27FC236}">
                <a16:creationId xmlns:a16="http://schemas.microsoft.com/office/drawing/2014/main" id="{F84C6D82-B2C1-4516-8ADD-C5A59C1B9B3B}"/>
              </a:ext>
            </a:extLst>
          </p:cNvPr>
          <p:cNvSpPr/>
          <p:nvPr/>
        </p:nvSpPr>
        <p:spPr bwMode="auto">
          <a:xfrm>
            <a:off x="4956891" y="4718120"/>
            <a:ext cx="3473498" cy="450227"/>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不要</a:t>
            </a:r>
            <a:r>
              <a:rPr kumimoji="0" lang="en-US" altLang="ja-JP" sz="2000" b="1" i="0" u="none" strike="noStrike" kern="0" cap="none" spc="0" normalizeH="0" baseline="0" noProof="0" dirty="0" err="1">
                <a:ln>
                  <a:noFill/>
                </a:ln>
                <a:solidFill>
                  <a:prstClr val="black"/>
                </a:solidFill>
                <a:effectLst/>
                <a:uLnTx/>
                <a:uFillTx/>
                <a:latin typeface="Arial"/>
                <a:ea typeface="ＭＳ Ｐゴシック"/>
                <a:cs typeface="+mn-cs"/>
              </a:rPr>
              <a:t>24H</a:t>
            </a: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コンビニモデル作成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1" name="角丸四角形 19">
            <a:extLst>
              <a:ext uri="{FF2B5EF4-FFF2-40B4-BE49-F238E27FC236}">
                <a16:creationId xmlns:a16="http://schemas.microsoft.com/office/drawing/2014/main" id="{3748944C-49DB-46BD-8FEE-B8D728F75AEB}"/>
              </a:ext>
            </a:extLst>
          </p:cNvPr>
          <p:cNvSpPr/>
          <p:nvPr/>
        </p:nvSpPr>
        <p:spPr bwMode="auto">
          <a:xfrm>
            <a:off x="4939954" y="5351251"/>
            <a:ext cx="3473498" cy="463174"/>
          </a:xfrm>
          <a:prstGeom prst="roundRect">
            <a:avLst/>
          </a:prstGeom>
          <a:solidFill>
            <a:srgbClr val="FFC0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つくば市に適用</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6" name="下矢印 24">
            <a:extLst>
              <a:ext uri="{FF2B5EF4-FFF2-40B4-BE49-F238E27FC236}">
                <a16:creationId xmlns:a16="http://schemas.microsoft.com/office/drawing/2014/main" id="{E0F6204C-0732-41DF-A5A2-69E3483BC1EF}"/>
              </a:ext>
            </a:extLst>
          </p:cNvPr>
          <p:cNvSpPr/>
          <p:nvPr/>
        </p:nvSpPr>
        <p:spPr bwMode="auto">
          <a:xfrm>
            <a:off x="7176099" y="3754874"/>
            <a:ext cx="247449" cy="414525"/>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7" name="下矢印 26">
            <a:extLst>
              <a:ext uri="{FF2B5EF4-FFF2-40B4-BE49-F238E27FC236}">
                <a16:creationId xmlns:a16="http://schemas.microsoft.com/office/drawing/2014/main" id="{939AC75F-1C2E-4924-9BBE-C69D88759191}"/>
              </a:ext>
            </a:extLst>
          </p:cNvPr>
          <p:cNvSpPr/>
          <p:nvPr/>
        </p:nvSpPr>
        <p:spPr bwMode="auto">
          <a:xfrm>
            <a:off x="8012871" y="5168651"/>
            <a:ext cx="247449" cy="246427"/>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9" name="タイトル 1">
            <a:extLst>
              <a:ext uri="{FF2B5EF4-FFF2-40B4-BE49-F238E27FC236}">
                <a16:creationId xmlns:a16="http://schemas.microsoft.com/office/drawing/2014/main" id="{86EAE6B2-2B22-4C2B-B0EA-3B7DC5C8951C}"/>
              </a:ext>
            </a:extLst>
          </p:cNvPr>
          <p:cNvSpPr txBox="1">
            <a:spLocks/>
          </p:cNvSpPr>
          <p:nvPr/>
        </p:nvSpPr>
        <p:spPr bwMode="auto">
          <a:xfrm>
            <a:off x="5260219" y="1794279"/>
            <a:ext cx="2543508" cy="348369"/>
          </a:xfrm>
          <a:prstGeom prst="rect">
            <a:avLst/>
          </a:prstGeo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Arial"/>
                <a:ea typeface="ＭＳ Ｐゴシック"/>
                <a:cs typeface="+mn-cs"/>
              </a:rPr>
              <a:t>利用者目線</a:t>
            </a:r>
          </a:p>
        </p:txBody>
      </p:sp>
      <p:sp>
        <p:nvSpPr>
          <p:cNvPr id="80" name="下矢印 29">
            <a:extLst>
              <a:ext uri="{FF2B5EF4-FFF2-40B4-BE49-F238E27FC236}">
                <a16:creationId xmlns:a16="http://schemas.microsoft.com/office/drawing/2014/main" id="{3AFDA327-EA5F-4103-8153-0EEEA32285C5}"/>
              </a:ext>
            </a:extLst>
          </p:cNvPr>
          <p:cNvSpPr/>
          <p:nvPr/>
        </p:nvSpPr>
        <p:spPr bwMode="auto">
          <a:xfrm>
            <a:off x="8012871" y="5834661"/>
            <a:ext cx="247449" cy="44988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1" name="下矢印 30">
            <a:extLst>
              <a:ext uri="{FF2B5EF4-FFF2-40B4-BE49-F238E27FC236}">
                <a16:creationId xmlns:a16="http://schemas.microsoft.com/office/drawing/2014/main" id="{E8790341-1D04-4DA9-A426-9EDC73653707}"/>
              </a:ext>
            </a:extLst>
          </p:cNvPr>
          <p:cNvSpPr/>
          <p:nvPr/>
        </p:nvSpPr>
        <p:spPr bwMode="auto">
          <a:xfrm>
            <a:off x="298982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2" name="下矢印 27">
            <a:extLst>
              <a:ext uri="{FF2B5EF4-FFF2-40B4-BE49-F238E27FC236}">
                <a16:creationId xmlns:a16="http://schemas.microsoft.com/office/drawing/2014/main" id="{2F820028-1EEE-4B87-92CA-D58A9441AF30}"/>
              </a:ext>
            </a:extLst>
          </p:cNvPr>
          <p:cNvSpPr/>
          <p:nvPr/>
        </p:nvSpPr>
        <p:spPr bwMode="auto">
          <a:xfrm>
            <a:off x="684970" y="5703201"/>
            <a:ext cx="247449" cy="581339"/>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3" name="下矢印 32">
            <a:extLst>
              <a:ext uri="{FF2B5EF4-FFF2-40B4-BE49-F238E27FC236}">
                <a16:creationId xmlns:a16="http://schemas.microsoft.com/office/drawing/2014/main" id="{4C7B8046-78B1-40B7-86AB-6A692FE797DC}"/>
              </a:ext>
            </a:extLst>
          </p:cNvPr>
          <p:cNvSpPr/>
          <p:nvPr/>
        </p:nvSpPr>
        <p:spPr bwMode="auto">
          <a:xfrm>
            <a:off x="8012871" y="4532398"/>
            <a:ext cx="247449" cy="249463"/>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4" name="角丸四角形 5">
            <a:extLst>
              <a:ext uri="{FF2B5EF4-FFF2-40B4-BE49-F238E27FC236}">
                <a16:creationId xmlns:a16="http://schemas.microsoft.com/office/drawing/2014/main" id="{4A24E299-2CC8-4450-A461-63082231A489}"/>
              </a:ext>
            </a:extLst>
          </p:cNvPr>
          <p:cNvSpPr/>
          <p:nvPr/>
        </p:nvSpPr>
        <p:spPr bwMode="auto">
          <a:xfrm>
            <a:off x="314917" y="1081046"/>
            <a:ext cx="8115472" cy="495129"/>
          </a:xfrm>
          <a:prstGeom prst="roundRect">
            <a:avLst/>
          </a:prstGeom>
          <a:solidFill>
            <a:srgbClr val="003366"/>
          </a:solidFill>
          <a:ln w="25400" cap="flat" cmpd="sng" algn="ctr">
            <a:no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既往研究レビュー</a:t>
            </a:r>
          </a:p>
        </p:txBody>
      </p:sp>
      <p:sp>
        <p:nvSpPr>
          <p:cNvPr id="50" name="下矢印 6">
            <a:extLst>
              <a:ext uri="{FF2B5EF4-FFF2-40B4-BE49-F238E27FC236}">
                <a16:creationId xmlns:a16="http://schemas.microsoft.com/office/drawing/2014/main" id="{911B28A2-D86B-4C6B-BF93-84F335D56E6C}"/>
              </a:ext>
            </a:extLst>
          </p:cNvPr>
          <p:cNvSpPr/>
          <p:nvPr/>
        </p:nvSpPr>
        <p:spPr bwMode="auto">
          <a:xfrm>
            <a:off x="1981845" y="1482396"/>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1" name="下矢印 33">
            <a:extLst>
              <a:ext uri="{FF2B5EF4-FFF2-40B4-BE49-F238E27FC236}">
                <a16:creationId xmlns:a16="http://schemas.microsoft.com/office/drawing/2014/main" id="{E8849442-95D4-46DE-BA19-358A9DBB0726}"/>
              </a:ext>
            </a:extLst>
          </p:cNvPr>
          <p:cNvSpPr/>
          <p:nvPr/>
        </p:nvSpPr>
        <p:spPr bwMode="auto">
          <a:xfrm>
            <a:off x="6475834" y="1479109"/>
            <a:ext cx="247449" cy="308224"/>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B85DB437-7487-4D18-B533-B3C9F6371DBD}"/>
              </a:ext>
            </a:extLst>
          </p:cNvPr>
          <p:cNvSpPr txBox="1"/>
          <p:nvPr/>
        </p:nvSpPr>
        <p:spPr>
          <a:xfrm>
            <a:off x="0" y="77893"/>
            <a:ext cx="918051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white"/>
                </a:solidFill>
                <a:effectLst/>
                <a:uLnTx/>
                <a:uFillTx/>
                <a:latin typeface="+mj-ea"/>
                <a:ea typeface="+mj-ea"/>
                <a:cs typeface="+mn-cs"/>
              </a:rPr>
              <a:t>実習の</a:t>
            </a:r>
            <a:r>
              <a:rPr kumimoji="1" lang="ja-JP" altLang="en-US" sz="4000" b="1" i="0" u="none" strike="noStrike" kern="1200" cap="none" spc="0" normalizeH="0" baseline="0" noProof="0" dirty="0">
                <a:ln>
                  <a:noFill/>
                </a:ln>
                <a:solidFill>
                  <a:prstClr val="white"/>
                </a:solidFill>
                <a:effectLst/>
                <a:uLnTx/>
                <a:uFillTx/>
                <a:latin typeface="+mj-ea"/>
                <a:ea typeface="+mj-ea"/>
                <a:cs typeface="+mn-cs"/>
              </a:rPr>
              <a:t>流れ</a:t>
            </a:r>
          </a:p>
        </p:txBody>
      </p:sp>
      <p:sp>
        <p:nvSpPr>
          <p:cNvPr id="38" name="正方形/長方形 37">
            <a:extLst>
              <a:ext uri="{FF2B5EF4-FFF2-40B4-BE49-F238E27FC236}">
                <a16:creationId xmlns:a16="http://schemas.microsoft.com/office/drawing/2014/main" id="{441146A2-CA07-4CEB-908E-E99B05133235}"/>
              </a:ext>
            </a:extLst>
          </p:cNvPr>
          <p:cNvSpPr/>
          <p:nvPr/>
        </p:nvSpPr>
        <p:spPr>
          <a:xfrm>
            <a:off x="-2664837" y="3524446"/>
            <a:ext cx="522860" cy="308224"/>
          </a:xfrm>
          <a:prstGeom prst="rect">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43B17C36-21F9-48A9-8052-27806BC3A49E}"/>
              </a:ext>
            </a:extLst>
          </p:cNvPr>
          <p:cNvSpPr/>
          <p:nvPr/>
        </p:nvSpPr>
        <p:spPr>
          <a:xfrm>
            <a:off x="-1066789" y="3528367"/>
            <a:ext cx="522860" cy="308224"/>
          </a:xfrm>
          <a:prstGeom prst="rect">
            <a:avLst/>
          </a:prstGeom>
          <a:solidFill>
            <a:srgbClr val="99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999F4650-761F-4B5A-89B3-5669372190BB}"/>
              </a:ext>
            </a:extLst>
          </p:cNvPr>
          <p:cNvSpPr txBox="1"/>
          <p:nvPr/>
        </p:nvSpPr>
        <p:spPr>
          <a:xfrm>
            <a:off x="-1555500" y="1794279"/>
            <a:ext cx="13065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夜間</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営業停止の</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昼間の影響</a:t>
            </a:r>
          </a:p>
        </p:txBody>
      </p:sp>
      <p:sp>
        <p:nvSpPr>
          <p:cNvPr id="75" name="下矢印 23">
            <a:extLst>
              <a:ext uri="{FF2B5EF4-FFF2-40B4-BE49-F238E27FC236}">
                <a16:creationId xmlns:a16="http://schemas.microsoft.com/office/drawing/2014/main" id="{39F61959-0295-4110-B467-EDE0151A976E}"/>
              </a:ext>
            </a:extLst>
          </p:cNvPr>
          <p:cNvSpPr/>
          <p:nvPr/>
        </p:nvSpPr>
        <p:spPr bwMode="auto">
          <a:xfrm>
            <a:off x="5766494" y="3756594"/>
            <a:ext cx="247449" cy="424150"/>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6" name="角丸四角形 15">
            <a:extLst>
              <a:ext uri="{FF2B5EF4-FFF2-40B4-BE49-F238E27FC236}">
                <a16:creationId xmlns:a16="http://schemas.microsoft.com/office/drawing/2014/main" id="{5BC49D9F-C176-4BDC-8421-7A4064B72EFA}"/>
              </a:ext>
            </a:extLst>
          </p:cNvPr>
          <p:cNvSpPr/>
          <p:nvPr/>
        </p:nvSpPr>
        <p:spPr bwMode="auto">
          <a:xfrm>
            <a:off x="1574006" y="4965572"/>
            <a:ext cx="2397478"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分析</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8" name="角丸四角形 16">
            <a:extLst>
              <a:ext uri="{FF2B5EF4-FFF2-40B4-BE49-F238E27FC236}">
                <a16:creationId xmlns:a16="http://schemas.microsoft.com/office/drawing/2014/main" id="{60D6A4D5-C629-433C-991E-D356F3B485AA}"/>
              </a:ext>
            </a:extLst>
          </p:cNvPr>
          <p:cNvSpPr/>
          <p:nvPr/>
        </p:nvSpPr>
        <p:spPr bwMode="auto">
          <a:xfrm>
            <a:off x="314917" y="4965572"/>
            <a:ext cx="1158703" cy="822143"/>
          </a:xfrm>
          <a:prstGeom prst="roundRect">
            <a:avLst/>
          </a:prstGeom>
          <a:solidFill>
            <a:srgbClr val="99CC00"/>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Arial"/>
                <a:ea typeface="ＭＳ Ｐゴシック"/>
                <a:cs typeface="+mn-cs"/>
              </a:rPr>
              <a:t>検証</a:t>
            </a:r>
            <a:endParaRPr kumimoji="0" lang="en-US" altLang="ja-JP" sz="20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2" name="下矢印 20">
            <a:extLst>
              <a:ext uri="{FF2B5EF4-FFF2-40B4-BE49-F238E27FC236}">
                <a16:creationId xmlns:a16="http://schemas.microsoft.com/office/drawing/2014/main" id="{505BB7B2-D768-4AB3-8E59-4C39929DE580}"/>
              </a:ext>
            </a:extLst>
          </p:cNvPr>
          <p:cNvSpPr/>
          <p:nvPr/>
        </p:nvSpPr>
        <p:spPr bwMode="auto">
          <a:xfrm>
            <a:off x="770543" y="4574226"/>
            <a:ext cx="247449" cy="41574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3" name="下矢印 21">
            <a:extLst>
              <a:ext uri="{FF2B5EF4-FFF2-40B4-BE49-F238E27FC236}">
                <a16:creationId xmlns:a16="http://schemas.microsoft.com/office/drawing/2014/main" id="{E433785A-10D2-4D41-91E6-A2CF45EC9DB8}"/>
              </a:ext>
            </a:extLst>
          </p:cNvPr>
          <p:cNvSpPr/>
          <p:nvPr/>
        </p:nvSpPr>
        <p:spPr bwMode="auto">
          <a:xfrm>
            <a:off x="2164220" y="4572507"/>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4" name="下矢印 22">
            <a:extLst>
              <a:ext uri="{FF2B5EF4-FFF2-40B4-BE49-F238E27FC236}">
                <a16:creationId xmlns:a16="http://schemas.microsoft.com/office/drawing/2014/main" id="{7EF3E68A-E05C-4244-8479-665AB9C9A4FA}"/>
              </a:ext>
            </a:extLst>
          </p:cNvPr>
          <p:cNvSpPr/>
          <p:nvPr/>
        </p:nvSpPr>
        <p:spPr bwMode="auto">
          <a:xfrm>
            <a:off x="3465718" y="4558096"/>
            <a:ext cx="247449" cy="420672"/>
          </a:xfrm>
          <a:prstGeom prst="downArrow">
            <a:avLst/>
          </a:prstGeom>
          <a:solidFill>
            <a:srgbClr val="003366"/>
          </a:solidFill>
          <a:ln w="25400" cap="flat" cmpd="sng" algn="ctr">
            <a:solidFill>
              <a:srgbClr val="003366"/>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ja-JP" altLang="en-US" sz="2000" b="1"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1" name="角丸四角形 12">
            <a:extLst>
              <a:ext uri="{FF2B5EF4-FFF2-40B4-BE49-F238E27FC236}">
                <a16:creationId xmlns:a16="http://schemas.microsoft.com/office/drawing/2014/main" id="{E5D38576-0D0F-4037-B686-9C2A53F8CD11}"/>
              </a:ext>
            </a:extLst>
          </p:cNvPr>
          <p:cNvSpPr/>
          <p:nvPr/>
        </p:nvSpPr>
        <p:spPr bwMode="auto">
          <a:xfrm>
            <a:off x="314917" y="2286879"/>
            <a:ext cx="1158703" cy="2431240"/>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政府介入</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事例調査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p:txBody>
      </p:sp>
      <p:sp>
        <p:nvSpPr>
          <p:cNvPr id="63" name="角丸四角形 13">
            <a:extLst>
              <a:ext uri="{FF2B5EF4-FFF2-40B4-BE49-F238E27FC236}">
                <a16:creationId xmlns:a16="http://schemas.microsoft.com/office/drawing/2014/main" id="{3F7C1F05-32F5-4A5A-A617-20D45A5D23E2}"/>
              </a:ext>
            </a:extLst>
          </p:cNvPr>
          <p:cNvSpPr/>
          <p:nvPr/>
        </p:nvSpPr>
        <p:spPr bwMode="auto">
          <a:xfrm>
            <a:off x="1574006" y="2277144"/>
            <a:ext cx="1415814" cy="244097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コンビニ店長</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rPr>
              <a:t>ヒアリング</a:t>
            </a:r>
            <a:endParaRPr kumimoji="0" lang="en-US" altLang="ja-JP" sz="11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調査</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600"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4" name="角丸四角形 14">
            <a:extLst>
              <a:ext uri="{FF2B5EF4-FFF2-40B4-BE49-F238E27FC236}">
                <a16:creationId xmlns:a16="http://schemas.microsoft.com/office/drawing/2014/main" id="{C8FC5427-74B0-4037-BD7C-43373F36A1EC}"/>
              </a:ext>
            </a:extLst>
          </p:cNvPr>
          <p:cNvSpPr/>
          <p:nvPr/>
        </p:nvSpPr>
        <p:spPr bwMode="auto">
          <a:xfrm>
            <a:off x="6847296" y="2286881"/>
            <a:ext cx="1586239" cy="1559445"/>
          </a:xfrm>
          <a:prstGeom prst="roundRect">
            <a:avLst/>
          </a:prstGeom>
          <a:solidFill>
            <a:schemeClr val="accent1">
              <a:lumMod val="50000"/>
            </a:schemeClr>
          </a:solidFill>
          <a:ln w="25400" cap="flat" cmpd="sng" algn="ctr">
            <a:solidFill>
              <a:schemeClr val="bg1"/>
            </a:solidFill>
            <a:prstDash val="solid"/>
          </a:ln>
          <a:effectLst/>
        </p:spPr>
        <p:txBody>
          <a:bodyPr wrap="none" lIns="0"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データ収集</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60" name="角丸四角形 11">
            <a:extLst>
              <a:ext uri="{FF2B5EF4-FFF2-40B4-BE49-F238E27FC236}">
                <a16:creationId xmlns:a16="http://schemas.microsoft.com/office/drawing/2014/main" id="{4F817B10-850C-4CC4-B7D0-78FE8B96A72D}"/>
              </a:ext>
            </a:extLst>
          </p:cNvPr>
          <p:cNvSpPr/>
          <p:nvPr/>
        </p:nvSpPr>
        <p:spPr bwMode="auto">
          <a:xfrm>
            <a:off x="3062859" y="2286881"/>
            <a:ext cx="3638398" cy="155944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Arial"/>
                <a:ea typeface="ＭＳ Ｐゴシック"/>
                <a:cs typeface="+mn-cs"/>
              </a:rPr>
              <a:t>学生・高齢者アンケート</a:t>
            </a: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kern="0" dirty="0">
              <a:solidFill>
                <a:schemeClr val="bg1"/>
              </a:solidFill>
              <a:latin typeface="Arial"/>
              <a:ea typeface="ＭＳ Ｐゴシック"/>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3" name="円/楕円 52"/>
          <p:cNvSpPr/>
          <p:nvPr/>
        </p:nvSpPr>
        <p:spPr>
          <a:xfrm>
            <a:off x="5512030" y="2670274"/>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a:t>
            </a:r>
            <a:endParaRPr kumimoji="1" lang="en-US" altLang="ja-JP" sz="1600" dirty="0">
              <a:solidFill>
                <a:schemeClr val="tx1"/>
              </a:solidFill>
            </a:endParaRPr>
          </a:p>
          <a:p>
            <a:pPr algn="ctr"/>
            <a:r>
              <a:rPr kumimoji="1" lang="ja-JP" altLang="en-US" sz="1600" dirty="0">
                <a:solidFill>
                  <a:schemeClr val="tx1"/>
                </a:solidFill>
              </a:rPr>
              <a:t>住環境への</a:t>
            </a:r>
            <a:endParaRPr kumimoji="1" lang="en-US" altLang="ja-JP" sz="1600" dirty="0">
              <a:solidFill>
                <a:schemeClr val="tx1"/>
              </a:solidFill>
            </a:endParaRPr>
          </a:p>
          <a:p>
            <a:pPr algn="ctr"/>
            <a:r>
              <a:rPr kumimoji="1" lang="ja-JP" altLang="en-US" sz="1600" dirty="0">
                <a:solidFill>
                  <a:schemeClr val="tx1"/>
                </a:solidFill>
              </a:rPr>
              <a:t>影響認知</a:t>
            </a:r>
          </a:p>
        </p:txBody>
      </p:sp>
      <p:sp>
        <p:nvSpPr>
          <p:cNvPr id="48" name="角丸四角形 12">
            <a:extLst>
              <a:ext uri="{FF2B5EF4-FFF2-40B4-BE49-F238E27FC236}">
                <a16:creationId xmlns:a16="http://schemas.microsoft.com/office/drawing/2014/main" id="{E5D38576-0D0F-4037-B686-9C2A53F8CD11}"/>
              </a:ext>
            </a:extLst>
          </p:cNvPr>
          <p:cNvSpPr/>
          <p:nvPr/>
        </p:nvSpPr>
        <p:spPr bwMode="auto">
          <a:xfrm>
            <a:off x="3069514" y="2579142"/>
            <a:ext cx="1158703" cy="2139525"/>
          </a:xfrm>
          <a:prstGeom prst="roundRect">
            <a:avLst/>
          </a:prstGeom>
          <a:solidFill>
            <a:schemeClr val="accent1">
              <a:lumMod val="50000"/>
            </a:schemeClr>
          </a:solidFill>
          <a:ln w="25400" cap="flat" cmpd="sng" algn="ctr">
            <a:solidFill>
              <a:schemeClr val="bg1"/>
            </a:solidFill>
            <a:prstDash val="soli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2F859E7C-AFA9-49A2-BE44-6A56C9780018}"/>
              </a:ext>
            </a:extLst>
          </p:cNvPr>
          <p:cNvSpPr/>
          <p:nvPr/>
        </p:nvSpPr>
        <p:spPr>
          <a:xfrm>
            <a:off x="3099731" y="2569471"/>
            <a:ext cx="1284050" cy="1261960"/>
          </a:xfrm>
          <a:prstGeom prst="rect">
            <a:avLst/>
          </a:prstGeom>
          <a:solidFill>
            <a:srgbClr val="3C8C93"/>
          </a:solidFill>
          <a:ln>
            <a:solidFill>
              <a:srgbClr val="3C8C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49" name="円/楕円 48"/>
          <p:cNvSpPr/>
          <p:nvPr/>
        </p:nvSpPr>
        <p:spPr>
          <a:xfrm>
            <a:off x="3148157" y="264193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類似店舗</a:t>
            </a:r>
            <a:endParaRPr kumimoji="1" lang="en-US" altLang="ja-JP" sz="1600" dirty="0">
              <a:solidFill>
                <a:schemeClr val="tx1"/>
              </a:solidFill>
            </a:endParaRPr>
          </a:p>
          <a:p>
            <a:pPr algn="ctr"/>
            <a:r>
              <a:rPr kumimoji="1" lang="ja-JP" altLang="en-US" sz="1600" dirty="0">
                <a:solidFill>
                  <a:schemeClr val="tx1"/>
                </a:solidFill>
              </a:rPr>
              <a:t>営業時間</a:t>
            </a:r>
            <a:endParaRPr kumimoji="1" lang="en-US" altLang="ja-JP" sz="1600" dirty="0">
              <a:solidFill>
                <a:schemeClr val="tx1"/>
              </a:solidFill>
            </a:endParaRPr>
          </a:p>
          <a:p>
            <a:pPr algn="ctr"/>
            <a:r>
              <a:rPr kumimoji="1" lang="ja-JP" altLang="en-US" sz="1600" dirty="0">
                <a:solidFill>
                  <a:schemeClr val="tx1"/>
                </a:solidFill>
              </a:rPr>
              <a:t>認知度</a:t>
            </a:r>
          </a:p>
        </p:txBody>
      </p:sp>
      <p:sp>
        <p:nvSpPr>
          <p:cNvPr id="46" name="円/楕円 51">
            <a:extLst>
              <a:ext uri="{FF2B5EF4-FFF2-40B4-BE49-F238E27FC236}">
                <a16:creationId xmlns:a16="http://schemas.microsoft.com/office/drawing/2014/main" id="{7F66A61F-365E-477A-A03C-00C8C81EAC1F}"/>
              </a:ext>
            </a:extLst>
          </p:cNvPr>
          <p:cNvSpPr/>
          <p:nvPr/>
        </p:nvSpPr>
        <p:spPr>
          <a:xfrm>
            <a:off x="1761475" y="3580001"/>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 name="円/楕円 3"/>
          <p:cNvSpPr/>
          <p:nvPr/>
        </p:nvSpPr>
        <p:spPr>
          <a:xfrm>
            <a:off x="4328603" y="2670274"/>
            <a:ext cx="1037388"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52" name="円/楕円 51"/>
          <p:cNvSpPr/>
          <p:nvPr/>
        </p:nvSpPr>
        <p:spPr>
          <a:xfrm>
            <a:off x="3115421" y="3626572"/>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夜間営業</a:t>
            </a:r>
            <a:endParaRPr kumimoji="1" lang="en-US" altLang="ja-JP" sz="1600" dirty="0">
              <a:solidFill>
                <a:schemeClr val="tx1"/>
              </a:solidFill>
            </a:endParaRPr>
          </a:p>
          <a:p>
            <a:pPr algn="ctr"/>
            <a:r>
              <a:rPr kumimoji="1" lang="ja-JP" altLang="en-US" sz="1600" dirty="0">
                <a:solidFill>
                  <a:schemeClr val="tx1"/>
                </a:solidFill>
              </a:rPr>
              <a:t>停止の</a:t>
            </a:r>
            <a:endParaRPr kumimoji="1" lang="en-US" altLang="ja-JP" sz="1600" dirty="0">
              <a:solidFill>
                <a:schemeClr val="tx1"/>
              </a:solidFill>
            </a:endParaRPr>
          </a:p>
          <a:p>
            <a:pPr algn="ctr"/>
            <a:r>
              <a:rPr kumimoji="1" lang="ja-JP" altLang="en-US" sz="1600" dirty="0">
                <a:solidFill>
                  <a:schemeClr val="tx1"/>
                </a:solidFill>
              </a:rPr>
              <a:t>昼間影響</a:t>
            </a:r>
          </a:p>
        </p:txBody>
      </p:sp>
      <p:sp>
        <p:nvSpPr>
          <p:cNvPr id="47" name="円/楕円 51">
            <a:extLst>
              <a:ext uri="{FF2B5EF4-FFF2-40B4-BE49-F238E27FC236}">
                <a16:creationId xmlns:a16="http://schemas.microsoft.com/office/drawing/2014/main" id="{21F70CD1-F897-4B0D-8831-93A1CB1619BB}"/>
              </a:ext>
            </a:extLst>
          </p:cNvPr>
          <p:cNvSpPr/>
          <p:nvPr/>
        </p:nvSpPr>
        <p:spPr>
          <a:xfrm>
            <a:off x="370482" y="3570623"/>
            <a:ext cx="1057485" cy="92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457200">
              <a:defRPr/>
            </a:pPr>
            <a:r>
              <a:rPr kumimoji="0" lang="ja-JP" altLang="en-US" sz="1600" dirty="0">
                <a:solidFill>
                  <a:prstClr val="black"/>
                </a:solidFill>
                <a:latin typeface="+mn-ea"/>
              </a:rPr>
              <a:t>政府介入</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の是非</a:t>
            </a:r>
            <a:endParaRPr kumimoji="0" lang="en-US" altLang="ja-JP" sz="1600" dirty="0">
              <a:solidFill>
                <a:prstClr val="black"/>
              </a:solidFill>
              <a:latin typeface="+mn-ea"/>
            </a:endParaRPr>
          </a:p>
          <a:p>
            <a:pPr lvl="0" algn="ctr" defTabSz="457200">
              <a:defRPr/>
            </a:pPr>
            <a:r>
              <a:rPr kumimoji="0" lang="ja-JP" altLang="en-US" sz="1600" dirty="0">
                <a:solidFill>
                  <a:prstClr val="black"/>
                </a:solidFill>
                <a:latin typeface="+mn-ea"/>
              </a:rPr>
              <a:t>を検討</a:t>
            </a:r>
            <a:endParaRPr lang="ja-JP" altLang="en-US" sz="1600" dirty="0">
              <a:solidFill>
                <a:prstClr val="black"/>
              </a:solidFill>
              <a:latin typeface="+mn-ea"/>
            </a:endParaRPr>
          </a:p>
        </p:txBody>
      </p:sp>
      <p:sp>
        <p:nvSpPr>
          <p:cNvPr id="57" name="円/楕円 52">
            <a:extLst>
              <a:ext uri="{FF2B5EF4-FFF2-40B4-BE49-F238E27FC236}">
                <a16:creationId xmlns:a16="http://schemas.microsoft.com/office/drawing/2014/main" id="{BED7EF4F-857A-4605-A2E6-7635D7C700D8}"/>
              </a:ext>
            </a:extLst>
          </p:cNvPr>
          <p:cNvSpPr/>
          <p:nvPr/>
        </p:nvSpPr>
        <p:spPr>
          <a:xfrm>
            <a:off x="7058904" y="3242717"/>
            <a:ext cx="1221545" cy="56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周辺住環境</a:t>
            </a:r>
            <a:endParaRPr kumimoji="1" lang="en-US" altLang="ja-JP" sz="1600" dirty="0">
              <a:solidFill>
                <a:schemeClr val="tx1"/>
              </a:solidFill>
            </a:endParaRPr>
          </a:p>
          <a:p>
            <a:pPr algn="ctr"/>
            <a:r>
              <a:rPr kumimoji="1" lang="ja-JP" altLang="en-US" sz="1600" dirty="0">
                <a:solidFill>
                  <a:schemeClr val="tx1"/>
                </a:solidFill>
              </a:rPr>
              <a:t>への影響</a:t>
            </a:r>
          </a:p>
        </p:txBody>
      </p:sp>
      <p:sp>
        <p:nvSpPr>
          <p:cNvPr id="62" name="円/楕円 3">
            <a:extLst>
              <a:ext uri="{FF2B5EF4-FFF2-40B4-BE49-F238E27FC236}">
                <a16:creationId xmlns:a16="http://schemas.microsoft.com/office/drawing/2014/main" id="{1171C697-B5C6-4C24-B84F-6729D2A874B6}"/>
              </a:ext>
            </a:extLst>
          </p:cNvPr>
          <p:cNvSpPr/>
          <p:nvPr/>
        </p:nvSpPr>
        <p:spPr>
          <a:xfrm>
            <a:off x="7078568" y="2643007"/>
            <a:ext cx="1201881" cy="570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利用実態</a:t>
            </a:r>
          </a:p>
        </p:txBody>
      </p:sp>
      <p:sp>
        <p:nvSpPr>
          <p:cNvPr id="78" name="角丸四角形 27">
            <a:extLst>
              <a:ext uri="{FF2B5EF4-FFF2-40B4-BE49-F238E27FC236}">
                <a16:creationId xmlns:a16="http://schemas.microsoft.com/office/drawing/2014/main" id="{B6A47C31-0B84-45A9-A0AB-0BF83F210C6B}"/>
              </a:ext>
            </a:extLst>
          </p:cNvPr>
          <p:cNvSpPr/>
          <p:nvPr/>
        </p:nvSpPr>
        <p:spPr bwMode="auto">
          <a:xfrm>
            <a:off x="314917" y="5703201"/>
            <a:ext cx="8115472" cy="915809"/>
          </a:xfrm>
          <a:prstGeom prst="roundRect">
            <a:avLst/>
          </a:prstGeom>
          <a:solidFill>
            <a:srgbClr val="FF9900"/>
          </a:solidFill>
          <a:ln w="25400" cap="flat" cmpd="sng" algn="ctr">
            <a:solidFill>
              <a:schemeClr val="bg1"/>
            </a:solidFill>
            <a:prstDash val="solid"/>
          </a:ln>
          <a:effectLst/>
        </p:spPr>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prstClr val="black"/>
                </a:solidFill>
                <a:effectLst/>
                <a:uLnTx/>
                <a:uFillTx/>
                <a:latin typeface="Arial"/>
                <a:ea typeface="ＭＳ Ｐゴシック"/>
                <a:cs typeface="+mn-cs"/>
              </a:rPr>
              <a:t>まとめ</a:t>
            </a:r>
          </a:p>
        </p:txBody>
      </p:sp>
      <p:sp>
        <p:nvSpPr>
          <p:cNvPr id="2" name="スライド番号プレースホルダー 1">
            <a:extLst>
              <a:ext uri="{FF2B5EF4-FFF2-40B4-BE49-F238E27FC236}">
                <a16:creationId xmlns:a16="http://schemas.microsoft.com/office/drawing/2014/main" id="{6041D28E-D08C-4F91-B671-A8E9835896E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68706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D26DA04-D7DA-4B58-B0AF-E280CBBFD2CC}"/>
              </a:ext>
            </a:extLst>
          </p:cNvPr>
          <p:cNvGrpSpPr>
            <a:grpSpLocks/>
          </p:cNvGrpSpPr>
          <p:nvPr/>
        </p:nvGrpSpPr>
        <p:grpSpPr bwMode="auto">
          <a:xfrm>
            <a:off x="0" y="0"/>
            <a:ext cx="9144000" cy="6858000"/>
            <a:chOff x="0" y="0"/>
            <a:chExt cx="5760" cy="663"/>
          </a:xfrm>
        </p:grpSpPr>
        <p:sp>
          <p:nvSpPr>
            <p:cNvPr id="4111" name="Rectangle 3">
              <a:extLst>
                <a:ext uri="{FF2B5EF4-FFF2-40B4-BE49-F238E27FC236}">
                  <a16:creationId xmlns:a16="http://schemas.microsoft.com/office/drawing/2014/main" id="{85EE7EEC-4655-4F36-9D7F-2E00F2E8F922}"/>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rPr>
                <a:t>は</a:t>
              </a:r>
            </a:p>
          </p:txBody>
        </p:sp>
        <p:sp>
          <p:nvSpPr>
            <p:cNvPr id="4112" name="Rectangle 4">
              <a:extLst>
                <a:ext uri="{FF2B5EF4-FFF2-40B4-BE49-F238E27FC236}">
                  <a16:creationId xmlns:a16="http://schemas.microsoft.com/office/drawing/2014/main" id="{DB383A08-DFF6-44ED-A2C1-782A2D8215FE}"/>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4099" name="Rectangle 5">
            <a:extLst>
              <a:ext uri="{FF2B5EF4-FFF2-40B4-BE49-F238E27FC236}">
                <a16:creationId xmlns:a16="http://schemas.microsoft.com/office/drawing/2014/main" id="{CFF96F67-3196-4641-98C7-A3EE58C14096}"/>
              </a:ext>
            </a:extLst>
          </p:cNvPr>
          <p:cNvSpPr>
            <a:spLocks noGrp="1" noChangeArrowheads="1"/>
          </p:cNvSpPr>
          <p:nvPr>
            <p:ph type="title"/>
          </p:nvPr>
        </p:nvSpPr>
        <p:spPr>
          <a:xfrm>
            <a:off x="611188" y="2636838"/>
            <a:ext cx="8229600" cy="922337"/>
          </a:xfrm>
        </p:spPr>
        <p:txBody>
          <a:bodyPr/>
          <a:lstStyle/>
          <a:p>
            <a:pPr eaLnBrk="1" hangingPunct="1"/>
            <a:r>
              <a:rPr lang="ja-JP" altLang="en-US" sz="4800" dirty="0">
                <a:solidFill>
                  <a:schemeClr val="bg1"/>
                </a:solidFill>
              </a:rPr>
              <a:t>調査方法</a:t>
            </a:r>
            <a:endParaRPr lang="en-US" altLang="ja-JP" sz="4800" dirty="0">
              <a:solidFill>
                <a:schemeClr val="bg1"/>
              </a:solidFill>
            </a:endParaRPr>
          </a:p>
        </p:txBody>
      </p:sp>
      <p:sp>
        <p:nvSpPr>
          <p:cNvPr id="4100" name="スライド番号プレースホルダー 2">
            <a:extLst>
              <a:ext uri="{FF2B5EF4-FFF2-40B4-BE49-F238E27FC236}">
                <a16:creationId xmlns:a16="http://schemas.microsoft.com/office/drawing/2014/main" id="{B7D0C151-B900-49A6-B524-42E97E8827F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412EA1-3A1E-474B-B2A8-9209C995D3AD}" type="slidenum">
              <a:rPr kumimoji="1" lang="ja-JP"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99068132"/>
      </p:ext>
    </p:extLst>
  </p:cSld>
  <p:clrMapOvr>
    <a:masterClrMapping/>
  </p:clrMapOvr>
  <p:transition spd="slow" advTm="5584"/>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1052513"/>
            <a:chOff x="0" y="0"/>
            <a:chExt cx="5760" cy="663"/>
          </a:xfrm>
        </p:grpSpPr>
        <p:sp>
          <p:nvSpPr>
            <p:cNvPr id="4101" name="Rectangle 3"/>
            <p:cNvSpPr>
              <a:spLocks noChangeArrowheads="1"/>
            </p:cNvSpPr>
            <p:nvPr/>
          </p:nvSpPr>
          <p:spPr bwMode="auto">
            <a:xfrm>
              <a:off x="0" y="0"/>
              <a:ext cx="5760" cy="663"/>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102" name="Rectangle 4"/>
            <p:cNvSpPr>
              <a:spLocks noChangeArrowheads="1"/>
            </p:cNvSpPr>
            <p:nvPr/>
          </p:nvSpPr>
          <p:spPr bwMode="auto">
            <a:xfrm>
              <a:off x="0" y="0"/>
              <a:ext cx="295" cy="663"/>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099" name="Rectangle 5"/>
          <p:cNvSpPr>
            <a:spLocks noGrp="1" noChangeArrowheads="1"/>
          </p:cNvSpPr>
          <p:nvPr>
            <p:ph type="title"/>
          </p:nvPr>
        </p:nvSpPr>
        <p:spPr>
          <a:xfrm>
            <a:off x="457200" y="44450"/>
            <a:ext cx="8229600" cy="863600"/>
          </a:xfrm>
        </p:spPr>
        <p:txBody>
          <a:bodyPr/>
          <a:lstStyle/>
          <a:p>
            <a:pPr eaLnBrk="1" hangingPunct="1"/>
            <a:r>
              <a:rPr lang="ja-JP" altLang="en-US" dirty="0" smtClean="0">
                <a:solidFill>
                  <a:schemeClr val="bg1"/>
                </a:solidFill>
              </a:rPr>
              <a:t>調査</a:t>
            </a:r>
            <a:r>
              <a:rPr lang="ja-JP" altLang="en-US" b="1" dirty="0" smtClean="0">
                <a:solidFill>
                  <a:schemeClr val="bg1"/>
                </a:solidFill>
              </a:rPr>
              <a:t>方法</a:t>
            </a:r>
            <a:endParaRPr lang="ja-JP" altLang="en-US" b="1" dirty="0">
              <a:solidFill>
                <a:schemeClr val="bg1"/>
              </a:solidFill>
            </a:endParaRPr>
          </a:p>
        </p:txBody>
      </p:sp>
      <p:sp>
        <p:nvSpPr>
          <p:cNvPr id="194566" name="Rectangle 6"/>
          <p:cNvSpPr>
            <a:spLocks noGrp="1" noChangeArrowheads="1"/>
          </p:cNvSpPr>
          <p:nvPr>
            <p:ph type="body" idx="1"/>
          </p:nvPr>
        </p:nvSpPr>
        <p:spPr/>
        <p:txBody>
          <a:bodyPr/>
          <a:lstStyle/>
          <a:p>
            <a:pPr marL="0" indent="0" eaLnBrk="1" hangingPunct="1">
              <a:buFontTx/>
              <a:buNone/>
            </a:pPr>
            <a:r>
              <a:rPr lang="en-US" altLang="ja-JP" sz="4000"/>
              <a:t>1.</a:t>
            </a:r>
            <a:r>
              <a:rPr lang="ja-JP" altLang="en-US" sz="4000"/>
              <a:t>事例調査</a:t>
            </a:r>
            <a:endParaRPr lang="en-US" altLang="ja-JP" sz="4000"/>
          </a:p>
          <a:p>
            <a:pPr marL="0" indent="0" eaLnBrk="1" hangingPunct="1">
              <a:buFontTx/>
              <a:buNone/>
            </a:pPr>
            <a:r>
              <a:rPr lang="en-US" altLang="ja-JP" sz="4000"/>
              <a:t>2.</a:t>
            </a:r>
            <a:r>
              <a:rPr lang="ja-JP" altLang="en-US" sz="4000"/>
              <a:t>アンケート調査</a:t>
            </a:r>
            <a:endParaRPr lang="en-US" altLang="ja-JP" sz="4000"/>
          </a:p>
          <a:p>
            <a:pPr marL="0" indent="0" eaLnBrk="1" hangingPunct="1">
              <a:buFontTx/>
              <a:buNone/>
            </a:pPr>
            <a:r>
              <a:rPr lang="en-US" altLang="ja-JP" sz="4000"/>
              <a:t>3.</a:t>
            </a:r>
            <a:r>
              <a:rPr lang="ja-JP" altLang="en-US" sz="4000"/>
              <a:t>ヒアリング調査</a:t>
            </a:r>
            <a:endParaRPr lang="en-US" altLang="ja-JP" sz="4000"/>
          </a:p>
          <a:p>
            <a:pPr marL="0" indent="0" eaLnBrk="1" hangingPunct="1">
              <a:buFontTx/>
              <a:buNone/>
            </a:pPr>
            <a:r>
              <a:rPr lang="en-US" altLang="ja-JP" sz="4000"/>
              <a:t>4.</a:t>
            </a:r>
            <a:r>
              <a:rPr lang="ja-JP" altLang="en-US" sz="4000"/>
              <a:t>データ収集</a:t>
            </a:r>
          </a:p>
          <a:p>
            <a:pPr marL="0" indent="0" eaLnBrk="1" hangingPunct="1">
              <a:buFontTx/>
              <a:buNone/>
            </a:pPr>
            <a:endParaRPr lang="ja-JP" altLang="en-US" sz="4000"/>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F12D99-142F-45F7-A63F-9DE74E22BCFC}"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80180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1052513"/>
            <a:chOff x="0" y="0"/>
            <a:chExt cx="5760" cy="663"/>
          </a:xfrm>
        </p:grpSpPr>
        <p:sp>
          <p:nvSpPr>
            <p:cNvPr id="5125" name="Rectangle 3"/>
            <p:cNvSpPr>
              <a:spLocks noChangeArrowheads="1"/>
            </p:cNvSpPr>
            <p:nvPr/>
          </p:nvSpPr>
          <p:spPr bwMode="auto">
            <a:xfrm>
              <a:off x="0" y="0"/>
              <a:ext cx="5760" cy="663"/>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126" name="Rectangle 4"/>
            <p:cNvSpPr>
              <a:spLocks noChangeArrowheads="1"/>
            </p:cNvSpPr>
            <p:nvPr/>
          </p:nvSpPr>
          <p:spPr bwMode="auto">
            <a:xfrm>
              <a:off x="0" y="0"/>
              <a:ext cx="295" cy="663"/>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5123" name="Rectangle 5"/>
          <p:cNvSpPr>
            <a:spLocks noGrp="1" noChangeArrowheads="1"/>
          </p:cNvSpPr>
          <p:nvPr>
            <p:ph type="title"/>
          </p:nvPr>
        </p:nvSpPr>
        <p:spPr>
          <a:xfrm>
            <a:off x="457200" y="44450"/>
            <a:ext cx="8229600" cy="863600"/>
          </a:xfrm>
        </p:spPr>
        <p:txBody>
          <a:bodyPr/>
          <a:lstStyle/>
          <a:p>
            <a:pPr eaLnBrk="1" hangingPunct="1"/>
            <a:r>
              <a:rPr lang="ja-JP" altLang="en-US" sz="4000" dirty="0" smtClean="0">
                <a:solidFill>
                  <a:schemeClr val="bg1"/>
                </a:solidFill>
              </a:rPr>
              <a:t>調査方法　</a:t>
            </a:r>
            <a:r>
              <a:rPr lang="en-US" altLang="ja-JP" sz="2800" dirty="0" smtClean="0">
                <a:solidFill>
                  <a:schemeClr val="bg1"/>
                </a:solidFill>
              </a:rPr>
              <a:t>1</a:t>
            </a:r>
            <a:r>
              <a:rPr lang="en-US" altLang="ja-JP" sz="2800" dirty="0">
                <a:solidFill>
                  <a:schemeClr val="bg1"/>
                </a:solidFill>
              </a:rPr>
              <a:t>.</a:t>
            </a:r>
            <a:r>
              <a:rPr lang="ja-JP" altLang="en-US" sz="2800" dirty="0">
                <a:solidFill>
                  <a:schemeClr val="bg1"/>
                </a:solidFill>
              </a:rPr>
              <a:t>事例調査</a:t>
            </a:r>
          </a:p>
        </p:txBody>
      </p:sp>
      <p:sp>
        <p:nvSpPr>
          <p:cNvPr id="194566" name="Rectangle 6"/>
          <p:cNvSpPr>
            <a:spLocks noGrp="1" noChangeArrowheads="1"/>
          </p:cNvSpPr>
          <p:nvPr>
            <p:ph type="body" idx="1"/>
          </p:nvPr>
        </p:nvSpPr>
        <p:spPr>
          <a:xfrm>
            <a:off x="457200" y="1481068"/>
            <a:ext cx="8229600" cy="4525963"/>
          </a:xfrm>
        </p:spPr>
        <p:txBody>
          <a:bodyPr/>
          <a:lstStyle/>
          <a:p>
            <a:pPr marL="0" indent="0" eaLnBrk="1" hangingPunct="1">
              <a:buFontTx/>
              <a:buNone/>
            </a:pPr>
            <a:r>
              <a:rPr lang="ja-JP" altLang="en-US" dirty="0">
                <a:solidFill>
                  <a:srgbClr val="FF6600"/>
                </a:solidFill>
              </a:rPr>
              <a:t>　　　　</a:t>
            </a:r>
            <a:r>
              <a:rPr lang="ja-JP" altLang="en-US" dirty="0"/>
              <a:t>政府介入の是非を検討　</a:t>
            </a:r>
            <a:endParaRPr lang="en-US" altLang="ja-JP" dirty="0">
              <a:solidFill>
                <a:srgbClr val="FF6600"/>
              </a:solidFill>
            </a:endParaRPr>
          </a:p>
          <a:p>
            <a:pPr marL="0" indent="0" eaLnBrk="1" hangingPunct="1">
              <a:buFontTx/>
              <a:buNone/>
            </a:pPr>
            <a:endParaRPr lang="en-US" altLang="ja-JP" dirty="0">
              <a:solidFill>
                <a:srgbClr val="FF6600"/>
              </a:solidFill>
            </a:endParaRPr>
          </a:p>
          <a:p>
            <a:pPr marL="0" indent="0" eaLnBrk="1" hangingPunct="1">
              <a:buFontTx/>
              <a:buNone/>
            </a:pPr>
            <a:endParaRPr lang="en-US" altLang="ja-JP" sz="2400" dirty="0">
              <a:solidFill>
                <a:srgbClr val="FF6600"/>
              </a:solidFill>
            </a:endParaRPr>
          </a:p>
          <a:p>
            <a:pPr marL="0" indent="0" eaLnBrk="1" hangingPunct="1">
              <a:buFontTx/>
              <a:buNone/>
            </a:pPr>
            <a:endParaRPr lang="en-US" altLang="ja-JP" sz="2400" dirty="0">
              <a:solidFill>
                <a:srgbClr val="FF6600"/>
              </a:solidFill>
            </a:endParaRPr>
          </a:p>
          <a:p>
            <a:pPr marL="0" indent="0" eaLnBrk="1" hangingPunct="1">
              <a:buFontTx/>
              <a:buNone/>
            </a:pPr>
            <a:r>
              <a:rPr lang="en-US" altLang="ja-JP" sz="2400" dirty="0">
                <a:solidFill>
                  <a:srgbClr val="FF6600"/>
                </a:solidFill>
              </a:rPr>
              <a:t>1-1.</a:t>
            </a:r>
            <a:r>
              <a:rPr lang="ja-JP" altLang="en-US" sz="2400" dirty="0">
                <a:solidFill>
                  <a:srgbClr val="FF6600"/>
                </a:solidFill>
              </a:rPr>
              <a:t>海外における営業時間規制の現状</a:t>
            </a:r>
            <a:endParaRPr lang="en-US" altLang="ja-JP" sz="2400" dirty="0">
              <a:solidFill>
                <a:srgbClr val="FF6600"/>
              </a:solidFill>
            </a:endParaRPr>
          </a:p>
          <a:p>
            <a:pPr marL="0" indent="0" eaLnBrk="1" hangingPunct="1">
              <a:buFontTx/>
              <a:buNone/>
            </a:pPr>
            <a:r>
              <a:rPr lang="ja-JP" altLang="en-US" sz="2400" dirty="0"/>
              <a:t>→</a:t>
            </a:r>
            <a:r>
              <a:rPr lang="ja-JP" altLang="en-US" sz="2000" dirty="0"/>
              <a:t>スイス・ドイツ・韓国などの</a:t>
            </a:r>
            <a:r>
              <a:rPr lang="en-US" altLang="ja-JP" sz="2000" dirty="0"/>
              <a:t>24</a:t>
            </a:r>
            <a:r>
              <a:rPr lang="ja-JP" altLang="en-US" sz="2000" dirty="0"/>
              <a:t>時間営業規制の過去の事例と比較</a:t>
            </a:r>
            <a:endParaRPr lang="en-US" altLang="ja-JP" sz="2000" dirty="0"/>
          </a:p>
          <a:p>
            <a:pPr marL="0" indent="0" eaLnBrk="1" hangingPunct="1">
              <a:buFontTx/>
              <a:buNone/>
            </a:pPr>
            <a:endParaRPr lang="en-US" altLang="ja-JP" sz="1050" dirty="0"/>
          </a:p>
          <a:p>
            <a:pPr marL="0" indent="0" eaLnBrk="1" hangingPunct="1">
              <a:buFontTx/>
              <a:buNone/>
            </a:pPr>
            <a:r>
              <a:rPr lang="en-US" altLang="ja-JP" sz="2400" dirty="0">
                <a:solidFill>
                  <a:srgbClr val="FF6600"/>
                </a:solidFill>
              </a:rPr>
              <a:t>1-2.</a:t>
            </a:r>
            <a:r>
              <a:rPr lang="ja-JP" altLang="en-US" sz="2400" dirty="0">
                <a:solidFill>
                  <a:srgbClr val="FF6600"/>
                </a:solidFill>
              </a:rPr>
              <a:t>過去の国内の自由競争における政治介入の影響</a:t>
            </a:r>
            <a:endParaRPr lang="en-US" altLang="ja-JP" sz="2400" dirty="0">
              <a:solidFill>
                <a:srgbClr val="FF6600"/>
              </a:solidFill>
            </a:endParaRPr>
          </a:p>
          <a:p>
            <a:pPr marL="0" indent="0" eaLnBrk="1" hangingPunct="1">
              <a:buFontTx/>
              <a:buNone/>
            </a:pPr>
            <a:r>
              <a:rPr lang="ja-JP" altLang="en-US" sz="2400" dirty="0"/>
              <a:t>→</a:t>
            </a:r>
            <a:r>
              <a:rPr lang="ja-JP" altLang="en-US" sz="2000" dirty="0"/>
              <a:t>過去の政治介入の結果を考察　　例）タクシー、民泊</a:t>
            </a:r>
            <a:endParaRPr lang="en-US" altLang="ja-JP" sz="2000" dirty="0"/>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F12D99-142F-45F7-A63F-9DE74E22BCFC}"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B70F2DAA-D4D9-4974-BD83-76F8897CEA24}"/>
              </a:ext>
            </a:extLst>
          </p:cNvPr>
          <p:cNvSpPr/>
          <p:nvPr/>
        </p:nvSpPr>
        <p:spPr bwMode="auto">
          <a:xfrm>
            <a:off x="457200" y="2748358"/>
            <a:ext cx="967694" cy="56713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Arial"/>
                <a:ea typeface="ＭＳ Ｐゴシック"/>
                <a:cs typeface="+mn-cs"/>
              </a:rPr>
              <a:t>方法</a:t>
            </a:r>
            <a:endParaRPr kumimoji="1" lang="ja-JP" altLang="en-US" sz="1400" b="1" i="0" u="none" strike="noStrike" kern="1200" cap="none" spc="0" normalizeH="0" baseline="0" noProof="0" dirty="0">
              <a:ln>
                <a:noFill/>
              </a:ln>
              <a:solidFill>
                <a:schemeClr val="bg1"/>
              </a:solidFill>
              <a:effectLst/>
              <a:uLnTx/>
              <a:uFillTx/>
              <a:latin typeface="Arial"/>
              <a:ea typeface="ＭＳ Ｐゴシック"/>
              <a:cs typeface="+mn-cs"/>
            </a:endParaRPr>
          </a:p>
        </p:txBody>
      </p:sp>
      <p:sp>
        <p:nvSpPr>
          <p:cNvPr id="10" name="正方形/長方形 9">
            <a:extLst>
              <a:ext uri="{FF2B5EF4-FFF2-40B4-BE49-F238E27FC236}">
                <a16:creationId xmlns:a16="http://schemas.microsoft.com/office/drawing/2014/main" id="{B70F2DAA-D4D9-4974-BD83-76F8897CEA24}"/>
              </a:ext>
            </a:extLst>
          </p:cNvPr>
          <p:cNvSpPr/>
          <p:nvPr/>
        </p:nvSpPr>
        <p:spPr bwMode="auto">
          <a:xfrm>
            <a:off x="457200" y="1481068"/>
            <a:ext cx="967694" cy="56713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2800" b="1" dirty="0">
                <a:solidFill>
                  <a:schemeClr val="bg1"/>
                </a:solidFill>
                <a:latin typeface="Arial"/>
                <a:ea typeface="ＭＳ Ｐゴシック"/>
              </a:rPr>
              <a:t>目的</a:t>
            </a:r>
            <a:endParaRPr kumimoji="1" lang="ja-JP" altLang="en-US" sz="1400" b="1" i="0" u="none" strike="noStrike" kern="1200" cap="none" spc="0" normalizeH="0" baseline="0" noProof="0" dirty="0">
              <a:ln>
                <a:noFill/>
              </a:ln>
              <a:solidFill>
                <a:schemeClr val="bg1"/>
              </a:solidFill>
              <a:effectLst/>
              <a:uLnTx/>
              <a:uFillTx/>
              <a:latin typeface="Arial"/>
              <a:ea typeface="ＭＳ Ｐゴシック"/>
              <a:cs typeface="+mn-cs"/>
            </a:endParaRPr>
          </a:p>
        </p:txBody>
      </p:sp>
      <p:sp>
        <p:nvSpPr>
          <p:cNvPr id="11" name="正方形/長方形 10">
            <a:extLst>
              <a:ext uri="{FF2B5EF4-FFF2-40B4-BE49-F238E27FC236}">
                <a16:creationId xmlns:a16="http://schemas.microsoft.com/office/drawing/2014/main" id="{20DC356F-15BF-4A63-A977-596952079304}"/>
              </a:ext>
            </a:extLst>
          </p:cNvPr>
          <p:cNvSpPr/>
          <p:nvPr/>
        </p:nvSpPr>
        <p:spPr>
          <a:xfrm>
            <a:off x="5901694" y="1500967"/>
            <a:ext cx="1369513" cy="547237"/>
          </a:xfrm>
          <a:prstGeom prst="rect">
            <a:avLst/>
          </a:prstGeom>
          <a:solidFill>
            <a:srgbClr val="CC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Arial"/>
                <a:ea typeface="ＭＳ Ｐゴシック"/>
                <a:cs typeface="+mn-cs"/>
              </a:rPr>
              <a:t>目的</a:t>
            </a:r>
            <a:r>
              <a:rPr kumimoji="1" lang="en-US" altLang="ja-JP" sz="2400" b="1" i="0" u="none" strike="noStrike" kern="1200" cap="none" spc="0" normalizeH="0" baseline="0" noProof="0" dirty="0">
                <a:ln>
                  <a:noFill/>
                </a:ln>
                <a:solidFill>
                  <a:srgbClr val="000000"/>
                </a:solidFill>
                <a:effectLst/>
                <a:uLnTx/>
                <a:uFillTx/>
                <a:latin typeface="Arial"/>
                <a:ea typeface="ＭＳ Ｐゴシック"/>
                <a:cs typeface="+mn-cs"/>
              </a:rPr>
              <a:t>1-1</a:t>
            </a:r>
            <a:endParaRPr kumimoji="1" lang="ja-JP" altLang="en-US" sz="2400" b="1"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9310621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4000" cy="1052513"/>
            <a:chOff x="0" y="0"/>
            <a:chExt cx="5760" cy="663"/>
          </a:xfrm>
        </p:grpSpPr>
        <p:sp>
          <p:nvSpPr>
            <p:cNvPr id="8201" name="Rectangle 3"/>
            <p:cNvSpPr>
              <a:spLocks noChangeArrowheads="1"/>
            </p:cNvSpPr>
            <p:nvPr/>
          </p:nvSpPr>
          <p:spPr bwMode="auto">
            <a:xfrm>
              <a:off x="0" y="0"/>
              <a:ext cx="5760" cy="663"/>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202" name="Rectangle 4"/>
            <p:cNvSpPr>
              <a:spLocks noChangeArrowheads="1"/>
            </p:cNvSpPr>
            <p:nvPr/>
          </p:nvSpPr>
          <p:spPr bwMode="auto">
            <a:xfrm>
              <a:off x="0" y="0"/>
              <a:ext cx="295" cy="663"/>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8195" name="Rectangle 5"/>
          <p:cNvSpPr>
            <a:spLocks noGrp="1" noChangeArrowheads="1"/>
          </p:cNvSpPr>
          <p:nvPr>
            <p:ph type="title"/>
          </p:nvPr>
        </p:nvSpPr>
        <p:spPr>
          <a:xfrm>
            <a:off x="698500" y="82550"/>
            <a:ext cx="8229600" cy="863600"/>
          </a:xfrm>
        </p:spPr>
        <p:txBody>
          <a:bodyPr/>
          <a:lstStyle/>
          <a:p>
            <a:pPr eaLnBrk="1" hangingPunct="1"/>
            <a:r>
              <a:rPr lang="ja-JP" altLang="en-US" sz="4000" dirty="0" smtClean="0">
                <a:solidFill>
                  <a:schemeClr val="bg1"/>
                </a:solidFill>
              </a:rPr>
              <a:t>調査方法</a:t>
            </a:r>
            <a:r>
              <a:rPr lang="ja-JP" altLang="en-US" sz="4000" dirty="0">
                <a:solidFill>
                  <a:schemeClr val="bg1"/>
                </a:solidFill>
              </a:rPr>
              <a:t>　</a:t>
            </a:r>
            <a:r>
              <a:rPr lang="en-US" altLang="ja-JP" sz="2800" dirty="0" smtClean="0">
                <a:solidFill>
                  <a:schemeClr val="bg1"/>
                </a:solidFill>
              </a:rPr>
              <a:t>2</a:t>
            </a:r>
            <a:r>
              <a:rPr lang="en-US" altLang="ja-JP" sz="2800" dirty="0">
                <a:solidFill>
                  <a:schemeClr val="bg1"/>
                </a:solidFill>
              </a:rPr>
              <a:t>.</a:t>
            </a:r>
            <a:r>
              <a:rPr lang="ja-JP" altLang="en-US" sz="2800" dirty="0">
                <a:solidFill>
                  <a:schemeClr val="bg1"/>
                </a:solidFill>
              </a:rPr>
              <a:t>アンケート調査</a:t>
            </a:r>
          </a:p>
        </p:txBody>
      </p:sp>
      <p:sp>
        <p:nvSpPr>
          <p:cNvPr id="194566" name="Rectangle 6">
            <a:extLst>
              <a:ext uri="{FF2B5EF4-FFF2-40B4-BE49-F238E27FC236}">
                <a16:creationId xmlns:a16="http://schemas.microsoft.com/office/drawing/2014/main" id="{5CC888C6-904E-41F0-A763-A5F9CEC3E4EF}"/>
              </a:ext>
            </a:extLst>
          </p:cNvPr>
          <p:cNvSpPr>
            <a:spLocks noGrp="1" noChangeArrowheads="1"/>
          </p:cNvSpPr>
          <p:nvPr>
            <p:ph type="body" idx="1"/>
          </p:nvPr>
        </p:nvSpPr>
        <p:spPr>
          <a:xfrm>
            <a:off x="395288" y="2060575"/>
            <a:ext cx="8208962" cy="4078288"/>
          </a:xfrm>
        </p:spPr>
        <p:txBody>
          <a:bodyPr/>
          <a:lstStyle/>
          <a:p>
            <a:pPr marL="0" indent="0">
              <a:buFontTx/>
              <a:buNone/>
            </a:pPr>
            <a:r>
              <a:rPr lang="ja-JP" altLang="en-US" sz="2800" b="1" dirty="0">
                <a:solidFill>
                  <a:srgbClr val="FF6600"/>
                </a:solidFill>
              </a:rPr>
              <a:t>研究目的 </a:t>
            </a:r>
            <a:r>
              <a:rPr lang="en-US" altLang="ja-JP" sz="2800" b="1" dirty="0">
                <a:solidFill>
                  <a:srgbClr val="FF6600"/>
                </a:solidFill>
              </a:rPr>
              <a:t>[1-2 , 1-3 , 2-1 , 2-2 ]</a:t>
            </a:r>
            <a:r>
              <a:rPr lang="ja-JP" altLang="en-US" sz="2800" b="1" dirty="0">
                <a:solidFill>
                  <a:srgbClr val="FF6600"/>
                </a:solidFill>
              </a:rPr>
              <a:t>の測定</a:t>
            </a:r>
            <a:endParaRPr lang="en-US" altLang="ja-JP" sz="2800" b="1" dirty="0">
              <a:solidFill>
                <a:srgbClr val="FF6600"/>
              </a:solidFill>
            </a:endParaRPr>
          </a:p>
          <a:p>
            <a:pPr marL="0" indent="0">
              <a:buNone/>
            </a:pPr>
            <a:r>
              <a:rPr lang="en-US" altLang="ja-JP" sz="2400" dirty="0"/>
              <a:t>1-2</a:t>
            </a:r>
            <a:r>
              <a:rPr lang="ja-JP" altLang="en-US" sz="2400" dirty="0"/>
              <a:t>：類似店舗の営業時間認知度測定・・・</a:t>
            </a:r>
            <a:endParaRPr lang="en-US" altLang="ja-JP" sz="2400" dirty="0"/>
          </a:p>
          <a:p>
            <a:pPr marL="0" indent="0">
              <a:buNone/>
            </a:pPr>
            <a:endParaRPr lang="en-US" altLang="ja-JP" sz="2400" dirty="0"/>
          </a:p>
          <a:p>
            <a:pPr marL="0" indent="0">
              <a:buNone/>
            </a:pPr>
            <a:r>
              <a:rPr lang="en-US" altLang="ja-JP" sz="2400" dirty="0"/>
              <a:t>1-3</a:t>
            </a:r>
            <a:r>
              <a:rPr lang="ja-JP" altLang="en-US" sz="2400" dirty="0"/>
              <a:t>：夜間営業停止による昼間への影響を調査・・・</a:t>
            </a:r>
            <a:endParaRPr lang="en-US" altLang="ja-JP" sz="2400" dirty="0"/>
          </a:p>
          <a:p>
            <a:pPr marL="0" indent="0">
              <a:buNone/>
            </a:pPr>
            <a:endParaRPr lang="en-US" altLang="ja-JP" sz="2400" dirty="0"/>
          </a:p>
          <a:p>
            <a:pPr marL="0" indent="0">
              <a:buNone/>
            </a:pPr>
            <a:r>
              <a:rPr lang="en-US" altLang="ja-JP" sz="2400" dirty="0"/>
              <a:t>2-1</a:t>
            </a:r>
            <a:r>
              <a:rPr lang="ja-JP" altLang="en-US" sz="2400" dirty="0"/>
              <a:t>：周辺住環境への影響測定・・・</a:t>
            </a:r>
            <a:endParaRPr lang="en-US" altLang="ja-JP" sz="2400" dirty="0"/>
          </a:p>
          <a:p>
            <a:pPr marL="0" indent="0">
              <a:buNone/>
            </a:pPr>
            <a:endParaRPr lang="en-US" altLang="ja-JP" sz="2400" dirty="0"/>
          </a:p>
          <a:p>
            <a:pPr marL="0" indent="0">
              <a:buNone/>
            </a:pPr>
            <a:r>
              <a:rPr lang="en-US" altLang="ja-JP" sz="2400" dirty="0"/>
              <a:t>2-2</a:t>
            </a:r>
            <a:r>
              <a:rPr lang="ja-JP" altLang="en-US" sz="2400" dirty="0"/>
              <a:t>：利用者の属性による使用時間帯の差を調査・・・</a:t>
            </a:r>
            <a:endParaRPr lang="en-US" altLang="ja-JP" sz="2400" dirty="0"/>
          </a:p>
        </p:txBody>
      </p:sp>
      <p:sp>
        <p:nvSpPr>
          <p:cNvPr id="8197" name="スライド番号プレースホルダー 2"/>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2A9589-B08C-4212-A5F9-42E770D41C15}" type="slidenum">
              <a:rPr kumimoji="1" lang="ja-JP"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nvGrpSpPr>
          <p:cNvPr id="8198" name="グループ化 1"/>
          <p:cNvGrpSpPr>
            <a:grpSpLocks/>
          </p:cNvGrpSpPr>
          <p:nvPr/>
        </p:nvGrpSpPr>
        <p:grpSpPr bwMode="auto">
          <a:xfrm>
            <a:off x="698500" y="1347788"/>
            <a:ext cx="1127125" cy="585787"/>
            <a:chOff x="760413" y="1263650"/>
            <a:chExt cx="1127125" cy="585788"/>
          </a:xfrm>
          <a:solidFill>
            <a:srgbClr val="009999"/>
          </a:solidFill>
        </p:grpSpPr>
        <p:sp>
          <p:nvSpPr>
            <p:cNvPr id="18" name="正方形/長方形 17">
              <a:extLst>
                <a:ext uri="{FF2B5EF4-FFF2-40B4-BE49-F238E27FC236}">
                  <a16:creationId xmlns:a16="http://schemas.microsoft.com/office/drawing/2014/main" id="{217235BE-A0BA-4895-84CF-B50DD5FE06B7}"/>
                </a:ext>
              </a:extLst>
            </p:cNvPr>
            <p:cNvSpPr/>
            <p:nvPr/>
          </p:nvSpPr>
          <p:spPr>
            <a:xfrm>
              <a:off x="760413" y="1263650"/>
              <a:ext cx="1127125" cy="5842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9" name="正方形/長方形 18">
              <a:extLst>
                <a:ext uri="{FF2B5EF4-FFF2-40B4-BE49-F238E27FC236}">
                  <a16:creationId xmlns:a16="http://schemas.microsoft.com/office/drawing/2014/main" id="{DB1B0983-97F6-453D-8AF6-EB47BC26FEFA}"/>
                </a:ext>
              </a:extLst>
            </p:cNvPr>
            <p:cNvSpPr/>
            <p:nvPr/>
          </p:nvSpPr>
          <p:spPr>
            <a:xfrm>
              <a:off x="798513" y="1265237"/>
              <a:ext cx="1089025" cy="584201"/>
            </a:xfrm>
            <a:prstGeom prst="rect">
              <a:avLst/>
            </a:prstGeom>
            <a:grpFill/>
            <a:ln>
              <a:noFill/>
            </a:ln>
          </p:spPr>
          <p:style>
            <a:lnRef idx="0">
              <a:scrgbClr r="0" g="0" b="0"/>
            </a:lnRef>
            <a:fillRef idx="0">
              <a:scrgbClr r="0" g="0" b="0"/>
            </a:fillRef>
            <a:effectRef idx="0">
              <a:scrgbClr r="0" g="0" b="0"/>
            </a:effectRef>
            <a:fontRef idx="minor">
              <a:schemeClr val="dk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Arial"/>
                  <a:ea typeface="ＭＳ Ｐゴシック"/>
                  <a:cs typeface="+mn-cs"/>
                </a:rPr>
                <a:t>目的</a:t>
              </a:r>
              <a:r>
                <a:rPr kumimoji="1" lang="ja-JP" altLang="en-US" sz="2800" b="1" i="0" u="none" strike="noStrike" kern="1200" cap="none" spc="0" normalizeH="0" baseline="0" noProof="0" dirty="0">
                  <a:ln>
                    <a:noFill/>
                  </a:ln>
                  <a:solidFill>
                    <a:srgbClr val="000000"/>
                  </a:solidFill>
                  <a:effectLst/>
                  <a:uLnTx/>
                  <a:uFillTx/>
                  <a:latin typeface="Arial"/>
                  <a:ea typeface="ＭＳ Ｐゴシック"/>
                  <a:cs typeface="+mn-cs"/>
                </a:rPr>
                <a:t>　　</a:t>
              </a:r>
              <a:r>
                <a:rPr kumimoji="1" lang="en-US" altLang="ja-JP" sz="2800" b="1" i="0" u="none" strike="noStrike" kern="1200" cap="none" spc="0" normalizeH="0" baseline="0" noProof="0" dirty="0">
                  <a:ln>
                    <a:noFill/>
                  </a:ln>
                  <a:solidFill>
                    <a:srgbClr val="000000"/>
                  </a:solidFill>
                  <a:effectLst/>
                  <a:uLnTx/>
                  <a:uFillTx/>
                  <a:latin typeface="Arial"/>
                  <a:ea typeface="ＭＳ Ｐゴシック"/>
                  <a:cs typeface="+mn-cs"/>
                </a:rPr>
                <a:t> </a:t>
              </a:r>
            </a:p>
          </p:txBody>
        </p:sp>
      </p:grpSp>
      <p:sp>
        <p:nvSpPr>
          <p:cNvPr id="2" name="正方形/長方形 1">
            <a:extLst>
              <a:ext uri="{FF2B5EF4-FFF2-40B4-BE49-F238E27FC236}">
                <a16:creationId xmlns:a16="http://schemas.microsoft.com/office/drawing/2014/main" id="{BE5BB2C4-F598-4968-9725-91CB2F3912AF}"/>
              </a:ext>
            </a:extLst>
          </p:cNvPr>
          <p:cNvSpPr/>
          <p:nvPr/>
        </p:nvSpPr>
        <p:spPr>
          <a:xfrm>
            <a:off x="5864739" y="2529662"/>
            <a:ext cx="600740" cy="441252"/>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Arial"/>
                <a:ea typeface="ＭＳ Ｐゴシック"/>
                <a:cs typeface="+mn-cs"/>
              </a:rPr>
              <a:t>A</a:t>
            </a: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正方形/長方形 11">
            <a:extLst>
              <a:ext uri="{FF2B5EF4-FFF2-40B4-BE49-F238E27FC236}">
                <a16:creationId xmlns:a16="http://schemas.microsoft.com/office/drawing/2014/main" id="{FB6770F5-EF27-4C2B-B384-AF24ED6B602A}"/>
              </a:ext>
            </a:extLst>
          </p:cNvPr>
          <p:cNvSpPr/>
          <p:nvPr/>
        </p:nvSpPr>
        <p:spPr>
          <a:xfrm>
            <a:off x="7216848" y="5192233"/>
            <a:ext cx="600740" cy="44125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Arial"/>
                <a:ea typeface="ＭＳ Ｐゴシック"/>
                <a:cs typeface="+mn-cs"/>
              </a:rPr>
              <a:t>D</a:t>
            </a: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3" name="正方形/長方形 12">
            <a:extLst>
              <a:ext uri="{FF2B5EF4-FFF2-40B4-BE49-F238E27FC236}">
                <a16:creationId xmlns:a16="http://schemas.microsoft.com/office/drawing/2014/main" id="{43FC3E65-E25A-4C5E-AD99-82A7F0460AE2}"/>
              </a:ext>
            </a:extLst>
          </p:cNvPr>
          <p:cNvSpPr/>
          <p:nvPr/>
        </p:nvSpPr>
        <p:spPr>
          <a:xfrm>
            <a:off x="4956543" y="4334539"/>
            <a:ext cx="600740" cy="441252"/>
          </a:xfrm>
          <a:prstGeom prst="rect">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Arial"/>
                <a:ea typeface="ＭＳ Ｐゴシック"/>
                <a:cs typeface="+mn-cs"/>
              </a:rPr>
              <a:t>C</a:t>
            </a: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 name="正方形/長方形 13">
            <a:extLst>
              <a:ext uri="{FF2B5EF4-FFF2-40B4-BE49-F238E27FC236}">
                <a16:creationId xmlns:a16="http://schemas.microsoft.com/office/drawing/2014/main" id="{4BD05EF5-0117-4DC3-90E4-AE6B1CB5398A}"/>
              </a:ext>
            </a:extLst>
          </p:cNvPr>
          <p:cNvSpPr/>
          <p:nvPr/>
        </p:nvSpPr>
        <p:spPr>
          <a:xfrm>
            <a:off x="6916478" y="3433468"/>
            <a:ext cx="600740" cy="44125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Arial"/>
                <a:ea typeface="ＭＳ Ｐゴシック"/>
                <a:cs typeface="+mn-cs"/>
              </a:rPr>
              <a:t>B</a:t>
            </a:r>
            <a:endParaRPr kumimoji="1" lang="ja-JP" altLang="en-US" sz="2800" b="1"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566868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39688"/>
            <a:ext cx="9144000" cy="1052513"/>
            <a:chOff x="0" y="0"/>
            <a:chExt cx="5760" cy="663"/>
          </a:xfrm>
        </p:grpSpPr>
        <p:sp>
          <p:nvSpPr>
            <p:cNvPr id="9231" name="Rectangle 3"/>
            <p:cNvSpPr>
              <a:spLocks noChangeArrowheads="1"/>
            </p:cNvSpPr>
            <p:nvPr/>
          </p:nvSpPr>
          <p:spPr bwMode="auto">
            <a:xfrm>
              <a:off x="0" y="0"/>
              <a:ext cx="5760" cy="663"/>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232" name="Rectangle 4"/>
            <p:cNvSpPr>
              <a:spLocks noChangeArrowheads="1"/>
            </p:cNvSpPr>
            <p:nvPr/>
          </p:nvSpPr>
          <p:spPr bwMode="auto">
            <a:xfrm>
              <a:off x="0" y="0"/>
              <a:ext cx="295" cy="663"/>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9219" name="Rectangle 5"/>
          <p:cNvSpPr>
            <a:spLocks noGrp="1" noChangeArrowheads="1"/>
          </p:cNvSpPr>
          <p:nvPr>
            <p:ph type="title"/>
          </p:nvPr>
        </p:nvSpPr>
        <p:spPr>
          <a:xfrm>
            <a:off x="698500" y="82550"/>
            <a:ext cx="8229600" cy="863600"/>
          </a:xfrm>
        </p:spPr>
        <p:txBody>
          <a:bodyPr/>
          <a:lstStyle/>
          <a:p>
            <a:pPr eaLnBrk="1" hangingPunct="1"/>
            <a:r>
              <a:rPr lang="ja-JP" altLang="en-US" sz="4000" dirty="0" smtClean="0">
                <a:solidFill>
                  <a:schemeClr val="bg1"/>
                </a:solidFill>
              </a:rPr>
              <a:t>調査方法</a:t>
            </a:r>
            <a:r>
              <a:rPr lang="ja-JP" altLang="en-US" sz="4000" dirty="0">
                <a:solidFill>
                  <a:schemeClr val="bg1"/>
                </a:solidFill>
              </a:rPr>
              <a:t>　</a:t>
            </a:r>
            <a:r>
              <a:rPr lang="en-US" altLang="ja-JP" sz="2800" dirty="0" smtClean="0">
                <a:solidFill>
                  <a:schemeClr val="bg1"/>
                </a:solidFill>
              </a:rPr>
              <a:t>2</a:t>
            </a:r>
            <a:r>
              <a:rPr lang="en-US" altLang="ja-JP" sz="2800" dirty="0">
                <a:solidFill>
                  <a:schemeClr val="bg1"/>
                </a:solidFill>
              </a:rPr>
              <a:t>.</a:t>
            </a:r>
            <a:r>
              <a:rPr lang="ja-JP" altLang="en-US" sz="2800" dirty="0">
                <a:solidFill>
                  <a:schemeClr val="bg1"/>
                </a:solidFill>
              </a:rPr>
              <a:t>アンケート調査</a:t>
            </a:r>
          </a:p>
        </p:txBody>
      </p:sp>
      <p:sp>
        <p:nvSpPr>
          <p:cNvPr id="9220" name="スライド番号プレースホルダー 2"/>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10230F-B421-4FCE-A2CC-33CFD962DAF6}" type="slidenum">
              <a:rPr kumimoji="1" lang="ja-JP"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nvGrpSpPr>
          <p:cNvPr id="9221" name="グループ化 14"/>
          <p:cNvGrpSpPr>
            <a:grpSpLocks/>
          </p:cNvGrpSpPr>
          <p:nvPr/>
        </p:nvGrpSpPr>
        <p:grpSpPr bwMode="auto">
          <a:xfrm>
            <a:off x="414309" y="4788756"/>
            <a:ext cx="7861574" cy="1077912"/>
            <a:chOff x="2822943" y="5241395"/>
            <a:chExt cx="7860795" cy="1077218"/>
          </a:xfrm>
        </p:grpSpPr>
        <p:sp>
          <p:nvSpPr>
            <p:cNvPr id="16" name="正方形/長方形 15">
              <a:extLst>
                <a:ext uri="{FF2B5EF4-FFF2-40B4-BE49-F238E27FC236}">
                  <a16:creationId xmlns:a16="http://schemas.microsoft.com/office/drawing/2014/main" id="{B70F2DAA-D4D9-4974-BD83-76F8897CEA24}"/>
                </a:ext>
              </a:extLst>
            </p:cNvPr>
            <p:cNvSpPr/>
            <p:nvPr/>
          </p:nvSpPr>
          <p:spPr>
            <a:xfrm>
              <a:off x="2822943" y="5241395"/>
              <a:ext cx="1127013" cy="58541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230" name="テキスト ボックス 16"/>
            <p:cNvSpPr txBox="1">
              <a:spLocks noChangeArrowheads="1"/>
            </p:cNvSpPr>
            <p:nvPr/>
          </p:nvSpPr>
          <p:spPr bwMode="auto">
            <a:xfrm>
              <a:off x="2906329" y="5241395"/>
              <a:ext cx="77774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50" charset="-128"/>
                  <a:cs typeface="+mn-cs"/>
                </a:rPr>
                <a:t>方法</a:t>
              </a:r>
              <a:r>
                <a:rPr kumimoji="1" lang="ja-JP" alt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Google</a:t>
              </a:r>
              <a:r>
                <a:rPr kumimoji="1" lang="ja-JP" alt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フォーム（学生向け）</a:t>
              </a:r>
              <a:endParaRPr kumimoji="1" lang="en-US" altLang="ja-JP"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質問紙調査（高齢者向け）</a:t>
              </a:r>
            </a:p>
          </p:txBody>
        </p:sp>
      </p:grpSp>
      <p:grpSp>
        <p:nvGrpSpPr>
          <p:cNvPr id="9222" name="グループ化 3"/>
          <p:cNvGrpSpPr>
            <a:grpSpLocks/>
          </p:cNvGrpSpPr>
          <p:nvPr/>
        </p:nvGrpSpPr>
        <p:grpSpPr bwMode="auto">
          <a:xfrm>
            <a:off x="341284" y="1271599"/>
            <a:ext cx="7893050" cy="3687763"/>
            <a:chOff x="698045" y="3809642"/>
            <a:chExt cx="7894165" cy="3688566"/>
          </a:xfrm>
        </p:grpSpPr>
        <p:grpSp>
          <p:nvGrpSpPr>
            <p:cNvPr id="9225" name="グループ化 24"/>
            <p:cNvGrpSpPr>
              <a:grpSpLocks/>
            </p:cNvGrpSpPr>
            <p:nvPr/>
          </p:nvGrpSpPr>
          <p:grpSpPr bwMode="auto">
            <a:xfrm>
              <a:off x="735859" y="3809642"/>
              <a:ext cx="7640384" cy="2429427"/>
              <a:chOff x="583459" y="4140137"/>
              <a:chExt cx="7640384" cy="2429427"/>
            </a:xfrm>
          </p:grpSpPr>
          <p:sp>
            <p:nvSpPr>
              <p:cNvPr id="26" name="正方形/長方形 25">
                <a:extLst>
                  <a:ext uri="{FF2B5EF4-FFF2-40B4-BE49-F238E27FC236}">
                    <a16:creationId xmlns:a16="http://schemas.microsoft.com/office/drawing/2014/main" id="{771E5AE8-476B-4ADE-AD26-B6F1C9F9C38D}"/>
                  </a:ext>
                </a:extLst>
              </p:cNvPr>
              <p:cNvSpPr/>
              <p:nvPr/>
            </p:nvSpPr>
            <p:spPr>
              <a:xfrm>
                <a:off x="618680" y="4140137"/>
                <a:ext cx="2065630" cy="584327"/>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Arial"/>
                    <a:ea typeface="ＭＳ Ｐゴシック"/>
                    <a:cs typeface="+mn-cs"/>
                  </a:rPr>
                  <a:t>日時・対象</a:t>
                </a:r>
              </a:p>
            </p:txBody>
          </p:sp>
          <p:sp>
            <p:nvSpPr>
              <p:cNvPr id="9228" name="テキスト ボックス 26"/>
              <p:cNvSpPr txBox="1">
                <a:spLocks noChangeArrowheads="1"/>
              </p:cNvSpPr>
              <p:nvPr/>
            </p:nvSpPr>
            <p:spPr bwMode="auto">
              <a:xfrm>
                <a:off x="583459" y="5051967"/>
                <a:ext cx="7640384" cy="151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3" name="正方形/長方形 2">
              <a:extLst>
                <a:ext uri="{FF2B5EF4-FFF2-40B4-BE49-F238E27FC236}">
                  <a16:creationId xmlns:a16="http://schemas.microsoft.com/office/drawing/2014/main" id="{4E50B4C8-56FC-497E-A280-D1216DB97093}"/>
                </a:ext>
              </a:extLst>
            </p:cNvPr>
            <p:cNvSpPr/>
            <p:nvPr/>
          </p:nvSpPr>
          <p:spPr>
            <a:xfrm>
              <a:off x="698045" y="4451132"/>
              <a:ext cx="7894165" cy="3047076"/>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2019/05/16</a:t>
              </a:r>
              <a:r>
                <a:rPr kumimoji="1" lang="ja-JP"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　情報リテラシー受講者　約</a:t>
              </a:r>
              <a:r>
                <a:rPr kumimoji="1" lang="en-US"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40</a:t>
              </a:r>
              <a:r>
                <a:rPr kumimoji="1" lang="ja-JP"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人</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2019/05/21</a:t>
              </a:r>
              <a:r>
                <a:rPr kumimoji="1" lang="ja-JP"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　交通計画受講者　約</a:t>
              </a:r>
              <a:r>
                <a:rPr kumimoji="1" lang="en-US"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160</a:t>
              </a:r>
              <a:r>
                <a:rPr kumimoji="1" lang="ja-JP"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人</a:t>
              </a:r>
              <a:endParaRPr kumimoji="1" lang="en-US"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2019</a:t>
              </a:r>
              <a:r>
                <a:rPr kumimoji="1" lang="ja-JP" altLang="ja-JP" sz="2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a:t>
              </a:r>
              <a:r>
                <a:rPr kumimoji="1" lang="en-US" altLang="ja-JP" sz="2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5</a:t>
              </a:r>
              <a:r>
                <a:rPr kumimoji="1" lang="ja-JP" altLang="ja-JP" sz="2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月末</a:t>
              </a:r>
              <a:r>
                <a:rPr kumimoji="1" lang="ja-JP" altLang="en-US" sz="2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　メンバーのサークルの友人や知人　約</a:t>
              </a:r>
              <a:r>
                <a:rPr kumimoji="1" lang="en-US" altLang="ja-JP" sz="2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70</a:t>
              </a:r>
              <a:r>
                <a:rPr kumimoji="1" lang="ja-JP" altLang="en-US" sz="2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人</a:t>
              </a:r>
              <a:endParaRPr kumimoji="1" lang="en-US" altLang="ja-JP" sz="2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2019</a:t>
              </a:r>
              <a:r>
                <a:rPr kumimoji="1" lang="ja-JP"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年</a:t>
              </a:r>
              <a:r>
                <a:rPr kumimoji="1" lang="en-US"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5</a:t>
              </a:r>
              <a:r>
                <a:rPr kumimoji="1" lang="ja-JP"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月末　公民館等の</a:t>
              </a:r>
              <a:r>
                <a:rPr kumimoji="1" lang="ja-JP" altLang="en-US"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施設にいる</a:t>
              </a:r>
              <a:r>
                <a:rPr kumimoji="1" lang="ja-JP"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高齢者　約</a:t>
              </a:r>
              <a:r>
                <a:rPr kumimoji="1" lang="en-US"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50</a:t>
              </a:r>
              <a:r>
                <a:rPr kumimoji="1" lang="ja-JP"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人</a:t>
              </a:r>
              <a:endParaRPr kumimoji="1" lang="en-US"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a:t>
              </a:r>
              <a:r>
                <a:rPr kumimoji="1" lang="ja-JP"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春日、竹園、吾妻、松代、二の宮、桜等の調査可能な交流センター</a:t>
              </a:r>
              <a:r>
                <a:rPr kumimoji="1" lang="ja-JP" altLang="en-US"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rPr>
                <a:t>）</a:t>
              </a:r>
              <a:endParaRPr kumimoji="1" lang="ja-JP" altLang="ja-JP" sz="2400" i="0" u="none" strike="noStrike" kern="1200" cap="none" spc="0" normalizeH="0" baseline="0" noProof="0" dirty="0">
                <a:ln>
                  <a:noFill/>
                </a:ln>
                <a:solidFill>
                  <a:srgbClr val="000000"/>
                </a:solidFill>
                <a:effectLst/>
                <a:uLnTx/>
                <a:uFillTx/>
                <a:latin typeface="Arial"/>
                <a:ea typeface="ＭＳ Ｐゴシック" panose="020B0600070205080204" pitchFamily="50" charset="-128"/>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ja-JP" altLang="ja-JP" sz="2400" i="0" u="none" strike="noStrike" kern="100" cap="none" spc="0" normalizeH="0" baseline="0" noProof="0" dirty="0">
                <a:ln>
                  <a:noFill/>
                </a:ln>
                <a:solidFill>
                  <a:srgbClr val="000000"/>
                </a:solidFill>
                <a:effectLst/>
                <a:uLnTx/>
                <a:uFillTx/>
                <a:latin typeface="Arial"/>
                <a:ea typeface="游明朝" panose="02020400000000000000" pitchFamily="18" charset="-128"/>
                <a:cs typeface="Times New Roman" panose="02020603050405020304" pitchFamily="18" charset="0"/>
              </a:endParaRPr>
            </a:p>
          </p:txBody>
        </p:sp>
      </p:grpSp>
      <p:sp>
        <p:nvSpPr>
          <p:cNvPr id="9223" name="Oval 32"/>
          <p:cNvSpPr>
            <a:spLocks noChangeArrowheads="1"/>
          </p:cNvSpPr>
          <p:nvPr/>
        </p:nvSpPr>
        <p:spPr bwMode="auto">
          <a:xfrm>
            <a:off x="6895459" y="1797622"/>
            <a:ext cx="1584325" cy="792162"/>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学生対象</a:t>
            </a:r>
          </a:p>
        </p:txBody>
      </p:sp>
      <p:sp>
        <p:nvSpPr>
          <p:cNvPr id="9224" name="Oval 33"/>
          <p:cNvSpPr>
            <a:spLocks noChangeArrowheads="1"/>
          </p:cNvSpPr>
          <p:nvPr/>
        </p:nvSpPr>
        <p:spPr bwMode="auto">
          <a:xfrm>
            <a:off x="7479980" y="3043665"/>
            <a:ext cx="1584325" cy="792163"/>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高齢者対象</a:t>
            </a:r>
          </a:p>
        </p:txBody>
      </p:sp>
    </p:spTree>
    <p:extLst>
      <p:ext uri="{BB962C8B-B14F-4D97-AF65-F5344CB8AC3E}">
        <p14:creationId xmlns:p14="http://schemas.microsoft.com/office/powerpoint/2010/main" val="3456020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688"/>
            <a:ext cx="9144000" cy="836613"/>
            <a:chOff x="0" y="0"/>
            <a:chExt cx="5760" cy="663"/>
          </a:xfrm>
        </p:grpSpPr>
        <p:sp>
          <p:nvSpPr>
            <p:cNvPr id="10322" name="Rectangle 3"/>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sp>
          <p:nvSpPr>
            <p:cNvPr id="10323" name="Rectangle 4"/>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10243" name="Rectangle 5"/>
          <p:cNvSpPr>
            <a:spLocks noGrp="1" noChangeArrowheads="1"/>
          </p:cNvSpPr>
          <p:nvPr>
            <p:ph type="title"/>
          </p:nvPr>
        </p:nvSpPr>
        <p:spPr>
          <a:xfrm>
            <a:off x="468313" y="-101600"/>
            <a:ext cx="8229600" cy="1143000"/>
          </a:xfrm>
        </p:spPr>
        <p:txBody>
          <a:bodyPr/>
          <a:lstStyle/>
          <a:p>
            <a:pPr eaLnBrk="1" hangingPunct="1"/>
            <a:r>
              <a:rPr lang="ja-JP" altLang="en-US" sz="4000" dirty="0" smtClean="0">
                <a:solidFill>
                  <a:schemeClr val="bg1"/>
                </a:solidFill>
                <a:latin typeface="+mj-ea"/>
              </a:rPr>
              <a:t>調査方法　</a:t>
            </a:r>
            <a:r>
              <a:rPr lang="en-US" altLang="ja-JP" sz="2800" dirty="0" smtClean="0">
                <a:solidFill>
                  <a:schemeClr val="bg1"/>
                </a:solidFill>
                <a:latin typeface="+mj-ea"/>
              </a:rPr>
              <a:t>2</a:t>
            </a:r>
            <a:r>
              <a:rPr lang="en-US" altLang="ja-JP" sz="2800" dirty="0">
                <a:solidFill>
                  <a:schemeClr val="bg1"/>
                </a:solidFill>
                <a:latin typeface="+mj-ea"/>
              </a:rPr>
              <a:t>.</a:t>
            </a:r>
            <a:r>
              <a:rPr lang="ja-JP" altLang="en-US" sz="2800" dirty="0">
                <a:solidFill>
                  <a:schemeClr val="bg1"/>
                </a:solidFill>
                <a:latin typeface="+mj-ea"/>
              </a:rPr>
              <a:t>アンケート調査</a:t>
            </a:r>
            <a:endParaRPr lang="en-US" altLang="ja-JP" sz="2800" dirty="0">
              <a:solidFill>
                <a:schemeClr val="bg1"/>
              </a:solidFill>
              <a:latin typeface="+mj-ea"/>
            </a:endParaRPr>
          </a:p>
        </p:txBody>
      </p:sp>
      <p:sp>
        <p:nvSpPr>
          <p:cNvPr id="10244" name="スライド番号プレースホルダー 2"/>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276FC6-3655-454D-8F3D-AA4CE80687E6}" type="slidenum">
              <a:rPr kumimoji="1" lang="ja-JP"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0" name="表 9">
            <a:extLst>
              <a:ext uri="{FF2B5EF4-FFF2-40B4-BE49-F238E27FC236}">
                <a16:creationId xmlns:a16="http://schemas.microsoft.com/office/drawing/2014/main" id="{DA302104-8891-41FF-9FCC-842B8AF4A08A}"/>
              </a:ext>
            </a:extLst>
          </p:cNvPr>
          <p:cNvGraphicFramePr>
            <a:graphicFrameLocks noGrp="1"/>
          </p:cNvGraphicFramePr>
          <p:nvPr>
            <p:extLst/>
          </p:nvPr>
        </p:nvGraphicFramePr>
        <p:xfrm>
          <a:off x="422275" y="876300"/>
          <a:ext cx="8326437" cy="5438790"/>
        </p:xfrm>
        <a:graphic>
          <a:graphicData uri="http://schemas.openxmlformats.org/drawingml/2006/table">
            <a:tbl>
              <a:tblPr firstRow="1" bandRow="1">
                <a:tableStyleId>{5940675A-B579-460E-94D1-54222C63F5DA}</a:tableStyleId>
              </a:tblPr>
              <a:tblGrid>
                <a:gridCol w="3292748">
                  <a:extLst>
                    <a:ext uri="{9D8B030D-6E8A-4147-A177-3AD203B41FA5}">
                      <a16:colId xmlns:a16="http://schemas.microsoft.com/office/drawing/2014/main" val="1647784525"/>
                    </a:ext>
                  </a:extLst>
                </a:gridCol>
                <a:gridCol w="412255">
                  <a:extLst>
                    <a:ext uri="{9D8B030D-6E8A-4147-A177-3AD203B41FA5}">
                      <a16:colId xmlns:a16="http://schemas.microsoft.com/office/drawing/2014/main" val="3808826084"/>
                    </a:ext>
                  </a:extLst>
                </a:gridCol>
                <a:gridCol w="400544">
                  <a:extLst>
                    <a:ext uri="{9D8B030D-6E8A-4147-A177-3AD203B41FA5}">
                      <a16:colId xmlns:a16="http://schemas.microsoft.com/office/drawing/2014/main" val="340103133"/>
                    </a:ext>
                  </a:extLst>
                </a:gridCol>
                <a:gridCol w="400544">
                  <a:extLst>
                    <a:ext uri="{9D8B030D-6E8A-4147-A177-3AD203B41FA5}">
                      <a16:colId xmlns:a16="http://schemas.microsoft.com/office/drawing/2014/main" val="3115829194"/>
                    </a:ext>
                  </a:extLst>
                </a:gridCol>
                <a:gridCol w="400544">
                  <a:extLst>
                    <a:ext uri="{9D8B030D-6E8A-4147-A177-3AD203B41FA5}">
                      <a16:colId xmlns:a16="http://schemas.microsoft.com/office/drawing/2014/main" val="2891966125"/>
                    </a:ext>
                  </a:extLst>
                </a:gridCol>
                <a:gridCol w="3419802">
                  <a:extLst>
                    <a:ext uri="{9D8B030D-6E8A-4147-A177-3AD203B41FA5}">
                      <a16:colId xmlns:a16="http://schemas.microsoft.com/office/drawing/2014/main" val="4105215668"/>
                    </a:ext>
                  </a:extLst>
                </a:gridCol>
              </a:tblGrid>
              <a:tr h="365776">
                <a:tc>
                  <a:txBody>
                    <a:bodyPr/>
                    <a:lstStyle/>
                    <a:p>
                      <a:pPr algn="ctr"/>
                      <a:r>
                        <a:rPr kumimoji="1" lang="ja-JP" altLang="en-US" sz="1800" b="1" dirty="0"/>
                        <a:t>大問</a:t>
                      </a:r>
                      <a:endParaRPr kumimoji="1" lang="ja-JP" altLang="en-US" sz="2000" b="1" dirty="0"/>
                    </a:p>
                  </a:txBody>
                  <a:tcPr marL="91452" marR="91452" marT="45729" marB="45729"/>
                </a:tc>
                <a:tc gridSpan="4">
                  <a:txBody>
                    <a:bodyPr/>
                    <a:lstStyle/>
                    <a:p>
                      <a:pPr algn="ctr"/>
                      <a:r>
                        <a:rPr kumimoji="1" lang="ja-JP" altLang="en-US" sz="1800" b="1" dirty="0"/>
                        <a:t>目的</a:t>
                      </a:r>
                    </a:p>
                  </a:txBody>
                  <a:tcPr marL="91452" marR="91452" marT="45729" marB="45729"/>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a:txBody>
                    <a:bodyPr/>
                    <a:lstStyle/>
                    <a:p>
                      <a:pPr algn="ctr"/>
                      <a:r>
                        <a:rPr kumimoji="1" lang="ja-JP" altLang="en-US" sz="1800" b="1" dirty="0"/>
                        <a:t>質問例</a:t>
                      </a:r>
                    </a:p>
                  </a:txBody>
                  <a:tcPr marL="91452" marR="91452" marT="45729" marB="45729"/>
                </a:tc>
                <a:extLst>
                  <a:ext uri="{0D108BD9-81ED-4DB2-BD59-A6C34878D82A}">
                    <a16:rowId xmlns:a16="http://schemas.microsoft.com/office/drawing/2014/main" val="4021847756"/>
                  </a:ext>
                </a:extLst>
              </a:tr>
              <a:tr h="494973">
                <a:tc>
                  <a:txBody>
                    <a:bodyPr/>
                    <a:lstStyle/>
                    <a:p>
                      <a:r>
                        <a:rPr kumimoji="1" lang="en-US" altLang="ja-JP" sz="2000" b="1" dirty="0"/>
                        <a:t>Q</a:t>
                      </a:r>
                      <a:r>
                        <a:rPr kumimoji="1" lang="ja-JP" altLang="en-US" sz="2000" b="1" dirty="0"/>
                        <a:t>１．</a:t>
                      </a:r>
                      <a:r>
                        <a:rPr kumimoji="1" lang="ja-JP" altLang="en-US" sz="2000" b="1" dirty="0">
                          <a:solidFill>
                            <a:schemeClr val="tx1"/>
                          </a:solidFill>
                        </a:rPr>
                        <a:t>普段の利用状況</a:t>
                      </a:r>
                    </a:p>
                  </a:txBody>
                  <a:tcPr marL="91452" marR="91452" marT="45729" marB="45729" anchor="ctr">
                    <a:noFill/>
                  </a:tcPr>
                </a:tc>
                <a:tc>
                  <a:txBody>
                    <a:bodyPr/>
                    <a:lstStyle/>
                    <a:p>
                      <a:pPr algn="ctr"/>
                      <a:r>
                        <a:rPr lang="en-US" altLang="ja-JP" sz="1800" b="1" dirty="0"/>
                        <a:t>A</a:t>
                      </a:r>
                    </a:p>
                  </a:txBody>
                  <a:tcPr marL="91452" marR="91452" marT="45729" marB="45729" anchor="ctr">
                    <a:solidFill>
                      <a:srgbClr val="FF9900"/>
                    </a:solidFill>
                  </a:tcPr>
                </a:tc>
                <a:tc>
                  <a:txBody>
                    <a:bodyPr/>
                    <a:lstStyle/>
                    <a:p>
                      <a:pPr algn="ctr"/>
                      <a:endParaRPr lang="ja-JP" altLang="en-US" sz="1800" b="1" dirty="0"/>
                    </a:p>
                  </a:txBody>
                  <a:tcPr marL="91452" marR="91452" marT="45729" marB="45729" anchor="ctr">
                    <a:noFill/>
                  </a:tcPr>
                </a:tc>
                <a:tc>
                  <a:txBody>
                    <a:bodyPr/>
                    <a:lstStyle/>
                    <a:p>
                      <a:pPr algn="ctr"/>
                      <a:endParaRPr lang="ja-JP" altLang="en-US" sz="1800" b="1" dirty="0"/>
                    </a:p>
                  </a:txBody>
                  <a:tcPr marL="91452" marR="91452" marT="45729" marB="45729" anchor="ctr">
                    <a:noFill/>
                  </a:tcPr>
                </a:tc>
                <a:tc>
                  <a:txBody>
                    <a:bodyPr/>
                    <a:lstStyle/>
                    <a:p>
                      <a:pPr algn="ctr"/>
                      <a:r>
                        <a:rPr lang="en-US" altLang="ja-JP" sz="1800" b="1" dirty="0"/>
                        <a:t>D</a:t>
                      </a:r>
                      <a:endParaRPr lang="ja-JP" altLang="en-US" sz="1800" b="1" dirty="0"/>
                    </a:p>
                  </a:txBody>
                  <a:tcPr marL="91452" marR="91452" marT="45729" marB="45729" anchor="ctr">
                    <a:solidFill>
                      <a:srgbClr val="FFCC00"/>
                    </a:solidFill>
                  </a:tcPr>
                </a:tc>
                <a:tc>
                  <a:txBody>
                    <a:bodyPr/>
                    <a:lstStyle/>
                    <a:p>
                      <a:pPr algn="l"/>
                      <a:r>
                        <a:rPr kumimoji="1" lang="ja-JP" altLang="en-US" sz="2000" dirty="0"/>
                        <a:t>利用コンビニ、交通手段・・・</a:t>
                      </a:r>
                    </a:p>
                  </a:txBody>
                  <a:tcPr marL="91452" marR="91452" marT="45729" marB="45729" anchor="ctr">
                    <a:noFill/>
                  </a:tcPr>
                </a:tc>
                <a:extLst>
                  <a:ext uri="{0D108BD9-81ED-4DB2-BD59-A6C34878D82A}">
                    <a16:rowId xmlns:a16="http://schemas.microsoft.com/office/drawing/2014/main" val="3039277964"/>
                  </a:ext>
                </a:extLst>
              </a:tr>
              <a:tr h="494973">
                <a:tc>
                  <a:txBody>
                    <a:bodyPr/>
                    <a:lstStyle/>
                    <a:p>
                      <a:r>
                        <a:rPr kumimoji="1" lang="en-US" altLang="ja-JP" sz="2000" b="1" dirty="0"/>
                        <a:t>Q</a:t>
                      </a:r>
                      <a:r>
                        <a:rPr kumimoji="1" lang="ja-JP" altLang="en-US" sz="2000" b="1" dirty="0"/>
                        <a:t>２．深夜以外の利用頻度</a:t>
                      </a:r>
                    </a:p>
                  </a:txBody>
                  <a:tcPr marL="91452" marR="91452" marT="45729" marB="45729" anchor="ctr">
                    <a:noFill/>
                  </a:tcPr>
                </a:tc>
                <a:tc>
                  <a:txBody>
                    <a:bodyPr/>
                    <a:lstStyle/>
                    <a:p>
                      <a:pPr algn="ctr"/>
                      <a:endParaRPr lang="ja-JP" altLang="en-US" sz="1800" b="1" dirty="0"/>
                    </a:p>
                  </a:txBody>
                  <a:tcPr marL="91452" marR="91452" marT="45729" marB="45729" anchor="ctr">
                    <a:noFill/>
                  </a:tcPr>
                </a:tc>
                <a:tc>
                  <a:txBody>
                    <a:bodyPr/>
                    <a:lstStyle/>
                    <a:p>
                      <a:pPr algn="ctr"/>
                      <a:endParaRPr lang="ja-JP" altLang="en-US" sz="1800" b="1" dirty="0"/>
                    </a:p>
                  </a:txBody>
                  <a:tcPr marL="91452" marR="91452" marT="45729" marB="45729" anchor="ctr">
                    <a:noFill/>
                  </a:tcPr>
                </a:tc>
                <a:tc>
                  <a:txBody>
                    <a:bodyPr/>
                    <a:lstStyle/>
                    <a:p>
                      <a:pPr algn="ctr"/>
                      <a:endParaRPr lang="ja-JP" altLang="en-US" sz="1800" b="1" dirty="0"/>
                    </a:p>
                  </a:txBody>
                  <a:tcPr marL="91452" marR="91452" marT="45729" marB="45729" anchor="ctr">
                    <a:noFill/>
                  </a:tcPr>
                </a:tc>
                <a:tc>
                  <a:txBody>
                    <a:bodyPr/>
                    <a:lstStyle/>
                    <a:p>
                      <a:pPr algn="ctr"/>
                      <a:r>
                        <a:rPr lang="en-US" altLang="ja-JP" sz="1800" b="1" dirty="0"/>
                        <a:t>D</a:t>
                      </a:r>
                      <a:endParaRPr lang="ja-JP" altLang="en-US" sz="1800" b="1" dirty="0"/>
                    </a:p>
                  </a:txBody>
                  <a:tcPr marL="91452" marR="91452" marT="45729" marB="45729" anchor="ctr">
                    <a:solidFill>
                      <a:srgbClr val="FFCC00"/>
                    </a:solidFill>
                  </a:tcPr>
                </a:tc>
                <a:tc>
                  <a:txBody>
                    <a:bodyPr/>
                    <a:lstStyle/>
                    <a:p>
                      <a:pPr algn="l"/>
                      <a:r>
                        <a:rPr kumimoji="1" lang="ja-JP" altLang="en-US" sz="2000" dirty="0"/>
                        <a:t>直近の利用頻度（深夜以外）</a:t>
                      </a:r>
                    </a:p>
                  </a:txBody>
                  <a:tcPr marL="91452" marR="91452" marT="45729" marB="45729" anchor="ctr">
                    <a:noFill/>
                  </a:tcPr>
                </a:tc>
                <a:extLst>
                  <a:ext uri="{0D108BD9-81ED-4DB2-BD59-A6C34878D82A}">
                    <a16:rowId xmlns:a16="http://schemas.microsoft.com/office/drawing/2014/main" val="3217114988"/>
                  </a:ext>
                </a:extLst>
              </a:tr>
              <a:tr h="494973">
                <a:tc>
                  <a:txBody>
                    <a:bodyPr/>
                    <a:lstStyle/>
                    <a:p>
                      <a:r>
                        <a:rPr kumimoji="1" lang="en-US" altLang="ja-JP" sz="2000" b="1" dirty="0"/>
                        <a:t>Q</a:t>
                      </a:r>
                      <a:r>
                        <a:rPr kumimoji="1" lang="ja-JP" altLang="en-US" sz="2000" b="1" dirty="0"/>
                        <a:t>３．深夜以外の利用状況</a:t>
                      </a:r>
                    </a:p>
                  </a:txBody>
                  <a:tcPr marL="91452" marR="91452" marT="45729" marB="45729" anchor="ctr"/>
                </a:tc>
                <a:tc>
                  <a:txBody>
                    <a:bodyPr/>
                    <a:lstStyle/>
                    <a:p>
                      <a:pPr algn="ctr"/>
                      <a:endParaRPr lang="ja-JP" altLang="en-US" sz="1800" b="1" dirty="0"/>
                    </a:p>
                  </a:txBody>
                  <a:tcPr marL="91452" marR="91452" marT="45729" marB="45729" anchor="ctr">
                    <a:noFill/>
                  </a:tcPr>
                </a:tc>
                <a:tc>
                  <a:txBody>
                    <a:bodyPr/>
                    <a:lstStyle/>
                    <a:p>
                      <a:pPr algn="ctr"/>
                      <a:endParaRPr lang="ja-JP" altLang="en-US" sz="1800" b="1"/>
                    </a:p>
                  </a:txBody>
                  <a:tcPr marL="91452" marR="91452" marT="45729" marB="45729" anchor="ctr">
                    <a:noFill/>
                  </a:tcPr>
                </a:tc>
                <a:tc>
                  <a:txBody>
                    <a:bodyPr/>
                    <a:lstStyle/>
                    <a:p>
                      <a:pPr algn="ctr"/>
                      <a:endParaRPr lang="ja-JP" altLang="en-US" sz="1800" b="1" dirty="0"/>
                    </a:p>
                  </a:txBody>
                  <a:tcPr marL="91452" marR="91452" marT="45729" marB="45729" anchor="ctr">
                    <a:noFill/>
                  </a:tcPr>
                </a:tc>
                <a:tc>
                  <a:txBody>
                    <a:bodyPr/>
                    <a:lstStyle/>
                    <a:p>
                      <a:pPr algn="ctr"/>
                      <a:r>
                        <a:rPr lang="en-US" altLang="ja-JP" sz="1800" b="1" dirty="0"/>
                        <a:t>D</a:t>
                      </a:r>
                      <a:endParaRPr lang="ja-JP" altLang="en-US" sz="1800" b="1" dirty="0"/>
                    </a:p>
                  </a:txBody>
                  <a:tcPr marL="91452" marR="91452" marT="45729" marB="45729" anchor="ctr">
                    <a:solidFill>
                      <a:srgbClr val="FFCC00"/>
                    </a:solidFill>
                  </a:tcPr>
                </a:tc>
                <a:tc>
                  <a:txBody>
                    <a:bodyPr/>
                    <a:lstStyle/>
                    <a:p>
                      <a:pPr algn="l"/>
                      <a:r>
                        <a:rPr kumimoji="1" lang="ja-JP" altLang="en-US" sz="2000" dirty="0"/>
                        <a:t>利用目的、理由、使用額・・・</a:t>
                      </a:r>
                    </a:p>
                  </a:txBody>
                  <a:tcPr marL="91452" marR="91452" marT="45729" marB="45729" anchor="ctr">
                    <a:noFill/>
                  </a:tcPr>
                </a:tc>
                <a:extLst>
                  <a:ext uri="{0D108BD9-81ED-4DB2-BD59-A6C34878D82A}">
                    <a16:rowId xmlns:a16="http://schemas.microsoft.com/office/drawing/2014/main" val="3015081433"/>
                  </a:ext>
                </a:extLst>
              </a:tr>
              <a:tr h="494973">
                <a:tc>
                  <a:txBody>
                    <a:bodyPr/>
                    <a:lstStyle/>
                    <a:p>
                      <a:r>
                        <a:rPr kumimoji="1" lang="en-US" altLang="ja-JP" sz="2000" b="1" dirty="0"/>
                        <a:t>Q</a:t>
                      </a:r>
                      <a:r>
                        <a:rPr kumimoji="1" lang="ja-JP" altLang="en-US" sz="2000" b="1" dirty="0"/>
                        <a:t>４．深夜の利用頻度</a:t>
                      </a:r>
                    </a:p>
                  </a:txBody>
                  <a:tcPr marL="91452" marR="91452" marT="45729" marB="45729" anchor="ctr"/>
                </a:tc>
                <a:tc>
                  <a:txBody>
                    <a:bodyPr/>
                    <a:lstStyle/>
                    <a:p>
                      <a:pPr algn="ctr"/>
                      <a:endParaRPr lang="ja-JP" altLang="en-US" sz="1800" b="1" dirty="0"/>
                    </a:p>
                  </a:txBody>
                  <a:tcPr marL="91452" marR="91452" marT="45729" marB="45729" anchor="ctr">
                    <a:noFill/>
                  </a:tcPr>
                </a:tc>
                <a:tc>
                  <a:txBody>
                    <a:bodyPr/>
                    <a:lstStyle/>
                    <a:p>
                      <a:pPr algn="ctr"/>
                      <a:endParaRPr lang="ja-JP" altLang="en-US" sz="1800" b="1" dirty="0"/>
                    </a:p>
                  </a:txBody>
                  <a:tcPr marL="91452" marR="91452" marT="45729" marB="45729" anchor="ctr">
                    <a:noFill/>
                  </a:tcPr>
                </a:tc>
                <a:tc>
                  <a:txBody>
                    <a:bodyPr/>
                    <a:lstStyle/>
                    <a:p>
                      <a:pPr algn="ctr"/>
                      <a:endParaRPr lang="ja-JP" altLang="en-US" sz="1800" b="1" dirty="0"/>
                    </a:p>
                  </a:txBody>
                  <a:tcPr marL="91452" marR="91452" marT="45729" marB="45729" anchor="ctr">
                    <a:noFill/>
                  </a:tcPr>
                </a:tc>
                <a:tc>
                  <a:txBody>
                    <a:bodyPr/>
                    <a:lstStyle/>
                    <a:p>
                      <a:pPr algn="ctr"/>
                      <a:r>
                        <a:rPr lang="en-US" altLang="ja-JP" sz="1800" b="1" dirty="0"/>
                        <a:t>D</a:t>
                      </a:r>
                      <a:endParaRPr lang="ja-JP" altLang="en-US" sz="1800" b="1" dirty="0"/>
                    </a:p>
                  </a:txBody>
                  <a:tcPr marL="91452" marR="91452" marT="45729" marB="45729" anchor="ctr">
                    <a:solidFill>
                      <a:srgbClr val="FFCC00"/>
                    </a:solidFill>
                  </a:tcPr>
                </a:tc>
                <a:tc>
                  <a:txBody>
                    <a:bodyPr/>
                    <a:lstStyle/>
                    <a:p>
                      <a:pPr algn="l"/>
                      <a:r>
                        <a:rPr kumimoji="1" lang="ja-JP" altLang="en-US" sz="2000" dirty="0"/>
                        <a:t>直近の利用頻度（深夜）</a:t>
                      </a:r>
                    </a:p>
                  </a:txBody>
                  <a:tcPr marL="91452" marR="91452" marT="45729" marB="45729" anchor="ctr">
                    <a:noFill/>
                  </a:tcPr>
                </a:tc>
                <a:extLst>
                  <a:ext uri="{0D108BD9-81ED-4DB2-BD59-A6C34878D82A}">
                    <a16:rowId xmlns:a16="http://schemas.microsoft.com/office/drawing/2014/main" val="10004"/>
                  </a:ext>
                </a:extLst>
              </a:tr>
              <a:tr h="494973">
                <a:tc>
                  <a:txBody>
                    <a:bodyPr/>
                    <a:lstStyle/>
                    <a:p>
                      <a:r>
                        <a:rPr kumimoji="1" lang="en-US" altLang="ja-JP" sz="2000" b="1" dirty="0"/>
                        <a:t>Q</a:t>
                      </a:r>
                      <a:r>
                        <a:rPr kumimoji="1" lang="ja-JP" altLang="en-US" sz="2000" b="1" dirty="0"/>
                        <a:t>５．深夜の利用状況</a:t>
                      </a:r>
                    </a:p>
                  </a:txBody>
                  <a:tcPr marL="91452" marR="91452" marT="45729" marB="45729" anchor="ctr"/>
                </a:tc>
                <a:tc>
                  <a:txBody>
                    <a:bodyPr/>
                    <a:lstStyle/>
                    <a:p>
                      <a:pPr algn="ctr"/>
                      <a:endParaRPr lang="ja-JP" altLang="en-US" sz="1800" b="1" dirty="0"/>
                    </a:p>
                  </a:txBody>
                  <a:tcPr marL="91452" marR="91452" marT="45729" marB="45729" anchor="ctr">
                    <a:noFill/>
                  </a:tcPr>
                </a:tc>
                <a:tc>
                  <a:txBody>
                    <a:bodyPr/>
                    <a:lstStyle/>
                    <a:p>
                      <a:pPr algn="ctr"/>
                      <a:endParaRPr lang="ja-JP" altLang="en-US" sz="1800" b="1" dirty="0"/>
                    </a:p>
                  </a:txBody>
                  <a:tcPr marL="91452" marR="91452" marT="45729" marB="45729" anchor="ctr">
                    <a:noFill/>
                  </a:tcPr>
                </a:tc>
                <a:tc>
                  <a:txBody>
                    <a:bodyPr/>
                    <a:lstStyle/>
                    <a:p>
                      <a:pPr algn="ctr"/>
                      <a:endParaRPr lang="ja-JP" altLang="en-US" sz="1800" b="1" dirty="0"/>
                    </a:p>
                  </a:txBody>
                  <a:tcPr marL="91452" marR="91452" marT="45729" marB="45729" anchor="ctr">
                    <a:noFill/>
                  </a:tcPr>
                </a:tc>
                <a:tc>
                  <a:txBody>
                    <a:bodyPr/>
                    <a:lstStyle/>
                    <a:p>
                      <a:pPr algn="ctr"/>
                      <a:r>
                        <a:rPr lang="en-US" altLang="ja-JP" sz="1800" b="1" dirty="0"/>
                        <a:t>D</a:t>
                      </a:r>
                      <a:endParaRPr lang="ja-JP" altLang="en-US" sz="1800" b="1" dirty="0"/>
                    </a:p>
                  </a:txBody>
                  <a:tcPr marL="91452" marR="91452" marT="45729" marB="45729" anchor="c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利用目的、理由、使用額</a:t>
                      </a:r>
                    </a:p>
                  </a:txBody>
                  <a:tcPr marL="91452" marR="91452" marT="45729" marB="45729" anchor="ctr">
                    <a:noFill/>
                  </a:tcPr>
                </a:tc>
                <a:extLst>
                  <a:ext uri="{0D108BD9-81ED-4DB2-BD59-A6C34878D82A}">
                    <a16:rowId xmlns:a16="http://schemas.microsoft.com/office/drawing/2014/main" val="673840028"/>
                  </a:ext>
                </a:extLst>
              </a:tr>
              <a:tr h="701054">
                <a:tc>
                  <a:txBody>
                    <a:bodyPr/>
                    <a:lstStyle/>
                    <a:p>
                      <a:r>
                        <a:rPr kumimoji="1" lang="en-US" altLang="ja-JP" sz="2000" b="1" dirty="0"/>
                        <a:t>Q</a:t>
                      </a:r>
                      <a:r>
                        <a:rPr kumimoji="1" lang="ja-JP" altLang="en-US" sz="2000" b="1" dirty="0"/>
                        <a:t>６．</a:t>
                      </a:r>
                      <a:r>
                        <a:rPr kumimoji="1" lang="en-US" altLang="ja-JP" sz="2000" b="1" dirty="0"/>
                        <a:t>24</a:t>
                      </a:r>
                      <a:r>
                        <a:rPr kumimoji="1" lang="ja-JP" altLang="en-US" sz="2000" b="1" dirty="0"/>
                        <a:t>時間営業に対する意識</a:t>
                      </a:r>
                    </a:p>
                  </a:txBody>
                  <a:tcPr marL="91452" marR="91452" marT="45729" marB="45729" anchor="ctr"/>
                </a:tc>
                <a:tc>
                  <a:txBody>
                    <a:bodyPr/>
                    <a:lstStyle/>
                    <a:p>
                      <a:pPr algn="ctr"/>
                      <a:endParaRPr lang="ja-JP" altLang="en-US" sz="1800" b="1" dirty="0"/>
                    </a:p>
                  </a:txBody>
                  <a:tcPr marL="91452" marR="91452" marT="45729" marB="45729" anchor="ctr">
                    <a:noFill/>
                  </a:tcPr>
                </a:tc>
                <a:tc>
                  <a:txBody>
                    <a:bodyPr/>
                    <a:lstStyle/>
                    <a:p>
                      <a:pPr algn="ctr"/>
                      <a:r>
                        <a:rPr lang="en-US" altLang="ja-JP" sz="1800" b="1" dirty="0"/>
                        <a:t>B</a:t>
                      </a:r>
                      <a:endParaRPr lang="ja-JP" altLang="en-US" sz="1800" b="1" dirty="0"/>
                    </a:p>
                  </a:txBody>
                  <a:tcPr marL="91452" marR="91452" marT="45729" marB="45729" anchor="ctr">
                    <a:solidFill>
                      <a:srgbClr val="92D050"/>
                    </a:solidFill>
                  </a:tcPr>
                </a:tc>
                <a:tc>
                  <a:txBody>
                    <a:bodyPr/>
                    <a:lstStyle/>
                    <a:p>
                      <a:pPr algn="ctr"/>
                      <a:endParaRPr lang="ja-JP" altLang="en-US" sz="1800" b="1" dirty="0"/>
                    </a:p>
                  </a:txBody>
                  <a:tcPr marL="91452" marR="91452" marT="45729" marB="45729" anchor="ctr">
                    <a:noFill/>
                  </a:tcPr>
                </a:tc>
                <a:tc>
                  <a:txBody>
                    <a:bodyPr/>
                    <a:lstStyle/>
                    <a:p>
                      <a:pPr algn="ctr"/>
                      <a:endParaRPr lang="ja-JP" altLang="en-US" sz="1800" b="1" dirty="0"/>
                    </a:p>
                  </a:txBody>
                  <a:tcPr marL="91452" marR="91452" marT="45729" marB="45729" anchor="ctr">
                    <a:noFill/>
                  </a:tcPr>
                </a:tc>
                <a:tc>
                  <a:txBody>
                    <a:bodyPr/>
                    <a:lstStyle/>
                    <a:p>
                      <a:pPr algn="l"/>
                      <a:r>
                        <a:rPr kumimoji="1" lang="en-US" altLang="ja-JP" sz="2000" dirty="0"/>
                        <a:t>24</a:t>
                      </a:r>
                      <a:r>
                        <a:rPr kumimoji="1" lang="ja-JP" altLang="en-US" sz="2000" dirty="0"/>
                        <a:t>時間営業に賛成か反対か</a:t>
                      </a:r>
                    </a:p>
                  </a:txBody>
                  <a:tcPr marL="91452" marR="91452" marT="45729" marB="45729" anchor="ctr">
                    <a:noFill/>
                  </a:tcPr>
                </a:tc>
                <a:extLst>
                  <a:ext uri="{0D108BD9-81ED-4DB2-BD59-A6C34878D82A}">
                    <a16:rowId xmlns:a16="http://schemas.microsoft.com/office/drawing/2014/main" val="3982143793"/>
                  </a:ext>
                </a:extLst>
              </a:tr>
              <a:tr h="701054">
                <a:tc>
                  <a:txBody>
                    <a:bodyPr/>
                    <a:lstStyle/>
                    <a:p>
                      <a:r>
                        <a:rPr kumimoji="1" lang="en-US" altLang="ja-JP" sz="2000" b="1" dirty="0"/>
                        <a:t>Q</a:t>
                      </a:r>
                      <a:r>
                        <a:rPr kumimoji="1" lang="ja-JP" altLang="en-US" sz="2000" b="1" dirty="0"/>
                        <a:t>７．コンビニが与える自己と社会への影響</a:t>
                      </a:r>
                    </a:p>
                  </a:txBody>
                  <a:tcPr marL="91452" marR="91452" marT="45729" marB="45729" anchor="ctr"/>
                </a:tc>
                <a:tc>
                  <a:txBody>
                    <a:bodyPr/>
                    <a:lstStyle/>
                    <a:p>
                      <a:pPr algn="ctr"/>
                      <a:endParaRPr lang="ja-JP" altLang="en-US" sz="1800" b="1" dirty="0"/>
                    </a:p>
                  </a:txBody>
                  <a:tcPr marL="91452" marR="91452" marT="45729" marB="45729" anchor="ctr">
                    <a:noFill/>
                  </a:tcPr>
                </a:tc>
                <a:tc>
                  <a:txBody>
                    <a:bodyPr/>
                    <a:lstStyle/>
                    <a:p>
                      <a:pPr algn="ctr"/>
                      <a:endParaRPr lang="ja-JP" altLang="en-US" sz="1800" b="1" dirty="0"/>
                    </a:p>
                  </a:txBody>
                  <a:tcPr marL="91452" marR="91452" marT="45729" marB="45729" anchor="ctr">
                    <a:noFill/>
                  </a:tcPr>
                </a:tc>
                <a:tc>
                  <a:txBody>
                    <a:bodyPr/>
                    <a:lstStyle/>
                    <a:p>
                      <a:pPr algn="ctr"/>
                      <a:r>
                        <a:rPr lang="en-US" altLang="ja-JP" sz="1800" b="1" dirty="0"/>
                        <a:t>C</a:t>
                      </a:r>
                      <a:endParaRPr lang="ja-JP" altLang="en-US" sz="1800" b="1" dirty="0"/>
                    </a:p>
                  </a:txBody>
                  <a:tcPr marL="91452" marR="91452" marT="45729" marB="45729" anchor="ctr">
                    <a:solidFill>
                      <a:srgbClr val="009999"/>
                    </a:solidFill>
                  </a:tcPr>
                </a:tc>
                <a:tc>
                  <a:txBody>
                    <a:bodyPr/>
                    <a:lstStyle/>
                    <a:p>
                      <a:pPr algn="ctr"/>
                      <a:endParaRPr lang="ja-JP" altLang="en-US" sz="1800" b="1" dirty="0"/>
                    </a:p>
                  </a:txBody>
                  <a:tcPr marL="91452" marR="91452" marT="45729" marB="45729" anchor="ctr">
                    <a:noFill/>
                  </a:tcPr>
                </a:tc>
                <a:tc>
                  <a:txBody>
                    <a:bodyPr/>
                    <a:lstStyle/>
                    <a:p>
                      <a:pPr algn="l"/>
                      <a:r>
                        <a:rPr kumimoji="1" lang="ja-JP" altLang="en-US" sz="2000" dirty="0"/>
                        <a:t>個人的、社会的に利益があるかないか</a:t>
                      </a:r>
                      <a:endParaRPr kumimoji="1" lang="en-US" altLang="ja-JP" sz="2000" dirty="0"/>
                    </a:p>
                  </a:txBody>
                  <a:tcPr marL="91452" marR="91452" marT="45729" marB="45729" anchor="ctr">
                    <a:noFill/>
                  </a:tcPr>
                </a:tc>
                <a:extLst>
                  <a:ext uri="{0D108BD9-81ED-4DB2-BD59-A6C34878D82A}">
                    <a16:rowId xmlns:a16="http://schemas.microsoft.com/office/drawing/2014/main" val="4001959902"/>
                  </a:ext>
                </a:extLst>
              </a:tr>
              <a:tr h="701054">
                <a:tc>
                  <a:txBody>
                    <a:bodyPr/>
                    <a:lstStyle/>
                    <a:p>
                      <a:r>
                        <a:rPr kumimoji="1" lang="en-US" altLang="ja-JP" sz="2000" b="1" dirty="0"/>
                        <a:t>Q</a:t>
                      </a:r>
                      <a:r>
                        <a:rPr kumimoji="1" lang="ja-JP" altLang="en-US" sz="2000" b="1" dirty="0"/>
                        <a:t>８．</a:t>
                      </a:r>
                      <a:r>
                        <a:rPr kumimoji="1" lang="ja-JP" altLang="en-US" sz="2000" b="1" dirty="0">
                          <a:solidFill>
                            <a:schemeClr val="tx1"/>
                          </a:solidFill>
                        </a:rPr>
                        <a:t>自宅近辺のコンビニエンスストア</a:t>
                      </a:r>
                      <a:endParaRPr kumimoji="1" lang="ja-JP" altLang="en-US" sz="2000" b="1" dirty="0"/>
                    </a:p>
                  </a:txBody>
                  <a:tcPr marL="91452" marR="91452" marT="45729" marB="45729" anchor="ctr"/>
                </a:tc>
                <a:tc>
                  <a:txBody>
                    <a:bodyPr/>
                    <a:lstStyle/>
                    <a:p>
                      <a:pPr algn="ctr"/>
                      <a:endParaRPr lang="ja-JP" altLang="en-US" sz="1800" b="1" dirty="0"/>
                    </a:p>
                  </a:txBody>
                  <a:tcPr marL="91452" marR="91452" marT="45729" marB="45729" anchor="ctr">
                    <a:noFill/>
                  </a:tcPr>
                </a:tc>
                <a:tc>
                  <a:txBody>
                    <a:bodyPr/>
                    <a:lstStyle/>
                    <a:p>
                      <a:pPr algn="ctr"/>
                      <a:endParaRPr lang="ja-JP" altLang="en-US" sz="1800" b="1" dirty="0"/>
                    </a:p>
                  </a:txBody>
                  <a:tcPr marL="91452" marR="91452" marT="45729" marB="45729" anchor="ctr">
                    <a:noFill/>
                  </a:tcPr>
                </a:tc>
                <a:tc>
                  <a:txBody>
                    <a:bodyPr/>
                    <a:lstStyle/>
                    <a:p>
                      <a:pPr algn="ctr"/>
                      <a:r>
                        <a:rPr lang="en-US" altLang="ja-JP" sz="1800" b="1" dirty="0"/>
                        <a:t>C</a:t>
                      </a:r>
                      <a:endParaRPr lang="ja-JP" altLang="en-US" sz="1800" b="1" dirty="0"/>
                    </a:p>
                  </a:txBody>
                  <a:tcPr marL="91452" marR="91452" marT="45729" marB="45729" anchor="ctr">
                    <a:solidFill>
                      <a:srgbClr val="009999"/>
                    </a:solidFill>
                  </a:tcPr>
                </a:tc>
                <a:tc>
                  <a:txBody>
                    <a:bodyPr/>
                    <a:lstStyle/>
                    <a:p>
                      <a:pPr algn="ctr"/>
                      <a:endParaRPr lang="ja-JP" altLang="en-US" sz="1800" b="1" dirty="0"/>
                    </a:p>
                  </a:txBody>
                  <a:tcPr marL="91452" marR="91452" marT="45729" marB="45729" anchor="ctr">
                    <a:noFill/>
                  </a:tcPr>
                </a:tc>
                <a:tc>
                  <a:txBody>
                    <a:bodyPr/>
                    <a:lstStyle/>
                    <a:p>
                      <a:pPr algn="l"/>
                      <a:r>
                        <a:rPr kumimoji="1" lang="ja-JP" altLang="en-US" sz="2000" dirty="0"/>
                        <a:t>光、臭気、イメージ、交通量、騒音の悪影響</a:t>
                      </a:r>
                    </a:p>
                  </a:txBody>
                  <a:tcPr marL="91452" marR="91452" marT="45729" marB="45729" anchor="ctr">
                    <a:noFill/>
                  </a:tcPr>
                </a:tc>
                <a:extLst>
                  <a:ext uri="{0D108BD9-81ED-4DB2-BD59-A6C34878D82A}">
                    <a16:rowId xmlns:a16="http://schemas.microsoft.com/office/drawing/2014/main" val="3203140076"/>
                  </a:ext>
                </a:extLst>
              </a:tr>
              <a:tr h="494973">
                <a:tc>
                  <a:txBody>
                    <a:bodyPr/>
                    <a:lstStyle/>
                    <a:p>
                      <a:r>
                        <a:rPr kumimoji="1" lang="en-US" altLang="ja-JP" sz="2000" b="1" dirty="0"/>
                        <a:t>Q</a:t>
                      </a:r>
                      <a:r>
                        <a:rPr kumimoji="1" lang="ja-JP" altLang="en-US" sz="2000" b="1" dirty="0"/>
                        <a:t>９．</a:t>
                      </a:r>
                      <a:r>
                        <a:rPr kumimoji="1" lang="ja-JP" altLang="en-US" sz="2000" b="1" dirty="0">
                          <a:solidFill>
                            <a:schemeClr val="tx1"/>
                          </a:solidFill>
                        </a:rPr>
                        <a:t>基礎情報</a:t>
                      </a:r>
                      <a:endParaRPr kumimoji="1" lang="ja-JP" altLang="en-US" sz="2000" b="1" dirty="0"/>
                    </a:p>
                  </a:txBody>
                  <a:tcPr marL="91452" marR="91452" marT="45729" marB="45729" anchor="ctr"/>
                </a:tc>
                <a:tc>
                  <a:txBody>
                    <a:bodyPr/>
                    <a:lstStyle/>
                    <a:p>
                      <a:pPr algn="ctr"/>
                      <a:endParaRPr lang="ja-JP" altLang="en-US" sz="1800" b="1" dirty="0"/>
                    </a:p>
                  </a:txBody>
                  <a:tcPr marL="91452" marR="91452" marT="45729" marB="45729" anchor="ctr">
                    <a:noFill/>
                  </a:tcPr>
                </a:tc>
                <a:tc>
                  <a:txBody>
                    <a:bodyPr/>
                    <a:lstStyle/>
                    <a:p>
                      <a:pPr algn="ctr"/>
                      <a:endParaRPr lang="ja-JP" altLang="en-US" sz="1800" b="1" dirty="0"/>
                    </a:p>
                  </a:txBody>
                  <a:tcPr marL="91452" marR="91452" marT="45729" marB="45729" anchor="ctr">
                    <a:noFill/>
                  </a:tcPr>
                </a:tc>
                <a:tc>
                  <a:txBody>
                    <a:bodyPr/>
                    <a:lstStyle/>
                    <a:p>
                      <a:pPr algn="ctr"/>
                      <a:endParaRPr lang="ja-JP" altLang="en-US" sz="1800" b="1" dirty="0"/>
                    </a:p>
                  </a:txBody>
                  <a:tcPr marL="91452" marR="91452" marT="45729" marB="45729" anchor="ctr">
                    <a:noFill/>
                  </a:tcPr>
                </a:tc>
                <a:tc>
                  <a:txBody>
                    <a:bodyPr/>
                    <a:lstStyle/>
                    <a:p>
                      <a:pPr algn="ctr"/>
                      <a:r>
                        <a:rPr lang="en-US" altLang="ja-JP" sz="1800" b="1" dirty="0"/>
                        <a:t>D</a:t>
                      </a:r>
                      <a:endParaRPr lang="ja-JP" altLang="en-US" sz="1800" b="1" dirty="0"/>
                    </a:p>
                  </a:txBody>
                  <a:tcPr marL="91452" marR="91452" marT="45729" marB="45729" anchor="ctr">
                    <a:solidFill>
                      <a:srgbClr val="FFCC00"/>
                    </a:solidFill>
                  </a:tcPr>
                </a:tc>
                <a:tc>
                  <a:txBody>
                    <a:bodyPr/>
                    <a:lstStyle/>
                    <a:p>
                      <a:pPr algn="l"/>
                      <a:r>
                        <a:rPr kumimoji="1" lang="ja-JP" altLang="en-US" sz="2000" dirty="0"/>
                        <a:t>居住形態、生活スタイル</a:t>
                      </a:r>
                    </a:p>
                  </a:txBody>
                  <a:tcPr marL="91452" marR="91452" marT="45729" marB="45729" anchor="ctr">
                    <a:noFill/>
                  </a:tcPr>
                </a:tc>
                <a:extLst>
                  <a:ext uri="{0D108BD9-81ED-4DB2-BD59-A6C34878D82A}">
                    <a16:rowId xmlns:a16="http://schemas.microsoft.com/office/drawing/2014/main" val="3279889808"/>
                  </a:ext>
                </a:extLst>
              </a:tr>
            </a:tbl>
          </a:graphicData>
        </a:graphic>
      </p:graphicFrame>
      <p:sp>
        <p:nvSpPr>
          <p:cNvPr id="10321" name="正方形/長方形 1"/>
          <p:cNvSpPr>
            <a:spLocks noChangeArrowheads="1"/>
          </p:cNvSpPr>
          <p:nvPr/>
        </p:nvSpPr>
        <p:spPr bwMode="auto">
          <a:xfrm>
            <a:off x="323850" y="6351588"/>
            <a:ext cx="648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：目的</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1-2  </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：目的</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1-3</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：目的</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2-1</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目的</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2-2</a:t>
            </a:r>
            <a:endParaRPr kumimoji="1" lang="ja-JP"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99C13ADF-35A4-407A-B12E-07B053F41041}"/>
              </a:ext>
            </a:extLst>
          </p:cNvPr>
          <p:cNvSpPr/>
          <p:nvPr/>
        </p:nvSpPr>
        <p:spPr>
          <a:xfrm>
            <a:off x="264132" y="6381367"/>
            <a:ext cx="343713" cy="364006"/>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Arial"/>
                <a:ea typeface="ＭＳ Ｐゴシック"/>
                <a:cs typeface="+mn-cs"/>
              </a:rPr>
              <a:t>A</a:t>
            </a: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正方形/長方形 10">
            <a:extLst>
              <a:ext uri="{FF2B5EF4-FFF2-40B4-BE49-F238E27FC236}">
                <a16:creationId xmlns:a16="http://schemas.microsoft.com/office/drawing/2014/main" id="{89181C9C-FCE0-427D-96B6-E1BCB95AA9D9}"/>
              </a:ext>
            </a:extLst>
          </p:cNvPr>
          <p:cNvSpPr/>
          <p:nvPr/>
        </p:nvSpPr>
        <p:spPr>
          <a:xfrm>
            <a:off x="1746294" y="6381367"/>
            <a:ext cx="343713" cy="364006"/>
          </a:xfrm>
          <a:prstGeom prst="rect">
            <a:avLst/>
          </a:prstGeom>
          <a:solidFill>
            <a:srgbClr val="99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Arial"/>
                <a:ea typeface="ＭＳ Ｐゴシック"/>
                <a:cs typeface="+mn-cs"/>
              </a:rPr>
              <a:t>B</a:t>
            </a: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正方形/長方形 11">
            <a:extLst>
              <a:ext uri="{FF2B5EF4-FFF2-40B4-BE49-F238E27FC236}">
                <a16:creationId xmlns:a16="http://schemas.microsoft.com/office/drawing/2014/main" id="{2CD5344E-3501-40FB-B6AC-4D57D96CC02D}"/>
              </a:ext>
            </a:extLst>
          </p:cNvPr>
          <p:cNvSpPr/>
          <p:nvPr/>
        </p:nvSpPr>
        <p:spPr>
          <a:xfrm>
            <a:off x="3228456" y="6381367"/>
            <a:ext cx="343713" cy="364006"/>
          </a:xfrm>
          <a:prstGeom prst="rect">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Arial"/>
                <a:ea typeface="ＭＳ Ｐゴシック"/>
                <a:cs typeface="+mn-cs"/>
              </a:rPr>
              <a:t>C</a:t>
            </a: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3" name="正方形/長方形 12">
            <a:extLst>
              <a:ext uri="{FF2B5EF4-FFF2-40B4-BE49-F238E27FC236}">
                <a16:creationId xmlns:a16="http://schemas.microsoft.com/office/drawing/2014/main" id="{1E4C4C1B-BDB0-4402-B7FE-39AB12C0208F}"/>
              </a:ext>
            </a:extLst>
          </p:cNvPr>
          <p:cNvSpPr/>
          <p:nvPr/>
        </p:nvSpPr>
        <p:spPr>
          <a:xfrm>
            <a:off x="4672527" y="6381367"/>
            <a:ext cx="343713" cy="364006"/>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Arial"/>
                <a:ea typeface="ＭＳ Ｐゴシック"/>
                <a:cs typeface="+mn-cs"/>
              </a:rPr>
              <a:t>D</a:t>
            </a: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 name="四角形: 角を丸くする 13">
            <a:extLst>
              <a:ext uri="{FF2B5EF4-FFF2-40B4-BE49-F238E27FC236}">
                <a16:creationId xmlns:a16="http://schemas.microsoft.com/office/drawing/2014/main" id="{0A0228FB-DAEA-4133-8FDD-0668D3E2D726}"/>
              </a:ext>
            </a:extLst>
          </p:cNvPr>
          <p:cNvSpPr/>
          <p:nvPr/>
        </p:nvSpPr>
        <p:spPr>
          <a:xfrm>
            <a:off x="5373797" y="3741708"/>
            <a:ext cx="3129971" cy="613251"/>
          </a:xfrm>
          <a:prstGeom prst="round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43B67331-B412-4332-9EA8-75A7C2C890AC}"/>
              </a:ext>
            </a:extLst>
          </p:cNvPr>
          <p:cNvSpPr/>
          <p:nvPr/>
        </p:nvSpPr>
        <p:spPr>
          <a:xfrm>
            <a:off x="468313" y="1761837"/>
            <a:ext cx="2964324" cy="1916407"/>
          </a:xfrm>
          <a:prstGeom prst="round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2942242"/>
      </p:ext>
    </p:extLst>
  </p:cSld>
  <p:clrMapOvr>
    <a:masterClrMapping/>
  </p:clrMapOvr>
  <p:transition spd="slow" advTm="85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flipH="1">
            <a:off x="541904" y="1628800"/>
            <a:ext cx="7990536" cy="4824536"/>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pic>
        <p:nvPicPr>
          <p:cNvPr id="1038" name="Picture 14" descr="ãã»ãã³ãã®ç»åæ¤ç´¢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5" y="5232053"/>
            <a:ext cx="1589786" cy="1589787"/>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2"/>
          <p:cNvGrpSpPr>
            <a:grpSpLocks/>
          </p:cNvGrpSpPr>
          <p:nvPr/>
        </p:nvGrpSpPr>
        <p:grpSpPr bwMode="auto">
          <a:xfrm>
            <a:off x="0" y="-26988"/>
            <a:ext cx="9180513" cy="981076"/>
            <a:chOff x="0" y="0"/>
            <a:chExt cx="5760" cy="618"/>
          </a:xfrm>
        </p:grpSpPr>
        <p:sp>
          <p:nvSpPr>
            <p:cNvPr id="32"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33"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grpSp>
      <p:sp>
        <p:nvSpPr>
          <p:cNvPr id="34"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r>
              <a:rPr lang="ja-JP" altLang="en-US" sz="4000" kern="0" dirty="0" smtClean="0">
                <a:solidFill>
                  <a:schemeClr val="bg1"/>
                </a:solidFill>
              </a:rPr>
              <a:t>背景　</a:t>
            </a:r>
            <a:r>
              <a:rPr lang="ja-JP" altLang="en-US" sz="2800" kern="0" dirty="0" smtClean="0">
                <a:solidFill>
                  <a:schemeClr val="bg1"/>
                </a:solidFill>
              </a:rPr>
              <a:t>東大阪市の事例</a:t>
            </a:r>
            <a:endParaRPr lang="ja-JP" altLang="en-US" sz="3200" kern="0" dirty="0">
              <a:solidFill>
                <a:schemeClr val="bg1"/>
              </a:solidFill>
            </a:endParaRPr>
          </a:p>
        </p:txBody>
      </p:sp>
      <p:sp>
        <p:nvSpPr>
          <p:cNvPr id="5" name="テキスト ボックス 4"/>
          <p:cNvSpPr txBox="1"/>
          <p:nvPr/>
        </p:nvSpPr>
        <p:spPr>
          <a:xfrm>
            <a:off x="395536" y="1269122"/>
            <a:ext cx="4608512" cy="954107"/>
          </a:xfrm>
          <a:prstGeom prst="rect">
            <a:avLst/>
          </a:prstGeom>
          <a:noFill/>
          <a:ln w="28575">
            <a:solidFill>
              <a:srgbClr val="FF9900"/>
            </a:solidFill>
          </a:ln>
        </p:spPr>
        <p:txBody>
          <a:bodyPr wrap="square" rtlCol="0">
            <a:spAutoFit/>
          </a:bodyPr>
          <a:lstStyle/>
          <a:p>
            <a:r>
              <a:rPr kumimoji="1" lang="ja-JP" altLang="en-US" sz="2800" dirty="0" smtClean="0">
                <a:latin typeface="+mj-ea"/>
                <a:ea typeface="+mj-ea"/>
              </a:rPr>
              <a:t>東大阪市のセブンイレブンが</a:t>
            </a:r>
            <a:endParaRPr kumimoji="1" lang="en-US" altLang="ja-JP" sz="2800" dirty="0" smtClean="0">
              <a:latin typeface="+mj-ea"/>
              <a:ea typeface="+mj-ea"/>
            </a:endParaRPr>
          </a:p>
          <a:p>
            <a:r>
              <a:rPr kumimoji="1" lang="en-US" altLang="ja-JP" sz="2800" dirty="0" smtClean="0">
                <a:latin typeface="+mj-ea"/>
                <a:ea typeface="+mj-ea"/>
              </a:rPr>
              <a:t>24</a:t>
            </a:r>
            <a:r>
              <a:rPr kumimoji="1" lang="ja-JP" altLang="en-US" sz="2800" dirty="0" smtClean="0">
                <a:latin typeface="+mj-ea"/>
                <a:ea typeface="+mj-ea"/>
              </a:rPr>
              <a:t>時間営業を停止</a:t>
            </a:r>
            <a:endParaRPr kumimoji="1" lang="ja-JP" altLang="en-US" sz="2800" dirty="0">
              <a:latin typeface="+mj-ea"/>
              <a:ea typeface="+mj-ea"/>
            </a:endParaRPr>
          </a:p>
        </p:txBody>
      </p:sp>
      <p:sp>
        <p:nvSpPr>
          <p:cNvPr id="6" name="円形吹き出し 5"/>
          <p:cNvSpPr/>
          <p:nvPr/>
        </p:nvSpPr>
        <p:spPr>
          <a:xfrm>
            <a:off x="2510549" y="2522598"/>
            <a:ext cx="3182044" cy="864096"/>
          </a:xfrm>
          <a:prstGeom prst="wedgeEllipseCallout">
            <a:avLst>
              <a:gd name="adj1" fmla="val -82995"/>
              <a:gd name="adj2" fmla="val 59112"/>
            </a:avLst>
          </a:prstGeom>
          <a:noFill/>
          <a:ln w="127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人足らず</a:t>
            </a:r>
            <a:r>
              <a:rPr kumimoji="1" lang="ja-JP" altLang="en-US" sz="2800" b="1" dirty="0" smtClean="0">
                <a:solidFill>
                  <a:srgbClr val="FF6600"/>
                </a:solidFill>
              </a:rPr>
              <a:t>倒れる</a:t>
            </a:r>
            <a:endParaRPr kumimoji="1" lang="ja-JP" altLang="en-US" sz="2800" b="1" dirty="0">
              <a:solidFill>
                <a:srgbClr val="FF6600"/>
              </a:solidFill>
            </a:endParaRPr>
          </a:p>
        </p:txBody>
      </p:sp>
      <p:sp>
        <p:nvSpPr>
          <p:cNvPr id="18" name="テキスト ボックス 17"/>
          <p:cNvSpPr txBox="1"/>
          <p:nvPr/>
        </p:nvSpPr>
        <p:spPr>
          <a:xfrm>
            <a:off x="3642782" y="5791780"/>
            <a:ext cx="4608512" cy="954107"/>
          </a:xfrm>
          <a:prstGeom prst="rect">
            <a:avLst/>
          </a:prstGeom>
          <a:noFill/>
          <a:ln w="28575">
            <a:solidFill>
              <a:srgbClr val="FF9900"/>
            </a:solidFill>
          </a:ln>
        </p:spPr>
        <p:txBody>
          <a:bodyPr wrap="square" rtlCol="0">
            <a:spAutoFit/>
          </a:bodyPr>
          <a:lstStyle/>
          <a:p>
            <a:r>
              <a:rPr kumimoji="1" lang="ja-JP" altLang="en-US" sz="2800" dirty="0" smtClean="0"/>
              <a:t>セブンイレブン</a:t>
            </a:r>
            <a:r>
              <a:rPr lang="ja-JP" altLang="en-US" sz="2800" dirty="0" smtClean="0"/>
              <a:t>は</a:t>
            </a:r>
            <a:r>
              <a:rPr kumimoji="1" lang="en-US" altLang="ja-JP" sz="2800" dirty="0" smtClean="0"/>
              <a:t>24</a:t>
            </a:r>
            <a:r>
              <a:rPr kumimoji="1" lang="ja-JP" altLang="en-US" sz="2800" dirty="0" smtClean="0"/>
              <a:t>時間営業の原則を変えず</a:t>
            </a:r>
            <a:endParaRPr kumimoji="1" lang="ja-JP" altLang="en-US" sz="2800" dirty="0"/>
          </a:p>
        </p:txBody>
      </p:sp>
      <p:sp>
        <p:nvSpPr>
          <p:cNvPr id="13" name="円形吹き出し 12"/>
          <p:cNvSpPr/>
          <p:nvPr/>
        </p:nvSpPr>
        <p:spPr>
          <a:xfrm>
            <a:off x="3995936" y="4513248"/>
            <a:ext cx="3312368" cy="1220511"/>
          </a:xfrm>
          <a:prstGeom prst="wedgeEllipseCallout">
            <a:avLst>
              <a:gd name="adj1" fmla="val 71377"/>
              <a:gd name="adj2" fmla="val -47627"/>
            </a:avLst>
          </a:prstGeom>
          <a:solidFill>
            <a:srgbClr val="404040"/>
          </a:solidFill>
          <a:ln w="571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bg1"/>
                </a:solidFill>
              </a:rPr>
              <a:t>お客様の</a:t>
            </a:r>
            <a:r>
              <a:rPr lang="ja-JP" altLang="en-US" sz="2800" b="1" dirty="0" smtClean="0">
                <a:solidFill>
                  <a:srgbClr val="FF6600"/>
                </a:solidFill>
              </a:rPr>
              <a:t>利便性が大事</a:t>
            </a:r>
            <a:endParaRPr kumimoji="1" lang="ja-JP" altLang="en-US" sz="2800" b="1" dirty="0">
              <a:solidFill>
                <a:srgbClr val="FF6600"/>
              </a:solidFill>
            </a:endParaRPr>
          </a:p>
        </p:txBody>
      </p:sp>
      <p:sp>
        <p:nvSpPr>
          <p:cNvPr id="14" name="爆発 1 13"/>
          <p:cNvSpPr/>
          <p:nvPr/>
        </p:nvSpPr>
        <p:spPr>
          <a:xfrm>
            <a:off x="3288372" y="3314324"/>
            <a:ext cx="2795796" cy="1198924"/>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bg1"/>
                </a:solidFill>
                <a:latin typeface="+mj-ea"/>
                <a:ea typeface="+mj-ea"/>
              </a:rPr>
              <a:t>V</a:t>
            </a:r>
            <a:r>
              <a:rPr lang="en-US" altLang="ja-JP" sz="3600" dirty="0">
                <a:solidFill>
                  <a:schemeClr val="bg1"/>
                </a:solidFill>
                <a:latin typeface="+mj-ea"/>
                <a:ea typeface="+mj-ea"/>
              </a:rPr>
              <a:t>S</a:t>
            </a:r>
            <a:endParaRPr kumimoji="1" lang="ja-JP" altLang="en-US" sz="3600" dirty="0">
              <a:solidFill>
                <a:schemeClr val="bg1"/>
              </a:solidFill>
              <a:latin typeface="+mj-ea"/>
              <a:ea typeface="+mj-ea"/>
            </a:endParaRPr>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829">
            <a:off x="4776137" y="2344021"/>
            <a:ext cx="4405852" cy="591181"/>
          </a:xfrm>
          <a:prstGeom prst="rect">
            <a:avLst/>
          </a:prstGeom>
        </p:spPr>
      </p:pic>
      <p:pic>
        <p:nvPicPr>
          <p:cNvPr id="1030" name="Picture 6" descr="バイト疲れのイラスト（男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44" y="2457074"/>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5930522" y="1009170"/>
            <a:ext cx="3213478" cy="369332"/>
          </a:xfrm>
          <a:prstGeom prst="rect">
            <a:avLst/>
          </a:prstGeom>
          <a:noFill/>
        </p:spPr>
        <p:txBody>
          <a:bodyPr wrap="square" rtlCol="0">
            <a:spAutoFit/>
          </a:bodyPr>
          <a:lstStyle/>
          <a:p>
            <a:r>
              <a:rPr kumimoji="1" lang="ja-JP" altLang="en-US" dirty="0" smtClean="0"/>
              <a:t>朝日新聞 </a:t>
            </a:r>
            <a:r>
              <a:rPr kumimoji="1" lang="en-US" altLang="ja-JP" dirty="0" smtClean="0"/>
              <a:t>2019.2.21 </a:t>
            </a:r>
            <a:r>
              <a:rPr lang="ja-JP" altLang="en-US" dirty="0" smtClean="0"/>
              <a:t>朝刊 </a:t>
            </a:r>
            <a:r>
              <a:rPr lang="en-US" altLang="ja-JP" dirty="0" smtClean="0"/>
              <a:t>p9</a:t>
            </a:r>
            <a:endParaRPr kumimoji="1" lang="ja-JP" altLang="en-US" dirty="0"/>
          </a:p>
        </p:txBody>
      </p:sp>
      <p:sp>
        <p:nvSpPr>
          <p:cNvPr id="22" name="円形吹き出し 21"/>
          <p:cNvSpPr/>
          <p:nvPr/>
        </p:nvSpPr>
        <p:spPr>
          <a:xfrm>
            <a:off x="312060" y="-747973"/>
            <a:ext cx="3856897" cy="650244"/>
          </a:xfrm>
          <a:prstGeom prst="wedgeEllipseCallout">
            <a:avLst>
              <a:gd name="adj1" fmla="val 103037"/>
              <a:gd name="adj2" fmla="val -5098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smtClean="0">
                <a:solidFill>
                  <a:schemeClr val="tx1"/>
                </a:solidFill>
              </a:rPr>
              <a:t>違約金は</a:t>
            </a:r>
            <a:r>
              <a:rPr kumimoji="1" lang="en-US" altLang="ja-JP" sz="2800" b="1" dirty="0" smtClean="0">
                <a:solidFill>
                  <a:srgbClr val="FF6600"/>
                </a:solidFill>
              </a:rPr>
              <a:t>1700</a:t>
            </a:r>
            <a:r>
              <a:rPr kumimoji="1" lang="ja-JP" altLang="en-US" sz="2800" b="1" dirty="0" smtClean="0">
                <a:solidFill>
                  <a:srgbClr val="FF6600"/>
                </a:solidFill>
              </a:rPr>
              <a:t>万円</a:t>
            </a:r>
            <a:endParaRPr kumimoji="1" lang="ja-JP" altLang="en-US" b="1" dirty="0">
              <a:solidFill>
                <a:srgbClr val="FF6600"/>
              </a:solidFill>
            </a:endParaRPr>
          </a:p>
        </p:txBody>
      </p:sp>
      <p:pic>
        <p:nvPicPr>
          <p:cNvPr id="1032" name="Picture 8" descr="スーツを着たおじさん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103" y="4019258"/>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10" descr="「セブン」の画像検索結果"/>
          <p:cNvSpPr>
            <a:spLocks noChangeAspect="1" noChangeArrowheads="1"/>
          </p:cNvSpPr>
          <p:nvPr/>
        </p:nvSpPr>
        <p:spPr bwMode="auto">
          <a:xfrm>
            <a:off x="155574" y="-1591797"/>
            <a:ext cx="1752129" cy="17521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86598">
            <a:off x="1946578" y="3434848"/>
            <a:ext cx="619651" cy="3359159"/>
          </a:xfrm>
          <a:prstGeom prst="rect">
            <a:avLst/>
          </a:prstGeom>
        </p:spPr>
      </p:pic>
      <p:sp>
        <p:nvSpPr>
          <p:cNvPr id="20" name="テキスト ボックス 19"/>
          <p:cNvSpPr txBox="1"/>
          <p:nvPr/>
        </p:nvSpPr>
        <p:spPr>
          <a:xfrm>
            <a:off x="5926053" y="1336249"/>
            <a:ext cx="3213478" cy="369332"/>
          </a:xfrm>
          <a:prstGeom prst="rect">
            <a:avLst/>
          </a:prstGeom>
          <a:noFill/>
        </p:spPr>
        <p:txBody>
          <a:bodyPr wrap="square" rtlCol="0">
            <a:spAutoFit/>
          </a:bodyPr>
          <a:lstStyle/>
          <a:p>
            <a:r>
              <a:rPr kumimoji="1" lang="ja-JP" altLang="en-US" dirty="0" smtClean="0"/>
              <a:t>朝日新聞 </a:t>
            </a:r>
            <a:r>
              <a:rPr kumimoji="1" lang="en-US" altLang="ja-JP" dirty="0" smtClean="0"/>
              <a:t>2019.2.28 </a:t>
            </a:r>
            <a:r>
              <a:rPr lang="ja-JP" altLang="en-US" dirty="0" smtClean="0"/>
              <a:t>朝刊 </a:t>
            </a:r>
            <a:r>
              <a:rPr lang="en-US" altLang="ja-JP" dirty="0" smtClean="0"/>
              <a:t>p39</a:t>
            </a:r>
            <a:endParaRPr kumimoji="1" lang="ja-JP" altLang="en-US" dirty="0"/>
          </a:p>
        </p:txBody>
      </p:sp>
      <p:sp>
        <p:nvSpPr>
          <p:cNvPr id="21" name="スライド番号プレースホルダー 2">
            <a:extLst>
              <a:ext uri="{FF2B5EF4-FFF2-40B4-BE49-F238E27FC236}">
                <a16:creationId xmlns:a16="http://schemas.microsoft.com/office/drawing/2014/main" id="{7B618935-2E2D-43A6-85FC-F2934400B72C}"/>
              </a:ext>
            </a:extLst>
          </p:cNvPr>
          <p:cNvSpPr>
            <a:spLocks noGrp="1"/>
          </p:cNvSpPr>
          <p:nvPr>
            <p:ph type="sldNum" sz="quarter" idx="12"/>
          </p:nvPr>
        </p:nvSpPr>
        <p:spPr>
          <a:xfrm>
            <a:off x="6843980" y="61569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ja-JP" noProof="0" dirty="0" smtClean="0">
                <a:solidFill>
                  <a:srgbClr val="000000"/>
                </a:solidFill>
              </a:rPr>
              <a:t>4</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426291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39688"/>
            <a:ext cx="9144000" cy="1052513"/>
            <a:chOff x="0" y="0"/>
            <a:chExt cx="5760" cy="663"/>
          </a:xfrm>
        </p:grpSpPr>
        <p:sp>
          <p:nvSpPr>
            <p:cNvPr id="9231" name="Rectangle 3"/>
            <p:cNvSpPr>
              <a:spLocks noChangeArrowheads="1"/>
            </p:cNvSpPr>
            <p:nvPr/>
          </p:nvSpPr>
          <p:spPr bwMode="auto">
            <a:xfrm>
              <a:off x="0" y="0"/>
              <a:ext cx="5760" cy="663"/>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232" name="Rectangle 4"/>
            <p:cNvSpPr>
              <a:spLocks noChangeArrowheads="1"/>
            </p:cNvSpPr>
            <p:nvPr/>
          </p:nvSpPr>
          <p:spPr bwMode="auto">
            <a:xfrm>
              <a:off x="0" y="0"/>
              <a:ext cx="295" cy="663"/>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9219" name="Rectangle 5"/>
          <p:cNvSpPr>
            <a:spLocks noGrp="1" noChangeArrowheads="1"/>
          </p:cNvSpPr>
          <p:nvPr>
            <p:ph type="title"/>
          </p:nvPr>
        </p:nvSpPr>
        <p:spPr>
          <a:xfrm>
            <a:off x="698500" y="82550"/>
            <a:ext cx="8229600" cy="863600"/>
          </a:xfrm>
        </p:spPr>
        <p:txBody>
          <a:bodyPr/>
          <a:lstStyle/>
          <a:p>
            <a:pPr eaLnBrk="1" hangingPunct="1"/>
            <a:r>
              <a:rPr lang="ja-JP" altLang="en-US" sz="4000" dirty="0" smtClean="0">
                <a:solidFill>
                  <a:schemeClr val="bg1"/>
                </a:solidFill>
              </a:rPr>
              <a:t>調査方法　</a:t>
            </a:r>
            <a:r>
              <a:rPr lang="en-US" altLang="ja-JP" sz="2800" dirty="0" smtClean="0">
                <a:solidFill>
                  <a:schemeClr val="bg1"/>
                </a:solidFill>
              </a:rPr>
              <a:t>3</a:t>
            </a:r>
            <a:r>
              <a:rPr lang="en-US" altLang="ja-JP" sz="2800" dirty="0">
                <a:solidFill>
                  <a:schemeClr val="bg1"/>
                </a:solidFill>
              </a:rPr>
              <a:t>.</a:t>
            </a:r>
            <a:r>
              <a:rPr lang="ja-JP" altLang="en-US" sz="2800" dirty="0">
                <a:solidFill>
                  <a:schemeClr val="bg1"/>
                </a:solidFill>
              </a:rPr>
              <a:t>ヒアリング調査</a:t>
            </a:r>
          </a:p>
        </p:txBody>
      </p:sp>
      <p:sp>
        <p:nvSpPr>
          <p:cNvPr id="9220" name="スライド番号プレースホルダー 2"/>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10230F-B421-4FCE-A2CC-33CFD962DAF6}" type="slidenum">
              <a:rPr kumimoji="1" lang="ja-JP"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nvGrpSpPr>
          <p:cNvPr id="9221" name="グループ化 14"/>
          <p:cNvGrpSpPr>
            <a:grpSpLocks/>
          </p:cNvGrpSpPr>
          <p:nvPr/>
        </p:nvGrpSpPr>
        <p:grpSpPr bwMode="auto">
          <a:xfrm>
            <a:off x="625476" y="1256659"/>
            <a:ext cx="7893047" cy="856326"/>
            <a:chOff x="2052368" y="1809821"/>
            <a:chExt cx="7830135" cy="696624"/>
          </a:xfrm>
        </p:grpSpPr>
        <p:sp>
          <p:nvSpPr>
            <p:cNvPr id="16" name="正方形/長方形 15">
              <a:extLst>
                <a:ext uri="{FF2B5EF4-FFF2-40B4-BE49-F238E27FC236}">
                  <a16:creationId xmlns:a16="http://schemas.microsoft.com/office/drawing/2014/main" id="{B70F2DAA-D4D9-4974-BD83-76F8897CEA24}"/>
                </a:ext>
              </a:extLst>
            </p:cNvPr>
            <p:cNvSpPr/>
            <p:nvPr/>
          </p:nvSpPr>
          <p:spPr>
            <a:xfrm>
              <a:off x="2052368" y="1809821"/>
              <a:ext cx="959981" cy="461367"/>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i="0" u="none" strike="noStrike" kern="1200" cap="none" spc="0" normalizeH="0" baseline="0" noProof="0" dirty="0">
                  <a:ln>
                    <a:noFill/>
                  </a:ln>
                  <a:solidFill>
                    <a:schemeClr val="bg1"/>
                  </a:solidFill>
                  <a:effectLst/>
                  <a:uLnTx/>
                  <a:uFillTx/>
                  <a:latin typeface="Arial"/>
                  <a:ea typeface="ＭＳ Ｐゴシック"/>
                  <a:cs typeface="+mn-cs"/>
                </a:rPr>
                <a:t>方法</a:t>
              </a:r>
              <a:endParaRPr kumimoji="1" lang="ja-JP" altLang="en-US" sz="1400" i="0" u="none" strike="noStrike" kern="1200" cap="none" spc="0" normalizeH="0" baseline="0" noProof="0" dirty="0">
                <a:ln>
                  <a:noFill/>
                </a:ln>
                <a:solidFill>
                  <a:schemeClr val="bg1"/>
                </a:solidFill>
                <a:effectLst/>
                <a:uLnTx/>
                <a:uFillTx/>
                <a:latin typeface="Arial"/>
                <a:ea typeface="ＭＳ Ｐゴシック"/>
                <a:cs typeface="+mn-cs"/>
              </a:endParaRPr>
            </a:p>
          </p:txBody>
        </p:sp>
        <p:sp>
          <p:nvSpPr>
            <p:cNvPr id="9230" name="テキスト ボックス 16"/>
            <p:cNvSpPr txBox="1">
              <a:spLocks noChangeArrowheads="1"/>
            </p:cNvSpPr>
            <p:nvPr/>
          </p:nvSpPr>
          <p:spPr bwMode="auto">
            <a:xfrm>
              <a:off x="3175486" y="1830426"/>
              <a:ext cx="6707017" cy="67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tab pos="898525" algn="l"/>
                </a:tabLst>
                <a:defRPr/>
              </a:pPr>
              <a:r>
                <a:rPr kumimoji="1" lang="ja-JP" altLang="ja-JP" sz="2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つくば市内のコンビニ</a:t>
              </a:r>
              <a:r>
                <a:rPr kumimoji="1" lang="en-US" altLang="ja-JP" sz="2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10</a:t>
              </a:r>
              <a:r>
                <a:rPr kumimoji="1" lang="ja-JP" altLang="ja-JP" sz="2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店舗</a:t>
              </a:r>
              <a:r>
                <a:rPr kumimoji="1" lang="ja-JP" altLang="en-US" sz="2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に</a:t>
              </a:r>
              <a:r>
                <a:rPr kumimoji="1" lang="en-US" altLang="ja-JP" sz="2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5~10</a:t>
              </a:r>
              <a:r>
                <a:rPr kumimoji="1" lang="ja-JP" altLang="en-US" sz="2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分でヒアリング調査実施</a:t>
              </a:r>
            </a:p>
          </p:txBody>
        </p:sp>
      </p:grpSp>
      <p:grpSp>
        <p:nvGrpSpPr>
          <p:cNvPr id="9222" name="グループ化 3"/>
          <p:cNvGrpSpPr>
            <a:grpSpLocks/>
          </p:cNvGrpSpPr>
          <p:nvPr/>
        </p:nvGrpSpPr>
        <p:grpSpPr bwMode="auto">
          <a:xfrm>
            <a:off x="552449" y="2273758"/>
            <a:ext cx="7893050" cy="2921781"/>
            <a:chOff x="698045" y="3316652"/>
            <a:chExt cx="7894165" cy="2922417"/>
          </a:xfrm>
        </p:grpSpPr>
        <p:grpSp>
          <p:nvGrpSpPr>
            <p:cNvPr id="9225" name="グループ化 24"/>
            <p:cNvGrpSpPr>
              <a:grpSpLocks/>
            </p:cNvGrpSpPr>
            <p:nvPr/>
          </p:nvGrpSpPr>
          <p:grpSpPr bwMode="auto">
            <a:xfrm>
              <a:off x="735859" y="3316652"/>
              <a:ext cx="7640384" cy="2922417"/>
              <a:chOff x="583459" y="3647147"/>
              <a:chExt cx="7640384" cy="2922417"/>
            </a:xfrm>
          </p:grpSpPr>
          <p:sp>
            <p:nvSpPr>
              <p:cNvPr id="26" name="正方形/長方形 25">
                <a:extLst>
                  <a:ext uri="{FF2B5EF4-FFF2-40B4-BE49-F238E27FC236}">
                    <a16:creationId xmlns:a16="http://schemas.microsoft.com/office/drawing/2014/main" id="{771E5AE8-476B-4ADE-AD26-B6F1C9F9C38D}"/>
                  </a:ext>
                </a:extLst>
              </p:cNvPr>
              <p:cNvSpPr/>
              <p:nvPr/>
            </p:nvSpPr>
            <p:spPr>
              <a:xfrm>
                <a:off x="618681" y="3647147"/>
                <a:ext cx="1819844" cy="549462"/>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Arial"/>
                    <a:ea typeface="ＭＳ Ｐゴシック"/>
                    <a:cs typeface="+mn-cs"/>
                  </a:rPr>
                  <a:t>日時・対象</a:t>
                </a:r>
              </a:p>
            </p:txBody>
          </p:sp>
          <p:sp>
            <p:nvSpPr>
              <p:cNvPr id="9228" name="テキスト ボックス 26"/>
              <p:cNvSpPr txBox="1">
                <a:spLocks noChangeArrowheads="1"/>
              </p:cNvSpPr>
              <p:nvPr/>
            </p:nvSpPr>
            <p:spPr bwMode="auto">
              <a:xfrm>
                <a:off x="583459" y="5051967"/>
                <a:ext cx="7640384" cy="151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3" name="正方形/長方形 2">
              <a:extLst>
                <a:ext uri="{FF2B5EF4-FFF2-40B4-BE49-F238E27FC236}">
                  <a16:creationId xmlns:a16="http://schemas.microsoft.com/office/drawing/2014/main" id="{4E50B4C8-56FC-497E-A280-D1216DB97093}"/>
                </a:ext>
              </a:extLst>
            </p:cNvPr>
            <p:cNvSpPr/>
            <p:nvPr/>
          </p:nvSpPr>
          <p:spPr>
            <a:xfrm>
              <a:off x="698045" y="4451132"/>
              <a:ext cx="7894165" cy="461766"/>
            </a:xfrm>
            <a:prstGeom prst="rect">
              <a:avLst/>
            </a:prstGeom>
          </p:spPr>
          <p:txBody>
            <a:bodyPr>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ja-JP" altLang="ja-JP" sz="2400" b="1" i="0" u="none" strike="noStrike" kern="100" cap="none" spc="0" normalizeH="0" baseline="0" noProof="0" dirty="0">
                <a:ln>
                  <a:noFill/>
                </a:ln>
                <a:solidFill>
                  <a:srgbClr val="000000"/>
                </a:solidFill>
                <a:effectLst/>
                <a:uLnTx/>
                <a:uFillTx/>
                <a:latin typeface="Arial"/>
                <a:ea typeface="游明朝" panose="02020400000000000000" pitchFamily="18" charset="-128"/>
                <a:cs typeface="Times New Roman" panose="02020603050405020304" pitchFamily="18" charset="0"/>
              </a:endParaRPr>
            </a:p>
          </p:txBody>
        </p:sp>
      </p:grpSp>
      <p:sp>
        <p:nvSpPr>
          <p:cNvPr id="2" name="テキスト ボックス 1">
            <a:extLst>
              <a:ext uri="{FF2B5EF4-FFF2-40B4-BE49-F238E27FC236}">
                <a16:creationId xmlns:a16="http://schemas.microsoft.com/office/drawing/2014/main" id="{CFBEFCA8-17A1-4E31-80BE-B6693C4DBDDB}"/>
              </a:ext>
            </a:extLst>
          </p:cNvPr>
          <p:cNvSpPr txBox="1"/>
          <p:nvPr/>
        </p:nvSpPr>
        <p:spPr>
          <a:xfrm>
            <a:off x="2445062" y="2361434"/>
            <a:ext cx="6594903" cy="461665"/>
          </a:xfrm>
          <a:prstGeom prst="rect">
            <a:avLst/>
          </a:prstGeom>
          <a:noFill/>
        </p:spPr>
        <p:txBody>
          <a:bodyPr wrap="square" rtlCol="0">
            <a:spAutoFit/>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1" lang="en-US" altLang="ja-JP" sz="2400" i="0" u="none" strike="noStrike" kern="1200" cap="none" spc="0" normalizeH="0" baseline="0" noProof="0" dirty="0">
                <a:ln>
                  <a:noFill/>
                </a:ln>
                <a:solidFill>
                  <a:srgbClr val="000000"/>
                </a:solidFill>
                <a:effectLst/>
                <a:uLnTx/>
                <a:uFillTx/>
                <a:latin typeface="Arial"/>
                <a:ea typeface="ＭＳ Ｐゴシック"/>
                <a:cs typeface="+mn-cs"/>
              </a:rPr>
              <a:t>5</a:t>
            </a:r>
            <a:r>
              <a:rPr kumimoji="1" lang="zh-TW" altLang="ja-JP" sz="2400" i="0" u="none" strike="noStrike" kern="1200" cap="none" spc="0" normalizeH="0" baseline="0" noProof="0" dirty="0">
                <a:ln>
                  <a:noFill/>
                </a:ln>
                <a:solidFill>
                  <a:srgbClr val="000000"/>
                </a:solidFill>
                <a:effectLst/>
                <a:uLnTx/>
                <a:uFillTx/>
                <a:latin typeface="Arial"/>
                <a:ea typeface="ＭＳ Ｐゴシック"/>
                <a:cs typeface="+mn-cs"/>
              </a:rPr>
              <a:t>月第</a:t>
            </a:r>
            <a:r>
              <a:rPr kumimoji="1" lang="en-US" altLang="ja-JP" sz="2400" i="0" u="none" strike="noStrike" kern="1200" cap="none" spc="0" normalizeH="0" baseline="0" noProof="0" dirty="0">
                <a:ln>
                  <a:noFill/>
                </a:ln>
                <a:solidFill>
                  <a:srgbClr val="000000"/>
                </a:solidFill>
                <a:effectLst/>
                <a:uLnTx/>
                <a:uFillTx/>
                <a:latin typeface="Arial"/>
                <a:ea typeface="ＭＳ Ｐゴシック"/>
                <a:cs typeface="+mn-cs"/>
              </a:rPr>
              <a:t>4,5</a:t>
            </a:r>
            <a:r>
              <a:rPr kumimoji="1" lang="zh-TW" altLang="ja-JP" sz="2400" i="0" u="none" strike="noStrike" kern="1200" cap="none" spc="0" normalizeH="0" baseline="0" noProof="0" dirty="0">
                <a:ln>
                  <a:noFill/>
                </a:ln>
                <a:solidFill>
                  <a:srgbClr val="000000"/>
                </a:solidFill>
                <a:effectLst/>
                <a:uLnTx/>
                <a:uFillTx/>
                <a:latin typeface="Arial"/>
                <a:ea typeface="ＭＳ Ｐゴシック"/>
                <a:cs typeface="+mn-cs"/>
              </a:rPr>
              <a:t>週実施</a:t>
            </a:r>
            <a:r>
              <a:rPr kumimoji="1" lang="ja-JP" altLang="en-US" sz="2400" i="0" u="none" strike="noStrike" kern="1200" cap="none" spc="0" normalizeH="0" baseline="0" noProof="0" dirty="0">
                <a:ln>
                  <a:noFill/>
                </a:ln>
                <a:solidFill>
                  <a:srgbClr val="000000"/>
                </a:solidFill>
                <a:effectLst/>
                <a:uLnTx/>
                <a:uFillTx/>
                <a:latin typeface="Arial"/>
                <a:ea typeface="ＭＳ Ｐゴシック"/>
                <a:cs typeface="+mn-cs"/>
              </a:rPr>
              <a:t>　各店舗の</a:t>
            </a:r>
            <a:r>
              <a:rPr kumimoji="0" lang="ja-JP" altLang="en-US" sz="2400" i="0" u="none" strike="noStrike" kern="1200" cap="none" spc="0" normalizeH="0" baseline="0" noProof="0" dirty="0">
                <a:ln>
                  <a:noFill/>
                </a:ln>
                <a:solidFill>
                  <a:srgbClr val="000000"/>
                </a:solidFill>
                <a:effectLst/>
                <a:uLnTx/>
                <a:uFillTx/>
                <a:latin typeface="Arial"/>
                <a:ea typeface="ＭＳ Ｐゴシック"/>
                <a:cs typeface="+mn-cs"/>
              </a:rPr>
              <a:t>コンビニオーナー対象</a:t>
            </a:r>
            <a:endParaRPr kumimoji="0" lang="ja-JP" altLang="ja-JP" sz="240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 name="正方形/長方形 17">
            <a:extLst>
              <a:ext uri="{FF2B5EF4-FFF2-40B4-BE49-F238E27FC236}">
                <a16:creationId xmlns:a16="http://schemas.microsoft.com/office/drawing/2014/main" id="{3AE542BC-9B4D-436C-B25E-C5416E82882E}"/>
              </a:ext>
            </a:extLst>
          </p:cNvPr>
          <p:cNvSpPr/>
          <p:nvPr/>
        </p:nvSpPr>
        <p:spPr bwMode="auto">
          <a:xfrm>
            <a:off x="625474" y="3292277"/>
            <a:ext cx="994542" cy="50171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Arial"/>
                <a:ea typeface="ＭＳ Ｐゴシック"/>
                <a:cs typeface="+mn-cs"/>
              </a:rPr>
              <a:t>目的</a:t>
            </a:r>
            <a:endParaRPr kumimoji="1" lang="ja-JP" altLang="en-US" sz="1400" b="1" i="0" u="none" strike="noStrike" kern="1200" cap="none" spc="0" normalizeH="0" baseline="0" noProof="0" dirty="0">
              <a:ln>
                <a:noFill/>
              </a:ln>
              <a:solidFill>
                <a:schemeClr val="bg1"/>
              </a:solidFill>
              <a:effectLst/>
              <a:uLnTx/>
              <a:uFillTx/>
              <a:latin typeface="Arial"/>
              <a:ea typeface="ＭＳ Ｐゴシック"/>
              <a:cs typeface="+mn-cs"/>
            </a:endParaRPr>
          </a:p>
        </p:txBody>
      </p:sp>
      <p:sp>
        <p:nvSpPr>
          <p:cNvPr id="6" name="テキスト ボックス 5">
            <a:extLst>
              <a:ext uri="{FF2B5EF4-FFF2-40B4-BE49-F238E27FC236}">
                <a16:creationId xmlns:a16="http://schemas.microsoft.com/office/drawing/2014/main" id="{7FF74051-15CA-4C3E-91BC-6BDABC0A6192}"/>
              </a:ext>
            </a:extLst>
          </p:cNvPr>
          <p:cNvSpPr txBox="1"/>
          <p:nvPr/>
        </p:nvSpPr>
        <p:spPr>
          <a:xfrm flipH="1">
            <a:off x="1704659" y="3308102"/>
            <a:ext cx="6440260" cy="4700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srgbClr val="000000"/>
                </a:solidFill>
                <a:effectLst/>
                <a:uLnTx/>
                <a:uFillTx/>
                <a:latin typeface="Arial"/>
                <a:ea typeface="ＭＳ Ｐゴシック"/>
                <a:cs typeface="+mn-cs"/>
              </a:rPr>
              <a:t>夜間営業停止による昼間への影響を調査</a:t>
            </a:r>
          </a:p>
        </p:txBody>
      </p:sp>
      <p:sp>
        <p:nvSpPr>
          <p:cNvPr id="24" name="正方形/長方形 23">
            <a:extLst>
              <a:ext uri="{FF2B5EF4-FFF2-40B4-BE49-F238E27FC236}">
                <a16:creationId xmlns:a16="http://schemas.microsoft.com/office/drawing/2014/main" id="{DCFF03D7-480F-4A11-AC82-BF115498499F}"/>
              </a:ext>
            </a:extLst>
          </p:cNvPr>
          <p:cNvSpPr/>
          <p:nvPr/>
        </p:nvSpPr>
        <p:spPr bwMode="auto">
          <a:xfrm>
            <a:off x="625476" y="4215157"/>
            <a:ext cx="967694" cy="524543"/>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Arial"/>
                <a:ea typeface="ＭＳ Ｐゴシック"/>
                <a:cs typeface="+mn-cs"/>
              </a:rPr>
              <a:t>項目</a:t>
            </a:r>
            <a:endParaRPr kumimoji="1" lang="ja-JP" altLang="en-US" sz="1600" b="1" i="0" u="none" strike="noStrike" kern="1200" cap="none" spc="0" normalizeH="0" baseline="0" noProof="0" dirty="0">
              <a:ln>
                <a:noFill/>
              </a:ln>
              <a:solidFill>
                <a:schemeClr val="bg1"/>
              </a:solidFill>
              <a:effectLst/>
              <a:uLnTx/>
              <a:uFillTx/>
              <a:latin typeface="Arial"/>
              <a:ea typeface="ＭＳ Ｐゴシック"/>
              <a:cs typeface="+mn-cs"/>
            </a:endParaRPr>
          </a:p>
        </p:txBody>
      </p:sp>
      <p:sp>
        <p:nvSpPr>
          <p:cNvPr id="9" name="テキスト ボックス 8">
            <a:extLst>
              <a:ext uri="{FF2B5EF4-FFF2-40B4-BE49-F238E27FC236}">
                <a16:creationId xmlns:a16="http://schemas.microsoft.com/office/drawing/2014/main" id="{87F51413-D0F0-4FA3-AD0D-8D6EB2C30C13}"/>
              </a:ext>
            </a:extLst>
          </p:cNvPr>
          <p:cNvSpPr txBox="1"/>
          <p:nvPr/>
        </p:nvSpPr>
        <p:spPr>
          <a:xfrm>
            <a:off x="590258" y="4813554"/>
            <a:ext cx="801714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srgbClr val="000000"/>
                </a:solidFill>
                <a:effectLst/>
                <a:uLnTx/>
                <a:uFillTx/>
                <a:latin typeface="Arial"/>
                <a:ea typeface="ＭＳ Ｐゴシック"/>
                <a:cs typeface="+mn-cs"/>
              </a:rPr>
              <a:t>・　</a:t>
            </a:r>
            <a:r>
              <a:rPr kumimoji="1" lang="en-US" altLang="ja-JP" sz="2400" i="0" u="none" strike="noStrike" kern="1200" cap="none" spc="0" normalizeH="0" baseline="0" noProof="0" dirty="0">
                <a:ln>
                  <a:noFill/>
                </a:ln>
                <a:solidFill>
                  <a:srgbClr val="000000"/>
                </a:solidFill>
                <a:effectLst/>
                <a:uLnTx/>
                <a:uFillTx/>
                <a:latin typeface="Arial"/>
                <a:ea typeface="ＭＳ Ｐゴシック"/>
                <a:cs typeface="+mn-cs"/>
              </a:rPr>
              <a:t>24</a:t>
            </a:r>
            <a:r>
              <a:rPr kumimoji="1" lang="ja-JP" altLang="en-US" sz="2400" i="0" u="none" strike="noStrike" kern="1200" cap="none" spc="0" normalizeH="0" baseline="0" noProof="0" dirty="0">
                <a:ln>
                  <a:noFill/>
                </a:ln>
                <a:solidFill>
                  <a:srgbClr val="000000"/>
                </a:solidFill>
                <a:effectLst/>
                <a:uLnTx/>
                <a:uFillTx/>
                <a:latin typeface="Arial"/>
                <a:ea typeface="ＭＳ Ｐゴシック"/>
                <a:cs typeface="+mn-cs"/>
              </a:rPr>
              <a:t>時間営業を止めた場合のメリット・デメリット（現場目線）</a:t>
            </a:r>
            <a:endParaRPr kumimoji="1" lang="en-US" altLang="ja-JP" sz="240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srgbClr val="000000"/>
                </a:solidFill>
                <a:effectLst/>
                <a:uLnTx/>
                <a:uFillTx/>
                <a:latin typeface="Arial"/>
                <a:ea typeface="ＭＳ Ｐゴシック"/>
                <a:cs typeface="+mn-cs"/>
              </a:rPr>
              <a:t>・　夜間営業の停止は昼間の売上に影響すると思うか　</a:t>
            </a:r>
            <a:endParaRPr kumimoji="1" lang="en-US" altLang="ja-JP" sz="240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srgbClr val="000000"/>
                </a:solidFill>
                <a:effectLst/>
                <a:uLnTx/>
                <a:uFillTx/>
                <a:latin typeface="Arial"/>
                <a:ea typeface="ＭＳ Ｐゴシック"/>
                <a:cs typeface="+mn-cs"/>
              </a:rPr>
              <a:t>　　　　　　　　　　　　　　　　　　　　　　　　　　　　　　　　　　等</a:t>
            </a:r>
          </a:p>
        </p:txBody>
      </p:sp>
      <p:sp>
        <p:nvSpPr>
          <p:cNvPr id="4" name="正方形/長方形 3">
            <a:extLst>
              <a:ext uri="{FF2B5EF4-FFF2-40B4-BE49-F238E27FC236}">
                <a16:creationId xmlns:a16="http://schemas.microsoft.com/office/drawing/2014/main" id="{20DC356F-15BF-4A63-A977-596952079304}"/>
              </a:ext>
            </a:extLst>
          </p:cNvPr>
          <p:cNvSpPr/>
          <p:nvPr/>
        </p:nvSpPr>
        <p:spPr>
          <a:xfrm>
            <a:off x="7305520" y="3308102"/>
            <a:ext cx="1678797" cy="470059"/>
          </a:xfrm>
          <a:prstGeom prst="rect">
            <a:avLst/>
          </a:prstGeom>
          <a:solidFill>
            <a:srgbClr val="99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Arial"/>
                <a:ea typeface="ＭＳ Ｐゴシック"/>
                <a:cs typeface="+mn-cs"/>
              </a:rPr>
              <a:t>目的</a:t>
            </a:r>
            <a:r>
              <a:rPr kumimoji="1" lang="en-US" altLang="ja-JP" sz="2400" b="1" i="0" u="none" strike="noStrike" kern="1200" cap="none" spc="0" normalizeH="0" baseline="0" noProof="0" dirty="0">
                <a:ln>
                  <a:noFill/>
                </a:ln>
                <a:solidFill>
                  <a:srgbClr val="000000"/>
                </a:solidFill>
                <a:effectLst/>
                <a:uLnTx/>
                <a:uFillTx/>
                <a:latin typeface="Arial"/>
                <a:ea typeface="ＭＳ Ｐゴシック"/>
                <a:cs typeface="+mn-cs"/>
              </a:rPr>
              <a:t>1-3(B)</a:t>
            </a:r>
            <a:endParaRPr kumimoji="1" lang="ja-JP" altLang="en-US" sz="2400" b="1"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358613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39688"/>
            <a:ext cx="9144000" cy="1052513"/>
            <a:chOff x="0" y="0"/>
            <a:chExt cx="5760" cy="663"/>
          </a:xfrm>
        </p:grpSpPr>
        <p:sp>
          <p:nvSpPr>
            <p:cNvPr id="9231" name="Rectangle 3"/>
            <p:cNvSpPr>
              <a:spLocks noChangeArrowheads="1"/>
            </p:cNvSpPr>
            <p:nvPr/>
          </p:nvSpPr>
          <p:spPr bwMode="auto">
            <a:xfrm>
              <a:off x="0" y="0"/>
              <a:ext cx="5760" cy="663"/>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232" name="Rectangle 4"/>
            <p:cNvSpPr>
              <a:spLocks noChangeArrowheads="1"/>
            </p:cNvSpPr>
            <p:nvPr/>
          </p:nvSpPr>
          <p:spPr bwMode="auto">
            <a:xfrm>
              <a:off x="0" y="0"/>
              <a:ext cx="295" cy="663"/>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9219" name="Rectangle 5"/>
          <p:cNvSpPr>
            <a:spLocks noGrp="1" noChangeArrowheads="1"/>
          </p:cNvSpPr>
          <p:nvPr>
            <p:ph type="title"/>
          </p:nvPr>
        </p:nvSpPr>
        <p:spPr>
          <a:xfrm>
            <a:off x="698500" y="82550"/>
            <a:ext cx="8229600" cy="863600"/>
          </a:xfrm>
        </p:spPr>
        <p:txBody>
          <a:bodyPr/>
          <a:lstStyle/>
          <a:p>
            <a:pPr eaLnBrk="1" hangingPunct="1"/>
            <a:r>
              <a:rPr lang="ja-JP" altLang="en-US" sz="4000" dirty="0" smtClean="0">
                <a:solidFill>
                  <a:schemeClr val="bg1"/>
                </a:solidFill>
              </a:rPr>
              <a:t>調査方法　</a:t>
            </a:r>
            <a:r>
              <a:rPr lang="ja-JP" altLang="en-US" sz="2800" dirty="0" smtClean="0">
                <a:solidFill>
                  <a:schemeClr val="bg1"/>
                </a:solidFill>
              </a:rPr>
              <a:t>４</a:t>
            </a:r>
            <a:r>
              <a:rPr lang="en-US" altLang="ja-JP" sz="2800" dirty="0">
                <a:solidFill>
                  <a:schemeClr val="bg1"/>
                </a:solidFill>
              </a:rPr>
              <a:t>.</a:t>
            </a:r>
            <a:r>
              <a:rPr lang="ja-JP" altLang="en-US" sz="2800" dirty="0">
                <a:solidFill>
                  <a:schemeClr val="bg1"/>
                </a:solidFill>
              </a:rPr>
              <a:t>データ収集</a:t>
            </a:r>
          </a:p>
        </p:txBody>
      </p:sp>
      <p:sp>
        <p:nvSpPr>
          <p:cNvPr id="9220" name="スライド番号プレースホルダー 2"/>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10230F-B421-4FCE-A2CC-33CFD962DAF6}" type="slidenum">
              <a:rPr kumimoji="1" lang="ja-JP"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230" name="テキスト ボックス 16"/>
          <p:cNvSpPr txBox="1">
            <a:spLocks noChangeArrowheads="1"/>
          </p:cNvSpPr>
          <p:nvPr/>
        </p:nvSpPr>
        <p:spPr bwMode="auto">
          <a:xfrm>
            <a:off x="681460" y="1208766"/>
            <a:ext cx="1055118" cy="58477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50" charset="-128"/>
                <a:cs typeface="+mn-cs"/>
              </a:rPr>
              <a:t>方法</a:t>
            </a:r>
            <a:r>
              <a:rPr kumimoji="1" lang="ja-JP" alt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endPar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6" name="正方形/長方形 25">
            <a:extLst>
              <a:ext uri="{FF2B5EF4-FFF2-40B4-BE49-F238E27FC236}">
                <a16:creationId xmlns:a16="http://schemas.microsoft.com/office/drawing/2014/main" id="{771E5AE8-476B-4ADE-AD26-B6F1C9F9C38D}"/>
              </a:ext>
            </a:extLst>
          </p:cNvPr>
          <p:cNvSpPr/>
          <p:nvPr/>
        </p:nvSpPr>
        <p:spPr bwMode="auto">
          <a:xfrm>
            <a:off x="681460" y="2979215"/>
            <a:ext cx="1055118" cy="5842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Arial"/>
                <a:ea typeface="ＭＳ Ｐゴシック"/>
                <a:cs typeface="+mn-cs"/>
              </a:rPr>
              <a:t>日時</a:t>
            </a:r>
          </a:p>
        </p:txBody>
      </p:sp>
      <p:sp>
        <p:nvSpPr>
          <p:cNvPr id="9228" name="テキスト ボックス 26"/>
          <p:cNvSpPr txBox="1">
            <a:spLocks noChangeArrowheads="1"/>
          </p:cNvSpPr>
          <p:nvPr/>
        </p:nvSpPr>
        <p:spPr bwMode="auto">
          <a:xfrm>
            <a:off x="687388" y="3581641"/>
            <a:ext cx="8456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2019</a:t>
            </a:r>
            <a:r>
              <a:rPr kumimoji="1" lang="ja-JP" altLang="en-US"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年</a:t>
            </a:r>
            <a:r>
              <a:rPr kumimoji="1" lang="en-US" altLang="ja-JP"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5</a:t>
            </a:r>
            <a:r>
              <a:rPr kumimoji="1" lang="ja-JP" altLang="en-US"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月第</a:t>
            </a:r>
            <a:r>
              <a:rPr kumimoji="1" lang="en-US" altLang="ja-JP"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4</a:t>
            </a:r>
            <a:r>
              <a:rPr kumimoji="1" lang="ja-JP" altLang="en-US"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週実施予定</a:t>
            </a:r>
            <a:endParaRPr kumimoji="1" lang="en-US" altLang="ja-JP"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50E30934-DC5D-4AEA-B53F-E84C61436808}"/>
              </a:ext>
            </a:extLst>
          </p:cNvPr>
          <p:cNvSpPr txBox="1"/>
          <p:nvPr/>
        </p:nvSpPr>
        <p:spPr>
          <a:xfrm>
            <a:off x="1979712" y="1157533"/>
            <a:ext cx="6264696" cy="209288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1.</a:t>
            </a:r>
            <a:r>
              <a:rPr kumimoji="1" lang="ja-JP" altLang="en-US"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都市構造可視化計画のデータを利用</a:t>
            </a:r>
            <a:endParaRPr kumimoji="1" lang="en-US" altLang="ja-JP"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a:t>
            </a:r>
            <a:r>
              <a:rPr kumimoji="1" lang="ja-JP" altLang="en-US"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つくば市役所にお伺いする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3.Google map</a:t>
            </a:r>
            <a:r>
              <a:rPr kumimoji="1" lang="ja-JP" altLang="en-US"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のデータを利用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4.GIS</a:t>
            </a:r>
            <a:r>
              <a:rPr kumimoji="1" lang="ja-JP" altLang="en-US"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データを利用</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7" name="正方形/長方形 16">
            <a:extLst>
              <a:ext uri="{FF2B5EF4-FFF2-40B4-BE49-F238E27FC236}">
                <a16:creationId xmlns:a16="http://schemas.microsoft.com/office/drawing/2014/main" id="{8991E050-10DE-4BE0-A9FF-7758590F49A5}"/>
              </a:ext>
            </a:extLst>
          </p:cNvPr>
          <p:cNvSpPr/>
          <p:nvPr/>
        </p:nvSpPr>
        <p:spPr bwMode="auto">
          <a:xfrm>
            <a:off x="681460" y="4479014"/>
            <a:ext cx="1055118" cy="5401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Arial"/>
                <a:ea typeface="ＭＳ Ｐゴシック"/>
                <a:cs typeface="+mn-cs"/>
              </a:rPr>
              <a:t>項目</a:t>
            </a:r>
          </a:p>
        </p:txBody>
      </p:sp>
      <p:sp>
        <p:nvSpPr>
          <p:cNvPr id="5" name="テキスト ボックス 4">
            <a:extLst>
              <a:ext uri="{FF2B5EF4-FFF2-40B4-BE49-F238E27FC236}">
                <a16:creationId xmlns:a16="http://schemas.microsoft.com/office/drawing/2014/main" id="{56A1FD28-FC13-423C-B8C3-A106AC70A140}"/>
              </a:ext>
            </a:extLst>
          </p:cNvPr>
          <p:cNvSpPr txBox="1"/>
          <p:nvPr/>
        </p:nvSpPr>
        <p:spPr>
          <a:xfrm>
            <a:off x="698500" y="5038514"/>
            <a:ext cx="4536504"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①職業別人口比率</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②コンビニ周辺の他店舗数</a:t>
            </a:r>
          </a:p>
        </p:txBody>
      </p:sp>
      <p:pic>
        <p:nvPicPr>
          <p:cNvPr id="7" name="図 6">
            <a:extLst>
              <a:ext uri="{FF2B5EF4-FFF2-40B4-BE49-F238E27FC236}">
                <a16:creationId xmlns:a16="http://schemas.microsoft.com/office/drawing/2014/main" id="{E6903498-FFA4-454C-8E08-8EEB1BC68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963" y="4719201"/>
            <a:ext cx="2324821" cy="2022594"/>
          </a:xfrm>
          <a:prstGeom prst="rect">
            <a:avLst/>
          </a:prstGeom>
        </p:spPr>
      </p:pic>
    </p:spTree>
    <p:extLst>
      <p:ext uri="{BB962C8B-B14F-4D97-AF65-F5344CB8AC3E}">
        <p14:creationId xmlns:p14="http://schemas.microsoft.com/office/powerpoint/2010/main" val="3924180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D26DA04-D7DA-4B58-B0AF-E280CBBFD2CC}"/>
              </a:ext>
            </a:extLst>
          </p:cNvPr>
          <p:cNvGrpSpPr>
            <a:grpSpLocks/>
          </p:cNvGrpSpPr>
          <p:nvPr/>
        </p:nvGrpSpPr>
        <p:grpSpPr bwMode="auto">
          <a:xfrm>
            <a:off x="0" y="0"/>
            <a:ext cx="9144000" cy="6858000"/>
            <a:chOff x="0" y="0"/>
            <a:chExt cx="5760" cy="663"/>
          </a:xfrm>
        </p:grpSpPr>
        <p:sp>
          <p:nvSpPr>
            <p:cNvPr id="4111" name="Rectangle 3">
              <a:extLst>
                <a:ext uri="{FF2B5EF4-FFF2-40B4-BE49-F238E27FC236}">
                  <a16:creationId xmlns:a16="http://schemas.microsoft.com/office/drawing/2014/main" id="{85EE7EEC-4655-4F36-9D7F-2E00F2E8F922}"/>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rPr>
                <a:t>は</a:t>
              </a:r>
            </a:p>
          </p:txBody>
        </p:sp>
        <p:sp>
          <p:nvSpPr>
            <p:cNvPr id="4112" name="Rectangle 4">
              <a:extLst>
                <a:ext uri="{FF2B5EF4-FFF2-40B4-BE49-F238E27FC236}">
                  <a16:creationId xmlns:a16="http://schemas.microsoft.com/office/drawing/2014/main" id="{DB383A08-DFF6-44ED-A2C1-782A2D8215FE}"/>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4099" name="Rectangle 5">
            <a:extLst>
              <a:ext uri="{FF2B5EF4-FFF2-40B4-BE49-F238E27FC236}">
                <a16:creationId xmlns:a16="http://schemas.microsoft.com/office/drawing/2014/main" id="{CFF96F67-3196-4641-98C7-A3EE58C14096}"/>
              </a:ext>
            </a:extLst>
          </p:cNvPr>
          <p:cNvSpPr>
            <a:spLocks noGrp="1" noChangeArrowheads="1"/>
          </p:cNvSpPr>
          <p:nvPr>
            <p:ph type="title"/>
          </p:nvPr>
        </p:nvSpPr>
        <p:spPr>
          <a:xfrm>
            <a:off x="1137443" y="2661444"/>
            <a:ext cx="8229600" cy="922337"/>
          </a:xfrm>
        </p:spPr>
        <p:txBody>
          <a:bodyPr/>
          <a:lstStyle/>
          <a:p>
            <a:pPr eaLnBrk="1" hangingPunct="1"/>
            <a:r>
              <a:rPr lang="ja-JP" altLang="en-US" sz="4800" dirty="0">
                <a:solidFill>
                  <a:schemeClr val="bg1"/>
                </a:solidFill>
              </a:rPr>
              <a:t>アンケート集計結果</a:t>
            </a:r>
            <a:endParaRPr lang="en-US" altLang="ja-JP" sz="4800" dirty="0">
              <a:solidFill>
                <a:schemeClr val="bg1"/>
              </a:solidFill>
            </a:endParaRPr>
          </a:p>
        </p:txBody>
      </p:sp>
      <p:sp>
        <p:nvSpPr>
          <p:cNvPr id="4100" name="スライド番号プレースホルダー 2">
            <a:extLst>
              <a:ext uri="{FF2B5EF4-FFF2-40B4-BE49-F238E27FC236}">
                <a16:creationId xmlns:a16="http://schemas.microsoft.com/office/drawing/2014/main" id="{B7D0C151-B900-49A6-B524-42E97E8827F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412EA1-3A1E-474B-B2A8-9209C995D3AD}" type="slidenum">
              <a:rPr kumimoji="1" lang="ja-JP"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角丸四角形 6">
            <a:extLst>
              <a:ext uri="{FF2B5EF4-FFF2-40B4-BE49-F238E27FC236}">
                <a16:creationId xmlns:a16="http://schemas.microsoft.com/office/drawing/2014/main" id="{941355DE-BC54-44EB-8978-8ACC8332B6F0}"/>
              </a:ext>
            </a:extLst>
          </p:cNvPr>
          <p:cNvSpPr/>
          <p:nvPr/>
        </p:nvSpPr>
        <p:spPr>
          <a:xfrm>
            <a:off x="1220571" y="2762612"/>
            <a:ext cx="1248000" cy="720000"/>
          </a:xfrm>
          <a:prstGeom prst="round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a:ea typeface="ＭＳ Ｐゴシック"/>
                <a:cs typeface="+mn-cs"/>
              </a:rPr>
              <a:t>速報</a:t>
            </a:r>
          </a:p>
        </p:txBody>
      </p:sp>
    </p:spTree>
    <p:extLst>
      <p:ext uri="{BB962C8B-B14F-4D97-AF65-F5344CB8AC3E}">
        <p14:creationId xmlns:p14="http://schemas.microsoft.com/office/powerpoint/2010/main" val="2061775374"/>
      </p:ext>
    </p:extLst>
  </p:cSld>
  <p:clrMapOvr>
    <a:masterClrMapping/>
  </p:clrMapOvr>
  <p:transition spd="slow" advTm="5584"/>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0818" name="Group 2"/>
          <p:cNvGrpSpPr>
            <a:grpSpLocks/>
          </p:cNvGrpSpPr>
          <p:nvPr/>
        </p:nvGrpSpPr>
        <p:grpSpPr bwMode="auto">
          <a:xfrm>
            <a:off x="0" y="0"/>
            <a:ext cx="9144000" cy="1052513"/>
            <a:chOff x="0" y="0"/>
            <a:chExt cx="5760" cy="663"/>
          </a:xfrm>
        </p:grpSpPr>
        <p:sp>
          <p:nvSpPr>
            <p:cNvPr id="290823" name="Rectangle 3"/>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pPr eaLnBrk="1" hangingPunct="1"/>
              <a:endParaRPr lang="ja-JP" altLang="en-US">
                <a:solidFill>
                  <a:srgbClr val="000000"/>
                </a:solidFill>
                <a:latin typeface="Arial Narrow" panose="020B0606020202030204" pitchFamily="34" charset="0"/>
              </a:endParaRPr>
            </a:p>
          </p:txBody>
        </p:sp>
        <p:sp>
          <p:nvSpPr>
            <p:cNvPr id="290824" name="Rectangle 4"/>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pPr eaLnBrk="1" hangingPunct="1"/>
              <a:endParaRPr lang="ja-JP" altLang="en-US">
                <a:solidFill>
                  <a:srgbClr val="000000"/>
                </a:solidFill>
                <a:latin typeface="Arial Narrow" panose="020B0606020202030204" pitchFamily="34" charset="0"/>
              </a:endParaRPr>
            </a:p>
          </p:txBody>
        </p:sp>
      </p:grpSp>
      <p:sp>
        <p:nvSpPr>
          <p:cNvPr id="290819" name="Rectangle 5"/>
          <p:cNvSpPr>
            <a:spLocks noGrp="1" noChangeArrowheads="1"/>
          </p:cNvSpPr>
          <p:nvPr>
            <p:ph type="title"/>
          </p:nvPr>
        </p:nvSpPr>
        <p:spPr>
          <a:xfrm>
            <a:off x="468313" y="-23131"/>
            <a:ext cx="8229600" cy="1143000"/>
          </a:xfrm>
        </p:spPr>
        <p:txBody>
          <a:bodyPr/>
          <a:lstStyle/>
          <a:p>
            <a:pPr eaLnBrk="1" hangingPunct="1"/>
            <a:r>
              <a:rPr lang="ja-JP" altLang="en-US" sz="4000" dirty="0">
                <a:solidFill>
                  <a:schemeClr val="bg1"/>
                </a:solidFill>
              </a:rPr>
              <a:t>アンケート調査</a:t>
            </a:r>
            <a:endParaRPr lang="en-US" altLang="ja-JP" sz="4000" dirty="0">
              <a:solidFill>
                <a:schemeClr val="bg1"/>
              </a:solidFill>
            </a:endParaRPr>
          </a:p>
        </p:txBody>
      </p:sp>
      <p:sp>
        <p:nvSpPr>
          <p:cNvPr id="13" name="正方形/長方形 12">
            <a:extLst>
              <a:ext uri="{FF2B5EF4-FFF2-40B4-BE49-F238E27FC236}">
                <a16:creationId xmlns:a16="http://schemas.microsoft.com/office/drawing/2014/main" id="{21B41C99-6D18-49AD-8DC6-0DB8EC7FC0C3}"/>
              </a:ext>
            </a:extLst>
          </p:cNvPr>
          <p:cNvSpPr/>
          <p:nvPr/>
        </p:nvSpPr>
        <p:spPr bwMode="auto">
          <a:xfrm>
            <a:off x="468313" y="1325254"/>
            <a:ext cx="2065338" cy="5842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Arial"/>
                <a:ea typeface="ＭＳ Ｐゴシック"/>
                <a:cs typeface="+mn-cs"/>
              </a:rPr>
              <a:t>日時・対象</a:t>
            </a:r>
          </a:p>
        </p:txBody>
      </p:sp>
      <p:sp>
        <p:nvSpPr>
          <p:cNvPr id="4" name="テキスト ボックス 3">
            <a:extLst>
              <a:ext uri="{FF2B5EF4-FFF2-40B4-BE49-F238E27FC236}">
                <a16:creationId xmlns:a16="http://schemas.microsoft.com/office/drawing/2014/main" id="{9B0A1E42-CE92-442A-9271-F8DBC583CEB4}"/>
              </a:ext>
            </a:extLst>
          </p:cNvPr>
          <p:cNvSpPr txBox="1"/>
          <p:nvPr/>
        </p:nvSpPr>
        <p:spPr>
          <a:xfrm>
            <a:off x="827584" y="1994358"/>
            <a:ext cx="7056784" cy="1077218"/>
          </a:xfrm>
          <a:prstGeom prst="rect">
            <a:avLst/>
          </a:prstGeom>
          <a:noFill/>
        </p:spPr>
        <p:txBody>
          <a:bodyPr wrap="square" rtlCol="0">
            <a:spAutoFit/>
          </a:bodyPr>
          <a:lstStyle/>
          <a:p>
            <a:r>
              <a:rPr lang="en-US" altLang="ja-JP" sz="3200" dirty="0"/>
              <a:t>2019/5/16</a:t>
            </a:r>
            <a:r>
              <a:rPr lang="ja-JP" altLang="en-US" sz="3200" dirty="0"/>
              <a:t> </a:t>
            </a:r>
            <a:r>
              <a:rPr lang="en-US" altLang="ja-JP" sz="3200" dirty="0"/>
              <a:t>1,2</a:t>
            </a:r>
            <a:r>
              <a:rPr lang="ja-JP" altLang="en-US" sz="3200" dirty="0"/>
              <a:t>限</a:t>
            </a:r>
            <a:endParaRPr lang="en-US" altLang="ja-JP" sz="3200" dirty="0"/>
          </a:p>
          <a:p>
            <a:r>
              <a:rPr lang="ja-JP" altLang="en-US" sz="3200" dirty="0"/>
              <a:t>情報リテラシー</a:t>
            </a:r>
            <a:r>
              <a:rPr lang="en-US" altLang="ja-JP" sz="3200" dirty="0"/>
              <a:t>(</a:t>
            </a:r>
            <a:r>
              <a:rPr lang="ja-JP" altLang="en-US" sz="3200" dirty="0"/>
              <a:t>演習</a:t>
            </a:r>
            <a:r>
              <a:rPr lang="en-US" altLang="ja-JP" sz="3200" dirty="0"/>
              <a:t>)</a:t>
            </a:r>
            <a:r>
              <a:rPr lang="ja-JP" altLang="en-US" sz="3200" dirty="0"/>
              <a:t>受講者</a:t>
            </a:r>
            <a:endParaRPr kumimoji="1" lang="ja-JP" altLang="en-US" sz="3200" dirty="0"/>
          </a:p>
        </p:txBody>
      </p:sp>
      <p:sp>
        <p:nvSpPr>
          <p:cNvPr id="15" name="正方形/長方形 14">
            <a:extLst>
              <a:ext uri="{FF2B5EF4-FFF2-40B4-BE49-F238E27FC236}">
                <a16:creationId xmlns:a16="http://schemas.microsoft.com/office/drawing/2014/main" id="{70FD9272-5811-4181-9107-ECE20B9F5BB5}"/>
              </a:ext>
            </a:extLst>
          </p:cNvPr>
          <p:cNvSpPr/>
          <p:nvPr/>
        </p:nvSpPr>
        <p:spPr bwMode="auto">
          <a:xfrm>
            <a:off x="467217" y="4711432"/>
            <a:ext cx="1630752" cy="58477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Arial"/>
                <a:ea typeface="ＭＳ Ｐゴシック"/>
                <a:cs typeface="+mn-cs"/>
              </a:rPr>
              <a:t>回答数</a:t>
            </a:r>
          </a:p>
        </p:txBody>
      </p:sp>
      <p:sp>
        <p:nvSpPr>
          <p:cNvPr id="5" name="テキスト ボックス 4">
            <a:extLst>
              <a:ext uri="{FF2B5EF4-FFF2-40B4-BE49-F238E27FC236}">
                <a16:creationId xmlns:a16="http://schemas.microsoft.com/office/drawing/2014/main" id="{DEAF72AC-07B7-4F4C-A06D-3FBEB9FC2673}"/>
              </a:ext>
            </a:extLst>
          </p:cNvPr>
          <p:cNvSpPr txBox="1"/>
          <p:nvPr/>
        </p:nvSpPr>
        <p:spPr>
          <a:xfrm>
            <a:off x="827584" y="5418578"/>
            <a:ext cx="6840760" cy="1077218"/>
          </a:xfrm>
          <a:prstGeom prst="rect">
            <a:avLst/>
          </a:prstGeom>
          <a:noFill/>
        </p:spPr>
        <p:txBody>
          <a:bodyPr wrap="square" rtlCol="0">
            <a:spAutoFit/>
          </a:bodyPr>
          <a:lstStyle/>
          <a:p>
            <a:r>
              <a:rPr kumimoji="1" lang="ja-JP" altLang="en-US" sz="3200" dirty="0"/>
              <a:t>社会工学類</a:t>
            </a:r>
            <a:r>
              <a:rPr kumimoji="1" lang="en-US" altLang="ja-JP" sz="3200" dirty="0"/>
              <a:t>1</a:t>
            </a:r>
            <a:r>
              <a:rPr kumimoji="1" lang="ja-JP" altLang="en-US" sz="3200" dirty="0"/>
              <a:t>年生</a:t>
            </a:r>
            <a:r>
              <a:rPr kumimoji="1" lang="en-US" altLang="ja-JP" sz="3200" dirty="0"/>
              <a:t>	36</a:t>
            </a:r>
            <a:r>
              <a:rPr kumimoji="1" lang="ja-JP" altLang="en-US" sz="3200" dirty="0"/>
              <a:t>名</a:t>
            </a:r>
            <a:endParaRPr kumimoji="1" lang="en-US" altLang="ja-JP" sz="3200" dirty="0"/>
          </a:p>
          <a:p>
            <a:r>
              <a:rPr lang="ja-JP" altLang="en-US" sz="3200" dirty="0"/>
              <a:t>　　　　　　　 </a:t>
            </a:r>
            <a:r>
              <a:rPr lang="en-US" altLang="ja-JP" sz="3200" dirty="0"/>
              <a:t>4</a:t>
            </a:r>
            <a:r>
              <a:rPr lang="ja-JP" altLang="en-US" sz="3200" dirty="0"/>
              <a:t>年生   　　</a:t>
            </a:r>
            <a:r>
              <a:rPr lang="en-US" altLang="ja-JP" sz="3200" dirty="0"/>
              <a:t>1</a:t>
            </a:r>
            <a:r>
              <a:rPr lang="ja-JP" altLang="en-US" sz="3200" dirty="0"/>
              <a:t>名</a:t>
            </a:r>
            <a:r>
              <a:rPr lang="en-US" altLang="ja-JP" sz="3200" dirty="0"/>
              <a:t>	</a:t>
            </a:r>
            <a:r>
              <a:rPr lang="ja-JP" altLang="en-US" sz="3200" dirty="0"/>
              <a:t>　　計</a:t>
            </a:r>
            <a:r>
              <a:rPr lang="en-US" altLang="ja-JP" sz="3200" b="1" dirty="0"/>
              <a:t>37</a:t>
            </a:r>
            <a:r>
              <a:rPr lang="ja-JP" altLang="en-US" sz="3200" dirty="0"/>
              <a:t>名</a:t>
            </a:r>
            <a:endParaRPr kumimoji="1" lang="ja-JP" altLang="en-US" sz="3200" dirty="0"/>
          </a:p>
        </p:txBody>
      </p:sp>
      <p:sp>
        <p:nvSpPr>
          <p:cNvPr id="7" name="テキスト ボックス 6">
            <a:extLst>
              <a:ext uri="{FF2B5EF4-FFF2-40B4-BE49-F238E27FC236}">
                <a16:creationId xmlns:a16="http://schemas.microsoft.com/office/drawing/2014/main" id="{BCB970F0-28BF-4FD7-84AE-E09252E507E4}"/>
              </a:ext>
            </a:extLst>
          </p:cNvPr>
          <p:cNvSpPr txBox="1"/>
          <p:nvPr/>
        </p:nvSpPr>
        <p:spPr>
          <a:xfrm>
            <a:off x="827584" y="3940455"/>
            <a:ext cx="4152600" cy="584775"/>
          </a:xfrm>
          <a:prstGeom prst="rect">
            <a:avLst/>
          </a:prstGeom>
          <a:noFill/>
        </p:spPr>
        <p:txBody>
          <a:bodyPr wrap="square" rtlCol="0">
            <a:spAutoFit/>
          </a:bodyPr>
          <a:lstStyle/>
          <a:p>
            <a:r>
              <a:rPr kumimoji="1" lang="en-US" altLang="ja-JP" sz="3200" b="1" dirty="0"/>
              <a:t>Google</a:t>
            </a:r>
            <a:r>
              <a:rPr kumimoji="1" lang="ja-JP" altLang="en-US" sz="3200" b="1" dirty="0"/>
              <a:t>フォーム</a:t>
            </a:r>
          </a:p>
        </p:txBody>
      </p:sp>
      <p:sp>
        <p:nvSpPr>
          <p:cNvPr id="14" name="角丸四角形 13">
            <a:extLst>
              <a:ext uri="{FF2B5EF4-FFF2-40B4-BE49-F238E27FC236}">
                <a16:creationId xmlns:a16="http://schemas.microsoft.com/office/drawing/2014/main" id="{941355DE-BC54-44EB-8978-8ACC8332B6F0}"/>
              </a:ext>
            </a:extLst>
          </p:cNvPr>
          <p:cNvSpPr/>
          <p:nvPr/>
        </p:nvSpPr>
        <p:spPr>
          <a:xfrm>
            <a:off x="658593" y="176240"/>
            <a:ext cx="1248000" cy="720000"/>
          </a:xfrm>
          <a:prstGeom prst="round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a:ea typeface="ＭＳ Ｐゴシック"/>
                <a:cs typeface="+mn-cs"/>
              </a:rPr>
              <a:t>速報</a:t>
            </a:r>
          </a:p>
        </p:txBody>
      </p:sp>
      <p:sp>
        <p:nvSpPr>
          <p:cNvPr id="16" name="テキスト ボックス 16"/>
          <p:cNvSpPr txBox="1">
            <a:spLocks noChangeArrowheads="1"/>
          </p:cNvSpPr>
          <p:nvPr/>
        </p:nvSpPr>
        <p:spPr bwMode="auto">
          <a:xfrm>
            <a:off x="467217" y="3269716"/>
            <a:ext cx="1055118" cy="58477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50" charset="-128"/>
                <a:cs typeface="+mn-cs"/>
              </a:rPr>
              <a:t>方法</a:t>
            </a:r>
            <a:r>
              <a:rPr kumimoji="1" lang="ja-JP" alt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endPar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82E8FF1E-2248-4CEB-BE25-A7AA1A7B610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0B6B4E-0614-4C9B-A27A-D126C91B530E}"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69537371"/>
      </p:ext>
    </p:extLst>
  </p:cSld>
  <p:clrMapOvr>
    <a:masterClrMapping/>
  </p:clrMapOvr>
  <p:transition spd="slow" advTm="8541"/>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4000" cy="1052513"/>
            <a:chOff x="0" y="0"/>
            <a:chExt cx="5760" cy="663"/>
          </a:xfrm>
        </p:grpSpPr>
        <p:sp>
          <p:nvSpPr>
            <p:cNvPr id="8197" name="Rectangle 3"/>
            <p:cNvSpPr>
              <a:spLocks noChangeArrowheads="1"/>
            </p:cNvSpPr>
            <p:nvPr/>
          </p:nvSpPr>
          <p:spPr bwMode="auto">
            <a:xfrm>
              <a:off x="0" y="0"/>
              <a:ext cx="5760" cy="663"/>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198" name="Rectangle 4"/>
            <p:cNvSpPr>
              <a:spLocks noChangeArrowheads="1"/>
            </p:cNvSpPr>
            <p:nvPr/>
          </p:nvSpPr>
          <p:spPr bwMode="auto">
            <a:xfrm>
              <a:off x="0" y="0"/>
              <a:ext cx="295" cy="66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8195" name="Rectangle 5"/>
          <p:cNvSpPr>
            <a:spLocks noGrp="1" noChangeArrowheads="1"/>
          </p:cNvSpPr>
          <p:nvPr>
            <p:ph type="title"/>
          </p:nvPr>
        </p:nvSpPr>
        <p:spPr>
          <a:xfrm>
            <a:off x="457200" y="44450"/>
            <a:ext cx="8229600" cy="863600"/>
          </a:xfrm>
        </p:spPr>
        <p:txBody>
          <a:bodyPr/>
          <a:lstStyle/>
          <a:p>
            <a:pPr eaLnBrk="1" hangingPunct="1"/>
            <a:r>
              <a:rPr lang="ja-JP" altLang="en-US" dirty="0">
                <a:solidFill>
                  <a:schemeClr val="bg1"/>
                </a:solidFill>
              </a:rPr>
              <a:t>　　</a:t>
            </a:r>
            <a:r>
              <a:rPr lang="ja-JP" altLang="en-US" sz="4000" dirty="0">
                <a:solidFill>
                  <a:schemeClr val="bg1"/>
                </a:solidFill>
              </a:rPr>
              <a:t>アンケート集計結果（</a:t>
            </a:r>
            <a:r>
              <a:rPr lang="en-US" altLang="ja-JP" sz="4000" dirty="0">
                <a:solidFill>
                  <a:schemeClr val="bg1"/>
                </a:solidFill>
              </a:rPr>
              <a:t>1</a:t>
            </a:r>
            <a:r>
              <a:rPr lang="ja-JP" altLang="en-US" sz="4000" dirty="0">
                <a:solidFill>
                  <a:schemeClr val="bg1"/>
                </a:solidFill>
              </a:rPr>
              <a:t>）</a:t>
            </a:r>
          </a:p>
        </p:txBody>
      </p:sp>
      <p:graphicFrame>
        <p:nvGraphicFramePr>
          <p:cNvPr id="2" name="グラフ 1"/>
          <p:cNvGraphicFramePr/>
          <p:nvPr>
            <p:extLst/>
          </p:nvPr>
        </p:nvGraphicFramePr>
        <p:xfrm>
          <a:off x="72212" y="1051651"/>
          <a:ext cx="4572000" cy="4945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p:nvPr>
            <p:extLst/>
          </p:nvPr>
        </p:nvGraphicFramePr>
        <p:xfrm>
          <a:off x="4373561" y="1124745"/>
          <a:ext cx="4572000" cy="4872781"/>
        </p:xfrm>
        <a:graphic>
          <a:graphicData uri="http://schemas.openxmlformats.org/drawingml/2006/chart">
            <c:chart xmlns:c="http://schemas.openxmlformats.org/drawingml/2006/chart" xmlns:r="http://schemas.openxmlformats.org/officeDocument/2006/relationships" r:id="rId3"/>
          </a:graphicData>
        </a:graphic>
      </p:graphicFrame>
      <p:sp>
        <p:nvSpPr>
          <p:cNvPr id="9" name="角丸四角形 8"/>
          <p:cNvSpPr/>
          <p:nvPr/>
        </p:nvSpPr>
        <p:spPr>
          <a:xfrm>
            <a:off x="670614" y="198520"/>
            <a:ext cx="1248000" cy="720000"/>
          </a:xfrm>
          <a:prstGeom prst="round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a:ea typeface="ＭＳ Ｐゴシック"/>
                <a:cs typeface="+mn-cs"/>
              </a:rPr>
              <a:t>速報</a:t>
            </a:r>
          </a:p>
        </p:txBody>
      </p:sp>
      <p:sp>
        <p:nvSpPr>
          <p:cNvPr id="10" name="テキスト ボックス 1"/>
          <p:cNvSpPr txBox="1"/>
          <p:nvPr/>
        </p:nvSpPr>
        <p:spPr>
          <a:xfrm>
            <a:off x="4831094" y="1155749"/>
            <a:ext cx="3855706" cy="147167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862" b="0" i="0" u="none" strike="noStrike" kern="1200" spc="0" baseline="0">
                <a:solidFill>
                  <a:srgbClr val="000000">
                    <a:lumMod val="65000"/>
                    <a:lumOff val="35000"/>
                  </a:srgbClr>
                </a:solidFill>
                <a:latin typeface="+mn-lt"/>
                <a:ea typeface="+mn-ea"/>
                <a:cs typeface="+mn-cs"/>
              </a:defRPr>
            </a:pPr>
            <a:r>
              <a:rPr lang="en-US" altLang="ja-JP" sz="2000" dirty="0"/>
              <a:t>Q.</a:t>
            </a:r>
            <a:r>
              <a:rPr lang="ja-JP" altLang="en-US" sz="2000" dirty="0"/>
              <a:t> あなたにとって、</a:t>
            </a:r>
            <a:endParaRPr lang="en-US" altLang="ja-JP" sz="2000" dirty="0"/>
          </a:p>
          <a:p>
            <a:pPr>
              <a:defRPr sz="1862" b="0" i="0" u="none" strike="noStrike" kern="1200" spc="0" baseline="0">
                <a:solidFill>
                  <a:srgbClr val="000000">
                    <a:lumMod val="65000"/>
                    <a:lumOff val="35000"/>
                  </a:srgbClr>
                </a:solidFill>
                <a:latin typeface="+mn-lt"/>
                <a:ea typeface="+mn-ea"/>
                <a:cs typeface="+mn-cs"/>
              </a:defRPr>
            </a:pPr>
            <a:r>
              <a:rPr lang="ja-JP" altLang="en-US" sz="2800" b="1" u="sng" dirty="0"/>
              <a:t>深夜（</a:t>
            </a:r>
            <a:r>
              <a:rPr lang="en-US" altLang="ja-JP" sz="2800" b="1" u="sng" dirty="0"/>
              <a:t>22:00</a:t>
            </a:r>
            <a:r>
              <a:rPr lang="ja-JP" altLang="en-US" sz="2800" b="1" u="sng" dirty="0"/>
              <a:t>～</a:t>
            </a:r>
            <a:r>
              <a:rPr lang="en-US" altLang="ja-JP" sz="2800" b="1" u="sng" dirty="0"/>
              <a:t>6:00</a:t>
            </a:r>
            <a:r>
              <a:rPr lang="ja-JP" altLang="en-US" sz="2800" b="1" u="sng" dirty="0"/>
              <a:t>）</a:t>
            </a:r>
            <a:endParaRPr lang="en-US" altLang="ja-JP" sz="2800" b="1" u="sng" dirty="0"/>
          </a:p>
          <a:p>
            <a:pPr>
              <a:defRPr sz="1862" b="0" i="0" u="none" strike="noStrike" kern="1200" spc="0" baseline="0">
                <a:solidFill>
                  <a:srgbClr val="000000">
                    <a:lumMod val="65000"/>
                    <a:lumOff val="35000"/>
                  </a:srgbClr>
                </a:solidFill>
                <a:latin typeface="+mn-lt"/>
                <a:ea typeface="+mn-ea"/>
                <a:cs typeface="+mn-cs"/>
              </a:defRPr>
            </a:pPr>
            <a:r>
              <a:rPr lang="ja-JP" altLang="en-US" sz="2000" dirty="0"/>
              <a:t>のコンビニはどのような存在？？</a:t>
            </a:r>
          </a:p>
          <a:p>
            <a:pPr algn="ctr" rtl="0">
              <a:defRPr sz="1862" b="0" i="0" u="none" strike="noStrike" kern="1200" spc="0" baseline="0">
                <a:solidFill>
                  <a:srgbClr val="000000">
                    <a:lumMod val="65000"/>
                    <a:lumOff val="35000"/>
                  </a:srgbClr>
                </a:solidFill>
                <a:latin typeface="+mn-lt"/>
                <a:ea typeface="+mn-ea"/>
                <a:cs typeface="+mn-cs"/>
              </a:defRPr>
            </a:pPr>
            <a:endParaRPr lang="ja-JP" altLang="en-US" sz="2000" dirty="0"/>
          </a:p>
        </p:txBody>
      </p:sp>
      <p:sp>
        <p:nvSpPr>
          <p:cNvPr id="3" name="スライド番号プレースホルダー 2">
            <a:extLst>
              <a:ext uri="{FF2B5EF4-FFF2-40B4-BE49-F238E27FC236}">
                <a16:creationId xmlns:a16="http://schemas.microsoft.com/office/drawing/2014/main" id="{6441B481-A323-497E-82F9-16607E3EA53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F12D99-142F-45F7-A63F-9DE74E22BCFC}"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2C238B28-99FC-457B-AC69-C20B8FFB12E2}"/>
              </a:ext>
            </a:extLst>
          </p:cNvPr>
          <p:cNvSpPr txBox="1"/>
          <p:nvPr/>
        </p:nvSpPr>
        <p:spPr>
          <a:xfrm>
            <a:off x="948328" y="5907470"/>
            <a:ext cx="7476727" cy="830997"/>
          </a:xfrm>
          <a:prstGeom prst="rect">
            <a:avLst/>
          </a:prstGeom>
          <a:noFill/>
        </p:spPr>
        <p:txBody>
          <a:bodyPr wrap="none" rtlCol="0">
            <a:spAutoFit/>
          </a:bodyPr>
          <a:lstStyle/>
          <a:p>
            <a:r>
              <a:rPr lang="ja-JP" altLang="en-US" sz="2400" b="1" dirty="0">
                <a:solidFill>
                  <a:srgbClr val="FF9900"/>
                </a:solidFill>
              </a:rPr>
              <a:t>深夜（</a:t>
            </a:r>
            <a:r>
              <a:rPr lang="en-US" altLang="ja-JP" sz="2400" b="1" dirty="0">
                <a:solidFill>
                  <a:srgbClr val="FF9900"/>
                </a:solidFill>
              </a:rPr>
              <a:t>22:00~6:00)</a:t>
            </a:r>
            <a:r>
              <a:rPr lang="ja-JP" altLang="en-US" sz="2400" dirty="0"/>
              <a:t>は</a:t>
            </a:r>
            <a:r>
              <a:rPr lang="ja-JP" altLang="en-US" sz="2400" b="1" dirty="0">
                <a:solidFill>
                  <a:srgbClr val="FF9900"/>
                </a:solidFill>
              </a:rPr>
              <a:t>深夜以外（</a:t>
            </a:r>
            <a:r>
              <a:rPr lang="en-US" altLang="ja-JP" sz="2400" b="1" dirty="0">
                <a:solidFill>
                  <a:srgbClr val="FF9900"/>
                </a:solidFill>
              </a:rPr>
              <a:t>6:00~22:00</a:t>
            </a:r>
            <a:r>
              <a:rPr lang="ja-JP" altLang="en-US" sz="2400" b="1" dirty="0">
                <a:solidFill>
                  <a:srgbClr val="FF9900"/>
                </a:solidFill>
              </a:rPr>
              <a:t>）</a:t>
            </a:r>
            <a:r>
              <a:rPr lang="ja-JP" altLang="en-US" sz="2400" dirty="0"/>
              <a:t>に比べて、</a:t>
            </a:r>
            <a:endParaRPr lang="en-US" altLang="ja-JP" sz="2400" dirty="0"/>
          </a:p>
          <a:p>
            <a:r>
              <a:rPr lang="ja-JP" altLang="en-US" sz="2400" dirty="0"/>
              <a:t>生活する上で欠かせない・便利の比率が低かった。</a:t>
            </a:r>
            <a:endParaRPr kumimoji="1" lang="en-US" altLang="ja-JP" sz="2400" dirty="0"/>
          </a:p>
        </p:txBody>
      </p:sp>
    </p:spTree>
    <p:extLst>
      <p:ext uri="{BB962C8B-B14F-4D97-AF65-F5344CB8AC3E}">
        <p14:creationId xmlns:p14="http://schemas.microsoft.com/office/powerpoint/2010/main" val="12500938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EB20E93D-9C4A-4F73-BD18-11A0520F2D80}"/>
              </a:ext>
            </a:extLst>
          </p:cNvPr>
          <p:cNvGrpSpPr>
            <a:grpSpLocks/>
          </p:cNvGrpSpPr>
          <p:nvPr/>
        </p:nvGrpSpPr>
        <p:grpSpPr bwMode="auto">
          <a:xfrm>
            <a:off x="0" y="0"/>
            <a:ext cx="9144000" cy="1052513"/>
            <a:chOff x="0" y="0"/>
            <a:chExt cx="5760" cy="663"/>
          </a:xfrm>
        </p:grpSpPr>
        <p:sp>
          <p:nvSpPr>
            <p:cNvPr id="8197" name="Rectangle 3">
              <a:extLst>
                <a:ext uri="{FF2B5EF4-FFF2-40B4-BE49-F238E27FC236}">
                  <a16:creationId xmlns:a16="http://schemas.microsoft.com/office/drawing/2014/main" id="{ADABAB6C-883C-4C60-B771-F61CC08A4420}"/>
                </a:ext>
              </a:extLst>
            </p:cNvPr>
            <p:cNvSpPr>
              <a:spLocks noChangeArrowheads="1"/>
            </p:cNvSpPr>
            <p:nvPr/>
          </p:nvSpPr>
          <p:spPr bwMode="auto">
            <a:xfrm>
              <a:off x="0" y="0"/>
              <a:ext cx="5760" cy="663"/>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198" name="Rectangle 4">
              <a:extLst>
                <a:ext uri="{FF2B5EF4-FFF2-40B4-BE49-F238E27FC236}">
                  <a16:creationId xmlns:a16="http://schemas.microsoft.com/office/drawing/2014/main" id="{DF2BE9DB-7CB9-4C85-8414-D9F42FF3ADA4}"/>
                </a:ext>
              </a:extLst>
            </p:cNvPr>
            <p:cNvSpPr>
              <a:spLocks noChangeArrowheads="1"/>
            </p:cNvSpPr>
            <p:nvPr/>
          </p:nvSpPr>
          <p:spPr bwMode="auto">
            <a:xfrm>
              <a:off x="0" y="0"/>
              <a:ext cx="295" cy="663"/>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8195" name="Rectangle 5">
            <a:extLst>
              <a:ext uri="{FF2B5EF4-FFF2-40B4-BE49-F238E27FC236}">
                <a16:creationId xmlns:a16="http://schemas.microsoft.com/office/drawing/2014/main" id="{08464657-9C7C-460A-986C-50F8B90F73B8}"/>
              </a:ext>
            </a:extLst>
          </p:cNvPr>
          <p:cNvSpPr>
            <a:spLocks noGrp="1" noChangeArrowheads="1"/>
          </p:cNvSpPr>
          <p:nvPr>
            <p:ph type="title"/>
          </p:nvPr>
        </p:nvSpPr>
        <p:spPr>
          <a:xfrm>
            <a:off x="1070188" y="103275"/>
            <a:ext cx="8229600" cy="863600"/>
          </a:xfrm>
        </p:spPr>
        <p:txBody>
          <a:bodyPr/>
          <a:lstStyle/>
          <a:p>
            <a:pPr eaLnBrk="1" hangingPunct="1"/>
            <a:r>
              <a:rPr lang="ja-JP" altLang="en-US" sz="4000" dirty="0">
                <a:solidFill>
                  <a:schemeClr val="bg1"/>
                </a:solidFill>
              </a:rPr>
              <a:t>アンケート集計結果（</a:t>
            </a:r>
            <a:r>
              <a:rPr lang="en-US" altLang="ja-JP" sz="4000" dirty="0">
                <a:solidFill>
                  <a:schemeClr val="bg1"/>
                </a:solidFill>
              </a:rPr>
              <a:t>2</a:t>
            </a:r>
            <a:r>
              <a:rPr lang="ja-JP" altLang="en-US" sz="4000" dirty="0">
                <a:solidFill>
                  <a:schemeClr val="bg1"/>
                </a:solidFill>
              </a:rPr>
              <a:t>）</a:t>
            </a:r>
          </a:p>
        </p:txBody>
      </p:sp>
      <p:sp>
        <p:nvSpPr>
          <p:cNvPr id="16" name="角丸四角形 6">
            <a:extLst>
              <a:ext uri="{FF2B5EF4-FFF2-40B4-BE49-F238E27FC236}">
                <a16:creationId xmlns:a16="http://schemas.microsoft.com/office/drawing/2014/main" id="{941355DE-BC54-44EB-8978-8ACC8332B6F0}"/>
              </a:ext>
            </a:extLst>
          </p:cNvPr>
          <p:cNvSpPr/>
          <p:nvPr/>
        </p:nvSpPr>
        <p:spPr>
          <a:xfrm>
            <a:off x="672363" y="203346"/>
            <a:ext cx="1248000" cy="720000"/>
          </a:xfrm>
          <a:prstGeom prst="round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a:ea typeface="ＭＳ Ｐゴシック"/>
                <a:cs typeface="+mn-cs"/>
              </a:rPr>
              <a:t>速報</a:t>
            </a:r>
          </a:p>
        </p:txBody>
      </p:sp>
      <p:sp>
        <p:nvSpPr>
          <p:cNvPr id="6" name="テキスト ボックス 5">
            <a:extLst>
              <a:ext uri="{FF2B5EF4-FFF2-40B4-BE49-F238E27FC236}">
                <a16:creationId xmlns:a16="http://schemas.microsoft.com/office/drawing/2014/main" id="{7ABB3B40-DCFD-48C9-9752-4C68A241D74D}"/>
              </a:ext>
            </a:extLst>
          </p:cNvPr>
          <p:cNvSpPr txBox="1"/>
          <p:nvPr/>
        </p:nvSpPr>
        <p:spPr>
          <a:xfrm>
            <a:off x="234156" y="1052513"/>
            <a:ext cx="867568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Q. </a:t>
            </a:r>
            <a:r>
              <a:rPr kumimoji="1" lang="ja-JP"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コンビニの</a:t>
            </a:r>
            <a:r>
              <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24</a:t>
            </a:r>
            <a:r>
              <a:rPr kumimoji="1" lang="ja-JP"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時間営業に対して賛成？反対？</a:t>
            </a:r>
            <a:r>
              <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(n=37)</a:t>
            </a:r>
            <a:endParaRPr kumimoji="1" lang="ja-JP"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nvGrpSpPr>
          <p:cNvPr id="2" name="グループ化 1">
            <a:extLst>
              <a:ext uri="{FF2B5EF4-FFF2-40B4-BE49-F238E27FC236}">
                <a16:creationId xmlns:a16="http://schemas.microsoft.com/office/drawing/2014/main" id="{95BFD9F8-11E7-4BF2-A4BF-C243EA8E8260}"/>
              </a:ext>
            </a:extLst>
          </p:cNvPr>
          <p:cNvGrpSpPr/>
          <p:nvPr/>
        </p:nvGrpSpPr>
        <p:grpSpPr>
          <a:xfrm>
            <a:off x="359228" y="1575733"/>
            <a:ext cx="4151658" cy="4438139"/>
            <a:chOff x="420342" y="1748436"/>
            <a:chExt cx="4151658" cy="4438139"/>
          </a:xfrm>
        </p:grpSpPr>
        <p:graphicFrame>
          <p:nvGraphicFramePr>
            <p:cNvPr id="7" name="グラフ 6">
              <a:extLst>
                <a:ext uri="{FF2B5EF4-FFF2-40B4-BE49-F238E27FC236}">
                  <a16:creationId xmlns:a16="http://schemas.microsoft.com/office/drawing/2014/main" id="{A1565241-AA6A-42BF-83F4-AA550A7614B4}"/>
                </a:ext>
              </a:extLst>
            </p:cNvPr>
            <p:cNvGraphicFramePr/>
            <p:nvPr>
              <p:extLst/>
            </p:nvPr>
          </p:nvGraphicFramePr>
          <p:xfrm>
            <a:off x="420342" y="2087913"/>
            <a:ext cx="4021285" cy="3853120"/>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a:extLst>
                <a:ext uri="{FF2B5EF4-FFF2-40B4-BE49-F238E27FC236}">
                  <a16:creationId xmlns:a16="http://schemas.microsoft.com/office/drawing/2014/main" id="{74C735E6-0C0E-4CC3-A02A-896F0F0B823C}"/>
                </a:ext>
              </a:extLst>
            </p:cNvPr>
            <p:cNvSpPr txBox="1"/>
            <p:nvPr/>
          </p:nvSpPr>
          <p:spPr>
            <a:xfrm>
              <a:off x="3743908" y="5786465"/>
              <a:ext cx="79208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賛成</a:t>
              </a:r>
            </a:p>
          </p:txBody>
        </p:sp>
        <p:sp>
          <p:nvSpPr>
            <p:cNvPr id="14" name="テキスト ボックス 13">
              <a:extLst>
                <a:ext uri="{FF2B5EF4-FFF2-40B4-BE49-F238E27FC236}">
                  <a16:creationId xmlns:a16="http://schemas.microsoft.com/office/drawing/2014/main" id="{1C164FE1-60E5-4D71-826D-8D1C0B4B69B9}"/>
                </a:ext>
              </a:extLst>
            </p:cNvPr>
            <p:cNvSpPr txBox="1"/>
            <p:nvPr/>
          </p:nvSpPr>
          <p:spPr>
            <a:xfrm>
              <a:off x="719829" y="5786465"/>
              <a:ext cx="79208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反対</a:t>
              </a:r>
            </a:p>
          </p:txBody>
        </p:sp>
        <p:sp>
          <p:nvSpPr>
            <p:cNvPr id="8" name="テキスト ボックス 7">
              <a:extLst>
                <a:ext uri="{FF2B5EF4-FFF2-40B4-BE49-F238E27FC236}">
                  <a16:creationId xmlns:a16="http://schemas.microsoft.com/office/drawing/2014/main" id="{0FF8CEBB-2AC1-45CB-8137-1556A7EFA7B4}"/>
                </a:ext>
              </a:extLst>
            </p:cNvPr>
            <p:cNvSpPr txBox="1"/>
            <p:nvPr/>
          </p:nvSpPr>
          <p:spPr>
            <a:xfrm>
              <a:off x="1259632" y="1748436"/>
              <a:ext cx="331236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9900"/>
                  </a:solidFill>
                  <a:effectLst/>
                  <a:uLnTx/>
                  <a:uFillTx/>
                  <a:latin typeface="Arial" panose="020B0604020202020204" pitchFamily="34" charset="0"/>
                  <a:ea typeface="ＭＳ Ｐゴシック" panose="020B0600070205080204" pitchFamily="50" charset="-128"/>
                  <a:cs typeface="+mn-cs"/>
                </a:rPr>
                <a:t>あなた自身</a:t>
              </a:r>
              <a:r>
                <a:rPr kumimoji="1" lang="ja-JP"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がどう思うか</a:t>
              </a:r>
            </a:p>
          </p:txBody>
        </p:sp>
      </p:grpSp>
      <p:grpSp>
        <p:nvGrpSpPr>
          <p:cNvPr id="3" name="グループ化 2">
            <a:extLst>
              <a:ext uri="{FF2B5EF4-FFF2-40B4-BE49-F238E27FC236}">
                <a16:creationId xmlns:a16="http://schemas.microsoft.com/office/drawing/2014/main" id="{4A1CD33E-0F7F-4AA9-9851-6AA425F01CBE}"/>
              </a:ext>
            </a:extLst>
          </p:cNvPr>
          <p:cNvGrpSpPr/>
          <p:nvPr/>
        </p:nvGrpSpPr>
        <p:grpSpPr>
          <a:xfrm>
            <a:off x="4470571" y="1575733"/>
            <a:ext cx="4417329" cy="4438138"/>
            <a:chOff x="4482788" y="1748437"/>
            <a:chExt cx="4417329" cy="4438138"/>
          </a:xfrm>
        </p:grpSpPr>
        <p:graphicFrame>
          <p:nvGraphicFramePr>
            <p:cNvPr id="9" name="グラフ 8">
              <a:extLst>
                <a:ext uri="{FF2B5EF4-FFF2-40B4-BE49-F238E27FC236}">
                  <a16:creationId xmlns:a16="http://schemas.microsoft.com/office/drawing/2014/main" id="{A668251B-64F9-42DA-ACC4-4F16EE5CF07D}"/>
                </a:ext>
              </a:extLst>
            </p:cNvPr>
            <p:cNvGraphicFramePr/>
            <p:nvPr>
              <p:extLst/>
            </p:nvPr>
          </p:nvGraphicFramePr>
          <p:xfrm>
            <a:off x="4482788" y="2082545"/>
            <a:ext cx="4021285" cy="3853120"/>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a:extLst>
                <a:ext uri="{FF2B5EF4-FFF2-40B4-BE49-F238E27FC236}">
                  <a16:creationId xmlns:a16="http://schemas.microsoft.com/office/drawing/2014/main" id="{4B8E85DE-D6E6-4C3D-B3AF-BF907235989C}"/>
                </a:ext>
              </a:extLst>
            </p:cNvPr>
            <p:cNvSpPr txBox="1"/>
            <p:nvPr/>
          </p:nvSpPr>
          <p:spPr>
            <a:xfrm>
              <a:off x="8108029" y="5735609"/>
              <a:ext cx="79208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賛成</a:t>
              </a:r>
            </a:p>
          </p:txBody>
        </p:sp>
        <p:sp>
          <p:nvSpPr>
            <p:cNvPr id="15" name="テキスト ボックス 14">
              <a:extLst>
                <a:ext uri="{FF2B5EF4-FFF2-40B4-BE49-F238E27FC236}">
                  <a16:creationId xmlns:a16="http://schemas.microsoft.com/office/drawing/2014/main" id="{E38B4494-590F-4377-AACB-27A9E2BDC4AD}"/>
                </a:ext>
              </a:extLst>
            </p:cNvPr>
            <p:cNvSpPr txBox="1"/>
            <p:nvPr/>
          </p:nvSpPr>
          <p:spPr>
            <a:xfrm>
              <a:off x="4984662" y="5786465"/>
              <a:ext cx="79208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反対</a:t>
              </a:r>
            </a:p>
          </p:txBody>
        </p:sp>
        <p:sp>
          <p:nvSpPr>
            <p:cNvPr id="10" name="テキスト ボックス 9">
              <a:extLst>
                <a:ext uri="{FF2B5EF4-FFF2-40B4-BE49-F238E27FC236}">
                  <a16:creationId xmlns:a16="http://schemas.microsoft.com/office/drawing/2014/main" id="{EDA1DC17-843F-428B-85AE-DA41CADF196F}"/>
                </a:ext>
              </a:extLst>
            </p:cNvPr>
            <p:cNvSpPr txBox="1"/>
            <p:nvPr/>
          </p:nvSpPr>
          <p:spPr>
            <a:xfrm>
              <a:off x="5263365" y="1748437"/>
              <a:ext cx="331236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9900"/>
                  </a:solidFill>
                  <a:effectLst/>
                  <a:uLnTx/>
                  <a:uFillTx/>
                  <a:latin typeface="Arial" panose="020B0604020202020204" pitchFamily="34" charset="0"/>
                  <a:ea typeface="ＭＳ Ｐゴシック" panose="020B0600070205080204" pitchFamily="50" charset="-128"/>
                  <a:cs typeface="+mn-cs"/>
                </a:rPr>
                <a:t>一般の人々</a:t>
              </a:r>
              <a:r>
                <a:rPr kumimoji="1" lang="ja-JP"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がどう思うか</a:t>
              </a:r>
            </a:p>
          </p:txBody>
        </p:sp>
      </p:grpSp>
      <p:sp>
        <p:nvSpPr>
          <p:cNvPr id="11" name="テキスト ボックス 10">
            <a:extLst>
              <a:ext uri="{FF2B5EF4-FFF2-40B4-BE49-F238E27FC236}">
                <a16:creationId xmlns:a16="http://schemas.microsoft.com/office/drawing/2014/main" id="{057501BC-9B48-43CB-A304-664DE8B6489D}"/>
              </a:ext>
            </a:extLst>
          </p:cNvPr>
          <p:cNvSpPr txBox="1"/>
          <p:nvPr/>
        </p:nvSpPr>
        <p:spPr>
          <a:xfrm>
            <a:off x="1036805" y="5984404"/>
            <a:ext cx="7506679"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9900"/>
                </a:solidFill>
                <a:effectLst/>
                <a:uLnTx/>
                <a:uFillTx/>
                <a:latin typeface="Arial" panose="020B0604020202020204" pitchFamily="34" charset="0"/>
                <a:ea typeface="ＭＳ Ｐゴシック" panose="020B0600070205080204" pitchFamily="50" charset="-128"/>
                <a:cs typeface="+mn-cs"/>
              </a:rPr>
              <a:t>自分自身</a:t>
            </a: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は</a:t>
            </a:r>
            <a:r>
              <a:rPr kumimoji="1" lang="en-US" altLang="ja-JP"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24</a:t>
            </a: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時間営業に反対でも、</a:t>
            </a:r>
            <a:r>
              <a:rPr kumimoji="1" lang="ja-JP" altLang="en-US" sz="2400" b="1" i="0" u="none" strike="noStrike" kern="1200" cap="none" spc="0" normalizeH="0" baseline="0" noProof="0" dirty="0">
                <a:ln>
                  <a:noFill/>
                </a:ln>
                <a:solidFill>
                  <a:srgbClr val="FF9900"/>
                </a:solidFill>
                <a:effectLst/>
                <a:uLnTx/>
                <a:uFillTx/>
                <a:latin typeface="Arial" panose="020B0604020202020204" pitchFamily="34" charset="0"/>
                <a:ea typeface="ＭＳ Ｐゴシック" panose="020B0600070205080204" pitchFamily="50" charset="-128"/>
                <a:cs typeface="+mn-cs"/>
              </a:rPr>
              <a:t>一般の人々</a:t>
            </a: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は賛成なのではないかと考える人が多かった。</a:t>
            </a:r>
          </a:p>
        </p:txBody>
      </p:sp>
      <p:sp>
        <p:nvSpPr>
          <p:cNvPr id="5" name="スライド番号プレースホルダー 4">
            <a:extLst>
              <a:ext uri="{FF2B5EF4-FFF2-40B4-BE49-F238E27FC236}">
                <a16:creationId xmlns:a16="http://schemas.microsoft.com/office/drawing/2014/main" id="{8EE73612-E4EA-48C8-AF26-A8B4FD6565C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F12D99-142F-45F7-A63F-9DE74E22BCFC}"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593354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D26DA04-D7DA-4B58-B0AF-E280CBBFD2CC}"/>
              </a:ext>
            </a:extLst>
          </p:cNvPr>
          <p:cNvGrpSpPr>
            <a:grpSpLocks/>
          </p:cNvGrpSpPr>
          <p:nvPr/>
        </p:nvGrpSpPr>
        <p:grpSpPr bwMode="auto">
          <a:xfrm>
            <a:off x="0" y="0"/>
            <a:ext cx="9144000" cy="6858000"/>
            <a:chOff x="0" y="0"/>
            <a:chExt cx="5760" cy="663"/>
          </a:xfrm>
        </p:grpSpPr>
        <p:sp>
          <p:nvSpPr>
            <p:cNvPr id="4111" name="Rectangle 3">
              <a:extLst>
                <a:ext uri="{FF2B5EF4-FFF2-40B4-BE49-F238E27FC236}">
                  <a16:creationId xmlns:a16="http://schemas.microsoft.com/office/drawing/2014/main" id="{85EE7EEC-4655-4F36-9D7F-2E00F2E8F922}"/>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rPr>
                <a:t>は</a:t>
              </a:r>
            </a:p>
          </p:txBody>
        </p:sp>
        <p:sp>
          <p:nvSpPr>
            <p:cNvPr id="4112" name="Rectangle 4">
              <a:extLst>
                <a:ext uri="{FF2B5EF4-FFF2-40B4-BE49-F238E27FC236}">
                  <a16:creationId xmlns:a16="http://schemas.microsoft.com/office/drawing/2014/main" id="{DB383A08-DFF6-44ED-A2C1-782A2D8215FE}"/>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4099" name="Rectangle 5">
            <a:extLst>
              <a:ext uri="{FF2B5EF4-FFF2-40B4-BE49-F238E27FC236}">
                <a16:creationId xmlns:a16="http://schemas.microsoft.com/office/drawing/2014/main" id="{CFF96F67-3196-4641-98C7-A3EE58C14096}"/>
              </a:ext>
            </a:extLst>
          </p:cNvPr>
          <p:cNvSpPr>
            <a:spLocks noGrp="1" noChangeArrowheads="1"/>
          </p:cNvSpPr>
          <p:nvPr>
            <p:ph type="title"/>
          </p:nvPr>
        </p:nvSpPr>
        <p:spPr>
          <a:xfrm>
            <a:off x="611188" y="2636838"/>
            <a:ext cx="8229600" cy="922337"/>
          </a:xfrm>
        </p:spPr>
        <p:txBody>
          <a:bodyPr/>
          <a:lstStyle/>
          <a:p>
            <a:pPr eaLnBrk="1" hangingPunct="1"/>
            <a:r>
              <a:rPr lang="ja-JP" altLang="en-US" sz="4800" dirty="0">
                <a:solidFill>
                  <a:schemeClr val="bg1"/>
                </a:solidFill>
              </a:rPr>
              <a:t>今後の方針</a:t>
            </a:r>
            <a:endParaRPr lang="en-US" altLang="ja-JP" sz="4800" dirty="0">
              <a:solidFill>
                <a:schemeClr val="bg1"/>
              </a:solidFill>
            </a:endParaRPr>
          </a:p>
        </p:txBody>
      </p:sp>
      <p:sp>
        <p:nvSpPr>
          <p:cNvPr id="4100" name="スライド番号プレースホルダー 2">
            <a:extLst>
              <a:ext uri="{FF2B5EF4-FFF2-40B4-BE49-F238E27FC236}">
                <a16:creationId xmlns:a16="http://schemas.microsoft.com/office/drawing/2014/main" id="{B7D0C151-B900-49A6-B524-42E97E8827F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412EA1-3A1E-474B-B2A8-9209C995D3AD}" type="slidenum">
              <a:rPr kumimoji="1" lang="ja-JP"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8236365"/>
      </p:ext>
    </p:extLst>
  </p:cSld>
  <p:clrMapOvr>
    <a:masterClrMapping/>
  </p:clrMapOvr>
  <p:transition spd="slow" advTm="5584"/>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4000" cy="1484313"/>
            <a:chOff x="0" y="0"/>
            <a:chExt cx="5760" cy="663"/>
          </a:xfrm>
        </p:grpSpPr>
        <p:sp>
          <p:nvSpPr>
            <p:cNvPr id="8229" name="Rectangle 3"/>
            <p:cNvSpPr>
              <a:spLocks noChangeArrowheads="1"/>
            </p:cNvSpPr>
            <p:nvPr/>
          </p:nvSpPr>
          <p:spPr bwMode="auto">
            <a:xfrm>
              <a:off x="0" y="0"/>
              <a:ext cx="5760" cy="663"/>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230" name="Rectangle 4"/>
            <p:cNvSpPr>
              <a:spLocks noChangeArrowheads="1"/>
            </p:cNvSpPr>
            <p:nvPr/>
          </p:nvSpPr>
          <p:spPr bwMode="auto">
            <a:xfrm>
              <a:off x="0" y="0"/>
              <a:ext cx="295" cy="663"/>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8195" name="Rectangle 5"/>
          <p:cNvSpPr>
            <a:spLocks noGrp="1" noChangeArrowheads="1"/>
          </p:cNvSpPr>
          <p:nvPr>
            <p:ph type="title"/>
          </p:nvPr>
        </p:nvSpPr>
        <p:spPr>
          <a:xfrm>
            <a:off x="457200" y="260350"/>
            <a:ext cx="8229600" cy="1143000"/>
          </a:xfrm>
        </p:spPr>
        <p:txBody>
          <a:bodyPr/>
          <a:lstStyle/>
          <a:p>
            <a:pPr eaLnBrk="1" hangingPunct="1"/>
            <a:r>
              <a:rPr lang="ja-JP" altLang="en-US" sz="4000" dirty="0" smtClean="0">
                <a:solidFill>
                  <a:schemeClr val="bg1"/>
                </a:solidFill>
              </a:rPr>
              <a:t>調査</a:t>
            </a:r>
            <a:r>
              <a:rPr lang="ja-JP" altLang="en-US" sz="4000" dirty="0">
                <a:solidFill>
                  <a:schemeClr val="bg1"/>
                </a:solidFill>
              </a:rPr>
              <a:t>実施</a:t>
            </a:r>
            <a:r>
              <a:rPr lang="ja-JP" altLang="en-US" sz="4000" dirty="0" smtClean="0">
                <a:solidFill>
                  <a:schemeClr val="bg1"/>
                </a:solidFill>
              </a:rPr>
              <a:t>計画</a:t>
            </a:r>
            <a:endParaRPr lang="ja-JP" altLang="en-US" sz="4000" dirty="0">
              <a:solidFill>
                <a:schemeClr val="bg1"/>
              </a:solidFill>
            </a:endParaRPr>
          </a:p>
        </p:txBody>
      </p:sp>
      <p:sp>
        <p:nvSpPr>
          <p:cNvPr id="191494" name="Rectangle 6"/>
          <p:cNvSpPr>
            <a:spLocks noGrp="1" noChangeArrowheads="1"/>
          </p:cNvSpPr>
          <p:nvPr>
            <p:ph type="body" idx="1"/>
          </p:nvPr>
        </p:nvSpPr>
        <p:spPr>
          <a:xfrm>
            <a:off x="395288" y="2060575"/>
            <a:ext cx="8229600" cy="4537075"/>
          </a:xfrm>
        </p:spPr>
        <p:txBody>
          <a:bodyPr/>
          <a:lstStyle/>
          <a:p>
            <a:pPr marL="0" indent="0" eaLnBrk="1" hangingPunct="1">
              <a:buFontTx/>
              <a:buNone/>
            </a:pPr>
            <a:endParaRPr lang="ja-JP" altLang="en-US" sz="2800"/>
          </a:p>
        </p:txBody>
      </p:sp>
      <p:graphicFrame>
        <p:nvGraphicFramePr>
          <p:cNvPr id="7" name="表 6"/>
          <p:cNvGraphicFramePr>
            <a:graphicFrameLocks noGrp="1"/>
          </p:cNvGraphicFramePr>
          <p:nvPr>
            <p:extLst/>
          </p:nvPr>
        </p:nvGraphicFramePr>
        <p:xfrm>
          <a:off x="107950" y="1546225"/>
          <a:ext cx="8963025" cy="5308599"/>
        </p:xfrm>
        <a:graphic>
          <a:graphicData uri="http://schemas.openxmlformats.org/drawingml/2006/table">
            <a:tbl>
              <a:tblPr firstRow="1" bandRow="1">
                <a:tableStyleId>{5940675A-B579-460E-94D1-54222C63F5DA}</a:tableStyleId>
              </a:tblPr>
              <a:tblGrid>
                <a:gridCol w="2867131">
                  <a:extLst>
                    <a:ext uri="{9D8B030D-6E8A-4147-A177-3AD203B41FA5}">
                      <a16:colId xmlns:a16="http://schemas.microsoft.com/office/drawing/2014/main" val="20000"/>
                    </a:ext>
                  </a:extLst>
                </a:gridCol>
                <a:gridCol w="6095894">
                  <a:extLst>
                    <a:ext uri="{9D8B030D-6E8A-4147-A177-3AD203B41FA5}">
                      <a16:colId xmlns:a16="http://schemas.microsoft.com/office/drawing/2014/main" val="20001"/>
                    </a:ext>
                  </a:extLst>
                </a:gridCol>
              </a:tblGrid>
              <a:tr h="614747">
                <a:tc>
                  <a:txBody>
                    <a:bodyPr/>
                    <a:lstStyle/>
                    <a:p>
                      <a:pPr rtl="0" fontAlgn="t">
                        <a:spcBef>
                          <a:spcPts val="0"/>
                        </a:spcBef>
                        <a:spcAft>
                          <a:spcPts val="0"/>
                        </a:spcAft>
                      </a:pPr>
                      <a:r>
                        <a:rPr lang="ja-JP" altLang="en-US" sz="3200" b="1" i="0" u="none" strike="noStrike" dirty="0">
                          <a:solidFill>
                            <a:srgbClr val="000000"/>
                          </a:solidFill>
                          <a:effectLst/>
                          <a:latin typeface="+mn-lt"/>
                        </a:rPr>
                        <a:t>実施時期</a:t>
                      </a:r>
                      <a:endParaRPr lang="ja-JP" altLang="en-US" sz="3200" b="1" dirty="0">
                        <a:effectLst/>
                        <a:latin typeface="+mn-lt"/>
                      </a:endParaRPr>
                    </a:p>
                  </a:txBody>
                  <a:tcPr marL="63492" marR="63492" marT="63507" marB="63507"/>
                </a:tc>
                <a:tc>
                  <a:txBody>
                    <a:bodyPr/>
                    <a:lstStyle/>
                    <a:p>
                      <a:pPr rtl="0" fontAlgn="t">
                        <a:spcBef>
                          <a:spcPts val="0"/>
                        </a:spcBef>
                        <a:spcAft>
                          <a:spcPts val="0"/>
                        </a:spcAft>
                      </a:pPr>
                      <a:r>
                        <a:rPr lang="ja-JP" altLang="en-US" sz="3200" b="1" i="0" u="none" strike="noStrike" dirty="0">
                          <a:solidFill>
                            <a:srgbClr val="000000"/>
                          </a:solidFill>
                          <a:effectLst/>
                          <a:latin typeface="+mn-lt"/>
                        </a:rPr>
                        <a:t>内容</a:t>
                      </a:r>
                      <a:endParaRPr lang="ja-JP" altLang="en-US" sz="3200" b="1" dirty="0">
                        <a:effectLst/>
                        <a:latin typeface="+mn-lt"/>
                      </a:endParaRPr>
                    </a:p>
                  </a:txBody>
                  <a:tcPr marL="63492" marR="63492" marT="63507" marB="63507"/>
                </a:tc>
                <a:extLst>
                  <a:ext uri="{0D108BD9-81ED-4DB2-BD59-A6C34878D82A}">
                    <a16:rowId xmlns:a16="http://schemas.microsoft.com/office/drawing/2014/main" val="10000"/>
                  </a:ext>
                </a:extLst>
              </a:tr>
              <a:tr h="494895">
                <a:tc>
                  <a:txBody>
                    <a:bodyPr/>
                    <a:lstStyle/>
                    <a:p>
                      <a:pPr rtl="0" fontAlgn="t">
                        <a:spcBef>
                          <a:spcPts val="0"/>
                        </a:spcBef>
                        <a:spcAft>
                          <a:spcPts val="0"/>
                        </a:spcAft>
                      </a:pPr>
                      <a:r>
                        <a:rPr lang="en-US" altLang="ja-JP" sz="2400" b="0" i="0" u="none" strike="noStrike">
                          <a:solidFill>
                            <a:srgbClr val="000000"/>
                          </a:solidFill>
                          <a:effectLst/>
                          <a:latin typeface="+mn-lt"/>
                        </a:rPr>
                        <a:t>2019/5/10(</a:t>
                      </a:r>
                      <a:r>
                        <a:rPr lang="ja-JP" altLang="en-US" sz="2400" b="0" i="0" u="none" strike="noStrike">
                          <a:solidFill>
                            <a:srgbClr val="000000"/>
                          </a:solidFill>
                          <a:effectLst/>
                          <a:latin typeface="+mn-lt"/>
                        </a:rPr>
                        <a:t>金</a:t>
                      </a:r>
                      <a:r>
                        <a:rPr lang="en-US" altLang="ja-JP" sz="2400" b="0" i="0" u="none" strike="noStrike">
                          <a:solidFill>
                            <a:srgbClr val="000000"/>
                          </a:solidFill>
                          <a:effectLst/>
                          <a:latin typeface="+mn-lt"/>
                        </a:rPr>
                        <a:t>)</a:t>
                      </a:r>
                      <a:endParaRPr lang="ja-JP" altLang="en-US" sz="2400">
                        <a:effectLst/>
                        <a:latin typeface="+mn-lt"/>
                      </a:endParaRPr>
                    </a:p>
                  </a:txBody>
                  <a:tcPr marL="63492" marR="63492" marT="63507" marB="63507"/>
                </a:tc>
                <a:tc>
                  <a:txBody>
                    <a:bodyPr/>
                    <a:lstStyle/>
                    <a:p>
                      <a:pPr rtl="0" fontAlgn="t">
                        <a:spcBef>
                          <a:spcPts val="0"/>
                        </a:spcBef>
                        <a:spcAft>
                          <a:spcPts val="0"/>
                        </a:spcAft>
                      </a:pPr>
                      <a:r>
                        <a:rPr lang="ja-JP" altLang="en-US" sz="2400" b="0" i="0" u="none" strike="noStrike">
                          <a:solidFill>
                            <a:srgbClr val="000000"/>
                          </a:solidFill>
                          <a:effectLst/>
                          <a:latin typeface="+mn-lt"/>
                        </a:rPr>
                        <a:t>アンケート許可メール送信</a:t>
                      </a:r>
                      <a:endParaRPr lang="ja-JP" altLang="en-US" sz="2400">
                        <a:effectLst/>
                        <a:latin typeface="+mn-lt"/>
                      </a:endParaRPr>
                    </a:p>
                  </a:txBody>
                  <a:tcPr marL="63492" marR="63492" marT="63507" marB="63507"/>
                </a:tc>
                <a:extLst>
                  <a:ext uri="{0D108BD9-81ED-4DB2-BD59-A6C34878D82A}">
                    <a16:rowId xmlns:a16="http://schemas.microsoft.com/office/drawing/2014/main" val="10001"/>
                  </a:ext>
                </a:extLst>
              </a:tr>
              <a:tr h="494895">
                <a:tc>
                  <a:txBody>
                    <a:bodyPr/>
                    <a:lstStyle/>
                    <a:p>
                      <a:pPr rtl="0" fontAlgn="t">
                        <a:spcBef>
                          <a:spcPts val="0"/>
                        </a:spcBef>
                        <a:spcAft>
                          <a:spcPts val="0"/>
                        </a:spcAft>
                      </a:pPr>
                      <a:r>
                        <a:rPr lang="en-US" altLang="ja-JP" sz="2400" b="0" i="0" u="none" strike="noStrike" dirty="0">
                          <a:solidFill>
                            <a:srgbClr val="000000"/>
                          </a:solidFill>
                          <a:effectLst/>
                          <a:latin typeface="+mn-lt"/>
                        </a:rPr>
                        <a:t>2019/5/14(</a:t>
                      </a:r>
                      <a:r>
                        <a:rPr lang="ja-JP" altLang="en-US" sz="2400" b="0" i="0" u="none" strike="noStrike" dirty="0">
                          <a:solidFill>
                            <a:srgbClr val="000000"/>
                          </a:solidFill>
                          <a:effectLst/>
                          <a:latin typeface="+mn-lt"/>
                        </a:rPr>
                        <a:t>火</a:t>
                      </a:r>
                      <a:r>
                        <a:rPr lang="en-US" altLang="ja-JP" sz="2400" b="0" i="0" u="none" strike="noStrike" dirty="0">
                          <a:solidFill>
                            <a:srgbClr val="000000"/>
                          </a:solidFill>
                          <a:effectLst/>
                          <a:latin typeface="+mn-lt"/>
                        </a:rPr>
                        <a:t>)</a:t>
                      </a:r>
                      <a:endParaRPr lang="ja-JP" altLang="en-US" sz="2400" dirty="0">
                        <a:effectLst/>
                        <a:latin typeface="+mn-lt"/>
                      </a:endParaRPr>
                    </a:p>
                  </a:txBody>
                  <a:tcPr marL="63492" marR="63492" marT="63507" marB="63507"/>
                </a:tc>
                <a:tc>
                  <a:txBody>
                    <a:bodyPr/>
                    <a:lstStyle/>
                    <a:p>
                      <a:pPr rtl="0" fontAlgn="t">
                        <a:spcBef>
                          <a:spcPts val="0"/>
                        </a:spcBef>
                        <a:spcAft>
                          <a:spcPts val="0"/>
                        </a:spcAft>
                      </a:pPr>
                      <a:r>
                        <a:rPr lang="ja-JP" altLang="en-US" sz="2400" b="0" i="0" u="none" strike="noStrike">
                          <a:solidFill>
                            <a:srgbClr val="000000"/>
                          </a:solidFill>
                          <a:effectLst/>
                          <a:latin typeface="+mn-lt"/>
                        </a:rPr>
                        <a:t>アンケート内容作成</a:t>
                      </a:r>
                      <a:endParaRPr lang="ja-JP" altLang="en-US" sz="2400">
                        <a:effectLst/>
                        <a:latin typeface="+mn-lt"/>
                      </a:endParaRPr>
                    </a:p>
                  </a:txBody>
                  <a:tcPr marL="63492" marR="63492" marT="63507" marB="63507"/>
                </a:tc>
                <a:extLst>
                  <a:ext uri="{0D108BD9-81ED-4DB2-BD59-A6C34878D82A}">
                    <a16:rowId xmlns:a16="http://schemas.microsoft.com/office/drawing/2014/main" val="10002"/>
                  </a:ext>
                </a:extLst>
              </a:tr>
              <a:tr h="1229587">
                <a:tc>
                  <a:txBody>
                    <a:bodyPr/>
                    <a:lstStyle/>
                    <a:p>
                      <a:pPr rtl="0" fontAlgn="t">
                        <a:spcBef>
                          <a:spcPts val="0"/>
                        </a:spcBef>
                        <a:spcAft>
                          <a:spcPts val="0"/>
                        </a:spcAft>
                      </a:pPr>
                      <a:r>
                        <a:rPr lang="en-US" altLang="ja-JP" sz="2400" b="0" i="0" u="none" strike="noStrike">
                          <a:solidFill>
                            <a:srgbClr val="000000"/>
                          </a:solidFill>
                          <a:effectLst/>
                          <a:latin typeface="+mn-lt"/>
                        </a:rPr>
                        <a:t>2019/5/16(</a:t>
                      </a:r>
                      <a:r>
                        <a:rPr lang="ja-JP" altLang="en-US" sz="2400" b="0" i="0" u="none" strike="noStrike">
                          <a:solidFill>
                            <a:srgbClr val="000000"/>
                          </a:solidFill>
                          <a:effectLst/>
                          <a:latin typeface="+mn-lt"/>
                        </a:rPr>
                        <a:t>木</a:t>
                      </a:r>
                      <a:r>
                        <a:rPr lang="en-US" altLang="ja-JP" sz="2400" b="0" i="0" u="none" strike="noStrike">
                          <a:solidFill>
                            <a:srgbClr val="000000"/>
                          </a:solidFill>
                          <a:effectLst/>
                          <a:latin typeface="+mn-lt"/>
                        </a:rPr>
                        <a:t>)</a:t>
                      </a:r>
                      <a:endParaRPr lang="ja-JP" altLang="en-US" sz="2400">
                        <a:effectLst/>
                        <a:latin typeface="+mn-lt"/>
                      </a:endParaRPr>
                    </a:p>
                    <a:p>
                      <a:pPr rtl="0" fontAlgn="t">
                        <a:spcBef>
                          <a:spcPts val="0"/>
                        </a:spcBef>
                        <a:spcAft>
                          <a:spcPts val="0"/>
                        </a:spcAft>
                      </a:pPr>
                      <a:r>
                        <a:rPr lang="en-US" altLang="ja-JP" sz="2400" b="0" i="0" u="none" strike="noStrike">
                          <a:solidFill>
                            <a:srgbClr val="000000"/>
                          </a:solidFill>
                          <a:effectLst/>
                          <a:latin typeface="+mn-lt"/>
                        </a:rPr>
                        <a:t>2019/5/21(</a:t>
                      </a:r>
                      <a:r>
                        <a:rPr lang="ja-JP" altLang="en-US" sz="2400" b="0" i="0" u="none" strike="noStrike">
                          <a:solidFill>
                            <a:srgbClr val="000000"/>
                          </a:solidFill>
                          <a:effectLst/>
                          <a:latin typeface="+mn-lt"/>
                        </a:rPr>
                        <a:t>火</a:t>
                      </a:r>
                      <a:r>
                        <a:rPr lang="en-US" altLang="ja-JP" sz="2400" b="0" i="0" u="none" strike="noStrike">
                          <a:solidFill>
                            <a:srgbClr val="000000"/>
                          </a:solidFill>
                          <a:effectLst/>
                          <a:latin typeface="+mn-lt"/>
                        </a:rPr>
                        <a:t>)</a:t>
                      </a:r>
                      <a:endParaRPr lang="ja-JP" altLang="en-US" sz="2400">
                        <a:effectLst/>
                        <a:latin typeface="+mn-lt"/>
                      </a:endParaRPr>
                    </a:p>
                    <a:p>
                      <a:pPr rtl="0" fontAlgn="t">
                        <a:spcBef>
                          <a:spcPts val="0"/>
                        </a:spcBef>
                        <a:spcAft>
                          <a:spcPts val="0"/>
                        </a:spcAft>
                      </a:pPr>
                      <a:r>
                        <a:rPr lang="en-US" altLang="ja-JP" sz="2400" b="0" i="0" u="none" strike="noStrike">
                          <a:solidFill>
                            <a:srgbClr val="000000"/>
                          </a:solidFill>
                          <a:effectLst/>
                          <a:latin typeface="+mn-lt"/>
                        </a:rPr>
                        <a:t>2019/5</a:t>
                      </a:r>
                      <a:r>
                        <a:rPr lang="ja-JP" altLang="en-US" sz="2400" b="0" i="0" u="none" strike="noStrike">
                          <a:solidFill>
                            <a:srgbClr val="000000"/>
                          </a:solidFill>
                          <a:effectLst/>
                          <a:latin typeface="+mn-lt"/>
                        </a:rPr>
                        <a:t>月末</a:t>
                      </a:r>
                      <a:endParaRPr lang="ja-JP" altLang="en-US" sz="2400">
                        <a:effectLst/>
                        <a:latin typeface="+mn-lt"/>
                      </a:endParaRPr>
                    </a:p>
                  </a:txBody>
                  <a:tcPr marL="63492" marR="63492" marT="63507" marB="63507"/>
                </a:tc>
                <a:tc>
                  <a:txBody>
                    <a:bodyPr/>
                    <a:lstStyle/>
                    <a:p>
                      <a:pPr rtl="0" fontAlgn="t">
                        <a:spcBef>
                          <a:spcPts val="0"/>
                        </a:spcBef>
                        <a:spcAft>
                          <a:spcPts val="0"/>
                        </a:spcAft>
                      </a:pPr>
                      <a:r>
                        <a:rPr lang="ja-JP" altLang="en-US" sz="2400" b="0" i="0" u="none" strike="noStrike">
                          <a:solidFill>
                            <a:srgbClr val="000000"/>
                          </a:solidFill>
                          <a:effectLst/>
                          <a:latin typeface="+mn-lt"/>
                        </a:rPr>
                        <a:t>アンケート実施</a:t>
                      </a:r>
                      <a:endParaRPr lang="ja-JP" altLang="en-US" sz="2400">
                        <a:effectLst/>
                        <a:latin typeface="+mn-lt"/>
                      </a:endParaRPr>
                    </a:p>
                  </a:txBody>
                  <a:tcPr marL="63492" marR="63492" marT="63507" marB="63507"/>
                </a:tc>
                <a:extLst>
                  <a:ext uri="{0D108BD9-81ED-4DB2-BD59-A6C34878D82A}">
                    <a16:rowId xmlns:a16="http://schemas.microsoft.com/office/drawing/2014/main" val="10003"/>
                  </a:ext>
                </a:extLst>
              </a:tr>
              <a:tr h="494895">
                <a:tc>
                  <a:txBody>
                    <a:bodyPr/>
                    <a:lstStyle/>
                    <a:p>
                      <a:pPr rtl="0" fontAlgn="t">
                        <a:spcBef>
                          <a:spcPts val="0"/>
                        </a:spcBef>
                        <a:spcAft>
                          <a:spcPts val="0"/>
                        </a:spcAft>
                      </a:pPr>
                      <a:r>
                        <a:rPr lang="en-US" altLang="ja-JP" sz="2400" b="0" i="0" u="none" strike="noStrike" dirty="0">
                          <a:solidFill>
                            <a:srgbClr val="000000"/>
                          </a:solidFill>
                          <a:effectLst/>
                          <a:latin typeface="+mn-lt"/>
                        </a:rPr>
                        <a:t>2019/5</a:t>
                      </a:r>
                      <a:r>
                        <a:rPr lang="ja-JP" altLang="en-US" sz="2400" b="0" i="0" u="none" strike="noStrike" dirty="0">
                          <a:solidFill>
                            <a:srgbClr val="000000"/>
                          </a:solidFill>
                          <a:effectLst/>
                          <a:latin typeface="+mn-lt"/>
                        </a:rPr>
                        <a:t>月第</a:t>
                      </a:r>
                      <a:r>
                        <a:rPr lang="en-US" altLang="ja-JP" sz="2400" b="0" i="0" u="none" strike="noStrike" dirty="0">
                          <a:solidFill>
                            <a:srgbClr val="000000"/>
                          </a:solidFill>
                          <a:effectLst/>
                          <a:latin typeface="+mn-lt"/>
                        </a:rPr>
                        <a:t>4,5</a:t>
                      </a:r>
                      <a:r>
                        <a:rPr lang="ja-JP" altLang="en-US" sz="2400" b="0" i="0" u="none" strike="noStrike" dirty="0">
                          <a:solidFill>
                            <a:srgbClr val="000000"/>
                          </a:solidFill>
                          <a:effectLst/>
                          <a:latin typeface="+mn-lt"/>
                        </a:rPr>
                        <a:t>週</a:t>
                      </a:r>
                      <a:endParaRPr lang="ja-JP" altLang="en-US" sz="2400" dirty="0">
                        <a:effectLst/>
                        <a:latin typeface="+mn-lt"/>
                      </a:endParaRPr>
                    </a:p>
                  </a:txBody>
                  <a:tcPr marL="63492" marR="63492" marT="63507" marB="63507"/>
                </a:tc>
                <a:tc>
                  <a:txBody>
                    <a:bodyPr/>
                    <a:lstStyle/>
                    <a:p>
                      <a:pPr rtl="0" fontAlgn="t">
                        <a:spcBef>
                          <a:spcPts val="0"/>
                        </a:spcBef>
                        <a:spcAft>
                          <a:spcPts val="0"/>
                        </a:spcAft>
                      </a:pPr>
                      <a:r>
                        <a:rPr lang="ja-JP" altLang="en-US" sz="2400" b="0" i="0" u="none" strike="noStrike">
                          <a:solidFill>
                            <a:srgbClr val="000000"/>
                          </a:solidFill>
                          <a:effectLst/>
                          <a:latin typeface="+mn-lt"/>
                        </a:rPr>
                        <a:t>ヒアリング調査実施</a:t>
                      </a:r>
                      <a:endParaRPr lang="ja-JP" altLang="en-US" sz="2400">
                        <a:effectLst/>
                        <a:latin typeface="+mn-lt"/>
                      </a:endParaRPr>
                    </a:p>
                  </a:txBody>
                  <a:tcPr marL="63492" marR="63492" marT="63507" marB="63507"/>
                </a:tc>
                <a:extLst>
                  <a:ext uri="{0D108BD9-81ED-4DB2-BD59-A6C34878D82A}">
                    <a16:rowId xmlns:a16="http://schemas.microsoft.com/office/drawing/2014/main" val="10004"/>
                  </a:ext>
                </a:extLst>
              </a:tr>
              <a:tr h="494895">
                <a:tc>
                  <a:txBody>
                    <a:bodyPr/>
                    <a:lstStyle/>
                    <a:p>
                      <a:pPr rtl="0" fontAlgn="t">
                        <a:spcBef>
                          <a:spcPts val="0"/>
                        </a:spcBef>
                        <a:spcAft>
                          <a:spcPts val="0"/>
                        </a:spcAft>
                      </a:pPr>
                      <a:r>
                        <a:rPr lang="en-US" altLang="ja-JP" sz="2400" b="0" i="0" u="none" strike="noStrike">
                          <a:solidFill>
                            <a:srgbClr val="000000"/>
                          </a:solidFill>
                          <a:effectLst/>
                          <a:latin typeface="+mn-lt"/>
                        </a:rPr>
                        <a:t>2019/5</a:t>
                      </a:r>
                      <a:r>
                        <a:rPr lang="ja-JP" altLang="en-US" sz="2400" b="0" i="0" u="none" strike="noStrike">
                          <a:solidFill>
                            <a:srgbClr val="000000"/>
                          </a:solidFill>
                          <a:effectLst/>
                          <a:latin typeface="+mn-lt"/>
                        </a:rPr>
                        <a:t>月末</a:t>
                      </a:r>
                      <a:endParaRPr lang="ja-JP" altLang="en-US" sz="2400">
                        <a:effectLst/>
                        <a:latin typeface="+mn-lt"/>
                      </a:endParaRPr>
                    </a:p>
                  </a:txBody>
                  <a:tcPr marL="63492" marR="63492" marT="63507" marB="63507"/>
                </a:tc>
                <a:tc>
                  <a:txBody>
                    <a:bodyPr/>
                    <a:lstStyle/>
                    <a:p>
                      <a:pPr rtl="0" fontAlgn="t">
                        <a:spcBef>
                          <a:spcPts val="0"/>
                        </a:spcBef>
                        <a:spcAft>
                          <a:spcPts val="0"/>
                        </a:spcAft>
                      </a:pPr>
                      <a:r>
                        <a:rPr lang="ja-JP" altLang="en-US" sz="2400" b="0" i="0" u="none" strike="noStrike">
                          <a:solidFill>
                            <a:srgbClr val="000000"/>
                          </a:solidFill>
                          <a:effectLst/>
                          <a:latin typeface="+mn-lt"/>
                        </a:rPr>
                        <a:t>集計</a:t>
                      </a:r>
                      <a:endParaRPr lang="ja-JP" altLang="en-US" sz="2400">
                        <a:effectLst/>
                        <a:latin typeface="+mn-lt"/>
                      </a:endParaRPr>
                    </a:p>
                  </a:txBody>
                  <a:tcPr marL="63492" marR="63492" marT="63507" marB="63507"/>
                </a:tc>
                <a:extLst>
                  <a:ext uri="{0D108BD9-81ED-4DB2-BD59-A6C34878D82A}">
                    <a16:rowId xmlns:a16="http://schemas.microsoft.com/office/drawing/2014/main" val="10005"/>
                  </a:ext>
                </a:extLst>
              </a:tr>
              <a:tr h="494895">
                <a:tc>
                  <a:txBody>
                    <a:bodyPr/>
                    <a:lstStyle/>
                    <a:p>
                      <a:pPr rtl="0" fontAlgn="t">
                        <a:spcBef>
                          <a:spcPts val="0"/>
                        </a:spcBef>
                        <a:spcAft>
                          <a:spcPts val="0"/>
                        </a:spcAft>
                      </a:pPr>
                      <a:r>
                        <a:rPr lang="en-US" altLang="ja-JP" sz="2400" b="0" i="0" u="none" strike="noStrike">
                          <a:solidFill>
                            <a:srgbClr val="000000"/>
                          </a:solidFill>
                          <a:effectLst/>
                          <a:latin typeface="+mn-lt"/>
                        </a:rPr>
                        <a:t>2019/5</a:t>
                      </a:r>
                      <a:r>
                        <a:rPr lang="ja-JP" altLang="en-US" sz="2400" b="0" i="0" u="none" strike="noStrike">
                          <a:solidFill>
                            <a:srgbClr val="000000"/>
                          </a:solidFill>
                          <a:effectLst/>
                          <a:latin typeface="+mn-lt"/>
                        </a:rPr>
                        <a:t>月末</a:t>
                      </a:r>
                      <a:endParaRPr lang="ja-JP" altLang="en-US" sz="2400">
                        <a:effectLst/>
                        <a:latin typeface="+mn-lt"/>
                      </a:endParaRPr>
                    </a:p>
                  </a:txBody>
                  <a:tcPr marL="63492" marR="63492" marT="63507" marB="63507"/>
                </a:tc>
                <a:tc>
                  <a:txBody>
                    <a:bodyPr/>
                    <a:lstStyle/>
                    <a:p>
                      <a:pPr rtl="0" fontAlgn="t">
                        <a:spcBef>
                          <a:spcPts val="0"/>
                        </a:spcBef>
                        <a:spcAft>
                          <a:spcPts val="0"/>
                        </a:spcAft>
                      </a:pPr>
                      <a:r>
                        <a:rPr lang="ja-JP" altLang="en-US" sz="2400" b="0" i="0" u="none" strike="noStrike" dirty="0">
                          <a:solidFill>
                            <a:srgbClr val="000000"/>
                          </a:solidFill>
                          <a:effectLst/>
                          <a:latin typeface="+mn-lt"/>
                        </a:rPr>
                        <a:t>データ収集完了</a:t>
                      </a:r>
                      <a:endParaRPr lang="ja-JP" altLang="en-US" sz="2400" dirty="0">
                        <a:effectLst/>
                        <a:latin typeface="+mn-lt"/>
                      </a:endParaRPr>
                    </a:p>
                  </a:txBody>
                  <a:tcPr marL="63492" marR="63492" marT="63507" marB="63507"/>
                </a:tc>
                <a:extLst>
                  <a:ext uri="{0D108BD9-81ED-4DB2-BD59-A6C34878D82A}">
                    <a16:rowId xmlns:a16="http://schemas.microsoft.com/office/drawing/2014/main" val="10006"/>
                  </a:ext>
                </a:extLst>
              </a:tr>
              <a:tr h="494895">
                <a:tc>
                  <a:txBody>
                    <a:bodyPr/>
                    <a:lstStyle/>
                    <a:p>
                      <a:pPr rtl="0" fontAlgn="t">
                        <a:spcBef>
                          <a:spcPts val="0"/>
                        </a:spcBef>
                        <a:spcAft>
                          <a:spcPts val="0"/>
                        </a:spcAft>
                      </a:pPr>
                      <a:r>
                        <a:rPr lang="en-US" altLang="ja-JP" sz="2400" b="0" i="0" u="none" strike="noStrike">
                          <a:solidFill>
                            <a:srgbClr val="000000"/>
                          </a:solidFill>
                          <a:effectLst/>
                          <a:latin typeface="+mn-lt"/>
                        </a:rPr>
                        <a:t>2019/6</a:t>
                      </a:r>
                      <a:r>
                        <a:rPr lang="ja-JP" altLang="en-US" sz="2400" b="0" i="0" u="none" strike="noStrike">
                          <a:solidFill>
                            <a:srgbClr val="000000"/>
                          </a:solidFill>
                          <a:effectLst/>
                          <a:latin typeface="+mn-lt"/>
                        </a:rPr>
                        <a:t>月上旬</a:t>
                      </a:r>
                      <a:endParaRPr lang="ja-JP" altLang="en-US" sz="2400">
                        <a:effectLst/>
                        <a:latin typeface="+mn-lt"/>
                      </a:endParaRPr>
                    </a:p>
                  </a:txBody>
                  <a:tcPr marL="63492" marR="63492" marT="63507" marB="63507"/>
                </a:tc>
                <a:tc>
                  <a:txBody>
                    <a:bodyPr/>
                    <a:lstStyle/>
                    <a:p>
                      <a:pPr rtl="0" fontAlgn="t">
                        <a:spcBef>
                          <a:spcPts val="0"/>
                        </a:spcBef>
                        <a:spcAft>
                          <a:spcPts val="0"/>
                        </a:spcAft>
                      </a:pPr>
                      <a:r>
                        <a:rPr lang="zh-TW" altLang="en-US" sz="2400" b="0" i="0" u="none" strike="noStrike">
                          <a:solidFill>
                            <a:srgbClr val="000000"/>
                          </a:solidFill>
                          <a:effectLst/>
                          <a:latin typeface="+mn-lt"/>
                        </a:rPr>
                        <a:t>実例調査完了</a:t>
                      </a:r>
                      <a:endParaRPr lang="zh-TW" altLang="en-US" sz="2400">
                        <a:effectLst/>
                        <a:latin typeface="+mn-lt"/>
                      </a:endParaRPr>
                    </a:p>
                  </a:txBody>
                  <a:tcPr marL="63492" marR="63492" marT="63507" marB="63507"/>
                </a:tc>
                <a:extLst>
                  <a:ext uri="{0D108BD9-81ED-4DB2-BD59-A6C34878D82A}">
                    <a16:rowId xmlns:a16="http://schemas.microsoft.com/office/drawing/2014/main" val="10007"/>
                  </a:ext>
                </a:extLst>
              </a:tr>
              <a:tr h="494895">
                <a:tc>
                  <a:txBody>
                    <a:bodyPr/>
                    <a:lstStyle/>
                    <a:p>
                      <a:pPr rtl="0" fontAlgn="t">
                        <a:spcBef>
                          <a:spcPts val="0"/>
                        </a:spcBef>
                        <a:spcAft>
                          <a:spcPts val="0"/>
                        </a:spcAft>
                      </a:pPr>
                      <a:r>
                        <a:rPr lang="en-US" altLang="ja-JP" sz="2400" b="0" i="0" u="none" strike="noStrike" dirty="0">
                          <a:solidFill>
                            <a:srgbClr val="000000"/>
                          </a:solidFill>
                          <a:effectLst/>
                          <a:latin typeface="+mn-lt"/>
                        </a:rPr>
                        <a:t>2019/6/11(</a:t>
                      </a:r>
                      <a:r>
                        <a:rPr lang="ja-JP" altLang="en-US" sz="2400" b="0" i="0" u="none" strike="noStrike" dirty="0">
                          <a:solidFill>
                            <a:srgbClr val="000000"/>
                          </a:solidFill>
                          <a:effectLst/>
                          <a:latin typeface="+mn-lt"/>
                        </a:rPr>
                        <a:t>火</a:t>
                      </a:r>
                      <a:r>
                        <a:rPr lang="en-US" altLang="ja-JP" sz="2400" b="0" i="0" u="none" strike="noStrike" dirty="0" smtClean="0">
                          <a:solidFill>
                            <a:srgbClr val="000000"/>
                          </a:solidFill>
                          <a:effectLst/>
                          <a:latin typeface="+mn-lt"/>
                        </a:rPr>
                        <a:t>)</a:t>
                      </a:r>
                      <a:r>
                        <a:rPr lang="ja-JP" altLang="en-US" sz="2400" b="0" i="0" u="none" strike="noStrike" dirty="0" smtClean="0">
                          <a:solidFill>
                            <a:srgbClr val="000000"/>
                          </a:solidFill>
                          <a:effectLst/>
                          <a:latin typeface="+mn-lt"/>
                        </a:rPr>
                        <a:t>～</a:t>
                      </a:r>
                      <a:endParaRPr lang="ja-JP" altLang="en-US" sz="2400" dirty="0">
                        <a:effectLst/>
                        <a:latin typeface="+mn-lt"/>
                      </a:endParaRPr>
                    </a:p>
                  </a:txBody>
                  <a:tcPr marL="63492" marR="63492" marT="63507" marB="63507"/>
                </a:tc>
                <a:tc>
                  <a:txBody>
                    <a:bodyPr/>
                    <a:lstStyle/>
                    <a:p>
                      <a:pPr rtl="0" fontAlgn="t">
                        <a:spcBef>
                          <a:spcPts val="0"/>
                        </a:spcBef>
                        <a:spcAft>
                          <a:spcPts val="0"/>
                        </a:spcAft>
                      </a:pPr>
                      <a:r>
                        <a:rPr lang="ja-JP" altLang="en-US" sz="2400" b="0" i="0" u="none" strike="noStrike" dirty="0" smtClean="0">
                          <a:solidFill>
                            <a:srgbClr val="000000"/>
                          </a:solidFill>
                          <a:effectLst/>
                          <a:latin typeface="+mn-lt"/>
                        </a:rPr>
                        <a:t>分析・まとめ</a:t>
                      </a:r>
                      <a:endParaRPr lang="ja-JP" altLang="en-US" sz="2400" dirty="0">
                        <a:effectLst/>
                        <a:latin typeface="+mn-lt"/>
                      </a:endParaRPr>
                    </a:p>
                  </a:txBody>
                  <a:tcPr marL="63492" marR="63492" marT="63507" marB="63507"/>
                </a:tc>
                <a:extLst>
                  <a:ext uri="{0D108BD9-81ED-4DB2-BD59-A6C34878D82A}">
                    <a16:rowId xmlns:a16="http://schemas.microsoft.com/office/drawing/2014/main" val="10008"/>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F12D99-142F-45F7-A63F-9DE74E22BCFC}"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正方形/長方形 2"/>
          <p:cNvSpPr/>
          <p:nvPr/>
        </p:nvSpPr>
        <p:spPr>
          <a:xfrm>
            <a:off x="90488" y="3928421"/>
            <a:ext cx="6048000" cy="2880000"/>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6479246" y="4737370"/>
            <a:ext cx="2281508" cy="114786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今後</a:t>
            </a:r>
            <a:r>
              <a:rPr lang="ja-JP" altLang="en-US" sz="3200" dirty="0" smtClean="0"/>
              <a:t>の</a:t>
            </a:r>
            <a:r>
              <a:rPr lang="ja-JP" altLang="en-US" sz="3200" dirty="0"/>
              <a:t>予定</a:t>
            </a:r>
            <a:endParaRPr kumimoji="1" lang="ja-JP" altLang="en-US" sz="3200" dirty="0"/>
          </a:p>
        </p:txBody>
      </p:sp>
    </p:spTree>
    <p:extLst>
      <p:ext uri="{BB962C8B-B14F-4D97-AF65-F5344CB8AC3E}">
        <p14:creationId xmlns:p14="http://schemas.microsoft.com/office/powerpoint/2010/main" val="27669733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D26DA04-D7DA-4B58-B0AF-E280CBBFD2CC}"/>
              </a:ext>
            </a:extLst>
          </p:cNvPr>
          <p:cNvGrpSpPr>
            <a:grpSpLocks/>
          </p:cNvGrpSpPr>
          <p:nvPr/>
        </p:nvGrpSpPr>
        <p:grpSpPr bwMode="auto">
          <a:xfrm>
            <a:off x="0" y="0"/>
            <a:ext cx="9144000" cy="6858000"/>
            <a:chOff x="0" y="0"/>
            <a:chExt cx="5760" cy="663"/>
          </a:xfrm>
        </p:grpSpPr>
        <p:sp>
          <p:nvSpPr>
            <p:cNvPr id="4111" name="Rectangle 3">
              <a:extLst>
                <a:ext uri="{FF2B5EF4-FFF2-40B4-BE49-F238E27FC236}">
                  <a16:creationId xmlns:a16="http://schemas.microsoft.com/office/drawing/2014/main" id="{85EE7EEC-4655-4F36-9D7F-2E00F2E8F922}"/>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rPr>
                <a:t>は</a:t>
              </a:r>
            </a:p>
          </p:txBody>
        </p:sp>
        <p:sp>
          <p:nvSpPr>
            <p:cNvPr id="4112" name="Rectangle 4">
              <a:extLst>
                <a:ext uri="{FF2B5EF4-FFF2-40B4-BE49-F238E27FC236}">
                  <a16:creationId xmlns:a16="http://schemas.microsoft.com/office/drawing/2014/main" id="{DB383A08-DFF6-44ED-A2C1-782A2D8215FE}"/>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4099" name="Rectangle 5">
            <a:extLst>
              <a:ext uri="{FF2B5EF4-FFF2-40B4-BE49-F238E27FC236}">
                <a16:creationId xmlns:a16="http://schemas.microsoft.com/office/drawing/2014/main" id="{CFF96F67-3196-4641-98C7-A3EE58C14096}"/>
              </a:ext>
            </a:extLst>
          </p:cNvPr>
          <p:cNvSpPr>
            <a:spLocks noGrp="1" noChangeArrowheads="1"/>
          </p:cNvSpPr>
          <p:nvPr>
            <p:ph type="title"/>
          </p:nvPr>
        </p:nvSpPr>
        <p:spPr>
          <a:xfrm>
            <a:off x="611188" y="2636838"/>
            <a:ext cx="8229600" cy="922337"/>
          </a:xfrm>
        </p:spPr>
        <p:txBody>
          <a:bodyPr/>
          <a:lstStyle/>
          <a:p>
            <a:pPr eaLnBrk="1" hangingPunct="1"/>
            <a:r>
              <a:rPr lang="ja-JP" altLang="en-US" sz="4800" dirty="0">
                <a:solidFill>
                  <a:schemeClr val="bg1"/>
                </a:solidFill>
              </a:rPr>
              <a:t>参考文献</a:t>
            </a:r>
            <a:endParaRPr lang="en-US" altLang="ja-JP" sz="4800" dirty="0">
              <a:solidFill>
                <a:schemeClr val="bg1"/>
              </a:solidFill>
            </a:endParaRPr>
          </a:p>
        </p:txBody>
      </p:sp>
      <p:sp>
        <p:nvSpPr>
          <p:cNvPr id="4100" name="スライド番号プレースホルダー 2">
            <a:extLst>
              <a:ext uri="{FF2B5EF4-FFF2-40B4-BE49-F238E27FC236}">
                <a16:creationId xmlns:a16="http://schemas.microsoft.com/office/drawing/2014/main" id="{B7D0C151-B900-49A6-B524-42E97E8827F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412EA1-3A1E-474B-B2A8-9209C995D3AD}" type="slidenum">
              <a:rPr kumimoji="1" lang="ja-JP"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36888926"/>
      </p:ext>
    </p:extLst>
  </p:cSld>
  <p:clrMapOvr>
    <a:masterClrMapping/>
  </p:clrMapOvr>
  <p:transition spd="slow" advTm="5584"/>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44000" cy="1484313"/>
            <a:chOff x="0" y="0"/>
            <a:chExt cx="5760" cy="663"/>
          </a:xfrm>
        </p:grpSpPr>
        <p:sp>
          <p:nvSpPr>
            <p:cNvPr id="9221" name="Rectangle 3"/>
            <p:cNvSpPr>
              <a:spLocks noChangeArrowheads="1"/>
            </p:cNvSpPr>
            <p:nvPr/>
          </p:nvSpPr>
          <p:spPr bwMode="auto">
            <a:xfrm>
              <a:off x="0" y="0"/>
              <a:ext cx="5760" cy="663"/>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222" name="Rectangle 4"/>
            <p:cNvSpPr>
              <a:spLocks noChangeArrowheads="1"/>
            </p:cNvSpPr>
            <p:nvPr/>
          </p:nvSpPr>
          <p:spPr bwMode="auto">
            <a:xfrm>
              <a:off x="0" y="0"/>
              <a:ext cx="295" cy="663"/>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9219" name="Rectangle 5"/>
          <p:cNvSpPr>
            <a:spLocks noGrp="1" noChangeArrowheads="1"/>
          </p:cNvSpPr>
          <p:nvPr>
            <p:ph type="title"/>
          </p:nvPr>
        </p:nvSpPr>
        <p:spPr>
          <a:xfrm>
            <a:off x="457200" y="260350"/>
            <a:ext cx="8229600" cy="1143000"/>
          </a:xfrm>
        </p:spPr>
        <p:txBody>
          <a:bodyPr/>
          <a:lstStyle/>
          <a:p>
            <a:pPr eaLnBrk="1" hangingPunct="1"/>
            <a:r>
              <a:rPr lang="ja-JP" altLang="en-US" sz="4000" dirty="0" smtClean="0">
                <a:solidFill>
                  <a:schemeClr val="bg1"/>
                </a:solidFill>
              </a:rPr>
              <a:t>参考文献</a:t>
            </a:r>
            <a:endParaRPr lang="ja-JP" altLang="en-US" sz="4000" dirty="0">
              <a:solidFill>
                <a:schemeClr val="bg1"/>
              </a:solidFill>
            </a:endParaRPr>
          </a:p>
        </p:txBody>
      </p:sp>
      <p:sp>
        <p:nvSpPr>
          <p:cNvPr id="191494" name="Rectangle 6"/>
          <p:cNvSpPr>
            <a:spLocks noGrp="1" noChangeArrowheads="1"/>
          </p:cNvSpPr>
          <p:nvPr>
            <p:ph type="body" idx="1"/>
          </p:nvPr>
        </p:nvSpPr>
        <p:spPr>
          <a:xfrm>
            <a:off x="0" y="1484313"/>
            <a:ext cx="9180513" cy="5373687"/>
          </a:xfrm>
        </p:spPr>
        <p:txBody>
          <a:bodyPr/>
          <a:lstStyle/>
          <a:p>
            <a:pPr marL="0" indent="0">
              <a:buFontTx/>
              <a:buNone/>
            </a:pPr>
            <a:r>
              <a:rPr lang="en-US" altLang="ja-JP" sz="2000" dirty="0"/>
              <a:t>[1]</a:t>
            </a:r>
            <a:r>
              <a:rPr lang="ja-JP" altLang="en-US" sz="2000" dirty="0"/>
              <a:t>黒田 祥子・山本 勲：人々はいつ働いているか？</a:t>
            </a:r>
            <a:r>
              <a:rPr lang="en-US" altLang="ja-JP" sz="2000" dirty="0"/>
              <a:t>―</a:t>
            </a:r>
            <a:r>
              <a:rPr lang="ja-JP" altLang="en-US" sz="2000" dirty="0"/>
              <a:t>深夜化と正規・非正規雇用の関係</a:t>
            </a:r>
            <a:r>
              <a:rPr lang="en-US" altLang="ja-JP" sz="2000" dirty="0"/>
              <a:t>―,</a:t>
            </a:r>
            <a:r>
              <a:rPr lang="ja-JP" altLang="en-US" sz="2000" dirty="0"/>
              <a:t>独立財団法人経済産業研究所</a:t>
            </a:r>
            <a:r>
              <a:rPr lang="en-US" altLang="ja-JP" sz="2000" dirty="0"/>
              <a:t>『RIETI Discussion Paper Series』,</a:t>
            </a:r>
            <a:r>
              <a:rPr lang="ja-JP" altLang="en-US" sz="2000" dirty="0"/>
              <a:t>第</a:t>
            </a:r>
            <a:r>
              <a:rPr lang="en-US" altLang="ja-JP" sz="2000" dirty="0"/>
              <a:t>11-J-053</a:t>
            </a:r>
            <a:r>
              <a:rPr lang="ja-JP" altLang="en-US" sz="2000" dirty="0"/>
              <a:t>号</a:t>
            </a:r>
            <a:r>
              <a:rPr lang="en-US" altLang="ja-JP" sz="2000" dirty="0"/>
              <a:t>,2011</a:t>
            </a:r>
            <a:r>
              <a:rPr lang="ja-JP" altLang="en-US" sz="2000" dirty="0"/>
              <a:t>年</a:t>
            </a:r>
            <a:r>
              <a:rPr lang="en-US" altLang="ja-JP" sz="2000" dirty="0" smtClean="0"/>
              <a:t>4</a:t>
            </a:r>
            <a:r>
              <a:rPr lang="ja-JP" altLang="en-US" sz="2000" dirty="0" smtClean="0"/>
              <a:t>月</a:t>
            </a:r>
            <a:endParaRPr lang="ja-JP" altLang="en-US" sz="2000" dirty="0"/>
          </a:p>
          <a:p>
            <a:pPr marL="0" indent="0">
              <a:buFontTx/>
              <a:buNone/>
            </a:pPr>
            <a:r>
              <a:rPr lang="en-US" altLang="ja-JP" sz="2000" dirty="0"/>
              <a:t>[2]</a:t>
            </a:r>
            <a:r>
              <a:rPr lang="ja-JP" altLang="en-US" sz="2000" dirty="0"/>
              <a:t>高本 真寛</a:t>
            </a:r>
            <a:r>
              <a:rPr lang="en-US" altLang="ja-JP" sz="2000" dirty="0"/>
              <a:t>, </a:t>
            </a:r>
            <a:r>
              <a:rPr lang="ja-JP" altLang="en-US" sz="2000" dirty="0"/>
              <a:t>古村 健太郎</a:t>
            </a:r>
            <a:r>
              <a:rPr lang="en-US" altLang="ja-JP" sz="2000" dirty="0"/>
              <a:t>:</a:t>
            </a:r>
            <a:r>
              <a:rPr lang="ja-JP" altLang="en-US" sz="2000" dirty="0"/>
              <a:t>大学生におけるアルバイト就労と精神的健康および修学との関連</a:t>
            </a:r>
            <a:r>
              <a:rPr lang="en-US" altLang="ja-JP" sz="2000" dirty="0"/>
              <a:t>,</a:t>
            </a:r>
            <a:r>
              <a:rPr lang="ja-JP" altLang="en-US" sz="2000" dirty="0"/>
              <a:t>教育心理学研究</a:t>
            </a:r>
            <a:r>
              <a:rPr lang="en-US" altLang="ja-JP" sz="2000" dirty="0"/>
              <a:t>,66 </a:t>
            </a:r>
            <a:r>
              <a:rPr lang="ja-JP" altLang="en-US" sz="2000" dirty="0"/>
              <a:t>巻 </a:t>
            </a:r>
            <a:r>
              <a:rPr lang="en-US" altLang="ja-JP" sz="2000" dirty="0"/>
              <a:t>1 </a:t>
            </a:r>
            <a:r>
              <a:rPr lang="ja-JP" altLang="en-US" sz="2000" dirty="0"/>
              <a:t>号</a:t>
            </a:r>
            <a:r>
              <a:rPr lang="en-US" altLang="ja-JP" sz="2000" dirty="0"/>
              <a:t>, pp. 14-27,2018 </a:t>
            </a:r>
            <a:endParaRPr lang="ja-JP" altLang="en-US" sz="2000" dirty="0"/>
          </a:p>
          <a:p>
            <a:pPr marL="0" indent="0">
              <a:buFontTx/>
              <a:buNone/>
            </a:pPr>
            <a:r>
              <a:rPr lang="en-US" altLang="ja-JP" sz="2000" dirty="0"/>
              <a:t>[3]</a:t>
            </a:r>
            <a:r>
              <a:rPr lang="ja-JP" altLang="en-US" sz="2000" dirty="0"/>
              <a:t>小塚荘一郎</a:t>
            </a:r>
            <a:r>
              <a:rPr lang="en-US" altLang="ja-JP" sz="2000" dirty="0"/>
              <a:t>:</a:t>
            </a:r>
            <a:r>
              <a:rPr lang="ja-JP" altLang="en-US" sz="2000" dirty="0"/>
              <a:t>転機のコンビニモデル　本部、人手確保に自ら対応を日本経済新聞</a:t>
            </a:r>
            <a:r>
              <a:rPr lang="en-US" altLang="ja-JP" sz="2000" dirty="0"/>
              <a:t>,2019</a:t>
            </a:r>
            <a:r>
              <a:rPr lang="ja-JP" altLang="en-US" sz="2000" dirty="0"/>
              <a:t>年</a:t>
            </a:r>
            <a:r>
              <a:rPr lang="en-US" altLang="ja-JP" sz="2000" dirty="0"/>
              <a:t>4</a:t>
            </a:r>
            <a:r>
              <a:rPr lang="ja-JP" altLang="en-US" sz="2000" dirty="0"/>
              <a:t>月</a:t>
            </a:r>
            <a:r>
              <a:rPr lang="en-US" altLang="ja-JP" sz="2000" dirty="0"/>
              <a:t>10</a:t>
            </a:r>
            <a:r>
              <a:rPr lang="ja-JP" altLang="en-US" sz="2000" dirty="0"/>
              <a:t>日</a:t>
            </a:r>
            <a:r>
              <a:rPr lang="en-US" altLang="ja-JP" sz="2000" dirty="0"/>
              <a:t>,</a:t>
            </a:r>
            <a:r>
              <a:rPr lang="ja-JP" altLang="en-US" sz="2000" dirty="0"/>
              <a:t>朝刊</a:t>
            </a:r>
          </a:p>
          <a:p>
            <a:pPr marL="0" indent="0">
              <a:buFontTx/>
              <a:buNone/>
            </a:pPr>
            <a:r>
              <a:rPr lang="en-US" altLang="ja-JP" sz="2000" dirty="0"/>
              <a:t>[4]</a:t>
            </a:r>
            <a:r>
              <a:rPr lang="ja-JP" altLang="en-US" sz="2000" dirty="0"/>
              <a:t>岡田達也</a:t>
            </a:r>
            <a:r>
              <a:rPr lang="en-US" altLang="ja-JP" sz="2000" dirty="0"/>
              <a:t>:</a:t>
            </a:r>
            <a:r>
              <a:rPr lang="ja-JP" altLang="en-US" sz="2000" dirty="0"/>
              <a:t>住居系地域におけるコンヒ</a:t>
            </a:r>
            <a:r>
              <a:rPr lang="ja-JP" altLang="en-US" sz="2000" dirty="0" err="1"/>
              <a:t>゙</a:t>
            </a:r>
            <a:r>
              <a:rPr lang="ja-JP" altLang="en-US" sz="2000" dirty="0"/>
              <a:t>ニエンスストアの立地か</a:t>
            </a:r>
            <a:r>
              <a:rPr lang="ja-JP" altLang="en-US" sz="2000" dirty="0" err="1"/>
              <a:t>゙</a:t>
            </a:r>
            <a:r>
              <a:rPr lang="ja-JP" altLang="en-US" sz="2000" dirty="0"/>
              <a:t>周辺に与える影響に関する研究 </a:t>
            </a:r>
            <a:r>
              <a:rPr lang="en-US" altLang="ja-JP" sz="2000" dirty="0"/>
              <a:t>― </a:t>
            </a:r>
            <a:r>
              <a:rPr lang="ja-JP" altLang="en-US" sz="2000" dirty="0"/>
              <a:t>第一種低層住居専用地域における建築基準法第 </a:t>
            </a:r>
            <a:r>
              <a:rPr lang="en-US" altLang="ja-JP" sz="2000" dirty="0"/>
              <a:t>48 </a:t>
            </a:r>
            <a:r>
              <a:rPr lang="ja-JP" altLang="en-US" sz="2000" dirty="0"/>
              <a:t>条許可に関する一考察 </a:t>
            </a:r>
            <a:r>
              <a:rPr lang="en-US" altLang="ja-JP" sz="2000" dirty="0"/>
              <a:t>―,</a:t>
            </a:r>
            <a:r>
              <a:rPr lang="ja-JP" altLang="en-US" sz="2000" dirty="0"/>
              <a:t>政策研究大学院大学</a:t>
            </a:r>
            <a:r>
              <a:rPr lang="en-US" altLang="ja-JP" sz="2000" dirty="0"/>
              <a:t>,</a:t>
            </a:r>
            <a:r>
              <a:rPr lang="ja-JP" altLang="en-US" sz="2000" dirty="0"/>
              <a:t>まちづくりプログラム</a:t>
            </a:r>
            <a:r>
              <a:rPr lang="en-US" altLang="ja-JP" sz="2000" dirty="0"/>
              <a:t>MJU 16703</a:t>
            </a:r>
            <a:r>
              <a:rPr lang="ja-JP" altLang="en-US" sz="2000" dirty="0"/>
              <a:t>　岡田 達也</a:t>
            </a:r>
            <a:r>
              <a:rPr lang="en-US" altLang="ja-JP" sz="2000" dirty="0"/>
              <a:t>(</a:t>
            </a:r>
            <a:r>
              <a:rPr lang="ja-JP" altLang="en-US" sz="2000" dirty="0"/>
              <a:t>未公刊</a:t>
            </a:r>
            <a:r>
              <a:rPr lang="en-US" altLang="ja-JP" sz="2000" dirty="0"/>
              <a:t>)</a:t>
            </a:r>
            <a:endParaRPr lang="ja-JP" altLang="en-US" sz="2000" dirty="0"/>
          </a:p>
          <a:p>
            <a:pPr marL="0" indent="0">
              <a:buFontTx/>
              <a:buNone/>
            </a:pPr>
            <a:r>
              <a:rPr lang="en-US" altLang="ja-JP" sz="2000" dirty="0"/>
              <a:t>[5]</a:t>
            </a:r>
            <a:r>
              <a:rPr lang="ja-JP" altLang="en-US" sz="2000" dirty="0">
                <a:hlinkClick r:id="rId2"/>
              </a:rPr>
              <a:t>佐々木 敏</a:t>
            </a:r>
            <a:r>
              <a:rPr lang="ja-JP" altLang="en-US" sz="2000" dirty="0"/>
              <a:t>・ </a:t>
            </a:r>
            <a:r>
              <a:rPr lang="ja-JP" altLang="en-US" sz="2000" dirty="0">
                <a:hlinkClick r:id="rId3"/>
              </a:rPr>
              <a:t>辻 とみ子</a:t>
            </a:r>
            <a:r>
              <a:rPr lang="ja-JP" altLang="en-US" sz="2000" dirty="0"/>
              <a:t>・ </a:t>
            </a:r>
            <a:r>
              <a:rPr lang="ja-JP" altLang="en-US" sz="2000" dirty="0">
                <a:hlinkClick r:id="rId4"/>
              </a:rPr>
              <a:t>片桐 あかね</a:t>
            </a:r>
            <a:r>
              <a:rPr lang="ja-JP" altLang="en-US" sz="2000" dirty="0"/>
              <a:t>・</a:t>
            </a:r>
            <a:r>
              <a:rPr lang="ja-JP" altLang="en-US" sz="2000" dirty="0">
                <a:hlinkClick r:id="rId5"/>
              </a:rPr>
              <a:t>下田 妙子</a:t>
            </a:r>
            <a:r>
              <a:rPr lang="en-US" altLang="ja-JP" sz="2000" dirty="0"/>
              <a:t>:</a:t>
            </a:r>
            <a:r>
              <a:rPr lang="ja-JP" altLang="en-US" sz="2000" dirty="0"/>
              <a:t>コンビニエンスストアでの購入食品数と栄養素・食品群摂取量の関係</a:t>
            </a:r>
            <a:r>
              <a:rPr lang="en-US" altLang="ja-JP" sz="2000" dirty="0"/>
              <a:t>,</a:t>
            </a:r>
            <a:r>
              <a:rPr lang="ja-JP" altLang="en-US" sz="2000" dirty="0"/>
              <a:t>日本栄養・食料学会誌</a:t>
            </a:r>
            <a:r>
              <a:rPr lang="en-US" altLang="ja-JP" sz="2000" dirty="0"/>
              <a:t>,53</a:t>
            </a:r>
            <a:r>
              <a:rPr lang="ja-JP" altLang="en-US" sz="2000" dirty="0"/>
              <a:t>巻</a:t>
            </a:r>
            <a:r>
              <a:rPr lang="en-US" altLang="ja-JP" sz="2000" dirty="0"/>
              <a:t>5</a:t>
            </a:r>
            <a:r>
              <a:rPr lang="ja-JP" altLang="en-US" sz="2000" dirty="0"/>
              <a:t>号</a:t>
            </a:r>
            <a:r>
              <a:rPr lang="en-US" altLang="ja-JP" sz="2000" dirty="0"/>
              <a:t>,pp. </a:t>
            </a:r>
            <a:r>
              <a:rPr lang="en-US" altLang="ja-JP" sz="2000" dirty="0" smtClean="0"/>
              <a:t>215-226,2000</a:t>
            </a:r>
            <a:endParaRPr lang="ja-JP" altLang="en-US" sz="2000" dirty="0"/>
          </a:p>
          <a:p>
            <a:pPr marL="0" indent="0">
              <a:buFontTx/>
              <a:buNone/>
            </a:pPr>
            <a:r>
              <a:rPr lang="ja-JP" altLang="en-US" sz="2000" dirty="0"/>
              <a:t/>
            </a:r>
            <a:br>
              <a:rPr lang="ja-JP" altLang="en-US" sz="2000" dirty="0"/>
            </a:br>
            <a:endParaRPr lang="ja-JP" altLang="en-US" sz="2000" dirty="0"/>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F12D99-142F-45F7-A63F-9DE74E22BCFC}"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929059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
          <p:cNvGrpSpPr>
            <a:grpSpLocks/>
          </p:cNvGrpSpPr>
          <p:nvPr/>
        </p:nvGrpSpPr>
        <p:grpSpPr bwMode="auto">
          <a:xfrm>
            <a:off x="0" y="-26988"/>
            <a:ext cx="9180513" cy="981076"/>
            <a:chOff x="0" y="0"/>
            <a:chExt cx="5760" cy="618"/>
          </a:xfrm>
        </p:grpSpPr>
        <p:sp>
          <p:nvSpPr>
            <p:cNvPr id="32"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33"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grpSp>
      <p:sp>
        <p:nvSpPr>
          <p:cNvPr id="34"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r>
              <a:rPr lang="ja-JP" altLang="en-US" sz="4000" kern="0" dirty="0" smtClean="0">
                <a:solidFill>
                  <a:schemeClr val="bg1"/>
                </a:solidFill>
              </a:rPr>
              <a:t>背景　</a:t>
            </a:r>
            <a:r>
              <a:rPr lang="ja-JP" altLang="en-US" sz="2800" kern="0" dirty="0" smtClean="0">
                <a:solidFill>
                  <a:schemeClr val="bg1"/>
                </a:solidFill>
              </a:rPr>
              <a:t>東大阪市の事例</a:t>
            </a:r>
            <a:endParaRPr lang="ja-JP" altLang="en-US" sz="3200" kern="0" dirty="0">
              <a:solidFill>
                <a:schemeClr val="bg1"/>
              </a:solidFill>
            </a:endParaRPr>
          </a:p>
        </p:txBody>
      </p:sp>
      <p:pic>
        <p:nvPicPr>
          <p:cNvPr id="3074" name="Picture 2" descr="過労の主夫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86916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1" name="楕円 10"/>
          <p:cNvSpPr/>
          <p:nvPr/>
        </p:nvSpPr>
        <p:spPr>
          <a:xfrm rot="1140000">
            <a:off x="6148495" y="4150118"/>
            <a:ext cx="2016224" cy="1152128"/>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800" dirty="0" smtClean="0">
                <a:solidFill>
                  <a:schemeClr val="tx1"/>
                </a:solidFill>
              </a:rPr>
              <a:t>光熱費</a:t>
            </a:r>
            <a:endParaRPr kumimoji="1" lang="ja-JP" altLang="en-US" sz="2800" dirty="0">
              <a:solidFill>
                <a:schemeClr val="tx1"/>
              </a:solidFill>
            </a:endParaRPr>
          </a:p>
        </p:txBody>
      </p:sp>
      <p:sp>
        <p:nvSpPr>
          <p:cNvPr id="15" name="楕円 14"/>
          <p:cNvSpPr/>
          <p:nvPr/>
        </p:nvSpPr>
        <p:spPr>
          <a:xfrm rot="20320358">
            <a:off x="4431300" y="3481233"/>
            <a:ext cx="2304256" cy="136815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3600" dirty="0" smtClean="0">
                <a:solidFill>
                  <a:schemeClr val="tx1"/>
                </a:solidFill>
              </a:rPr>
              <a:t>水道</a:t>
            </a:r>
            <a:r>
              <a:rPr lang="ja-JP" altLang="en-US" sz="3600" dirty="0">
                <a:solidFill>
                  <a:schemeClr val="tx1"/>
                </a:solidFill>
              </a:rPr>
              <a:t>代</a:t>
            </a:r>
            <a:endParaRPr kumimoji="1" lang="ja-JP" altLang="en-US" sz="3600" dirty="0">
              <a:solidFill>
                <a:schemeClr val="tx1"/>
              </a:solidFill>
            </a:endParaRPr>
          </a:p>
        </p:txBody>
      </p:sp>
      <p:sp>
        <p:nvSpPr>
          <p:cNvPr id="24" name="テキスト ボックス 23"/>
          <p:cNvSpPr txBox="1"/>
          <p:nvPr/>
        </p:nvSpPr>
        <p:spPr>
          <a:xfrm>
            <a:off x="298408" y="5967749"/>
            <a:ext cx="3213478" cy="369332"/>
          </a:xfrm>
          <a:prstGeom prst="rect">
            <a:avLst/>
          </a:prstGeom>
          <a:noFill/>
        </p:spPr>
        <p:txBody>
          <a:bodyPr wrap="square" rtlCol="0">
            <a:spAutoFit/>
          </a:bodyPr>
          <a:lstStyle/>
          <a:p>
            <a:r>
              <a:rPr kumimoji="1" lang="ja-JP" altLang="en-US" dirty="0" smtClean="0"/>
              <a:t>朝日新聞 </a:t>
            </a:r>
            <a:r>
              <a:rPr kumimoji="1" lang="en-US" altLang="ja-JP" dirty="0" smtClean="0"/>
              <a:t>2019.2.21 </a:t>
            </a:r>
            <a:r>
              <a:rPr lang="ja-JP" altLang="en-US" dirty="0" smtClean="0"/>
              <a:t>朝刊 </a:t>
            </a:r>
            <a:r>
              <a:rPr lang="en-US" altLang="ja-JP" dirty="0" smtClean="0"/>
              <a:t>p9</a:t>
            </a:r>
            <a:endParaRPr kumimoji="1" lang="ja-JP" altLang="en-US" dirty="0"/>
          </a:p>
        </p:txBody>
      </p:sp>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27" y="1066435"/>
            <a:ext cx="2160240" cy="4788967"/>
          </a:xfrm>
          <a:prstGeom prst="rect">
            <a:avLst/>
          </a:prstGeom>
        </p:spPr>
      </p:pic>
      <p:sp>
        <p:nvSpPr>
          <p:cNvPr id="19" name="正方形/長方形 18"/>
          <p:cNvSpPr/>
          <p:nvPr/>
        </p:nvSpPr>
        <p:spPr>
          <a:xfrm>
            <a:off x="1905147" y="4681623"/>
            <a:ext cx="506613" cy="1173779"/>
          </a:xfrm>
          <a:prstGeom prst="rect">
            <a:avLst/>
          </a:prstGeom>
          <a:solidFill>
            <a:srgbClr val="FF99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0" name="正方形/長方形 19"/>
          <p:cNvSpPr/>
          <p:nvPr/>
        </p:nvSpPr>
        <p:spPr>
          <a:xfrm>
            <a:off x="1331640" y="1066435"/>
            <a:ext cx="573507" cy="4202077"/>
          </a:xfrm>
          <a:prstGeom prst="rect">
            <a:avLst/>
          </a:prstGeom>
          <a:solidFill>
            <a:srgbClr val="FF99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1" name="楕円 20"/>
          <p:cNvSpPr/>
          <p:nvPr/>
        </p:nvSpPr>
        <p:spPr>
          <a:xfrm rot="240000">
            <a:off x="5018607" y="1733263"/>
            <a:ext cx="3413572" cy="1996569"/>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4800" dirty="0" smtClean="0">
                <a:solidFill>
                  <a:schemeClr val="tx1"/>
                </a:solidFill>
              </a:rPr>
              <a:t>人件費</a:t>
            </a:r>
            <a:endParaRPr kumimoji="1" lang="ja-JP" altLang="en-US" sz="4800" dirty="0">
              <a:solidFill>
                <a:schemeClr val="tx1"/>
              </a:solidFill>
            </a:endParaRPr>
          </a:p>
        </p:txBody>
      </p:sp>
      <p:sp>
        <p:nvSpPr>
          <p:cNvPr id="29" name="下矢印 28"/>
          <p:cNvSpPr/>
          <p:nvPr/>
        </p:nvSpPr>
        <p:spPr>
          <a:xfrm rot="19272104">
            <a:off x="3913658" y="1968978"/>
            <a:ext cx="730575" cy="1749854"/>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0" name="下矢印 29"/>
          <p:cNvSpPr/>
          <p:nvPr/>
        </p:nvSpPr>
        <p:spPr>
          <a:xfrm rot="1925647">
            <a:off x="7884403" y="4511512"/>
            <a:ext cx="915016" cy="171450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5" name="円形吹き出し 34"/>
          <p:cNvSpPr/>
          <p:nvPr/>
        </p:nvSpPr>
        <p:spPr>
          <a:xfrm>
            <a:off x="3275856" y="5221564"/>
            <a:ext cx="2304256" cy="1362096"/>
          </a:xfrm>
          <a:prstGeom prst="wedgeEllipseCallout">
            <a:avLst>
              <a:gd name="adj1" fmla="val 78970"/>
              <a:gd name="adj2" fmla="val -11876"/>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b="1" dirty="0" smtClean="0">
                <a:solidFill>
                  <a:schemeClr val="bg1"/>
                </a:solidFill>
              </a:rPr>
              <a:t>赤字</a:t>
            </a:r>
            <a:r>
              <a:rPr kumimoji="1" lang="en-US" altLang="ja-JP" sz="3600" b="1" dirty="0" smtClean="0">
                <a:solidFill>
                  <a:schemeClr val="bg1"/>
                </a:solidFill>
              </a:rPr>
              <a:t>…</a:t>
            </a:r>
            <a:endParaRPr kumimoji="1" lang="ja-JP" altLang="en-US" sz="3600" b="1" dirty="0">
              <a:solidFill>
                <a:schemeClr val="bg1"/>
              </a:solidFill>
            </a:endParaRPr>
          </a:p>
        </p:txBody>
      </p:sp>
      <p:sp>
        <p:nvSpPr>
          <p:cNvPr id="18" name="スライド番号プレースホルダー 2">
            <a:extLst>
              <a:ext uri="{FF2B5EF4-FFF2-40B4-BE49-F238E27FC236}">
                <a16:creationId xmlns:a16="http://schemas.microsoft.com/office/drawing/2014/main" id="{7B618935-2E2D-43A6-85FC-F2934400B72C}"/>
              </a:ext>
            </a:extLst>
          </p:cNvPr>
          <p:cNvSpPr>
            <a:spLocks noGrp="1"/>
          </p:cNvSpPr>
          <p:nvPr>
            <p:ph type="sldNum" sz="quarter" idx="12"/>
          </p:nvPr>
        </p:nvSpPr>
        <p:spPr>
          <a:xfrm>
            <a:off x="6843980" y="61569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ja-JP" dirty="0">
                <a:solidFill>
                  <a:srgbClr val="000000"/>
                </a:solidFill>
              </a:rPr>
              <a:t>5</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781733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144000" cy="1484313"/>
            <a:chOff x="0" y="0"/>
            <a:chExt cx="5760" cy="663"/>
          </a:xfrm>
        </p:grpSpPr>
        <p:sp>
          <p:nvSpPr>
            <p:cNvPr id="10245" name="Rectangle 3"/>
            <p:cNvSpPr>
              <a:spLocks noChangeArrowheads="1"/>
            </p:cNvSpPr>
            <p:nvPr/>
          </p:nvSpPr>
          <p:spPr bwMode="auto">
            <a:xfrm>
              <a:off x="0" y="0"/>
              <a:ext cx="5760" cy="663"/>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246" name="Rectangle 4"/>
            <p:cNvSpPr>
              <a:spLocks noChangeArrowheads="1"/>
            </p:cNvSpPr>
            <p:nvPr/>
          </p:nvSpPr>
          <p:spPr bwMode="auto">
            <a:xfrm>
              <a:off x="0" y="0"/>
              <a:ext cx="295" cy="663"/>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10243" name="Rectangle 5"/>
          <p:cNvSpPr>
            <a:spLocks noGrp="1" noChangeArrowheads="1"/>
          </p:cNvSpPr>
          <p:nvPr>
            <p:ph type="title"/>
          </p:nvPr>
        </p:nvSpPr>
        <p:spPr>
          <a:xfrm>
            <a:off x="457200" y="260350"/>
            <a:ext cx="8229600" cy="1143000"/>
          </a:xfrm>
        </p:spPr>
        <p:txBody>
          <a:bodyPr/>
          <a:lstStyle/>
          <a:p>
            <a:pPr eaLnBrk="1" hangingPunct="1"/>
            <a:r>
              <a:rPr lang="ja-JP" altLang="en-US" sz="4000" dirty="0" smtClean="0">
                <a:solidFill>
                  <a:schemeClr val="bg1"/>
                </a:solidFill>
              </a:rPr>
              <a:t>参考文献</a:t>
            </a:r>
            <a:endParaRPr lang="ja-JP" altLang="en-US" sz="4000" dirty="0">
              <a:solidFill>
                <a:schemeClr val="bg1"/>
              </a:solidFill>
            </a:endParaRPr>
          </a:p>
        </p:txBody>
      </p:sp>
      <p:sp>
        <p:nvSpPr>
          <p:cNvPr id="191494" name="Rectangle 6"/>
          <p:cNvSpPr>
            <a:spLocks noGrp="1" noChangeArrowheads="1"/>
          </p:cNvSpPr>
          <p:nvPr>
            <p:ph type="body" idx="1"/>
          </p:nvPr>
        </p:nvSpPr>
        <p:spPr>
          <a:xfrm>
            <a:off x="0" y="1484313"/>
            <a:ext cx="9144000" cy="5373687"/>
          </a:xfrm>
        </p:spPr>
        <p:txBody>
          <a:bodyPr/>
          <a:lstStyle/>
          <a:p>
            <a:pPr marL="0" indent="0">
              <a:buFontTx/>
              <a:buNone/>
            </a:pPr>
            <a:r>
              <a:rPr lang="en-US" altLang="ja-JP" sz="2000" dirty="0"/>
              <a:t>[6]</a:t>
            </a:r>
            <a:r>
              <a:rPr lang="ja-JP" altLang="en-US" sz="2000" dirty="0"/>
              <a:t>見角一郎・中出文平</a:t>
            </a:r>
            <a:r>
              <a:rPr lang="en-US" altLang="ja-JP" sz="2000" dirty="0"/>
              <a:t>:</a:t>
            </a:r>
            <a:r>
              <a:rPr lang="ja-JP" altLang="en-US" sz="2000" dirty="0"/>
              <a:t>住居系地域へのコンビニエンスストア立地が周辺住環境に与える影響に関する研究</a:t>
            </a:r>
            <a:r>
              <a:rPr lang="en-US" altLang="ja-JP" sz="2000" dirty="0"/>
              <a:t>,</a:t>
            </a:r>
            <a:r>
              <a:rPr lang="en-US" altLang="ja-JP" sz="2000" dirty="0">
                <a:hlinkClick r:id="rId2"/>
              </a:rPr>
              <a:t>1995</a:t>
            </a:r>
            <a:r>
              <a:rPr lang="ja-JP" altLang="en-US" sz="2000" dirty="0">
                <a:hlinkClick r:id="rId2"/>
              </a:rPr>
              <a:t>年度</a:t>
            </a:r>
            <a:r>
              <a:rPr lang="en-US" altLang="ja-JP" sz="2000" dirty="0">
                <a:hlinkClick r:id="rId2"/>
              </a:rPr>
              <a:t>〔</a:t>
            </a:r>
            <a:r>
              <a:rPr lang="ja-JP" altLang="en-US" sz="2000" dirty="0">
                <a:hlinkClick r:id="rId2"/>
              </a:rPr>
              <a:t>日本都市計画学会</a:t>
            </a:r>
            <a:r>
              <a:rPr lang="en-US" altLang="ja-JP" sz="2000" dirty="0">
                <a:hlinkClick r:id="rId2"/>
              </a:rPr>
              <a:t>〕</a:t>
            </a:r>
            <a:r>
              <a:rPr lang="ja-JP" altLang="en-US" sz="2000" dirty="0">
                <a:hlinkClick r:id="rId2"/>
              </a:rPr>
              <a:t>学術研究論文集</a:t>
            </a:r>
            <a:r>
              <a:rPr lang="en-US" altLang="ja-JP" sz="2000" dirty="0"/>
              <a:t>,pp.163-168,1995</a:t>
            </a:r>
            <a:r>
              <a:rPr lang="ja-JP" altLang="en-US" sz="2000" dirty="0"/>
              <a:t>年</a:t>
            </a:r>
            <a:r>
              <a:rPr lang="en-US" altLang="ja-JP" sz="2000" dirty="0"/>
              <a:t>11</a:t>
            </a:r>
            <a:r>
              <a:rPr lang="ja-JP" altLang="en-US" sz="2000" dirty="0"/>
              <a:t>月</a:t>
            </a:r>
          </a:p>
          <a:p>
            <a:pPr marL="0" indent="0">
              <a:buFontTx/>
              <a:buNone/>
            </a:pPr>
            <a:r>
              <a:rPr lang="en-US" altLang="ja-JP" sz="2000" dirty="0"/>
              <a:t>[7]</a:t>
            </a:r>
            <a:r>
              <a:rPr lang="ja-JP" altLang="en-US" sz="2000" dirty="0"/>
              <a:t>木下広章・柴田久・石橋和也・雨宮護・樋野公宏</a:t>
            </a:r>
            <a:r>
              <a:rPr lang="en-US" altLang="ja-JP" sz="2000" dirty="0"/>
              <a:t>:</a:t>
            </a:r>
            <a:r>
              <a:rPr lang="ja-JP" altLang="en-US" sz="2000" dirty="0"/>
              <a:t>コンビニエンスストアにおける犯罪発生状況と防犯対策に関する考察</a:t>
            </a:r>
            <a:r>
              <a:rPr lang="en-US" altLang="ja-JP" sz="2000" dirty="0"/>
              <a:t>-</a:t>
            </a:r>
            <a:r>
              <a:rPr lang="ja-JP" altLang="en-US" sz="2000" dirty="0"/>
              <a:t>福岡警察犯罪発生状況</a:t>
            </a:r>
            <a:r>
              <a:rPr lang="en-US" altLang="ja-JP" sz="2000" dirty="0"/>
              <a:t>-</a:t>
            </a:r>
            <a:r>
              <a:rPr lang="ja-JP" altLang="en-US" sz="2000" dirty="0"/>
              <a:t>予防研究アドバイザー制度を通して</a:t>
            </a:r>
            <a:r>
              <a:rPr lang="en-US" altLang="ja-JP" sz="2000" dirty="0"/>
              <a:t>-,</a:t>
            </a:r>
            <a:r>
              <a:rPr lang="ja-JP" altLang="en-US" sz="2000" dirty="0">
                <a:hlinkClick r:id="rId3"/>
              </a:rPr>
              <a:t>都市計画論文集</a:t>
            </a:r>
            <a:r>
              <a:rPr lang="en-US" altLang="ja-JP" sz="2000" dirty="0">
                <a:hlinkClick r:id="rId4"/>
              </a:rPr>
              <a:t>51 </a:t>
            </a:r>
            <a:r>
              <a:rPr lang="ja-JP" altLang="en-US" sz="2000" dirty="0">
                <a:hlinkClick r:id="rId4"/>
              </a:rPr>
              <a:t>巻 </a:t>
            </a:r>
            <a:r>
              <a:rPr lang="en-US" altLang="ja-JP" sz="2000" dirty="0">
                <a:hlinkClick r:id="rId4"/>
              </a:rPr>
              <a:t>3 </a:t>
            </a:r>
            <a:r>
              <a:rPr lang="ja-JP" altLang="en-US" sz="2000" dirty="0">
                <a:hlinkClick r:id="rId4"/>
              </a:rPr>
              <a:t>号</a:t>
            </a:r>
            <a:r>
              <a:rPr lang="en-US" altLang="ja-JP" sz="2000" dirty="0">
                <a:hlinkClick r:id="rId4"/>
              </a:rPr>
              <a:t>,pp.350-356,2016</a:t>
            </a:r>
            <a:r>
              <a:rPr lang="ja-JP" altLang="en-US" sz="2000" dirty="0">
                <a:hlinkClick r:id="rId4"/>
              </a:rPr>
              <a:t>年</a:t>
            </a:r>
            <a:endParaRPr lang="ja-JP" altLang="en-US" sz="2000" dirty="0"/>
          </a:p>
          <a:p>
            <a:pPr marL="0" indent="0">
              <a:buFontTx/>
              <a:buNone/>
            </a:pPr>
            <a:r>
              <a:rPr lang="en-US" altLang="ja-JP" sz="2000" dirty="0"/>
              <a:t>[8]</a:t>
            </a:r>
            <a:r>
              <a:rPr lang="ja-JP" altLang="en-US" sz="2000" dirty="0"/>
              <a:t>森脇丈子</a:t>
            </a:r>
            <a:r>
              <a:rPr lang="en-US" altLang="ja-JP" sz="2000" dirty="0"/>
              <a:t>:</a:t>
            </a:r>
            <a:r>
              <a:rPr lang="ja-JP" altLang="en-US" sz="2000" dirty="0"/>
              <a:t>コンビニ利用型の消費行動と日本的買い物習慣</a:t>
            </a:r>
            <a:r>
              <a:rPr lang="en-US" altLang="ja-JP" sz="2000" dirty="0"/>
              <a:t>-</a:t>
            </a:r>
            <a:r>
              <a:rPr lang="ja-JP" altLang="en-US" sz="2000" dirty="0"/>
              <a:t>日本でコンビニが流行る理由</a:t>
            </a:r>
            <a:r>
              <a:rPr lang="en-US" altLang="ja-JP" sz="2000" dirty="0"/>
              <a:t>-,</a:t>
            </a:r>
            <a:r>
              <a:rPr lang="ja-JP" altLang="en-US" sz="2000" dirty="0"/>
              <a:t>商経論叢 </a:t>
            </a:r>
            <a:r>
              <a:rPr lang="en-US" altLang="ja-JP" sz="2000" dirty="0"/>
              <a:t>(56),pp.1-25,2006</a:t>
            </a:r>
            <a:r>
              <a:rPr lang="ja-JP" altLang="en-US" sz="2000" dirty="0"/>
              <a:t>年</a:t>
            </a:r>
            <a:r>
              <a:rPr lang="en-US" altLang="ja-JP" sz="2000" dirty="0"/>
              <a:t>3</a:t>
            </a:r>
            <a:r>
              <a:rPr lang="ja-JP" altLang="en-US" sz="2000" dirty="0"/>
              <a:t>月</a:t>
            </a:r>
          </a:p>
          <a:p>
            <a:pPr marL="0" indent="0">
              <a:buFontTx/>
              <a:buNone/>
            </a:pPr>
            <a:r>
              <a:rPr lang="en-US" altLang="ja-JP" sz="2000" dirty="0"/>
              <a:t>[9]</a:t>
            </a:r>
            <a:r>
              <a:rPr lang="ja-JP" altLang="en-US" sz="2000" dirty="0"/>
              <a:t>簡施儀</a:t>
            </a:r>
            <a:r>
              <a:rPr lang="en-US" altLang="ja-JP" sz="2000" dirty="0"/>
              <a:t>:</a:t>
            </a:r>
            <a:r>
              <a:rPr lang="ja-JP" altLang="en-US" sz="2000" dirty="0"/>
              <a:t>小売業における家族従業と</a:t>
            </a:r>
            <a:r>
              <a:rPr lang="en-US" altLang="ja-JP" sz="2000" dirty="0"/>
              <a:t>24</a:t>
            </a:r>
            <a:r>
              <a:rPr lang="ja-JP" altLang="en-US" sz="2000" dirty="0"/>
              <a:t>時間営業についての</a:t>
            </a:r>
            <a:r>
              <a:rPr lang="en-US" altLang="ja-JP" sz="2000" dirty="0"/>
              <a:t>-</a:t>
            </a:r>
            <a:r>
              <a:rPr lang="ja-JP" altLang="en-US" sz="2000" dirty="0"/>
              <a:t>考察̶台湾における事例研究をもとに</a:t>
            </a:r>
            <a:r>
              <a:rPr lang="en-US" altLang="ja-JP" sz="2000" dirty="0"/>
              <a:t>-,</a:t>
            </a:r>
            <a:r>
              <a:rPr lang="ja-JP" altLang="en-US" sz="2000" dirty="0"/>
              <a:t>日本商業学会</a:t>
            </a:r>
            <a:r>
              <a:rPr lang="en-US" altLang="ja-JP" sz="2000" dirty="0"/>
              <a:t>『</a:t>
            </a:r>
            <a:r>
              <a:rPr lang="ja-JP" altLang="en-US" sz="2000" dirty="0"/>
              <a:t>流通研究</a:t>
            </a:r>
            <a:r>
              <a:rPr lang="en-US" altLang="ja-JP" sz="2000" dirty="0"/>
              <a:t>』14</a:t>
            </a:r>
            <a:r>
              <a:rPr lang="ja-JP" altLang="en-US" sz="2000" dirty="0"/>
              <a:t>巻</a:t>
            </a:r>
            <a:r>
              <a:rPr lang="en-US" altLang="ja-JP" sz="2000" dirty="0"/>
              <a:t>1</a:t>
            </a:r>
            <a:r>
              <a:rPr lang="ja-JP" altLang="en-US" sz="2000" dirty="0"/>
              <a:t>号</a:t>
            </a:r>
            <a:r>
              <a:rPr lang="en-US" altLang="ja-JP" sz="2000" dirty="0"/>
              <a:t>,</a:t>
            </a:r>
            <a:r>
              <a:rPr lang="en-US" altLang="ja-JP" sz="2000" dirty="0" smtClean="0"/>
              <a:t>pp.1-15,2012</a:t>
            </a:r>
            <a:endParaRPr lang="ja-JP" altLang="en-US" sz="2000" dirty="0"/>
          </a:p>
          <a:p>
            <a:pPr marL="0" indent="0">
              <a:buFontTx/>
              <a:buNone/>
            </a:pPr>
            <a:r>
              <a:rPr lang="en-US" altLang="ja-JP" sz="2000" dirty="0"/>
              <a:t>[10]</a:t>
            </a:r>
            <a:r>
              <a:rPr lang="ja-JP" altLang="en-US" sz="2000" dirty="0"/>
              <a:t>野木村忠度</a:t>
            </a:r>
            <a:r>
              <a:rPr lang="en-US" altLang="ja-JP" sz="2000" dirty="0"/>
              <a:t>:</a:t>
            </a:r>
            <a:r>
              <a:rPr lang="ja-JP" altLang="en-US" sz="2000" dirty="0"/>
              <a:t>わが国のコンビニ規制論の検討</a:t>
            </a:r>
            <a:r>
              <a:rPr lang="en-US" altLang="ja-JP" sz="2000" dirty="0"/>
              <a:t>-</a:t>
            </a:r>
            <a:r>
              <a:rPr lang="ja-JP" altLang="en-US" sz="2000" dirty="0"/>
              <a:t>マーケティング・チャネル論からの</a:t>
            </a:r>
            <a:r>
              <a:rPr lang="en-US" altLang="ja-JP" sz="2000" dirty="0"/>
              <a:t>-</a:t>
            </a:r>
            <a:r>
              <a:rPr lang="ja-JP" altLang="en-US" sz="2000" dirty="0"/>
              <a:t>考察</a:t>
            </a:r>
            <a:r>
              <a:rPr lang="en-US" altLang="ja-JP" sz="2000" dirty="0"/>
              <a:t>-,</a:t>
            </a:r>
            <a:r>
              <a:rPr lang="ja-JP" altLang="en-US" sz="2000" dirty="0"/>
              <a:t>日本経営診断学会論集</a:t>
            </a:r>
            <a:r>
              <a:rPr lang="en-US" altLang="ja-JP" sz="2000" dirty="0" smtClean="0"/>
              <a:t>15,pp.93-98,2015</a:t>
            </a:r>
            <a:endParaRPr lang="ja-JP" altLang="en-US" sz="2000" dirty="0"/>
          </a:p>
          <a:p>
            <a:pPr marL="0" indent="0">
              <a:buFontTx/>
              <a:buNone/>
            </a:pPr>
            <a:r>
              <a:rPr lang="en-US" altLang="ja-JP" sz="2000" dirty="0"/>
              <a:t>[11]</a:t>
            </a:r>
            <a:r>
              <a:rPr lang="ja-JP" altLang="en-US" sz="2000" dirty="0"/>
              <a:t>長崎千津香・石田章・横山繁樹</a:t>
            </a:r>
            <a:r>
              <a:rPr lang="en-US" altLang="ja-JP" sz="2000" dirty="0"/>
              <a:t>:</a:t>
            </a:r>
            <a:r>
              <a:rPr lang="ja-JP" altLang="en-US" sz="2000" dirty="0"/>
              <a:t>コンビニエンスストアの利用頻度と消費者属性に関する考察</a:t>
            </a:r>
            <a:r>
              <a:rPr lang="en-US" altLang="ja-JP" sz="2000" dirty="0"/>
              <a:t>,</a:t>
            </a:r>
            <a:r>
              <a:rPr lang="ja-JP" altLang="en-US" sz="2000" dirty="0"/>
              <a:t>農業生産技術管理学会誌</a:t>
            </a:r>
            <a:r>
              <a:rPr lang="en-US" altLang="ja-JP" sz="2000" dirty="0"/>
              <a:t>14(2),</a:t>
            </a:r>
            <a:r>
              <a:rPr lang="en-US" altLang="ja-JP" sz="2000" dirty="0" smtClean="0"/>
              <a:t>pp.115-120,2007</a:t>
            </a:r>
            <a:endParaRPr lang="ja-JP" altLang="en-US" sz="2000" dirty="0"/>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F12D99-142F-45F7-A63F-9DE74E22BCFC}"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358885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44000" cy="1484313"/>
            <a:chOff x="0" y="0"/>
            <a:chExt cx="5760" cy="663"/>
          </a:xfrm>
        </p:grpSpPr>
        <p:sp>
          <p:nvSpPr>
            <p:cNvPr id="11269" name="Rectangle 3"/>
            <p:cNvSpPr>
              <a:spLocks noChangeArrowheads="1"/>
            </p:cNvSpPr>
            <p:nvPr/>
          </p:nvSpPr>
          <p:spPr bwMode="auto">
            <a:xfrm>
              <a:off x="0" y="0"/>
              <a:ext cx="5760" cy="663"/>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270" name="Rectangle 4"/>
            <p:cNvSpPr>
              <a:spLocks noChangeArrowheads="1"/>
            </p:cNvSpPr>
            <p:nvPr/>
          </p:nvSpPr>
          <p:spPr bwMode="auto">
            <a:xfrm>
              <a:off x="0" y="0"/>
              <a:ext cx="295" cy="663"/>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11267" name="Rectangle 5"/>
          <p:cNvSpPr>
            <a:spLocks noGrp="1" noChangeArrowheads="1"/>
          </p:cNvSpPr>
          <p:nvPr>
            <p:ph type="title"/>
          </p:nvPr>
        </p:nvSpPr>
        <p:spPr>
          <a:xfrm>
            <a:off x="457200" y="260350"/>
            <a:ext cx="8229600" cy="1143000"/>
          </a:xfrm>
        </p:spPr>
        <p:txBody>
          <a:bodyPr/>
          <a:lstStyle/>
          <a:p>
            <a:pPr eaLnBrk="1" hangingPunct="1"/>
            <a:r>
              <a:rPr lang="ja-JP" altLang="en-US" sz="4000" dirty="0" smtClean="0">
                <a:solidFill>
                  <a:schemeClr val="bg1"/>
                </a:solidFill>
              </a:rPr>
              <a:t>参考文献</a:t>
            </a:r>
            <a:endParaRPr lang="ja-JP" altLang="en-US" sz="4000" dirty="0">
              <a:solidFill>
                <a:schemeClr val="bg1"/>
              </a:solidFill>
            </a:endParaRPr>
          </a:p>
        </p:txBody>
      </p:sp>
      <p:sp>
        <p:nvSpPr>
          <p:cNvPr id="191494" name="Rectangle 6"/>
          <p:cNvSpPr>
            <a:spLocks noGrp="1" noChangeArrowheads="1"/>
          </p:cNvSpPr>
          <p:nvPr>
            <p:ph type="body" idx="1"/>
          </p:nvPr>
        </p:nvSpPr>
        <p:spPr>
          <a:xfrm>
            <a:off x="0" y="1484313"/>
            <a:ext cx="9144000" cy="5329237"/>
          </a:xfrm>
        </p:spPr>
        <p:txBody>
          <a:bodyPr/>
          <a:lstStyle/>
          <a:p>
            <a:pPr marL="0" indent="0">
              <a:buFontTx/>
              <a:buNone/>
            </a:pPr>
            <a:r>
              <a:rPr lang="en-US" altLang="ja-JP" sz="2000" dirty="0"/>
              <a:t>[12]</a:t>
            </a:r>
            <a:r>
              <a:rPr lang="ja-JP" altLang="en-US" sz="2000" dirty="0"/>
              <a:t>難波敦子・尾立純子・浅野真智子・瓦家千代子・島田豊治・深蔵紀子・安田直子・山田悦子</a:t>
            </a:r>
            <a:r>
              <a:rPr lang="en-US" altLang="ja-JP" sz="2000" dirty="0"/>
              <a:t>:</a:t>
            </a:r>
            <a:r>
              <a:rPr lang="ja-JP" altLang="en-US" sz="2000" dirty="0"/>
              <a:t>コンビニエンス・ストアーの利用の実態と食生活状況</a:t>
            </a:r>
            <a:r>
              <a:rPr lang="en-US" altLang="ja-JP" sz="2000" dirty="0"/>
              <a:t>,</a:t>
            </a:r>
            <a:r>
              <a:rPr lang="ja-JP" altLang="en-US" sz="2000" dirty="0"/>
              <a:t>栄養学会誌</a:t>
            </a:r>
            <a:r>
              <a:rPr lang="en-US" altLang="ja-JP" sz="2000" dirty="0"/>
              <a:t>59</a:t>
            </a:r>
            <a:r>
              <a:rPr lang="ja-JP" altLang="en-US" sz="2000" dirty="0"/>
              <a:t>巻</a:t>
            </a:r>
            <a:r>
              <a:rPr lang="en-US" altLang="ja-JP" sz="2000" dirty="0"/>
              <a:t>3</a:t>
            </a:r>
            <a:r>
              <a:rPr lang="ja-JP" altLang="en-US" sz="2000" dirty="0"/>
              <a:t>号</a:t>
            </a:r>
            <a:r>
              <a:rPr lang="en-US" altLang="ja-JP" sz="2000" dirty="0"/>
              <a:t>,</a:t>
            </a:r>
            <a:r>
              <a:rPr lang="en-US" altLang="ja-JP" sz="2000" dirty="0" smtClean="0"/>
              <a:t>pp.135-145,2001</a:t>
            </a:r>
            <a:endParaRPr lang="ja-JP" altLang="en-US" sz="2000" dirty="0"/>
          </a:p>
          <a:p>
            <a:pPr marL="0" indent="0">
              <a:buFontTx/>
              <a:buNone/>
            </a:pPr>
            <a:r>
              <a:rPr lang="en-US" altLang="ja-JP" sz="2000" dirty="0"/>
              <a:t>[13]</a:t>
            </a:r>
            <a:r>
              <a:rPr lang="ja-JP" altLang="en-US" sz="2000" dirty="0"/>
              <a:t>大石亜希子</a:t>
            </a:r>
            <a:r>
              <a:rPr lang="en-US" altLang="ja-JP" sz="2000" dirty="0"/>
              <a:t>:24</a:t>
            </a:r>
            <a:r>
              <a:rPr lang="ja-JP" altLang="en-US" sz="2000" dirty="0"/>
              <a:t>時間週</a:t>
            </a:r>
            <a:r>
              <a:rPr lang="en-US" altLang="ja-JP" sz="2000" dirty="0"/>
              <a:t>7</a:t>
            </a:r>
            <a:r>
              <a:rPr lang="ja-JP" altLang="en-US" sz="2000" dirty="0"/>
              <a:t>日経済におけるワーク・ライフ・バランス</a:t>
            </a:r>
            <a:r>
              <a:rPr lang="en-US" altLang="ja-JP" sz="2000" dirty="0"/>
              <a:t>(</a:t>
            </a:r>
            <a:r>
              <a:rPr lang="ja-JP" altLang="en-US" sz="2000" dirty="0"/>
              <a:t>特集 労働時間の不安定化と家族生活への影響</a:t>
            </a:r>
            <a:r>
              <a:rPr lang="en-US" altLang="ja-JP" sz="2000" dirty="0"/>
              <a:t>),</a:t>
            </a:r>
            <a:r>
              <a:rPr lang="ja-JP" altLang="en-US" sz="2000" dirty="0"/>
              <a:t>大原社会問題研究所雑誌</a:t>
            </a:r>
            <a:r>
              <a:rPr lang="en-US" altLang="ja-JP" sz="2000" dirty="0"/>
              <a:t>(701),pp.24-39,2017</a:t>
            </a:r>
            <a:r>
              <a:rPr lang="ja-JP" altLang="en-US" sz="2000" dirty="0"/>
              <a:t>年</a:t>
            </a:r>
            <a:r>
              <a:rPr lang="en-US" altLang="ja-JP" sz="2000" dirty="0"/>
              <a:t>3</a:t>
            </a:r>
            <a:r>
              <a:rPr lang="ja-JP" altLang="en-US" sz="2000" dirty="0"/>
              <a:t>月</a:t>
            </a:r>
          </a:p>
          <a:p>
            <a:pPr marL="0" indent="0">
              <a:buFontTx/>
              <a:buNone/>
            </a:pPr>
            <a:r>
              <a:rPr lang="en-US" altLang="ja-JP" sz="2000" dirty="0"/>
              <a:t>[14]</a:t>
            </a:r>
            <a:r>
              <a:rPr lang="ja-JP" altLang="en-US" sz="2000" dirty="0"/>
              <a:t>李在鎬</a:t>
            </a:r>
            <a:r>
              <a:rPr lang="en-US" altLang="ja-JP" sz="2000" dirty="0"/>
              <a:t>:</a:t>
            </a:r>
            <a:r>
              <a:rPr lang="ja-JP" altLang="en-US" sz="2000" dirty="0"/>
              <a:t>日本のコンビニエンスストア産業における市場ニーズの変化</a:t>
            </a:r>
            <a:r>
              <a:rPr lang="en-US" altLang="ja-JP" sz="2000" dirty="0"/>
              <a:t>-</a:t>
            </a:r>
            <a:r>
              <a:rPr lang="ja-JP" altLang="en-US" sz="2000" dirty="0"/>
              <a:t>アンケート調査を中心として</a:t>
            </a:r>
            <a:r>
              <a:rPr lang="en-US" altLang="ja-JP" sz="2000" dirty="0"/>
              <a:t>-,</a:t>
            </a:r>
            <a:r>
              <a:rPr lang="ja-JP" altLang="en-US" sz="2000" dirty="0"/>
              <a:t>星城大学研究紀要</a:t>
            </a:r>
            <a:r>
              <a:rPr lang="en-US" altLang="ja-JP" sz="2000" dirty="0"/>
              <a:t>(3),pp.107-127.2007</a:t>
            </a:r>
            <a:r>
              <a:rPr lang="ja-JP" altLang="en-US" sz="2000" dirty="0"/>
              <a:t>年</a:t>
            </a:r>
            <a:r>
              <a:rPr lang="en-US" altLang="ja-JP" sz="2000" dirty="0"/>
              <a:t>3</a:t>
            </a:r>
            <a:r>
              <a:rPr lang="ja-JP" altLang="en-US" sz="2000" dirty="0"/>
              <a:t>月</a:t>
            </a:r>
          </a:p>
          <a:p>
            <a:pPr marL="0" indent="0">
              <a:buFontTx/>
              <a:buNone/>
            </a:pPr>
            <a:r>
              <a:rPr lang="en-US" altLang="ja-JP" sz="2000" dirty="0"/>
              <a:t>[15]</a:t>
            </a:r>
            <a:r>
              <a:rPr lang="ja-JP" altLang="en-US" sz="2000" dirty="0"/>
              <a:t>野木村忠度</a:t>
            </a:r>
            <a:r>
              <a:rPr lang="en-US" altLang="ja-JP" sz="2000" dirty="0"/>
              <a:t>:</a:t>
            </a:r>
            <a:r>
              <a:rPr lang="ja-JP" altLang="en-US" sz="2000" dirty="0"/>
              <a:t>わが国のコンビニ規制論の検討</a:t>
            </a:r>
            <a:r>
              <a:rPr lang="en-US" altLang="ja-JP" sz="2000" dirty="0"/>
              <a:t>-</a:t>
            </a:r>
            <a:r>
              <a:rPr lang="ja-JP" altLang="en-US" sz="2000" dirty="0"/>
              <a:t>マーケティング・チャネル論からの</a:t>
            </a:r>
            <a:r>
              <a:rPr lang="en-US" altLang="ja-JP" sz="2000" dirty="0"/>
              <a:t>-</a:t>
            </a:r>
            <a:r>
              <a:rPr lang="ja-JP" altLang="en-US" sz="2000" dirty="0"/>
              <a:t>考察</a:t>
            </a:r>
            <a:r>
              <a:rPr lang="en-US" altLang="ja-JP" sz="2000" dirty="0"/>
              <a:t>-,</a:t>
            </a:r>
            <a:r>
              <a:rPr lang="ja-JP" altLang="en-US" sz="2000" dirty="0"/>
              <a:t>日本経営診断学会論集</a:t>
            </a:r>
            <a:r>
              <a:rPr lang="en-US" altLang="ja-JP" sz="2000" dirty="0" smtClean="0"/>
              <a:t>15,pp.93-98,2015</a:t>
            </a:r>
            <a:endParaRPr lang="ja-JP" altLang="en-US" sz="2000" dirty="0"/>
          </a:p>
          <a:p>
            <a:pPr marL="0" indent="0">
              <a:buFontTx/>
              <a:buNone/>
            </a:pPr>
            <a:r>
              <a:rPr lang="en-US" altLang="ja-JP" sz="2000" dirty="0"/>
              <a:t>[16]</a:t>
            </a:r>
            <a:r>
              <a:rPr lang="ja-JP" altLang="en-US" sz="2000" dirty="0"/>
              <a:t>桑野将司・塚井誠人・三田遼平・高松由彦</a:t>
            </a:r>
            <a:r>
              <a:rPr lang="en-US" altLang="ja-JP" sz="2000" dirty="0"/>
              <a:t>:</a:t>
            </a:r>
            <a:r>
              <a:rPr lang="ja-JP" altLang="en-US" sz="2000" dirty="0"/>
              <a:t>個人の外出時間に基づく社会的時間利用構造に関する経年分析</a:t>
            </a:r>
            <a:r>
              <a:rPr lang="en-US" altLang="ja-JP" sz="2000" dirty="0"/>
              <a:t>,</a:t>
            </a:r>
            <a:r>
              <a:rPr lang="ja-JP" altLang="en-US" sz="2000" dirty="0"/>
              <a:t>土木学会論文集</a:t>
            </a:r>
            <a:r>
              <a:rPr lang="en-US" altLang="ja-JP" sz="2000" dirty="0"/>
              <a:t>D3(</a:t>
            </a:r>
            <a:r>
              <a:rPr lang="ja-JP" altLang="en-US" sz="2000" dirty="0"/>
              <a:t>土木計画学</a:t>
            </a:r>
            <a:r>
              <a:rPr lang="en-US" altLang="ja-JP" sz="2000" dirty="0"/>
              <a:t>)67</a:t>
            </a:r>
            <a:r>
              <a:rPr lang="ja-JP" altLang="en-US" sz="2000" dirty="0"/>
              <a:t>巻</a:t>
            </a:r>
            <a:r>
              <a:rPr lang="en-US" altLang="ja-JP" sz="2000" dirty="0"/>
              <a:t>5</a:t>
            </a:r>
            <a:r>
              <a:rPr lang="ja-JP" altLang="en-US" sz="2000" dirty="0"/>
              <a:t>号</a:t>
            </a:r>
            <a:r>
              <a:rPr lang="en-US" altLang="ja-JP" sz="2000" dirty="0"/>
              <a:t>,</a:t>
            </a:r>
            <a:r>
              <a:rPr lang="en-US" altLang="ja-JP" sz="2000" dirty="0" smtClean="0"/>
              <a:t>pp.1563-1571,2011</a:t>
            </a:r>
            <a:endParaRPr lang="ja-JP" altLang="en-US" sz="2000" dirty="0"/>
          </a:p>
          <a:p>
            <a:pPr marL="0" indent="0">
              <a:buFontTx/>
              <a:buNone/>
            </a:pPr>
            <a:r>
              <a:rPr lang="en-US" altLang="ja-JP" sz="2000" dirty="0"/>
              <a:t>[17]</a:t>
            </a:r>
            <a:r>
              <a:rPr lang="ja-JP" altLang="en-US" sz="2000" dirty="0"/>
              <a:t>土屋 直樹</a:t>
            </a:r>
            <a:r>
              <a:rPr lang="en-US" altLang="ja-JP" sz="2000" dirty="0"/>
              <a:t>:</a:t>
            </a:r>
            <a:r>
              <a:rPr lang="ja-JP" altLang="en-US" sz="2000" dirty="0"/>
              <a:t>コンビニエンスストアにおける経営と労働</a:t>
            </a:r>
            <a:r>
              <a:rPr lang="en-US" altLang="ja-JP" sz="2000" dirty="0"/>
              <a:t>,</a:t>
            </a:r>
            <a:r>
              <a:rPr lang="ja-JP" altLang="en-US" sz="2000" dirty="0"/>
              <a:t>日本労働研究雑誌</a:t>
            </a:r>
            <a:r>
              <a:rPr lang="en-US" altLang="ja-JP" sz="2000" dirty="0"/>
              <a:t>,</a:t>
            </a:r>
            <a:r>
              <a:rPr lang="en-US" altLang="ja-JP" sz="2000" dirty="0" smtClean="0"/>
              <a:t>pp.41-51,2017</a:t>
            </a:r>
            <a:endParaRPr lang="ja-JP" altLang="en-US" sz="2000" dirty="0"/>
          </a:p>
          <a:p>
            <a:pPr marL="0" indent="0" eaLnBrk="1" hangingPunct="1">
              <a:buFontTx/>
              <a:buNone/>
            </a:pPr>
            <a:endParaRPr lang="ja-JP" altLang="en-US" sz="2000" dirty="0"/>
          </a:p>
          <a:p>
            <a:pPr marL="0" indent="0" eaLnBrk="1" hangingPunct="1">
              <a:buFontTx/>
              <a:buNone/>
            </a:pPr>
            <a:endParaRPr lang="ja-JP" altLang="en-US" sz="2000" dirty="0"/>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F12D99-142F-45F7-A63F-9DE74E22BCFC}"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65691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D26DA04-D7DA-4B58-B0AF-E280CBBFD2CC}"/>
              </a:ext>
            </a:extLst>
          </p:cNvPr>
          <p:cNvGrpSpPr>
            <a:grpSpLocks/>
          </p:cNvGrpSpPr>
          <p:nvPr/>
        </p:nvGrpSpPr>
        <p:grpSpPr bwMode="auto">
          <a:xfrm>
            <a:off x="0" y="0"/>
            <a:ext cx="9144000" cy="6858000"/>
            <a:chOff x="0" y="0"/>
            <a:chExt cx="5760" cy="663"/>
          </a:xfrm>
        </p:grpSpPr>
        <p:sp>
          <p:nvSpPr>
            <p:cNvPr id="4111" name="Rectangle 3">
              <a:extLst>
                <a:ext uri="{FF2B5EF4-FFF2-40B4-BE49-F238E27FC236}">
                  <a16:creationId xmlns:a16="http://schemas.microsoft.com/office/drawing/2014/main" id="{85EE7EEC-4655-4F36-9D7F-2E00F2E8F922}"/>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rPr>
                <a:t>は</a:t>
              </a:r>
            </a:p>
          </p:txBody>
        </p:sp>
        <p:sp>
          <p:nvSpPr>
            <p:cNvPr id="4112" name="Rectangle 4">
              <a:extLst>
                <a:ext uri="{FF2B5EF4-FFF2-40B4-BE49-F238E27FC236}">
                  <a16:creationId xmlns:a16="http://schemas.microsoft.com/office/drawing/2014/main" id="{DB383A08-DFF6-44ED-A2C1-782A2D8215FE}"/>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4099" name="Rectangle 5">
            <a:extLst>
              <a:ext uri="{FF2B5EF4-FFF2-40B4-BE49-F238E27FC236}">
                <a16:creationId xmlns:a16="http://schemas.microsoft.com/office/drawing/2014/main" id="{CFF96F67-3196-4641-98C7-A3EE58C14096}"/>
              </a:ext>
            </a:extLst>
          </p:cNvPr>
          <p:cNvSpPr>
            <a:spLocks noGrp="1" noChangeArrowheads="1"/>
          </p:cNvSpPr>
          <p:nvPr>
            <p:ph type="title"/>
          </p:nvPr>
        </p:nvSpPr>
        <p:spPr>
          <a:xfrm>
            <a:off x="611188" y="2636838"/>
            <a:ext cx="8229600" cy="922337"/>
          </a:xfrm>
        </p:spPr>
        <p:txBody>
          <a:bodyPr/>
          <a:lstStyle/>
          <a:p>
            <a:pPr eaLnBrk="1" hangingPunct="1"/>
            <a:r>
              <a:rPr lang="ja-JP" altLang="en-US" sz="4800" dirty="0">
                <a:solidFill>
                  <a:schemeClr val="bg1"/>
                </a:solidFill>
              </a:rPr>
              <a:t>以下、</a:t>
            </a:r>
            <a:r>
              <a:rPr lang="ja-JP" altLang="en-US" sz="4800" dirty="0" smtClean="0">
                <a:solidFill>
                  <a:schemeClr val="bg1"/>
                </a:solidFill>
              </a:rPr>
              <a:t>質問用</a:t>
            </a:r>
            <a:endParaRPr lang="en-US" altLang="ja-JP" sz="4800" dirty="0">
              <a:solidFill>
                <a:schemeClr val="bg1"/>
              </a:solidFill>
            </a:endParaRPr>
          </a:p>
        </p:txBody>
      </p:sp>
      <p:sp>
        <p:nvSpPr>
          <p:cNvPr id="4100" name="スライド番号プレースホルダー 2">
            <a:extLst>
              <a:ext uri="{FF2B5EF4-FFF2-40B4-BE49-F238E27FC236}">
                <a16:creationId xmlns:a16="http://schemas.microsoft.com/office/drawing/2014/main" id="{B7D0C151-B900-49A6-B524-42E97E8827F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412EA1-3A1E-474B-B2A8-9209C995D3AD}" type="slidenum">
              <a:rPr kumimoji="1" lang="ja-JP"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16189837"/>
      </p:ext>
    </p:extLst>
  </p:cSld>
  <p:clrMapOvr>
    <a:masterClrMapping/>
  </p:clrMapOvr>
  <p:transition spd="slow" advTm="5584"/>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6D4324FF-1C60-482B-BA84-435E732B2E2F}"/>
              </a:ext>
            </a:extLst>
          </p:cNvPr>
          <p:cNvGrpSpPr>
            <a:grpSpLocks/>
          </p:cNvGrpSpPr>
          <p:nvPr/>
        </p:nvGrpSpPr>
        <p:grpSpPr bwMode="auto">
          <a:xfrm>
            <a:off x="0" y="0"/>
            <a:ext cx="9144000" cy="1052513"/>
            <a:chOff x="0" y="0"/>
            <a:chExt cx="5760" cy="663"/>
          </a:xfrm>
        </p:grpSpPr>
        <p:sp>
          <p:nvSpPr>
            <p:cNvPr id="20497" name="Rectangle 3">
              <a:extLst>
                <a:ext uri="{FF2B5EF4-FFF2-40B4-BE49-F238E27FC236}">
                  <a16:creationId xmlns:a16="http://schemas.microsoft.com/office/drawing/2014/main" id="{11D1889D-3AC3-4D59-8FD3-1A07703D3045}"/>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sp>
          <p:nvSpPr>
            <p:cNvPr id="20498" name="Rectangle 4">
              <a:extLst>
                <a:ext uri="{FF2B5EF4-FFF2-40B4-BE49-F238E27FC236}">
                  <a16:creationId xmlns:a16="http://schemas.microsoft.com/office/drawing/2014/main" id="{A807637C-FADB-4387-A6E9-282D70D75C69}"/>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20483" name="Rectangle 5">
            <a:extLst>
              <a:ext uri="{FF2B5EF4-FFF2-40B4-BE49-F238E27FC236}">
                <a16:creationId xmlns:a16="http://schemas.microsoft.com/office/drawing/2014/main" id="{0D4F065E-26E7-4549-9862-105063D797B6}"/>
              </a:ext>
            </a:extLst>
          </p:cNvPr>
          <p:cNvSpPr>
            <a:spLocks noGrp="1" noChangeArrowheads="1"/>
          </p:cNvSpPr>
          <p:nvPr>
            <p:ph type="ctrTitle"/>
          </p:nvPr>
        </p:nvSpPr>
        <p:spPr>
          <a:xfrm>
            <a:off x="684213" y="115888"/>
            <a:ext cx="7772400" cy="935037"/>
          </a:xfrm>
        </p:spPr>
        <p:txBody>
          <a:bodyPr/>
          <a:lstStyle/>
          <a:p>
            <a:pPr eaLnBrk="1" hangingPunct="1"/>
            <a:r>
              <a:rPr lang="ja-JP" altLang="en-US" dirty="0">
                <a:solidFill>
                  <a:schemeClr val="bg1"/>
                </a:solidFill>
              </a:rPr>
              <a:t>作業仮説</a:t>
            </a:r>
            <a:endParaRPr lang="en-US" altLang="ja-JP" dirty="0">
              <a:solidFill>
                <a:schemeClr val="bg1"/>
              </a:solidFill>
            </a:endParaRPr>
          </a:p>
        </p:txBody>
      </p:sp>
      <p:sp>
        <p:nvSpPr>
          <p:cNvPr id="20486" name="テキスト ボックス 4">
            <a:extLst>
              <a:ext uri="{FF2B5EF4-FFF2-40B4-BE49-F238E27FC236}">
                <a16:creationId xmlns:a16="http://schemas.microsoft.com/office/drawing/2014/main" id="{9296B953-33CD-4AE8-B635-CB642598B516}"/>
              </a:ext>
            </a:extLst>
          </p:cNvPr>
          <p:cNvSpPr txBox="1">
            <a:spLocks noChangeArrowheads="1"/>
          </p:cNvSpPr>
          <p:nvPr/>
        </p:nvSpPr>
        <p:spPr bwMode="auto">
          <a:xfrm>
            <a:off x="179388" y="1268413"/>
            <a:ext cx="2016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仮説</a:t>
            </a:r>
            <a:r>
              <a:rPr kumimoji="1" lang="en-US" altLang="ja-JP" sz="4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2-1</a:t>
            </a:r>
          </a:p>
        </p:txBody>
      </p:sp>
      <p:sp>
        <p:nvSpPr>
          <p:cNvPr id="5" name="テキスト ボックス 4">
            <a:extLst>
              <a:ext uri="{FF2B5EF4-FFF2-40B4-BE49-F238E27FC236}">
                <a16:creationId xmlns:a16="http://schemas.microsoft.com/office/drawing/2014/main" id="{66D8E11C-6BFF-4B24-B8B6-332FE0395C0E}"/>
              </a:ext>
            </a:extLst>
          </p:cNvPr>
          <p:cNvSpPr txBox="1"/>
          <p:nvPr/>
        </p:nvSpPr>
        <p:spPr>
          <a:xfrm>
            <a:off x="1037234" y="1976299"/>
            <a:ext cx="7225055"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高齢者</a:t>
            </a:r>
            <a:r>
              <a:rPr kumimoji="1" lang="ja-JP"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の多い地域では深夜営業は必要なく、</a:t>
            </a:r>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大学生</a:t>
            </a:r>
            <a:r>
              <a:rPr kumimoji="1" lang="ja-JP"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の多い地域では必要なのではないか。</a:t>
            </a:r>
          </a:p>
        </p:txBody>
      </p:sp>
      <p:pic>
        <p:nvPicPr>
          <p:cNvPr id="7" name="図 6" descr="おもちゃ, 人形 が含まれている画像&#10;&#10;自動的に生成された説明">
            <a:extLst>
              <a:ext uri="{FF2B5EF4-FFF2-40B4-BE49-F238E27FC236}">
                <a16:creationId xmlns:a16="http://schemas.microsoft.com/office/drawing/2014/main" id="{E6AC9341-AC6B-4A66-B9D5-427239260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224" y="3854192"/>
            <a:ext cx="3470146" cy="2763498"/>
          </a:xfrm>
          <a:prstGeom prst="rect">
            <a:avLst/>
          </a:prstGeom>
        </p:spPr>
      </p:pic>
      <p:pic>
        <p:nvPicPr>
          <p:cNvPr id="12" name="図 11">
            <a:extLst>
              <a:ext uri="{FF2B5EF4-FFF2-40B4-BE49-F238E27FC236}">
                <a16:creationId xmlns:a16="http://schemas.microsoft.com/office/drawing/2014/main" id="{70F384AB-9A61-4AB0-B308-62BE8D3E4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114" y="3129995"/>
            <a:ext cx="1859530" cy="2915640"/>
          </a:xfrm>
          <a:prstGeom prst="rect">
            <a:avLst/>
          </a:prstGeom>
        </p:spPr>
      </p:pic>
      <p:sp>
        <p:nvSpPr>
          <p:cNvPr id="2" name="スライド番号プレースホルダー 1">
            <a:extLst>
              <a:ext uri="{FF2B5EF4-FFF2-40B4-BE49-F238E27FC236}">
                <a16:creationId xmlns:a16="http://schemas.microsoft.com/office/drawing/2014/main" id="{73500595-2BC5-4F21-BDDE-05383FB37EA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CBD89-ABBA-467F-87DE-F7CE2A54FA8F}"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38565653"/>
      </p:ext>
    </p:extLst>
  </p:cSld>
  <p:clrMapOvr>
    <a:masterClrMapping/>
  </p:clrMapOvr>
  <p:transition spd="slow" advTm="8541"/>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1062F389-35C5-4CA4-A791-FD74F8C4D999}"/>
              </a:ext>
            </a:extLst>
          </p:cNvPr>
          <p:cNvGrpSpPr>
            <a:grpSpLocks/>
          </p:cNvGrpSpPr>
          <p:nvPr/>
        </p:nvGrpSpPr>
        <p:grpSpPr bwMode="auto">
          <a:xfrm>
            <a:off x="0" y="0"/>
            <a:ext cx="9144000" cy="1052513"/>
            <a:chOff x="0" y="0"/>
            <a:chExt cx="5760" cy="663"/>
          </a:xfrm>
        </p:grpSpPr>
        <p:sp>
          <p:nvSpPr>
            <p:cNvPr id="18495" name="Rectangle 3">
              <a:extLst>
                <a:ext uri="{FF2B5EF4-FFF2-40B4-BE49-F238E27FC236}">
                  <a16:creationId xmlns:a16="http://schemas.microsoft.com/office/drawing/2014/main" id="{C66AB5FA-48E6-4447-B00B-662CCF5ED243}"/>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sp>
          <p:nvSpPr>
            <p:cNvPr id="18496" name="Rectangle 4">
              <a:extLst>
                <a:ext uri="{FF2B5EF4-FFF2-40B4-BE49-F238E27FC236}">
                  <a16:creationId xmlns:a16="http://schemas.microsoft.com/office/drawing/2014/main" id="{90DACF60-8AAC-4F85-A84F-65B9F482C655}"/>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18435" name="Rectangle 2">
            <a:extLst>
              <a:ext uri="{FF2B5EF4-FFF2-40B4-BE49-F238E27FC236}">
                <a16:creationId xmlns:a16="http://schemas.microsoft.com/office/drawing/2014/main" id="{CF4754A2-091B-41A6-9B9F-08287093864F}"/>
              </a:ext>
            </a:extLst>
          </p:cNvPr>
          <p:cNvSpPr>
            <a:spLocks noGrp="1" noChangeArrowheads="1"/>
          </p:cNvSpPr>
          <p:nvPr>
            <p:ph type="title"/>
          </p:nvPr>
        </p:nvSpPr>
        <p:spPr>
          <a:xfrm>
            <a:off x="395288" y="15875"/>
            <a:ext cx="8229600" cy="1143000"/>
          </a:xfrm>
        </p:spPr>
        <p:txBody>
          <a:bodyPr/>
          <a:lstStyle/>
          <a:p>
            <a:r>
              <a:rPr lang="ja-JP" altLang="en-US" dirty="0">
                <a:solidFill>
                  <a:schemeClr val="bg1"/>
                </a:solidFill>
              </a:rPr>
              <a:t>仮説モデル</a:t>
            </a:r>
            <a:endParaRPr lang="en-US" altLang="ja-JP" dirty="0">
              <a:solidFill>
                <a:schemeClr val="bg1"/>
              </a:solidFill>
            </a:endParaRPr>
          </a:p>
        </p:txBody>
      </p:sp>
      <p:sp>
        <p:nvSpPr>
          <p:cNvPr id="2" name="スライド番号プレースホルダー 1"/>
          <p:cNvSpPr>
            <a:spLocks noGrp="1"/>
          </p:cNvSpPr>
          <p:nvPr>
            <p:ph type="sldNum" sz="quarter" idx="12"/>
          </p:nvPr>
        </p:nvSpPr>
        <p:spPr/>
        <p:txBody>
          <a:bodyPr/>
          <a:lstStyle/>
          <a:p>
            <a:fld id="{64BB8CE0-C396-4A54-BFD2-733651EF0230}" type="slidenum">
              <a:rPr lang="en-US" altLang="ja-JP" smtClean="0"/>
              <a:pPr/>
              <a:t>54</a:t>
            </a:fld>
            <a:endParaRPr lang="en-US" altLang="ja-JP" dirty="0"/>
          </a:p>
        </p:txBody>
      </p:sp>
      <p:grpSp>
        <p:nvGrpSpPr>
          <p:cNvPr id="18465" name="グループ化 18464"/>
          <p:cNvGrpSpPr/>
          <p:nvPr/>
        </p:nvGrpSpPr>
        <p:grpSpPr>
          <a:xfrm>
            <a:off x="1575594" y="1242257"/>
            <a:ext cx="5868987" cy="5333907"/>
            <a:chOff x="1575594" y="1167101"/>
            <a:chExt cx="5868987" cy="5333907"/>
          </a:xfrm>
        </p:grpSpPr>
        <p:sp>
          <p:nvSpPr>
            <p:cNvPr id="30" name="フリーフォーム: 図形 2">
              <a:extLst>
                <a:ext uri="{FF2B5EF4-FFF2-40B4-BE49-F238E27FC236}">
                  <a16:creationId xmlns:a16="http://schemas.microsoft.com/office/drawing/2014/main" id="{928298DE-62F7-42C2-B236-FEE15BE51D70}"/>
                </a:ext>
              </a:extLst>
            </p:cNvPr>
            <p:cNvSpPr/>
            <p:nvPr/>
          </p:nvSpPr>
          <p:spPr bwMode="auto">
            <a:xfrm>
              <a:off x="1575594" y="2393977"/>
              <a:ext cx="2595499" cy="875899"/>
            </a:xfrm>
            <a:custGeom>
              <a:avLst/>
              <a:gdLst>
                <a:gd name="connsiteX0" fmla="*/ 0 w 1452979"/>
                <a:gd name="connsiteY0" fmla="*/ 72649 h 726489"/>
                <a:gd name="connsiteX1" fmla="*/ 72649 w 1452979"/>
                <a:gd name="connsiteY1" fmla="*/ 0 h 726489"/>
                <a:gd name="connsiteX2" fmla="*/ 1380330 w 1452979"/>
                <a:gd name="connsiteY2" fmla="*/ 0 h 726489"/>
                <a:gd name="connsiteX3" fmla="*/ 1452979 w 1452979"/>
                <a:gd name="connsiteY3" fmla="*/ 72649 h 726489"/>
                <a:gd name="connsiteX4" fmla="*/ 1452979 w 1452979"/>
                <a:gd name="connsiteY4" fmla="*/ 653840 h 726489"/>
                <a:gd name="connsiteX5" fmla="*/ 1380330 w 1452979"/>
                <a:gd name="connsiteY5" fmla="*/ 726489 h 726489"/>
                <a:gd name="connsiteX6" fmla="*/ 72649 w 1452979"/>
                <a:gd name="connsiteY6" fmla="*/ 726489 h 726489"/>
                <a:gd name="connsiteX7" fmla="*/ 0 w 1452979"/>
                <a:gd name="connsiteY7" fmla="*/ 653840 h 726489"/>
                <a:gd name="connsiteX8" fmla="*/ 0 w 1452979"/>
                <a:gd name="connsiteY8" fmla="*/ 72649 h 7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979" h="726489">
                  <a:moveTo>
                    <a:pt x="0" y="72649"/>
                  </a:moveTo>
                  <a:cubicBezTo>
                    <a:pt x="0" y="32526"/>
                    <a:pt x="32526" y="0"/>
                    <a:pt x="72649" y="0"/>
                  </a:cubicBezTo>
                  <a:lnTo>
                    <a:pt x="1380330" y="0"/>
                  </a:lnTo>
                  <a:cubicBezTo>
                    <a:pt x="1420453" y="0"/>
                    <a:pt x="1452979" y="32526"/>
                    <a:pt x="1452979" y="72649"/>
                  </a:cubicBezTo>
                  <a:lnTo>
                    <a:pt x="1452979" y="653840"/>
                  </a:lnTo>
                  <a:cubicBezTo>
                    <a:pt x="1452979" y="693963"/>
                    <a:pt x="1420453" y="726489"/>
                    <a:pt x="1380330" y="726489"/>
                  </a:cubicBezTo>
                  <a:lnTo>
                    <a:pt x="72649" y="726489"/>
                  </a:lnTo>
                  <a:cubicBezTo>
                    <a:pt x="32526" y="726489"/>
                    <a:pt x="0" y="693963"/>
                    <a:pt x="0" y="653840"/>
                  </a:cubicBezTo>
                  <a:lnTo>
                    <a:pt x="0" y="72649"/>
                  </a:lnTo>
                  <a:close/>
                </a:path>
              </a:pathLst>
            </a:custGeom>
            <a:solidFill>
              <a:srgbClr val="FF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68" tIns="30168" rIns="30168" bIns="30168" spcCol="1270" anchor="ctr"/>
            <a:lstStyle/>
            <a:p>
              <a:pPr marR="0" lvl="0" indent="-457200" algn="ctr" defTabSz="6223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Ⅰ-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① 個人にとっての</a:t>
              </a:r>
              <a:endPar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endParaRPr>
            </a:p>
            <a:p>
              <a:pPr marR="0" lvl="0" indent="-457200" algn="ctr" defTabSz="6223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24</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時間営業の必要性</a:t>
              </a:r>
            </a:p>
          </p:txBody>
        </p:sp>
        <p:sp>
          <p:nvSpPr>
            <p:cNvPr id="31" name="フリーフォーム: 図形 5">
              <a:extLst>
                <a:ext uri="{FF2B5EF4-FFF2-40B4-BE49-F238E27FC236}">
                  <a16:creationId xmlns:a16="http://schemas.microsoft.com/office/drawing/2014/main" id="{22CE828F-4EC8-4B92-A434-CE9CA666CA46}"/>
                </a:ext>
              </a:extLst>
            </p:cNvPr>
            <p:cNvSpPr/>
            <p:nvPr/>
          </p:nvSpPr>
          <p:spPr bwMode="auto">
            <a:xfrm>
              <a:off x="5555534" y="1167101"/>
              <a:ext cx="1889047" cy="589578"/>
            </a:xfrm>
            <a:custGeom>
              <a:avLst/>
              <a:gdLst>
                <a:gd name="connsiteX0" fmla="*/ 0 w 1572399"/>
                <a:gd name="connsiteY0" fmla="*/ 72649 h 726489"/>
                <a:gd name="connsiteX1" fmla="*/ 72649 w 1572399"/>
                <a:gd name="connsiteY1" fmla="*/ 0 h 726489"/>
                <a:gd name="connsiteX2" fmla="*/ 1499750 w 1572399"/>
                <a:gd name="connsiteY2" fmla="*/ 0 h 726489"/>
                <a:gd name="connsiteX3" fmla="*/ 1572399 w 1572399"/>
                <a:gd name="connsiteY3" fmla="*/ 72649 h 726489"/>
                <a:gd name="connsiteX4" fmla="*/ 1572399 w 1572399"/>
                <a:gd name="connsiteY4" fmla="*/ 653840 h 726489"/>
                <a:gd name="connsiteX5" fmla="*/ 1499750 w 1572399"/>
                <a:gd name="connsiteY5" fmla="*/ 726489 h 726489"/>
                <a:gd name="connsiteX6" fmla="*/ 72649 w 1572399"/>
                <a:gd name="connsiteY6" fmla="*/ 726489 h 726489"/>
                <a:gd name="connsiteX7" fmla="*/ 0 w 1572399"/>
                <a:gd name="connsiteY7" fmla="*/ 653840 h 726489"/>
                <a:gd name="connsiteX8" fmla="*/ 0 w 1572399"/>
                <a:gd name="connsiteY8" fmla="*/ 72649 h 7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99" h="726489">
                  <a:moveTo>
                    <a:pt x="0" y="72649"/>
                  </a:moveTo>
                  <a:cubicBezTo>
                    <a:pt x="0" y="32526"/>
                    <a:pt x="32526" y="0"/>
                    <a:pt x="72649" y="0"/>
                  </a:cubicBezTo>
                  <a:lnTo>
                    <a:pt x="1499750" y="0"/>
                  </a:lnTo>
                  <a:cubicBezTo>
                    <a:pt x="1539873" y="0"/>
                    <a:pt x="1572399" y="32526"/>
                    <a:pt x="1572399" y="72649"/>
                  </a:cubicBezTo>
                  <a:lnTo>
                    <a:pt x="1572399" y="653840"/>
                  </a:lnTo>
                  <a:cubicBezTo>
                    <a:pt x="1572399" y="693963"/>
                    <a:pt x="1539873" y="726489"/>
                    <a:pt x="1499750" y="726489"/>
                  </a:cubicBezTo>
                  <a:lnTo>
                    <a:pt x="72649" y="726489"/>
                  </a:lnTo>
                  <a:cubicBezTo>
                    <a:pt x="32526" y="726489"/>
                    <a:pt x="0" y="693963"/>
                    <a:pt x="0" y="653840"/>
                  </a:cubicBezTo>
                  <a:lnTo>
                    <a:pt x="0" y="72649"/>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68" tIns="30168" rIns="30168" bIns="30168" spcCol="1270" anchor="ctr"/>
            <a:lstStyle/>
            <a:p>
              <a:pPr marL="0" marR="0" lvl="0" indent="0" algn="ctr" defTabSz="6223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a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距離</a:t>
              </a:r>
              <a:endPar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2" name="フリーフォーム: 図形 7">
              <a:extLst>
                <a:ext uri="{FF2B5EF4-FFF2-40B4-BE49-F238E27FC236}">
                  <a16:creationId xmlns:a16="http://schemas.microsoft.com/office/drawing/2014/main" id="{E0926246-FF8D-4ECB-8153-BB9C7A1BAB32}"/>
                </a:ext>
              </a:extLst>
            </p:cNvPr>
            <p:cNvSpPr/>
            <p:nvPr/>
          </p:nvSpPr>
          <p:spPr bwMode="auto">
            <a:xfrm>
              <a:off x="5545182" y="1847501"/>
              <a:ext cx="1889047" cy="589578"/>
            </a:xfrm>
            <a:custGeom>
              <a:avLst/>
              <a:gdLst>
                <a:gd name="connsiteX0" fmla="*/ 0 w 1572399"/>
                <a:gd name="connsiteY0" fmla="*/ 72649 h 726489"/>
                <a:gd name="connsiteX1" fmla="*/ 72649 w 1572399"/>
                <a:gd name="connsiteY1" fmla="*/ 0 h 726489"/>
                <a:gd name="connsiteX2" fmla="*/ 1499750 w 1572399"/>
                <a:gd name="connsiteY2" fmla="*/ 0 h 726489"/>
                <a:gd name="connsiteX3" fmla="*/ 1572399 w 1572399"/>
                <a:gd name="connsiteY3" fmla="*/ 72649 h 726489"/>
                <a:gd name="connsiteX4" fmla="*/ 1572399 w 1572399"/>
                <a:gd name="connsiteY4" fmla="*/ 653840 h 726489"/>
                <a:gd name="connsiteX5" fmla="*/ 1499750 w 1572399"/>
                <a:gd name="connsiteY5" fmla="*/ 726489 h 726489"/>
                <a:gd name="connsiteX6" fmla="*/ 72649 w 1572399"/>
                <a:gd name="connsiteY6" fmla="*/ 726489 h 726489"/>
                <a:gd name="connsiteX7" fmla="*/ 0 w 1572399"/>
                <a:gd name="connsiteY7" fmla="*/ 653840 h 726489"/>
                <a:gd name="connsiteX8" fmla="*/ 0 w 1572399"/>
                <a:gd name="connsiteY8" fmla="*/ 72649 h 7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99" h="726489">
                  <a:moveTo>
                    <a:pt x="0" y="72649"/>
                  </a:moveTo>
                  <a:cubicBezTo>
                    <a:pt x="0" y="32526"/>
                    <a:pt x="32526" y="0"/>
                    <a:pt x="72649" y="0"/>
                  </a:cubicBezTo>
                  <a:lnTo>
                    <a:pt x="1499750" y="0"/>
                  </a:lnTo>
                  <a:cubicBezTo>
                    <a:pt x="1539873" y="0"/>
                    <a:pt x="1572399" y="32526"/>
                    <a:pt x="1572399" y="72649"/>
                  </a:cubicBezTo>
                  <a:lnTo>
                    <a:pt x="1572399" y="653840"/>
                  </a:lnTo>
                  <a:cubicBezTo>
                    <a:pt x="1572399" y="693963"/>
                    <a:pt x="1539873" y="726489"/>
                    <a:pt x="1499750" y="726489"/>
                  </a:cubicBezTo>
                  <a:lnTo>
                    <a:pt x="72649" y="726489"/>
                  </a:lnTo>
                  <a:cubicBezTo>
                    <a:pt x="32526" y="726489"/>
                    <a:pt x="0" y="693963"/>
                    <a:pt x="0" y="653840"/>
                  </a:cubicBezTo>
                  <a:lnTo>
                    <a:pt x="0" y="72649"/>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68" tIns="30168" rIns="30168" bIns="30168" spcCol="1270" anchor="ctr"/>
            <a:lstStyle/>
            <a:p>
              <a:pPr marL="0" marR="0" lvl="0" indent="0" algn="ctr" defTabSz="6223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b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生活スタイル</a:t>
              </a:r>
              <a:endPar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3" name="フリーフォーム: 図形 9">
              <a:extLst>
                <a:ext uri="{FF2B5EF4-FFF2-40B4-BE49-F238E27FC236}">
                  <a16:creationId xmlns:a16="http://schemas.microsoft.com/office/drawing/2014/main" id="{58292729-729A-4416-A298-150BA8D821CC}"/>
                </a:ext>
              </a:extLst>
            </p:cNvPr>
            <p:cNvSpPr/>
            <p:nvPr/>
          </p:nvSpPr>
          <p:spPr bwMode="auto">
            <a:xfrm>
              <a:off x="5545182" y="2524823"/>
              <a:ext cx="1889047" cy="589578"/>
            </a:xfrm>
            <a:custGeom>
              <a:avLst/>
              <a:gdLst>
                <a:gd name="connsiteX0" fmla="*/ 0 w 1572399"/>
                <a:gd name="connsiteY0" fmla="*/ 72649 h 726489"/>
                <a:gd name="connsiteX1" fmla="*/ 72649 w 1572399"/>
                <a:gd name="connsiteY1" fmla="*/ 0 h 726489"/>
                <a:gd name="connsiteX2" fmla="*/ 1499750 w 1572399"/>
                <a:gd name="connsiteY2" fmla="*/ 0 h 726489"/>
                <a:gd name="connsiteX3" fmla="*/ 1572399 w 1572399"/>
                <a:gd name="connsiteY3" fmla="*/ 72649 h 726489"/>
                <a:gd name="connsiteX4" fmla="*/ 1572399 w 1572399"/>
                <a:gd name="connsiteY4" fmla="*/ 653840 h 726489"/>
                <a:gd name="connsiteX5" fmla="*/ 1499750 w 1572399"/>
                <a:gd name="connsiteY5" fmla="*/ 726489 h 726489"/>
                <a:gd name="connsiteX6" fmla="*/ 72649 w 1572399"/>
                <a:gd name="connsiteY6" fmla="*/ 726489 h 726489"/>
                <a:gd name="connsiteX7" fmla="*/ 0 w 1572399"/>
                <a:gd name="connsiteY7" fmla="*/ 653840 h 726489"/>
                <a:gd name="connsiteX8" fmla="*/ 0 w 1572399"/>
                <a:gd name="connsiteY8" fmla="*/ 72649 h 7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99" h="726489">
                  <a:moveTo>
                    <a:pt x="0" y="72649"/>
                  </a:moveTo>
                  <a:cubicBezTo>
                    <a:pt x="0" y="32526"/>
                    <a:pt x="32526" y="0"/>
                    <a:pt x="72649" y="0"/>
                  </a:cubicBezTo>
                  <a:lnTo>
                    <a:pt x="1499750" y="0"/>
                  </a:lnTo>
                  <a:cubicBezTo>
                    <a:pt x="1539873" y="0"/>
                    <a:pt x="1572399" y="32526"/>
                    <a:pt x="1572399" y="72649"/>
                  </a:cubicBezTo>
                  <a:lnTo>
                    <a:pt x="1572399" y="653840"/>
                  </a:lnTo>
                  <a:cubicBezTo>
                    <a:pt x="1572399" y="693963"/>
                    <a:pt x="1539873" y="726489"/>
                    <a:pt x="1499750" y="726489"/>
                  </a:cubicBezTo>
                  <a:lnTo>
                    <a:pt x="72649" y="726489"/>
                  </a:lnTo>
                  <a:cubicBezTo>
                    <a:pt x="32526" y="726489"/>
                    <a:pt x="0" y="693963"/>
                    <a:pt x="0" y="653840"/>
                  </a:cubicBezTo>
                  <a:lnTo>
                    <a:pt x="0" y="72649"/>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68" tIns="30168" rIns="30168" bIns="30168" spcCol="1270" anchor="ctr"/>
            <a:lstStyle/>
            <a:p>
              <a:pPr marL="0" marR="0" lvl="0" indent="0" algn="ctr" defTabSz="6223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c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年齢</a:t>
              </a:r>
            </a:p>
          </p:txBody>
        </p:sp>
        <p:sp>
          <p:nvSpPr>
            <p:cNvPr id="34" name="フリーフォーム: 図形 11">
              <a:extLst>
                <a:ext uri="{FF2B5EF4-FFF2-40B4-BE49-F238E27FC236}">
                  <a16:creationId xmlns:a16="http://schemas.microsoft.com/office/drawing/2014/main" id="{762099BC-401F-4AF1-A63A-43D46A57D41A}"/>
                </a:ext>
              </a:extLst>
            </p:cNvPr>
            <p:cNvSpPr/>
            <p:nvPr/>
          </p:nvSpPr>
          <p:spPr bwMode="auto">
            <a:xfrm>
              <a:off x="5545182" y="3202144"/>
              <a:ext cx="1889047" cy="589578"/>
            </a:xfrm>
            <a:custGeom>
              <a:avLst/>
              <a:gdLst>
                <a:gd name="connsiteX0" fmla="*/ 0 w 1573198"/>
                <a:gd name="connsiteY0" fmla="*/ 72649 h 726489"/>
                <a:gd name="connsiteX1" fmla="*/ 72649 w 1573198"/>
                <a:gd name="connsiteY1" fmla="*/ 0 h 726489"/>
                <a:gd name="connsiteX2" fmla="*/ 1500549 w 1573198"/>
                <a:gd name="connsiteY2" fmla="*/ 0 h 726489"/>
                <a:gd name="connsiteX3" fmla="*/ 1573198 w 1573198"/>
                <a:gd name="connsiteY3" fmla="*/ 72649 h 726489"/>
                <a:gd name="connsiteX4" fmla="*/ 1573198 w 1573198"/>
                <a:gd name="connsiteY4" fmla="*/ 653840 h 726489"/>
                <a:gd name="connsiteX5" fmla="*/ 1500549 w 1573198"/>
                <a:gd name="connsiteY5" fmla="*/ 726489 h 726489"/>
                <a:gd name="connsiteX6" fmla="*/ 72649 w 1573198"/>
                <a:gd name="connsiteY6" fmla="*/ 726489 h 726489"/>
                <a:gd name="connsiteX7" fmla="*/ 0 w 1573198"/>
                <a:gd name="connsiteY7" fmla="*/ 653840 h 726489"/>
                <a:gd name="connsiteX8" fmla="*/ 0 w 1573198"/>
                <a:gd name="connsiteY8" fmla="*/ 72649 h 7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3198" h="726489">
                  <a:moveTo>
                    <a:pt x="0" y="72649"/>
                  </a:moveTo>
                  <a:cubicBezTo>
                    <a:pt x="0" y="32526"/>
                    <a:pt x="32526" y="0"/>
                    <a:pt x="72649" y="0"/>
                  </a:cubicBezTo>
                  <a:lnTo>
                    <a:pt x="1500549" y="0"/>
                  </a:lnTo>
                  <a:cubicBezTo>
                    <a:pt x="1540672" y="0"/>
                    <a:pt x="1573198" y="32526"/>
                    <a:pt x="1573198" y="72649"/>
                  </a:cubicBezTo>
                  <a:lnTo>
                    <a:pt x="1573198" y="653840"/>
                  </a:lnTo>
                  <a:cubicBezTo>
                    <a:pt x="1573198" y="693963"/>
                    <a:pt x="1540672" y="726489"/>
                    <a:pt x="1500549" y="726489"/>
                  </a:cubicBezTo>
                  <a:lnTo>
                    <a:pt x="72649" y="726489"/>
                  </a:lnTo>
                  <a:cubicBezTo>
                    <a:pt x="32526" y="726489"/>
                    <a:pt x="0" y="693963"/>
                    <a:pt x="0" y="653840"/>
                  </a:cubicBezTo>
                  <a:lnTo>
                    <a:pt x="0" y="72649"/>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68" tIns="30168" rIns="30168" bIns="30168" spcCol="1270" anchor="ctr"/>
            <a:lstStyle/>
            <a:p>
              <a:pPr marL="0" marR="0" lvl="0" indent="0" algn="ctr" defTabSz="6223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d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性別</a:t>
              </a:r>
            </a:p>
          </p:txBody>
        </p:sp>
        <p:sp>
          <p:nvSpPr>
            <p:cNvPr id="35" name="フリーフォーム: 図形 13">
              <a:extLst>
                <a:ext uri="{FF2B5EF4-FFF2-40B4-BE49-F238E27FC236}">
                  <a16:creationId xmlns:a16="http://schemas.microsoft.com/office/drawing/2014/main" id="{63AD9007-89A0-4E95-B640-AA15A71FED77}"/>
                </a:ext>
              </a:extLst>
            </p:cNvPr>
            <p:cNvSpPr/>
            <p:nvPr/>
          </p:nvSpPr>
          <p:spPr bwMode="auto">
            <a:xfrm>
              <a:off x="5545182" y="3879465"/>
              <a:ext cx="1889047" cy="589578"/>
            </a:xfrm>
            <a:custGeom>
              <a:avLst/>
              <a:gdLst>
                <a:gd name="connsiteX0" fmla="*/ 0 w 1572399"/>
                <a:gd name="connsiteY0" fmla="*/ 72649 h 726489"/>
                <a:gd name="connsiteX1" fmla="*/ 72649 w 1572399"/>
                <a:gd name="connsiteY1" fmla="*/ 0 h 726489"/>
                <a:gd name="connsiteX2" fmla="*/ 1499750 w 1572399"/>
                <a:gd name="connsiteY2" fmla="*/ 0 h 726489"/>
                <a:gd name="connsiteX3" fmla="*/ 1572399 w 1572399"/>
                <a:gd name="connsiteY3" fmla="*/ 72649 h 726489"/>
                <a:gd name="connsiteX4" fmla="*/ 1572399 w 1572399"/>
                <a:gd name="connsiteY4" fmla="*/ 653840 h 726489"/>
                <a:gd name="connsiteX5" fmla="*/ 1499750 w 1572399"/>
                <a:gd name="connsiteY5" fmla="*/ 726489 h 726489"/>
                <a:gd name="connsiteX6" fmla="*/ 72649 w 1572399"/>
                <a:gd name="connsiteY6" fmla="*/ 726489 h 726489"/>
                <a:gd name="connsiteX7" fmla="*/ 0 w 1572399"/>
                <a:gd name="connsiteY7" fmla="*/ 653840 h 726489"/>
                <a:gd name="connsiteX8" fmla="*/ 0 w 1572399"/>
                <a:gd name="connsiteY8" fmla="*/ 72649 h 7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99" h="726489">
                  <a:moveTo>
                    <a:pt x="0" y="72649"/>
                  </a:moveTo>
                  <a:cubicBezTo>
                    <a:pt x="0" y="32526"/>
                    <a:pt x="32526" y="0"/>
                    <a:pt x="72649" y="0"/>
                  </a:cubicBezTo>
                  <a:lnTo>
                    <a:pt x="1499750" y="0"/>
                  </a:lnTo>
                  <a:cubicBezTo>
                    <a:pt x="1539873" y="0"/>
                    <a:pt x="1572399" y="32526"/>
                    <a:pt x="1572399" y="72649"/>
                  </a:cubicBezTo>
                  <a:lnTo>
                    <a:pt x="1572399" y="653840"/>
                  </a:lnTo>
                  <a:cubicBezTo>
                    <a:pt x="1572399" y="693963"/>
                    <a:pt x="1539873" y="726489"/>
                    <a:pt x="1499750" y="726489"/>
                  </a:cubicBezTo>
                  <a:lnTo>
                    <a:pt x="72649" y="726489"/>
                  </a:lnTo>
                  <a:cubicBezTo>
                    <a:pt x="32526" y="726489"/>
                    <a:pt x="0" y="693963"/>
                    <a:pt x="0" y="653840"/>
                  </a:cubicBezTo>
                  <a:lnTo>
                    <a:pt x="0" y="72649"/>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68" tIns="30168" rIns="30168" bIns="30168" spcCol="1270" anchor="ctr"/>
            <a:lstStyle/>
            <a:p>
              <a:pPr marL="0" marR="0" lvl="0" indent="0" algn="ctr" defTabSz="6223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e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利用時間</a:t>
              </a:r>
            </a:p>
          </p:txBody>
        </p:sp>
        <p:sp>
          <p:nvSpPr>
            <p:cNvPr id="36" name="フリーフォーム: 図形 15">
              <a:extLst>
                <a:ext uri="{FF2B5EF4-FFF2-40B4-BE49-F238E27FC236}">
                  <a16:creationId xmlns:a16="http://schemas.microsoft.com/office/drawing/2014/main" id="{CCBE406C-C27D-409D-8046-4A46E2D7FB6E}"/>
                </a:ext>
              </a:extLst>
            </p:cNvPr>
            <p:cNvSpPr/>
            <p:nvPr/>
          </p:nvSpPr>
          <p:spPr bwMode="auto">
            <a:xfrm>
              <a:off x="5545182" y="4556787"/>
              <a:ext cx="1889047" cy="589578"/>
            </a:xfrm>
            <a:custGeom>
              <a:avLst/>
              <a:gdLst>
                <a:gd name="connsiteX0" fmla="*/ 0 w 1572399"/>
                <a:gd name="connsiteY0" fmla="*/ 72649 h 726489"/>
                <a:gd name="connsiteX1" fmla="*/ 72649 w 1572399"/>
                <a:gd name="connsiteY1" fmla="*/ 0 h 726489"/>
                <a:gd name="connsiteX2" fmla="*/ 1499750 w 1572399"/>
                <a:gd name="connsiteY2" fmla="*/ 0 h 726489"/>
                <a:gd name="connsiteX3" fmla="*/ 1572399 w 1572399"/>
                <a:gd name="connsiteY3" fmla="*/ 72649 h 726489"/>
                <a:gd name="connsiteX4" fmla="*/ 1572399 w 1572399"/>
                <a:gd name="connsiteY4" fmla="*/ 653840 h 726489"/>
                <a:gd name="connsiteX5" fmla="*/ 1499750 w 1572399"/>
                <a:gd name="connsiteY5" fmla="*/ 726489 h 726489"/>
                <a:gd name="connsiteX6" fmla="*/ 72649 w 1572399"/>
                <a:gd name="connsiteY6" fmla="*/ 726489 h 726489"/>
                <a:gd name="connsiteX7" fmla="*/ 0 w 1572399"/>
                <a:gd name="connsiteY7" fmla="*/ 653840 h 726489"/>
                <a:gd name="connsiteX8" fmla="*/ 0 w 1572399"/>
                <a:gd name="connsiteY8" fmla="*/ 72649 h 7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99" h="726489">
                  <a:moveTo>
                    <a:pt x="0" y="72649"/>
                  </a:moveTo>
                  <a:cubicBezTo>
                    <a:pt x="0" y="32526"/>
                    <a:pt x="32526" y="0"/>
                    <a:pt x="72649" y="0"/>
                  </a:cubicBezTo>
                  <a:lnTo>
                    <a:pt x="1499750" y="0"/>
                  </a:lnTo>
                  <a:cubicBezTo>
                    <a:pt x="1539873" y="0"/>
                    <a:pt x="1572399" y="32526"/>
                    <a:pt x="1572399" y="72649"/>
                  </a:cubicBezTo>
                  <a:lnTo>
                    <a:pt x="1572399" y="653840"/>
                  </a:lnTo>
                  <a:cubicBezTo>
                    <a:pt x="1572399" y="693963"/>
                    <a:pt x="1539873" y="726489"/>
                    <a:pt x="1499750" y="726489"/>
                  </a:cubicBezTo>
                  <a:lnTo>
                    <a:pt x="72649" y="726489"/>
                  </a:lnTo>
                  <a:cubicBezTo>
                    <a:pt x="32526" y="726489"/>
                    <a:pt x="0" y="693963"/>
                    <a:pt x="0" y="653840"/>
                  </a:cubicBezTo>
                  <a:lnTo>
                    <a:pt x="0" y="72649"/>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68" tIns="30168" rIns="30168" bIns="30168" spcCol="1270" anchor="ctr"/>
            <a:lstStyle/>
            <a:p>
              <a:pPr marL="0" marR="0" lvl="0" indent="0" algn="ctr" defTabSz="622300" rtl="0" eaLnBrk="0" fontAlgn="base" latinLnBrk="0" hangingPunct="0">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FFFFFF"/>
                  </a:solidFill>
                  <a:effectLst/>
                  <a:uLnTx/>
                  <a:uFillTx/>
                  <a:latin typeface="Arial"/>
                  <a:ea typeface="ＭＳ Ｐゴシック"/>
                  <a:cs typeface="+mn-cs"/>
                </a:rPr>
                <a:t> </a:t>
              </a: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f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利用頻度</a:t>
              </a:r>
              <a:endPar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7" name="フリーフォーム: 図形 17">
              <a:extLst>
                <a:ext uri="{FF2B5EF4-FFF2-40B4-BE49-F238E27FC236}">
                  <a16:creationId xmlns:a16="http://schemas.microsoft.com/office/drawing/2014/main" id="{5A29FD4B-F39E-4FAD-B21D-427AA20799BB}"/>
                </a:ext>
              </a:extLst>
            </p:cNvPr>
            <p:cNvSpPr/>
            <p:nvPr/>
          </p:nvSpPr>
          <p:spPr bwMode="auto">
            <a:xfrm>
              <a:off x="5545182" y="5234108"/>
              <a:ext cx="1889047" cy="589578"/>
            </a:xfrm>
            <a:custGeom>
              <a:avLst/>
              <a:gdLst>
                <a:gd name="connsiteX0" fmla="*/ 0 w 1572399"/>
                <a:gd name="connsiteY0" fmla="*/ 72649 h 726489"/>
                <a:gd name="connsiteX1" fmla="*/ 72649 w 1572399"/>
                <a:gd name="connsiteY1" fmla="*/ 0 h 726489"/>
                <a:gd name="connsiteX2" fmla="*/ 1499750 w 1572399"/>
                <a:gd name="connsiteY2" fmla="*/ 0 h 726489"/>
                <a:gd name="connsiteX3" fmla="*/ 1572399 w 1572399"/>
                <a:gd name="connsiteY3" fmla="*/ 72649 h 726489"/>
                <a:gd name="connsiteX4" fmla="*/ 1572399 w 1572399"/>
                <a:gd name="connsiteY4" fmla="*/ 653840 h 726489"/>
                <a:gd name="connsiteX5" fmla="*/ 1499750 w 1572399"/>
                <a:gd name="connsiteY5" fmla="*/ 726489 h 726489"/>
                <a:gd name="connsiteX6" fmla="*/ 72649 w 1572399"/>
                <a:gd name="connsiteY6" fmla="*/ 726489 h 726489"/>
                <a:gd name="connsiteX7" fmla="*/ 0 w 1572399"/>
                <a:gd name="connsiteY7" fmla="*/ 653840 h 726489"/>
                <a:gd name="connsiteX8" fmla="*/ 0 w 1572399"/>
                <a:gd name="connsiteY8" fmla="*/ 72649 h 7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99" h="726489">
                  <a:moveTo>
                    <a:pt x="0" y="72649"/>
                  </a:moveTo>
                  <a:cubicBezTo>
                    <a:pt x="0" y="32526"/>
                    <a:pt x="32526" y="0"/>
                    <a:pt x="72649" y="0"/>
                  </a:cubicBezTo>
                  <a:lnTo>
                    <a:pt x="1499750" y="0"/>
                  </a:lnTo>
                  <a:cubicBezTo>
                    <a:pt x="1539873" y="0"/>
                    <a:pt x="1572399" y="32526"/>
                    <a:pt x="1572399" y="72649"/>
                  </a:cubicBezTo>
                  <a:lnTo>
                    <a:pt x="1572399" y="653840"/>
                  </a:lnTo>
                  <a:cubicBezTo>
                    <a:pt x="1572399" y="693963"/>
                    <a:pt x="1539873" y="726489"/>
                    <a:pt x="1499750" y="726489"/>
                  </a:cubicBezTo>
                  <a:lnTo>
                    <a:pt x="72649" y="726489"/>
                  </a:lnTo>
                  <a:cubicBezTo>
                    <a:pt x="32526" y="726489"/>
                    <a:pt x="0" y="693963"/>
                    <a:pt x="0" y="653840"/>
                  </a:cubicBezTo>
                  <a:lnTo>
                    <a:pt x="0" y="72649"/>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68" tIns="30168" rIns="30168" bIns="30168" spcCol="1270" anchor="ctr"/>
            <a:lstStyle/>
            <a:p>
              <a:pPr marL="0" marR="0" lvl="0" indent="0" algn="ctr" defTabSz="6223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g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コンビニ</a:t>
              </a: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周辺の他店舗数</a:t>
              </a:r>
              <a:endPar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8" name="フリーフォーム: 図形 19">
              <a:extLst>
                <a:ext uri="{FF2B5EF4-FFF2-40B4-BE49-F238E27FC236}">
                  <a16:creationId xmlns:a16="http://schemas.microsoft.com/office/drawing/2014/main" id="{C403DC57-4F5C-4452-A3D2-6C69F83D730A}"/>
                </a:ext>
              </a:extLst>
            </p:cNvPr>
            <p:cNvSpPr/>
            <p:nvPr/>
          </p:nvSpPr>
          <p:spPr bwMode="auto">
            <a:xfrm>
              <a:off x="5545182" y="5911430"/>
              <a:ext cx="1889047" cy="589578"/>
            </a:xfrm>
            <a:custGeom>
              <a:avLst/>
              <a:gdLst>
                <a:gd name="connsiteX0" fmla="*/ 0 w 1572399"/>
                <a:gd name="connsiteY0" fmla="*/ 72649 h 726489"/>
                <a:gd name="connsiteX1" fmla="*/ 72649 w 1572399"/>
                <a:gd name="connsiteY1" fmla="*/ 0 h 726489"/>
                <a:gd name="connsiteX2" fmla="*/ 1499750 w 1572399"/>
                <a:gd name="connsiteY2" fmla="*/ 0 h 726489"/>
                <a:gd name="connsiteX3" fmla="*/ 1572399 w 1572399"/>
                <a:gd name="connsiteY3" fmla="*/ 72649 h 726489"/>
                <a:gd name="connsiteX4" fmla="*/ 1572399 w 1572399"/>
                <a:gd name="connsiteY4" fmla="*/ 653840 h 726489"/>
                <a:gd name="connsiteX5" fmla="*/ 1499750 w 1572399"/>
                <a:gd name="connsiteY5" fmla="*/ 726489 h 726489"/>
                <a:gd name="connsiteX6" fmla="*/ 72649 w 1572399"/>
                <a:gd name="connsiteY6" fmla="*/ 726489 h 726489"/>
                <a:gd name="connsiteX7" fmla="*/ 0 w 1572399"/>
                <a:gd name="connsiteY7" fmla="*/ 653840 h 726489"/>
                <a:gd name="connsiteX8" fmla="*/ 0 w 1572399"/>
                <a:gd name="connsiteY8" fmla="*/ 72649 h 7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99" h="726489">
                  <a:moveTo>
                    <a:pt x="0" y="72649"/>
                  </a:moveTo>
                  <a:cubicBezTo>
                    <a:pt x="0" y="32526"/>
                    <a:pt x="32526" y="0"/>
                    <a:pt x="72649" y="0"/>
                  </a:cubicBezTo>
                  <a:lnTo>
                    <a:pt x="1499750" y="0"/>
                  </a:lnTo>
                  <a:cubicBezTo>
                    <a:pt x="1539873" y="0"/>
                    <a:pt x="1572399" y="32526"/>
                    <a:pt x="1572399" y="72649"/>
                  </a:cubicBezTo>
                  <a:lnTo>
                    <a:pt x="1572399" y="653840"/>
                  </a:lnTo>
                  <a:cubicBezTo>
                    <a:pt x="1572399" y="693963"/>
                    <a:pt x="1539873" y="726489"/>
                    <a:pt x="1499750" y="726489"/>
                  </a:cubicBezTo>
                  <a:lnTo>
                    <a:pt x="72649" y="726489"/>
                  </a:lnTo>
                  <a:cubicBezTo>
                    <a:pt x="32526" y="726489"/>
                    <a:pt x="0" y="693963"/>
                    <a:pt x="0" y="653840"/>
                  </a:cubicBezTo>
                  <a:lnTo>
                    <a:pt x="0" y="72649"/>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68" tIns="30168" rIns="30168" bIns="30168" spcCol="1270" anchor="ctr"/>
            <a:lstStyle/>
            <a:p>
              <a:pPr marL="0" marR="0" lvl="0" indent="0" algn="ctr" defTabSz="6223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h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職業別人口比率</a:t>
              </a:r>
              <a:endPar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1" name="フリーフォーム: 図形 20">
              <a:extLst>
                <a:ext uri="{FF2B5EF4-FFF2-40B4-BE49-F238E27FC236}">
                  <a16:creationId xmlns:a16="http://schemas.microsoft.com/office/drawing/2014/main" id="{66BE6050-FF19-4D9C-B05E-DB0B26DED5AD}"/>
                </a:ext>
              </a:extLst>
            </p:cNvPr>
            <p:cNvSpPr/>
            <p:nvPr/>
          </p:nvSpPr>
          <p:spPr bwMode="auto">
            <a:xfrm>
              <a:off x="1575594" y="4273544"/>
              <a:ext cx="2595499" cy="875901"/>
            </a:xfrm>
            <a:custGeom>
              <a:avLst/>
              <a:gdLst>
                <a:gd name="connsiteX0" fmla="*/ 0 w 1452979"/>
                <a:gd name="connsiteY0" fmla="*/ 72649 h 726489"/>
                <a:gd name="connsiteX1" fmla="*/ 72649 w 1452979"/>
                <a:gd name="connsiteY1" fmla="*/ 0 h 726489"/>
                <a:gd name="connsiteX2" fmla="*/ 1380330 w 1452979"/>
                <a:gd name="connsiteY2" fmla="*/ 0 h 726489"/>
                <a:gd name="connsiteX3" fmla="*/ 1452979 w 1452979"/>
                <a:gd name="connsiteY3" fmla="*/ 72649 h 726489"/>
                <a:gd name="connsiteX4" fmla="*/ 1452979 w 1452979"/>
                <a:gd name="connsiteY4" fmla="*/ 653840 h 726489"/>
                <a:gd name="connsiteX5" fmla="*/ 1380330 w 1452979"/>
                <a:gd name="connsiteY5" fmla="*/ 726489 h 726489"/>
                <a:gd name="connsiteX6" fmla="*/ 72649 w 1452979"/>
                <a:gd name="connsiteY6" fmla="*/ 726489 h 726489"/>
                <a:gd name="connsiteX7" fmla="*/ 0 w 1452979"/>
                <a:gd name="connsiteY7" fmla="*/ 653840 h 726489"/>
                <a:gd name="connsiteX8" fmla="*/ 0 w 1452979"/>
                <a:gd name="connsiteY8" fmla="*/ 72649 h 7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979" h="726489">
                  <a:moveTo>
                    <a:pt x="0" y="72649"/>
                  </a:moveTo>
                  <a:cubicBezTo>
                    <a:pt x="0" y="32526"/>
                    <a:pt x="32526" y="0"/>
                    <a:pt x="72649" y="0"/>
                  </a:cubicBezTo>
                  <a:lnTo>
                    <a:pt x="1380330" y="0"/>
                  </a:lnTo>
                  <a:cubicBezTo>
                    <a:pt x="1420453" y="0"/>
                    <a:pt x="1452979" y="32526"/>
                    <a:pt x="1452979" y="72649"/>
                  </a:cubicBezTo>
                  <a:lnTo>
                    <a:pt x="1452979" y="653840"/>
                  </a:lnTo>
                  <a:cubicBezTo>
                    <a:pt x="1452979" y="693963"/>
                    <a:pt x="1420453" y="726489"/>
                    <a:pt x="1380330" y="726489"/>
                  </a:cubicBezTo>
                  <a:lnTo>
                    <a:pt x="72649" y="726489"/>
                  </a:lnTo>
                  <a:cubicBezTo>
                    <a:pt x="32526" y="726489"/>
                    <a:pt x="0" y="693963"/>
                    <a:pt x="0" y="653840"/>
                  </a:cubicBezTo>
                  <a:lnTo>
                    <a:pt x="0" y="72649"/>
                  </a:lnTo>
                  <a:close/>
                </a:path>
              </a:pathLst>
            </a:custGeom>
            <a:solidFill>
              <a:srgbClr val="FF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68" tIns="30168" rIns="30168" bIns="30168" spcCol="1270" anchor="ctr"/>
            <a:lstStyle/>
            <a:p>
              <a:pPr marL="0" marR="0" lvl="0" indent="0" algn="ctr" defTabSz="6223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Ⅰ-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② 社会にとっての</a:t>
              </a:r>
              <a:endPar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ctr" defTabSz="6223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24</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時間営業の必要性</a:t>
              </a:r>
            </a:p>
          </p:txBody>
        </p:sp>
        <p:cxnSp>
          <p:nvCxnSpPr>
            <p:cNvPr id="4" name="直線コネクタ 3"/>
            <p:cNvCxnSpPr/>
            <p:nvPr/>
          </p:nvCxnSpPr>
          <p:spPr>
            <a:xfrm flipV="1">
              <a:off x="4171093" y="1315233"/>
              <a:ext cx="1384441" cy="1479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a:off x="4165917" y="1610039"/>
              <a:ext cx="1389617" cy="3013773"/>
            </a:xfrm>
            <a:prstGeom prst="line">
              <a:avLst/>
            </a:prstGeom>
            <a:ln/>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flipV="1">
              <a:off x="4165917" y="2063842"/>
              <a:ext cx="1389617" cy="727275"/>
            </a:xfrm>
            <a:prstGeom prst="line">
              <a:avLst/>
            </a:prstGeom>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flipV="1">
              <a:off x="4165917" y="2254685"/>
              <a:ext cx="1389617" cy="2369127"/>
            </a:xfrm>
            <a:prstGeom prst="line">
              <a:avLst/>
            </a:prstGeom>
          </p:spPr>
          <p:style>
            <a:lnRef idx="1">
              <a:schemeClr val="dk1"/>
            </a:lnRef>
            <a:fillRef idx="0">
              <a:schemeClr val="dk1"/>
            </a:fillRef>
            <a:effectRef idx="0">
              <a:schemeClr val="dk1"/>
            </a:effectRef>
            <a:fontRef idx="minor">
              <a:schemeClr val="tx1"/>
            </a:fontRef>
          </p:style>
        </p:cxnSp>
        <p:cxnSp>
          <p:nvCxnSpPr>
            <p:cNvPr id="18433" name="直線コネクタ 18432"/>
            <p:cNvCxnSpPr/>
            <p:nvPr/>
          </p:nvCxnSpPr>
          <p:spPr>
            <a:xfrm flipV="1">
              <a:off x="4168505" y="2760347"/>
              <a:ext cx="1376677" cy="56041"/>
            </a:xfrm>
            <a:prstGeom prst="line">
              <a:avLst/>
            </a:prstGeom>
          </p:spPr>
          <p:style>
            <a:lnRef idx="1">
              <a:schemeClr val="dk1"/>
            </a:lnRef>
            <a:fillRef idx="0">
              <a:schemeClr val="dk1"/>
            </a:fillRef>
            <a:effectRef idx="0">
              <a:schemeClr val="dk1"/>
            </a:effectRef>
            <a:fontRef idx="minor">
              <a:schemeClr val="tx1"/>
            </a:fontRef>
          </p:style>
        </p:cxnSp>
        <p:cxnSp>
          <p:nvCxnSpPr>
            <p:cNvPr id="18441" name="直線コネクタ 18440"/>
            <p:cNvCxnSpPr>
              <a:stCxn id="33" idx="7"/>
            </p:cNvCxnSpPr>
            <p:nvPr/>
          </p:nvCxnSpPr>
          <p:spPr>
            <a:xfrm flipH="1">
              <a:off x="4174975" y="3055443"/>
              <a:ext cx="1370207" cy="1541964"/>
            </a:xfrm>
            <a:prstGeom prst="line">
              <a:avLst/>
            </a:prstGeom>
          </p:spPr>
          <p:style>
            <a:lnRef idx="1">
              <a:schemeClr val="dk1"/>
            </a:lnRef>
            <a:fillRef idx="0">
              <a:schemeClr val="dk1"/>
            </a:fillRef>
            <a:effectRef idx="0">
              <a:schemeClr val="dk1"/>
            </a:effectRef>
            <a:fontRef idx="minor">
              <a:schemeClr val="tx1"/>
            </a:fontRef>
          </p:style>
        </p:cxnSp>
        <p:cxnSp>
          <p:nvCxnSpPr>
            <p:cNvPr id="18443" name="直線コネクタ 18442"/>
            <p:cNvCxnSpPr/>
            <p:nvPr/>
          </p:nvCxnSpPr>
          <p:spPr>
            <a:xfrm>
              <a:off x="4165917" y="2816388"/>
              <a:ext cx="1389617" cy="622860"/>
            </a:xfrm>
            <a:prstGeom prst="line">
              <a:avLst/>
            </a:prstGeom>
          </p:spPr>
          <p:style>
            <a:lnRef idx="1">
              <a:schemeClr val="dk1"/>
            </a:lnRef>
            <a:fillRef idx="0">
              <a:schemeClr val="dk1"/>
            </a:fillRef>
            <a:effectRef idx="0">
              <a:schemeClr val="dk1"/>
            </a:effectRef>
            <a:fontRef idx="minor">
              <a:schemeClr val="tx1"/>
            </a:fontRef>
          </p:style>
        </p:cxnSp>
        <p:cxnSp>
          <p:nvCxnSpPr>
            <p:cNvPr id="18445" name="直線コネクタ 18444"/>
            <p:cNvCxnSpPr/>
            <p:nvPr/>
          </p:nvCxnSpPr>
          <p:spPr>
            <a:xfrm>
              <a:off x="4163329" y="2809125"/>
              <a:ext cx="1392205" cy="1254672"/>
            </a:xfrm>
            <a:prstGeom prst="line">
              <a:avLst/>
            </a:prstGeom>
          </p:spPr>
          <p:style>
            <a:lnRef idx="1">
              <a:schemeClr val="dk1"/>
            </a:lnRef>
            <a:fillRef idx="0">
              <a:schemeClr val="dk1"/>
            </a:fillRef>
            <a:effectRef idx="0">
              <a:schemeClr val="dk1"/>
            </a:effectRef>
            <a:fontRef idx="minor">
              <a:schemeClr val="tx1"/>
            </a:fontRef>
          </p:style>
        </p:cxnSp>
        <p:cxnSp>
          <p:nvCxnSpPr>
            <p:cNvPr id="18448" name="直線コネクタ 18447"/>
            <p:cNvCxnSpPr/>
            <p:nvPr/>
          </p:nvCxnSpPr>
          <p:spPr>
            <a:xfrm>
              <a:off x="4162035" y="2775812"/>
              <a:ext cx="1393499" cy="1974860"/>
            </a:xfrm>
            <a:prstGeom prst="line">
              <a:avLst/>
            </a:prstGeom>
          </p:spPr>
          <p:style>
            <a:lnRef idx="1">
              <a:schemeClr val="dk1"/>
            </a:lnRef>
            <a:fillRef idx="0">
              <a:schemeClr val="dk1"/>
            </a:fillRef>
            <a:effectRef idx="0">
              <a:schemeClr val="dk1"/>
            </a:effectRef>
            <a:fontRef idx="minor">
              <a:schemeClr val="tx1"/>
            </a:fontRef>
          </p:style>
        </p:cxnSp>
        <p:cxnSp>
          <p:nvCxnSpPr>
            <p:cNvPr id="18450" name="直線コネクタ 18449"/>
            <p:cNvCxnSpPr/>
            <p:nvPr/>
          </p:nvCxnSpPr>
          <p:spPr>
            <a:xfrm>
              <a:off x="4161388" y="2760347"/>
              <a:ext cx="1394146" cy="2697761"/>
            </a:xfrm>
            <a:prstGeom prst="line">
              <a:avLst/>
            </a:prstGeom>
          </p:spPr>
          <p:style>
            <a:lnRef idx="1">
              <a:schemeClr val="dk1"/>
            </a:lnRef>
            <a:fillRef idx="0">
              <a:schemeClr val="dk1"/>
            </a:fillRef>
            <a:effectRef idx="0">
              <a:schemeClr val="dk1"/>
            </a:effectRef>
            <a:fontRef idx="minor">
              <a:schemeClr val="tx1"/>
            </a:fontRef>
          </p:style>
        </p:cxnSp>
        <p:cxnSp>
          <p:nvCxnSpPr>
            <p:cNvPr id="18454" name="直線コネクタ 18453"/>
            <p:cNvCxnSpPr/>
            <p:nvPr/>
          </p:nvCxnSpPr>
          <p:spPr>
            <a:xfrm>
              <a:off x="4168505" y="2763315"/>
              <a:ext cx="1387029" cy="3417852"/>
            </a:xfrm>
            <a:prstGeom prst="line">
              <a:avLst/>
            </a:prstGeom>
          </p:spPr>
          <p:style>
            <a:lnRef idx="1">
              <a:schemeClr val="dk1"/>
            </a:lnRef>
            <a:fillRef idx="0">
              <a:schemeClr val="dk1"/>
            </a:fillRef>
            <a:effectRef idx="0">
              <a:schemeClr val="dk1"/>
            </a:effectRef>
            <a:fontRef idx="minor">
              <a:schemeClr val="tx1"/>
            </a:fontRef>
          </p:style>
        </p:cxnSp>
        <p:cxnSp>
          <p:nvCxnSpPr>
            <p:cNvPr id="18456" name="直線コネクタ 18455"/>
            <p:cNvCxnSpPr/>
            <p:nvPr/>
          </p:nvCxnSpPr>
          <p:spPr>
            <a:xfrm flipV="1">
              <a:off x="4174975" y="3695186"/>
              <a:ext cx="1370207" cy="891048"/>
            </a:xfrm>
            <a:prstGeom prst="line">
              <a:avLst/>
            </a:prstGeom>
          </p:spPr>
          <p:style>
            <a:lnRef idx="1">
              <a:schemeClr val="dk1"/>
            </a:lnRef>
            <a:fillRef idx="0">
              <a:schemeClr val="dk1"/>
            </a:fillRef>
            <a:effectRef idx="0">
              <a:schemeClr val="dk1"/>
            </a:effectRef>
            <a:fontRef idx="minor">
              <a:schemeClr val="tx1"/>
            </a:fontRef>
          </p:style>
        </p:cxnSp>
        <p:cxnSp>
          <p:nvCxnSpPr>
            <p:cNvPr id="18458" name="直線コネクタ 18457"/>
            <p:cNvCxnSpPr/>
            <p:nvPr/>
          </p:nvCxnSpPr>
          <p:spPr>
            <a:xfrm flipV="1">
              <a:off x="4174975" y="4273544"/>
              <a:ext cx="1380559" cy="312690"/>
            </a:xfrm>
            <a:prstGeom prst="line">
              <a:avLst/>
            </a:prstGeom>
          </p:spPr>
          <p:style>
            <a:lnRef idx="1">
              <a:schemeClr val="dk1"/>
            </a:lnRef>
            <a:fillRef idx="0">
              <a:schemeClr val="dk1"/>
            </a:fillRef>
            <a:effectRef idx="0">
              <a:schemeClr val="dk1"/>
            </a:effectRef>
            <a:fontRef idx="minor">
              <a:schemeClr val="tx1"/>
            </a:fontRef>
          </p:style>
        </p:cxnSp>
        <p:cxnSp>
          <p:nvCxnSpPr>
            <p:cNvPr id="18460" name="直線コネクタ 18459"/>
            <p:cNvCxnSpPr/>
            <p:nvPr/>
          </p:nvCxnSpPr>
          <p:spPr>
            <a:xfrm>
              <a:off x="4174975" y="4597407"/>
              <a:ext cx="1380559" cy="350374"/>
            </a:xfrm>
            <a:prstGeom prst="line">
              <a:avLst/>
            </a:prstGeom>
          </p:spPr>
          <p:style>
            <a:lnRef idx="1">
              <a:schemeClr val="dk1"/>
            </a:lnRef>
            <a:fillRef idx="0">
              <a:schemeClr val="dk1"/>
            </a:fillRef>
            <a:effectRef idx="0">
              <a:schemeClr val="dk1"/>
            </a:effectRef>
            <a:fontRef idx="minor">
              <a:schemeClr val="tx1"/>
            </a:fontRef>
          </p:style>
        </p:cxnSp>
        <p:cxnSp>
          <p:nvCxnSpPr>
            <p:cNvPr id="18462" name="直線コネクタ 18461"/>
            <p:cNvCxnSpPr/>
            <p:nvPr/>
          </p:nvCxnSpPr>
          <p:spPr>
            <a:xfrm>
              <a:off x="4168505" y="4623812"/>
              <a:ext cx="1387029" cy="1012900"/>
            </a:xfrm>
            <a:prstGeom prst="line">
              <a:avLst/>
            </a:prstGeom>
          </p:spPr>
          <p:style>
            <a:lnRef idx="1">
              <a:schemeClr val="dk1"/>
            </a:lnRef>
            <a:fillRef idx="0">
              <a:schemeClr val="dk1"/>
            </a:fillRef>
            <a:effectRef idx="0">
              <a:schemeClr val="dk1"/>
            </a:effectRef>
            <a:fontRef idx="minor">
              <a:schemeClr val="tx1"/>
            </a:fontRef>
          </p:style>
        </p:cxnSp>
        <p:cxnSp>
          <p:nvCxnSpPr>
            <p:cNvPr id="18464" name="直線コネクタ 18463"/>
            <p:cNvCxnSpPr/>
            <p:nvPr/>
          </p:nvCxnSpPr>
          <p:spPr>
            <a:xfrm>
              <a:off x="4161388" y="4598760"/>
              <a:ext cx="1383794" cy="1818238"/>
            </a:xfrm>
            <a:prstGeom prst="line">
              <a:avLst/>
            </a:prstGeom>
          </p:spPr>
          <p:style>
            <a:lnRef idx="1">
              <a:schemeClr val="dk1"/>
            </a:lnRef>
            <a:fillRef idx="0">
              <a:schemeClr val="dk1"/>
            </a:fillRef>
            <a:effectRef idx="0">
              <a:schemeClr val="dk1"/>
            </a:effectRef>
            <a:fontRef idx="minor">
              <a:schemeClr val="tx1"/>
            </a:fontRef>
          </p:style>
        </p:cxnSp>
      </p:grpSp>
      <p:sp>
        <p:nvSpPr>
          <p:cNvPr id="18466" name="テキスト ボックス 18465"/>
          <p:cNvSpPr txBox="1"/>
          <p:nvPr/>
        </p:nvSpPr>
        <p:spPr>
          <a:xfrm>
            <a:off x="395288" y="1151053"/>
            <a:ext cx="2262361" cy="707886"/>
          </a:xfrm>
          <a:prstGeom prst="rect">
            <a:avLst/>
          </a:prstGeom>
          <a:noFill/>
        </p:spPr>
        <p:txBody>
          <a:bodyPr wrap="square" rtlCol="0">
            <a:spAutoFit/>
          </a:bodyPr>
          <a:lstStyle/>
          <a:p>
            <a:r>
              <a:rPr kumimoji="1" lang="ja-JP" altLang="en-US" sz="4000" dirty="0"/>
              <a:t>仮説</a:t>
            </a:r>
            <a:r>
              <a:rPr kumimoji="1" lang="en-US" altLang="ja-JP" sz="4000" dirty="0"/>
              <a:t>2-1</a:t>
            </a:r>
            <a:endParaRPr kumimoji="1" lang="ja-JP" altLang="en-US" sz="4000" dirty="0"/>
          </a:p>
        </p:txBody>
      </p:sp>
    </p:spTree>
    <p:extLst>
      <p:ext uri="{BB962C8B-B14F-4D97-AF65-F5344CB8AC3E}">
        <p14:creationId xmlns:p14="http://schemas.microsoft.com/office/powerpoint/2010/main" val="1143489947"/>
      </p:ext>
    </p:extLst>
  </p:cSld>
  <p:clrMapOvr>
    <a:masterClrMapping/>
  </p:clrMapOvr>
  <p:transition spd="slow" advTm="8979"/>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6D4324FF-1C60-482B-BA84-435E732B2E2F}"/>
              </a:ext>
            </a:extLst>
          </p:cNvPr>
          <p:cNvGrpSpPr>
            <a:grpSpLocks/>
          </p:cNvGrpSpPr>
          <p:nvPr/>
        </p:nvGrpSpPr>
        <p:grpSpPr bwMode="auto">
          <a:xfrm>
            <a:off x="0" y="0"/>
            <a:ext cx="9144000" cy="1052513"/>
            <a:chOff x="0" y="0"/>
            <a:chExt cx="5760" cy="663"/>
          </a:xfrm>
        </p:grpSpPr>
        <p:sp>
          <p:nvSpPr>
            <p:cNvPr id="20497" name="Rectangle 3">
              <a:extLst>
                <a:ext uri="{FF2B5EF4-FFF2-40B4-BE49-F238E27FC236}">
                  <a16:creationId xmlns:a16="http://schemas.microsoft.com/office/drawing/2014/main" id="{11D1889D-3AC3-4D59-8FD3-1A07703D3045}"/>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sp>
          <p:nvSpPr>
            <p:cNvPr id="20498" name="Rectangle 4">
              <a:extLst>
                <a:ext uri="{FF2B5EF4-FFF2-40B4-BE49-F238E27FC236}">
                  <a16:creationId xmlns:a16="http://schemas.microsoft.com/office/drawing/2014/main" id="{A807637C-FADB-4387-A6E9-282D70D75C69}"/>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20483" name="Rectangle 5">
            <a:extLst>
              <a:ext uri="{FF2B5EF4-FFF2-40B4-BE49-F238E27FC236}">
                <a16:creationId xmlns:a16="http://schemas.microsoft.com/office/drawing/2014/main" id="{0D4F065E-26E7-4549-9862-105063D797B6}"/>
              </a:ext>
            </a:extLst>
          </p:cNvPr>
          <p:cNvSpPr>
            <a:spLocks noGrp="1" noChangeArrowheads="1"/>
          </p:cNvSpPr>
          <p:nvPr>
            <p:ph type="ctrTitle"/>
          </p:nvPr>
        </p:nvSpPr>
        <p:spPr>
          <a:xfrm>
            <a:off x="684213" y="115888"/>
            <a:ext cx="7772400" cy="935037"/>
          </a:xfrm>
        </p:spPr>
        <p:txBody>
          <a:bodyPr/>
          <a:lstStyle/>
          <a:p>
            <a:pPr eaLnBrk="1" hangingPunct="1"/>
            <a:r>
              <a:rPr lang="ja-JP" altLang="en-US">
                <a:solidFill>
                  <a:schemeClr val="bg1"/>
                </a:solidFill>
              </a:rPr>
              <a:t>作業仮説</a:t>
            </a:r>
            <a:endParaRPr lang="en-US" altLang="ja-JP">
              <a:solidFill>
                <a:schemeClr val="bg1"/>
              </a:solidFill>
            </a:endParaRPr>
          </a:p>
        </p:txBody>
      </p:sp>
      <p:sp>
        <p:nvSpPr>
          <p:cNvPr id="20486" name="テキスト ボックス 4">
            <a:extLst>
              <a:ext uri="{FF2B5EF4-FFF2-40B4-BE49-F238E27FC236}">
                <a16:creationId xmlns:a16="http://schemas.microsoft.com/office/drawing/2014/main" id="{9296B953-33CD-4AE8-B635-CB642598B516}"/>
              </a:ext>
            </a:extLst>
          </p:cNvPr>
          <p:cNvSpPr txBox="1">
            <a:spLocks noChangeArrowheads="1"/>
          </p:cNvSpPr>
          <p:nvPr/>
        </p:nvSpPr>
        <p:spPr bwMode="auto">
          <a:xfrm>
            <a:off x="179388" y="1268413"/>
            <a:ext cx="20883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仮説</a:t>
            </a:r>
            <a:r>
              <a:rPr kumimoji="1" lang="en-US" altLang="ja-JP" sz="4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1-2</a:t>
            </a:r>
          </a:p>
        </p:txBody>
      </p:sp>
      <p:sp>
        <p:nvSpPr>
          <p:cNvPr id="2" name="テキスト ボックス 1">
            <a:extLst>
              <a:ext uri="{FF2B5EF4-FFF2-40B4-BE49-F238E27FC236}">
                <a16:creationId xmlns:a16="http://schemas.microsoft.com/office/drawing/2014/main" id="{05D6BD1D-DA33-4746-B55C-E671093585C4}"/>
              </a:ext>
            </a:extLst>
          </p:cNvPr>
          <p:cNvSpPr txBox="1"/>
          <p:nvPr/>
        </p:nvSpPr>
        <p:spPr>
          <a:xfrm>
            <a:off x="1223566" y="1970694"/>
            <a:ext cx="641553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負の外部性は、周辺の建物立地によって</a:t>
            </a:r>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騒がしい地域より</a:t>
            </a:r>
            <a:r>
              <a:rPr lang="ja-JP" altLang="en-US" sz="2800" dirty="0">
                <a:solidFill>
                  <a:srgbClr val="000000"/>
                </a:solidFill>
                <a:latin typeface="Arial" panose="020B0604020202020204" pitchFamily="34" charset="0"/>
                <a:ea typeface="ＭＳ Ｐゴシック" panose="020B0600070205080204" pitchFamily="50" charset="-128"/>
              </a:rPr>
              <a:t>も、</a:t>
            </a:r>
            <a:r>
              <a:rPr kumimoji="1" lang="ja-JP"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閑静な地域において</a:t>
            </a:r>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勝るのではないか。</a:t>
            </a:r>
          </a:p>
        </p:txBody>
      </p:sp>
      <p:pic>
        <p:nvPicPr>
          <p:cNvPr id="4" name="図 3" descr="物体 が含まれている画像&#10;&#10;自動的に生成された説明">
            <a:extLst>
              <a:ext uri="{FF2B5EF4-FFF2-40B4-BE49-F238E27FC236}">
                <a16:creationId xmlns:a16="http://schemas.microsoft.com/office/drawing/2014/main" id="{448F1FC3-2EF3-46D7-9F6B-E894F3C08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3" y="3787737"/>
            <a:ext cx="2553072" cy="2553072"/>
          </a:xfrm>
          <a:prstGeom prst="rect">
            <a:avLst/>
          </a:prstGeom>
        </p:spPr>
      </p:pic>
      <p:pic>
        <p:nvPicPr>
          <p:cNvPr id="6" name="図 5" descr="おもちゃ が含まれている画像&#10;&#10;自動的に生成された説明">
            <a:extLst>
              <a:ext uri="{FF2B5EF4-FFF2-40B4-BE49-F238E27FC236}">
                <a16:creationId xmlns:a16="http://schemas.microsoft.com/office/drawing/2014/main" id="{30EFB652-DFED-49CC-B1F2-582C9D4DF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289" y="3355689"/>
            <a:ext cx="2731385" cy="2985120"/>
          </a:xfrm>
          <a:prstGeom prst="rect">
            <a:avLst/>
          </a:prstGeom>
        </p:spPr>
      </p:pic>
      <p:sp>
        <p:nvSpPr>
          <p:cNvPr id="3" name="スライド番号プレースホルダー 2">
            <a:extLst>
              <a:ext uri="{FF2B5EF4-FFF2-40B4-BE49-F238E27FC236}">
                <a16:creationId xmlns:a16="http://schemas.microsoft.com/office/drawing/2014/main" id="{E78F2117-38B7-4F29-BEF5-0526645146D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CBD89-ABBA-467F-87DE-F7CE2A54FA8F}"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33205514"/>
      </p:ext>
    </p:extLst>
  </p:cSld>
  <p:clrMapOvr>
    <a:masterClrMapping/>
  </p:clrMapOvr>
  <p:transition spd="slow" advTm="8541"/>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1062F389-35C5-4CA4-A791-FD74F8C4D999}"/>
              </a:ext>
            </a:extLst>
          </p:cNvPr>
          <p:cNvGrpSpPr>
            <a:grpSpLocks/>
          </p:cNvGrpSpPr>
          <p:nvPr/>
        </p:nvGrpSpPr>
        <p:grpSpPr bwMode="auto">
          <a:xfrm>
            <a:off x="0" y="0"/>
            <a:ext cx="9144000" cy="1052513"/>
            <a:chOff x="0" y="0"/>
            <a:chExt cx="5760" cy="663"/>
          </a:xfrm>
        </p:grpSpPr>
        <p:sp>
          <p:nvSpPr>
            <p:cNvPr id="18495" name="Rectangle 3">
              <a:extLst>
                <a:ext uri="{FF2B5EF4-FFF2-40B4-BE49-F238E27FC236}">
                  <a16:creationId xmlns:a16="http://schemas.microsoft.com/office/drawing/2014/main" id="{C66AB5FA-48E6-4447-B00B-662CCF5ED243}"/>
                </a:ext>
              </a:extLst>
            </p:cNvPr>
            <p:cNvSpPr>
              <a:spLocks noChangeArrowheads="1"/>
            </p:cNvSpPr>
            <p:nvPr/>
          </p:nvSpPr>
          <p:spPr bwMode="auto">
            <a:xfrm>
              <a:off x="0" y="0"/>
              <a:ext cx="5760" cy="6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sp>
          <p:nvSpPr>
            <p:cNvPr id="18496" name="Rectangle 4">
              <a:extLst>
                <a:ext uri="{FF2B5EF4-FFF2-40B4-BE49-F238E27FC236}">
                  <a16:creationId xmlns:a16="http://schemas.microsoft.com/office/drawing/2014/main" id="{90DACF60-8AAC-4F85-A84F-65B9F482C655}"/>
                </a:ext>
              </a:extLst>
            </p:cNvPr>
            <p:cNvSpPr>
              <a:spLocks noChangeArrowheads="1"/>
            </p:cNvSpPr>
            <p:nvPr/>
          </p:nvSpPr>
          <p:spPr bwMode="auto">
            <a:xfrm>
              <a:off x="0" y="0"/>
              <a:ext cx="295" cy="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50" charset="-128"/>
                <a:cs typeface="+mn-cs"/>
              </a:endParaRPr>
            </a:p>
          </p:txBody>
        </p:sp>
      </p:grpSp>
      <p:sp>
        <p:nvSpPr>
          <p:cNvPr id="18435" name="Rectangle 2">
            <a:extLst>
              <a:ext uri="{FF2B5EF4-FFF2-40B4-BE49-F238E27FC236}">
                <a16:creationId xmlns:a16="http://schemas.microsoft.com/office/drawing/2014/main" id="{CF4754A2-091B-41A6-9B9F-08287093864F}"/>
              </a:ext>
            </a:extLst>
          </p:cNvPr>
          <p:cNvSpPr>
            <a:spLocks noGrp="1" noChangeArrowheads="1"/>
          </p:cNvSpPr>
          <p:nvPr>
            <p:ph type="title"/>
          </p:nvPr>
        </p:nvSpPr>
        <p:spPr>
          <a:xfrm>
            <a:off x="395288" y="15875"/>
            <a:ext cx="8229600" cy="1143000"/>
          </a:xfrm>
        </p:spPr>
        <p:txBody>
          <a:bodyPr/>
          <a:lstStyle/>
          <a:p>
            <a:r>
              <a:rPr lang="ja-JP" altLang="en-US">
                <a:solidFill>
                  <a:schemeClr val="bg1"/>
                </a:solidFill>
              </a:rPr>
              <a:t>仮説モデル</a:t>
            </a:r>
            <a:endParaRPr lang="en-US" altLang="ja-JP">
              <a:solidFill>
                <a:schemeClr val="bg1"/>
              </a:solidFill>
            </a:endParaRPr>
          </a:p>
        </p:txBody>
      </p:sp>
      <p:sp>
        <p:nvSpPr>
          <p:cNvPr id="2" name="スライド番号プレースホルダー 1"/>
          <p:cNvSpPr>
            <a:spLocks noGrp="1"/>
          </p:cNvSpPr>
          <p:nvPr>
            <p:ph type="sldNum" sz="quarter" idx="12"/>
          </p:nvPr>
        </p:nvSpPr>
        <p:spPr/>
        <p:txBody>
          <a:bodyPr/>
          <a:lstStyle/>
          <a:p>
            <a:fld id="{64BB8CE0-C396-4A54-BFD2-733651EF0230}" type="slidenum">
              <a:rPr lang="en-US" altLang="ja-JP" smtClean="0"/>
              <a:pPr/>
              <a:t>56</a:t>
            </a:fld>
            <a:endParaRPr lang="en-US" altLang="ja-JP"/>
          </a:p>
        </p:txBody>
      </p:sp>
      <p:grpSp>
        <p:nvGrpSpPr>
          <p:cNvPr id="18465" name="グループ化 18464"/>
          <p:cNvGrpSpPr/>
          <p:nvPr/>
        </p:nvGrpSpPr>
        <p:grpSpPr>
          <a:xfrm>
            <a:off x="1581999" y="1158875"/>
            <a:ext cx="5783305" cy="5543550"/>
            <a:chOff x="1581999" y="1158875"/>
            <a:chExt cx="5783305" cy="5543550"/>
          </a:xfrm>
        </p:grpSpPr>
        <p:sp>
          <p:nvSpPr>
            <p:cNvPr id="59" name="フリーフォーム: 図形 4">
              <a:extLst>
                <a:ext uri="{FF2B5EF4-FFF2-40B4-BE49-F238E27FC236}">
                  <a16:creationId xmlns:a16="http://schemas.microsoft.com/office/drawing/2014/main" id="{1977FE8B-EB6C-4436-9A68-73FDCF0E9FA7}"/>
                </a:ext>
              </a:extLst>
            </p:cNvPr>
            <p:cNvSpPr/>
            <p:nvPr/>
          </p:nvSpPr>
          <p:spPr bwMode="auto">
            <a:xfrm>
              <a:off x="1581999" y="2278062"/>
              <a:ext cx="2552053" cy="1027112"/>
            </a:xfrm>
            <a:custGeom>
              <a:avLst/>
              <a:gdLst>
                <a:gd name="connsiteX0" fmla="*/ 0 w 1704960"/>
                <a:gd name="connsiteY0" fmla="*/ 64048 h 640481"/>
                <a:gd name="connsiteX1" fmla="*/ 64048 w 1704960"/>
                <a:gd name="connsiteY1" fmla="*/ 0 h 640481"/>
                <a:gd name="connsiteX2" fmla="*/ 1640912 w 1704960"/>
                <a:gd name="connsiteY2" fmla="*/ 0 h 640481"/>
                <a:gd name="connsiteX3" fmla="*/ 1704960 w 1704960"/>
                <a:gd name="connsiteY3" fmla="*/ 64048 h 640481"/>
                <a:gd name="connsiteX4" fmla="*/ 1704960 w 1704960"/>
                <a:gd name="connsiteY4" fmla="*/ 576433 h 640481"/>
                <a:gd name="connsiteX5" fmla="*/ 1640912 w 1704960"/>
                <a:gd name="connsiteY5" fmla="*/ 640481 h 640481"/>
                <a:gd name="connsiteX6" fmla="*/ 64048 w 1704960"/>
                <a:gd name="connsiteY6" fmla="*/ 640481 h 640481"/>
                <a:gd name="connsiteX7" fmla="*/ 0 w 1704960"/>
                <a:gd name="connsiteY7" fmla="*/ 576433 h 640481"/>
                <a:gd name="connsiteX8" fmla="*/ 0 w 1704960"/>
                <a:gd name="connsiteY8" fmla="*/ 64048 h 6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60" h="640481">
                  <a:moveTo>
                    <a:pt x="0" y="64048"/>
                  </a:moveTo>
                  <a:cubicBezTo>
                    <a:pt x="0" y="28675"/>
                    <a:pt x="28675" y="0"/>
                    <a:pt x="64048" y="0"/>
                  </a:cubicBezTo>
                  <a:lnTo>
                    <a:pt x="1640912" y="0"/>
                  </a:lnTo>
                  <a:cubicBezTo>
                    <a:pt x="1676285" y="0"/>
                    <a:pt x="1704960" y="28675"/>
                    <a:pt x="1704960" y="64048"/>
                  </a:cubicBezTo>
                  <a:lnTo>
                    <a:pt x="1704960" y="576433"/>
                  </a:lnTo>
                  <a:cubicBezTo>
                    <a:pt x="1704960" y="611806"/>
                    <a:pt x="1676285" y="640481"/>
                    <a:pt x="1640912" y="640481"/>
                  </a:cubicBezTo>
                  <a:lnTo>
                    <a:pt x="64048" y="640481"/>
                  </a:lnTo>
                  <a:cubicBezTo>
                    <a:pt x="28675" y="640481"/>
                    <a:pt x="0" y="611806"/>
                    <a:pt x="0" y="576433"/>
                  </a:cubicBezTo>
                  <a:lnTo>
                    <a:pt x="0" y="64048"/>
                  </a:lnTo>
                  <a:close/>
                </a:path>
              </a:pathLst>
            </a:custGeom>
            <a:solidFill>
              <a:srgbClr val="FF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89" tIns="30189" rIns="30189" bIns="30189" spcCol="1270" anchor="ct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Ⅱ-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① 個人にとっての</a:t>
              </a: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24</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時間営業の周辺環境への影響</a:t>
              </a:r>
            </a:p>
          </p:txBody>
        </p:sp>
        <p:sp>
          <p:nvSpPr>
            <p:cNvPr id="60" name="フリーフォーム: 図形 6">
              <a:extLst>
                <a:ext uri="{FF2B5EF4-FFF2-40B4-BE49-F238E27FC236}">
                  <a16:creationId xmlns:a16="http://schemas.microsoft.com/office/drawing/2014/main" id="{7E66699C-F108-4142-B8C5-16DC5D72F72D}"/>
                </a:ext>
              </a:extLst>
            </p:cNvPr>
            <p:cNvSpPr/>
            <p:nvPr/>
          </p:nvSpPr>
          <p:spPr bwMode="auto">
            <a:xfrm>
              <a:off x="5330428" y="1158875"/>
              <a:ext cx="2034876" cy="542925"/>
            </a:xfrm>
            <a:custGeom>
              <a:avLst/>
              <a:gdLst>
                <a:gd name="connsiteX0" fmla="*/ 0 w 1800008"/>
                <a:gd name="connsiteY0" fmla="*/ 64048 h 640481"/>
                <a:gd name="connsiteX1" fmla="*/ 64048 w 1800008"/>
                <a:gd name="connsiteY1" fmla="*/ 0 h 640481"/>
                <a:gd name="connsiteX2" fmla="*/ 1735960 w 1800008"/>
                <a:gd name="connsiteY2" fmla="*/ 0 h 640481"/>
                <a:gd name="connsiteX3" fmla="*/ 1800008 w 1800008"/>
                <a:gd name="connsiteY3" fmla="*/ 64048 h 640481"/>
                <a:gd name="connsiteX4" fmla="*/ 1800008 w 1800008"/>
                <a:gd name="connsiteY4" fmla="*/ 576433 h 640481"/>
                <a:gd name="connsiteX5" fmla="*/ 1735960 w 1800008"/>
                <a:gd name="connsiteY5" fmla="*/ 640481 h 640481"/>
                <a:gd name="connsiteX6" fmla="*/ 64048 w 1800008"/>
                <a:gd name="connsiteY6" fmla="*/ 640481 h 640481"/>
                <a:gd name="connsiteX7" fmla="*/ 0 w 1800008"/>
                <a:gd name="connsiteY7" fmla="*/ 576433 h 640481"/>
                <a:gd name="connsiteX8" fmla="*/ 0 w 1800008"/>
                <a:gd name="connsiteY8" fmla="*/ 64048 h 6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008" h="640481">
                  <a:moveTo>
                    <a:pt x="0" y="64048"/>
                  </a:moveTo>
                  <a:cubicBezTo>
                    <a:pt x="0" y="28675"/>
                    <a:pt x="28675" y="0"/>
                    <a:pt x="64048" y="0"/>
                  </a:cubicBezTo>
                  <a:lnTo>
                    <a:pt x="1735960" y="0"/>
                  </a:lnTo>
                  <a:cubicBezTo>
                    <a:pt x="1771333" y="0"/>
                    <a:pt x="1800008" y="28675"/>
                    <a:pt x="1800008" y="64048"/>
                  </a:cubicBezTo>
                  <a:lnTo>
                    <a:pt x="1800008" y="576433"/>
                  </a:lnTo>
                  <a:cubicBezTo>
                    <a:pt x="1800008" y="611806"/>
                    <a:pt x="1771333" y="640481"/>
                    <a:pt x="1735960" y="640481"/>
                  </a:cubicBezTo>
                  <a:lnTo>
                    <a:pt x="64048" y="640481"/>
                  </a:lnTo>
                  <a:cubicBezTo>
                    <a:pt x="28675" y="640481"/>
                    <a:pt x="0" y="611806"/>
                    <a:pt x="0" y="576433"/>
                  </a:cubicBezTo>
                  <a:lnTo>
                    <a:pt x="0" y="64048"/>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89" tIns="30189" rIns="30189" bIns="30189" spcCol="1270" anchor="ct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a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距離</a:t>
              </a:r>
            </a:p>
          </p:txBody>
        </p:sp>
        <p:sp>
          <p:nvSpPr>
            <p:cNvPr id="61" name="フリーフォーム: 図形 8">
              <a:extLst>
                <a:ext uri="{FF2B5EF4-FFF2-40B4-BE49-F238E27FC236}">
                  <a16:creationId xmlns:a16="http://schemas.microsoft.com/office/drawing/2014/main" id="{8F870504-9443-488A-9572-5BFDC31FCF55}"/>
                </a:ext>
              </a:extLst>
            </p:cNvPr>
            <p:cNvSpPr/>
            <p:nvPr/>
          </p:nvSpPr>
          <p:spPr bwMode="auto">
            <a:xfrm>
              <a:off x="5330428" y="1784350"/>
              <a:ext cx="2034876" cy="542925"/>
            </a:xfrm>
            <a:custGeom>
              <a:avLst/>
              <a:gdLst>
                <a:gd name="connsiteX0" fmla="*/ 0 w 1800008"/>
                <a:gd name="connsiteY0" fmla="*/ 64048 h 640481"/>
                <a:gd name="connsiteX1" fmla="*/ 64048 w 1800008"/>
                <a:gd name="connsiteY1" fmla="*/ 0 h 640481"/>
                <a:gd name="connsiteX2" fmla="*/ 1735960 w 1800008"/>
                <a:gd name="connsiteY2" fmla="*/ 0 h 640481"/>
                <a:gd name="connsiteX3" fmla="*/ 1800008 w 1800008"/>
                <a:gd name="connsiteY3" fmla="*/ 64048 h 640481"/>
                <a:gd name="connsiteX4" fmla="*/ 1800008 w 1800008"/>
                <a:gd name="connsiteY4" fmla="*/ 576433 h 640481"/>
                <a:gd name="connsiteX5" fmla="*/ 1735960 w 1800008"/>
                <a:gd name="connsiteY5" fmla="*/ 640481 h 640481"/>
                <a:gd name="connsiteX6" fmla="*/ 64048 w 1800008"/>
                <a:gd name="connsiteY6" fmla="*/ 640481 h 640481"/>
                <a:gd name="connsiteX7" fmla="*/ 0 w 1800008"/>
                <a:gd name="connsiteY7" fmla="*/ 576433 h 640481"/>
                <a:gd name="connsiteX8" fmla="*/ 0 w 1800008"/>
                <a:gd name="connsiteY8" fmla="*/ 64048 h 6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008" h="640481">
                  <a:moveTo>
                    <a:pt x="0" y="64048"/>
                  </a:moveTo>
                  <a:cubicBezTo>
                    <a:pt x="0" y="28675"/>
                    <a:pt x="28675" y="0"/>
                    <a:pt x="64048" y="0"/>
                  </a:cubicBezTo>
                  <a:lnTo>
                    <a:pt x="1735960" y="0"/>
                  </a:lnTo>
                  <a:cubicBezTo>
                    <a:pt x="1771333" y="0"/>
                    <a:pt x="1800008" y="28675"/>
                    <a:pt x="1800008" y="64048"/>
                  </a:cubicBezTo>
                  <a:lnTo>
                    <a:pt x="1800008" y="576433"/>
                  </a:lnTo>
                  <a:cubicBezTo>
                    <a:pt x="1800008" y="611806"/>
                    <a:pt x="1771333" y="640481"/>
                    <a:pt x="1735960" y="640481"/>
                  </a:cubicBezTo>
                  <a:lnTo>
                    <a:pt x="64048" y="640481"/>
                  </a:lnTo>
                  <a:cubicBezTo>
                    <a:pt x="28675" y="640481"/>
                    <a:pt x="0" y="611806"/>
                    <a:pt x="0" y="576433"/>
                  </a:cubicBezTo>
                  <a:lnTo>
                    <a:pt x="0" y="64048"/>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89" tIns="30189" rIns="30189" bIns="30189" spcCol="1270" anchor="ct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err="1">
                  <a:ln>
                    <a:noFill/>
                  </a:ln>
                  <a:solidFill>
                    <a:srgbClr val="FFFFFF"/>
                  </a:solidFill>
                  <a:effectLst/>
                  <a:uLnTx/>
                  <a:uFillTx/>
                  <a:latin typeface="Arial"/>
                  <a:ea typeface="ＭＳ Ｐゴシック"/>
                  <a:cs typeface="+mn-cs"/>
                </a:rPr>
                <a:t>i</a:t>
              </a: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不法駐車・駐輪</a:t>
              </a:r>
            </a:p>
          </p:txBody>
        </p:sp>
        <p:sp>
          <p:nvSpPr>
            <p:cNvPr id="62" name="フリーフォーム: 図形 10">
              <a:extLst>
                <a:ext uri="{FF2B5EF4-FFF2-40B4-BE49-F238E27FC236}">
                  <a16:creationId xmlns:a16="http://schemas.microsoft.com/office/drawing/2014/main" id="{B0AA3A79-217A-48E4-9261-B0FE6D8900F6}"/>
                </a:ext>
              </a:extLst>
            </p:cNvPr>
            <p:cNvSpPr/>
            <p:nvPr/>
          </p:nvSpPr>
          <p:spPr bwMode="auto">
            <a:xfrm>
              <a:off x="5330428" y="2408237"/>
              <a:ext cx="2034876" cy="544513"/>
            </a:xfrm>
            <a:custGeom>
              <a:avLst/>
              <a:gdLst>
                <a:gd name="connsiteX0" fmla="*/ 0 w 1800008"/>
                <a:gd name="connsiteY0" fmla="*/ 64048 h 640481"/>
                <a:gd name="connsiteX1" fmla="*/ 64048 w 1800008"/>
                <a:gd name="connsiteY1" fmla="*/ 0 h 640481"/>
                <a:gd name="connsiteX2" fmla="*/ 1735960 w 1800008"/>
                <a:gd name="connsiteY2" fmla="*/ 0 h 640481"/>
                <a:gd name="connsiteX3" fmla="*/ 1800008 w 1800008"/>
                <a:gd name="connsiteY3" fmla="*/ 64048 h 640481"/>
                <a:gd name="connsiteX4" fmla="*/ 1800008 w 1800008"/>
                <a:gd name="connsiteY4" fmla="*/ 576433 h 640481"/>
                <a:gd name="connsiteX5" fmla="*/ 1735960 w 1800008"/>
                <a:gd name="connsiteY5" fmla="*/ 640481 h 640481"/>
                <a:gd name="connsiteX6" fmla="*/ 64048 w 1800008"/>
                <a:gd name="connsiteY6" fmla="*/ 640481 h 640481"/>
                <a:gd name="connsiteX7" fmla="*/ 0 w 1800008"/>
                <a:gd name="connsiteY7" fmla="*/ 576433 h 640481"/>
                <a:gd name="connsiteX8" fmla="*/ 0 w 1800008"/>
                <a:gd name="connsiteY8" fmla="*/ 64048 h 6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008" h="640481">
                  <a:moveTo>
                    <a:pt x="0" y="64048"/>
                  </a:moveTo>
                  <a:cubicBezTo>
                    <a:pt x="0" y="28675"/>
                    <a:pt x="28675" y="0"/>
                    <a:pt x="64048" y="0"/>
                  </a:cubicBezTo>
                  <a:lnTo>
                    <a:pt x="1735960" y="0"/>
                  </a:lnTo>
                  <a:cubicBezTo>
                    <a:pt x="1771333" y="0"/>
                    <a:pt x="1800008" y="28675"/>
                    <a:pt x="1800008" y="64048"/>
                  </a:cubicBezTo>
                  <a:lnTo>
                    <a:pt x="1800008" y="576433"/>
                  </a:lnTo>
                  <a:cubicBezTo>
                    <a:pt x="1800008" y="611806"/>
                    <a:pt x="1771333" y="640481"/>
                    <a:pt x="1735960" y="640481"/>
                  </a:cubicBezTo>
                  <a:lnTo>
                    <a:pt x="64048" y="640481"/>
                  </a:lnTo>
                  <a:cubicBezTo>
                    <a:pt x="28675" y="640481"/>
                    <a:pt x="0" y="611806"/>
                    <a:pt x="0" y="576433"/>
                  </a:cubicBezTo>
                  <a:lnTo>
                    <a:pt x="0" y="64048"/>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89" tIns="30189" rIns="30189" bIns="30189" spcCol="1270" anchor="ct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j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ゴミ</a:t>
              </a:r>
            </a:p>
          </p:txBody>
        </p:sp>
        <p:sp>
          <p:nvSpPr>
            <p:cNvPr id="63" name="フリーフォーム: 図形 12">
              <a:extLst>
                <a:ext uri="{FF2B5EF4-FFF2-40B4-BE49-F238E27FC236}">
                  <a16:creationId xmlns:a16="http://schemas.microsoft.com/office/drawing/2014/main" id="{6A210995-6EB7-42BD-B159-75B2682C0204}"/>
                </a:ext>
              </a:extLst>
            </p:cNvPr>
            <p:cNvSpPr/>
            <p:nvPr/>
          </p:nvSpPr>
          <p:spPr bwMode="auto">
            <a:xfrm>
              <a:off x="5320761" y="3033712"/>
              <a:ext cx="2034876" cy="542925"/>
            </a:xfrm>
            <a:custGeom>
              <a:avLst/>
              <a:gdLst>
                <a:gd name="connsiteX0" fmla="*/ 0 w 1800008"/>
                <a:gd name="connsiteY0" fmla="*/ 64048 h 640481"/>
                <a:gd name="connsiteX1" fmla="*/ 64048 w 1800008"/>
                <a:gd name="connsiteY1" fmla="*/ 0 h 640481"/>
                <a:gd name="connsiteX2" fmla="*/ 1735960 w 1800008"/>
                <a:gd name="connsiteY2" fmla="*/ 0 h 640481"/>
                <a:gd name="connsiteX3" fmla="*/ 1800008 w 1800008"/>
                <a:gd name="connsiteY3" fmla="*/ 64048 h 640481"/>
                <a:gd name="connsiteX4" fmla="*/ 1800008 w 1800008"/>
                <a:gd name="connsiteY4" fmla="*/ 576433 h 640481"/>
                <a:gd name="connsiteX5" fmla="*/ 1735960 w 1800008"/>
                <a:gd name="connsiteY5" fmla="*/ 640481 h 640481"/>
                <a:gd name="connsiteX6" fmla="*/ 64048 w 1800008"/>
                <a:gd name="connsiteY6" fmla="*/ 640481 h 640481"/>
                <a:gd name="connsiteX7" fmla="*/ 0 w 1800008"/>
                <a:gd name="connsiteY7" fmla="*/ 576433 h 640481"/>
                <a:gd name="connsiteX8" fmla="*/ 0 w 1800008"/>
                <a:gd name="connsiteY8" fmla="*/ 64048 h 6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008" h="640481">
                  <a:moveTo>
                    <a:pt x="0" y="64048"/>
                  </a:moveTo>
                  <a:cubicBezTo>
                    <a:pt x="0" y="28675"/>
                    <a:pt x="28675" y="0"/>
                    <a:pt x="64048" y="0"/>
                  </a:cubicBezTo>
                  <a:lnTo>
                    <a:pt x="1735960" y="0"/>
                  </a:lnTo>
                  <a:cubicBezTo>
                    <a:pt x="1771333" y="0"/>
                    <a:pt x="1800008" y="28675"/>
                    <a:pt x="1800008" y="64048"/>
                  </a:cubicBezTo>
                  <a:lnTo>
                    <a:pt x="1800008" y="576433"/>
                  </a:lnTo>
                  <a:cubicBezTo>
                    <a:pt x="1800008" y="611806"/>
                    <a:pt x="1771333" y="640481"/>
                    <a:pt x="1735960" y="640481"/>
                  </a:cubicBezTo>
                  <a:lnTo>
                    <a:pt x="64048" y="640481"/>
                  </a:lnTo>
                  <a:cubicBezTo>
                    <a:pt x="28675" y="640481"/>
                    <a:pt x="0" y="611806"/>
                    <a:pt x="0" y="576433"/>
                  </a:cubicBezTo>
                  <a:lnTo>
                    <a:pt x="0" y="64048"/>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89" tIns="30189" rIns="30189" bIns="30189" spcCol="1270" anchor="ct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k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騒音</a:t>
              </a:r>
            </a:p>
          </p:txBody>
        </p:sp>
        <p:sp>
          <p:nvSpPr>
            <p:cNvPr id="64" name="フリーフォーム: 図形 14">
              <a:extLst>
                <a:ext uri="{FF2B5EF4-FFF2-40B4-BE49-F238E27FC236}">
                  <a16:creationId xmlns:a16="http://schemas.microsoft.com/office/drawing/2014/main" id="{8294EFAF-4B2D-4224-8F64-08BB65AB91C2}"/>
                </a:ext>
              </a:extLst>
            </p:cNvPr>
            <p:cNvSpPr/>
            <p:nvPr/>
          </p:nvSpPr>
          <p:spPr bwMode="auto">
            <a:xfrm>
              <a:off x="5330428" y="3659187"/>
              <a:ext cx="2034876" cy="542925"/>
            </a:xfrm>
            <a:custGeom>
              <a:avLst/>
              <a:gdLst>
                <a:gd name="connsiteX0" fmla="*/ 0 w 1800008"/>
                <a:gd name="connsiteY0" fmla="*/ 64048 h 640481"/>
                <a:gd name="connsiteX1" fmla="*/ 64048 w 1800008"/>
                <a:gd name="connsiteY1" fmla="*/ 0 h 640481"/>
                <a:gd name="connsiteX2" fmla="*/ 1735960 w 1800008"/>
                <a:gd name="connsiteY2" fmla="*/ 0 h 640481"/>
                <a:gd name="connsiteX3" fmla="*/ 1800008 w 1800008"/>
                <a:gd name="connsiteY3" fmla="*/ 64048 h 640481"/>
                <a:gd name="connsiteX4" fmla="*/ 1800008 w 1800008"/>
                <a:gd name="connsiteY4" fmla="*/ 576433 h 640481"/>
                <a:gd name="connsiteX5" fmla="*/ 1735960 w 1800008"/>
                <a:gd name="connsiteY5" fmla="*/ 640481 h 640481"/>
                <a:gd name="connsiteX6" fmla="*/ 64048 w 1800008"/>
                <a:gd name="connsiteY6" fmla="*/ 640481 h 640481"/>
                <a:gd name="connsiteX7" fmla="*/ 0 w 1800008"/>
                <a:gd name="connsiteY7" fmla="*/ 576433 h 640481"/>
                <a:gd name="connsiteX8" fmla="*/ 0 w 1800008"/>
                <a:gd name="connsiteY8" fmla="*/ 64048 h 6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008" h="640481">
                  <a:moveTo>
                    <a:pt x="0" y="64048"/>
                  </a:moveTo>
                  <a:cubicBezTo>
                    <a:pt x="0" y="28675"/>
                    <a:pt x="28675" y="0"/>
                    <a:pt x="64048" y="0"/>
                  </a:cubicBezTo>
                  <a:lnTo>
                    <a:pt x="1735960" y="0"/>
                  </a:lnTo>
                  <a:cubicBezTo>
                    <a:pt x="1771333" y="0"/>
                    <a:pt x="1800008" y="28675"/>
                    <a:pt x="1800008" y="64048"/>
                  </a:cubicBezTo>
                  <a:lnTo>
                    <a:pt x="1800008" y="576433"/>
                  </a:lnTo>
                  <a:cubicBezTo>
                    <a:pt x="1800008" y="611806"/>
                    <a:pt x="1771333" y="640481"/>
                    <a:pt x="1735960" y="640481"/>
                  </a:cubicBezTo>
                  <a:lnTo>
                    <a:pt x="64048" y="640481"/>
                  </a:lnTo>
                  <a:cubicBezTo>
                    <a:pt x="28675" y="640481"/>
                    <a:pt x="0" y="611806"/>
                    <a:pt x="0" y="576433"/>
                  </a:cubicBezTo>
                  <a:lnTo>
                    <a:pt x="0" y="64048"/>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89" tIns="30189" rIns="30189" bIns="30189" spcCol="1270" anchor="ct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l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臭気</a:t>
              </a:r>
            </a:p>
          </p:txBody>
        </p:sp>
        <p:sp>
          <p:nvSpPr>
            <p:cNvPr id="65" name="フリーフォーム: 図形 16">
              <a:extLst>
                <a:ext uri="{FF2B5EF4-FFF2-40B4-BE49-F238E27FC236}">
                  <a16:creationId xmlns:a16="http://schemas.microsoft.com/office/drawing/2014/main" id="{466F1279-564F-4E5E-A77B-2A1F310A7AB7}"/>
                </a:ext>
              </a:extLst>
            </p:cNvPr>
            <p:cNvSpPr/>
            <p:nvPr/>
          </p:nvSpPr>
          <p:spPr bwMode="auto">
            <a:xfrm>
              <a:off x="5330428" y="4284662"/>
              <a:ext cx="2034876" cy="542925"/>
            </a:xfrm>
            <a:custGeom>
              <a:avLst/>
              <a:gdLst>
                <a:gd name="connsiteX0" fmla="*/ 0 w 1800008"/>
                <a:gd name="connsiteY0" fmla="*/ 64048 h 640481"/>
                <a:gd name="connsiteX1" fmla="*/ 64048 w 1800008"/>
                <a:gd name="connsiteY1" fmla="*/ 0 h 640481"/>
                <a:gd name="connsiteX2" fmla="*/ 1735960 w 1800008"/>
                <a:gd name="connsiteY2" fmla="*/ 0 h 640481"/>
                <a:gd name="connsiteX3" fmla="*/ 1800008 w 1800008"/>
                <a:gd name="connsiteY3" fmla="*/ 64048 h 640481"/>
                <a:gd name="connsiteX4" fmla="*/ 1800008 w 1800008"/>
                <a:gd name="connsiteY4" fmla="*/ 576433 h 640481"/>
                <a:gd name="connsiteX5" fmla="*/ 1735960 w 1800008"/>
                <a:gd name="connsiteY5" fmla="*/ 640481 h 640481"/>
                <a:gd name="connsiteX6" fmla="*/ 64048 w 1800008"/>
                <a:gd name="connsiteY6" fmla="*/ 640481 h 640481"/>
                <a:gd name="connsiteX7" fmla="*/ 0 w 1800008"/>
                <a:gd name="connsiteY7" fmla="*/ 576433 h 640481"/>
                <a:gd name="connsiteX8" fmla="*/ 0 w 1800008"/>
                <a:gd name="connsiteY8" fmla="*/ 64048 h 6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008" h="640481">
                  <a:moveTo>
                    <a:pt x="0" y="64048"/>
                  </a:moveTo>
                  <a:cubicBezTo>
                    <a:pt x="0" y="28675"/>
                    <a:pt x="28675" y="0"/>
                    <a:pt x="64048" y="0"/>
                  </a:cubicBezTo>
                  <a:lnTo>
                    <a:pt x="1735960" y="0"/>
                  </a:lnTo>
                  <a:cubicBezTo>
                    <a:pt x="1771333" y="0"/>
                    <a:pt x="1800008" y="28675"/>
                    <a:pt x="1800008" y="64048"/>
                  </a:cubicBezTo>
                  <a:lnTo>
                    <a:pt x="1800008" y="576433"/>
                  </a:lnTo>
                  <a:cubicBezTo>
                    <a:pt x="1800008" y="611806"/>
                    <a:pt x="1771333" y="640481"/>
                    <a:pt x="1735960" y="640481"/>
                  </a:cubicBezTo>
                  <a:lnTo>
                    <a:pt x="64048" y="640481"/>
                  </a:lnTo>
                  <a:cubicBezTo>
                    <a:pt x="28675" y="640481"/>
                    <a:pt x="0" y="611806"/>
                    <a:pt x="0" y="576433"/>
                  </a:cubicBezTo>
                  <a:lnTo>
                    <a:pt x="0" y="64048"/>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89" tIns="30189" rIns="30189" bIns="30189" spcCol="1270" anchor="ct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m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防犯</a:t>
              </a:r>
            </a:p>
          </p:txBody>
        </p:sp>
        <p:sp>
          <p:nvSpPr>
            <p:cNvPr id="66" name="フリーフォーム: 図形 18">
              <a:extLst>
                <a:ext uri="{FF2B5EF4-FFF2-40B4-BE49-F238E27FC236}">
                  <a16:creationId xmlns:a16="http://schemas.microsoft.com/office/drawing/2014/main" id="{7778744E-9B63-4AFB-955D-9ACDDD70FF54}"/>
                </a:ext>
              </a:extLst>
            </p:cNvPr>
            <p:cNvSpPr/>
            <p:nvPr/>
          </p:nvSpPr>
          <p:spPr bwMode="auto">
            <a:xfrm>
              <a:off x="5330428" y="4908550"/>
              <a:ext cx="2034876" cy="544512"/>
            </a:xfrm>
            <a:custGeom>
              <a:avLst/>
              <a:gdLst>
                <a:gd name="connsiteX0" fmla="*/ 0 w 1800008"/>
                <a:gd name="connsiteY0" fmla="*/ 64048 h 640481"/>
                <a:gd name="connsiteX1" fmla="*/ 64048 w 1800008"/>
                <a:gd name="connsiteY1" fmla="*/ 0 h 640481"/>
                <a:gd name="connsiteX2" fmla="*/ 1735960 w 1800008"/>
                <a:gd name="connsiteY2" fmla="*/ 0 h 640481"/>
                <a:gd name="connsiteX3" fmla="*/ 1800008 w 1800008"/>
                <a:gd name="connsiteY3" fmla="*/ 64048 h 640481"/>
                <a:gd name="connsiteX4" fmla="*/ 1800008 w 1800008"/>
                <a:gd name="connsiteY4" fmla="*/ 576433 h 640481"/>
                <a:gd name="connsiteX5" fmla="*/ 1735960 w 1800008"/>
                <a:gd name="connsiteY5" fmla="*/ 640481 h 640481"/>
                <a:gd name="connsiteX6" fmla="*/ 64048 w 1800008"/>
                <a:gd name="connsiteY6" fmla="*/ 640481 h 640481"/>
                <a:gd name="connsiteX7" fmla="*/ 0 w 1800008"/>
                <a:gd name="connsiteY7" fmla="*/ 576433 h 640481"/>
                <a:gd name="connsiteX8" fmla="*/ 0 w 1800008"/>
                <a:gd name="connsiteY8" fmla="*/ 64048 h 6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008" h="640481">
                  <a:moveTo>
                    <a:pt x="0" y="64048"/>
                  </a:moveTo>
                  <a:cubicBezTo>
                    <a:pt x="0" y="28675"/>
                    <a:pt x="28675" y="0"/>
                    <a:pt x="64048" y="0"/>
                  </a:cubicBezTo>
                  <a:lnTo>
                    <a:pt x="1735960" y="0"/>
                  </a:lnTo>
                  <a:cubicBezTo>
                    <a:pt x="1771333" y="0"/>
                    <a:pt x="1800008" y="28675"/>
                    <a:pt x="1800008" y="64048"/>
                  </a:cubicBezTo>
                  <a:lnTo>
                    <a:pt x="1800008" y="576433"/>
                  </a:lnTo>
                  <a:cubicBezTo>
                    <a:pt x="1800008" y="611806"/>
                    <a:pt x="1771333" y="640481"/>
                    <a:pt x="1735960" y="640481"/>
                  </a:cubicBezTo>
                  <a:lnTo>
                    <a:pt x="64048" y="640481"/>
                  </a:lnTo>
                  <a:cubicBezTo>
                    <a:pt x="28675" y="640481"/>
                    <a:pt x="0" y="611806"/>
                    <a:pt x="0" y="576433"/>
                  </a:cubicBezTo>
                  <a:lnTo>
                    <a:pt x="0" y="64048"/>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89" tIns="30189" rIns="30189" bIns="30189" spcCol="1270" anchor="ct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n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照度</a:t>
              </a:r>
            </a:p>
          </p:txBody>
        </p:sp>
        <p:sp>
          <p:nvSpPr>
            <p:cNvPr id="67" name="フリーフォーム: 図形 20">
              <a:extLst>
                <a:ext uri="{FF2B5EF4-FFF2-40B4-BE49-F238E27FC236}">
                  <a16:creationId xmlns:a16="http://schemas.microsoft.com/office/drawing/2014/main" id="{94992EE7-E00F-4A1C-A130-A879D76AB9E3}"/>
                </a:ext>
              </a:extLst>
            </p:cNvPr>
            <p:cNvSpPr/>
            <p:nvPr/>
          </p:nvSpPr>
          <p:spPr bwMode="auto">
            <a:xfrm>
              <a:off x="5330428" y="5534025"/>
              <a:ext cx="2034876" cy="542925"/>
            </a:xfrm>
            <a:custGeom>
              <a:avLst/>
              <a:gdLst>
                <a:gd name="connsiteX0" fmla="*/ 0 w 1800008"/>
                <a:gd name="connsiteY0" fmla="*/ 64048 h 640481"/>
                <a:gd name="connsiteX1" fmla="*/ 64048 w 1800008"/>
                <a:gd name="connsiteY1" fmla="*/ 0 h 640481"/>
                <a:gd name="connsiteX2" fmla="*/ 1735960 w 1800008"/>
                <a:gd name="connsiteY2" fmla="*/ 0 h 640481"/>
                <a:gd name="connsiteX3" fmla="*/ 1800008 w 1800008"/>
                <a:gd name="connsiteY3" fmla="*/ 64048 h 640481"/>
                <a:gd name="connsiteX4" fmla="*/ 1800008 w 1800008"/>
                <a:gd name="connsiteY4" fmla="*/ 576433 h 640481"/>
                <a:gd name="connsiteX5" fmla="*/ 1735960 w 1800008"/>
                <a:gd name="connsiteY5" fmla="*/ 640481 h 640481"/>
                <a:gd name="connsiteX6" fmla="*/ 64048 w 1800008"/>
                <a:gd name="connsiteY6" fmla="*/ 640481 h 640481"/>
                <a:gd name="connsiteX7" fmla="*/ 0 w 1800008"/>
                <a:gd name="connsiteY7" fmla="*/ 576433 h 640481"/>
                <a:gd name="connsiteX8" fmla="*/ 0 w 1800008"/>
                <a:gd name="connsiteY8" fmla="*/ 64048 h 6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008" h="640481">
                  <a:moveTo>
                    <a:pt x="0" y="64048"/>
                  </a:moveTo>
                  <a:cubicBezTo>
                    <a:pt x="0" y="28675"/>
                    <a:pt x="28675" y="0"/>
                    <a:pt x="64048" y="0"/>
                  </a:cubicBezTo>
                  <a:lnTo>
                    <a:pt x="1735960" y="0"/>
                  </a:lnTo>
                  <a:cubicBezTo>
                    <a:pt x="1771333" y="0"/>
                    <a:pt x="1800008" y="28675"/>
                    <a:pt x="1800008" y="64048"/>
                  </a:cubicBezTo>
                  <a:lnTo>
                    <a:pt x="1800008" y="576433"/>
                  </a:lnTo>
                  <a:cubicBezTo>
                    <a:pt x="1800008" y="611806"/>
                    <a:pt x="1771333" y="640481"/>
                    <a:pt x="1735960" y="640481"/>
                  </a:cubicBezTo>
                  <a:lnTo>
                    <a:pt x="64048" y="640481"/>
                  </a:lnTo>
                  <a:cubicBezTo>
                    <a:pt x="28675" y="640481"/>
                    <a:pt x="0" y="611806"/>
                    <a:pt x="0" y="576433"/>
                  </a:cubicBezTo>
                  <a:lnTo>
                    <a:pt x="0" y="64048"/>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89" tIns="30189" rIns="30189" bIns="30189" spcCol="1270" anchor="ct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o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周辺施設</a:t>
              </a:r>
            </a:p>
          </p:txBody>
        </p:sp>
        <p:sp>
          <p:nvSpPr>
            <p:cNvPr id="68" name="フリーフォーム: 図形 22">
              <a:extLst>
                <a:ext uri="{FF2B5EF4-FFF2-40B4-BE49-F238E27FC236}">
                  <a16:creationId xmlns:a16="http://schemas.microsoft.com/office/drawing/2014/main" id="{DC2AF29D-B96B-4222-93DE-C5C867AA0311}"/>
                </a:ext>
              </a:extLst>
            </p:cNvPr>
            <p:cNvSpPr/>
            <p:nvPr/>
          </p:nvSpPr>
          <p:spPr bwMode="auto">
            <a:xfrm>
              <a:off x="5330428" y="6159500"/>
              <a:ext cx="2034876" cy="542925"/>
            </a:xfrm>
            <a:custGeom>
              <a:avLst/>
              <a:gdLst>
                <a:gd name="connsiteX0" fmla="*/ 0 w 1800008"/>
                <a:gd name="connsiteY0" fmla="*/ 64048 h 640481"/>
                <a:gd name="connsiteX1" fmla="*/ 64048 w 1800008"/>
                <a:gd name="connsiteY1" fmla="*/ 0 h 640481"/>
                <a:gd name="connsiteX2" fmla="*/ 1735960 w 1800008"/>
                <a:gd name="connsiteY2" fmla="*/ 0 h 640481"/>
                <a:gd name="connsiteX3" fmla="*/ 1800008 w 1800008"/>
                <a:gd name="connsiteY3" fmla="*/ 64048 h 640481"/>
                <a:gd name="connsiteX4" fmla="*/ 1800008 w 1800008"/>
                <a:gd name="connsiteY4" fmla="*/ 576433 h 640481"/>
                <a:gd name="connsiteX5" fmla="*/ 1735960 w 1800008"/>
                <a:gd name="connsiteY5" fmla="*/ 640481 h 640481"/>
                <a:gd name="connsiteX6" fmla="*/ 64048 w 1800008"/>
                <a:gd name="connsiteY6" fmla="*/ 640481 h 640481"/>
                <a:gd name="connsiteX7" fmla="*/ 0 w 1800008"/>
                <a:gd name="connsiteY7" fmla="*/ 576433 h 640481"/>
                <a:gd name="connsiteX8" fmla="*/ 0 w 1800008"/>
                <a:gd name="connsiteY8" fmla="*/ 64048 h 6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008" h="640481">
                  <a:moveTo>
                    <a:pt x="0" y="64048"/>
                  </a:moveTo>
                  <a:cubicBezTo>
                    <a:pt x="0" y="28675"/>
                    <a:pt x="28675" y="0"/>
                    <a:pt x="64048" y="0"/>
                  </a:cubicBezTo>
                  <a:lnTo>
                    <a:pt x="1735960" y="0"/>
                  </a:lnTo>
                  <a:cubicBezTo>
                    <a:pt x="1771333" y="0"/>
                    <a:pt x="1800008" y="28675"/>
                    <a:pt x="1800008" y="64048"/>
                  </a:cubicBezTo>
                  <a:lnTo>
                    <a:pt x="1800008" y="576433"/>
                  </a:lnTo>
                  <a:cubicBezTo>
                    <a:pt x="1800008" y="611806"/>
                    <a:pt x="1771333" y="640481"/>
                    <a:pt x="1735960" y="640481"/>
                  </a:cubicBezTo>
                  <a:lnTo>
                    <a:pt x="64048" y="640481"/>
                  </a:lnTo>
                  <a:cubicBezTo>
                    <a:pt x="28675" y="640481"/>
                    <a:pt x="0" y="611806"/>
                    <a:pt x="0" y="576433"/>
                  </a:cubicBezTo>
                  <a:lnTo>
                    <a:pt x="0" y="64048"/>
                  </a:lnTo>
                  <a:close/>
                </a:path>
              </a:pathLst>
            </a:cu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89" tIns="30189" rIns="30189" bIns="30189" spcCol="1270" anchor="ct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p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景観</a:t>
              </a:r>
            </a:p>
          </p:txBody>
        </p:sp>
        <p:sp>
          <p:nvSpPr>
            <p:cNvPr id="49" name="フリーフォーム: 図形 23">
              <a:extLst>
                <a:ext uri="{FF2B5EF4-FFF2-40B4-BE49-F238E27FC236}">
                  <a16:creationId xmlns:a16="http://schemas.microsoft.com/office/drawing/2014/main" id="{5CDB3A5B-9C58-4903-8CC7-37AB2C8BF129}"/>
                </a:ext>
              </a:extLst>
            </p:cNvPr>
            <p:cNvSpPr/>
            <p:nvPr/>
          </p:nvSpPr>
          <p:spPr bwMode="auto">
            <a:xfrm>
              <a:off x="1581999" y="4171156"/>
              <a:ext cx="2443302" cy="1009650"/>
            </a:xfrm>
            <a:custGeom>
              <a:avLst/>
              <a:gdLst>
                <a:gd name="connsiteX0" fmla="*/ 0 w 1704960"/>
                <a:gd name="connsiteY0" fmla="*/ 64048 h 640481"/>
                <a:gd name="connsiteX1" fmla="*/ 64048 w 1704960"/>
                <a:gd name="connsiteY1" fmla="*/ 0 h 640481"/>
                <a:gd name="connsiteX2" fmla="*/ 1640912 w 1704960"/>
                <a:gd name="connsiteY2" fmla="*/ 0 h 640481"/>
                <a:gd name="connsiteX3" fmla="*/ 1704960 w 1704960"/>
                <a:gd name="connsiteY3" fmla="*/ 64048 h 640481"/>
                <a:gd name="connsiteX4" fmla="*/ 1704960 w 1704960"/>
                <a:gd name="connsiteY4" fmla="*/ 576433 h 640481"/>
                <a:gd name="connsiteX5" fmla="*/ 1640912 w 1704960"/>
                <a:gd name="connsiteY5" fmla="*/ 640481 h 640481"/>
                <a:gd name="connsiteX6" fmla="*/ 64048 w 1704960"/>
                <a:gd name="connsiteY6" fmla="*/ 640481 h 640481"/>
                <a:gd name="connsiteX7" fmla="*/ 0 w 1704960"/>
                <a:gd name="connsiteY7" fmla="*/ 576433 h 640481"/>
                <a:gd name="connsiteX8" fmla="*/ 0 w 1704960"/>
                <a:gd name="connsiteY8" fmla="*/ 64048 h 6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60" h="640481">
                  <a:moveTo>
                    <a:pt x="0" y="64048"/>
                  </a:moveTo>
                  <a:cubicBezTo>
                    <a:pt x="0" y="28675"/>
                    <a:pt x="28675" y="0"/>
                    <a:pt x="64048" y="0"/>
                  </a:cubicBezTo>
                  <a:lnTo>
                    <a:pt x="1640912" y="0"/>
                  </a:lnTo>
                  <a:cubicBezTo>
                    <a:pt x="1676285" y="0"/>
                    <a:pt x="1704960" y="28675"/>
                    <a:pt x="1704960" y="64048"/>
                  </a:cubicBezTo>
                  <a:lnTo>
                    <a:pt x="1704960" y="576433"/>
                  </a:lnTo>
                  <a:cubicBezTo>
                    <a:pt x="1704960" y="611806"/>
                    <a:pt x="1676285" y="640481"/>
                    <a:pt x="1640912" y="640481"/>
                  </a:cubicBezTo>
                  <a:lnTo>
                    <a:pt x="64048" y="640481"/>
                  </a:lnTo>
                  <a:cubicBezTo>
                    <a:pt x="28675" y="640481"/>
                    <a:pt x="0" y="611806"/>
                    <a:pt x="0" y="576433"/>
                  </a:cubicBezTo>
                  <a:lnTo>
                    <a:pt x="0" y="64048"/>
                  </a:lnTo>
                  <a:close/>
                </a:path>
              </a:pathLst>
            </a:custGeom>
            <a:solidFill>
              <a:srgbClr val="FF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0189" tIns="30189" rIns="30189" bIns="30189" spcCol="1270" anchor="ct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Ⅱ- </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② 社会にとっての</a:t>
              </a: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24</a:t>
              </a: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時間営業の周辺環境への影響</a:t>
              </a:r>
            </a:p>
          </p:txBody>
        </p:sp>
        <p:cxnSp>
          <p:nvCxnSpPr>
            <p:cNvPr id="4" name="直線コネクタ 3"/>
            <p:cNvCxnSpPr/>
            <p:nvPr/>
          </p:nvCxnSpPr>
          <p:spPr>
            <a:xfrm flipV="1">
              <a:off x="4134052" y="1278731"/>
              <a:ext cx="1196376" cy="1456532"/>
            </a:xfrm>
            <a:prstGeom prst="line">
              <a:avLst/>
            </a:prstGeom>
          </p:spPr>
          <p:style>
            <a:lnRef idx="1">
              <a:schemeClr val="dk1"/>
            </a:lnRef>
            <a:fillRef idx="0">
              <a:schemeClr val="dk1"/>
            </a:fillRef>
            <a:effectRef idx="0">
              <a:schemeClr val="dk1"/>
            </a:effectRef>
            <a:fontRef idx="minor">
              <a:schemeClr val="tx1"/>
            </a:fontRef>
          </p:style>
        </p:cxnSp>
        <p:cxnSp>
          <p:nvCxnSpPr>
            <p:cNvPr id="6" name="直線コネクタ 5"/>
            <p:cNvCxnSpPr/>
            <p:nvPr/>
          </p:nvCxnSpPr>
          <p:spPr>
            <a:xfrm flipV="1">
              <a:off x="4129219" y="2031080"/>
              <a:ext cx="1201209" cy="686991"/>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flipV="1">
              <a:off x="4126802" y="2583855"/>
              <a:ext cx="1203626" cy="117276"/>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4134052" y="2701131"/>
              <a:ext cx="1196376" cy="541536"/>
            </a:xfrm>
            <a:prstGeom prst="line">
              <a:avLst/>
            </a:prstGeom>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4134052" y="2690452"/>
              <a:ext cx="1196376" cy="1146806"/>
            </a:xfrm>
            <a:prstGeom prst="line">
              <a:avLst/>
            </a:prstGeom>
          </p:spPr>
          <p:style>
            <a:lnRef idx="1">
              <a:schemeClr val="dk1"/>
            </a:lnRef>
            <a:fillRef idx="0">
              <a:schemeClr val="dk1"/>
            </a:fillRef>
            <a:effectRef idx="0">
              <a:schemeClr val="dk1"/>
            </a:effectRef>
            <a:fontRef idx="minor">
              <a:schemeClr val="tx1"/>
            </a:fontRef>
          </p:style>
        </p:cxnSp>
        <p:cxnSp>
          <p:nvCxnSpPr>
            <p:cNvPr id="18433" name="直線コネクタ 18432"/>
            <p:cNvCxnSpPr/>
            <p:nvPr/>
          </p:nvCxnSpPr>
          <p:spPr>
            <a:xfrm>
              <a:off x="4126802" y="2701131"/>
              <a:ext cx="1203626" cy="17232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39" name="直線コネクタ 18438"/>
            <p:cNvCxnSpPr/>
            <p:nvPr/>
          </p:nvCxnSpPr>
          <p:spPr>
            <a:xfrm>
              <a:off x="4125594" y="2718071"/>
              <a:ext cx="1204834" cy="2367496"/>
            </a:xfrm>
            <a:prstGeom prst="line">
              <a:avLst/>
            </a:prstGeom>
          </p:spPr>
          <p:style>
            <a:lnRef idx="1">
              <a:schemeClr val="dk1"/>
            </a:lnRef>
            <a:fillRef idx="0">
              <a:schemeClr val="dk1"/>
            </a:fillRef>
            <a:effectRef idx="0">
              <a:schemeClr val="dk1"/>
            </a:effectRef>
            <a:fontRef idx="minor">
              <a:schemeClr val="tx1"/>
            </a:fontRef>
          </p:style>
        </p:cxnSp>
        <p:cxnSp>
          <p:nvCxnSpPr>
            <p:cNvPr id="18443" name="直線コネクタ 18442"/>
            <p:cNvCxnSpPr/>
            <p:nvPr/>
          </p:nvCxnSpPr>
          <p:spPr>
            <a:xfrm>
              <a:off x="4134052" y="2680493"/>
              <a:ext cx="1196376" cy="3657677"/>
            </a:xfrm>
            <a:prstGeom prst="line">
              <a:avLst/>
            </a:prstGeom>
          </p:spPr>
          <p:style>
            <a:lnRef idx="1">
              <a:schemeClr val="dk1"/>
            </a:lnRef>
            <a:fillRef idx="0">
              <a:schemeClr val="dk1"/>
            </a:fillRef>
            <a:effectRef idx="0">
              <a:schemeClr val="dk1"/>
            </a:effectRef>
            <a:fontRef idx="minor">
              <a:schemeClr val="tx1"/>
            </a:fontRef>
          </p:style>
        </p:cxnSp>
        <p:cxnSp>
          <p:nvCxnSpPr>
            <p:cNvPr id="18445" name="直線コネクタ 18444"/>
            <p:cNvCxnSpPr/>
            <p:nvPr/>
          </p:nvCxnSpPr>
          <p:spPr>
            <a:xfrm flipV="1">
              <a:off x="4025301" y="1572352"/>
              <a:ext cx="1305127" cy="3028473"/>
            </a:xfrm>
            <a:prstGeom prst="line">
              <a:avLst/>
            </a:prstGeom>
          </p:spPr>
          <p:style>
            <a:lnRef idx="1">
              <a:schemeClr val="dk1"/>
            </a:lnRef>
            <a:fillRef idx="0">
              <a:schemeClr val="dk1"/>
            </a:fillRef>
            <a:effectRef idx="0">
              <a:schemeClr val="dk1"/>
            </a:effectRef>
            <a:fontRef idx="minor">
              <a:schemeClr val="tx1"/>
            </a:fontRef>
          </p:style>
        </p:cxnSp>
        <p:cxnSp>
          <p:nvCxnSpPr>
            <p:cNvPr id="18448" name="直線コネクタ 18447"/>
            <p:cNvCxnSpPr/>
            <p:nvPr/>
          </p:nvCxnSpPr>
          <p:spPr>
            <a:xfrm flipV="1">
              <a:off x="4025301" y="2157769"/>
              <a:ext cx="1305127" cy="2439176"/>
            </a:xfrm>
            <a:prstGeom prst="line">
              <a:avLst/>
            </a:prstGeom>
          </p:spPr>
          <p:style>
            <a:lnRef idx="1">
              <a:schemeClr val="dk1"/>
            </a:lnRef>
            <a:fillRef idx="0">
              <a:schemeClr val="dk1"/>
            </a:fillRef>
            <a:effectRef idx="0">
              <a:schemeClr val="dk1"/>
            </a:effectRef>
            <a:fontRef idx="minor">
              <a:schemeClr val="tx1"/>
            </a:fontRef>
          </p:style>
        </p:cxnSp>
        <p:cxnSp>
          <p:nvCxnSpPr>
            <p:cNvPr id="18450" name="直線コネクタ 18449"/>
            <p:cNvCxnSpPr/>
            <p:nvPr/>
          </p:nvCxnSpPr>
          <p:spPr>
            <a:xfrm flipV="1">
              <a:off x="4025301" y="2762882"/>
              <a:ext cx="1305127" cy="1830552"/>
            </a:xfrm>
            <a:prstGeom prst="line">
              <a:avLst/>
            </a:prstGeom>
          </p:spPr>
          <p:style>
            <a:lnRef idx="1">
              <a:schemeClr val="dk1"/>
            </a:lnRef>
            <a:fillRef idx="0">
              <a:schemeClr val="dk1"/>
            </a:fillRef>
            <a:effectRef idx="0">
              <a:schemeClr val="dk1"/>
            </a:effectRef>
            <a:fontRef idx="minor">
              <a:schemeClr val="tx1"/>
            </a:fontRef>
          </p:style>
        </p:cxnSp>
        <p:cxnSp>
          <p:nvCxnSpPr>
            <p:cNvPr id="18452" name="直線コネクタ 18451"/>
            <p:cNvCxnSpPr/>
            <p:nvPr/>
          </p:nvCxnSpPr>
          <p:spPr>
            <a:xfrm flipV="1">
              <a:off x="4025301" y="3484767"/>
              <a:ext cx="1295460" cy="1102219"/>
            </a:xfrm>
            <a:prstGeom prst="line">
              <a:avLst/>
            </a:prstGeom>
          </p:spPr>
          <p:style>
            <a:lnRef idx="1">
              <a:schemeClr val="dk1"/>
            </a:lnRef>
            <a:fillRef idx="0">
              <a:schemeClr val="dk1"/>
            </a:fillRef>
            <a:effectRef idx="0">
              <a:schemeClr val="dk1"/>
            </a:effectRef>
            <a:fontRef idx="minor">
              <a:schemeClr val="tx1"/>
            </a:fontRef>
          </p:style>
        </p:cxnSp>
        <p:cxnSp>
          <p:nvCxnSpPr>
            <p:cNvPr id="18454" name="直線コネクタ 18453"/>
            <p:cNvCxnSpPr/>
            <p:nvPr/>
          </p:nvCxnSpPr>
          <p:spPr>
            <a:xfrm flipV="1">
              <a:off x="4032551" y="3940932"/>
              <a:ext cx="1305127" cy="621002"/>
            </a:xfrm>
            <a:prstGeom prst="line">
              <a:avLst/>
            </a:prstGeom>
          </p:spPr>
          <p:style>
            <a:lnRef idx="1">
              <a:schemeClr val="dk1"/>
            </a:lnRef>
            <a:fillRef idx="0">
              <a:schemeClr val="dk1"/>
            </a:fillRef>
            <a:effectRef idx="0">
              <a:schemeClr val="dk1"/>
            </a:effectRef>
            <a:fontRef idx="minor">
              <a:schemeClr val="tx1"/>
            </a:fontRef>
          </p:style>
        </p:cxnSp>
        <p:cxnSp>
          <p:nvCxnSpPr>
            <p:cNvPr id="18456" name="直線コネクタ 18455"/>
            <p:cNvCxnSpPr/>
            <p:nvPr/>
          </p:nvCxnSpPr>
          <p:spPr>
            <a:xfrm>
              <a:off x="4015634" y="4572924"/>
              <a:ext cx="1324461" cy="34700"/>
            </a:xfrm>
            <a:prstGeom prst="line">
              <a:avLst/>
            </a:prstGeom>
          </p:spPr>
          <p:style>
            <a:lnRef idx="1">
              <a:schemeClr val="dk1"/>
            </a:lnRef>
            <a:fillRef idx="0">
              <a:schemeClr val="dk1"/>
            </a:fillRef>
            <a:effectRef idx="0">
              <a:schemeClr val="dk1"/>
            </a:effectRef>
            <a:fontRef idx="minor">
              <a:schemeClr val="tx1"/>
            </a:fontRef>
          </p:style>
        </p:cxnSp>
        <p:cxnSp>
          <p:nvCxnSpPr>
            <p:cNvPr id="18458" name="直線コネクタ 18457"/>
            <p:cNvCxnSpPr/>
            <p:nvPr/>
          </p:nvCxnSpPr>
          <p:spPr>
            <a:xfrm>
              <a:off x="4025301" y="4543695"/>
              <a:ext cx="1312377" cy="704628"/>
            </a:xfrm>
            <a:prstGeom prst="line">
              <a:avLst/>
            </a:prstGeom>
          </p:spPr>
          <p:style>
            <a:lnRef idx="1">
              <a:schemeClr val="dk1"/>
            </a:lnRef>
            <a:fillRef idx="0">
              <a:schemeClr val="dk1"/>
            </a:fillRef>
            <a:effectRef idx="0">
              <a:schemeClr val="dk1"/>
            </a:effectRef>
            <a:fontRef idx="minor">
              <a:schemeClr val="tx1"/>
            </a:fontRef>
          </p:style>
        </p:cxnSp>
        <p:cxnSp>
          <p:nvCxnSpPr>
            <p:cNvPr id="18460" name="直線コネクタ 18459"/>
            <p:cNvCxnSpPr/>
            <p:nvPr/>
          </p:nvCxnSpPr>
          <p:spPr>
            <a:xfrm>
              <a:off x="4015634" y="4543330"/>
              <a:ext cx="1334128" cy="1308209"/>
            </a:xfrm>
            <a:prstGeom prst="line">
              <a:avLst/>
            </a:prstGeom>
          </p:spPr>
          <p:style>
            <a:lnRef idx="1">
              <a:schemeClr val="dk1"/>
            </a:lnRef>
            <a:fillRef idx="0">
              <a:schemeClr val="dk1"/>
            </a:fillRef>
            <a:effectRef idx="0">
              <a:schemeClr val="dk1"/>
            </a:effectRef>
            <a:fontRef idx="minor">
              <a:schemeClr val="tx1"/>
            </a:fontRef>
          </p:style>
        </p:cxnSp>
        <p:cxnSp>
          <p:nvCxnSpPr>
            <p:cNvPr id="18462" name="直線コネクタ 18461"/>
            <p:cNvCxnSpPr/>
            <p:nvPr/>
          </p:nvCxnSpPr>
          <p:spPr>
            <a:xfrm>
              <a:off x="4030134" y="4586986"/>
              <a:ext cx="1326878" cy="1896364"/>
            </a:xfrm>
            <a:prstGeom prst="line">
              <a:avLst/>
            </a:prstGeom>
          </p:spPr>
          <p:style>
            <a:lnRef idx="1">
              <a:schemeClr val="dk1"/>
            </a:lnRef>
            <a:fillRef idx="0">
              <a:schemeClr val="dk1"/>
            </a:fillRef>
            <a:effectRef idx="0">
              <a:schemeClr val="dk1"/>
            </a:effectRef>
            <a:fontRef idx="minor">
              <a:schemeClr val="tx1"/>
            </a:fontRef>
          </p:style>
        </p:cxnSp>
        <p:cxnSp>
          <p:nvCxnSpPr>
            <p:cNvPr id="18464" name="直線コネクタ 18463"/>
            <p:cNvCxnSpPr>
              <a:stCxn id="67" idx="0"/>
            </p:cNvCxnSpPr>
            <p:nvPr/>
          </p:nvCxnSpPr>
          <p:spPr>
            <a:xfrm flipH="1" flipV="1">
              <a:off x="4134052" y="2690452"/>
              <a:ext cx="1196376" cy="2897865"/>
            </a:xfrm>
            <a:prstGeom prst="line">
              <a:avLst/>
            </a:prstGeom>
          </p:spPr>
          <p:style>
            <a:lnRef idx="1">
              <a:schemeClr val="dk1"/>
            </a:lnRef>
            <a:fillRef idx="0">
              <a:schemeClr val="dk1"/>
            </a:fillRef>
            <a:effectRef idx="0">
              <a:schemeClr val="dk1"/>
            </a:effectRef>
            <a:fontRef idx="minor">
              <a:schemeClr val="tx1"/>
            </a:fontRef>
          </p:style>
        </p:cxnSp>
      </p:grpSp>
      <p:sp>
        <p:nvSpPr>
          <p:cNvPr id="106" name="テキスト ボックス 105"/>
          <p:cNvSpPr txBox="1"/>
          <p:nvPr/>
        </p:nvSpPr>
        <p:spPr>
          <a:xfrm>
            <a:off x="395288" y="1151053"/>
            <a:ext cx="2262361" cy="707886"/>
          </a:xfrm>
          <a:prstGeom prst="rect">
            <a:avLst/>
          </a:prstGeom>
          <a:noFill/>
        </p:spPr>
        <p:txBody>
          <a:bodyPr wrap="square" rtlCol="0">
            <a:spAutoFit/>
          </a:bodyPr>
          <a:lstStyle/>
          <a:p>
            <a:r>
              <a:rPr kumimoji="1" lang="ja-JP" altLang="en-US" sz="4000" dirty="0"/>
              <a:t>仮説</a:t>
            </a:r>
            <a:r>
              <a:rPr kumimoji="1" lang="en-US" altLang="ja-JP" sz="4000" dirty="0"/>
              <a:t>1-2</a:t>
            </a:r>
            <a:endParaRPr kumimoji="1" lang="ja-JP" altLang="en-US" sz="4000" dirty="0"/>
          </a:p>
        </p:txBody>
      </p:sp>
    </p:spTree>
    <p:extLst>
      <p:ext uri="{BB962C8B-B14F-4D97-AF65-F5344CB8AC3E}">
        <p14:creationId xmlns:p14="http://schemas.microsoft.com/office/powerpoint/2010/main" val="2723340764"/>
      </p:ext>
    </p:extLst>
  </p:cSld>
  <p:clrMapOvr>
    <a:masterClrMapping/>
  </p:clrMapOvr>
  <p:transition spd="slow" advTm="8979"/>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
          <p:cNvGrpSpPr>
            <a:grpSpLocks/>
          </p:cNvGrpSpPr>
          <p:nvPr/>
        </p:nvGrpSpPr>
        <p:grpSpPr bwMode="auto">
          <a:xfrm>
            <a:off x="0" y="-26988"/>
            <a:ext cx="9180513" cy="981076"/>
            <a:chOff x="0" y="0"/>
            <a:chExt cx="5760" cy="618"/>
          </a:xfrm>
        </p:grpSpPr>
        <p:sp>
          <p:nvSpPr>
            <p:cNvPr id="32"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33"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grpSp>
      <p:sp>
        <p:nvSpPr>
          <p:cNvPr id="34"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r>
              <a:rPr lang="ja-JP" altLang="en-US" sz="4000" kern="0" dirty="0">
                <a:solidFill>
                  <a:schemeClr val="bg1"/>
                </a:solidFill>
              </a:rPr>
              <a:t>背景</a:t>
            </a:r>
            <a:r>
              <a:rPr lang="ja-JP" altLang="en-US" sz="4000" kern="0" dirty="0" smtClean="0">
                <a:solidFill>
                  <a:schemeClr val="bg1"/>
                </a:solidFill>
              </a:rPr>
              <a:t>　</a:t>
            </a:r>
            <a:r>
              <a:rPr lang="ja-JP" altLang="en-US" sz="2800" kern="0" dirty="0" smtClean="0">
                <a:solidFill>
                  <a:schemeClr val="bg1"/>
                </a:solidFill>
              </a:rPr>
              <a:t>犯罪の誘発</a:t>
            </a:r>
            <a:endParaRPr lang="ja-JP" altLang="en-US" sz="3200" kern="0" dirty="0">
              <a:solidFill>
                <a:schemeClr val="bg1"/>
              </a:solidFill>
            </a:endParaRPr>
          </a:p>
        </p:txBody>
      </p:sp>
      <p:sp>
        <p:nvSpPr>
          <p:cNvPr id="15" name="テキスト ボックス 14"/>
          <p:cNvSpPr txBox="1"/>
          <p:nvPr/>
        </p:nvSpPr>
        <p:spPr>
          <a:xfrm>
            <a:off x="541904" y="1323420"/>
            <a:ext cx="8134552" cy="1200329"/>
          </a:xfrm>
          <a:prstGeom prst="rect">
            <a:avLst/>
          </a:prstGeom>
          <a:noFill/>
        </p:spPr>
        <p:txBody>
          <a:bodyPr wrap="square" rtlCol="0">
            <a:spAutoFit/>
          </a:bodyPr>
          <a:lstStyle/>
          <a:p>
            <a:r>
              <a:rPr kumimoji="1" lang="ja-JP" altLang="en-US" sz="3600" dirty="0" smtClean="0"/>
              <a:t>コンビニ強盗は午前</a:t>
            </a:r>
            <a:r>
              <a:rPr lang="en-US" altLang="ja-JP" sz="3600" dirty="0"/>
              <a:t>1</a:t>
            </a:r>
            <a:r>
              <a:rPr kumimoji="1" lang="ja-JP" altLang="en-US" sz="3600" dirty="0" smtClean="0"/>
              <a:t>時～</a:t>
            </a:r>
            <a:r>
              <a:rPr lang="en-US" altLang="ja-JP" sz="3600" dirty="0"/>
              <a:t>6</a:t>
            </a:r>
            <a:r>
              <a:rPr kumimoji="1" lang="ja-JP" altLang="en-US" sz="3600" dirty="0" smtClean="0"/>
              <a:t>時の</a:t>
            </a:r>
            <a:r>
              <a:rPr lang="en-US" altLang="ja-JP" sz="3600" dirty="0"/>
              <a:t>5</a:t>
            </a:r>
            <a:r>
              <a:rPr kumimoji="1" lang="ja-JP" altLang="en-US" sz="3600" dirty="0" smtClean="0"/>
              <a:t>時間に全体の</a:t>
            </a:r>
            <a:r>
              <a:rPr lang="en-US" altLang="ja-JP" sz="3600" dirty="0" smtClean="0"/>
              <a:t>81.6</a:t>
            </a:r>
            <a:r>
              <a:rPr kumimoji="1" lang="en-US" altLang="ja-JP" sz="3600" dirty="0" smtClean="0"/>
              <a:t>%</a:t>
            </a:r>
            <a:r>
              <a:rPr kumimoji="1" lang="ja-JP" altLang="en-US" sz="3600" dirty="0" smtClean="0"/>
              <a:t>が集中</a:t>
            </a:r>
            <a:r>
              <a:rPr kumimoji="1" lang="en-US" altLang="ja-JP" sz="2800" dirty="0" smtClean="0"/>
              <a:t>[7]</a:t>
            </a:r>
            <a:endParaRPr kumimoji="1" lang="ja-JP" altLang="en-US" dirty="0"/>
          </a:p>
        </p:txBody>
      </p:sp>
      <p:grpSp>
        <p:nvGrpSpPr>
          <p:cNvPr id="3" name="グループ化 2"/>
          <p:cNvGrpSpPr/>
          <p:nvPr/>
        </p:nvGrpSpPr>
        <p:grpSpPr>
          <a:xfrm>
            <a:off x="755576" y="2416620"/>
            <a:ext cx="7086600" cy="4376107"/>
            <a:chOff x="755576" y="2416620"/>
            <a:chExt cx="7086600" cy="4376107"/>
          </a:xfrm>
        </p:grpSpPr>
        <p:sp>
          <p:nvSpPr>
            <p:cNvPr id="20" name="テキスト ボックス 19"/>
            <p:cNvSpPr txBox="1"/>
            <p:nvPr/>
          </p:nvSpPr>
          <p:spPr>
            <a:xfrm>
              <a:off x="1547664" y="5869397"/>
              <a:ext cx="2302103" cy="923330"/>
            </a:xfrm>
            <a:prstGeom prst="rect">
              <a:avLst/>
            </a:prstGeom>
            <a:noFill/>
          </p:spPr>
          <p:txBody>
            <a:bodyPr wrap="square" rtlCol="0">
              <a:spAutoFit/>
            </a:bodyPr>
            <a:lstStyle/>
            <a:p>
              <a:r>
                <a:rPr lang="en-US" altLang="ja-JP" sz="5400" dirty="0">
                  <a:solidFill>
                    <a:srgbClr val="FF9900"/>
                  </a:solidFill>
                </a:rPr>
                <a:t>8</a:t>
              </a:r>
              <a:r>
                <a:rPr lang="en-US" altLang="ja-JP" sz="5400" dirty="0" smtClean="0">
                  <a:solidFill>
                    <a:srgbClr val="FF9900"/>
                  </a:solidFill>
                </a:rPr>
                <a:t>1.6</a:t>
              </a:r>
              <a:r>
                <a:rPr kumimoji="1" lang="ja-JP" altLang="en-US" sz="5400" dirty="0" smtClean="0">
                  <a:solidFill>
                    <a:srgbClr val="FF9900"/>
                  </a:solidFill>
                </a:rPr>
                <a:t>％</a:t>
              </a:r>
              <a:endParaRPr kumimoji="1" lang="ja-JP" altLang="en-US" sz="5400" dirty="0">
                <a:solidFill>
                  <a:srgbClr val="FF9900"/>
                </a:solidFill>
              </a:endParaRPr>
            </a:p>
          </p:txBody>
        </p:sp>
        <p:grpSp>
          <p:nvGrpSpPr>
            <p:cNvPr id="2" name="グループ化 1"/>
            <p:cNvGrpSpPr/>
            <p:nvPr/>
          </p:nvGrpSpPr>
          <p:grpSpPr>
            <a:xfrm>
              <a:off x="755576" y="2416620"/>
              <a:ext cx="7086600" cy="3619500"/>
              <a:chOff x="755576" y="2416620"/>
              <a:chExt cx="7086600" cy="3619500"/>
            </a:xfrm>
          </p:grpSpPr>
          <p:graphicFrame>
            <p:nvGraphicFramePr>
              <p:cNvPr id="21" name="グラフ 20"/>
              <p:cNvGraphicFramePr>
                <a:graphicFrameLocks/>
              </p:cNvGraphicFramePr>
              <p:nvPr>
                <p:extLst/>
              </p:nvPr>
            </p:nvGraphicFramePr>
            <p:xfrm>
              <a:off x="755576" y="2416620"/>
              <a:ext cx="7086600" cy="3619500"/>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1835696" y="3247433"/>
                <a:ext cx="1584176" cy="2788687"/>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grpSp>
      </p:grpSp>
      <p:sp>
        <p:nvSpPr>
          <p:cNvPr id="12" name="スライド番号プレースホルダー 2">
            <a:extLst>
              <a:ext uri="{FF2B5EF4-FFF2-40B4-BE49-F238E27FC236}">
                <a16:creationId xmlns:a16="http://schemas.microsoft.com/office/drawing/2014/main" id="{7B618935-2E2D-43A6-85FC-F2934400B72C}"/>
              </a:ext>
            </a:extLst>
          </p:cNvPr>
          <p:cNvSpPr>
            <a:spLocks noGrp="1"/>
          </p:cNvSpPr>
          <p:nvPr>
            <p:ph type="sldNum" sz="quarter" idx="12"/>
          </p:nvPr>
        </p:nvSpPr>
        <p:spPr>
          <a:xfrm>
            <a:off x="6843980" y="61569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ja-JP" dirty="0">
                <a:solidFill>
                  <a:srgbClr val="000000"/>
                </a:solidFill>
              </a:rPr>
              <a:t>6</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65905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
          <p:cNvGrpSpPr>
            <a:grpSpLocks/>
          </p:cNvGrpSpPr>
          <p:nvPr/>
        </p:nvGrpSpPr>
        <p:grpSpPr bwMode="auto">
          <a:xfrm>
            <a:off x="0" y="-26988"/>
            <a:ext cx="9180513" cy="981076"/>
            <a:chOff x="0" y="0"/>
            <a:chExt cx="5760" cy="618"/>
          </a:xfrm>
        </p:grpSpPr>
        <p:sp>
          <p:nvSpPr>
            <p:cNvPr id="32" name="Rectangle 3"/>
            <p:cNvSpPr>
              <a:spLocks noChangeArrowheads="1"/>
            </p:cNvSpPr>
            <p:nvPr/>
          </p:nvSpPr>
          <p:spPr bwMode="auto">
            <a:xfrm>
              <a:off x="0" y="0"/>
              <a:ext cx="5760" cy="618"/>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33" name="Rectangle 4"/>
            <p:cNvSpPr>
              <a:spLocks noChangeArrowheads="1"/>
            </p:cNvSpPr>
            <p:nvPr/>
          </p:nvSpPr>
          <p:spPr bwMode="auto">
            <a:xfrm>
              <a:off x="0" y="0"/>
              <a:ext cx="340" cy="618"/>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grpSp>
      <p:sp>
        <p:nvSpPr>
          <p:cNvPr id="34" name="タイトル 1"/>
          <p:cNvSpPr txBox="1">
            <a:spLocks/>
          </p:cNvSpPr>
          <p:nvPr/>
        </p:nvSpPr>
        <p:spPr bwMode="auto">
          <a:xfrm>
            <a:off x="541904" y="-26988"/>
            <a:ext cx="8638609" cy="98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r>
              <a:rPr lang="ja-JP" altLang="en-US" sz="4000" kern="0" dirty="0">
                <a:solidFill>
                  <a:schemeClr val="bg1"/>
                </a:solidFill>
              </a:rPr>
              <a:t>背景</a:t>
            </a:r>
            <a:r>
              <a:rPr lang="ja-JP" altLang="en-US" sz="4000" kern="0" dirty="0" smtClean="0">
                <a:solidFill>
                  <a:schemeClr val="bg1"/>
                </a:solidFill>
              </a:rPr>
              <a:t>　</a:t>
            </a:r>
            <a:r>
              <a:rPr lang="ja-JP" altLang="en-US" sz="2800" kern="0" dirty="0" smtClean="0">
                <a:solidFill>
                  <a:schemeClr val="bg1"/>
                </a:solidFill>
              </a:rPr>
              <a:t>深夜</a:t>
            </a:r>
            <a:r>
              <a:rPr lang="ja-JP" altLang="en-US" sz="2800" kern="0" dirty="0">
                <a:solidFill>
                  <a:schemeClr val="bg1"/>
                </a:solidFill>
              </a:rPr>
              <a:t>就業</a:t>
            </a:r>
            <a:endParaRPr lang="ja-JP" altLang="en-US" sz="3200" kern="0" dirty="0">
              <a:solidFill>
                <a:schemeClr val="bg1"/>
              </a:solidFill>
            </a:endParaRPr>
          </a:p>
        </p:txBody>
      </p:sp>
      <p:sp>
        <p:nvSpPr>
          <p:cNvPr id="15" name="テキスト ボックス 14"/>
          <p:cNvSpPr txBox="1"/>
          <p:nvPr/>
        </p:nvSpPr>
        <p:spPr>
          <a:xfrm>
            <a:off x="541904" y="1738569"/>
            <a:ext cx="8206561" cy="954107"/>
          </a:xfrm>
          <a:prstGeom prst="rect">
            <a:avLst/>
          </a:prstGeom>
          <a:noFill/>
        </p:spPr>
        <p:txBody>
          <a:bodyPr wrap="square" rtlCol="0">
            <a:spAutoFit/>
          </a:bodyPr>
          <a:lstStyle/>
          <a:p>
            <a:r>
              <a:rPr lang="ja-JP" altLang="ja-JP" sz="2800" dirty="0"/>
              <a:t>黒田・</a:t>
            </a:r>
            <a:r>
              <a:rPr lang="ja-JP" altLang="ja-JP" sz="2800" dirty="0" smtClean="0"/>
              <a:t>山本（</a:t>
            </a:r>
            <a:r>
              <a:rPr lang="en-US" altLang="ja-JP" sz="2800" dirty="0" smtClean="0"/>
              <a:t>2011</a:t>
            </a:r>
            <a:r>
              <a:rPr lang="ja-JP" altLang="ja-JP" sz="2800" dirty="0" smtClean="0"/>
              <a:t>）は</a:t>
            </a:r>
            <a:r>
              <a:rPr lang="ja-JP" altLang="ja-JP" sz="2800" dirty="0"/>
              <a:t>深夜や早朝の時間帯での就業率の上昇を背景とする</a:t>
            </a:r>
            <a:r>
              <a:rPr lang="ja-JP" altLang="ja-JP" sz="2800" dirty="0">
                <a:solidFill>
                  <a:srgbClr val="FF6600"/>
                </a:solidFill>
              </a:rPr>
              <a:t>過労</a:t>
            </a:r>
            <a:r>
              <a:rPr lang="ja-JP" altLang="ja-JP" sz="2800" dirty="0"/>
              <a:t>や</a:t>
            </a:r>
            <a:r>
              <a:rPr lang="ja-JP" altLang="ja-JP" sz="2800" dirty="0">
                <a:solidFill>
                  <a:srgbClr val="FF6600"/>
                </a:solidFill>
              </a:rPr>
              <a:t>ストレス</a:t>
            </a:r>
            <a:r>
              <a:rPr lang="ja-JP" altLang="ja-JP" sz="2800" dirty="0"/>
              <a:t>の問題を</a:t>
            </a:r>
            <a:r>
              <a:rPr lang="ja-JP" altLang="ja-JP" sz="2800" dirty="0" smtClean="0"/>
              <a:t>指摘</a:t>
            </a:r>
            <a:r>
              <a:rPr lang="en-US" altLang="ja-JP" sz="2000" dirty="0" smtClean="0"/>
              <a:t>[1]</a:t>
            </a:r>
            <a:endParaRPr lang="en-US" altLang="ja-JP" sz="2800" dirty="0" smtClean="0"/>
          </a:p>
        </p:txBody>
      </p:sp>
      <p:sp>
        <p:nvSpPr>
          <p:cNvPr id="38" name="テキスト ボックス 37"/>
          <p:cNvSpPr txBox="1"/>
          <p:nvPr/>
        </p:nvSpPr>
        <p:spPr>
          <a:xfrm>
            <a:off x="514440" y="3477157"/>
            <a:ext cx="8151632" cy="954107"/>
          </a:xfrm>
          <a:prstGeom prst="rect">
            <a:avLst/>
          </a:prstGeom>
          <a:noFill/>
        </p:spPr>
        <p:txBody>
          <a:bodyPr wrap="square" rtlCol="0">
            <a:spAutoFit/>
          </a:bodyPr>
          <a:lstStyle/>
          <a:p>
            <a:r>
              <a:rPr lang="ja-JP" altLang="ja-JP" sz="2800" dirty="0"/>
              <a:t>高本・古村（</a:t>
            </a:r>
            <a:r>
              <a:rPr lang="en-US" altLang="ja-JP" sz="2800" dirty="0"/>
              <a:t>2018</a:t>
            </a:r>
            <a:r>
              <a:rPr lang="ja-JP" altLang="ja-JP" sz="2800" dirty="0" smtClean="0"/>
              <a:t>）は</a:t>
            </a:r>
            <a:r>
              <a:rPr lang="ja-JP" altLang="ja-JP" sz="2800" dirty="0"/>
              <a:t>大学生の深夜のアルバイト就労による</a:t>
            </a:r>
            <a:r>
              <a:rPr lang="ja-JP" altLang="ja-JP" sz="2800" dirty="0">
                <a:solidFill>
                  <a:srgbClr val="FF6600"/>
                </a:solidFill>
              </a:rPr>
              <a:t>抑鬱状態</a:t>
            </a:r>
            <a:r>
              <a:rPr lang="ja-JP" altLang="ja-JP" sz="2800" dirty="0"/>
              <a:t>や</a:t>
            </a:r>
            <a:r>
              <a:rPr lang="ja-JP" altLang="ja-JP" sz="2800" dirty="0">
                <a:solidFill>
                  <a:srgbClr val="FF6600"/>
                </a:solidFill>
              </a:rPr>
              <a:t>精神的不調</a:t>
            </a:r>
            <a:r>
              <a:rPr lang="ja-JP" altLang="ja-JP" sz="2800" dirty="0"/>
              <a:t>を</a:t>
            </a:r>
            <a:r>
              <a:rPr lang="ja-JP" altLang="ja-JP" sz="2800" dirty="0" smtClean="0"/>
              <a:t>指摘</a:t>
            </a:r>
            <a:r>
              <a:rPr lang="en-US" altLang="ja-JP" sz="2000" dirty="0" smtClean="0"/>
              <a:t>[2]</a:t>
            </a:r>
            <a:endParaRPr kumimoji="1" lang="ja-JP" altLang="en-US" sz="2800" dirty="0"/>
          </a:p>
        </p:txBody>
      </p:sp>
      <p:pic>
        <p:nvPicPr>
          <p:cNvPr id="2052" name="Picture 4" descr="ストレスを抱えている人のイラスト（男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65313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うつ病の男性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663992"/>
            <a:ext cx="1703644" cy="1703644"/>
          </a:xfrm>
          <a:prstGeom prst="rect">
            <a:avLst/>
          </a:prstGeom>
          <a:noFill/>
          <a:extLst>
            <a:ext uri="{909E8E84-426E-40DD-AFC4-6F175D3DCCD1}">
              <a14:hiddenFill xmlns:a14="http://schemas.microsoft.com/office/drawing/2010/main">
                <a:solidFill>
                  <a:srgbClr val="FFFFFF"/>
                </a:solidFill>
              </a14:hiddenFill>
            </a:ext>
          </a:extLst>
        </p:spPr>
      </p:pic>
      <p:sp>
        <p:nvSpPr>
          <p:cNvPr id="10" name="スライド番号プレースホルダー 2">
            <a:extLst>
              <a:ext uri="{FF2B5EF4-FFF2-40B4-BE49-F238E27FC236}">
                <a16:creationId xmlns:a16="http://schemas.microsoft.com/office/drawing/2014/main" id="{7B618935-2E2D-43A6-85FC-F2934400B72C}"/>
              </a:ext>
            </a:extLst>
          </p:cNvPr>
          <p:cNvSpPr>
            <a:spLocks noGrp="1"/>
          </p:cNvSpPr>
          <p:nvPr>
            <p:ph type="sldNum" sz="quarter" idx="12"/>
          </p:nvPr>
        </p:nvSpPr>
        <p:spPr>
          <a:xfrm>
            <a:off x="6843980" y="61569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ja-JP" noProof="0" dirty="0" smtClean="0">
                <a:solidFill>
                  <a:srgbClr val="000000"/>
                </a:solidFill>
              </a:rPr>
              <a:t>7</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3528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202" name="Google Shape;202;p24"/>
          <p:cNvGrpSpPr/>
          <p:nvPr/>
        </p:nvGrpSpPr>
        <p:grpSpPr>
          <a:xfrm>
            <a:off x="0" y="-26988"/>
            <a:ext cx="9180513" cy="981076"/>
            <a:chOff x="0" y="0"/>
            <a:chExt cx="5760" cy="618"/>
          </a:xfrm>
        </p:grpSpPr>
        <p:sp>
          <p:nvSpPr>
            <p:cNvPr id="203" name="Google Shape;203;p24"/>
            <p:cNvSpPr/>
            <p:nvPr/>
          </p:nvSpPr>
          <p:spPr>
            <a:xfrm>
              <a:off x="0" y="0"/>
              <a:ext cx="5760" cy="618"/>
            </a:xfrm>
            <a:prstGeom prst="rect">
              <a:avLst/>
            </a:prstGeom>
            <a:solidFill>
              <a:srgbClr val="00336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4" name="Google Shape;204;p24"/>
            <p:cNvSpPr/>
            <p:nvPr/>
          </p:nvSpPr>
          <p:spPr>
            <a:xfrm>
              <a:off x="0" y="0"/>
              <a:ext cx="340" cy="618"/>
            </a:xfrm>
            <a:prstGeom prst="rect">
              <a:avLst/>
            </a:prstGeom>
            <a:solidFill>
              <a:srgbClr val="FF99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05" name="Google Shape;205;p24"/>
          <p:cNvSpPr txBox="1"/>
          <p:nvPr/>
        </p:nvSpPr>
        <p:spPr>
          <a:xfrm>
            <a:off x="541904" y="-26988"/>
            <a:ext cx="8638609" cy="981076"/>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4000" b="0" i="0" u="none" strike="noStrike" kern="0" cap="none" spc="0" normalizeH="0" baseline="0" noProof="0" dirty="0">
                <a:ln>
                  <a:noFill/>
                </a:ln>
                <a:solidFill>
                  <a:srgbClr val="FFFFFF"/>
                </a:solidFill>
                <a:effectLst/>
                <a:uLnTx/>
                <a:uFillTx/>
                <a:latin typeface="Arial"/>
                <a:ea typeface="Arial"/>
                <a:cs typeface="Arial"/>
                <a:sym typeface="Arial"/>
              </a:rPr>
              <a:t>背景　</a:t>
            </a:r>
            <a:r>
              <a:rPr kumimoji="0" lang="ja-JP" altLang="en-US" sz="2800" b="0" i="0" u="none" strike="noStrike" kern="0" cap="none" spc="0" normalizeH="0" baseline="0" noProof="0" dirty="0">
                <a:ln>
                  <a:noFill/>
                </a:ln>
                <a:solidFill>
                  <a:srgbClr val="FFFFFF"/>
                </a:solidFill>
                <a:effectLst/>
                <a:uLnTx/>
                <a:uFillTx/>
                <a:latin typeface="Arial"/>
                <a:ea typeface="Arial"/>
                <a:cs typeface="Arial"/>
                <a:sym typeface="Arial"/>
              </a:rPr>
              <a:t>周辺環境への影響</a:t>
            </a:r>
            <a:endParaRPr kumimoji="0" sz="32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06" name="Google Shape;206;p24"/>
          <p:cNvSpPr txBox="1"/>
          <p:nvPr/>
        </p:nvSpPr>
        <p:spPr>
          <a:xfrm>
            <a:off x="486975" y="1440304"/>
            <a:ext cx="8206561" cy="95410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800" b="0" i="0" u="none" strike="noStrike" kern="0" cap="none" spc="0" normalizeH="0" baseline="0" noProof="0" dirty="0">
                <a:ln>
                  <a:noFill/>
                </a:ln>
                <a:solidFill>
                  <a:srgbClr val="000000"/>
                </a:solidFill>
                <a:effectLst/>
                <a:uLnTx/>
                <a:uFillTx/>
                <a:latin typeface="Arial"/>
                <a:ea typeface="Arial"/>
                <a:cs typeface="Arial"/>
                <a:sym typeface="Arial"/>
              </a:rPr>
              <a:t>岡田（</a:t>
            </a:r>
            <a:r>
              <a:rPr kumimoji="0" lang="en-US" altLang="ja-JP" sz="2800" b="0" i="0" u="none" strike="noStrike" kern="0" cap="none" spc="0" normalizeH="0" baseline="0" noProof="0" dirty="0">
                <a:ln>
                  <a:noFill/>
                </a:ln>
                <a:solidFill>
                  <a:srgbClr val="000000"/>
                </a:solidFill>
                <a:effectLst/>
                <a:uLnTx/>
                <a:uFillTx/>
                <a:latin typeface="Arial"/>
                <a:ea typeface="Arial"/>
                <a:cs typeface="Arial"/>
                <a:sym typeface="Arial"/>
              </a:rPr>
              <a:t>2016</a:t>
            </a:r>
            <a:r>
              <a:rPr kumimoji="0" lang="ja-JP" altLang="en-US" sz="2800" b="0" i="0" u="none" strike="noStrike" kern="0" cap="none" spc="0" normalizeH="0" baseline="0" noProof="0" dirty="0">
                <a:ln>
                  <a:noFill/>
                </a:ln>
                <a:solidFill>
                  <a:srgbClr val="000000"/>
                </a:solidFill>
                <a:effectLst/>
                <a:uLnTx/>
                <a:uFillTx/>
                <a:latin typeface="Arial"/>
                <a:ea typeface="Arial"/>
                <a:cs typeface="Arial"/>
                <a:sym typeface="Arial"/>
              </a:rPr>
              <a:t>）はコンビニエンスストアが及ぼす</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800" b="0" i="0" u="none" strike="noStrike" kern="0" cap="none" spc="0" normalizeH="0" baseline="0" noProof="0" dirty="0">
                <a:ln>
                  <a:noFill/>
                </a:ln>
                <a:solidFill>
                  <a:srgbClr val="FF6600"/>
                </a:solidFill>
                <a:effectLst/>
                <a:uLnTx/>
                <a:uFillTx/>
                <a:latin typeface="Arial"/>
                <a:ea typeface="Arial"/>
                <a:cs typeface="Arial"/>
                <a:sym typeface="Arial"/>
              </a:rPr>
              <a:t>正の外部性</a:t>
            </a:r>
            <a:r>
              <a:rPr kumimoji="0" lang="ja-JP" altLang="en-US" sz="2800" b="0" i="0" u="none" strike="noStrike" kern="0" cap="none" spc="0" normalizeH="0" baseline="0" noProof="0" dirty="0">
                <a:ln>
                  <a:noFill/>
                </a:ln>
                <a:solidFill>
                  <a:srgbClr val="000000"/>
                </a:solidFill>
                <a:effectLst/>
                <a:uLnTx/>
                <a:uFillTx/>
                <a:latin typeface="Arial"/>
                <a:ea typeface="Arial"/>
                <a:cs typeface="Arial"/>
                <a:sym typeface="Arial"/>
              </a:rPr>
              <a:t>と</a:t>
            </a:r>
            <a:r>
              <a:rPr kumimoji="0" lang="ja-JP" altLang="en-US" sz="2800" b="0" i="0" u="none" strike="noStrike" kern="0" cap="none" spc="0" normalizeH="0" baseline="0" noProof="0" dirty="0">
                <a:ln>
                  <a:noFill/>
                </a:ln>
                <a:solidFill>
                  <a:srgbClr val="008080"/>
                </a:solidFill>
                <a:effectLst/>
                <a:uLnTx/>
                <a:uFillTx/>
                <a:latin typeface="Arial"/>
                <a:ea typeface="Arial"/>
                <a:cs typeface="Arial"/>
                <a:sym typeface="Arial"/>
              </a:rPr>
              <a:t>負の外部性</a:t>
            </a:r>
            <a:r>
              <a:rPr kumimoji="0" lang="ja-JP" altLang="en-US" sz="2800" b="0" i="0" u="none" strike="noStrike" kern="0" cap="none" spc="0" normalizeH="0" baseline="0" noProof="0" dirty="0">
                <a:ln>
                  <a:noFill/>
                </a:ln>
                <a:solidFill>
                  <a:srgbClr val="000000"/>
                </a:solidFill>
                <a:effectLst/>
                <a:uLnTx/>
                <a:uFillTx/>
                <a:latin typeface="Arial"/>
                <a:ea typeface="Arial"/>
                <a:cs typeface="Arial"/>
                <a:sym typeface="Arial"/>
              </a:rPr>
              <a:t>について指摘</a:t>
            </a:r>
            <a:r>
              <a:rPr kumimoji="0" lang="en-US" altLang="ja-JP" sz="2000" b="0" i="0" u="none" strike="noStrike" kern="0" cap="none" spc="0" normalizeH="0" baseline="0" noProof="0" dirty="0">
                <a:ln>
                  <a:noFill/>
                </a:ln>
                <a:solidFill>
                  <a:srgbClr val="000000"/>
                </a:solidFill>
                <a:effectLst/>
                <a:uLnTx/>
                <a:uFillTx/>
                <a:latin typeface="Arial"/>
                <a:ea typeface="Arial"/>
                <a:cs typeface="Arial"/>
                <a:sym typeface="Arial"/>
              </a:rPr>
              <a:t>[4]</a:t>
            </a:r>
            <a:endParaRPr kumimoji="0"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7" name="Google Shape;207;p24"/>
          <p:cNvSpPr/>
          <p:nvPr/>
        </p:nvSpPr>
        <p:spPr>
          <a:xfrm>
            <a:off x="111032" y="3087210"/>
            <a:ext cx="2949900" cy="1296000"/>
          </a:xfrm>
          <a:prstGeom prst="ellipse">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3200" b="0" i="0" u="none" strike="noStrike" kern="0" cap="none" spc="0" normalizeH="0" baseline="0" noProof="0">
                <a:ln>
                  <a:noFill/>
                </a:ln>
                <a:solidFill>
                  <a:srgbClr val="FFFFFF"/>
                </a:solidFill>
                <a:effectLst/>
                <a:uLnTx/>
                <a:uFillTx/>
                <a:latin typeface="Arial"/>
                <a:ea typeface="Arial"/>
                <a:cs typeface="Arial"/>
                <a:sym typeface="Arial"/>
              </a:rPr>
              <a:t>移動時間削減</a:t>
            </a:r>
            <a:endParaRPr kumimoji="0" sz="3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8" name="Google Shape;208;p24"/>
          <p:cNvSpPr/>
          <p:nvPr/>
        </p:nvSpPr>
        <p:spPr>
          <a:xfrm>
            <a:off x="111032" y="4743394"/>
            <a:ext cx="2088300" cy="1224000"/>
          </a:xfrm>
          <a:prstGeom prst="ellipse">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3200" b="0" i="0" u="none" strike="noStrike" kern="0" cap="none" spc="0" normalizeH="0" baseline="0" noProof="0">
                <a:ln>
                  <a:noFill/>
                </a:ln>
                <a:solidFill>
                  <a:srgbClr val="FFFFFF"/>
                </a:solidFill>
                <a:effectLst/>
                <a:uLnTx/>
                <a:uFillTx/>
                <a:latin typeface="Arial"/>
                <a:ea typeface="Arial"/>
                <a:cs typeface="Arial"/>
                <a:sym typeface="Arial"/>
              </a:rPr>
              <a:t>防犯</a:t>
            </a:r>
            <a:endParaRPr kumimoji="0" sz="3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9" name="Google Shape;209;p24"/>
          <p:cNvSpPr/>
          <p:nvPr/>
        </p:nvSpPr>
        <p:spPr>
          <a:xfrm>
            <a:off x="3485672" y="2996952"/>
            <a:ext cx="1512300" cy="1440300"/>
          </a:xfrm>
          <a:prstGeom prst="ellipse">
            <a:avLst/>
          </a:prstGeom>
          <a:solidFill>
            <a:srgbClr val="008080"/>
          </a:solidFill>
          <a:ln w="25400" cap="flat" cmpd="sng">
            <a:solidFill>
              <a:srgbClr val="0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3200" b="0" i="0" u="none" strike="noStrike" kern="0" cap="none" spc="0" normalizeH="0" baseline="0" noProof="0">
                <a:ln>
                  <a:noFill/>
                </a:ln>
                <a:solidFill>
                  <a:srgbClr val="FFFFFF"/>
                </a:solidFill>
                <a:effectLst/>
                <a:uLnTx/>
                <a:uFillTx/>
                <a:latin typeface="Arial"/>
                <a:ea typeface="Arial"/>
                <a:cs typeface="Arial"/>
                <a:sym typeface="Arial"/>
              </a:rPr>
              <a:t>騒音</a:t>
            </a:r>
            <a:endParaRPr kumimoji="0" sz="3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0" name="Google Shape;210;p24"/>
          <p:cNvSpPr/>
          <p:nvPr/>
        </p:nvSpPr>
        <p:spPr>
          <a:xfrm>
            <a:off x="5422604" y="2996952"/>
            <a:ext cx="1512168" cy="1440160"/>
          </a:xfrm>
          <a:prstGeom prst="ellipse">
            <a:avLst/>
          </a:prstGeom>
          <a:solidFill>
            <a:srgbClr val="008080"/>
          </a:solidFill>
          <a:ln w="25400" cap="flat" cmpd="sng">
            <a:solidFill>
              <a:srgbClr val="0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3200" b="0" i="0" u="none" strike="noStrike" kern="0" cap="none" spc="0" normalizeH="0" baseline="0" noProof="0">
                <a:ln>
                  <a:noFill/>
                </a:ln>
                <a:solidFill>
                  <a:srgbClr val="FFFFFF"/>
                </a:solidFill>
                <a:effectLst/>
                <a:uLnTx/>
                <a:uFillTx/>
                <a:latin typeface="Arial"/>
                <a:ea typeface="Arial"/>
                <a:cs typeface="Arial"/>
                <a:sym typeface="Arial"/>
              </a:rPr>
              <a:t>臭気</a:t>
            </a:r>
            <a:endParaRPr kumimoji="0" sz="3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1" name="Google Shape;211;p24"/>
          <p:cNvSpPr/>
          <p:nvPr/>
        </p:nvSpPr>
        <p:spPr>
          <a:xfrm>
            <a:off x="7359486" y="2996952"/>
            <a:ext cx="1512168" cy="1440160"/>
          </a:xfrm>
          <a:prstGeom prst="ellipse">
            <a:avLst/>
          </a:prstGeom>
          <a:solidFill>
            <a:srgbClr val="008080"/>
          </a:solidFill>
          <a:ln w="25400" cap="flat" cmpd="sng">
            <a:solidFill>
              <a:srgbClr val="0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3200" b="0" i="0" u="none" strike="noStrike" kern="0" cap="none" spc="0" normalizeH="0" baseline="0" noProof="0">
                <a:ln>
                  <a:noFill/>
                </a:ln>
                <a:solidFill>
                  <a:srgbClr val="FFFFFF"/>
                </a:solidFill>
                <a:effectLst/>
                <a:uLnTx/>
                <a:uFillTx/>
                <a:latin typeface="Arial"/>
                <a:ea typeface="Arial"/>
                <a:cs typeface="Arial"/>
                <a:sym typeface="Arial"/>
              </a:rPr>
              <a:t>光</a:t>
            </a:r>
            <a:endParaRPr kumimoji="0" sz="3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2" name="Google Shape;212;p24"/>
          <p:cNvSpPr/>
          <p:nvPr/>
        </p:nvSpPr>
        <p:spPr>
          <a:xfrm>
            <a:off x="2562344" y="4743400"/>
            <a:ext cx="2016224" cy="1224136"/>
          </a:xfrm>
          <a:prstGeom prst="ellipse">
            <a:avLst/>
          </a:prstGeom>
          <a:solidFill>
            <a:srgbClr val="008080"/>
          </a:solidFill>
          <a:ln w="25400" cap="flat" cmpd="sng">
            <a:solidFill>
              <a:srgbClr val="0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3200" b="0" i="0" u="none" strike="noStrike" kern="0" cap="none" spc="0" normalizeH="0" baseline="0" noProof="0">
                <a:ln>
                  <a:noFill/>
                </a:ln>
                <a:solidFill>
                  <a:srgbClr val="FFFFFF"/>
                </a:solidFill>
                <a:effectLst/>
                <a:uLnTx/>
                <a:uFillTx/>
                <a:latin typeface="Arial"/>
                <a:ea typeface="Arial"/>
                <a:cs typeface="Arial"/>
                <a:sym typeface="Arial"/>
              </a:rPr>
              <a:t>交通量</a:t>
            </a:r>
            <a:endParaRPr kumimoji="0" sz="3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3" name="Google Shape;213;p24"/>
          <p:cNvSpPr/>
          <p:nvPr/>
        </p:nvSpPr>
        <p:spPr>
          <a:xfrm>
            <a:off x="4694075" y="4568250"/>
            <a:ext cx="4356900" cy="1574400"/>
          </a:xfrm>
          <a:prstGeom prst="ellipse">
            <a:avLst/>
          </a:prstGeom>
          <a:solidFill>
            <a:srgbClr val="008080"/>
          </a:solidFill>
          <a:ln w="25400" cap="flat" cmpd="sng">
            <a:solidFill>
              <a:srgbClr val="0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3200" b="0" i="0" u="none" strike="noStrike" kern="0" cap="none" spc="0" normalizeH="0" baseline="0" noProof="0">
                <a:ln>
                  <a:noFill/>
                </a:ln>
                <a:solidFill>
                  <a:srgbClr val="FFFFFF"/>
                </a:solidFill>
                <a:effectLst/>
                <a:uLnTx/>
                <a:uFillTx/>
                <a:latin typeface="Arial"/>
                <a:ea typeface="Arial"/>
                <a:cs typeface="Arial"/>
                <a:sym typeface="Arial"/>
              </a:rPr>
              <a:t>景観・住宅街のイメージ悪化</a:t>
            </a:r>
            <a:endParaRPr kumimoji="0" sz="3200" b="0" i="0" u="none" strike="noStrike" kern="0" cap="none" spc="0" normalizeH="0" baseline="0" noProof="0">
              <a:ln>
                <a:noFill/>
              </a:ln>
              <a:solidFill>
                <a:srgbClr val="FFFFFF"/>
              </a:solidFill>
              <a:effectLst/>
              <a:uLnTx/>
              <a:uFillTx/>
              <a:latin typeface="Arial"/>
              <a:ea typeface="Arial"/>
              <a:cs typeface="Arial"/>
              <a:sym typeface="Arial"/>
            </a:endParaRPr>
          </a:p>
        </p:txBody>
      </p:sp>
      <p:graphicFrame>
        <p:nvGraphicFramePr>
          <p:cNvPr id="214" name="Google Shape;214;p24"/>
          <p:cNvGraphicFramePr/>
          <p:nvPr/>
        </p:nvGraphicFramePr>
        <p:xfrm>
          <a:off x="3048000" y="-2495136"/>
          <a:ext cx="6096000" cy="2225100"/>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ja-JP" sz="1800" u="none" strike="noStrike" cap="none"/>
                        <a:t>正の外部性</a:t>
                      </a:r>
                      <a:endParaRPr sz="1800"/>
                    </a:p>
                  </a:txBody>
                  <a:tcPr marL="91450" marR="91450" marT="45725" marB="45725"/>
                </a:tc>
                <a:tc>
                  <a:txBody>
                    <a:bodyPr/>
                    <a:lstStyle/>
                    <a:p>
                      <a:pPr marL="0" marR="0" lvl="0" indent="0" algn="l" rtl="0">
                        <a:spcBef>
                          <a:spcPts val="0"/>
                        </a:spcBef>
                        <a:spcAft>
                          <a:spcPts val="0"/>
                        </a:spcAft>
                        <a:buNone/>
                      </a:pPr>
                      <a:r>
                        <a:rPr lang="ja-JP" sz="1800"/>
                        <a:t>負の外部性</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5"/>
                  </a:ext>
                </a:extLst>
              </a:tr>
            </a:tbl>
          </a:graphicData>
        </a:graphic>
      </p:graphicFrame>
      <p:sp>
        <p:nvSpPr>
          <p:cNvPr id="15" name="スライド番号プレースホルダー 2">
            <a:extLst>
              <a:ext uri="{FF2B5EF4-FFF2-40B4-BE49-F238E27FC236}">
                <a16:creationId xmlns:a16="http://schemas.microsoft.com/office/drawing/2014/main" id="{7B618935-2E2D-43A6-85FC-F2934400B72C}"/>
              </a:ext>
            </a:extLst>
          </p:cNvPr>
          <p:cNvSpPr>
            <a:spLocks noGrp="1"/>
          </p:cNvSpPr>
          <p:nvPr>
            <p:ph type="sldNum" sz="quarter" idx="12"/>
          </p:nvPr>
        </p:nvSpPr>
        <p:spPr>
          <a:xfrm>
            <a:off x="6843980" y="61569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ja-JP" noProof="0" dirty="0" smtClean="0">
                <a:solidFill>
                  <a:srgbClr val="000000"/>
                </a:solidFill>
              </a:rPr>
              <a:t>8</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44231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25"/>
          <p:cNvGrpSpPr/>
          <p:nvPr/>
        </p:nvGrpSpPr>
        <p:grpSpPr>
          <a:xfrm>
            <a:off x="0" y="-26988"/>
            <a:ext cx="9180513" cy="981076"/>
            <a:chOff x="0" y="0"/>
            <a:chExt cx="5760" cy="618"/>
          </a:xfrm>
        </p:grpSpPr>
        <p:sp>
          <p:nvSpPr>
            <p:cNvPr id="220" name="Google Shape;220;p25"/>
            <p:cNvSpPr/>
            <p:nvPr/>
          </p:nvSpPr>
          <p:spPr>
            <a:xfrm>
              <a:off x="0" y="0"/>
              <a:ext cx="5760" cy="618"/>
            </a:xfrm>
            <a:prstGeom prst="rect">
              <a:avLst/>
            </a:prstGeom>
            <a:solidFill>
              <a:srgbClr val="00336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1" name="Google Shape;221;p25"/>
            <p:cNvSpPr/>
            <p:nvPr/>
          </p:nvSpPr>
          <p:spPr>
            <a:xfrm>
              <a:off x="0" y="0"/>
              <a:ext cx="340" cy="618"/>
            </a:xfrm>
            <a:prstGeom prst="rect">
              <a:avLst/>
            </a:prstGeom>
            <a:solidFill>
              <a:srgbClr val="FF99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22" name="Google Shape;222;p25"/>
          <p:cNvSpPr txBox="1"/>
          <p:nvPr/>
        </p:nvSpPr>
        <p:spPr>
          <a:xfrm>
            <a:off x="541905" y="-26988"/>
            <a:ext cx="8638609" cy="981076"/>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4000" b="0" i="0" u="none" strike="noStrike" kern="0" cap="none" spc="0" normalizeH="0" baseline="0" noProof="0" dirty="0">
                <a:ln>
                  <a:noFill/>
                </a:ln>
                <a:solidFill>
                  <a:srgbClr val="FFFFFF"/>
                </a:solidFill>
                <a:effectLst/>
                <a:uLnTx/>
                <a:uFillTx/>
                <a:latin typeface="Arial"/>
                <a:ea typeface="Arial"/>
                <a:cs typeface="Arial"/>
                <a:sym typeface="Arial"/>
              </a:rPr>
              <a:t>背景　</a:t>
            </a:r>
            <a:r>
              <a:rPr kumimoji="0" lang="ja-JP" altLang="en-US" sz="2800" b="0" i="0" u="none" strike="noStrike" kern="0" cap="none" spc="0" normalizeH="0" baseline="0" noProof="0" dirty="0">
                <a:ln>
                  <a:noFill/>
                </a:ln>
                <a:solidFill>
                  <a:srgbClr val="FFFFFF"/>
                </a:solidFill>
                <a:effectLst/>
                <a:uLnTx/>
                <a:uFillTx/>
                <a:latin typeface="Arial"/>
                <a:ea typeface="Arial"/>
                <a:cs typeface="Arial"/>
                <a:sym typeface="Arial"/>
              </a:rPr>
              <a:t>大手コンビニ企業の主張</a:t>
            </a:r>
            <a:endParaRPr kumimoji="0" sz="32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23" name="Google Shape;223;p25"/>
          <p:cNvSpPr txBox="1"/>
          <p:nvPr/>
        </p:nvSpPr>
        <p:spPr>
          <a:xfrm>
            <a:off x="917848" y="1916832"/>
            <a:ext cx="7344900" cy="1200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800" b="0" i="0" u="none" strike="noStrike" kern="0" cap="none" spc="0" normalizeH="0" baseline="0" noProof="0" dirty="0">
                <a:ln>
                  <a:noFill/>
                </a:ln>
                <a:solidFill>
                  <a:srgbClr val="000000"/>
                </a:solidFill>
                <a:effectLst/>
                <a:uLnTx/>
                <a:uFillTx/>
                <a:latin typeface="Arial"/>
                <a:ea typeface="Arial"/>
                <a:cs typeface="Arial"/>
                <a:sym typeface="Arial"/>
              </a:rPr>
              <a:t>ローソンの竹増社長は、</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2800" b="0" i="0" u="none" strike="noStrike" kern="0" cap="none" spc="0" normalizeH="0" baseline="0" noProof="0" dirty="0">
                <a:ln>
                  <a:noFill/>
                </a:ln>
                <a:solidFill>
                  <a:srgbClr val="000000"/>
                </a:solidFill>
                <a:effectLst/>
                <a:uLnTx/>
                <a:uFillTx/>
                <a:latin typeface="Arial"/>
                <a:ea typeface="Arial"/>
                <a:cs typeface="Arial"/>
                <a:sym typeface="Arial"/>
              </a:rPr>
              <a:t>10</a:t>
            </a:r>
            <a:r>
              <a:rPr kumimoji="0" lang="ja-JP" altLang="en-US" sz="2800" b="0" i="0" u="none" strike="noStrike" kern="0" cap="none" spc="0" normalizeH="0" baseline="0" noProof="0" dirty="0">
                <a:ln>
                  <a:noFill/>
                </a:ln>
                <a:solidFill>
                  <a:srgbClr val="000000"/>
                </a:solidFill>
                <a:effectLst/>
                <a:uLnTx/>
                <a:uFillTx/>
                <a:latin typeface="Arial"/>
                <a:ea typeface="Arial"/>
                <a:cs typeface="Arial"/>
                <a:sym typeface="Arial"/>
              </a:rPr>
              <a:t>年以上前のローソンの時短営業の</a:t>
            </a:r>
            <a:r>
              <a:rPr kumimoji="0" lang="ja-JP" altLang="en-US" sz="2800" b="0" i="0" u="none" strike="noStrike" kern="0" cap="none" spc="0" normalizeH="0" baseline="0" noProof="0" dirty="0" smtClean="0">
                <a:ln>
                  <a:noFill/>
                </a:ln>
                <a:solidFill>
                  <a:srgbClr val="000000"/>
                </a:solidFill>
                <a:effectLst/>
                <a:uLnTx/>
                <a:uFillTx/>
                <a:latin typeface="Arial"/>
                <a:ea typeface="Arial"/>
                <a:cs typeface="Arial"/>
                <a:sym typeface="Arial"/>
              </a:rPr>
              <a:t>実験</a:t>
            </a:r>
            <a:r>
              <a:rPr kumimoji="0" lang="ja-JP" altLang="en-US" sz="2800" kern="0" noProof="0" dirty="0" smtClean="0">
                <a:solidFill>
                  <a:srgbClr val="000000"/>
                </a:solidFill>
                <a:latin typeface="Arial"/>
                <a:ea typeface="Arial"/>
                <a:cs typeface="Arial"/>
                <a:sym typeface="Arial"/>
              </a:rPr>
              <a:t>で、</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2800" b="0" i="0" u="none" strike="noStrike" kern="0" cap="none" spc="0" normalizeH="0" baseline="0" noProof="0" dirty="0">
                <a:ln>
                  <a:noFill/>
                </a:ln>
                <a:solidFill>
                  <a:srgbClr val="000000"/>
                </a:solidFill>
                <a:effectLst/>
                <a:uLnTx/>
                <a:uFillTx/>
                <a:latin typeface="Arial"/>
                <a:ea typeface="Arial"/>
                <a:cs typeface="Arial"/>
                <a:sym typeface="Arial"/>
              </a:rPr>
              <a:t>24</a:t>
            </a:r>
            <a:r>
              <a:rPr kumimoji="0" lang="ja-JP" altLang="en-US" sz="2800" b="0" i="0" u="none" strike="noStrike" kern="0" cap="none" spc="0" normalizeH="0" baseline="0" noProof="0" dirty="0">
                <a:ln>
                  <a:noFill/>
                </a:ln>
                <a:solidFill>
                  <a:srgbClr val="000000"/>
                </a:solidFill>
                <a:effectLst/>
                <a:uLnTx/>
                <a:uFillTx/>
                <a:latin typeface="Arial"/>
                <a:ea typeface="Arial"/>
                <a:cs typeface="Arial"/>
                <a:sym typeface="Arial"/>
              </a:rPr>
              <a:t>時間営業をしているときより、</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800" b="0" i="0" u="none" strike="noStrike" kern="0" cap="none" spc="0" normalizeH="0" baseline="0" noProof="0" dirty="0">
                <a:ln>
                  <a:noFill/>
                </a:ln>
                <a:solidFill>
                  <a:srgbClr val="FF6600"/>
                </a:solidFill>
                <a:effectLst/>
                <a:uLnTx/>
                <a:uFillTx/>
                <a:latin typeface="Arial"/>
                <a:ea typeface="Arial"/>
                <a:cs typeface="Arial"/>
                <a:sym typeface="Arial"/>
              </a:rPr>
              <a:t>朝、昼の売り上げが減る</a:t>
            </a:r>
            <a:r>
              <a:rPr kumimoji="0" lang="ja-JP" altLang="en-US" sz="2800" b="0" i="0" u="none" strike="noStrike" kern="0" cap="none" spc="0" normalizeH="0" baseline="0" noProof="0" dirty="0">
                <a:ln>
                  <a:noFill/>
                </a:ln>
                <a:solidFill>
                  <a:srgbClr val="000000"/>
                </a:solidFill>
                <a:effectLst/>
                <a:uLnTx/>
                <a:uFillTx/>
                <a:latin typeface="Arial"/>
                <a:ea typeface="Arial"/>
                <a:cs typeface="Arial"/>
                <a:sym typeface="Arial"/>
              </a:rPr>
              <a:t>ことを指摘</a:t>
            </a:r>
            <a:endParaRPr kumimoji="0"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24" name="Google Shape;224;p25"/>
          <p:cNvSpPr/>
          <p:nvPr/>
        </p:nvSpPr>
        <p:spPr>
          <a:xfrm>
            <a:off x="755170" y="4293096"/>
            <a:ext cx="3310015" cy="1080120"/>
          </a:xfrm>
          <a:prstGeom prst="rect">
            <a:avLst/>
          </a:prstGeom>
          <a:solidFill>
            <a:schemeClr val="lt1"/>
          </a:solidFill>
          <a:ln w="25400"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3200" b="0" i="0" u="none" strike="noStrike" kern="0" cap="none" spc="0" normalizeH="0" baseline="0" noProof="0">
                <a:ln>
                  <a:noFill/>
                </a:ln>
                <a:solidFill>
                  <a:srgbClr val="000000"/>
                </a:solidFill>
                <a:effectLst/>
                <a:uLnTx/>
                <a:uFillTx/>
                <a:latin typeface="Arial"/>
                <a:ea typeface="Arial"/>
                <a:cs typeface="Arial"/>
                <a:sym typeface="Arial"/>
              </a:rPr>
              <a:t>深夜営業の</a:t>
            </a:r>
            <a:r>
              <a:rPr kumimoji="0" lang="ja-JP" altLang="en-US" sz="3200" b="0" i="0" u="none" strike="noStrike" kern="0" cap="none" spc="0" normalizeH="0" baseline="0" noProof="0">
                <a:ln>
                  <a:noFill/>
                </a:ln>
                <a:solidFill>
                  <a:srgbClr val="FF6600"/>
                </a:solidFill>
                <a:effectLst/>
                <a:uLnTx/>
                <a:uFillTx/>
                <a:latin typeface="Arial"/>
                <a:ea typeface="Arial"/>
                <a:cs typeface="Arial"/>
                <a:sym typeface="Arial"/>
              </a:rPr>
              <a:t>中止</a:t>
            </a:r>
            <a:endParaRPr kumimoji="0" sz="3200" b="0" i="0" u="none" strike="noStrike" kern="0" cap="none" spc="0" normalizeH="0" baseline="0" noProof="0">
              <a:ln>
                <a:noFill/>
              </a:ln>
              <a:solidFill>
                <a:srgbClr val="FF6600"/>
              </a:solidFill>
              <a:effectLst/>
              <a:uLnTx/>
              <a:uFillTx/>
              <a:latin typeface="Arial"/>
              <a:ea typeface="Arial"/>
              <a:cs typeface="Arial"/>
              <a:sym typeface="Arial"/>
            </a:endParaRPr>
          </a:p>
        </p:txBody>
      </p:sp>
      <p:sp>
        <p:nvSpPr>
          <p:cNvPr id="225" name="Google Shape;225;p25"/>
          <p:cNvSpPr/>
          <p:nvPr/>
        </p:nvSpPr>
        <p:spPr>
          <a:xfrm>
            <a:off x="5220072" y="4293096"/>
            <a:ext cx="3310015" cy="1080120"/>
          </a:xfrm>
          <a:prstGeom prst="rect">
            <a:avLst/>
          </a:prstGeom>
          <a:solidFill>
            <a:schemeClr val="lt1"/>
          </a:solidFill>
          <a:ln w="25400"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3200" b="0" i="0" u="none" strike="noStrike" kern="0" cap="none" spc="0" normalizeH="0" baseline="0" noProof="0">
                <a:ln>
                  <a:noFill/>
                </a:ln>
                <a:solidFill>
                  <a:srgbClr val="000000"/>
                </a:solidFill>
                <a:effectLst/>
                <a:uLnTx/>
                <a:uFillTx/>
                <a:latin typeface="Arial"/>
                <a:ea typeface="Arial"/>
                <a:cs typeface="Arial"/>
                <a:sym typeface="Arial"/>
              </a:rPr>
              <a:t>朝・昼の</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3200" b="0" i="0" u="none" strike="noStrike" kern="0" cap="none" spc="0" normalizeH="0" baseline="0" noProof="0">
                <a:ln>
                  <a:noFill/>
                </a:ln>
                <a:solidFill>
                  <a:srgbClr val="FF6600"/>
                </a:solidFill>
                <a:effectLst/>
                <a:uLnTx/>
                <a:uFillTx/>
                <a:latin typeface="Arial"/>
                <a:ea typeface="Arial"/>
                <a:cs typeface="Arial"/>
                <a:sym typeface="Arial"/>
              </a:rPr>
              <a:t>売上が下がる</a:t>
            </a:r>
            <a:endParaRPr kumimoji="0" sz="3200" b="0" i="0" u="none" strike="noStrike" kern="0" cap="none" spc="0" normalizeH="0" baseline="0" noProof="0">
              <a:ln>
                <a:noFill/>
              </a:ln>
              <a:solidFill>
                <a:srgbClr val="FF6600"/>
              </a:solidFill>
              <a:effectLst/>
              <a:uLnTx/>
              <a:uFillTx/>
              <a:latin typeface="Arial"/>
              <a:ea typeface="Arial"/>
              <a:cs typeface="Arial"/>
              <a:sym typeface="Arial"/>
            </a:endParaRPr>
          </a:p>
        </p:txBody>
      </p:sp>
      <p:sp>
        <p:nvSpPr>
          <p:cNvPr id="226" name="Google Shape;226;p25"/>
          <p:cNvSpPr/>
          <p:nvPr/>
        </p:nvSpPr>
        <p:spPr>
          <a:xfrm>
            <a:off x="4318004" y="4617132"/>
            <a:ext cx="649249" cy="432048"/>
          </a:xfrm>
          <a:prstGeom prst="rightArrow">
            <a:avLst>
              <a:gd name="adj1" fmla="val 50000"/>
              <a:gd name="adj2" fmla="val 50000"/>
            </a:avLst>
          </a:prstGeom>
          <a:solidFill>
            <a:srgbClr val="003366"/>
          </a:solidFill>
          <a:ln w="25400"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7" name="Google Shape;227;p25"/>
          <p:cNvSpPr txBox="1"/>
          <p:nvPr/>
        </p:nvSpPr>
        <p:spPr>
          <a:xfrm>
            <a:off x="5220072" y="6271474"/>
            <a:ext cx="2868415" cy="36933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800" b="0" i="0" u="none" strike="noStrike" kern="0" cap="none" spc="0" normalizeH="0" baseline="0" noProof="0" dirty="0">
                <a:ln>
                  <a:noFill/>
                </a:ln>
                <a:solidFill>
                  <a:srgbClr val="000000"/>
                </a:solidFill>
                <a:effectLst/>
                <a:uLnTx/>
                <a:uFillTx/>
                <a:latin typeface="Arial"/>
                <a:ea typeface="Arial"/>
                <a:cs typeface="Arial"/>
                <a:sym typeface="Arial"/>
              </a:rPr>
              <a:t>AERA 2017</a:t>
            </a:r>
            <a:r>
              <a:rPr kumimoji="0" lang="ja-JP" altLang="en-US" sz="1800" b="0" i="0" u="none" strike="noStrike" kern="0" cap="none" spc="0" normalizeH="0" baseline="0" noProof="0" dirty="0">
                <a:ln>
                  <a:noFill/>
                </a:ln>
                <a:solidFill>
                  <a:srgbClr val="000000"/>
                </a:solidFill>
                <a:effectLst/>
                <a:uLnTx/>
                <a:uFillTx/>
                <a:latin typeface="Arial"/>
                <a:ea typeface="Arial"/>
                <a:cs typeface="Arial"/>
                <a:sym typeface="Arial"/>
              </a:rPr>
              <a:t>年</a:t>
            </a:r>
            <a:r>
              <a:rPr kumimoji="0" lang="en-US" altLang="ja-JP" sz="1800" b="0" i="0" u="none" strike="noStrike" kern="0" cap="none" spc="0" normalizeH="0" baseline="0" noProof="0" dirty="0">
                <a:ln>
                  <a:noFill/>
                </a:ln>
                <a:solidFill>
                  <a:srgbClr val="000000"/>
                </a:solidFill>
                <a:effectLst/>
                <a:uLnTx/>
                <a:uFillTx/>
                <a:latin typeface="Arial"/>
                <a:ea typeface="Arial"/>
                <a:cs typeface="Arial"/>
                <a:sym typeface="Arial"/>
              </a:rPr>
              <a:t>12</a:t>
            </a:r>
            <a:r>
              <a:rPr kumimoji="0" lang="ja-JP" altLang="en-US" sz="1800" b="0" i="0" u="none" strike="noStrike" kern="0" cap="none" spc="0" normalizeH="0" baseline="0" noProof="0" dirty="0">
                <a:ln>
                  <a:noFill/>
                </a:ln>
                <a:solidFill>
                  <a:srgbClr val="000000"/>
                </a:solidFill>
                <a:effectLst/>
                <a:uLnTx/>
                <a:uFillTx/>
                <a:latin typeface="Arial"/>
                <a:ea typeface="Arial"/>
                <a:cs typeface="Arial"/>
                <a:sym typeface="Arial"/>
              </a:rPr>
              <a:t>月</a:t>
            </a:r>
            <a:r>
              <a:rPr kumimoji="0" lang="en-US" altLang="ja-JP" sz="1800" b="0" i="0" u="none" strike="noStrike" kern="0" cap="none" spc="0" normalizeH="0" baseline="0" noProof="0" dirty="0">
                <a:ln>
                  <a:noFill/>
                </a:ln>
                <a:solidFill>
                  <a:srgbClr val="000000"/>
                </a:solidFill>
                <a:effectLst/>
                <a:uLnTx/>
                <a:uFillTx/>
                <a:latin typeface="Arial"/>
                <a:ea typeface="Arial"/>
                <a:cs typeface="Arial"/>
                <a:sym typeface="Arial"/>
              </a:rPr>
              <a:t>18</a:t>
            </a:r>
            <a:r>
              <a:rPr kumimoji="0" lang="ja-JP" altLang="en-US" sz="1800" b="0" i="0" u="none" strike="noStrike" kern="0" cap="none" spc="0" normalizeH="0" baseline="0" noProof="0" dirty="0">
                <a:ln>
                  <a:noFill/>
                </a:ln>
                <a:solidFill>
                  <a:srgbClr val="000000"/>
                </a:solidFill>
                <a:effectLst/>
                <a:uLnTx/>
                <a:uFillTx/>
                <a:latin typeface="Arial"/>
                <a:ea typeface="Arial"/>
                <a:cs typeface="Arial"/>
                <a:sym typeface="Arial"/>
              </a:rPr>
              <a:t>日号</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 name="スライド番号プレースホルダー 2">
            <a:extLst>
              <a:ext uri="{FF2B5EF4-FFF2-40B4-BE49-F238E27FC236}">
                <a16:creationId xmlns:a16="http://schemas.microsoft.com/office/drawing/2014/main" id="{7B618935-2E2D-43A6-85FC-F2934400B72C}"/>
              </a:ext>
            </a:extLst>
          </p:cNvPr>
          <p:cNvSpPr>
            <a:spLocks noGrp="1"/>
          </p:cNvSpPr>
          <p:nvPr>
            <p:ph type="sldNum" sz="quarter" idx="12"/>
          </p:nvPr>
        </p:nvSpPr>
        <p:spPr>
          <a:xfrm>
            <a:off x="6843980" y="61569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ja-JP" noProof="0" dirty="0" smtClean="0">
                <a:solidFill>
                  <a:srgbClr val="000000"/>
                </a:solidFill>
              </a:rPr>
              <a:t>9</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79069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200</TotalTime>
  <Words>3769</Words>
  <Application>Microsoft Office PowerPoint</Application>
  <PresentationFormat>画面に合わせる (4:3)</PresentationFormat>
  <Paragraphs>1365</Paragraphs>
  <Slides>56</Slides>
  <Notes>37</Notes>
  <HiddenSlides>5</HiddenSlides>
  <MMClips>0</MMClips>
  <ScaleCrop>false</ScaleCrop>
  <HeadingPairs>
    <vt:vector size="6" baseType="variant">
      <vt:variant>
        <vt:lpstr>使用されているフォント</vt:lpstr>
      </vt:variant>
      <vt:variant>
        <vt:i4>11</vt:i4>
      </vt:variant>
      <vt:variant>
        <vt:lpstr>テーマ</vt:lpstr>
      </vt:variant>
      <vt:variant>
        <vt:i4>5</vt:i4>
      </vt:variant>
      <vt:variant>
        <vt:lpstr>スライド タイトル</vt:lpstr>
      </vt:variant>
      <vt:variant>
        <vt:i4>56</vt:i4>
      </vt:variant>
    </vt:vector>
  </HeadingPairs>
  <TitlesOfParts>
    <vt:vector size="72" baseType="lpstr">
      <vt:lpstr>HGS創英角ｺﾞｼｯｸUB</vt:lpstr>
      <vt:lpstr>ＭＳ Ｐゴシック</vt:lpstr>
      <vt:lpstr>游ゴシック</vt:lpstr>
      <vt:lpstr>游ゴシック Light</vt:lpstr>
      <vt:lpstr>游明朝</vt:lpstr>
      <vt:lpstr>Arial</vt:lpstr>
      <vt:lpstr>Arial Narrow</vt:lpstr>
      <vt:lpstr>Calibri</vt:lpstr>
      <vt:lpstr>Calibri Light</vt:lpstr>
      <vt:lpstr>Tahoma</vt:lpstr>
      <vt:lpstr>Times New Roman</vt:lpstr>
      <vt:lpstr>標準デザイン</vt:lpstr>
      <vt:lpstr>1_標準デザイン</vt:lpstr>
      <vt:lpstr>21_標準デザイン</vt:lpstr>
      <vt:lpstr>24_標準デザイン</vt:lpstr>
      <vt:lpstr>25_標準デザイン</vt:lpstr>
      <vt:lpstr>NO MORE 24時間営業</vt:lpstr>
      <vt:lpstr>発表の流れ</vt:lpstr>
      <vt:lpstr>背景・目的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　①企業目線</vt:lpstr>
      <vt:lpstr>目的　①企業目線</vt:lpstr>
      <vt:lpstr>目的　②利用者目線 </vt:lpstr>
      <vt:lpstr>目的　②利用者目線</vt:lpstr>
      <vt:lpstr>目的　②利用者目線</vt:lpstr>
      <vt:lpstr>実習の流れ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調査方法</vt:lpstr>
      <vt:lpstr>調査方法</vt:lpstr>
      <vt:lpstr>調査方法　1.事例調査</vt:lpstr>
      <vt:lpstr>調査方法　2.アンケート調査</vt:lpstr>
      <vt:lpstr>調査方法　2.アンケート調査</vt:lpstr>
      <vt:lpstr>調査方法　2.アンケート調査</vt:lpstr>
      <vt:lpstr>調査方法　3.ヒアリング調査</vt:lpstr>
      <vt:lpstr>調査方法　４.データ収集</vt:lpstr>
      <vt:lpstr>アンケート集計結果</vt:lpstr>
      <vt:lpstr>アンケート調査</vt:lpstr>
      <vt:lpstr>　　アンケート集計結果（1）</vt:lpstr>
      <vt:lpstr>アンケート集計結果（2）</vt:lpstr>
      <vt:lpstr>今後の方針</vt:lpstr>
      <vt:lpstr>調査実施計画</vt:lpstr>
      <vt:lpstr>参考文献</vt:lpstr>
      <vt:lpstr>参考文献</vt:lpstr>
      <vt:lpstr>参考文献</vt:lpstr>
      <vt:lpstr>参考文献</vt:lpstr>
      <vt:lpstr>以下、質問用</vt:lpstr>
      <vt:lpstr>作業仮説</vt:lpstr>
      <vt:lpstr>仮説モデル</vt:lpstr>
      <vt:lpstr>作業仮説</vt:lpstr>
      <vt:lpstr>仮説モデル</vt:lpstr>
    </vt:vector>
  </TitlesOfParts>
  <Company>筑波大学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MORE 24時間営業</dc:title>
  <dc:creator>s1711283</dc:creator>
  <cp:lastModifiedBy>s1711283</cp:lastModifiedBy>
  <cp:revision>39</cp:revision>
  <dcterms:created xsi:type="dcterms:W3CDTF">2019-05-18T00:12:48Z</dcterms:created>
  <dcterms:modified xsi:type="dcterms:W3CDTF">2019-05-21T02:09:01Z</dcterms:modified>
</cp:coreProperties>
</file>