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comments/comment1.xml" ContentType="application/vnd.openxmlformats-officedocument.presentationml.comment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7.xml" ContentType="application/vnd.openxmlformats-officedocument.drawingml.chartshapes+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notesMasterIdLst>
    <p:notesMasterId r:id="rId67"/>
  </p:notesMasterIdLst>
  <p:handoutMasterIdLst>
    <p:handoutMasterId r:id="rId68"/>
  </p:handoutMasterIdLst>
  <p:sldIdLst>
    <p:sldId id="256" r:id="rId2"/>
    <p:sldId id="257" r:id="rId3"/>
    <p:sldId id="267" r:id="rId4"/>
    <p:sldId id="343" r:id="rId5"/>
    <p:sldId id="318" r:id="rId6"/>
    <p:sldId id="362" r:id="rId7"/>
    <p:sldId id="407" r:id="rId8"/>
    <p:sldId id="417" r:id="rId9"/>
    <p:sldId id="374" r:id="rId10"/>
    <p:sldId id="370" r:id="rId11"/>
    <p:sldId id="331" r:id="rId12"/>
    <p:sldId id="345" r:id="rId13"/>
    <p:sldId id="346" r:id="rId14"/>
    <p:sldId id="421" r:id="rId15"/>
    <p:sldId id="348" r:id="rId16"/>
    <p:sldId id="349" r:id="rId17"/>
    <p:sldId id="411" r:id="rId18"/>
    <p:sldId id="354" r:id="rId19"/>
    <p:sldId id="351" r:id="rId20"/>
    <p:sldId id="353" r:id="rId21"/>
    <p:sldId id="372" r:id="rId22"/>
    <p:sldId id="375" r:id="rId23"/>
    <p:sldId id="376" r:id="rId24"/>
    <p:sldId id="377" r:id="rId25"/>
    <p:sldId id="378" r:id="rId26"/>
    <p:sldId id="380" r:id="rId27"/>
    <p:sldId id="381" r:id="rId28"/>
    <p:sldId id="383" r:id="rId29"/>
    <p:sldId id="385" r:id="rId30"/>
    <p:sldId id="387" r:id="rId31"/>
    <p:sldId id="389" r:id="rId32"/>
    <p:sldId id="390" r:id="rId33"/>
    <p:sldId id="410" r:id="rId34"/>
    <p:sldId id="394" r:id="rId35"/>
    <p:sldId id="396" r:id="rId36"/>
    <p:sldId id="414" r:id="rId37"/>
    <p:sldId id="405" r:id="rId38"/>
    <p:sldId id="401" r:id="rId39"/>
    <p:sldId id="415" r:id="rId40"/>
    <p:sldId id="418" r:id="rId41"/>
    <p:sldId id="419" r:id="rId42"/>
    <p:sldId id="413" r:id="rId43"/>
    <p:sldId id="307" r:id="rId44"/>
    <p:sldId id="409" r:id="rId45"/>
    <p:sldId id="303" r:id="rId46"/>
    <p:sldId id="306" r:id="rId47"/>
    <p:sldId id="366" r:id="rId48"/>
    <p:sldId id="379" r:id="rId49"/>
    <p:sldId id="382" r:id="rId50"/>
    <p:sldId id="384" r:id="rId51"/>
    <p:sldId id="386" r:id="rId52"/>
    <p:sldId id="388" r:id="rId53"/>
    <p:sldId id="393" r:id="rId54"/>
    <p:sldId id="391" r:id="rId55"/>
    <p:sldId id="395" r:id="rId56"/>
    <p:sldId id="397" r:id="rId57"/>
    <p:sldId id="398" r:id="rId58"/>
    <p:sldId id="296" r:id="rId59"/>
    <p:sldId id="297" r:id="rId60"/>
    <p:sldId id="298" r:id="rId61"/>
    <p:sldId id="299" r:id="rId62"/>
    <p:sldId id="423" r:id="rId63"/>
    <p:sldId id="426" r:id="rId64"/>
    <p:sldId id="424" r:id="rId65"/>
    <p:sldId id="425" r:id="rId6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1711321" initials="s" lastIdx="2" clrIdx="1">
    <p:extLst>
      <p:ext uri="{19B8F6BF-5375-455C-9EA6-DF929625EA0E}">
        <p15:presenceInfo xmlns:p15="http://schemas.microsoft.com/office/powerpoint/2012/main" userId="s171132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a:srgbClr val="7393C2"/>
    <a:srgbClr val="85E24A"/>
    <a:srgbClr val="FF6699"/>
    <a:srgbClr val="7292C1"/>
    <a:srgbClr val="84DF51"/>
    <a:srgbClr val="7194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5503" autoAdjust="0"/>
  </p:normalViewPr>
  <p:slideViewPr>
    <p:cSldViewPr snapToGrid="0">
      <p:cViewPr varScale="1">
        <p:scale>
          <a:sx n="110" d="100"/>
          <a:sy n="110" d="100"/>
        </p:scale>
        <p:origin x="1260" y="102"/>
      </p:cViewPr>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___1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7.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___16.xlsx"/><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______1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______18.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______19.xlsx"/><Relationship Id="rId2" Type="http://schemas.microsoft.com/office/2011/relationships/chartColorStyle" Target="colors10.xml"/><Relationship Id="rId1" Type="http://schemas.microsoft.com/office/2011/relationships/chartStyle" Target="style1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______20.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r>
              <a:rPr lang="ja-JP" sz="4400" dirty="0">
                <a:solidFill>
                  <a:schemeClr val="tx1"/>
                </a:solidFill>
              </a:rPr>
              <a:t>破損を発見した経験</a:t>
            </a:r>
          </a:p>
        </c:rich>
      </c:tx>
      <c:layout>
        <c:manualLayout>
          <c:xMode val="edge"/>
          <c:yMode val="edge"/>
          <c:x val="0.19556035830806268"/>
          <c:y val="1.9519250440252326E-2"/>
        </c:manualLayout>
      </c:layout>
      <c:overlay val="0"/>
      <c:spPr>
        <a:noFill/>
        <a:ln>
          <a:noFill/>
        </a:ln>
        <a:effectLst/>
      </c:spPr>
    </c:title>
    <c:autoTitleDeleted val="0"/>
    <c:plotArea>
      <c:layout>
        <c:manualLayout>
          <c:layoutTarget val="inner"/>
          <c:xMode val="edge"/>
          <c:yMode val="edge"/>
          <c:x val="5.3388670166229217E-2"/>
          <c:y val="0.17327929584653654"/>
          <c:w val="0.40328958880139981"/>
          <c:h val="0.57315048122085432"/>
        </c:manualLayout>
      </c:layout>
      <c:pieChart>
        <c:varyColors val="1"/>
        <c:ser>
          <c:idx val="0"/>
          <c:order val="0"/>
          <c:tx>
            <c:strRef>
              <c:f>Sheet1!$B$1</c:f>
              <c:strCache>
                <c:ptCount val="1"/>
                <c:pt idx="0">
                  <c:v>破損を発見した経験</c:v>
                </c:pt>
              </c:strCache>
            </c:strRef>
          </c:tx>
          <c:spPr>
            <a:solidFill>
              <a:srgbClr val="00B050"/>
            </a:solidFill>
          </c:spPr>
          <c:dPt>
            <c:idx val="0"/>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DE4-4B68-B053-3D60266FD3D4}"/>
              </c:ext>
            </c:extLst>
          </c:dPt>
          <c:dPt>
            <c:idx val="1"/>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DE4-4B68-B053-3D60266FD3D4}"/>
              </c:ext>
            </c:extLst>
          </c:dPt>
          <c:dLbls>
            <c:dLbl>
              <c:idx val="0"/>
              <c:layout>
                <c:manualLayout>
                  <c:x val="-0.14468307086614179"/>
                  <c:y val="-0.13859384412808601"/>
                </c:manualLayout>
              </c:layout>
              <c:tx>
                <c:rich>
                  <a:bodyPr rot="0" spcFirstLastPara="1" vertOverflow="ellipsis" vert="horz" wrap="square" lIns="38100" tIns="19050" rIns="38100" bIns="19050" anchor="ctr" anchorCtr="1">
                    <a:noAutofit/>
                  </a:bodyPr>
                  <a:lstStyle/>
                  <a:p>
                    <a:pPr>
                      <a:defRPr sz="4000" b="1" i="0" u="none" strike="noStrike" kern="1200" baseline="0">
                        <a:solidFill>
                          <a:srgbClr val="FFFF00"/>
                        </a:solidFill>
                        <a:latin typeface="+mn-lt"/>
                        <a:ea typeface="+mn-ea"/>
                        <a:cs typeface="+mn-cs"/>
                      </a:defRPr>
                    </a:pPr>
                    <a:fld id="{194592D7-20C6-4E37-9D32-49B346525292}" type="PERCENTAGE">
                      <a:rPr lang="en-US" altLang="ja-JP" dirty="0">
                        <a:solidFill>
                          <a:srgbClr val="FFFF00"/>
                        </a:solidFill>
                      </a:rPr>
                      <a:pPr>
                        <a:defRPr sz="4000" b="1" i="0" u="none" strike="noStrike" kern="1200" baseline="0">
                          <a:solidFill>
                            <a:srgbClr val="FFFF00"/>
                          </a:solidFill>
                          <a:latin typeface="+mn-lt"/>
                          <a:ea typeface="+mn-ea"/>
                          <a:cs typeface="+mn-cs"/>
                        </a:defRPr>
                      </a:pPr>
                      <a:t>[パーセンテージ]</a:t>
                    </a:fld>
                    <a:endParaRPr lang="ja-JP" alt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EDE4-4B68-B053-3D60266FD3D4}"/>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40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DE4-4B68-B053-3D60266FD3D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発見したことがある</c:v>
                </c:pt>
                <c:pt idx="1">
                  <c:v>発見したことがない</c:v>
                </c:pt>
              </c:strCache>
            </c:strRef>
          </c:cat>
          <c:val>
            <c:numRef>
              <c:f>Sheet1!$B$2:$B$3</c:f>
              <c:numCache>
                <c:formatCode>General</c:formatCode>
                <c:ptCount val="2"/>
                <c:pt idx="0">
                  <c:v>71.3</c:v>
                </c:pt>
                <c:pt idx="1">
                  <c:v>28.7</c:v>
                </c:pt>
              </c:numCache>
            </c:numRef>
          </c:val>
          <c:extLst>
            <c:ext xmlns:c16="http://schemas.microsoft.com/office/drawing/2014/chart" uri="{C3380CC4-5D6E-409C-BE32-E72D297353CC}">
              <c16:uniqueId val="{00000004-EDE4-4B68-B053-3D60266FD3D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400" b="1" i="0" u="none" strike="noStrike" kern="1200" baseline="0">
                <a:solidFill>
                  <a:srgbClr val="0070C0"/>
                </a:solidFill>
                <a:latin typeface="+mn-lt"/>
                <a:ea typeface="+mn-ea"/>
                <a:cs typeface="+mn-cs"/>
              </a:defRPr>
            </a:pPr>
            <a:endParaRPr lang="ja-JP"/>
          </a:p>
        </c:txPr>
      </c:legendEntry>
      <c:legendEntry>
        <c:idx val="1"/>
        <c:txPr>
          <a:bodyPr rot="0" spcFirstLastPara="1" vertOverflow="ellipsis" vert="horz" wrap="square" anchor="ctr" anchorCtr="1"/>
          <a:lstStyle/>
          <a:p>
            <a:pPr>
              <a:defRPr sz="2400" b="1" i="0" u="none" strike="noStrike" kern="1200" baseline="0">
                <a:solidFill>
                  <a:srgbClr val="C00000"/>
                </a:solidFill>
                <a:latin typeface="+mn-lt"/>
                <a:ea typeface="+mn-ea"/>
                <a:cs typeface="+mn-cs"/>
              </a:defRPr>
            </a:pPr>
            <a:endParaRPr lang="ja-JP"/>
          </a:p>
        </c:txPr>
      </c:legendEntry>
      <c:layout>
        <c:manualLayout>
          <c:xMode val="edge"/>
          <c:yMode val="edge"/>
          <c:x val="0.56596205161854773"/>
          <c:y val="0.36580105351961728"/>
          <c:w val="0.3791526684164479"/>
          <c:h val="0.29122922848618571"/>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r>
              <a:rPr lang="ja-JP" sz="4400" dirty="0">
                <a:solidFill>
                  <a:schemeClr val="tx1"/>
                </a:solidFill>
              </a:rPr>
              <a:t>破損を発見した経験</a:t>
            </a:r>
          </a:p>
        </c:rich>
      </c:tx>
      <c:layout>
        <c:manualLayout>
          <c:xMode val="edge"/>
          <c:yMode val="edge"/>
          <c:x val="0.19556035830806268"/>
          <c:y val="1.9519250440252326E-2"/>
        </c:manualLayout>
      </c:layout>
      <c:overlay val="0"/>
      <c:spPr>
        <a:noFill/>
        <a:ln>
          <a:noFill/>
        </a:ln>
        <a:effectLst/>
      </c:spPr>
    </c:title>
    <c:autoTitleDeleted val="0"/>
    <c:plotArea>
      <c:layout>
        <c:manualLayout>
          <c:layoutTarget val="inner"/>
          <c:xMode val="edge"/>
          <c:yMode val="edge"/>
          <c:x val="4.5055336832895893E-2"/>
          <c:y val="0.17722704137299486"/>
          <c:w val="0.40328958880139981"/>
          <c:h val="0.57315048122085432"/>
        </c:manualLayout>
      </c:layout>
      <c:pieChart>
        <c:varyColors val="1"/>
        <c:dLbls>
          <c:dLblPos val="ctr"/>
          <c:showLegendKey val="0"/>
          <c:showVal val="0"/>
          <c:showCatName val="0"/>
          <c:showSerName val="0"/>
          <c:showPercent val="1"/>
          <c:showBubbleSize val="0"/>
          <c:showLeaderLines val="0"/>
        </c:dLbls>
        <c:firstSliceAng val="0"/>
      </c:pieChart>
      <c:spPr>
        <a:noFill/>
        <a:ln w="25400">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r>
              <a:rPr lang="ja-JP" sz="4400" dirty="0">
                <a:solidFill>
                  <a:schemeClr val="tx1"/>
                </a:solidFill>
              </a:rPr>
              <a:t>破損を発見した経験</a:t>
            </a:r>
          </a:p>
        </c:rich>
      </c:tx>
      <c:layout>
        <c:manualLayout>
          <c:xMode val="edge"/>
          <c:yMode val="edge"/>
          <c:x val="0.19556035830806268"/>
          <c:y val="1.9519250440252326E-2"/>
        </c:manualLayout>
      </c:layout>
      <c:overlay val="0"/>
      <c:spPr>
        <a:noFill/>
        <a:ln>
          <a:noFill/>
        </a:ln>
        <a:effectLst/>
      </c:spPr>
    </c:title>
    <c:autoTitleDeleted val="0"/>
    <c:plotArea>
      <c:layout>
        <c:manualLayout>
          <c:layoutTarget val="inner"/>
          <c:xMode val="edge"/>
          <c:yMode val="edge"/>
          <c:x val="4.5055336832895893E-2"/>
          <c:y val="0.17722704137299486"/>
          <c:w val="0.40328958880139981"/>
          <c:h val="0.57315048122085432"/>
        </c:manualLayout>
      </c:layout>
      <c:pieChart>
        <c:varyColors val="1"/>
        <c:dLbls>
          <c:dLblPos val="ctr"/>
          <c:showLegendKey val="0"/>
          <c:showVal val="0"/>
          <c:showCatName val="0"/>
          <c:showSerName val="0"/>
          <c:showPercent val="1"/>
          <c:showBubbleSize val="0"/>
          <c:showLeaderLines val="0"/>
        </c:dLbls>
        <c:firstSliceAng val="0"/>
      </c:pieChart>
      <c:spPr>
        <a:noFill/>
        <a:ln w="25400">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r>
              <a:rPr lang="ja-JP" sz="4400" dirty="0">
                <a:solidFill>
                  <a:schemeClr val="tx1"/>
                </a:solidFill>
              </a:rPr>
              <a:t>破損を発見した経験</a:t>
            </a:r>
          </a:p>
        </c:rich>
      </c:tx>
      <c:layout>
        <c:manualLayout>
          <c:xMode val="edge"/>
          <c:yMode val="edge"/>
          <c:x val="0.19556035830806268"/>
          <c:y val="1.9519250440252326E-2"/>
        </c:manualLayout>
      </c:layout>
      <c:overlay val="0"/>
      <c:spPr>
        <a:noFill/>
        <a:ln>
          <a:noFill/>
        </a:ln>
        <a:effectLst/>
      </c:spPr>
    </c:title>
    <c:autoTitleDeleted val="0"/>
    <c:plotArea>
      <c:layout>
        <c:manualLayout>
          <c:layoutTarget val="inner"/>
          <c:xMode val="edge"/>
          <c:yMode val="edge"/>
          <c:x val="4.5055336832895893E-2"/>
          <c:y val="0.17722704137299486"/>
          <c:w val="0.40328958880139981"/>
          <c:h val="0.57315048122085432"/>
        </c:manualLayout>
      </c:layout>
      <c:pieChart>
        <c:varyColors val="1"/>
        <c:dLbls>
          <c:dLblPos val="ctr"/>
          <c:showLegendKey val="0"/>
          <c:showVal val="0"/>
          <c:showCatName val="0"/>
          <c:showSerName val="0"/>
          <c:showPercent val="1"/>
          <c:showBubbleSize val="0"/>
          <c:showLeaderLines val="0"/>
        </c:dLbls>
        <c:firstSliceAng val="0"/>
      </c:pieChart>
      <c:spPr>
        <a:noFill/>
        <a:ln w="25400">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r>
              <a:rPr lang="ja-JP" sz="4400" dirty="0">
                <a:solidFill>
                  <a:schemeClr val="tx1"/>
                </a:solidFill>
              </a:rPr>
              <a:t>破損を発見した経験</a:t>
            </a:r>
          </a:p>
        </c:rich>
      </c:tx>
      <c:layout>
        <c:manualLayout>
          <c:xMode val="edge"/>
          <c:yMode val="edge"/>
          <c:x val="0.19556035830806268"/>
          <c:y val="1.9519250440252326E-2"/>
        </c:manualLayout>
      </c:layout>
      <c:overlay val="0"/>
      <c:spPr>
        <a:noFill/>
        <a:ln>
          <a:noFill/>
        </a:ln>
        <a:effectLst/>
      </c:spPr>
    </c:title>
    <c:autoTitleDeleted val="0"/>
    <c:plotArea>
      <c:layout>
        <c:manualLayout>
          <c:layoutTarget val="inner"/>
          <c:xMode val="edge"/>
          <c:yMode val="edge"/>
          <c:x val="4.5055336832895893E-2"/>
          <c:y val="0.17722704137299486"/>
          <c:w val="0.40328958880139981"/>
          <c:h val="0.57315048122085432"/>
        </c:manualLayout>
      </c:layout>
      <c:pieChart>
        <c:varyColors val="1"/>
        <c:dLbls>
          <c:dLblPos val="ctr"/>
          <c:showLegendKey val="0"/>
          <c:showVal val="0"/>
          <c:showCatName val="0"/>
          <c:showSerName val="0"/>
          <c:showPercent val="1"/>
          <c:showBubbleSize val="0"/>
          <c:showLeaderLines val="0"/>
        </c:dLbls>
        <c:firstSliceAng val="0"/>
      </c:pieChart>
      <c:spPr>
        <a:noFill/>
        <a:ln w="25400">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r>
              <a:rPr lang="ja-JP" sz="4400" dirty="0">
                <a:solidFill>
                  <a:schemeClr val="tx1"/>
                </a:solidFill>
              </a:rPr>
              <a:t>破損を発見した経験</a:t>
            </a:r>
          </a:p>
        </c:rich>
      </c:tx>
      <c:layout>
        <c:manualLayout>
          <c:xMode val="edge"/>
          <c:yMode val="edge"/>
          <c:x val="0.19556035830806268"/>
          <c:y val="1.9519250440252326E-2"/>
        </c:manualLayout>
      </c:layout>
      <c:overlay val="0"/>
      <c:spPr>
        <a:noFill/>
        <a:ln>
          <a:noFill/>
        </a:ln>
        <a:effectLst/>
      </c:spPr>
    </c:title>
    <c:autoTitleDeleted val="0"/>
    <c:plotArea>
      <c:layout>
        <c:manualLayout>
          <c:layoutTarget val="inner"/>
          <c:xMode val="edge"/>
          <c:yMode val="edge"/>
          <c:x val="4.5055336832895893E-2"/>
          <c:y val="0.17722704137299486"/>
          <c:w val="0.40328958880139981"/>
          <c:h val="0.57315048122085432"/>
        </c:manualLayout>
      </c:layout>
      <c:pieChart>
        <c:varyColors val="1"/>
        <c:dLbls>
          <c:dLblPos val="ctr"/>
          <c:showLegendKey val="0"/>
          <c:showVal val="0"/>
          <c:showCatName val="0"/>
          <c:showSerName val="0"/>
          <c:showPercent val="1"/>
          <c:showBubbleSize val="0"/>
          <c:showLeaderLines val="0"/>
        </c:dLbls>
        <c:firstSliceAng val="0"/>
      </c:pieChart>
      <c:spPr>
        <a:noFill/>
        <a:ln w="25400">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r>
              <a:rPr lang="ja-JP" sz="4400" dirty="0">
                <a:solidFill>
                  <a:schemeClr val="tx1"/>
                </a:solidFill>
              </a:rPr>
              <a:t>破損を発見した経験</a:t>
            </a:r>
          </a:p>
        </c:rich>
      </c:tx>
      <c:layout>
        <c:manualLayout>
          <c:xMode val="edge"/>
          <c:yMode val="edge"/>
          <c:x val="0.19556035830806268"/>
          <c:y val="1.9519250440252326E-2"/>
        </c:manualLayout>
      </c:layout>
      <c:overlay val="0"/>
      <c:spPr>
        <a:noFill/>
        <a:ln>
          <a:noFill/>
        </a:ln>
        <a:effectLst/>
      </c:spPr>
    </c:title>
    <c:autoTitleDeleted val="0"/>
    <c:plotArea>
      <c:layout>
        <c:manualLayout>
          <c:layoutTarget val="inner"/>
          <c:xMode val="edge"/>
          <c:yMode val="edge"/>
          <c:x val="4.5055336832895893E-2"/>
          <c:y val="0.17722704137299486"/>
          <c:w val="0.40328958880139981"/>
          <c:h val="0.57315048122085432"/>
        </c:manualLayout>
      </c:layout>
      <c:pieChart>
        <c:varyColors val="1"/>
        <c:dLbls>
          <c:dLblPos val="ctr"/>
          <c:showLegendKey val="0"/>
          <c:showVal val="0"/>
          <c:showCatName val="0"/>
          <c:showSerName val="0"/>
          <c:showPercent val="1"/>
          <c:showBubbleSize val="0"/>
          <c:showLeaderLines val="0"/>
        </c:dLbls>
        <c:firstSliceAng val="0"/>
      </c:pieChart>
      <c:spPr>
        <a:noFill/>
        <a:ln w="25400">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r>
              <a:rPr lang="ja-JP" altLang="en-US" sz="3600" dirty="0">
                <a:solidFill>
                  <a:schemeClr val="tx1"/>
                </a:solidFill>
              </a:rPr>
              <a:t>より報告しようと思う</a:t>
            </a:r>
            <a:endParaRPr lang="en-US" altLang="ja-JP" sz="3600" dirty="0">
              <a:solidFill>
                <a:schemeClr val="tx1"/>
              </a:solidFill>
            </a:endParaRPr>
          </a:p>
          <a:p>
            <a:pPr>
              <a:defRPr sz="3600">
                <a:solidFill>
                  <a:schemeClr val="tx1"/>
                </a:solidFill>
              </a:defRPr>
            </a:pPr>
            <a:r>
              <a:rPr lang="ja-JP" altLang="en-US" sz="3600" dirty="0">
                <a:solidFill>
                  <a:schemeClr val="tx1"/>
                </a:solidFill>
              </a:rPr>
              <a:t>　　　　　メッセージ</a:t>
            </a:r>
          </a:p>
        </c:rich>
      </c:tx>
      <c:layout>
        <c:manualLayout>
          <c:xMode val="edge"/>
          <c:yMode val="edge"/>
          <c:x val="0.16111111111111112"/>
          <c:y val="3.7037037037037038E-3"/>
        </c:manualLayout>
      </c:layout>
      <c:overlay val="0"/>
      <c:spPr>
        <a:noFill/>
        <a:ln>
          <a:noFill/>
        </a:ln>
        <a:effectLst/>
      </c:spPr>
      <c:txPr>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2.1607283464566931E-2"/>
          <c:y val="0.16014814814814815"/>
          <c:w val="0.44933333333333331"/>
          <c:h val="0.59911111111111115"/>
        </c:manualLayout>
      </c:layout>
      <c:pieChart>
        <c:varyColors val="1"/>
        <c:ser>
          <c:idx val="0"/>
          <c:order val="0"/>
          <c:tx>
            <c:strRef>
              <c:f>Sheet1!$B$1</c:f>
              <c:strCache>
                <c:ptCount val="1"/>
                <c:pt idx="0">
                  <c:v>より報告しようと感じるメッセージ</c:v>
                </c:pt>
              </c:strCache>
            </c:strRef>
          </c:tx>
          <c:dPt>
            <c:idx val="0"/>
            <c:bubble3D val="0"/>
            <c:explosion val="2"/>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97A-491F-8EBE-C9F6AE070573}"/>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97A-491F-8EBE-C9F6AE070573}"/>
              </c:ext>
            </c:extLst>
          </c:dPt>
          <c:dLbls>
            <c:dLbl>
              <c:idx val="0"/>
              <c:tx>
                <c:rich>
                  <a:bodyPr/>
                  <a:lstStyle/>
                  <a:p>
                    <a:fld id="{E0BF30E5-8F09-42F3-8244-6B3B4E67BC61}" type="VALUE">
                      <a:rPr lang="en-US" altLang="ja-JP" smtClean="0"/>
                      <a:pPr/>
                      <a:t>[値]</a:t>
                    </a:fld>
                    <a:r>
                      <a:rPr lang="ja-JP" altLang="en-US" baseline="0"/>
                      <a:t>％</a:t>
                    </a:r>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7A-491F-8EBE-C9F6AE070573}"/>
                </c:ext>
              </c:extLst>
            </c:dLbl>
            <c:dLbl>
              <c:idx val="1"/>
              <c:tx>
                <c:rich>
                  <a:bodyPr rot="0" spcFirstLastPara="1" vertOverflow="ellipsis" vert="horz" wrap="square" lIns="38100" tIns="19050" rIns="38100" bIns="19050" anchor="ctr" anchorCtr="1">
                    <a:spAutoFit/>
                  </a:bodyPr>
                  <a:lstStyle/>
                  <a:p>
                    <a:pPr>
                      <a:defRPr sz="2800" b="1" i="0" u="none" strike="noStrike" kern="1200" baseline="0">
                        <a:solidFill>
                          <a:srgbClr val="FFFF00"/>
                        </a:solidFill>
                        <a:latin typeface="+mn-lt"/>
                        <a:ea typeface="+mn-ea"/>
                        <a:cs typeface="+mn-cs"/>
                      </a:defRPr>
                    </a:pPr>
                    <a:fld id="{F3FAF51D-E8D9-4F5D-9B99-BE4A32A3AD8F}" type="VALUE">
                      <a:rPr lang="en-US" altLang="ja-JP" smtClean="0">
                        <a:solidFill>
                          <a:srgbClr val="FFFF00"/>
                        </a:solidFill>
                      </a:rPr>
                      <a:pPr>
                        <a:defRPr sz="2800">
                          <a:solidFill>
                            <a:srgbClr val="FFFF00"/>
                          </a:solidFill>
                        </a:defRPr>
                      </a:pPr>
                      <a:t>[値]</a:t>
                    </a:fld>
                    <a:r>
                      <a:rPr lang="ja-JP" altLang="en-US" baseline="0">
                        <a:solidFill>
                          <a:srgbClr val="FFFF00"/>
                        </a:solidFill>
                      </a:rPr>
                      <a:t>％</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800" b="1" i="0" u="none" strike="noStrike" kern="1200" baseline="0">
                      <a:solidFill>
                        <a:srgbClr val="FFFF00"/>
                      </a:solidFill>
                      <a:latin typeface="+mn-lt"/>
                      <a:ea typeface="+mn-ea"/>
                      <a:cs typeface="+mn-cs"/>
                    </a:defRPr>
                  </a:pPr>
                  <a:endParaRPr lang="ja-JP"/>
                </a:p>
              </c:txPr>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7A-491F-8EBE-C9F6AE07057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公共的意義を訴えるメッセージ</c:v>
                </c:pt>
                <c:pt idx="1">
                  <c:v>個人的意義を訴えるメッセージ</c:v>
                </c:pt>
              </c:strCache>
            </c:strRef>
          </c:cat>
          <c:val>
            <c:numRef>
              <c:f>Sheet1!$B$2:$B$3</c:f>
              <c:numCache>
                <c:formatCode>General</c:formatCode>
                <c:ptCount val="2"/>
                <c:pt idx="0">
                  <c:v>37.1</c:v>
                </c:pt>
                <c:pt idx="1">
                  <c:v>62.9</c:v>
                </c:pt>
              </c:numCache>
            </c:numRef>
          </c:val>
          <c:extLst>
            <c:ext xmlns:c16="http://schemas.microsoft.com/office/drawing/2014/chart" uri="{C3380CC4-5D6E-409C-BE32-E72D297353CC}">
              <c16:uniqueId val="{00000004-A97A-491F-8EBE-C9F6AE07057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0751848206474193"/>
          <c:y val="0.26548920968212308"/>
          <c:w val="0.47095384951881014"/>
          <c:h val="0.42687343248760573"/>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3.6718394575678041E-2"/>
          <c:y val="0.14859259259259258"/>
          <c:w val="0.48716666666666658"/>
          <c:h val="0.64955555555555544"/>
        </c:manualLayout>
      </c:layout>
      <c:pieChart>
        <c:varyColors val="1"/>
        <c:ser>
          <c:idx val="0"/>
          <c:order val="0"/>
          <c:tx>
            <c:strRef>
              <c:f>Sheet1!$B$1</c:f>
              <c:strCache>
                <c:ptCount val="1"/>
                <c:pt idx="0">
                  <c:v>区会への所属</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199-4053-8BB0-1678CF902FE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199-4053-8BB0-1678CF902FE2}"/>
              </c:ext>
            </c:extLst>
          </c:dPt>
          <c:dLbls>
            <c:dLbl>
              <c:idx val="0"/>
              <c:tx>
                <c:rich>
                  <a:bodyPr/>
                  <a:lstStyle/>
                  <a:p>
                    <a:fld id="{411EDF95-E28C-4BA2-B3B6-53040EDB6BE3}" type="VALUE">
                      <a:rPr lang="en-US" altLang="ja-JP" smtClean="0"/>
                      <a:pPr/>
                      <a:t>[値]</a:t>
                    </a:fld>
                    <a:r>
                      <a:rPr lang="ja-JP" altLang="en-US" baseline="0"/>
                      <a:t>％</a:t>
                    </a:r>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99-4053-8BB0-1678CF902FE2}"/>
                </c:ext>
              </c:extLst>
            </c:dLbl>
            <c:dLbl>
              <c:idx val="1"/>
              <c:tx>
                <c:rich>
                  <a:bodyPr/>
                  <a:lstStyle/>
                  <a:p>
                    <a:fld id="{0343D2EB-9431-4CB1-80C4-98067640C6BF}" type="VALUE">
                      <a:rPr lang="en-US" altLang="ja-JP" smtClean="0"/>
                      <a:pPr/>
                      <a:t>[値]</a:t>
                    </a:fld>
                    <a:r>
                      <a:rPr lang="ja-JP" altLang="en-US" baseline="0"/>
                      <a:t>％</a:t>
                    </a:r>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99-4053-8BB0-1678CF902FE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所属している</c:v>
                </c:pt>
                <c:pt idx="1">
                  <c:v>所属していない</c:v>
                </c:pt>
              </c:strCache>
            </c:strRef>
          </c:cat>
          <c:val>
            <c:numRef>
              <c:f>Sheet1!$B$2:$B$3</c:f>
              <c:numCache>
                <c:formatCode>General</c:formatCode>
                <c:ptCount val="2"/>
                <c:pt idx="0">
                  <c:v>2.2000000000000002</c:v>
                </c:pt>
                <c:pt idx="1">
                  <c:v>97.8</c:v>
                </c:pt>
              </c:numCache>
            </c:numRef>
          </c:val>
          <c:extLst>
            <c:ext xmlns:c16="http://schemas.microsoft.com/office/drawing/2014/chart" uri="{C3380CC4-5D6E-409C-BE32-E72D297353CC}">
              <c16:uniqueId val="{00000000-E5DD-4F23-BBC6-C0F0B31BDA2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1"/>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ja-JP"/>
          </a:p>
        </c:txPr>
      </c:legendEntry>
      <c:layout>
        <c:manualLayout>
          <c:xMode val="edge"/>
          <c:yMode val="edge"/>
          <c:x val="0.61181353893263346"/>
          <c:y val="0.4826790609507145"/>
          <c:w val="0.32270942694663168"/>
          <c:h val="0.2243744531933508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81440623477741425"/>
          <c:y val="0.4259259259259259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76636243162421536"/>
          <c:y val="0.50955555555555565"/>
          <c:w val="0.22456686553205918"/>
          <c:h val="0.3992299504228638"/>
        </c:manualLayout>
      </c:layout>
      <c:pieChart>
        <c:varyColors val="1"/>
        <c:ser>
          <c:idx val="0"/>
          <c:order val="0"/>
          <c:tx>
            <c:strRef>
              <c:f>Sheet1!$B$1</c:f>
              <c:strCache>
                <c:ptCount val="1"/>
                <c:pt idx="0">
                  <c:v>道路報告アプリ</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F6-4B04-884A-DEB3CC81ED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3F6-4B04-884A-DEB3CC81EDFD}"/>
              </c:ext>
            </c:extLst>
          </c:dPt>
          <c:cat>
            <c:strRef>
              <c:f>Sheet1!$A$2:$A$3</c:f>
              <c:strCache>
                <c:ptCount val="2"/>
                <c:pt idx="0">
                  <c:v>利用している</c:v>
                </c:pt>
                <c:pt idx="1">
                  <c:v>利用していない</c:v>
                </c:pt>
              </c:strCache>
            </c:strRef>
          </c:cat>
          <c:val>
            <c:numRef>
              <c:f>Sheet1!$B$2:$B$3</c:f>
              <c:numCache>
                <c:formatCode>General</c:formatCode>
                <c:ptCount val="2"/>
                <c:pt idx="0">
                  <c:v>0.5</c:v>
                </c:pt>
                <c:pt idx="1">
                  <c:v>99.5</c:v>
                </c:pt>
              </c:numCache>
            </c:numRef>
          </c:val>
          <c:extLst>
            <c:ext xmlns:c16="http://schemas.microsoft.com/office/drawing/2014/chart" uri="{C3380CC4-5D6E-409C-BE32-E72D297353CC}">
              <c16:uniqueId val="{00000004-23F6-4B04-884A-DEB3CC81EDF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2029137361016774"/>
          <c:y val="0.29654018674537025"/>
          <c:w val="0.40386170208461308"/>
          <c:h val="5.073758896231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LINE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F4-4041-9614-BF52178CA1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F4-4041-9614-BF52178CA157}"/>
              </c:ext>
            </c:extLst>
          </c:dPt>
          <c:cat>
            <c:strRef>
              <c:f>Sheet1!$A$2:$A$3</c:f>
              <c:strCache>
                <c:ptCount val="2"/>
                <c:pt idx="0">
                  <c:v>利用している</c:v>
                </c:pt>
                <c:pt idx="1">
                  <c:v>利用していない</c:v>
                </c:pt>
              </c:strCache>
            </c:strRef>
          </c:cat>
          <c:val>
            <c:numRef>
              <c:f>Sheet1!$B$2:$B$3</c:f>
              <c:numCache>
                <c:formatCode>General</c:formatCode>
                <c:ptCount val="2"/>
                <c:pt idx="0">
                  <c:v>99.5</c:v>
                </c:pt>
                <c:pt idx="1">
                  <c:v>0.5</c:v>
                </c:pt>
              </c:numCache>
            </c:numRef>
          </c:val>
          <c:extLst>
            <c:ext xmlns:c16="http://schemas.microsoft.com/office/drawing/2014/chart" uri="{C3380CC4-5D6E-409C-BE32-E72D297353CC}">
              <c16:uniqueId val="{00000000-2DC0-4BC4-A55D-0EDC41915B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r>
              <a:rPr lang="ja-JP" altLang="en-US" sz="3600" dirty="0">
                <a:solidFill>
                  <a:schemeClr val="tx1"/>
                </a:solidFill>
              </a:rPr>
              <a:t>破損を報告した経験</a:t>
            </a:r>
          </a:p>
        </c:rich>
      </c:tx>
      <c:layout>
        <c:manualLayout>
          <c:xMode val="edge"/>
          <c:yMode val="edge"/>
          <c:x val="0.27777777777777779"/>
          <c:y val="0"/>
        </c:manualLayout>
      </c:layout>
      <c:overlay val="0"/>
      <c:spPr>
        <a:noFill/>
        <a:ln>
          <a:noFill/>
        </a:ln>
        <a:effectLst/>
      </c:spPr>
    </c:title>
    <c:autoTitleDeleted val="0"/>
    <c:plotArea>
      <c:layout>
        <c:manualLayout>
          <c:layoutTarget val="inner"/>
          <c:xMode val="edge"/>
          <c:yMode val="edge"/>
          <c:x val="8.5329505686789153E-2"/>
          <c:y val="0.15970370370370371"/>
          <c:w val="0.40105555555555555"/>
          <c:h val="0.53474074074074074"/>
        </c:manualLayout>
      </c:layout>
      <c:pieChart>
        <c:varyColors val="1"/>
        <c:ser>
          <c:idx val="0"/>
          <c:order val="0"/>
          <c:tx>
            <c:strRef>
              <c:f>Sheet1!$B$1</c:f>
              <c:strCache>
                <c:ptCount val="1"/>
                <c:pt idx="0">
                  <c:v>破損を報告した経験</c:v>
                </c:pt>
              </c:strCache>
            </c:strRef>
          </c:tx>
          <c:spPr>
            <a:ln>
              <a:solidFill>
                <a:srgbClr val="0070C0"/>
              </a:solidFill>
            </a:ln>
          </c:spPr>
          <c:dPt>
            <c:idx val="0"/>
            <c:bubble3D val="0"/>
            <c:spPr>
              <a:solidFill>
                <a:srgbClr val="FFFF00"/>
              </a:solidFill>
              <a:ln>
                <a:solidFill>
                  <a:srgbClr val="0070C0"/>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4D0-4680-A6FD-3A8B720D6D3B}"/>
              </c:ext>
            </c:extLst>
          </c:dPt>
          <c:dPt>
            <c:idx val="1"/>
            <c:bubble3D val="0"/>
            <c:spPr>
              <a:solidFill>
                <a:srgbClr val="0070C0"/>
              </a:solidFill>
              <a:ln>
                <a:solidFill>
                  <a:srgbClr val="0070C0"/>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4D0-4680-A6FD-3A8B720D6D3B}"/>
              </c:ext>
            </c:extLst>
          </c:dPt>
          <c:dLbls>
            <c:dLbl>
              <c:idx val="0"/>
              <c:layout>
                <c:manualLayout>
                  <c:x val="4.7811331200787344E-2"/>
                  <c:y val="0.1558963671323593"/>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altLang="ja-JP" sz="2000" dirty="0"/>
                      <a:t>0.38%</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0.10440624999999999"/>
                      <c:h val="6.857812078136559E-2"/>
                    </c:manualLayout>
                  </c15:layout>
                </c:ext>
                <c:ext xmlns:c16="http://schemas.microsoft.com/office/drawing/2014/chart" uri="{C3380CC4-5D6E-409C-BE32-E72D297353CC}">
                  <c16:uniqueId val="{00000001-E4D0-4680-A6FD-3A8B720D6D3B}"/>
                </c:ext>
              </c:extLst>
            </c:dLbl>
            <c:dLbl>
              <c:idx val="1"/>
              <c:tx>
                <c:rich>
                  <a:bodyPr rot="0" spcFirstLastPara="1" vertOverflow="ellipsis" vert="horz" wrap="square" lIns="38100" tIns="19050" rIns="38100" bIns="19050" anchor="ctr" anchorCtr="1">
                    <a:noAutofit/>
                  </a:bodyPr>
                  <a:lstStyle/>
                  <a:p>
                    <a:pPr>
                      <a:defRPr sz="4000" b="1" i="0" u="none" strike="noStrike" kern="1200" baseline="0">
                        <a:solidFill>
                          <a:srgbClr val="FFFF00"/>
                        </a:solidFill>
                        <a:latin typeface="+mn-lt"/>
                        <a:ea typeface="+mn-ea"/>
                        <a:cs typeface="+mn-cs"/>
                      </a:defRPr>
                    </a:pPr>
                    <a:r>
                      <a:rPr lang="en-US" altLang="ja-JP" sz="4000" dirty="0">
                        <a:solidFill>
                          <a:srgbClr val="FFFF00"/>
                        </a:solidFill>
                      </a:rPr>
                      <a:t>99.62%</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4D0-4680-A6FD-3A8B720D6D3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報告したことがある</c:v>
                </c:pt>
                <c:pt idx="1">
                  <c:v>報告したことがない</c:v>
                </c:pt>
              </c:strCache>
            </c:strRef>
          </c:cat>
          <c:val>
            <c:numRef>
              <c:f>Sheet1!$B$2:$B$3</c:f>
              <c:numCache>
                <c:formatCode>General</c:formatCode>
                <c:ptCount val="2"/>
                <c:pt idx="0">
                  <c:v>0.38</c:v>
                </c:pt>
                <c:pt idx="1">
                  <c:v>99.62</c:v>
                </c:pt>
              </c:numCache>
            </c:numRef>
          </c:val>
          <c:extLst>
            <c:ext xmlns:c16="http://schemas.microsoft.com/office/drawing/2014/chart" uri="{C3380CC4-5D6E-409C-BE32-E72D297353CC}">
              <c16:uniqueId val="{00000004-E4D0-4680-A6FD-3A8B720D6D3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628630796150479"/>
          <c:y val="0.30209930008748909"/>
          <c:w val="0.39850535870516185"/>
          <c:h val="0.33583464566929139"/>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Twitter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FA-4D08-885B-D750B62B69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DFA-4D08-885B-D750B62B69BC}"/>
              </c:ext>
            </c:extLst>
          </c:dPt>
          <c:cat>
            <c:strRef>
              <c:f>Sheet1!$A$2:$A$3</c:f>
              <c:strCache>
                <c:ptCount val="2"/>
                <c:pt idx="0">
                  <c:v>利用している</c:v>
                </c:pt>
                <c:pt idx="1">
                  <c:v>利用していない</c:v>
                </c:pt>
              </c:strCache>
            </c:strRef>
          </c:cat>
          <c:val>
            <c:numRef>
              <c:f>Sheet1!$B$2:$B$3</c:f>
              <c:numCache>
                <c:formatCode>General</c:formatCode>
                <c:ptCount val="2"/>
                <c:pt idx="0">
                  <c:v>85.6</c:v>
                </c:pt>
                <c:pt idx="1">
                  <c:v>14.4</c:v>
                </c:pt>
              </c:numCache>
            </c:numRef>
          </c:val>
          <c:extLst>
            <c:ext xmlns:c16="http://schemas.microsoft.com/office/drawing/2014/chart" uri="{C3380CC4-5D6E-409C-BE32-E72D297353CC}">
              <c16:uniqueId val="{00000004-2DFA-4D08-885B-D750B62B69B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Instagram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E8-439D-86E0-DC3FA7DA2D8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E8-439D-86E0-DC3FA7DA2D8A}"/>
              </c:ext>
            </c:extLst>
          </c:dPt>
          <c:cat>
            <c:strRef>
              <c:f>Sheet1!$A$2:$A$3</c:f>
              <c:strCache>
                <c:ptCount val="2"/>
                <c:pt idx="0">
                  <c:v>利用している</c:v>
                </c:pt>
                <c:pt idx="1">
                  <c:v>利用していない</c:v>
                </c:pt>
              </c:strCache>
            </c:strRef>
          </c:cat>
          <c:val>
            <c:numRef>
              <c:f>Sheet1!$B$2:$B$3</c:f>
              <c:numCache>
                <c:formatCode>General</c:formatCode>
                <c:ptCount val="2"/>
                <c:pt idx="0">
                  <c:v>64.5</c:v>
                </c:pt>
                <c:pt idx="1">
                  <c:v>35.5</c:v>
                </c:pt>
              </c:numCache>
            </c:numRef>
          </c:val>
          <c:extLst>
            <c:ext xmlns:c16="http://schemas.microsoft.com/office/drawing/2014/chart" uri="{C3380CC4-5D6E-409C-BE32-E72D297353CC}">
              <c16:uniqueId val="{00000004-07E8-439D-86E0-DC3FA7DA2D8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[Microsoft PowerPoint 内のグラフ]Sheet4!ピボットテーブル1</c:name>
    <c:fmtId val="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4000" b="1" dirty="0"/>
              <a:t>破損を発見したことがある場所</a:t>
            </a:r>
          </a:p>
        </c:rich>
      </c:tx>
      <c:layout>
        <c:manualLayout>
          <c:xMode val="edge"/>
          <c:yMode val="edge"/>
          <c:x val="0.10427516595816899"/>
          <c:y val="8.60735232973939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manualLayout>
          <c:layoutTarget val="inner"/>
          <c:xMode val="edge"/>
          <c:yMode val="edge"/>
          <c:x val="2.8168266316781036E-2"/>
          <c:y val="7.9147336127218859E-2"/>
          <c:w val="0.89440931975893789"/>
          <c:h val="0.54605925099812958"/>
        </c:manualLayout>
      </c:layout>
      <c:barChart>
        <c:barDir val="col"/>
        <c:grouping val="clustered"/>
        <c:varyColors val="0"/>
        <c:ser>
          <c:idx val="0"/>
          <c:order val="0"/>
          <c:tx>
            <c:strRef>
              <c:f>Sheet4!$B$1</c:f>
              <c:strCache>
                <c:ptCount val="1"/>
                <c:pt idx="0">
                  <c:v>集計</c:v>
                </c:pt>
              </c:strCache>
            </c:strRef>
          </c:tx>
          <c:spPr>
            <a:solidFill>
              <a:schemeClr val="accent1"/>
            </a:solidFill>
            <a:ln>
              <a:noFill/>
            </a:ln>
            <a:effectLst/>
          </c:spPr>
          <c:invertIfNegative val="0"/>
          <c:cat>
            <c:strRef>
              <c:f>Sheet4!$A$2:$A$14</c:f>
              <c:strCache>
                <c:ptCount val="12"/>
                <c:pt idx="0">
                  <c:v>大学内</c:v>
                </c:pt>
                <c:pt idx="1">
                  <c:v>春日</c:v>
                </c:pt>
                <c:pt idx="2">
                  <c:v>天久保</c:v>
                </c:pt>
                <c:pt idx="3">
                  <c:v>平塚線</c:v>
                </c:pt>
                <c:pt idx="4">
                  <c:v>桜</c:v>
                </c:pt>
                <c:pt idx="5">
                  <c:v>東大通り</c:v>
                </c:pt>
                <c:pt idx="6">
                  <c:v>柴崎交差点</c:v>
                </c:pt>
                <c:pt idx="7">
                  <c:v>ペデ</c:v>
                </c:pt>
                <c:pt idx="8">
                  <c:v>西大通り</c:v>
                </c:pt>
                <c:pt idx="9">
                  <c:v>全体</c:v>
                </c:pt>
                <c:pt idx="10">
                  <c:v>その他</c:v>
                </c:pt>
                <c:pt idx="11">
                  <c:v>なし</c:v>
                </c:pt>
              </c:strCache>
            </c:strRef>
          </c:cat>
          <c:val>
            <c:numRef>
              <c:f>Sheet4!$B$2:$B$14</c:f>
              <c:numCache>
                <c:formatCode>General</c:formatCode>
                <c:ptCount val="12"/>
                <c:pt idx="0">
                  <c:v>48</c:v>
                </c:pt>
                <c:pt idx="1">
                  <c:v>27</c:v>
                </c:pt>
                <c:pt idx="2">
                  <c:v>26</c:v>
                </c:pt>
                <c:pt idx="3">
                  <c:v>24</c:v>
                </c:pt>
                <c:pt idx="4">
                  <c:v>11</c:v>
                </c:pt>
                <c:pt idx="5">
                  <c:v>11</c:v>
                </c:pt>
                <c:pt idx="6">
                  <c:v>10</c:v>
                </c:pt>
                <c:pt idx="7">
                  <c:v>8</c:v>
                </c:pt>
                <c:pt idx="8">
                  <c:v>5</c:v>
                </c:pt>
                <c:pt idx="9">
                  <c:v>4</c:v>
                </c:pt>
                <c:pt idx="10">
                  <c:v>26</c:v>
                </c:pt>
                <c:pt idx="11">
                  <c:v>7</c:v>
                </c:pt>
              </c:numCache>
            </c:numRef>
          </c:val>
          <c:extLst>
            <c:ext xmlns:c16="http://schemas.microsoft.com/office/drawing/2014/chart" uri="{C3380CC4-5D6E-409C-BE32-E72D297353CC}">
              <c16:uniqueId val="{00000000-FDE3-4B6E-A30F-4900602D4ABB}"/>
            </c:ext>
          </c:extLst>
        </c:ser>
        <c:dLbls>
          <c:showLegendKey val="0"/>
          <c:showVal val="0"/>
          <c:showCatName val="0"/>
          <c:showSerName val="0"/>
          <c:showPercent val="0"/>
          <c:showBubbleSize val="0"/>
        </c:dLbls>
        <c:gapWidth val="219"/>
        <c:overlap val="-27"/>
        <c:axId val="1203633408"/>
        <c:axId val="1203634240"/>
      </c:barChart>
      <c:catAx>
        <c:axId val="120363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1203634240"/>
        <c:crosses val="autoZero"/>
        <c:auto val="1"/>
        <c:lblAlgn val="ctr"/>
        <c:lblOffset val="100"/>
        <c:noMultiLvlLbl val="0"/>
      </c:catAx>
      <c:valAx>
        <c:axId val="1203634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36334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3.8797353455818022E-2"/>
          <c:y val="0.18761388159813355"/>
          <c:w val="0.42518318022747159"/>
          <c:h val="0.56691090696996216"/>
        </c:manualLayout>
      </c:layout>
      <c:pieChart>
        <c:varyColors val="1"/>
        <c:ser>
          <c:idx val="0"/>
          <c:order val="0"/>
          <c:tx>
            <c:strRef>
              <c:f>Sheet1!$B$1</c:f>
              <c:strCache>
                <c:ptCount val="1"/>
                <c:pt idx="0">
                  <c:v>報告しなかった理由</c:v>
                </c:pt>
              </c:strCache>
            </c:strRef>
          </c:tx>
          <c:dPt>
            <c:idx val="0"/>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D4A-40BB-B516-3CA992B4B2B3}"/>
              </c:ext>
            </c:extLst>
          </c:dPt>
          <c:dPt>
            <c:idx val="1"/>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D4A-40BB-B516-3CA992B4B2B3}"/>
              </c:ext>
            </c:extLst>
          </c:dPt>
          <c:dPt>
            <c:idx val="2"/>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D4A-40BB-B516-3CA992B4B2B3}"/>
              </c:ext>
            </c:extLst>
          </c:dPt>
          <c:dPt>
            <c:idx val="3"/>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D4A-40BB-B516-3CA992B4B2B3}"/>
              </c:ext>
            </c:extLst>
          </c:dPt>
          <c:dPt>
            <c:idx val="4"/>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D4A-40BB-B516-3CA992B4B2B3}"/>
              </c:ext>
            </c:extLst>
          </c:dPt>
          <c:dPt>
            <c:idx val="5"/>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D4A-40BB-B516-3CA992B4B2B3}"/>
              </c:ext>
            </c:extLst>
          </c:dPt>
          <c:dLbls>
            <c:dLbl>
              <c:idx val="0"/>
              <c:layout>
                <c:manualLayout>
                  <c:x val="-0.11185706474190732"/>
                  <c:y val="0.12429746281714786"/>
                </c:manualLayout>
              </c:layout>
              <c:tx>
                <c:rich>
                  <a:bodyPr/>
                  <a:lstStyle/>
                  <a:p>
                    <a:fld id="{D1A3B29B-B7FA-4929-A46A-6E8B230F8FB7}" type="PERCENTAGE">
                      <a:rPr lang="en-US" altLang="ja-JP" baseline="0" smtClean="0"/>
                      <a:pPr/>
                      <a:t>[パーセンテージ]</a:t>
                    </a:fld>
                    <a:endParaRPr lang="ja-JP" alt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4A-40BB-B516-3CA992B4B2B3}"/>
                </c:ext>
              </c:extLst>
            </c:dLbl>
            <c:dLbl>
              <c:idx val="1"/>
              <c:layout>
                <c:manualLayout>
                  <c:x val="-7.8501093613298392E-2"/>
                  <c:y val="-0.13392053076698746"/>
                </c:manualLayout>
              </c:layout>
              <c:tx>
                <c:rich>
                  <a:bodyPr/>
                  <a:lstStyle/>
                  <a:p>
                    <a:fld id="{D6C35E4D-696A-4AE6-AB16-79073DDEF3D2}" type="PERCENTAGE">
                      <a:rPr lang="en-US" altLang="ja-JP" baseline="0" smtClean="0"/>
                      <a:pPr/>
                      <a:t>[パーセンテージ]</a:t>
                    </a:fld>
                    <a:endParaRPr lang="ja-JP" alt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4A-40BB-B516-3CA992B4B2B3}"/>
                </c:ext>
              </c:extLst>
            </c:dLbl>
            <c:dLbl>
              <c:idx val="2"/>
              <c:layout>
                <c:manualLayout>
                  <c:x val="8.4358595800524933E-2"/>
                  <c:y val="-0.13450204141149022"/>
                </c:manualLayout>
              </c:layout>
              <c:tx>
                <c:rich>
                  <a:bodyPr/>
                  <a:lstStyle/>
                  <a:p>
                    <a:fld id="{3D5D5F8A-4FEB-4FFB-902E-77E7AA2B4998}" type="PERCENTAGE">
                      <a:rPr lang="en-US" altLang="ja-JP" baseline="0" smtClean="0"/>
                      <a:pPr/>
                      <a:t>[パーセンテージ]</a:t>
                    </a:fld>
                    <a:endParaRPr lang="ja-JP" alt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D4A-40BB-B516-3CA992B4B2B3}"/>
                </c:ext>
              </c:extLst>
            </c:dLbl>
            <c:dLbl>
              <c:idx val="3"/>
              <c:layout>
                <c:manualLayout>
                  <c:x val="8.6793525809273839E-2"/>
                  <c:y val="-2.8603820355788859E-2"/>
                </c:manualLayout>
              </c:layout>
              <c:tx>
                <c:rich>
                  <a:bodyPr/>
                  <a:lstStyle/>
                  <a:p>
                    <a:fld id="{51EC6DFA-0986-4EAA-9348-131710958CEC}" type="PERCENTAGE">
                      <a:rPr lang="en-US" altLang="ja-JP" baseline="0" smtClean="0"/>
                      <a:pPr/>
                      <a:t>[パーセンテージ]</a:t>
                    </a:fld>
                    <a:endParaRPr lang="ja-JP" alt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D4A-40BB-B516-3CA992B4B2B3}"/>
                </c:ext>
              </c:extLst>
            </c:dLbl>
            <c:dLbl>
              <c:idx val="4"/>
              <c:layout>
                <c:manualLayout>
                  <c:x val="6.8373359580052487E-2"/>
                  <c:y val="3.4706620005832606E-2"/>
                </c:manualLayout>
              </c:layout>
              <c:tx>
                <c:rich>
                  <a:bodyPr/>
                  <a:lstStyle/>
                  <a:p>
                    <a:fld id="{0B0C7D61-D27C-4BA2-A9D4-9890DCC5DA63}" type="PERCENTAGE">
                      <a:rPr lang="en-US" altLang="ja-JP" baseline="0" smtClean="0"/>
                      <a:pPr/>
                      <a:t>[パーセンテージ]</a:t>
                    </a:fld>
                    <a:endParaRPr lang="ja-JP" alt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D4A-40BB-B516-3CA992B4B2B3}"/>
                </c:ext>
              </c:extLst>
            </c:dLbl>
            <c:dLbl>
              <c:idx val="5"/>
              <c:layout>
                <c:manualLayout>
                  <c:x val="6.2325787401574802E-2"/>
                  <c:y val="0.10994356955380577"/>
                </c:manualLayout>
              </c:layout>
              <c:tx>
                <c:rich>
                  <a:bodyPr/>
                  <a:lstStyle/>
                  <a:p>
                    <a:fld id="{C6439717-E7A5-479A-8AF1-D27AA493C1F8}" type="PERCENTAGE">
                      <a:rPr lang="en-US" altLang="ja-JP" baseline="0" smtClean="0"/>
                      <a:pPr/>
                      <a:t>[パーセンテージ]</a:t>
                    </a:fld>
                    <a:endParaRPr lang="ja-JP" alt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D4A-40BB-B516-3CA992B4B2B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報告が面倒</c:v>
                </c:pt>
                <c:pt idx="1">
                  <c:v>報告の仕方がわからない</c:v>
                </c:pt>
                <c:pt idx="2">
                  <c:v>破損を問題と認識していない</c:v>
                </c:pt>
                <c:pt idx="3">
                  <c:v>報告するという発想がない</c:v>
                </c:pt>
                <c:pt idx="4">
                  <c:v>破損修繕を期待できない</c:v>
                </c:pt>
                <c:pt idx="5">
                  <c:v>その他</c:v>
                </c:pt>
              </c:strCache>
            </c:strRef>
          </c:cat>
          <c:val>
            <c:numRef>
              <c:f>Sheet1!$B$2:$B$7</c:f>
              <c:numCache>
                <c:formatCode>General</c:formatCode>
                <c:ptCount val="6"/>
                <c:pt idx="0">
                  <c:v>77</c:v>
                </c:pt>
                <c:pt idx="1">
                  <c:v>56</c:v>
                </c:pt>
                <c:pt idx="2">
                  <c:v>40</c:v>
                </c:pt>
                <c:pt idx="3">
                  <c:v>35</c:v>
                </c:pt>
                <c:pt idx="4">
                  <c:v>17</c:v>
                </c:pt>
                <c:pt idx="5">
                  <c:v>37</c:v>
                </c:pt>
              </c:numCache>
            </c:numRef>
          </c:val>
          <c:extLst>
            <c:ext xmlns:c16="http://schemas.microsoft.com/office/drawing/2014/chart" uri="{C3380CC4-5D6E-409C-BE32-E72D297353CC}">
              <c16:uniqueId val="{0000000C-7D4A-40BB-B516-3CA992B4B2B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7588998250218723"/>
          <c:y val="0.15395377661125692"/>
          <c:w val="0.477582239720035"/>
          <c:h val="0.72321289005540979"/>
        </c:manualLayout>
      </c:layout>
      <c:overlay val="0"/>
      <c:spPr>
        <a:noFill/>
        <a:ln>
          <a:noFill/>
        </a:ln>
        <a:effectLst/>
      </c:spPr>
      <c:txPr>
        <a:bodyPr rot="0" spcFirstLastPara="1" vertOverflow="ellipsis" vert="horz" wrap="square" anchor="ctr" anchorCtr="1"/>
        <a:lstStyle/>
        <a:p>
          <a:pPr>
            <a:defRPr sz="2410" b="1"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cap="none" spc="20" baseline="0">
                <a:solidFill>
                  <a:schemeClr val="tx1"/>
                </a:solidFill>
                <a:latin typeface="+mn-lt"/>
                <a:ea typeface="+mn-ea"/>
                <a:cs typeface="+mn-cs"/>
              </a:defRPr>
            </a:pPr>
            <a:r>
              <a:rPr lang="en-US" altLang="ja-JP" sz="3200" b="1" dirty="0"/>
              <a:t>SNS</a:t>
            </a:r>
            <a:r>
              <a:rPr lang="ja-JP" altLang="en-US" sz="3200" b="1" dirty="0"/>
              <a:t>による報告が可能となった場合</a:t>
            </a:r>
          </a:p>
        </c:rich>
      </c:tx>
      <c:layout>
        <c:manualLayout>
          <c:xMode val="edge"/>
          <c:yMode val="edge"/>
          <c:x val="9.9834864391951002E-3"/>
          <c:y val="1.2505892498867468E-3"/>
        </c:manualLayout>
      </c:layout>
      <c:overlay val="0"/>
      <c:spPr>
        <a:noFill/>
        <a:ln>
          <a:noFill/>
        </a:ln>
        <a:effectLst/>
      </c:spPr>
      <c:txPr>
        <a:bodyPr rot="0" spcFirstLastPara="1" vertOverflow="ellipsis" vert="horz" wrap="square" anchor="ctr" anchorCtr="1"/>
        <a:lstStyle/>
        <a:p>
          <a:pPr>
            <a:defRPr sz="3600" b="1" i="0" u="none" strike="noStrike" kern="1200" cap="none" spc="20" baseline="0">
              <a:solidFill>
                <a:schemeClr val="tx1"/>
              </a:solidFill>
              <a:latin typeface="+mn-lt"/>
              <a:ea typeface="+mn-ea"/>
              <a:cs typeface="+mn-cs"/>
            </a:defRPr>
          </a:pPr>
          <a:endParaRPr lang="ja-JP"/>
        </a:p>
      </c:txPr>
    </c:title>
    <c:autoTitleDeleted val="0"/>
    <c:plotArea>
      <c:layout>
        <c:manualLayout>
          <c:layoutTarget val="inner"/>
          <c:xMode val="edge"/>
          <c:yMode val="edge"/>
          <c:x val="6.8019794400699912E-2"/>
          <c:y val="0.31167009956951014"/>
          <c:w val="0.92328112696850395"/>
          <c:h val="0.5158461865705315"/>
        </c:manualLayout>
      </c:layout>
      <c:barChart>
        <c:barDir val="col"/>
        <c:grouping val="clustered"/>
        <c:varyColors val="0"/>
        <c:ser>
          <c:idx val="0"/>
          <c:order val="0"/>
          <c:tx>
            <c:strRef>
              <c:f>Sheet1!$B$1</c:f>
              <c:strCache>
                <c:ptCount val="1"/>
                <c:pt idx="0">
                  <c:v>SNSによる報告のしやすさ</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12</c:v>
                </c:pt>
                <c:pt idx="1">
                  <c:v>33</c:v>
                </c:pt>
                <c:pt idx="2">
                  <c:v>25</c:v>
                </c:pt>
                <c:pt idx="3">
                  <c:v>93</c:v>
                </c:pt>
                <c:pt idx="4">
                  <c:v>114</c:v>
                </c:pt>
                <c:pt idx="5">
                  <c:v>92</c:v>
                </c:pt>
              </c:numCache>
            </c:numRef>
          </c:val>
          <c:extLst>
            <c:ext xmlns:c16="http://schemas.microsoft.com/office/drawing/2014/chart" uri="{C3380CC4-5D6E-409C-BE32-E72D297353CC}">
              <c16:uniqueId val="{00000000-F43C-4594-813C-419874CD0D31}"/>
            </c:ext>
          </c:extLst>
        </c:ser>
        <c:dLbls>
          <c:dLblPos val="outEnd"/>
          <c:showLegendKey val="0"/>
          <c:showVal val="1"/>
          <c:showCatName val="0"/>
          <c:showSerName val="0"/>
          <c:showPercent val="0"/>
          <c:showBubbleSize val="0"/>
        </c:dLbls>
        <c:gapWidth val="100"/>
        <c:overlap val="-24"/>
        <c:axId val="1032979663"/>
        <c:axId val="1032990479"/>
      </c:barChart>
      <c:catAx>
        <c:axId val="1032979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crossAx val="1032990479"/>
        <c:crosses val="autoZero"/>
        <c:auto val="1"/>
        <c:lblAlgn val="ctr"/>
        <c:lblOffset val="100"/>
        <c:noMultiLvlLbl val="0"/>
      </c:catAx>
      <c:valAx>
        <c:axId val="1032990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103297966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4856244531933505"/>
          <c:y val="1.2962962962962963E-2"/>
        </c:manualLayout>
      </c:layout>
      <c:overlay val="0"/>
      <c:spPr>
        <a:noFill/>
        <a:ln>
          <a:noFill/>
        </a:ln>
        <a:effectLst/>
      </c:spPr>
      <c:txPr>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4.5162729658792651E-2"/>
          <c:y val="0.13924088655584718"/>
          <c:w val="0.42440277777777774"/>
          <c:h val="0.56587037037037036"/>
        </c:manualLayout>
      </c:layout>
      <c:pieChart>
        <c:varyColors val="1"/>
        <c:ser>
          <c:idx val="0"/>
          <c:order val="0"/>
          <c:tx>
            <c:strRef>
              <c:f>Sheet1!$B$1</c:f>
              <c:strCache>
                <c:ptCount val="1"/>
                <c:pt idx="0">
                  <c:v>最も使用頻度が高いSNS</c:v>
                </c:pt>
              </c:strCache>
            </c:strRef>
          </c:tx>
          <c:dPt>
            <c:idx val="0"/>
            <c:bubble3D val="0"/>
            <c:spPr>
              <a:solidFill>
                <a:srgbClr val="85E24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D8D-4A8C-AFA5-D49A6523E5CC}"/>
              </c:ext>
            </c:extLst>
          </c:dPt>
          <c:dPt>
            <c:idx val="1"/>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D8D-4A8C-AFA5-D49A6523E5CC}"/>
              </c:ext>
            </c:extLst>
          </c:dPt>
          <c:dPt>
            <c:idx val="2"/>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D8D-4A8C-AFA5-D49A6523E5C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D8D-4A8C-AFA5-D49A6523E5CC}"/>
              </c:ext>
            </c:extLst>
          </c:dPt>
          <c:dLbls>
            <c:dLbl>
              <c:idx val="0"/>
              <c:tx>
                <c:rich>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n-lt"/>
                        <a:ea typeface="+mn-ea"/>
                        <a:cs typeface="+mn-cs"/>
                      </a:defRPr>
                    </a:pPr>
                    <a:fld id="{33AAA711-5E09-48FE-B9D6-090C1F7DA673}" type="VALUE">
                      <a:rPr lang="en-US" altLang="ja-JP" sz="3600" smtClean="0">
                        <a:solidFill>
                          <a:srgbClr val="FFFF00"/>
                        </a:solidFill>
                      </a:rPr>
                      <a:pPr>
                        <a:defRPr sz="3600"/>
                      </a:pPr>
                      <a:t>[値]</a:t>
                    </a:fld>
                    <a:r>
                      <a:rPr lang="ja-JP" altLang="en-US" sz="3600" baseline="0" dirty="0">
                        <a:solidFill>
                          <a:srgbClr val="FFFF00"/>
                        </a:solidFill>
                      </a:rPr>
                      <a:t>％</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8D-4A8C-AFA5-D49A6523E5CC}"/>
                </c:ext>
              </c:extLst>
            </c:dLbl>
            <c:dLbl>
              <c:idx val="1"/>
              <c:tx>
                <c:rich>
                  <a:bodyPr/>
                  <a:lstStyle/>
                  <a:p>
                    <a:fld id="{34580B74-5736-4505-8516-0E84804403EE}" type="VALUE">
                      <a:rPr lang="en-US" altLang="ja-JP" smtClean="0"/>
                      <a:pPr/>
                      <a:t>[値]</a:t>
                    </a:fld>
                    <a:r>
                      <a:rPr lang="ja-JP" altLang="en-US" baseline="0"/>
                      <a:t>％</a:t>
                    </a:r>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D8D-4A8C-AFA5-D49A6523E5CC}"/>
                </c:ext>
              </c:extLst>
            </c:dLbl>
            <c:dLbl>
              <c:idx val="2"/>
              <c:layout>
                <c:manualLayout>
                  <c:x val="3.8971292650918636E-2"/>
                  <c:y val="0.21041265675123941"/>
                </c:manualLayout>
              </c:layout>
              <c:tx>
                <c:rich>
                  <a:bodyPr/>
                  <a:lstStyle/>
                  <a:p>
                    <a:fld id="{CD9A5265-0105-4EF9-A3F9-7ACC8A42EFBC}" type="VALUE">
                      <a:rPr lang="en-US" altLang="ja-JP" smtClean="0"/>
                      <a:pPr/>
                      <a:t>[値]</a:t>
                    </a:fld>
                    <a:r>
                      <a:rPr lang="ja-JP" altLang="en-US" dirty="0"/>
                      <a:t>％</a:t>
                    </a: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D8D-4A8C-AFA5-D49A6523E5CC}"/>
                </c:ext>
              </c:extLst>
            </c:dLbl>
            <c:dLbl>
              <c:idx val="3"/>
              <c:layout>
                <c:manualLayout>
                  <c:x val="3.141076115485488E-3"/>
                  <c:y val="0.13275371828521434"/>
                </c:manualLayout>
              </c:layout>
              <c:tx>
                <c:rich>
                  <a:bodyPr/>
                  <a:lstStyle/>
                  <a:p>
                    <a:fld id="{2921B998-CA6B-49CB-8723-27A945DB4459}" type="VALUE">
                      <a:rPr lang="en-US" altLang="ja-JP" smtClean="0"/>
                      <a:pPr/>
                      <a:t>[値]</a:t>
                    </a:fld>
                    <a:r>
                      <a:rPr lang="ja-JP" altLang="en-US" baseline="0"/>
                      <a:t>％</a:t>
                    </a: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D8D-4A8C-AFA5-D49A6523E5C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LINE</c:v>
                </c:pt>
                <c:pt idx="1">
                  <c:v>Twitter</c:v>
                </c:pt>
                <c:pt idx="2">
                  <c:v>Instagram</c:v>
                </c:pt>
                <c:pt idx="3">
                  <c:v>その他</c:v>
                </c:pt>
              </c:strCache>
            </c:strRef>
          </c:cat>
          <c:val>
            <c:numRef>
              <c:f>Sheet1!$B$2:$B$5</c:f>
              <c:numCache>
                <c:formatCode>General</c:formatCode>
                <c:ptCount val="4"/>
                <c:pt idx="0">
                  <c:v>72.900000000000006</c:v>
                </c:pt>
                <c:pt idx="1">
                  <c:v>20.6</c:v>
                </c:pt>
                <c:pt idx="2">
                  <c:v>5.7</c:v>
                </c:pt>
                <c:pt idx="3">
                  <c:v>0.8</c:v>
                </c:pt>
              </c:numCache>
            </c:numRef>
          </c:val>
          <c:extLst>
            <c:ext xmlns:c16="http://schemas.microsoft.com/office/drawing/2014/chart" uri="{C3380CC4-5D6E-409C-BE32-E72D297353CC}">
              <c16:uniqueId val="{00000008-CD8D-4A8C-AFA5-D49A6523E5C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994335083114609"/>
          <c:y val="0.2823292505103529"/>
          <c:w val="0.2965845363079615"/>
          <c:h val="0.41541557305336835"/>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r>
              <a:rPr lang="ja-JP" altLang="en-US" sz="3600" b="1" dirty="0"/>
              <a:t>各手段による報告のしやすさ</a:t>
            </a:r>
          </a:p>
        </c:rich>
      </c:tx>
      <c:layout>
        <c:manualLayout>
          <c:xMode val="edge"/>
          <c:yMode val="edge"/>
          <c:x val="1.0416666666666667E-3"/>
          <c:y val="0"/>
        </c:manualLayout>
      </c:layout>
      <c:overlay val="0"/>
      <c:spPr>
        <a:noFill/>
        <a:ln>
          <a:noFill/>
        </a:ln>
        <a:effectLst/>
      </c:spPr>
      <c:txPr>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6.2415026246719157E-2"/>
          <c:y val="0.25545363079615047"/>
          <c:w val="0.89579975940507439"/>
          <c:h val="0.55308340624088659"/>
        </c:manualLayout>
      </c:layout>
      <c:barChart>
        <c:barDir val="col"/>
        <c:grouping val="clustered"/>
        <c:varyColors val="0"/>
        <c:ser>
          <c:idx val="0"/>
          <c:order val="0"/>
          <c:tx>
            <c:strRef>
              <c:f>Sheet1!$B$1</c:f>
              <c:strCache>
                <c:ptCount val="1"/>
                <c:pt idx="0">
                  <c:v>1~7の七段階測定の平均値</c:v>
                </c:pt>
              </c:strCache>
            </c:strRef>
          </c:tx>
          <c:spPr>
            <a:solidFill>
              <a:schemeClr val="accent1"/>
            </a:solidFill>
            <a:ln>
              <a:noFill/>
            </a:ln>
            <a:effectLst/>
          </c:spPr>
          <c:invertIfNegative val="0"/>
          <c:dLbls>
            <c:dLbl>
              <c:idx val="2"/>
              <c:tx>
                <c:rich>
                  <a:bodyPr rot="0" spcFirstLastPara="1" vertOverflow="ellipsis" vert="horz" wrap="square" lIns="38100" tIns="19050" rIns="38100" bIns="19050" anchor="ctr" anchorCtr="1">
                    <a:spAutoFit/>
                  </a:bodyPr>
                  <a:lstStyle/>
                  <a:p>
                    <a:pPr>
                      <a:defRPr sz="4000" b="1" i="0" u="none" strike="noStrike" kern="1200" baseline="0">
                        <a:solidFill>
                          <a:srgbClr val="0070C0"/>
                        </a:solidFill>
                        <a:latin typeface="+mn-lt"/>
                        <a:ea typeface="+mn-ea"/>
                        <a:cs typeface="+mn-cs"/>
                      </a:defRPr>
                    </a:pPr>
                    <a:fld id="{5953D849-D337-4519-BCD4-A4205FCD1312}" type="VALUE">
                      <a:rPr lang="en-US" altLang="ja-JP" sz="4000">
                        <a:solidFill>
                          <a:srgbClr val="FF0000"/>
                        </a:solidFill>
                      </a:rPr>
                      <a:pPr>
                        <a:defRPr sz="4000" b="1">
                          <a:solidFill>
                            <a:srgbClr val="0070C0"/>
                          </a:solidFill>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rgbClr val="0070C0"/>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BE-4920-81A0-29E0094641C8}"/>
                </c:ext>
              </c:extLst>
            </c:dLbl>
            <c:spPr>
              <a:noFill/>
              <a:ln>
                <a:noFill/>
              </a:ln>
              <a:effectLst/>
            </c:spPr>
            <c:txPr>
              <a:bodyPr rot="0" spcFirstLastPara="1" vertOverflow="ellipsis" vert="horz" wrap="square" lIns="38100" tIns="19050" rIns="38100" bIns="19050" anchor="ctr" anchorCtr="1">
                <a:spAutoFit/>
              </a:bodyPr>
              <a:lstStyle/>
              <a:p>
                <a:pPr>
                  <a:defRPr sz="2300" b="1" i="0" u="none" strike="noStrike" kern="1200" baseline="0">
                    <a:solidFill>
                      <a:srgbClr val="0070C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電話</c:v>
                </c:pt>
                <c:pt idx="1">
                  <c:v>メール</c:v>
                </c:pt>
                <c:pt idx="2">
                  <c:v>LINE</c:v>
                </c:pt>
                <c:pt idx="3">
                  <c:v>Twitter</c:v>
                </c:pt>
                <c:pt idx="4">
                  <c:v>Instagram</c:v>
                </c:pt>
                <c:pt idx="5">
                  <c:v>専用アプリ</c:v>
                </c:pt>
              </c:strCache>
            </c:strRef>
          </c:cat>
          <c:val>
            <c:numRef>
              <c:f>Sheet1!$B$2:$B$7</c:f>
              <c:numCache>
                <c:formatCode>General</c:formatCode>
                <c:ptCount val="6"/>
                <c:pt idx="0">
                  <c:v>2.56</c:v>
                </c:pt>
                <c:pt idx="1">
                  <c:v>3.19</c:v>
                </c:pt>
                <c:pt idx="2">
                  <c:v>5.12</c:v>
                </c:pt>
                <c:pt idx="3">
                  <c:v>4.3899999999999997</c:v>
                </c:pt>
                <c:pt idx="4">
                  <c:v>3.37</c:v>
                </c:pt>
                <c:pt idx="5">
                  <c:v>4.0199999999999996</c:v>
                </c:pt>
              </c:numCache>
            </c:numRef>
          </c:val>
          <c:extLst>
            <c:ext xmlns:c16="http://schemas.microsoft.com/office/drawing/2014/chart" uri="{C3380CC4-5D6E-409C-BE32-E72D297353CC}">
              <c16:uniqueId val="{00000000-7962-422E-8384-EDEC2F5ADE30}"/>
            </c:ext>
          </c:extLst>
        </c:ser>
        <c:dLbls>
          <c:showLegendKey val="0"/>
          <c:showVal val="0"/>
          <c:showCatName val="0"/>
          <c:showSerName val="0"/>
          <c:showPercent val="0"/>
          <c:showBubbleSize val="0"/>
        </c:dLbls>
        <c:gapWidth val="219"/>
        <c:overlap val="-27"/>
        <c:axId val="1166326559"/>
        <c:axId val="1166324895"/>
      </c:barChart>
      <c:catAx>
        <c:axId val="1166326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166324895"/>
        <c:crosses val="autoZero"/>
        <c:auto val="1"/>
        <c:lblAlgn val="ctr"/>
        <c:lblOffset val="100"/>
        <c:noMultiLvlLbl val="0"/>
      </c:catAx>
      <c:valAx>
        <c:axId val="1166324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crossAx val="1166326559"/>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r>
              <a:rPr lang="ja-JP" sz="4400" dirty="0">
                <a:solidFill>
                  <a:schemeClr val="tx1"/>
                </a:solidFill>
              </a:rPr>
              <a:t>破損を発見した経験</a:t>
            </a:r>
          </a:p>
        </c:rich>
      </c:tx>
      <c:layout>
        <c:manualLayout>
          <c:xMode val="edge"/>
          <c:yMode val="edge"/>
          <c:x val="0.19556035830806268"/>
          <c:y val="1.9519250440252326E-2"/>
        </c:manualLayout>
      </c:layout>
      <c:overlay val="0"/>
      <c:spPr>
        <a:noFill/>
        <a:ln>
          <a:noFill/>
        </a:ln>
        <a:effectLst/>
      </c:spPr>
    </c:title>
    <c:autoTitleDeleted val="0"/>
    <c:plotArea>
      <c:layout>
        <c:manualLayout>
          <c:layoutTarget val="inner"/>
          <c:xMode val="edge"/>
          <c:yMode val="edge"/>
          <c:x val="4.5055336832895893E-2"/>
          <c:y val="0.17722704137299486"/>
          <c:w val="0.40328958880139981"/>
          <c:h val="0.57315048122085432"/>
        </c:manualLayout>
      </c:layout>
      <c:pieChart>
        <c:varyColors val="1"/>
        <c:dLbls>
          <c:dLblPos val="ctr"/>
          <c:showLegendKey val="0"/>
          <c:showVal val="0"/>
          <c:showCatName val="0"/>
          <c:showSerName val="0"/>
          <c:showPercent val="1"/>
          <c:showBubbleSize val="0"/>
          <c:showLeaderLines val="0"/>
        </c:dLbls>
        <c:firstSliceAng val="0"/>
      </c:pieChart>
      <c:spPr>
        <a:noFill/>
        <a:ln w="25400">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r>
              <a:rPr lang="ja-JP" sz="4400" dirty="0">
                <a:solidFill>
                  <a:schemeClr val="tx1"/>
                </a:solidFill>
              </a:rPr>
              <a:t>破損を発見した経験</a:t>
            </a:r>
          </a:p>
        </c:rich>
      </c:tx>
      <c:layout>
        <c:manualLayout>
          <c:xMode val="edge"/>
          <c:yMode val="edge"/>
          <c:x val="0.19556035830806268"/>
          <c:y val="1.9519250440252326E-2"/>
        </c:manualLayout>
      </c:layout>
      <c:overlay val="0"/>
      <c:spPr>
        <a:noFill/>
        <a:ln>
          <a:noFill/>
        </a:ln>
        <a:effectLst/>
      </c:spPr>
    </c:title>
    <c:autoTitleDeleted val="0"/>
    <c:plotArea>
      <c:layout>
        <c:manualLayout>
          <c:layoutTarget val="inner"/>
          <c:xMode val="edge"/>
          <c:yMode val="edge"/>
          <c:x val="4.5055336832895893E-2"/>
          <c:y val="0.17722704137299486"/>
          <c:w val="0.40328958880139981"/>
          <c:h val="0.57315048122085432"/>
        </c:manualLayout>
      </c:layout>
      <c:pieChart>
        <c:varyColors val="1"/>
        <c:dLbls>
          <c:dLblPos val="ctr"/>
          <c:showLegendKey val="0"/>
          <c:showVal val="0"/>
          <c:showCatName val="0"/>
          <c:showSerName val="0"/>
          <c:showPercent val="1"/>
          <c:showBubbleSize val="0"/>
          <c:showLeaderLines val="0"/>
        </c:dLbls>
        <c:firstSliceAng val="0"/>
      </c:pieChart>
      <c:spPr>
        <a:noFill/>
        <a:ln w="25400">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5-18T23:12:46.942" idx="2">
    <p:pos x="10" y="10"/>
    <p:text/>
    <p:extLst>
      <p:ext uri="{C676402C-5697-4E1C-873F-D02D1690AC5C}">
        <p15:threadingInfo xmlns:p15="http://schemas.microsoft.com/office/powerpoint/2012/main" timeZoneBias="-540"/>
      </p:ext>
    </p:extLst>
  </p:cm>
</p:cmLst>
</file>

<file path=ppt/diagrams/_rels/data5.xml.rels><?xml version="1.0" encoding="UTF-8" standalone="yes"?>
<Relationships xmlns="http://schemas.openxmlformats.org/package/2006/relationships"><Relationship Id="rId1" Type="http://schemas.openxmlformats.org/officeDocument/2006/relationships/image" Target="../media/image40.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7FDF2-3D6E-4E35-BA4A-CB1210F558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4711DEDD-B857-408A-9FA9-64867ED84B20}">
      <dgm:prSet custT="1"/>
      <dgm:spPr/>
      <dgm:t>
        <a:bodyPr/>
        <a:lstStyle/>
        <a:p>
          <a:pPr algn="ctr" rtl="0"/>
          <a:r>
            <a:rPr lang="ja-JP" altLang="en-US" sz="3200" b="1" dirty="0"/>
            <a:t>道路破損の発生</a:t>
          </a:r>
          <a:endParaRPr lang="ja-JP" altLang="en-US" sz="3200" dirty="0"/>
        </a:p>
      </dgm:t>
    </dgm:pt>
    <dgm:pt modelId="{AE5F515F-BF8D-41CC-9E58-38E26DAF694F}" type="parTrans" cxnId="{181B0B4F-88C0-4734-8F32-B05AA158622A}">
      <dgm:prSet/>
      <dgm:spPr/>
      <dgm:t>
        <a:bodyPr/>
        <a:lstStyle/>
        <a:p>
          <a:endParaRPr kumimoji="1" lang="ja-JP" altLang="en-US"/>
        </a:p>
      </dgm:t>
    </dgm:pt>
    <dgm:pt modelId="{49ECE1AF-1AC0-408C-B496-F749423089B9}" type="sibTrans" cxnId="{181B0B4F-88C0-4734-8F32-B05AA158622A}">
      <dgm:prSet/>
      <dgm:spPr/>
      <dgm:t>
        <a:bodyPr/>
        <a:lstStyle/>
        <a:p>
          <a:endParaRPr kumimoji="1" lang="ja-JP" altLang="en-US"/>
        </a:p>
      </dgm:t>
    </dgm:pt>
    <dgm:pt modelId="{B06B814C-C419-4624-8A88-107A496AC8AD}" type="pres">
      <dgm:prSet presAssocID="{5C97FDF2-3D6E-4E35-BA4A-CB1210F558F6}" presName="linear" presStyleCnt="0">
        <dgm:presLayoutVars>
          <dgm:animLvl val="lvl"/>
          <dgm:resizeHandles val="exact"/>
        </dgm:presLayoutVars>
      </dgm:prSet>
      <dgm:spPr/>
      <dgm:t>
        <a:bodyPr/>
        <a:lstStyle/>
        <a:p>
          <a:endParaRPr kumimoji="1" lang="ja-JP" altLang="en-US"/>
        </a:p>
      </dgm:t>
    </dgm:pt>
    <dgm:pt modelId="{7B91DD32-D5C1-45A6-AE72-00BD5AE09DB1}" type="pres">
      <dgm:prSet presAssocID="{4711DEDD-B857-408A-9FA9-64867ED84B20}" presName="parentText" presStyleLbl="node1" presStyleIdx="0" presStyleCnt="1">
        <dgm:presLayoutVars>
          <dgm:chMax val="0"/>
          <dgm:bulletEnabled val="1"/>
        </dgm:presLayoutVars>
      </dgm:prSet>
      <dgm:spPr/>
      <dgm:t>
        <a:bodyPr/>
        <a:lstStyle/>
        <a:p>
          <a:endParaRPr kumimoji="1" lang="ja-JP" altLang="en-US"/>
        </a:p>
      </dgm:t>
    </dgm:pt>
  </dgm:ptLst>
  <dgm:cxnLst>
    <dgm:cxn modelId="{5B12BB1D-B665-4075-A3F4-A3061AB8A791}" type="presOf" srcId="{4711DEDD-B857-408A-9FA9-64867ED84B20}" destId="{7B91DD32-D5C1-45A6-AE72-00BD5AE09DB1}" srcOrd="0" destOrd="0" presId="urn:microsoft.com/office/officeart/2005/8/layout/vList2"/>
    <dgm:cxn modelId="{E852ACAB-2281-4F87-82D2-B95653872695}" type="presOf" srcId="{5C97FDF2-3D6E-4E35-BA4A-CB1210F558F6}" destId="{B06B814C-C419-4624-8A88-107A496AC8AD}" srcOrd="0" destOrd="0" presId="urn:microsoft.com/office/officeart/2005/8/layout/vList2"/>
    <dgm:cxn modelId="{181B0B4F-88C0-4734-8F32-B05AA158622A}" srcId="{5C97FDF2-3D6E-4E35-BA4A-CB1210F558F6}" destId="{4711DEDD-B857-408A-9FA9-64867ED84B20}" srcOrd="0" destOrd="0" parTransId="{AE5F515F-BF8D-41CC-9E58-38E26DAF694F}" sibTransId="{49ECE1AF-1AC0-408C-B496-F749423089B9}"/>
    <dgm:cxn modelId="{5F8CC239-557D-4656-B81F-24105D8EEECD}" type="presParOf" srcId="{B06B814C-C419-4624-8A88-107A496AC8AD}" destId="{7B91DD32-D5C1-45A6-AE72-00BD5AE09DB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E599A2-4685-400D-9714-E7AF0F932B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47BB9686-8095-4902-9F82-10E3695F086B}">
      <dgm:prSet custT="1"/>
      <dgm:spPr/>
      <dgm:t>
        <a:bodyPr/>
        <a:lstStyle/>
        <a:p>
          <a:pPr rtl="0"/>
          <a:r>
            <a:rPr lang="ja-JP" altLang="en-US" sz="3200" b="1" dirty="0"/>
            <a:t>市・業者による道路破損箇所の修繕</a:t>
          </a:r>
          <a:endParaRPr lang="ja-JP" altLang="en-US" sz="3200" dirty="0"/>
        </a:p>
      </dgm:t>
    </dgm:pt>
    <dgm:pt modelId="{D8C2E8C7-07C0-44EF-BCFE-6A0E5F049DD6}" type="parTrans" cxnId="{64FAB873-83D7-4300-A6E8-AD68357A4B6F}">
      <dgm:prSet/>
      <dgm:spPr/>
      <dgm:t>
        <a:bodyPr/>
        <a:lstStyle/>
        <a:p>
          <a:endParaRPr kumimoji="1" lang="ja-JP" altLang="en-US"/>
        </a:p>
      </dgm:t>
    </dgm:pt>
    <dgm:pt modelId="{1B951DD1-16B7-4781-8037-8C7BBEAA5469}" type="sibTrans" cxnId="{64FAB873-83D7-4300-A6E8-AD68357A4B6F}">
      <dgm:prSet/>
      <dgm:spPr/>
      <dgm:t>
        <a:bodyPr/>
        <a:lstStyle/>
        <a:p>
          <a:endParaRPr kumimoji="1" lang="ja-JP" altLang="en-US"/>
        </a:p>
      </dgm:t>
    </dgm:pt>
    <dgm:pt modelId="{F2AE11C8-13DB-40E4-B690-CB7654C16367}" type="pres">
      <dgm:prSet presAssocID="{CDE599A2-4685-400D-9714-E7AF0F932BBB}" presName="linear" presStyleCnt="0">
        <dgm:presLayoutVars>
          <dgm:animLvl val="lvl"/>
          <dgm:resizeHandles val="exact"/>
        </dgm:presLayoutVars>
      </dgm:prSet>
      <dgm:spPr/>
      <dgm:t>
        <a:bodyPr/>
        <a:lstStyle/>
        <a:p>
          <a:endParaRPr kumimoji="1" lang="ja-JP" altLang="en-US"/>
        </a:p>
      </dgm:t>
    </dgm:pt>
    <dgm:pt modelId="{51058B84-F8AF-4B52-AFF6-0C4D1D2B6F86}" type="pres">
      <dgm:prSet presAssocID="{47BB9686-8095-4902-9F82-10E3695F086B}" presName="parentText" presStyleLbl="node1" presStyleIdx="0" presStyleCnt="1">
        <dgm:presLayoutVars>
          <dgm:chMax val="0"/>
          <dgm:bulletEnabled val="1"/>
        </dgm:presLayoutVars>
      </dgm:prSet>
      <dgm:spPr/>
      <dgm:t>
        <a:bodyPr/>
        <a:lstStyle/>
        <a:p>
          <a:endParaRPr kumimoji="1" lang="ja-JP" altLang="en-US"/>
        </a:p>
      </dgm:t>
    </dgm:pt>
  </dgm:ptLst>
  <dgm:cxnLst>
    <dgm:cxn modelId="{E5F18726-9502-4897-9BD4-7B4A66D2D688}" type="presOf" srcId="{47BB9686-8095-4902-9F82-10E3695F086B}" destId="{51058B84-F8AF-4B52-AFF6-0C4D1D2B6F86}" srcOrd="0" destOrd="0" presId="urn:microsoft.com/office/officeart/2005/8/layout/vList2"/>
    <dgm:cxn modelId="{64FAB873-83D7-4300-A6E8-AD68357A4B6F}" srcId="{CDE599A2-4685-400D-9714-E7AF0F932BBB}" destId="{47BB9686-8095-4902-9F82-10E3695F086B}" srcOrd="0" destOrd="0" parTransId="{D8C2E8C7-07C0-44EF-BCFE-6A0E5F049DD6}" sibTransId="{1B951DD1-16B7-4781-8037-8C7BBEAA5469}"/>
    <dgm:cxn modelId="{FB4FCB32-A1F9-4351-8ECA-15E604B5629D}" type="presOf" srcId="{CDE599A2-4685-400D-9714-E7AF0F932BBB}" destId="{F2AE11C8-13DB-40E4-B690-CB7654C16367}" srcOrd="0" destOrd="0" presId="urn:microsoft.com/office/officeart/2005/8/layout/vList2"/>
    <dgm:cxn modelId="{BA28D404-300A-4A64-96DA-CFBB909E6F95}" type="presParOf" srcId="{F2AE11C8-13DB-40E4-B690-CB7654C16367}" destId="{51058B84-F8AF-4B52-AFF6-0C4D1D2B6F8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D8EC2B-FCCB-493C-BF3F-41DC7E4452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BEA8794E-F962-4DA9-8FEF-420E42192FE5}">
      <dgm:prSet custT="1"/>
      <dgm:spPr/>
      <dgm:t>
        <a:bodyPr/>
        <a:lstStyle/>
        <a:p>
          <a:pPr rtl="0"/>
          <a:r>
            <a:rPr lang="ja-JP" altLang="en-US" sz="3200" b="1" dirty="0"/>
            <a:t>市民から市役所への報告</a:t>
          </a:r>
          <a:endParaRPr lang="ja-JP" altLang="en-US" sz="3200" dirty="0"/>
        </a:p>
      </dgm:t>
    </dgm:pt>
    <dgm:pt modelId="{2E13022E-DC1D-46D8-9440-847AD8D798E5}" type="parTrans" cxnId="{A9D5F8D3-7BB5-425D-9713-B023F9D8859A}">
      <dgm:prSet/>
      <dgm:spPr/>
      <dgm:t>
        <a:bodyPr/>
        <a:lstStyle/>
        <a:p>
          <a:endParaRPr kumimoji="1" lang="ja-JP" altLang="en-US"/>
        </a:p>
      </dgm:t>
    </dgm:pt>
    <dgm:pt modelId="{CD85F03B-B85C-445F-BABC-A350B28314B1}" type="sibTrans" cxnId="{A9D5F8D3-7BB5-425D-9713-B023F9D8859A}">
      <dgm:prSet/>
      <dgm:spPr/>
      <dgm:t>
        <a:bodyPr/>
        <a:lstStyle/>
        <a:p>
          <a:endParaRPr kumimoji="1" lang="ja-JP" altLang="en-US"/>
        </a:p>
      </dgm:t>
    </dgm:pt>
    <dgm:pt modelId="{7E2CF0B0-3D88-4444-8BF7-E6E834525724}" type="pres">
      <dgm:prSet presAssocID="{5BD8EC2B-FCCB-493C-BF3F-41DC7E445292}" presName="linear" presStyleCnt="0">
        <dgm:presLayoutVars>
          <dgm:animLvl val="lvl"/>
          <dgm:resizeHandles val="exact"/>
        </dgm:presLayoutVars>
      </dgm:prSet>
      <dgm:spPr/>
      <dgm:t>
        <a:bodyPr/>
        <a:lstStyle/>
        <a:p>
          <a:endParaRPr kumimoji="1" lang="ja-JP" altLang="en-US"/>
        </a:p>
      </dgm:t>
    </dgm:pt>
    <dgm:pt modelId="{82C5F622-45CD-4E5F-AE42-652C157D5DE6}" type="pres">
      <dgm:prSet presAssocID="{BEA8794E-F962-4DA9-8FEF-420E42192FE5}" presName="parentText" presStyleLbl="node1" presStyleIdx="0" presStyleCnt="1">
        <dgm:presLayoutVars>
          <dgm:chMax val="0"/>
          <dgm:bulletEnabled val="1"/>
        </dgm:presLayoutVars>
      </dgm:prSet>
      <dgm:spPr/>
      <dgm:t>
        <a:bodyPr/>
        <a:lstStyle/>
        <a:p>
          <a:endParaRPr kumimoji="1" lang="ja-JP" altLang="en-US"/>
        </a:p>
      </dgm:t>
    </dgm:pt>
  </dgm:ptLst>
  <dgm:cxnLst>
    <dgm:cxn modelId="{9BEA0FD5-5EF6-447B-8144-C618351043A4}" type="presOf" srcId="{BEA8794E-F962-4DA9-8FEF-420E42192FE5}" destId="{82C5F622-45CD-4E5F-AE42-652C157D5DE6}" srcOrd="0" destOrd="0" presId="urn:microsoft.com/office/officeart/2005/8/layout/vList2"/>
    <dgm:cxn modelId="{B54042FB-87BC-44F5-9CDC-5B79C69226D3}" type="presOf" srcId="{5BD8EC2B-FCCB-493C-BF3F-41DC7E445292}" destId="{7E2CF0B0-3D88-4444-8BF7-E6E834525724}" srcOrd="0" destOrd="0" presId="urn:microsoft.com/office/officeart/2005/8/layout/vList2"/>
    <dgm:cxn modelId="{A9D5F8D3-7BB5-425D-9713-B023F9D8859A}" srcId="{5BD8EC2B-FCCB-493C-BF3F-41DC7E445292}" destId="{BEA8794E-F962-4DA9-8FEF-420E42192FE5}" srcOrd="0" destOrd="0" parTransId="{2E13022E-DC1D-46D8-9440-847AD8D798E5}" sibTransId="{CD85F03B-B85C-445F-BABC-A350B28314B1}"/>
    <dgm:cxn modelId="{0916ACF1-0E06-47F1-9E83-DF7F77C9228E}" type="presParOf" srcId="{7E2CF0B0-3D88-4444-8BF7-E6E834525724}" destId="{82C5F622-45CD-4E5F-AE42-652C157D5DE6}"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4A03E9-4F7B-48DA-B4D2-94CB276FF87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56CC50EB-35CE-48C4-B395-8346AD16FF59}">
      <dgm:prSet custT="1"/>
      <dgm:spPr/>
      <dgm:t>
        <a:bodyPr/>
        <a:lstStyle/>
        <a:p>
          <a:pPr rtl="0"/>
          <a:r>
            <a:rPr lang="ja-JP" altLang="en-US" sz="3200" b="1" dirty="0"/>
            <a:t>市民による道路破損の発見</a:t>
          </a:r>
          <a:endParaRPr lang="ja-JP" altLang="en-US" sz="3200" dirty="0"/>
        </a:p>
      </dgm:t>
    </dgm:pt>
    <dgm:pt modelId="{D3B842D3-FECE-4273-B744-389FED9FA61B}" type="parTrans" cxnId="{219990A2-3DD1-4026-AC90-4499845BB301}">
      <dgm:prSet/>
      <dgm:spPr/>
      <dgm:t>
        <a:bodyPr/>
        <a:lstStyle/>
        <a:p>
          <a:endParaRPr kumimoji="1" lang="ja-JP" altLang="en-US"/>
        </a:p>
      </dgm:t>
    </dgm:pt>
    <dgm:pt modelId="{EA6D707F-3DB3-463A-B493-E8A567BD6D9D}" type="sibTrans" cxnId="{219990A2-3DD1-4026-AC90-4499845BB301}">
      <dgm:prSet/>
      <dgm:spPr/>
      <dgm:t>
        <a:bodyPr/>
        <a:lstStyle/>
        <a:p>
          <a:endParaRPr kumimoji="1" lang="ja-JP" altLang="en-US"/>
        </a:p>
      </dgm:t>
    </dgm:pt>
    <dgm:pt modelId="{DBBE4B17-640E-42D9-B92A-3732EC8E1EA2}" type="pres">
      <dgm:prSet presAssocID="{6C4A03E9-4F7B-48DA-B4D2-94CB276FF870}" presName="linear" presStyleCnt="0">
        <dgm:presLayoutVars>
          <dgm:animLvl val="lvl"/>
          <dgm:resizeHandles val="exact"/>
        </dgm:presLayoutVars>
      </dgm:prSet>
      <dgm:spPr/>
      <dgm:t>
        <a:bodyPr/>
        <a:lstStyle/>
        <a:p>
          <a:endParaRPr kumimoji="1" lang="ja-JP" altLang="en-US"/>
        </a:p>
      </dgm:t>
    </dgm:pt>
    <dgm:pt modelId="{DA277AB8-66E5-4821-8242-85F9232927C1}" type="pres">
      <dgm:prSet presAssocID="{56CC50EB-35CE-48C4-B395-8346AD16FF59}" presName="parentText" presStyleLbl="node1" presStyleIdx="0" presStyleCnt="1">
        <dgm:presLayoutVars>
          <dgm:chMax val="0"/>
          <dgm:bulletEnabled val="1"/>
        </dgm:presLayoutVars>
      </dgm:prSet>
      <dgm:spPr/>
      <dgm:t>
        <a:bodyPr/>
        <a:lstStyle/>
        <a:p>
          <a:endParaRPr kumimoji="1" lang="ja-JP" altLang="en-US"/>
        </a:p>
      </dgm:t>
    </dgm:pt>
  </dgm:ptLst>
  <dgm:cxnLst>
    <dgm:cxn modelId="{5DB5127C-E946-409D-8663-C1794D6832CF}" type="presOf" srcId="{6C4A03E9-4F7B-48DA-B4D2-94CB276FF870}" destId="{DBBE4B17-640E-42D9-B92A-3732EC8E1EA2}" srcOrd="0" destOrd="0" presId="urn:microsoft.com/office/officeart/2005/8/layout/vList2"/>
    <dgm:cxn modelId="{B5F3F383-E646-42CF-90B1-FC248D41FAFA}" type="presOf" srcId="{56CC50EB-35CE-48C4-B395-8346AD16FF59}" destId="{DA277AB8-66E5-4821-8242-85F9232927C1}" srcOrd="0" destOrd="0" presId="urn:microsoft.com/office/officeart/2005/8/layout/vList2"/>
    <dgm:cxn modelId="{219990A2-3DD1-4026-AC90-4499845BB301}" srcId="{6C4A03E9-4F7B-48DA-B4D2-94CB276FF870}" destId="{56CC50EB-35CE-48C4-B395-8346AD16FF59}" srcOrd="0" destOrd="0" parTransId="{D3B842D3-FECE-4273-B744-389FED9FA61B}" sibTransId="{EA6D707F-3DB3-463A-B493-E8A567BD6D9D}"/>
    <dgm:cxn modelId="{3B9D98EC-3C15-4A3D-A3F5-63CE1C27AB80}" type="presParOf" srcId="{DBBE4B17-640E-42D9-B92A-3732EC8E1EA2}" destId="{DA277AB8-66E5-4821-8242-85F9232927C1}"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C7D0D9-932C-4DBB-AD49-D4F13742AD47}" type="doc">
      <dgm:prSet loTypeId="urn:microsoft.com/office/officeart/2005/8/layout/pList1" loCatId="list" qsTypeId="urn:microsoft.com/office/officeart/2005/8/quickstyle/simple1" qsCatId="simple" csTypeId="urn:microsoft.com/office/officeart/2005/8/colors/accent1_2" csCatId="accent1" phldr="1"/>
      <dgm:spPr/>
    </dgm:pt>
    <dgm:pt modelId="{878BE53B-D198-4C99-8206-317D58E38883}">
      <dgm:prSet phldrT="[テキスト]"/>
      <dgm:spPr/>
      <dgm:t>
        <a:bodyPr/>
        <a:lstStyle/>
        <a:p>
          <a:r>
            <a:rPr kumimoji="1" lang="ja-JP" altLang="en-US" dirty="0"/>
            <a:t>西高野</a:t>
          </a:r>
        </a:p>
      </dgm:t>
    </dgm:pt>
    <dgm:pt modelId="{6D632036-7348-4C91-ACFC-A3890154F5E1}" type="parTrans" cxnId="{AD5F69D5-E963-4D85-AA19-5A107F7FA93D}">
      <dgm:prSet/>
      <dgm:spPr/>
      <dgm:t>
        <a:bodyPr/>
        <a:lstStyle/>
        <a:p>
          <a:endParaRPr kumimoji="1" lang="ja-JP" altLang="en-US"/>
        </a:p>
      </dgm:t>
    </dgm:pt>
    <dgm:pt modelId="{0ED567F3-3A1D-494A-80C6-8FE2A6456DB8}" type="sibTrans" cxnId="{AD5F69D5-E963-4D85-AA19-5A107F7FA93D}">
      <dgm:prSet/>
      <dgm:spPr/>
      <dgm:t>
        <a:bodyPr/>
        <a:lstStyle/>
        <a:p>
          <a:endParaRPr kumimoji="1" lang="ja-JP" altLang="en-US"/>
        </a:p>
      </dgm:t>
    </dgm:pt>
    <dgm:pt modelId="{70C37720-5D09-4EAD-9475-F26CD7201BC2}">
      <dgm:prSet phldrT="[テキスト]"/>
      <dgm:spPr/>
      <dgm:t>
        <a:bodyPr/>
        <a:lstStyle/>
        <a:p>
          <a:r>
            <a:rPr kumimoji="1" lang="ja-JP" altLang="en-US" dirty="0"/>
            <a:t>沼田</a:t>
          </a:r>
        </a:p>
      </dgm:t>
    </dgm:pt>
    <dgm:pt modelId="{588B6D46-C129-4BC6-8710-3BB1AA9DABF9}" type="parTrans" cxnId="{FBFAFA13-7679-4C47-A1F5-F0EA80F9D62F}">
      <dgm:prSet/>
      <dgm:spPr/>
      <dgm:t>
        <a:bodyPr/>
        <a:lstStyle/>
        <a:p>
          <a:endParaRPr kumimoji="1" lang="ja-JP" altLang="en-US"/>
        </a:p>
      </dgm:t>
    </dgm:pt>
    <dgm:pt modelId="{41A056F0-B639-466E-A702-9EC95D69B12D}" type="sibTrans" cxnId="{FBFAFA13-7679-4C47-A1F5-F0EA80F9D62F}">
      <dgm:prSet/>
      <dgm:spPr/>
      <dgm:t>
        <a:bodyPr/>
        <a:lstStyle/>
        <a:p>
          <a:endParaRPr kumimoji="1" lang="ja-JP" altLang="en-US"/>
        </a:p>
      </dgm:t>
    </dgm:pt>
    <dgm:pt modelId="{9BE988D4-97DF-4F6D-AE63-7E9AF58747C2}">
      <dgm:prSet phldrT="[テキスト]"/>
      <dgm:spPr/>
      <dgm:t>
        <a:bodyPr/>
        <a:lstStyle/>
        <a:p>
          <a:r>
            <a:rPr kumimoji="1" lang="ja-JP" altLang="en-US" dirty="0"/>
            <a:t>西高野</a:t>
          </a:r>
        </a:p>
      </dgm:t>
    </dgm:pt>
    <dgm:pt modelId="{F8F4A354-4233-4E3D-AB9C-562D4B2A4FC2}" type="parTrans" cxnId="{1D176DF6-00CA-4B76-9022-C9630EE8E8D8}">
      <dgm:prSet/>
      <dgm:spPr/>
      <dgm:t>
        <a:bodyPr/>
        <a:lstStyle/>
        <a:p>
          <a:endParaRPr kumimoji="1" lang="ja-JP" altLang="en-US"/>
        </a:p>
      </dgm:t>
    </dgm:pt>
    <dgm:pt modelId="{161C8809-3BE1-4890-9D14-99B82EF193E0}" type="sibTrans" cxnId="{1D176DF6-00CA-4B76-9022-C9630EE8E8D8}">
      <dgm:prSet/>
      <dgm:spPr/>
      <dgm:t>
        <a:bodyPr/>
        <a:lstStyle/>
        <a:p>
          <a:endParaRPr kumimoji="1" lang="ja-JP" altLang="en-US"/>
        </a:p>
      </dgm:t>
    </dgm:pt>
    <dgm:pt modelId="{B9442753-7109-42AC-AB23-195E80D7170A}">
      <dgm:prSet phldrT="[テキスト]"/>
      <dgm:spPr/>
      <dgm:t>
        <a:bodyPr/>
        <a:lstStyle/>
        <a:p>
          <a:r>
            <a:rPr kumimoji="1" lang="ja-JP" altLang="en-US" dirty="0"/>
            <a:t>高野原新田</a:t>
          </a:r>
        </a:p>
      </dgm:t>
    </dgm:pt>
    <dgm:pt modelId="{D15E710C-5AE3-4565-916B-CF67A2A2E416}" type="parTrans" cxnId="{BDBC3DC1-971D-4AC8-BA78-58B56CBB6E75}">
      <dgm:prSet/>
      <dgm:spPr/>
      <dgm:t>
        <a:bodyPr/>
        <a:lstStyle/>
        <a:p>
          <a:endParaRPr kumimoji="1" lang="ja-JP" altLang="en-US"/>
        </a:p>
      </dgm:t>
    </dgm:pt>
    <dgm:pt modelId="{2384A0EE-2E50-4148-AAB3-ACC10B59DAA7}" type="sibTrans" cxnId="{BDBC3DC1-971D-4AC8-BA78-58B56CBB6E75}">
      <dgm:prSet/>
      <dgm:spPr/>
      <dgm:t>
        <a:bodyPr/>
        <a:lstStyle/>
        <a:p>
          <a:endParaRPr kumimoji="1" lang="ja-JP" altLang="en-US"/>
        </a:p>
      </dgm:t>
    </dgm:pt>
    <dgm:pt modelId="{C669D0BB-9081-4CEF-9D19-1CB6EEE5479B}" type="pres">
      <dgm:prSet presAssocID="{8DC7D0D9-932C-4DBB-AD49-D4F13742AD47}" presName="Name0" presStyleCnt="0">
        <dgm:presLayoutVars>
          <dgm:dir/>
          <dgm:resizeHandles val="exact"/>
        </dgm:presLayoutVars>
      </dgm:prSet>
      <dgm:spPr/>
    </dgm:pt>
    <dgm:pt modelId="{76F61208-92A0-45A5-A31A-A583E592478C}" type="pres">
      <dgm:prSet presAssocID="{878BE53B-D198-4C99-8206-317D58E38883}" presName="compNode" presStyleCnt="0"/>
      <dgm:spPr/>
    </dgm:pt>
    <dgm:pt modelId="{7977B84E-AD50-458B-A830-D254AA570753}" type="pres">
      <dgm:prSet presAssocID="{878BE53B-D198-4C99-8206-317D58E38883}" presName="pictRect" presStyleLbl="node1" presStyleIdx="0" presStyleCnt="4"/>
      <dgm:spPr>
        <a:blipFill rotWithShape="1">
          <a:blip xmlns:r="http://schemas.openxmlformats.org/officeDocument/2006/relationships" r:embed="rId1"/>
          <a:stretch>
            <a:fillRect/>
          </a:stretch>
        </a:blipFill>
      </dgm:spPr>
    </dgm:pt>
    <dgm:pt modelId="{0820A914-BBBE-4C8F-A4F9-3FD0F66CE562}" type="pres">
      <dgm:prSet presAssocID="{878BE53B-D198-4C99-8206-317D58E38883}" presName="textRect" presStyleLbl="revTx" presStyleIdx="0" presStyleCnt="4">
        <dgm:presLayoutVars>
          <dgm:bulletEnabled val="1"/>
        </dgm:presLayoutVars>
      </dgm:prSet>
      <dgm:spPr/>
      <dgm:t>
        <a:bodyPr/>
        <a:lstStyle/>
        <a:p>
          <a:endParaRPr kumimoji="1" lang="ja-JP" altLang="en-US"/>
        </a:p>
      </dgm:t>
    </dgm:pt>
    <dgm:pt modelId="{EC232971-9D3A-4068-A23D-7469992632E3}" type="pres">
      <dgm:prSet presAssocID="{0ED567F3-3A1D-494A-80C6-8FE2A6456DB8}" presName="sibTrans" presStyleLbl="sibTrans2D1" presStyleIdx="0" presStyleCnt="0"/>
      <dgm:spPr/>
      <dgm:t>
        <a:bodyPr/>
        <a:lstStyle/>
        <a:p>
          <a:endParaRPr kumimoji="1" lang="ja-JP" altLang="en-US"/>
        </a:p>
      </dgm:t>
    </dgm:pt>
    <dgm:pt modelId="{1A0D67DA-B082-4545-B488-6B7C50E83556}" type="pres">
      <dgm:prSet presAssocID="{70C37720-5D09-4EAD-9475-F26CD7201BC2}" presName="compNode" presStyleCnt="0"/>
      <dgm:spPr/>
    </dgm:pt>
    <dgm:pt modelId="{6969163D-C6C6-461D-A6FF-349C9D3E1DE4}" type="pres">
      <dgm:prSet presAssocID="{70C37720-5D09-4EAD-9475-F26CD7201BC2}" presName="pictRect" presStyleLbl="node1" presStyleIdx="1" presStyleCnt="4"/>
      <dgm:spPr>
        <a:blipFill rotWithShape="1">
          <a:blip xmlns:r="http://schemas.openxmlformats.org/officeDocument/2006/relationships" r:embed="rId1"/>
          <a:stretch>
            <a:fillRect/>
          </a:stretch>
        </a:blipFill>
      </dgm:spPr>
    </dgm:pt>
    <dgm:pt modelId="{520A23CB-E51E-41A8-A718-EBD332506E5D}" type="pres">
      <dgm:prSet presAssocID="{70C37720-5D09-4EAD-9475-F26CD7201BC2}" presName="textRect" presStyleLbl="revTx" presStyleIdx="1" presStyleCnt="4">
        <dgm:presLayoutVars>
          <dgm:bulletEnabled val="1"/>
        </dgm:presLayoutVars>
      </dgm:prSet>
      <dgm:spPr/>
      <dgm:t>
        <a:bodyPr/>
        <a:lstStyle/>
        <a:p>
          <a:endParaRPr kumimoji="1" lang="ja-JP" altLang="en-US"/>
        </a:p>
      </dgm:t>
    </dgm:pt>
    <dgm:pt modelId="{28E12BAC-19D6-4810-891D-6411764E30E8}" type="pres">
      <dgm:prSet presAssocID="{41A056F0-B639-466E-A702-9EC95D69B12D}" presName="sibTrans" presStyleLbl="sibTrans2D1" presStyleIdx="0" presStyleCnt="0"/>
      <dgm:spPr/>
      <dgm:t>
        <a:bodyPr/>
        <a:lstStyle/>
        <a:p>
          <a:endParaRPr kumimoji="1" lang="ja-JP" altLang="en-US"/>
        </a:p>
      </dgm:t>
    </dgm:pt>
    <dgm:pt modelId="{4FE1710D-9861-4B83-A1F9-5CF8520195FE}" type="pres">
      <dgm:prSet presAssocID="{9BE988D4-97DF-4F6D-AE63-7E9AF58747C2}" presName="compNode" presStyleCnt="0"/>
      <dgm:spPr/>
    </dgm:pt>
    <dgm:pt modelId="{0C517C5F-987F-4DCA-AF19-56E3323EB162}" type="pres">
      <dgm:prSet presAssocID="{9BE988D4-97DF-4F6D-AE63-7E9AF58747C2}" presName="pictRect" presStyleLbl="node1" presStyleIdx="2" presStyleCnt="4"/>
      <dgm:spPr>
        <a:blipFill rotWithShape="1">
          <a:blip xmlns:r="http://schemas.openxmlformats.org/officeDocument/2006/relationships" r:embed="rId1"/>
          <a:stretch>
            <a:fillRect/>
          </a:stretch>
        </a:blipFill>
      </dgm:spPr>
    </dgm:pt>
    <dgm:pt modelId="{AD389B5F-8BAF-4299-A8B3-AA97A4B5D934}" type="pres">
      <dgm:prSet presAssocID="{9BE988D4-97DF-4F6D-AE63-7E9AF58747C2}" presName="textRect" presStyleLbl="revTx" presStyleIdx="2" presStyleCnt="4">
        <dgm:presLayoutVars>
          <dgm:bulletEnabled val="1"/>
        </dgm:presLayoutVars>
      </dgm:prSet>
      <dgm:spPr/>
      <dgm:t>
        <a:bodyPr/>
        <a:lstStyle/>
        <a:p>
          <a:endParaRPr kumimoji="1" lang="ja-JP" altLang="en-US"/>
        </a:p>
      </dgm:t>
    </dgm:pt>
    <dgm:pt modelId="{6654677E-2DB3-48FC-8242-4E8E87BC293E}" type="pres">
      <dgm:prSet presAssocID="{161C8809-3BE1-4890-9D14-99B82EF193E0}" presName="sibTrans" presStyleLbl="sibTrans2D1" presStyleIdx="0" presStyleCnt="0"/>
      <dgm:spPr/>
      <dgm:t>
        <a:bodyPr/>
        <a:lstStyle/>
        <a:p>
          <a:endParaRPr kumimoji="1" lang="ja-JP" altLang="en-US"/>
        </a:p>
      </dgm:t>
    </dgm:pt>
    <dgm:pt modelId="{21D0BB37-3C9C-470D-88AC-6939BB19AA6C}" type="pres">
      <dgm:prSet presAssocID="{B9442753-7109-42AC-AB23-195E80D7170A}" presName="compNode" presStyleCnt="0"/>
      <dgm:spPr/>
    </dgm:pt>
    <dgm:pt modelId="{B2C7F44C-0437-4E37-95F5-1127410E7C8E}" type="pres">
      <dgm:prSet presAssocID="{B9442753-7109-42AC-AB23-195E80D7170A}" presName="pictRect" presStyleLbl="node1" presStyleIdx="3" presStyleCnt="4"/>
      <dgm:spPr>
        <a:blipFill rotWithShape="1">
          <a:blip xmlns:r="http://schemas.openxmlformats.org/officeDocument/2006/relationships" r:embed="rId1"/>
          <a:stretch>
            <a:fillRect/>
          </a:stretch>
        </a:blipFill>
      </dgm:spPr>
    </dgm:pt>
    <dgm:pt modelId="{B1B2E1A7-524B-431B-8B93-09AC6A1B2C85}" type="pres">
      <dgm:prSet presAssocID="{B9442753-7109-42AC-AB23-195E80D7170A}" presName="textRect" presStyleLbl="revTx" presStyleIdx="3" presStyleCnt="4">
        <dgm:presLayoutVars>
          <dgm:bulletEnabled val="1"/>
        </dgm:presLayoutVars>
      </dgm:prSet>
      <dgm:spPr/>
      <dgm:t>
        <a:bodyPr/>
        <a:lstStyle/>
        <a:p>
          <a:endParaRPr kumimoji="1" lang="ja-JP" altLang="en-US"/>
        </a:p>
      </dgm:t>
    </dgm:pt>
  </dgm:ptLst>
  <dgm:cxnLst>
    <dgm:cxn modelId="{7B2873EF-8D73-41DC-834D-BDF21C8C3E3B}" type="presOf" srcId="{B9442753-7109-42AC-AB23-195E80D7170A}" destId="{B1B2E1A7-524B-431B-8B93-09AC6A1B2C85}" srcOrd="0" destOrd="0" presId="urn:microsoft.com/office/officeart/2005/8/layout/pList1"/>
    <dgm:cxn modelId="{B48D0858-67E2-4EBB-A935-3E0E0B97E5B7}" type="presOf" srcId="{0ED567F3-3A1D-494A-80C6-8FE2A6456DB8}" destId="{EC232971-9D3A-4068-A23D-7469992632E3}" srcOrd="0" destOrd="0" presId="urn:microsoft.com/office/officeart/2005/8/layout/pList1"/>
    <dgm:cxn modelId="{FBFAFA13-7679-4C47-A1F5-F0EA80F9D62F}" srcId="{8DC7D0D9-932C-4DBB-AD49-D4F13742AD47}" destId="{70C37720-5D09-4EAD-9475-F26CD7201BC2}" srcOrd="1" destOrd="0" parTransId="{588B6D46-C129-4BC6-8710-3BB1AA9DABF9}" sibTransId="{41A056F0-B639-466E-A702-9EC95D69B12D}"/>
    <dgm:cxn modelId="{1D176DF6-00CA-4B76-9022-C9630EE8E8D8}" srcId="{8DC7D0D9-932C-4DBB-AD49-D4F13742AD47}" destId="{9BE988D4-97DF-4F6D-AE63-7E9AF58747C2}" srcOrd="2" destOrd="0" parTransId="{F8F4A354-4233-4E3D-AB9C-562D4B2A4FC2}" sibTransId="{161C8809-3BE1-4890-9D14-99B82EF193E0}"/>
    <dgm:cxn modelId="{1D0A62BF-E7E7-4677-A951-C80BD7591C31}" type="presOf" srcId="{161C8809-3BE1-4890-9D14-99B82EF193E0}" destId="{6654677E-2DB3-48FC-8242-4E8E87BC293E}" srcOrd="0" destOrd="0" presId="urn:microsoft.com/office/officeart/2005/8/layout/pList1"/>
    <dgm:cxn modelId="{5E6A0B9A-728F-46BC-BCCB-C25290487AD3}" type="presOf" srcId="{41A056F0-B639-466E-A702-9EC95D69B12D}" destId="{28E12BAC-19D6-4810-891D-6411764E30E8}" srcOrd="0" destOrd="0" presId="urn:microsoft.com/office/officeart/2005/8/layout/pList1"/>
    <dgm:cxn modelId="{6FF011EF-482A-4625-B80D-DE41CA88739E}" type="presOf" srcId="{8DC7D0D9-932C-4DBB-AD49-D4F13742AD47}" destId="{C669D0BB-9081-4CEF-9D19-1CB6EEE5479B}" srcOrd="0" destOrd="0" presId="urn:microsoft.com/office/officeart/2005/8/layout/pList1"/>
    <dgm:cxn modelId="{E6945C2B-4933-41E4-9F08-5D77460F0742}" type="presOf" srcId="{878BE53B-D198-4C99-8206-317D58E38883}" destId="{0820A914-BBBE-4C8F-A4F9-3FD0F66CE562}" srcOrd="0" destOrd="0" presId="urn:microsoft.com/office/officeart/2005/8/layout/pList1"/>
    <dgm:cxn modelId="{AD5F69D5-E963-4D85-AA19-5A107F7FA93D}" srcId="{8DC7D0D9-932C-4DBB-AD49-D4F13742AD47}" destId="{878BE53B-D198-4C99-8206-317D58E38883}" srcOrd="0" destOrd="0" parTransId="{6D632036-7348-4C91-ACFC-A3890154F5E1}" sibTransId="{0ED567F3-3A1D-494A-80C6-8FE2A6456DB8}"/>
    <dgm:cxn modelId="{E4029D63-4B1F-48F3-8E84-F265234BA016}" type="presOf" srcId="{70C37720-5D09-4EAD-9475-F26CD7201BC2}" destId="{520A23CB-E51E-41A8-A718-EBD332506E5D}" srcOrd="0" destOrd="0" presId="urn:microsoft.com/office/officeart/2005/8/layout/pList1"/>
    <dgm:cxn modelId="{D0F7E910-A7B6-4597-8C2A-BD694824713E}" type="presOf" srcId="{9BE988D4-97DF-4F6D-AE63-7E9AF58747C2}" destId="{AD389B5F-8BAF-4299-A8B3-AA97A4B5D934}" srcOrd="0" destOrd="0" presId="urn:microsoft.com/office/officeart/2005/8/layout/pList1"/>
    <dgm:cxn modelId="{BDBC3DC1-971D-4AC8-BA78-58B56CBB6E75}" srcId="{8DC7D0D9-932C-4DBB-AD49-D4F13742AD47}" destId="{B9442753-7109-42AC-AB23-195E80D7170A}" srcOrd="3" destOrd="0" parTransId="{D15E710C-5AE3-4565-916B-CF67A2A2E416}" sibTransId="{2384A0EE-2E50-4148-AAB3-ACC10B59DAA7}"/>
    <dgm:cxn modelId="{EC955F11-8716-4735-9BE0-CFA269352786}" type="presParOf" srcId="{C669D0BB-9081-4CEF-9D19-1CB6EEE5479B}" destId="{76F61208-92A0-45A5-A31A-A583E592478C}" srcOrd="0" destOrd="0" presId="urn:microsoft.com/office/officeart/2005/8/layout/pList1"/>
    <dgm:cxn modelId="{2DC4A673-A85C-4ADB-BD1C-E5A05845BF15}" type="presParOf" srcId="{76F61208-92A0-45A5-A31A-A583E592478C}" destId="{7977B84E-AD50-458B-A830-D254AA570753}" srcOrd="0" destOrd="0" presId="urn:microsoft.com/office/officeart/2005/8/layout/pList1"/>
    <dgm:cxn modelId="{BF1D1566-0B6F-4FDB-8C8A-D34CDAAE1BC0}" type="presParOf" srcId="{76F61208-92A0-45A5-A31A-A583E592478C}" destId="{0820A914-BBBE-4C8F-A4F9-3FD0F66CE562}" srcOrd="1" destOrd="0" presId="urn:microsoft.com/office/officeart/2005/8/layout/pList1"/>
    <dgm:cxn modelId="{14A609FB-17C3-4EC3-B060-9C55FD8CAAAB}" type="presParOf" srcId="{C669D0BB-9081-4CEF-9D19-1CB6EEE5479B}" destId="{EC232971-9D3A-4068-A23D-7469992632E3}" srcOrd="1" destOrd="0" presId="urn:microsoft.com/office/officeart/2005/8/layout/pList1"/>
    <dgm:cxn modelId="{E77C9C29-7ABF-4CAE-92B4-DDD9965A48A3}" type="presParOf" srcId="{C669D0BB-9081-4CEF-9D19-1CB6EEE5479B}" destId="{1A0D67DA-B082-4545-B488-6B7C50E83556}" srcOrd="2" destOrd="0" presId="urn:microsoft.com/office/officeart/2005/8/layout/pList1"/>
    <dgm:cxn modelId="{6B9329F0-B14E-4F53-B9CD-5A08EACE4D08}" type="presParOf" srcId="{1A0D67DA-B082-4545-B488-6B7C50E83556}" destId="{6969163D-C6C6-461D-A6FF-349C9D3E1DE4}" srcOrd="0" destOrd="0" presId="urn:microsoft.com/office/officeart/2005/8/layout/pList1"/>
    <dgm:cxn modelId="{956905AD-0922-49B1-8BD7-DC8BE864F77D}" type="presParOf" srcId="{1A0D67DA-B082-4545-B488-6B7C50E83556}" destId="{520A23CB-E51E-41A8-A718-EBD332506E5D}" srcOrd="1" destOrd="0" presId="urn:microsoft.com/office/officeart/2005/8/layout/pList1"/>
    <dgm:cxn modelId="{DF443CC7-3AB4-41D8-97C4-19B604EE1A72}" type="presParOf" srcId="{C669D0BB-9081-4CEF-9D19-1CB6EEE5479B}" destId="{28E12BAC-19D6-4810-891D-6411764E30E8}" srcOrd="3" destOrd="0" presId="urn:microsoft.com/office/officeart/2005/8/layout/pList1"/>
    <dgm:cxn modelId="{9D5928FE-FDEB-4A78-8E57-515D92D7F256}" type="presParOf" srcId="{C669D0BB-9081-4CEF-9D19-1CB6EEE5479B}" destId="{4FE1710D-9861-4B83-A1F9-5CF8520195FE}" srcOrd="4" destOrd="0" presId="urn:microsoft.com/office/officeart/2005/8/layout/pList1"/>
    <dgm:cxn modelId="{6C98B9C8-391C-42FA-B3F4-334A6B65D15A}" type="presParOf" srcId="{4FE1710D-9861-4B83-A1F9-5CF8520195FE}" destId="{0C517C5F-987F-4DCA-AF19-56E3323EB162}" srcOrd="0" destOrd="0" presId="urn:microsoft.com/office/officeart/2005/8/layout/pList1"/>
    <dgm:cxn modelId="{F0C87F89-68C5-45D5-AE85-8C35904CE063}" type="presParOf" srcId="{4FE1710D-9861-4B83-A1F9-5CF8520195FE}" destId="{AD389B5F-8BAF-4299-A8B3-AA97A4B5D934}" srcOrd="1" destOrd="0" presId="urn:microsoft.com/office/officeart/2005/8/layout/pList1"/>
    <dgm:cxn modelId="{84222172-2271-4BB4-9247-F0AC8EB95161}" type="presParOf" srcId="{C669D0BB-9081-4CEF-9D19-1CB6EEE5479B}" destId="{6654677E-2DB3-48FC-8242-4E8E87BC293E}" srcOrd="5" destOrd="0" presId="urn:microsoft.com/office/officeart/2005/8/layout/pList1"/>
    <dgm:cxn modelId="{FEA7B84D-6CB6-4482-9349-56E76F9CB9B1}" type="presParOf" srcId="{C669D0BB-9081-4CEF-9D19-1CB6EEE5479B}" destId="{21D0BB37-3C9C-470D-88AC-6939BB19AA6C}" srcOrd="6" destOrd="0" presId="urn:microsoft.com/office/officeart/2005/8/layout/pList1"/>
    <dgm:cxn modelId="{9D8A6B03-612E-42CA-AB61-238DB78E05F7}" type="presParOf" srcId="{21D0BB37-3C9C-470D-88AC-6939BB19AA6C}" destId="{B2C7F44C-0437-4E37-95F5-1127410E7C8E}" srcOrd="0" destOrd="0" presId="urn:microsoft.com/office/officeart/2005/8/layout/pList1"/>
    <dgm:cxn modelId="{3F0511CE-BFF3-40D9-BDAA-D9060A89B9C5}" type="presParOf" srcId="{21D0BB37-3C9C-470D-88AC-6939BB19AA6C}" destId="{B1B2E1A7-524B-431B-8B93-09AC6A1B2C85}" srcOrd="1" destOrd="0" presId="urn:microsoft.com/office/officeart/2005/8/layout/pList1"/>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1DD32-D5C1-45A6-AE72-00BD5AE09DB1}">
      <dsp:nvSpPr>
        <dsp:cNvPr id="0" name=""/>
        <dsp:cNvSpPr/>
      </dsp:nvSpPr>
      <dsp:spPr>
        <a:xfrm>
          <a:off x="0" y="412"/>
          <a:ext cx="3565046" cy="6948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ja-JP" altLang="en-US" sz="3200" b="1" kern="1200" dirty="0"/>
            <a:t>道路破損の発生</a:t>
          </a:r>
          <a:endParaRPr lang="ja-JP" altLang="en-US" sz="3200" kern="1200" dirty="0"/>
        </a:p>
      </dsp:txBody>
      <dsp:txXfrm>
        <a:off x="33919" y="34331"/>
        <a:ext cx="3497208" cy="626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58B84-F8AF-4B52-AFF6-0C4D1D2B6F86}">
      <dsp:nvSpPr>
        <dsp:cNvPr id="0" name=""/>
        <dsp:cNvSpPr/>
      </dsp:nvSpPr>
      <dsp:spPr>
        <a:xfrm>
          <a:off x="0" y="412"/>
          <a:ext cx="6894672" cy="6948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ja-JP" altLang="en-US" sz="3200" b="1" kern="1200" dirty="0"/>
            <a:t>市・業者による道路破損箇所の修繕</a:t>
          </a:r>
          <a:endParaRPr lang="ja-JP" altLang="en-US" sz="3200" kern="1200" dirty="0"/>
        </a:p>
      </dsp:txBody>
      <dsp:txXfrm>
        <a:off x="33919" y="34331"/>
        <a:ext cx="6826834" cy="626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5F622-45CD-4E5F-AE42-652C157D5DE6}">
      <dsp:nvSpPr>
        <dsp:cNvPr id="0" name=""/>
        <dsp:cNvSpPr/>
      </dsp:nvSpPr>
      <dsp:spPr>
        <a:xfrm>
          <a:off x="0" y="23"/>
          <a:ext cx="4818136" cy="69560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ja-JP" altLang="en-US" sz="3200" b="1" kern="1200" dirty="0"/>
            <a:t>市民から市役所への報告</a:t>
          </a:r>
          <a:endParaRPr lang="ja-JP" altLang="en-US" sz="3200" kern="1200" dirty="0"/>
        </a:p>
      </dsp:txBody>
      <dsp:txXfrm>
        <a:off x="33956" y="33979"/>
        <a:ext cx="4750224" cy="627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77AB8-66E5-4821-8242-85F9232927C1}">
      <dsp:nvSpPr>
        <dsp:cNvPr id="0" name=""/>
        <dsp:cNvSpPr/>
      </dsp:nvSpPr>
      <dsp:spPr>
        <a:xfrm>
          <a:off x="0" y="412"/>
          <a:ext cx="5247410" cy="6948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ja-JP" altLang="en-US" sz="3200" b="1" kern="1200" dirty="0"/>
            <a:t>市民による道路破損の発見</a:t>
          </a:r>
          <a:endParaRPr lang="ja-JP" altLang="en-US" sz="3200" kern="1200" dirty="0"/>
        </a:p>
      </dsp:txBody>
      <dsp:txXfrm>
        <a:off x="33919" y="34331"/>
        <a:ext cx="5179572" cy="626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7B84E-AD50-458B-A830-D254AA570753}">
      <dsp:nvSpPr>
        <dsp:cNvPr id="0" name=""/>
        <dsp:cNvSpPr/>
      </dsp:nvSpPr>
      <dsp:spPr>
        <a:xfrm>
          <a:off x="67388" y="1919"/>
          <a:ext cx="2202116" cy="1517257"/>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0A914-BBBE-4C8F-A4F9-3FD0F66CE562}">
      <dsp:nvSpPr>
        <dsp:cNvPr id="0" name=""/>
        <dsp:cNvSpPr/>
      </dsp:nvSpPr>
      <dsp:spPr>
        <a:xfrm>
          <a:off x="67388" y="1519177"/>
          <a:ext cx="2202116" cy="816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kumimoji="1" lang="ja-JP" altLang="en-US" sz="2700" kern="1200" dirty="0"/>
            <a:t>西高野</a:t>
          </a:r>
        </a:p>
      </dsp:txBody>
      <dsp:txXfrm>
        <a:off x="67388" y="1519177"/>
        <a:ext cx="2202116" cy="816985"/>
      </dsp:txXfrm>
    </dsp:sp>
    <dsp:sp modelId="{6969163D-C6C6-461D-A6FF-349C9D3E1DE4}">
      <dsp:nvSpPr>
        <dsp:cNvPr id="0" name=""/>
        <dsp:cNvSpPr/>
      </dsp:nvSpPr>
      <dsp:spPr>
        <a:xfrm>
          <a:off x="2489808" y="1919"/>
          <a:ext cx="2202116" cy="1517257"/>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0A23CB-E51E-41A8-A718-EBD332506E5D}">
      <dsp:nvSpPr>
        <dsp:cNvPr id="0" name=""/>
        <dsp:cNvSpPr/>
      </dsp:nvSpPr>
      <dsp:spPr>
        <a:xfrm>
          <a:off x="2489808" y="1519177"/>
          <a:ext cx="2202116" cy="816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kumimoji="1" lang="ja-JP" altLang="en-US" sz="2700" kern="1200" dirty="0"/>
            <a:t>沼田</a:t>
          </a:r>
        </a:p>
      </dsp:txBody>
      <dsp:txXfrm>
        <a:off x="2489808" y="1519177"/>
        <a:ext cx="2202116" cy="816985"/>
      </dsp:txXfrm>
    </dsp:sp>
    <dsp:sp modelId="{0C517C5F-987F-4DCA-AF19-56E3323EB162}">
      <dsp:nvSpPr>
        <dsp:cNvPr id="0" name=""/>
        <dsp:cNvSpPr/>
      </dsp:nvSpPr>
      <dsp:spPr>
        <a:xfrm>
          <a:off x="67388" y="2556374"/>
          <a:ext cx="2202116" cy="1517257"/>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389B5F-8BAF-4299-A8B3-AA97A4B5D934}">
      <dsp:nvSpPr>
        <dsp:cNvPr id="0" name=""/>
        <dsp:cNvSpPr/>
      </dsp:nvSpPr>
      <dsp:spPr>
        <a:xfrm>
          <a:off x="67388" y="4073632"/>
          <a:ext cx="2202116" cy="816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kumimoji="1" lang="ja-JP" altLang="en-US" sz="2700" kern="1200" dirty="0"/>
            <a:t>西高野</a:t>
          </a:r>
        </a:p>
      </dsp:txBody>
      <dsp:txXfrm>
        <a:off x="67388" y="4073632"/>
        <a:ext cx="2202116" cy="816985"/>
      </dsp:txXfrm>
    </dsp:sp>
    <dsp:sp modelId="{B2C7F44C-0437-4E37-95F5-1127410E7C8E}">
      <dsp:nvSpPr>
        <dsp:cNvPr id="0" name=""/>
        <dsp:cNvSpPr/>
      </dsp:nvSpPr>
      <dsp:spPr>
        <a:xfrm>
          <a:off x="2489808" y="2556374"/>
          <a:ext cx="2202116" cy="1517257"/>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2E1A7-524B-431B-8B93-09AC6A1B2C85}">
      <dsp:nvSpPr>
        <dsp:cNvPr id="0" name=""/>
        <dsp:cNvSpPr/>
      </dsp:nvSpPr>
      <dsp:spPr>
        <a:xfrm>
          <a:off x="2489808" y="4073632"/>
          <a:ext cx="2202116" cy="816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kumimoji="1" lang="ja-JP" altLang="en-US" sz="2700" kern="1200" dirty="0"/>
            <a:t>高野原新田</a:t>
          </a:r>
        </a:p>
      </dsp:txBody>
      <dsp:txXfrm>
        <a:off x="2489808" y="4073632"/>
        <a:ext cx="2202116" cy="8169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0.44329</cdr:x>
      <cdr:y>0.6698</cdr:y>
    </cdr:from>
    <cdr:to>
      <cdr:x>0.54147</cdr:x>
      <cdr:y>0.76411</cdr:y>
    </cdr:to>
    <cdr:sp macro="" textlink="">
      <cdr:nvSpPr>
        <cdr:cNvPr id="8" name="下矢印 7"/>
        <cdr:cNvSpPr/>
      </cdr:nvSpPr>
      <cdr:spPr>
        <a:xfrm xmlns:a="http://schemas.openxmlformats.org/drawingml/2006/main">
          <a:off x="4053452" y="4309547"/>
          <a:ext cx="897758" cy="606796"/>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0.03386</cdr:x>
      <cdr:y>0.8028</cdr:y>
    </cdr:from>
    <cdr:to>
      <cdr:x>0.97091</cdr:x>
      <cdr:y>0.90296</cdr:y>
    </cdr:to>
    <cdr:sp macro="" textlink="">
      <cdr:nvSpPr>
        <cdr:cNvPr id="2" name="テキスト ボックス 1"/>
        <cdr:cNvSpPr txBox="1"/>
      </cdr:nvSpPr>
      <cdr:spPr>
        <a:xfrm xmlns:a="http://schemas.openxmlformats.org/drawingml/2006/main">
          <a:off x="309585" y="5165243"/>
          <a:ext cx="8568371" cy="6444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3200" b="1" dirty="0">
              <a:solidFill>
                <a:srgbClr val="FFFFFF"/>
              </a:solidFill>
            </a:rPr>
            <a:t>学生の</a:t>
          </a:r>
          <a:r>
            <a:rPr lang="en-US" altLang="ja-JP" sz="3200" b="1" dirty="0">
              <a:solidFill>
                <a:srgbClr val="FFFFFF"/>
              </a:solidFill>
            </a:rPr>
            <a:t>7</a:t>
          </a:r>
          <a:r>
            <a:rPr lang="ja-JP" altLang="en-US" sz="3200" b="1" dirty="0">
              <a:solidFill>
                <a:srgbClr val="FFFFFF"/>
              </a:solidFill>
            </a:rPr>
            <a:t>割以上が道路の破損を発見していた！</a:t>
          </a:r>
          <a:endParaRPr lang="ja-JP" altLang="ja-JP" sz="3200" b="1" dirty="0">
            <a:solidFill>
              <a:srgbClr val="FFFFFF"/>
            </a:solidFill>
          </a:endParaRPr>
        </a:p>
        <a:p xmlns:a="http://schemas.openxmlformats.org/drawingml/2006/main">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0.46192</cdr:x>
      <cdr:y>0.66666</cdr:y>
    </cdr:from>
    <cdr:to>
      <cdr:x>0.5601</cdr:x>
      <cdr:y>0.75515</cdr:y>
    </cdr:to>
    <cdr:sp macro="" textlink="">
      <cdr:nvSpPr>
        <cdr:cNvPr id="2" name="下矢印 1"/>
        <cdr:cNvSpPr/>
      </cdr:nvSpPr>
      <cdr:spPr>
        <a:xfrm xmlns:a="http://schemas.openxmlformats.org/drawingml/2006/main">
          <a:off x="4223790" y="4571962"/>
          <a:ext cx="897774" cy="606829"/>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0.06571</cdr:x>
      <cdr:y>0.77933</cdr:y>
    </cdr:from>
    <cdr:to>
      <cdr:x>0.95991</cdr:x>
      <cdr:y>0.91647</cdr:y>
    </cdr:to>
    <cdr:sp macro="" textlink="">
      <cdr:nvSpPr>
        <cdr:cNvPr id="4" name="角丸四角形 3"/>
        <cdr:cNvSpPr/>
      </cdr:nvSpPr>
      <cdr:spPr>
        <a:xfrm xmlns:a="http://schemas.openxmlformats.org/drawingml/2006/main">
          <a:off x="600891" y="5344617"/>
          <a:ext cx="8176486" cy="940526"/>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0.02952</cdr:x>
      <cdr:y>0.80726</cdr:y>
    </cdr:from>
    <cdr:to>
      <cdr:x>1</cdr:x>
      <cdr:y>0.90758</cdr:y>
    </cdr:to>
    <cdr:sp macro="" textlink="">
      <cdr:nvSpPr>
        <cdr:cNvPr id="5" name="テキスト ボックス 4"/>
        <cdr:cNvSpPr txBox="1"/>
      </cdr:nvSpPr>
      <cdr:spPr>
        <a:xfrm xmlns:a="http://schemas.openxmlformats.org/drawingml/2006/main">
          <a:off x="269966" y="5536206"/>
          <a:ext cx="8874034" cy="6879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3200" b="1" dirty="0">
              <a:solidFill>
                <a:srgbClr val="FFFFFF"/>
              </a:solidFill>
            </a:rPr>
            <a:t>ほとんどの学生が報告をしたことがない！！</a:t>
          </a:r>
          <a:endParaRPr lang="ja-JP" altLang="ja-JP" sz="3200" b="1" dirty="0">
            <a:solidFill>
              <a:srgbClr val="FFFFFF"/>
            </a:solidFill>
          </a:endParaRPr>
        </a:p>
        <a:p xmlns:a="http://schemas.openxmlformats.org/drawingml/2006/main">
          <a:endParaRPr lang="ja-JP"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0.1598</cdr:x>
      <cdr:y>0</cdr:y>
    </cdr:from>
    <cdr:to>
      <cdr:x>0.24676</cdr:x>
      <cdr:y>0.17376</cdr:y>
    </cdr:to>
    <cdr:sp macro="" textlink="">
      <cdr:nvSpPr>
        <cdr:cNvPr id="2" name="テキスト ボックス 1"/>
        <cdr:cNvSpPr txBox="1"/>
      </cdr:nvSpPr>
      <cdr:spPr>
        <a:xfrm xmlns:a="http://schemas.openxmlformats.org/drawingml/2006/main">
          <a:off x="1680410" y="-86452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0.32896</cdr:x>
      <cdr:y>0.43095</cdr:y>
    </cdr:from>
    <cdr:to>
      <cdr:x>0.39947</cdr:x>
      <cdr:y>0.53519</cdr:y>
    </cdr:to>
    <cdr:sp macro="" textlink="">
      <cdr:nvSpPr>
        <cdr:cNvPr id="3" name="テキスト ボックス 3"/>
        <cdr:cNvSpPr txBox="1"/>
      </cdr:nvSpPr>
      <cdr:spPr>
        <a:xfrm xmlns:a="http://schemas.openxmlformats.org/drawingml/2006/main">
          <a:off x="2961757" y="2594331"/>
          <a:ext cx="634824" cy="6275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3200" dirty="0"/>
            <a:t>11</a:t>
          </a:r>
          <a:endParaRPr kumimoji="1" lang="ja-JP" altLang="en-US" sz="32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0.25926</cdr:y>
    </cdr:from>
    <cdr:to>
      <cdr:x>0.11182</cdr:x>
      <cdr:y>0.3096</cdr:y>
    </cdr:to>
    <cdr:sp macro="" textlink="">
      <cdr:nvSpPr>
        <cdr:cNvPr id="2" name="テキスト ボックス 1"/>
        <cdr:cNvSpPr txBox="1"/>
      </cdr:nvSpPr>
      <cdr:spPr>
        <a:xfrm xmlns:a="http://schemas.openxmlformats.org/drawingml/2006/main">
          <a:off x="0" y="1747850"/>
          <a:ext cx="1022482" cy="3393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a:t>（人）</a:t>
          </a:r>
        </a:p>
      </cdr:txBody>
    </cdr:sp>
  </cdr:relSizeAnchor>
  <cdr:relSizeAnchor xmlns:cdr="http://schemas.openxmlformats.org/drawingml/2006/chartDrawing">
    <cdr:from>
      <cdr:x>0</cdr:x>
      <cdr:y>0.17753</cdr:y>
    </cdr:from>
    <cdr:to>
      <cdr:x>0.98091</cdr:x>
      <cdr:y>0.25151</cdr:y>
    </cdr:to>
    <cdr:sp macro="" textlink="">
      <cdr:nvSpPr>
        <cdr:cNvPr id="3" name="角丸四角形 2"/>
        <cdr:cNvSpPr/>
      </cdr:nvSpPr>
      <cdr:spPr>
        <a:xfrm xmlns:a="http://schemas.openxmlformats.org/drawingml/2006/main">
          <a:off x="0" y="1196827"/>
          <a:ext cx="8969441" cy="498745"/>
        </a:xfrm>
        <a:prstGeom xmlns:a="http://schemas.openxmlformats.org/drawingml/2006/main" prst="roundRect">
          <a:avLst>
            <a:gd name="adj" fmla="val 21414"/>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en-US" altLang="ja-JP" sz="2200" b="1" dirty="0"/>
            <a:t>1</a:t>
          </a:r>
          <a:r>
            <a:rPr kumimoji="1" lang="ja-JP" altLang="en-US" sz="2200" b="1" dirty="0"/>
            <a:t>　</a:t>
          </a:r>
          <a:r>
            <a:rPr lang="ja-JP" altLang="en-US" sz="2200" b="1" dirty="0"/>
            <a:t>全く報告しやすくならない　　　</a:t>
          </a:r>
          <a:r>
            <a:rPr lang="en-US" altLang="ja-JP" sz="2200" b="1" dirty="0"/>
            <a:t>6</a:t>
          </a:r>
          <a:r>
            <a:rPr kumimoji="1" lang="ja-JP" altLang="en-US" sz="2200" b="1" dirty="0"/>
            <a:t>　非常に報告しやすくなる</a:t>
          </a:r>
        </a:p>
      </cdr:txBody>
    </cdr:sp>
  </cdr:relSizeAnchor>
  <cdr:relSizeAnchor xmlns:cdr="http://schemas.openxmlformats.org/drawingml/2006/chartDrawing">
    <cdr:from>
      <cdr:x>0.44182</cdr:x>
      <cdr:y>0.94074</cdr:y>
    </cdr:from>
    <cdr:to>
      <cdr:x>0.61091</cdr:x>
      <cdr:y>0.99108</cdr:y>
    </cdr:to>
    <cdr:sp macro="" textlink="">
      <cdr:nvSpPr>
        <cdr:cNvPr id="4" name="テキスト ボックス 1"/>
        <cdr:cNvSpPr txBox="1"/>
      </cdr:nvSpPr>
      <cdr:spPr>
        <a:xfrm xmlns:a="http://schemas.openxmlformats.org/drawingml/2006/main">
          <a:off x="4039986" y="6342119"/>
          <a:ext cx="1546167" cy="3393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2000" dirty="0">
              <a:solidFill>
                <a:srgbClr val="FFFFFF"/>
              </a:solidFill>
            </a:rPr>
            <a:t>6</a:t>
          </a:r>
          <a:r>
            <a:rPr lang="ja-JP" altLang="en-US" sz="2000" dirty="0">
              <a:solidFill>
                <a:srgbClr val="FFFFFF"/>
              </a:solidFill>
            </a:rPr>
            <a:t>段階評価</a:t>
          </a:r>
        </a:p>
      </cdr:txBody>
    </cdr:sp>
  </cdr:relSizeAnchor>
  <cdr:relSizeAnchor xmlns:cdr="http://schemas.openxmlformats.org/drawingml/2006/chartDrawing">
    <cdr:from>
      <cdr:x>0.78867</cdr:x>
      <cdr:y>0.01073</cdr:y>
    </cdr:from>
    <cdr:to>
      <cdr:x>0.96645</cdr:x>
      <cdr:y>0.15767</cdr:y>
    </cdr:to>
    <cdr:sp macro="" textlink="">
      <cdr:nvSpPr>
        <cdr:cNvPr id="6" name="正方形/長方形 5"/>
        <cdr:cNvSpPr/>
      </cdr:nvSpPr>
      <cdr:spPr>
        <a:xfrm xmlns:a="http://schemas.openxmlformats.org/drawingml/2006/main">
          <a:off x="7211630" y="72322"/>
          <a:ext cx="1625600" cy="990600"/>
        </a:xfrm>
        <a:prstGeom xmlns:a="http://schemas.openxmlformats.org/drawingml/2006/main" prst="rect">
          <a:avLst/>
        </a:prstGeom>
        <a:solidFill xmlns:a="http://schemas.openxmlformats.org/drawingml/2006/main">
          <a:schemeClr val="bg1"/>
        </a:solidFill>
        <a:ln xmlns:a="http://schemas.openxmlformats.org/drawingml/2006/main" w="76200">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defTabSz="457200"/>
          <a:r>
            <a:rPr lang="ja-JP" altLang="en-US" sz="2800" dirty="0">
              <a:solidFill>
                <a:sysClr val="windowText" lastClr="000000"/>
              </a:solidFill>
              <a:latin typeface="Century Gothic" panose="020F0302020204030204"/>
              <a:ea typeface="メイリオ" panose="020B0604030504040204" pitchFamily="50" charset="-128"/>
            </a:rPr>
            <a:t>学生への</a:t>
          </a:r>
          <a:endParaRPr lang="en-US" altLang="ja-JP" sz="2800" dirty="0">
            <a:solidFill>
              <a:sysClr val="windowText" lastClr="000000"/>
            </a:solidFill>
            <a:latin typeface="Century Gothic" panose="020F0302020204030204"/>
            <a:ea typeface="メイリオ" panose="020B0604030504040204" pitchFamily="50" charset="-128"/>
          </a:endParaRPr>
        </a:p>
        <a:p xmlns:a="http://schemas.openxmlformats.org/drawingml/2006/main">
          <a:pPr algn="ctr" defTabSz="457200"/>
          <a:r>
            <a:rPr lang="ja-JP" altLang="en-US" sz="2800" dirty="0">
              <a:solidFill>
                <a:sysClr val="windowText" lastClr="000000"/>
              </a:solidFill>
              <a:latin typeface="Century Gothic" panose="020F0302020204030204"/>
              <a:ea typeface="メイリオ" panose="020B0604030504040204" pitchFamily="50" charset="-128"/>
            </a:rPr>
            <a:t>動機付け</a:t>
          </a:r>
        </a:p>
      </cdr:txBody>
    </cdr:sp>
  </cdr:relSizeAnchor>
  <cdr:relSizeAnchor xmlns:cdr="http://schemas.openxmlformats.org/drawingml/2006/chartDrawing">
    <cdr:from>
      <cdr:x>0.76024</cdr:x>
      <cdr:y>0.94031</cdr:y>
    </cdr:from>
    <cdr:to>
      <cdr:x>0.85767</cdr:x>
      <cdr:y>0.99509</cdr:y>
    </cdr:to>
    <cdr:sp macro="" textlink="">
      <cdr:nvSpPr>
        <cdr:cNvPr id="7" name="テキスト ボックス 3"/>
        <cdr:cNvSpPr txBox="1"/>
      </cdr:nvSpPr>
      <cdr:spPr>
        <a:xfrm xmlns:a="http://schemas.openxmlformats.org/drawingml/2006/main">
          <a:off x="6951592" y="6339201"/>
          <a:ext cx="89094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defTabSz="457200"/>
          <a:r>
            <a:rPr kumimoji="0" lang="en-US" altLang="ja-JP" dirty="0">
              <a:solidFill>
                <a:prstClr val="black"/>
              </a:solidFill>
              <a:latin typeface="Century Gothic" panose="020F0302020204030204"/>
              <a:ea typeface="メイリオ" panose="020B0604030504040204" pitchFamily="50" charset="-128"/>
            </a:rPr>
            <a:t>N=369</a:t>
          </a:r>
        </a:p>
      </cdr:txBody>
    </cdr:sp>
  </cdr:relSizeAnchor>
</c:userShapes>
</file>

<file path=ppt/drawings/drawing5.xml><?xml version="1.0" encoding="utf-8"?>
<c:userShapes xmlns:c="http://schemas.openxmlformats.org/drawingml/2006/chart">
  <cdr:relSizeAnchor xmlns:cdr="http://schemas.openxmlformats.org/drawingml/2006/chartDrawing">
    <cdr:from>
      <cdr:x>0.45128</cdr:x>
      <cdr:y>0.66316</cdr:y>
    </cdr:from>
    <cdr:to>
      <cdr:x>0.54946</cdr:x>
      <cdr:y>0.75164</cdr:y>
    </cdr:to>
    <cdr:sp macro="" textlink="">
      <cdr:nvSpPr>
        <cdr:cNvPr id="2" name="下矢印 1"/>
        <cdr:cNvSpPr/>
      </cdr:nvSpPr>
      <cdr:spPr>
        <a:xfrm xmlns:a="http://schemas.openxmlformats.org/drawingml/2006/main">
          <a:off x="4126527" y="4547947"/>
          <a:ext cx="897774" cy="606829"/>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0.02381</cdr:x>
      <cdr:y>0.78222</cdr:y>
    </cdr:from>
    <cdr:to>
      <cdr:x>0.99238</cdr:x>
      <cdr:y>0.87873</cdr:y>
    </cdr:to>
    <cdr:sp macro="" textlink="">
      <cdr:nvSpPr>
        <cdr:cNvPr id="4" name="角丸四角形 3"/>
        <cdr:cNvSpPr/>
      </cdr:nvSpPr>
      <cdr:spPr>
        <a:xfrm xmlns:a="http://schemas.openxmlformats.org/drawingml/2006/main">
          <a:off x="217715" y="5364480"/>
          <a:ext cx="8856617" cy="661851"/>
        </a:xfrm>
        <a:prstGeom xmlns:a="http://schemas.openxmlformats.org/drawingml/2006/main" prst="roundRect">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a:ln>
                <a:noFill/>
              </a:ln>
              <a:solidFill>
                <a:srgbClr val="FFFFFF"/>
              </a:solidFill>
              <a:effectLst/>
              <a:uLnTx/>
              <a:uFillTx/>
              <a:latin typeface="+mn-lt"/>
              <a:ea typeface="+mn-ea"/>
              <a:cs typeface="+mn-cs"/>
            </a:rPr>
            <a:t>７割以上の人が「</a:t>
          </a:r>
          <a:r>
            <a:rPr kumimoji="0" lang="en-US" altLang="ja-JP" sz="3200" b="1" i="0" u="none" strike="noStrike" kern="0" cap="none" spc="0" normalizeH="0" baseline="0" noProof="0">
              <a:ln>
                <a:noFill/>
              </a:ln>
              <a:solidFill>
                <a:srgbClr val="FFFFFF"/>
              </a:solidFill>
              <a:effectLst/>
              <a:uLnTx/>
              <a:uFillTx/>
              <a:latin typeface="+mn-lt"/>
              <a:ea typeface="+mn-ea"/>
              <a:cs typeface="+mn-cs"/>
            </a:rPr>
            <a:t>LINE</a:t>
          </a:r>
          <a:r>
            <a:rPr kumimoji="0" lang="ja-JP" altLang="en-US" sz="3200" b="1" i="0" u="none" strike="noStrike" kern="0" cap="none" spc="0" normalizeH="0" baseline="0" noProof="0">
              <a:ln>
                <a:noFill/>
              </a:ln>
              <a:solidFill>
                <a:srgbClr val="FFFFFF"/>
              </a:solidFill>
              <a:effectLst/>
              <a:uLnTx/>
              <a:uFillTx/>
              <a:latin typeface="+mn-lt"/>
              <a:ea typeface="+mn-ea"/>
              <a:cs typeface="+mn-cs"/>
            </a:rPr>
            <a:t>」を最も使用している！</a:t>
          </a:r>
          <a:endParaRPr kumimoji="0" lang="ja-JP" altLang="en-US" sz="3200" b="1" i="0" u="none" strike="noStrike" kern="0" cap="none" spc="0" normalizeH="0" baseline="0" noProof="0" dirty="0">
            <a:ln>
              <a:noFill/>
            </a:ln>
            <a:solidFill>
              <a:srgbClr val="FFFFFF"/>
            </a:solidFill>
            <a:effectLst/>
            <a:uLnTx/>
            <a:uFillTx/>
            <a:latin typeface="+mn-lt"/>
            <a:ea typeface="+mn-ea"/>
            <a:cs typeface="+mn-cs"/>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0.53156</cdr:x>
      <cdr:y>0.17763</cdr:y>
    </cdr:from>
    <cdr:to>
      <cdr:x>0.89289</cdr:x>
      <cdr:y>0.31721</cdr:y>
    </cdr:to>
    <cdr:sp macro="" textlink="">
      <cdr:nvSpPr>
        <cdr:cNvPr id="2" name="角丸四角形 1"/>
        <cdr:cNvSpPr/>
      </cdr:nvSpPr>
      <cdr:spPr>
        <a:xfrm xmlns:a="http://schemas.openxmlformats.org/drawingml/2006/main">
          <a:off x="4860595" y="1218220"/>
          <a:ext cx="3303984" cy="957219"/>
        </a:xfrm>
        <a:prstGeom xmlns:a="http://schemas.openxmlformats.org/drawingml/2006/main" prst="roundRect">
          <a:avLst>
            <a:gd name="adj" fmla="val 21414"/>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lang="en-US" altLang="ja-JP" sz="2000" dirty="0"/>
            <a:t>7</a:t>
          </a:r>
          <a:r>
            <a:rPr kumimoji="1" lang="ja-JP" altLang="en-US" sz="2000" dirty="0"/>
            <a:t>　とても</a:t>
          </a:r>
          <a:r>
            <a:rPr lang="ja-JP" altLang="en-US" sz="2000" dirty="0"/>
            <a:t>報告しやすい</a:t>
          </a:r>
          <a:endParaRPr kumimoji="1" lang="en-US" altLang="ja-JP" sz="2000" dirty="0"/>
        </a:p>
        <a:p xmlns:a="http://schemas.openxmlformats.org/drawingml/2006/main">
          <a:pPr algn="ctr"/>
          <a:endParaRPr lang="en-US" altLang="ja-JP" sz="2000" dirty="0"/>
        </a:p>
        <a:p xmlns:a="http://schemas.openxmlformats.org/drawingml/2006/main">
          <a:pPr algn="ctr"/>
          <a:r>
            <a:rPr kumimoji="1" lang="en-US" altLang="ja-JP" sz="2000" dirty="0"/>
            <a:t>1</a:t>
          </a:r>
          <a:r>
            <a:rPr kumimoji="1" lang="ja-JP" altLang="en-US" sz="2000" dirty="0"/>
            <a:t>　</a:t>
          </a:r>
          <a:r>
            <a:rPr lang="ja-JP" altLang="en-US" sz="2000" dirty="0"/>
            <a:t>とても報告しづらい</a:t>
          </a:r>
          <a:endParaRPr kumimoji="1" lang="ja-JP" altLang="en-US" sz="2000" dirty="0"/>
        </a:p>
      </cdr:txBody>
    </cdr:sp>
  </cdr:relSizeAnchor>
  <cdr:relSizeAnchor xmlns:cdr="http://schemas.openxmlformats.org/drawingml/2006/chartDrawing">
    <cdr:from>
      <cdr:x>0.224</cdr:x>
      <cdr:y>0.39818</cdr:y>
    </cdr:from>
    <cdr:to>
      <cdr:x>0.37777</cdr:x>
      <cdr:y>0.45031</cdr:y>
    </cdr:to>
    <cdr:sp macro="" textlink="">
      <cdr:nvSpPr>
        <cdr:cNvPr id="3" name="テキスト ボックス 2"/>
        <cdr:cNvSpPr txBox="1"/>
      </cdr:nvSpPr>
      <cdr:spPr>
        <a:xfrm xmlns:a="http://schemas.openxmlformats.org/drawingml/2006/main">
          <a:off x="2048223" y="2730731"/>
          <a:ext cx="1406107" cy="357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dirty="0"/>
            <a:t>t=-16.901</a:t>
          </a:r>
          <a:r>
            <a:rPr lang="ja-JP" altLang="en-US" sz="1600" dirty="0"/>
            <a:t>***</a:t>
          </a:r>
          <a:endParaRPr lang="en-US" altLang="ja-JP" sz="1600" dirty="0"/>
        </a:p>
        <a:p xmlns:a="http://schemas.openxmlformats.org/drawingml/2006/main">
          <a:endParaRPr lang="ja-JP" altLang="en-US" sz="1600" dirty="0"/>
        </a:p>
      </cdr:txBody>
    </cdr:sp>
  </cdr:relSizeAnchor>
  <cdr:relSizeAnchor xmlns:cdr="http://schemas.openxmlformats.org/drawingml/2006/chartDrawing">
    <cdr:from>
      <cdr:x>0.07413</cdr:x>
      <cdr:y>0.46202</cdr:y>
    </cdr:from>
    <cdr:to>
      <cdr:x>0.22117</cdr:x>
      <cdr:y>0.52546</cdr:y>
    </cdr:to>
    <cdr:sp macro="" textlink="">
      <cdr:nvSpPr>
        <cdr:cNvPr id="6" name="テキスト ボックス 1"/>
        <cdr:cNvSpPr txBox="1"/>
      </cdr:nvSpPr>
      <cdr:spPr>
        <a:xfrm xmlns:a="http://schemas.openxmlformats.org/drawingml/2006/main">
          <a:off x="677859" y="3168535"/>
          <a:ext cx="1344486" cy="4350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600" dirty="0"/>
            <a:t>t=-22.387</a:t>
          </a:r>
          <a:r>
            <a:rPr lang="ja-JP" altLang="en-US" sz="1600" dirty="0"/>
            <a:t>***</a:t>
          </a:r>
          <a:endParaRPr lang="en-US" altLang="ja-JP" sz="1600" dirty="0"/>
        </a:p>
        <a:p xmlns:a="http://schemas.openxmlformats.org/drawingml/2006/main">
          <a:endParaRPr lang="ja-JP" altLang="en-US" sz="1600" dirty="0"/>
        </a:p>
      </cdr:txBody>
    </cdr:sp>
  </cdr:relSizeAnchor>
  <cdr:relSizeAnchor xmlns:cdr="http://schemas.openxmlformats.org/drawingml/2006/chartDrawing">
    <cdr:from>
      <cdr:x>0.02822</cdr:x>
      <cdr:y>0.17676</cdr:y>
    </cdr:from>
    <cdr:to>
      <cdr:x>0.12966</cdr:x>
      <cdr:y>0.23062</cdr:y>
    </cdr:to>
    <cdr:sp macro="" textlink="">
      <cdr:nvSpPr>
        <cdr:cNvPr id="5" name="テキスト ボックス 3"/>
        <cdr:cNvSpPr txBox="1"/>
      </cdr:nvSpPr>
      <cdr:spPr>
        <a:xfrm xmlns:a="http://schemas.openxmlformats.org/drawingml/2006/main">
          <a:off x="258024" y="1212244"/>
          <a:ext cx="92755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ja-JP" dirty="0"/>
            <a:t>N=369</a:t>
          </a:r>
        </a:p>
      </cdr:txBody>
    </cdr:sp>
  </cdr:relSizeAnchor>
</c:userShapes>
</file>

<file path=ppt/drawings/drawing7.xml><?xml version="1.0" encoding="utf-8"?>
<c:userShapes xmlns:c="http://schemas.openxmlformats.org/drawingml/2006/chart">
  <cdr:relSizeAnchor xmlns:cdr="http://schemas.openxmlformats.org/drawingml/2006/chartDrawing">
    <cdr:from>
      <cdr:x>0.51182</cdr:x>
      <cdr:y>0.26686</cdr:y>
    </cdr:from>
    <cdr:to>
      <cdr:x>1</cdr:x>
      <cdr:y>0.32383</cdr:y>
    </cdr:to>
    <cdr:sp macro="" textlink="">
      <cdr:nvSpPr>
        <cdr:cNvPr id="2" name="テキスト ボックス 1"/>
        <cdr:cNvSpPr txBox="1"/>
      </cdr:nvSpPr>
      <cdr:spPr>
        <a:xfrm xmlns:a="http://schemas.openxmlformats.org/drawingml/2006/main">
          <a:off x="4680065" y="1830106"/>
          <a:ext cx="4463935" cy="3906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a:solidFill>
                <a:srgbClr val="00B050"/>
              </a:solidFill>
              <a:latin typeface="HG創英角ﾎﾟｯﾌﾟ体" panose="040B0A09000000000000" pitchFamily="49" charset="-128"/>
              <a:ea typeface="HG創英角ﾎﾟｯﾌﾟ体" panose="040B0A09000000000000" pitchFamily="49" charset="-128"/>
            </a:rPr>
            <a:t>　「みんなで守ろう、みんなの道路」</a:t>
          </a:r>
        </a:p>
      </cdr:txBody>
    </cdr:sp>
  </cdr:relSizeAnchor>
</c:userShapes>
</file>

<file path=ppt/drawings/drawing8.xml><?xml version="1.0" encoding="utf-8"?>
<c:userShapes xmlns:c="http://schemas.openxmlformats.org/drawingml/2006/chart">
  <cdr:relSizeAnchor xmlns:cdr="http://schemas.openxmlformats.org/drawingml/2006/chartDrawing">
    <cdr:from>
      <cdr:x>0.0463</cdr:x>
      <cdr:y>0.0818</cdr:y>
    </cdr:from>
    <cdr:to>
      <cdr:x>0.51599</cdr:x>
      <cdr:y>0.20425</cdr:y>
    </cdr:to>
    <cdr:sp macro="" textlink="">
      <cdr:nvSpPr>
        <cdr:cNvPr id="2" name="テキスト ボックス 1"/>
        <cdr:cNvSpPr txBox="1"/>
      </cdr:nvSpPr>
      <cdr:spPr>
        <a:xfrm xmlns:a="http://schemas.openxmlformats.org/drawingml/2006/main">
          <a:off x="423376" y="462468"/>
          <a:ext cx="4294804" cy="6922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3600" b="1" dirty="0"/>
            <a:t>各</a:t>
          </a:r>
          <a:r>
            <a:rPr lang="en-US" altLang="ja-JP" sz="3600" b="1" dirty="0"/>
            <a:t>SNS</a:t>
          </a:r>
          <a:r>
            <a:rPr lang="ja-JP" altLang="en-US" sz="3600" b="1" dirty="0"/>
            <a:t>の利用の有無</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981D6E03-6A58-4279-8BB8-64C3F5453EEE}" type="datetimeFigureOut">
              <a:rPr kumimoji="1" lang="ja-JP" altLang="en-US" smtClean="0"/>
              <a:t>2019/6/27</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70A1BAAC-3C22-4F9F-85BD-9CD10F8CB298}" type="slidenum">
              <a:rPr kumimoji="1" lang="ja-JP" altLang="en-US" smtClean="0"/>
              <a:t>‹#›</a:t>
            </a:fld>
            <a:endParaRPr kumimoji="1" lang="ja-JP" altLang="en-US"/>
          </a:p>
        </p:txBody>
      </p:sp>
    </p:spTree>
    <p:extLst>
      <p:ext uri="{BB962C8B-B14F-4D97-AF65-F5344CB8AC3E}">
        <p14:creationId xmlns:p14="http://schemas.microsoft.com/office/powerpoint/2010/main" val="433120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76F1942-0BB5-4104-AF4A-C20E62954EAC}" type="datetimeFigureOut">
              <a:rPr kumimoji="1" lang="ja-JP" altLang="en-US" smtClean="0"/>
              <a:t>2019/6/27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2B2373C-9D70-45C7-B788-3B71619CB451}" type="slidenum">
              <a:rPr kumimoji="1" lang="ja-JP" altLang="en-US" smtClean="0"/>
              <a:t>‹#›</a:t>
            </a:fld>
            <a:endParaRPr kumimoji="1" lang="ja-JP" altLang="en-US"/>
          </a:p>
        </p:txBody>
      </p:sp>
    </p:spTree>
    <p:extLst>
      <p:ext uri="{BB962C8B-B14F-4D97-AF65-F5344CB8AC3E}">
        <p14:creationId xmlns:p14="http://schemas.microsoft.com/office/powerpoint/2010/main" val="11247548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B2373C-9D70-45C7-B788-3B71619CB451}" type="slidenum">
              <a:rPr kumimoji="1" lang="ja-JP" altLang="en-US" smtClean="0"/>
              <a:t>12</a:t>
            </a:fld>
            <a:endParaRPr kumimoji="1" lang="ja-JP" altLang="en-US"/>
          </a:p>
        </p:txBody>
      </p:sp>
    </p:spTree>
    <p:extLst>
      <p:ext uri="{BB962C8B-B14F-4D97-AF65-F5344CB8AC3E}">
        <p14:creationId xmlns:p14="http://schemas.microsoft.com/office/powerpoint/2010/main" val="228154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筑波大生が破損を発見した場所は、大学内を除けば春日、天久保、平塚線が多かった。</a:t>
            </a:r>
            <a:endParaRPr kumimoji="1" lang="en-US" altLang="ja-JP" dirty="0"/>
          </a:p>
          <a:p>
            <a:r>
              <a:rPr kumimoji="1" lang="ja-JP" altLang="en-US" dirty="0"/>
              <a:t>これらのエリアは先ほど</a:t>
            </a:r>
            <a:r>
              <a:rPr kumimoji="1" lang="en-US" altLang="ja-JP" dirty="0"/>
              <a:t>GIS</a:t>
            </a:r>
            <a:r>
              <a:rPr kumimoji="1" lang="ja-JP" altLang="en-US" dirty="0"/>
              <a:t>で示したつくば市の修繕箇所のデータ上で、修繕箇所の密度が高いくなっている。</a:t>
            </a:r>
            <a:endParaRPr kumimoji="1" lang="en-US" altLang="ja-JP" dirty="0"/>
          </a:p>
          <a:p>
            <a:r>
              <a:rPr kumimoji="1" lang="ja-JP" altLang="en-US" dirty="0"/>
              <a:t>このことから、つくば市が修繕を行うような道路破損を学生の目で発見できていることがわかる。</a:t>
            </a:r>
            <a:endParaRPr kumimoji="1" lang="en-US" altLang="ja-JP" dirty="0"/>
          </a:p>
          <a:p>
            <a:r>
              <a:rPr kumimoji="1" lang="ja-JP" altLang="en-US" dirty="0"/>
              <a:t>また、これらのエリアでは</a:t>
            </a:r>
            <a:r>
              <a:rPr kumimoji="1" lang="en-US" altLang="ja-JP" dirty="0"/>
              <a:t>SNS</a:t>
            </a:r>
            <a:r>
              <a:rPr kumimoji="1" lang="ja-JP" altLang="en-US" dirty="0"/>
              <a:t>を活用した際にほかのエリアと比べてより報告されやすくなると予想できる。</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9B990B-2A06-42D8-B854-73882C5EA1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9946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9:notes"/>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9:notes"/>
          <p:cNvSpPr>
            <a:spLocks noGrp="1" noRot="1" noChangeAspect="1"/>
          </p:cNvSpPr>
          <p:nvPr>
            <p:ph type="sldImg" idx="2"/>
          </p:nvPr>
        </p:nvSpPr>
        <p:spPr>
          <a:xfrm>
            <a:off x="1168400"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27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B2373C-9D70-45C7-B788-3B71619CB451}" type="slidenum">
              <a:rPr kumimoji="1" lang="ja-JP" altLang="en-US" smtClean="0"/>
              <a:t>43</a:t>
            </a:fld>
            <a:endParaRPr kumimoji="1" lang="ja-JP" altLang="en-US"/>
          </a:p>
        </p:txBody>
      </p:sp>
    </p:spTree>
    <p:extLst>
      <p:ext uri="{BB962C8B-B14F-4D97-AF65-F5344CB8AC3E}">
        <p14:creationId xmlns:p14="http://schemas.microsoft.com/office/powerpoint/2010/main" val="290461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b="0" spc="-50" baseline="0">
                <a:solidFill>
                  <a:schemeClr val="tx1">
                    <a:lumMod val="85000"/>
                    <a:lumOff val="15000"/>
                  </a:schemeClr>
                </a:solidFill>
                <a:latin typeface="HGS創英角ｺﾞｼｯｸUB" panose="020B0900000000000000" pitchFamily="50" charset="-128"/>
                <a:ea typeface="HGS創英角ｺﾞｼｯｸUB" panose="020B09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825038" y="4455621"/>
            <a:ext cx="7543800" cy="1143000"/>
          </a:xfrm>
          <a:prstGeom prst="rect">
            <a:avLst/>
          </a:prstGeo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63EA682-FBE0-477B-B504-A0278E7CB6D0}" type="datetime1">
              <a:rPr lang="ja-JP" altLang="en-US" smtClean="0"/>
              <a:t>2019/6/27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624668"/>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4203" y="1986965"/>
            <a:ext cx="7543801" cy="4023360"/>
          </a:xfrm>
          <a:prstGeom prst="rect">
            <a:avLst/>
          </a:prstGeom>
        </p:spPr>
        <p:txBody>
          <a:bodyPr vert="eaVert" lIns="45720" tIns="0" rIns="45720" bIns="0"/>
          <a:lstStyle>
            <a:lvl1pPr>
              <a:defRPr b="1">
                <a:latin typeface="游ゴシック" panose="020B0400000000000000" pitchFamily="50" charset="-128"/>
                <a:ea typeface="游ゴシック" panose="020B0400000000000000" pitchFamily="50" charset="-128"/>
              </a:defRPr>
            </a:lvl1pPr>
            <a:lvl2pPr>
              <a:defRPr b="1">
                <a:latin typeface="游ゴシック" panose="020B0400000000000000" pitchFamily="50" charset="-128"/>
                <a:ea typeface="游ゴシック" panose="020B0400000000000000" pitchFamily="50" charset="-128"/>
              </a:defRPr>
            </a:lvl2pPr>
            <a:lvl3pPr>
              <a:defRPr b="1">
                <a:latin typeface="游ゴシック" panose="020B0400000000000000" pitchFamily="50" charset="-128"/>
                <a:ea typeface="游ゴシック" panose="020B0400000000000000" pitchFamily="50" charset="-128"/>
              </a:defRPr>
            </a:lvl3pPr>
            <a:lvl4pPr>
              <a:defRPr b="1">
                <a:latin typeface="游ゴシック" panose="020B0400000000000000" pitchFamily="50" charset="-128"/>
                <a:ea typeface="游ゴシック" panose="020B0400000000000000" pitchFamily="50" charset="-128"/>
              </a:defRPr>
            </a:lvl4pPr>
            <a:lvl5pPr>
              <a:defRPr b="1">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B065C70-8EBE-4CB3-91EC-86595F58E9C5}" type="datetime1">
              <a:rPr lang="ja-JP" altLang="en-US" smtClean="0"/>
              <a:t>2019/6/27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290542308"/>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a:prstGeom prst="rect">
            <a:avLst/>
          </a:prstGeom>
        </p:spPr>
        <p:txBody>
          <a:bodyPr vert="eaVert" lIns="45720" tIns="0" rIns="45720" bIns="0"/>
          <a:lstStyle>
            <a:lvl1pPr>
              <a:defRPr b="1">
                <a:latin typeface="游ゴシック" panose="020B0400000000000000" pitchFamily="50" charset="-128"/>
                <a:ea typeface="游ゴシック" panose="020B0400000000000000" pitchFamily="50" charset="-128"/>
              </a:defRPr>
            </a:lvl1pPr>
            <a:lvl2pPr>
              <a:defRPr b="1">
                <a:latin typeface="游ゴシック" panose="020B0400000000000000" pitchFamily="50" charset="-128"/>
                <a:ea typeface="游ゴシック" panose="020B0400000000000000" pitchFamily="50" charset="-128"/>
              </a:defRPr>
            </a:lvl2pPr>
            <a:lvl3pPr>
              <a:defRPr b="1">
                <a:latin typeface="游ゴシック" panose="020B0400000000000000" pitchFamily="50" charset="-128"/>
                <a:ea typeface="游ゴシック" panose="020B0400000000000000" pitchFamily="50" charset="-128"/>
              </a:defRPr>
            </a:lvl3pPr>
            <a:lvl4pPr>
              <a:defRPr b="1">
                <a:latin typeface="游ゴシック" panose="020B0400000000000000" pitchFamily="50" charset="-128"/>
                <a:ea typeface="游ゴシック" panose="020B0400000000000000" pitchFamily="50" charset="-128"/>
              </a:defRPr>
            </a:lvl4pPr>
            <a:lvl5pPr>
              <a:defRPr b="1">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D891DB9D-2BFE-431C-B72B-28A48BB00348}" type="datetime1">
              <a:rPr lang="ja-JP" altLang="en-US" smtClean="0"/>
              <a:t>2019/6/27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7810181"/>
      </p:ext>
    </p:extLst>
  </p:cSld>
  <p:clrMapOvr>
    <a:masterClrMapping/>
  </p:clrMapOvr>
  <p:transition spd="med">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1C3B95B-7FBA-4B9E-8926-9D8C35CF31C2}" type="datetime1">
              <a:rPr lang="ja-JP" altLang="en-US" smtClean="0"/>
              <a:t>2019/6/27</a:t>
            </a:fld>
            <a:endParaRPr lang="en-US" dirty="0"/>
          </a:p>
        </p:txBody>
      </p:sp>
      <p:sp>
        <p:nvSpPr>
          <p:cNvPr id="4" name="フッター プレースホルダー 3"/>
          <p:cNvSpPr>
            <a:spLocks noGrp="1"/>
          </p:cNvSpPr>
          <p:nvPr>
            <p:ph type="ftr" sz="quarter" idx="11"/>
          </p:nvPr>
        </p:nvSpPr>
        <p:spPr/>
        <p:txBody>
          <a:bodyPr/>
          <a:lstStyle/>
          <a:p>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テキスト ボックス 6"/>
          <p:cNvSpPr txBox="1"/>
          <p:nvPr userDrawn="1"/>
        </p:nvSpPr>
        <p:spPr>
          <a:xfrm>
            <a:off x="822960" y="2187146"/>
            <a:ext cx="7543800" cy="369332"/>
          </a:xfrm>
          <a:prstGeom prst="rect">
            <a:avLst/>
          </a:prstGeom>
          <a:noFill/>
        </p:spPr>
        <p:txBody>
          <a:bodyPr wrap="square" rtlCol="0">
            <a:spAutoFit/>
          </a:bodyPr>
          <a:lstStyle/>
          <a:p>
            <a:r>
              <a:rPr kumimoji="1" lang="ja-JP" altLang="en-US" dirty="0"/>
              <a:t>Ｋ</a:t>
            </a:r>
          </a:p>
        </p:txBody>
      </p:sp>
    </p:spTree>
    <p:extLst>
      <p:ext uri="{BB962C8B-B14F-4D97-AF65-F5344CB8AC3E}">
        <p14:creationId xmlns:p14="http://schemas.microsoft.com/office/powerpoint/2010/main" val="1051276681"/>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54516"/>
          </a:xfrm>
        </p:spPr>
        <p:txBody>
          <a:bodyPr/>
          <a:lstStyle>
            <a:lvl1pPr>
              <a:defRPr b="1">
                <a:latin typeface="メイリオ" panose="020B0604030504040204" pitchFamily="50" charset="-128"/>
                <a:ea typeface="メイリオ"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74202" y="2085819"/>
            <a:ext cx="7543801" cy="4023360"/>
          </a:xfrm>
          <a:prstGeom prst="rect">
            <a:avLst/>
          </a:prstGeom>
        </p:spPr>
        <p:txBody>
          <a:bodyPr/>
          <a:lstStyle>
            <a:lvl1pPr>
              <a:defRPr b="1">
                <a:latin typeface="游ゴシック" panose="020B0400000000000000" pitchFamily="50" charset="-128"/>
                <a:ea typeface="游ゴシック" panose="020B0400000000000000" pitchFamily="50" charset="-128"/>
              </a:defRPr>
            </a:lvl1pPr>
            <a:lvl2pPr>
              <a:defRPr b="1">
                <a:latin typeface="游ゴシック" panose="020B0400000000000000" pitchFamily="50" charset="-128"/>
                <a:ea typeface="游ゴシック" panose="020B0400000000000000" pitchFamily="50" charset="-128"/>
              </a:defRPr>
            </a:lvl2pPr>
            <a:lvl3pPr>
              <a:defRPr b="1">
                <a:latin typeface="游ゴシック" panose="020B0400000000000000" pitchFamily="50" charset="-128"/>
                <a:ea typeface="游ゴシック" panose="020B0400000000000000" pitchFamily="50" charset="-128"/>
              </a:defRPr>
            </a:lvl3pPr>
            <a:lvl4pPr>
              <a:defRPr b="1">
                <a:latin typeface="游ゴシック" panose="020B0400000000000000" pitchFamily="50" charset="-128"/>
                <a:ea typeface="游ゴシック" panose="020B0400000000000000" pitchFamily="50" charset="-128"/>
              </a:defRPr>
            </a:lvl4pPr>
            <a:lvl5pPr>
              <a:defRPr b="1">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C3561B95-2556-4934-9E11-81A58ED469F2}" type="datetime1">
              <a:rPr lang="ja-JP" altLang="en-US" smtClean="0"/>
              <a:t>2019/6/27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図 6"/>
          <p:cNvPicPr>
            <a:picLocks noChangeAspect="1"/>
          </p:cNvPicPr>
          <p:nvPr userDrawn="1"/>
        </p:nvPicPr>
        <p:blipFill>
          <a:blip r:embed="rId2"/>
          <a:stretch>
            <a:fillRect/>
          </a:stretch>
        </p:blipFill>
        <p:spPr>
          <a:xfrm>
            <a:off x="7797606" y="502531"/>
            <a:ext cx="840795" cy="622664"/>
          </a:xfrm>
          <a:prstGeom prst="rect">
            <a:avLst/>
          </a:prstGeom>
        </p:spPr>
      </p:pic>
    </p:spTree>
    <p:extLst>
      <p:ext uri="{BB962C8B-B14F-4D97-AF65-F5344CB8AC3E}">
        <p14:creationId xmlns:p14="http://schemas.microsoft.com/office/powerpoint/2010/main" val="3313343221"/>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1">
                <a:solidFill>
                  <a:schemeClr val="tx1">
                    <a:lumMod val="85000"/>
                    <a:lumOff val="15000"/>
                  </a:schemeClr>
                </a:solidFill>
                <a:latin typeface="メイリオ" panose="020B0604030504040204" pitchFamily="50" charset="-128"/>
                <a:ea typeface="メイリオ" panose="020B0604030504040204" pitchFamily="50" charset="-128"/>
              </a:defRPr>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22960" y="4453128"/>
            <a:ext cx="7543800" cy="1143000"/>
          </a:xfrm>
          <a:prstGeom prst="rect">
            <a:avLst/>
          </a:prstGeo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72E6DC91-EA43-4C63-98DC-2886597237C4}" type="datetime1">
              <a:rPr lang="ja-JP" altLang="en-US" smtClean="0"/>
              <a:t>2019/6/27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748779"/>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lvl1pPr>
              <a:defRPr b="1">
                <a:latin typeface="メイリオ" panose="020B0604030504040204" pitchFamily="50" charset="-128"/>
                <a:ea typeface="メイリオ"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822960" y="1845734"/>
            <a:ext cx="3703320" cy="4023360"/>
          </a:xfrm>
          <a:prstGeom prst="rect">
            <a:avLst/>
          </a:prstGeo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63440" y="1845736"/>
            <a:ext cx="3703320" cy="4023359"/>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B663F37-E4EB-4104-8FFB-CED9C2616C05}" type="datetime1">
              <a:rPr lang="ja-JP" altLang="en-US" smtClean="0"/>
              <a:t>2019/6/27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61132439"/>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lvl1pPr>
              <a:defRPr b="1">
                <a:latin typeface="メイリオ" panose="020B0604030504040204" pitchFamily="50" charset="-128"/>
                <a:ea typeface="メイリオ" panose="020B0604030504040204" pitchFamily="50" charset="-128"/>
              </a:defRPr>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22960" y="1846052"/>
            <a:ext cx="370332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B72F800-7360-439D-9349-8BC8CA211471}" type="datetime1">
              <a:rPr lang="ja-JP" altLang="en-US" smtClean="0"/>
              <a:t>2019/6/27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2741561"/>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22961" y="2881523"/>
            <a:ext cx="7543800" cy="1450757"/>
          </a:xfrm>
        </p:spPr>
        <p:txBody>
          <a:bodyPr/>
          <a:lstStyle/>
          <a:p>
            <a:r>
              <a:rPr lang="ja-JP" altLang="en-US" dirty="0"/>
              <a:t>マスター タイトルの書式設定</a:t>
            </a:r>
            <a:endParaRPr lang="en-US" dirty="0"/>
          </a:p>
        </p:txBody>
      </p:sp>
      <p:sp>
        <p:nvSpPr>
          <p:cNvPr id="3" name="Date Placeholder 2"/>
          <p:cNvSpPr>
            <a:spLocks noGrp="1"/>
          </p:cNvSpPr>
          <p:nvPr>
            <p:ph type="dt" sz="half" idx="10"/>
          </p:nvPr>
        </p:nvSpPr>
        <p:spPr/>
        <p:txBody>
          <a:bodyPr/>
          <a:lstStyle/>
          <a:p>
            <a:fld id="{B6AB1D0B-56ED-45AE-9BB5-5E5B6F4A576D}" type="datetime1">
              <a:rPr lang="ja-JP" altLang="en-US" smtClean="0"/>
              <a:t>2019/6/27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4981253"/>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30FF1DC-1F81-4089-BFFC-42233437C091}" type="datetime1">
              <a:rPr lang="ja-JP" altLang="en-US" smtClean="0"/>
              <a:t>2019/6/27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0429485"/>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41D22E8-D7E0-471A-A977-D84A7741ADB5}" type="datetime1">
              <a:rPr lang="ja-JP" altLang="en-US" smtClean="0"/>
              <a:t>2019/6/27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3605035878"/>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prstGeom prst="rect">
            <a:avLst/>
          </a:prstGeo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22959" y="5907024"/>
            <a:ext cx="7589520"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05B151-28F9-4E51-B3A1-2D5E567E616F}" type="datetime1">
              <a:rPr lang="ja-JP" altLang="en-US" smtClean="0"/>
              <a:t>2019/6/27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737062"/>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pPr marL="0" marR="0" lvl="0" indent="0" rtl="0">
              <a:spcBef>
                <a:spcPts val="0"/>
              </a:spcBef>
              <a:spcAft>
                <a:spcPts val="0"/>
              </a:spcAft>
            </a:pP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4CE9CA8-E451-4DBA-B284-E0BC39AAF0D1}" type="datetime1">
              <a:rPr lang="ja-JP" altLang="en-US" smtClean="0"/>
              <a:t>2019/6/27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sp>
        <p:nvSpPr>
          <p:cNvPr id="11" name="Shape 200"/>
          <p:cNvSpPr/>
          <p:nvPr userDrawn="1"/>
        </p:nvSpPr>
        <p:spPr>
          <a:xfrm>
            <a:off x="1698567" y="181535"/>
            <a:ext cx="618630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211958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spd="med">
    <p:push dir="u"/>
  </p:transition>
  <p:hf hdr="0" ftr="0"/>
  <p:txStyles>
    <p:titleStyle>
      <a:lvl1pPr marL="0" marR="0" indent="0" algn="l" defTabSz="914400" rtl="0" eaLnBrk="1" fontAlgn="auto" latinLnBrk="0" hangingPunct="1">
        <a:lnSpc>
          <a:spcPct val="85000"/>
        </a:lnSpc>
        <a:spcBef>
          <a:spcPts val="0"/>
        </a:spcBef>
        <a:spcAft>
          <a:spcPts val="0"/>
        </a:spcAft>
        <a:buClrTx/>
        <a:buSzTx/>
        <a:buFontTx/>
        <a:buNone/>
        <a:tabLst/>
        <a:defRPr kumimoji="1" sz="4800" b="1"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2.png"/><Relationship Id="rId2" Type="http://schemas.openxmlformats.org/officeDocument/2006/relationships/image" Target="../media/image34.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5.xml"/><Relationship Id="rId7" Type="http://schemas.openxmlformats.org/officeDocument/2006/relationships/image" Target="../media/image3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tsud.co.j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soumu.go.jp/main_content/000470912.pdf" TargetMode="External"/><Relationship Id="rId4" Type="http://schemas.openxmlformats.org/officeDocument/2006/relationships/hyperlink" Target="https://www.city.chiba.jp/shimin/shimin/kohokocho/hyoukahoukoku.html"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chart" Target="../charts/char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chibarepo.secure.force.com/"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pn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6600" dirty="0"/>
              <a:t>道路の問題発見・報告に関する調査</a:t>
            </a:r>
          </a:p>
        </p:txBody>
      </p:sp>
      <p:sp>
        <p:nvSpPr>
          <p:cNvPr id="3" name="サブタイトル 2"/>
          <p:cNvSpPr>
            <a:spLocks noGrp="1"/>
          </p:cNvSpPr>
          <p:nvPr>
            <p:ph type="subTitle" idx="1"/>
          </p:nvPr>
        </p:nvSpPr>
        <p:spPr>
          <a:xfrm>
            <a:off x="825037" y="4455621"/>
            <a:ext cx="8005453" cy="1143000"/>
          </a:xfrm>
        </p:spPr>
        <p:txBody>
          <a:bodyPr>
            <a:normAutofit fontScale="62500" lnSpcReduction="20000"/>
          </a:bodyPr>
          <a:lstStyle/>
          <a:p>
            <a:r>
              <a:rPr kumimoji="1" lang="ja-JP" altLang="en-US" dirty="0"/>
              <a:t>公共サービスの共創班</a:t>
            </a:r>
            <a:endParaRPr kumimoji="1" lang="en-US" altLang="ja-JP" dirty="0"/>
          </a:p>
          <a:p>
            <a:r>
              <a:rPr lang="ja-JP" altLang="en-US" dirty="0"/>
              <a:t>担当教員：川島宏一　</a:t>
            </a:r>
            <a:r>
              <a:rPr lang="en-US" altLang="ja-JP" dirty="0"/>
              <a:t>TA</a:t>
            </a:r>
            <a:r>
              <a:rPr lang="ja-JP" altLang="en-US" dirty="0"/>
              <a:t>：太田和志</a:t>
            </a:r>
            <a:endParaRPr lang="en-US" altLang="ja-JP" dirty="0"/>
          </a:p>
          <a:p>
            <a:r>
              <a:rPr kumimoji="1" lang="ja-JP" altLang="en-US" dirty="0"/>
              <a:t>班員：青木悠　安藤慎悟　井口新太郎　川辺怜　松沢啓太　松原千波　由井貴大</a:t>
            </a:r>
          </a:p>
        </p:txBody>
      </p:sp>
      <p:sp>
        <p:nvSpPr>
          <p:cNvPr id="4" name="日付プレースホルダー 3"/>
          <p:cNvSpPr>
            <a:spLocks noGrp="1"/>
          </p:cNvSpPr>
          <p:nvPr>
            <p:ph type="dt" sz="half" idx="10"/>
          </p:nvPr>
        </p:nvSpPr>
        <p:spPr/>
        <p:txBody>
          <a:bodyPr/>
          <a:lstStyle/>
          <a:p>
            <a:fld id="{09E43B37-476A-453A-9C04-186CBCAEFFD2}" type="datetime1">
              <a:rPr lang="ja-JP" altLang="en-US" smtClean="0"/>
              <a:t>2019/6/27</a:t>
            </a:fld>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694676742"/>
      </p:ext>
    </p:extLst>
  </p:cSld>
  <p:clrMapOvr>
    <a:masterClrMapping/>
  </p:clrMapOvr>
  <p:transition spd="med">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2800">
                <a:solidFill>
                  <a:srgbClr val="888888"/>
                </a:solidFill>
                <a:latin typeface="Calibri"/>
                <a:ea typeface="Calibri"/>
                <a:cs typeface="Calibri"/>
                <a:sym typeface="Calibri"/>
              </a:rPr>
              <a:t>10</a:t>
            </a:fld>
            <a:endParaRPr sz="2800">
              <a:solidFill>
                <a:srgbClr val="888888"/>
              </a:solidFill>
              <a:latin typeface="Calibri"/>
              <a:ea typeface="Calibri"/>
              <a:cs typeface="Calibri"/>
              <a:sym typeface="Calibri"/>
            </a:endParaRPr>
          </a:p>
        </p:txBody>
      </p:sp>
      <p:sp>
        <p:nvSpPr>
          <p:cNvPr id="3" name="Shape 215"/>
          <p:cNvSpPr txBox="1"/>
          <p:nvPr/>
        </p:nvSpPr>
        <p:spPr>
          <a:xfrm>
            <a:off x="-1" y="47965"/>
            <a:ext cx="642394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3600" dirty="0">
                <a:solidFill>
                  <a:schemeClr val="dk1"/>
                </a:solidFill>
                <a:latin typeface="Arial"/>
                <a:ea typeface="Arial"/>
                <a:cs typeface="Arial"/>
                <a:sym typeface="Arial"/>
              </a:rPr>
              <a:t>本実習</a:t>
            </a:r>
            <a:r>
              <a:rPr lang="ja-JP" sz="3600" dirty="0">
                <a:solidFill>
                  <a:schemeClr val="dk1"/>
                </a:solidFill>
                <a:latin typeface="Arial"/>
                <a:ea typeface="Arial"/>
                <a:cs typeface="Arial"/>
                <a:sym typeface="Arial"/>
              </a:rPr>
              <a:t>の流れ</a:t>
            </a:r>
            <a:endParaRPr sz="3600" dirty="0">
              <a:solidFill>
                <a:schemeClr val="dk1"/>
              </a:solidFill>
              <a:latin typeface="Arial"/>
              <a:ea typeface="Arial"/>
              <a:cs typeface="Arial"/>
              <a:sym typeface="Arial"/>
            </a:endParaRPr>
          </a:p>
        </p:txBody>
      </p:sp>
      <p:sp>
        <p:nvSpPr>
          <p:cNvPr id="4" name="Shape 216"/>
          <p:cNvSpPr/>
          <p:nvPr/>
        </p:nvSpPr>
        <p:spPr>
          <a:xfrm rot="-5400000">
            <a:off x="3761943" y="-1023960"/>
            <a:ext cx="1620115" cy="9144000"/>
          </a:xfrm>
          <a:prstGeom prst="downArrow">
            <a:avLst>
              <a:gd name="adj1" fmla="val 50000"/>
              <a:gd name="adj2" fmla="val 50000"/>
            </a:avLst>
          </a:prstGeom>
          <a:solidFill>
            <a:schemeClr val="accent1"/>
          </a:solid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Shape 220"/>
          <p:cNvSpPr txBox="1"/>
          <p:nvPr/>
        </p:nvSpPr>
        <p:spPr>
          <a:xfrm rot="16200000">
            <a:off x="2255398" y="3064988"/>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chemeClr val="bg1">
                    <a:lumMod val="75000"/>
                  </a:schemeClr>
                </a:solidFill>
                <a:latin typeface="Arial"/>
                <a:ea typeface="Arial"/>
                <a:cs typeface="Arial"/>
                <a:sym typeface="Arial"/>
              </a:rPr>
              <a:t>改善策の提案</a:t>
            </a:r>
            <a:endParaRPr sz="3600" dirty="0">
              <a:solidFill>
                <a:schemeClr val="bg1">
                  <a:lumMod val="75000"/>
                </a:schemeClr>
              </a:solidFill>
              <a:latin typeface="Arial"/>
              <a:ea typeface="Arial"/>
              <a:cs typeface="Arial"/>
              <a:sym typeface="Arial"/>
            </a:endParaRPr>
          </a:p>
        </p:txBody>
      </p:sp>
      <p:sp>
        <p:nvSpPr>
          <p:cNvPr id="26" name="Shape 220"/>
          <p:cNvSpPr txBox="1"/>
          <p:nvPr/>
        </p:nvSpPr>
        <p:spPr>
          <a:xfrm rot="16200000">
            <a:off x="-1892778" y="2967574"/>
            <a:ext cx="5109061" cy="717621"/>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spAutoFit/>
          </a:bodyPr>
          <a:lstStyle/>
          <a:p>
            <a:pPr marL="0" marR="0" lvl="0" indent="0" algn="ctr" rtl="0">
              <a:spcBef>
                <a:spcPts val="0"/>
              </a:spcBef>
              <a:spcAft>
                <a:spcPts val="0"/>
              </a:spcAft>
              <a:buNone/>
            </a:pPr>
            <a:r>
              <a:rPr lang="ja-JP" altLang="en-US" sz="3200" dirty="0">
                <a:solidFill>
                  <a:schemeClr val="bg1">
                    <a:lumMod val="95000"/>
                  </a:schemeClr>
                </a:solidFill>
                <a:latin typeface="Arial"/>
                <a:ea typeface="Arial"/>
                <a:cs typeface="Arial"/>
                <a:sym typeface="Arial"/>
              </a:rPr>
              <a:t>市役所でのヒアリング</a:t>
            </a:r>
            <a:endParaRPr sz="3200" dirty="0">
              <a:solidFill>
                <a:schemeClr val="bg1">
                  <a:lumMod val="95000"/>
                </a:schemeClr>
              </a:solidFill>
              <a:latin typeface="Arial"/>
              <a:ea typeface="Arial"/>
              <a:cs typeface="Arial"/>
              <a:sym typeface="Arial"/>
            </a:endParaRPr>
          </a:p>
        </p:txBody>
      </p:sp>
      <p:sp>
        <p:nvSpPr>
          <p:cNvPr id="28" name="Shape 220"/>
          <p:cNvSpPr txBox="1"/>
          <p:nvPr/>
        </p:nvSpPr>
        <p:spPr>
          <a:xfrm rot="16200000">
            <a:off x="426038" y="2822503"/>
            <a:ext cx="5601503" cy="717621"/>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spAutoFit/>
          </a:bodyPr>
          <a:lstStyle/>
          <a:p>
            <a:pPr lvl="0" algn="ctr"/>
            <a:r>
              <a:rPr lang="ja-JP" altLang="en-US" sz="3200" dirty="0">
                <a:solidFill>
                  <a:schemeClr val="bg1">
                    <a:lumMod val="75000"/>
                  </a:schemeClr>
                </a:solidFill>
                <a:latin typeface="Arial"/>
                <a:ea typeface="Arial"/>
                <a:cs typeface="Arial"/>
                <a:sym typeface="Arial"/>
              </a:rPr>
              <a:t>アンケ</a:t>
            </a:r>
            <a:endParaRPr lang="en-US" altLang="ja-JP" sz="3200" dirty="0">
              <a:solidFill>
                <a:schemeClr val="bg1">
                  <a:lumMod val="75000"/>
                </a:schemeClr>
              </a:solidFill>
              <a:latin typeface="Arial"/>
              <a:ea typeface="Arial"/>
              <a:cs typeface="Arial"/>
              <a:sym typeface="Arial"/>
            </a:endParaRPr>
          </a:p>
          <a:p>
            <a:pPr lvl="0" algn="ctr"/>
            <a:r>
              <a:rPr lang="en-US" altLang="ja-JP" sz="3200" dirty="0">
                <a:solidFill>
                  <a:schemeClr val="bg1">
                    <a:lumMod val="75000"/>
                  </a:schemeClr>
                </a:solidFill>
                <a:latin typeface="Arial"/>
                <a:ea typeface="Arial"/>
                <a:cs typeface="Arial"/>
                <a:sym typeface="Arial"/>
              </a:rPr>
              <a:t>I</a:t>
            </a:r>
          </a:p>
          <a:p>
            <a:pPr lvl="0" algn="ctr"/>
            <a:r>
              <a:rPr lang="ja-JP" altLang="en-US" sz="3200" dirty="0">
                <a:solidFill>
                  <a:schemeClr val="bg1">
                    <a:lumMod val="75000"/>
                  </a:schemeClr>
                </a:solidFill>
                <a:latin typeface="Arial"/>
                <a:ea typeface="Arial"/>
                <a:cs typeface="Arial"/>
                <a:sym typeface="Arial"/>
              </a:rPr>
              <a:t>トの実施</a:t>
            </a:r>
            <a:endParaRPr lang="en-US" altLang="ja-JP" sz="3200" dirty="0">
              <a:solidFill>
                <a:schemeClr val="bg1">
                  <a:lumMod val="75000"/>
                </a:schemeClr>
              </a:solidFill>
              <a:latin typeface="Arial"/>
              <a:ea typeface="Arial"/>
              <a:cs typeface="Arial"/>
              <a:sym typeface="Arial"/>
            </a:endParaRPr>
          </a:p>
          <a:p>
            <a:pPr lvl="0" algn="ctr"/>
            <a:r>
              <a:rPr lang="ja-JP" altLang="en-US" sz="3200" dirty="0">
                <a:solidFill>
                  <a:schemeClr val="bg1">
                    <a:lumMod val="75000"/>
                  </a:schemeClr>
                </a:solidFill>
                <a:latin typeface="Arial"/>
                <a:ea typeface="Arial"/>
                <a:cs typeface="Arial"/>
                <a:sym typeface="Arial"/>
              </a:rPr>
              <a:t>・分析</a:t>
            </a:r>
            <a:endParaRPr lang="en-US" altLang="ja-JP" sz="3200" dirty="0">
              <a:solidFill>
                <a:schemeClr val="bg1">
                  <a:lumMod val="75000"/>
                </a:schemeClr>
              </a:solidFill>
              <a:latin typeface="Arial"/>
              <a:ea typeface="Arial"/>
              <a:cs typeface="Arial"/>
              <a:sym typeface="Arial"/>
            </a:endParaRPr>
          </a:p>
        </p:txBody>
      </p:sp>
      <p:sp>
        <p:nvSpPr>
          <p:cNvPr id="36" name="Shape 220"/>
          <p:cNvSpPr txBox="1"/>
          <p:nvPr/>
        </p:nvSpPr>
        <p:spPr>
          <a:xfrm rot="16200000">
            <a:off x="-407014" y="3102784"/>
            <a:ext cx="4616618" cy="723231"/>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spAutoFit/>
          </a:bodyPr>
          <a:lstStyle/>
          <a:p>
            <a:pPr lvl="0" algn="ctr"/>
            <a:r>
              <a:rPr lang="ja-JP" altLang="en-US" sz="3200" b="1" dirty="0">
                <a:solidFill>
                  <a:srgbClr val="000000"/>
                </a:solidFill>
                <a:latin typeface="Arial"/>
                <a:ea typeface="Arial"/>
                <a:cs typeface="Arial"/>
                <a:sym typeface="Arial"/>
              </a:rPr>
              <a:t>市提供のデ</a:t>
            </a:r>
            <a:endParaRPr lang="en-US" altLang="ja-JP" sz="3200" b="1" dirty="0">
              <a:solidFill>
                <a:srgbClr val="000000"/>
              </a:solidFill>
              <a:latin typeface="Arial"/>
              <a:ea typeface="Arial"/>
              <a:cs typeface="Arial"/>
              <a:sym typeface="Arial"/>
            </a:endParaRPr>
          </a:p>
          <a:p>
            <a:pPr lvl="0" algn="ctr"/>
            <a:r>
              <a:rPr lang="en-US" altLang="ja-JP" sz="3200" b="1" dirty="0">
                <a:solidFill>
                  <a:srgbClr val="000000"/>
                </a:solidFill>
                <a:latin typeface="Arial"/>
                <a:ea typeface="Arial"/>
                <a:cs typeface="Arial"/>
                <a:sym typeface="Arial"/>
              </a:rPr>
              <a:t>I</a:t>
            </a:r>
          </a:p>
          <a:p>
            <a:pPr marL="0" marR="0" lvl="0" indent="0" algn="ctr" rtl="0">
              <a:spcBef>
                <a:spcPts val="0"/>
              </a:spcBef>
              <a:spcAft>
                <a:spcPts val="0"/>
              </a:spcAft>
              <a:buNone/>
            </a:pPr>
            <a:r>
              <a:rPr lang="ja-JP" altLang="en-US" sz="3200" b="1" dirty="0">
                <a:solidFill>
                  <a:srgbClr val="000000"/>
                </a:solidFill>
                <a:latin typeface="Arial"/>
                <a:ea typeface="Arial"/>
                <a:cs typeface="Arial"/>
                <a:sym typeface="Arial"/>
              </a:rPr>
              <a:t>タ分析</a:t>
            </a:r>
            <a:endParaRPr lang="en-US" altLang="ja-JP" sz="3200" b="1" dirty="0">
              <a:solidFill>
                <a:srgbClr val="000000"/>
              </a:solidFill>
              <a:latin typeface="Arial"/>
              <a:ea typeface="Arial"/>
              <a:cs typeface="Arial"/>
              <a:sym typeface="Arial"/>
            </a:endParaRPr>
          </a:p>
        </p:txBody>
      </p:sp>
      <p:sp>
        <p:nvSpPr>
          <p:cNvPr id="14" name="Shape 220"/>
          <p:cNvSpPr txBox="1"/>
          <p:nvPr/>
        </p:nvSpPr>
        <p:spPr>
          <a:xfrm rot="16200000">
            <a:off x="3539128" y="3060439"/>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chemeClr val="bg1">
                    <a:lumMod val="75000"/>
                  </a:schemeClr>
                </a:solidFill>
                <a:latin typeface="Arial"/>
                <a:ea typeface="Arial"/>
                <a:cs typeface="Arial"/>
                <a:sym typeface="Arial"/>
              </a:rPr>
              <a:t>実証実験</a:t>
            </a:r>
            <a:endParaRPr sz="3600" dirty="0">
              <a:solidFill>
                <a:schemeClr val="bg1">
                  <a:lumMod val="75000"/>
                </a:schemeClr>
              </a:solidFill>
              <a:latin typeface="Arial"/>
              <a:ea typeface="Arial"/>
              <a:cs typeface="Arial"/>
              <a:sym typeface="Arial"/>
            </a:endParaRPr>
          </a:p>
        </p:txBody>
      </p:sp>
      <p:sp>
        <p:nvSpPr>
          <p:cNvPr id="15" name="Shape 220"/>
          <p:cNvSpPr txBox="1"/>
          <p:nvPr/>
        </p:nvSpPr>
        <p:spPr>
          <a:xfrm rot="16200000">
            <a:off x="4651054" y="3095066"/>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chemeClr val="bg1">
                    <a:lumMod val="75000"/>
                  </a:schemeClr>
                </a:solidFill>
                <a:latin typeface="Arial"/>
                <a:ea typeface="Arial"/>
                <a:cs typeface="Arial"/>
                <a:sym typeface="Arial"/>
              </a:rPr>
              <a:t>分析</a:t>
            </a:r>
            <a:endParaRPr sz="3600" dirty="0">
              <a:solidFill>
                <a:schemeClr val="bg1">
                  <a:lumMod val="75000"/>
                </a:schemeClr>
              </a:solidFill>
              <a:latin typeface="Arial"/>
              <a:ea typeface="Arial"/>
              <a:cs typeface="Arial"/>
              <a:sym typeface="Arial"/>
            </a:endParaRPr>
          </a:p>
        </p:txBody>
      </p:sp>
      <p:sp>
        <p:nvSpPr>
          <p:cNvPr id="16" name="Shape 220"/>
          <p:cNvSpPr txBox="1"/>
          <p:nvPr/>
        </p:nvSpPr>
        <p:spPr>
          <a:xfrm rot="16200000">
            <a:off x="5653432" y="3095066"/>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chemeClr val="bg1">
                    <a:lumMod val="75000"/>
                  </a:schemeClr>
                </a:solidFill>
                <a:latin typeface="Arial"/>
                <a:ea typeface="Arial"/>
                <a:cs typeface="Arial"/>
                <a:sym typeface="Arial"/>
              </a:rPr>
              <a:t>最終提案</a:t>
            </a:r>
            <a:endParaRPr sz="3600" dirty="0">
              <a:solidFill>
                <a:schemeClr val="bg1">
                  <a:lumMod val="75000"/>
                </a:schemeClr>
              </a:solidFill>
              <a:latin typeface="Arial"/>
              <a:ea typeface="Arial"/>
              <a:cs typeface="Arial"/>
              <a:sym typeface="Arial"/>
            </a:endParaRPr>
          </a:p>
        </p:txBody>
      </p:sp>
      <p:sp>
        <p:nvSpPr>
          <p:cNvPr id="6" name="正方形/長方形 5"/>
          <p:cNvSpPr/>
          <p:nvPr/>
        </p:nvSpPr>
        <p:spPr>
          <a:xfrm>
            <a:off x="204552" y="5912491"/>
            <a:ext cx="914400" cy="8390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4/19</a:t>
            </a:r>
          </a:p>
          <a:p>
            <a:pPr algn="ctr"/>
            <a:r>
              <a:rPr kumimoji="1" lang="en-US" altLang="ja-JP" dirty="0"/>
              <a:t>4/24</a:t>
            </a:r>
          </a:p>
          <a:p>
            <a:pPr algn="ctr"/>
            <a:r>
              <a:rPr kumimoji="1" lang="en-US" altLang="ja-JP" dirty="0"/>
              <a:t>5/10</a:t>
            </a:r>
            <a:endParaRPr kumimoji="1" lang="ja-JP" altLang="en-US" dirty="0"/>
          </a:p>
        </p:txBody>
      </p:sp>
      <p:sp>
        <p:nvSpPr>
          <p:cNvPr id="17" name="正方形/長方形 16"/>
          <p:cNvSpPr/>
          <p:nvPr/>
        </p:nvSpPr>
        <p:spPr>
          <a:xfrm>
            <a:off x="2778215" y="5981880"/>
            <a:ext cx="914400" cy="8390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5/15</a:t>
            </a:r>
          </a:p>
          <a:p>
            <a:pPr algn="ctr"/>
            <a:r>
              <a:rPr kumimoji="1" lang="ja-JP" altLang="en-US" dirty="0"/>
              <a:t>～</a:t>
            </a:r>
            <a:endParaRPr kumimoji="1" lang="en-US" altLang="ja-JP" dirty="0"/>
          </a:p>
          <a:p>
            <a:pPr algn="ctr"/>
            <a:r>
              <a:rPr kumimoji="1" lang="en-US" altLang="ja-JP" dirty="0"/>
              <a:t>5/17</a:t>
            </a:r>
            <a:endParaRPr kumimoji="1" lang="ja-JP" altLang="en-US" dirty="0"/>
          </a:p>
        </p:txBody>
      </p:sp>
      <p:sp>
        <p:nvSpPr>
          <p:cNvPr id="7" name="角丸四角形 6"/>
          <p:cNvSpPr/>
          <p:nvPr/>
        </p:nvSpPr>
        <p:spPr>
          <a:xfrm>
            <a:off x="4061281" y="362812"/>
            <a:ext cx="1880563" cy="732727"/>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solidFill>
                  <a:srgbClr val="FF0000"/>
                </a:solidFill>
              </a:rPr>
              <a:t>中間発表</a:t>
            </a:r>
          </a:p>
        </p:txBody>
      </p:sp>
      <p:cxnSp>
        <p:nvCxnSpPr>
          <p:cNvPr id="9" name="直線矢印コネクタ 8"/>
          <p:cNvCxnSpPr>
            <a:stCxn id="7" idx="2"/>
          </p:cNvCxnSpPr>
          <p:nvPr/>
        </p:nvCxnSpPr>
        <p:spPr>
          <a:xfrm>
            <a:off x="5001563" y="1095539"/>
            <a:ext cx="0" cy="19323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星 5 4"/>
          <p:cNvSpPr/>
          <p:nvPr/>
        </p:nvSpPr>
        <p:spPr>
          <a:xfrm>
            <a:off x="1444485" y="515930"/>
            <a:ext cx="903449" cy="818526"/>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日付プレースホルダー 7"/>
          <p:cNvSpPr>
            <a:spLocks noGrp="1"/>
          </p:cNvSpPr>
          <p:nvPr>
            <p:ph type="dt" sz="half" idx="10"/>
          </p:nvPr>
        </p:nvSpPr>
        <p:spPr/>
        <p:txBody>
          <a:bodyPr/>
          <a:lstStyle/>
          <a:p>
            <a:fld id="{1C392F73-B150-46FF-BA25-E157CD3E2BB4}" type="datetime1">
              <a:rPr lang="ja-JP" altLang="en-US" smtClean="0"/>
              <a:t>2019/6/27</a:t>
            </a:fld>
            <a:endParaRPr lang="en-US" dirty="0"/>
          </a:p>
        </p:txBody>
      </p:sp>
      <p:grpSp>
        <p:nvGrpSpPr>
          <p:cNvPr id="10" name="グループ化 9"/>
          <p:cNvGrpSpPr/>
          <p:nvPr/>
        </p:nvGrpSpPr>
        <p:grpSpPr>
          <a:xfrm>
            <a:off x="7139246" y="269930"/>
            <a:ext cx="1880563" cy="2665060"/>
            <a:chOff x="7139246" y="269930"/>
            <a:chExt cx="1880563" cy="2665060"/>
          </a:xfrm>
        </p:grpSpPr>
        <p:sp>
          <p:nvSpPr>
            <p:cNvPr id="18" name="角丸四角形 17"/>
            <p:cNvSpPr/>
            <p:nvPr/>
          </p:nvSpPr>
          <p:spPr>
            <a:xfrm>
              <a:off x="7139246" y="269930"/>
              <a:ext cx="1880563" cy="732727"/>
            </a:xfrm>
            <a:prstGeom prst="roundRect">
              <a:avLst/>
            </a:prstGeom>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solidFill>
                    <a:srgbClr val="FF0000"/>
                  </a:solidFill>
                </a:rPr>
                <a:t>最終発表</a:t>
              </a:r>
            </a:p>
          </p:txBody>
        </p:sp>
        <p:cxnSp>
          <p:nvCxnSpPr>
            <p:cNvPr id="19" name="直線矢印コネクタ 18"/>
            <p:cNvCxnSpPr/>
            <p:nvPr/>
          </p:nvCxnSpPr>
          <p:spPr>
            <a:xfrm>
              <a:off x="8686800" y="1002657"/>
              <a:ext cx="0" cy="1932333"/>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8826544"/>
      </p:ext>
    </p:extLst>
  </p:cSld>
  <p:clrMapOvr>
    <a:masterClrMapping/>
  </p:clrMapOvr>
  <p:transition spd="med">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86597" y="2881523"/>
            <a:ext cx="8142474" cy="1450757"/>
          </a:xfrm>
        </p:spPr>
        <p:txBody>
          <a:bodyPr>
            <a:normAutofit fontScale="90000"/>
          </a:bodyPr>
          <a:lstStyle/>
          <a:p>
            <a:pPr algn="ctr"/>
            <a:r>
              <a:rPr kumimoji="1" lang="en-US" altLang="ja-JP" dirty="0"/>
              <a:t/>
            </a:r>
            <a:br>
              <a:rPr kumimoji="1" lang="en-US" altLang="ja-JP" dirty="0"/>
            </a:br>
            <a:r>
              <a:rPr lang="ja-JP" altLang="en-US" sz="6000" dirty="0"/>
              <a:t>市役所提供</a:t>
            </a:r>
            <a:r>
              <a:rPr kumimoji="1" lang="ja-JP" altLang="en-US" sz="6000" dirty="0"/>
              <a:t>データ</a:t>
            </a:r>
            <a:r>
              <a:rPr lang="ja-JP" altLang="en-US" sz="6000" dirty="0"/>
              <a:t>の</a:t>
            </a:r>
            <a:r>
              <a:rPr lang="en-US" altLang="ja-JP" sz="6000" dirty="0"/>
              <a:t/>
            </a:r>
            <a:br>
              <a:rPr lang="en-US" altLang="ja-JP" sz="6000" dirty="0"/>
            </a:br>
            <a:r>
              <a:rPr lang="en-US" altLang="ja-JP" sz="6000" dirty="0"/>
              <a:t>GIS</a:t>
            </a:r>
            <a:r>
              <a:rPr kumimoji="1" lang="ja-JP" altLang="en-US" sz="6000" dirty="0"/>
              <a:t>分析</a:t>
            </a:r>
          </a:p>
        </p:txBody>
      </p:sp>
      <p:sp>
        <p:nvSpPr>
          <p:cNvPr id="3" name="日付プレースホルダー 2"/>
          <p:cNvSpPr>
            <a:spLocks noGrp="1"/>
          </p:cNvSpPr>
          <p:nvPr>
            <p:ph type="dt" sz="half" idx="10"/>
          </p:nvPr>
        </p:nvSpPr>
        <p:spPr/>
        <p:txBody>
          <a:bodyPr/>
          <a:lstStyle/>
          <a:p>
            <a:fld id="{C6B1FBE5-C06A-482D-A2DD-A08492389995}" type="datetime1">
              <a:rPr lang="ja-JP" altLang="en-US" smtClean="0"/>
              <a:t>2019/6/27</a:t>
            </a:fld>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000775034"/>
      </p:ext>
    </p:extLst>
  </p:cSld>
  <p:clrMapOvr>
    <a:masterClrMapping/>
  </p:clrMapOvr>
  <p:transition spd="med">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764682" y="2914024"/>
            <a:ext cx="3066253" cy="2773015"/>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9279" y="1018423"/>
            <a:ext cx="3590593" cy="5078383"/>
          </a:xfrm>
          <a:prstGeom prst="rect">
            <a:avLst/>
          </a:prstGeom>
        </p:spPr>
      </p:pic>
      <p:sp>
        <p:nvSpPr>
          <p:cNvPr id="6" name="楕円 5"/>
          <p:cNvSpPr/>
          <p:nvPr/>
        </p:nvSpPr>
        <p:spPr>
          <a:xfrm>
            <a:off x="5131091" y="2746664"/>
            <a:ext cx="570653" cy="8740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楕円 6"/>
          <p:cNvSpPr/>
          <p:nvPr/>
        </p:nvSpPr>
        <p:spPr>
          <a:xfrm>
            <a:off x="5154360" y="4041072"/>
            <a:ext cx="697451" cy="4901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楕円 8"/>
          <p:cNvSpPr/>
          <p:nvPr/>
        </p:nvSpPr>
        <p:spPr>
          <a:xfrm>
            <a:off x="5503086" y="3503361"/>
            <a:ext cx="697451" cy="5546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角丸四角形吹き出し 10"/>
          <p:cNvSpPr/>
          <p:nvPr/>
        </p:nvSpPr>
        <p:spPr>
          <a:xfrm>
            <a:off x="5943873" y="3228022"/>
            <a:ext cx="332171" cy="234771"/>
          </a:xfrm>
          <a:prstGeom prst="wedgeRoundRectCallout">
            <a:avLst>
              <a:gd name="adj1" fmla="val -36217"/>
              <a:gd name="adj2" fmla="val 7112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t>２</a:t>
            </a:r>
          </a:p>
        </p:txBody>
      </p:sp>
      <p:sp>
        <p:nvSpPr>
          <p:cNvPr id="12" name="角丸四角形吹き出し 11"/>
          <p:cNvSpPr/>
          <p:nvPr/>
        </p:nvSpPr>
        <p:spPr>
          <a:xfrm>
            <a:off x="5180392" y="2629279"/>
            <a:ext cx="332171" cy="234771"/>
          </a:xfrm>
          <a:prstGeom prst="wedgeRoundRectCallout">
            <a:avLst>
              <a:gd name="adj1" fmla="val -45237"/>
              <a:gd name="adj2" fmla="val 808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t>１</a:t>
            </a:r>
          </a:p>
        </p:txBody>
      </p:sp>
      <p:sp>
        <p:nvSpPr>
          <p:cNvPr id="13" name="角丸四角形吹き出し 12"/>
          <p:cNvSpPr/>
          <p:nvPr/>
        </p:nvSpPr>
        <p:spPr>
          <a:xfrm>
            <a:off x="5930744" y="4259799"/>
            <a:ext cx="332171" cy="234771"/>
          </a:xfrm>
          <a:prstGeom prst="wedgeRoundRectCallout">
            <a:avLst>
              <a:gd name="adj1" fmla="val -70492"/>
              <a:gd name="adj2" fmla="val 7112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t>３</a:t>
            </a:r>
          </a:p>
        </p:txBody>
      </p:sp>
      <p:sp>
        <p:nvSpPr>
          <p:cNvPr id="16" name="テキスト ボックス 15"/>
          <p:cNvSpPr txBox="1"/>
          <p:nvPr/>
        </p:nvSpPr>
        <p:spPr>
          <a:xfrm>
            <a:off x="258897" y="373136"/>
            <a:ext cx="8757526" cy="600164"/>
          </a:xfrm>
          <a:prstGeom prst="rect">
            <a:avLst/>
          </a:prstGeom>
          <a:noFill/>
        </p:spPr>
        <p:txBody>
          <a:bodyPr wrap="none" rtlCol="0">
            <a:spAutoFit/>
          </a:bodyPr>
          <a:lstStyle/>
          <a:p>
            <a:r>
              <a:rPr lang="ja-JP" altLang="en-US" sz="3300" dirty="0"/>
              <a:t>エリアごとの修繕箇所の密度</a:t>
            </a:r>
            <a:r>
              <a:rPr lang="en-US" altLang="ja-JP" sz="3300" dirty="0"/>
              <a:t>(</a:t>
            </a:r>
            <a:r>
              <a:rPr lang="ja-JP" altLang="en-US" sz="3300" dirty="0"/>
              <a:t>道路修繕数</a:t>
            </a:r>
            <a:r>
              <a:rPr lang="en-US" altLang="ja-JP" sz="3300" dirty="0"/>
              <a:t>/</a:t>
            </a:r>
            <a:r>
              <a:rPr lang="ja-JP" altLang="en-US" sz="3300" dirty="0"/>
              <a:t>㎢</a:t>
            </a:r>
            <a:r>
              <a:rPr lang="en-US" altLang="ja-JP" sz="3300" dirty="0"/>
              <a:t>)</a:t>
            </a:r>
            <a:endParaRPr lang="ja-JP" altLang="en-US" sz="3300" dirty="0"/>
          </a:p>
        </p:txBody>
      </p:sp>
      <p:sp>
        <p:nvSpPr>
          <p:cNvPr id="30" name="テキスト ボックス 29"/>
          <p:cNvSpPr txBox="1"/>
          <p:nvPr/>
        </p:nvSpPr>
        <p:spPr>
          <a:xfrm>
            <a:off x="8189721" y="2916274"/>
            <a:ext cx="704039" cy="300082"/>
          </a:xfrm>
          <a:prstGeom prst="rect">
            <a:avLst/>
          </a:prstGeom>
          <a:noFill/>
        </p:spPr>
        <p:txBody>
          <a:bodyPr wrap="none" rtlCol="0">
            <a:spAutoFit/>
          </a:bodyPr>
          <a:lstStyle/>
          <a:p>
            <a:r>
              <a:rPr lang="ja-JP" altLang="en-US" sz="1350" dirty="0"/>
              <a:t>大きい</a:t>
            </a:r>
          </a:p>
        </p:txBody>
      </p:sp>
      <p:sp>
        <p:nvSpPr>
          <p:cNvPr id="31" name="テキスト ボックス 30"/>
          <p:cNvSpPr txBox="1"/>
          <p:nvPr/>
        </p:nvSpPr>
        <p:spPr>
          <a:xfrm>
            <a:off x="8189722" y="5303241"/>
            <a:ext cx="704039" cy="300082"/>
          </a:xfrm>
          <a:prstGeom prst="rect">
            <a:avLst/>
          </a:prstGeom>
          <a:noFill/>
        </p:spPr>
        <p:txBody>
          <a:bodyPr wrap="none" rtlCol="0">
            <a:spAutoFit/>
          </a:bodyPr>
          <a:lstStyle/>
          <a:p>
            <a:r>
              <a:rPr lang="ja-JP" altLang="en-US" sz="1350" dirty="0"/>
              <a:t>小さい</a:t>
            </a:r>
          </a:p>
        </p:txBody>
      </p:sp>
      <p:cxnSp>
        <p:nvCxnSpPr>
          <p:cNvPr id="33" name="直線矢印コネクタ 32"/>
          <p:cNvCxnSpPr>
            <a:stCxn id="31" idx="0"/>
            <a:endCxn id="30" idx="2"/>
          </p:cNvCxnSpPr>
          <p:nvPr/>
        </p:nvCxnSpPr>
        <p:spPr>
          <a:xfrm flipH="1" flipV="1">
            <a:off x="8541741" y="3216356"/>
            <a:ext cx="1" cy="20868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正方形/長方形 34"/>
          <p:cNvSpPr/>
          <p:nvPr/>
        </p:nvSpPr>
        <p:spPr>
          <a:xfrm>
            <a:off x="7470311" y="5683617"/>
            <a:ext cx="1306768" cy="300082"/>
          </a:xfrm>
          <a:prstGeom prst="rect">
            <a:avLst/>
          </a:prstGeom>
        </p:spPr>
        <p:txBody>
          <a:bodyPr wrap="none">
            <a:spAutoFit/>
          </a:bodyPr>
          <a:lstStyle/>
          <a:p>
            <a:r>
              <a:rPr lang="ja-JP" altLang="en-US" sz="1350" dirty="0"/>
              <a:t>道路修繕数</a:t>
            </a:r>
            <a:r>
              <a:rPr lang="en-US" altLang="ja-JP" sz="1350" dirty="0"/>
              <a:t>/</a:t>
            </a:r>
            <a:r>
              <a:rPr lang="ja-JP" altLang="en-US" sz="1350" dirty="0"/>
              <a:t>㎢</a:t>
            </a:r>
          </a:p>
        </p:txBody>
      </p:sp>
      <p:sp>
        <p:nvSpPr>
          <p:cNvPr id="10" name="テキスト ボックス 9"/>
          <p:cNvSpPr txBox="1"/>
          <p:nvPr/>
        </p:nvSpPr>
        <p:spPr>
          <a:xfrm>
            <a:off x="941113" y="6069162"/>
            <a:ext cx="8202887" cy="307777"/>
          </a:xfrm>
          <a:prstGeom prst="rect">
            <a:avLst/>
          </a:prstGeom>
          <a:noFill/>
        </p:spPr>
        <p:txBody>
          <a:bodyPr wrap="none" rtlCol="0">
            <a:spAutoFit/>
          </a:bodyPr>
          <a:lstStyle/>
          <a:p>
            <a:r>
              <a:rPr kumimoji="1" lang="en-US" altLang="ja-JP" sz="1400" dirty="0"/>
              <a:t>※</a:t>
            </a:r>
            <a:r>
              <a:rPr kumimoji="1" lang="ja-JP" altLang="en-US" sz="1400" dirty="0"/>
              <a:t>各町丁目の個別値に全て異なる色を配色</a:t>
            </a:r>
            <a:r>
              <a:rPr kumimoji="1" lang="en-US" altLang="ja-JP" sz="1400" dirty="0"/>
              <a:t>257</a:t>
            </a:r>
            <a:r>
              <a:rPr kumimoji="1" lang="ja-JP" altLang="en-US" sz="1400" dirty="0"/>
              <a:t>色して大まかに緑、黄緑、黄色、オレンジ、赤に分類</a:t>
            </a:r>
          </a:p>
        </p:txBody>
      </p:sp>
      <p:sp>
        <p:nvSpPr>
          <p:cNvPr id="32" name="楕円 31"/>
          <p:cNvSpPr/>
          <p:nvPr/>
        </p:nvSpPr>
        <p:spPr>
          <a:xfrm rot="1998393">
            <a:off x="4470242" y="1597877"/>
            <a:ext cx="570653" cy="14478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角丸四角形吹き出し 33"/>
          <p:cNvSpPr/>
          <p:nvPr/>
        </p:nvSpPr>
        <p:spPr>
          <a:xfrm>
            <a:off x="3820684" y="2465337"/>
            <a:ext cx="332171" cy="234771"/>
          </a:xfrm>
          <a:prstGeom prst="wedgeRoundRectCallout">
            <a:avLst>
              <a:gd name="adj1" fmla="val 42724"/>
              <a:gd name="adj2" fmla="val 7609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t>４</a:t>
            </a:r>
          </a:p>
        </p:txBody>
      </p:sp>
      <p:sp>
        <p:nvSpPr>
          <p:cNvPr id="3" name="日付プレースホルダー 2"/>
          <p:cNvSpPr>
            <a:spLocks noGrp="1"/>
          </p:cNvSpPr>
          <p:nvPr>
            <p:ph type="dt" sz="half" idx="10"/>
          </p:nvPr>
        </p:nvSpPr>
        <p:spPr/>
        <p:txBody>
          <a:bodyPr/>
          <a:lstStyle/>
          <a:p>
            <a:fld id="{1257CC6D-281D-46D6-AE50-647CE58FFABA}" type="datetime1">
              <a:rPr lang="ja-JP" altLang="en-US" smtClean="0"/>
              <a:t>2019/6/27</a:t>
            </a:fld>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12</a:t>
            </a:fld>
            <a:endParaRPr lang="en-US" dirty="0"/>
          </a:p>
        </p:txBody>
      </p:sp>
      <p:sp>
        <p:nvSpPr>
          <p:cNvPr id="21" name="テキスト ボックス 20"/>
          <p:cNvSpPr txBox="1"/>
          <p:nvPr/>
        </p:nvSpPr>
        <p:spPr>
          <a:xfrm>
            <a:off x="1691137" y="1761768"/>
            <a:ext cx="461665" cy="2803192"/>
          </a:xfrm>
          <a:prstGeom prst="rect">
            <a:avLst/>
          </a:prstGeom>
          <a:noFill/>
        </p:spPr>
        <p:txBody>
          <a:bodyPr vert="eaVert" wrap="square" rtlCol="0">
            <a:spAutoFit/>
          </a:bodyPr>
          <a:lstStyle/>
          <a:p>
            <a:r>
              <a:rPr kumimoji="1" lang="ja-JP" altLang="en-US" dirty="0" smtClean="0"/>
              <a:t>権利の都合により非表示</a:t>
            </a:r>
            <a:endParaRPr kumimoji="1" lang="ja-JP" altLang="en-US" dirty="0"/>
          </a:p>
        </p:txBody>
      </p:sp>
    </p:spTree>
    <p:extLst>
      <p:ext uri="{BB962C8B-B14F-4D97-AF65-F5344CB8AC3E}">
        <p14:creationId xmlns:p14="http://schemas.microsoft.com/office/powerpoint/2010/main" val="2188834704"/>
      </p:ext>
    </p:extLst>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6" y="973299"/>
            <a:ext cx="3582253" cy="5066587"/>
          </a:xfrm>
          <a:prstGeom prst="rect">
            <a:avLst/>
          </a:prstGeom>
        </p:spPr>
      </p:pic>
      <p:sp>
        <p:nvSpPr>
          <p:cNvPr id="6" name="楕円 5"/>
          <p:cNvSpPr/>
          <p:nvPr/>
        </p:nvSpPr>
        <p:spPr>
          <a:xfrm>
            <a:off x="1623800" y="3055586"/>
            <a:ext cx="613341" cy="9491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8" name="コンテンツ プレースホルダ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1322" y="973299"/>
            <a:ext cx="3582253" cy="5066587"/>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8081" y="3484077"/>
            <a:ext cx="528698" cy="528698"/>
          </a:xfrm>
          <a:prstGeom prst="rect">
            <a:avLst/>
          </a:prstGeom>
        </p:spPr>
      </p:pic>
      <p:sp>
        <p:nvSpPr>
          <p:cNvPr id="11" name="角丸四角形吹き出し 10"/>
          <p:cNvSpPr/>
          <p:nvPr/>
        </p:nvSpPr>
        <p:spPr>
          <a:xfrm>
            <a:off x="2033093" y="3033860"/>
            <a:ext cx="307228" cy="246424"/>
          </a:xfrm>
          <a:prstGeom prst="wedgeRoundRectCallout">
            <a:avLst>
              <a:gd name="adj1" fmla="val -45237"/>
              <a:gd name="adj2" fmla="val 808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t>１</a:t>
            </a:r>
          </a:p>
        </p:txBody>
      </p:sp>
      <p:pic>
        <p:nvPicPr>
          <p:cNvPr id="3" name="図 2"/>
          <p:cNvPicPr>
            <a:picLocks noChangeAspect="1"/>
          </p:cNvPicPr>
          <p:nvPr/>
        </p:nvPicPr>
        <p:blipFill>
          <a:blip r:embed="rId5">
            <a:extLst>
              <a:ext uri="{BEBA8EAE-BF5A-486C-A8C5-ECC9F3942E4B}">
                <a14:imgProps xmlns:a14="http://schemas.microsoft.com/office/drawing/2010/main">
                  <a14:imgLayer r:embed="rId6">
                    <a14:imgEffect>
                      <a14:backgroundRemoval t="0" b="98361" l="0" r="100000"/>
                    </a14:imgEffect>
                  </a14:imgLayer>
                </a14:imgProps>
              </a:ext>
              <a:ext uri="{28A0092B-C50C-407E-A947-70E740481C1C}">
                <a14:useLocalDpi xmlns:a14="http://schemas.microsoft.com/office/drawing/2010/main" val="0"/>
              </a:ext>
            </a:extLst>
          </a:blip>
          <a:stretch>
            <a:fillRect/>
          </a:stretch>
        </p:blipFill>
        <p:spPr>
          <a:xfrm flipH="1">
            <a:off x="2403592" y="2979201"/>
            <a:ext cx="1763489" cy="754358"/>
          </a:xfrm>
          <a:prstGeom prst="rect">
            <a:avLst/>
          </a:prstGeom>
        </p:spPr>
      </p:pic>
      <p:sp>
        <p:nvSpPr>
          <p:cNvPr id="26" name="楕円 25"/>
          <p:cNvSpPr/>
          <p:nvPr/>
        </p:nvSpPr>
        <p:spPr>
          <a:xfrm>
            <a:off x="3755902" y="1344943"/>
            <a:ext cx="3073333" cy="441370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 name="テキスト ボックス 26"/>
          <p:cNvSpPr txBox="1"/>
          <p:nvPr/>
        </p:nvSpPr>
        <p:spPr>
          <a:xfrm>
            <a:off x="258897" y="373136"/>
            <a:ext cx="4344459" cy="600164"/>
          </a:xfrm>
          <a:prstGeom prst="rect">
            <a:avLst/>
          </a:prstGeom>
          <a:noFill/>
        </p:spPr>
        <p:txBody>
          <a:bodyPr wrap="none" rtlCol="0">
            <a:spAutoFit/>
          </a:bodyPr>
          <a:lstStyle/>
          <a:p>
            <a:r>
              <a:rPr lang="en-US" altLang="ja-JP" sz="3300" dirty="0"/>
              <a:t>1.</a:t>
            </a:r>
            <a:r>
              <a:rPr lang="ja-JP" altLang="en-US" sz="3300" dirty="0"/>
              <a:t>筑波大学周辺エリア</a:t>
            </a:r>
          </a:p>
        </p:txBody>
      </p:sp>
      <p:pic>
        <p:nvPicPr>
          <p:cNvPr id="32" name="図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5764682" y="2914024"/>
            <a:ext cx="3066253" cy="2773015"/>
          </a:xfrm>
          <a:prstGeom prst="rect">
            <a:avLst/>
          </a:prstGeom>
        </p:spPr>
      </p:pic>
      <p:sp>
        <p:nvSpPr>
          <p:cNvPr id="33" name="テキスト ボックス 32"/>
          <p:cNvSpPr txBox="1"/>
          <p:nvPr/>
        </p:nvSpPr>
        <p:spPr>
          <a:xfrm>
            <a:off x="8189721" y="2916274"/>
            <a:ext cx="704039" cy="300082"/>
          </a:xfrm>
          <a:prstGeom prst="rect">
            <a:avLst/>
          </a:prstGeom>
          <a:noFill/>
        </p:spPr>
        <p:txBody>
          <a:bodyPr wrap="none" rtlCol="0">
            <a:spAutoFit/>
          </a:bodyPr>
          <a:lstStyle/>
          <a:p>
            <a:r>
              <a:rPr lang="ja-JP" altLang="en-US" sz="1350" dirty="0"/>
              <a:t>大きい</a:t>
            </a:r>
          </a:p>
        </p:txBody>
      </p:sp>
      <p:sp>
        <p:nvSpPr>
          <p:cNvPr id="34" name="テキスト ボックス 33"/>
          <p:cNvSpPr txBox="1"/>
          <p:nvPr/>
        </p:nvSpPr>
        <p:spPr>
          <a:xfrm>
            <a:off x="8189722" y="5303241"/>
            <a:ext cx="704039" cy="300082"/>
          </a:xfrm>
          <a:prstGeom prst="rect">
            <a:avLst/>
          </a:prstGeom>
          <a:noFill/>
        </p:spPr>
        <p:txBody>
          <a:bodyPr wrap="none" rtlCol="0">
            <a:spAutoFit/>
          </a:bodyPr>
          <a:lstStyle/>
          <a:p>
            <a:r>
              <a:rPr lang="ja-JP" altLang="en-US" sz="1350" dirty="0"/>
              <a:t>小さい</a:t>
            </a:r>
          </a:p>
        </p:txBody>
      </p:sp>
      <p:cxnSp>
        <p:nvCxnSpPr>
          <p:cNvPr id="35" name="直線矢印コネクタ 34"/>
          <p:cNvCxnSpPr>
            <a:stCxn id="34" idx="0"/>
            <a:endCxn id="33" idx="2"/>
          </p:cNvCxnSpPr>
          <p:nvPr/>
        </p:nvCxnSpPr>
        <p:spPr>
          <a:xfrm flipH="1" flipV="1">
            <a:off x="8541741" y="3216356"/>
            <a:ext cx="1" cy="20868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正方形/長方形 35"/>
          <p:cNvSpPr/>
          <p:nvPr/>
        </p:nvSpPr>
        <p:spPr>
          <a:xfrm>
            <a:off x="7470311" y="5683617"/>
            <a:ext cx="1306768" cy="300082"/>
          </a:xfrm>
          <a:prstGeom prst="rect">
            <a:avLst/>
          </a:prstGeom>
        </p:spPr>
        <p:txBody>
          <a:bodyPr wrap="none">
            <a:spAutoFit/>
          </a:bodyPr>
          <a:lstStyle/>
          <a:p>
            <a:r>
              <a:rPr lang="ja-JP" altLang="en-US" sz="1350" dirty="0"/>
              <a:t>道路修繕数</a:t>
            </a:r>
            <a:r>
              <a:rPr lang="en-US" altLang="ja-JP" sz="1350" dirty="0"/>
              <a:t>/</a:t>
            </a:r>
            <a:r>
              <a:rPr lang="ja-JP" altLang="en-US" sz="1350" dirty="0"/>
              <a:t>㎢</a:t>
            </a:r>
          </a:p>
        </p:txBody>
      </p:sp>
      <p:sp>
        <p:nvSpPr>
          <p:cNvPr id="37" name="テキスト ボックス 36"/>
          <p:cNvSpPr txBox="1"/>
          <p:nvPr/>
        </p:nvSpPr>
        <p:spPr>
          <a:xfrm>
            <a:off x="941113" y="6069162"/>
            <a:ext cx="8202887" cy="307777"/>
          </a:xfrm>
          <a:prstGeom prst="rect">
            <a:avLst/>
          </a:prstGeom>
          <a:noFill/>
        </p:spPr>
        <p:txBody>
          <a:bodyPr wrap="none" rtlCol="0">
            <a:spAutoFit/>
          </a:bodyPr>
          <a:lstStyle/>
          <a:p>
            <a:r>
              <a:rPr kumimoji="1" lang="en-US" altLang="ja-JP" sz="1400" dirty="0"/>
              <a:t>※</a:t>
            </a:r>
            <a:r>
              <a:rPr kumimoji="1" lang="ja-JP" altLang="en-US" sz="1400" dirty="0"/>
              <a:t>各町丁目の個別値に全て異なる色を配色</a:t>
            </a:r>
            <a:r>
              <a:rPr kumimoji="1" lang="en-US" altLang="ja-JP" sz="1400" dirty="0"/>
              <a:t>257</a:t>
            </a:r>
            <a:r>
              <a:rPr kumimoji="1" lang="ja-JP" altLang="en-US" sz="1400" dirty="0"/>
              <a:t>色して大まかに緑、黄緑、黄色、オレンジ、赤に分類</a:t>
            </a:r>
          </a:p>
        </p:txBody>
      </p:sp>
      <p:sp>
        <p:nvSpPr>
          <p:cNvPr id="2" name="日付プレースホルダー 1"/>
          <p:cNvSpPr>
            <a:spLocks noGrp="1"/>
          </p:cNvSpPr>
          <p:nvPr>
            <p:ph type="dt" sz="half" idx="10"/>
          </p:nvPr>
        </p:nvSpPr>
        <p:spPr/>
        <p:txBody>
          <a:bodyPr/>
          <a:lstStyle/>
          <a:p>
            <a:fld id="{6F0433E1-2EE7-41C3-A345-FC181C6DC2CE}" type="datetime1">
              <a:rPr lang="ja-JP" altLang="en-US" smtClean="0"/>
              <a:t>2019/6/27</a:t>
            </a:fld>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520978299"/>
      </p:ext>
    </p:extLst>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p:cNvSpPr/>
          <p:nvPr/>
        </p:nvSpPr>
        <p:spPr>
          <a:xfrm>
            <a:off x="2121886" y="3595648"/>
            <a:ext cx="702356" cy="587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2013" y="969894"/>
            <a:ext cx="3615841" cy="5114092"/>
          </a:xfrm>
          <a:prstGeom prst="rect">
            <a:avLst/>
          </a:prstGeom>
        </p:spPr>
      </p:pic>
      <p:sp>
        <p:nvSpPr>
          <p:cNvPr id="11" name="角丸四角形吹き出し 10"/>
          <p:cNvSpPr/>
          <p:nvPr/>
        </p:nvSpPr>
        <p:spPr>
          <a:xfrm>
            <a:off x="2733482" y="3430739"/>
            <a:ext cx="334507" cy="248736"/>
          </a:xfrm>
          <a:prstGeom prst="wedgeRoundRectCallout">
            <a:avLst>
              <a:gd name="adj1" fmla="val -36217"/>
              <a:gd name="adj2" fmla="val 7112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t>２</a:t>
            </a:r>
          </a:p>
        </p:txBody>
      </p:sp>
      <p:sp>
        <p:nvSpPr>
          <p:cNvPr id="14" name="楕円 13"/>
          <p:cNvSpPr/>
          <p:nvPr/>
        </p:nvSpPr>
        <p:spPr>
          <a:xfrm flipH="1">
            <a:off x="5385780" y="3061398"/>
            <a:ext cx="1533838" cy="153383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dirty="0"/>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l="11895" t="22906" r="10096" b="22588"/>
          <a:stretch/>
        </p:blipFill>
        <p:spPr>
          <a:xfrm>
            <a:off x="5313289" y="3066485"/>
            <a:ext cx="1644347" cy="1625002"/>
          </a:xfrm>
          <a:prstGeom prst="rect">
            <a:avLst/>
          </a:prstGeom>
        </p:spPr>
      </p:pic>
      <p:sp>
        <p:nvSpPr>
          <p:cNvPr id="18" name="テキスト ボックス 17"/>
          <p:cNvSpPr txBox="1"/>
          <p:nvPr/>
        </p:nvSpPr>
        <p:spPr>
          <a:xfrm>
            <a:off x="5638313" y="3365284"/>
            <a:ext cx="728329" cy="246221"/>
          </a:xfrm>
          <a:prstGeom prst="rect">
            <a:avLst/>
          </a:prstGeom>
          <a:noFill/>
        </p:spPr>
        <p:txBody>
          <a:bodyPr wrap="square" rtlCol="0">
            <a:spAutoFit/>
          </a:bodyPr>
          <a:lstStyle/>
          <a:p>
            <a:r>
              <a:rPr lang="ja-JP" altLang="en-US" sz="1000" dirty="0"/>
              <a:t>竹園高校</a:t>
            </a:r>
          </a:p>
        </p:txBody>
      </p:sp>
      <p:sp>
        <p:nvSpPr>
          <p:cNvPr id="19" name="ドーナツ 18"/>
          <p:cNvSpPr/>
          <p:nvPr/>
        </p:nvSpPr>
        <p:spPr>
          <a:xfrm>
            <a:off x="4537073" y="4193417"/>
            <a:ext cx="209328" cy="209328"/>
          </a:xfrm>
          <a:prstGeom prst="donut">
            <a:avLst>
              <a:gd name="adj" fmla="val 757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sz="1350">
              <a:solidFill>
                <a:schemeClr val="tx1"/>
              </a:solidFill>
            </a:endParaRPr>
          </a:p>
        </p:txBody>
      </p:sp>
      <p:cxnSp>
        <p:nvCxnSpPr>
          <p:cNvPr id="24" name="直線コネクタ 23"/>
          <p:cNvCxnSpPr>
            <a:stCxn id="19" idx="1"/>
          </p:cNvCxnSpPr>
          <p:nvPr/>
        </p:nvCxnSpPr>
        <p:spPr>
          <a:xfrm flipV="1">
            <a:off x="4567728" y="3230757"/>
            <a:ext cx="1114575" cy="993315"/>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直線コネクタ 31"/>
          <p:cNvCxnSpPr>
            <a:stCxn id="19" idx="4"/>
          </p:cNvCxnSpPr>
          <p:nvPr/>
        </p:nvCxnSpPr>
        <p:spPr>
          <a:xfrm>
            <a:off x="4641737" y="4402745"/>
            <a:ext cx="1510001" cy="192491"/>
          </a:xfrm>
          <a:prstGeom prst="line">
            <a:avLst/>
          </a:prstGeom>
        </p:spPr>
        <p:style>
          <a:lnRef idx="2">
            <a:schemeClr val="accent3"/>
          </a:lnRef>
          <a:fillRef idx="0">
            <a:schemeClr val="accent3"/>
          </a:fillRef>
          <a:effectRef idx="1">
            <a:schemeClr val="accent3"/>
          </a:effectRef>
          <a:fontRef idx="minor">
            <a:schemeClr val="tx1"/>
          </a:fontRef>
        </p:style>
      </p:cxnSp>
      <p:sp>
        <p:nvSpPr>
          <p:cNvPr id="25" name="楕円 24"/>
          <p:cNvSpPr/>
          <p:nvPr/>
        </p:nvSpPr>
        <p:spPr>
          <a:xfrm>
            <a:off x="3686301" y="2182119"/>
            <a:ext cx="3357682" cy="31277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6" name="図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19622" y="2824590"/>
            <a:ext cx="1366124" cy="746350"/>
          </a:xfrm>
          <a:prstGeom prst="rect">
            <a:avLst/>
          </a:prstGeom>
        </p:spPr>
      </p:pic>
      <p:sp>
        <p:nvSpPr>
          <p:cNvPr id="2" name="テキスト ボックス 1"/>
          <p:cNvSpPr txBox="1"/>
          <p:nvPr/>
        </p:nvSpPr>
        <p:spPr>
          <a:xfrm>
            <a:off x="5768650" y="4153159"/>
            <a:ext cx="841860" cy="246221"/>
          </a:xfrm>
          <a:prstGeom prst="rect">
            <a:avLst/>
          </a:prstGeom>
          <a:noFill/>
        </p:spPr>
        <p:txBody>
          <a:bodyPr wrap="square" rtlCol="0">
            <a:spAutoFit/>
          </a:bodyPr>
          <a:lstStyle/>
          <a:p>
            <a:r>
              <a:rPr kumimoji="1" lang="ja-JP" altLang="en-US" sz="1000" dirty="0"/>
              <a:t>竹園東中学</a:t>
            </a:r>
          </a:p>
        </p:txBody>
      </p:sp>
      <p:sp>
        <p:nvSpPr>
          <p:cNvPr id="28" name="テキスト ボックス 27"/>
          <p:cNvSpPr txBox="1"/>
          <p:nvPr/>
        </p:nvSpPr>
        <p:spPr>
          <a:xfrm>
            <a:off x="258897" y="373136"/>
            <a:ext cx="3498073" cy="600164"/>
          </a:xfrm>
          <a:prstGeom prst="rect">
            <a:avLst/>
          </a:prstGeom>
          <a:noFill/>
        </p:spPr>
        <p:txBody>
          <a:bodyPr wrap="none" rtlCol="0">
            <a:spAutoFit/>
          </a:bodyPr>
          <a:lstStyle/>
          <a:p>
            <a:r>
              <a:rPr lang="en-US" altLang="ja-JP" sz="3300" dirty="0"/>
              <a:t>2.</a:t>
            </a:r>
            <a:r>
              <a:rPr lang="ja-JP" altLang="en-US" sz="3300" dirty="0"/>
              <a:t>竹園周辺エリア</a:t>
            </a:r>
          </a:p>
        </p:txBody>
      </p:sp>
      <p:pic>
        <p:nvPicPr>
          <p:cNvPr id="29" name="図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764682" y="2914024"/>
            <a:ext cx="3066253" cy="2773015"/>
          </a:xfrm>
          <a:prstGeom prst="rect">
            <a:avLst/>
          </a:prstGeom>
        </p:spPr>
      </p:pic>
      <p:sp>
        <p:nvSpPr>
          <p:cNvPr id="30" name="テキスト ボックス 29"/>
          <p:cNvSpPr txBox="1"/>
          <p:nvPr/>
        </p:nvSpPr>
        <p:spPr>
          <a:xfrm>
            <a:off x="8189721" y="2916274"/>
            <a:ext cx="704039" cy="300082"/>
          </a:xfrm>
          <a:prstGeom prst="rect">
            <a:avLst/>
          </a:prstGeom>
          <a:noFill/>
        </p:spPr>
        <p:txBody>
          <a:bodyPr wrap="none" rtlCol="0">
            <a:spAutoFit/>
          </a:bodyPr>
          <a:lstStyle/>
          <a:p>
            <a:r>
              <a:rPr lang="ja-JP" altLang="en-US" sz="1350" dirty="0"/>
              <a:t>大きい</a:t>
            </a:r>
          </a:p>
        </p:txBody>
      </p:sp>
      <p:sp>
        <p:nvSpPr>
          <p:cNvPr id="31" name="テキスト ボックス 30"/>
          <p:cNvSpPr txBox="1"/>
          <p:nvPr/>
        </p:nvSpPr>
        <p:spPr>
          <a:xfrm>
            <a:off x="8189722" y="5303241"/>
            <a:ext cx="704039" cy="300082"/>
          </a:xfrm>
          <a:prstGeom prst="rect">
            <a:avLst/>
          </a:prstGeom>
          <a:noFill/>
        </p:spPr>
        <p:txBody>
          <a:bodyPr wrap="none" rtlCol="0">
            <a:spAutoFit/>
          </a:bodyPr>
          <a:lstStyle/>
          <a:p>
            <a:r>
              <a:rPr lang="ja-JP" altLang="en-US" sz="1350" dirty="0"/>
              <a:t>小さい</a:t>
            </a:r>
          </a:p>
        </p:txBody>
      </p:sp>
      <p:cxnSp>
        <p:nvCxnSpPr>
          <p:cNvPr id="33" name="直線矢印コネクタ 32"/>
          <p:cNvCxnSpPr>
            <a:stCxn id="31" idx="0"/>
            <a:endCxn id="30" idx="2"/>
          </p:cNvCxnSpPr>
          <p:nvPr/>
        </p:nvCxnSpPr>
        <p:spPr>
          <a:xfrm flipH="1" flipV="1">
            <a:off x="8541741" y="3216356"/>
            <a:ext cx="1" cy="20868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正方形/長方形 33"/>
          <p:cNvSpPr/>
          <p:nvPr/>
        </p:nvSpPr>
        <p:spPr>
          <a:xfrm>
            <a:off x="7470311" y="5683617"/>
            <a:ext cx="1306768" cy="300082"/>
          </a:xfrm>
          <a:prstGeom prst="rect">
            <a:avLst/>
          </a:prstGeom>
        </p:spPr>
        <p:txBody>
          <a:bodyPr wrap="none">
            <a:spAutoFit/>
          </a:bodyPr>
          <a:lstStyle/>
          <a:p>
            <a:r>
              <a:rPr lang="ja-JP" altLang="en-US" sz="1350" dirty="0"/>
              <a:t>道路修繕数</a:t>
            </a:r>
            <a:r>
              <a:rPr lang="en-US" altLang="ja-JP" sz="1350" dirty="0"/>
              <a:t>/</a:t>
            </a:r>
            <a:r>
              <a:rPr lang="ja-JP" altLang="en-US" sz="1350" dirty="0"/>
              <a:t>㎢</a:t>
            </a:r>
          </a:p>
        </p:txBody>
      </p:sp>
      <p:sp>
        <p:nvSpPr>
          <p:cNvPr id="35" name="テキスト ボックス 34"/>
          <p:cNvSpPr txBox="1"/>
          <p:nvPr/>
        </p:nvSpPr>
        <p:spPr>
          <a:xfrm>
            <a:off x="941113" y="6069162"/>
            <a:ext cx="8202887" cy="307777"/>
          </a:xfrm>
          <a:prstGeom prst="rect">
            <a:avLst/>
          </a:prstGeom>
          <a:noFill/>
        </p:spPr>
        <p:txBody>
          <a:bodyPr wrap="none" rtlCol="0">
            <a:spAutoFit/>
          </a:bodyPr>
          <a:lstStyle/>
          <a:p>
            <a:r>
              <a:rPr kumimoji="1" lang="en-US" altLang="ja-JP" sz="1400" dirty="0"/>
              <a:t>※</a:t>
            </a:r>
            <a:r>
              <a:rPr kumimoji="1" lang="ja-JP" altLang="en-US" sz="1400" dirty="0"/>
              <a:t>各町丁目の個別値に全て異なる色を配色</a:t>
            </a:r>
            <a:r>
              <a:rPr kumimoji="1" lang="en-US" altLang="ja-JP" sz="1400" dirty="0"/>
              <a:t>257</a:t>
            </a:r>
            <a:r>
              <a:rPr kumimoji="1" lang="ja-JP" altLang="en-US" sz="1400" dirty="0"/>
              <a:t>色して大まかに緑、黄緑、黄色、オレンジ、赤に分類</a:t>
            </a:r>
          </a:p>
        </p:txBody>
      </p:sp>
      <p:sp>
        <p:nvSpPr>
          <p:cNvPr id="22" name="角丸四角形 21"/>
          <p:cNvSpPr/>
          <p:nvPr/>
        </p:nvSpPr>
        <p:spPr>
          <a:xfrm>
            <a:off x="4464369" y="1433839"/>
            <a:ext cx="1751127" cy="627017"/>
          </a:xfrm>
          <a:prstGeom prst="roundRect">
            <a:avLst/>
          </a:prstGeom>
          <a:solidFill>
            <a:schemeClr val="bg1">
              <a:alpha val="7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入り組んだ</a:t>
            </a:r>
            <a:endParaRPr kumimoji="1" lang="en-US" altLang="ja-JP" dirty="0">
              <a:solidFill>
                <a:srgbClr val="FF0000"/>
              </a:solidFill>
            </a:endParaRPr>
          </a:p>
          <a:p>
            <a:pPr algn="ctr"/>
            <a:r>
              <a:rPr kumimoji="1" lang="ja-JP" altLang="en-US" dirty="0">
                <a:solidFill>
                  <a:srgbClr val="FF0000"/>
                </a:solidFill>
              </a:rPr>
              <a:t>小道が多い</a:t>
            </a:r>
          </a:p>
        </p:txBody>
      </p:sp>
      <p:sp>
        <p:nvSpPr>
          <p:cNvPr id="3" name="日付プレースホルダー 2"/>
          <p:cNvSpPr>
            <a:spLocks noGrp="1"/>
          </p:cNvSpPr>
          <p:nvPr>
            <p:ph type="dt" sz="half" idx="10"/>
          </p:nvPr>
        </p:nvSpPr>
        <p:spPr/>
        <p:txBody>
          <a:bodyPr/>
          <a:lstStyle/>
          <a:p>
            <a:fld id="{8F80B2F8-9925-4442-9816-362F4D94D3D5}" type="datetime1">
              <a:rPr lang="ja-JP" altLang="en-US" smtClean="0"/>
              <a:t>2019/6/27</a:t>
            </a:fld>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14</a:t>
            </a:fld>
            <a:endParaRPr lang="en-US" dirty="0"/>
          </a:p>
        </p:txBody>
      </p:sp>
      <p:sp>
        <p:nvSpPr>
          <p:cNvPr id="27" name="テキスト ボックス 26"/>
          <p:cNvSpPr txBox="1"/>
          <p:nvPr/>
        </p:nvSpPr>
        <p:spPr>
          <a:xfrm>
            <a:off x="1401739" y="1480810"/>
            <a:ext cx="461665" cy="2803192"/>
          </a:xfrm>
          <a:prstGeom prst="rect">
            <a:avLst/>
          </a:prstGeom>
          <a:noFill/>
        </p:spPr>
        <p:txBody>
          <a:bodyPr vert="eaVert" wrap="square" rtlCol="0">
            <a:spAutoFit/>
          </a:bodyPr>
          <a:lstStyle/>
          <a:p>
            <a:r>
              <a:rPr kumimoji="1" lang="ja-JP" altLang="en-US" dirty="0" smtClean="0"/>
              <a:t>権利の都合により非表示</a:t>
            </a:r>
            <a:endParaRPr kumimoji="1" lang="ja-JP" altLang="en-US" dirty="0"/>
          </a:p>
        </p:txBody>
      </p:sp>
    </p:spTree>
    <p:extLst>
      <p:ext uri="{BB962C8B-B14F-4D97-AF65-F5344CB8AC3E}">
        <p14:creationId xmlns:p14="http://schemas.microsoft.com/office/powerpoint/2010/main" val="3484912710"/>
      </p:ext>
    </p:extLst>
  </p:cSld>
  <p:clrMapOvr>
    <a:masterClrMapping/>
  </p:clrMapOvr>
  <p:transition spd="med">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p:cNvSpPr/>
          <p:nvPr/>
        </p:nvSpPr>
        <p:spPr>
          <a:xfrm>
            <a:off x="1641784" y="4273114"/>
            <a:ext cx="690931" cy="5108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角丸四角形吹き出し 5"/>
          <p:cNvSpPr/>
          <p:nvPr/>
        </p:nvSpPr>
        <p:spPr>
          <a:xfrm>
            <a:off x="2463939" y="4230279"/>
            <a:ext cx="329065" cy="244689"/>
          </a:xfrm>
          <a:prstGeom prst="wedgeRoundRectCallout">
            <a:avLst>
              <a:gd name="adj1" fmla="val -70492"/>
              <a:gd name="adj2" fmla="val 7112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t>３</a:t>
            </a:r>
          </a:p>
        </p:txBody>
      </p:sp>
      <p:sp>
        <p:nvSpPr>
          <p:cNvPr id="30" name="楕円 29"/>
          <p:cNvSpPr/>
          <p:nvPr/>
        </p:nvSpPr>
        <p:spPr>
          <a:xfrm>
            <a:off x="3784253" y="2612620"/>
            <a:ext cx="2915349" cy="243953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31" name="図 30"/>
          <p:cNvPicPr>
            <a:picLocks noChangeAspect="1"/>
          </p:cNvPicPr>
          <p:nvPr/>
        </p:nvPicPr>
        <p:blipFill>
          <a:blip r:embed="rId2">
            <a:extLst>
              <a:ext uri="{BEBA8EAE-BF5A-486C-A8C5-ECC9F3942E4B}">
                <a14:imgProps xmlns:a14="http://schemas.microsoft.com/office/drawing/2010/main">
                  <a14:imgLayer r:embed="rId3">
                    <a14:imgEffect>
                      <a14:backgroundRemoval t="0" b="98361" l="0" r="100000"/>
                    </a14:imgEffect>
                  </a14:imgLayer>
                </a14:imgProps>
              </a:ext>
              <a:ext uri="{28A0092B-C50C-407E-A947-70E740481C1C}">
                <a14:useLocalDpi xmlns:a14="http://schemas.microsoft.com/office/drawing/2010/main" val="0"/>
              </a:ext>
            </a:extLst>
          </a:blip>
          <a:stretch>
            <a:fillRect/>
          </a:stretch>
        </p:blipFill>
        <p:spPr>
          <a:xfrm flipH="1">
            <a:off x="2272406" y="3428788"/>
            <a:ext cx="1854307" cy="822848"/>
          </a:xfrm>
          <a:prstGeom prst="rect">
            <a:avLst/>
          </a:prstGeom>
        </p:spPr>
      </p:pic>
      <p:sp>
        <p:nvSpPr>
          <p:cNvPr id="32" name="テキスト ボックス 31"/>
          <p:cNvSpPr txBox="1"/>
          <p:nvPr/>
        </p:nvSpPr>
        <p:spPr>
          <a:xfrm>
            <a:off x="258897" y="373136"/>
            <a:ext cx="4344459" cy="600164"/>
          </a:xfrm>
          <a:prstGeom prst="rect">
            <a:avLst/>
          </a:prstGeom>
          <a:noFill/>
        </p:spPr>
        <p:txBody>
          <a:bodyPr wrap="none" rtlCol="0">
            <a:spAutoFit/>
          </a:bodyPr>
          <a:lstStyle/>
          <a:p>
            <a:r>
              <a:rPr lang="en-US" altLang="ja-JP" sz="3300" dirty="0"/>
              <a:t>3.</a:t>
            </a:r>
            <a:r>
              <a:rPr lang="ja-JP" altLang="en-US" sz="3300" dirty="0"/>
              <a:t>つくば市南部エリア</a:t>
            </a:r>
          </a:p>
        </p:txBody>
      </p:sp>
      <p:pic>
        <p:nvPicPr>
          <p:cNvPr id="33" name="図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764682" y="2914024"/>
            <a:ext cx="3066253" cy="2773015"/>
          </a:xfrm>
          <a:prstGeom prst="rect">
            <a:avLst/>
          </a:prstGeom>
        </p:spPr>
      </p:pic>
      <p:sp>
        <p:nvSpPr>
          <p:cNvPr id="34" name="テキスト ボックス 33"/>
          <p:cNvSpPr txBox="1"/>
          <p:nvPr/>
        </p:nvSpPr>
        <p:spPr>
          <a:xfrm>
            <a:off x="8189721" y="2916274"/>
            <a:ext cx="704039" cy="300082"/>
          </a:xfrm>
          <a:prstGeom prst="rect">
            <a:avLst/>
          </a:prstGeom>
          <a:noFill/>
        </p:spPr>
        <p:txBody>
          <a:bodyPr wrap="none" rtlCol="0">
            <a:spAutoFit/>
          </a:bodyPr>
          <a:lstStyle/>
          <a:p>
            <a:r>
              <a:rPr lang="ja-JP" altLang="en-US" sz="1350" dirty="0"/>
              <a:t>大きい</a:t>
            </a:r>
          </a:p>
        </p:txBody>
      </p:sp>
      <p:sp>
        <p:nvSpPr>
          <p:cNvPr id="35" name="テキスト ボックス 34"/>
          <p:cNvSpPr txBox="1"/>
          <p:nvPr/>
        </p:nvSpPr>
        <p:spPr>
          <a:xfrm>
            <a:off x="8189722" y="5303241"/>
            <a:ext cx="704039" cy="300082"/>
          </a:xfrm>
          <a:prstGeom prst="rect">
            <a:avLst/>
          </a:prstGeom>
          <a:noFill/>
        </p:spPr>
        <p:txBody>
          <a:bodyPr wrap="none" rtlCol="0">
            <a:spAutoFit/>
          </a:bodyPr>
          <a:lstStyle/>
          <a:p>
            <a:r>
              <a:rPr lang="ja-JP" altLang="en-US" sz="1350" dirty="0"/>
              <a:t>小さい</a:t>
            </a:r>
          </a:p>
        </p:txBody>
      </p:sp>
      <p:cxnSp>
        <p:nvCxnSpPr>
          <p:cNvPr id="36" name="直線矢印コネクタ 35"/>
          <p:cNvCxnSpPr>
            <a:stCxn id="35" idx="0"/>
            <a:endCxn id="34" idx="2"/>
          </p:cNvCxnSpPr>
          <p:nvPr/>
        </p:nvCxnSpPr>
        <p:spPr>
          <a:xfrm flipH="1" flipV="1">
            <a:off x="8541741" y="3216356"/>
            <a:ext cx="1" cy="20868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正方形/長方形 36"/>
          <p:cNvSpPr/>
          <p:nvPr/>
        </p:nvSpPr>
        <p:spPr>
          <a:xfrm>
            <a:off x="7470311" y="5683617"/>
            <a:ext cx="1306768" cy="300082"/>
          </a:xfrm>
          <a:prstGeom prst="rect">
            <a:avLst/>
          </a:prstGeom>
        </p:spPr>
        <p:txBody>
          <a:bodyPr wrap="none">
            <a:spAutoFit/>
          </a:bodyPr>
          <a:lstStyle/>
          <a:p>
            <a:r>
              <a:rPr lang="ja-JP" altLang="en-US" sz="1350" dirty="0"/>
              <a:t>道路修繕数</a:t>
            </a:r>
            <a:r>
              <a:rPr lang="en-US" altLang="ja-JP" sz="1350" dirty="0"/>
              <a:t>/</a:t>
            </a:r>
            <a:r>
              <a:rPr lang="ja-JP" altLang="en-US" sz="1350" dirty="0"/>
              <a:t>㎢</a:t>
            </a:r>
          </a:p>
        </p:txBody>
      </p:sp>
      <p:sp>
        <p:nvSpPr>
          <p:cNvPr id="38" name="テキスト ボックス 37"/>
          <p:cNvSpPr txBox="1"/>
          <p:nvPr/>
        </p:nvSpPr>
        <p:spPr>
          <a:xfrm>
            <a:off x="941113" y="6069162"/>
            <a:ext cx="8202887" cy="307777"/>
          </a:xfrm>
          <a:prstGeom prst="rect">
            <a:avLst/>
          </a:prstGeom>
          <a:noFill/>
        </p:spPr>
        <p:txBody>
          <a:bodyPr wrap="none" rtlCol="0">
            <a:spAutoFit/>
          </a:bodyPr>
          <a:lstStyle/>
          <a:p>
            <a:r>
              <a:rPr kumimoji="1" lang="en-US" altLang="ja-JP" sz="1400" dirty="0"/>
              <a:t>※</a:t>
            </a:r>
            <a:r>
              <a:rPr kumimoji="1" lang="ja-JP" altLang="en-US" sz="1400" dirty="0"/>
              <a:t>各町丁目の個別値に全て異なる色を配色</a:t>
            </a:r>
            <a:r>
              <a:rPr kumimoji="1" lang="en-US" altLang="ja-JP" sz="1400" dirty="0"/>
              <a:t>257</a:t>
            </a:r>
            <a:r>
              <a:rPr kumimoji="1" lang="ja-JP" altLang="en-US" sz="1400" dirty="0"/>
              <a:t>色して大まかに緑、黄緑、黄色、オレンジ、赤に分類</a:t>
            </a:r>
          </a:p>
        </p:txBody>
      </p:sp>
      <p:sp>
        <p:nvSpPr>
          <p:cNvPr id="2" name="日付プレースホルダー 1"/>
          <p:cNvSpPr>
            <a:spLocks noGrp="1"/>
          </p:cNvSpPr>
          <p:nvPr>
            <p:ph type="dt" sz="half" idx="10"/>
          </p:nvPr>
        </p:nvSpPr>
        <p:spPr/>
        <p:txBody>
          <a:bodyPr/>
          <a:lstStyle/>
          <a:p>
            <a:fld id="{02506C26-0294-4B9B-B1EF-CA662906341D}" type="datetime1">
              <a:rPr lang="ja-JP" altLang="en-US" smtClean="0"/>
              <a:t>2019/6/27</a:t>
            </a:fld>
            <a:endParaRPr lang="en-US"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15</a:t>
            </a:fld>
            <a:endParaRPr lang="en-US" dirty="0"/>
          </a:p>
        </p:txBody>
      </p:sp>
      <p:sp>
        <p:nvSpPr>
          <p:cNvPr id="18" name="角丸四角形吹き出し 17"/>
          <p:cNvSpPr/>
          <p:nvPr/>
        </p:nvSpPr>
        <p:spPr>
          <a:xfrm>
            <a:off x="2403883" y="2502500"/>
            <a:ext cx="1915886" cy="644435"/>
          </a:xfrm>
          <a:prstGeom prst="wedgeRoundRectCallout">
            <a:avLst>
              <a:gd name="adj1" fmla="val -11558"/>
              <a:gd name="adj2" fmla="val 100421"/>
              <a:gd name="adj3" fmla="val 16667"/>
            </a:avLst>
          </a:prstGeom>
          <a:solidFill>
            <a:schemeClr val="bg1">
              <a:alpha val="62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511017" y="2595531"/>
            <a:ext cx="1889760" cy="461554"/>
          </a:xfrm>
          <a:prstGeom prst="rect">
            <a:avLst/>
          </a:prstGeom>
          <a:noFill/>
        </p:spPr>
        <p:txBody>
          <a:bodyPr wrap="square" rtlCol="0">
            <a:spAutoFit/>
          </a:bodyPr>
          <a:lstStyle/>
          <a:p>
            <a:r>
              <a:rPr kumimoji="1" lang="ja-JP" altLang="en-US" sz="2400" dirty="0">
                <a:solidFill>
                  <a:srgbClr val="FF0000"/>
                </a:solidFill>
              </a:rPr>
              <a:t>道路に着目</a:t>
            </a:r>
          </a:p>
        </p:txBody>
      </p:sp>
      <p:sp>
        <p:nvSpPr>
          <p:cNvPr id="20" name="テキスト ボックス 19"/>
          <p:cNvSpPr txBox="1"/>
          <p:nvPr/>
        </p:nvSpPr>
        <p:spPr>
          <a:xfrm>
            <a:off x="1385608" y="1549431"/>
            <a:ext cx="461665" cy="2803192"/>
          </a:xfrm>
          <a:prstGeom prst="rect">
            <a:avLst/>
          </a:prstGeom>
          <a:noFill/>
        </p:spPr>
        <p:txBody>
          <a:bodyPr vert="eaVert" wrap="square" rtlCol="0">
            <a:spAutoFit/>
          </a:bodyPr>
          <a:lstStyle/>
          <a:p>
            <a:r>
              <a:rPr kumimoji="1" lang="ja-JP" altLang="en-US" dirty="0" smtClean="0"/>
              <a:t>権利の都合により非表示</a:t>
            </a:r>
            <a:endParaRPr kumimoji="1" lang="ja-JP" altLang="en-US" dirty="0"/>
          </a:p>
        </p:txBody>
      </p:sp>
      <p:sp>
        <p:nvSpPr>
          <p:cNvPr id="21" name="テキスト ボックス 20"/>
          <p:cNvSpPr txBox="1"/>
          <p:nvPr/>
        </p:nvSpPr>
        <p:spPr>
          <a:xfrm>
            <a:off x="5273626" y="1595614"/>
            <a:ext cx="461665" cy="2803192"/>
          </a:xfrm>
          <a:prstGeom prst="rect">
            <a:avLst/>
          </a:prstGeom>
          <a:noFill/>
        </p:spPr>
        <p:txBody>
          <a:bodyPr vert="eaVert" wrap="square" rtlCol="0">
            <a:spAutoFit/>
          </a:bodyPr>
          <a:lstStyle/>
          <a:p>
            <a:r>
              <a:rPr kumimoji="1" lang="ja-JP" altLang="en-US" dirty="0" smtClean="0"/>
              <a:t>権利の都合により非表示</a:t>
            </a:r>
            <a:endParaRPr kumimoji="1" lang="ja-JP" altLang="en-US" dirty="0"/>
          </a:p>
        </p:txBody>
      </p:sp>
    </p:spTree>
    <p:extLst>
      <p:ext uri="{BB962C8B-B14F-4D97-AF65-F5344CB8AC3E}">
        <p14:creationId xmlns:p14="http://schemas.microsoft.com/office/powerpoint/2010/main" val="1154692376"/>
      </p:ext>
    </p:extLst>
  </p:cSld>
  <p:clrMapOvr>
    <a:masterClrMapping/>
  </p:clrMapOvr>
  <p:transition spd="med">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3849490" y="1156771"/>
            <a:ext cx="4759313" cy="4894912"/>
          </a:xfrm>
          <a:prstGeom prst="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コンテンツ プレースホルダー 18"/>
          <p:cNvGraphicFramePr>
            <a:graphicFrameLocks noGrp="1"/>
          </p:cNvGraphicFramePr>
          <p:nvPr>
            <p:ph idx="1"/>
            <p:extLst>
              <p:ext uri="{D42A27DB-BD31-4B8C-83A1-F6EECF244321}">
                <p14:modId xmlns:p14="http://schemas.microsoft.com/office/powerpoint/2010/main" val="1687240444"/>
              </p:ext>
            </p:extLst>
          </p:nvPr>
        </p:nvGraphicFramePr>
        <p:xfrm>
          <a:off x="3849490" y="1159146"/>
          <a:ext cx="4759313" cy="4892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テキスト ボックス 12"/>
          <p:cNvSpPr txBox="1"/>
          <p:nvPr/>
        </p:nvSpPr>
        <p:spPr>
          <a:xfrm>
            <a:off x="258897" y="373136"/>
            <a:ext cx="4344459" cy="600164"/>
          </a:xfrm>
          <a:prstGeom prst="rect">
            <a:avLst/>
          </a:prstGeom>
          <a:noFill/>
        </p:spPr>
        <p:txBody>
          <a:bodyPr wrap="none" rtlCol="0">
            <a:spAutoFit/>
          </a:bodyPr>
          <a:lstStyle/>
          <a:p>
            <a:r>
              <a:rPr lang="en-US" altLang="ja-JP" sz="3300" dirty="0"/>
              <a:t>4.</a:t>
            </a:r>
            <a:r>
              <a:rPr lang="ja-JP" altLang="en-US" sz="3300" dirty="0"/>
              <a:t>つくば市北部エリア</a:t>
            </a:r>
          </a:p>
        </p:txBody>
      </p:sp>
      <p:sp>
        <p:nvSpPr>
          <p:cNvPr id="15" name="楕円 14"/>
          <p:cNvSpPr/>
          <p:nvPr/>
        </p:nvSpPr>
        <p:spPr>
          <a:xfrm rot="1998393">
            <a:off x="1249860" y="1552754"/>
            <a:ext cx="570653" cy="14478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角丸四角形吹き出し 15"/>
          <p:cNvSpPr/>
          <p:nvPr/>
        </p:nvSpPr>
        <p:spPr>
          <a:xfrm>
            <a:off x="600302" y="2420214"/>
            <a:ext cx="332171" cy="234771"/>
          </a:xfrm>
          <a:prstGeom prst="wedgeRoundRectCallout">
            <a:avLst>
              <a:gd name="adj1" fmla="val 42724"/>
              <a:gd name="adj2" fmla="val 7609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t>４</a:t>
            </a:r>
          </a:p>
        </p:txBody>
      </p:sp>
      <p:pic>
        <p:nvPicPr>
          <p:cNvPr id="21" name="図 20"/>
          <p:cNvPicPr>
            <a:picLocks noChangeAspect="1"/>
          </p:cNvPicPr>
          <p:nvPr/>
        </p:nvPicPr>
        <p:blipFill>
          <a:blip r:embed="rId7">
            <a:extLst>
              <a:ext uri="{BEBA8EAE-BF5A-486C-A8C5-ECC9F3942E4B}">
                <a14:imgProps xmlns:a14="http://schemas.microsoft.com/office/drawing/2010/main">
                  <a14:imgLayer r:embed="rId8">
                    <a14:imgEffect>
                      <a14:backgroundRemoval t="0" b="98361" l="0" r="100000"/>
                    </a14:imgEffect>
                  </a14:imgLayer>
                </a14:imgProps>
              </a:ext>
              <a:ext uri="{28A0092B-C50C-407E-A947-70E740481C1C}">
                <a14:useLocalDpi xmlns:a14="http://schemas.microsoft.com/office/drawing/2010/main" val="0"/>
              </a:ext>
            </a:extLst>
          </a:blip>
          <a:stretch>
            <a:fillRect/>
          </a:stretch>
        </p:blipFill>
        <p:spPr>
          <a:xfrm flipH="1">
            <a:off x="1599224" y="1982282"/>
            <a:ext cx="2549156" cy="875864"/>
          </a:xfrm>
          <a:prstGeom prst="rect">
            <a:avLst/>
          </a:prstGeom>
        </p:spPr>
      </p:pic>
      <p:sp>
        <p:nvSpPr>
          <p:cNvPr id="2" name="日付プレースホルダー 1"/>
          <p:cNvSpPr>
            <a:spLocks noGrp="1"/>
          </p:cNvSpPr>
          <p:nvPr>
            <p:ph type="dt" sz="half" idx="10"/>
          </p:nvPr>
        </p:nvSpPr>
        <p:spPr/>
        <p:txBody>
          <a:bodyPr/>
          <a:lstStyle/>
          <a:p>
            <a:fld id="{019276EF-985C-47B4-9C8A-84C5FDA472DE}" type="datetime1">
              <a:rPr lang="ja-JP" altLang="en-US" smtClean="0"/>
              <a:t>2019/6/27</a:t>
            </a:fld>
            <a:endParaRPr lang="en-US"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16</a:t>
            </a:fld>
            <a:endParaRPr lang="en-US" dirty="0"/>
          </a:p>
        </p:txBody>
      </p:sp>
      <p:sp>
        <p:nvSpPr>
          <p:cNvPr id="11" name="角丸四角形吹き出し 10"/>
          <p:cNvSpPr/>
          <p:nvPr/>
        </p:nvSpPr>
        <p:spPr>
          <a:xfrm>
            <a:off x="2270033" y="1059185"/>
            <a:ext cx="1915886" cy="644435"/>
          </a:xfrm>
          <a:prstGeom prst="wedgeRoundRectCallout">
            <a:avLst>
              <a:gd name="adj1" fmla="val -11558"/>
              <a:gd name="adj2" fmla="val 100421"/>
              <a:gd name="adj3" fmla="val 16667"/>
            </a:avLst>
          </a:prstGeom>
          <a:solidFill>
            <a:schemeClr val="bg1">
              <a:alpha val="62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377167" y="1152216"/>
            <a:ext cx="1889760" cy="461554"/>
          </a:xfrm>
          <a:prstGeom prst="rect">
            <a:avLst/>
          </a:prstGeom>
          <a:noFill/>
        </p:spPr>
        <p:txBody>
          <a:bodyPr wrap="square" rtlCol="0">
            <a:spAutoFit/>
          </a:bodyPr>
          <a:lstStyle/>
          <a:p>
            <a:r>
              <a:rPr kumimoji="1" lang="ja-JP" altLang="en-US" sz="2400" dirty="0">
                <a:solidFill>
                  <a:srgbClr val="FF0000"/>
                </a:solidFill>
              </a:rPr>
              <a:t>道路に着目</a:t>
            </a:r>
          </a:p>
        </p:txBody>
      </p:sp>
      <p:sp>
        <p:nvSpPr>
          <p:cNvPr id="17" name="テキスト ボックス 16"/>
          <p:cNvSpPr txBox="1"/>
          <p:nvPr/>
        </p:nvSpPr>
        <p:spPr>
          <a:xfrm>
            <a:off x="1709516" y="3221596"/>
            <a:ext cx="461665" cy="2803192"/>
          </a:xfrm>
          <a:prstGeom prst="rect">
            <a:avLst/>
          </a:prstGeom>
          <a:noFill/>
        </p:spPr>
        <p:txBody>
          <a:bodyPr vert="eaVert" wrap="square" rtlCol="0">
            <a:spAutoFit/>
          </a:bodyPr>
          <a:lstStyle/>
          <a:p>
            <a:r>
              <a:rPr kumimoji="1" lang="ja-JP" altLang="en-US" dirty="0" smtClean="0"/>
              <a:t>権利の都合により非表示</a:t>
            </a:r>
            <a:endParaRPr kumimoji="1" lang="ja-JP" altLang="en-US" dirty="0"/>
          </a:p>
        </p:txBody>
      </p:sp>
    </p:spTree>
    <p:extLst>
      <p:ext uri="{BB962C8B-B14F-4D97-AF65-F5344CB8AC3E}">
        <p14:creationId xmlns:p14="http://schemas.microsoft.com/office/powerpoint/2010/main" val="1076576217"/>
      </p:ext>
    </p:extLst>
  </p:cSld>
  <p:clrMapOvr>
    <a:masterClrMapping/>
  </p:clrMapOvr>
  <p:transition spd="med">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18011" y="1126869"/>
            <a:ext cx="3590593" cy="5078383"/>
            <a:chOff x="343089" y="633212"/>
            <a:chExt cx="3590593" cy="5078383"/>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089" y="633212"/>
              <a:ext cx="3590593" cy="5078383"/>
            </a:xfrm>
            <a:prstGeom prst="ellipse">
              <a:avLst/>
            </a:prstGeom>
            <a:ln>
              <a:noFill/>
            </a:ln>
            <a:effectLst>
              <a:softEdge rad="112500"/>
            </a:effectLst>
          </p:spPr>
        </p:pic>
        <p:sp>
          <p:nvSpPr>
            <p:cNvPr id="9" name="楕円 8"/>
            <p:cNvSpPr/>
            <p:nvPr/>
          </p:nvSpPr>
          <p:spPr>
            <a:xfrm>
              <a:off x="1923000" y="2508429"/>
              <a:ext cx="570653" cy="8740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楕円 9"/>
            <p:cNvSpPr/>
            <p:nvPr/>
          </p:nvSpPr>
          <p:spPr>
            <a:xfrm>
              <a:off x="1946269" y="3802837"/>
              <a:ext cx="697451" cy="4901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楕円 10"/>
            <p:cNvSpPr/>
            <p:nvPr/>
          </p:nvSpPr>
          <p:spPr>
            <a:xfrm>
              <a:off x="2294995" y="3265126"/>
              <a:ext cx="697451" cy="5546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角丸四角形吹き出し 11"/>
            <p:cNvSpPr/>
            <p:nvPr/>
          </p:nvSpPr>
          <p:spPr>
            <a:xfrm>
              <a:off x="2735782" y="2989787"/>
              <a:ext cx="332171" cy="234771"/>
            </a:xfrm>
            <a:prstGeom prst="wedgeRoundRectCallout">
              <a:avLst>
                <a:gd name="adj1" fmla="val -36217"/>
                <a:gd name="adj2" fmla="val 7112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t>２</a:t>
              </a:r>
            </a:p>
          </p:txBody>
        </p:sp>
        <p:sp>
          <p:nvSpPr>
            <p:cNvPr id="13" name="角丸四角形吹き出し 12"/>
            <p:cNvSpPr/>
            <p:nvPr/>
          </p:nvSpPr>
          <p:spPr>
            <a:xfrm>
              <a:off x="1972301" y="2391044"/>
              <a:ext cx="332171" cy="234771"/>
            </a:xfrm>
            <a:prstGeom prst="wedgeRoundRectCallout">
              <a:avLst>
                <a:gd name="adj1" fmla="val -45237"/>
                <a:gd name="adj2" fmla="val 808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t>１</a:t>
              </a:r>
            </a:p>
          </p:txBody>
        </p:sp>
        <p:sp>
          <p:nvSpPr>
            <p:cNvPr id="14" name="角丸四角形吹き出し 13"/>
            <p:cNvSpPr/>
            <p:nvPr/>
          </p:nvSpPr>
          <p:spPr>
            <a:xfrm>
              <a:off x="2722653" y="4021564"/>
              <a:ext cx="332171" cy="234771"/>
            </a:xfrm>
            <a:prstGeom prst="wedgeRoundRectCallout">
              <a:avLst>
                <a:gd name="adj1" fmla="val -70492"/>
                <a:gd name="adj2" fmla="val 7112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t>３</a:t>
              </a:r>
            </a:p>
          </p:txBody>
        </p:sp>
        <p:sp>
          <p:nvSpPr>
            <p:cNvPr id="15" name="楕円 14"/>
            <p:cNvSpPr/>
            <p:nvPr/>
          </p:nvSpPr>
          <p:spPr>
            <a:xfrm rot="1998393">
              <a:off x="1262151" y="1359642"/>
              <a:ext cx="570653" cy="14478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角丸四角形吹き出し 15"/>
            <p:cNvSpPr/>
            <p:nvPr/>
          </p:nvSpPr>
          <p:spPr>
            <a:xfrm>
              <a:off x="612593" y="2227102"/>
              <a:ext cx="332171" cy="234771"/>
            </a:xfrm>
            <a:prstGeom prst="wedgeRoundRectCallout">
              <a:avLst>
                <a:gd name="adj1" fmla="val 42724"/>
                <a:gd name="adj2" fmla="val 7609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t>４</a:t>
              </a:r>
            </a:p>
          </p:txBody>
        </p:sp>
      </p:grpSp>
      <p:grpSp>
        <p:nvGrpSpPr>
          <p:cNvPr id="3" name="グループ化 2"/>
          <p:cNvGrpSpPr/>
          <p:nvPr/>
        </p:nvGrpSpPr>
        <p:grpSpPr>
          <a:xfrm>
            <a:off x="3746199" y="1357571"/>
            <a:ext cx="4816129" cy="2231739"/>
            <a:chOff x="3966427" y="812840"/>
            <a:chExt cx="4816129" cy="2465710"/>
          </a:xfrm>
        </p:grpSpPr>
        <p:sp>
          <p:nvSpPr>
            <p:cNvPr id="18" name="角丸四角形 17"/>
            <p:cNvSpPr/>
            <p:nvPr/>
          </p:nvSpPr>
          <p:spPr>
            <a:xfrm>
              <a:off x="3966427" y="812840"/>
              <a:ext cx="4632207" cy="238644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015403" y="830239"/>
              <a:ext cx="4767153" cy="2448311"/>
            </a:xfrm>
            <a:prstGeom prst="rect">
              <a:avLst/>
            </a:prstGeom>
            <a:noFill/>
            <a:ln w="38100">
              <a:noFill/>
            </a:ln>
          </p:spPr>
          <p:txBody>
            <a:bodyPr wrap="square" rtlCol="0">
              <a:spAutoFit/>
            </a:bodyPr>
            <a:lstStyle/>
            <a:p>
              <a:r>
                <a:rPr kumimoji="1" lang="ja-JP" altLang="en-US" sz="4000" b="1" dirty="0">
                  <a:latin typeface="游ゴシック" panose="020B0400000000000000" pitchFamily="50" charset="-128"/>
                  <a:ea typeface="游ゴシック" panose="020B0400000000000000" pitchFamily="50" charset="-128"/>
                </a:rPr>
                <a:t>エリア</a:t>
              </a:r>
              <a:r>
                <a:rPr kumimoji="1" lang="en-US" altLang="ja-JP" sz="4000" b="1" dirty="0">
                  <a:latin typeface="游ゴシック" panose="020B0400000000000000" pitchFamily="50" charset="-128"/>
                  <a:ea typeface="游ゴシック" panose="020B0400000000000000" pitchFamily="50" charset="-128"/>
                </a:rPr>
                <a:t>1.2</a:t>
              </a:r>
            </a:p>
            <a:p>
              <a:r>
                <a:rPr kumimoji="1" lang="en-US" altLang="ja-JP" sz="2000" b="1" dirty="0">
                  <a:latin typeface="游ゴシック" panose="020B0400000000000000" pitchFamily="50" charset="-128"/>
                  <a:ea typeface="游ゴシック" panose="020B0400000000000000" pitchFamily="50" charset="-128"/>
                </a:rPr>
                <a:t>1</a:t>
              </a:r>
              <a:r>
                <a:rPr kumimoji="1" lang="ja-JP" altLang="en-US" sz="2000" b="1" dirty="0">
                  <a:latin typeface="游ゴシック" panose="020B0400000000000000" pitchFamily="50" charset="-128"/>
                  <a:ea typeface="游ゴシック" panose="020B0400000000000000" pitchFamily="50" charset="-128"/>
                </a:rPr>
                <a:t>には筑波大学、</a:t>
              </a:r>
              <a:r>
                <a:rPr kumimoji="1" lang="en-US" altLang="ja-JP" sz="2000" b="1" dirty="0">
                  <a:latin typeface="游ゴシック" panose="020B0400000000000000" pitchFamily="50" charset="-128"/>
                  <a:ea typeface="游ゴシック" panose="020B0400000000000000" pitchFamily="50" charset="-128"/>
                </a:rPr>
                <a:t>2</a:t>
              </a:r>
              <a:r>
                <a:rPr kumimoji="1" lang="ja-JP" altLang="en-US" sz="2000" b="1" dirty="0">
                  <a:latin typeface="游ゴシック" panose="020B0400000000000000" pitchFamily="50" charset="-128"/>
                  <a:ea typeface="游ゴシック" panose="020B0400000000000000" pitchFamily="50" charset="-128"/>
                </a:rPr>
                <a:t>には竹園高校</a:t>
              </a:r>
              <a:endParaRPr kumimoji="1"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竹園東中学、竹園東小学校</a:t>
              </a:r>
              <a:endParaRPr kumimoji="1"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九重小学校などがあり、</a:t>
              </a:r>
              <a:endParaRPr kumimoji="1" lang="en-US" altLang="ja-JP" sz="2000" b="1" dirty="0">
                <a:latin typeface="游ゴシック" panose="020B0400000000000000" pitchFamily="50" charset="-128"/>
                <a:ea typeface="游ゴシック" panose="020B0400000000000000" pitchFamily="50" charset="-128"/>
              </a:endParaRPr>
            </a:p>
            <a:p>
              <a:r>
                <a:rPr kumimoji="1" lang="ja-JP" altLang="en-US" sz="2000" b="1" dirty="0">
                  <a:solidFill>
                    <a:srgbClr val="FF0000"/>
                  </a:solidFill>
                  <a:latin typeface="游ゴシック" panose="020B0400000000000000" pitchFamily="50" charset="-128"/>
                  <a:ea typeface="游ゴシック" panose="020B0400000000000000" pitchFamily="50" charset="-128"/>
                </a:rPr>
                <a:t>学生が多く移動</a:t>
              </a:r>
              <a:r>
                <a:rPr kumimoji="1" lang="ja-JP" altLang="en-US" sz="2000" b="1" dirty="0">
                  <a:latin typeface="游ゴシック" panose="020B0400000000000000" pitchFamily="50" charset="-128"/>
                  <a:ea typeface="游ゴシック" panose="020B0400000000000000" pitchFamily="50" charset="-128"/>
                </a:rPr>
                <a:t>しているのではないか</a:t>
              </a:r>
              <a:endParaRPr kumimoji="1" lang="en-US" altLang="ja-JP" sz="2000" b="1" dirty="0">
                <a:latin typeface="游ゴシック" panose="020B0400000000000000" pitchFamily="50" charset="-128"/>
                <a:ea typeface="游ゴシック" panose="020B0400000000000000" pitchFamily="50" charset="-128"/>
              </a:endParaRPr>
            </a:p>
            <a:p>
              <a:endParaRPr kumimoji="1" lang="en-US" altLang="ja-JP" dirty="0"/>
            </a:p>
          </p:txBody>
        </p:sp>
      </p:grpSp>
      <p:grpSp>
        <p:nvGrpSpPr>
          <p:cNvPr id="4" name="グループ化 3"/>
          <p:cNvGrpSpPr/>
          <p:nvPr/>
        </p:nvGrpSpPr>
        <p:grpSpPr>
          <a:xfrm>
            <a:off x="3733092" y="3818809"/>
            <a:ext cx="4926797" cy="2386443"/>
            <a:chOff x="3993163" y="3400532"/>
            <a:chExt cx="4926797" cy="2386443"/>
          </a:xfrm>
        </p:grpSpPr>
        <p:sp>
          <p:nvSpPr>
            <p:cNvPr id="19" name="角丸四角形 18"/>
            <p:cNvSpPr/>
            <p:nvPr/>
          </p:nvSpPr>
          <p:spPr>
            <a:xfrm>
              <a:off x="4010878" y="3400532"/>
              <a:ext cx="4725548" cy="238644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993163" y="3727551"/>
              <a:ext cx="4926797" cy="1631216"/>
            </a:xfrm>
            <a:prstGeom prst="rect">
              <a:avLst/>
            </a:prstGeom>
            <a:noFill/>
          </p:spPr>
          <p:txBody>
            <a:bodyPr wrap="square" rtlCol="0">
              <a:spAutoFit/>
            </a:bodyPr>
            <a:lstStyle/>
            <a:p>
              <a:r>
                <a:rPr kumimoji="1" lang="ja-JP" altLang="en-US" sz="4000" b="1" dirty="0">
                  <a:latin typeface="游ゴシック" panose="020B0400000000000000" pitchFamily="50" charset="-128"/>
                  <a:ea typeface="游ゴシック" panose="020B0400000000000000" pitchFamily="50" charset="-128"/>
                </a:rPr>
                <a:t>エリア</a:t>
              </a:r>
              <a:r>
                <a:rPr kumimoji="1" lang="en-US" altLang="ja-JP" sz="4000" b="1" dirty="0">
                  <a:latin typeface="游ゴシック" panose="020B0400000000000000" pitchFamily="50" charset="-128"/>
                  <a:ea typeface="游ゴシック" panose="020B0400000000000000" pitchFamily="50" charset="-128"/>
                </a:rPr>
                <a:t>3.4</a:t>
              </a:r>
            </a:p>
            <a:p>
              <a:r>
                <a:rPr kumimoji="1" lang="ja-JP" altLang="en-US" sz="2000" b="1" dirty="0">
                  <a:latin typeface="游ゴシック" panose="020B0400000000000000" pitchFamily="50" charset="-128"/>
                  <a:ea typeface="游ゴシック" panose="020B0400000000000000" pitchFamily="50" charset="-128"/>
                </a:rPr>
                <a:t>ある特定の道路を繰り返し修繕しているので密度は大きくなっているが、</a:t>
              </a:r>
              <a:endParaRPr kumimoji="1" lang="en-US" altLang="ja-JP" sz="2000" b="1" dirty="0">
                <a:latin typeface="游ゴシック" panose="020B0400000000000000" pitchFamily="50" charset="-128"/>
                <a:ea typeface="游ゴシック" panose="020B0400000000000000" pitchFamily="50" charset="-128"/>
              </a:endParaRPr>
            </a:p>
            <a:p>
              <a:r>
                <a:rPr kumimoji="1" lang="ja-JP" altLang="en-US" sz="2000" b="1" dirty="0">
                  <a:solidFill>
                    <a:srgbClr val="FF0000"/>
                  </a:solidFill>
                  <a:latin typeface="游ゴシック" panose="020B0400000000000000" pitchFamily="50" charset="-128"/>
                  <a:ea typeface="游ゴシック" panose="020B0400000000000000" pitchFamily="50" charset="-128"/>
                </a:rPr>
                <a:t>パトロールで十分</a:t>
              </a:r>
              <a:r>
                <a:rPr kumimoji="1" lang="ja-JP" altLang="en-US" sz="2000" b="1" dirty="0">
                  <a:latin typeface="游ゴシック" panose="020B0400000000000000" pitchFamily="50" charset="-128"/>
                  <a:ea typeface="游ゴシック" panose="020B0400000000000000" pitchFamily="50" charset="-128"/>
                </a:rPr>
                <a:t>に対応可能</a:t>
              </a:r>
            </a:p>
          </p:txBody>
        </p:sp>
      </p:grpSp>
      <p:sp>
        <p:nvSpPr>
          <p:cNvPr id="7" name="日付プレースホルダー 6"/>
          <p:cNvSpPr>
            <a:spLocks noGrp="1"/>
          </p:cNvSpPr>
          <p:nvPr>
            <p:ph type="dt" sz="half" idx="10"/>
          </p:nvPr>
        </p:nvSpPr>
        <p:spPr/>
        <p:txBody>
          <a:bodyPr/>
          <a:lstStyle/>
          <a:p>
            <a:fld id="{87BE329D-271A-4FDB-A07F-558BAA9B6463}" type="datetime1">
              <a:rPr lang="ja-JP" altLang="en-US" smtClean="0"/>
              <a:t>2019/6/27</a:t>
            </a:fld>
            <a:endParaRPr lang="en-US" dirty="0"/>
          </a:p>
        </p:txBody>
      </p:sp>
      <p:sp>
        <p:nvSpPr>
          <p:cNvPr id="17" name="スライド番号プレースホルダー 16"/>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065924562"/>
      </p:ext>
    </p:extLst>
  </p:cSld>
  <p:clrMapOvr>
    <a:masterClrMapping/>
  </p:clrMapOvr>
  <p:transition spd="med">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38202" y="1624513"/>
            <a:ext cx="8630434" cy="13191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1"/>
          <p:cNvSpPr txBox="1">
            <a:spLocks/>
          </p:cNvSpPr>
          <p:nvPr/>
        </p:nvSpPr>
        <p:spPr>
          <a:xfrm>
            <a:off x="518810" y="137456"/>
            <a:ext cx="7543800" cy="1054516"/>
          </a:xfrm>
          <a:prstGeom prst="rect">
            <a:avLst/>
          </a:prstGeom>
        </p:spPr>
        <p:txBody>
          <a:bodyPr>
            <a:normAutofit/>
          </a:bodyPr>
          <a:lstStyle>
            <a:lvl1pPr marL="0" marR="0" indent="0" algn="l" defTabSz="914400" rtl="0" eaLnBrk="1" fontAlgn="auto" latinLnBrk="0" hangingPunct="1">
              <a:lnSpc>
                <a:spcPct val="85000"/>
              </a:lnSpc>
              <a:spcBef>
                <a:spcPts val="0"/>
              </a:spcBef>
              <a:spcAft>
                <a:spcPts val="0"/>
              </a:spcAft>
              <a:buClrTx/>
              <a:buSzTx/>
              <a:buFontTx/>
              <a:buNone/>
              <a:tabLst/>
              <a:defRPr kumimoji="1" sz="4800" b="1"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endParaRPr lang="en-US" altLang="ja-JP" sz="2400" dirty="0"/>
          </a:p>
          <a:p>
            <a:r>
              <a:rPr lang="ja-JP" altLang="en-US" sz="2400" dirty="0"/>
              <a:t>修繕箇所のデータから、、</a:t>
            </a:r>
          </a:p>
        </p:txBody>
      </p:sp>
      <p:sp>
        <p:nvSpPr>
          <p:cNvPr id="4" name="角丸四角形 3"/>
          <p:cNvSpPr/>
          <p:nvPr/>
        </p:nvSpPr>
        <p:spPr>
          <a:xfrm>
            <a:off x="693315" y="1910686"/>
            <a:ext cx="3010004" cy="8068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下矢印 4"/>
          <p:cNvSpPr/>
          <p:nvPr/>
        </p:nvSpPr>
        <p:spPr>
          <a:xfrm rot="16200000">
            <a:off x="4218302" y="1932253"/>
            <a:ext cx="751562" cy="8267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p:cNvSpPr txBox="1">
            <a:spLocks/>
          </p:cNvSpPr>
          <p:nvPr/>
        </p:nvSpPr>
        <p:spPr>
          <a:xfrm>
            <a:off x="693315" y="2109430"/>
            <a:ext cx="3121184" cy="707485"/>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2800">
                <a:ln w="0"/>
                <a:solidFill>
                  <a:schemeClr val="tx1"/>
                </a:solidFill>
                <a:effectLst>
                  <a:outerShdw blurRad="38100" dist="19050" dir="2700000" algn="tl" rotWithShape="0">
                    <a:schemeClr val="dk1">
                      <a:alpha val="40000"/>
                    </a:schemeClr>
                  </a:outerShdw>
                </a:effectLst>
              </a:rPr>
              <a:t>修繕が多いエリア</a:t>
            </a:r>
            <a:endParaRPr lang="ja-JP" altLang="en-US" sz="2800" dirty="0">
              <a:ln w="0"/>
              <a:solidFill>
                <a:schemeClr val="tx1"/>
              </a:solidFill>
              <a:effectLst>
                <a:outerShdw blurRad="38100" dist="19050" dir="2700000" algn="tl" rotWithShape="0">
                  <a:schemeClr val="dk1">
                    <a:alpha val="40000"/>
                  </a:schemeClr>
                </a:outerShdw>
              </a:effectLst>
            </a:endParaRPr>
          </a:p>
        </p:txBody>
      </p:sp>
      <p:sp>
        <p:nvSpPr>
          <p:cNvPr id="7" name="角丸四角形 6"/>
          <p:cNvSpPr/>
          <p:nvPr/>
        </p:nvSpPr>
        <p:spPr>
          <a:xfrm>
            <a:off x="5373667" y="1910686"/>
            <a:ext cx="3365117" cy="8068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5373667" y="2084002"/>
            <a:ext cx="3770333" cy="523220"/>
          </a:xfrm>
          <a:prstGeom prst="rect">
            <a:avLst/>
          </a:prstGeom>
          <a:noFill/>
        </p:spPr>
        <p:txBody>
          <a:bodyPr wrap="square" rtlCol="0">
            <a:spAutoFit/>
          </a:bodyPr>
          <a:lstStyle/>
          <a:p>
            <a:r>
              <a:rPr kumimoji="1" lang="ja-JP" altLang="en-US" sz="2800" dirty="0"/>
              <a:t>近くに学校が分布！</a:t>
            </a:r>
          </a:p>
        </p:txBody>
      </p:sp>
      <p:sp>
        <p:nvSpPr>
          <p:cNvPr id="9" name="角丸四角形 8"/>
          <p:cNvSpPr/>
          <p:nvPr/>
        </p:nvSpPr>
        <p:spPr>
          <a:xfrm>
            <a:off x="1179309" y="4697001"/>
            <a:ext cx="6706065" cy="1193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4177476" y="3370375"/>
            <a:ext cx="826718" cy="919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083463" y="4865171"/>
            <a:ext cx="4897758" cy="8909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2083463" y="5067282"/>
            <a:ext cx="4897758" cy="523220"/>
          </a:xfrm>
          <a:prstGeom prst="rect">
            <a:avLst/>
          </a:prstGeom>
          <a:noFill/>
        </p:spPr>
        <p:txBody>
          <a:bodyPr wrap="square" rtlCol="0">
            <a:spAutoFit/>
          </a:bodyPr>
          <a:lstStyle/>
          <a:p>
            <a:r>
              <a:rPr kumimoji="1" lang="ja-JP" altLang="en-US" sz="2800" dirty="0"/>
              <a:t>　学生の目を有効に活用！</a:t>
            </a:r>
          </a:p>
        </p:txBody>
      </p:sp>
      <p:pic>
        <p:nvPicPr>
          <p:cNvPr id="13" name="図 12" descr="[無料イラスト] &lt;strong&gt;学校&lt;/strong&gt;の校舎と校門 - パブリックドメインQ：著作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221" y="3003315"/>
            <a:ext cx="1987415" cy="1234405"/>
          </a:xfrm>
          <a:prstGeom prst="rect">
            <a:avLst/>
          </a:prstGeom>
        </p:spPr>
      </p:pic>
      <p:pic>
        <p:nvPicPr>
          <p:cNvPr id="14" name="図 13" descr="File:Japan road sign 213.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39" y="2997060"/>
            <a:ext cx="1621242" cy="1621242"/>
          </a:xfrm>
          <a:prstGeom prst="rect">
            <a:avLst/>
          </a:prstGeom>
        </p:spPr>
      </p:pic>
      <p:sp>
        <p:nvSpPr>
          <p:cNvPr id="15" name="日付プレースホルダー 14"/>
          <p:cNvSpPr>
            <a:spLocks noGrp="1"/>
          </p:cNvSpPr>
          <p:nvPr>
            <p:ph type="dt" sz="half" idx="10"/>
          </p:nvPr>
        </p:nvSpPr>
        <p:spPr/>
        <p:txBody>
          <a:bodyPr/>
          <a:lstStyle/>
          <a:p>
            <a:fld id="{6B5B9FF1-E1FD-4227-ABD8-E8BB40024213}" type="datetime1">
              <a:rPr lang="ja-JP" altLang="en-US" smtClean="0"/>
              <a:t>2019/6/27</a:t>
            </a:fld>
            <a:endParaRPr lang="en-US" dirty="0"/>
          </a:p>
        </p:txBody>
      </p:sp>
      <p:sp>
        <p:nvSpPr>
          <p:cNvPr id="16" name="スライド番号プレースホルダー 15"/>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022077871"/>
      </p:ext>
    </p:extLst>
  </p:cSld>
  <p:clrMapOvr>
    <a:masterClrMapping/>
  </p:clrMapOvr>
  <p:transition spd="med">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182746" y="1341121"/>
            <a:ext cx="3755343" cy="46267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251173" y="1331580"/>
            <a:ext cx="4010870" cy="462671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実習の意義・目的</a:t>
            </a:r>
            <a:endParaRPr kumimoji="1" lang="ja-JP" altLang="en-US" dirty="0"/>
          </a:p>
        </p:txBody>
      </p:sp>
      <p:sp>
        <p:nvSpPr>
          <p:cNvPr id="3" name="コンテンツ プレースホルダー 2"/>
          <p:cNvSpPr>
            <a:spLocks noGrp="1"/>
          </p:cNvSpPr>
          <p:nvPr>
            <p:ph idx="1"/>
          </p:nvPr>
        </p:nvSpPr>
        <p:spPr>
          <a:xfrm>
            <a:off x="442246" y="1487221"/>
            <a:ext cx="3628724" cy="4768058"/>
          </a:xfrm>
        </p:spPr>
        <p:txBody>
          <a:bodyPr/>
          <a:lstStyle/>
          <a:p>
            <a:r>
              <a:rPr kumimoji="1" lang="ja-JP" altLang="en-US" dirty="0"/>
              <a:t>　</a:t>
            </a:r>
            <a:r>
              <a:rPr kumimoji="1" lang="ja-JP" altLang="en-US" sz="2800" dirty="0"/>
              <a:t>市役所の課題</a:t>
            </a:r>
            <a:r>
              <a:rPr kumimoji="1" lang="ja-JP" altLang="en-US" dirty="0"/>
              <a:t>　　　　　　　　　　　　　　　</a:t>
            </a:r>
            <a:endParaRPr lang="en-US" altLang="ja-JP" sz="2800" dirty="0"/>
          </a:p>
          <a:p>
            <a:r>
              <a:rPr lang="ja-JP" altLang="en-US" sz="1800" dirty="0"/>
              <a:t>・歩道や住区街路など</a:t>
            </a:r>
            <a:endParaRPr lang="en-US" altLang="ja-JP" sz="1800" dirty="0"/>
          </a:p>
          <a:p>
            <a:r>
              <a:rPr kumimoji="1" lang="ja-JP" altLang="en-US" sz="1800" dirty="0"/>
              <a:t>　</a:t>
            </a:r>
            <a:r>
              <a:rPr lang="ja-JP" altLang="en-US" sz="1800" dirty="0"/>
              <a:t>回り切れない</a:t>
            </a:r>
            <a:endParaRPr lang="en-US" altLang="ja-JP" sz="1800" dirty="0"/>
          </a:p>
          <a:p>
            <a:endParaRPr lang="en-US" altLang="ja-JP" sz="1800" dirty="0"/>
          </a:p>
          <a:p>
            <a:r>
              <a:rPr lang="ja-JP" altLang="en-US" sz="1800" dirty="0"/>
              <a:t>・電話での対応では破損箇所</a:t>
            </a:r>
            <a:endParaRPr lang="en-US" altLang="ja-JP" sz="1800" dirty="0"/>
          </a:p>
          <a:p>
            <a:r>
              <a:rPr lang="ja-JP" altLang="en-US" sz="1800" dirty="0"/>
              <a:t>　の発見に時間がかかる</a:t>
            </a:r>
            <a:endParaRPr lang="en-US" altLang="ja-JP" sz="1800" dirty="0"/>
          </a:p>
          <a:p>
            <a:r>
              <a:rPr lang="en-US" altLang="ja-JP" sz="1800" dirty="0"/>
              <a:t>  </a:t>
            </a:r>
            <a:r>
              <a:rPr lang="ja-JP" altLang="en-US" sz="1800" dirty="0"/>
              <a:t>                                                                                                                                                                                                                            ・実際に道路を日常的に</a:t>
            </a:r>
            <a:endParaRPr lang="en-US" altLang="ja-JP" sz="1800" dirty="0"/>
          </a:p>
          <a:p>
            <a:r>
              <a:rPr lang="ja-JP" altLang="en-US" sz="1800" dirty="0"/>
              <a:t>　使用している市民の</a:t>
            </a:r>
            <a:endParaRPr lang="en-US" altLang="ja-JP" sz="1800" dirty="0"/>
          </a:p>
          <a:p>
            <a:r>
              <a:rPr lang="ja-JP" altLang="en-US" sz="1800"/>
              <a:t>　視点を活用しきれていない</a:t>
            </a:r>
            <a:endParaRPr kumimoji="1" lang="en-US" altLang="ja-JP" sz="1800" dirty="0"/>
          </a:p>
        </p:txBody>
      </p:sp>
      <p:sp>
        <p:nvSpPr>
          <p:cNvPr id="21" name="コンテンツ プレースホルダー 2"/>
          <p:cNvSpPr txBox="1">
            <a:spLocks/>
          </p:cNvSpPr>
          <p:nvPr/>
        </p:nvSpPr>
        <p:spPr>
          <a:xfrm>
            <a:off x="5578643" y="1501256"/>
            <a:ext cx="3437823" cy="4768058"/>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000" b="1" kern="1200">
                <a:solidFill>
                  <a:schemeClr val="tx1">
                    <a:lumMod val="75000"/>
                    <a:lumOff val="25000"/>
                  </a:schemeClr>
                </a:solidFill>
                <a:latin typeface="游ゴシック" panose="020B0400000000000000" pitchFamily="50" charset="-128"/>
                <a:ea typeface="游ゴシック" panose="020B0400000000000000" pitchFamily="50"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b="1" kern="1200">
                <a:solidFill>
                  <a:schemeClr val="tx1">
                    <a:lumMod val="75000"/>
                    <a:lumOff val="25000"/>
                  </a:schemeClr>
                </a:solidFill>
                <a:latin typeface="游ゴシック" panose="020B0400000000000000" pitchFamily="50" charset="-128"/>
                <a:ea typeface="游ゴシック" panose="020B0400000000000000"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b="1" kern="1200">
                <a:solidFill>
                  <a:schemeClr val="tx1">
                    <a:lumMod val="75000"/>
                    <a:lumOff val="25000"/>
                  </a:schemeClr>
                </a:solidFill>
                <a:latin typeface="游ゴシック" panose="020B0400000000000000" pitchFamily="50" charset="-128"/>
                <a:ea typeface="游ゴシック" panose="020B0400000000000000"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b="1" kern="1200">
                <a:solidFill>
                  <a:schemeClr val="tx1">
                    <a:lumMod val="75000"/>
                    <a:lumOff val="25000"/>
                  </a:schemeClr>
                </a:solidFill>
                <a:latin typeface="游ゴシック" panose="020B0400000000000000" pitchFamily="50" charset="-128"/>
                <a:ea typeface="游ゴシック" panose="020B0400000000000000"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b="1" kern="1200">
                <a:solidFill>
                  <a:schemeClr val="tx1">
                    <a:lumMod val="75000"/>
                    <a:lumOff val="25000"/>
                  </a:schemeClr>
                </a:solidFill>
                <a:latin typeface="游ゴシック" panose="020B0400000000000000" pitchFamily="50" charset="-128"/>
                <a:ea typeface="游ゴシック" panose="020B0400000000000000"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dirty="0"/>
              <a:t>　</a:t>
            </a:r>
            <a:r>
              <a:rPr lang="ja-JP" altLang="en-US" sz="2800" dirty="0"/>
              <a:t>学生の特徴</a:t>
            </a:r>
            <a:r>
              <a:rPr lang="ja-JP" altLang="en-US" dirty="0"/>
              <a:t>　　　　　　　　　　　　　　　</a:t>
            </a:r>
            <a:endParaRPr lang="en-US" altLang="ja-JP" sz="2800" dirty="0"/>
          </a:p>
          <a:p>
            <a:r>
              <a:rPr lang="ja-JP" altLang="en-US" sz="1800" dirty="0"/>
              <a:t>・移動手段が自転車や徒歩</a:t>
            </a:r>
            <a:endParaRPr lang="en-US" altLang="ja-JP" sz="1800" dirty="0"/>
          </a:p>
          <a:p>
            <a:r>
              <a:rPr lang="ja-JP" altLang="en-US" sz="1800" dirty="0"/>
              <a:t>　であるため歩道での発見</a:t>
            </a:r>
            <a:endParaRPr lang="en-US" altLang="ja-JP" sz="1800" dirty="0"/>
          </a:p>
          <a:p>
            <a:r>
              <a:rPr lang="ja-JP" altLang="en-US" sz="1800" dirty="0"/>
              <a:t>　が可能　</a:t>
            </a:r>
            <a:endParaRPr lang="en-US" altLang="ja-JP" sz="1800" dirty="0"/>
          </a:p>
          <a:p>
            <a:r>
              <a:rPr lang="ja-JP" altLang="en-US" sz="1800" dirty="0"/>
              <a:t>・スマホをよく利用し、写真や</a:t>
            </a:r>
            <a:endParaRPr lang="en-US" altLang="ja-JP" sz="1800" dirty="0"/>
          </a:p>
          <a:p>
            <a:r>
              <a:rPr lang="ja-JP" altLang="en-US" sz="1800" dirty="0"/>
              <a:t>　位置情報を送るハードルが</a:t>
            </a:r>
            <a:endParaRPr lang="en-US" altLang="ja-JP" sz="1800" dirty="0"/>
          </a:p>
          <a:p>
            <a:r>
              <a:rPr lang="ja-JP" altLang="en-US" sz="1800" dirty="0"/>
              <a:t>　低い</a:t>
            </a:r>
            <a:endParaRPr lang="en-US" altLang="ja-JP" sz="1800" dirty="0"/>
          </a:p>
          <a:p>
            <a:r>
              <a:rPr lang="ja-JP" altLang="en-US" sz="1800" dirty="0"/>
              <a:t>・日常生活の中で同じ場所を</a:t>
            </a:r>
            <a:endParaRPr lang="en-US" altLang="ja-JP" sz="1800" dirty="0"/>
          </a:p>
          <a:p>
            <a:r>
              <a:rPr lang="ja-JP" altLang="en-US" sz="1800" dirty="0"/>
              <a:t>　何度も通る　　　　　　　　　　　　　　　　　　　　　　　　　　　　　　　　　　　　　　　　　</a:t>
            </a:r>
            <a:endParaRPr lang="en-US" altLang="ja-JP" sz="1800" dirty="0"/>
          </a:p>
        </p:txBody>
      </p:sp>
      <p:sp>
        <p:nvSpPr>
          <p:cNvPr id="29" name="楕円 28"/>
          <p:cNvSpPr/>
          <p:nvPr/>
        </p:nvSpPr>
        <p:spPr>
          <a:xfrm>
            <a:off x="2931638" y="2515922"/>
            <a:ext cx="3320715" cy="1982805"/>
          </a:xfrm>
          <a:prstGeom prst="ellipse">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3200" b="1" dirty="0"/>
              <a:t>SNS</a:t>
            </a:r>
            <a:r>
              <a:rPr kumimoji="1" lang="ja-JP" altLang="en-US" sz="3200" b="1" dirty="0"/>
              <a:t>が有効</a:t>
            </a:r>
            <a:endParaRPr kumimoji="1" lang="en-US" altLang="ja-JP" sz="3200" b="1" dirty="0"/>
          </a:p>
          <a:p>
            <a:pPr algn="ctr"/>
            <a:r>
              <a:rPr kumimoji="1" lang="ja-JP" altLang="en-US" sz="3200" b="1" dirty="0"/>
              <a:t>では！？</a:t>
            </a:r>
            <a:endParaRPr kumimoji="1" lang="en-US" altLang="ja-JP" sz="3200" b="1" dirty="0"/>
          </a:p>
        </p:txBody>
      </p:sp>
      <p:sp>
        <p:nvSpPr>
          <p:cNvPr id="6" name="日付プレースホルダー 5"/>
          <p:cNvSpPr>
            <a:spLocks noGrp="1"/>
          </p:cNvSpPr>
          <p:nvPr>
            <p:ph type="dt" sz="half" idx="10"/>
          </p:nvPr>
        </p:nvSpPr>
        <p:spPr/>
        <p:txBody>
          <a:bodyPr/>
          <a:lstStyle/>
          <a:p>
            <a:fld id="{FC204845-4B0A-4651-B87C-10672C373E54}" type="datetime1">
              <a:rPr lang="ja-JP" altLang="en-US" smtClean="0"/>
              <a:t>2019/6/27</a:t>
            </a:fld>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19</a:t>
            </a:fld>
            <a:endParaRPr lang="en-US" dirty="0"/>
          </a:p>
        </p:txBody>
      </p:sp>
      <p:cxnSp>
        <p:nvCxnSpPr>
          <p:cNvPr id="9" name="直線矢印コネクタ 8"/>
          <p:cNvCxnSpPr/>
          <p:nvPr/>
        </p:nvCxnSpPr>
        <p:spPr>
          <a:xfrm>
            <a:off x="3605349" y="2211977"/>
            <a:ext cx="1973294" cy="870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605349" y="3498616"/>
            <a:ext cx="1973294" cy="870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605349" y="4785255"/>
            <a:ext cx="1973294" cy="870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66844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152" y="322410"/>
            <a:ext cx="5336471" cy="974279"/>
          </a:xfrm>
        </p:spPr>
        <p:txBody>
          <a:bodyPr>
            <a:normAutofit fontScale="90000"/>
          </a:bodyPr>
          <a:lstStyle/>
          <a:p>
            <a:pPr algn="ctr"/>
            <a:r>
              <a:rPr kumimoji="1" lang="ja-JP" altLang="en-US" sz="4000" dirty="0"/>
              <a:t>公共サービスの</a:t>
            </a:r>
            <a:r>
              <a:rPr kumimoji="1" lang="ja-JP" altLang="en-US" sz="4000" dirty="0">
                <a:solidFill>
                  <a:srgbClr val="FF0000"/>
                </a:solidFill>
              </a:rPr>
              <a:t>共創</a:t>
            </a:r>
            <a:r>
              <a:rPr kumimoji="1" lang="ja-JP" altLang="en-US" sz="4000" dirty="0"/>
              <a:t>班</a:t>
            </a:r>
            <a:r>
              <a:rPr kumimoji="1" lang="en-US" altLang="ja-JP" sz="4000" dirty="0"/>
              <a:t/>
            </a:r>
            <a:br>
              <a:rPr kumimoji="1" lang="en-US" altLang="ja-JP" sz="4000" dirty="0"/>
            </a:br>
            <a:r>
              <a:rPr kumimoji="1" lang="ja-JP" altLang="en-US" sz="4000" dirty="0"/>
              <a:t>の</a:t>
            </a:r>
            <a:r>
              <a:rPr lang="ja-JP" altLang="en-US" sz="4000" dirty="0"/>
              <a:t>ミッション</a:t>
            </a:r>
            <a:endParaRPr kumimoji="1" lang="ja-JP" altLang="en-US" sz="4000" dirty="0"/>
          </a:p>
        </p:txBody>
      </p:sp>
      <p:sp>
        <p:nvSpPr>
          <p:cNvPr id="10" name="Shape 20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2800">
                <a:solidFill>
                  <a:schemeClr val="bg1"/>
                </a:solidFill>
                <a:latin typeface="Calibri"/>
                <a:ea typeface="Calibri"/>
                <a:cs typeface="Calibri"/>
                <a:sym typeface="Calibri"/>
              </a:rPr>
              <a:t>2</a:t>
            </a:fld>
            <a:endParaRPr sz="2800" dirty="0">
              <a:solidFill>
                <a:schemeClr val="bg1"/>
              </a:solidFill>
              <a:latin typeface="Calibri"/>
              <a:ea typeface="Calibri"/>
              <a:cs typeface="Calibri"/>
              <a:sym typeface="Calibri"/>
            </a:endParaRPr>
          </a:p>
        </p:txBody>
      </p:sp>
      <p:grpSp>
        <p:nvGrpSpPr>
          <p:cNvPr id="6" name="グループ化 5"/>
          <p:cNvGrpSpPr/>
          <p:nvPr/>
        </p:nvGrpSpPr>
        <p:grpSpPr>
          <a:xfrm>
            <a:off x="2228617" y="1323218"/>
            <a:ext cx="4788315" cy="1900422"/>
            <a:chOff x="2366048" y="1206970"/>
            <a:chExt cx="3818872" cy="1357460"/>
          </a:xfrm>
        </p:grpSpPr>
        <p:sp>
          <p:nvSpPr>
            <p:cNvPr id="18" name="楕円 17"/>
            <p:cNvSpPr/>
            <p:nvPr/>
          </p:nvSpPr>
          <p:spPr>
            <a:xfrm>
              <a:off x="3420585" y="1761893"/>
              <a:ext cx="1778705" cy="33412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2690056" y="1432135"/>
              <a:ext cx="3239762" cy="993637"/>
            </a:xfrm>
            <a:prstGeom prst="ellipse">
              <a:avLst/>
            </a:prstGeom>
            <a:no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Shape 204"/>
            <p:cNvSpPr txBox="1"/>
            <p:nvPr/>
          </p:nvSpPr>
          <p:spPr>
            <a:xfrm>
              <a:off x="3866721" y="1206970"/>
              <a:ext cx="886434" cy="388917"/>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2800" b="1" dirty="0">
                  <a:solidFill>
                    <a:schemeClr val="dk1"/>
                  </a:solidFill>
                  <a:latin typeface="Arial"/>
                  <a:cs typeface="Arial"/>
                  <a:sym typeface="Arial"/>
                </a:rPr>
                <a:t>行政</a:t>
              </a:r>
              <a:endParaRPr sz="2800" b="1" dirty="0"/>
            </a:p>
          </p:txBody>
        </p:sp>
        <p:sp>
          <p:nvSpPr>
            <p:cNvPr id="17" name="テキスト ボックス 16"/>
            <p:cNvSpPr txBox="1"/>
            <p:nvPr/>
          </p:nvSpPr>
          <p:spPr>
            <a:xfrm>
              <a:off x="3611946" y="1821051"/>
              <a:ext cx="1758776" cy="400110"/>
            </a:xfrm>
            <a:prstGeom prst="rect">
              <a:avLst/>
            </a:prstGeom>
            <a:noFill/>
          </p:spPr>
          <p:txBody>
            <a:bodyPr wrap="square" rtlCol="0">
              <a:spAutoFit/>
            </a:bodyPr>
            <a:lstStyle/>
            <a:p>
              <a:r>
                <a:rPr kumimoji="1" lang="ja-JP" altLang="en-US" sz="2000" b="1" dirty="0">
                  <a:solidFill>
                    <a:schemeClr val="accent3"/>
                  </a:solidFill>
                </a:rPr>
                <a:t>公共サービス</a:t>
              </a:r>
              <a:endParaRPr kumimoji="1" lang="en-US" altLang="ja-JP" sz="2000" b="1" dirty="0">
                <a:solidFill>
                  <a:schemeClr val="accent3"/>
                </a:solidFill>
              </a:endParaRPr>
            </a:p>
          </p:txBody>
        </p:sp>
        <p:sp>
          <p:nvSpPr>
            <p:cNvPr id="19" name="テキスト ボックス 18"/>
            <p:cNvSpPr txBox="1"/>
            <p:nvPr/>
          </p:nvSpPr>
          <p:spPr>
            <a:xfrm>
              <a:off x="2366048" y="2108610"/>
              <a:ext cx="775747" cy="373733"/>
            </a:xfrm>
            <a:prstGeom prst="rect">
              <a:avLst/>
            </a:prstGeom>
            <a:solidFill>
              <a:schemeClr val="bg1"/>
            </a:solidFill>
          </p:spPr>
          <p:txBody>
            <a:bodyPr wrap="square" rtlCol="0">
              <a:spAutoFit/>
            </a:bodyPr>
            <a:lstStyle/>
            <a:p>
              <a:r>
                <a:rPr kumimoji="1" lang="ja-JP" altLang="en-US" sz="2800" b="1" dirty="0"/>
                <a:t>企業</a:t>
              </a:r>
            </a:p>
          </p:txBody>
        </p:sp>
        <p:sp>
          <p:nvSpPr>
            <p:cNvPr id="12" name="テキスト ボックス 11"/>
            <p:cNvSpPr txBox="1"/>
            <p:nvPr/>
          </p:nvSpPr>
          <p:spPr>
            <a:xfrm>
              <a:off x="5282109" y="2041210"/>
              <a:ext cx="902811" cy="523220"/>
            </a:xfrm>
            <a:prstGeom prst="rect">
              <a:avLst/>
            </a:prstGeom>
            <a:solidFill>
              <a:schemeClr val="bg1"/>
            </a:solidFill>
          </p:spPr>
          <p:txBody>
            <a:bodyPr wrap="none" rtlCol="0">
              <a:spAutoFit/>
            </a:bodyPr>
            <a:lstStyle/>
            <a:p>
              <a:r>
                <a:rPr kumimoji="1" lang="ja-JP" altLang="en-US" sz="2800" b="1" dirty="0"/>
                <a:t>市民</a:t>
              </a:r>
            </a:p>
          </p:txBody>
        </p:sp>
      </p:grpSp>
      <p:sp>
        <p:nvSpPr>
          <p:cNvPr id="9" name="正方形/長方形 8"/>
          <p:cNvSpPr/>
          <p:nvPr/>
        </p:nvSpPr>
        <p:spPr>
          <a:xfrm>
            <a:off x="0" y="3469212"/>
            <a:ext cx="9144000" cy="414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そこで本実習では・・・</a:t>
            </a:r>
          </a:p>
        </p:txBody>
      </p:sp>
      <p:sp>
        <p:nvSpPr>
          <p:cNvPr id="11" name="テキスト ボックス 10"/>
          <p:cNvSpPr txBox="1"/>
          <p:nvPr/>
        </p:nvSpPr>
        <p:spPr>
          <a:xfrm>
            <a:off x="185008" y="3873672"/>
            <a:ext cx="1928733" cy="369332"/>
          </a:xfrm>
          <a:prstGeom prst="rect">
            <a:avLst/>
          </a:prstGeom>
          <a:noFill/>
        </p:spPr>
        <p:txBody>
          <a:bodyPr wrap="none" rtlCol="0">
            <a:spAutoFit/>
          </a:bodyPr>
          <a:lstStyle/>
          <a:p>
            <a:r>
              <a:rPr kumimoji="1" lang="en-US" altLang="ja-JP" dirty="0"/>
              <a:t>3</a:t>
            </a:r>
            <a:r>
              <a:rPr kumimoji="1" lang="ja-JP" altLang="en-US" dirty="0"/>
              <a:t>度のヒアリング</a:t>
            </a:r>
          </a:p>
        </p:txBody>
      </p:sp>
      <p:sp>
        <p:nvSpPr>
          <p:cNvPr id="13" name="右矢印 12"/>
          <p:cNvSpPr/>
          <p:nvPr/>
        </p:nvSpPr>
        <p:spPr>
          <a:xfrm>
            <a:off x="483080" y="5977593"/>
            <a:ext cx="1293962" cy="189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921873" y="5887817"/>
            <a:ext cx="5519460" cy="584775"/>
          </a:xfrm>
          <a:prstGeom prst="rect">
            <a:avLst/>
          </a:prstGeom>
          <a:noFill/>
        </p:spPr>
        <p:txBody>
          <a:bodyPr wrap="none" rtlCol="0">
            <a:spAutoFit/>
          </a:bodyPr>
          <a:lstStyle/>
          <a:p>
            <a:r>
              <a:rPr kumimoji="1" lang="ja-JP" altLang="en-US" sz="3200" b="1" u="sng" dirty="0"/>
              <a:t>道路の破損箇所の発見と報告</a:t>
            </a:r>
          </a:p>
        </p:txBody>
      </p:sp>
      <p:sp>
        <p:nvSpPr>
          <p:cNvPr id="16" name="テキスト ボックス 15"/>
          <p:cNvSpPr txBox="1"/>
          <p:nvPr/>
        </p:nvSpPr>
        <p:spPr>
          <a:xfrm>
            <a:off x="1777042" y="5690500"/>
            <a:ext cx="877163" cy="369332"/>
          </a:xfrm>
          <a:prstGeom prst="rect">
            <a:avLst/>
          </a:prstGeom>
          <a:noFill/>
        </p:spPr>
        <p:txBody>
          <a:bodyPr wrap="none" rtlCol="0">
            <a:spAutoFit/>
          </a:bodyPr>
          <a:lstStyle/>
          <a:p>
            <a:r>
              <a:rPr kumimoji="1" lang="ja-JP" altLang="en-US" b="1" dirty="0">
                <a:solidFill>
                  <a:srgbClr val="FF0000"/>
                </a:solidFill>
              </a:rPr>
              <a:t>テーマ</a:t>
            </a:r>
          </a:p>
        </p:txBody>
      </p:sp>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03" y="4415309"/>
            <a:ext cx="2151031" cy="1210428"/>
          </a:xfrm>
          <a:prstGeom prst="rect">
            <a:avLst/>
          </a:prstGeom>
        </p:spPr>
      </p:pic>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853" y="4415309"/>
            <a:ext cx="2167517" cy="1210428"/>
          </a:xfrm>
          <a:prstGeom prst="rect">
            <a:avLst/>
          </a:prstGeom>
        </p:spPr>
      </p:pic>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309" y="4400570"/>
            <a:ext cx="2167518" cy="1192540"/>
          </a:xfrm>
          <a:prstGeom prst="rect">
            <a:avLst/>
          </a:prstGeom>
        </p:spPr>
      </p:pic>
      <p:sp>
        <p:nvSpPr>
          <p:cNvPr id="3" name="正方形/長方形 2"/>
          <p:cNvSpPr/>
          <p:nvPr/>
        </p:nvSpPr>
        <p:spPr>
          <a:xfrm>
            <a:off x="512001" y="4129456"/>
            <a:ext cx="2294237" cy="276999"/>
          </a:xfrm>
          <a:prstGeom prst="rect">
            <a:avLst/>
          </a:prstGeom>
        </p:spPr>
        <p:txBody>
          <a:bodyPr wrap="square">
            <a:spAutoFit/>
          </a:bodyPr>
          <a:lstStyle/>
          <a:p>
            <a:r>
              <a:rPr kumimoji="1" lang="ja-JP" altLang="en-US" sz="1200" dirty="0"/>
              <a:t>第</a:t>
            </a:r>
            <a:r>
              <a:rPr kumimoji="1" lang="en-US" altLang="ja-JP" sz="1200" dirty="0"/>
              <a:t>1</a:t>
            </a:r>
            <a:r>
              <a:rPr kumimoji="1" lang="ja-JP" altLang="en-US" sz="1200" dirty="0"/>
              <a:t>回　</a:t>
            </a:r>
            <a:r>
              <a:rPr kumimoji="1" lang="en-US" altLang="ja-JP" sz="1200" dirty="0"/>
              <a:t>4</a:t>
            </a:r>
            <a:r>
              <a:rPr kumimoji="1" lang="ja-JP" altLang="en-US" sz="1200" dirty="0"/>
              <a:t>月</a:t>
            </a:r>
            <a:r>
              <a:rPr kumimoji="1" lang="en-US" altLang="ja-JP" sz="1200" dirty="0"/>
              <a:t>19</a:t>
            </a:r>
            <a:r>
              <a:rPr kumimoji="1" lang="ja-JP" altLang="en-US" sz="1200" dirty="0"/>
              <a:t>日（金）</a:t>
            </a:r>
            <a:r>
              <a:rPr kumimoji="1" lang="en-US" altLang="ja-JP" sz="1200" dirty="0"/>
              <a:t>13:30</a:t>
            </a:r>
            <a:r>
              <a:rPr kumimoji="1" lang="ja-JP" altLang="en-US" sz="1200" dirty="0"/>
              <a:t>～</a:t>
            </a:r>
            <a:endParaRPr kumimoji="1" lang="en-US" altLang="ja-JP" sz="1200" dirty="0"/>
          </a:p>
        </p:txBody>
      </p:sp>
      <p:sp>
        <p:nvSpPr>
          <p:cNvPr id="4" name="正方形/長方形 3"/>
          <p:cNvSpPr/>
          <p:nvPr/>
        </p:nvSpPr>
        <p:spPr>
          <a:xfrm>
            <a:off x="3550854" y="4129456"/>
            <a:ext cx="2292615" cy="276999"/>
          </a:xfrm>
          <a:prstGeom prst="rect">
            <a:avLst/>
          </a:prstGeom>
        </p:spPr>
        <p:txBody>
          <a:bodyPr wrap="none">
            <a:spAutoFit/>
          </a:bodyPr>
          <a:lstStyle/>
          <a:p>
            <a:r>
              <a:rPr lang="ja-JP" altLang="en-US" sz="1200" dirty="0"/>
              <a:t>第</a:t>
            </a:r>
            <a:r>
              <a:rPr lang="en-US" altLang="ja-JP" sz="1200" dirty="0"/>
              <a:t>2</a:t>
            </a:r>
            <a:r>
              <a:rPr lang="ja-JP" altLang="en-US" sz="1200" dirty="0"/>
              <a:t>回　</a:t>
            </a:r>
            <a:r>
              <a:rPr lang="en-US" altLang="ja-JP" sz="1200" dirty="0"/>
              <a:t>4</a:t>
            </a:r>
            <a:r>
              <a:rPr lang="ja-JP" altLang="en-US" sz="1200" dirty="0"/>
              <a:t>月</a:t>
            </a:r>
            <a:r>
              <a:rPr lang="en-US" altLang="ja-JP" sz="1200" dirty="0"/>
              <a:t>24</a:t>
            </a:r>
            <a:r>
              <a:rPr lang="ja-JP" altLang="en-US" sz="1200" dirty="0"/>
              <a:t>日（水）</a:t>
            </a:r>
            <a:r>
              <a:rPr lang="en-US" altLang="ja-JP" sz="1200" dirty="0"/>
              <a:t>13:00</a:t>
            </a:r>
            <a:r>
              <a:rPr lang="ja-JP" altLang="en-US" sz="1200" dirty="0"/>
              <a:t>～</a:t>
            </a:r>
          </a:p>
        </p:txBody>
      </p:sp>
      <p:sp>
        <p:nvSpPr>
          <p:cNvPr id="8" name="正方形/長方形 7"/>
          <p:cNvSpPr/>
          <p:nvPr/>
        </p:nvSpPr>
        <p:spPr>
          <a:xfrm>
            <a:off x="6357974" y="4136380"/>
            <a:ext cx="2774188" cy="263149"/>
          </a:xfrm>
          <a:prstGeom prst="rect">
            <a:avLst/>
          </a:prstGeom>
        </p:spPr>
        <p:txBody>
          <a:bodyPr wrap="square">
            <a:spAutoFit/>
          </a:bodyPr>
          <a:lstStyle/>
          <a:p>
            <a:pPr lvl="0" defTabSz="914400">
              <a:lnSpc>
                <a:spcPct val="90000"/>
              </a:lnSpc>
              <a:spcBef>
                <a:spcPts val="1200"/>
              </a:spcBef>
              <a:spcAft>
                <a:spcPts val="200"/>
              </a:spcAft>
              <a:buClr>
                <a:srgbClr val="99CB38"/>
              </a:buClr>
              <a:buSzPct val="100000"/>
            </a:pPr>
            <a:r>
              <a:rPr kumimoji="1" lang="ja-JP" altLang="en-US" sz="1200" cap="all" dirty="0"/>
              <a:t>第</a:t>
            </a:r>
            <a:r>
              <a:rPr kumimoji="1" lang="en-US" altLang="ja-JP" sz="1200" cap="all" dirty="0"/>
              <a:t>3</a:t>
            </a:r>
            <a:r>
              <a:rPr kumimoji="1" lang="ja-JP" altLang="en-US" sz="1200" cap="all" dirty="0"/>
              <a:t>回　</a:t>
            </a:r>
            <a:r>
              <a:rPr kumimoji="1" lang="en-US" altLang="ja-JP" sz="1200" cap="all" dirty="0"/>
              <a:t>5</a:t>
            </a:r>
            <a:r>
              <a:rPr kumimoji="1" lang="ja-JP" altLang="en-US" sz="1200" cap="all" dirty="0"/>
              <a:t>月</a:t>
            </a:r>
            <a:r>
              <a:rPr kumimoji="1" lang="en-US" altLang="ja-JP" sz="1200" cap="all" dirty="0"/>
              <a:t>10</a:t>
            </a:r>
            <a:r>
              <a:rPr kumimoji="1" lang="ja-JP" altLang="en-US" sz="1200" cap="all" dirty="0"/>
              <a:t>日（金）</a:t>
            </a:r>
            <a:r>
              <a:rPr kumimoji="1" lang="en-US" altLang="ja-JP" sz="1200" cap="all" dirty="0"/>
              <a:t>10:00</a:t>
            </a:r>
            <a:r>
              <a:rPr kumimoji="1" lang="ja-JP" altLang="en-US" sz="1200" cap="all" dirty="0"/>
              <a:t>～</a:t>
            </a:r>
          </a:p>
        </p:txBody>
      </p:sp>
      <p:sp>
        <p:nvSpPr>
          <p:cNvPr id="5" name="日付プレースホルダー 4"/>
          <p:cNvSpPr>
            <a:spLocks noGrp="1"/>
          </p:cNvSpPr>
          <p:nvPr>
            <p:ph type="dt" sz="half" idx="10"/>
          </p:nvPr>
        </p:nvSpPr>
        <p:spPr/>
        <p:txBody>
          <a:bodyPr/>
          <a:lstStyle/>
          <a:p>
            <a:fld id="{30B32F37-D834-462D-A313-0BDE918ADBA8}" type="datetime1">
              <a:rPr lang="ja-JP" altLang="en-US" smtClean="0"/>
              <a:t>2019/6/27</a:t>
            </a:fld>
            <a:endParaRPr lang="en-US" dirty="0"/>
          </a:p>
        </p:txBody>
      </p:sp>
    </p:spTree>
    <p:extLst>
      <p:ext uri="{BB962C8B-B14F-4D97-AF65-F5344CB8AC3E}">
        <p14:creationId xmlns:p14="http://schemas.microsoft.com/office/powerpoint/2010/main" val="3201601877"/>
      </p:ext>
    </p:extLst>
  </p:cSld>
  <p:clrMapOvr>
    <a:masterClrMapping/>
  </p:clrMapOvr>
  <p:transition spd="med">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実習の意義</a:t>
            </a:r>
            <a:r>
              <a:rPr lang="ja-JP" altLang="en-US" dirty="0"/>
              <a:t>・目的</a:t>
            </a:r>
            <a:endParaRPr kumimoji="1" lang="ja-JP" altLang="en-US" dirty="0"/>
          </a:p>
        </p:txBody>
      </p:sp>
      <p:sp>
        <p:nvSpPr>
          <p:cNvPr id="4" name="角丸四角形 3"/>
          <p:cNvSpPr/>
          <p:nvPr/>
        </p:nvSpPr>
        <p:spPr>
          <a:xfrm>
            <a:off x="674202" y="1238551"/>
            <a:ext cx="7543800" cy="698740"/>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t>学生が手軽に報告できるツールを提供</a:t>
            </a:r>
          </a:p>
        </p:txBody>
      </p:sp>
      <p:sp>
        <p:nvSpPr>
          <p:cNvPr id="5" name="角丸四角形 4"/>
          <p:cNvSpPr/>
          <p:nvPr/>
        </p:nvSpPr>
        <p:spPr>
          <a:xfrm>
            <a:off x="674202" y="3345456"/>
            <a:ext cx="7543801" cy="2912251"/>
          </a:xfrm>
          <a:prstGeom prst="roundRect">
            <a:avLst/>
          </a:prstGeom>
          <a:solidFill>
            <a:schemeClr val="accent1">
              <a:lumMod val="60000"/>
              <a:lumOff val="4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kumimoji="1" lang="ja-JP" altLang="en-US" sz="3200" dirty="0">
              <a:solidFill>
                <a:srgbClr val="FF0000"/>
              </a:solidFill>
            </a:endParaRPr>
          </a:p>
        </p:txBody>
      </p:sp>
      <p:sp>
        <p:nvSpPr>
          <p:cNvPr id="6" name="角丸四角形 5"/>
          <p:cNvSpPr/>
          <p:nvPr/>
        </p:nvSpPr>
        <p:spPr>
          <a:xfrm>
            <a:off x="674202" y="2235431"/>
            <a:ext cx="7543800" cy="698740"/>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t>破損を発見した学生が報告</a:t>
            </a:r>
          </a:p>
        </p:txBody>
      </p:sp>
      <p:sp>
        <p:nvSpPr>
          <p:cNvPr id="7" name="下矢印 6"/>
          <p:cNvSpPr/>
          <p:nvPr/>
        </p:nvSpPr>
        <p:spPr>
          <a:xfrm>
            <a:off x="3812058" y="2953900"/>
            <a:ext cx="1268083" cy="3709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3812058" y="1937291"/>
            <a:ext cx="1268083" cy="297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代替処理 8"/>
          <p:cNvSpPr/>
          <p:nvPr/>
        </p:nvSpPr>
        <p:spPr>
          <a:xfrm>
            <a:off x="1164657" y="3468821"/>
            <a:ext cx="2820202" cy="2652846"/>
          </a:xfrm>
          <a:prstGeom prst="flowChartAlternateProcess">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u="sng" dirty="0"/>
              <a:t>新規性</a:t>
            </a:r>
            <a:endParaRPr kumimoji="1" lang="en-US" altLang="ja-JP" b="1" u="sng" dirty="0"/>
          </a:p>
          <a:p>
            <a:pPr algn="ctr"/>
            <a:endParaRPr kumimoji="1" lang="en-US" altLang="ja-JP" dirty="0"/>
          </a:p>
          <a:p>
            <a:pPr algn="ctr"/>
            <a:r>
              <a:rPr kumimoji="1" lang="ja-JP" altLang="en-US" dirty="0"/>
              <a:t>今までの道路パトロールで発見できなかった歩道や住区街路などでの破損の発見</a:t>
            </a:r>
            <a:endParaRPr kumimoji="1" lang="en-US" altLang="ja-JP" dirty="0"/>
          </a:p>
          <a:p>
            <a:pPr algn="ctr"/>
            <a:endParaRPr kumimoji="1" lang="ja-JP" altLang="en-US" dirty="0"/>
          </a:p>
        </p:txBody>
      </p:sp>
      <p:sp>
        <p:nvSpPr>
          <p:cNvPr id="3" name="日付プレースホルダー 2"/>
          <p:cNvSpPr>
            <a:spLocks noGrp="1"/>
          </p:cNvSpPr>
          <p:nvPr>
            <p:ph type="dt" sz="half" idx="10"/>
          </p:nvPr>
        </p:nvSpPr>
        <p:spPr/>
        <p:txBody>
          <a:bodyPr/>
          <a:lstStyle/>
          <a:p>
            <a:fld id="{2B72F957-FB18-4930-A89A-DE3EAC980531}" type="datetime1">
              <a:rPr lang="ja-JP" altLang="en-US" smtClean="0"/>
              <a:t>2019/6/27</a:t>
            </a:fld>
            <a:endParaRPr lang="en-US" dirty="0"/>
          </a:p>
        </p:txBody>
      </p:sp>
      <p:sp>
        <p:nvSpPr>
          <p:cNvPr id="11" name="スライド番号プレースホルダー 10"/>
          <p:cNvSpPr>
            <a:spLocks noGrp="1"/>
          </p:cNvSpPr>
          <p:nvPr>
            <p:ph type="sldNum" sz="quarter" idx="12"/>
          </p:nvPr>
        </p:nvSpPr>
        <p:spPr/>
        <p:txBody>
          <a:bodyPr/>
          <a:lstStyle/>
          <a:p>
            <a:fld id="{D57F1E4F-1CFF-5643-939E-217C01CDF565}" type="slidenum">
              <a:rPr lang="en-US" smtClean="0"/>
              <a:pPr/>
              <a:t>20</a:t>
            </a:fld>
            <a:endParaRPr lang="en-US" dirty="0"/>
          </a:p>
        </p:txBody>
      </p:sp>
      <p:sp>
        <p:nvSpPr>
          <p:cNvPr id="14" name="フローチャート: 代替処理 13"/>
          <p:cNvSpPr/>
          <p:nvPr/>
        </p:nvSpPr>
        <p:spPr>
          <a:xfrm>
            <a:off x="4691330" y="3468821"/>
            <a:ext cx="2820202" cy="2652846"/>
          </a:xfrm>
          <a:prstGeom prst="flowChartAlternateProcess">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u="sng" dirty="0"/>
              <a:t>代替可能性</a:t>
            </a:r>
            <a:endParaRPr kumimoji="1" lang="en-US" altLang="ja-JP" b="1" u="sng" dirty="0"/>
          </a:p>
          <a:p>
            <a:pPr algn="ctr"/>
            <a:endParaRPr kumimoji="1" lang="en-US" altLang="ja-JP" dirty="0"/>
          </a:p>
          <a:p>
            <a:pPr algn="ctr"/>
            <a:r>
              <a:rPr kumimoji="1" lang="ja-JP" altLang="en-US" dirty="0"/>
              <a:t>学生の報告による発見が今までの道路パトロールの一部を代替</a:t>
            </a:r>
            <a:endParaRPr kumimoji="1" lang="en-US" altLang="ja-JP" dirty="0"/>
          </a:p>
          <a:p>
            <a:pPr algn="ctr"/>
            <a:endParaRPr kumimoji="1" lang="en-US" altLang="ja-JP" dirty="0"/>
          </a:p>
          <a:p>
            <a:pPr algn="ctr"/>
            <a:endParaRPr kumimoji="1" lang="ja-JP" altLang="en-US" dirty="0"/>
          </a:p>
        </p:txBody>
      </p:sp>
    </p:spTree>
    <p:extLst>
      <p:ext uri="{BB962C8B-B14F-4D97-AF65-F5344CB8AC3E}">
        <p14:creationId xmlns:p14="http://schemas.microsoft.com/office/powerpoint/2010/main" val="2974949609"/>
      </p:ext>
    </p:extLst>
  </p:cSld>
  <p:clrMapOvr>
    <a:masterClrMapping/>
  </p:clrMapOvr>
  <p:transition spd="med">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2800">
                <a:solidFill>
                  <a:srgbClr val="888888"/>
                </a:solidFill>
                <a:latin typeface="Calibri"/>
                <a:ea typeface="Calibri"/>
                <a:cs typeface="Calibri"/>
                <a:sym typeface="Calibri"/>
              </a:rPr>
              <a:t>21</a:t>
            </a:fld>
            <a:endParaRPr sz="2800">
              <a:solidFill>
                <a:srgbClr val="888888"/>
              </a:solidFill>
              <a:latin typeface="Calibri"/>
              <a:ea typeface="Calibri"/>
              <a:cs typeface="Calibri"/>
              <a:sym typeface="Calibri"/>
            </a:endParaRPr>
          </a:p>
        </p:txBody>
      </p:sp>
      <p:sp>
        <p:nvSpPr>
          <p:cNvPr id="3" name="Shape 215"/>
          <p:cNvSpPr txBox="1"/>
          <p:nvPr/>
        </p:nvSpPr>
        <p:spPr>
          <a:xfrm>
            <a:off x="-1" y="47965"/>
            <a:ext cx="642394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3600" dirty="0">
                <a:solidFill>
                  <a:schemeClr val="dk1"/>
                </a:solidFill>
                <a:latin typeface="Arial"/>
                <a:ea typeface="Arial"/>
                <a:cs typeface="Arial"/>
                <a:sym typeface="Arial"/>
              </a:rPr>
              <a:t>本実習</a:t>
            </a:r>
            <a:r>
              <a:rPr lang="ja-JP" sz="3600" dirty="0">
                <a:solidFill>
                  <a:schemeClr val="dk1"/>
                </a:solidFill>
                <a:latin typeface="Arial"/>
                <a:ea typeface="Arial"/>
                <a:cs typeface="Arial"/>
                <a:sym typeface="Arial"/>
              </a:rPr>
              <a:t>の流れ</a:t>
            </a:r>
            <a:endParaRPr sz="3600" dirty="0">
              <a:solidFill>
                <a:schemeClr val="dk1"/>
              </a:solidFill>
              <a:latin typeface="Arial"/>
              <a:ea typeface="Arial"/>
              <a:cs typeface="Arial"/>
              <a:sym typeface="Arial"/>
            </a:endParaRPr>
          </a:p>
        </p:txBody>
      </p:sp>
      <p:sp>
        <p:nvSpPr>
          <p:cNvPr id="4" name="Shape 216"/>
          <p:cNvSpPr/>
          <p:nvPr/>
        </p:nvSpPr>
        <p:spPr>
          <a:xfrm rot="-5400000">
            <a:off x="3761943" y="-1023960"/>
            <a:ext cx="1620115" cy="9144000"/>
          </a:xfrm>
          <a:prstGeom prst="downArrow">
            <a:avLst>
              <a:gd name="adj1" fmla="val 50000"/>
              <a:gd name="adj2" fmla="val 50000"/>
            </a:avLst>
          </a:prstGeom>
          <a:solidFill>
            <a:schemeClr val="accent1"/>
          </a:solid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Shape 220"/>
          <p:cNvSpPr txBox="1"/>
          <p:nvPr/>
        </p:nvSpPr>
        <p:spPr>
          <a:xfrm rot="16200000">
            <a:off x="2255398" y="3064988"/>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chemeClr val="bg1">
                    <a:lumMod val="75000"/>
                  </a:schemeClr>
                </a:solidFill>
                <a:latin typeface="Arial"/>
                <a:ea typeface="Arial"/>
                <a:cs typeface="Arial"/>
                <a:sym typeface="Arial"/>
              </a:rPr>
              <a:t>改善策の提案</a:t>
            </a:r>
            <a:endParaRPr sz="3600" dirty="0">
              <a:solidFill>
                <a:schemeClr val="bg1">
                  <a:lumMod val="75000"/>
                </a:schemeClr>
              </a:solidFill>
              <a:latin typeface="Arial"/>
              <a:ea typeface="Arial"/>
              <a:cs typeface="Arial"/>
              <a:sym typeface="Arial"/>
            </a:endParaRPr>
          </a:p>
        </p:txBody>
      </p:sp>
      <p:sp>
        <p:nvSpPr>
          <p:cNvPr id="26" name="Shape 220"/>
          <p:cNvSpPr txBox="1"/>
          <p:nvPr/>
        </p:nvSpPr>
        <p:spPr>
          <a:xfrm rot="16200000">
            <a:off x="-1892778" y="2967574"/>
            <a:ext cx="5109061" cy="717621"/>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spAutoFit/>
          </a:bodyPr>
          <a:lstStyle/>
          <a:p>
            <a:pPr marL="0" marR="0" lvl="0" indent="0" algn="ctr" rtl="0">
              <a:spcBef>
                <a:spcPts val="0"/>
              </a:spcBef>
              <a:spcAft>
                <a:spcPts val="0"/>
              </a:spcAft>
              <a:buNone/>
            </a:pPr>
            <a:r>
              <a:rPr lang="ja-JP" altLang="en-US" sz="3200" dirty="0">
                <a:solidFill>
                  <a:schemeClr val="bg1">
                    <a:lumMod val="95000"/>
                  </a:schemeClr>
                </a:solidFill>
                <a:latin typeface="Arial"/>
                <a:ea typeface="Arial"/>
                <a:cs typeface="Arial"/>
                <a:sym typeface="Arial"/>
              </a:rPr>
              <a:t>市役所でのヒアリング</a:t>
            </a:r>
            <a:endParaRPr sz="3200" dirty="0">
              <a:solidFill>
                <a:schemeClr val="bg1">
                  <a:lumMod val="95000"/>
                </a:schemeClr>
              </a:solidFill>
              <a:latin typeface="Arial"/>
              <a:ea typeface="Arial"/>
              <a:cs typeface="Arial"/>
              <a:sym typeface="Arial"/>
            </a:endParaRPr>
          </a:p>
        </p:txBody>
      </p:sp>
      <p:sp>
        <p:nvSpPr>
          <p:cNvPr id="28" name="Shape 220"/>
          <p:cNvSpPr txBox="1"/>
          <p:nvPr/>
        </p:nvSpPr>
        <p:spPr>
          <a:xfrm rot="16200000">
            <a:off x="426038" y="2822503"/>
            <a:ext cx="5601503" cy="717621"/>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spAutoFit/>
          </a:bodyPr>
          <a:lstStyle/>
          <a:p>
            <a:pPr lvl="0" algn="ctr"/>
            <a:r>
              <a:rPr lang="ja-JP" altLang="en-US" sz="3200" b="1" dirty="0">
                <a:solidFill>
                  <a:srgbClr val="000000"/>
                </a:solidFill>
                <a:latin typeface="Arial"/>
                <a:ea typeface="Arial"/>
                <a:cs typeface="Arial"/>
                <a:sym typeface="Arial"/>
              </a:rPr>
              <a:t>アンケ</a:t>
            </a:r>
            <a:endParaRPr lang="en-US" altLang="ja-JP" sz="3200" b="1" dirty="0">
              <a:solidFill>
                <a:srgbClr val="000000"/>
              </a:solidFill>
              <a:latin typeface="Arial"/>
              <a:ea typeface="Arial"/>
              <a:cs typeface="Arial"/>
              <a:sym typeface="Arial"/>
            </a:endParaRPr>
          </a:p>
          <a:p>
            <a:pPr lvl="0" algn="ctr"/>
            <a:r>
              <a:rPr lang="en-US" altLang="ja-JP" sz="3200" b="1" dirty="0">
                <a:solidFill>
                  <a:srgbClr val="000000"/>
                </a:solidFill>
                <a:latin typeface="Arial"/>
                <a:ea typeface="Arial"/>
                <a:cs typeface="Arial"/>
                <a:sym typeface="Arial"/>
              </a:rPr>
              <a:t>I</a:t>
            </a:r>
          </a:p>
          <a:p>
            <a:pPr lvl="0" algn="ctr"/>
            <a:r>
              <a:rPr lang="ja-JP" altLang="en-US" sz="3200" b="1" dirty="0">
                <a:solidFill>
                  <a:srgbClr val="000000"/>
                </a:solidFill>
                <a:latin typeface="Arial"/>
                <a:ea typeface="Arial"/>
                <a:cs typeface="Arial"/>
                <a:sym typeface="Arial"/>
              </a:rPr>
              <a:t>トの実施</a:t>
            </a:r>
            <a:endParaRPr lang="en-US" altLang="ja-JP" sz="3200" b="1" dirty="0">
              <a:solidFill>
                <a:srgbClr val="000000"/>
              </a:solidFill>
              <a:latin typeface="Arial"/>
              <a:ea typeface="Arial"/>
              <a:cs typeface="Arial"/>
              <a:sym typeface="Arial"/>
            </a:endParaRPr>
          </a:p>
          <a:p>
            <a:pPr lvl="0" algn="ctr"/>
            <a:r>
              <a:rPr lang="ja-JP" altLang="en-US" sz="3200" b="1" dirty="0">
                <a:solidFill>
                  <a:srgbClr val="000000"/>
                </a:solidFill>
                <a:latin typeface="Arial"/>
                <a:ea typeface="Arial"/>
                <a:cs typeface="Arial"/>
                <a:sym typeface="Arial"/>
              </a:rPr>
              <a:t>・分析</a:t>
            </a:r>
            <a:endParaRPr lang="en-US" altLang="ja-JP" sz="3200" b="1" dirty="0">
              <a:solidFill>
                <a:srgbClr val="000000"/>
              </a:solidFill>
              <a:latin typeface="Arial"/>
              <a:ea typeface="Arial"/>
              <a:cs typeface="Arial"/>
              <a:sym typeface="Arial"/>
            </a:endParaRPr>
          </a:p>
        </p:txBody>
      </p:sp>
      <p:sp>
        <p:nvSpPr>
          <p:cNvPr id="36" name="Shape 220"/>
          <p:cNvSpPr txBox="1"/>
          <p:nvPr/>
        </p:nvSpPr>
        <p:spPr>
          <a:xfrm rot="16200000">
            <a:off x="-407014" y="3102784"/>
            <a:ext cx="4616618" cy="723231"/>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spAutoFit/>
          </a:bodyPr>
          <a:lstStyle/>
          <a:p>
            <a:pPr lvl="0" algn="ctr"/>
            <a:r>
              <a:rPr lang="ja-JP" altLang="en-US" sz="3200" dirty="0">
                <a:solidFill>
                  <a:schemeClr val="bg1">
                    <a:lumMod val="95000"/>
                  </a:schemeClr>
                </a:solidFill>
                <a:latin typeface="Arial"/>
                <a:ea typeface="Arial"/>
                <a:cs typeface="Arial"/>
                <a:sym typeface="Arial"/>
              </a:rPr>
              <a:t>市提供のデ</a:t>
            </a:r>
            <a:endParaRPr lang="en-US" altLang="ja-JP" sz="3200" dirty="0">
              <a:solidFill>
                <a:schemeClr val="bg1">
                  <a:lumMod val="95000"/>
                </a:schemeClr>
              </a:solidFill>
              <a:latin typeface="Arial"/>
              <a:ea typeface="Arial"/>
              <a:cs typeface="Arial"/>
              <a:sym typeface="Arial"/>
            </a:endParaRPr>
          </a:p>
          <a:p>
            <a:pPr lvl="0" algn="ctr"/>
            <a:r>
              <a:rPr lang="en-US" altLang="ja-JP" sz="3200" dirty="0">
                <a:solidFill>
                  <a:schemeClr val="bg1">
                    <a:lumMod val="95000"/>
                  </a:schemeClr>
                </a:solidFill>
                <a:latin typeface="Arial"/>
                <a:ea typeface="Arial"/>
                <a:cs typeface="Arial"/>
                <a:sym typeface="Arial"/>
              </a:rPr>
              <a:t>I</a:t>
            </a:r>
          </a:p>
          <a:p>
            <a:pPr marL="0" marR="0" lvl="0" indent="0" algn="ctr" rtl="0">
              <a:spcBef>
                <a:spcPts val="0"/>
              </a:spcBef>
              <a:spcAft>
                <a:spcPts val="0"/>
              </a:spcAft>
              <a:buNone/>
            </a:pPr>
            <a:r>
              <a:rPr lang="ja-JP" altLang="en-US" sz="3200" dirty="0">
                <a:solidFill>
                  <a:schemeClr val="bg1">
                    <a:lumMod val="95000"/>
                  </a:schemeClr>
                </a:solidFill>
                <a:latin typeface="Arial"/>
                <a:ea typeface="Arial"/>
                <a:cs typeface="Arial"/>
                <a:sym typeface="Arial"/>
              </a:rPr>
              <a:t>タ分析</a:t>
            </a:r>
            <a:endParaRPr lang="en-US" altLang="ja-JP" sz="3200" dirty="0">
              <a:solidFill>
                <a:schemeClr val="bg1">
                  <a:lumMod val="95000"/>
                </a:schemeClr>
              </a:solidFill>
              <a:latin typeface="Arial"/>
              <a:ea typeface="Arial"/>
              <a:cs typeface="Arial"/>
              <a:sym typeface="Arial"/>
            </a:endParaRPr>
          </a:p>
        </p:txBody>
      </p:sp>
      <p:sp>
        <p:nvSpPr>
          <p:cNvPr id="14" name="Shape 220"/>
          <p:cNvSpPr txBox="1"/>
          <p:nvPr/>
        </p:nvSpPr>
        <p:spPr>
          <a:xfrm rot="16200000">
            <a:off x="3539128" y="3060439"/>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chemeClr val="bg1">
                    <a:lumMod val="75000"/>
                  </a:schemeClr>
                </a:solidFill>
                <a:latin typeface="Arial"/>
                <a:ea typeface="Arial"/>
                <a:cs typeface="Arial"/>
                <a:sym typeface="Arial"/>
              </a:rPr>
              <a:t>実証実験</a:t>
            </a:r>
            <a:endParaRPr sz="3600" dirty="0">
              <a:solidFill>
                <a:schemeClr val="bg1">
                  <a:lumMod val="75000"/>
                </a:schemeClr>
              </a:solidFill>
              <a:latin typeface="Arial"/>
              <a:ea typeface="Arial"/>
              <a:cs typeface="Arial"/>
              <a:sym typeface="Arial"/>
            </a:endParaRPr>
          </a:p>
        </p:txBody>
      </p:sp>
      <p:sp>
        <p:nvSpPr>
          <p:cNvPr id="15" name="Shape 220"/>
          <p:cNvSpPr txBox="1"/>
          <p:nvPr/>
        </p:nvSpPr>
        <p:spPr>
          <a:xfrm rot="16200000">
            <a:off x="4651054" y="3095066"/>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chemeClr val="bg1">
                    <a:lumMod val="75000"/>
                  </a:schemeClr>
                </a:solidFill>
                <a:latin typeface="Arial"/>
                <a:ea typeface="Arial"/>
                <a:cs typeface="Arial"/>
                <a:sym typeface="Arial"/>
              </a:rPr>
              <a:t>分析</a:t>
            </a:r>
            <a:endParaRPr sz="3600" dirty="0">
              <a:solidFill>
                <a:schemeClr val="bg1">
                  <a:lumMod val="75000"/>
                </a:schemeClr>
              </a:solidFill>
              <a:latin typeface="Arial"/>
              <a:ea typeface="Arial"/>
              <a:cs typeface="Arial"/>
              <a:sym typeface="Arial"/>
            </a:endParaRPr>
          </a:p>
        </p:txBody>
      </p:sp>
      <p:sp>
        <p:nvSpPr>
          <p:cNvPr id="16" name="Shape 220"/>
          <p:cNvSpPr txBox="1"/>
          <p:nvPr/>
        </p:nvSpPr>
        <p:spPr>
          <a:xfrm rot="16200000">
            <a:off x="5653432" y="3095066"/>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chemeClr val="bg1">
                    <a:lumMod val="75000"/>
                  </a:schemeClr>
                </a:solidFill>
                <a:latin typeface="Arial"/>
                <a:ea typeface="Arial"/>
                <a:cs typeface="Arial"/>
                <a:sym typeface="Arial"/>
              </a:rPr>
              <a:t>最終提案</a:t>
            </a:r>
            <a:endParaRPr sz="3600" dirty="0">
              <a:solidFill>
                <a:schemeClr val="bg1">
                  <a:lumMod val="75000"/>
                </a:schemeClr>
              </a:solidFill>
              <a:latin typeface="Arial"/>
              <a:ea typeface="Arial"/>
              <a:cs typeface="Arial"/>
              <a:sym typeface="Arial"/>
            </a:endParaRPr>
          </a:p>
        </p:txBody>
      </p:sp>
      <p:sp>
        <p:nvSpPr>
          <p:cNvPr id="6" name="正方形/長方形 5"/>
          <p:cNvSpPr/>
          <p:nvPr/>
        </p:nvSpPr>
        <p:spPr>
          <a:xfrm>
            <a:off x="204552" y="5912491"/>
            <a:ext cx="914400" cy="8390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4/19</a:t>
            </a:r>
          </a:p>
          <a:p>
            <a:pPr algn="ctr"/>
            <a:r>
              <a:rPr kumimoji="1" lang="en-US" altLang="ja-JP" dirty="0"/>
              <a:t>4/24</a:t>
            </a:r>
          </a:p>
          <a:p>
            <a:pPr algn="ctr"/>
            <a:r>
              <a:rPr kumimoji="1" lang="en-US" altLang="ja-JP" dirty="0"/>
              <a:t>5/10</a:t>
            </a:r>
            <a:endParaRPr kumimoji="1" lang="ja-JP" altLang="en-US" dirty="0"/>
          </a:p>
        </p:txBody>
      </p:sp>
      <p:sp>
        <p:nvSpPr>
          <p:cNvPr id="17" name="正方形/長方形 16"/>
          <p:cNvSpPr/>
          <p:nvPr/>
        </p:nvSpPr>
        <p:spPr>
          <a:xfrm>
            <a:off x="2778215" y="5981880"/>
            <a:ext cx="914400" cy="8390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5/15</a:t>
            </a:r>
          </a:p>
          <a:p>
            <a:pPr algn="ctr"/>
            <a:r>
              <a:rPr kumimoji="1" lang="ja-JP" altLang="en-US" dirty="0"/>
              <a:t>～</a:t>
            </a:r>
            <a:endParaRPr kumimoji="1" lang="en-US" altLang="ja-JP" dirty="0"/>
          </a:p>
          <a:p>
            <a:pPr algn="ctr"/>
            <a:r>
              <a:rPr kumimoji="1" lang="en-US" altLang="ja-JP" dirty="0"/>
              <a:t>5/17</a:t>
            </a:r>
            <a:endParaRPr kumimoji="1" lang="ja-JP" altLang="en-US" dirty="0"/>
          </a:p>
        </p:txBody>
      </p:sp>
      <p:sp>
        <p:nvSpPr>
          <p:cNvPr id="7" name="角丸四角形 6"/>
          <p:cNvSpPr/>
          <p:nvPr/>
        </p:nvSpPr>
        <p:spPr>
          <a:xfrm>
            <a:off x="4061281" y="362812"/>
            <a:ext cx="1880563" cy="732727"/>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solidFill>
                  <a:srgbClr val="FF0000"/>
                </a:solidFill>
              </a:rPr>
              <a:t>中間発表</a:t>
            </a:r>
          </a:p>
        </p:txBody>
      </p:sp>
      <p:cxnSp>
        <p:nvCxnSpPr>
          <p:cNvPr id="9" name="直線矢印コネクタ 8"/>
          <p:cNvCxnSpPr>
            <a:stCxn id="7" idx="2"/>
          </p:cNvCxnSpPr>
          <p:nvPr/>
        </p:nvCxnSpPr>
        <p:spPr>
          <a:xfrm>
            <a:off x="5001563" y="1095539"/>
            <a:ext cx="0" cy="19323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星 5 4"/>
          <p:cNvSpPr/>
          <p:nvPr/>
        </p:nvSpPr>
        <p:spPr>
          <a:xfrm>
            <a:off x="2834286" y="28419"/>
            <a:ext cx="785005" cy="62701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日付プレースホルダー 7"/>
          <p:cNvSpPr>
            <a:spLocks noGrp="1"/>
          </p:cNvSpPr>
          <p:nvPr>
            <p:ph type="dt" sz="half" idx="10"/>
          </p:nvPr>
        </p:nvSpPr>
        <p:spPr/>
        <p:txBody>
          <a:bodyPr/>
          <a:lstStyle/>
          <a:p>
            <a:fld id="{DD85DABF-FD15-4D73-8ADA-7C54171695A6}" type="datetime1">
              <a:rPr lang="ja-JP" altLang="en-US" smtClean="0"/>
              <a:t>2019/6/27</a:t>
            </a:fld>
            <a:endParaRPr lang="en-US" dirty="0"/>
          </a:p>
        </p:txBody>
      </p:sp>
      <p:grpSp>
        <p:nvGrpSpPr>
          <p:cNvPr id="18" name="グループ化 17"/>
          <p:cNvGrpSpPr/>
          <p:nvPr/>
        </p:nvGrpSpPr>
        <p:grpSpPr>
          <a:xfrm>
            <a:off x="7139246" y="269930"/>
            <a:ext cx="1880563" cy="2665060"/>
            <a:chOff x="7139246" y="269930"/>
            <a:chExt cx="1880563" cy="2665060"/>
          </a:xfrm>
        </p:grpSpPr>
        <p:sp>
          <p:nvSpPr>
            <p:cNvPr id="19" name="角丸四角形 18"/>
            <p:cNvSpPr/>
            <p:nvPr/>
          </p:nvSpPr>
          <p:spPr>
            <a:xfrm>
              <a:off x="7139246" y="269930"/>
              <a:ext cx="1880563" cy="732727"/>
            </a:xfrm>
            <a:prstGeom prst="roundRect">
              <a:avLst/>
            </a:prstGeom>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solidFill>
                    <a:srgbClr val="FF0000"/>
                  </a:solidFill>
                </a:rPr>
                <a:t>最終発表</a:t>
              </a:r>
            </a:p>
          </p:txBody>
        </p:sp>
        <p:cxnSp>
          <p:nvCxnSpPr>
            <p:cNvPr id="20" name="直線矢印コネクタ 19"/>
            <p:cNvCxnSpPr/>
            <p:nvPr/>
          </p:nvCxnSpPr>
          <p:spPr>
            <a:xfrm>
              <a:off x="8686800" y="1002657"/>
              <a:ext cx="0" cy="1932333"/>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4087456"/>
      </p:ext>
    </p:extLst>
  </p:cSld>
  <p:clrMapOvr>
    <a:masterClrMapping/>
  </p:clrMapOvr>
  <p:transition spd="med">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学生への</a:t>
            </a:r>
            <a:r>
              <a:rPr lang="en-US" altLang="ja-JP" dirty="0"/>
              <a:t/>
            </a:r>
            <a:br>
              <a:rPr lang="en-US" altLang="ja-JP" dirty="0"/>
            </a:br>
            <a:r>
              <a:rPr lang="ja-JP" altLang="en-US" dirty="0"/>
              <a:t>アンケート調査</a:t>
            </a:r>
            <a:endParaRPr kumimoji="1" lang="ja-JP" altLang="en-US" dirty="0"/>
          </a:p>
        </p:txBody>
      </p:sp>
      <p:sp>
        <p:nvSpPr>
          <p:cNvPr id="4" name="日付プレースホルダー 3"/>
          <p:cNvSpPr>
            <a:spLocks noGrp="1"/>
          </p:cNvSpPr>
          <p:nvPr>
            <p:ph type="dt" sz="half" idx="10"/>
          </p:nvPr>
        </p:nvSpPr>
        <p:spPr/>
        <p:txBody>
          <a:bodyPr/>
          <a:lstStyle/>
          <a:p>
            <a:fld id="{750C67ED-3E69-4A3C-9DDE-5EAF612B7076}" type="datetime1">
              <a:rPr lang="ja-JP" altLang="en-US" smtClean="0"/>
              <a:t>2019/6/27</a:t>
            </a:fld>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938360862"/>
      </p:ext>
    </p:extLst>
  </p:cSld>
  <p:clrMapOvr>
    <a:masterClrMapping/>
  </p:clrMapOvr>
  <p:transition spd="med">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調査概要</a:t>
            </a:r>
          </a:p>
        </p:txBody>
      </p:sp>
      <p:sp>
        <p:nvSpPr>
          <p:cNvPr id="6" name="コンテンツ プレースホルダー 5"/>
          <p:cNvSpPr>
            <a:spLocks noGrp="1"/>
          </p:cNvSpPr>
          <p:nvPr>
            <p:ph idx="1"/>
          </p:nvPr>
        </p:nvSpPr>
        <p:spPr>
          <a:xfrm>
            <a:off x="250168" y="1664900"/>
            <a:ext cx="8761487" cy="5301385"/>
          </a:xfrm>
        </p:spPr>
        <p:txBody>
          <a:bodyPr/>
          <a:lstStyle/>
          <a:p>
            <a:r>
              <a:rPr lang="ja-JP" altLang="en-US" sz="2400" dirty="0"/>
              <a:t>○目的→学生による道路の問題発見・報告の現状把握</a:t>
            </a:r>
            <a:endParaRPr lang="en-US" altLang="ja-JP" sz="2400" dirty="0"/>
          </a:p>
          <a:p>
            <a:r>
              <a:rPr lang="ja-JP" altLang="en-US" sz="2400" dirty="0"/>
              <a:t>　　　　学生にとってより報告しやすい方法の調査</a:t>
            </a:r>
            <a:endParaRPr lang="en-US" altLang="ja-JP" sz="2400" dirty="0"/>
          </a:p>
          <a:p>
            <a:endParaRPr lang="en-US" altLang="ja-JP" sz="2400" dirty="0"/>
          </a:p>
          <a:p>
            <a:r>
              <a:rPr lang="ja-JP" altLang="en-US" sz="2400" dirty="0"/>
              <a:t>○調査方法→質問紙、</a:t>
            </a:r>
            <a:r>
              <a:rPr lang="en-US" altLang="ja-JP" sz="2400" dirty="0"/>
              <a:t>Google Form</a:t>
            </a:r>
            <a:r>
              <a:rPr lang="ja-JP" altLang="en-US" sz="2400" dirty="0"/>
              <a:t>を用いた</a:t>
            </a:r>
            <a:r>
              <a:rPr lang="ja-JP" altLang="en-US" sz="2400" u="sng" dirty="0"/>
              <a:t>アンケート</a:t>
            </a:r>
            <a:endParaRPr lang="en-US" altLang="ja-JP" sz="2400" u="sng" dirty="0"/>
          </a:p>
          <a:p>
            <a:endParaRPr lang="en-US" altLang="ja-JP" sz="2400" dirty="0"/>
          </a:p>
          <a:p>
            <a:r>
              <a:rPr lang="ja-JP" altLang="en-US" sz="2400" dirty="0"/>
              <a:t>○期間→</a:t>
            </a:r>
            <a:r>
              <a:rPr lang="en-US" altLang="ja-JP" sz="2400" dirty="0"/>
              <a:t>5</a:t>
            </a:r>
            <a:r>
              <a:rPr lang="ja-JP" altLang="en-US" sz="2400" dirty="0"/>
              <a:t>月</a:t>
            </a:r>
            <a:r>
              <a:rPr lang="en-US" altLang="ja-JP" sz="2400" dirty="0"/>
              <a:t>15</a:t>
            </a:r>
            <a:r>
              <a:rPr lang="ja-JP" altLang="en-US" sz="2400" dirty="0"/>
              <a:t>日～</a:t>
            </a:r>
            <a:r>
              <a:rPr lang="en-US" altLang="ja-JP" sz="2400" dirty="0"/>
              <a:t>5</a:t>
            </a:r>
            <a:r>
              <a:rPr lang="ja-JP" altLang="en-US" sz="2400" dirty="0"/>
              <a:t>月</a:t>
            </a:r>
            <a:r>
              <a:rPr lang="en-US" altLang="ja-JP" sz="2400" dirty="0"/>
              <a:t>17</a:t>
            </a:r>
            <a:r>
              <a:rPr lang="ja-JP" altLang="en-US" sz="2400" dirty="0"/>
              <a:t>日</a:t>
            </a:r>
            <a:endParaRPr lang="en-US" altLang="ja-JP" sz="2400" dirty="0"/>
          </a:p>
          <a:p>
            <a:endParaRPr lang="en-US" altLang="ja-JP" sz="2400" dirty="0"/>
          </a:p>
          <a:p>
            <a:r>
              <a:rPr lang="ja-JP" altLang="en-US" sz="2400" dirty="0"/>
              <a:t>○回答者数→大学生・大学院生</a:t>
            </a:r>
            <a:r>
              <a:rPr lang="en-US" altLang="ja-JP" sz="2400" dirty="0"/>
              <a:t>369</a:t>
            </a:r>
            <a:r>
              <a:rPr lang="ja-JP" altLang="en-US" sz="2400" dirty="0"/>
              <a:t>人</a:t>
            </a:r>
            <a:br>
              <a:rPr lang="ja-JP" altLang="en-US" sz="2400" dirty="0"/>
            </a:br>
            <a:r>
              <a:rPr lang="ja-JP" altLang="en-US" sz="2400" dirty="0"/>
              <a:t>　　　　　（</a:t>
            </a:r>
            <a:r>
              <a:rPr lang="en-US" altLang="ja-JP" sz="2400" dirty="0"/>
              <a:t>5</a:t>
            </a:r>
            <a:r>
              <a:rPr lang="ja-JP" altLang="en-US" sz="2400" dirty="0"/>
              <a:t>月</a:t>
            </a:r>
            <a:r>
              <a:rPr lang="en-US" altLang="ja-JP" sz="2400" dirty="0"/>
              <a:t>17</a:t>
            </a:r>
            <a:r>
              <a:rPr lang="ja-JP" altLang="en-US" sz="2400" dirty="0"/>
              <a:t>日</a:t>
            </a:r>
            <a:r>
              <a:rPr lang="en-US" altLang="ja-JP" sz="2400" dirty="0"/>
              <a:t>14</a:t>
            </a:r>
            <a:r>
              <a:rPr lang="ja-JP" altLang="en-US" sz="2400" dirty="0"/>
              <a:t>時時点）</a:t>
            </a:r>
          </a:p>
        </p:txBody>
      </p:sp>
      <p:pic>
        <p:nvPicPr>
          <p:cNvPr id="4" name="図 3"/>
          <p:cNvPicPr>
            <a:picLocks noChangeAspect="1"/>
          </p:cNvPicPr>
          <p:nvPr/>
        </p:nvPicPr>
        <p:blipFill rotWithShape="1">
          <a:blip r:embed="rId2"/>
          <a:srcRect l="18780" t="7009" r="12642" b="8009"/>
          <a:stretch/>
        </p:blipFill>
        <p:spPr>
          <a:xfrm>
            <a:off x="5658930" y="3934962"/>
            <a:ext cx="3387229" cy="2361097"/>
          </a:xfrm>
          <a:prstGeom prst="rect">
            <a:avLst/>
          </a:prstGeom>
        </p:spPr>
      </p:pic>
      <p:sp>
        <p:nvSpPr>
          <p:cNvPr id="3" name="日付プレースホルダー 2"/>
          <p:cNvSpPr>
            <a:spLocks noGrp="1"/>
          </p:cNvSpPr>
          <p:nvPr>
            <p:ph type="dt" sz="half" idx="10"/>
          </p:nvPr>
        </p:nvSpPr>
        <p:spPr/>
        <p:txBody>
          <a:bodyPr/>
          <a:lstStyle/>
          <a:p>
            <a:fld id="{FC985673-FC78-4F76-BBB1-8E2EC31945FF}" type="datetime1">
              <a:rPr lang="ja-JP" altLang="en-US" smtClean="0"/>
              <a:t>2019/6/27</a:t>
            </a:fld>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245355177"/>
      </p:ext>
    </p:extLst>
  </p:cSld>
  <p:clrMapOvr>
    <a:masterClrMapping/>
  </p:clrMapOvr>
  <p:transition spd="med">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調査概要</a:t>
            </a:r>
          </a:p>
        </p:txBody>
      </p:sp>
      <p:sp>
        <p:nvSpPr>
          <p:cNvPr id="6" name="コンテンツ プレースホルダー 5"/>
          <p:cNvSpPr>
            <a:spLocks noGrp="1"/>
          </p:cNvSpPr>
          <p:nvPr>
            <p:ph idx="1"/>
          </p:nvPr>
        </p:nvSpPr>
        <p:spPr>
          <a:xfrm>
            <a:off x="214118" y="1722123"/>
            <a:ext cx="8761487" cy="4577079"/>
          </a:xfrm>
        </p:spPr>
        <p:txBody>
          <a:bodyPr/>
          <a:lstStyle/>
          <a:p>
            <a:r>
              <a:rPr lang="ja-JP" altLang="en-US" sz="2400" dirty="0"/>
              <a:t>○質問項目</a:t>
            </a:r>
            <a:endParaRPr lang="en-US" altLang="ja-JP" sz="2400" dirty="0"/>
          </a:p>
          <a:p>
            <a:r>
              <a:rPr lang="ja-JP" altLang="en-US" b="0" dirty="0"/>
              <a:t>　　　　　　　　　・居住エリア、行動エリア、利用交通手段</a:t>
            </a:r>
            <a:endParaRPr lang="en-US" altLang="ja-JP" b="0" dirty="0"/>
          </a:p>
          <a:p>
            <a:r>
              <a:rPr lang="ja-JP" altLang="en-US" b="0" dirty="0"/>
              <a:t>　　　　　　　　　・道路破損発見経験の有無、頻度、発見エリア</a:t>
            </a:r>
          </a:p>
          <a:p>
            <a:r>
              <a:rPr lang="ja-JP" altLang="en-US" b="0" dirty="0"/>
              <a:t>　　　　　　　　　・問題報告経験の有無、理由、報告手段 </a:t>
            </a:r>
            <a:endParaRPr lang="en-US" altLang="ja-JP" b="0" dirty="0"/>
          </a:p>
          <a:p>
            <a:r>
              <a:rPr lang="ja-JP" altLang="en-US" b="0" dirty="0"/>
              <a:t>　　　　　　　　　・区会への所属の有無</a:t>
            </a:r>
            <a:endParaRPr lang="en-US" altLang="ja-JP" b="0" dirty="0"/>
          </a:p>
          <a:p>
            <a:endParaRPr lang="en-US" altLang="ja-JP" b="0" dirty="0"/>
          </a:p>
          <a:p>
            <a:r>
              <a:rPr lang="ja-JP" altLang="en-US" b="0" dirty="0"/>
              <a:t>　　　　　　　　　・個人的意義・公共的意義を訴えるメッセージの評価</a:t>
            </a:r>
            <a:endParaRPr lang="en-US" altLang="ja-JP" b="0" dirty="0"/>
          </a:p>
          <a:p>
            <a:r>
              <a:rPr lang="ja-JP" altLang="en-US" b="0" dirty="0"/>
              <a:t>　　　　　　　　　・現在利用している</a:t>
            </a:r>
            <a:r>
              <a:rPr lang="en-US" altLang="ja-JP" b="0" dirty="0"/>
              <a:t>SNS</a:t>
            </a:r>
            <a:r>
              <a:rPr lang="ja-JP" altLang="en-US" b="0" dirty="0"/>
              <a:t>　</a:t>
            </a:r>
            <a:endParaRPr lang="en-US" altLang="ja-JP" b="0" dirty="0"/>
          </a:p>
          <a:p>
            <a:r>
              <a:rPr lang="ja-JP" altLang="en-US" b="0" dirty="0"/>
              <a:t>　　　　　　　　　・最も利用頻度が高い</a:t>
            </a:r>
            <a:r>
              <a:rPr lang="en-US" altLang="ja-JP" b="0" dirty="0"/>
              <a:t>SNS</a:t>
            </a:r>
            <a:r>
              <a:rPr lang="ja-JP" altLang="en-US" b="0" dirty="0"/>
              <a:t>　</a:t>
            </a:r>
            <a:endParaRPr lang="en-US" altLang="ja-JP" b="0" dirty="0"/>
          </a:p>
          <a:p>
            <a:r>
              <a:rPr lang="ja-JP" altLang="en-US" b="0" dirty="0"/>
              <a:t>　　　　　　　　　・ツールと報告の関係性</a:t>
            </a:r>
          </a:p>
          <a:p>
            <a:endParaRPr lang="en-US" altLang="ja-JP" sz="2400" dirty="0"/>
          </a:p>
          <a:p>
            <a:endParaRPr lang="en-US" altLang="ja-JP" sz="2400" dirty="0"/>
          </a:p>
        </p:txBody>
      </p:sp>
      <p:sp>
        <p:nvSpPr>
          <p:cNvPr id="3" name="正方形/長方形 2"/>
          <p:cNvSpPr/>
          <p:nvPr/>
        </p:nvSpPr>
        <p:spPr>
          <a:xfrm>
            <a:off x="480816" y="2191386"/>
            <a:ext cx="1625600" cy="5715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実態調査</a:t>
            </a:r>
          </a:p>
        </p:txBody>
      </p:sp>
      <p:sp>
        <p:nvSpPr>
          <p:cNvPr id="7" name="正方形/長方形 6"/>
          <p:cNvSpPr/>
          <p:nvPr/>
        </p:nvSpPr>
        <p:spPr>
          <a:xfrm>
            <a:off x="480816" y="4368800"/>
            <a:ext cx="1625600" cy="9906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学生への</a:t>
            </a:r>
            <a:endParaRPr lang="en-US" altLang="ja-JP" sz="2800" dirty="0">
              <a:solidFill>
                <a:sysClr val="windowText" lastClr="000000"/>
              </a:solidFill>
              <a:latin typeface="Century Gothic" panose="020F0302020204030204"/>
              <a:ea typeface="メイリオ" panose="020B0604030504040204" pitchFamily="50" charset="-128"/>
            </a:endParaRPr>
          </a:p>
          <a:p>
            <a:pPr algn="ctr" defTabSz="457200"/>
            <a:r>
              <a:rPr lang="ja-JP" altLang="en-US" sz="2800" dirty="0">
                <a:solidFill>
                  <a:sysClr val="windowText" lastClr="000000"/>
                </a:solidFill>
                <a:latin typeface="Century Gothic" panose="020F0302020204030204"/>
                <a:ea typeface="メイリオ" panose="020B0604030504040204" pitchFamily="50" charset="-128"/>
              </a:rPr>
              <a:t>動機付け</a:t>
            </a:r>
          </a:p>
        </p:txBody>
      </p:sp>
      <p:sp>
        <p:nvSpPr>
          <p:cNvPr id="5" name="正方形/長方形 4"/>
          <p:cNvSpPr/>
          <p:nvPr/>
        </p:nvSpPr>
        <p:spPr>
          <a:xfrm>
            <a:off x="480816" y="2191386"/>
            <a:ext cx="8307584" cy="184721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entury Gothic" panose="020F0302020204030204"/>
              <a:ea typeface="メイリオ" panose="020B0604030504040204" pitchFamily="50" charset="-128"/>
            </a:endParaRPr>
          </a:p>
        </p:txBody>
      </p:sp>
      <p:sp>
        <p:nvSpPr>
          <p:cNvPr id="8" name="正方形/長方形 7"/>
          <p:cNvSpPr/>
          <p:nvPr/>
        </p:nvSpPr>
        <p:spPr>
          <a:xfrm>
            <a:off x="480816" y="4363086"/>
            <a:ext cx="8307584" cy="184721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entury Gothic" panose="020F0302020204030204"/>
              <a:ea typeface="メイリオ" panose="020B0604030504040204" pitchFamily="50" charset="-128"/>
            </a:endParaRPr>
          </a:p>
        </p:txBody>
      </p:sp>
      <p:sp>
        <p:nvSpPr>
          <p:cNvPr id="4" name="日付プレースホルダー 3"/>
          <p:cNvSpPr>
            <a:spLocks noGrp="1"/>
          </p:cNvSpPr>
          <p:nvPr>
            <p:ph type="dt" sz="half" idx="10"/>
          </p:nvPr>
        </p:nvSpPr>
        <p:spPr/>
        <p:txBody>
          <a:bodyPr/>
          <a:lstStyle/>
          <a:p>
            <a:fld id="{7F2A305A-58F2-4DEC-A507-6290F9772141}" type="datetime1">
              <a:rPr lang="ja-JP" altLang="en-US" smtClean="0"/>
              <a:t>2019/6/27</a:t>
            </a:fld>
            <a:endParaRPr lang="en-US" dirty="0"/>
          </a:p>
        </p:txBody>
      </p:sp>
      <p:sp>
        <p:nvSpPr>
          <p:cNvPr id="9" name="スライド番号プレースホルダー 8"/>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129634750"/>
      </p:ext>
    </p:extLst>
  </p:cSld>
  <p:clrMapOvr>
    <a:masterClrMapping/>
  </p:clrMapOvr>
  <p:transition spd="med">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アンケート結果</a:t>
            </a:r>
          </a:p>
        </p:txBody>
      </p:sp>
      <p:sp>
        <p:nvSpPr>
          <p:cNvPr id="4" name="日付プレースホルダー 3"/>
          <p:cNvSpPr>
            <a:spLocks noGrp="1"/>
          </p:cNvSpPr>
          <p:nvPr>
            <p:ph type="dt" sz="half" idx="10"/>
          </p:nvPr>
        </p:nvSpPr>
        <p:spPr/>
        <p:txBody>
          <a:bodyPr/>
          <a:lstStyle/>
          <a:p>
            <a:fld id="{5FD68749-B3AB-494E-984A-75B8FEB3DFBA}" type="datetime1">
              <a:rPr lang="ja-JP" altLang="en-US" smtClean="0"/>
              <a:t>2019/6/27</a:t>
            </a:fld>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861864231"/>
      </p:ext>
    </p:extLst>
  </p:cSld>
  <p:clrMapOvr>
    <a:masterClrMapping/>
  </p:clrMapOvr>
  <p:transition spd="med">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48343" y="5303520"/>
            <a:ext cx="8490857" cy="670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グラフ 1"/>
          <p:cNvGraphicFramePr/>
          <p:nvPr>
            <p:extLst>
              <p:ext uri="{D42A27DB-BD31-4B8C-83A1-F6EECF244321}">
                <p14:modId xmlns:p14="http://schemas.microsoft.com/office/powerpoint/2010/main" val="3325023889"/>
              </p:ext>
            </p:extLst>
          </p:nvPr>
        </p:nvGraphicFramePr>
        <p:xfrm>
          <a:off x="0" y="239674"/>
          <a:ext cx="9144000" cy="6434052"/>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4019106" y="3962560"/>
            <a:ext cx="890946" cy="369332"/>
          </a:xfrm>
          <a:prstGeom prst="rect">
            <a:avLst/>
          </a:prstGeom>
          <a:noFill/>
        </p:spPr>
        <p:txBody>
          <a:bodyPr wrap="square" rtlCol="0">
            <a:spAutoFit/>
          </a:bodyPr>
          <a:lstStyle/>
          <a:p>
            <a:pPr defTabSz="457200"/>
            <a:r>
              <a:rPr kumimoji="0" lang="en-US" altLang="ja-JP" dirty="0">
                <a:solidFill>
                  <a:prstClr val="black"/>
                </a:solidFill>
                <a:latin typeface="Century Gothic" panose="020F0302020204030204"/>
                <a:ea typeface="メイリオ" panose="020B0604030504040204" pitchFamily="50" charset="-128"/>
              </a:rPr>
              <a:t>N=369</a:t>
            </a:r>
          </a:p>
        </p:txBody>
      </p:sp>
      <p:sp>
        <p:nvSpPr>
          <p:cNvPr id="5" name="正方形/長方形 4"/>
          <p:cNvSpPr/>
          <p:nvPr/>
        </p:nvSpPr>
        <p:spPr>
          <a:xfrm>
            <a:off x="7151777" y="344178"/>
            <a:ext cx="1625600" cy="5715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実態調査</a:t>
            </a:r>
          </a:p>
        </p:txBody>
      </p:sp>
      <p:sp>
        <p:nvSpPr>
          <p:cNvPr id="6" name="日付プレースホルダー 5"/>
          <p:cNvSpPr>
            <a:spLocks noGrp="1"/>
          </p:cNvSpPr>
          <p:nvPr>
            <p:ph type="dt" sz="half" idx="10"/>
          </p:nvPr>
        </p:nvSpPr>
        <p:spPr/>
        <p:txBody>
          <a:bodyPr/>
          <a:lstStyle/>
          <a:p>
            <a:fld id="{DC01B6B1-C791-4C62-88D2-956BC53B651F}" type="datetime1">
              <a:rPr lang="ja-JP" altLang="en-US" smtClean="0"/>
              <a:t>2019/6/27</a:t>
            </a:fld>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287714393"/>
      </p:ext>
    </p:extLst>
  </p:cSld>
  <p:clrMapOvr>
    <a:masterClrMapping/>
  </p:clrMapOvr>
  <p:transition spd="med">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3774" y="2615737"/>
            <a:ext cx="7543800" cy="1054516"/>
          </a:xfrm>
        </p:spPr>
        <p:txBody>
          <a:bodyPr>
            <a:normAutofit/>
          </a:bodyPr>
          <a:lstStyle/>
          <a:p>
            <a:pPr algn="ctr"/>
            <a:r>
              <a:rPr lang="ja-JP" altLang="en-US" sz="7200" dirty="0"/>
              <a:t>しかし、、、</a:t>
            </a:r>
          </a:p>
        </p:txBody>
      </p:sp>
      <p:sp>
        <p:nvSpPr>
          <p:cNvPr id="3" name="日付プレースホルダー 2"/>
          <p:cNvSpPr>
            <a:spLocks noGrp="1"/>
          </p:cNvSpPr>
          <p:nvPr>
            <p:ph type="dt" sz="half" idx="10"/>
          </p:nvPr>
        </p:nvSpPr>
        <p:spPr/>
        <p:txBody>
          <a:bodyPr/>
          <a:lstStyle/>
          <a:p>
            <a:fld id="{8080BDD4-99DA-454D-B72E-7063FC240B1D}" type="datetime1">
              <a:rPr lang="ja-JP" altLang="en-US" smtClean="0"/>
              <a:t>2019/6/27</a:t>
            </a:fld>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643844057"/>
      </p:ext>
    </p:extLst>
  </p:cSld>
  <p:clrMapOvr>
    <a:masterClrMapping/>
  </p:clrMapOvr>
  <p:transition spd="med">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4032699954"/>
              </p:ext>
            </p:extLst>
          </p:nvPr>
        </p:nvGraphicFramePr>
        <p:xfrm>
          <a:off x="0" y="-6263"/>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4354385" y="4070626"/>
            <a:ext cx="890946" cy="369332"/>
          </a:xfrm>
          <a:prstGeom prst="rect">
            <a:avLst/>
          </a:prstGeom>
          <a:noFill/>
        </p:spPr>
        <p:txBody>
          <a:bodyPr wrap="square" rtlCol="0">
            <a:spAutoFit/>
          </a:bodyPr>
          <a:lstStyle/>
          <a:p>
            <a:pPr defTabSz="457200"/>
            <a:r>
              <a:rPr kumimoji="0" lang="en-US" altLang="ja-JP" dirty="0">
                <a:solidFill>
                  <a:prstClr val="black"/>
                </a:solidFill>
                <a:latin typeface="Century Gothic" panose="020F0302020204030204"/>
                <a:ea typeface="メイリオ" panose="020B0604030504040204" pitchFamily="50" charset="-128"/>
              </a:rPr>
              <a:t>N=263</a:t>
            </a:r>
          </a:p>
        </p:txBody>
      </p:sp>
      <p:sp>
        <p:nvSpPr>
          <p:cNvPr id="5" name="正方形/長方形 4"/>
          <p:cNvSpPr/>
          <p:nvPr/>
        </p:nvSpPr>
        <p:spPr>
          <a:xfrm>
            <a:off x="7151777" y="344178"/>
            <a:ext cx="1625600" cy="5715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実態調査</a:t>
            </a:r>
          </a:p>
        </p:txBody>
      </p:sp>
      <p:sp>
        <p:nvSpPr>
          <p:cNvPr id="4" name="日付プレースホルダー 3"/>
          <p:cNvSpPr>
            <a:spLocks noGrp="1"/>
          </p:cNvSpPr>
          <p:nvPr>
            <p:ph type="dt" sz="half" idx="10"/>
          </p:nvPr>
        </p:nvSpPr>
        <p:spPr/>
        <p:txBody>
          <a:bodyPr/>
          <a:lstStyle/>
          <a:p>
            <a:fld id="{51AC9259-5FD2-4A7C-84D8-8A8801B2A302}" type="datetime1">
              <a:rPr lang="ja-JP" altLang="en-US" smtClean="0"/>
              <a:t>2019/6/27</a:t>
            </a:fld>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190896241"/>
      </p:ext>
    </p:extLst>
  </p:cSld>
  <p:clrMapOvr>
    <a:masterClrMapping/>
  </p:clrMapOvr>
  <p:transition spd="med">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7151777" y="344178"/>
            <a:ext cx="1625600" cy="571500"/>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実態調査</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084380093"/>
              </p:ext>
            </p:extLst>
          </p:nvPr>
        </p:nvGraphicFramePr>
        <p:xfrm>
          <a:off x="66451" y="1159180"/>
          <a:ext cx="9003323" cy="6020051"/>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1074990" y="2893604"/>
            <a:ext cx="628018" cy="553998"/>
          </a:xfrm>
          <a:prstGeom prst="rect">
            <a:avLst/>
          </a:prstGeom>
          <a:noFill/>
        </p:spPr>
        <p:txBody>
          <a:bodyPr wrap="square" rtlCol="0">
            <a:spAutoFit/>
          </a:bodyPr>
          <a:lstStyle/>
          <a:p>
            <a:pPr defTabSz="457200"/>
            <a:r>
              <a:rPr kumimoji="0" lang="en-US" altLang="ja-JP" sz="3000" dirty="0">
                <a:solidFill>
                  <a:prstClr val="black"/>
                </a:solidFill>
                <a:latin typeface="Century Gothic" panose="020F0302020204030204"/>
                <a:ea typeface="メイリオ" panose="020B0604030504040204" pitchFamily="50" charset="-128"/>
              </a:rPr>
              <a:t>27</a:t>
            </a:r>
            <a:endParaRPr kumimoji="0" lang="ja-JP" altLang="en-US" sz="3000" dirty="0">
              <a:solidFill>
                <a:prstClr val="black"/>
              </a:solidFill>
              <a:latin typeface="Century Gothic" panose="020F0302020204030204"/>
              <a:ea typeface="メイリオ" panose="020B0604030504040204" pitchFamily="50" charset="-128"/>
            </a:endParaRPr>
          </a:p>
        </p:txBody>
      </p:sp>
      <p:sp>
        <p:nvSpPr>
          <p:cNvPr id="7" name="テキスト ボックス 6"/>
          <p:cNvSpPr txBox="1"/>
          <p:nvPr/>
        </p:nvSpPr>
        <p:spPr>
          <a:xfrm>
            <a:off x="1703008" y="2928440"/>
            <a:ext cx="707208" cy="553998"/>
          </a:xfrm>
          <a:prstGeom prst="rect">
            <a:avLst/>
          </a:prstGeom>
          <a:noFill/>
        </p:spPr>
        <p:txBody>
          <a:bodyPr wrap="square" rtlCol="0">
            <a:spAutoFit/>
          </a:bodyPr>
          <a:lstStyle/>
          <a:p>
            <a:pPr defTabSz="457200"/>
            <a:r>
              <a:rPr kumimoji="0" lang="en-US" altLang="ja-JP" sz="3000" dirty="0">
                <a:solidFill>
                  <a:prstClr val="black"/>
                </a:solidFill>
                <a:latin typeface="Century Gothic" panose="020F0302020204030204"/>
                <a:ea typeface="メイリオ" panose="020B0604030504040204" pitchFamily="50" charset="-128"/>
              </a:rPr>
              <a:t>26</a:t>
            </a:r>
            <a:endParaRPr kumimoji="0" lang="ja-JP" altLang="en-US" sz="3000" dirty="0">
              <a:solidFill>
                <a:prstClr val="black"/>
              </a:solidFill>
              <a:latin typeface="Century Gothic" panose="020F0302020204030204"/>
              <a:ea typeface="メイリオ" panose="020B0604030504040204" pitchFamily="50" charset="-128"/>
            </a:endParaRPr>
          </a:p>
        </p:txBody>
      </p:sp>
      <p:sp>
        <p:nvSpPr>
          <p:cNvPr id="9" name="テキスト ボックス 8"/>
          <p:cNvSpPr txBox="1"/>
          <p:nvPr/>
        </p:nvSpPr>
        <p:spPr>
          <a:xfrm>
            <a:off x="3693905" y="3615208"/>
            <a:ext cx="652831" cy="553998"/>
          </a:xfrm>
          <a:prstGeom prst="rect">
            <a:avLst/>
          </a:prstGeom>
          <a:noFill/>
        </p:spPr>
        <p:txBody>
          <a:bodyPr wrap="square" rtlCol="0">
            <a:spAutoFit/>
          </a:bodyPr>
          <a:lstStyle/>
          <a:p>
            <a:pPr defTabSz="457200"/>
            <a:r>
              <a:rPr kumimoji="0" lang="en-US" altLang="ja-JP" sz="3000" dirty="0">
                <a:solidFill>
                  <a:prstClr val="black"/>
                </a:solidFill>
                <a:latin typeface="Century Gothic" panose="020F0302020204030204"/>
                <a:ea typeface="メイリオ" panose="020B0604030504040204" pitchFamily="50" charset="-128"/>
              </a:rPr>
              <a:t>11</a:t>
            </a:r>
            <a:endParaRPr kumimoji="0" lang="ja-JP" altLang="en-US" sz="3000" dirty="0">
              <a:solidFill>
                <a:prstClr val="black"/>
              </a:solidFill>
              <a:latin typeface="Century Gothic" panose="020F0302020204030204"/>
              <a:ea typeface="メイリオ" panose="020B0604030504040204" pitchFamily="50" charset="-128"/>
            </a:endParaRPr>
          </a:p>
        </p:txBody>
      </p:sp>
      <p:sp>
        <p:nvSpPr>
          <p:cNvPr id="10" name="テキスト ボックス 9"/>
          <p:cNvSpPr txBox="1"/>
          <p:nvPr/>
        </p:nvSpPr>
        <p:spPr>
          <a:xfrm>
            <a:off x="4332119" y="3660064"/>
            <a:ext cx="651395" cy="553998"/>
          </a:xfrm>
          <a:prstGeom prst="rect">
            <a:avLst/>
          </a:prstGeom>
          <a:noFill/>
        </p:spPr>
        <p:txBody>
          <a:bodyPr wrap="square" rtlCol="0">
            <a:spAutoFit/>
          </a:bodyPr>
          <a:lstStyle/>
          <a:p>
            <a:pPr defTabSz="457200"/>
            <a:r>
              <a:rPr kumimoji="0" lang="en-US" altLang="ja-JP" sz="3000" dirty="0">
                <a:solidFill>
                  <a:prstClr val="black"/>
                </a:solidFill>
                <a:latin typeface="Century Gothic" panose="020F0302020204030204"/>
                <a:ea typeface="メイリオ" panose="020B0604030504040204" pitchFamily="50" charset="-128"/>
              </a:rPr>
              <a:t>10</a:t>
            </a:r>
            <a:endParaRPr kumimoji="0" lang="ja-JP" altLang="en-US" sz="3000" dirty="0">
              <a:solidFill>
                <a:prstClr val="black"/>
              </a:solidFill>
              <a:latin typeface="Century Gothic" panose="020F0302020204030204"/>
              <a:ea typeface="メイリオ" panose="020B0604030504040204" pitchFamily="50" charset="-128"/>
            </a:endParaRPr>
          </a:p>
        </p:txBody>
      </p:sp>
      <p:sp>
        <p:nvSpPr>
          <p:cNvPr id="11" name="テキスト ボックス 10"/>
          <p:cNvSpPr txBox="1"/>
          <p:nvPr/>
        </p:nvSpPr>
        <p:spPr>
          <a:xfrm>
            <a:off x="5832174" y="3937063"/>
            <a:ext cx="589547" cy="553998"/>
          </a:xfrm>
          <a:prstGeom prst="rect">
            <a:avLst/>
          </a:prstGeom>
          <a:noFill/>
        </p:spPr>
        <p:txBody>
          <a:bodyPr wrap="square" rtlCol="0">
            <a:spAutoFit/>
          </a:bodyPr>
          <a:lstStyle/>
          <a:p>
            <a:pPr defTabSz="457200"/>
            <a:r>
              <a:rPr kumimoji="0" lang="en-US" altLang="ja-JP" sz="3000" dirty="0">
                <a:solidFill>
                  <a:prstClr val="black"/>
                </a:solidFill>
                <a:latin typeface="Century Gothic" panose="020F0302020204030204"/>
                <a:ea typeface="メイリオ" panose="020B0604030504040204" pitchFamily="50" charset="-128"/>
              </a:rPr>
              <a:t>5</a:t>
            </a:r>
            <a:endParaRPr kumimoji="0" lang="ja-JP" altLang="en-US" sz="3000" dirty="0">
              <a:solidFill>
                <a:prstClr val="black"/>
              </a:solidFill>
              <a:latin typeface="Century Gothic" panose="020F0302020204030204"/>
              <a:ea typeface="メイリオ" panose="020B0604030504040204" pitchFamily="50" charset="-128"/>
            </a:endParaRPr>
          </a:p>
        </p:txBody>
      </p:sp>
      <p:sp>
        <p:nvSpPr>
          <p:cNvPr id="12" name="テキスト ボックス 11"/>
          <p:cNvSpPr txBox="1"/>
          <p:nvPr/>
        </p:nvSpPr>
        <p:spPr>
          <a:xfrm>
            <a:off x="2342384" y="3033588"/>
            <a:ext cx="673190" cy="553998"/>
          </a:xfrm>
          <a:prstGeom prst="rect">
            <a:avLst/>
          </a:prstGeom>
          <a:noFill/>
        </p:spPr>
        <p:txBody>
          <a:bodyPr wrap="square" rtlCol="0">
            <a:spAutoFit/>
          </a:bodyPr>
          <a:lstStyle/>
          <a:p>
            <a:pPr defTabSz="457200"/>
            <a:r>
              <a:rPr kumimoji="0" lang="en-US" altLang="ja-JP" sz="3000" dirty="0">
                <a:solidFill>
                  <a:prstClr val="black"/>
                </a:solidFill>
                <a:latin typeface="Century Gothic" panose="020F0302020204030204"/>
                <a:ea typeface="メイリオ" panose="020B0604030504040204" pitchFamily="50" charset="-128"/>
              </a:rPr>
              <a:t>24</a:t>
            </a:r>
            <a:endParaRPr kumimoji="0" lang="ja-JP" altLang="en-US" sz="3000" dirty="0">
              <a:solidFill>
                <a:prstClr val="black"/>
              </a:solidFill>
              <a:latin typeface="Century Gothic" panose="020F0302020204030204"/>
              <a:ea typeface="メイリオ" panose="020B0604030504040204" pitchFamily="50" charset="-128"/>
            </a:endParaRPr>
          </a:p>
        </p:txBody>
      </p:sp>
      <p:sp>
        <p:nvSpPr>
          <p:cNvPr id="13" name="テキスト ボックス 12"/>
          <p:cNvSpPr txBox="1"/>
          <p:nvPr/>
        </p:nvSpPr>
        <p:spPr>
          <a:xfrm>
            <a:off x="5161681" y="3802170"/>
            <a:ext cx="589547" cy="553998"/>
          </a:xfrm>
          <a:prstGeom prst="rect">
            <a:avLst/>
          </a:prstGeom>
          <a:noFill/>
        </p:spPr>
        <p:txBody>
          <a:bodyPr wrap="square" rtlCol="0">
            <a:spAutoFit/>
          </a:bodyPr>
          <a:lstStyle/>
          <a:p>
            <a:pPr defTabSz="457200"/>
            <a:r>
              <a:rPr kumimoji="0" lang="en-US" altLang="ja-JP" sz="3000" dirty="0">
                <a:solidFill>
                  <a:prstClr val="black"/>
                </a:solidFill>
                <a:latin typeface="Century Gothic" panose="020F0302020204030204"/>
                <a:ea typeface="メイリオ" panose="020B0604030504040204" pitchFamily="50" charset="-128"/>
              </a:rPr>
              <a:t>8</a:t>
            </a:r>
            <a:endParaRPr kumimoji="0" lang="ja-JP" altLang="en-US" sz="3000" dirty="0">
              <a:solidFill>
                <a:prstClr val="black"/>
              </a:solidFill>
              <a:latin typeface="Century Gothic" panose="020F0302020204030204"/>
              <a:ea typeface="メイリオ" panose="020B0604030504040204" pitchFamily="50" charset="-128"/>
            </a:endParaRPr>
          </a:p>
        </p:txBody>
      </p:sp>
      <p:sp>
        <p:nvSpPr>
          <p:cNvPr id="14" name="テキスト ボックス 13"/>
          <p:cNvSpPr txBox="1"/>
          <p:nvPr/>
        </p:nvSpPr>
        <p:spPr>
          <a:xfrm>
            <a:off x="332206" y="1753260"/>
            <a:ext cx="612648" cy="553998"/>
          </a:xfrm>
          <a:prstGeom prst="rect">
            <a:avLst/>
          </a:prstGeom>
          <a:noFill/>
        </p:spPr>
        <p:txBody>
          <a:bodyPr wrap="square" rtlCol="0">
            <a:spAutoFit/>
          </a:bodyPr>
          <a:lstStyle/>
          <a:p>
            <a:pPr defTabSz="457200"/>
            <a:r>
              <a:rPr kumimoji="0" lang="en-US" altLang="ja-JP" sz="3000" dirty="0">
                <a:solidFill>
                  <a:prstClr val="black"/>
                </a:solidFill>
                <a:latin typeface="Century Gothic" panose="020F0302020204030204"/>
                <a:ea typeface="メイリオ" panose="020B0604030504040204" pitchFamily="50" charset="-128"/>
              </a:rPr>
              <a:t>48</a:t>
            </a:r>
            <a:endParaRPr kumimoji="0" lang="ja-JP" altLang="en-US" sz="3000" dirty="0">
              <a:solidFill>
                <a:prstClr val="black"/>
              </a:solidFill>
              <a:latin typeface="Century Gothic" panose="020F0302020204030204"/>
              <a:ea typeface="メイリオ" panose="020B0604030504040204" pitchFamily="50" charset="-128"/>
            </a:endParaRPr>
          </a:p>
        </p:txBody>
      </p:sp>
      <p:pic>
        <p:nvPicPr>
          <p:cNvPr id="16" name="図 15"/>
          <p:cNvPicPr>
            <a:picLocks noChangeAspect="1"/>
          </p:cNvPicPr>
          <p:nvPr/>
        </p:nvPicPr>
        <p:blipFill>
          <a:blip r:embed="rId4"/>
          <a:stretch>
            <a:fillRect/>
          </a:stretch>
        </p:blipFill>
        <p:spPr>
          <a:xfrm>
            <a:off x="6300057" y="3888877"/>
            <a:ext cx="772735" cy="804742"/>
          </a:xfrm>
          <a:prstGeom prst="rect">
            <a:avLst/>
          </a:prstGeom>
        </p:spPr>
      </p:pic>
      <p:sp>
        <p:nvSpPr>
          <p:cNvPr id="18" name="テキスト ボックス 17"/>
          <p:cNvSpPr txBox="1"/>
          <p:nvPr/>
        </p:nvSpPr>
        <p:spPr>
          <a:xfrm>
            <a:off x="7048853" y="2905851"/>
            <a:ext cx="612648" cy="553998"/>
          </a:xfrm>
          <a:prstGeom prst="rect">
            <a:avLst/>
          </a:prstGeom>
          <a:noFill/>
        </p:spPr>
        <p:txBody>
          <a:bodyPr wrap="square" rtlCol="0">
            <a:spAutoFit/>
          </a:bodyPr>
          <a:lstStyle/>
          <a:p>
            <a:pPr defTabSz="457200"/>
            <a:r>
              <a:rPr kumimoji="0" lang="en-US" altLang="ja-JP" sz="3000" dirty="0">
                <a:solidFill>
                  <a:prstClr val="black"/>
                </a:solidFill>
                <a:latin typeface="Century Gothic" panose="020F0302020204030204"/>
                <a:ea typeface="メイリオ" panose="020B0604030504040204" pitchFamily="50" charset="-128"/>
              </a:rPr>
              <a:t>26</a:t>
            </a:r>
            <a:endParaRPr kumimoji="0" lang="ja-JP" altLang="en-US" sz="3000" dirty="0">
              <a:solidFill>
                <a:prstClr val="black"/>
              </a:solidFill>
              <a:latin typeface="Century Gothic" panose="020F0302020204030204"/>
              <a:ea typeface="メイリオ" panose="020B0604030504040204" pitchFamily="50" charset="-128"/>
            </a:endParaRPr>
          </a:p>
        </p:txBody>
      </p:sp>
      <p:sp>
        <p:nvSpPr>
          <p:cNvPr id="19" name="テキスト ボックス 18"/>
          <p:cNvSpPr txBox="1"/>
          <p:nvPr/>
        </p:nvSpPr>
        <p:spPr>
          <a:xfrm>
            <a:off x="7841846" y="3776947"/>
            <a:ext cx="612648" cy="553998"/>
          </a:xfrm>
          <a:prstGeom prst="rect">
            <a:avLst/>
          </a:prstGeom>
          <a:noFill/>
        </p:spPr>
        <p:txBody>
          <a:bodyPr wrap="square" rtlCol="0">
            <a:spAutoFit/>
          </a:bodyPr>
          <a:lstStyle/>
          <a:p>
            <a:pPr defTabSz="457200"/>
            <a:r>
              <a:rPr kumimoji="0" lang="en-US" altLang="ja-JP" sz="3000" dirty="0">
                <a:solidFill>
                  <a:prstClr val="black"/>
                </a:solidFill>
                <a:latin typeface="Century Gothic" panose="020F0302020204030204"/>
                <a:ea typeface="メイリオ" panose="020B0604030504040204" pitchFamily="50" charset="-128"/>
              </a:rPr>
              <a:t>7</a:t>
            </a:r>
            <a:endParaRPr kumimoji="0" lang="ja-JP" altLang="en-US" sz="3000" dirty="0">
              <a:solidFill>
                <a:prstClr val="black"/>
              </a:solidFill>
              <a:latin typeface="Century Gothic" panose="020F0302020204030204"/>
              <a:ea typeface="メイリオ" panose="020B0604030504040204" pitchFamily="50" charset="-128"/>
            </a:endParaRPr>
          </a:p>
        </p:txBody>
      </p:sp>
      <p:sp>
        <p:nvSpPr>
          <p:cNvPr id="2" name="角丸四角形 1"/>
          <p:cNvSpPr/>
          <p:nvPr/>
        </p:nvSpPr>
        <p:spPr>
          <a:xfrm>
            <a:off x="960224" y="2655651"/>
            <a:ext cx="2055350" cy="3229584"/>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srgbClr val="FF0000"/>
              </a:solidFill>
              <a:latin typeface="Century Gothic" panose="020F0302020204030204"/>
              <a:ea typeface="メイリオ" panose="020B0604030504040204" pitchFamily="50" charset="-128"/>
            </a:endParaRPr>
          </a:p>
        </p:txBody>
      </p:sp>
      <p:pic>
        <p:nvPicPr>
          <p:cNvPr id="3" name="図 2"/>
          <p:cNvPicPr>
            <a:picLocks noChangeAspect="1"/>
          </p:cNvPicPr>
          <p:nvPr/>
        </p:nvPicPr>
        <p:blipFill>
          <a:blip r:embed="rId5"/>
          <a:stretch>
            <a:fillRect/>
          </a:stretch>
        </p:blipFill>
        <p:spPr>
          <a:xfrm>
            <a:off x="3779812" y="36824"/>
            <a:ext cx="4394580" cy="6210706"/>
          </a:xfrm>
          <a:prstGeom prst="rect">
            <a:avLst/>
          </a:prstGeom>
        </p:spPr>
      </p:pic>
      <p:sp>
        <p:nvSpPr>
          <p:cNvPr id="4" name="楕円 3"/>
          <p:cNvSpPr/>
          <p:nvPr/>
        </p:nvSpPr>
        <p:spPr>
          <a:xfrm>
            <a:off x="4929222" y="3222799"/>
            <a:ext cx="2170609" cy="171274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entury Gothic" panose="020F0302020204030204"/>
              <a:ea typeface="メイリオ" panose="020B0604030504040204" pitchFamily="50" charset="-128"/>
            </a:endParaRPr>
          </a:p>
        </p:txBody>
      </p:sp>
      <p:sp>
        <p:nvSpPr>
          <p:cNvPr id="24" name="正方形/長方形 23"/>
          <p:cNvSpPr/>
          <p:nvPr/>
        </p:nvSpPr>
        <p:spPr>
          <a:xfrm>
            <a:off x="8041459" y="1647343"/>
            <a:ext cx="1026034" cy="451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entury Gothic" panose="020F0302020204030204"/>
              <a:ea typeface="メイリオ" panose="020B0604030504040204" pitchFamily="50" charset="-128"/>
            </a:endParaRPr>
          </a:p>
        </p:txBody>
      </p:sp>
      <p:grpSp>
        <p:nvGrpSpPr>
          <p:cNvPr id="8" name="グループ化 7"/>
          <p:cNvGrpSpPr/>
          <p:nvPr/>
        </p:nvGrpSpPr>
        <p:grpSpPr>
          <a:xfrm>
            <a:off x="6139805" y="2882914"/>
            <a:ext cx="2982460" cy="3216294"/>
            <a:chOff x="6099819" y="2905851"/>
            <a:chExt cx="2982460" cy="3216294"/>
          </a:xfrm>
        </p:grpSpPr>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953200" y="3052470"/>
              <a:ext cx="3066253" cy="2773015"/>
            </a:xfrm>
            <a:prstGeom prst="rect">
              <a:avLst/>
            </a:prstGeom>
          </p:spPr>
        </p:pic>
        <p:sp>
          <p:nvSpPr>
            <p:cNvPr id="20" name="テキスト ボックス 19"/>
            <p:cNvSpPr txBox="1"/>
            <p:nvPr/>
          </p:nvSpPr>
          <p:spPr>
            <a:xfrm>
              <a:off x="8378239" y="3054720"/>
              <a:ext cx="704039" cy="300082"/>
            </a:xfrm>
            <a:prstGeom prst="rect">
              <a:avLst/>
            </a:prstGeom>
            <a:noFill/>
          </p:spPr>
          <p:txBody>
            <a:bodyPr wrap="none" rtlCol="0">
              <a:spAutoFit/>
            </a:bodyPr>
            <a:lstStyle/>
            <a:p>
              <a:pPr defTabSz="457200"/>
              <a:r>
                <a:rPr kumimoji="0" lang="ja-JP" altLang="en-US" sz="1350" dirty="0">
                  <a:solidFill>
                    <a:prstClr val="black"/>
                  </a:solidFill>
                  <a:latin typeface="Century Gothic" panose="020F0302020204030204"/>
                  <a:ea typeface="メイリオ" panose="020B0604030504040204" pitchFamily="50" charset="-128"/>
                </a:rPr>
                <a:t>大きい</a:t>
              </a:r>
            </a:p>
          </p:txBody>
        </p:sp>
        <p:sp>
          <p:nvSpPr>
            <p:cNvPr id="21" name="テキスト ボックス 20"/>
            <p:cNvSpPr txBox="1"/>
            <p:nvPr/>
          </p:nvSpPr>
          <p:spPr>
            <a:xfrm>
              <a:off x="8378240" y="5441687"/>
              <a:ext cx="704039" cy="300082"/>
            </a:xfrm>
            <a:prstGeom prst="rect">
              <a:avLst/>
            </a:prstGeom>
            <a:noFill/>
          </p:spPr>
          <p:txBody>
            <a:bodyPr wrap="none" rtlCol="0">
              <a:spAutoFit/>
            </a:bodyPr>
            <a:lstStyle/>
            <a:p>
              <a:pPr defTabSz="457200"/>
              <a:r>
                <a:rPr kumimoji="0" lang="ja-JP" altLang="en-US" sz="1350" dirty="0">
                  <a:solidFill>
                    <a:prstClr val="black"/>
                  </a:solidFill>
                  <a:latin typeface="Century Gothic" panose="020F0302020204030204"/>
                  <a:ea typeface="メイリオ" panose="020B0604030504040204" pitchFamily="50" charset="-128"/>
                </a:rPr>
                <a:t>小さい</a:t>
              </a:r>
            </a:p>
          </p:txBody>
        </p:sp>
        <p:cxnSp>
          <p:nvCxnSpPr>
            <p:cNvPr id="22" name="直線矢印コネクタ 21"/>
            <p:cNvCxnSpPr>
              <a:stCxn id="21" idx="0"/>
              <a:endCxn id="20" idx="2"/>
            </p:cNvCxnSpPr>
            <p:nvPr/>
          </p:nvCxnSpPr>
          <p:spPr>
            <a:xfrm flipH="1" flipV="1">
              <a:off x="8730259" y="3354802"/>
              <a:ext cx="1" cy="20868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正方形/長方形 22"/>
            <p:cNvSpPr/>
            <p:nvPr/>
          </p:nvSpPr>
          <p:spPr>
            <a:xfrm>
              <a:off x="7658829" y="5822063"/>
              <a:ext cx="1306768" cy="300082"/>
            </a:xfrm>
            <a:prstGeom prst="rect">
              <a:avLst/>
            </a:prstGeom>
          </p:spPr>
          <p:txBody>
            <a:bodyPr wrap="none">
              <a:spAutoFit/>
            </a:bodyPr>
            <a:lstStyle/>
            <a:p>
              <a:pPr defTabSz="457200"/>
              <a:r>
                <a:rPr kumimoji="0" lang="ja-JP" altLang="en-US" sz="1350" dirty="0">
                  <a:solidFill>
                    <a:prstClr val="black"/>
                  </a:solidFill>
                  <a:latin typeface="Century Gothic" panose="020F0302020204030204"/>
                  <a:ea typeface="メイリオ" panose="020B0604030504040204" pitchFamily="50" charset="-128"/>
                </a:rPr>
                <a:t>道路修繕数</a:t>
              </a:r>
              <a:r>
                <a:rPr kumimoji="0" lang="en-US" altLang="ja-JP" sz="1350" dirty="0">
                  <a:solidFill>
                    <a:prstClr val="black"/>
                  </a:solidFill>
                  <a:latin typeface="Century Gothic" panose="020F0302020204030204"/>
                  <a:ea typeface="メイリオ" panose="020B0604030504040204" pitchFamily="50" charset="-128"/>
                </a:rPr>
                <a:t>/</a:t>
              </a:r>
              <a:r>
                <a:rPr kumimoji="0" lang="ja-JP" altLang="en-US" sz="1350" dirty="0">
                  <a:solidFill>
                    <a:prstClr val="black"/>
                  </a:solidFill>
                  <a:latin typeface="Century Gothic" panose="020F0302020204030204"/>
                  <a:ea typeface="メイリオ" panose="020B0604030504040204" pitchFamily="50" charset="-128"/>
                </a:rPr>
                <a:t>㎢</a:t>
              </a:r>
            </a:p>
          </p:txBody>
        </p:sp>
      </p:grpSp>
      <p:sp>
        <p:nvSpPr>
          <p:cNvPr id="26" name="テキスト ボックス 25"/>
          <p:cNvSpPr txBox="1"/>
          <p:nvPr/>
        </p:nvSpPr>
        <p:spPr>
          <a:xfrm>
            <a:off x="4917229" y="1613300"/>
            <a:ext cx="3798244" cy="1384995"/>
          </a:xfrm>
          <a:prstGeom prst="rect">
            <a:avLst/>
          </a:prstGeom>
          <a:solidFill>
            <a:schemeClr val="bg1"/>
          </a:solidFill>
          <a:ln>
            <a:solidFill>
              <a:srgbClr val="0070C0"/>
            </a:solidFill>
          </a:ln>
        </p:spPr>
        <p:txBody>
          <a:bodyPr wrap="square" rtlCol="0">
            <a:spAutoFit/>
          </a:bodyPr>
          <a:lstStyle/>
          <a:p>
            <a:pPr algn="ctr" defTabSz="457200"/>
            <a:r>
              <a:rPr lang="ja-JP" altLang="en-US" sz="2800" dirty="0">
                <a:solidFill>
                  <a:prstClr val="black"/>
                </a:solidFill>
                <a:latin typeface="Century Gothic" panose="020F0302020204030204"/>
                <a:ea typeface="メイリオ" panose="020B0604030504040204" pitchFamily="50" charset="-128"/>
              </a:rPr>
              <a:t>つくば市による</a:t>
            </a:r>
            <a:endParaRPr lang="en-US" altLang="ja-JP" sz="2800" dirty="0">
              <a:solidFill>
                <a:prstClr val="black"/>
              </a:solidFill>
              <a:latin typeface="Century Gothic" panose="020F0302020204030204"/>
              <a:ea typeface="メイリオ" panose="020B0604030504040204" pitchFamily="50" charset="-128"/>
            </a:endParaRPr>
          </a:p>
          <a:p>
            <a:pPr algn="ctr" defTabSz="457200"/>
            <a:r>
              <a:rPr lang="ja-JP" altLang="en-US" sz="2800" dirty="0">
                <a:solidFill>
                  <a:prstClr val="black"/>
                </a:solidFill>
                <a:latin typeface="Century Gothic" panose="020F0302020204030204"/>
                <a:ea typeface="メイリオ" panose="020B0604030504040204" pitchFamily="50" charset="-128"/>
              </a:rPr>
              <a:t>修繕が多いエリア</a:t>
            </a:r>
            <a:endParaRPr lang="en-US" altLang="ja-JP" sz="2800" dirty="0">
              <a:solidFill>
                <a:prstClr val="black"/>
              </a:solidFill>
              <a:latin typeface="Century Gothic" panose="020F0302020204030204"/>
              <a:ea typeface="メイリオ" panose="020B0604030504040204" pitchFamily="50" charset="-128"/>
            </a:endParaRPr>
          </a:p>
          <a:p>
            <a:pPr algn="ctr" defTabSz="457200"/>
            <a:r>
              <a:rPr lang="ja-JP" altLang="en-US" sz="2800" dirty="0">
                <a:solidFill>
                  <a:prstClr val="black"/>
                </a:solidFill>
                <a:latin typeface="Century Gothic" panose="020F0302020204030204"/>
                <a:ea typeface="メイリオ" panose="020B0604030504040204" pitchFamily="50" charset="-128"/>
              </a:rPr>
              <a:t>（</a:t>
            </a:r>
            <a:r>
              <a:rPr lang="en-US" altLang="ja-JP" sz="2800" dirty="0">
                <a:solidFill>
                  <a:prstClr val="black"/>
                </a:solidFill>
                <a:latin typeface="Century Gothic" panose="020F0302020204030204"/>
                <a:ea typeface="メイリオ" panose="020B0604030504040204" pitchFamily="50" charset="-128"/>
              </a:rPr>
              <a:t>1.</a:t>
            </a:r>
            <a:r>
              <a:rPr lang="ja-JP" altLang="en-US" sz="2800" dirty="0">
                <a:solidFill>
                  <a:prstClr val="black"/>
                </a:solidFill>
                <a:latin typeface="Century Gothic" panose="020F0302020204030204"/>
                <a:ea typeface="メイリオ" panose="020B0604030504040204" pitchFamily="50" charset="-128"/>
              </a:rPr>
              <a:t>大学周辺エリア）</a:t>
            </a:r>
          </a:p>
        </p:txBody>
      </p:sp>
      <p:sp>
        <p:nvSpPr>
          <p:cNvPr id="28" name="ストライプ矢印 27"/>
          <p:cNvSpPr/>
          <p:nvPr/>
        </p:nvSpPr>
        <p:spPr>
          <a:xfrm>
            <a:off x="3587521" y="1212143"/>
            <a:ext cx="1316543" cy="1895246"/>
          </a:xfrm>
          <a:prstGeom prst="striped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Century Gothic" panose="020F0302020204030204"/>
              <a:ea typeface="メイリオ" panose="020B0604030504040204" pitchFamily="50" charset="-128"/>
            </a:endParaRPr>
          </a:p>
        </p:txBody>
      </p:sp>
      <p:sp>
        <p:nvSpPr>
          <p:cNvPr id="15" name="日付プレースホルダー 14"/>
          <p:cNvSpPr>
            <a:spLocks noGrp="1"/>
          </p:cNvSpPr>
          <p:nvPr>
            <p:ph type="dt" sz="half" idx="10"/>
          </p:nvPr>
        </p:nvSpPr>
        <p:spPr/>
        <p:txBody>
          <a:bodyPr/>
          <a:lstStyle/>
          <a:p>
            <a:fld id="{BEB09B52-A810-46F4-9B12-F320990B6513}" type="datetime1">
              <a:rPr lang="ja-JP" altLang="en-US" smtClean="0"/>
              <a:t>2019/6/27</a:t>
            </a:fld>
            <a:endParaRPr lang="en-US" dirty="0"/>
          </a:p>
        </p:txBody>
      </p:sp>
      <p:sp>
        <p:nvSpPr>
          <p:cNvPr id="27" name="スライド番号プレースホルダー 26"/>
          <p:cNvSpPr>
            <a:spLocks noGrp="1"/>
          </p:cNvSpPr>
          <p:nvPr>
            <p:ph type="sldNum" sz="quarter" idx="12"/>
          </p:nvPr>
        </p:nvSpPr>
        <p:spPr/>
        <p:txBody>
          <a:bodyPr/>
          <a:lstStyle/>
          <a:p>
            <a:fld id="{D57F1E4F-1CFF-5643-939E-217C01CDF565}" type="slidenum">
              <a:rPr lang="en-US" smtClean="0"/>
              <a:pPr/>
              <a:t>29</a:t>
            </a:fld>
            <a:endParaRPr lang="en-US" dirty="0"/>
          </a:p>
        </p:txBody>
      </p:sp>
      <p:sp>
        <p:nvSpPr>
          <p:cNvPr id="25" name="テキスト ボックス 24"/>
          <p:cNvSpPr txBox="1"/>
          <p:nvPr/>
        </p:nvSpPr>
        <p:spPr>
          <a:xfrm>
            <a:off x="332206" y="1665554"/>
            <a:ext cx="3155748" cy="954107"/>
          </a:xfrm>
          <a:prstGeom prst="rect">
            <a:avLst/>
          </a:prstGeom>
          <a:solidFill>
            <a:schemeClr val="bg1"/>
          </a:solidFill>
          <a:ln>
            <a:solidFill>
              <a:srgbClr val="0070C0"/>
            </a:solidFill>
          </a:ln>
        </p:spPr>
        <p:txBody>
          <a:bodyPr wrap="square" rtlCol="0">
            <a:spAutoFit/>
          </a:bodyPr>
          <a:lstStyle/>
          <a:p>
            <a:pPr algn="ctr" defTabSz="457200"/>
            <a:r>
              <a:rPr lang="ja-JP" altLang="en-US" sz="2800" dirty="0">
                <a:solidFill>
                  <a:prstClr val="black"/>
                </a:solidFill>
                <a:latin typeface="Century Gothic" panose="020F0302020204030204"/>
                <a:ea typeface="メイリオ" panose="020B0604030504040204" pitchFamily="50" charset="-128"/>
              </a:rPr>
              <a:t>学生による</a:t>
            </a:r>
            <a:endParaRPr lang="en-US" altLang="ja-JP" sz="2800" dirty="0">
              <a:solidFill>
                <a:prstClr val="black"/>
              </a:solidFill>
              <a:latin typeface="Century Gothic" panose="020F0302020204030204"/>
              <a:ea typeface="メイリオ" panose="020B0604030504040204" pitchFamily="50" charset="-128"/>
            </a:endParaRPr>
          </a:p>
          <a:p>
            <a:pPr algn="ctr" defTabSz="457200"/>
            <a:r>
              <a:rPr lang="ja-JP" altLang="en-US" sz="2800" dirty="0">
                <a:solidFill>
                  <a:prstClr val="black"/>
                </a:solidFill>
                <a:latin typeface="Century Gothic" panose="020F0302020204030204"/>
                <a:ea typeface="メイリオ" panose="020B0604030504040204" pitchFamily="50" charset="-128"/>
              </a:rPr>
              <a:t>発見が多いエリア</a:t>
            </a:r>
          </a:p>
        </p:txBody>
      </p:sp>
    </p:spTree>
    <p:extLst>
      <p:ext uri="{BB962C8B-B14F-4D97-AF65-F5344CB8AC3E}">
        <p14:creationId xmlns:p14="http://schemas.microsoft.com/office/powerpoint/2010/main" val="52866751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6" grpId="0" animBg="1"/>
      <p:bldP spid="28"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2800">
                <a:solidFill>
                  <a:schemeClr val="bg1"/>
                </a:solidFill>
                <a:latin typeface="Calibri"/>
                <a:ea typeface="Calibri"/>
                <a:cs typeface="Calibri"/>
                <a:sym typeface="Calibri"/>
              </a:rPr>
              <a:t>3</a:t>
            </a:fld>
            <a:endParaRPr sz="2800" dirty="0">
              <a:solidFill>
                <a:schemeClr val="bg1"/>
              </a:solidFill>
              <a:latin typeface="Calibri"/>
              <a:ea typeface="Calibri"/>
              <a:cs typeface="Calibri"/>
              <a:sym typeface="Calibri"/>
            </a:endParaRPr>
          </a:p>
        </p:txBody>
      </p:sp>
      <p:sp>
        <p:nvSpPr>
          <p:cNvPr id="3" name="Shape 215"/>
          <p:cNvSpPr txBox="1"/>
          <p:nvPr/>
        </p:nvSpPr>
        <p:spPr>
          <a:xfrm>
            <a:off x="-1" y="47965"/>
            <a:ext cx="642394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3600" dirty="0">
                <a:solidFill>
                  <a:schemeClr val="dk1"/>
                </a:solidFill>
                <a:latin typeface="Arial"/>
                <a:ea typeface="Arial"/>
                <a:cs typeface="Arial"/>
                <a:sym typeface="Arial"/>
              </a:rPr>
              <a:t>本実習</a:t>
            </a:r>
            <a:r>
              <a:rPr lang="ja-JP" sz="3600" dirty="0">
                <a:solidFill>
                  <a:schemeClr val="dk1"/>
                </a:solidFill>
                <a:latin typeface="Arial"/>
                <a:ea typeface="Arial"/>
                <a:cs typeface="Arial"/>
                <a:sym typeface="Arial"/>
              </a:rPr>
              <a:t>の流れ</a:t>
            </a:r>
            <a:endParaRPr sz="3600" dirty="0">
              <a:solidFill>
                <a:schemeClr val="dk1"/>
              </a:solidFill>
              <a:latin typeface="Arial"/>
              <a:ea typeface="Arial"/>
              <a:cs typeface="Arial"/>
              <a:sym typeface="Arial"/>
            </a:endParaRPr>
          </a:p>
        </p:txBody>
      </p:sp>
      <p:sp>
        <p:nvSpPr>
          <p:cNvPr id="4" name="Shape 216"/>
          <p:cNvSpPr/>
          <p:nvPr/>
        </p:nvSpPr>
        <p:spPr>
          <a:xfrm rot="-5400000">
            <a:off x="3761943" y="-1023960"/>
            <a:ext cx="1620115" cy="9144000"/>
          </a:xfrm>
          <a:prstGeom prst="downArrow">
            <a:avLst>
              <a:gd name="adj1" fmla="val 50000"/>
              <a:gd name="adj2" fmla="val 50000"/>
            </a:avLst>
          </a:prstGeom>
          <a:solidFill>
            <a:schemeClr val="accent1"/>
          </a:solid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Shape 220"/>
          <p:cNvSpPr txBox="1"/>
          <p:nvPr/>
        </p:nvSpPr>
        <p:spPr>
          <a:xfrm rot="16200000">
            <a:off x="2255398" y="3064988"/>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rgbClr val="000000"/>
                </a:solidFill>
                <a:latin typeface="Arial"/>
                <a:ea typeface="Arial"/>
                <a:cs typeface="Arial"/>
                <a:sym typeface="Arial"/>
              </a:rPr>
              <a:t>改善策の提案</a:t>
            </a:r>
            <a:endParaRPr sz="3600" dirty="0">
              <a:solidFill>
                <a:srgbClr val="000000"/>
              </a:solidFill>
              <a:latin typeface="Arial"/>
              <a:ea typeface="Arial"/>
              <a:cs typeface="Arial"/>
              <a:sym typeface="Arial"/>
            </a:endParaRPr>
          </a:p>
        </p:txBody>
      </p:sp>
      <p:sp>
        <p:nvSpPr>
          <p:cNvPr id="26" name="Shape 220"/>
          <p:cNvSpPr txBox="1"/>
          <p:nvPr/>
        </p:nvSpPr>
        <p:spPr>
          <a:xfrm rot="16200000">
            <a:off x="-1892778" y="2967574"/>
            <a:ext cx="5109061" cy="717621"/>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spAutoFit/>
          </a:bodyPr>
          <a:lstStyle/>
          <a:p>
            <a:pPr marL="0" marR="0" lvl="0" indent="0" algn="ctr" rtl="0">
              <a:spcBef>
                <a:spcPts val="0"/>
              </a:spcBef>
              <a:spcAft>
                <a:spcPts val="0"/>
              </a:spcAft>
              <a:buNone/>
            </a:pPr>
            <a:r>
              <a:rPr lang="ja-JP" altLang="en-US" sz="3200" dirty="0">
                <a:solidFill>
                  <a:srgbClr val="000000"/>
                </a:solidFill>
                <a:latin typeface="Arial"/>
                <a:ea typeface="Arial"/>
                <a:cs typeface="Arial"/>
                <a:sym typeface="Arial"/>
              </a:rPr>
              <a:t>市役所でのヒアリング</a:t>
            </a:r>
            <a:endParaRPr sz="3200" dirty="0">
              <a:solidFill>
                <a:srgbClr val="000000"/>
              </a:solidFill>
              <a:latin typeface="Arial"/>
              <a:ea typeface="Arial"/>
              <a:cs typeface="Arial"/>
              <a:sym typeface="Arial"/>
            </a:endParaRPr>
          </a:p>
        </p:txBody>
      </p:sp>
      <p:sp>
        <p:nvSpPr>
          <p:cNvPr id="28" name="Shape 220"/>
          <p:cNvSpPr txBox="1"/>
          <p:nvPr/>
        </p:nvSpPr>
        <p:spPr>
          <a:xfrm rot="16200000">
            <a:off x="426038" y="2822503"/>
            <a:ext cx="5601503" cy="717621"/>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spAutoFit/>
          </a:bodyPr>
          <a:lstStyle/>
          <a:p>
            <a:pPr lvl="0" algn="ctr"/>
            <a:r>
              <a:rPr lang="ja-JP" altLang="en-US" sz="3200" dirty="0">
                <a:solidFill>
                  <a:srgbClr val="000000"/>
                </a:solidFill>
                <a:latin typeface="Arial"/>
                <a:ea typeface="Arial"/>
                <a:cs typeface="Arial"/>
                <a:sym typeface="Arial"/>
              </a:rPr>
              <a:t>アンケ</a:t>
            </a:r>
            <a:endParaRPr lang="en-US" altLang="ja-JP" sz="3200" dirty="0">
              <a:solidFill>
                <a:srgbClr val="000000"/>
              </a:solidFill>
              <a:latin typeface="Arial"/>
              <a:ea typeface="Arial"/>
              <a:cs typeface="Arial"/>
              <a:sym typeface="Arial"/>
            </a:endParaRPr>
          </a:p>
          <a:p>
            <a:pPr lvl="0" algn="ctr"/>
            <a:r>
              <a:rPr lang="en-US" altLang="ja-JP" sz="3200" dirty="0">
                <a:solidFill>
                  <a:srgbClr val="000000"/>
                </a:solidFill>
                <a:latin typeface="Arial"/>
                <a:ea typeface="Arial"/>
                <a:cs typeface="Arial"/>
                <a:sym typeface="Arial"/>
              </a:rPr>
              <a:t>I</a:t>
            </a:r>
          </a:p>
          <a:p>
            <a:pPr lvl="0" algn="ctr"/>
            <a:r>
              <a:rPr lang="ja-JP" altLang="en-US" sz="3200" dirty="0">
                <a:solidFill>
                  <a:srgbClr val="000000"/>
                </a:solidFill>
                <a:latin typeface="Arial"/>
                <a:ea typeface="Arial"/>
                <a:cs typeface="Arial"/>
                <a:sym typeface="Arial"/>
              </a:rPr>
              <a:t>トの実施</a:t>
            </a:r>
            <a:endParaRPr lang="en-US" altLang="ja-JP" sz="3200" dirty="0">
              <a:solidFill>
                <a:srgbClr val="000000"/>
              </a:solidFill>
              <a:latin typeface="Arial"/>
              <a:ea typeface="Arial"/>
              <a:cs typeface="Arial"/>
              <a:sym typeface="Arial"/>
            </a:endParaRPr>
          </a:p>
          <a:p>
            <a:pPr lvl="0" algn="ctr"/>
            <a:r>
              <a:rPr lang="ja-JP" altLang="en-US" sz="3200" dirty="0">
                <a:solidFill>
                  <a:srgbClr val="000000"/>
                </a:solidFill>
                <a:latin typeface="Arial"/>
                <a:ea typeface="Arial"/>
                <a:cs typeface="Arial"/>
                <a:sym typeface="Arial"/>
              </a:rPr>
              <a:t>・分析</a:t>
            </a:r>
            <a:endParaRPr lang="en-US" altLang="ja-JP" sz="3200" dirty="0">
              <a:solidFill>
                <a:srgbClr val="000000"/>
              </a:solidFill>
              <a:latin typeface="Arial"/>
              <a:ea typeface="Arial"/>
              <a:cs typeface="Arial"/>
              <a:sym typeface="Arial"/>
            </a:endParaRPr>
          </a:p>
        </p:txBody>
      </p:sp>
      <p:sp>
        <p:nvSpPr>
          <p:cNvPr id="36" name="Shape 220"/>
          <p:cNvSpPr txBox="1"/>
          <p:nvPr/>
        </p:nvSpPr>
        <p:spPr>
          <a:xfrm rot="16200000">
            <a:off x="-407014" y="3102784"/>
            <a:ext cx="4616618" cy="723231"/>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spAutoFit/>
          </a:bodyPr>
          <a:lstStyle/>
          <a:p>
            <a:pPr lvl="0" algn="ctr"/>
            <a:r>
              <a:rPr lang="ja-JP" altLang="en-US" sz="3200" dirty="0">
                <a:solidFill>
                  <a:srgbClr val="000000"/>
                </a:solidFill>
                <a:latin typeface="Arial"/>
                <a:ea typeface="Arial"/>
                <a:cs typeface="Arial"/>
                <a:sym typeface="Arial"/>
              </a:rPr>
              <a:t>市提供のデ</a:t>
            </a:r>
            <a:endParaRPr lang="en-US" altLang="ja-JP" sz="3200" dirty="0">
              <a:solidFill>
                <a:srgbClr val="000000"/>
              </a:solidFill>
              <a:latin typeface="Arial"/>
              <a:ea typeface="Arial"/>
              <a:cs typeface="Arial"/>
              <a:sym typeface="Arial"/>
            </a:endParaRPr>
          </a:p>
          <a:p>
            <a:pPr lvl="0" algn="ctr"/>
            <a:r>
              <a:rPr lang="en-US" altLang="ja-JP" sz="3200" dirty="0">
                <a:solidFill>
                  <a:srgbClr val="000000"/>
                </a:solidFill>
                <a:latin typeface="Arial"/>
                <a:ea typeface="Arial"/>
                <a:cs typeface="Arial"/>
                <a:sym typeface="Arial"/>
              </a:rPr>
              <a:t>I</a:t>
            </a:r>
          </a:p>
          <a:p>
            <a:pPr marL="0" marR="0" lvl="0" indent="0" algn="ctr" rtl="0">
              <a:spcBef>
                <a:spcPts val="0"/>
              </a:spcBef>
              <a:spcAft>
                <a:spcPts val="0"/>
              </a:spcAft>
              <a:buNone/>
            </a:pPr>
            <a:r>
              <a:rPr lang="ja-JP" altLang="en-US" sz="3200" dirty="0">
                <a:solidFill>
                  <a:srgbClr val="000000"/>
                </a:solidFill>
                <a:latin typeface="Arial"/>
                <a:ea typeface="Arial"/>
                <a:cs typeface="Arial"/>
                <a:sym typeface="Arial"/>
              </a:rPr>
              <a:t>タ分析</a:t>
            </a:r>
            <a:endParaRPr lang="en-US" altLang="ja-JP" sz="3200" dirty="0">
              <a:solidFill>
                <a:srgbClr val="000000"/>
              </a:solidFill>
              <a:latin typeface="Arial"/>
              <a:ea typeface="Arial"/>
              <a:cs typeface="Arial"/>
              <a:sym typeface="Arial"/>
            </a:endParaRPr>
          </a:p>
        </p:txBody>
      </p:sp>
      <p:sp>
        <p:nvSpPr>
          <p:cNvPr id="14" name="Shape 220"/>
          <p:cNvSpPr txBox="1"/>
          <p:nvPr/>
        </p:nvSpPr>
        <p:spPr>
          <a:xfrm rot="16200000">
            <a:off x="3539128" y="3060439"/>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rgbClr val="000000"/>
                </a:solidFill>
                <a:latin typeface="Arial"/>
                <a:ea typeface="Arial"/>
                <a:cs typeface="Arial"/>
                <a:sym typeface="Arial"/>
              </a:rPr>
              <a:t>実証実験</a:t>
            </a:r>
            <a:endParaRPr sz="3600" dirty="0">
              <a:solidFill>
                <a:srgbClr val="000000"/>
              </a:solidFill>
              <a:latin typeface="Arial"/>
              <a:ea typeface="Arial"/>
              <a:cs typeface="Arial"/>
              <a:sym typeface="Arial"/>
            </a:endParaRPr>
          </a:p>
        </p:txBody>
      </p:sp>
      <p:sp>
        <p:nvSpPr>
          <p:cNvPr id="15" name="Shape 220"/>
          <p:cNvSpPr txBox="1"/>
          <p:nvPr/>
        </p:nvSpPr>
        <p:spPr>
          <a:xfrm rot="16200000">
            <a:off x="4651054" y="3095066"/>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a:solidFill>
                  <a:srgbClr val="000000"/>
                </a:solidFill>
                <a:latin typeface="Arial"/>
                <a:ea typeface="Arial"/>
                <a:cs typeface="Arial"/>
                <a:sym typeface="Arial"/>
              </a:rPr>
              <a:t>評価分析</a:t>
            </a:r>
            <a:endParaRPr sz="3600" dirty="0">
              <a:solidFill>
                <a:srgbClr val="000000"/>
              </a:solidFill>
              <a:latin typeface="Arial"/>
              <a:ea typeface="Arial"/>
              <a:cs typeface="Arial"/>
              <a:sym typeface="Arial"/>
            </a:endParaRPr>
          </a:p>
        </p:txBody>
      </p:sp>
      <p:sp>
        <p:nvSpPr>
          <p:cNvPr id="16" name="Shape 220"/>
          <p:cNvSpPr txBox="1"/>
          <p:nvPr/>
        </p:nvSpPr>
        <p:spPr>
          <a:xfrm rot="16200000">
            <a:off x="5653432" y="3095066"/>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rgbClr val="FF0000"/>
                </a:solidFill>
                <a:latin typeface="Arial"/>
                <a:ea typeface="Arial"/>
                <a:cs typeface="Arial"/>
                <a:sym typeface="Arial"/>
              </a:rPr>
              <a:t>最終提案</a:t>
            </a:r>
            <a:endParaRPr sz="3600" dirty="0">
              <a:solidFill>
                <a:srgbClr val="FF0000"/>
              </a:solidFill>
              <a:latin typeface="Arial"/>
              <a:ea typeface="Arial"/>
              <a:cs typeface="Arial"/>
              <a:sym typeface="Arial"/>
            </a:endParaRPr>
          </a:p>
        </p:txBody>
      </p:sp>
      <p:sp>
        <p:nvSpPr>
          <p:cNvPr id="6" name="正方形/長方形 5"/>
          <p:cNvSpPr/>
          <p:nvPr/>
        </p:nvSpPr>
        <p:spPr>
          <a:xfrm>
            <a:off x="204552" y="5912491"/>
            <a:ext cx="914400" cy="8390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4/19</a:t>
            </a:r>
          </a:p>
          <a:p>
            <a:pPr algn="ctr"/>
            <a:r>
              <a:rPr kumimoji="1" lang="en-US" altLang="ja-JP" dirty="0"/>
              <a:t>4/24</a:t>
            </a:r>
          </a:p>
          <a:p>
            <a:pPr algn="ctr"/>
            <a:r>
              <a:rPr kumimoji="1" lang="en-US" altLang="ja-JP" dirty="0"/>
              <a:t>5/10</a:t>
            </a:r>
            <a:endParaRPr kumimoji="1" lang="ja-JP" altLang="en-US" dirty="0"/>
          </a:p>
        </p:txBody>
      </p:sp>
      <p:sp>
        <p:nvSpPr>
          <p:cNvPr id="17" name="正方形/長方形 16"/>
          <p:cNvSpPr/>
          <p:nvPr/>
        </p:nvSpPr>
        <p:spPr>
          <a:xfrm>
            <a:off x="2778215" y="5981880"/>
            <a:ext cx="914400" cy="8390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5/15</a:t>
            </a:r>
          </a:p>
          <a:p>
            <a:pPr algn="ctr"/>
            <a:r>
              <a:rPr kumimoji="1" lang="ja-JP" altLang="en-US" dirty="0"/>
              <a:t>～</a:t>
            </a:r>
            <a:endParaRPr kumimoji="1" lang="en-US" altLang="ja-JP" dirty="0"/>
          </a:p>
          <a:p>
            <a:pPr algn="ctr"/>
            <a:r>
              <a:rPr kumimoji="1" lang="en-US" altLang="ja-JP" dirty="0"/>
              <a:t>5/17</a:t>
            </a:r>
            <a:endParaRPr kumimoji="1" lang="ja-JP" altLang="en-US" dirty="0"/>
          </a:p>
        </p:txBody>
      </p:sp>
      <p:sp>
        <p:nvSpPr>
          <p:cNvPr id="7" name="角丸四角形 6"/>
          <p:cNvSpPr/>
          <p:nvPr/>
        </p:nvSpPr>
        <p:spPr>
          <a:xfrm>
            <a:off x="4061281" y="362812"/>
            <a:ext cx="1880563" cy="732727"/>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solidFill>
                  <a:srgbClr val="FF0000"/>
                </a:solidFill>
              </a:rPr>
              <a:t>中間発表</a:t>
            </a:r>
          </a:p>
        </p:txBody>
      </p:sp>
      <p:cxnSp>
        <p:nvCxnSpPr>
          <p:cNvPr id="9" name="直線矢印コネクタ 8"/>
          <p:cNvCxnSpPr>
            <a:stCxn id="7" idx="2"/>
          </p:cNvCxnSpPr>
          <p:nvPr/>
        </p:nvCxnSpPr>
        <p:spPr>
          <a:xfrm>
            <a:off x="5001563" y="1095539"/>
            <a:ext cx="0" cy="19323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日付プレースホルダー 4"/>
          <p:cNvSpPr>
            <a:spLocks noGrp="1"/>
          </p:cNvSpPr>
          <p:nvPr>
            <p:ph type="dt" sz="half" idx="10"/>
          </p:nvPr>
        </p:nvSpPr>
        <p:spPr/>
        <p:txBody>
          <a:bodyPr/>
          <a:lstStyle/>
          <a:p>
            <a:fld id="{09DCA471-F207-439A-8510-F10FA270DEBB}" type="datetime1">
              <a:rPr lang="ja-JP" altLang="en-US" smtClean="0"/>
              <a:t>2019/6/27</a:t>
            </a:fld>
            <a:endParaRPr lang="en-US" dirty="0"/>
          </a:p>
        </p:txBody>
      </p:sp>
      <p:grpSp>
        <p:nvGrpSpPr>
          <p:cNvPr id="18" name="グループ化 17"/>
          <p:cNvGrpSpPr/>
          <p:nvPr/>
        </p:nvGrpSpPr>
        <p:grpSpPr>
          <a:xfrm>
            <a:off x="7139246" y="269930"/>
            <a:ext cx="1880563" cy="2665060"/>
            <a:chOff x="7139246" y="269930"/>
            <a:chExt cx="1880563" cy="2665060"/>
          </a:xfrm>
        </p:grpSpPr>
        <p:sp>
          <p:nvSpPr>
            <p:cNvPr id="19" name="角丸四角形 18"/>
            <p:cNvSpPr/>
            <p:nvPr/>
          </p:nvSpPr>
          <p:spPr>
            <a:xfrm>
              <a:off x="7139246" y="269930"/>
              <a:ext cx="1880563" cy="732727"/>
            </a:xfrm>
            <a:prstGeom prst="roundRect">
              <a:avLst/>
            </a:prstGeom>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solidFill>
                    <a:srgbClr val="FF0000"/>
                  </a:solidFill>
                </a:rPr>
                <a:t>最終発表</a:t>
              </a:r>
            </a:p>
          </p:txBody>
        </p:sp>
        <p:cxnSp>
          <p:nvCxnSpPr>
            <p:cNvPr id="20" name="直線矢印コネクタ 19"/>
            <p:cNvCxnSpPr/>
            <p:nvPr/>
          </p:nvCxnSpPr>
          <p:spPr>
            <a:xfrm>
              <a:off x="8686800" y="1002657"/>
              <a:ext cx="0" cy="1932333"/>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2856679"/>
      </p:ext>
    </p:extLst>
  </p:cSld>
  <p:clrMapOvr>
    <a:masterClrMapping/>
  </p:clrMapOvr>
  <p:transition spd="med">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3257105" y="5059840"/>
            <a:ext cx="890946" cy="369332"/>
          </a:xfrm>
          <a:prstGeom prst="rect">
            <a:avLst/>
          </a:prstGeom>
          <a:noFill/>
        </p:spPr>
        <p:txBody>
          <a:bodyPr wrap="square" rtlCol="0">
            <a:spAutoFit/>
          </a:bodyPr>
          <a:lstStyle/>
          <a:p>
            <a:pPr defTabSz="457200"/>
            <a:r>
              <a:rPr kumimoji="0" lang="en-US" altLang="ja-JP" dirty="0">
                <a:solidFill>
                  <a:prstClr val="black"/>
                </a:solidFill>
                <a:latin typeface="Century Gothic" panose="020F0302020204030204"/>
                <a:ea typeface="メイリオ" panose="020B0604030504040204" pitchFamily="50" charset="-128"/>
              </a:rPr>
              <a:t>N=369</a:t>
            </a:r>
          </a:p>
        </p:txBody>
      </p:sp>
      <p:sp>
        <p:nvSpPr>
          <p:cNvPr id="5" name="正方形/長方形 4"/>
          <p:cNvSpPr/>
          <p:nvPr/>
        </p:nvSpPr>
        <p:spPr>
          <a:xfrm>
            <a:off x="7151777" y="344178"/>
            <a:ext cx="1625600" cy="5715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実態調査</a:t>
            </a:r>
          </a:p>
        </p:txBody>
      </p:sp>
      <p:sp>
        <p:nvSpPr>
          <p:cNvPr id="4" name="日付プレースホルダー 3"/>
          <p:cNvSpPr>
            <a:spLocks noGrp="1"/>
          </p:cNvSpPr>
          <p:nvPr>
            <p:ph type="dt" sz="half" idx="10"/>
          </p:nvPr>
        </p:nvSpPr>
        <p:spPr/>
        <p:txBody>
          <a:bodyPr/>
          <a:lstStyle/>
          <a:p>
            <a:fld id="{407D67C2-9B14-47BF-AB57-191C08C03A85}" type="datetime1">
              <a:rPr lang="ja-JP" altLang="en-US" smtClean="0"/>
              <a:t>2019/6/27</a:t>
            </a:fld>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952262933"/>
      </p:ext>
    </p:extLst>
  </p:cSld>
  <p:clrMapOvr>
    <a:masterClrMapping/>
  </p:clrMapOvr>
  <p:transition spd="med">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448" y="0"/>
            <a:ext cx="7543800" cy="1054516"/>
          </a:xfrm>
        </p:spPr>
        <p:txBody>
          <a:bodyPr>
            <a:normAutofit/>
          </a:bodyPr>
          <a:lstStyle/>
          <a:p>
            <a:r>
              <a:rPr lang="ja-JP" altLang="en-US" sz="4000" dirty="0"/>
              <a:t>プレ調査考察①</a:t>
            </a:r>
          </a:p>
        </p:txBody>
      </p:sp>
      <p:sp>
        <p:nvSpPr>
          <p:cNvPr id="5" name="コンテンツ プレースホルダー 2"/>
          <p:cNvSpPr txBox="1">
            <a:spLocks/>
          </p:cNvSpPr>
          <p:nvPr/>
        </p:nvSpPr>
        <p:spPr>
          <a:xfrm>
            <a:off x="282634" y="1275035"/>
            <a:ext cx="8146473" cy="5020213"/>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Clr>
                <a:srgbClr val="99CB38"/>
              </a:buClr>
            </a:pPr>
            <a:endParaRPr lang="en-US" altLang="ja-JP" sz="800">
              <a:solidFill>
                <a:prstClr val="black">
                  <a:lumMod val="75000"/>
                  <a:lumOff val="25000"/>
                </a:prstClr>
              </a:solidFill>
              <a:latin typeface="Century Gothic" panose="020F0302020204030204"/>
              <a:ea typeface="メイリオ" panose="020B0604030504040204" pitchFamily="50" charset="-128"/>
            </a:endParaRPr>
          </a:p>
          <a:p>
            <a:pPr>
              <a:buClr>
                <a:srgbClr val="99CB38"/>
              </a:buClr>
            </a:pPr>
            <a:r>
              <a:rPr lang="ja-JP" altLang="en-US" sz="2800">
                <a:solidFill>
                  <a:prstClr val="black">
                    <a:lumMod val="75000"/>
                    <a:lumOff val="25000"/>
                  </a:prstClr>
                </a:solidFill>
                <a:latin typeface="Century Gothic" panose="020F0302020204030204"/>
                <a:ea typeface="メイリオ" panose="020B0604030504040204" pitchFamily="50" charset="-128"/>
              </a:rPr>
              <a:t>筑波大生の多くが</a:t>
            </a:r>
            <a:endParaRPr lang="en-US" altLang="ja-JP" sz="2800">
              <a:solidFill>
                <a:prstClr val="black">
                  <a:lumMod val="75000"/>
                  <a:lumOff val="25000"/>
                </a:prstClr>
              </a:solidFill>
              <a:latin typeface="Century Gothic" panose="020F0302020204030204"/>
              <a:ea typeface="メイリオ" panose="020B0604030504040204" pitchFamily="50" charset="-128"/>
            </a:endParaRPr>
          </a:p>
          <a:p>
            <a:pPr>
              <a:buClr>
                <a:srgbClr val="99CB38"/>
              </a:buClr>
            </a:pPr>
            <a:r>
              <a:rPr lang="ja-JP" altLang="en-US" sz="2400">
                <a:solidFill>
                  <a:prstClr val="black">
                    <a:lumMod val="75000"/>
                    <a:lumOff val="25000"/>
                  </a:prstClr>
                </a:solidFill>
                <a:latin typeface="Century Gothic" panose="020F0302020204030204"/>
                <a:ea typeface="メイリオ" panose="020B0604030504040204" pitchFamily="50" charset="-128"/>
              </a:rPr>
              <a:t>   </a:t>
            </a:r>
            <a:endParaRPr lang="en-US" altLang="ja-JP" sz="2400" dirty="0">
              <a:solidFill>
                <a:prstClr val="black">
                  <a:lumMod val="75000"/>
                  <a:lumOff val="25000"/>
                </a:prstClr>
              </a:solidFill>
              <a:latin typeface="Century Gothic" panose="020F0302020204030204"/>
              <a:ea typeface="メイリオ" panose="020B0604030504040204" pitchFamily="50" charset="-128"/>
            </a:endParaRPr>
          </a:p>
        </p:txBody>
      </p:sp>
      <p:pic>
        <p:nvPicPr>
          <p:cNvPr id="6" name="図 5"/>
          <p:cNvPicPr>
            <a:picLocks noChangeAspect="1"/>
          </p:cNvPicPr>
          <p:nvPr/>
        </p:nvPicPr>
        <p:blipFill rotWithShape="1">
          <a:blip r:embed="rId2"/>
          <a:srcRect l="7077" t="11717" r="7291" b="3424"/>
          <a:stretch/>
        </p:blipFill>
        <p:spPr>
          <a:xfrm>
            <a:off x="7526758" y="4142897"/>
            <a:ext cx="1441959" cy="2112477"/>
          </a:xfrm>
          <a:prstGeom prst="rect">
            <a:avLst/>
          </a:prstGeom>
        </p:spPr>
      </p:pic>
      <p:sp>
        <p:nvSpPr>
          <p:cNvPr id="7" name="角丸四角形吹き出し 6"/>
          <p:cNvSpPr/>
          <p:nvPr/>
        </p:nvSpPr>
        <p:spPr>
          <a:xfrm>
            <a:off x="5005045" y="4142896"/>
            <a:ext cx="2064512" cy="1714440"/>
          </a:xfrm>
          <a:prstGeom prst="wedgeRoundRectCallout">
            <a:avLst>
              <a:gd name="adj1" fmla="val 103277"/>
              <a:gd name="adj2" fmla="val -3288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2400" b="1" dirty="0">
                <a:solidFill>
                  <a:srgbClr val="FF0000"/>
                </a:solidFill>
                <a:latin typeface="メイリオ" panose="020B0604030504040204" pitchFamily="50" charset="-128"/>
                <a:ea typeface="メイリオ" panose="020B0604030504040204" pitchFamily="50" charset="-128"/>
              </a:rPr>
              <a:t>そもそも</a:t>
            </a:r>
            <a:endParaRPr lang="en-US" altLang="ja-JP" sz="2400" b="1" dirty="0">
              <a:solidFill>
                <a:srgbClr val="FF0000"/>
              </a:solidFill>
              <a:latin typeface="メイリオ" panose="020B0604030504040204" pitchFamily="50" charset="-128"/>
              <a:ea typeface="メイリオ" panose="020B0604030504040204" pitchFamily="50" charset="-128"/>
            </a:endParaRPr>
          </a:p>
          <a:p>
            <a:pPr algn="ctr" defTabSz="457200"/>
            <a:r>
              <a:rPr lang="ja-JP" altLang="en-US" sz="2400" b="1" dirty="0">
                <a:solidFill>
                  <a:srgbClr val="FF0000"/>
                </a:solidFill>
                <a:latin typeface="メイリオ" panose="020B0604030504040204" pitchFamily="50" charset="-128"/>
                <a:ea typeface="メイリオ" panose="020B0604030504040204" pitchFamily="50" charset="-128"/>
              </a:rPr>
              <a:t>報告する</a:t>
            </a:r>
            <a:endParaRPr lang="en-US" altLang="ja-JP" sz="2400" b="1" dirty="0">
              <a:solidFill>
                <a:srgbClr val="FF0000"/>
              </a:solidFill>
              <a:latin typeface="メイリオ" panose="020B0604030504040204" pitchFamily="50" charset="-128"/>
              <a:ea typeface="メイリオ" panose="020B0604030504040204" pitchFamily="50" charset="-128"/>
            </a:endParaRPr>
          </a:p>
          <a:p>
            <a:pPr algn="ctr" defTabSz="457200"/>
            <a:r>
              <a:rPr lang="ja-JP" altLang="en-US" sz="2400" b="1" dirty="0">
                <a:solidFill>
                  <a:srgbClr val="FF0000"/>
                </a:solidFill>
                <a:latin typeface="メイリオ" panose="020B0604030504040204" pitchFamily="50" charset="-128"/>
                <a:ea typeface="メイリオ" panose="020B0604030504040204" pitchFamily="50" charset="-128"/>
              </a:rPr>
              <a:t>方法を</a:t>
            </a:r>
            <a:endParaRPr lang="en-US" altLang="ja-JP" sz="2400" b="1" dirty="0">
              <a:solidFill>
                <a:srgbClr val="FF0000"/>
              </a:solidFill>
              <a:latin typeface="メイリオ" panose="020B0604030504040204" pitchFamily="50" charset="-128"/>
              <a:ea typeface="メイリオ" panose="020B0604030504040204" pitchFamily="50" charset="-128"/>
            </a:endParaRPr>
          </a:p>
          <a:p>
            <a:pPr algn="ctr" defTabSz="457200"/>
            <a:r>
              <a:rPr lang="ja-JP" altLang="en-US" sz="2400" b="1" dirty="0">
                <a:solidFill>
                  <a:srgbClr val="FF0000"/>
                </a:solidFill>
                <a:latin typeface="メイリオ" panose="020B0604030504040204" pitchFamily="50" charset="-128"/>
                <a:ea typeface="メイリオ" panose="020B0604030504040204" pitchFamily="50" charset="-128"/>
              </a:rPr>
              <a:t>知らないよ</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pic>
        <p:nvPicPr>
          <p:cNvPr id="8" name="Picture 2" descr="ãäººãå°ã£ããã®ç»åæ¤ç´¢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01" y="3908236"/>
            <a:ext cx="2420066" cy="2420066"/>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吹き出し 8"/>
          <p:cNvSpPr/>
          <p:nvPr/>
        </p:nvSpPr>
        <p:spPr>
          <a:xfrm>
            <a:off x="1721532" y="4426136"/>
            <a:ext cx="3155268" cy="626020"/>
          </a:xfrm>
          <a:prstGeom prst="wedgeRoundRectCallout">
            <a:avLst>
              <a:gd name="adj1" fmla="val -59449"/>
              <a:gd name="adj2" fmla="val 2511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2400" b="1" dirty="0">
                <a:solidFill>
                  <a:srgbClr val="0070C0"/>
                </a:solidFill>
                <a:latin typeface="Century Gothic" panose="020F0302020204030204"/>
                <a:ea typeface="メイリオ" panose="020B0604030504040204" pitchFamily="50" charset="-128"/>
              </a:rPr>
              <a:t>面倒くさいです。。</a:t>
            </a:r>
          </a:p>
        </p:txBody>
      </p:sp>
      <p:sp>
        <p:nvSpPr>
          <p:cNvPr id="10" name="角丸四角形 9"/>
          <p:cNvSpPr/>
          <p:nvPr/>
        </p:nvSpPr>
        <p:spPr>
          <a:xfrm>
            <a:off x="282633" y="2221338"/>
            <a:ext cx="8603672" cy="15877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0" lang="ja-JP" altLang="en-US" sz="3600" b="1" dirty="0">
                <a:solidFill>
                  <a:srgbClr val="C00000"/>
                </a:solidFill>
                <a:latin typeface="Century Gothic" panose="020F0302020204030204"/>
                <a:ea typeface="メイリオ" panose="020B0604030504040204" pitchFamily="50" charset="-128"/>
              </a:rPr>
              <a:t>修繕すべき道路の破損に気付いているが</a:t>
            </a:r>
            <a:endParaRPr kumimoji="0" lang="en-US" altLang="ja-JP" sz="3600" b="1" dirty="0">
              <a:solidFill>
                <a:srgbClr val="C00000"/>
              </a:solidFill>
              <a:latin typeface="Century Gothic" panose="020F0302020204030204"/>
              <a:ea typeface="メイリオ" panose="020B0604030504040204" pitchFamily="50" charset="-128"/>
            </a:endParaRPr>
          </a:p>
          <a:p>
            <a:pPr algn="ctr" defTabSz="457200"/>
            <a:r>
              <a:rPr kumimoji="0" lang="ja-JP" altLang="en-US" sz="3600" b="1" dirty="0">
                <a:solidFill>
                  <a:prstClr val="white"/>
                </a:solidFill>
                <a:latin typeface="Century Gothic" panose="020F0302020204030204"/>
                <a:ea typeface="メイリオ" panose="020B0604030504040204" pitchFamily="50" charset="-128"/>
              </a:rPr>
              <a:t>　　　　</a:t>
            </a:r>
            <a:r>
              <a:rPr kumimoji="0" lang="ja-JP" altLang="en-US" sz="4400" b="1" u="sng" dirty="0">
                <a:solidFill>
                  <a:srgbClr val="FF0000"/>
                </a:solidFill>
                <a:latin typeface="Century Gothic" panose="020F0302020204030204"/>
                <a:ea typeface="メイリオ" panose="020B0604030504040204" pitchFamily="50" charset="-128"/>
              </a:rPr>
              <a:t>報告はしたことがない</a:t>
            </a:r>
            <a:endParaRPr kumimoji="0" lang="en-US" altLang="ja-JP" sz="4000" b="1" dirty="0">
              <a:solidFill>
                <a:prstClr val="white"/>
              </a:solidFill>
              <a:latin typeface="Century Gothic" panose="020F0302020204030204"/>
              <a:ea typeface="メイリオ" panose="020B0604030504040204" pitchFamily="50" charset="-128"/>
            </a:endParaRPr>
          </a:p>
        </p:txBody>
      </p:sp>
      <p:sp>
        <p:nvSpPr>
          <p:cNvPr id="11" name="正方形/長方形 10"/>
          <p:cNvSpPr>
            <a:spLocks noChangeAspect="1"/>
          </p:cNvSpPr>
          <p:nvPr/>
        </p:nvSpPr>
        <p:spPr>
          <a:xfrm>
            <a:off x="5319710" y="416267"/>
            <a:ext cx="3379200" cy="1188000"/>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5400" dirty="0">
                <a:solidFill>
                  <a:sysClr val="windowText" lastClr="000000"/>
                </a:solidFill>
                <a:latin typeface="Century Gothic" panose="020F0302020204030204"/>
                <a:ea typeface="メイリオ" panose="020B0604030504040204" pitchFamily="50" charset="-128"/>
              </a:rPr>
              <a:t>実態調査</a:t>
            </a:r>
          </a:p>
        </p:txBody>
      </p:sp>
      <p:sp>
        <p:nvSpPr>
          <p:cNvPr id="3" name="日付プレースホルダー 2"/>
          <p:cNvSpPr>
            <a:spLocks noGrp="1"/>
          </p:cNvSpPr>
          <p:nvPr>
            <p:ph type="dt" sz="half" idx="10"/>
          </p:nvPr>
        </p:nvSpPr>
        <p:spPr/>
        <p:txBody>
          <a:bodyPr/>
          <a:lstStyle/>
          <a:p>
            <a:fld id="{3A0CFF41-98E4-4E3A-9927-BE21EB58AC0E}" type="datetime1">
              <a:rPr lang="ja-JP" altLang="en-US" smtClean="0"/>
              <a:t>2019/6/27</a:t>
            </a:fld>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693186681"/>
      </p:ext>
    </p:extLst>
  </p:cSld>
  <p:clrMapOvr>
    <a:masterClrMapping/>
  </p:clrMapOvr>
  <p:transition spd="med">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7899" y="95412"/>
            <a:ext cx="7543800" cy="1054516"/>
          </a:xfrm>
        </p:spPr>
        <p:txBody>
          <a:bodyPr>
            <a:normAutofit/>
          </a:bodyPr>
          <a:lstStyle/>
          <a:p>
            <a:r>
              <a:rPr lang="ja-JP" altLang="en-US" sz="4400" dirty="0"/>
              <a:t>報告しなかった理由から</a:t>
            </a:r>
          </a:p>
        </p:txBody>
      </p:sp>
      <p:sp>
        <p:nvSpPr>
          <p:cNvPr id="3" name="コンテンツ プレースホルダー 2"/>
          <p:cNvSpPr>
            <a:spLocks noGrp="1"/>
          </p:cNvSpPr>
          <p:nvPr>
            <p:ph idx="1"/>
          </p:nvPr>
        </p:nvSpPr>
        <p:spPr>
          <a:xfrm>
            <a:off x="674204" y="1413166"/>
            <a:ext cx="7543801" cy="4696015"/>
          </a:xfrm>
        </p:spPr>
        <p:txBody>
          <a:bodyPr/>
          <a:lstStyle/>
          <a:p>
            <a:r>
              <a:rPr lang="ja-JP" altLang="en-US" sz="3600" dirty="0"/>
              <a:t>「報告が面倒」</a:t>
            </a:r>
            <a:endParaRPr lang="en-US" altLang="ja-JP" sz="3600" dirty="0"/>
          </a:p>
          <a:p>
            <a:r>
              <a:rPr lang="ja-JP" altLang="en-US" sz="3600" dirty="0"/>
              <a:t>「報告方法がわからない」</a:t>
            </a:r>
            <a:endParaRPr lang="en-US" altLang="ja-JP" sz="3600" dirty="0"/>
          </a:p>
          <a:p>
            <a:r>
              <a:rPr lang="ja-JP" altLang="en-US" sz="3600" dirty="0"/>
              <a:t>「報告をするという発想がない」</a:t>
            </a:r>
            <a:endParaRPr lang="en-US" altLang="ja-JP" sz="3600" dirty="0"/>
          </a:p>
          <a:p>
            <a:endParaRPr lang="en-US" altLang="ja-JP" sz="2800" dirty="0"/>
          </a:p>
          <a:p>
            <a:pPr algn="ctr"/>
            <a:r>
              <a:rPr lang="ja-JP" altLang="en-US" sz="4400" dirty="0">
                <a:solidFill>
                  <a:srgbClr val="FF0000"/>
                </a:solidFill>
              </a:rPr>
              <a:t>そんな状況を変えたい！！！</a:t>
            </a:r>
            <a:endParaRPr lang="en-US" altLang="ja-JP" sz="4400" dirty="0">
              <a:solidFill>
                <a:srgbClr val="FF0000"/>
              </a:solidFill>
            </a:endParaRPr>
          </a:p>
          <a:p>
            <a:pPr algn="ctr"/>
            <a:endParaRPr lang="en-US" altLang="ja-JP" sz="4400" dirty="0">
              <a:solidFill>
                <a:srgbClr val="FF0000"/>
              </a:solidFill>
            </a:endParaRPr>
          </a:p>
          <a:p>
            <a:pPr algn="ctr"/>
            <a:r>
              <a:rPr lang="ja-JP" altLang="en-US" sz="2800" dirty="0"/>
              <a:t>学生にとって身近な</a:t>
            </a:r>
            <a:r>
              <a:rPr lang="en-US" altLang="ja-JP" sz="2800" dirty="0"/>
              <a:t>SNS</a:t>
            </a:r>
            <a:r>
              <a:rPr lang="ja-JP" altLang="en-US" sz="2800" dirty="0"/>
              <a:t>を用いてみては？</a:t>
            </a:r>
            <a:endParaRPr lang="en-US" altLang="ja-JP" sz="2800" dirty="0"/>
          </a:p>
          <a:p>
            <a:pPr algn="ctr"/>
            <a:endParaRPr lang="en-US" altLang="ja-JP" sz="2800" dirty="0"/>
          </a:p>
          <a:p>
            <a:endParaRPr lang="ja-JP" altLang="en-US" sz="2800" dirty="0"/>
          </a:p>
        </p:txBody>
      </p:sp>
      <p:sp>
        <p:nvSpPr>
          <p:cNvPr id="4" name="正方形/長方形 3"/>
          <p:cNvSpPr/>
          <p:nvPr/>
        </p:nvSpPr>
        <p:spPr>
          <a:xfrm>
            <a:off x="7151777" y="166378"/>
            <a:ext cx="1625600" cy="9906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学生への</a:t>
            </a:r>
            <a:endParaRPr lang="en-US" altLang="ja-JP" sz="2800" dirty="0">
              <a:solidFill>
                <a:sysClr val="windowText" lastClr="000000"/>
              </a:solidFill>
              <a:latin typeface="Century Gothic" panose="020F0302020204030204"/>
              <a:ea typeface="メイリオ" panose="020B0604030504040204" pitchFamily="50" charset="-128"/>
            </a:endParaRPr>
          </a:p>
          <a:p>
            <a:pPr algn="ctr" defTabSz="457200"/>
            <a:r>
              <a:rPr lang="ja-JP" altLang="en-US" sz="2800" dirty="0">
                <a:solidFill>
                  <a:sysClr val="windowText" lastClr="000000"/>
                </a:solidFill>
                <a:latin typeface="Century Gothic" panose="020F0302020204030204"/>
                <a:ea typeface="メイリオ" panose="020B0604030504040204" pitchFamily="50" charset="-128"/>
              </a:rPr>
              <a:t>動機付け</a:t>
            </a:r>
          </a:p>
        </p:txBody>
      </p:sp>
      <p:sp>
        <p:nvSpPr>
          <p:cNvPr id="5" name="日付プレースホルダー 4"/>
          <p:cNvSpPr>
            <a:spLocks noGrp="1"/>
          </p:cNvSpPr>
          <p:nvPr>
            <p:ph type="dt" sz="half" idx="10"/>
          </p:nvPr>
        </p:nvSpPr>
        <p:spPr/>
        <p:txBody>
          <a:bodyPr/>
          <a:lstStyle/>
          <a:p>
            <a:fld id="{91F35860-747B-4DF8-B942-29E7E165A7F5}" type="datetime1">
              <a:rPr lang="ja-JP" altLang="en-US" smtClean="0"/>
              <a:t>2019/6/27</a:t>
            </a:fld>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535782325"/>
      </p:ext>
    </p:extLst>
  </p:cSld>
  <p:clrMapOvr>
    <a:masterClrMapping/>
  </p:clrMapOvr>
  <p:transition spd="med">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p:nvPr>
            <p:extLst>
              <p:ext uri="{D42A27DB-BD31-4B8C-83A1-F6EECF244321}">
                <p14:modId xmlns:p14="http://schemas.microsoft.com/office/powerpoint/2010/main" val="2692471682"/>
              </p:ext>
            </p:extLst>
          </p:nvPr>
        </p:nvGraphicFramePr>
        <p:xfrm>
          <a:off x="74815" y="116378"/>
          <a:ext cx="9144000" cy="6741622"/>
        </p:xfrm>
        <a:graphic>
          <a:graphicData uri="http://schemas.openxmlformats.org/drawingml/2006/chart">
            <c:chart xmlns:c="http://schemas.openxmlformats.org/drawingml/2006/chart" xmlns:r="http://schemas.openxmlformats.org/officeDocument/2006/relationships" r:id="rId2"/>
          </a:graphicData>
        </a:graphic>
      </p:graphicFrame>
      <p:sp>
        <p:nvSpPr>
          <p:cNvPr id="2" name="日付プレースホルダー 1"/>
          <p:cNvSpPr>
            <a:spLocks noGrp="1"/>
          </p:cNvSpPr>
          <p:nvPr>
            <p:ph type="dt" sz="half" idx="10"/>
          </p:nvPr>
        </p:nvSpPr>
        <p:spPr/>
        <p:txBody>
          <a:bodyPr/>
          <a:lstStyle/>
          <a:p>
            <a:fld id="{17C13F55-ACFE-467D-97E1-1A15F8DB9E02}" type="datetime1">
              <a:rPr lang="ja-JP" altLang="en-US" smtClean="0"/>
              <a:t>2019/6/27</a:t>
            </a:fld>
            <a:endParaRPr lang="en-US"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33</a:t>
            </a:fld>
            <a:endParaRPr lang="en-US" dirty="0"/>
          </a:p>
        </p:txBody>
      </p:sp>
      <p:cxnSp>
        <p:nvCxnSpPr>
          <p:cNvPr id="16" name="直線矢印コネクタ 15"/>
          <p:cNvCxnSpPr/>
          <p:nvPr/>
        </p:nvCxnSpPr>
        <p:spPr>
          <a:xfrm flipH="1" flipV="1">
            <a:off x="4390034" y="1566813"/>
            <a:ext cx="573576"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2866812" y="991994"/>
            <a:ext cx="6182298" cy="4079122"/>
            <a:chOff x="384978" y="-770712"/>
            <a:chExt cx="6182298" cy="4079122"/>
          </a:xfrm>
        </p:grpSpPr>
        <p:sp>
          <p:nvSpPr>
            <p:cNvPr id="10" name="ストライプ矢印 9"/>
            <p:cNvSpPr/>
            <p:nvPr/>
          </p:nvSpPr>
          <p:spPr>
            <a:xfrm rot="1670670">
              <a:off x="384978" y="-770712"/>
              <a:ext cx="2650606" cy="1759131"/>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1600" dirty="0"/>
            </a:p>
            <a:p>
              <a:pPr algn="ctr"/>
              <a:r>
                <a:rPr lang="en-US" altLang="ja-JP" sz="1800" b="1" dirty="0"/>
                <a:t>SNS</a:t>
              </a:r>
              <a:r>
                <a:rPr lang="ja-JP" altLang="en-US" sz="1800" b="1" dirty="0"/>
                <a:t>が有効！？</a:t>
              </a:r>
              <a:endParaRPr lang="ja-JP" sz="1800" b="1" dirty="0"/>
            </a:p>
          </p:txBody>
        </p:sp>
        <p:sp>
          <p:nvSpPr>
            <p:cNvPr id="11" name="楕円 10"/>
            <p:cNvSpPr/>
            <p:nvPr/>
          </p:nvSpPr>
          <p:spPr>
            <a:xfrm>
              <a:off x="2081992" y="290890"/>
              <a:ext cx="4485284" cy="301752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457200"/>
              <a:r>
                <a:rPr lang="ja-JP" altLang="en-US" sz="5400" b="1" dirty="0">
                  <a:solidFill>
                    <a:srgbClr val="FF0000"/>
                  </a:solidFill>
                  <a:latin typeface="Century Gothic" panose="020F0302020204030204"/>
                  <a:ea typeface="メイリオ" panose="020B0604030504040204" pitchFamily="50" charset="-128"/>
                </a:rPr>
                <a:t>８割！！</a:t>
              </a:r>
            </a:p>
          </p:txBody>
        </p:sp>
      </p:grpSp>
    </p:spTree>
    <p:extLst>
      <p:ext uri="{BB962C8B-B14F-4D97-AF65-F5344CB8AC3E}">
        <p14:creationId xmlns:p14="http://schemas.microsoft.com/office/powerpoint/2010/main" val="6005980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71322240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4126527" y="3882600"/>
            <a:ext cx="890946" cy="369332"/>
          </a:xfrm>
          <a:prstGeom prst="rect">
            <a:avLst/>
          </a:prstGeom>
          <a:noFill/>
        </p:spPr>
        <p:txBody>
          <a:bodyPr wrap="square" rtlCol="0">
            <a:spAutoFit/>
          </a:bodyPr>
          <a:lstStyle/>
          <a:p>
            <a:pPr defTabSz="457200"/>
            <a:r>
              <a:rPr kumimoji="0" lang="en-US" altLang="ja-JP" dirty="0">
                <a:solidFill>
                  <a:prstClr val="black"/>
                </a:solidFill>
                <a:latin typeface="Century Gothic" panose="020F0302020204030204"/>
                <a:ea typeface="メイリオ" panose="020B0604030504040204" pitchFamily="50" charset="-128"/>
              </a:rPr>
              <a:t>N=369</a:t>
            </a:r>
          </a:p>
        </p:txBody>
      </p:sp>
      <p:sp>
        <p:nvSpPr>
          <p:cNvPr id="4" name="正方形/長方形 3"/>
          <p:cNvSpPr/>
          <p:nvPr/>
        </p:nvSpPr>
        <p:spPr>
          <a:xfrm>
            <a:off x="7151777" y="166378"/>
            <a:ext cx="1625600" cy="9906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学生への</a:t>
            </a:r>
            <a:endParaRPr lang="en-US" altLang="ja-JP" sz="2800" dirty="0">
              <a:solidFill>
                <a:sysClr val="windowText" lastClr="000000"/>
              </a:solidFill>
              <a:latin typeface="Century Gothic" panose="020F0302020204030204"/>
              <a:ea typeface="メイリオ" panose="020B0604030504040204" pitchFamily="50" charset="-128"/>
            </a:endParaRPr>
          </a:p>
          <a:p>
            <a:pPr algn="ctr" defTabSz="457200"/>
            <a:r>
              <a:rPr lang="ja-JP" altLang="en-US" sz="2800" dirty="0">
                <a:solidFill>
                  <a:sysClr val="windowText" lastClr="000000"/>
                </a:solidFill>
                <a:latin typeface="Century Gothic" panose="020F0302020204030204"/>
                <a:ea typeface="メイリオ" panose="020B0604030504040204" pitchFamily="50" charset="-128"/>
              </a:rPr>
              <a:t>動機付け</a:t>
            </a:r>
          </a:p>
        </p:txBody>
      </p:sp>
      <p:sp>
        <p:nvSpPr>
          <p:cNvPr id="5" name="日付プレースホルダー 4"/>
          <p:cNvSpPr>
            <a:spLocks noGrp="1"/>
          </p:cNvSpPr>
          <p:nvPr>
            <p:ph type="dt" sz="half" idx="10"/>
          </p:nvPr>
        </p:nvSpPr>
        <p:spPr/>
        <p:txBody>
          <a:bodyPr/>
          <a:lstStyle/>
          <a:p>
            <a:fld id="{75185863-2F58-4C68-B3AC-C33C5B01AC07}" type="datetime1">
              <a:rPr lang="ja-JP" altLang="en-US" smtClean="0"/>
              <a:t>2019/6/27</a:t>
            </a:fld>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389766244"/>
      </p:ext>
    </p:extLst>
  </p:cSld>
  <p:clrMapOvr>
    <a:masterClrMapping/>
  </p:clrMapOvr>
  <p:transition spd="med">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nvGraphicFramePr>
        <p:xfrm>
          <a:off x="99753" y="0"/>
          <a:ext cx="9144000" cy="685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直線矢印コネクタ 2"/>
          <p:cNvCxnSpPr/>
          <p:nvPr/>
        </p:nvCxnSpPr>
        <p:spPr>
          <a:xfrm flipH="1">
            <a:off x="6572251" y="1486685"/>
            <a:ext cx="0" cy="36000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436465" y="1187656"/>
            <a:ext cx="1470639" cy="369332"/>
          </a:xfrm>
          <a:prstGeom prst="rect">
            <a:avLst/>
          </a:prstGeom>
          <a:noFill/>
        </p:spPr>
        <p:txBody>
          <a:bodyPr wrap="square" rtlCol="0">
            <a:spAutoFit/>
          </a:bodyPr>
          <a:lstStyle/>
          <a:p>
            <a:pPr defTabSz="457200"/>
            <a:r>
              <a:rPr kumimoji="0" lang="en-US" altLang="ja-JP" dirty="0">
                <a:solidFill>
                  <a:prstClr val="black"/>
                </a:solidFill>
                <a:latin typeface="Century Gothic" panose="020F0302020204030204"/>
                <a:ea typeface="メイリオ" panose="020B0604030504040204" pitchFamily="50" charset="-128"/>
              </a:rPr>
              <a:t>***</a:t>
            </a:r>
            <a:r>
              <a:rPr kumimoji="0" lang="ja-JP" altLang="en-US" dirty="0">
                <a:solidFill>
                  <a:prstClr val="black"/>
                </a:solidFill>
                <a:latin typeface="Century Gothic" panose="020F0302020204030204"/>
                <a:ea typeface="メイリオ" panose="020B0604030504040204" pitchFamily="50" charset="-128"/>
              </a:rPr>
              <a:t>：</a:t>
            </a:r>
            <a:r>
              <a:rPr kumimoji="0" lang="en-US" altLang="ja-JP" dirty="0">
                <a:solidFill>
                  <a:prstClr val="black"/>
                </a:solidFill>
                <a:latin typeface="Century Gothic" panose="020F0302020204030204"/>
                <a:ea typeface="メイリオ" panose="020B0604030504040204" pitchFamily="50" charset="-128"/>
              </a:rPr>
              <a:t>p&lt;0.01</a:t>
            </a:r>
          </a:p>
        </p:txBody>
      </p:sp>
      <p:sp>
        <p:nvSpPr>
          <p:cNvPr id="9" name="テキスト ボックス 1"/>
          <p:cNvSpPr txBox="1"/>
          <p:nvPr/>
        </p:nvSpPr>
        <p:spPr>
          <a:xfrm>
            <a:off x="3762477" y="1685407"/>
            <a:ext cx="844482" cy="3491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kumimoji="0" lang="ja-JP" altLang="en-US" dirty="0">
              <a:solidFill>
                <a:prstClr val="black"/>
              </a:solidFill>
              <a:latin typeface="Century Gothic" panose="020F0302020204030204"/>
              <a:ea typeface="メイリオ" panose="020B0604030504040204" pitchFamily="50" charset="-128"/>
            </a:endParaRPr>
          </a:p>
        </p:txBody>
      </p:sp>
      <p:sp>
        <p:nvSpPr>
          <p:cNvPr id="10" name="テキスト ボックス 1"/>
          <p:cNvSpPr txBox="1"/>
          <p:nvPr/>
        </p:nvSpPr>
        <p:spPr>
          <a:xfrm>
            <a:off x="4856674" y="2134433"/>
            <a:ext cx="1216325" cy="3491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kumimoji="0" lang="en-US" altLang="ja-JP" sz="1600" dirty="0">
                <a:solidFill>
                  <a:prstClr val="black"/>
                </a:solidFill>
                <a:latin typeface="Century Gothic" panose="020F0302020204030204"/>
                <a:ea typeface="メイリオ" panose="020B0604030504040204" pitchFamily="50" charset="-128"/>
              </a:rPr>
              <a:t>t=-6.007</a:t>
            </a:r>
            <a:r>
              <a:rPr kumimoji="0" lang="ja-JP" altLang="en-US" sz="1600" dirty="0">
                <a:solidFill>
                  <a:prstClr val="black"/>
                </a:solidFill>
                <a:latin typeface="Century Gothic" panose="020F0302020204030204"/>
                <a:ea typeface="メイリオ" panose="020B0604030504040204" pitchFamily="50" charset="-128"/>
              </a:rPr>
              <a:t>***</a:t>
            </a:r>
          </a:p>
        </p:txBody>
      </p:sp>
      <p:sp>
        <p:nvSpPr>
          <p:cNvPr id="11" name="テキスト ボックス 1"/>
          <p:cNvSpPr txBox="1"/>
          <p:nvPr/>
        </p:nvSpPr>
        <p:spPr>
          <a:xfrm>
            <a:off x="6150636" y="2730731"/>
            <a:ext cx="1336781" cy="3033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kumimoji="0" lang="en-US" altLang="ja-JP" sz="1600" dirty="0">
                <a:solidFill>
                  <a:prstClr val="black"/>
                </a:solidFill>
                <a:latin typeface="Century Gothic" panose="020F0302020204030204"/>
                <a:ea typeface="メイリオ" panose="020B0604030504040204" pitchFamily="50" charset="-128"/>
              </a:rPr>
              <a:t>t=-14.924</a:t>
            </a:r>
            <a:r>
              <a:rPr kumimoji="0" lang="ja-JP" altLang="en-US" sz="1600" dirty="0">
                <a:solidFill>
                  <a:prstClr val="black"/>
                </a:solidFill>
                <a:latin typeface="Century Gothic" panose="020F0302020204030204"/>
                <a:ea typeface="メイリオ" panose="020B0604030504040204" pitchFamily="50" charset="-128"/>
              </a:rPr>
              <a:t>***</a:t>
            </a:r>
            <a:endParaRPr kumimoji="0" lang="en-US" altLang="ja-JP" sz="1600" dirty="0">
              <a:solidFill>
                <a:prstClr val="black"/>
              </a:solidFill>
              <a:latin typeface="Century Gothic" panose="020F0302020204030204"/>
              <a:ea typeface="メイリオ" panose="020B0604030504040204" pitchFamily="50" charset="-128"/>
            </a:endParaRPr>
          </a:p>
          <a:p>
            <a:pPr defTabSz="457200"/>
            <a:endParaRPr kumimoji="0" lang="ja-JP" altLang="en-US" sz="1600" dirty="0">
              <a:solidFill>
                <a:prstClr val="black"/>
              </a:solidFill>
              <a:latin typeface="Century Gothic" panose="020F0302020204030204"/>
              <a:ea typeface="メイリオ" panose="020B0604030504040204" pitchFamily="50" charset="-128"/>
            </a:endParaRPr>
          </a:p>
        </p:txBody>
      </p:sp>
      <p:sp>
        <p:nvSpPr>
          <p:cNvPr id="12" name="テキスト ボックス 1"/>
          <p:cNvSpPr txBox="1"/>
          <p:nvPr/>
        </p:nvSpPr>
        <p:spPr>
          <a:xfrm>
            <a:off x="7652083" y="2287484"/>
            <a:ext cx="1224498" cy="3491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kumimoji="0" lang="en-US" altLang="ja-JP" sz="1600" dirty="0">
                <a:solidFill>
                  <a:prstClr val="black"/>
                </a:solidFill>
                <a:latin typeface="Century Gothic" panose="020F0302020204030204"/>
                <a:ea typeface="メイリオ" panose="020B0604030504040204" pitchFamily="50" charset="-128"/>
              </a:rPr>
              <a:t>t=-8.348</a:t>
            </a:r>
            <a:r>
              <a:rPr kumimoji="0" lang="ja-JP" altLang="en-US" sz="1600" dirty="0">
                <a:solidFill>
                  <a:prstClr val="black"/>
                </a:solidFill>
                <a:latin typeface="Century Gothic" panose="020F0302020204030204"/>
                <a:ea typeface="メイリオ" panose="020B0604030504040204" pitchFamily="50" charset="-128"/>
              </a:rPr>
              <a:t>***</a:t>
            </a:r>
            <a:endParaRPr kumimoji="0" lang="en-US" altLang="ja-JP" sz="1600" dirty="0">
              <a:solidFill>
                <a:prstClr val="black"/>
              </a:solidFill>
              <a:latin typeface="Century Gothic" panose="020F0302020204030204"/>
              <a:ea typeface="メイリオ" panose="020B0604030504040204" pitchFamily="50" charset="-128"/>
            </a:endParaRPr>
          </a:p>
          <a:p>
            <a:pPr defTabSz="457200"/>
            <a:endParaRPr kumimoji="0" lang="ja-JP" altLang="en-US" sz="1600" dirty="0">
              <a:solidFill>
                <a:prstClr val="black"/>
              </a:solidFill>
              <a:latin typeface="Century Gothic" panose="020F0302020204030204"/>
              <a:ea typeface="メイリオ" panose="020B0604030504040204" pitchFamily="50" charset="-128"/>
            </a:endParaRPr>
          </a:p>
        </p:txBody>
      </p:sp>
      <p:sp>
        <p:nvSpPr>
          <p:cNvPr id="13" name="正方形/長方形 12"/>
          <p:cNvSpPr/>
          <p:nvPr/>
        </p:nvSpPr>
        <p:spPr>
          <a:xfrm>
            <a:off x="7151777" y="166378"/>
            <a:ext cx="1625600" cy="9906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学生への</a:t>
            </a:r>
            <a:endParaRPr lang="en-US" altLang="ja-JP" sz="2800" dirty="0">
              <a:solidFill>
                <a:sysClr val="windowText" lastClr="000000"/>
              </a:solidFill>
              <a:latin typeface="Century Gothic" panose="020F0302020204030204"/>
              <a:ea typeface="メイリオ" panose="020B0604030504040204" pitchFamily="50" charset="-128"/>
            </a:endParaRPr>
          </a:p>
          <a:p>
            <a:pPr algn="ctr" defTabSz="457200"/>
            <a:r>
              <a:rPr lang="ja-JP" altLang="en-US" sz="2800" dirty="0">
                <a:solidFill>
                  <a:sysClr val="windowText" lastClr="000000"/>
                </a:solidFill>
                <a:latin typeface="Century Gothic" panose="020F0302020204030204"/>
                <a:ea typeface="メイリオ" panose="020B0604030504040204" pitchFamily="50" charset="-128"/>
              </a:rPr>
              <a:t>動機付け</a:t>
            </a:r>
          </a:p>
        </p:txBody>
      </p:sp>
      <p:sp>
        <p:nvSpPr>
          <p:cNvPr id="5" name="日付プレースホルダー 4"/>
          <p:cNvSpPr>
            <a:spLocks noGrp="1"/>
          </p:cNvSpPr>
          <p:nvPr>
            <p:ph type="dt" sz="half" idx="10"/>
          </p:nvPr>
        </p:nvSpPr>
        <p:spPr/>
        <p:txBody>
          <a:bodyPr/>
          <a:lstStyle/>
          <a:p>
            <a:fld id="{199548F5-6661-4B58-B012-75D4CC5349FF}" type="datetime1">
              <a:rPr lang="ja-JP" altLang="en-US" smtClean="0"/>
              <a:t>2019/6/27</a:t>
            </a:fld>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505865920"/>
      </p:ext>
    </p:extLst>
  </p:cSld>
  <p:clrMapOvr>
    <a:masterClrMapping/>
  </p:clrMapOvr>
  <p:transition spd="med">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7695" y="-104093"/>
            <a:ext cx="7543800" cy="1054516"/>
          </a:xfrm>
        </p:spPr>
        <p:txBody>
          <a:bodyPr>
            <a:normAutofit/>
          </a:bodyPr>
          <a:lstStyle/>
          <a:p>
            <a:r>
              <a:rPr lang="ja-JP" altLang="en-US" sz="3600" dirty="0"/>
              <a:t>プレ調査考察②</a:t>
            </a:r>
          </a:p>
        </p:txBody>
      </p:sp>
      <p:sp>
        <p:nvSpPr>
          <p:cNvPr id="3" name="コンテンツ プレースホルダー 2"/>
          <p:cNvSpPr>
            <a:spLocks noGrp="1"/>
          </p:cNvSpPr>
          <p:nvPr>
            <p:ph idx="1"/>
          </p:nvPr>
        </p:nvSpPr>
        <p:spPr>
          <a:xfrm>
            <a:off x="0" y="1275413"/>
            <a:ext cx="8986057" cy="4801309"/>
          </a:xfrm>
        </p:spPr>
        <p:txBody>
          <a:bodyPr/>
          <a:lstStyle/>
          <a:p>
            <a:endParaRPr lang="en-US" altLang="ja-JP" sz="1050" dirty="0"/>
          </a:p>
          <a:p>
            <a:r>
              <a:rPr lang="ja-JP" altLang="en-US" sz="3600" dirty="0">
                <a:solidFill>
                  <a:srgbClr val="0070C0"/>
                </a:solidFill>
              </a:rPr>
              <a:t>道路の修繕箇所について</a:t>
            </a:r>
            <a:endParaRPr lang="en-US" altLang="ja-JP" sz="3600" dirty="0">
              <a:solidFill>
                <a:srgbClr val="0070C0"/>
              </a:solidFill>
            </a:endParaRPr>
          </a:p>
          <a:p>
            <a:pPr algn="ctr"/>
            <a:r>
              <a:rPr lang="ja-JP" altLang="en-US" sz="4000" dirty="0">
                <a:solidFill>
                  <a:srgbClr val="0070C0"/>
                </a:solidFill>
              </a:rPr>
              <a:t>　　</a:t>
            </a:r>
            <a:r>
              <a:rPr lang="en-US" altLang="ja-JP" sz="4800" u="sng" dirty="0">
                <a:solidFill>
                  <a:srgbClr val="250DB3"/>
                </a:solidFill>
                <a:effectLst>
                  <a:outerShdw blurRad="38100" dist="38100" dir="2700000" algn="tl">
                    <a:srgbClr val="000000">
                      <a:alpha val="43137"/>
                    </a:srgbClr>
                  </a:outerShdw>
                </a:effectLst>
              </a:rPr>
              <a:t>SNS</a:t>
            </a:r>
            <a:r>
              <a:rPr lang="ja-JP" altLang="en-US" sz="4000" u="sng" dirty="0">
                <a:solidFill>
                  <a:srgbClr val="250DB3"/>
                </a:solidFill>
              </a:rPr>
              <a:t>を用いると</a:t>
            </a:r>
            <a:r>
              <a:rPr lang="ja-JP" altLang="en-US" sz="4400" u="sng" dirty="0">
                <a:solidFill>
                  <a:srgbClr val="250DB3"/>
                </a:solidFill>
                <a:effectLst>
                  <a:outerShdw blurRad="38100" dist="38100" dir="2700000" algn="tl">
                    <a:srgbClr val="000000">
                      <a:alpha val="43137"/>
                    </a:srgbClr>
                  </a:outerShdw>
                </a:effectLst>
              </a:rPr>
              <a:t>報告がしやすい</a:t>
            </a:r>
            <a:endParaRPr lang="en-US" altLang="ja-JP" sz="4400" dirty="0">
              <a:solidFill>
                <a:srgbClr val="250DB3"/>
              </a:solidFill>
              <a:effectLst>
                <a:outerShdw blurRad="38100" dist="38100" dir="2700000" algn="tl">
                  <a:srgbClr val="000000">
                    <a:alpha val="43137"/>
                  </a:srgbClr>
                </a:outerShdw>
              </a:effectLst>
            </a:endParaRPr>
          </a:p>
          <a:p>
            <a:pPr algn="ctr"/>
            <a:endParaRPr lang="en-US" altLang="ja-JP" sz="900" dirty="0"/>
          </a:p>
          <a:p>
            <a:pPr algn="ctr"/>
            <a:endParaRPr lang="en-US" altLang="ja-JP" dirty="0"/>
          </a:p>
          <a:p>
            <a:pPr algn="ctr"/>
            <a:r>
              <a:rPr lang="ja-JP" altLang="en-US" dirty="0"/>
              <a:t>また、</a:t>
            </a:r>
            <a:r>
              <a:rPr lang="ja-JP" altLang="en-US" sz="2800" dirty="0"/>
              <a:t>学生が最も使用する、または身近な</a:t>
            </a:r>
            <a:r>
              <a:rPr lang="en-US" altLang="ja-JP" sz="2800" dirty="0"/>
              <a:t>SNS</a:t>
            </a:r>
            <a:r>
              <a:rPr lang="ja-JP" altLang="en-US" sz="2800" dirty="0"/>
              <a:t>は</a:t>
            </a:r>
            <a:endParaRPr lang="en-US" altLang="ja-JP" sz="2800" dirty="0"/>
          </a:p>
          <a:p>
            <a:pPr algn="ctr"/>
            <a:endParaRPr lang="en-US" altLang="ja-JP" sz="800" dirty="0">
              <a:solidFill>
                <a:srgbClr val="92D050"/>
              </a:solidFill>
            </a:endParaRPr>
          </a:p>
          <a:p>
            <a:endParaRPr lang="ja-JP" altLang="en-US" sz="2400" dirty="0"/>
          </a:p>
        </p:txBody>
      </p:sp>
      <p:sp>
        <p:nvSpPr>
          <p:cNvPr id="4" name="正方形/長方形 3"/>
          <p:cNvSpPr>
            <a:spLocks noChangeAspect="1"/>
          </p:cNvSpPr>
          <p:nvPr/>
        </p:nvSpPr>
        <p:spPr>
          <a:xfrm>
            <a:off x="6706598" y="333141"/>
            <a:ext cx="2054266" cy="1251819"/>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3600" dirty="0">
                <a:solidFill>
                  <a:sysClr val="windowText" lastClr="000000"/>
                </a:solidFill>
                <a:latin typeface="Century Gothic" panose="020F0302020204030204"/>
                <a:ea typeface="メイリオ" panose="020B0604030504040204" pitchFamily="50" charset="-128"/>
              </a:rPr>
              <a:t>学生への</a:t>
            </a:r>
            <a:endParaRPr lang="en-US" altLang="ja-JP" sz="3600" dirty="0">
              <a:solidFill>
                <a:sysClr val="windowText" lastClr="000000"/>
              </a:solidFill>
              <a:latin typeface="Century Gothic" panose="020F0302020204030204"/>
              <a:ea typeface="メイリオ" panose="020B0604030504040204" pitchFamily="50" charset="-128"/>
            </a:endParaRPr>
          </a:p>
          <a:p>
            <a:pPr algn="ctr" defTabSz="457200"/>
            <a:r>
              <a:rPr lang="ja-JP" altLang="en-US" sz="3600" dirty="0">
                <a:solidFill>
                  <a:sysClr val="windowText" lastClr="000000"/>
                </a:solidFill>
                <a:latin typeface="Century Gothic" panose="020F0302020204030204"/>
                <a:ea typeface="メイリオ" panose="020B0604030504040204" pitchFamily="50" charset="-128"/>
              </a:rPr>
              <a:t>動機付け</a:t>
            </a:r>
          </a:p>
        </p:txBody>
      </p:sp>
      <p:sp>
        <p:nvSpPr>
          <p:cNvPr id="6" name="日付プレースホルダー 5"/>
          <p:cNvSpPr>
            <a:spLocks noGrp="1"/>
          </p:cNvSpPr>
          <p:nvPr>
            <p:ph type="dt" sz="half" idx="10"/>
          </p:nvPr>
        </p:nvSpPr>
        <p:spPr/>
        <p:txBody>
          <a:bodyPr/>
          <a:lstStyle/>
          <a:p>
            <a:fld id="{64C1E8D1-3B26-4410-A8D1-ACDE5EF8ECB8}" type="datetime1">
              <a:rPr lang="ja-JP" altLang="en-US" smtClean="0"/>
              <a:t>2019/6/27</a:t>
            </a:fld>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36</a:t>
            </a:fld>
            <a:endParaRPr lang="en-US" dirty="0"/>
          </a:p>
        </p:txBody>
      </p:sp>
      <p:sp>
        <p:nvSpPr>
          <p:cNvPr id="8" name="テキスト ボックス 7"/>
          <p:cNvSpPr txBox="1"/>
          <p:nvPr/>
        </p:nvSpPr>
        <p:spPr>
          <a:xfrm>
            <a:off x="3718559" y="4572000"/>
            <a:ext cx="2778034" cy="1015663"/>
          </a:xfrm>
          <a:prstGeom prst="rect">
            <a:avLst/>
          </a:prstGeom>
          <a:noFill/>
        </p:spPr>
        <p:txBody>
          <a:bodyPr wrap="square" rtlCol="0">
            <a:spAutoFit/>
          </a:bodyPr>
          <a:lstStyle/>
          <a:p>
            <a:r>
              <a:rPr kumimoji="1" lang="en-US" altLang="ja-JP" sz="6000" dirty="0" smtClean="0"/>
              <a:t>LINE</a:t>
            </a:r>
            <a:endParaRPr kumimoji="1" lang="ja-JP" altLang="en-US" sz="6000" dirty="0"/>
          </a:p>
        </p:txBody>
      </p:sp>
    </p:spTree>
    <p:extLst>
      <p:ext uri="{BB962C8B-B14F-4D97-AF65-F5344CB8AC3E}">
        <p14:creationId xmlns:p14="http://schemas.microsoft.com/office/powerpoint/2010/main" val="4054433685"/>
      </p:ext>
    </p:extLst>
  </p:cSld>
  <p:clrMapOvr>
    <a:masterClrMapping/>
  </p:clrMapOvr>
  <p:transition spd="med">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2800">
                <a:solidFill>
                  <a:schemeClr val="bg1"/>
                </a:solidFill>
                <a:latin typeface="Calibri"/>
                <a:ea typeface="Calibri"/>
                <a:cs typeface="Calibri"/>
                <a:sym typeface="Calibri"/>
              </a:rPr>
              <a:t>37</a:t>
            </a:fld>
            <a:endParaRPr sz="2800" dirty="0">
              <a:solidFill>
                <a:schemeClr val="bg1"/>
              </a:solidFill>
              <a:latin typeface="Calibri"/>
              <a:ea typeface="Calibri"/>
              <a:cs typeface="Calibri"/>
              <a:sym typeface="Calibri"/>
            </a:endParaRPr>
          </a:p>
        </p:txBody>
      </p:sp>
      <p:sp>
        <p:nvSpPr>
          <p:cNvPr id="3" name="Shape 215"/>
          <p:cNvSpPr txBox="1"/>
          <p:nvPr/>
        </p:nvSpPr>
        <p:spPr>
          <a:xfrm>
            <a:off x="-1" y="47965"/>
            <a:ext cx="642394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3600" dirty="0">
                <a:solidFill>
                  <a:schemeClr val="dk1"/>
                </a:solidFill>
                <a:latin typeface="Arial"/>
                <a:ea typeface="Arial"/>
                <a:cs typeface="Arial"/>
                <a:sym typeface="Arial"/>
              </a:rPr>
              <a:t>本実習</a:t>
            </a:r>
            <a:r>
              <a:rPr lang="ja-JP" sz="3600" dirty="0">
                <a:solidFill>
                  <a:schemeClr val="dk1"/>
                </a:solidFill>
                <a:latin typeface="Arial"/>
                <a:ea typeface="Arial"/>
                <a:cs typeface="Arial"/>
                <a:sym typeface="Arial"/>
              </a:rPr>
              <a:t>の流れ</a:t>
            </a:r>
            <a:endParaRPr sz="3600" dirty="0">
              <a:solidFill>
                <a:schemeClr val="dk1"/>
              </a:solidFill>
              <a:latin typeface="Arial"/>
              <a:ea typeface="Arial"/>
              <a:cs typeface="Arial"/>
              <a:sym typeface="Arial"/>
            </a:endParaRPr>
          </a:p>
        </p:txBody>
      </p:sp>
      <p:sp>
        <p:nvSpPr>
          <p:cNvPr id="4" name="Shape 216"/>
          <p:cNvSpPr/>
          <p:nvPr/>
        </p:nvSpPr>
        <p:spPr>
          <a:xfrm rot="-5400000">
            <a:off x="3761943" y="-1023960"/>
            <a:ext cx="1620115" cy="9144000"/>
          </a:xfrm>
          <a:prstGeom prst="downArrow">
            <a:avLst>
              <a:gd name="adj1" fmla="val 50000"/>
              <a:gd name="adj2" fmla="val 50000"/>
            </a:avLst>
          </a:prstGeom>
          <a:solidFill>
            <a:schemeClr val="accent1"/>
          </a:solid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Shape 220"/>
          <p:cNvSpPr txBox="1"/>
          <p:nvPr/>
        </p:nvSpPr>
        <p:spPr>
          <a:xfrm rot="16200000">
            <a:off x="2255398" y="3064988"/>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rgbClr val="000000"/>
                </a:solidFill>
                <a:latin typeface="Arial"/>
                <a:ea typeface="Arial"/>
                <a:cs typeface="Arial"/>
                <a:sym typeface="Arial"/>
              </a:rPr>
              <a:t>改善策の提案</a:t>
            </a:r>
            <a:endParaRPr sz="3600" dirty="0">
              <a:solidFill>
                <a:srgbClr val="000000"/>
              </a:solidFill>
              <a:latin typeface="Arial"/>
              <a:ea typeface="Arial"/>
              <a:cs typeface="Arial"/>
              <a:sym typeface="Arial"/>
            </a:endParaRPr>
          </a:p>
        </p:txBody>
      </p:sp>
      <p:sp>
        <p:nvSpPr>
          <p:cNvPr id="26" name="Shape 220"/>
          <p:cNvSpPr txBox="1"/>
          <p:nvPr/>
        </p:nvSpPr>
        <p:spPr>
          <a:xfrm rot="16200000">
            <a:off x="-1892778" y="2967574"/>
            <a:ext cx="5109061" cy="717621"/>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spAutoFit/>
          </a:bodyPr>
          <a:lstStyle/>
          <a:p>
            <a:pPr marL="0" marR="0" lvl="0" indent="0" algn="ctr" rtl="0">
              <a:spcBef>
                <a:spcPts val="0"/>
              </a:spcBef>
              <a:spcAft>
                <a:spcPts val="0"/>
              </a:spcAft>
              <a:buNone/>
            </a:pPr>
            <a:r>
              <a:rPr lang="ja-JP" altLang="en-US" sz="3200" dirty="0">
                <a:solidFill>
                  <a:schemeClr val="bg1">
                    <a:lumMod val="95000"/>
                  </a:schemeClr>
                </a:solidFill>
                <a:latin typeface="Arial"/>
                <a:ea typeface="Arial"/>
                <a:cs typeface="Arial"/>
                <a:sym typeface="Arial"/>
              </a:rPr>
              <a:t>市役所でのヒアリング</a:t>
            </a:r>
            <a:endParaRPr sz="3200" dirty="0">
              <a:solidFill>
                <a:schemeClr val="bg1">
                  <a:lumMod val="95000"/>
                </a:schemeClr>
              </a:solidFill>
              <a:latin typeface="Arial"/>
              <a:ea typeface="Arial"/>
              <a:cs typeface="Arial"/>
              <a:sym typeface="Arial"/>
            </a:endParaRPr>
          </a:p>
        </p:txBody>
      </p:sp>
      <p:sp>
        <p:nvSpPr>
          <p:cNvPr id="28" name="Shape 220"/>
          <p:cNvSpPr txBox="1"/>
          <p:nvPr/>
        </p:nvSpPr>
        <p:spPr>
          <a:xfrm rot="16200000">
            <a:off x="426038" y="2822503"/>
            <a:ext cx="5601503" cy="717621"/>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spAutoFit/>
          </a:bodyPr>
          <a:lstStyle/>
          <a:p>
            <a:pPr lvl="0" algn="ctr"/>
            <a:r>
              <a:rPr lang="ja-JP" altLang="en-US" sz="3200" b="1" dirty="0">
                <a:solidFill>
                  <a:srgbClr val="E6E6E6"/>
                </a:solidFill>
                <a:latin typeface="Arial"/>
                <a:ea typeface="Arial"/>
                <a:cs typeface="Arial"/>
                <a:sym typeface="Arial"/>
              </a:rPr>
              <a:t>アンケ</a:t>
            </a:r>
            <a:endParaRPr lang="en-US" altLang="ja-JP" sz="3200" b="1" dirty="0">
              <a:solidFill>
                <a:srgbClr val="E6E6E6"/>
              </a:solidFill>
              <a:latin typeface="Arial"/>
              <a:ea typeface="Arial"/>
              <a:cs typeface="Arial"/>
              <a:sym typeface="Arial"/>
            </a:endParaRPr>
          </a:p>
          <a:p>
            <a:pPr lvl="0" algn="ctr"/>
            <a:r>
              <a:rPr lang="en-US" altLang="ja-JP" sz="3200" b="1" dirty="0">
                <a:solidFill>
                  <a:srgbClr val="E6E6E6"/>
                </a:solidFill>
                <a:latin typeface="Arial"/>
                <a:ea typeface="Arial"/>
                <a:cs typeface="Arial"/>
                <a:sym typeface="Arial"/>
              </a:rPr>
              <a:t>I</a:t>
            </a:r>
          </a:p>
          <a:p>
            <a:pPr lvl="0" algn="ctr"/>
            <a:r>
              <a:rPr lang="ja-JP" altLang="en-US" sz="3200" b="1" dirty="0">
                <a:solidFill>
                  <a:srgbClr val="E6E6E6"/>
                </a:solidFill>
                <a:latin typeface="Arial"/>
                <a:ea typeface="Arial"/>
                <a:cs typeface="Arial"/>
                <a:sym typeface="Arial"/>
              </a:rPr>
              <a:t>トの実施</a:t>
            </a:r>
            <a:endParaRPr lang="en-US" altLang="ja-JP" sz="3200" b="1" dirty="0">
              <a:solidFill>
                <a:srgbClr val="E6E6E6"/>
              </a:solidFill>
              <a:latin typeface="Arial"/>
              <a:ea typeface="Arial"/>
              <a:cs typeface="Arial"/>
              <a:sym typeface="Arial"/>
            </a:endParaRPr>
          </a:p>
          <a:p>
            <a:pPr lvl="0" algn="ctr"/>
            <a:r>
              <a:rPr lang="ja-JP" altLang="en-US" sz="3200" b="1" dirty="0">
                <a:solidFill>
                  <a:srgbClr val="E6E6E6"/>
                </a:solidFill>
                <a:latin typeface="Arial"/>
                <a:ea typeface="Arial"/>
                <a:cs typeface="Arial"/>
                <a:sym typeface="Arial"/>
              </a:rPr>
              <a:t>・分析</a:t>
            </a:r>
            <a:endParaRPr lang="en-US" altLang="ja-JP" sz="3200" b="1" dirty="0">
              <a:solidFill>
                <a:srgbClr val="E6E6E6"/>
              </a:solidFill>
              <a:latin typeface="Arial"/>
              <a:ea typeface="Arial"/>
              <a:cs typeface="Arial"/>
              <a:sym typeface="Arial"/>
            </a:endParaRPr>
          </a:p>
        </p:txBody>
      </p:sp>
      <p:sp>
        <p:nvSpPr>
          <p:cNvPr id="36" name="Shape 220"/>
          <p:cNvSpPr txBox="1"/>
          <p:nvPr/>
        </p:nvSpPr>
        <p:spPr>
          <a:xfrm rot="16200000">
            <a:off x="-407014" y="3102784"/>
            <a:ext cx="4616618" cy="723231"/>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spAutoFit/>
          </a:bodyPr>
          <a:lstStyle/>
          <a:p>
            <a:pPr lvl="0" algn="ctr"/>
            <a:r>
              <a:rPr lang="ja-JP" altLang="en-US" sz="3200" dirty="0">
                <a:solidFill>
                  <a:schemeClr val="bg1">
                    <a:lumMod val="95000"/>
                  </a:schemeClr>
                </a:solidFill>
                <a:latin typeface="Arial"/>
                <a:ea typeface="Arial"/>
                <a:cs typeface="Arial"/>
                <a:sym typeface="Arial"/>
              </a:rPr>
              <a:t>市提供のデ</a:t>
            </a:r>
            <a:endParaRPr lang="en-US" altLang="ja-JP" sz="3200" dirty="0">
              <a:solidFill>
                <a:schemeClr val="bg1">
                  <a:lumMod val="95000"/>
                </a:schemeClr>
              </a:solidFill>
              <a:latin typeface="Arial"/>
              <a:ea typeface="Arial"/>
              <a:cs typeface="Arial"/>
              <a:sym typeface="Arial"/>
            </a:endParaRPr>
          </a:p>
          <a:p>
            <a:pPr lvl="0" algn="ctr"/>
            <a:r>
              <a:rPr lang="en-US" altLang="ja-JP" sz="3200" dirty="0">
                <a:solidFill>
                  <a:schemeClr val="bg1">
                    <a:lumMod val="95000"/>
                  </a:schemeClr>
                </a:solidFill>
                <a:latin typeface="Arial"/>
                <a:ea typeface="Arial"/>
                <a:cs typeface="Arial"/>
                <a:sym typeface="Arial"/>
              </a:rPr>
              <a:t>I</a:t>
            </a:r>
          </a:p>
          <a:p>
            <a:pPr marL="0" marR="0" lvl="0" indent="0" algn="ctr" rtl="0">
              <a:spcBef>
                <a:spcPts val="0"/>
              </a:spcBef>
              <a:spcAft>
                <a:spcPts val="0"/>
              </a:spcAft>
              <a:buNone/>
            </a:pPr>
            <a:r>
              <a:rPr lang="ja-JP" altLang="en-US" sz="3200" dirty="0">
                <a:solidFill>
                  <a:schemeClr val="bg1">
                    <a:lumMod val="95000"/>
                  </a:schemeClr>
                </a:solidFill>
                <a:latin typeface="Arial"/>
                <a:ea typeface="Arial"/>
                <a:cs typeface="Arial"/>
                <a:sym typeface="Arial"/>
              </a:rPr>
              <a:t>タ分析</a:t>
            </a:r>
            <a:endParaRPr lang="en-US" altLang="ja-JP" sz="3200" dirty="0">
              <a:solidFill>
                <a:schemeClr val="bg1">
                  <a:lumMod val="95000"/>
                </a:schemeClr>
              </a:solidFill>
              <a:latin typeface="Arial"/>
              <a:ea typeface="Arial"/>
              <a:cs typeface="Arial"/>
              <a:sym typeface="Arial"/>
            </a:endParaRPr>
          </a:p>
        </p:txBody>
      </p:sp>
      <p:sp>
        <p:nvSpPr>
          <p:cNvPr id="14" name="Shape 220"/>
          <p:cNvSpPr txBox="1"/>
          <p:nvPr/>
        </p:nvSpPr>
        <p:spPr>
          <a:xfrm rot="16200000">
            <a:off x="3539128" y="3060439"/>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chemeClr val="bg1">
                    <a:lumMod val="75000"/>
                  </a:schemeClr>
                </a:solidFill>
                <a:latin typeface="Arial"/>
                <a:ea typeface="Arial"/>
                <a:cs typeface="Arial"/>
                <a:sym typeface="Arial"/>
              </a:rPr>
              <a:t>実証実験</a:t>
            </a:r>
            <a:endParaRPr sz="3600" dirty="0">
              <a:solidFill>
                <a:schemeClr val="bg1">
                  <a:lumMod val="75000"/>
                </a:schemeClr>
              </a:solidFill>
              <a:latin typeface="Arial"/>
              <a:ea typeface="Arial"/>
              <a:cs typeface="Arial"/>
              <a:sym typeface="Arial"/>
            </a:endParaRPr>
          </a:p>
        </p:txBody>
      </p:sp>
      <p:sp>
        <p:nvSpPr>
          <p:cNvPr id="15" name="Shape 220"/>
          <p:cNvSpPr txBox="1"/>
          <p:nvPr/>
        </p:nvSpPr>
        <p:spPr>
          <a:xfrm rot="16200000">
            <a:off x="4651054" y="3095066"/>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chemeClr val="bg1">
                    <a:lumMod val="75000"/>
                  </a:schemeClr>
                </a:solidFill>
                <a:latin typeface="Arial"/>
                <a:ea typeface="Arial"/>
                <a:cs typeface="Arial"/>
                <a:sym typeface="Arial"/>
              </a:rPr>
              <a:t>分析</a:t>
            </a:r>
            <a:endParaRPr sz="3600" dirty="0">
              <a:solidFill>
                <a:schemeClr val="bg1">
                  <a:lumMod val="75000"/>
                </a:schemeClr>
              </a:solidFill>
              <a:latin typeface="Arial"/>
              <a:ea typeface="Arial"/>
              <a:cs typeface="Arial"/>
              <a:sym typeface="Arial"/>
            </a:endParaRPr>
          </a:p>
        </p:txBody>
      </p:sp>
      <p:sp>
        <p:nvSpPr>
          <p:cNvPr id="16" name="Shape 220"/>
          <p:cNvSpPr txBox="1"/>
          <p:nvPr/>
        </p:nvSpPr>
        <p:spPr>
          <a:xfrm rot="16200000">
            <a:off x="5653432" y="3095066"/>
            <a:ext cx="4237719" cy="738664"/>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vert="eaVert" wrap="square" lIns="91425" tIns="45700" rIns="91425" bIns="45700" anchor="ctr" anchorCtr="0">
            <a:noAutofit/>
          </a:bodyPr>
          <a:lstStyle/>
          <a:p>
            <a:pPr marL="0" marR="0" lvl="0" indent="0" algn="ctr" rtl="0">
              <a:spcBef>
                <a:spcPts val="0"/>
              </a:spcBef>
              <a:spcAft>
                <a:spcPts val="0"/>
              </a:spcAft>
              <a:buNone/>
            </a:pPr>
            <a:r>
              <a:rPr lang="ja-JP" altLang="en-US" sz="3600" dirty="0">
                <a:solidFill>
                  <a:schemeClr val="bg1">
                    <a:lumMod val="75000"/>
                  </a:schemeClr>
                </a:solidFill>
                <a:latin typeface="Arial"/>
                <a:ea typeface="Arial"/>
                <a:cs typeface="Arial"/>
                <a:sym typeface="Arial"/>
              </a:rPr>
              <a:t>最終提案</a:t>
            </a:r>
            <a:endParaRPr sz="3600" dirty="0">
              <a:solidFill>
                <a:schemeClr val="bg1">
                  <a:lumMod val="75000"/>
                </a:schemeClr>
              </a:solidFill>
              <a:latin typeface="Arial"/>
              <a:ea typeface="Arial"/>
              <a:cs typeface="Arial"/>
              <a:sym typeface="Arial"/>
            </a:endParaRPr>
          </a:p>
        </p:txBody>
      </p:sp>
      <p:sp>
        <p:nvSpPr>
          <p:cNvPr id="6" name="正方形/長方形 5"/>
          <p:cNvSpPr/>
          <p:nvPr/>
        </p:nvSpPr>
        <p:spPr>
          <a:xfrm>
            <a:off x="204552" y="5912491"/>
            <a:ext cx="914400" cy="8390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4/19</a:t>
            </a:r>
          </a:p>
          <a:p>
            <a:pPr algn="ctr"/>
            <a:r>
              <a:rPr kumimoji="1" lang="en-US" altLang="ja-JP" dirty="0"/>
              <a:t>4/24</a:t>
            </a:r>
          </a:p>
          <a:p>
            <a:pPr algn="ctr"/>
            <a:r>
              <a:rPr kumimoji="1" lang="en-US" altLang="ja-JP" dirty="0"/>
              <a:t>5/10</a:t>
            </a:r>
            <a:endParaRPr kumimoji="1" lang="ja-JP" altLang="en-US" dirty="0"/>
          </a:p>
        </p:txBody>
      </p:sp>
      <p:sp>
        <p:nvSpPr>
          <p:cNvPr id="17" name="正方形/長方形 16"/>
          <p:cNvSpPr/>
          <p:nvPr/>
        </p:nvSpPr>
        <p:spPr>
          <a:xfrm>
            <a:off x="2778215" y="5981880"/>
            <a:ext cx="914400" cy="8390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5/15</a:t>
            </a:r>
          </a:p>
          <a:p>
            <a:pPr algn="ctr"/>
            <a:r>
              <a:rPr kumimoji="1" lang="ja-JP" altLang="en-US" dirty="0"/>
              <a:t>～</a:t>
            </a:r>
            <a:endParaRPr kumimoji="1" lang="en-US" altLang="ja-JP" dirty="0"/>
          </a:p>
          <a:p>
            <a:pPr algn="ctr"/>
            <a:r>
              <a:rPr kumimoji="1" lang="en-US" altLang="ja-JP" dirty="0"/>
              <a:t>5/17</a:t>
            </a:r>
            <a:endParaRPr kumimoji="1" lang="ja-JP" altLang="en-US" dirty="0"/>
          </a:p>
        </p:txBody>
      </p:sp>
      <p:sp>
        <p:nvSpPr>
          <p:cNvPr id="7" name="角丸四角形 6"/>
          <p:cNvSpPr/>
          <p:nvPr/>
        </p:nvSpPr>
        <p:spPr>
          <a:xfrm>
            <a:off x="4061281" y="362812"/>
            <a:ext cx="1880563" cy="732727"/>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solidFill>
                  <a:srgbClr val="FF0000"/>
                </a:solidFill>
              </a:rPr>
              <a:t>中間発表</a:t>
            </a:r>
          </a:p>
        </p:txBody>
      </p:sp>
      <p:cxnSp>
        <p:nvCxnSpPr>
          <p:cNvPr id="9" name="直線矢印コネクタ 8"/>
          <p:cNvCxnSpPr>
            <a:stCxn id="7" idx="2"/>
          </p:cNvCxnSpPr>
          <p:nvPr/>
        </p:nvCxnSpPr>
        <p:spPr>
          <a:xfrm>
            <a:off x="5001563" y="1095539"/>
            <a:ext cx="0" cy="19323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星 5 4"/>
          <p:cNvSpPr/>
          <p:nvPr/>
        </p:nvSpPr>
        <p:spPr>
          <a:xfrm>
            <a:off x="4011937" y="947674"/>
            <a:ext cx="785005" cy="62701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日付プレースホルダー 7"/>
          <p:cNvSpPr>
            <a:spLocks noGrp="1"/>
          </p:cNvSpPr>
          <p:nvPr>
            <p:ph type="dt" sz="half" idx="10"/>
          </p:nvPr>
        </p:nvSpPr>
        <p:spPr/>
        <p:txBody>
          <a:bodyPr/>
          <a:lstStyle/>
          <a:p>
            <a:fld id="{C604B522-19B5-4304-B2A7-7269CF1090F3}" type="datetime1">
              <a:rPr lang="ja-JP" altLang="en-US" smtClean="0"/>
              <a:t>2019/6/27</a:t>
            </a:fld>
            <a:endParaRPr lang="en-US" dirty="0"/>
          </a:p>
        </p:txBody>
      </p:sp>
      <p:grpSp>
        <p:nvGrpSpPr>
          <p:cNvPr id="18" name="グループ化 17"/>
          <p:cNvGrpSpPr/>
          <p:nvPr/>
        </p:nvGrpSpPr>
        <p:grpSpPr>
          <a:xfrm>
            <a:off x="7139246" y="269930"/>
            <a:ext cx="1880563" cy="2665060"/>
            <a:chOff x="7139246" y="269930"/>
            <a:chExt cx="1880563" cy="2665060"/>
          </a:xfrm>
        </p:grpSpPr>
        <p:sp>
          <p:nvSpPr>
            <p:cNvPr id="19" name="角丸四角形 18"/>
            <p:cNvSpPr/>
            <p:nvPr/>
          </p:nvSpPr>
          <p:spPr>
            <a:xfrm>
              <a:off x="7139246" y="269930"/>
              <a:ext cx="1880563" cy="732727"/>
            </a:xfrm>
            <a:prstGeom prst="roundRect">
              <a:avLst/>
            </a:prstGeom>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solidFill>
                    <a:srgbClr val="FF0000"/>
                  </a:solidFill>
                </a:rPr>
                <a:t>最終発表</a:t>
              </a:r>
            </a:p>
          </p:txBody>
        </p:sp>
        <p:cxnSp>
          <p:nvCxnSpPr>
            <p:cNvPr id="20" name="直線矢印コネクタ 19"/>
            <p:cNvCxnSpPr/>
            <p:nvPr/>
          </p:nvCxnSpPr>
          <p:spPr>
            <a:xfrm>
              <a:off x="8686800" y="1002657"/>
              <a:ext cx="0" cy="1932333"/>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7640255"/>
      </p:ext>
    </p:extLst>
  </p:cSld>
  <p:clrMapOvr>
    <a:masterClrMapping/>
  </p:clrMapOvr>
  <p:transition spd="med">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722" y="-274481"/>
            <a:ext cx="7543800" cy="1054516"/>
          </a:xfrm>
        </p:spPr>
        <p:txBody>
          <a:bodyPr>
            <a:normAutofit/>
          </a:bodyPr>
          <a:lstStyle/>
          <a:p>
            <a:r>
              <a:rPr kumimoji="1" lang="ja-JP" altLang="en-US" sz="4000"/>
              <a:t>提案</a:t>
            </a:r>
            <a:endParaRPr kumimoji="1" lang="ja-JP" altLang="en-US" sz="4000" dirty="0"/>
          </a:p>
        </p:txBody>
      </p:sp>
      <p:sp>
        <p:nvSpPr>
          <p:cNvPr id="3" name="コンテンツ プレースホルダー 2"/>
          <p:cNvSpPr>
            <a:spLocks noGrp="1"/>
          </p:cNvSpPr>
          <p:nvPr>
            <p:ph idx="1"/>
          </p:nvPr>
        </p:nvSpPr>
        <p:spPr>
          <a:xfrm>
            <a:off x="87085" y="1185998"/>
            <a:ext cx="4701396" cy="4908430"/>
          </a:xfrm>
        </p:spPr>
        <p:txBody>
          <a:bodyPr/>
          <a:lstStyle/>
          <a:p>
            <a:pPr algn="ctr"/>
            <a:r>
              <a:rPr lang="ja-JP" altLang="en-US" u="sng" dirty="0">
                <a:latin typeface="メイリオ" panose="020B0604030504040204" pitchFamily="50" charset="-128"/>
                <a:ea typeface="メイリオ" panose="020B0604030504040204" pitchFamily="50" charset="-128"/>
              </a:rPr>
              <a:t>市役所</a:t>
            </a:r>
            <a:r>
              <a:rPr lang="ja-JP" altLang="en-US" dirty="0">
                <a:latin typeface="メイリオ" panose="020B0604030504040204" pitchFamily="50" charset="-128"/>
                <a:ea typeface="メイリオ" panose="020B0604030504040204" pitchFamily="50" charset="-128"/>
              </a:rPr>
              <a:t>と</a:t>
            </a:r>
            <a:r>
              <a:rPr lang="ja-JP" altLang="en-US" u="sng" dirty="0">
                <a:latin typeface="メイリオ" panose="020B0604030504040204" pitchFamily="50" charset="-128"/>
                <a:ea typeface="メイリオ" panose="020B0604030504040204" pitchFamily="50" charset="-128"/>
              </a:rPr>
              <a:t>業者だけ</a:t>
            </a:r>
            <a:r>
              <a:rPr lang="ja-JP" altLang="en-US" dirty="0">
                <a:latin typeface="メイリオ" panose="020B0604030504040204" pitchFamily="50" charset="-128"/>
                <a:ea typeface="メイリオ" panose="020B0604030504040204" pitchFamily="50" charset="-128"/>
              </a:rPr>
              <a:t>では</a:t>
            </a:r>
            <a:endParaRPr lang="en-US" altLang="ja-JP" dirty="0">
              <a:latin typeface="メイリオ" panose="020B0604030504040204" pitchFamily="50" charset="-128"/>
              <a:ea typeface="メイリオ" panose="020B0604030504040204" pitchFamily="50" charset="-128"/>
            </a:endParaRPr>
          </a:p>
          <a:p>
            <a:pPr algn="ctr"/>
            <a:r>
              <a:rPr lang="ja-JP" altLang="en-US" sz="2400" u="sng" dirty="0">
                <a:solidFill>
                  <a:srgbClr val="0070C0"/>
                </a:solidFill>
                <a:latin typeface="メイリオ" panose="020B0604030504040204" pitchFamily="50" charset="-128"/>
                <a:ea typeface="メイリオ" panose="020B0604030504040204" pitchFamily="50" charset="-128"/>
              </a:rPr>
              <a:t>問題発見に限界あり</a:t>
            </a:r>
            <a:endParaRPr lang="en-US" altLang="ja-JP" u="sng" dirty="0">
              <a:solidFill>
                <a:srgbClr val="0070C0"/>
              </a:solidFill>
              <a:latin typeface="メイリオ" panose="020B0604030504040204" pitchFamily="50" charset="-128"/>
              <a:ea typeface="メイリオ" panose="020B0604030504040204" pitchFamily="50" charset="-128"/>
            </a:endParaRPr>
          </a:p>
          <a:p>
            <a:pPr algn="ctr"/>
            <a:endParaRPr kumimoji="1" lang="en-US" altLang="ja-JP" b="1" dirty="0">
              <a:latin typeface="メイリオ" panose="020B0604030504040204" pitchFamily="50" charset="-128"/>
              <a:ea typeface="メイリオ" panose="020B0604030504040204" pitchFamily="50" charset="-128"/>
            </a:endParaRPr>
          </a:p>
          <a:p>
            <a:pPr algn="ctr"/>
            <a:endParaRPr kumimoji="1" lang="en-US" altLang="ja-JP" sz="2400" b="1" u="sng" dirty="0">
              <a:latin typeface="メイリオ" panose="020B0604030504040204" pitchFamily="50" charset="-128"/>
              <a:ea typeface="メイリオ" panose="020B0604030504040204" pitchFamily="50" charset="-128"/>
            </a:endParaRPr>
          </a:p>
          <a:p>
            <a:pPr algn="ctr"/>
            <a:r>
              <a:rPr kumimoji="1" lang="ja-JP" altLang="en-US" sz="2400" b="1" u="sng" dirty="0">
                <a:latin typeface="メイリオ" panose="020B0604030504040204" pitchFamily="50" charset="-128"/>
                <a:ea typeface="メイリオ" panose="020B0604030504040204" pitchFamily="50" charset="-128"/>
              </a:rPr>
              <a:t>学生は</a:t>
            </a:r>
            <a:r>
              <a:rPr kumimoji="1" lang="ja-JP" altLang="en-US" b="1" u="sng" dirty="0">
                <a:latin typeface="メイリオ" panose="020B0604030504040204" pitchFamily="50" charset="-128"/>
                <a:ea typeface="メイリオ" panose="020B0604030504040204" pitchFamily="50" charset="-128"/>
              </a:rPr>
              <a:t>問題を</a:t>
            </a:r>
            <a:r>
              <a:rPr kumimoji="1" lang="ja-JP" altLang="en-US" sz="2400" b="1" u="sng" dirty="0">
                <a:latin typeface="メイリオ" panose="020B0604030504040204" pitchFamily="50" charset="-128"/>
                <a:ea typeface="メイリオ" panose="020B0604030504040204" pitchFamily="50" charset="-128"/>
              </a:rPr>
              <a:t>発見して</a:t>
            </a:r>
            <a:r>
              <a:rPr lang="ja-JP" altLang="en-US" sz="2400" u="sng" dirty="0">
                <a:latin typeface="メイリオ" panose="020B0604030504040204" pitchFamily="50" charset="-128"/>
                <a:ea typeface="メイリオ" panose="020B0604030504040204" pitchFamily="50" charset="-128"/>
              </a:rPr>
              <a:t>いる</a:t>
            </a:r>
            <a:endParaRPr lang="en-US" altLang="ja-JP" sz="2400" u="sng" dirty="0">
              <a:latin typeface="メイリオ" panose="020B0604030504040204" pitchFamily="50" charset="-128"/>
              <a:ea typeface="メイリオ" panose="020B0604030504040204" pitchFamily="50" charset="-128"/>
            </a:endParaRPr>
          </a:p>
          <a:p>
            <a:pPr algn="ctr"/>
            <a:r>
              <a:rPr lang="ja-JP" altLang="en-US" u="sng" dirty="0">
                <a:latin typeface="メイリオ" panose="020B0604030504040204" pitchFamily="50" charset="-128"/>
                <a:ea typeface="メイリオ" panose="020B0604030504040204" pitchFamily="50" charset="-128"/>
              </a:rPr>
              <a:t>しかし、</a:t>
            </a:r>
            <a:r>
              <a:rPr lang="ja-JP" altLang="en-US" sz="2400" u="sng" dirty="0">
                <a:solidFill>
                  <a:srgbClr val="0070C0"/>
                </a:solidFill>
                <a:latin typeface="メイリオ" panose="020B0604030504040204" pitchFamily="50" charset="-128"/>
                <a:ea typeface="メイリオ" panose="020B0604030504040204" pitchFamily="50" charset="-128"/>
              </a:rPr>
              <a:t>ほとんど報告していない</a:t>
            </a:r>
            <a:endParaRPr lang="en-US" altLang="ja-JP" sz="2400" u="sng" dirty="0">
              <a:solidFill>
                <a:srgbClr val="0070C0"/>
              </a:solidFill>
              <a:latin typeface="メイリオ" panose="020B0604030504040204" pitchFamily="50" charset="-128"/>
              <a:ea typeface="メイリオ" panose="020B0604030504040204" pitchFamily="50" charset="-128"/>
            </a:endParaRPr>
          </a:p>
          <a:p>
            <a:pPr algn="ctr"/>
            <a:endParaRPr kumimoji="1" lang="en-US" altLang="ja-JP" b="1" u="sng" dirty="0">
              <a:latin typeface="メイリオ" panose="020B0604030504040204" pitchFamily="50" charset="-128"/>
              <a:ea typeface="メイリオ" panose="020B0604030504040204" pitchFamily="50" charset="-128"/>
            </a:endParaRPr>
          </a:p>
          <a:p>
            <a:pPr algn="ct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学生は</a:t>
            </a:r>
            <a:r>
              <a:rPr lang="en-US" altLang="ja-JP" sz="2800" u="sng" dirty="0">
                <a:solidFill>
                  <a:srgbClr val="FF0000"/>
                </a:solidFill>
                <a:latin typeface="メイリオ" panose="020B0604030504040204" pitchFamily="50" charset="-128"/>
                <a:ea typeface="メイリオ" panose="020B0604030504040204" pitchFamily="50" charset="-128"/>
              </a:rPr>
              <a:t>SNS</a:t>
            </a:r>
            <a:r>
              <a:rPr lang="ja-JP" altLang="en-US" dirty="0">
                <a:solidFill>
                  <a:schemeClr val="tx1"/>
                </a:solidFill>
                <a:latin typeface="メイリオ" panose="020B0604030504040204" pitchFamily="50" charset="-128"/>
                <a:ea typeface="メイリオ" panose="020B0604030504040204" pitchFamily="50" charset="-128"/>
              </a:rPr>
              <a:t>による</a:t>
            </a:r>
            <a:endParaRPr lang="en-US" altLang="ja-JP" dirty="0">
              <a:solidFill>
                <a:schemeClr val="tx1"/>
              </a:solidFill>
              <a:latin typeface="メイリオ" panose="020B0604030504040204" pitchFamily="50" charset="-128"/>
              <a:ea typeface="メイリオ" panose="020B0604030504040204" pitchFamily="50" charset="-128"/>
            </a:endParaRPr>
          </a:p>
          <a:p>
            <a:pPr algn="ctr"/>
            <a:r>
              <a:rPr lang="ja-JP" altLang="en-US" sz="2400" u="sng" dirty="0">
                <a:latin typeface="メイリオ" panose="020B0604030504040204" pitchFamily="50" charset="-128"/>
                <a:ea typeface="メイリオ" panose="020B0604030504040204" pitchFamily="50" charset="-128"/>
              </a:rPr>
              <a:t>報告の方が利用しやすい</a:t>
            </a:r>
            <a:endParaRPr lang="en-US" altLang="ja-JP" sz="2400" u="sng" dirty="0">
              <a:latin typeface="メイリオ" panose="020B0604030504040204" pitchFamily="50" charset="-128"/>
              <a:ea typeface="メイリオ" panose="020B0604030504040204" pitchFamily="50" charset="-128"/>
            </a:endParaRPr>
          </a:p>
          <a:p>
            <a:r>
              <a:rPr kumimoji="1" lang="ja-JP" altLang="en-US" sz="2800" b="1" u="sng" dirty="0">
                <a:latin typeface="メイリオ" panose="020B0604030504040204" pitchFamily="50" charset="-128"/>
                <a:ea typeface="メイリオ" panose="020B0604030504040204" pitchFamily="50" charset="-128"/>
              </a:rPr>
              <a:t>　</a:t>
            </a:r>
            <a:endParaRPr kumimoji="1" lang="en-US" altLang="ja-JP" sz="2800" b="1" u="sng" dirty="0">
              <a:latin typeface="メイリオ" panose="020B0604030504040204" pitchFamily="50" charset="-128"/>
              <a:ea typeface="メイリオ" panose="020B0604030504040204" pitchFamily="50" charset="-128"/>
            </a:endParaRPr>
          </a:p>
        </p:txBody>
      </p:sp>
      <p:sp>
        <p:nvSpPr>
          <p:cNvPr id="5" name="下矢印 4"/>
          <p:cNvSpPr/>
          <p:nvPr/>
        </p:nvSpPr>
        <p:spPr>
          <a:xfrm>
            <a:off x="1877535" y="2268400"/>
            <a:ext cx="690113" cy="465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1877534" y="4407924"/>
            <a:ext cx="690113" cy="474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5961643" y="3733301"/>
            <a:ext cx="2846717" cy="22981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rPr>
              <a:t>市民の</a:t>
            </a:r>
            <a:endParaRPr kumimoji="1" lang="en-US" altLang="ja-JP" sz="3200" b="1" dirty="0">
              <a:solidFill>
                <a:schemeClr val="bg1"/>
              </a:solidFill>
            </a:endParaRPr>
          </a:p>
          <a:p>
            <a:pPr algn="ctr"/>
            <a:r>
              <a:rPr kumimoji="1" lang="ja-JP" altLang="en-US" sz="3200" b="1" dirty="0">
                <a:solidFill>
                  <a:schemeClr val="bg1"/>
                </a:solidFill>
              </a:rPr>
              <a:t>快適性</a:t>
            </a:r>
            <a:endParaRPr kumimoji="1" lang="en-US" altLang="ja-JP" sz="3200" b="1" dirty="0">
              <a:solidFill>
                <a:schemeClr val="bg1"/>
              </a:solidFill>
            </a:endParaRPr>
          </a:p>
          <a:p>
            <a:pPr algn="ctr"/>
            <a:r>
              <a:rPr kumimoji="1" lang="ja-JP" altLang="en-US" sz="3200" b="1" dirty="0">
                <a:solidFill>
                  <a:schemeClr val="bg1"/>
                </a:solidFill>
              </a:rPr>
              <a:t>向上</a:t>
            </a:r>
          </a:p>
        </p:txBody>
      </p:sp>
      <p:sp>
        <p:nvSpPr>
          <p:cNvPr id="37" name="円/楕円 36"/>
          <p:cNvSpPr/>
          <p:nvPr/>
        </p:nvSpPr>
        <p:spPr>
          <a:xfrm>
            <a:off x="5961643" y="1089625"/>
            <a:ext cx="2846717" cy="22981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b="1" dirty="0">
              <a:solidFill>
                <a:schemeClr val="bg1"/>
              </a:solidFill>
            </a:endParaRPr>
          </a:p>
          <a:p>
            <a:pPr algn="ctr"/>
            <a:r>
              <a:rPr kumimoji="1" lang="ja-JP" altLang="en-US" sz="3200" b="1" dirty="0">
                <a:solidFill>
                  <a:schemeClr val="bg1"/>
                </a:solidFill>
              </a:rPr>
              <a:t>道路の</a:t>
            </a:r>
            <a:endParaRPr kumimoji="1" lang="en-US" altLang="ja-JP" sz="3200" b="1" dirty="0">
              <a:solidFill>
                <a:schemeClr val="bg1"/>
              </a:solidFill>
            </a:endParaRPr>
          </a:p>
          <a:p>
            <a:pPr algn="ctr"/>
            <a:r>
              <a:rPr kumimoji="1" lang="ja-JP" altLang="en-US" sz="3200" b="1" dirty="0">
                <a:solidFill>
                  <a:schemeClr val="bg1"/>
                </a:solidFill>
              </a:rPr>
              <a:t>効率的な</a:t>
            </a:r>
            <a:endParaRPr kumimoji="1" lang="en-US" altLang="ja-JP" sz="3200" b="1" dirty="0">
              <a:solidFill>
                <a:schemeClr val="bg1"/>
              </a:solidFill>
            </a:endParaRPr>
          </a:p>
          <a:p>
            <a:pPr algn="ctr"/>
            <a:r>
              <a:rPr kumimoji="1" lang="ja-JP" altLang="en-US" sz="3200" b="1" dirty="0">
                <a:solidFill>
                  <a:schemeClr val="bg1"/>
                </a:solidFill>
              </a:rPr>
              <a:t>修繕</a:t>
            </a:r>
          </a:p>
          <a:p>
            <a:pPr algn="ctr"/>
            <a:endParaRPr kumimoji="1" lang="ja-JP" altLang="en-US" sz="2400" b="1" dirty="0">
              <a:solidFill>
                <a:schemeClr val="bg1"/>
              </a:solidFill>
            </a:endParaRPr>
          </a:p>
        </p:txBody>
      </p:sp>
      <p:sp>
        <p:nvSpPr>
          <p:cNvPr id="4" name="角丸四角形 3"/>
          <p:cNvSpPr/>
          <p:nvPr/>
        </p:nvSpPr>
        <p:spPr>
          <a:xfrm>
            <a:off x="67284" y="1085033"/>
            <a:ext cx="4740997" cy="511035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3236586" y="2122429"/>
            <a:ext cx="2682112" cy="26816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schemeClr val="bg1"/>
                </a:solidFill>
              </a:rPr>
              <a:t>報告に</a:t>
            </a:r>
            <a:r>
              <a:rPr kumimoji="1" lang="en-US" altLang="ja-JP" sz="6000" b="1" dirty="0">
                <a:solidFill>
                  <a:srgbClr val="FFFF00"/>
                </a:solidFill>
              </a:rPr>
              <a:t>LINE</a:t>
            </a:r>
          </a:p>
          <a:p>
            <a:pPr algn="ctr"/>
            <a:r>
              <a:rPr kumimoji="1" lang="ja-JP" altLang="en-US" sz="4400" b="1" dirty="0">
                <a:solidFill>
                  <a:schemeClr val="bg1"/>
                </a:solidFill>
              </a:rPr>
              <a:t>を導入</a:t>
            </a:r>
          </a:p>
        </p:txBody>
      </p:sp>
      <p:sp>
        <p:nvSpPr>
          <p:cNvPr id="7" name="日付プレースホルダー 6"/>
          <p:cNvSpPr>
            <a:spLocks noGrp="1"/>
          </p:cNvSpPr>
          <p:nvPr>
            <p:ph type="dt" sz="half" idx="10"/>
          </p:nvPr>
        </p:nvSpPr>
        <p:spPr/>
        <p:txBody>
          <a:bodyPr/>
          <a:lstStyle/>
          <a:p>
            <a:fld id="{6F254BC2-6AD1-4780-A39F-62E9CF4DA242}" type="datetime1">
              <a:rPr lang="ja-JP" altLang="en-US" smtClean="0"/>
              <a:t>2019/6/27</a:t>
            </a:fld>
            <a:endParaRPr lang="en-US" dirty="0"/>
          </a:p>
        </p:txBody>
      </p:sp>
      <p:sp>
        <p:nvSpPr>
          <p:cNvPr id="8" name="スライド番号プレースホルダー 7"/>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42251194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楕円 12"/>
          <p:cNvSpPr/>
          <p:nvPr/>
        </p:nvSpPr>
        <p:spPr>
          <a:xfrm>
            <a:off x="368630" y="4468372"/>
            <a:ext cx="908660" cy="64183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399899" y="3578623"/>
            <a:ext cx="908660" cy="64183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77099" y="2688874"/>
            <a:ext cx="908660" cy="64183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377099" y="1842495"/>
            <a:ext cx="891722" cy="64183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a:t>実証実験</a:t>
            </a:r>
            <a:r>
              <a:rPr kumimoji="1" lang="ja-JP" altLang="en-US" dirty="0"/>
              <a:t>の予定</a:t>
            </a:r>
          </a:p>
        </p:txBody>
      </p:sp>
      <p:sp>
        <p:nvSpPr>
          <p:cNvPr id="3" name="コンテンツ プレースホルダー 2"/>
          <p:cNvSpPr>
            <a:spLocks noGrp="1"/>
          </p:cNvSpPr>
          <p:nvPr>
            <p:ph idx="1"/>
          </p:nvPr>
        </p:nvSpPr>
        <p:spPr>
          <a:xfrm>
            <a:off x="399899" y="1459202"/>
            <a:ext cx="8493568" cy="4336709"/>
          </a:xfrm>
        </p:spPr>
        <p:txBody>
          <a:bodyPr/>
          <a:lstStyle/>
          <a:p>
            <a:endParaRPr kumimoji="1" lang="en-US" altLang="ja-JP" sz="2400" dirty="0"/>
          </a:p>
          <a:p>
            <a:r>
              <a:rPr kumimoji="1" lang="ja-JP" altLang="en-US" sz="2400" dirty="0"/>
              <a:t>方法</a:t>
            </a:r>
            <a:r>
              <a:rPr kumimoji="1" lang="ja-JP" altLang="en-US" sz="1400" dirty="0"/>
              <a:t>　　　</a:t>
            </a:r>
            <a:r>
              <a:rPr kumimoji="1" lang="ja-JP" altLang="en-US" dirty="0"/>
              <a:t>道路上の</a:t>
            </a:r>
            <a:r>
              <a:rPr lang="ja-JP" altLang="en-US" dirty="0"/>
              <a:t>問題報告受付専用</a:t>
            </a:r>
            <a:r>
              <a:rPr lang="en-US" altLang="ja-JP" dirty="0"/>
              <a:t>LINE</a:t>
            </a:r>
            <a:r>
              <a:rPr lang="ja-JP" altLang="en-US" dirty="0"/>
              <a:t>＠アカウント開設</a:t>
            </a:r>
            <a:endParaRPr lang="en-US" altLang="ja-JP" sz="1800" dirty="0"/>
          </a:p>
          <a:p>
            <a:endParaRPr kumimoji="1" lang="en-US" altLang="ja-JP" sz="1400" dirty="0"/>
          </a:p>
          <a:p>
            <a:r>
              <a:rPr lang="ja-JP" altLang="en-US" sz="2400" dirty="0"/>
              <a:t>目的</a:t>
            </a:r>
            <a:r>
              <a:rPr lang="ja-JP" altLang="en-US" sz="1400" dirty="0"/>
              <a:t>　　　</a:t>
            </a:r>
            <a:r>
              <a:rPr lang="en-US" altLang="ja-JP" dirty="0"/>
              <a:t>LINE@</a:t>
            </a:r>
            <a:r>
              <a:rPr lang="ja-JP" altLang="en-US" dirty="0"/>
              <a:t>アカウント開設による報告の実態調査</a:t>
            </a:r>
            <a:endParaRPr lang="en-US" altLang="ja-JP" dirty="0"/>
          </a:p>
          <a:p>
            <a:endParaRPr lang="en-US" altLang="ja-JP" sz="1400" dirty="0"/>
          </a:p>
          <a:p>
            <a:r>
              <a:rPr lang="ja-JP" altLang="en-US" sz="2400" dirty="0"/>
              <a:t>日程</a:t>
            </a:r>
            <a:r>
              <a:rPr lang="ja-JP" altLang="en-US" sz="1400" dirty="0"/>
              <a:t>　　　</a:t>
            </a:r>
            <a:r>
              <a:rPr lang="en-US" altLang="ja-JP" sz="2400" dirty="0"/>
              <a:t>2019.5/22</a:t>
            </a:r>
            <a:r>
              <a:rPr lang="ja-JP" altLang="en-US" sz="2400" dirty="0"/>
              <a:t>～</a:t>
            </a:r>
            <a:r>
              <a:rPr lang="en-US" altLang="ja-JP" sz="2400" dirty="0"/>
              <a:t>6/10</a:t>
            </a:r>
            <a:r>
              <a:rPr lang="ja-JP" altLang="en-US" sz="2400" dirty="0"/>
              <a:t>　</a:t>
            </a:r>
            <a:r>
              <a:rPr lang="en-US" altLang="ja-JP" sz="2400" dirty="0"/>
              <a:t>3</a:t>
            </a:r>
            <a:r>
              <a:rPr lang="ja-JP" altLang="en-US" sz="2400" dirty="0"/>
              <a:t>週間運用</a:t>
            </a:r>
            <a:endParaRPr lang="en-US" altLang="ja-JP" sz="1800" dirty="0"/>
          </a:p>
          <a:p>
            <a:endParaRPr lang="en-US" altLang="ja-JP" sz="1400" dirty="0"/>
          </a:p>
          <a:p>
            <a:r>
              <a:rPr lang="ja-JP" altLang="en-US" sz="2400" dirty="0"/>
              <a:t>対象</a:t>
            </a:r>
            <a:r>
              <a:rPr lang="ja-JP" altLang="en-US" sz="1400" dirty="0"/>
              <a:t>　　　</a:t>
            </a:r>
            <a:r>
              <a:rPr lang="ja-JP" altLang="en-US" dirty="0"/>
              <a:t>筑波大学の学群２</a:t>
            </a:r>
            <a:r>
              <a:rPr lang="en-US" altLang="ja-JP" dirty="0"/>
              <a:t>,</a:t>
            </a:r>
            <a:r>
              <a:rPr lang="ja-JP" altLang="en-US" dirty="0"/>
              <a:t>３</a:t>
            </a:r>
            <a:r>
              <a:rPr lang="en-US" altLang="ja-JP" dirty="0"/>
              <a:t>,</a:t>
            </a:r>
            <a:r>
              <a:rPr lang="ja-JP" altLang="en-US" dirty="0"/>
              <a:t>４年生</a:t>
            </a:r>
            <a:endParaRPr lang="en-US" altLang="ja-JP" dirty="0"/>
          </a:p>
          <a:p>
            <a:r>
              <a:rPr kumimoji="1" lang="ja-JP" altLang="en-US" dirty="0"/>
              <a:t>　　　　　</a:t>
            </a:r>
            <a:r>
              <a:rPr kumimoji="1" lang="en-US" altLang="ja-JP" dirty="0"/>
              <a:t>(</a:t>
            </a:r>
            <a:r>
              <a:rPr lang="ja-JP" altLang="en-US" dirty="0"/>
              <a:t>各学類または学群の</a:t>
            </a:r>
            <a:r>
              <a:rPr lang="ja-JP" altLang="en-US" u="sng" dirty="0">
                <a:effectLst>
                  <a:outerShdw blurRad="38100" dist="38100" dir="2700000" algn="tl">
                    <a:srgbClr val="000000">
                      <a:alpha val="43137"/>
                    </a:srgbClr>
                  </a:outerShdw>
                </a:effectLst>
              </a:rPr>
              <a:t>全体</a:t>
            </a:r>
            <a:r>
              <a:rPr lang="en-US" altLang="ja-JP" u="sng" dirty="0">
                <a:effectLst>
                  <a:outerShdw blurRad="38100" dist="38100" dir="2700000" algn="tl">
                    <a:srgbClr val="000000">
                      <a:alpha val="43137"/>
                    </a:srgbClr>
                  </a:outerShdw>
                </a:effectLst>
              </a:rPr>
              <a:t>LINE</a:t>
            </a:r>
            <a:r>
              <a:rPr lang="ja-JP" altLang="en-US" u="sng" dirty="0">
                <a:effectLst>
                  <a:outerShdw blurRad="38100" dist="38100" dir="2700000" algn="tl">
                    <a:srgbClr val="000000">
                      <a:alpha val="43137"/>
                    </a:srgbClr>
                  </a:outerShdw>
                </a:effectLst>
              </a:rPr>
              <a:t>グループ</a:t>
            </a:r>
            <a:r>
              <a:rPr lang="ja-JP" altLang="en-US" dirty="0"/>
              <a:t>に拡散</a:t>
            </a:r>
            <a:r>
              <a:rPr kumimoji="1" lang="en-US" altLang="ja-JP" dirty="0"/>
              <a:t>)</a:t>
            </a:r>
            <a:r>
              <a:rPr kumimoji="1" lang="ja-JP" altLang="en-US" dirty="0"/>
              <a:t>     　　　　　</a:t>
            </a:r>
            <a:endParaRPr kumimoji="1" lang="en-US" altLang="ja-JP" sz="1400" dirty="0"/>
          </a:p>
          <a:p>
            <a:r>
              <a:rPr kumimoji="1" lang="ja-JP" altLang="en-US" sz="1400" dirty="0"/>
              <a:t>　</a:t>
            </a:r>
            <a:endParaRPr kumimoji="1" lang="en-US" altLang="ja-JP" sz="1400" dirty="0"/>
          </a:p>
          <a:p>
            <a:r>
              <a:rPr lang="ja-JP" altLang="en-US" sz="1400" dirty="0">
                <a:solidFill>
                  <a:schemeClr val="tx1"/>
                </a:solidFill>
              </a:rPr>
              <a:t>　</a:t>
            </a:r>
            <a:endParaRPr kumimoji="1" lang="ja-JP" altLang="en-US" sz="2800" dirty="0"/>
          </a:p>
        </p:txBody>
      </p:sp>
      <p:pic>
        <p:nvPicPr>
          <p:cNvPr id="9" name="図 8" descr="Tsukuban yliopisto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6552">
            <a:off x="7813125" y="3986902"/>
            <a:ext cx="677100" cy="677100"/>
          </a:xfrm>
          <a:prstGeom prst="ellipse">
            <a:avLst/>
          </a:prstGeom>
          <a:ln>
            <a:noFill/>
          </a:ln>
          <a:effectLst>
            <a:softEdge rad="112500"/>
          </a:effectLst>
        </p:spPr>
      </p:pic>
      <p:sp>
        <p:nvSpPr>
          <p:cNvPr id="5" name="日付プレースホルダー 4"/>
          <p:cNvSpPr>
            <a:spLocks noGrp="1"/>
          </p:cNvSpPr>
          <p:nvPr>
            <p:ph type="dt" sz="half" idx="10"/>
          </p:nvPr>
        </p:nvSpPr>
        <p:spPr/>
        <p:txBody>
          <a:bodyPr/>
          <a:lstStyle/>
          <a:p>
            <a:fld id="{ADA77AB1-5971-460C-834D-0EC73A565900}" type="datetime1">
              <a:rPr lang="ja-JP" altLang="en-US" smtClean="0"/>
              <a:t>2019/6/27</a:t>
            </a:fld>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103524156"/>
      </p:ext>
    </p:extLst>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現状把握</a:t>
            </a:r>
          </a:p>
        </p:txBody>
      </p:sp>
      <p:sp>
        <p:nvSpPr>
          <p:cNvPr id="5" name="コンテンツ プレースホルダー 4"/>
          <p:cNvSpPr>
            <a:spLocks noGrp="1"/>
          </p:cNvSpPr>
          <p:nvPr>
            <p:ph idx="1"/>
          </p:nvPr>
        </p:nvSpPr>
        <p:spPr>
          <a:xfrm>
            <a:off x="616013" y="1727064"/>
            <a:ext cx="7543801" cy="4023360"/>
          </a:xfrm>
        </p:spPr>
        <p:txBody>
          <a:bodyPr/>
          <a:lstStyle/>
          <a:p>
            <a:r>
              <a:rPr kumimoji="1" lang="ja-JP" altLang="en-US" sz="3200" dirty="0"/>
              <a:t>　</a:t>
            </a:r>
            <a:endParaRPr kumimoji="1" lang="ja-JP" altLang="en-US" sz="3600" dirty="0"/>
          </a:p>
        </p:txBody>
      </p:sp>
      <p:graphicFrame>
        <p:nvGraphicFramePr>
          <p:cNvPr id="4" name="図表 3"/>
          <p:cNvGraphicFramePr/>
          <p:nvPr>
            <p:extLst>
              <p:ext uri="{D42A27DB-BD31-4B8C-83A1-F6EECF244321}">
                <p14:modId xmlns:p14="http://schemas.microsoft.com/office/powerpoint/2010/main" val="345905440"/>
              </p:ext>
            </p:extLst>
          </p:nvPr>
        </p:nvGraphicFramePr>
        <p:xfrm>
          <a:off x="616013" y="1974063"/>
          <a:ext cx="3565046" cy="695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図表 14"/>
          <p:cNvGraphicFramePr/>
          <p:nvPr>
            <p:extLst>
              <p:ext uri="{D42A27DB-BD31-4B8C-83A1-F6EECF244321}">
                <p14:modId xmlns:p14="http://schemas.microsoft.com/office/powerpoint/2010/main" val="1995250162"/>
              </p:ext>
            </p:extLst>
          </p:nvPr>
        </p:nvGraphicFramePr>
        <p:xfrm>
          <a:off x="616013" y="5545468"/>
          <a:ext cx="6894672" cy="6956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図表 8"/>
          <p:cNvGraphicFramePr/>
          <p:nvPr>
            <p:extLst>
              <p:ext uri="{D42A27DB-BD31-4B8C-83A1-F6EECF244321}">
                <p14:modId xmlns:p14="http://schemas.microsoft.com/office/powerpoint/2010/main" val="3613071664"/>
              </p:ext>
            </p:extLst>
          </p:nvPr>
        </p:nvGraphicFramePr>
        <p:xfrm>
          <a:off x="616013" y="4385947"/>
          <a:ext cx="4818136" cy="6956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図表 6"/>
          <p:cNvGraphicFramePr/>
          <p:nvPr>
            <p:extLst>
              <p:ext uri="{D42A27DB-BD31-4B8C-83A1-F6EECF244321}">
                <p14:modId xmlns:p14="http://schemas.microsoft.com/office/powerpoint/2010/main" val="55919556"/>
              </p:ext>
            </p:extLst>
          </p:nvPr>
        </p:nvGraphicFramePr>
        <p:xfrm>
          <a:off x="616013" y="3199340"/>
          <a:ext cx="5247410" cy="69564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下矢印 2"/>
          <p:cNvSpPr/>
          <p:nvPr/>
        </p:nvSpPr>
        <p:spPr>
          <a:xfrm>
            <a:off x="1863698" y="2772103"/>
            <a:ext cx="1069676" cy="33643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下矢印 12"/>
          <p:cNvSpPr/>
          <p:nvPr/>
        </p:nvSpPr>
        <p:spPr>
          <a:xfrm>
            <a:off x="1863698" y="5180454"/>
            <a:ext cx="1069676" cy="33643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下矢印 13"/>
          <p:cNvSpPr/>
          <p:nvPr/>
        </p:nvSpPr>
        <p:spPr>
          <a:xfrm>
            <a:off x="1863698" y="3985796"/>
            <a:ext cx="1069676" cy="33643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319921" y="1384097"/>
            <a:ext cx="4469793" cy="461665"/>
          </a:xfrm>
          <a:prstGeom prst="rect">
            <a:avLst/>
          </a:prstGeom>
          <a:noFill/>
        </p:spPr>
        <p:txBody>
          <a:bodyPr wrap="square" rtlCol="0">
            <a:spAutoFit/>
          </a:bodyPr>
          <a:lstStyle/>
          <a:p>
            <a:r>
              <a:rPr kumimoji="1" lang="en-US" altLang="ja-JP" sz="2400" b="1" dirty="0"/>
              <a:t>-</a:t>
            </a:r>
            <a:r>
              <a:rPr kumimoji="1" lang="ja-JP" altLang="en-US" sz="2400" b="1" dirty="0"/>
              <a:t>破損発生から修繕までの流れ</a:t>
            </a:r>
            <a:r>
              <a:rPr kumimoji="1" lang="en-US" altLang="ja-JP" sz="2400" b="1" dirty="0"/>
              <a:t>-</a:t>
            </a:r>
            <a:endParaRPr kumimoji="1" lang="ja-JP" altLang="en-US" sz="2400" b="1" dirty="0"/>
          </a:p>
        </p:txBody>
      </p:sp>
      <p:sp>
        <p:nvSpPr>
          <p:cNvPr id="18" name="日付プレースホルダー 17"/>
          <p:cNvSpPr>
            <a:spLocks noGrp="1"/>
          </p:cNvSpPr>
          <p:nvPr>
            <p:ph type="dt" sz="half" idx="10"/>
          </p:nvPr>
        </p:nvSpPr>
        <p:spPr/>
        <p:txBody>
          <a:bodyPr/>
          <a:lstStyle/>
          <a:p>
            <a:fld id="{1D817902-C6A9-4A3E-9359-DC120B334B76}" type="datetime1">
              <a:rPr lang="ja-JP" altLang="en-US" smtClean="0"/>
              <a:t>2019/6/27</a:t>
            </a:fld>
            <a:endParaRPr lang="en-US" dirty="0"/>
          </a:p>
        </p:txBody>
      </p:sp>
      <p:sp>
        <p:nvSpPr>
          <p:cNvPr id="19" name="スライド番号プレースホルダー 18"/>
          <p:cNvSpPr>
            <a:spLocks noGrp="1"/>
          </p:cNvSpPr>
          <p:nvPr>
            <p:ph type="sldNum" sz="quarter" idx="12"/>
          </p:nvPr>
        </p:nvSpPr>
        <p:spPr/>
        <p:txBody>
          <a:bodyPr/>
          <a:lstStyle/>
          <a:p>
            <a:fld id="{D57F1E4F-1CFF-5643-939E-217C01CDF565}" type="slidenum">
              <a:rPr lang="en-US" smtClean="0"/>
              <a:pPr/>
              <a:t>4</a:t>
            </a:fld>
            <a:endParaRPr lang="en-US" dirty="0"/>
          </a:p>
        </p:txBody>
      </p:sp>
      <p:sp>
        <p:nvSpPr>
          <p:cNvPr id="21" name="角丸四角形吹き出し 20"/>
          <p:cNvSpPr/>
          <p:nvPr/>
        </p:nvSpPr>
        <p:spPr>
          <a:xfrm>
            <a:off x="5651862" y="4048357"/>
            <a:ext cx="3030584" cy="911918"/>
          </a:xfrm>
          <a:prstGeom prst="wedgeRoundRectCallout">
            <a:avLst>
              <a:gd name="adj1" fmla="val -61815"/>
              <a:gd name="adj2" fmla="val 2791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電話・</a:t>
            </a:r>
            <a:r>
              <a:rPr kumimoji="1" lang="en-US" altLang="ja-JP" sz="2400" b="1" dirty="0">
                <a:solidFill>
                  <a:srgbClr val="FF0000"/>
                </a:solidFill>
              </a:rPr>
              <a:t>FAX</a:t>
            </a:r>
            <a:r>
              <a:rPr kumimoji="1" lang="ja-JP" altLang="en-US" sz="2400" b="1" dirty="0">
                <a:solidFill>
                  <a:srgbClr val="FF0000"/>
                </a:solidFill>
              </a:rPr>
              <a:t>・窓口</a:t>
            </a:r>
          </a:p>
        </p:txBody>
      </p:sp>
    </p:spTree>
    <p:extLst>
      <p:ext uri="{BB962C8B-B14F-4D97-AF65-F5344CB8AC3E}">
        <p14:creationId xmlns:p14="http://schemas.microsoft.com/office/powerpoint/2010/main" val="320421984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97906" y="1755331"/>
            <a:ext cx="7891912" cy="39774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実証実験の予定</a:t>
            </a:r>
            <a:endParaRPr kumimoji="1" lang="ja-JP" altLang="en-US" dirty="0"/>
          </a:p>
        </p:txBody>
      </p:sp>
      <p:sp>
        <p:nvSpPr>
          <p:cNvPr id="3" name="コンテンツ プレースホルダー 2"/>
          <p:cNvSpPr>
            <a:spLocks noGrp="1"/>
          </p:cNvSpPr>
          <p:nvPr>
            <p:ph idx="1"/>
          </p:nvPr>
        </p:nvSpPr>
        <p:spPr>
          <a:xfrm>
            <a:off x="674202" y="2085819"/>
            <a:ext cx="7543801" cy="3757632"/>
          </a:xfrm>
        </p:spPr>
        <p:txBody>
          <a:bodyPr/>
          <a:lstStyle/>
          <a:p>
            <a:r>
              <a:rPr kumimoji="1" lang="en-US" altLang="ja-JP" sz="3600" u="sng" dirty="0">
                <a:solidFill>
                  <a:schemeClr val="tx1">
                    <a:lumMod val="85000"/>
                    <a:lumOff val="15000"/>
                  </a:schemeClr>
                </a:solidFill>
              </a:rPr>
              <a:t>LINE</a:t>
            </a:r>
            <a:r>
              <a:rPr kumimoji="1" lang="ja-JP" altLang="en-US" sz="3600" u="sng" dirty="0">
                <a:solidFill>
                  <a:schemeClr val="tx1">
                    <a:lumMod val="85000"/>
                    <a:lumOff val="15000"/>
                  </a:schemeClr>
                </a:solidFill>
              </a:rPr>
              <a:t>の</a:t>
            </a:r>
            <a:r>
              <a:rPr lang="ja-JP" altLang="en-US" sz="3600" u="sng" dirty="0">
                <a:solidFill>
                  <a:schemeClr val="tx1">
                    <a:lumMod val="85000"/>
                    <a:lumOff val="15000"/>
                  </a:schemeClr>
                </a:solidFill>
              </a:rPr>
              <a:t>グループ</a:t>
            </a:r>
            <a:endParaRPr lang="en-US" altLang="ja-JP" sz="3600" u="sng" dirty="0">
              <a:solidFill>
                <a:schemeClr val="tx1">
                  <a:lumMod val="85000"/>
                  <a:lumOff val="15000"/>
                </a:schemeClr>
              </a:solidFill>
            </a:endParaRPr>
          </a:p>
          <a:p>
            <a:r>
              <a:rPr lang="ja-JP" altLang="en-US" sz="3600" dirty="0">
                <a:solidFill>
                  <a:schemeClr val="tx1">
                    <a:lumMod val="85000"/>
                    <a:lumOff val="15000"/>
                  </a:schemeClr>
                </a:solidFill>
              </a:rPr>
              <a:t>⇒</a:t>
            </a:r>
            <a:r>
              <a:rPr lang="ja-JP" altLang="en-US" sz="2800" dirty="0">
                <a:solidFill>
                  <a:schemeClr val="tx1">
                    <a:lumMod val="85000"/>
                    <a:lumOff val="15000"/>
                  </a:schemeClr>
                </a:solidFill>
              </a:rPr>
              <a:t>各学類の学年</a:t>
            </a:r>
            <a:r>
              <a:rPr lang="en-US" altLang="ja-JP" sz="2800" dirty="0">
                <a:solidFill>
                  <a:schemeClr val="tx1">
                    <a:lumMod val="85000"/>
                    <a:lumOff val="15000"/>
                  </a:schemeClr>
                </a:solidFill>
              </a:rPr>
              <a:t>LINE</a:t>
            </a:r>
            <a:r>
              <a:rPr lang="ja-JP" altLang="en-US" sz="2800" dirty="0">
                <a:solidFill>
                  <a:schemeClr val="tx1">
                    <a:lumMod val="85000"/>
                    <a:lumOff val="15000"/>
                  </a:schemeClr>
                </a:solidFill>
              </a:rPr>
              <a:t>で周知させる！</a:t>
            </a:r>
            <a:endParaRPr lang="en-US" altLang="ja-JP" sz="2800" dirty="0">
              <a:solidFill>
                <a:schemeClr val="tx1">
                  <a:lumMod val="85000"/>
                  <a:lumOff val="15000"/>
                </a:schemeClr>
              </a:solidFill>
            </a:endParaRPr>
          </a:p>
        </p:txBody>
      </p:sp>
      <p:sp>
        <p:nvSpPr>
          <p:cNvPr id="9" name="フローチャート: 代替処理 8"/>
          <p:cNvSpPr/>
          <p:nvPr/>
        </p:nvSpPr>
        <p:spPr>
          <a:xfrm>
            <a:off x="-339007" y="2788363"/>
            <a:ext cx="45719" cy="108059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2646579" y="3562916"/>
            <a:ext cx="5077922" cy="1953937"/>
            <a:chOff x="8218770" y="7230955"/>
            <a:chExt cx="5164738" cy="2784138"/>
          </a:xfrm>
        </p:grpSpPr>
        <p:sp>
          <p:nvSpPr>
            <p:cNvPr id="5" name="爆発 1 4"/>
            <p:cNvSpPr/>
            <p:nvPr/>
          </p:nvSpPr>
          <p:spPr>
            <a:xfrm>
              <a:off x="8218770" y="7230955"/>
              <a:ext cx="2364077" cy="1498100"/>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531655" y="7489065"/>
              <a:ext cx="4851853" cy="2526028"/>
            </a:xfrm>
            <a:prstGeom prst="rect">
              <a:avLst/>
            </a:prstGeom>
            <a:noFill/>
          </p:spPr>
          <p:txBody>
            <a:bodyPr wrap="square" rtlCol="0">
              <a:spAutoFit/>
            </a:bodyPr>
            <a:lstStyle/>
            <a:p>
              <a:pPr>
                <a:lnSpc>
                  <a:spcPct val="130000"/>
                </a:lnSpc>
              </a:pPr>
              <a:r>
                <a:rPr kumimoji="1" lang="ja-JP" altLang="en-US" sz="2800" b="1" dirty="0">
                  <a:solidFill>
                    <a:srgbClr val="FF0000"/>
                  </a:solidFill>
                </a:rPr>
                <a:t>約</a:t>
              </a:r>
              <a:r>
                <a:rPr kumimoji="1" lang="en-US" altLang="ja-JP" sz="2800" b="1" dirty="0">
                  <a:solidFill>
                    <a:srgbClr val="FF0000"/>
                  </a:solidFill>
                </a:rPr>
                <a:t>7500</a:t>
              </a:r>
              <a:r>
                <a:rPr kumimoji="1" lang="ja-JP" altLang="en-US" sz="2800" b="1" dirty="0">
                  <a:solidFill>
                    <a:srgbClr val="FF0000"/>
                  </a:solidFill>
                </a:rPr>
                <a:t>人</a:t>
              </a:r>
              <a:r>
                <a:rPr kumimoji="1" lang="ja-JP" altLang="en-US" sz="2800" b="1" dirty="0"/>
                <a:t>もの</a:t>
              </a:r>
              <a:endParaRPr kumimoji="1" lang="en-US" altLang="ja-JP" sz="2800" b="1" dirty="0"/>
            </a:p>
            <a:p>
              <a:pPr>
                <a:lnSpc>
                  <a:spcPct val="130000"/>
                </a:lnSpc>
              </a:pPr>
              <a:r>
                <a:rPr kumimoji="1" lang="ja-JP" altLang="en-US" sz="2800" b="1" dirty="0"/>
                <a:t>学群生に</a:t>
              </a:r>
              <a:endParaRPr kumimoji="1" lang="en-US" altLang="ja-JP" sz="2800" b="1" dirty="0"/>
            </a:p>
            <a:p>
              <a:pPr>
                <a:lnSpc>
                  <a:spcPct val="130000"/>
                </a:lnSpc>
              </a:pPr>
              <a:r>
                <a:rPr kumimoji="1" lang="ja-JP" altLang="en-US" sz="2800" b="1" dirty="0"/>
                <a:t>見てもらうことが可能に！</a:t>
              </a:r>
              <a:endParaRPr kumimoji="1" lang="ja-JP" altLang="en-US" sz="2800" b="1" dirty="0">
                <a:ln>
                  <a:solidFill>
                    <a:schemeClr val="tx1"/>
                  </a:solidFill>
                </a:ln>
              </a:endParaRPr>
            </a:p>
          </p:txBody>
        </p:sp>
      </p:grpSp>
      <p:sp>
        <p:nvSpPr>
          <p:cNvPr id="10" name="右矢印 9"/>
          <p:cNvSpPr/>
          <p:nvPr/>
        </p:nvSpPr>
        <p:spPr>
          <a:xfrm>
            <a:off x="1428995" y="4330212"/>
            <a:ext cx="958788" cy="568171"/>
          </a:xfrm>
          <a:prstGeom prst="right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ãããã°ãããã®ç»åæ¤ç´¢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390" y="4330212"/>
            <a:ext cx="2166574" cy="2166574"/>
          </a:xfrm>
          <a:prstGeom prst="rect">
            <a:avLst/>
          </a:prstGeom>
          <a:noFill/>
          <a:extLst>
            <a:ext uri="{909E8E84-426E-40DD-AFC4-6F175D3DCCD1}">
              <a14:hiddenFill xmlns:a14="http://schemas.microsoft.com/office/drawing/2010/main">
                <a:solidFill>
                  <a:srgbClr val="FFFFFF"/>
                </a:solidFill>
              </a14:hiddenFill>
            </a:ext>
          </a:extLst>
        </p:spPr>
      </p:pic>
      <p:sp>
        <p:nvSpPr>
          <p:cNvPr id="11" name="爆発 1 10"/>
          <p:cNvSpPr/>
          <p:nvPr/>
        </p:nvSpPr>
        <p:spPr>
          <a:xfrm>
            <a:off x="1633145" y="271777"/>
            <a:ext cx="6670766" cy="6270172"/>
          </a:xfrm>
          <a:prstGeom prst="irregularSeal1">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報告したら</a:t>
            </a:r>
            <a:endParaRPr kumimoji="1" lang="en-US" altLang="ja-JP" sz="4000" b="1" dirty="0"/>
          </a:p>
          <a:p>
            <a:pPr algn="ctr"/>
            <a:r>
              <a:rPr kumimoji="1" lang="en-US" altLang="ja-JP" sz="4000" b="1" dirty="0">
                <a:solidFill>
                  <a:srgbClr val="FFFF00"/>
                </a:solidFill>
              </a:rPr>
              <a:t>LINE</a:t>
            </a:r>
            <a:r>
              <a:rPr kumimoji="1" lang="ja-JP" altLang="en-US" sz="4000" b="1" dirty="0">
                <a:solidFill>
                  <a:srgbClr val="FFFF00"/>
                </a:solidFill>
              </a:rPr>
              <a:t>コイン</a:t>
            </a:r>
            <a:endParaRPr kumimoji="1" lang="en-US" altLang="ja-JP" sz="4000" b="1" dirty="0">
              <a:solidFill>
                <a:srgbClr val="FFFF00"/>
              </a:solidFill>
            </a:endParaRPr>
          </a:p>
          <a:p>
            <a:pPr algn="ctr"/>
            <a:r>
              <a:rPr kumimoji="1" lang="ja-JP" altLang="en-US" sz="4000" b="1" dirty="0"/>
              <a:t>配布！！！！</a:t>
            </a:r>
          </a:p>
        </p:txBody>
      </p:sp>
      <p:sp>
        <p:nvSpPr>
          <p:cNvPr id="8" name="日付プレースホルダー 7"/>
          <p:cNvSpPr>
            <a:spLocks noGrp="1"/>
          </p:cNvSpPr>
          <p:nvPr>
            <p:ph type="dt" sz="half" idx="10"/>
          </p:nvPr>
        </p:nvSpPr>
        <p:spPr/>
        <p:txBody>
          <a:bodyPr/>
          <a:lstStyle/>
          <a:p>
            <a:fld id="{9C280ADE-E4AF-4BD4-8C61-F1DB1AC90DD9}" type="datetime1">
              <a:rPr lang="ja-JP" altLang="en-US" smtClean="0"/>
              <a:t>2019/6/27</a:t>
            </a:fld>
            <a:endParaRPr lang="en-US" dirty="0"/>
          </a:p>
        </p:txBody>
      </p:sp>
      <p:sp>
        <p:nvSpPr>
          <p:cNvPr id="12" name="スライド番号プレースホルダー 11"/>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296854418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矢印コネクタ 10"/>
          <p:cNvCxnSpPr>
            <a:stCxn id="6" idx="2"/>
            <a:endCxn id="7" idx="0"/>
          </p:cNvCxnSpPr>
          <p:nvPr/>
        </p:nvCxnSpPr>
        <p:spPr>
          <a:xfrm>
            <a:off x="4302035" y="1654630"/>
            <a:ext cx="0" cy="4623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endCxn id="8" idx="0"/>
          </p:cNvCxnSpPr>
          <p:nvPr/>
        </p:nvCxnSpPr>
        <p:spPr>
          <a:xfrm>
            <a:off x="4302035" y="2569807"/>
            <a:ext cx="0" cy="5522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4302035" y="4110445"/>
            <a:ext cx="0" cy="5926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426721" y="1201784"/>
            <a:ext cx="7750628" cy="4528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26721" y="2116961"/>
            <a:ext cx="7750628" cy="4528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26721" y="3122022"/>
            <a:ext cx="7750628" cy="98842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6721" y="4728754"/>
            <a:ext cx="7750628" cy="487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96389" y="1201783"/>
            <a:ext cx="8043832" cy="4907396"/>
          </a:xfrm>
        </p:spPr>
        <p:txBody>
          <a:bodyPr/>
          <a:lstStyle/>
          <a:p>
            <a:r>
              <a:rPr lang="ja-JP" altLang="en-US" sz="2400" dirty="0"/>
              <a:t>報告用</a:t>
            </a:r>
            <a:r>
              <a:rPr lang="en-US" altLang="ja-JP" sz="2400" dirty="0"/>
              <a:t>LINE</a:t>
            </a:r>
            <a:r>
              <a:rPr lang="ja-JP" altLang="en-US" sz="2400" dirty="0"/>
              <a:t>＠アカウントを各学類</a:t>
            </a:r>
            <a:r>
              <a:rPr lang="en-US" altLang="ja-JP" sz="2400" dirty="0"/>
              <a:t>LINE</a:t>
            </a:r>
            <a:r>
              <a:rPr lang="ja-JP" altLang="en-US" sz="2400" dirty="0"/>
              <a:t>グループへ周知</a:t>
            </a:r>
            <a:endParaRPr lang="en-US" altLang="ja-JP" sz="2400" dirty="0"/>
          </a:p>
          <a:p>
            <a:endParaRPr kumimoji="1" lang="en-US" altLang="ja-JP" sz="2400" dirty="0"/>
          </a:p>
          <a:p>
            <a:r>
              <a:rPr kumimoji="1" lang="ja-JP" altLang="en-US" sz="2400" dirty="0"/>
              <a:t>友達登録をしてもらい、報告受付＆連絡送信</a:t>
            </a:r>
            <a:endParaRPr kumimoji="1" lang="en-US" altLang="ja-JP" sz="2400" dirty="0"/>
          </a:p>
          <a:p>
            <a:endParaRPr lang="en-US" altLang="ja-JP" sz="2400" dirty="0"/>
          </a:p>
          <a:p>
            <a:r>
              <a:rPr lang="ja-JP" altLang="en-US" sz="2400" dirty="0"/>
              <a:t>報告した人には、報酬として</a:t>
            </a:r>
            <a:r>
              <a:rPr lang="en-US" altLang="ja-JP" sz="2400" dirty="0"/>
              <a:t>LINE</a:t>
            </a:r>
            <a:r>
              <a:rPr lang="ja-JP" altLang="en-US" sz="2400" dirty="0"/>
              <a:t>コインを配布</a:t>
            </a:r>
            <a:endParaRPr lang="en-US" altLang="ja-JP" sz="2400" dirty="0"/>
          </a:p>
          <a:p>
            <a:r>
              <a:rPr lang="ja-JP" altLang="en-US" sz="2400" dirty="0"/>
              <a:t>（報告の質や数に応じて、報酬は増減）</a:t>
            </a:r>
            <a:endParaRPr lang="en-US" altLang="ja-JP" sz="2400" dirty="0"/>
          </a:p>
          <a:p>
            <a:endParaRPr lang="en-US" altLang="ja-JP" sz="2400" dirty="0"/>
          </a:p>
          <a:p>
            <a:r>
              <a:rPr lang="ja-JP" altLang="en-US" sz="2400" dirty="0"/>
              <a:t>報告情報を集計　提案へ</a:t>
            </a:r>
            <a:endParaRPr lang="en-US" altLang="ja-JP" sz="2400" dirty="0"/>
          </a:p>
        </p:txBody>
      </p:sp>
      <p:sp>
        <p:nvSpPr>
          <p:cNvPr id="4" name="角丸四角形 3"/>
          <p:cNvSpPr/>
          <p:nvPr/>
        </p:nvSpPr>
        <p:spPr>
          <a:xfrm>
            <a:off x="237310" y="1534944"/>
            <a:ext cx="5164183" cy="4415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u="sng" dirty="0"/>
              <a:t>想定報告件数</a:t>
            </a:r>
            <a:endParaRPr kumimoji="1" lang="en-US" altLang="ja-JP" sz="3600" b="1" u="sng" dirty="0"/>
          </a:p>
          <a:p>
            <a:pPr algn="ctr"/>
            <a:endParaRPr kumimoji="1" lang="en-US" altLang="ja-JP" sz="3600" b="1" dirty="0"/>
          </a:p>
          <a:p>
            <a:pPr algn="ctr"/>
            <a:r>
              <a:rPr kumimoji="1" lang="ja-JP" altLang="en-US" sz="3600" b="1" dirty="0"/>
              <a:t>周知者数</a:t>
            </a:r>
            <a:r>
              <a:rPr kumimoji="1" lang="en-US" altLang="ja-JP" sz="3600" b="1" dirty="0"/>
              <a:t>7500</a:t>
            </a:r>
            <a:r>
              <a:rPr kumimoji="1" lang="ja-JP" altLang="en-US" sz="3600" b="1" dirty="0"/>
              <a:t>人</a:t>
            </a:r>
            <a:endParaRPr kumimoji="1" lang="en-US" altLang="ja-JP" sz="3600" b="1" dirty="0"/>
          </a:p>
          <a:p>
            <a:pPr algn="ctr"/>
            <a:r>
              <a:rPr kumimoji="1" lang="ja-JP" altLang="en-US" sz="3600" b="1" dirty="0"/>
              <a:t>↓</a:t>
            </a:r>
            <a:endParaRPr kumimoji="1" lang="en-US" altLang="ja-JP" sz="3600" b="1" dirty="0"/>
          </a:p>
          <a:p>
            <a:pPr algn="ctr"/>
            <a:r>
              <a:rPr kumimoji="1" lang="ja-JP" altLang="en-US" sz="3600" b="1" dirty="0"/>
              <a:t>登録者数</a:t>
            </a:r>
            <a:r>
              <a:rPr kumimoji="1" lang="en-US" altLang="ja-JP" sz="3600" b="1" dirty="0"/>
              <a:t>375</a:t>
            </a:r>
            <a:r>
              <a:rPr kumimoji="1" lang="ja-JP" altLang="en-US" sz="3600" b="1" dirty="0"/>
              <a:t>人</a:t>
            </a:r>
            <a:endParaRPr kumimoji="1" lang="en-US" altLang="ja-JP" sz="3600" b="1" dirty="0"/>
          </a:p>
          <a:p>
            <a:pPr algn="ctr"/>
            <a:r>
              <a:rPr kumimoji="1" lang="ja-JP" altLang="en-US" sz="3600" b="1" dirty="0"/>
              <a:t>↓</a:t>
            </a:r>
            <a:endParaRPr kumimoji="1" lang="en-US" altLang="ja-JP" sz="3600" b="1" dirty="0"/>
          </a:p>
          <a:p>
            <a:pPr algn="ctr"/>
            <a:r>
              <a:rPr kumimoji="1" lang="ja-JP" altLang="en-US" sz="3600" b="1" dirty="0"/>
              <a:t>報告数</a:t>
            </a:r>
            <a:r>
              <a:rPr kumimoji="1" lang="en-US" altLang="ja-JP" sz="3600" b="1" dirty="0"/>
              <a:t>37</a:t>
            </a:r>
            <a:r>
              <a:rPr kumimoji="1" lang="ja-JP" altLang="en-US" sz="3600" b="1" dirty="0"/>
              <a:t>件</a:t>
            </a:r>
          </a:p>
        </p:txBody>
      </p:sp>
      <p:sp>
        <p:nvSpPr>
          <p:cNvPr id="2" name="タイトル 1"/>
          <p:cNvSpPr>
            <a:spLocks noGrp="1"/>
          </p:cNvSpPr>
          <p:nvPr>
            <p:ph type="title"/>
          </p:nvPr>
        </p:nvSpPr>
        <p:spPr>
          <a:xfrm>
            <a:off x="822960" y="286605"/>
            <a:ext cx="7543800" cy="915178"/>
          </a:xfrm>
        </p:spPr>
        <p:txBody>
          <a:bodyPr/>
          <a:lstStyle/>
          <a:p>
            <a:r>
              <a:rPr lang="ja-JP" altLang="en-US" dirty="0"/>
              <a:t>実証実験の詳細</a:t>
            </a:r>
            <a:endParaRPr kumimoji="1" lang="ja-JP" altLang="en-US" dirty="0"/>
          </a:p>
        </p:txBody>
      </p:sp>
      <p:sp>
        <p:nvSpPr>
          <p:cNvPr id="5" name="四角形吹き出し 4"/>
          <p:cNvSpPr/>
          <p:nvPr/>
        </p:nvSpPr>
        <p:spPr>
          <a:xfrm>
            <a:off x="5368835" y="1986762"/>
            <a:ext cx="3596651" cy="1099046"/>
          </a:xfrm>
          <a:prstGeom prst="wedgeRectCallout">
            <a:avLst>
              <a:gd name="adj1" fmla="val -89995"/>
              <a:gd name="adj2" fmla="val 9628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Google Form</a:t>
            </a:r>
            <a:r>
              <a:rPr kumimoji="1" lang="ja-JP" altLang="en-US" dirty="0">
                <a:solidFill>
                  <a:schemeClr val="tx1"/>
                </a:solidFill>
              </a:rPr>
              <a:t>による</a:t>
            </a:r>
            <a:endParaRPr kumimoji="1" lang="en-US" altLang="ja-JP" dirty="0">
              <a:solidFill>
                <a:schemeClr val="tx1"/>
              </a:solidFill>
            </a:endParaRPr>
          </a:p>
          <a:p>
            <a:pPr algn="ctr"/>
            <a:r>
              <a:rPr kumimoji="1" lang="ja-JP" altLang="en-US" dirty="0">
                <a:solidFill>
                  <a:schemeClr val="tx1"/>
                </a:solidFill>
              </a:rPr>
              <a:t>アンケート調査の反応率を参考に</a:t>
            </a:r>
            <a:r>
              <a:rPr kumimoji="1" lang="ja-JP" altLang="en-US" dirty="0">
                <a:solidFill>
                  <a:srgbClr val="FF0000"/>
                </a:solidFill>
              </a:rPr>
              <a:t>５％</a:t>
            </a:r>
            <a:r>
              <a:rPr kumimoji="1" lang="ja-JP" altLang="en-US" dirty="0">
                <a:solidFill>
                  <a:schemeClr val="tx1"/>
                </a:solidFill>
              </a:rPr>
              <a:t>の反応率と想定</a:t>
            </a:r>
            <a:endParaRPr kumimoji="1" lang="en-US" altLang="ja-JP" dirty="0">
              <a:solidFill>
                <a:schemeClr val="tx1"/>
              </a:solidFill>
            </a:endParaRPr>
          </a:p>
        </p:txBody>
      </p:sp>
      <p:sp>
        <p:nvSpPr>
          <p:cNvPr id="14" name="四角形吹き出し 13"/>
          <p:cNvSpPr/>
          <p:nvPr/>
        </p:nvSpPr>
        <p:spPr>
          <a:xfrm>
            <a:off x="5427624" y="3661925"/>
            <a:ext cx="3531337" cy="1014829"/>
          </a:xfrm>
          <a:prstGeom prst="wedgeRectCallout">
            <a:avLst>
              <a:gd name="adj1" fmla="val -95563"/>
              <a:gd name="adj2" fmla="val 57303"/>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「ちばレポ」による</a:t>
            </a:r>
            <a:endParaRPr kumimoji="1" lang="en-US" altLang="ja-JP" dirty="0">
              <a:solidFill>
                <a:schemeClr val="tx1"/>
              </a:solidFill>
            </a:endParaRPr>
          </a:p>
          <a:p>
            <a:pPr algn="ctr"/>
            <a:r>
              <a:rPr kumimoji="1" lang="ja-JP" altLang="en-US" dirty="0">
                <a:solidFill>
                  <a:schemeClr val="tx1"/>
                </a:solidFill>
              </a:rPr>
              <a:t>類似調査の報告率を参考</a:t>
            </a:r>
            <a:endParaRPr kumimoji="1" lang="en-US" altLang="ja-JP" dirty="0">
              <a:solidFill>
                <a:schemeClr val="tx1"/>
              </a:solidFill>
            </a:endParaRPr>
          </a:p>
          <a:p>
            <a:pPr algn="ctr"/>
            <a:r>
              <a:rPr kumimoji="1" lang="ja-JP" altLang="en-US" dirty="0">
                <a:solidFill>
                  <a:schemeClr val="tx1"/>
                </a:solidFill>
              </a:rPr>
              <a:t>に</a:t>
            </a:r>
            <a:r>
              <a:rPr kumimoji="1" lang="en-US" altLang="ja-JP" dirty="0">
                <a:solidFill>
                  <a:srgbClr val="FF0000"/>
                </a:solidFill>
              </a:rPr>
              <a:t>10</a:t>
            </a:r>
            <a:r>
              <a:rPr kumimoji="1" lang="ja-JP" altLang="en-US" dirty="0">
                <a:solidFill>
                  <a:srgbClr val="FF0000"/>
                </a:solidFill>
              </a:rPr>
              <a:t>％</a:t>
            </a:r>
            <a:r>
              <a:rPr kumimoji="1" lang="ja-JP" altLang="en-US" dirty="0">
                <a:solidFill>
                  <a:schemeClr val="tx1"/>
                </a:solidFill>
              </a:rPr>
              <a:t>の報告率と想定</a:t>
            </a:r>
            <a:endParaRPr kumimoji="1" lang="en-US" altLang="ja-JP" dirty="0">
              <a:solidFill>
                <a:schemeClr val="tx1"/>
              </a:solidFill>
            </a:endParaRPr>
          </a:p>
        </p:txBody>
      </p:sp>
      <p:sp>
        <p:nvSpPr>
          <p:cNvPr id="10" name="日付プレースホルダー 9"/>
          <p:cNvSpPr>
            <a:spLocks noGrp="1"/>
          </p:cNvSpPr>
          <p:nvPr>
            <p:ph type="dt" sz="half" idx="10"/>
          </p:nvPr>
        </p:nvSpPr>
        <p:spPr/>
        <p:txBody>
          <a:bodyPr/>
          <a:lstStyle/>
          <a:p>
            <a:fld id="{15B63EA0-CFF1-4251-9777-4EA317C145AD}" type="datetime1">
              <a:rPr lang="ja-JP" altLang="en-US" smtClean="0"/>
              <a:t>2019/6/27</a:t>
            </a:fld>
            <a:endParaRPr lang="en-US" dirty="0"/>
          </a:p>
        </p:txBody>
      </p:sp>
      <p:sp>
        <p:nvSpPr>
          <p:cNvPr id="12" name="スライド番号プレースホルダー 11"/>
          <p:cNvSpPr>
            <a:spLocks noGrp="1"/>
          </p:cNvSpPr>
          <p:nvPr>
            <p:ph type="sldNum" sz="quarter" idx="12"/>
          </p:nvPr>
        </p:nvSpPr>
        <p:spPr/>
        <p:txBody>
          <a:bodyPr/>
          <a:lstStyle/>
          <a:p>
            <a:fld id="{D57F1E4F-1CFF-5643-939E-217C01CDF565}" type="slidenum">
              <a:rPr lang="en-US" smtClean="0"/>
              <a:pPr/>
              <a:t>41</a:t>
            </a:fld>
            <a:endParaRPr lang="en-US" dirty="0"/>
          </a:p>
        </p:txBody>
      </p:sp>
      <p:sp>
        <p:nvSpPr>
          <p:cNvPr id="16" name="四角形吹き出し 15"/>
          <p:cNvSpPr/>
          <p:nvPr/>
        </p:nvSpPr>
        <p:spPr>
          <a:xfrm>
            <a:off x="5392790" y="4947586"/>
            <a:ext cx="3596651" cy="986304"/>
          </a:xfrm>
          <a:prstGeom prst="wedgeRectCallout">
            <a:avLst>
              <a:gd name="adj1" fmla="val -86846"/>
              <a:gd name="adj2" fmla="val -10269"/>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市役所のデータを分析した</a:t>
            </a:r>
            <a:endParaRPr kumimoji="1" lang="en-US" altLang="ja-JP" dirty="0">
              <a:solidFill>
                <a:schemeClr val="tx1"/>
              </a:solidFill>
            </a:endParaRPr>
          </a:p>
          <a:p>
            <a:pPr algn="ctr"/>
            <a:r>
              <a:rPr kumimoji="1" lang="en-US" altLang="ja-JP" dirty="0">
                <a:solidFill>
                  <a:schemeClr val="tx1"/>
                </a:solidFill>
              </a:rPr>
              <a:t>3</a:t>
            </a:r>
            <a:r>
              <a:rPr kumimoji="1" lang="ja-JP" altLang="en-US" dirty="0">
                <a:solidFill>
                  <a:schemeClr val="tx1"/>
                </a:solidFill>
              </a:rPr>
              <a:t>週間あたりの発見件数である</a:t>
            </a:r>
            <a:endParaRPr kumimoji="1" lang="en-US" altLang="ja-JP" dirty="0">
              <a:solidFill>
                <a:schemeClr val="tx1"/>
              </a:solidFill>
            </a:endParaRPr>
          </a:p>
          <a:p>
            <a:pPr algn="ctr"/>
            <a:r>
              <a:rPr kumimoji="1" lang="en-US" altLang="ja-JP" dirty="0">
                <a:solidFill>
                  <a:srgbClr val="FF0000"/>
                </a:solidFill>
              </a:rPr>
              <a:t>9</a:t>
            </a:r>
            <a:r>
              <a:rPr kumimoji="1" lang="ja-JP" altLang="en-US" dirty="0">
                <a:solidFill>
                  <a:srgbClr val="FF0000"/>
                </a:solidFill>
              </a:rPr>
              <a:t>件</a:t>
            </a:r>
            <a:r>
              <a:rPr kumimoji="1" lang="ja-JP" altLang="en-US" dirty="0">
                <a:solidFill>
                  <a:schemeClr val="tx1"/>
                </a:solidFill>
              </a:rPr>
              <a:t>を上回る</a:t>
            </a:r>
            <a:endParaRPr kumimoji="1" lang="en-US" altLang="ja-JP" dirty="0">
              <a:solidFill>
                <a:schemeClr val="tx1"/>
              </a:solidFill>
            </a:endParaRPr>
          </a:p>
        </p:txBody>
      </p:sp>
    </p:spTree>
    <p:extLst>
      <p:ext uri="{BB962C8B-B14F-4D97-AF65-F5344CB8AC3E}">
        <p14:creationId xmlns:p14="http://schemas.microsoft.com/office/powerpoint/2010/main" val="257322471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9"/>
          <p:cNvSpPr txBox="1">
            <a:spLocks noGrp="1"/>
          </p:cNvSpPr>
          <p:nvPr>
            <p:ph type="title"/>
          </p:nvPr>
        </p:nvSpPr>
        <p:spPr>
          <a:xfrm>
            <a:off x="822960" y="286605"/>
            <a:ext cx="7543800" cy="10545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Meiryo"/>
              <a:buNone/>
            </a:pPr>
            <a:r>
              <a:rPr lang="ja-JP" dirty="0"/>
              <a:t>今後の方針</a:t>
            </a:r>
            <a:endParaRPr dirty="0"/>
          </a:p>
        </p:txBody>
      </p:sp>
      <p:sp>
        <p:nvSpPr>
          <p:cNvPr id="112" name="Google Shape;112;p49"/>
          <p:cNvSpPr txBox="1">
            <a:spLocks noGrp="1"/>
          </p:cNvSpPr>
          <p:nvPr>
            <p:ph type="body" idx="1"/>
          </p:nvPr>
        </p:nvSpPr>
        <p:spPr>
          <a:xfrm>
            <a:off x="578403" y="2085819"/>
            <a:ext cx="7543801" cy="402336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endParaRPr dirty="0"/>
          </a:p>
        </p:txBody>
      </p:sp>
      <p:sp>
        <p:nvSpPr>
          <p:cNvPr id="113" name="Google Shape;113;p49"/>
          <p:cNvSpPr/>
          <p:nvPr/>
        </p:nvSpPr>
        <p:spPr>
          <a:xfrm>
            <a:off x="578402" y="2153826"/>
            <a:ext cx="3592999" cy="1546972"/>
          </a:xfrm>
          <a:prstGeom prst="flowChartAlternateProcess">
            <a:avLst/>
          </a:prstGeom>
          <a:solidFill>
            <a:schemeClr val="lt1"/>
          </a:solidFill>
          <a:ln w="15875"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u="sng">
                <a:solidFill>
                  <a:schemeClr val="dk1"/>
                </a:solidFill>
                <a:latin typeface="Century Gothic"/>
                <a:ea typeface="Century Gothic"/>
                <a:cs typeface="Century Gothic"/>
                <a:sym typeface="Century Gothic"/>
              </a:rPr>
              <a:t>新規性</a:t>
            </a:r>
            <a:endParaRPr sz="1800" b="1" u="sng">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1800" b="1" u="sng">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1800" b="1" u="sng">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14" name="Google Shape;114;p49"/>
          <p:cNvSpPr txBox="1"/>
          <p:nvPr/>
        </p:nvSpPr>
        <p:spPr>
          <a:xfrm>
            <a:off x="727874" y="2544472"/>
            <a:ext cx="3600994"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entury Gothic"/>
                <a:ea typeface="Century Gothic"/>
                <a:cs typeface="Century Gothic"/>
                <a:sym typeface="Century Gothic"/>
              </a:rPr>
              <a:t>今までの道路パトロール</a:t>
            </a:r>
            <a:r>
              <a:rPr lang="ja-JP" altLang="en-US" sz="2000" dirty="0">
                <a:solidFill>
                  <a:schemeClr val="dk1"/>
                </a:solidFill>
                <a:latin typeface="Century Gothic"/>
                <a:ea typeface="Century Gothic"/>
                <a:cs typeface="Century Gothic"/>
                <a:sym typeface="Century Gothic"/>
              </a:rPr>
              <a:t>で</a:t>
            </a:r>
            <a:endParaRPr lang="en-US" altLang="ja-JP"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ja-JP" altLang="en-US" sz="2000" dirty="0">
                <a:solidFill>
                  <a:schemeClr val="dk1"/>
                </a:solidFill>
                <a:latin typeface="Century Gothic"/>
                <a:ea typeface="Century Gothic"/>
                <a:cs typeface="Century Gothic"/>
                <a:sym typeface="Century Gothic"/>
              </a:rPr>
              <a:t>発見できなかった歩道や　　</a:t>
            </a:r>
            <a:endParaRPr lang="en-US" altLang="ja-JP"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ja-JP" altLang="en-US" sz="2000" dirty="0">
                <a:solidFill>
                  <a:schemeClr val="dk1"/>
                </a:solidFill>
                <a:latin typeface="Century Gothic"/>
                <a:ea typeface="Century Gothic"/>
                <a:cs typeface="Century Gothic"/>
                <a:sym typeface="Century Gothic"/>
              </a:rPr>
              <a:t>住区街路での破損</a:t>
            </a:r>
            <a:r>
              <a:rPr lang="ja-JP" sz="2000" dirty="0">
                <a:solidFill>
                  <a:schemeClr val="dk1"/>
                </a:solidFill>
                <a:latin typeface="Century Gothic"/>
                <a:ea typeface="Century Gothic"/>
                <a:cs typeface="Century Gothic"/>
                <a:sym typeface="Century Gothic"/>
              </a:rPr>
              <a:t>の発見</a:t>
            </a:r>
            <a:endParaRPr sz="2000" dirty="0">
              <a:solidFill>
                <a:schemeClr val="dk1"/>
              </a:solidFill>
              <a:latin typeface="Century Gothic"/>
              <a:ea typeface="Century Gothic"/>
              <a:cs typeface="Century Gothic"/>
              <a:sym typeface="Century Gothic"/>
            </a:endParaRPr>
          </a:p>
        </p:txBody>
      </p:sp>
      <p:sp>
        <p:nvSpPr>
          <p:cNvPr id="115" name="Google Shape;115;p49"/>
          <p:cNvSpPr/>
          <p:nvPr/>
        </p:nvSpPr>
        <p:spPr>
          <a:xfrm>
            <a:off x="578402" y="4178367"/>
            <a:ext cx="3592999" cy="1529900"/>
          </a:xfrm>
          <a:prstGeom prst="flowChartAlternateProcess">
            <a:avLst/>
          </a:prstGeom>
          <a:solidFill>
            <a:schemeClr val="lt1"/>
          </a:solidFill>
          <a:ln w="15875"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u="sng">
                <a:solidFill>
                  <a:schemeClr val="dk1"/>
                </a:solidFill>
                <a:latin typeface="Century Gothic"/>
                <a:ea typeface="Century Gothic"/>
                <a:cs typeface="Century Gothic"/>
                <a:sym typeface="Century Gothic"/>
              </a:rPr>
              <a:t>代替可能性</a:t>
            </a:r>
            <a:endParaRPr sz="1800" b="1" u="sng">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1800" b="1" u="sng">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1800" b="1" u="sng">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16" name="Google Shape;116;p49"/>
          <p:cNvSpPr txBox="1"/>
          <p:nvPr/>
        </p:nvSpPr>
        <p:spPr>
          <a:xfrm>
            <a:off x="724271" y="4589373"/>
            <a:ext cx="3301262"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000" dirty="0">
                <a:solidFill>
                  <a:schemeClr val="dk1"/>
                </a:solidFill>
                <a:latin typeface="Century Gothic"/>
                <a:ea typeface="Century Gothic"/>
                <a:cs typeface="Century Gothic"/>
                <a:sym typeface="Century Gothic"/>
              </a:rPr>
              <a:t>学生による破損発見の報告が</a:t>
            </a:r>
            <a:r>
              <a:rPr lang="ja-JP" sz="2000" dirty="0">
                <a:solidFill>
                  <a:schemeClr val="dk1"/>
                </a:solidFill>
                <a:latin typeface="Century Gothic"/>
                <a:ea typeface="Century Gothic"/>
                <a:cs typeface="Century Gothic"/>
                <a:sym typeface="Century Gothic"/>
              </a:rPr>
              <a:t>今までの道路パトロールの一部を代替</a:t>
            </a:r>
            <a:endParaRPr sz="2000" dirty="0">
              <a:solidFill>
                <a:schemeClr val="dk1"/>
              </a:solidFill>
              <a:latin typeface="Century Gothic"/>
              <a:ea typeface="Century Gothic"/>
              <a:cs typeface="Century Gothic"/>
              <a:sym typeface="Century Gothic"/>
            </a:endParaRPr>
          </a:p>
        </p:txBody>
      </p:sp>
      <p:sp>
        <p:nvSpPr>
          <p:cNvPr id="117" name="Google Shape;117;p49"/>
          <p:cNvSpPr/>
          <p:nvPr/>
        </p:nvSpPr>
        <p:spPr>
          <a:xfrm>
            <a:off x="4902921" y="2153826"/>
            <a:ext cx="3950803" cy="3554442"/>
          </a:xfrm>
          <a:prstGeom prst="roundRect">
            <a:avLst>
              <a:gd name="adj" fmla="val 16667"/>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entury Gothic"/>
              <a:ea typeface="Century Gothic"/>
              <a:cs typeface="Century Gothic"/>
              <a:sym typeface="Century Gothic"/>
            </a:endParaRPr>
          </a:p>
        </p:txBody>
      </p:sp>
      <p:sp>
        <p:nvSpPr>
          <p:cNvPr id="118" name="Google Shape;118;p49"/>
          <p:cNvSpPr/>
          <p:nvPr/>
        </p:nvSpPr>
        <p:spPr>
          <a:xfrm>
            <a:off x="4171402" y="2631393"/>
            <a:ext cx="1184366" cy="574765"/>
          </a:xfrm>
          <a:prstGeom prst="rightArrow">
            <a:avLst>
              <a:gd name="adj1" fmla="val 50000"/>
              <a:gd name="adj2" fmla="val 50000"/>
            </a:avLst>
          </a:prstGeom>
          <a:solidFill>
            <a:schemeClr val="accent1"/>
          </a:solidFill>
          <a:ln w="15875" cap="flat" cmpd="sng">
            <a:solidFill>
              <a:srgbClr val="6F94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9" name="Google Shape;119;p49"/>
          <p:cNvSpPr/>
          <p:nvPr/>
        </p:nvSpPr>
        <p:spPr>
          <a:xfrm>
            <a:off x="4171401" y="4655934"/>
            <a:ext cx="1184367" cy="574765"/>
          </a:xfrm>
          <a:prstGeom prst="rightArrow">
            <a:avLst>
              <a:gd name="adj1" fmla="val 50000"/>
              <a:gd name="adj2" fmla="val 50000"/>
            </a:avLst>
          </a:prstGeom>
          <a:solidFill>
            <a:schemeClr val="accent1"/>
          </a:solidFill>
          <a:ln w="15875" cap="flat" cmpd="sng">
            <a:solidFill>
              <a:srgbClr val="6F94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20" name="Google Shape;120;p49"/>
          <p:cNvSpPr txBox="1"/>
          <p:nvPr/>
        </p:nvSpPr>
        <p:spPr>
          <a:xfrm>
            <a:off x="5294807" y="4589373"/>
            <a:ext cx="334409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chemeClr val="dk1"/>
                </a:solidFill>
                <a:latin typeface="Century Gothic"/>
                <a:ea typeface="Century Gothic"/>
                <a:cs typeface="Century Gothic"/>
                <a:sym typeface="Century Gothic"/>
              </a:rPr>
              <a:t>・代替分のコスト削減</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ja-JP" sz="2000">
                <a:solidFill>
                  <a:schemeClr val="dk1"/>
                </a:solidFill>
                <a:latin typeface="Century Gothic"/>
                <a:ea typeface="Century Gothic"/>
                <a:cs typeface="Century Gothic"/>
                <a:sym typeface="Century Gothic"/>
              </a:rPr>
              <a:t>・業者への委託エリア縮小</a:t>
            </a:r>
            <a:endParaRPr sz="2000">
              <a:solidFill>
                <a:schemeClr val="dk1"/>
              </a:solidFill>
              <a:latin typeface="Century Gothic"/>
              <a:ea typeface="Century Gothic"/>
              <a:cs typeface="Century Gothic"/>
              <a:sym typeface="Century Gothic"/>
            </a:endParaRPr>
          </a:p>
        </p:txBody>
      </p:sp>
      <p:sp>
        <p:nvSpPr>
          <p:cNvPr id="121" name="Google Shape;121;p49"/>
          <p:cNvSpPr txBox="1"/>
          <p:nvPr/>
        </p:nvSpPr>
        <p:spPr>
          <a:xfrm>
            <a:off x="5294807" y="2563386"/>
            <a:ext cx="334409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chemeClr val="dk1"/>
                </a:solidFill>
                <a:latin typeface="Century Gothic"/>
                <a:ea typeface="Century Gothic"/>
                <a:cs typeface="Century Gothic"/>
                <a:sym typeface="Century Gothic"/>
              </a:rPr>
              <a:t>・隠れていた問題発見</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ja-JP" sz="2000">
                <a:solidFill>
                  <a:schemeClr val="dk1"/>
                </a:solidFill>
                <a:latin typeface="Century Gothic"/>
                <a:ea typeface="Century Gothic"/>
                <a:cs typeface="Century Gothic"/>
                <a:sym typeface="Century Gothic"/>
              </a:rPr>
              <a:t>・市民の道路への不満解消</a:t>
            </a:r>
            <a:endParaRPr sz="2000">
              <a:solidFill>
                <a:schemeClr val="dk1"/>
              </a:solidFill>
              <a:latin typeface="Century Gothic"/>
              <a:ea typeface="Century Gothic"/>
              <a:cs typeface="Century Gothic"/>
              <a:sym typeface="Century Gothic"/>
            </a:endParaRPr>
          </a:p>
        </p:txBody>
      </p:sp>
      <p:sp>
        <p:nvSpPr>
          <p:cNvPr id="122" name="Google Shape;122;p49"/>
          <p:cNvSpPr txBox="1"/>
          <p:nvPr/>
        </p:nvSpPr>
        <p:spPr>
          <a:xfrm>
            <a:off x="5294807" y="3730992"/>
            <a:ext cx="355891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chemeClr val="dk1"/>
                </a:solidFill>
                <a:latin typeface="Century Gothic"/>
                <a:ea typeface="Century Gothic"/>
                <a:cs typeface="Century Gothic"/>
                <a:sym typeface="Century Gothic"/>
              </a:rPr>
              <a:t>・パトロールルートの効率化</a:t>
            </a:r>
            <a:endParaRPr sz="2000">
              <a:solidFill>
                <a:schemeClr val="dk1"/>
              </a:solidFill>
              <a:latin typeface="Century Gothic"/>
              <a:ea typeface="Century Gothic"/>
              <a:cs typeface="Century Gothic"/>
              <a:sym typeface="Century Gothic"/>
            </a:endParaRPr>
          </a:p>
        </p:txBody>
      </p:sp>
      <p:sp>
        <p:nvSpPr>
          <p:cNvPr id="123" name="Google Shape;123;p49"/>
          <p:cNvSpPr txBox="1"/>
          <p:nvPr/>
        </p:nvSpPr>
        <p:spPr>
          <a:xfrm>
            <a:off x="6277430" y="1812643"/>
            <a:ext cx="1201783" cy="646331"/>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a:solidFill>
                  <a:schemeClr val="dk1"/>
                </a:solidFill>
                <a:latin typeface="Century Gothic"/>
                <a:ea typeface="Century Gothic"/>
                <a:cs typeface="Century Gothic"/>
                <a:sym typeface="Century Gothic"/>
              </a:rPr>
              <a:t>提案</a:t>
            </a:r>
            <a:endParaRPr sz="3600">
              <a:solidFill>
                <a:schemeClr val="dk1"/>
              </a:solidFill>
              <a:latin typeface="Century Gothic"/>
              <a:ea typeface="Century Gothic"/>
              <a:cs typeface="Century Gothic"/>
              <a:sym typeface="Century Gothic"/>
            </a:endParaRPr>
          </a:p>
        </p:txBody>
      </p:sp>
      <p:sp>
        <p:nvSpPr>
          <p:cNvPr id="2" name="日付プレースホルダー 1"/>
          <p:cNvSpPr>
            <a:spLocks noGrp="1"/>
          </p:cNvSpPr>
          <p:nvPr>
            <p:ph type="dt" sz="half" idx="10"/>
          </p:nvPr>
        </p:nvSpPr>
        <p:spPr/>
        <p:txBody>
          <a:bodyPr/>
          <a:lstStyle/>
          <a:p>
            <a:fld id="{CCEC4695-5394-4F65-9113-DEFD6B4B68E8}" type="datetime1">
              <a:rPr lang="ja-JP" altLang="en-US" smtClean="0"/>
              <a:t>2019/6/27</a:t>
            </a:fld>
            <a:endParaRPr lang="en-US"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662335804"/>
      </p:ext>
    </p:extLst>
  </p:cSld>
  <p:clrMapOvr>
    <a:masterClrMapping/>
  </p:clrMapOvr>
  <p:transition spd="med">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参考文献</a:t>
            </a:r>
          </a:p>
        </p:txBody>
      </p:sp>
      <p:sp>
        <p:nvSpPr>
          <p:cNvPr id="3" name="コンテンツ プレースホルダー 2"/>
          <p:cNvSpPr>
            <a:spLocks noGrp="1"/>
          </p:cNvSpPr>
          <p:nvPr>
            <p:ph idx="1"/>
          </p:nvPr>
        </p:nvSpPr>
        <p:spPr>
          <a:xfrm>
            <a:off x="674202" y="1475117"/>
            <a:ext cx="7543801" cy="4168037"/>
          </a:xfrm>
          <a:solidFill>
            <a:schemeClr val="bg1"/>
          </a:solidFill>
        </p:spPr>
        <p:txBody>
          <a:bodyPr/>
          <a:lstStyle/>
          <a:p>
            <a:r>
              <a:rPr kumimoji="1" lang="ja-JP" altLang="en-US" dirty="0"/>
              <a:t>・筑波都市整備株式会社</a:t>
            </a:r>
            <a:r>
              <a:rPr kumimoji="1" lang="en-US" altLang="ja-JP" dirty="0"/>
              <a:t>HP</a:t>
            </a:r>
            <a:r>
              <a:rPr kumimoji="1" lang="ja-JP" altLang="en-US" dirty="0"/>
              <a:t>　</a:t>
            </a:r>
            <a:r>
              <a:rPr lang="en-US" altLang="ja-JP" dirty="0">
                <a:hlinkClick r:id="rId3"/>
              </a:rPr>
              <a:t>http://tsud.co.jp/</a:t>
            </a:r>
            <a:endParaRPr lang="en-US" altLang="ja-JP" dirty="0"/>
          </a:p>
          <a:p>
            <a:r>
              <a:rPr lang="ja-JP" altLang="en-US" dirty="0"/>
              <a:t>・</a:t>
            </a:r>
            <a:r>
              <a:rPr lang="ja-JP" altLang="ja-JP" dirty="0"/>
              <a:t>ちば市民協働レポート実証実験評価報告書</a:t>
            </a:r>
            <a:endParaRPr lang="en-US" altLang="ja-JP" dirty="0"/>
          </a:p>
          <a:p>
            <a:r>
              <a:rPr lang="en-US" altLang="ja-JP" u="sng" dirty="0">
                <a:hlinkClick r:id="rId4"/>
              </a:rPr>
              <a:t>https://www.city.chiba.jp/shimin/shimin/kohokocho/hyoukahoukoku.html</a:t>
            </a:r>
            <a:endParaRPr lang="ja-JP" altLang="ja-JP" dirty="0"/>
          </a:p>
          <a:p>
            <a:r>
              <a:rPr lang="ja-JP" altLang="en-US" dirty="0"/>
              <a:t>・</a:t>
            </a:r>
            <a:r>
              <a:rPr lang="en-US" altLang="ja-JP" dirty="0"/>
              <a:t>Fix My Street Japan</a:t>
            </a:r>
            <a:r>
              <a:rPr lang="ja-JP" altLang="ja-JP" dirty="0"/>
              <a:t>の取り組み</a:t>
            </a:r>
            <a:endParaRPr lang="en-US" altLang="ja-JP" dirty="0"/>
          </a:p>
          <a:p>
            <a:r>
              <a:rPr lang="en-US" altLang="ja-JP" u="sng" dirty="0">
                <a:hlinkClick r:id="rId5"/>
              </a:rPr>
              <a:t>http://</a:t>
            </a:r>
            <a:r>
              <a:rPr lang="en-US" altLang="ja-JP" u="sng" dirty="0" smtClean="0">
                <a:hlinkClick r:id="rId5"/>
              </a:rPr>
              <a:t>www.soumu.go.jp/main_content/000470912.pdf</a:t>
            </a:r>
            <a:endParaRPr lang="en-US" altLang="ja-JP" u="sng" dirty="0"/>
          </a:p>
        </p:txBody>
      </p:sp>
      <p:sp>
        <p:nvSpPr>
          <p:cNvPr id="4" name="日付プレースホルダー 3"/>
          <p:cNvSpPr>
            <a:spLocks noGrp="1"/>
          </p:cNvSpPr>
          <p:nvPr>
            <p:ph type="dt" sz="half" idx="10"/>
          </p:nvPr>
        </p:nvSpPr>
        <p:spPr/>
        <p:txBody>
          <a:bodyPr/>
          <a:lstStyle/>
          <a:p>
            <a:fld id="{2BCFA154-EF17-4AD8-B9C1-F10E0762D04E}" type="datetime1">
              <a:rPr lang="ja-JP" altLang="en-US" smtClean="0"/>
              <a:t>2019/6/27</a:t>
            </a:fld>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1235574276"/>
      </p:ext>
    </p:extLst>
  </p:cSld>
  <p:clrMapOvr>
    <a:masterClrMapping/>
  </p:clrMapOvr>
  <p:transition spd="med">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5841" y="1488152"/>
            <a:ext cx="7543800" cy="1450757"/>
          </a:xfrm>
        </p:spPr>
        <p:txBody>
          <a:bodyPr/>
          <a:lstStyle/>
          <a:p>
            <a:r>
              <a:rPr kumimoji="1" lang="ja-JP" altLang="en-US" dirty="0"/>
              <a:t>　　　　ご清聴</a:t>
            </a:r>
            <a:r>
              <a:rPr kumimoji="1" lang="en-US" altLang="ja-JP" dirty="0"/>
              <a:t/>
            </a:r>
            <a:br>
              <a:rPr kumimoji="1" lang="en-US" altLang="ja-JP" dirty="0"/>
            </a:br>
            <a:r>
              <a:rPr kumimoji="1" lang="ja-JP" altLang="en-US" dirty="0"/>
              <a:t>ありがとうございました。</a:t>
            </a:r>
          </a:p>
        </p:txBody>
      </p:sp>
      <p:sp>
        <p:nvSpPr>
          <p:cNvPr id="3" name="日付プレースホルダー 2"/>
          <p:cNvSpPr>
            <a:spLocks noGrp="1"/>
          </p:cNvSpPr>
          <p:nvPr>
            <p:ph type="dt" sz="half" idx="10"/>
          </p:nvPr>
        </p:nvSpPr>
        <p:spPr/>
        <p:txBody>
          <a:bodyPr/>
          <a:lstStyle/>
          <a:p>
            <a:fld id="{A0EAF032-A04A-4A57-86FF-6A005B82F0F8}" type="datetime1">
              <a:rPr lang="ja-JP" altLang="en-US" smtClean="0"/>
              <a:t>2019/6/27</a:t>
            </a:fld>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5" name="図 4" descr="各班からのお知らせ 教科教育班 / 福岡県教育センター"/>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144" y="3129659"/>
            <a:ext cx="2307845" cy="2770398"/>
          </a:xfrm>
          <a:prstGeom prst="rect">
            <a:avLst/>
          </a:prstGeom>
        </p:spPr>
      </p:pic>
    </p:spTree>
    <p:extLst>
      <p:ext uri="{BB962C8B-B14F-4D97-AF65-F5344CB8AC3E}">
        <p14:creationId xmlns:p14="http://schemas.microsoft.com/office/powerpoint/2010/main" val="2855480407"/>
      </p:ext>
    </p:extLst>
  </p:cSld>
  <p:clrMapOvr>
    <a:masterClrMapping/>
  </p:clrMapOvr>
  <p:transition spd="med">
    <p:push dir="u"/>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今後の展望</a:t>
            </a:r>
          </a:p>
        </p:txBody>
      </p:sp>
      <p:sp>
        <p:nvSpPr>
          <p:cNvPr id="3" name="コンテンツ プレースホルダー 2"/>
          <p:cNvSpPr>
            <a:spLocks noGrp="1"/>
          </p:cNvSpPr>
          <p:nvPr>
            <p:ph idx="1"/>
          </p:nvPr>
        </p:nvSpPr>
        <p:spPr>
          <a:xfrm>
            <a:off x="674202" y="2044931"/>
            <a:ext cx="7543801" cy="4064248"/>
          </a:xfrm>
        </p:spPr>
        <p:txBody>
          <a:bodyPr/>
          <a:lstStyle/>
          <a:p>
            <a:pPr>
              <a:lnSpc>
                <a:spcPct val="150000"/>
              </a:lnSpc>
            </a:pPr>
            <a:r>
              <a:rPr lang="ja-JP" altLang="en-US" sz="2400" dirty="0"/>
              <a:t>市役所から提供していただいたデータを分析し、</a:t>
            </a:r>
            <a:endParaRPr lang="en-US" altLang="ja-JP" sz="2400" dirty="0"/>
          </a:p>
          <a:p>
            <a:pPr>
              <a:lnSpc>
                <a:spcPct val="150000"/>
              </a:lnSpc>
            </a:pPr>
            <a:r>
              <a:rPr kumimoji="1" lang="ja-JP" altLang="en-US" sz="2400" dirty="0"/>
              <a:t>筑波大生が</a:t>
            </a:r>
            <a:r>
              <a:rPr kumimoji="1" lang="en-US" altLang="ja-JP" sz="2400" dirty="0"/>
              <a:t>LINE</a:t>
            </a:r>
            <a:r>
              <a:rPr kumimoji="1" lang="ja-JP" altLang="en-US" sz="2400" dirty="0"/>
              <a:t>を使い 道路破損を報告することで</a:t>
            </a:r>
            <a:endParaRPr kumimoji="1" lang="en-US" altLang="ja-JP" sz="2400" dirty="0"/>
          </a:p>
          <a:p>
            <a:pPr>
              <a:lnSpc>
                <a:spcPct val="150000"/>
              </a:lnSpc>
            </a:pPr>
            <a:r>
              <a:rPr lang="ja-JP" altLang="en-US" sz="2400" dirty="0"/>
              <a:t>道路修繕が効率化し、市民の快適性が向上する</a:t>
            </a:r>
            <a:endParaRPr lang="en-US" altLang="ja-JP" sz="2400" dirty="0"/>
          </a:p>
          <a:p>
            <a:pPr>
              <a:lnSpc>
                <a:spcPct val="150000"/>
              </a:lnSpc>
            </a:pPr>
            <a:r>
              <a:rPr kumimoji="1" lang="ja-JP" altLang="en-US" sz="2400" dirty="0"/>
              <a:t>という提案を目指す！</a:t>
            </a:r>
            <a:endParaRPr kumimoji="1" lang="en-US" altLang="ja-JP" sz="2400" dirty="0"/>
          </a:p>
          <a:p>
            <a:pPr>
              <a:lnSpc>
                <a:spcPct val="150000"/>
              </a:lnSpc>
            </a:pPr>
            <a:endParaRPr kumimoji="1" lang="en-US" altLang="ja-JP" dirty="0"/>
          </a:p>
        </p:txBody>
      </p:sp>
      <p:sp>
        <p:nvSpPr>
          <p:cNvPr id="4" name="日付プレースホルダー 3"/>
          <p:cNvSpPr>
            <a:spLocks noGrp="1"/>
          </p:cNvSpPr>
          <p:nvPr>
            <p:ph type="dt" sz="half" idx="10"/>
          </p:nvPr>
        </p:nvSpPr>
        <p:spPr/>
        <p:txBody>
          <a:bodyPr/>
          <a:lstStyle/>
          <a:p>
            <a:fld id="{6B755A07-34A8-4B8C-80E7-F709957D95F5}" type="datetime1">
              <a:rPr lang="ja-JP" altLang="en-US" smtClean="0"/>
              <a:t>2019/6/27</a:t>
            </a:fld>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2140931341"/>
      </p:ext>
    </p:extLst>
  </p:cSld>
  <p:clrMapOvr>
    <a:masterClrMapping/>
  </p:clrMapOvr>
  <p:transition spd="med">
    <p:push dir="u"/>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謝辞</a:t>
            </a:r>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7816FA48-78E5-4888-B8A6-AB2D0C6887B2}" type="datetime1">
              <a:rPr lang="ja-JP" altLang="en-US" smtClean="0"/>
              <a:t>2019/6/27</a:t>
            </a:fld>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214010984"/>
      </p:ext>
    </p:extLst>
  </p:cSld>
  <p:clrMapOvr>
    <a:masterClrMapping/>
  </p:clrMapOvr>
  <p:transition spd="med">
    <p:push dir="u"/>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以下は非表示スライド</a:t>
            </a:r>
            <a:r>
              <a:rPr kumimoji="1" lang="en-US" altLang="ja-JP" dirty="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・発表では使用しなかったプレ調査の結果</a:t>
            </a:r>
            <a:endParaRPr kumimoji="1" lang="en-US" altLang="ja-JP" dirty="0"/>
          </a:p>
          <a:p>
            <a:endParaRPr kumimoji="1" lang="en-US" altLang="ja-JP" dirty="0"/>
          </a:p>
          <a:p>
            <a:r>
              <a:rPr lang="ja-JP" altLang="en-US" dirty="0"/>
              <a:t>・</a:t>
            </a:r>
            <a:endParaRPr kumimoji="1" lang="ja-JP" altLang="en-US" dirty="0"/>
          </a:p>
        </p:txBody>
      </p:sp>
      <p:sp>
        <p:nvSpPr>
          <p:cNvPr id="4" name="日付プレースホルダー 3"/>
          <p:cNvSpPr>
            <a:spLocks noGrp="1"/>
          </p:cNvSpPr>
          <p:nvPr>
            <p:ph type="dt" sz="half" idx="10"/>
          </p:nvPr>
        </p:nvSpPr>
        <p:spPr/>
        <p:txBody>
          <a:bodyPr/>
          <a:lstStyle/>
          <a:p>
            <a:fld id="{9DEBF01F-0B50-4239-9854-05532B7229B4}" type="datetime1">
              <a:rPr lang="ja-JP" altLang="en-US" smtClean="0"/>
              <a:t>2019/6/27</a:t>
            </a:fld>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1126114373"/>
      </p:ext>
    </p:extLst>
  </p:cSld>
  <p:clrMapOvr>
    <a:masterClrMapping/>
  </p:clrMapOvr>
  <p:transition spd="med">
    <p:push dir="u"/>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グラフ 1"/>
          <p:cNvGraphicFramePr/>
          <p:nvPr/>
        </p:nvGraphicFramePr>
        <p:xfrm>
          <a:off x="0" y="-90480"/>
          <a:ext cx="9144000" cy="6434052"/>
        </p:xfrm>
        <a:graphic>
          <a:graphicData uri="http://schemas.openxmlformats.org/drawingml/2006/chart">
            <c:chart xmlns:c="http://schemas.openxmlformats.org/drawingml/2006/chart" xmlns:r="http://schemas.openxmlformats.org/officeDocument/2006/relationships" r:id="rId2"/>
          </a:graphicData>
        </a:graphic>
      </p:graphicFrame>
      <p:sp>
        <p:nvSpPr>
          <p:cNvPr id="4" name="角丸四角形 3"/>
          <p:cNvSpPr/>
          <p:nvPr/>
        </p:nvSpPr>
        <p:spPr>
          <a:xfrm>
            <a:off x="366624" y="1350337"/>
            <a:ext cx="8410755" cy="23417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これまでに、利用しているつくば市の道路で</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破損を発見したことがありますか。</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（はい　・　いいえ）</a:t>
            </a:r>
          </a:p>
        </p:txBody>
      </p:sp>
      <p:sp>
        <p:nvSpPr>
          <p:cNvPr id="5" name="正方形/長方形 4"/>
          <p:cNvSpPr/>
          <p:nvPr/>
        </p:nvSpPr>
        <p:spPr>
          <a:xfrm>
            <a:off x="7151777" y="344178"/>
            <a:ext cx="1625600" cy="5715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実態調査</a:t>
            </a:r>
          </a:p>
        </p:txBody>
      </p:sp>
      <p:sp>
        <p:nvSpPr>
          <p:cNvPr id="3" name="日付プレースホルダー 2"/>
          <p:cNvSpPr>
            <a:spLocks noGrp="1"/>
          </p:cNvSpPr>
          <p:nvPr>
            <p:ph type="dt" sz="half" idx="10"/>
          </p:nvPr>
        </p:nvSpPr>
        <p:spPr/>
        <p:txBody>
          <a:bodyPr/>
          <a:lstStyle/>
          <a:p>
            <a:fld id="{909FAE2E-76C8-40C0-AB50-295AE0A4FF5C}" type="datetime1">
              <a:rPr lang="ja-JP" altLang="en-US" smtClean="0"/>
              <a:t>2019/6/27</a:t>
            </a:fld>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4094396521"/>
      </p:ext>
    </p:extLst>
  </p:cSld>
  <p:clrMapOvr>
    <a:masterClrMapping/>
  </p:clrMapOvr>
  <p:transition spd="med">
    <p:push dir="u"/>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グラフ 1"/>
          <p:cNvGraphicFramePr/>
          <p:nvPr/>
        </p:nvGraphicFramePr>
        <p:xfrm>
          <a:off x="0" y="-90480"/>
          <a:ext cx="9144000" cy="6434052"/>
        </p:xfrm>
        <a:graphic>
          <a:graphicData uri="http://schemas.openxmlformats.org/drawingml/2006/chart">
            <c:chart xmlns:c="http://schemas.openxmlformats.org/drawingml/2006/chart" xmlns:r="http://schemas.openxmlformats.org/officeDocument/2006/relationships" r:id="rId2"/>
          </a:graphicData>
        </a:graphic>
      </p:graphicFrame>
      <p:sp>
        <p:nvSpPr>
          <p:cNvPr id="5" name="角丸四角形 4"/>
          <p:cNvSpPr/>
          <p:nvPr/>
        </p:nvSpPr>
        <p:spPr>
          <a:xfrm>
            <a:off x="366624" y="1350337"/>
            <a:ext cx="8410755" cy="23417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これまでに、つくば市で発見した道路の破損を</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市役所に報告したことがありますか。</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（はい　・　いいえ）</a:t>
            </a:r>
          </a:p>
        </p:txBody>
      </p:sp>
      <p:sp>
        <p:nvSpPr>
          <p:cNvPr id="6" name="正方形/長方形 5"/>
          <p:cNvSpPr/>
          <p:nvPr/>
        </p:nvSpPr>
        <p:spPr>
          <a:xfrm>
            <a:off x="7151777" y="344178"/>
            <a:ext cx="1625600" cy="5715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実態調査</a:t>
            </a:r>
          </a:p>
        </p:txBody>
      </p:sp>
      <p:sp>
        <p:nvSpPr>
          <p:cNvPr id="3" name="日付プレースホルダー 2"/>
          <p:cNvSpPr>
            <a:spLocks noGrp="1"/>
          </p:cNvSpPr>
          <p:nvPr>
            <p:ph type="dt" sz="half" idx="10"/>
          </p:nvPr>
        </p:nvSpPr>
        <p:spPr/>
        <p:txBody>
          <a:bodyPr/>
          <a:lstStyle/>
          <a:p>
            <a:fld id="{E9C4648B-16C0-4665-AC66-B4A145C2B793}" type="datetime1">
              <a:rPr lang="ja-JP" altLang="en-US" smtClean="0"/>
              <a:t>2019/6/27</a:t>
            </a:fld>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2876833555"/>
      </p:ext>
    </p:extLst>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6014" y="80625"/>
            <a:ext cx="7543800" cy="1054516"/>
          </a:xfrm>
        </p:spPr>
        <p:txBody>
          <a:bodyPr>
            <a:normAutofit fontScale="90000"/>
          </a:bodyPr>
          <a:lstStyle/>
          <a:p>
            <a:r>
              <a:rPr lang="en-US" altLang="ja-JP" dirty="0"/>
              <a:t/>
            </a:r>
            <a:br>
              <a:rPr lang="en-US" altLang="ja-JP" dirty="0"/>
            </a:br>
            <a:r>
              <a:rPr lang="ja-JP" altLang="en-US" dirty="0"/>
              <a:t>現状把握</a:t>
            </a:r>
            <a:endParaRPr kumimoji="1" lang="ja-JP" altLang="en-US" dirty="0"/>
          </a:p>
        </p:txBody>
      </p:sp>
      <p:sp>
        <p:nvSpPr>
          <p:cNvPr id="5" name="コンテンツ プレースホルダー 4"/>
          <p:cNvSpPr>
            <a:spLocks noGrp="1"/>
          </p:cNvSpPr>
          <p:nvPr>
            <p:ph idx="1"/>
          </p:nvPr>
        </p:nvSpPr>
        <p:spPr>
          <a:xfrm>
            <a:off x="267117" y="1157310"/>
            <a:ext cx="3888787" cy="556454"/>
          </a:xfrm>
        </p:spPr>
        <p:txBody>
          <a:bodyPr/>
          <a:lstStyle/>
          <a:p>
            <a:r>
              <a:rPr lang="en-US" altLang="ja-JP" sz="2400" dirty="0"/>
              <a:t>-</a:t>
            </a:r>
            <a:r>
              <a:rPr kumimoji="1" lang="ja-JP" altLang="en-US" sz="2400" dirty="0"/>
              <a:t>つくば市の</a:t>
            </a:r>
            <a:r>
              <a:rPr lang="ja-JP" altLang="en-US" sz="2400" dirty="0"/>
              <a:t>道路管理状況</a:t>
            </a:r>
            <a:r>
              <a:rPr lang="en-US" altLang="ja-JP" sz="2400" dirty="0"/>
              <a:t>-</a:t>
            </a:r>
            <a:endParaRPr kumimoji="1" lang="en-US" altLang="ja-JP" sz="2400" dirty="0"/>
          </a:p>
          <a:p>
            <a:endParaRPr kumimoji="1" lang="ja-JP" altLang="en-US" sz="3600" dirty="0"/>
          </a:p>
        </p:txBody>
      </p:sp>
      <p:sp>
        <p:nvSpPr>
          <p:cNvPr id="11" name="コンテンツ プレースホルダー 2"/>
          <p:cNvSpPr txBox="1">
            <a:spLocks/>
          </p:cNvSpPr>
          <p:nvPr/>
        </p:nvSpPr>
        <p:spPr>
          <a:xfrm>
            <a:off x="0" y="1867298"/>
            <a:ext cx="4423023" cy="1320513"/>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000" b="1" kern="1200">
                <a:solidFill>
                  <a:schemeClr val="tx1">
                    <a:lumMod val="75000"/>
                    <a:lumOff val="25000"/>
                  </a:schemeClr>
                </a:solidFill>
                <a:latin typeface="游ゴシック" panose="020B0400000000000000" pitchFamily="50" charset="-128"/>
                <a:ea typeface="游ゴシック" panose="020B0400000000000000" pitchFamily="50"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b="1" kern="1200">
                <a:solidFill>
                  <a:schemeClr val="tx1">
                    <a:lumMod val="75000"/>
                    <a:lumOff val="25000"/>
                  </a:schemeClr>
                </a:solidFill>
                <a:latin typeface="游ゴシック" panose="020B0400000000000000" pitchFamily="50" charset="-128"/>
                <a:ea typeface="游ゴシック" panose="020B0400000000000000"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b="1" kern="1200">
                <a:solidFill>
                  <a:schemeClr val="tx1">
                    <a:lumMod val="75000"/>
                    <a:lumOff val="25000"/>
                  </a:schemeClr>
                </a:solidFill>
                <a:latin typeface="游ゴシック" panose="020B0400000000000000" pitchFamily="50" charset="-128"/>
                <a:ea typeface="游ゴシック" panose="020B0400000000000000"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b="1" kern="1200">
                <a:solidFill>
                  <a:schemeClr val="tx1">
                    <a:lumMod val="75000"/>
                    <a:lumOff val="25000"/>
                  </a:schemeClr>
                </a:solidFill>
                <a:latin typeface="游ゴシック" panose="020B0400000000000000" pitchFamily="50" charset="-128"/>
                <a:ea typeface="游ゴシック" panose="020B0400000000000000"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b="1" kern="1200">
                <a:solidFill>
                  <a:schemeClr val="tx1">
                    <a:lumMod val="75000"/>
                    <a:lumOff val="25000"/>
                  </a:schemeClr>
                </a:solidFill>
                <a:latin typeface="游ゴシック" panose="020B0400000000000000" pitchFamily="50" charset="-128"/>
                <a:ea typeface="游ゴシック" panose="020B0400000000000000"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dirty="0"/>
              <a:t>　</a:t>
            </a:r>
            <a:r>
              <a:rPr lang="ja-JP" altLang="en-US" sz="2400" dirty="0"/>
              <a:t>つくば市によるパトロール</a:t>
            </a:r>
            <a:r>
              <a:rPr lang="ja-JP" altLang="en-US" dirty="0"/>
              <a:t>　　　　</a:t>
            </a:r>
            <a:r>
              <a:rPr lang="ja-JP" altLang="en-US" sz="3200" dirty="0"/>
              <a:t>　　</a:t>
            </a:r>
            <a:r>
              <a:rPr lang="ja-JP" altLang="en-US" sz="2800" dirty="0"/>
              <a:t>　　　　　</a:t>
            </a:r>
            <a:endParaRPr lang="en-US" altLang="ja-JP" sz="2800"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p:txBody>
      </p:sp>
      <p:sp>
        <p:nvSpPr>
          <p:cNvPr id="4" name="フローチャート: 処理 3"/>
          <p:cNvSpPr/>
          <p:nvPr/>
        </p:nvSpPr>
        <p:spPr>
          <a:xfrm>
            <a:off x="269507" y="1809549"/>
            <a:ext cx="4302493" cy="444803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793381" y="1809549"/>
            <a:ext cx="4076842" cy="444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吹き出し 20"/>
          <p:cNvSpPr/>
          <p:nvPr/>
        </p:nvSpPr>
        <p:spPr>
          <a:xfrm>
            <a:off x="2519520" y="2457896"/>
            <a:ext cx="1977992" cy="1068085"/>
          </a:xfrm>
          <a:prstGeom prst="wedgeRectCallout">
            <a:avLst>
              <a:gd name="adj1" fmla="val -75726"/>
              <a:gd name="adj2" fmla="val 3266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パトロールのエリアは</a:t>
            </a:r>
            <a:r>
              <a:rPr kumimoji="1" lang="en-US" altLang="ja-JP" u="sng" dirty="0">
                <a:solidFill>
                  <a:srgbClr val="FF0000"/>
                </a:solidFill>
              </a:rPr>
              <a:t>12</a:t>
            </a:r>
            <a:r>
              <a:rPr kumimoji="1" lang="ja-JP" altLang="en-US" u="sng" dirty="0">
                <a:solidFill>
                  <a:srgbClr val="FF0000"/>
                </a:solidFill>
              </a:rPr>
              <a:t>エリア</a:t>
            </a:r>
          </a:p>
        </p:txBody>
      </p:sp>
      <p:sp>
        <p:nvSpPr>
          <p:cNvPr id="22" name="テキスト ボックス 21"/>
          <p:cNvSpPr txBox="1"/>
          <p:nvPr/>
        </p:nvSpPr>
        <p:spPr>
          <a:xfrm>
            <a:off x="2829418" y="3688080"/>
            <a:ext cx="1468672" cy="369332"/>
          </a:xfrm>
          <a:prstGeom prst="rect">
            <a:avLst/>
          </a:prstGeom>
          <a:noFill/>
        </p:spPr>
        <p:txBody>
          <a:bodyPr wrap="none" rtlCol="0">
            <a:spAutoFit/>
          </a:bodyPr>
          <a:lstStyle/>
          <a:p>
            <a:r>
              <a:rPr kumimoji="1" lang="en-US" altLang="ja-JP" b="1" dirty="0">
                <a:solidFill>
                  <a:srgbClr val="FF0000"/>
                </a:solidFill>
              </a:rPr>
              <a:t>1</a:t>
            </a:r>
            <a:r>
              <a:rPr kumimoji="1" lang="ja-JP" altLang="en-US" b="1" dirty="0">
                <a:solidFill>
                  <a:srgbClr val="FF0000"/>
                </a:solidFill>
              </a:rPr>
              <a:t>日２エリア</a:t>
            </a:r>
          </a:p>
        </p:txBody>
      </p:sp>
      <p:sp>
        <p:nvSpPr>
          <p:cNvPr id="23" name="角丸四角形 22"/>
          <p:cNvSpPr/>
          <p:nvPr/>
        </p:nvSpPr>
        <p:spPr>
          <a:xfrm>
            <a:off x="2677164" y="4135090"/>
            <a:ext cx="1727733" cy="14823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１日８時間　週５日</a:t>
            </a:r>
          </a:p>
        </p:txBody>
      </p:sp>
      <p:sp>
        <p:nvSpPr>
          <p:cNvPr id="3" name="テキスト ボックス 2"/>
          <p:cNvSpPr txBox="1"/>
          <p:nvPr/>
        </p:nvSpPr>
        <p:spPr>
          <a:xfrm>
            <a:off x="5300015" y="1867298"/>
            <a:ext cx="3570208" cy="830997"/>
          </a:xfrm>
          <a:prstGeom prst="rect">
            <a:avLst/>
          </a:prstGeom>
          <a:noFill/>
        </p:spPr>
        <p:txBody>
          <a:bodyPr wrap="none" rtlCol="0">
            <a:spAutoFit/>
          </a:bodyPr>
          <a:lstStyle/>
          <a:p>
            <a:r>
              <a:rPr kumimoji="1" lang="ja-JP" altLang="en-US" sz="2400" b="1" dirty="0"/>
              <a:t>筑波都市整備株式会社に</a:t>
            </a:r>
            <a:endParaRPr kumimoji="1" lang="en-US" altLang="ja-JP" sz="2400" b="1" dirty="0"/>
          </a:p>
          <a:p>
            <a:r>
              <a:rPr kumimoji="1" lang="ja-JP" altLang="en-US" sz="2400" b="1" dirty="0"/>
              <a:t>よるパトロール</a:t>
            </a:r>
          </a:p>
        </p:txBody>
      </p:sp>
      <p:sp>
        <p:nvSpPr>
          <p:cNvPr id="13" name="正方形/長方形 12">
            <a:extLst>
              <a:ext uri="{FF2B5EF4-FFF2-40B4-BE49-F238E27FC236}">
                <a16:creationId xmlns:a16="http://schemas.microsoft.com/office/drawing/2014/main" id="{BE877D95-DB44-EF47-BAF1-331A21770AFB}"/>
              </a:ext>
            </a:extLst>
          </p:cNvPr>
          <p:cNvSpPr/>
          <p:nvPr/>
        </p:nvSpPr>
        <p:spPr>
          <a:xfrm>
            <a:off x="525658" y="5691746"/>
            <a:ext cx="2584029" cy="391420"/>
          </a:xfrm>
          <a:prstGeom prst="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rtlCol="0" anchor="t"/>
          <a:lstStyle/>
          <a:p>
            <a:pPr algn="just"/>
            <a:r>
              <a:rPr kumimoji="1" lang="ja-JP" altLang="en-US" sz="1200" dirty="0">
                <a:latin typeface="+mn-ea"/>
              </a:rPr>
              <a:t>市役所パトロール エリアマップ</a:t>
            </a:r>
            <a:endParaRPr kumimoji="1" lang="en-US" altLang="ja-JP" sz="1200" dirty="0">
              <a:latin typeface="+mn-ea"/>
            </a:endParaRPr>
          </a:p>
          <a:p>
            <a:pPr algn="just"/>
            <a:r>
              <a:rPr kumimoji="1" lang="ja-JP" altLang="en-US" sz="1200" dirty="0">
                <a:latin typeface="+mn-ea"/>
              </a:rPr>
              <a:t>　</a:t>
            </a:r>
            <a:r>
              <a:rPr kumimoji="1" lang="en-US" altLang="ja-JP" sz="1200" dirty="0">
                <a:latin typeface="+mn-ea"/>
              </a:rPr>
              <a:t>12</a:t>
            </a:r>
            <a:r>
              <a:rPr kumimoji="1" lang="ja-JP" altLang="en-US" sz="1200" dirty="0">
                <a:latin typeface="+mn-ea"/>
              </a:rPr>
              <a:t>コースのエリアの地図</a:t>
            </a:r>
            <a:endParaRPr kumimoji="1" lang="en-US" altLang="ja-JP" sz="1200" dirty="0">
              <a:latin typeface="+mn-ea"/>
            </a:endParaRPr>
          </a:p>
        </p:txBody>
      </p:sp>
      <p:sp>
        <p:nvSpPr>
          <p:cNvPr id="6" name="正方形/長方形 5">
            <a:extLst>
              <a:ext uri="{FF2B5EF4-FFF2-40B4-BE49-F238E27FC236}">
                <a16:creationId xmlns:a16="http://schemas.microsoft.com/office/drawing/2014/main" id="{72C7EBE1-1BE7-9C40-A932-08524BABF66D}"/>
              </a:ext>
            </a:extLst>
          </p:cNvPr>
          <p:cNvSpPr/>
          <p:nvPr/>
        </p:nvSpPr>
        <p:spPr>
          <a:xfrm>
            <a:off x="4793381" y="5771583"/>
            <a:ext cx="4187365" cy="369332"/>
          </a:xfrm>
          <a:prstGeom prst="rect">
            <a:avLst/>
          </a:prstGeom>
        </p:spPr>
        <p:txBody>
          <a:bodyPr wrap="none">
            <a:spAutoFit/>
          </a:bodyPr>
          <a:lstStyle/>
          <a:p>
            <a:r>
              <a:rPr kumimoji="1" lang="ja-JP" altLang="en-US">
                <a:latin typeface="+mn-ea"/>
              </a:rPr>
              <a:t>筑波都市整備株式会社 道路パトロール</a:t>
            </a:r>
            <a:endParaRPr lang="ja-JP" altLang="en-US"/>
          </a:p>
        </p:txBody>
      </p:sp>
      <p:sp>
        <p:nvSpPr>
          <p:cNvPr id="7" name="日付プレースホルダー 6"/>
          <p:cNvSpPr>
            <a:spLocks noGrp="1"/>
          </p:cNvSpPr>
          <p:nvPr>
            <p:ph type="dt" sz="half" idx="10"/>
          </p:nvPr>
        </p:nvSpPr>
        <p:spPr/>
        <p:txBody>
          <a:bodyPr/>
          <a:lstStyle/>
          <a:p>
            <a:fld id="{AEFA11FC-7603-41BE-9982-9D50638E0BE1}" type="datetime1">
              <a:rPr lang="ja-JP" altLang="en-US" smtClean="0"/>
              <a:t>2019/6/27</a:t>
            </a:fld>
            <a:endParaRPr lang="en-US" dirty="0"/>
          </a:p>
        </p:txBody>
      </p:sp>
      <p:sp>
        <p:nvSpPr>
          <p:cNvPr id="8" name="スライド番号プレースホルダー 7"/>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026" name="Picture 2" descr="ãã¤ãã° éè·¯ããã­ã¼ã«ãã®ç»åæ¤ç´¢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210" y="5261088"/>
            <a:ext cx="1803854" cy="1352891"/>
          </a:xfrm>
          <a:prstGeom prst="rect">
            <a:avLst/>
          </a:prstGeom>
          <a:noFill/>
          <a:extLst>
            <a:ext uri="{909E8E84-426E-40DD-AFC4-6F175D3DCCD1}">
              <a14:hiddenFill xmlns:a14="http://schemas.microsoft.com/office/drawing/2010/main">
                <a:solidFill>
                  <a:srgbClr val="FFFFFF"/>
                </a:solidFill>
              </a14:hiddenFill>
            </a:ext>
          </a:extLst>
        </p:spPr>
      </p:pic>
      <p:sp>
        <p:nvSpPr>
          <p:cNvPr id="18" name="四角形吹き出し 17"/>
          <p:cNvSpPr/>
          <p:nvPr/>
        </p:nvSpPr>
        <p:spPr>
          <a:xfrm>
            <a:off x="6831802" y="2638394"/>
            <a:ext cx="1920312" cy="1049686"/>
          </a:xfrm>
          <a:prstGeom prst="wedgeRectCallout">
            <a:avLst>
              <a:gd name="adj1" fmla="val -73525"/>
              <a:gd name="adj2" fmla="val 5630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図の色部分を</a:t>
            </a:r>
            <a:endParaRPr kumimoji="1" lang="en-US" altLang="ja-JP" dirty="0">
              <a:solidFill>
                <a:schemeClr val="tx1"/>
              </a:solidFill>
            </a:endParaRPr>
          </a:p>
          <a:p>
            <a:pPr algn="ctr"/>
            <a:r>
              <a:rPr kumimoji="1" lang="ja-JP" altLang="en-US" dirty="0">
                <a:solidFill>
                  <a:schemeClr val="tx1"/>
                </a:solidFill>
              </a:rPr>
              <a:t>担当</a:t>
            </a:r>
            <a:endParaRPr kumimoji="1" lang="ja-JP" altLang="en-US" u="sng" dirty="0">
              <a:solidFill>
                <a:srgbClr val="FF0000"/>
              </a:solidFill>
            </a:endParaRPr>
          </a:p>
        </p:txBody>
      </p:sp>
      <p:sp>
        <p:nvSpPr>
          <p:cNvPr id="10" name="テキスト ボックス 9"/>
          <p:cNvSpPr txBox="1"/>
          <p:nvPr/>
        </p:nvSpPr>
        <p:spPr>
          <a:xfrm>
            <a:off x="932848" y="2388172"/>
            <a:ext cx="461665" cy="2803192"/>
          </a:xfrm>
          <a:prstGeom prst="rect">
            <a:avLst/>
          </a:prstGeom>
          <a:noFill/>
        </p:spPr>
        <p:txBody>
          <a:bodyPr vert="eaVert" wrap="square" rtlCol="0">
            <a:spAutoFit/>
          </a:bodyPr>
          <a:lstStyle/>
          <a:p>
            <a:r>
              <a:rPr kumimoji="1" lang="ja-JP" altLang="en-US" dirty="0" smtClean="0"/>
              <a:t>権利の都合により非表示</a:t>
            </a:r>
            <a:endParaRPr kumimoji="1" lang="ja-JP" altLang="en-US" dirty="0"/>
          </a:p>
        </p:txBody>
      </p:sp>
      <p:sp>
        <p:nvSpPr>
          <p:cNvPr id="20" name="テキスト ボックス 19"/>
          <p:cNvSpPr txBox="1"/>
          <p:nvPr/>
        </p:nvSpPr>
        <p:spPr>
          <a:xfrm>
            <a:off x="5642122" y="2631187"/>
            <a:ext cx="461665" cy="2803192"/>
          </a:xfrm>
          <a:prstGeom prst="rect">
            <a:avLst/>
          </a:prstGeom>
          <a:noFill/>
        </p:spPr>
        <p:txBody>
          <a:bodyPr vert="eaVert" wrap="square" rtlCol="0">
            <a:spAutoFit/>
          </a:bodyPr>
          <a:lstStyle/>
          <a:p>
            <a:r>
              <a:rPr kumimoji="1" lang="ja-JP" altLang="en-US" dirty="0" smtClean="0"/>
              <a:t>権利の都合により非表示</a:t>
            </a:r>
            <a:endParaRPr kumimoji="1" lang="ja-JP" altLang="en-US" dirty="0"/>
          </a:p>
        </p:txBody>
      </p:sp>
    </p:spTree>
    <p:extLst>
      <p:ext uri="{BB962C8B-B14F-4D97-AF65-F5344CB8AC3E}">
        <p14:creationId xmlns:p14="http://schemas.microsoft.com/office/powerpoint/2010/main" val="3031155845"/>
      </p:ext>
    </p:extLst>
  </p:cSld>
  <p:clrMapOvr>
    <a:masterClrMapping/>
  </p:clrMapOvr>
  <p:transition spd="med">
    <p:push dir="u"/>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グラフ 1"/>
          <p:cNvGraphicFramePr/>
          <p:nvPr/>
        </p:nvGraphicFramePr>
        <p:xfrm>
          <a:off x="0" y="-90480"/>
          <a:ext cx="9144000" cy="6434052"/>
        </p:xfrm>
        <a:graphic>
          <a:graphicData uri="http://schemas.openxmlformats.org/drawingml/2006/chart">
            <c:chart xmlns:c="http://schemas.openxmlformats.org/drawingml/2006/chart" xmlns:r="http://schemas.openxmlformats.org/officeDocument/2006/relationships" r:id="rId2"/>
          </a:graphicData>
        </a:graphic>
      </p:graphicFrame>
      <p:sp>
        <p:nvSpPr>
          <p:cNvPr id="5" name="角丸四角形 4"/>
          <p:cNvSpPr/>
          <p:nvPr/>
        </p:nvSpPr>
        <p:spPr>
          <a:xfrm>
            <a:off x="366624" y="1350337"/>
            <a:ext cx="8410755" cy="23417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破損は具体的にどこで発見しましたか？</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わかる範囲でお答えください。</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（自由記述）</a:t>
            </a:r>
          </a:p>
        </p:txBody>
      </p:sp>
      <p:sp>
        <p:nvSpPr>
          <p:cNvPr id="6" name="正方形/長方形 5"/>
          <p:cNvSpPr/>
          <p:nvPr/>
        </p:nvSpPr>
        <p:spPr>
          <a:xfrm>
            <a:off x="7151777" y="344178"/>
            <a:ext cx="1625600" cy="5715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実態調査</a:t>
            </a:r>
          </a:p>
        </p:txBody>
      </p:sp>
      <p:sp>
        <p:nvSpPr>
          <p:cNvPr id="3" name="日付プレースホルダー 2"/>
          <p:cNvSpPr>
            <a:spLocks noGrp="1"/>
          </p:cNvSpPr>
          <p:nvPr>
            <p:ph type="dt" sz="half" idx="10"/>
          </p:nvPr>
        </p:nvSpPr>
        <p:spPr/>
        <p:txBody>
          <a:bodyPr/>
          <a:lstStyle/>
          <a:p>
            <a:fld id="{74E611CA-59A2-400C-94DC-3DD335CF45EB}" type="datetime1">
              <a:rPr lang="ja-JP" altLang="en-US" smtClean="0"/>
              <a:t>2019/6/27</a:t>
            </a:fld>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912178011"/>
      </p:ext>
    </p:extLst>
  </p:cSld>
  <p:clrMapOvr>
    <a:masterClrMapping/>
  </p:clrMapOvr>
  <p:transition spd="med">
    <p:push dir="u"/>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グラフ 1"/>
          <p:cNvGraphicFramePr/>
          <p:nvPr/>
        </p:nvGraphicFramePr>
        <p:xfrm>
          <a:off x="0" y="-90480"/>
          <a:ext cx="9144000" cy="6434052"/>
        </p:xfrm>
        <a:graphic>
          <a:graphicData uri="http://schemas.openxmlformats.org/drawingml/2006/chart">
            <c:chart xmlns:c="http://schemas.openxmlformats.org/drawingml/2006/chart" xmlns:r="http://schemas.openxmlformats.org/officeDocument/2006/relationships" r:id="rId2"/>
          </a:graphicData>
        </a:graphic>
      </p:graphicFrame>
      <p:sp>
        <p:nvSpPr>
          <p:cNvPr id="5" name="角丸四角形 4"/>
          <p:cNvSpPr/>
          <p:nvPr/>
        </p:nvSpPr>
        <p:spPr>
          <a:xfrm>
            <a:off x="366624" y="1350337"/>
            <a:ext cx="8410755" cy="23417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＜「報告したことがない」と答えた方のみ＞</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なぜ報告しなかったのかお教えください。</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（自由記述）</a:t>
            </a:r>
          </a:p>
        </p:txBody>
      </p:sp>
      <p:sp>
        <p:nvSpPr>
          <p:cNvPr id="6" name="正方形/長方形 5"/>
          <p:cNvSpPr/>
          <p:nvPr/>
        </p:nvSpPr>
        <p:spPr>
          <a:xfrm>
            <a:off x="7151777" y="344178"/>
            <a:ext cx="1625600" cy="5715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実態調査</a:t>
            </a:r>
          </a:p>
        </p:txBody>
      </p:sp>
      <p:sp>
        <p:nvSpPr>
          <p:cNvPr id="3" name="日付プレースホルダー 2"/>
          <p:cNvSpPr>
            <a:spLocks noGrp="1"/>
          </p:cNvSpPr>
          <p:nvPr>
            <p:ph type="dt" sz="half" idx="10"/>
          </p:nvPr>
        </p:nvSpPr>
        <p:spPr/>
        <p:txBody>
          <a:bodyPr/>
          <a:lstStyle/>
          <a:p>
            <a:fld id="{00307AAA-D762-46EA-928E-429BA66FACCB}" type="datetime1">
              <a:rPr lang="ja-JP" altLang="en-US" smtClean="0"/>
              <a:t>2019/6/27</a:t>
            </a:fld>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1263931573"/>
      </p:ext>
    </p:extLst>
  </p:cSld>
  <p:clrMapOvr>
    <a:masterClrMapping/>
  </p:clrMapOvr>
  <p:transition spd="med">
    <p:push dir="u"/>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その他の回答</a:t>
            </a:r>
          </a:p>
        </p:txBody>
      </p:sp>
      <p:sp>
        <p:nvSpPr>
          <p:cNvPr id="3" name="コンテンツ プレースホルダー 2"/>
          <p:cNvSpPr>
            <a:spLocks noGrp="1"/>
          </p:cNvSpPr>
          <p:nvPr>
            <p:ph idx="1"/>
          </p:nvPr>
        </p:nvSpPr>
        <p:spPr>
          <a:xfrm>
            <a:off x="674204" y="1654233"/>
            <a:ext cx="7543801" cy="4454946"/>
          </a:xfrm>
        </p:spPr>
        <p:txBody>
          <a:bodyPr/>
          <a:lstStyle/>
          <a:p>
            <a:r>
              <a:rPr kumimoji="1" lang="ja-JP" altLang="en-US" dirty="0"/>
              <a:t>・</a:t>
            </a:r>
            <a:r>
              <a:rPr lang="ja-JP" altLang="en-US" dirty="0"/>
              <a:t>ほかの人が報告してくれると思った</a:t>
            </a:r>
            <a:endParaRPr lang="en-US" altLang="ja-JP" dirty="0"/>
          </a:p>
          <a:p>
            <a:endParaRPr lang="en-US" altLang="ja-JP" dirty="0"/>
          </a:p>
          <a:p>
            <a:r>
              <a:rPr lang="ja-JP" altLang="en-US" dirty="0"/>
              <a:t>・手軽に報告する手段がなかったから</a:t>
            </a:r>
            <a:endParaRPr lang="en-US" altLang="ja-JP" dirty="0"/>
          </a:p>
          <a:p>
            <a:endParaRPr lang="en-US" altLang="ja-JP" dirty="0"/>
          </a:p>
          <a:p>
            <a:r>
              <a:rPr lang="ja-JP" altLang="en-US" dirty="0"/>
              <a:t>・発見するところまで市役所の仕事だと思うから</a:t>
            </a:r>
            <a:endParaRPr lang="en-US" altLang="ja-JP" dirty="0"/>
          </a:p>
          <a:p>
            <a:endParaRPr kumimoji="1" lang="en-US" altLang="ja-JP" dirty="0"/>
          </a:p>
          <a:p>
            <a:r>
              <a:rPr kumimoji="1" lang="ja-JP" altLang="en-US" dirty="0"/>
              <a:t>・</a:t>
            </a:r>
            <a:r>
              <a:rPr lang="ja-JP" altLang="en-US" dirty="0"/>
              <a:t>すぐに修復された</a:t>
            </a:r>
            <a:endParaRPr lang="en-US" altLang="ja-JP" dirty="0"/>
          </a:p>
          <a:p>
            <a:endParaRPr kumimoji="1" lang="en-US" altLang="ja-JP" dirty="0"/>
          </a:p>
        </p:txBody>
      </p:sp>
      <p:sp>
        <p:nvSpPr>
          <p:cNvPr id="5" name="正方形/長方形 4"/>
          <p:cNvSpPr/>
          <p:nvPr/>
        </p:nvSpPr>
        <p:spPr>
          <a:xfrm>
            <a:off x="7151777" y="344178"/>
            <a:ext cx="1625600" cy="571500"/>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実態調査</a:t>
            </a:r>
          </a:p>
        </p:txBody>
      </p:sp>
      <p:sp>
        <p:nvSpPr>
          <p:cNvPr id="4" name="日付プレースホルダー 3"/>
          <p:cNvSpPr>
            <a:spLocks noGrp="1"/>
          </p:cNvSpPr>
          <p:nvPr>
            <p:ph type="dt" sz="half" idx="10"/>
          </p:nvPr>
        </p:nvSpPr>
        <p:spPr/>
        <p:txBody>
          <a:bodyPr/>
          <a:lstStyle/>
          <a:p>
            <a:fld id="{EF060D6E-4D83-4ECA-92C6-A9952E642BF5}" type="datetime1">
              <a:rPr lang="ja-JP" altLang="en-US" smtClean="0"/>
              <a:t>2019/6/27</a:t>
            </a:fld>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109261344"/>
      </p:ext>
    </p:extLst>
  </p:cSld>
  <p:clrMapOvr>
    <a:masterClrMapping/>
  </p:clrMapOvr>
  <p:transition spd="med">
    <p:push dir="u"/>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3453289984"/>
              </p:ext>
            </p:extLst>
          </p:nvPr>
        </p:nvGraphicFramePr>
        <p:xfrm>
          <a:off x="-566922" y="1156978"/>
          <a:ext cx="9144000" cy="6434052"/>
        </p:xfrm>
        <a:graphic>
          <a:graphicData uri="http://schemas.openxmlformats.org/drawingml/2006/chart">
            <c:chart xmlns:c="http://schemas.openxmlformats.org/drawingml/2006/chart" xmlns:r="http://schemas.openxmlformats.org/officeDocument/2006/relationships" r:id="rId2"/>
          </a:graphicData>
        </a:graphic>
      </p:graphicFrame>
      <p:sp>
        <p:nvSpPr>
          <p:cNvPr id="5" name="角丸四角形 4"/>
          <p:cNvSpPr/>
          <p:nvPr/>
        </p:nvSpPr>
        <p:spPr>
          <a:xfrm>
            <a:off x="366624" y="1350337"/>
            <a:ext cx="8410755" cy="185006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もっとも使用頻度が高い</a:t>
            </a:r>
            <a:r>
              <a:rPr lang="en-US" altLang="ja-JP" sz="2800" dirty="0">
                <a:solidFill>
                  <a:prstClr val="black"/>
                </a:solidFill>
                <a:latin typeface="Century Gothic" panose="020F0302020204030204"/>
                <a:ea typeface="メイリオ" panose="020B0604030504040204" pitchFamily="50" charset="-128"/>
              </a:rPr>
              <a:t>SNS</a:t>
            </a:r>
            <a:r>
              <a:rPr lang="ja-JP" altLang="en-US" sz="2800" dirty="0">
                <a:solidFill>
                  <a:prstClr val="black"/>
                </a:solidFill>
                <a:latin typeface="Century Gothic" panose="020F0302020204030204"/>
                <a:ea typeface="メイリオ" panose="020B0604030504040204" pitchFamily="50" charset="-128"/>
              </a:rPr>
              <a:t>を選んでください。</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a:t>
            </a:r>
            <a:r>
              <a:rPr lang="en-US" altLang="ja-JP" sz="2800" dirty="0">
                <a:solidFill>
                  <a:prstClr val="black"/>
                </a:solidFill>
                <a:latin typeface="Century Gothic" panose="020F0302020204030204"/>
                <a:ea typeface="メイリオ" panose="020B0604030504040204" pitchFamily="50" charset="-128"/>
              </a:rPr>
              <a:t>LINE</a:t>
            </a:r>
            <a:r>
              <a:rPr lang="ja-JP" altLang="en-US" sz="2800" dirty="0">
                <a:solidFill>
                  <a:prstClr val="black"/>
                </a:solidFill>
                <a:latin typeface="Century Gothic" panose="020F0302020204030204"/>
                <a:ea typeface="メイリオ" panose="020B0604030504040204" pitchFamily="50" charset="-128"/>
              </a:rPr>
              <a:t>・</a:t>
            </a:r>
            <a:r>
              <a:rPr lang="en-US" altLang="ja-JP" sz="2800" dirty="0">
                <a:solidFill>
                  <a:prstClr val="black"/>
                </a:solidFill>
                <a:latin typeface="Century Gothic" panose="020F0302020204030204"/>
                <a:ea typeface="メイリオ" panose="020B0604030504040204" pitchFamily="50" charset="-128"/>
              </a:rPr>
              <a:t>Twitter</a:t>
            </a:r>
            <a:r>
              <a:rPr lang="ja-JP" altLang="en-US" sz="2800" dirty="0">
                <a:solidFill>
                  <a:prstClr val="black"/>
                </a:solidFill>
                <a:latin typeface="Century Gothic" panose="020F0302020204030204"/>
                <a:ea typeface="メイリオ" panose="020B0604030504040204" pitchFamily="50" charset="-128"/>
              </a:rPr>
              <a:t>・</a:t>
            </a:r>
            <a:r>
              <a:rPr lang="en-US" altLang="ja-JP" sz="2800" dirty="0">
                <a:solidFill>
                  <a:prstClr val="black"/>
                </a:solidFill>
                <a:latin typeface="Century Gothic" panose="020F0302020204030204"/>
                <a:ea typeface="メイリオ" panose="020B0604030504040204" pitchFamily="50" charset="-128"/>
              </a:rPr>
              <a:t>Instagram</a:t>
            </a:r>
            <a:r>
              <a:rPr lang="ja-JP" altLang="en-US" sz="2800" dirty="0">
                <a:solidFill>
                  <a:prstClr val="black"/>
                </a:solidFill>
                <a:latin typeface="Century Gothic" panose="020F0302020204030204"/>
                <a:ea typeface="メイリオ" panose="020B0604030504040204" pitchFamily="50" charset="-128"/>
              </a:rPr>
              <a:t>・その他）</a:t>
            </a:r>
            <a:endParaRPr lang="en-US" altLang="ja-JP" sz="2800" dirty="0">
              <a:solidFill>
                <a:prstClr val="black"/>
              </a:solidFill>
              <a:latin typeface="Century Gothic" panose="020F0302020204030204"/>
              <a:ea typeface="メイリオ" panose="020B0604030504040204" pitchFamily="50" charset="-128"/>
            </a:endParaRPr>
          </a:p>
        </p:txBody>
      </p:sp>
      <p:sp>
        <p:nvSpPr>
          <p:cNvPr id="4" name="正方形/長方形 3"/>
          <p:cNvSpPr/>
          <p:nvPr/>
        </p:nvSpPr>
        <p:spPr>
          <a:xfrm>
            <a:off x="7151777" y="166378"/>
            <a:ext cx="1625600" cy="9906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学生への</a:t>
            </a:r>
            <a:endParaRPr lang="en-US" altLang="ja-JP" sz="2800" dirty="0">
              <a:solidFill>
                <a:sysClr val="windowText" lastClr="000000"/>
              </a:solidFill>
              <a:latin typeface="Century Gothic" panose="020F0302020204030204"/>
              <a:ea typeface="メイリオ" panose="020B0604030504040204" pitchFamily="50" charset="-128"/>
            </a:endParaRPr>
          </a:p>
          <a:p>
            <a:pPr algn="ctr" defTabSz="457200"/>
            <a:r>
              <a:rPr lang="ja-JP" altLang="en-US" sz="2800" dirty="0">
                <a:solidFill>
                  <a:sysClr val="windowText" lastClr="000000"/>
                </a:solidFill>
                <a:latin typeface="Century Gothic" panose="020F0302020204030204"/>
                <a:ea typeface="メイリオ" panose="020B0604030504040204" pitchFamily="50" charset="-128"/>
              </a:rPr>
              <a:t>動機付け</a:t>
            </a:r>
          </a:p>
        </p:txBody>
      </p:sp>
      <p:sp>
        <p:nvSpPr>
          <p:cNvPr id="3" name="日付プレースホルダー 2"/>
          <p:cNvSpPr>
            <a:spLocks noGrp="1"/>
          </p:cNvSpPr>
          <p:nvPr>
            <p:ph type="dt" sz="half" idx="10"/>
          </p:nvPr>
        </p:nvSpPr>
        <p:spPr/>
        <p:txBody>
          <a:bodyPr/>
          <a:lstStyle/>
          <a:p>
            <a:fld id="{2A79252A-2825-4225-A19D-7318C8B2C292}" type="datetime1">
              <a:rPr lang="ja-JP" altLang="en-US" smtClean="0"/>
              <a:t>2019/6/27</a:t>
            </a:fld>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3113959909"/>
      </p:ext>
    </p:extLst>
  </p:cSld>
  <p:clrMapOvr>
    <a:masterClrMapping/>
  </p:clrMapOvr>
  <p:transition spd="med">
    <p:push dir="u"/>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グラフ 1"/>
          <p:cNvGraphicFramePr/>
          <p:nvPr/>
        </p:nvGraphicFramePr>
        <p:xfrm>
          <a:off x="0" y="-90480"/>
          <a:ext cx="9144000" cy="6434052"/>
        </p:xfrm>
        <a:graphic>
          <a:graphicData uri="http://schemas.openxmlformats.org/drawingml/2006/chart">
            <c:chart xmlns:c="http://schemas.openxmlformats.org/drawingml/2006/chart" xmlns:r="http://schemas.openxmlformats.org/officeDocument/2006/relationships" r:id="rId2"/>
          </a:graphicData>
        </a:graphic>
      </p:graphicFrame>
      <p:sp>
        <p:nvSpPr>
          <p:cNvPr id="5" name="角丸四角形 4"/>
          <p:cNvSpPr/>
          <p:nvPr/>
        </p:nvSpPr>
        <p:spPr>
          <a:xfrm>
            <a:off x="366624" y="1028701"/>
            <a:ext cx="8410755" cy="4183810"/>
          </a:xfrm>
          <a:prstGeom prst="roundRect">
            <a:avLst>
              <a:gd name="adj" fmla="val 5725"/>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これまで市役所への破損の報告方法は</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電話、ホームページおよび窓口に</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限られていました。</a:t>
            </a:r>
            <a:r>
              <a:rPr lang="en-US" altLang="ja-JP" sz="2800" dirty="0">
                <a:solidFill>
                  <a:prstClr val="black"/>
                </a:solidFill>
                <a:latin typeface="Century Gothic" panose="020F0302020204030204"/>
                <a:ea typeface="メイリオ" panose="020B0604030504040204" pitchFamily="50" charset="-128"/>
              </a:rPr>
              <a:t>LINE</a:t>
            </a:r>
            <a:r>
              <a:rPr lang="ja-JP" altLang="en-US" sz="2800" dirty="0">
                <a:solidFill>
                  <a:prstClr val="black"/>
                </a:solidFill>
                <a:latin typeface="Century Gothic" panose="020F0302020204030204"/>
                <a:ea typeface="メイリオ" panose="020B0604030504040204" pitchFamily="50" charset="-128"/>
              </a:rPr>
              <a:t>や</a:t>
            </a:r>
            <a:r>
              <a:rPr lang="en-US" altLang="ja-JP" sz="2800" dirty="0">
                <a:solidFill>
                  <a:prstClr val="black"/>
                </a:solidFill>
                <a:latin typeface="Century Gothic" panose="020F0302020204030204"/>
                <a:ea typeface="メイリオ" panose="020B0604030504040204" pitchFamily="50" charset="-128"/>
              </a:rPr>
              <a:t>Twitter</a:t>
            </a:r>
            <a:r>
              <a:rPr lang="ja-JP" altLang="en-US" sz="2800" dirty="0">
                <a:solidFill>
                  <a:prstClr val="black"/>
                </a:solidFill>
                <a:latin typeface="Century Gothic" panose="020F0302020204030204"/>
                <a:ea typeface="メイリオ" panose="020B0604030504040204" pitchFamily="50" charset="-128"/>
              </a:rPr>
              <a:t>といった</a:t>
            </a:r>
            <a:r>
              <a:rPr lang="en-US" altLang="ja-JP" sz="2800" dirty="0">
                <a:solidFill>
                  <a:prstClr val="black"/>
                </a:solidFill>
                <a:latin typeface="Century Gothic" panose="020F0302020204030204"/>
                <a:ea typeface="メイリオ" panose="020B0604030504040204" pitchFamily="50" charset="-128"/>
              </a:rPr>
              <a:t>SNS</a:t>
            </a:r>
            <a:r>
              <a:rPr lang="ja-JP" altLang="en-US" sz="2800" dirty="0">
                <a:solidFill>
                  <a:prstClr val="black"/>
                </a:solidFill>
                <a:latin typeface="Century Gothic" panose="020F0302020204030204"/>
                <a:ea typeface="メイリオ" panose="020B0604030504040204" pitchFamily="50" charset="-128"/>
              </a:rPr>
              <a:t>で破損を市役所に報告できるとしたら、</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破損を発見した際、あなたはこれまでよりも</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報告しやすくなると感じますか。（</a:t>
            </a:r>
            <a:r>
              <a:rPr lang="en-US" altLang="ja-JP" sz="2800" dirty="0">
                <a:solidFill>
                  <a:prstClr val="black"/>
                </a:solidFill>
                <a:latin typeface="Century Gothic" panose="020F0302020204030204"/>
                <a:ea typeface="メイリオ" panose="020B0604030504040204" pitchFamily="50" charset="-128"/>
              </a:rPr>
              <a:t>6</a:t>
            </a:r>
            <a:r>
              <a:rPr lang="ja-JP" altLang="en-US" sz="2800" dirty="0">
                <a:solidFill>
                  <a:prstClr val="black"/>
                </a:solidFill>
                <a:latin typeface="Century Gothic" panose="020F0302020204030204"/>
                <a:ea typeface="メイリオ" panose="020B0604030504040204" pitchFamily="50" charset="-128"/>
              </a:rPr>
              <a:t>段階評価）</a:t>
            </a:r>
          </a:p>
        </p:txBody>
      </p:sp>
      <p:sp>
        <p:nvSpPr>
          <p:cNvPr id="4" name="角丸四角形 3"/>
          <p:cNvSpPr/>
          <p:nvPr/>
        </p:nvSpPr>
        <p:spPr>
          <a:xfrm>
            <a:off x="87280" y="5482882"/>
            <a:ext cx="8969441" cy="498745"/>
          </a:xfrm>
          <a:prstGeom prst="roundRect">
            <a:avLst>
              <a:gd name="adj" fmla="val 21414"/>
            </a:avLst>
          </a:prstGeom>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57200"/>
            <a:r>
              <a:rPr lang="en-US" altLang="ja-JP" sz="2200" b="1" dirty="0">
                <a:solidFill>
                  <a:prstClr val="black"/>
                </a:solidFill>
                <a:latin typeface="Century Gothic" panose="020F0302020204030204"/>
                <a:ea typeface="メイリオ" panose="020B0604030504040204" pitchFamily="50" charset="-128"/>
              </a:rPr>
              <a:t>1</a:t>
            </a:r>
            <a:r>
              <a:rPr lang="ja-JP" altLang="en-US" sz="2200" b="1" dirty="0">
                <a:solidFill>
                  <a:prstClr val="black"/>
                </a:solidFill>
                <a:latin typeface="Century Gothic" panose="020F0302020204030204"/>
                <a:ea typeface="メイリオ" panose="020B0604030504040204" pitchFamily="50" charset="-128"/>
              </a:rPr>
              <a:t>　</a:t>
            </a:r>
            <a:r>
              <a:rPr kumimoji="0" lang="ja-JP" altLang="en-US" sz="2200" b="1" dirty="0">
                <a:solidFill>
                  <a:prstClr val="black"/>
                </a:solidFill>
                <a:latin typeface="Century Gothic" panose="020F0302020204030204"/>
                <a:ea typeface="メイリオ" panose="020B0604030504040204" pitchFamily="50" charset="-128"/>
              </a:rPr>
              <a:t>全く報告しやすくならない　　　</a:t>
            </a:r>
            <a:r>
              <a:rPr kumimoji="0" lang="en-US" altLang="ja-JP" sz="2200" b="1" dirty="0">
                <a:solidFill>
                  <a:prstClr val="black"/>
                </a:solidFill>
                <a:latin typeface="Century Gothic" panose="020F0302020204030204"/>
                <a:ea typeface="メイリオ" panose="020B0604030504040204" pitchFamily="50" charset="-128"/>
              </a:rPr>
              <a:t>6</a:t>
            </a:r>
            <a:r>
              <a:rPr lang="ja-JP" altLang="en-US" sz="2200" b="1" dirty="0">
                <a:solidFill>
                  <a:prstClr val="black"/>
                </a:solidFill>
                <a:latin typeface="Century Gothic" panose="020F0302020204030204"/>
                <a:ea typeface="メイリオ" panose="020B0604030504040204" pitchFamily="50" charset="-128"/>
              </a:rPr>
              <a:t>　非常に報告しやすくなる</a:t>
            </a:r>
          </a:p>
        </p:txBody>
      </p:sp>
      <p:cxnSp>
        <p:nvCxnSpPr>
          <p:cNvPr id="6" name="直線矢印コネクタ 5"/>
          <p:cNvCxnSpPr/>
          <p:nvPr/>
        </p:nvCxnSpPr>
        <p:spPr>
          <a:xfrm flipH="1" flipV="1">
            <a:off x="4397804" y="5715313"/>
            <a:ext cx="573576"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7151777" y="166378"/>
            <a:ext cx="1625600" cy="9906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学生への</a:t>
            </a:r>
            <a:endParaRPr lang="en-US" altLang="ja-JP" sz="2800" dirty="0">
              <a:solidFill>
                <a:sysClr val="windowText" lastClr="000000"/>
              </a:solidFill>
              <a:latin typeface="Century Gothic" panose="020F0302020204030204"/>
              <a:ea typeface="メイリオ" panose="020B0604030504040204" pitchFamily="50" charset="-128"/>
            </a:endParaRPr>
          </a:p>
          <a:p>
            <a:pPr algn="ctr" defTabSz="457200"/>
            <a:r>
              <a:rPr lang="ja-JP" altLang="en-US" sz="2800" dirty="0">
                <a:solidFill>
                  <a:sysClr val="windowText" lastClr="000000"/>
                </a:solidFill>
                <a:latin typeface="Century Gothic" panose="020F0302020204030204"/>
                <a:ea typeface="メイリオ" panose="020B0604030504040204" pitchFamily="50" charset="-128"/>
              </a:rPr>
              <a:t>動機付け</a:t>
            </a:r>
          </a:p>
        </p:txBody>
      </p:sp>
      <p:sp>
        <p:nvSpPr>
          <p:cNvPr id="3" name="日付プレースホルダー 2"/>
          <p:cNvSpPr>
            <a:spLocks noGrp="1"/>
          </p:cNvSpPr>
          <p:nvPr>
            <p:ph type="dt" sz="half" idx="10"/>
          </p:nvPr>
        </p:nvSpPr>
        <p:spPr/>
        <p:txBody>
          <a:bodyPr/>
          <a:lstStyle/>
          <a:p>
            <a:fld id="{9529AAE3-0761-4109-B292-18AF6D4DC2E4}" type="datetime1">
              <a:rPr lang="ja-JP" altLang="en-US" smtClean="0"/>
              <a:t>2019/6/27</a:t>
            </a:fld>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915672890"/>
      </p:ext>
    </p:extLst>
  </p:cSld>
  <p:clrMapOvr>
    <a:masterClrMapping/>
  </p:clrMapOvr>
  <p:transition spd="med">
    <p:push dir="u"/>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グラフ 1"/>
          <p:cNvGraphicFramePr/>
          <p:nvPr/>
        </p:nvGraphicFramePr>
        <p:xfrm>
          <a:off x="0" y="-90480"/>
          <a:ext cx="9144000" cy="6434052"/>
        </p:xfrm>
        <a:graphic>
          <a:graphicData uri="http://schemas.openxmlformats.org/drawingml/2006/chart">
            <c:chart xmlns:c="http://schemas.openxmlformats.org/drawingml/2006/chart" xmlns:r="http://schemas.openxmlformats.org/officeDocument/2006/relationships" r:id="rId2"/>
          </a:graphicData>
        </a:graphic>
      </p:graphicFrame>
      <p:sp>
        <p:nvSpPr>
          <p:cNvPr id="5" name="角丸四角形 4"/>
          <p:cNvSpPr/>
          <p:nvPr/>
        </p:nvSpPr>
        <p:spPr>
          <a:xfrm>
            <a:off x="366624" y="482362"/>
            <a:ext cx="8544465" cy="5460521"/>
          </a:xfrm>
          <a:prstGeom prst="roundRect">
            <a:avLst>
              <a:gd name="adj" fmla="val 4193"/>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これから示す様々なツールによって、</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道路の問題の詳細（破損の程度・発生場所）の</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市役所への報告が可能であるとします。</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（各ツールでの報告の説明、中略）</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これらのツールが利用可能である場合、あなたは問題を発見した際、市に報告しやすいと感じますか。</a:t>
            </a: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それぞれのツールごとに、</a:t>
            </a:r>
            <a:r>
              <a:rPr lang="en-US" altLang="ja-JP" sz="2800" dirty="0">
                <a:solidFill>
                  <a:prstClr val="black"/>
                </a:solidFill>
                <a:latin typeface="Century Gothic" panose="020F0302020204030204"/>
                <a:ea typeface="メイリオ" panose="020B0604030504040204" pitchFamily="50" charset="-128"/>
              </a:rPr>
              <a:t>1〜7</a:t>
            </a:r>
            <a:r>
              <a:rPr lang="ja-JP" altLang="en-US" sz="2800" dirty="0">
                <a:solidFill>
                  <a:prstClr val="black"/>
                </a:solidFill>
                <a:latin typeface="Century Gothic" panose="020F0302020204030204"/>
                <a:ea typeface="メイリオ" panose="020B0604030504040204" pitchFamily="50" charset="-128"/>
              </a:rPr>
              <a:t>の中から該当する</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ものを</a:t>
            </a:r>
            <a:r>
              <a:rPr lang="en-US" altLang="ja-JP" sz="2800" dirty="0">
                <a:solidFill>
                  <a:prstClr val="black"/>
                </a:solidFill>
                <a:latin typeface="Century Gothic" panose="020F0302020204030204"/>
                <a:ea typeface="メイリオ" panose="020B0604030504040204" pitchFamily="50" charset="-128"/>
              </a:rPr>
              <a:t>1</a:t>
            </a:r>
            <a:r>
              <a:rPr lang="ja-JP" altLang="en-US" sz="2800" dirty="0">
                <a:solidFill>
                  <a:prstClr val="black"/>
                </a:solidFill>
                <a:latin typeface="Century Gothic" panose="020F0302020204030204"/>
                <a:ea typeface="メイリオ" panose="020B0604030504040204" pitchFamily="50" charset="-128"/>
              </a:rPr>
              <a:t>つだけ○で囲んでください。（</a:t>
            </a:r>
            <a:r>
              <a:rPr lang="en-US" altLang="ja-JP" sz="2800" dirty="0">
                <a:solidFill>
                  <a:prstClr val="black"/>
                </a:solidFill>
                <a:latin typeface="Century Gothic" panose="020F0302020204030204"/>
                <a:ea typeface="メイリオ" panose="020B0604030504040204" pitchFamily="50" charset="-128"/>
              </a:rPr>
              <a:t>7</a:t>
            </a:r>
            <a:r>
              <a:rPr lang="ja-JP" altLang="en-US" sz="2800" dirty="0">
                <a:solidFill>
                  <a:prstClr val="black"/>
                </a:solidFill>
                <a:latin typeface="Century Gothic" panose="020F0302020204030204"/>
                <a:ea typeface="メイリオ" panose="020B0604030504040204" pitchFamily="50" charset="-128"/>
              </a:rPr>
              <a:t>段階評価）</a:t>
            </a:r>
          </a:p>
        </p:txBody>
      </p:sp>
      <p:sp>
        <p:nvSpPr>
          <p:cNvPr id="4" name="角丸四角形 3"/>
          <p:cNvSpPr/>
          <p:nvPr/>
        </p:nvSpPr>
        <p:spPr>
          <a:xfrm>
            <a:off x="87281" y="6094201"/>
            <a:ext cx="8969441" cy="498745"/>
          </a:xfrm>
          <a:prstGeom prst="roundRect">
            <a:avLst>
              <a:gd name="adj" fmla="val 21414"/>
            </a:avLst>
          </a:prstGeom>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57200"/>
            <a:r>
              <a:rPr lang="en-US" altLang="ja-JP" sz="2200" b="1" dirty="0">
                <a:solidFill>
                  <a:prstClr val="black"/>
                </a:solidFill>
                <a:latin typeface="Century Gothic" panose="020F0302020204030204"/>
                <a:ea typeface="メイリオ" panose="020B0604030504040204" pitchFamily="50" charset="-128"/>
              </a:rPr>
              <a:t>1</a:t>
            </a:r>
            <a:r>
              <a:rPr lang="ja-JP" altLang="en-US" sz="2200" b="1" dirty="0">
                <a:solidFill>
                  <a:prstClr val="black"/>
                </a:solidFill>
                <a:latin typeface="Century Gothic" panose="020F0302020204030204"/>
                <a:ea typeface="メイリオ" panose="020B0604030504040204" pitchFamily="50" charset="-128"/>
              </a:rPr>
              <a:t>　</a:t>
            </a:r>
            <a:r>
              <a:rPr kumimoji="0" lang="ja-JP" altLang="en-US" sz="2200" b="1" dirty="0">
                <a:solidFill>
                  <a:prstClr val="black"/>
                </a:solidFill>
                <a:latin typeface="Century Gothic" panose="020F0302020204030204"/>
                <a:ea typeface="メイリオ" panose="020B0604030504040204" pitchFamily="50" charset="-128"/>
              </a:rPr>
              <a:t>とても報告しづらい　　　</a:t>
            </a:r>
            <a:r>
              <a:rPr kumimoji="0" lang="en-US" altLang="ja-JP" sz="2200" b="1" dirty="0">
                <a:solidFill>
                  <a:prstClr val="black"/>
                </a:solidFill>
                <a:latin typeface="Century Gothic" panose="020F0302020204030204"/>
                <a:ea typeface="メイリオ" panose="020B0604030504040204" pitchFamily="50" charset="-128"/>
              </a:rPr>
              <a:t>7</a:t>
            </a:r>
            <a:r>
              <a:rPr lang="ja-JP" altLang="en-US" sz="2200" b="1" dirty="0">
                <a:solidFill>
                  <a:prstClr val="black"/>
                </a:solidFill>
                <a:latin typeface="Century Gothic" panose="020F0302020204030204"/>
                <a:ea typeface="メイリオ" panose="020B0604030504040204" pitchFamily="50" charset="-128"/>
              </a:rPr>
              <a:t>　とても報告しやすい</a:t>
            </a:r>
          </a:p>
        </p:txBody>
      </p:sp>
      <p:cxnSp>
        <p:nvCxnSpPr>
          <p:cNvPr id="6" name="直線矢印コネクタ 5"/>
          <p:cNvCxnSpPr/>
          <p:nvPr/>
        </p:nvCxnSpPr>
        <p:spPr>
          <a:xfrm flipH="1" flipV="1">
            <a:off x="4283055" y="6325475"/>
            <a:ext cx="573576"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7151777" y="166378"/>
            <a:ext cx="1625600" cy="9906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学生への</a:t>
            </a:r>
            <a:endParaRPr lang="en-US" altLang="ja-JP" sz="2800" dirty="0">
              <a:solidFill>
                <a:sysClr val="windowText" lastClr="000000"/>
              </a:solidFill>
              <a:latin typeface="Century Gothic" panose="020F0302020204030204"/>
              <a:ea typeface="メイリオ" panose="020B0604030504040204" pitchFamily="50" charset="-128"/>
            </a:endParaRPr>
          </a:p>
          <a:p>
            <a:pPr algn="ctr" defTabSz="457200"/>
            <a:r>
              <a:rPr lang="ja-JP" altLang="en-US" sz="2800" dirty="0">
                <a:solidFill>
                  <a:sysClr val="windowText" lastClr="000000"/>
                </a:solidFill>
                <a:latin typeface="Century Gothic" panose="020F0302020204030204"/>
                <a:ea typeface="メイリオ" panose="020B0604030504040204" pitchFamily="50" charset="-128"/>
              </a:rPr>
              <a:t>動機付け</a:t>
            </a:r>
          </a:p>
        </p:txBody>
      </p:sp>
      <p:sp>
        <p:nvSpPr>
          <p:cNvPr id="3" name="日付プレースホルダー 2"/>
          <p:cNvSpPr>
            <a:spLocks noGrp="1"/>
          </p:cNvSpPr>
          <p:nvPr>
            <p:ph type="dt" sz="half" idx="10"/>
          </p:nvPr>
        </p:nvSpPr>
        <p:spPr/>
        <p:txBody>
          <a:bodyPr/>
          <a:lstStyle/>
          <a:p>
            <a:fld id="{FFA85BE1-2CBF-492C-81C2-9BFCE075D704}" type="datetime1">
              <a:rPr lang="ja-JP" altLang="en-US" smtClean="0"/>
              <a:t>2019/6/27</a:t>
            </a:fld>
            <a:endParaRPr lang="en-US" dirty="0"/>
          </a:p>
        </p:txBody>
      </p:sp>
      <p:sp>
        <p:nvSpPr>
          <p:cNvPr id="8" name="スライド番号プレースホルダー 7"/>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266685914"/>
      </p:ext>
    </p:extLst>
  </p:cSld>
  <p:clrMapOvr>
    <a:masterClrMapping/>
  </p:clrMapOvr>
  <p:transition spd="med">
    <p:push dir="u"/>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グラフ 1"/>
          <p:cNvGraphicFramePr/>
          <p:nvPr/>
        </p:nvGraphicFramePr>
        <p:xfrm>
          <a:off x="0" y="-90480"/>
          <a:ext cx="9144000" cy="6434052"/>
        </p:xfrm>
        <a:graphic>
          <a:graphicData uri="http://schemas.openxmlformats.org/drawingml/2006/chart">
            <c:chart xmlns:c="http://schemas.openxmlformats.org/drawingml/2006/chart" xmlns:r="http://schemas.openxmlformats.org/officeDocument/2006/relationships" r:id="rId2"/>
          </a:graphicData>
        </a:graphic>
      </p:graphicFrame>
      <p:sp>
        <p:nvSpPr>
          <p:cNvPr id="5" name="角丸四角形 4"/>
          <p:cNvSpPr/>
          <p:nvPr/>
        </p:nvSpPr>
        <p:spPr>
          <a:xfrm>
            <a:off x="366624" y="370937"/>
            <a:ext cx="8410755" cy="5753818"/>
          </a:xfrm>
          <a:prstGeom prst="roundRect">
            <a:avLst>
              <a:gd name="adj" fmla="val 5642"/>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あなたは、</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以下に示す</a:t>
            </a:r>
            <a:r>
              <a:rPr lang="en-US" altLang="ja-JP" sz="2800" dirty="0">
                <a:solidFill>
                  <a:prstClr val="black"/>
                </a:solidFill>
                <a:latin typeface="Century Gothic" panose="020F0302020204030204"/>
                <a:ea typeface="メイリオ" panose="020B0604030504040204" pitchFamily="50" charset="-128"/>
              </a:rPr>
              <a:t>2</a:t>
            </a:r>
            <a:r>
              <a:rPr lang="ja-JP" altLang="en-US" sz="2800" dirty="0" err="1">
                <a:solidFill>
                  <a:prstClr val="black"/>
                </a:solidFill>
                <a:latin typeface="Century Gothic" panose="020F0302020204030204"/>
                <a:ea typeface="メイリオ" panose="020B0604030504040204" pitchFamily="50" charset="-128"/>
              </a:rPr>
              <a:t>つの</a:t>
            </a:r>
            <a:r>
              <a:rPr lang="ja-JP" altLang="en-US" sz="2800" dirty="0">
                <a:solidFill>
                  <a:prstClr val="black"/>
                </a:solidFill>
                <a:latin typeface="Century Gothic" panose="020F0302020204030204"/>
                <a:ea typeface="メイリオ" panose="020B0604030504040204" pitchFamily="50" charset="-128"/>
              </a:rPr>
              <a:t>メッセージを見たとします。</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en-US" altLang="ja-JP" sz="2800" dirty="0">
                <a:solidFill>
                  <a:prstClr val="black"/>
                </a:solidFill>
                <a:latin typeface="Century Gothic" panose="020F0302020204030204"/>
                <a:ea typeface="メイリオ" panose="020B0604030504040204" pitchFamily="50" charset="-128"/>
              </a:rPr>
              <a:t>A</a:t>
            </a:r>
            <a:r>
              <a:rPr lang="ja-JP" altLang="en-US" sz="2800" dirty="0">
                <a:solidFill>
                  <a:prstClr val="black"/>
                </a:solidFill>
                <a:latin typeface="Century Gothic" panose="020F0302020204030204"/>
                <a:ea typeface="メイリオ" panose="020B0604030504040204" pitchFamily="50" charset="-128"/>
              </a:rPr>
              <a:t>「みんなで守ろう　みんなの道路」</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　</a:t>
            </a:r>
            <a:r>
              <a:rPr lang="en-US" altLang="ja-JP" sz="2800" dirty="0">
                <a:solidFill>
                  <a:prstClr val="black"/>
                </a:solidFill>
                <a:latin typeface="Century Gothic" panose="020F0302020204030204"/>
                <a:ea typeface="メイリオ" panose="020B0604030504040204" pitchFamily="50" charset="-128"/>
              </a:rPr>
              <a:t>B</a:t>
            </a:r>
            <a:r>
              <a:rPr lang="ja-JP" altLang="en-US" sz="2800" dirty="0">
                <a:solidFill>
                  <a:prstClr val="black"/>
                </a:solidFill>
                <a:latin typeface="Century Gothic" panose="020F0302020204030204"/>
                <a:ea typeface="メイリオ" panose="020B0604030504040204" pitchFamily="50" charset="-128"/>
              </a:rPr>
              <a:t>「今の自分の報告が、未来の自分の助け舟」</a:t>
            </a:r>
          </a:p>
          <a:p>
            <a:pPr algn="ctr" defTabSz="457200">
              <a:lnSpc>
                <a:spcPct val="150000"/>
              </a:lnSpc>
            </a:pPr>
            <a:endParaRPr lang="ja-JP" altLang="en-US"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あなたはどちらのポスター</a:t>
            </a:r>
            <a:r>
              <a:rPr lang="en-US" altLang="ja-JP" sz="2800" dirty="0">
                <a:solidFill>
                  <a:prstClr val="black"/>
                </a:solidFill>
                <a:latin typeface="Century Gothic" panose="020F0302020204030204"/>
                <a:ea typeface="メイリオ" panose="020B0604030504040204" pitchFamily="50" charset="-128"/>
              </a:rPr>
              <a:t>〔</a:t>
            </a:r>
            <a:r>
              <a:rPr lang="ja-JP" altLang="en-US" sz="2800" dirty="0">
                <a:solidFill>
                  <a:prstClr val="black"/>
                </a:solidFill>
                <a:latin typeface="Century Gothic" panose="020F0302020204030204"/>
                <a:ea typeface="メイリオ" panose="020B0604030504040204" pitchFamily="50" charset="-128"/>
              </a:rPr>
              <a:t>メッセージ</a:t>
            </a:r>
            <a:r>
              <a:rPr lang="en-US" altLang="ja-JP" sz="2800" dirty="0">
                <a:solidFill>
                  <a:prstClr val="black"/>
                </a:solidFill>
                <a:latin typeface="Century Gothic" panose="020F0302020204030204"/>
                <a:ea typeface="メイリオ" panose="020B0604030504040204" pitchFamily="50" charset="-128"/>
              </a:rPr>
              <a:t>〕</a:t>
            </a:r>
            <a:r>
              <a:rPr lang="ja-JP" altLang="en-US" sz="2800" dirty="0">
                <a:solidFill>
                  <a:prstClr val="black"/>
                </a:solidFill>
                <a:latin typeface="Century Gothic" panose="020F0302020204030204"/>
                <a:ea typeface="メイリオ" panose="020B0604030504040204" pitchFamily="50" charset="-128"/>
              </a:rPr>
              <a:t>を</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見たときの方が、より報告しようと思いますか。</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また、その理由も簡単にお教えください。</a:t>
            </a:r>
            <a:endParaRPr lang="en-US" altLang="ja-JP" sz="2800" dirty="0">
              <a:solidFill>
                <a:prstClr val="black"/>
              </a:solidFill>
              <a:latin typeface="Century Gothic" panose="020F0302020204030204"/>
              <a:ea typeface="メイリオ" panose="020B0604030504040204" pitchFamily="50" charset="-128"/>
            </a:endParaRPr>
          </a:p>
          <a:p>
            <a:pPr algn="ctr" defTabSz="457200">
              <a:lnSpc>
                <a:spcPct val="150000"/>
              </a:lnSpc>
            </a:pPr>
            <a:r>
              <a:rPr lang="ja-JP" altLang="en-US" sz="2800" dirty="0">
                <a:solidFill>
                  <a:prstClr val="black"/>
                </a:solidFill>
                <a:latin typeface="Century Gothic" panose="020F0302020204030204"/>
                <a:ea typeface="メイリオ" panose="020B0604030504040204" pitchFamily="50" charset="-128"/>
              </a:rPr>
              <a:t>（自由記述）</a:t>
            </a:r>
            <a:endParaRPr lang="en-US" altLang="ja-JP" sz="2800" dirty="0">
              <a:solidFill>
                <a:prstClr val="black"/>
              </a:solidFill>
              <a:latin typeface="Century Gothic" panose="020F0302020204030204"/>
              <a:ea typeface="メイリオ" panose="020B0604030504040204" pitchFamily="50" charset="-128"/>
            </a:endParaRPr>
          </a:p>
        </p:txBody>
      </p:sp>
      <p:sp>
        <p:nvSpPr>
          <p:cNvPr id="4" name="正方形/長方形 3"/>
          <p:cNvSpPr/>
          <p:nvPr/>
        </p:nvSpPr>
        <p:spPr>
          <a:xfrm>
            <a:off x="7151777" y="166378"/>
            <a:ext cx="1625600" cy="9906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学生への</a:t>
            </a:r>
            <a:endParaRPr lang="en-US" altLang="ja-JP" sz="2800" dirty="0">
              <a:solidFill>
                <a:sysClr val="windowText" lastClr="000000"/>
              </a:solidFill>
              <a:latin typeface="Century Gothic" panose="020F0302020204030204"/>
              <a:ea typeface="メイリオ" panose="020B0604030504040204" pitchFamily="50" charset="-128"/>
            </a:endParaRPr>
          </a:p>
          <a:p>
            <a:pPr algn="ctr" defTabSz="457200"/>
            <a:r>
              <a:rPr lang="ja-JP" altLang="en-US" sz="2800" dirty="0">
                <a:solidFill>
                  <a:sysClr val="windowText" lastClr="000000"/>
                </a:solidFill>
                <a:latin typeface="Century Gothic" panose="020F0302020204030204"/>
                <a:ea typeface="メイリオ" panose="020B0604030504040204" pitchFamily="50" charset="-128"/>
              </a:rPr>
              <a:t>動機付け</a:t>
            </a:r>
          </a:p>
        </p:txBody>
      </p:sp>
      <p:sp>
        <p:nvSpPr>
          <p:cNvPr id="3" name="日付プレースホルダー 2"/>
          <p:cNvSpPr>
            <a:spLocks noGrp="1"/>
          </p:cNvSpPr>
          <p:nvPr>
            <p:ph type="dt" sz="half" idx="10"/>
          </p:nvPr>
        </p:nvSpPr>
        <p:spPr/>
        <p:txBody>
          <a:bodyPr/>
          <a:lstStyle/>
          <a:p>
            <a:fld id="{339D54D1-C6F3-411B-B848-9FD9C7B7B695}" type="datetime1">
              <a:rPr lang="ja-JP" altLang="en-US" smtClean="0"/>
              <a:t>2019/6/27</a:t>
            </a:fld>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2846048374"/>
      </p:ext>
    </p:extLst>
  </p:cSld>
  <p:clrMapOvr>
    <a:masterClrMapping/>
  </p:clrMapOvr>
  <p:transition spd="med">
    <p:push dir="u"/>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グラフ 1"/>
          <p:cNvGraphicFramePr/>
          <p:nvPr/>
        </p:nvGraphicFramePr>
        <p:xfrm>
          <a:off x="0" y="-37407"/>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7745978" y="5824611"/>
            <a:ext cx="890946" cy="369332"/>
          </a:xfrm>
          <a:prstGeom prst="rect">
            <a:avLst/>
          </a:prstGeom>
          <a:noFill/>
        </p:spPr>
        <p:txBody>
          <a:bodyPr wrap="square" rtlCol="0">
            <a:spAutoFit/>
          </a:bodyPr>
          <a:lstStyle/>
          <a:p>
            <a:pPr defTabSz="457200"/>
            <a:r>
              <a:rPr kumimoji="0" lang="en-US" altLang="ja-JP" dirty="0">
                <a:solidFill>
                  <a:prstClr val="black"/>
                </a:solidFill>
                <a:latin typeface="Century Gothic" panose="020F0302020204030204"/>
                <a:ea typeface="メイリオ" panose="020B0604030504040204" pitchFamily="50" charset="-128"/>
              </a:rPr>
              <a:t>N=369</a:t>
            </a:r>
          </a:p>
        </p:txBody>
      </p:sp>
      <p:sp>
        <p:nvSpPr>
          <p:cNvPr id="4" name="テキスト ボックス 1"/>
          <p:cNvSpPr txBox="1"/>
          <p:nvPr/>
        </p:nvSpPr>
        <p:spPr>
          <a:xfrm>
            <a:off x="4414058" y="3304309"/>
            <a:ext cx="5007676" cy="3699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kumimoji="0" lang="ja-JP" altLang="en-US" sz="1800" dirty="0">
                <a:solidFill>
                  <a:srgbClr val="0070C0"/>
                </a:solidFill>
                <a:latin typeface="HG創英角ﾎﾟｯﾌﾟ体" panose="040B0A09000000000000" pitchFamily="49" charset="-128"/>
                <a:ea typeface="HG創英角ﾎﾟｯﾌﾟ体" panose="040B0A09000000000000" pitchFamily="49" charset="-128"/>
              </a:rPr>
              <a:t>「今の自分の報告が、未来の自分の助け舟」</a:t>
            </a:r>
          </a:p>
        </p:txBody>
      </p:sp>
      <p:sp>
        <p:nvSpPr>
          <p:cNvPr id="5" name="正方形/長方形 4"/>
          <p:cNvSpPr/>
          <p:nvPr/>
        </p:nvSpPr>
        <p:spPr>
          <a:xfrm>
            <a:off x="7151777" y="166378"/>
            <a:ext cx="1625600" cy="9906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ja-JP" altLang="en-US" sz="2800" dirty="0">
                <a:solidFill>
                  <a:sysClr val="windowText" lastClr="000000"/>
                </a:solidFill>
                <a:latin typeface="Century Gothic" panose="020F0302020204030204"/>
                <a:ea typeface="メイリオ" panose="020B0604030504040204" pitchFamily="50" charset="-128"/>
              </a:rPr>
              <a:t>学生への</a:t>
            </a:r>
            <a:endParaRPr lang="en-US" altLang="ja-JP" sz="2800" dirty="0">
              <a:solidFill>
                <a:sysClr val="windowText" lastClr="000000"/>
              </a:solidFill>
              <a:latin typeface="Century Gothic" panose="020F0302020204030204"/>
              <a:ea typeface="メイリオ" panose="020B0604030504040204" pitchFamily="50" charset="-128"/>
            </a:endParaRPr>
          </a:p>
          <a:p>
            <a:pPr algn="ctr" defTabSz="457200"/>
            <a:r>
              <a:rPr lang="ja-JP" altLang="en-US" sz="2800" dirty="0">
                <a:solidFill>
                  <a:sysClr val="windowText" lastClr="000000"/>
                </a:solidFill>
                <a:latin typeface="Century Gothic" panose="020F0302020204030204"/>
                <a:ea typeface="メイリオ" panose="020B0604030504040204" pitchFamily="50" charset="-128"/>
              </a:rPr>
              <a:t>動機付け</a:t>
            </a:r>
          </a:p>
        </p:txBody>
      </p:sp>
      <p:sp>
        <p:nvSpPr>
          <p:cNvPr id="6" name="日付プレースホルダー 5"/>
          <p:cNvSpPr>
            <a:spLocks noGrp="1"/>
          </p:cNvSpPr>
          <p:nvPr>
            <p:ph type="dt" sz="half" idx="10"/>
          </p:nvPr>
        </p:nvSpPr>
        <p:spPr/>
        <p:txBody>
          <a:bodyPr/>
          <a:lstStyle/>
          <a:p>
            <a:fld id="{85CEB1FA-F661-45AA-BFAC-E8AC0FF4AEE4}" type="datetime1">
              <a:rPr lang="ja-JP" altLang="en-US" smtClean="0"/>
              <a:t>2019/6/27</a:t>
            </a:fld>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1584770603"/>
      </p:ext>
    </p:extLst>
  </p:cSld>
  <p:clrMapOvr>
    <a:masterClrMapping/>
  </p:clrMapOvr>
  <p:transition spd="med">
    <p:push dir="u"/>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2000" y="1200151"/>
            <a:ext cx="8640000" cy="4453328"/>
          </a:xfrm>
        </p:spPr>
        <p:txBody>
          <a:bodyPr>
            <a:normAutofit/>
          </a:bodyPr>
          <a:lstStyle/>
          <a:p>
            <a:pPr marL="0" indent="0">
              <a:buNone/>
            </a:pPr>
            <a:r>
              <a:rPr lang="ja-JP" altLang="en-US" sz="3300" dirty="0">
                <a:latin typeface="ＭＳ ゴシック" panose="020B0609070205080204" pitchFamily="49" charset="-128"/>
                <a:ea typeface="ＭＳ ゴシック" panose="020B0609070205080204" pitchFamily="49" charset="-128"/>
              </a:rPr>
              <a:t>週</a:t>
            </a:r>
            <a:r>
              <a:rPr lang="en-US" altLang="ja-JP" sz="3300" dirty="0">
                <a:latin typeface="ＭＳ ゴシック" panose="020B0609070205080204" pitchFamily="49" charset="-128"/>
                <a:ea typeface="ＭＳ ゴシック" panose="020B0609070205080204" pitchFamily="49" charset="-128"/>
              </a:rPr>
              <a:t>2</a:t>
            </a:r>
            <a:r>
              <a:rPr lang="ja-JP" altLang="en-US" sz="3300" dirty="0">
                <a:latin typeface="ＭＳ ゴシック" panose="020B0609070205080204" pitchFamily="49" charset="-128"/>
                <a:ea typeface="ＭＳ ゴシック" panose="020B0609070205080204" pitchFamily="49" charset="-128"/>
              </a:rPr>
              <a:t>日以上行く地域</a:t>
            </a:r>
            <a:endParaRPr lang="en-US" altLang="ja-JP" sz="3300" dirty="0">
              <a:latin typeface="ＭＳ ゴシック" panose="020B0609070205080204" pitchFamily="49" charset="-128"/>
              <a:ea typeface="ＭＳ ゴシック" panose="020B0609070205080204" pitchFamily="49" charset="-128"/>
            </a:endParaRPr>
          </a:p>
          <a:p>
            <a:endParaRPr lang="ja-JP" altLang="en-US" sz="3300" dirty="0">
              <a:latin typeface="ＭＳ ゴシック" panose="020B0609070205080204" pitchFamily="49" charset="-128"/>
              <a:ea typeface="ＭＳ ゴシック" panose="020B0609070205080204" pitchFamily="49" charset="-128"/>
            </a:endParaRPr>
          </a:p>
        </p:txBody>
      </p:sp>
      <p:graphicFrame>
        <p:nvGraphicFramePr>
          <p:cNvPr id="7" name="表 6"/>
          <p:cNvGraphicFramePr>
            <a:graphicFrameLocks noGrp="1"/>
          </p:cNvGraphicFramePr>
          <p:nvPr/>
        </p:nvGraphicFramePr>
        <p:xfrm>
          <a:off x="162642" y="2123705"/>
          <a:ext cx="8729359" cy="3356650"/>
        </p:xfrm>
        <a:graphic>
          <a:graphicData uri="http://schemas.openxmlformats.org/drawingml/2006/table">
            <a:tbl>
              <a:tblPr firstRow="1" bandRow="1">
                <a:tableStyleId>{6E25E649-3F16-4E02-A733-19D2CDBF48F0}</a:tableStyleId>
              </a:tblPr>
              <a:tblGrid>
                <a:gridCol w="413359">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gridCol w="756000">
                  <a:extLst>
                    <a:ext uri="{9D8B030D-6E8A-4147-A177-3AD203B41FA5}">
                      <a16:colId xmlns:a16="http://schemas.microsoft.com/office/drawing/2014/main" val="20003"/>
                    </a:ext>
                  </a:extLst>
                </a:gridCol>
                <a:gridCol w="756000">
                  <a:extLst>
                    <a:ext uri="{9D8B030D-6E8A-4147-A177-3AD203B41FA5}">
                      <a16:colId xmlns:a16="http://schemas.microsoft.com/office/drawing/2014/main" val="20004"/>
                    </a:ext>
                  </a:extLst>
                </a:gridCol>
                <a:gridCol w="756000">
                  <a:extLst>
                    <a:ext uri="{9D8B030D-6E8A-4147-A177-3AD203B41FA5}">
                      <a16:colId xmlns:a16="http://schemas.microsoft.com/office/drawing/2014/main" val="3925072638"/>
                    </a:ext>
                  </a:extLst>
                </a:gridCol>
                <a:gridCol w="756000">
                  <a:extLst>
                    <a:ext uri="{9D8B030D-6E8A-4147-A177-3AD203B41FA5}">
                      <a16:colId xmlns:a16="http://schemas.microsoft.com/office/drawing/2014/main" val="1003968159"/>
                    </a:ext>
                  </a:extLst>
                </a:gridCol>
                <a:gridCol w="756000">
                  <a:extLst>
                    <a:ext uri="{9D8B030D-6E8A-4147-A177-3AD203B41FA5}">
                      <a16:colId xmlns:a16="http://schemas.microsoft.com/office/drawing/2014/main" val="4098482746"/>
                    </a:ext>
                  </a:extLst>
                </a:gridCol>
                <a:gridCol w="756000">
                  <a:extLst>
                    <a:ext uri="{9D8B030D-6E8A-4147-A177-3AD203B41FA5}">
                      <a16:colId xmlns:a16="http://schemas.microsoft.com/office/drawing/2014/main" val="2345760640"/>
                    </a:ext>
                  </a:extLst>
                </a:gridCol>
                <a:gridCol w="756000">
                  <a:extLst>
                    <a:ext uri="{9D8B030D-6E8A-4147-A177-3AD203B41FA5}">
                      <a16:colId xmlns:a16="http://schemas.microsoft.com/office/drawing/2014/main" val="2505626170"/>
                    </a:ext>
                  </a:extLst>
                </a:gridCol>
                <a:gridCol w="756000">
                  <a:extLst>
                    <a:ext uri="{9D8B030D-6E8A-4147-A177-3AD203B41FA5}">
                      <a16:colId xmlns:a16="http://schemas.microsoft.com/office/drawing/2014/main" val="1760477496"/>
                    </a:ext>
                  </a:extLst>
                </a:gridCol>
                <a:gridCol w="756000">
                  <a:extLst>
                    <a:ext uri="{9D8B030D-6E8A-4147-A177-3AD203B41FA5}">
                      <a16:colId xmlns:a16="http://schemas.microsoft.com/office/drawing/2014/main" val="3553752990"/>
                    </a:ext>
                  </a:extLst>
                </a:gridCol>
              </a:tblGrid>
              <a:tr h="1735904">
                <a:tc>
                  <a:txBody>
                    <a:bodyPr/>
                    <a:lstStyle/>
                    <a:p>
                      <a:pPr algn="ctr"/>
                      <a:endParaRPr kumimoji="1" lang="ja-JP" altLang="en-US" sz="2100" dirty="0">
                        <a:solidFill>
                          <a:schemeClr val="bg1"/>
                        </a:solidFill>
                        <a:latin typeface="ＭＳ ゴシック" panose="020B0609070205080204" pitchFamily="49" charset="-128"/>
                        <a:ea typeface="ＭＳ ゴシック" panose="020B0609070205080204" pitchFamily="49" charset="-128"/>
                      </a:endParaRPr>
                    </a:p>
                  </a:txBody>
                  <a:tcPr marL="68580" marR="68580" marT="34290" marB="34290" anchor="ctr"/>
                </a:tc>
                <a:tc>
                  <a:txBody>
                    <a:bodyPr/>
                    <a:lstStyle/>
                    <a:p>
                      <a:pPr algn="ctr"/>
                      <a:r>
                        <a:rPr kumimoji="1" lang="ja-JP" altLang="en-US" sz="2100" dirty="0">
                          <a:solidFill>
                            <a:schemeClr val="bg1"/>
                          </a:solidFill>
                        </a:rPr>
                        <a:t>春日</a:t>
                      </a:r>
                      <a:endParaRPr kumimoji="1" lang="en-US" altLang="ja-JP" sz="2100" dirty="0">
                        <a:solidFill>
                          <a:schemeClr val="bg1"/>
                        </a:solidFill>
                      </a:endParaRPr>
                    </a:p>
                    <a:p>
                      <a:pPr algn="ctr"/>
                      <a:r>
                        <a:rPr kumimoji="1" lang="en-US" altLang="ja-JP" sz="2100" dirty="0">
                          <a:solidFill>
                            <a:schemeClr val="bg1"/>
                          </a:solidFill>
                        </a:rPr>
                        <a:t>1</a:t>
                      </a:r>
                    </a:p>
                    <a:p>
                      <a:pPr algn="ctr"/>
                      <a:r>
                        <a:rPr kumimoji="1" lang="ja-JP" altLang="en-US" sz="2100" dirty="0">
                          <a:solidFill>
                            <a:schemeClr val="bg1"/>
                          </a:solidFill>
                        </a:rPr>
                        <a:t>丁目</a:t>
                      </a:r>
                      <a:endParaRPr kumimoji="1" lang="en-US" altLang="ja-JP" sz="2100" dirty="0">
                        <a:solidFill>
                          <a:schemeClr val="bg1"/>
                        </a:solidFill>
                      </a:endParaRP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春日</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p>
                      <a:pPr algn="ctr"/>
                      <a:r>
                        <a:rPr kumimoji="1" lang="en-US" altLang="ja-JP" sz="2100" dirty="0">
                          <a:solidFill>
                            <a:schemeClr val="bg1"/>
                          </a:solidFill>
                          <a:latin typeface="ＭＳ ゴシック" panose="020B0609070205080204" pitchFamily="49" charset="-128"/>
                          <a:ea typeface="ＭＳ ゴシック" panose="020B0609070205080204" pitchFamily="49" charset="-128"/>
                        </a:rPr>
                        <a:t>2</a:t>
                      </a:r>
                    </a:p>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丁目</a:t>
                      </a: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春日</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p>
                      <a:pPr algn="ctr"/>
                      <a:r>
                        <a:rPr kumimoji="1" lang="en-US" altLang="ja-JP" sz="2100" dirty="0">
                          <a:solidFill>
                            <a:schemeClr val="bg1"/>
                          </a:solidFill>
                          <a:latin typeface="ＭＳ ゴシック" panose="020B0609070205080204" pitchFamily="49" charset="-128"/>
                          <a:ea typeface="ＭＳ ゴシック" panose="020B0609070205080204" pitchFamily="49" charset="-128"/>
                        </a:rPr>
                        <a:t>3</a:t>
                      </a:r>
                    </a:p>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丁目</a:t>
                      </a: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春日</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p>
                      <a:pPr algn="ctr"/>
                      <a:r>
                        <a:rPr kumimoji="1" lang="en-US" altLang="ja-JP" sz="2100" dirty="0">
                          <a:solidFill>
                            <a:schemeClr val="bg1"/>
                          </a:solidFill>
                          <a:latin typeface="ＭＳ ゴシック" panose="020B0609070205080204" pitchFamily="49" charset="-128"/>
                          <a:ea typeface="ＭＳ ゴシック" panose="020B0609070205080204" pitchFamily="49" charset="-128"/>
                        </a:rPr>
                        <a:t>4</a:t>
                      </a:r>
                    </a:p>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丁目</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桜</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p>
                      <a:pPr algn="ctr"/>
                      <a:r>
                        <a:rPr kumimoji="1" lang="en-US" altLang="ja-JP" sz="2100" dirty="0">
                          <a:solidFill>
                            <a:schemeClr val="bg1"/>
                          </a:solidFill>
                          <a:latin typeface="ＭＳ ゴシック" panose="020B0609070205080204" pitchFamily="49" charset="-128"/>
                          <a:ea typeface="ＭＳ ゴシック" panose="020B0609070205080204" pitchFamily="49" charset="-128"/>
                        </a:rPr>
                        <a:t>1</a:t>
                      </a:r>
                    </a:p>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丁目</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桜</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p>
                      <a:pPr algn="ctr"/>
                      <a:r>
                        <a:rPr kumimoji="1" lang="en-US" altLang="ja-JP" sz="2100" dirty="0">
                          <a:solidFill>
                            <a:schemeClr val="bg1"/>
                          </a:solidFill>
                          <a:latin typeface="ＭＳ ゴシック" panose="020B0609070205080204" pitchFamily="49" charset="-128"/>
                          <a:ea typeface="ＭＳ ゴシック" panose="020B0609070205080204" pitchFamily="49" charset="-128"/>
                        </a:rPr>
                        <a:t>2</a:t>
                      </a:r>
                    </a:p>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丁目</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桜</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p>
                      <a:pPr algn="ctr"/>
                      <a:r>
                        <a:rPr kumimoji="1" lang="en-US" altLang="ja-JP" sz="2100" dirty="0">
                          <a:solidFill>
                            <a:schemeClr val="bg1"/>
                          </a:solidFill>
                          <a:latin typeface="ＭＳ ゴシック" panose="020B0609070205080204" pitchFamily="49" charset="-128"/>
                          <a:ea typeface="ＭＳ ゴシック" panose="020B0609070205080204" pitchFamily="49" charset="-128"/>
                        </a:rPr>
                        <a:t>3</a:t>
                      </a:r>
                    </a:p>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丁目</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天久保</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p>
                      <a:pPr algn="ctr"/>
                      <a:r>
                        <a:rPr kumimoji="1" lang="en-US" altLang="ja-JP" sz="2100" dirty="0">
                          <a:solidFill>
                            <a:schemeClr val="bg1"/>
                          </a:solidFill>
                          <a:latin typeface="ＭＳ ゴシック" panose="020B0609070205080204" pitchFamily="49" charset="-128"/>
                          <a:ea typeface="ＭＳ ゴシック" panose="020B0609070205080204" pitchFamily="49" charset="-128"/>
                        </a:rPr>
                        <a:t>1</a:t>
                      </a:r>
                    </a:p>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丁目</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天久保</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p>
                      <a:pPr algn="ctr"/>
                      <a:r>
                        <a:rPr kumimoji="1" lang="en-US" altLang="ja-JP" sz="2100" dirty="0">
                          <a:solidFill>
                            <a:schemeClr val="bg1"/>
                          </a:solidFill>
                          <a:latin typeface="ＭＳ ゴシック" panose="020B0609070205080204" pitchFamily="49" charset="-128"/>
                          <a:ea typeface="ＭＳ ゴシック" panose="020B0609070205080204" pitchFamily="49" charset="-128"/>
                        </a:rPr>
                        <a:t>2</a:t>
                      </a:r>
                    </a:p>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丁目</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天久保</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p>
                      <a:pPr algn="ctr"/>
                      <a:r>
                        <a:rPr kumimoji="1" lang="en-US" altLang="ja-JP" sz="2100" dirty="0">
                          <a:solidFill>
                            <a:schemeClr val="bg1"/>
                          </a:solidFill>
                          <a:latin typeface="ＭＳ ゴシック" panose="020B0609070205080204" pitchFamily="49" charset="-128"/>
                          <a:ea typeface="ＭＳ ゴシック" panose="020B0609070205080204" pitchFamily="49" charset="-128"/>
                        </a:rPr>
                        <a:t>3</a:t>
                      </a:r>
                    </a:p>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丁目</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天久保</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p>
                      <a:pPr algn="ctr"/>
                      <a:r>
                        <a:rPr kumimoji="1" lang="en-US" altLang="ja-JP" sz="2100" dirty="0">
                          <a:solidFill>
                            <a:schemeClr val="bg1"/>
                          </a:solidFill>
                          <a:latin typeface="ＭＳ ゴシック" panose="020B0609070205080204" pitchFamily="49" charset="-128"/>
                          <a:ea typeface="ＭＳ ゴシック" panose="020B0609070205080204" pitchFamily="49" charset="-128"/>
                        </a:rPr>
                        <a:t>4</a:t>
                      </a:r>
                    </a:p>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丁目</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txBody>
                  <a:tcPr marL="68580" marR="68580" marT="34290" marB="34290" anchor="ctr"/>
                </a:tc>
                <a:extLst>
                  <a:ext uri="{0D108BD9-81ED-4DB2-BD59-A6C34878D82A}">
                    <a16:rowId xmlns:a16="http://schemas.microsoft.com/office/drawing/2014/main" val="10000"/>
                  </a:ext>
                </a:extLst>
              </a:tr>
              <a:tr h="708660">
                <a:tc>
                  <a:txBody>
                    <a:bodyPr/>
                    <a:lstStyle/>
                    <a:p>
                      <a:pPr algn="ctr"/>
                      <a:r>
                        <a:rPr kumimoji="1" lang="ja-JP" altLang="en-US" sz="2100" dirty="0">
                          <a:latin typeface="ＭＳ ゴシック" panose="020B0609070205080204" pitchFamily="49" charset="-128"/>
                          <a:ea typeface="ＭＳ ゴシック" panose="020B0609070205080204" pitchFamily="49" charset="-128"/>
                        </a:rPr>
                        <a:t>人数</a:t>
                      </a: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38</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17</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53</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106</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99</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55</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22</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45</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153</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166</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71</a:t>
                      </a:r>
                      <a:endParaRPr kumimoji="1" lang="ja-JP" altLang="en-US" sz="2100" dirty="0">
                        <a:latin typeface="+mn-lt"/>
                        <a:ea typeface="ＭＳ ゴシック" panose="020B0609070205080204" pitchFamily="49" charset="-128"/>
                      </a:endParaRPr>
                    </a:p>
                  </a:txBody>
                  <a:tcPr marL="68580" marR="68580" marT="34290" marB="34290" anchor="ctr"/>
                </a:tc>
                <a:extLst>
                  <a:ext uri="{0D108BD9-81ED-4DB2-BD59-A6C34878D82A}">
                    <a16:rowId xmlns:a16="http://schemas.microsoft.com/office/drawing/2014/main" val="1567348332"/>
                  </a:ext>
                </a:extLst>
              </a:tr>
              <a:tr h="9120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100" dirty="0">
                          <a:latin typeface="ＭＳ ゴシック" panose="020B0609070205080204" pitchFamily="49" charset="-128"/>
                          <a:ea typeface="ＭＳ ゴシック" panose="020B0609070205080204" pitchFamily="49" charset="-128"/>
                        </a:rPr>
                        <a:t>割合</a:t>
                      </a: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10.3%</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4.6</a:t>
                      </a:r>
                    </a:p>
                    <a:p>
                      <a:pPr algn="r"/>
                      <a:r>
                        <a:rPr kumimoji="1" lang="en-US" altLang="ja-JP" sz="2100" dirty="0">
                          <a:latin typeface="+mn-lt"/>
                          <a:ea typeface="ＭＳ ゴシック" panose="020B0609070205080204" pitchFamily="49" charset="-128"/>
                        </a:rPr>
                        <a:t>%</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14.4%</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28.7%</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26.8%</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14.9%</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6.0</a:t>
                      </a:r>
                    </a:p>
                    <a:p>
                      <a:pPr algn="r"/>
                      <a:r>
                        <a:rPr kumimoji="1" lang="en-US" altLang="ja-JP" sz="2100" dirty="0">
                          <a:latin typeface="+mn-lt"/>
                          <a:ea typeface="ＭＳ ゴシック" panose="020B0609070205080204" pitchFamily="49" charset="-128"/>
                        </a:rPr>
                        <a:t>%</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12.2%</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41.5%</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45.0%</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19.2%</a:t>
                      </a:r>
                      <a:endParaRPr kumimoji="1" lang="ja-JP" altLang="en-US" sz="2100" dirty="0">
                        <a:latin typeface="+mn-lt"/>
                        <a:ea typeface="ＭＳ ゴシック" panose="020B0609070205080204" pitchFamily="49" charset="-128"/>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7745978" y="5824611"/>
            <a:ext cx="890946" cy="369332"/>
          </a:xfrm>
          <a:prstGeom prst="rect">
            <a:avLst/>
          </a:prstGeom>
          <a:noFill/>
        </p:spPr>
        <p:txBody>
          <a:bodyPr wrap="square" rtlCol="0">
            <a:spAutoFit/>
          </a:bodyPr>
          <a:lstStyle/>
          <a:p>
            <a:r>
              <a:rPr lang="en-US" altLang="ja-JP" dirty="0"/>
              <a:t>N=369</a:t>
            </a:r>
          </a:p>
        </p:txBody>
      </p:sp>
      <p:sp>
        <p:nvSpPr>
          <p:cNvPr id="2" name="日付プレースホルダー 1"/>
          <p:cNvSpPr>
            <a:spLocks noGrp="1"/>
          </p:cNvSpPr>
          <p:nvPr>
            <p:ph type="dt" sz="half" idx="10"/>
          </p:nvPr>
        </p:nvSpPr>
        <p:spPr/>
        <p:txBody>
          <a:bodyPr/>
          <a:lstStyle/>
          <a:p>
            <a:fld id="{CBA5808C-B94C-4A2A-91B6-97AB1DF194AA}" type="datetime1">
              <a:rPr lang="ja-JP" altLang="en-US" smtClean="0"/>
              <a:t>2019/6/27</a:t>
            </a:fld>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263191619"/>
      </p:ext>
    </p:extLst>
  </p:cSld>
  <p:clrMapOvr>
    <a:masterClrMapping/>
  </p:clrMapOvr>
  <p:transition spd="med">
    <p:push dir="u"/>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976245067"/>
              </p:ext>
            </p:extLst>
          </p:nvPr>
        </p:nvGraphicFramePr>
        <p:xfrm>
          <a:off x="0" y="-99753"/>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7745978" y="5824611"/>
            <a:ext cx="890946" cy="369332"/>
          </a:xfrm>
          <a:prstGeom prst="rect">
            <a:avLst/>
          </a:prstGeom>
          <a:noFill/>
        </p:spPr>
        <p:txBody>
          <a:bodyPr wrap="square" rtlCol="0">
            <a:spAutoFit/>
          </a:bodyPr>
          <a:lstStyle/>
          <a:p>
            <a:r>
              <a:rPr lang="en-US" altLang="ja-JP" dirty="0"/>
              <a:t>N=369</a:t>
            </a:r>
          </a:p>
        </p:txBody>
      </p:sp>
      <p:sp>
        <p:nvSpPr>
          <p:cNvPr id="2" name="日付プレースホルダー 1"/>
          <p:cNvSpPr>
            <a:spLocks noGrp="1"/>
          </p:cNvSpPr>
          <p:nvPr>
            <p:ph type="dt" sz="half" idx="10"/>
          </p:nvPr>
        </p:nvSpPr>
        <p:spPr/>
        <p:txBody>
          <a:bodyPr/>
          <a:lstStyle/>
          <a:p>
            <a:fld id="{2B10CBCD-AA54-44B0-A801-60DBB7797CF2}" type="datetime1">
              <a:rPr lang="ja-JP" altLang="en-US" smtClean="0"/>
              <a:t>2019/6/27</a:t>
            </a:fld>
            <a:endParaRPr lang="en-US"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3351490779"/>
      </p:ext>
    </p:extLst>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現状把握</a:t>
            </a:r>
            <a:endParaRPr kumimoji="1" lang="ja-JP" altLang="en-US" dirty="0"/>
          </a:p>
        </p:txBody>
      </p:sp>
      <p:sp>
        <p:nvSpPr>
          <p:cNvPr id="3" name="コンテンツ プレースホルダー 2"/>
          <p:cNvSpPr>
            <a:spLocks noGrp="1"/>
          </p:cNvSpPr>
          <p:nvPr>
            <p:ph idx="1"/>
          </p:nvPr>
        </p:nvSpPr>
        <p:spPr>
          <a:xfrm>
            <a:off x="674202" y="1552755"/>
            <a:ext cx="7692558" cy="4556424"/>
          </a:xfrm>
        </p:spPr>
        <p:txBody>
          <a:bodyPr/>
          <a:lstStyle/>
          <a:p>
            <a:r>
              <a:rPr kumimoji="1" lang="ja-JP" altLang="en-US" sz="3200" dirty="0"/>
              <a:t>実際に</a:t>
            </a:r>
            <a:r>
              <a:rPr kumimoji="1" lang="en-US" altLang="ja-JP" sz="3200" dirty="0"/>
              <a:t>…</a:t>
            </a:r>
          </a:p>
          <a:p>
            <a:endParaRPr kumimoji="1" lang="en-US" altLang="ja-JP" sz="3200" dirty="0"/>
          </a:p>
          <a:p>
            <a:r>
              <a:rPr lang="ja-JP" altLang="en-US" sz="4000" dirty="0"/>
              <a:t>市が修繕した件数</a:t>
            </a:r>
            <a:endParaRPr lang="en-US" altLang="ja-JP" sz="4000" dirty="0"/>
          </a:p>
          <a:p>
            <a:pPr algn="r"/>
            <a:r>
              <a:rPr lang="ja-JP" altLang="en-US" dirty="0"/>
              <a:t>（市役所の道路台帳データより）</a:t>
            </a:r>
            <a:endParaRPr lang="en-US" altLang="ja-JP" sz="3200" dirty="0"/>
          </a:p>
          <a:p>
            <a:r>
              <a:rPr kumimoji="1" lang="ja-JP" altLang="en-US" sz="3200" dirty="0"/>
              <a:t>　　　　　　　　</a:t>
            </a:r>
            <a:r>
              <a:rPr kumimoji="1" lang="en-US" altLang="ja-JP" sz="3600" dirty="0">
                <a:solidFill>
                  <a:srgbClr val="FF0000"/>
                </a:solidFill>
              </a:rPr>
              <a:t>2859</a:t>
            </a:r>
            <a:r>
              <a:rPr kumimoji="1" lang="ja-JP" altLang="en-US" sz="3600" dirty="0">
                <a:solidFill>
                  <a:srgbClr val="FF0000"/>
                </a:solidFill>
              </a:rPr>
              <a:t>箇所</a:t>
            </a:r>
            <a:r>
              <a:rPr kumimoji="1" lang="ja-JP" altLang="en-US" sz="3200" dirty="0">
                <a:solidFill>
                  <a:srgbClr val="FF0000"/>
                </a:solidFill>
              </a:rPr>
              <a:t> </a:t>
            </a:r>
            <a:r>
              <a:rPr kumimoji="1" lang="ja-JP" altLang="en-US" sz="3200" dirty="0"/>
              <a:t>／ </a:t>
            </a:r>
            <a:r>
              <a:rPr kumimoji="1" lang="en-US" altLang="ja-JP" sz="3200" dirty="0"/>
              <a:t>32</a:t>
            </a:r>
            <a:r>
              <a:rPr kumimoji="1" lang="ja-JP" altLang="en-US" sz="3200" dirty="0"/>
              <a:t>か月</a:t>
            </a:r>
            <a:endParaRPr kumimoji="1" lang="en-US" altLang="ja-JP" sz="3200" dirty="0"/>
          </a:p>
          <a:p>
            <a:pPr algn="r"/>
            <a:r>
              <a:rPr lang="ja-JP" altLang="en-US" sz="2400" dirty="0"/>
              <a:t>（</a:t>
            </a:r>
            <a:r>
              <a:rPr lang="en-US" altLang="ja-JP" sz="2400" dirty="0"/>
              <a:t>2016.8</a:t>
            </a:r>
            <a:r>
              <a:rPr lang="ja-JP" altLang="en-US" sz="2400" dirty="0"/>
              <a:t>～</a:t>
            </a:r>
            <a:r>
              <a:rPr lang="en-US" altLang="ja-JP" sz="2400" dirty="0"/>
              <a:t>2019.3</a:t>
            </a:r>
            <a:r>
              <a:rPr lang="ja-JP" altLang="en-US" sz="2400" dirty="0"/>
              <a:t>）</a:t>
            </a:r>
            <a:endParaRPr lang="en-US" altLang="ja-JP" sz="2400" dirty="0"/>
          </a:p>
        </p:txBody>
      </p:sp>
      <p:sp>
        <p:nvSpPr>
          <p:cNvPr id="4" name="角丸四角形吹き出し 3"/>
          <p:cNvSpPr/>
          <p:nvPr/>
        </p:nvSpPr>
        <p:spPr>
          <a:xfrm>
            <a:off x="4019910" y="5354657"/>
            <a:ext cx="4735039" cy="923026"/>
          </a:xfrm>
          <a:prstGeom prst="wedgeRoundRectCallout">
            <a:avLst>
              <a:gd name="adj1" fmla="val -41335"/>
              <a:gd name="adj2" fmla="val -14983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これらを見つけるのに費やした</a:t>
            </a:r>
            <a:endParaRPr kumimoji="1" lang="en-US" altLang="ja-JP" sz="2400" dirty="0"/>
          </a:p>
          <a:p>
            <a:pPr algn="ctr"/>
            <a:r>
              <a:rPr kumimoji="1" lang="ja-JP" altLang="en-US" sz="2400" dirty="0"/>
              <a:t>総時間は</a:t>
            </a:r>
            <a:r>
              <a:rPr kumimoji="1" lang="en-US" altLang="ja-JP" sz="2400" b="1" dirty="0">
                <a:solidFill>
                  <a:srgbClr val="FF0000"/>
                </a:solidFill>
              </a:rPr>
              <a:t>3500</a:t>
            </a:r>
            <a:r>
              <a:rPr kumimoji="1" lang="ja-JP" altLang="en-US" sz="2400" dirty="0">
                <a:solidFill>
                  <a:srgbClr val="FF0000"/>
                </a:solidFill>
              </a:rPr>
              <a:t>時間</a:t>
            </a:r>
            <a:r>
              <a:rPr kumimoji="1" lang="ja-JP" altLang="en-US" sz="2400" dirty="0"/>
              <a:t>以上！</a:t>
            </a:r>
          </a:p>
        </p:txBody>
      </p:sp>
      <p:sp>
        <p:nvSpPr>
          <p:cNvPr id="5" name="日付プレースホルダー 4"/>
          <p:cNvSpPr>
            <a:spLocks noGrp="1"/>
          </p:cNvSpPr>
          <p:nvPr>
            <p:ph type="dt" sz="half" idx="10"/>
          </p:nvPr>
        </p:nvSpPr>
        <p:spPr/>
        <p:txBody>
          <a:bodyPr/>
          <a:lstStyle/>
          <a:p>
            <a:fld id="{01A9AA39-8B95-442C-A19A-BD62D8FDFADC}" type="datetime1">
              <a:rPr lang="ja-JP" altLang="en-US" smtClean="0"/>
              <a:t>2019/6/27</a:t>
            </a:fld>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108180699"/>
      </p:ext>
    </p:extLst>
  </p:cSld>
  <p:clrMapOvr>
    <a:masterClrMapping/>
  </p:clrMapOvr>
  <p:transition spd="med">
    <p:push dir="u"/>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2000" y="955964"/>
            <a:ext cx="8640000" cy="4697515"/>
          </a:xfrm>
        </p:spPr>
        <p:txBody>
          <a:bodyPr>
            <a:normAutofit/>
          </a:bodyPr>
          <a:lstStyle/>
          <a:p>
            <a:pPr marL="0" indent="0">
              <a:buNone/>
            </a:pPr>
            <a:r>
              <a:rPr lang="ja-JP" altLang="en-US" sz="2700" dirty="0">
                <a:latin typeface="ＭＳ ゴシック" panose="020B0609070205080204" pitchFamily="49" charset="-128"/>
                <a:ea typeface="ＭＳ ゴシック" panose="020B0609070205080204" pitchFamily="49" charset="-128"/>
              </a:rPr>
              <a:t>週</a:t>
            </a:r>
            <a:r>
              <a:rPr lang="en-US" altLang="ja-JP" sz="2700" dirty="0">
                <a:latin typeface="ＭＳ ゴシック" panose="020B0609070205080204" pitchFamily="49" charset="-128"/>
                <a:ea typeface="ＭＳ ゴシック" panose="020B0609070205080204" pitchFamily="49" charset="-128"/>
              </a:rPr>
              <a:t>1</a:t>
            </a:r>
            <a:r>
              <a:rPr lang="ja-JP" altLang="en-US" sz="2700" dirty="0">
                <a:latin typeface="ＭＳ ゴシック" panose="020B0609070205080204" pitchFamily="49" charset="-128"/>
                <a:ea typeface="ＭＳ ゴシック" panose="020B0609070205080204" pitchFamily="49" charset="-128"/>
              </a:rPr>
              <a:t>回以上利用する交通手段</a:t>
            </a:r>
            <a:endParaRPr lang="en-US" altLang="ja-JP" sz="2700" dirty="0">
              <a:latin typeface="ＭＳ ゴシック" panose="020B0609070205080204" pitchFamily="49" charset="-128"/>
              <a:ea typeface="ＭＳ ゴシック" panose="020B0609070205080204" pitchFamily="49" charset="-128"/>
            </a:endParaRPr>
          </a:p>
          <a:p>
            <a:endParaRPr lang="ja-JP" altLang="en-US" sz="2700" dirty="0">
              <a:latin typeface="ＭＳ ゴシック" panose="020B0609070205080204" pitchFamily="49" charset="-128"/>
              <a:ea typeface="ＭＳ ゴシック" panose="020B0609070205080204" pitchFamily="49" charset="-128"/>
            </a:endParaRPr>
          </a:p>
        </p:txBody>
      </p:sp>
      <p:graphicFrame>
        <p:nvGraphicFramePr>
          <p:cNvPr id="7" name="表 6"/>
          <p:cNvGraphicFramePr>
            <a:graphicFrameLocks noGrp="1"/>
          </p:cNvGraphicFramePr>
          <p:nvPr>
            <p:extLst>
              <p:ext uri="{D42A27DB-BD31-4B8C-83A1-F6EECF244321}">
                <p14:modId xmlns:p14="http://schemas.microsoft.com/office/powerpoint/2010/main" val="606768555"/>
              </p:ext>
            </p:extLst>
          </p:nvPr>
        </p:nvGraphicFramePr>
        <p:xfrm>
          <a:off x="306665" y="2141421"/>
          <a:ext cx="8127000" cy="3148165"/>
        </p:xfrm>
        <a:graphic>
          <a:graphicData uri="http://schemas.openxmlformats.org/drawingml/2006/table">
            <a:tbl>
              <a:tblPr firstRow="1" bandRow="1">
                <a:tableStyleId>{6E25E649-3F16-4E02-A733-19D2CDBF48F0}</a:tableStyleId>
              </a:tblPr>
              <a:tblGrid>
                <a:gridCol w="1161000">
                  <a:extLst>
                    <a:ext uri="{9D8B030D-6E8A-4147-A177-3AD203B41FA5}">
                      <a16:colId xmlns:a16="http://schemas.microsoft.com/office/drawing/2014/main" val="20000"/>
                    </a:ext>
                  </a:extLst>
                </a:gridCol>
                <a:gridCol w="1161000">
                  <a:extLst>
                    <a:ext uri="{9D8B030D-6E8A-4147-A177-3AD203B41FA5}">
                      <a16:colId xmlns:a16="http://schemas.microsoft.com/office/drawing/2014/main" val="20001"/>
                    </a:ext>
                  </a:extLst>
                </a:gridCol>
                <a:gridCol w="1161000">
                  <a:extLst>
                    <a:ext uri="{9D8B030D-6E8A-4147-A177-3AD203B41FA5}">
                      <a16:colId xmlns:a16="http://schemas.microsoft.com/office/drawing/2014/main" val="20002"/>
                    </a:ext>
                  </a:extLst>
                </a:gridCol>
                <a:gridCol w="1161000">
                  <a:extLst>
                    <a:ext uri="{9D8B030D-6E8A-4147-A177-3AD203B41FA5}">
                      <a16:colId xmlns:a16="http://schemas.microsoft.com/office/drawing/2014/main" val="20003"/>
                    </a:ext>
                  </a:extLst>
                </a:gridCol>
                <a:gridCol w="1161000">
                  <a:extLst>
                    <a:ext uri="{9D8B030D-6E8A-4147-A177-3AD203B41FA5}">
                      <a16:colId xmlns:a16="http://schemas.microsoft.com/office/drawing/2014/main" val="20004"/>
                    </a:ext>
                  </a:extLst>
                </a:gridCol>
                <a:gridCol w="1161000">
                  <a:extLst>
                    <a:ext uri="{9D8B030D-6E8A-4147-A177-3AD203B41FA5}">
                      <a16:colId xmlns:a16="http://schemas.microsoft.com/office/drawing/2014/main" val="3925072638"/>
                    </a:ext>
                  </a:extLst>
                </a:gridCol>
                <a:gridCol w="1161000">
                  <a:extLst>
                    <a:ext uri="{9D8B030D-6E8A-4147-A177-3AD203B41FA5}">
                      <a16:colId xmlns:a16="http://schemas.microsoft.com/office/drawing/2014/main" val="3553752990"/>
                    </a:ext>
                  </a:extLst>
                </a:gridCol>
              </a:tblGrid>
              <a:tr h="1735904">
                <a:tc>
                  <a:txBody>
                    <a:bodyPr/>
                    <a:lstStyle/>
                    <a:p>
                      <a:pPr algn="ctr"/>
                      <a:endParaRPr kumimoji="1" lang="ja-JP" altLang="en-US" sz="2100" dirty="0">
                        <a:solidFill>
                          <a:schemeClr val="bg1"/>
                        </a:solidFill>
                        <a:latin typeface="ＭＳ ゴシック" panose="020B0609070205080204" pitchFamily="49" charset="-128"/>
                        <a:ea typeface="ＭＳ ゴシック" panose="020B0609070205080204" pitchFamily="49" charset="-128"/>
                      </a:endParaRPr>
                    </a:p>
                  </a:txBody>
                  <a:tcPr marL="68580" marR="68580" marT="34290" marB="34290" anchor="ctr"/>
                </a:tc>
                <a:tc>
                  <a:txBody>
                    <a:bodyPr/>
                    <a:lstStyle/>
                    <a:p>
                      <a:pPr algn="ctr"/>
                      <a:r>
                        <a:rPr kumimoji="1" lang="ja-JP" altLang="en-US" sz="2100" dirty="0">
                          <a:solidFill>
                            <a:schemeClr val="bg1"/>
                          </a:solidFill>
                        </a:rPr>
                        <a:t>徒歩</a:t>
                      </a:r>
                      <a:endParaRPr kumimoji="1" lang="en-US" altLang="ja-JP" sz="2100" dirty="0">
                        <a:solidFill>
                          <a:schemeClr val="bg1"/>
                        </a:solidFill>
                      </a:endParaRP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自転車</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自動車</a:t>
                      </a: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自動</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二輪</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（原付含む）</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バス</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txBody>
                  <a:tcPr marL="68580" marR="68580" marT="34290" marB="34290" anchor="ctr"/>
                </a:tc>
                <a:tc>
                  <a:txBody>
                    <a:bodyPr/>
                    <a:lstStyle/>
                    <a:p>
                      <a:pPr algn="ctr"/>
                      <a:r>
                        <a:rPr kumimoji="1" lang="ja-JP" altLang="en-US" sz="2100" dirty="0">
                          <a:solidFill>
                            <a:schemeClr val="bg1"/>
                          </a:solidFill>
                          <a:latin typeface="ＭＳ ゴシック" panose="020B0609070205080204" pitchFamily="49" charset="-128"/>
                          <a:ea typeface="ＭＳ ゴシック" panose="020B0609070205080204" pitchFamily="49" charset="-128"/>
                        </a:rPr>
                        <a:t>その他</a:t>
                      </a:r>
                      <a:endParaRPr kumimoji="1" lang="en-US" altLang="ja-JP" sz="2100" dirty="0">
                        <a:solidFill>
                          <a:schemeClr val="bg1"/>
                        </a:solidFill>
                        <a:latin typeface="ＭＳ ゴシック" panose="020B0609070205080204" pitchFamily="49" charset="-128"/>
                        <a:ea typeface="ＭＳ ゴシック" panose="020B0609070205080204" pitchFamily="49" charset="-128"/>
                      </a:endParaRPr>
                    </a:p>
                  </a:txBody>
                  <a:tcPr marL="68580" marR="68580" marT="34290" marB="34290" anchor="ctr"/>
                </a:tc>
                <a:extLst>
                  <a:ext uri="{0D108BD9-81ED-4DB2-BD59-A6C34878D82A}">
                    <a16:rowId xmlns:a16="http://schemas.microsoft.com/office/drawing/2014/main" val="10000"/>
                  </a:ext>
                </a:extLst>
              </a:tr>
              <a:tr h="500175">
                <a:tc>
                  <a:txBody>
                    <a:bodyPr/>
                    <a:lstStyle/>
                    <a:p>
                      <a:pPr algn="ctr"/>
                      <a:r>
                        <a:rPr kumimoji="1" lang="ja-JP" altLang="en-US" sz="2100" dirty="0">
                          <a:latin typeface="ＭＳ ゴシック" panose="020B0609070205080204" pitchFamily="49" charset="-128"/>
                          <a:ea typeface="ＭＳ ゴシック" panose="020B0609070205080204" pitchFamily="49" charset="-128"/>
                        </a:rPr>
                        <a:t>人数</a:t>
                      </a: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293</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325</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86</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14</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70</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12</a:t>
                      </a:r>
                      <a:endParaRPr kumimoji="1" lang="ja-JP" altLang="en-US" sz="2100" dirty="0">
                        <a:latin typeface="+mn-lt"/>
                        <a:ea typeface="ＭＳ ゴシック" panose="020B0609070205080204" pitchFamily="49" charset="-128"/>
                      </a:endParaRPr>
                    </a:p>
                  </a:txBody>
                  <a:tcPr marL="68580" marR="68580" marT="34290" marB="34290" anchor="ctr"/>
                </a:tc>
                <a:extLst>
                  <a:ext uri="{0D108BD9-81ED-4DB2-BD59-A6C34878D82A}">
                    <a16:rowId xmlns:a16="http://schemas.microsoft.com/office/drawing/2014/main" val="1567348332"/>
                  </a:ext>
                </a:extLst>
              </a:tr>
              <a:tr h="9120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100" dirty="0">
                          <a:latin typeface="ＭＳ ゴシック" panose="020B0609070205080204" pitchFamily="49" charset="-128"/>
                          <a:ea typeface="ＭＳ ゴシック" panose="020B0609070205080204" pitchFamily="49" charset="-128"/>
                        </a:rPr>
                        <a:t>割合</a:t>
                      </a:r>
                    </a:p>
                  </a:txBody>
                  <a:tcPr marL="68580" marR="68580" marT="34290" marB="34290" anchor="ctr"/>
                </a:tc>
                <a:tc>
                  <a:txBody>
                    <a:bodyPr/>
                    <a:lstStyle/>
                    <a:p>
                      <a:pPr algn="r"/>
                      <a:r>
                        <a:rPr kumimoji="1" lang="en-US" altLang="ja-JP" sz="2100" b="1" dirty="0">
                          <a:solidFill>
                            <a:srgbClr val="FF0000"/>
                          </a:solidFill>
                          <a:latin typeface="+mn-lt"/>
                          <a:ea typeface="ＭＳ ゴシック" panose="020B0609070205080204" pitchFamily="49" charset="-128"/>
                        </a:rPr>
                        <a:t>79.4</a:t>
                      </a:r>
                      <a:r>
                        <a:rPr kumimoji="1" lang="en-US" altLang="ja-JP" sz="2100" dirty="0">
                          <a:latin typeface="+mn-lt"/>
                          <a:ea typeface="ＭＳ ゴシック" panose="020B0609070205080204" pitchFamily="49" charset="-128"/>
                        </a:rPr>
                        <a:t>%</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b="1" dirty="0">
                          <a:solidFill>
                            <a:srgbClr val="FF0000"/>
                          </a:solidFill>
                          <a:latin typeface="+mn-lt"/>
                          <a:ea typeface="ＭＳ ゴシック" panose="020B0609070205080204" pitchFamily="49" charset="-128"/>
                        </a:rPr>
                        <a:t>88.1</a:t>
                      </a:r>
                      <a:r>
                        <a:rPr kumimoji="1" lang="en-US" altLang="ja-JP" sz="2100" dirty="0">
                          <a:latin typeface="+mn-lt"/>
                          <a:ea typeface="ＭＳ ゴシック" panose="020B0609070205080204" pitchFamily="49" charset="-128"/>
                        </a:rPr>
                        <a:t>%</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23.3%</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3.8%</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19.0%</a:t>
                      </a:r>
                      <a:endParaRPr kumimoji="1" lang="ja-JP" altLang="en-US" sz="2100" dirty="0">
                        <a:latin typeface="+mn-lt"/>
                        <a:ea typeface="ＭＳ ゴシック" panose="020B0609070205080204" pitchFamily="49" charset="-128"/>
                      </a:endParaRPr>
                    </a:p>
                  </a:txBody>
                  <a:tcPr marL="68580" marR="68580" marT="34290" marB="34290" anchor="ctr"/>
                </a:tc>
                <a:tc>
                  <a:txBody>
                    <a:bodyPr/>
                    <a:lstStyle/>
                    <a:p>
                      <a:pPr algn="r"/>
                      <a:r>
                        <a:rPr kumimoji="1" lang="en-US" altLang="ja-JP" sz="2100" dirty="0">
                          <a:latin typeface="+mn-lt"/>
                          <a:ea typeface="ＭＳ ゴシック" panose="020B0609070205080204" pitchFamily="49" charset="-128"/>
                        </a:rPr>
                        <a:t>3.3%</a:t>
                      </a:r>
                      <a:endParaRPr kumimoji="1" lang="ja-JP" altLang="en-US" sz="2100" dirty="0">
                        <a:latin typeface="+mn-lt"/>
                        <a:ea typeface="ＭＳ ゴシック" panose="020B0609070205080204" pitchFamily="49" charset="-128"/>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7745978" y="5824611"/>
            <a:ext cx="890946" cy="369332"/>
          </a:xfrm>
          <a:prstGeom prst="rect">
            <a:avLst/>
          </a:prstGeom>
          <a:noFill/>
        </p:spPr>
        <p:txBody>
          <a:bodyPr wrap="square" rtlCol="0">
            <a:spAutoFit/>
          </a:bodyPr>
          <a:lstStyle/>
          <a:p>
            <a:r>
              <a:rPr lang="en-US" altLang="ja-JP" dirty="0"/>
              <a:t>N=369</a:t>
            </a:r>
          </a:p>
        </p:txBody>
      </p:sp>
      <p:sp>
        <p:nvSpPr>
          <p:cNvPr id="2" name="日付プレースホルダー 1"/>
          <p:cNvSpPr>
            <a:spLocks noGrp="1"/>
          </p:cNvSpPr>
          <p:nvPr>
            <p:ph type="dt" sz="half" idx="10"/>
          </p:nvPr>
        </p:nvSpPr>
        <p:spPr/>
        <p:txBody>
          <a:bodyPr/>
          <a:lstStyle/>
          <a:p>
            <a:fld id="{D174A0D8-C7C4-4CBF-8909-512D85A71FA2}" type="datetime1">
              <a:rPr lang="ja-JP" altLang="en-US" smtClean="0"/>
              <a:t>2019/6/27</a:t>
            </a:fld>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2434410148"/>
      </p:ext>
    </p:extLst>
  </p:cSld>
  <p:clrMapOvr>
    <a:masterClrMapping/>
  </p:clrMapOvr>
  <p:transition spd="med">
    <p:push dir="u"/>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423578100"/>
              </p:ext>
            </p:extLst>
          </p:nvPr>
        </p:nvGraphicFramePr>
        <p:xfrm>
          <a:off x="-99526" y="224444"/>
          <a:ext cx="9143999" cy="6226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p:cNvGraphicFramePr/>
          <p:nvPr/>
        </p:nvGraphicFramePr>
        <p:xfrm>
          <a:off x="-99526" y="2851668"/>
          <a:ext cx="2394857" cy="27422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p:cNvGraphicFramePr/>
          <p:nvPr/>
        </p:nvGraphicFramePr>
        <p:xfrm>
          <a:off x="2295331" y="2858665"/>
          <a:ext cx="2323323" cy="27422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グラフ 4"/>
          <p:cNvGraphicFramePr/>
          <p:nvPr/>
        </p:nvGraphicFramePr>
        <p:xfrm>
          <a:off x="4681636" y="2851667"/>
          <a:ext cx="2302328" cy="2742294"/>
        </p:xfrm>
        <a:graphic>
          <a:graphicData uri="http://schemas.openxmlformats.org/drawingml/2006/chart">
            <c:chart xmlns:c="http://schemas.openxmlformats.org/drawingml/2006/chart" xmlns:r="http://schemas.openxmlformats.org/officeDocument/2006/relationships" r:id="rId5"/>
          </a:graphicData>
        </a:graphic>
      </p:graphicFrame>
      <p:sp>
        <p:nvSpPr>
          <p:cNvPr id="8" name="テキスト ボックス 7"/>
          <p:cNvSpPr txBox="1"/>
          <p:nvPr/>
        </p:nvSpPr>
        <p:spPr>
          <a:xfrm>
            <a:off x="7745978" y="5824611"/>
            <a:ext cx="890946" cy="369332"/>
          </a:xfrm>
          <a:prstGeom prst="rect">
            <a:avLst/>
          </a:prstGeom>
          <a:noFill/>
        </p:spPr>
        <p:txBody>
          <a:bodyPr wrap="square" rtlCol="0">
            <a:spAutoFit/>
          </a:bodyPr>
          <a:lstStyle/>
          <a:p>
            <a:r>
              <a:rPr lang="en-US" altLang="ja-JP" dirty="0"/>
              <a:t>N=369</a:t>
            </a:r>
          </a:p>
        </p:txBody>
      </p:sp>
      <p:sp>
        <p:nvSpPr>
          <p:cNvPr id="2" name="日付プレースホルダー 1"/>
          <p:cNvSpPr>
            <a:spLocks noGrp="1"/>
          </p:cNvSpPr>
          <p:nvPr>
            <p:ph type="dt" sz="half" idx="10"/>
          </p:nvPr>
        </p:nvSpPr>
        <p:spPr/>
        <p:txBody>
          <a:bodyPr/>
          <a:lstStyle/>
          <a:p>
            <a:fld id="{7CDA9E18-9C54-439B-9716-EF445F82B8D3}" type="datetime1">
              <a:rPr lang="ja-JP" altLang="en-US" smtClean="0"/>
              <a:t>2019/6/27</a:t>
            </a:fld>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4285977390"/>
      </p:ext>
    </p:extLst>
  </p:cSld>
  <p:clrMapOvr>
    <a:masterClrMapping/>
  </p:clrMapOvr>
  <p:transition spd="med">
    <p:push dir="u"/>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反応率計算式</a:t>
            </a:r>
          </a:p>
        </p:txBody>
      </p:sp>
      <p:sp>
        <p:nvSpPr>
          <p:cNvPr id="3" name="コンテンツ プレースホルダー 2"/>
          <p:cNvSpPr>
            <a:spLocks noGrp="1"/>
          </p:cNvSpPr>
          <p:nvPr>
            <p:ph idx="1"/>
          </p:nvPr>
        </p:nvSpPr>
        <p:spPr/>
        <p:txBody>
          <a:bodyPr/>
          <a:lstStyle/>
          <a:p>
            <a:endParaRPr kumimoji="1" lang="ja-JP" altLang="en-US" dirty="0"/>
          </a:p>
        </p:txBody>
      </p:sp>
      <p:sp>
        <p:nvSpPr>
          <p:cNvPr id="4" name="日付プレースホルダー 3"/>
          <p:cNvSpPr>
            <a:spLocks noGrp="1"/>
          </p:cNvSpPr>
          <p:nvPr>
            <p:ph type="dt" sz="half" idx="10"/>
          </p:nvPr>
        </p:nvSpPr>
        <p:spPr/>
        <p:txBody>
          <a:bodyPr/>
          <a:lstStyle/>
          <a:p>
            <a:fld id="{C3561B95-2556-4934-9E11-81A58ED469F2}" type="datetime1">
              <a:rPr lang="ja-JP" altLang="en-US" smtClean="0"/>
              <a:t>2019/6/27</a:t>
            </a:fld>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62</a:t>
            </a:fld>
            <a:endParaRPr lang="en-US" dirty="0"/>
          </a:p>
        </p:txBody>
      </p:sp>
      <p:sp>
        <p:nvSpPr>
          <p:cNvPr id="6" name="角丸四角形 5"/>
          <p:cNvSpPr/>
          <p:nvPr/>
        </p:nvSpPr>
        <p:spPr>
          <a:xfrm>
            <a:off x="674202" y="1497991"/>
            <a:ext cx="7543801" cy="8533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b="1" dirty="0"/>
              <a:t>プレ調査の周知人数　</a:t>
            </a:r>
            <a:r>
              <a:rPr kumimoji="1" lang="en-US" altLang="ja-JP" sz="3200" b="1" dirty="0"/>
              <a:t>5526</a:t>
            </a:r>
            <a:r>
              <a:rPr kumimoji="1" lang="ja-JP" altLang="en-US" sz="3200" b="1" dirty="0"/>
              <a:t>人</a:t>
            </a:r>
          </a:p>
        </p:txBody>
      </p:sp>
      <p:sp>
        <p:nvSpPr>
          <p:cNvPr id="7" name="角丸四角形 6"/>
          <p:cNvSpPr/>
          <p:nvPr/>
        </p:nvSpPr>
        <p:spPr>
          <a:xfrm>
            <a:off x="1510225" y="4061733"/>
            <a:ext cx="4716405" cy="19429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b="1" dirty="0"/>
              <a:t>プレ調査の反応率</a:t>
            </a:r>
            <a:endParaRPr kumimoji="1" lang="en-US" altLang="ja-JP" sz="3200" b="1" dirty="0"/>
          </a:p>
          <a:p>
            <a:pPr algn="ctr"/>
            <a:endParaRPr kumimoji="1" lang="en-US" altLang="ja-JP" sz="1400" b="1" dirty="0"/>
          </a:p>
          <a:p>
            <a:pPr algn="ctr"/>
            <a:r>
              <a:rPr kumimoji="1" lang="en-US" altLang="ja-JP" sz="3200" b="1" dirty="0"/>
              <a:t>427/5526</a:t>
            </a:r>
            <a:r>
              <a:rPr kumimoji="1" lang="ja-JP" altLang="en-US" sz="3200" b="1" dirty="0"/>
              <a:t> ≒ </a:t>
            </a:r>
            <a:r>
              <a:rPr kumimoji="1" lang="en-US" altLang="ja-JP" sz="3600" b="1" dirty="0">
                <a:solidFill>
                  <a:srgbClr val="FF0000"/>
                </a:solidFill>
              </a:rPr>
              <a:t>7.7</a:t>
            </a:r>
            <a:r>
              <a:rPr kumimoji="1" lang="ja-JP" altLang="en-US" sz="3600" b="1" dirty="0">
                <a:solidFill>
                  <a:srgbClr val="FF0000"/>
                </a:solidFill>
              </a:rPr>
              <a:t>％</a:t>
            </a:r>
            <a:endParaRPr kumimoji="1" lang="ja-JP" altLang="en-US" sz="3200" b="1" dirty="0">
              <a:solidFill>
                <a:srgbClr val="FF0000"/>
              </a:solidFill>
            </a:endParaRPr>
          </a:p>
        </p:txBody>
      </p:sp>
      <p:sp>
        <p:nvSpPr>
          <p:cNvPr id="8" name="角丸四角形 7"/>
          <p:cNvSpPr/>
          <p:nvPr/>
        </p:nvSpPr>
        <p:spPr>
          <a:xfrm>
            <a:off x="674201" y="2701922"/>
            <a:ext cx="7543801" cy="8533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b="1" dirty="0"/>
              <a:t>プレ調査の回答人数　</a:t>
            </a:r>
            <a:r>
              <a:rPr kumimoji="1" lang="en-US" altLang="ja-JP" sz="3200" b="1" dirty="0"/>
              <a:t>427</a:t>
            </a:r>
            <a:r>
              <a:rPr kumimoji="1" lang="ja-JP" altLang="en-US" sz="3200" b="1" dirty="0"/>
              <a:t>件</a:t>
            </a:r>
          </a:p>
        </p:txBody>
      </p:sp>
      <p:sp>
        <p:nvSpPr>
          <p:cNvPr id="9" name="右矢印 8"/>
          <p:cNvSpPr/>
          <p:nvPr/>
        </p:nvSpPr>
        <p:spPr>
          <a:xfrm>
            <a:off x="674201" y="4613191"/>
            <a:ext cx="663672" cy="84002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6612498" y="4200695"/>
            <a:ext cx="2412285" cy="1441152"/>
          </a:xfrm>
          <a:prstGeom prst="wedgeRectCallout">
            <a:avLst>
              <a:gd name="adj1" fmla="val -85152"/>
              <a:gd name="adj2" fmla="val 32613"/>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→本調査の</a:t>
            </a:r>
            <a:endParaRPr kumimoji="1" lang="en-US" altLang="ja-JP" sz="2800" dirty="0">
              <a:solidFill>
                <a:schemeClr val="tx1"/>
              </a:solidFill>
            </a:endParaRPr>
          </a:p>
          <a:p>
            <a:pPr algn="ctr"/>
            <a:r>
              <a:rPr kumimoji="1" lang="ja-JP" altLang="en-US" sz="2800" dirty="0">
                <a:solidFill>
                  <a:schemeClr val="tx1"/>
                </a:solidFill>
              </a:rPr>
              <a:t>反応率</a:t>
            </a:r>
            <a:r>
              <a:rPr kumimoji="1" lang="en-US" altLang="ja-JP" sz="2800" dirty="0">
                <a:solidFill>
                  <a:schemeClr val="tx1"/>
                </a:solidFill>
              </a:rPr>
              <a:t>5%</a:t>
            </a:r>
          </a:p>
          <a:p>
            <a:pPr algn="ctr"/>
            <a:r>
              <a:rPr kumimoji="1" lang="ja-JP" altLang="en-US" sz="2800" dirty="0">
                <a:solidFill>
                  <a:schemeClr val="tx1"/>
                </a:solidFill>
              </a:rPr>
              <a:t>と仮定</a:t>
            </a:r>
            <a:endParaRPr kumimoji="1" lang="en-US" altLang="ja-JP" sz="2800" dirty="0">
              <a:solidFill>
                <a:schemeClr val="tx1"/>
              </a:solidFill>
            </a:endParaRPr>
          </a:p>
        </p:txBody>
      </p:sp>
    </p:spTree>
    <p:extLst>
      <p:ext uri="{BB962C8B-B14F-4D97-AF65-F5344CB8AC3E}">
        <p14:creationId xmlns:p14="http://schemas.microsoft.com/office/powerpoint/2010/main" val="182862492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報告率試算</a:t>
            </a:r>
          </a:p>
        </p:txBody>
      </p:sp>
      <p:sp>
        <p:nvSpPr>
          <p:cNvPr id="3" name="コンテンツ プレースホルダー 2"/>
          <p:cNvSpPr>
            <a:spLocks noGrp="1"/>
          </p:cNvSpPr>
          <p:nvPr>
            <p:ph idx="1"/>
          </p:nvPr>
        </p:nvSpPr>
        <p:spPr/>
        <p:txBody>
          <a:bodyPr/>
          <a:lstStyle/>
          <a:p>
            <a:endParaRPr kumimoji="1" lang="ja-JP" altLang="en-US" dirty="0"/>
          </a:p>
        </p:txBody>
      </p:sp>
      <p:sp>
        <p:nvSpPr>
          <p:cNvPr id="4" name="日付プレースホルダー 3"/>
          <p:cNvSpPr>
            <a:spLocks noGrp="1"/>
          </p:cNvSpPr>
          <p:nvPr>
            <p:ph type="dt" sz="half" idx="10"/>
          </p:nvPr>
        </p:nvSpPr>
        <p:spPr/>
        <p:txBody>
          <a:bodyPr/>
          <a:lstStyle/>
          <a:p>
            <a:fld id="{C3561B95-2556-4934-9E11-81A58ED469F2}" type="datetime1">
              <a:rPr lang="ja-JP" altLang="en-US" smtClean="0"/>
              <a:t>2019/6/27</a:t>
            </a:fld>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63</a:t>
            </a:fld>
            <a:endParaRPr lang="en-US" dirty="0"/>
          </a:p>
        </p:txBody>
      </p:sp>
      <p:sp>
        <p:nvSpPr>
          <p:cNvPr id="6" name="角丸四角形 5"/>
          <p:cNvSpPr/>
          <p:nvPr/>
        </p:nvSpPr>
        <p:spPr>
          <a:xfrm>
            <a:off x="3095434" y="1497991"/>
            <a:ext cx="5172806" cy="8533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b="1" dirty="0"/>
              <a:t>参加登録者　</a:t>
            </a:r>
            <a:r>
              <a:rPr kumimoji="1" lang="en-US" altLang="ja-JP" sz="3200" b="1" dirty="0"/>
              <a:t>1160</a:t>
            </a:r>
            <a:r>
              <a:rPr kumimoji="1" lang="ja-JP" altLang="en-US" sz="3200" b="1" dirty="0"/>
              <a:t>人</a:t>
            </a:r>
          </a:p>
        </p:txBody>
      </p:sp>
      <p:sp>
        <p:nvSpPr>
          <p:cNvPr id="7" name="角丸四角形 6"/>
          <p:cNvSpPr/>
          <p:nvPr/>
        </p:nvSpPr>
        <p:spPr>
          <a:xfrm>
            <a:off x="3095433" y="2939143"/>
            <a:ext cx="5172806" cy="8533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b="1" dirty="0"/>
              <a:t>投稿経験者　</a:t>
            </a:r>
            <a:r>
              <a:rPr kumimoji="1" lang="en-US" altLang="ja-JP" sz="3200" b="1" dirty="0"/>
              <a:t>168</a:t>
            </a:r>
            <a:r>
              <a:rPr kumimoji="1" lang="ja-JP" altLang="en-US" sz="3200" b="1" dirty="0"/>
              <a:t>人</a:t>
            </a:r>
          </a:p>
        </p:txBody>
      </p:sp>
      <p:sp>
        <p:nvSpPr>
          <p:cNvPr id="8" name="角丸四角形 7"/>
          <p:cNvSpPr/>
          <p:nvPr/>
        </p:nvSpPr>
        <p:spPr>
          <a:xfrm>
            <a:off x="1532585" y="4380295"/>
            <a:ext cx="4314421" cy="1405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b="1" dirty="0">
                <a:solidFill>
                  <a:schemeClr val="tx1"/>
                </a:solidFill>
              </a:rPr>
              <a:t>報告率</a:t>
            </a:r>
            <a:endParaRPr kumimoji="1" lang="en-US" altLang="ja-JP" sz="3200" b="1" dirty="0">
              <a:solidFill>
                <a:schemeClr val="tx1"/>
              </a:solidFill>
            </a:endParaRPr>
          </a:p>
          <a:p>
            <a:pPr algn="ctr"/>
            <a:r>
              <a:rPr kumimoji="1" lang="en-US" altLang="ja-JP" sz="3200" b="1" dirty="0">
                <a:solidFill>
                  <a:schemeClr val="tx1"/>
                </a:solidFill>
              </a:rPr>
              <a:t>168/1160</a:t>
            </a:r>
            <a:r>
              <a:rPr kumimoji="1" lang="ja-JP" altLang="en-US" sz="3200" b="1" dirty="0">
                <a:solidFill>
                  <a:schemeClr val="tx1"/>
                </a:solidFill>
              </a:rPr>
              <a:t> ≒</a:t>
            </a:r>
            <a:r>
              <a:rPr kumimoji="1" lang="ja-JP" altLang="en-US" sz="3200" b="1" dirty="0">
                <a:solidFill>
                  <a:srgbClr val="FF0000"/>
                </a:solidFill>
              </a:rPr>
              <a:t> </a:t>
            </a:r>
            <a:r>
              <a:rPr kumimoji="1" lang="en-US" altLang="ja-JP" sz="3200" dirty="0">
                <a:solidFill>
                  <a:srgbClr val="FF0000"/>
                </a:solidFill>
              </a:rPr>
              <a:t>14%</a:t>
            </a:r>
            <a:endParaRPr kumimoji="1" lang="ja-JP" altLang="en-US" sz="3200" dirty="0">
              <a:solidFill>
                <a:srgbClr val="FF0000"/>
              </a:solidFill>
            </a:endParaRPr>
          </a:p>
        </p:txBody>
      </p:sp>
      <p:sp>
        <p:nvSpPr>
          <p:cNvPr id="9" name="四角形吹き出し 8"/>
          <p:cNvSpPr/>
          <p:nvPr/>
        </p:nvSpPr>
        <p:spPr>
          <a:xfrm>
            <a:off x="6342041" y="4405550"/>
            <a:ext cx="2412285" cy="1441152"/>
          </a:xfrm>
          <a:prstGeom prst="wedgeRectCallout">
            <a:avLst>
              <a:gd name="adj1" fmla="val -84618"/>
              <a:gd name="adj2" fmla="val 15634"/>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→本調査の</a:t>
            </a:r>
            <a:endParaRPr kumimoji="1" lang="en-US" altLang="ja-JP" sz="2800" dirty="0">
              <a:solidFill>
                <a:schemeClr val="tx1"/>
              </a:solidFill>
            </a:endParaRPr>
          </a:p>
          <a:p>
            <a:pPr algn="ctr"/>
            <a:r>
              <a:rPr kumimoji="1" lang="ja-JP" altLang="en-US" sz="2800" dirty="0">
                <a:solidFill>
                  <a:schemeClr val="tx1"/>
                </a:solidFill>
              </a:rPr>
              <a:t>報告率</a:t>
            </a:r>
            <a:r>
              <a:rPr kumimoji="1" lang="en-US" altLang="ja-JP" sz="2800" dirty="0">
                <a:solidFill>
                  <a:schemeClr val="tx1"/>
                </a:solidFill>
              </a:rPr>
              <a:t>10%</a:t>
            </a:r>
          </a:p>
          <a:p>
            <a:pPr algn="ctr"/>
            <a:r>
              <a:rPr kumimoji="1" lang="ja-JP" altLang="en-US" sz="2800" dirty="0">
                <a:solidFill>
                  <a:schemeClr val="tx1"/>
                </a:solidFill>
              </a:rPr>
              <a:t>と仮定</a:t>
            </a:r>
            <a:endParaRPr kumimoji="1" lang="en-US" altLang="ja-JP" sz="2800" dirty="0">
              <a:solidFill>
                <a:schemeClr val="tx1"/>
              </a:solidFill>
            </a:endParaRPr>
          </a:p>
        </p:txBody>
      </p:sp>
      <p:sp>
        <p:nvSpPr>
          <p:cNvPr id="10" name="右矢印 9"/>
          <p:cNvSpPr/>
          <p:nvPr/>
        </p:nvSpPr>
        <p:spPr>
          <a:xfrm>
            <a:off x="412124" y="4613191"/>
            <a:ext cx="925749" cy="84002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0" y="2194445"/>
            <a:ext cx="3408395" cy="84712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t>ちばレポでは</a:t>
            </a:r>
          </a:p>
        </p:txBody>
      </p:sp>
    </p:spTree>
    <p:extLst>
      <p:ext uri="{BB962C8B-B14F-4D97-AF65-F5344CB8AC3E}">
        <p14:creationId xmlns:p14="http://schemas.microsoft.com/office/powerpoint/2010/main" val="68491971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破損数試算</a:t>
            </a:r>
          </a:p>
        </p:txBody>
      </p:sp>
      <p:sp>
        <p:nvSpPr>
          <p:cNvPr id="3" name="コンテンツ プレースホルダー 2"/>
          <p:cNvSpPr>
            <a:spLocks noGrp="1"/>
          </p:cNvSpPr>
          <p:nvPr>
            <p:ph idx="1"/>
          </p:nvPr>
        </p:nvSpPr>
        <p:spPr/>
        <p:txBody>
          <a:bodyPr/>
          <a:lstStyle/>
          <a:p>
            <a:endParaRPr kumimoji="1" lang="ja-JP" altLang="en-US" dirty="0"/>
          </a:p>
        </p:txBody>
      </p:sp>
      <p:sp>
        <p:nvSpPr>
          <p:cNvPr id="4" name="日付プレースホルダー 3"/>
          <p:cNvSpPr>
            <a:spLocks noGrp="1"/>
          </p:cNvSpPr>
          <p:nvPr>
            <p:ph type="dt" sz="half" idx="10"/>
          </p:nvPr>
        </p:nvSpPr>
        <p:spPr/>
        <p:txBody>
          <a:bodyPr/>
          <a:lstStyle/>
          <a:p>
            <a:fld id="{C3561B95-2556-4934-9E11-81A58ED469F2}" type="datetime1">
              <a:rPr lang="ja-JP" altLang="en-US" smtClean="0"/>
              <a:t>2019/6/27</a:t>
            </a:fld>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64</a:t>
            </a:fld>
            <a:endParaRPr lang="en-US" dirty="0"/>
          </a:p>
        </p:txBody>
      </p:sp>
      <p:sp>
        <p:nvSpPr>
          <p:cNvPr id="6" name="角丸四角形 5"/>
          <p:cNvSpPr/>
          <p:nvPr/>
        </p:nvSpPr>
        <p:spPr>
          <a:xfrm>
            <a:off x="858400" y="1944477"/>
            <a:ext cx="3288198" cy="1123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市役所による修繕数</a:t>
            </a:r>
          </a:p>
        </p:txBody>
      </p:sp>
      <p:sp>
        <p:nvSpPr>
          <p:cNvPr id="7" name="角丸四角形 6"/>
          <p:cNvSpPr/>
          <p:nvPr/>
        </p:nvSpPr>
        <p:spPr>
          <a:xfrm>
            <a:off x="4745606" y="1944477"/>
            <a:ext cx="3288198" cy="1123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都市整備株式会社</a:t>
            </a:r>
            <a:endParaRPr kumimoji="1" lang="en-US" altLang="ja-JP" sz="2400" dirty="0"/>
          </a:p>
          <a:p>
            <a:pPr algn="ctr"/>
            <a:r>
              <a:rPr kumimoji="1" lang="ja-JP" altLang="en-US" sz="2400" dirty="0"/>
              <a:t>による修繕数</a:t>
            </a:r>
          </a:p>
        </p:txBody>
      </p:sp>
      <p:sp>
        <p:nvSpPr>
          <p:cNvPr id="8" name="角丸四角形 7"/>
          <p:cNvSpPr/>
          <p:nvPr/>
        </p:nvSpPr>
        <p:spPr>
          <a:xfrm>
            <a:off x="822960" y="5111931"/>
            <a:ext cx="7843306" cy="9972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2800" dirty="0">
                <a:solidFill>
                  <a:srgbClr val="FF0000"/>
                </a:solidFill>
              </a:rPr>
              <a:t>3</a:t>
            </a:r>
            <a:r>
              <a:rPr kumimoji="1" lang="ja-JP" altLang="en-US" sz="2800" dirty="0">
                <a:solidFill>
                  <a:srgbClr val="FF0000"/>
                </a:solidFill>
              </a:rPr>
              <a:t>週間当たり　約</a:t>
            </a:r>
            <a:r>
              <a:rPr kumimoji="1" lang="en-US" altLang="ja-JP" sz="2800" dirty="0">
                <a:solidFill>
                  <a:srgbClr val="FF0000"/>
                </a:solidFill>
              </a:rPr>
              <a:t>9.6</a:t>
            </a:r>
            <a:r>
              <a:rPr kumimoji="1" lang="ja-JP" altLang="en-US" sz="2800" dirty="0">
                <a:solidFill>
                  <a:srgbClr val="FF0000"/>
                </a:solidFill>
              </a:rPr>
              <a:t>件</a:t>
            </a:r>
          </a:p>
        </p:txBody>
      </p:sp>
      <p:sp>
        <p:nvSpPr>
          <p:cNvPr id="9" name="下矢印 8"/>
          <p:cNvSpPr/>
          <p:nvPr/>
        </p:nvSpPr>
        <p:spPr>
          <a:xfrm>
            <a:off x="4001964" y="3204986"/>
            <a:ext cx="888274" cy="1763196"/>
          </a:xfrm>
          <a:prstGeom prst="downArrow">
            <a:avLst>
              <a:gd name="adj1" fmla="val 44118"/>
              <a:gd name="adj2" fmla="val 764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2774056" y="1254093"/>
            <a:ext cx="3344091" cy="68797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solidFill>
                  <a:srgbClr val="002060"/>
                </a:solidFill>
              </a:rPr>
              <a:t>入手したデータ</a:t>
            </a:r>
          </a:p>
        </p:txBody>
      </p:sp>
      <p:sp>
        <p:nvSpPr>
          <p:cNvPr id="11" name="正方形/長方形 10"/>
          <p:cNvSpPr/>
          <p:nvPr/>
        </p:nvSpPr>
        <p:spPr>
          <a:xfrm>
            <a:off x="5077097" y="3541267"/>
            <a:ext cx="3332266" cy="1097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t>大学周辺地域</a:t>
            </a:r>
            <a:endParaRPr kumimoji="1" lang="en-US" altLang="ja-JP" sz="2000" dirty="0"/>
          </a:p>
          <a:p>
            <a:pPr algn="ctr"/>
            <a:r>
              <a:rPr kumimoji="1" lang="ja-JP" altLang="en-US" sz="2000" dirty="0"/>
              <a:t>（天久保、春日、桜、</a:t>
            </a:r>
            <a:endParaRPr kumimoji="1" lang="en-US" altLang="ja-JP" sz="2000" dirty="0"/>
          </a:p>
          <a:p>
            <a:pPr algn="ctr"/>
            <a:r>
              <a:rPr kumimoji="1" lang="ja-JP" altLang="en-US" sz="2000" dirty="0"/>
              <a:t>吾妻、研究学園、天王台）</a:t>
            </a:r>
          </a:p>
        </p:txBody>
      </p:sp>
    </p:spTree>
    <p:extLst>
      <p:ext uri="{BB962C8B-B14F-4D97-AF65-F5344CB8AC3E}">
        <p14:creationId xmlns:p14="http://schemas.microsoft.com/office/powerpoint/2010/main" val="2023145511"/>
      </p:ext>
    </p:extLst>
  </p:cSld>
  <p:clrMapOvr>
    <a:masterClrMapping/>
  </p:clrMapOvr>
  <p:transition spd="med">
    <p:push dir="u"/>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ちばレポ</a:t>
            </a:r>
          </a:p>
        </p:txBody>
      </p:sp>
      <p:pic>
        <p:nvPicPr>
          <p:cNvPr id="6" name="コンテンツ プレースホルダー 5"/>
          <p:cNvPicPr>
            <a:picLocks noGrp="1" noChangeAspect="1"/>
          </p:cNvPicPr>
          <p:nvPr>
            <p:ph idx="1"/>
          </p:nvPr>
        </p:nvPicPr>
        <p:blipFill>
          <a:blip r:embed="rId2"/>
          <a:stretch>
            <a:fillRect/>
          </a:stretch>
        </p:blipFill>
        <p:spPr>
          <a:xfrm>
            <a:off x="1387525" y="1581014"/>
            <a:ext cx="1289639" cy="1289639"/>
          </a:xfrm>
          <a:prstGeom prst="rect">
            <a:avLst/>
          </a:prstGeom>
        </p:spPr>
      </p:pic>
      <p:sp>
        <p:nvSpPr>
          <p:cNvPr id="4" name="日付プレースホルダー 3"/>
          <p:cNvSpPr>
            <a:spLocks noGrp="1"/>
          </p:cNvSpPr>
          <p:nvPr>
            <p:ph type="dt" sz="half" idx="10"/>
          </p:nvPr>
        </p:nvSpPr>
        <p:spPr/>
        <p:txBody>
          <a:bodyPr/>
          <a:lstStyle/>
          <a:p>
            <a:fld id="{C3561B95-2556-4934-9E11-81A58ED469F2}" type="datetime1">
              <a:rPr lang="ja-JP" altLang="en-US" smtClean="0"/>
              <a:t>2019/6/27</a:t>
            </a:fld>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65</a:t>
            </a:fld>
            <a:endParaRPr lang="en-US" dirty="0"/>
          </a:p>
        </p:txBody>
      </p:sp>
      <p:sp>
        <p:nvSpPr>
          <p:cNvPr id="7" name="テキスト ボックス 6"/>
          <p:cNvSpPr txBox="1"/>
          <p:nvPr/>
        </p:nvSpPr>
        <p:spPr>
          <a:xfrm>
            <a:off x="854702" y="3110547"/>
            <a:ext cx="7062651" cy="2739211"/>
          </a:xfrm>
          <a:prstGeom prst="rect">
            <a:avLst/>
          </a:prstGeom>
          <a:noFill/>
        </p:spPr>
        <p:txBody>
          <a:bodyPr wrap="square" rtlCol="0">
            <a:spAutoFit/>
          </a:bodyPr>
          <a:lstStyle/>
          <a:p>
            <a:r>
              <a:rPr lang="ja-JP" altLang="en-US" dirty="0"/>
              <a:t>「ちばレポ（ちば市民協働レポート）」とは、</a:t>
            </a:r>
            <a:br>
              <a:rPr lang="ja-JP" altLang="en-US" dirty="0"/>
            </a:br>
            <a:r>
              <a:rPr lang="ja-JP" altLang="en-US" dirty="0"/>
              <a:t>千葉市内で起きている様々な課題（たとえば道路が傷んでいる、公園の遊具が壊れているといった、地域での困った課題これらを「ちばレポ」では「地域での課題」といいます。）を、 </a:t>
            </a:r>
            <a:r>
              <a:rPr lang="en-US" altLang="ja-JP" dirty="0"/>
              <a:t>ICT</a:t>
            </a:r>
            <a:r>
              <a:rPr lang="ja-JP" altLang="en-US" dirty="0"/>
              <a:t>（情報通信技術）を使って、市民がレポートすることで、市民と市役所（行政）、市民と市民の間で、それらの課題を共有し、合理的、効率的に解決することを目指す仕組みです。</a:t>
            </a:r>
            <a:endParaRPr lang="en-US" altLang="ja-JP" dirty="0"/>
          </a:p>
          <a:p>
            <a:endParaRPr lang="en-US" altLang="ja-JP" dirty="0"/>
          </a:p>
          <a:p>
            <a:r>
              <a:rPr lang="ja-JP" altLang="en-US" sz="1400" dirty="0">
                <a:hlinkClick r:id="rId3"/>
              </a:rPr>
              <a:t>引用：ちば市民協働レポートホームページ</a:t>
            </a:r>
            <a:endParaRPr lang="en-US" altLang="ja-JP" sz="1400" dirty="0">
              <a:hlinkClick r:id="rId3"/>
            </a:endParaRPr>
          </a:p>
          <a:p>
            <a:r>
              <a:rPr lang="en-US" altLang="ja-JP" sz="1400" dirty="0">
                <a:hlinkClick r:id="rId3"/>
              </a:rPr>
              <a:t>https://chibarepo.secure.force.com/</a:t>
            </a:r>
            <a:endParaRPr kumimoji="1" lang="ja-JP" altLang="en-US" sz="1400" dirty="0"/>
          </a:p>
        </p:txBody>
      </p:sp>
    </p:spTree>
    <p:extLst>
      <p:ext uri="{BB962C8B-B14F-4D97-AF65-F5344CB8AC3E}">
        <p14:creationId xmlns:p14="http://schemas.microsoft.com/office/powerpoint/2010/main" val="3857765491"/>
      </p:ext>
    </p:extLst>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7" y="1105989"/>
            <a:ext cx="9184477" cy="5053179"/>
          </a:xfrm>
          <a:prstGeom prst="rect">
            <a:avLst/>
          </a:prstGeom>
        </p:spPr>
      </p:pic>
      <p:sp>
        <p:nvSpPr>
          <p:cNvPr id="3" name="円形吹き出し 2"/>
          <p:cNvSpPr/>
          <p:nvPr/>
        </p:nvSpPr>
        <p:spPr>
          <a:xfrm>
            <a:off x="1047809" y="670560"/>
            <a:ext cx="3796938" cy="2048888"/>
          </a:xfrm>
          <a:prstGeom prst="wedgeEllipseCallout">
            <a:avLst>
              <a:gd name="adj1" fmla="val 69456"/>
              <a:gd name="adj2" fmla="val 438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破損修繕は</a:t>
            </a:r>
            <a:endParaRPr kumimoji="1" lang="en-US" altLang="ja-JP" sz="2400" b="1" dirty="0">
              <a:solidFill>
                <a:srgbClr val="FF0000"/>
              </a:solidFill>
            </a:endParaRPr>
          </a:p>
          <a:p>
            <a:pPr algn="ctr"/>
            <a:r>
              <a:rPr kumimoji="1" lang="ja-JP" altLang="en-US" sz="2400" b="1" dirty="0">
                <a:solidFill>
                  <a:srgbClr val="FF0000"/>
                </a:solidFill>
              </a:rPr>
              <a:t>間に合っていない</a:t>
            </a:r>
            <a:r>
              <a:rPr kumimoji="1" lang="ja-JP" altLang="en-US" sz="2400" b="1" dirty="0">
                <a:solidFill>
                  <a:schemeClr val="tx1"/>
                </a:solidFill>
              </a:rPr>
              <a:t>のが現状です。</a:t>
            </a:r>
          </a:p>
        </p:txBody>
      </p:sp>
      <p:sp>
        <p:nvSpPr>
          <p:cNvPr id="4" name="正方形/長方形 3"/>
          <p:cNvSpPr/>
          <p:nvPr/>
        </p:nvSpPr>
        <p:spPr>
          <a:xfrm>
            <a:off x="4405147" y="5465019"/>
            <a:ext cx="4339650" cy="369332"/>
          </a:xfrm>
          <a:prstGeom prst="rect">
            <a:avLst/>
          </a:prstGeom>
        </p:spPr>
        <p:txBody>
          <a:bodyPr wrap="none">
            <a:spAutoFit/>
          </a:bodyPr>
          <a:lstStyle/>
          <a:p>
            <a:pPr algn="ctr"/>
            <a:r>
              <a:rPr kumimoji="1" lang="ja-JP" altLang="en-US" b="1" i="1" dirty="0"/>
              <a:t>（道路管理課の方とのヒアリングより）</a:t>
            </a:r>
            <a:endParaRPr kumimoji="1" lang="en-US" altLang="ja-JP" b="1" i="1" dirty="0"/>
          </a:p>
        </p:txBody>
      </p:sp>
      <p:sp>
        <p:nvSpPr>
          <p:cNvPr id="5" name="タイトル 1"/>
          <p:cNvSpPr txBox="1">
            <a:spLocks/>
          </p:cNvSpPr>
          <p:nvPr/>
        </p:nvSpPr>
        <p:spPr>
          <a:xfrm>
            <a:off x="-40477" y="205732"/>
            <a:ext cx="7543800" cy="1054516"/>
          </a:xfrm>
          <a:prstGeom prst="rect">
            <a:avLst/>
          </a:prstGeom>
        </p:spPr>
        <p:txBody>
          <a:bodyPr/>
          <a:lstStyle>
            <a:lvl1pPr marL="0" marR="0" indent="0" algn="l" defTabSz="914400" rtl="0" eaLnBrk="1" fontAlgn="auto" latinLnBrk="0" hangingPunct="1">
              <a:lnSpc>
                <a:spcPct val="85000"/>
              </a:lnSpc>
              <a:spcBef>
                <a:spcPts val="0"/>
              </a:spcBef>
              <a:spcAft>
                <a:spcPts val="0"/>
              </a:spcAft>
              <a:buClrTx/>
              <a:buSzTx/>
              <a:buFontTx/>
              <a:buNone/>
              <a:tabLst/>
              <a:defRPr kumimoji="1" sz="4800" b="1"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r>
              <a:rPr lang="ja-JP" altLang="en-US"/>
              <a:t>問題意識</a:t>
            </a:r>
            <a:endParaRPr lang="ja-JP" altLang="en-US" dirty="0"/>
          </a:p>
        </p:txBody>
      </p:sp>
      <p:sp>
        <p:nvSpPr>
          <p:cNvPr id="6" name="日付プレースホルダー 5"/>
          <p:cNvSpPr>
            <a:spLocks noGrp="1"/>
          </p:cNvSpPr>
          <p:nvPr>
            <p:ph type="dt" sz="half" idx="10"/>
          </p:nvPr>
        </p:nvSpPr>
        <p:spPr/>
        <p:txBody>
          <a:bodyPr/>
          <a:lstStyle/>
          <a:p>
            <a:fld id="{65342D58-FCFC-4754-8D4F-EF00D118AA9F}" type="datetime1">
              <a:rPr lang="ja-JP" altLang="en-US" smtClean="0"/>
              <a:t>2019/6/27</a:t>
            </a:fld>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783060981"/>
      </p:ext>
    </p:extLst>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759" y="5429228"/>
            <a:ext cx="1097280" cy="1463040"/>
          </a:xfrm>
          <a:prstGeom prst="rect">
            <a:avLst/>
          </a:prstGeom>
        </p:spPr>
      </p:pic>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772" y="5096932"/>
            <a:ext cx="1359408" cy="240792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840" y="2847942"/>
            <a:ext cx="1920240" cy="1444752"/>
          </a:xfrm>
          <a:prstGeom prst="rect">
            <a:avLst/>
          </a:prstGeom>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3231" y="18020"/>
            <a:ext cx="1920240" cy="1438656"/>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413" y="1446898"/>
            <a:ext cx="1920240" cy="1438656"/>
          </a:xfrm>
          <a:prstGeom prst="rect">
            <a:avLst/>
          </a:prstGeom>
        </p:spPr>
      </p:pic>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6696" y="11456"/>
            <a:ext cx="1926336" cy="1444752"/>
          </a:xfrm>
          <a:prstGeom prst="rect">
            <a:avLst/>
          </a:prstGeom>
        </p:spPr>
      </p:pic>
      <p:pic>
        <p:nvPicPr>
          <p:cNvPr id="6" name="図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5183" y="1428909"/>
            <a:ext cx="1908048" cy="1432560"/>
          </a:xfrm>
          <a:prstGeom prst="rect">
            <a:avLst/>
          </a:prstGeom>
        </p:spPr>
      </p:pic>
      <p:pic>
        <p:nvPicPr>
          <p:cNvPr id="7" name="図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1869" y="1446898"/>
            <a:ext cx="1920240" cy="1438656"/>
          </a:xfrm>
          <a:prstGeom prst="rect">
            <a:avLst/>
          </a:prstGeom>
        </p:spPr>
      </p:pic>
      <p:pic>
        <p:nvPicPr>
          <p:cNvPr id="8" name="図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31" y="3924860"/>
            <a:ext cx="1932432" cy="1450848"/>
          </a:xfrm>
          <a:prstGeom prst="rect">
            <a:avLst/>
          </a:prstGeom>
        </p:spPr>
      </p:pic>
      <p:pic>
        <p:nvPicPr>
          <p:cNvPr id="9" name="図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81745" y="0"/>
            <a:ext cx="1938528" cy="1426464"/>
          </a:xfrm>
          <a:prstGeom prst="rect">
            <a:avLst/>
          </a:prstGeom>
        </p:spPr>
      </p:pic>
      <p:pic>
        <p:nvPicPr>
          <p:cNvPr id="10" name="図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06129" y="1432526"/>
            <a:ext cx="1914144" cy="1438656"/>
          </a:xfrm>
          <a:prstGeom prst="rect">
            <a:avLst/>
          </a:prstGeom>
        </p:spPr>
      </p:pic>
      <p:pic>
        <p:nvPicPr>
          <p:cNvPr id="11" name="図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8273" y="1453178"/>
            <a:ext cx="2017776" cy="2481072"/>
          </a:xfrm>
          <a:prstGeom prst="rect">
            <a:avLst/>
          </a:prstGeom>
        </p:spPr>
      </p:pic>
      <p:pic>
        <p:nvPicPr>
          <p:cNvPr id="13" name="図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86712" y="4233451"/>
            <a:ext cx="2560320" cy="1444752"/>
          </a:xfrm>
          <a:prstGeom prst="rect">
            <a:avLst/>
          </a:prstGeom>
        </p:spPr>
      </p:pic>
      <p:pic>
        <p:nvPicPr>
          <p:cNvPr id="14" name="図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50559" y="2873923"/>
            <a:ext cx="1962912" cy="1469136"/>
          </a:xfrm>
          <a:prstGeom prst="rect">
            <a:avLst/>
          </a:prstGeom>
        </p:spPr>
      </p:pic>
      <p:pic>
        <p:nvPicPr>
          <p:cNvPr id="15" name="図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92140" y="2878057"/>
            <a:ext cx="1932432" cy="1450848"/>
          </a:xfrm>
          <a:prstGeom prst="rect">
            <a:avLst/>
          </a:prstGeom>
        </p:spPr>
      </p:pic>
      <p:pic>
        <p:nvPicPr>
          <p:cNvPr id="16" name="図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04952" y="4287261"/>
            <a:ext cx="1920240" cy="1652651"/>
          </a:xfrm>
          <a:prstGeom prst="rect">
            <a:avLst/>
          </a:prstGeom>
        </p:spPr>
      </p:pic>
      <p:pic>
        <p:nvPicPr>
          <p:cNvPr id="17" name="図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59726" y="5461246"/>
            <a:ext cx="1078992" cy="1432560"/>
          </a:xfrm>
          <a:prstGeom prst="rect">
            <a:avLst/>
          </a:prstGeom>
        </p:spPr>
      </p:pic>
      <p:pic>
        <p:nvPicPr>
          <p:cNvPr id="18" name="図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63213" y="4264763"/>
            <a:ext cx="1926336" cy="1444752"/>
          </a:xfrm>
          <a:prstGeom prst="rect">
            <a:avLst/>
          </a:prstGeom>
        </p:spPr>
      </p:pic>
      <p:pic>
        <p:nvPicPr>
          <p:cNvPr id="19" name="図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296" y="4928395"/>
            <a:ext cx="1920240" cy="1438656"/>
          </a:xfrm>
          <a:prstGeom prst="rect">
            <a:avLst/>
          </a:prstGeom>
        </p:spPr>
      </p:pic>
      <p:pic>
        <p:nvPicPr>
          <p:cNvPr id="21" name="図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6504" y="-703"/>
            <a:ext cx="1920240" cy="1438656"/>
          </a:xfrm>
          <a:prstGeom prst="rect">
            <a:avLst/>
          </a:prstGeom>
        </p:spPr>
      </p:pic>
      <p:pic>
        <p:nvPicPr>
          <p:cNvPr id="24" name="図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3935" y="7230"/>
            <a:ext cx="1920240" cy="1438656"/>
          </a:xfrm>
          <a:prstGeom prst="rect">
            <a:avLst/>
          </a:prstGeom>
        </p:spPr>
      </p:pic>
      <p:pic>
        <p:nvPicPr>
          <p:cNvPr id="26" name="図 2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3296" y="5960211"/>
            <a:ext cx="2017776" cy="1139952"/>
          </a:xfrm>
          <a:prstGeom prst="rect">
            <a:avLst/>
          </a:prstGeom>
        </p:spPr>
      </p:pic>
      <p:pic>
        <p:nvPicPr>
          <p:cNvPr id="27" name="図 2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86712" y="5684299"/>
            <a:ext cx="2150188" cy="1214759"/>
          </a:xfrm>
          <a:prstGeom prst="rect">
            <a:avLst/>
          </a:prstGeom>
        </p:spPr>
      </p:pic>
      <p:pic>
        <p:nvPicPr>
          <p:cNvPr id="28" name="図 2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37449" y="2841839"/>
            <a:ext cx="1943583" cy="1457687"/>
          </a:xfrm>
          <a:prstGeom prst="rect">
            <a:avLst/>
          </a:prstGeom>
        </p:spPr>
      </p:pic>
      <p:pic>
        <p:nvPicPr>
          <p:cNvPr id="12" name="図 1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630969" y="4301601"/>
            <a:ext cx="1926336" cy="1444752"/>
          </a:xfrm>
          <a:prstGeom prst="rect">
            <a:avLst/>
          </a:prstGeom>
        </p:spPr>
      </p:pic>
      <p:pic>
        <p:nvPicPr>
          <p:cNvPr id="25" name="図 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842972" y="5429228"/>
            <a:ext cx="1920240" cy="1626003"/>
          </a:xfrm>
          <a:prstGeom prst="rect">
            <a:avLst/>
          </a:prstGeom>
        </p:spPr>
      </p:pic>
      <p:grpSp>
        <p:nvGrpSpPr>
          <p:cNvPr id="36" name="グループ化 35"/>
          <p:cNvGrpSpPr/>
          <p:nvPr/>
        </p:nvGrpSpPr>
        <p:grpSpPr>
          <a:xfrm>
            <a:off x="481509" y="1693874"/>
            <a:ext cx="8290266" cy="3023370"/>
            <a:chOff x="1047566" y="1843165"/>
            <a:chExt cx="8290266" cy="3023370"/>
          </a:xfrm>
        </p:grpSpPr>
        <p:grpSp>
          <p:nvGrpSpPr>
            <p:cNvPr id="32" name="グループ化 31"/>
            <p:cNvGrpSpPr/>
            <p:nvPr/>
          </p:nvGrpSpPr>
          <p:grpSpPr>
            <a:xfrm>
              <a:off x="1047566" y="1843165"/>
              <a:ext cx="8290266" cy="3023370"/>
              <a:chOff x="2151486" y="2736383"/>
              <a:chExt cx="5346157" cy="1530984"/>
            </a:xfrm>
          </p:grpSpPr>
          <p:sp>
            <p:nvSpPr>
              <p:cNvPr id="33" name="角丸四角形 32"/>
              <p:cNvSpPr/>
              <p:nvPr/>
            </p:nvSpPr>
            <p:spPr>
              <a:xfrm>
                <a:off x="2151486" y="2736383"/>
                <a:ext cx="5346157" cy="1530984"/>
              </a:xfrm>
              <a:prstGeom prst="round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3610893" y="2830169"/>
                <a:ext cx="3747933" cy="607827"/>
              </a:xfrm>
              <a:prstGeom prst="rect">
                <a:avLst/>
              </a:prstGeom>
              <a:noFill/>
            </p:spPr>
            <p:txBody>
              <a:bodyPr wrap="square" rtlCol="0">
                <a:spAutoFit/>
              </a:bodyPr>
              <a:lstStyle/>
              <a:p>
                <a:r>
                  <a:rPr kumimoji="1" lang="ja-JP" altLang="en-US" sz="2400" b="1" dirty="0"/>
                  <a:t>実際に、、、</a:t>
                </a:r>
                <a:endParaRPr kumimoji="1" lang="en-US" altLang="ja-JP" sz="2400" b="1" dirty="0"/>
              </a:p>
              <a:p>
                <a:endParaRPr kumimoji="1" lang="en-US" altLang="ja-JP" sz="2400" b="1" dirty="0"/>
              </a:p>
              <a:p>
                <a:r>
                  <a:rPr kumimoji="1" lang="en-US" altLang="ja-JP" sz="2400" b="1" dirty="0"/>
                  <a:t>30</a:t>
                </a:r>
                <a:r>
                  <a:rPr kumimoji="1" lang="ja-JP" altLang="en-US" sz="2400" b="1" dirty="0"/>
                  <a:t>分のフィールドワークで</a:t>
                </a:r>
                <a:r>
                  <a:rPr kumimoji="1" lang="en-US" altLang="ja-JP" sz="2400" b="1" dirty="0"/>
                  <a:t>30</a:t>
                </a:r>
                <a:r>
                  <a:rPr kumimoji="1" lang="ja-JP" altLang="en-US" sz="2400" b="1" dirty="0"/>
                  <a:t>件以上発見</a:t>
                </a:r>
                <a:endParaRPr kumimoji="1" lang="en-US" altLang="ja-JP" sz="2400" b="1" dirty="0"/>
              </a:p>
            </p:txBody>
          </p:sp>
        </p:grpSp>
        <p:pic>
          <p:nvPicPr>
            <p:cNvPr id="35" name="図 34" descr="[無料イラスト] 心配顔の&lt;strong&gt;女性&lt;/strong&gt;会社員 - パブリックドメインQ ..."/>
            <p:cNvPicPr>
              <a:picLocks noChangeAspect="1"/>
            </p:cNvPicPr>
            <p:nvPr/>
          </p:nvPicPr>
          <p:blipFill>
            <a:blip r:embed="rId26">
              <a:extLst>
                <a:ext uri="{BEBA8EAE-BF5A-486C-A8C5-ECC9F3942E4B}">
                  <a14:imgProps xmlns:a14="http://schemas.microsoft.com/office/drawing/2010/main">
                    <a14:imgLayer r:embed="rId27">
                      <a14:imgEffect>
                        <a14:backgroundRemoval t="0" b="100000" l="1235" r="100000"/>
                      </a14:imgEffect>
                    </a14:imgLayer>
                  </a14:imgProps>
                </a:ext>
                <a:ext uri="{28A0092B-C50C-407E-A947-70E740481C1C}">
                  <a14:useLocalDpi xmlns:a14="http://schemas.microsoft.com/office/drawing/2010/main" val="0"/>
                </a:ext>
              </a:extLst>
            </a:blip>
            <a:stretch>
              <a:fillRect/>
            </a:stretch>
          </p:blipFill>
          <p:spPr>
            <a:xfrm>
              <a:off x="1678085" y="2346720"/>
              <a:ext cx="1567805" cy="2258155"/>
            </a:xfrm>
            <a:prstGeom prst="rect">
              <a:avLst/>
            </a:prstGeom>
          </p:spPr>
        </p:pic>
      </p:grpSp>
      <p:sp>
        <p:nvSpPr>
          <p:cNvPr id="23" name="角丸四角形吹き出し 22"/>
          <p:cNvSpPr/>
          <p:nvPr/>
        </p:nvSpPr>
        <p:spPr>
          <a:xfrm>
            <a:off x="3066921" y="3258658"/>
            <a:ext cx="3527216" cy="975360"/>
          </a:xfrm>
          <a:prstGeom prst="wedgeRoundRectCallout">
            <a:avLst>
              <a:gd name="adj1" fmla="val -61778"/>
              <a:gd name="adj2" fmla="val 4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これらすべてを道路パトロールで発見するのは大変！！</a:t>
            </a:r>
          </a:p>
        </p:txBody>
      </p:sp>
      <p:sp>
        <p:nvSpPr>
          <p:cNvPr id="29" name="日付プレースホルダー 28"/>
          <p:cNvSpPr>
            <a:spLocks noGrp="1"/>
          </p:cNvSpPr>
          <p:nvPr>
            <p:ph type="dt" sz="half" idx="10"/>
          </p:nvPr>
        </p:nvSpPr>
        <p:spPr/>
        <p:txBody>
          <a:bodyPr/>
          <a:lstStyle/>
          <a:p>
            <a:fld id="{6779D739-1F16-45D6-9CFD-D6A7B4185878}" type="datetime1">
              <a:rPr lang="ja-JP" altLang="en-US" smtClean="0"/>
              <a:t>2019/6/27</a:t>
            </a:fld>
            <a:endParaRPr lang="en-US" dirty="0"/>
          </a:p>
        </p:txBody>
      </p:sp>
      <p:sp>
        <p:nvSpPr>
          <p:cNvPr id="30" name="スライド番号プレースホルダー 29"/>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95588061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 fill="hold"/>
                                        <p:tgtEl>
                                          <p:spTgt spid="24"/>
                                        </p:tgtEl>
                                        <p:attrNameLst>
                                          <p:attrName>ppt_x</p:attrName>
                                        </p:attrNameLst>
                                      </p:cBhvr>
                                      <p:tavLst>
                                        <p:tav tm="0">
                                          <p:val>
                                            <p:strVal val="#ppt_x"/>
                                          </p:val>
                                        </p:tav>
                                        <p:tav tm="100000">
                                          <p:val>
                                            <p:strVal val="#ppt_x"/>
                                          </p:val>
                                        </p:tav>
                                      </p:tavLst>
                                    </p:anim>
                                    <p:anim calcmode="lin" valueType="num">
                                      <p:cBhvr additive="base">
                                        <p:cTn id="8" dur="1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1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 fill="hold"/>
                                        <p:tgtEl>
                                          <p:spTgt spid="5"/>
                                        </p:tgtEl>
                                        <p:attrNameLst>
                                          <p:attrName>ppt_x</p:attrName>
                                        </p:attrNameLst>
                                      </p:cBhvr>
                                      <p:tavLst>
                                        <p:tav tm="0">
                                          <p:val>
                                            <p:strVal val="#ppt_x"/>
                                          </p:val>
                                        </p:tav>
                                        <p:tav tm="100000">
                                          <p:val>
                                            <p:strVal val="#ppt_x"/>
                                          </p:val>
                                        </p:tav>
                                      </p:tavLst>
                                    </p:anim>
                                    <p:anim calcmode="lin" valueType="num">
                                      <p:cBhvr additive="base">
                                        <p:cTn id="13" dur="1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
                            </p:stCondLst>
                            <p:childTnLst>
                              <p:par>
                                <p:cTn id="15" presetID="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 fill="hold"/>
                                        <p:tgtEl>
                                          <p:spTgt spid="21"/>
                                        </p:tgtEl>
                                        <p:attrNameLst>
                                          <p:attrName>ppt_x</p:attrName>
                                        </p:attrNameLst>
                                      </p:cBhvr>
                                      <p:tavLst>
                                        <p:tav tm="0">
                                          <p:val>
                                            <p:strVal val="#ppt_x"/>
                                          </p:val>
                                        </p:tav>
                                        <p:tav tm="100000">
                                          <p:val>
                                            <p:strVal val="#ppt_x"/>
                                          </p:val>
                                        </p:tav>
                                      </p:tavLst>
                                    </p:anim>
                                    <p:anim calcmode="lin" valueType="num">
                                      <p:cBhvr additive="base">
                                        <p:cTn id="18" dur="1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30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00" fill="hold"/>
                                        <p:tgtEl>
                                          <p:spTgt spid="2"/>
                                        </p:tgtEl>
                                        <p:attrNameLst>
                                          <p:attrName>ppt_x</p:attrName>
                                        </p:attrNameLst>
                                      </p:cBhvr>
                                      <p:tavLst>
                                        <p:tav tm="0">
                                          <p:val>
                                            <p:strVal val="#ppt_x"/>
                                          </p:val>
                                        </p:tav>
                                        <p:tav tm="100000">
                                          <p:val>
                                            <p:strVal val="#ppt_x"/>
                                          </p:val>
                                        </p:tav>
                                      </p:tavLst>
                                    </p:anim>
                                    <p:anim calcmode="lin" valueType="num">
                                      <p:cBhvr additive="base">
                                        <p:cTn id="23" dur="1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4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 fill="hold"/>
                                        <p:tgtEl>
                                          <p:spTgt spid="9"/>
                                        </p:tgtEl>
                                        <p:attrNameLst>
                                          <p:attrName>ppt_x</p:attrName>
                                        </p:attrNameLst>
                                      </p:cBhvr>
                                      <p:tavLst>
                                        <p:tav tm="0">
                                          <p:val>
                                            <p:strVal val="#ppt_x"/>
                                          </p:val>
                                        </p:tav>
                                        <p:tav tm="100000">
                                          <p:val>
                                            <p:strVal val="#ppt_x"/>
                                          </p:val>
                                        </p:tav>
                                      </p:tavLst>
                                    </p:anim>
                                    <p:anim calcmode="lin" valueType="num">
                                      <p:cBhvr additive="base">
                                        <p:cTn id="28" dur="1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 fill="hold"/>
                                        <p:tgtEl>
                                          <p:spTgt spid="11"/>
                                        </p:tgtEl>
                                        <p:attrNameLst>
                                          <p:attrName>ppt_x</p:attrName>
                                        </p:attrNameLst>
                                      </p:cBhvr>
                                      <p:tavLst>
                                        <p:tav tm="0">
                                          <p:val>
                                            <p:strVal val="#ppt_x"/>
                                          </p:val>
                                        </p:tav>
                                        <p:tav tm="100000">
                                          <p:val>
                                            <p:strVal val="#ppt_x"/>
                                          </p:val>
                                        </p:tav>
                                      </p:tavLst>
                                    </p:anim>
                                    <p:anim calcmode="lin" valueType="num">
                                      <p:cBhvr additive="base">
                                        <p:cTn id="33" dur="1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600"/>
                            </p:stCondLst>
                            <p:childTnLst>
                              <p:par>
                                <p:cTn id="35" presetID="2" presetClass="entr" presetSubtype="4"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100" fill="hold"/>
                                        <p:tgtEl>
                                          <p:spTgt spid="3"/>
                                        </p:tgtEl>
                                        <p:attrNameLst>
                                          <p:attrName>ppt_x</p:attrName>
                                        </p:attrNameLst>
                                      </p:cBhvr>
                                      <p:tavLst>
                                        <p:tav tm="0">
                                          <p:val>
                                            <p:strVal val="#ppt_x"/>
                                          </p:val>
                                        </p:tav>
                                        <p:tav tm="100000">
                                          <p:val>
                                            <p:strVal val="#ppt_x"/>
                                          </p:val>
                                        </p:tav>
                                      </p:tavLst>
                                    </p:anim>
                                    <p:anim calcmode="lin" valueType="num">
                                      <p:cBhvr additive="base">
                                        <p:cTn id="38" dur="100" fill="hold"/>
                                        <p:tgtEl>
                                          <p:spTgt spid="3"/>
                                        </p:tgtEl>
                                        <p:attrNameLst>
                                          <p:attrName>ppt_y</p:attrName>
                                        </p:attrNameLst>
                                      </p:cBhvr>
                                      <p:tavLst>
                                        <p:tav tm="0">
                                          <p:val>
                                            <p:strVal val="1+#ppt_h/2"/>
                                          </p:val>
                                        </p:tav>
                                        <p:tav tm="100000">
                                          <p:val>
                                            <p:strVal val="#ppt_y"/>
                                          </p:val>
                                        </p:tav>
                                      </p:tavLst>
                                    </p:anim>
                                  </p:childTnLst>
                                </p:cTn>
                              </p:par>
                            </p:childTnLst>
                          </p:cTn>
                        </p:par>
                        <p:par>
                          <p:cTn id="39" fill="hold">
                            <p:stCondLst>
                              <p:cond delay="700"/>
                            </p:stCondLst>
                            <p:childTnLst>
                              <p:par>
                                <p:cTn id="40" presetID="2" presetClass="entr" presetSubtype="4"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100" fill="hold"/>
                                        <p:tgtEl>
                                          <p:spTgt spid="6"/>
                                        </p:tgtEl>
                                        <p:attrNameLst>
                                          <p:attrName>ppt_x</p:attrName>
                                        </p:attrNameLst>
                                      </p:cBhvr>
                                      <p:tavLst>
                                        <p:tav tm="0">
                                          <p:val>
                                            <p:strVal val="#ppt_x"/>
                                          </p:val>
                                        </p:tav>
                                        <p:tav tm="100000">
                                          <p:val>
                                            <p:strVal val="#ppt_x"/>
                                          </p:val>
                                        </p:tav>
                                      </p:tavLst>
                                    </p:anim>
                                    <p:anim calcmode="lin" valueType="num">
                                      <p:cBhvr additive="base">
                                        <p:cTn id="43" dur="100" fill="hold"/>
                                        <p:tgtEl>
                                          <p:spTgt spid="6"/>
                                        </p:tgtEl>
                                        <p:attrNameLst>
                                          <p:attrName>ppt_y</p:attrName>
                                        </p:attrNameLst>
                                      </p:cBhvr>
                                      <p:tavLst>
                                        <p:tav tm="0">
                                          <p:val>
                                            <p:strVal val="1+#ppt_h/2"/>
                                          </p:val>
                                        </p:tav>
                                        <p:tav tm="100000">
                                          <p:val>
                                            <p:strVal val="#ppt_y"/>
                                          </p:val>
                                        </p:tav>
                                      </p:tavLst>
                                    </p:anim>
                                  </p:childTnLst>
                                </p:cTn>
                              </p:par>
                            </p:childTnLst>
                          </p:cTn>
                        </p:par>
                        <p:par>
                          <p:cTn id="44" fill="hold">
                            <p:stCondLst>
                              <p:cond delay="800"/>
                            </p:stCondLst>
                            <p:childTnLst>
                              <p:par>
                                <p:cTn id="45" presetID="2" presetClass="entr" presetSubtype="4"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100" fill="hold"/>
                                        <p:tgtEl>
                                          <p:spTgt spid="7"/>
                                        </p:tgtEl>
                                        <p:attrNameLst>
                                          <p:attrName>ppt_x</p:attrName>
                                        </p:attrNameLst>
                                      </p:cBhvr>
                                      <p:tavLst>
                                        <p:tav tm="0">
                                          <p:val>
                                            <p:strVal val="#ppt_x"/>
                                          </p:val>
                                        </p:tav>
                                        <p:tav tm="100000">
                                          <p:val>
                                            <p:strVal val="#ppt_x"/>
                                          </p:val>
                                        </p:tav>
                                      </p:tavLst>
                                    </p:anim>
                                    <p:anim calcmode="lin" valueType="num">
                                      <p:cBhvr additive="base">
                                        <p:cTn id="48" dur="100" fill="hold"/>
                                        <p:tgtEl>
                                          <p:spTgt spid="7"/>
                                        </p:tgtEl>
                                        <p:attrNameLst>
                                          <p:attrName>ppt_y</p:attrName>
                                        </p:attrNameLst>
                                      </p:cBhvr>
                                      <p:tavLst>
                                        <p:tav tm="0">
                                          <p:val>
                                            <p:strVal val="1+#ppt_h/2"/>
                                          </p:val>
                                        </p:tav>
                                        <p:tav tm="100000">
                                          <p:val>
                                            <p:strVal val="#ppt_y"/>
                                          </p:val>
                                        </p:tav>
                                      </p:tavLst>
                                    </p:anim>
                                  </p:childTnLst>
                                </p:cTn>
                              </p:par>
                            </p:childTnLst>
                          </p:cTn>
                        </p:par>
                        <p:par>
                          <p:cTn id="49" fill="hold">
                            <p:stCondLst>
                              <p:cond delay="900"/>
                            </p:stCondLst>
                            <p:childTnLst>
                              <p:par>
                                <p:cTn id="50" presetID="2" presetClass="entr" presetSubtype="4"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100" fill="hold"/>
                                        <p:tgtEl>
                                          <p:spTgt spid="10"/>
                                        </p:tgtEl>
                                        <p:attrNameLst>
                                          <p:attrName>ppt_x</p:attrName>
                                        </p:attrNameLst>
                                      </p:cBhvr>
                                      <p:tavLst>
                                        <p:tav tm="0">
                                          <p:val>
                                            <p:strVal val="#ppt_x"/>
                                          </p:val>
                                        </p:tav>
                                        <p:tav tm="100000">
                                          <p:val>
                                            <p:strVal val="#ppt_x"/>
                                          </p:val>
                                        </p:tav>
                                      </p:tavLst>
                                    </p:anim>
                                    <p:anim calcmode="lin" valueType="num">
                                      <p:cBhvr additive="base">
                                        <p:cTn id="53" dur="1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100" fill="hold"/>
                                        <p:tgtEl>
                                          <p:spTgt spid="28"/>
                                        </p:tgtEl>
                                        <p:attrNameLst>
                                          <p:attrName>ppt_x</p:attrName>
                                        </p:attrNameLst>
                                      </p:cBhvr>
                                      <p:tavLst>
                                        <p:tav tm="0">
                                          <p:val>
                                            <p:strVal val="#ppt_x"/>
                                          </p:val>
                                        </p:tav>
                                        <p:tav tm="100000">
                                          <p:val>
                                            <p:strVal val="#ppt_x"/>
                                          </p:val>
                                        </p:tav>
                                      </p:tavLst>
                                    </p:anim>
                                    <p:anim calcmode="lin" valueType="num">
                                      <p:cBhvr additive="base">
                                        <p:cTn id="58" dur="1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11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100" fill="hold"/>
                                        <p:tgtEl>
                                          <p:spTgt spid="4"/>
                                        </p:tgtEl>
                                        <p:attrNameLst>
                                          <p:attrName>ppt_x</p:attrName>
                                        </p:attrNameLst>
                                      </p:cBhvr>
                                      <p:tavLst>
                                        <p:tav tm="0">
                                          <p:val>
                                            <p:strVal val="#ppt_x"/>
                                          </p:val>
                                        </p:tav>
                                        <p:tav tm="100000">
                                          <p:val>
                                            <p:strVal val="#ppt_x"/>
                                          </p:val>
                                        </p:tav>
                                      </p:tavLst>
                                    </p:anim>
                                    <p:anim calcmode="lin" valueType="num">
                                      <p:cBhvr additive="base">
                                        <p:cTn id="63" dur="1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1200"/>
                            </p:stCondLst>
                            <p:childTnLst>
                              <p:par>
                                <p:cTn id="65" presetID="2" presetClass="entr" presetSubtype="4"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100" fill="hold"/>
                                        <p:tgtEl>
                                          <p:spTgt spid="14"/>
                                        </p:tgtEl>
                                        <p:attrNameLst>
                                          <p:attrName>ppt_x</p:attrName>
                                        </p:attrNameLst>
                                      </p:cBhvr>
                                      <p:tavLst>
                                        <p:tav tm="0">
                                          <p:val>
                                            <p:strVal val="#ppt_x"/>
                                          </p:val>
                                        </p:tav>
                                        <p:tav tm="100000">
                                          <p:val>
                                            <p:strVal val="#ppt_x"/>
                                          </p:val>
                                        </p:tav>
                                      </p:tavLst>
                                    </p:anim>
                                    <p:anim calcmode="lin" valueType="num">
                                      <p:cBhvr additive="base">
                                        <p:cTn id="68" dur="100" fill="hold"/>
                                        <p:tgtEl>
                                          <p:spTgt spid="14"/>
                                        </p:tgtEl>
                                        <p:attrNameLst>
                                          <p:attrName>ppt_y</p:attrName>
                                        </p:attrNameLst>
                                      </p:cBhvr>
                                      <p:tavLst>
                                        <p:tav tm="0">
                                          <p:val>
                                            <p:strVal val="1+#ppt_h/2"/>
                                          </p:val>
                                        </p:tav>
                                        <p:tav tm="100000">
                                          <p:val>
                                            <p:strVal val="#ppt_y"/>
                                          </p:val>
                                        </p:tav>
                                      </p:tavLst>
                                    </p:anim>
                                  </p:childTnLst>
                                </p:cTn>
                              </p:par>
                            </p:childTnLst>
                          </p:cTn>
                        </p:par>
                        <p:par>
                          <p:cTn id="69" fill="hold">
                            <p:stCondLst>
                              <p:cond delay="1300"/>
                            </p:stCondLst>
                            <p:childTnLst>
                              <p:par>
                                <p:cTn id="70" presetID="2" presetClass="entr" presetSubtype="4"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100" fill="hold"/>
                                        <p:tgtEl>
                                          <p:spTgt spid="15"/>
                                        </p:tgtEl>
                                        <p:attrNameLst>
                                          <p:attrName>ppt_x</p:attrName>
                                        </p:attrNameLst>
                                      </p:cBhvr>
                                      <p:tavLst>
                                        <p:tav tm="0">
                                          <p:val>
                                            <p:strVal val="#ppt_x"/>
                                          </p:val>
                                        </p:tav>
                                        <p:tav tm="100000">
                                          <p:val>
                                            <p:strVal val="#ppt_x"/>
                                          </p:val>
                                        </p:tav>
                                      </p:tavLst>
                                    </p:anim>
                                    <p:anim calcmode="lin" valueType="num">
                                      <p:cBhvr additive="base">
                                        <p:cTn id="73" dur="100" fill="hold"/>
                                        <p:tgtEl>
                                          <p:spTgt spid="15"/>
                                        </p:tgtEl>
                                        <p:attrNameLst>
                                          <p:attrName>ppt_y</p:attrName>
                                        </p:attrNameLst>
                                      </p:cBhvr>
                                      <p:tavLst>
                                        <p:tav tm="0">
                                          <p:val>
                                            <p:strVal val="1+#ppt_h/2"/>
                                          </p:val>
                                        </p:tav>
                                        <p:tav tm="100000">
                                          <p:val>
                                            <p:strVal val="#ppt_y"/>
                                          </p:val>
                                        </p:tav>
                                      </p:tavLst>
                                    </p:anim>
                                  </p:childTnLst>
                                </p:cTn>
                              </p:par>
                            </p:childTnLst>
                          </p:cTn>
                        </p:par>
                        <p:par>
                          <p:cTn id="74" fill="hold">
                            <p:stCondLst>
                              <p:cond delay="1400"/>
                            </p:stCondLst>
                            <p:childTnLst>
                              <p:par>
                                <p:cTn id="75" presetID="2" presetClass="entr" presetSubtype="4" fill="hold"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100" fill="hold"/>
                                        <p:tgtEl>
                                          <p:spTgt spid="8"/>
                                        </p:tgtEl>
                                        <p:attrNameLst>
                                          <p:attrName>ppt_x</p:attrName>
                                        </p:attrNameLst>
                                      </p:cBhvr>
                                      <p:tavLst>
                                        <p:tav tm="0">
                                          <p:val>
                                            <p:strVal val="#ppt_x"/>
                                          </p:val>
                                        </p:tav>
                                        <p:tav tm="100000">
                                          <p:val>
                                            <p:strVal val="#ppt_x"/>
                                          </p:val>
                                        </p:tav>
                                      </p:tavLst>
                                    </p:anim>
                                    <p:anim calcmode="lin" valueType="num">
                                      <p:cBhvr additive="base">
                                        <p:cTn id="78" dur="100" fill="hold"/>
                                        <p:tgtEl>
                                          <p:spTgt spid="8"/>
                                        </p:tgtEl>
                                        <p:attrNameLst>
                                          <p:attrName>ppt_y</p:attrName>
                                        </p:attrNameLst>
                                      </p:cBhvr>
                                      <p:tavLst>
                                        <p:tav tm="0">
                                          <p:val>
                                            <p:strVal val="1+#ppt_h/2"/>
                                          </p:val>
                                        </p:tav>
                                        <p:tav tm="100000">
                                          <p:val>
                                            <p:strVal val="#ppt_y"/>
                                          </p:val>
                                        </p:tav>
                                      </p:tavLst>
                                    </p:anim>
                                  </p:childTnLst>
                                </p:cTn>
                              </p:par>
                            </p:childTnLst>
                          </p:cTn>
                        </p:par>
                        <p:par>
                          <p:cTn id="79" fill="hold">
                            <p:stCondLst>
                              <p:cond delay="1500"/>
                            </p:stCondLst>
                            <p:childTnLst>
                              <p:par>
                                <p:cTn id="80" presetID="2" presetClass="entr" presetSubtype="4"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100" fill="hold"/>
                                        <p:tgtEl>
                                          <p:spTgt spid="16"/>
                                        </p:tgtEl>
                                        <p:attrNameLst>
                                          <p:attrName>ppt_x</p:attrName>
                                        </p:attrNameLst>
                                      </p:cBhvr>
                                      <p:tavLst>
                                        <p:tav tm="0">
                                          <p:val>
                                            <p:strVal val="#ppt_x"/>
                                          </p:val>
                                        </p:tav>
                                        <p:tav tm="100000">
                                          <p:val>
                                            <p:strVal val="#ppt_x"/>
                                          </p:val>
                                        </p:tav>
                                      </p:tavLst>
                                    </p:anim>
                                    <p:anim calcmode="lin" valueType="num">
                                      <p:cBhvr additive="base">
                                        <p:cTn id="83" dur="100" fill="hold"/>
                                        <p:tgtEl>
                                          <p:spTgt spid="16"/>
                                        </p:tgtEl>
                                        <p:attrNameLst>
                                          <p:attrName>ppt_y</p:attrName>
                                        </p:attrNameLst>
                                      </p:cBhvr>
                                      <p:tavLst>
                                        <p:tav tm="0">
                                          <p:val>
                                            <p:strVal val="1+#ppt_h/2"/>
                                          </p:val>
                                        </p:tav>
                                        <p:tav tm="100000">
                                          <p:val>
                                            <p:strVal val="#ppt_y"/>
                                          </p:val>
                                        </p:tav>
                                      </p:tavLst>
                                    </p:anim>
                                  </p:childTnLst>
                                </p:cTn>
                              </p:par>
                            </p:childTnLst>
                          </p:cTn>
                        </p:par>
                        <p:par>
                          <p:cTn id="84" fill="hold">
                            <p:stCondLst>
                              <p:cond delay="1600"/>
                            </p:stCondLst>
                            <p:childTnLst>
                              <p:par>
                                <p:cTn id="85" presetID="2" presetClass="entr" presetSubtype="4"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 fill="hold"/>
                                        <p:tgtEl>
                                          <p:spTgt spid="18"/>
                                        </p:tgtEl>
                                        <p:attrNameLst>
                                          <p:attrName>ppt_x</p:attrName>
                                        </p:attrNameLst>
                                      </p:cBhvr>
                                      <p:tavLst>
                                        <p:tav tm="0">
                                          <p:val>
                                            <p:strVal val="#ppt_x"/>
                                          </p:val>
                                        </p:tav>
                                        <p:tav tm="100000">
                                          <p:val>
                                            <p:strVal val="#ppt_x"/>
                                          </p:val>
                                        </p:tav>
                                      </p:tavLst>
                                    </p:anim>
                                    <p:anim calcmode="lin" valueType="num">
                                      <p:cBhvr additive="base">
                                        <p:cTn id="88" dur="100" fill="hold"/>
                                        <p:tgtEl>
                                          <p:spTgt spid="18"/>
                                        </p:tgtEl>
                                        <p:attrNameLst>
                                          <p:attrName>ppt_y</p:attrName>
                                        </p:attrNameLst>
                                      </p:cBhvr>
                                      <p:tavLst>
                                        <p:tav tm="0">
                                          <p:val>
                                            <p:strVal val="1+#ppt_h/2"/>
                                          </p:val>
                                        </p:tav>
                                        <p:tav tm="100000">
                                          <p:val>
                                            <p:strVal val="#ppt_y"/>
                                          </p:val>
                                        </p:tav>
                                      </p:tavLst>
                                    </p:anim>
                                  </p:childTnLst>
                                </p:cTn>
                              </p:par>
                            </p:childTnLst>
                          </p:cTn>
                        </p:par>
                        <p:par>
                          <p:cTn id="89" fill="hold">
                            <p:stCondLst>
                              <p:cond delay="1700"/>
                            </p:stCondLst>
                            <p:childTnLst>
                              <p:par>
                                <p:cTn id="90" presetID="2" presetClass="entr" presetSubtype="4" fill="hold" nodeType="after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additive="base">
                                        <p:cTn id="92" dur="100" fill="hold"/>
                                        <p:tgtEl>
                                          <p:spTgt spid="12"/>
                                        </p:tgtEl>
                                        <p:attrNameLst>
                                          <p:attrName>ppt_x</p:attrName>
                                        </p:attrNameLst>
                                      </p:cBhvr>
                                      <p:tavLst>
                                        <p:tav tm="0">
                                          <p:val>
                                            <p:strVal val="#ppt_x"/>
                                          </p:val>
                                        </p:tav>
                                        <p:tav tm="100000">
                                          <p:val>
                                            <p:strVal val="#ppt_x"/>
                                          </p:val>
                                        </p:tav>
                                      </p:tavLst>
                                    </p:anim>
                                    <p:anim calcmode="lin" valueType="num">
                                      <p:cBhvr additive="base">
                                        <p:cTn id="93" dur="100" fill="hold"/>
                                        <p:tgtEl>
                                          <p:spTgt spid="12"/>
                                        </p:tgtEl>
                                        <p:attrNameLst>
                                          <p:attrName>ppt_y</p:attrName>
                                        </p:attrNameLst>
                                      </p:cBhvr>
                                      <p:tavLst>
                                        <p:tav tm="0">
                                          <p:val>
                                            <p:strVal val="1+#ppt_h/2"/>
                                          </p:val>
                                        </p:tav>
                                        <p:tav tm="100000">
                                          <p:val>
                                            <p:strVal val="#ppt_y"/>
                                          </p:val>
                                        </p:tav>
                                      </p:tavLst>
                                    </p:anim>
                                  </p:childTnLst>
                                </p:cTn>
                              </p:par>
                            </p:childTnLst>
                          </p:cTn>
                        </p:par>
                        <p:par>
                          <p:cTn id="94" fill="hold">
                            <p:stCondLst>
                              <p:cond delay="1800"/>
                            </p:stCondLst>
                            <p:childTnLst>
                              <p:par>
                                <p:cTn id="95" presetID="2" presetClass="entr" presetSubtype="4" fill="hold"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100" fill="hold"/>
                                        <p:tgtEl>
                                          <p:spTgt spid="13"/>
                                        </p:tgtEl>
                                        <p:attrNameLst>
                                          <p:attrName>ppt_x</p:attrName>
                                        </p:attrNameLst>
                                      </p:cBhvr>
                                      <p:tavLst>
                                        <p:tav tm="0">
                                          <p:val>
                                            <p:strVal val="#ppt_x"/>
                                          </p:val>
                                        </p:tav>
                                        <p:tav tm="100000">
                                          <p:val>
                                            <p:strVal val="#ppt_x"/>
                                          </p:val>
                                        </p:tav>
                                      </p:tavLst>
                                    </p:anim>
                                    <p:anim calcmode="lin" valueType="num">
                                      <p:cBhvr additive="base">
                                        <p:cTn id="98" dur="100" fill="hold"/>
                                        <p:tgtEl>
                                          <p:spTgt spid="13"/>
                                        </p:tgtEl>
                                        <p:attrNameLst>
                                          <p:attrName>ppt_y</p:attrName>
                                        </p:attrNameLst>
                                      </p:cBhvr>
                                      <p:tavLst>
                                        <p:tav tm="0">
                                          <p:val>
                                            <p:strVal val="1+#ppt_h/2"/>
                                          </p:val>
                                        </p:tav>
                                        <p:tav tm="100000">
                                          <p:val>
                                            <p:strVal val="#ppt_y"/>
                                          </p:val>
                                        </p:tav>
                                      </p:tavLst>
                                    </p:anim>
                                  </p:childTnLst>
                                </p:cTn>
                              </p:par>
                            </p:childTnLst>
                          </p:cTn>
                        </p:par>
                        <p:par>
                          <p:cTn id="99" fill="hold">
                            <p:stCondLst>
                              <p:cond delay="1900"/>
                            </p:stCondLst>
                            <p:childTnLst>
                              <p:par>
                                <p:cTn id="100" presetID="2" presetClass="entr" presetSubtype="4" fill="hold" nodeType="after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additive="base">
                                        <p:cTn id="102" dur="100" fill="hold"/>
                                        <p:tgtEl>
                                          <p:spTgt spid="19"/>
                                        </p:tgtEl>
                                        <p:attrNameLst>
                                          <p:attrName>ppt_x</p:attrName>
                                        </p:attrNameLst>
                                      </p:cBhvr>
                                      <p:tavLst>
                                        <p:tav tm="0">
                                          <p:val>
                                            <p:strVal val="#ppt_x"/>
                                          </p:val>
                                        </p:tav>
                                        <p:tav tm="100000">
                                          <p:val>
                                            <p:strVal val="#ppt_x"/>
                                          </p:val>
                                        </p:tav>
                                      </p:tavLst>
                                    </p:anim>
                                    <p:anim calcmode="lin" valueType="num">
                                      <p:cBhvr additive="base">
                                        <p:cTn id="103" dur="100" fill="hold"/>
                                        <p:tgtEl>
                                          <p:spTgt spid="19"/>
                                        </p:tgtEl>
                                        <p:attrNameLst>
                                          <p:attrName>ppt_y</p:attrName>
                                        </p:attrNameLst>
                                      </p:cBhvr>
                                      <p:tavLst>
                                        <p:tav tm="0">
                                          <p:val>
                                            <p:strVal val="1+#ppt_h/2"/>
                                          </p:val>
                                        </p:tav>
                                        <p:tav tm="100000">
                                          <p:val>
                                            <p:strVal val="#ppt_y"/>
                                          </p:val>
                                        </p:tav>
                                      </p:tavLst>
                                    </p:anim>
                                  </p:childTnLst>
                                </p:cTn>
                              </p:par>
                            </p:childTnLst>
                          </p:cTn>
                        </p:par>
                        <p:par>
                          <p:cTn id="104" fill="hold">
                            <p:stCondLst>
                              <p:cond delay="2000"/>
                            </p:stCondLst>
                            <p:childTnLst>
                              <p:par>
                                <p:cTn id="105" presetID="2" presetClass="entr" presetSubtype="4" fill="hold" nodeType="after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100" fill="hold"/>
                                        <p:tgtEl>
                                          <p:spTgt spid="26"/>
                                        </p:tgtEl>
                                        <p:attrNameLst>
                                          <p:attrName>ppt_x</p:attrName>
                                        </p:attrNameLst>
                                      </p:cBhvr>
                                      <p:tavLst>
                                        <p:tav tm="0">
                                          <p:val>
                                            <p:strVal val="#ppt_x"/>
                                          </p:val>
                                        </p:tav>
                                        <p:tav tm="100000">
                                          <p:val>
                                            <p:strVal val="#ppt_x"/>
                                          </p:val>
                                        </p:tav>
                                      </p:tavLst>
                                    </p:anim>
                                    <p:anim calcmode="lin" valueType="num">
                                      <p:cBhvr additive="base">
                                        <p:cTn id="108" dur="100" fill="hold"/>
                                        <p:tgtEl>
                                          <p:spTgt spid="26"/>
                                        </p:tgtEl>
                                        <p:attrNameLst>
                                          <p:attrName>ppt_y</p:attrName>
                                        </p:attrNameLst>
                                      </p:cBhvr>
                                      <p:tavLst>
                                        <p:tav tm="0">
                                          <p:val>
                                            <p:strVal val="1+#ppt_h/2"/>
                                          </p:val>
                                        </p:tav>
                                        <p:tav tm="100000">
                                          <p:val>
                                            <p:strVal val="#ppt_y"/>
                                          </p:val>
                                        </p:tav>
                                      </p:tavLst>
                                    </p:anim>
                                  </p:childTnLst>
                                </p:cTn>
                              </p:par>
                            </p:childTnLst>
                          </p:cTn>
                        </p:par>
                        <p:par>
                          <p:cTn id="109" fill="hold">
                            <p:stCondLst>
                              <p:cond delay="2100"/>
                            </p:stCondLst>
                            <p:childTnLst>
                              <p:par>
                                <p:cTn id="110" presetID="2" presetClass="entr" presetSubtype="4"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 calcmode="lin" valueType="num">
                                      <p:cBhvr additive="base">
                                        <p:cTn id="112" dur="100" fill="hold"/>
                                        <p:tgtEl>
                                          <p:spTgt spid="25"/>
                                        </p:tgtEl>
                                        <p:attrNameLst>
                                          <p:attrName>ppt_x</p:attrName>
                                        </p:attrNameLst>
                                      </p:cBhvr>
                                      <p:tavLst>
                                        <p:tav tm="0">
                                          <p:val>
                                            <p:strVal val="#ppt_x"/>
                                          </p:val>
                                        </p:tav>
                                        <p:tav tm="100000">
                                          <p:val>
                                            <p:strVal val="#ppt_x"/>
                                          </p:val>
                                        </p:tav>
                                      </p:tavLst>
                                    </p:anim>
                                    <p:anim calcmode="lin" valueType="num">
                                      <p:cBhvr additive="base">
                                        <p:cTn id="113" dur="100" fill="hold"/>
                                        <p:tgtEl>
                                          <p:spTgt spid="25"/>
                                        </p:tgtEl>
                                        <p:attrNameLst>
                                          <p:attrName>ppt_y</p:attrName>
                                        </p:attrNameLst>
                                      </p:cBhvr>
                                      <p:tavLst>
                                        <p:tav tm="0">
                                          <p:val>
                                            <p:strVal val="1+#ppt_h/2"/>
                                          </p:val>
                                        </p:tav>
                                        <p:tav tm="100000">
                                          <p:val>
                                            <p:strVal val="#ppt_y"/>
                                          </p:val>
                                        </p:tav>
                                      </p:tavLst>
                                    </p:anim>
                                  </p:childTnLst>
                                </p:cTn>
                              </p:par>
                            </p:childTnLst>
                          </p:cTn>
                        </p:par>
                        <p:par>
                          <p:cTn id="114" fill="hold">
                            <p:stCondLst>
                              <p:cond delay="2200"/>
                            </p:stCondLst>
                            <p:childTnLst>
                              <p:par>
                                <p:cTn id="115" presetID="2" presetClass="entr" presetSubtype="4" fill="hold" nodeType="afterEffect">
                                  <p:stCondLst>
                                    <p:cond delay="0"/>
                                  </p:stCondLst>
                                  <p:childTnLst>
                                    <p:set>
                                      <p:cBhvr>
                                        <p:cTn id="116" dur="1" fill="hold">
                                          <p:stCondLst>
                                            <p:cond delay="0"/>
                                          </p:stCondLst>
                                        </p:cTn>
                                        <p:tgtEl>
                                          <p:spTgt spid="20"/>
                                        </p:tgtEl>
                                        <p:attrNameLst>
                                          <p:attrName>style.visibility</p:attrName>
                                        </p:attrNameLst>
                                      </p:cBhvr>
                                      <p:to>
                                        <p:strVal val="visible"/>
                                      </p:to>
                                    </p:set>
                                    <p:anim calcmode="lin" valueType="num">
                                      <p:cBhvr additive="base">
                                        <p:cTn id="117" dur="100" fill="hold"/>
                                        <p:tgtEl>
                                          <p:spTgt spid="20"/>
                                        </p:tgtEl>
                                        <p:attrNameLst>
                                          <p:attrName>ppt_x</p:attrName>
                                        </p:attrNameLst>
                                      </p:cBhvr>
                                      <p:tavLst>
                                        <p:tav tm="0">
                                          <p:val>
                                            <p:strVal val="#ppt_x"/>
                                          </p:val>
                                        </p:tav>
                                        <p:tav tm="100000">
                                          <p:val>
                                            <p:strVal val="#ppt_x"/>
                                          </p:val>
                                        </p:tav>
                                      </p:tavLst>
                                    </p:anim>
                                    <p:anim calcmode="lin" valueType="num">
                                      <p:cBhvr additive="base">
                                        <p:cTn id="118" dur="100" fill="hold"/>
                                        <p:tgtEl>
                                          <p:spTgt spid="20"/>
                                        </p:tgtEl>
                                        <p:attrNameLst>
                                          <p:attrName>ppt_y</p:attrName>
                                        </p:attrNameLst>
                                      </p:cBhvr>
                                      <p:tavLst>
                                        <p:tav tm="0">
                                          <p:val>
                                            <p:strVal val="1+#ppt_h/2"/>
                                          </p:val>
                                        </p:tav>
                                        <p:tav tm="100000">
                                          <p:val>
                                            <p:strVal val="#ppt_y"/>
                                          </p:val>
                                        </p:tav>
                                      </p:tavLst>
                                    </p:anim>
                                  </p:childTnLst>
                                </p:cTn>
                              </p:par>
                            </p:childTnLst>
                          </p:cTn>
                        </p:par>
                        <p:par>
                          <p:cTn id="119" fill="hold">
                            <p:stCondLst>
                              <p:cond delay="2300"/>
                            </p:stCondLst>
                            <p:childTnLst>
                              <p:par>
                                <p:cTn id="120" presetID="2" presetClass="entr" presetSubtype="4" fill="hold" nodeType="afterEffect">
                                  <p:stCondLst>
                                    <p:cond delay="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100" fill="hold"/>
                                        <p:tgtEl>
                                          <p:spTgt spid="22"/>
                                        </p:tgtEl>
                                        <p:attrNameLst>
                                          <p:attrName>ppt_x</p:attrName>
                                        </p:attrNameLst>
                                      </p:cBhvr>
                                      <p:tavLst>
                                        <p:tav tm="0">
                                          <p:val>
                                            <p:strVal val="#ppt_x"/>
                                          </p:val>
                                        </p:tav>
                                        <p:tav tm="100000">
                                          <p:val>
                                            <p:strVal val="#ppt_x"/>
                                          </p:val>
                                        </p:tav>
                                      </p:tavLst>
                                    </p:anim>
                                    <p:anim calcmode="lin" valueType="num">
                                      <p:cBhvr additive="base">
                                        <p:cTn id="123" dur="100" fill="hold"/>
                                        <p:tgtEl>
                                          <p:spTgt spid="22"/>
                                        </p:tgtEl>
                                        <p:attrNameLst>
                                          <p:attrName>ppt_y</p:attrName>
                                        </p:attrNameLst>
                                      </p:cBhvr>
                                      <p:tavLst>
                                        <p:tav tm="0">
                                          <p:val>
                                            <p:strVal val="1+#ppt_h/2"/>
                                          </p:val>
                                        </p:tav>
                                        <p:tav tm="100000">
                                          <p:val>
                                            <p:strVal val="#ppt_y"/>
                                          </p:val>
                                        </p:tav>
                                      </p:tavLst>
                                    </p:anim>
                                  </p:childTnLst>
                                </p:cTn>
                              </p:par>
                            </p:childTnLst>
                          </p:cTn>
                        </p:par>
                        <p:par>
                          <p:cTn id="124" fill="hold">
                            <p:stCondLst>
                              <p:cond delay="2400"/>
                            </p:stCondLst>
                            <p:childTnLst>
                              <p:par>
                                <p:cTn id="125" presetID="2" presetClass="entr" presetSubtype="4" fill="hold" nodeType="afterEffect">
                                  <p:stCondLst>
                                    <p:cond delay="0"/>
                                  </p:stCondLst>
                                  <p:childTnLst>
                                    <p:set>
                                      <p:cBhvr>
                                        <p:cTn id="126" dur="1" fill="hold">
                                          <p:stCondLst>
                                            <p:cond delay="0"/>
                                          </p:stCondLst>
                                        </p:cTn>
                                        <p:tgtEl>
                                          <p:spTgt spid="17"/>
                                        </p:tgtEl>
                                        <p:attrNameLst>
                                          <p:attrName>style.visibility</p:attrName>
                                        </p:attrNameLst>
                                      </p:cBhvr>
                                      <p:to>
                                        <p:strVal val="visible"/>
                                      </p:to>
                                    </p:set>
                                    <p:anim calcmode="lin" valueType="num">
                                      <p:cBhvr additive="base">
                                        <p:cTn id="127" dur="100" fill="hold"/>
                                        <p:tgtEl>
                                          <p:spTgt spid="17"/>
                                        </p:tgtEl>
                                        <p:attrNameLst>
                                          <p:attrName>ppt_x</p:attrName>
                                        </p:attrNameLst>
                                      </p:cBhvr>
                                      <p:tavLst>
                                        <p:tav tm="0">
                                          <p:val>
                                            <p:strVal val="#ppt_x"/>
                                          </p:val>
                                        </p:tav>
                                        <p:tav tm="100000">
                                          <p:val>
                                            <p:strVal val="#ppt_x"/>
                                          </p:val>
                                        </p:tav>
                                      </p:tavLst>
                                    </p:anim>
                                    <p:anim calcmode="lin" valueType="num">
                                      <p:cBhvr additive="base">
                                        <p:cTn id="128" dur="100" fill="hold"/>
                                        <p:tgtEl>
                                          <p:spTgt spid="17"/>
                                        </p:tgtEl>
                                        <p:attrNameLst>
                                          <p:attrName>ppt_y</p:attrName>
                                        </p:attrNameLst>
                                      </p:cBhvr>
                                      <p:tavLst>
                                        <p:tav tm="0">
                                          <p:val>
                                            <p:strVal val="1+#ppt_h/2"/>
                                          </p:val>
                                        </p:tav>
                                        <p:tav tm="100000">
                                          <p:val>
                                            <p:strVal val="#ppt_y"/>
                                          </p:val>
                                        </p:tav>
                                      </p:tavLst>
                                    </p:anim>
                                  </p:childTnLst>
                                </p:cTn>
                              </p:par>
                            </p:childTnLst>
                          </p:cTn>
                        </p:par>
                        <p:par>
                          <p:cTn id="129" fill="hold">
                            <p:stCondLst>
                              <p:cond delay="2500"/>
                            </p:stCondLst>
                            <p:childTnLst>
                              <p:par>
                                <p:cTn id="130" presetID="2" presetClass="entr" presetSubtype="4" fill="hold" nodeType="afterEffect">
                                  <p:stCondLst>
                                    <p:cond delay="0"/>
                                  </p:stCondLst>
                                  <p:childTnLst>
                                    <p:set>
                                      <p:cBhvr>
                                        <p:cTn id="131" dur="1" fill="hold">
                                          <p:stCondLst>
                                            <p:cond delay="0"/>
                                          </p:stCondLst>
                                        </p:cTn>
                                        <p:tgtEl>
                                          <p:spTgt spid="27"/>
                                        </p:tgtEl>
                                        <p:attrNameLst>
                                          <p:attrName>style.visibility</p:attrName>
                                        </p:attrNameLst>
                                      </p:cBhvr>
                                      <p:to>
                                        <p:strVal val="visible"/>
                                      </p:to>
                                    </p:set>
                                    <p:anim calcmode="lin" valueType="num">
                                      <p:cBhvr additive="base">
                                        <p:cTn id="132" dur="100" fill="hold"/>
                                        <p:tgtEl>
                                          <p:spTgt spid="27"/>
                                        </p:tgtEl>
                                        <p:attrNameLst>
                                          <p:attrName>ppt_x</p:attrName>
                                        </p:attrNameLst>
                                      </p:cBhvr>
                                      <p:tavLst>
                                        <p:tav tm="0">
                                          <p:val>
                                            <p:strVal val="#ppt_x"/>
                                          </p:val>
                                        </p:tav>
                                        <p:tav tm="100000">
                                          <p:val>
                                            <p:strVal val="#ppt_x"/>
                                          </p:val>
                                        </p:tav>
                                      </p:tavLst>
                                    </p:anim>
                                    <p:anim calcmode="lin" valueType="num">
                                      <p:cBhvr additive="base">
                                        <p:cTn id="133" dur="100" fill="hold"/>
                                        <p:tgtEl>
                                          <p:spTgt spid="27"/>
                                        </p:tgtEl>
                                        <p:attrNameLst>
                                          <p:attrName>ppt_y</p:attrName>
                                        </p:attrNameLst>
                                      </p:cBhvr>
                                      <p:tavLst>
                                        <p:tav tm="0">
                                          <p:val>
                                            <p:strVal val="1+#ppt_h/2"/>
                                          </p:val>
                                        </p:tav>
                                        <p:tav tm="100000">
                                          <p:val>
                                            <p:strVal val="#ppt_y"/>
                                          </p:val>
                                        </p:tav>
                                      </p:tavLst>
                                    </p:anim>
                                  </p:childTnLst>
                                </p:cTn>
                              </p:par>
                            </p:childTnLst>
                          </p:cTn>
                        </p:par>
                        <p:par>
                          <p:cTn id="134" fill="hold">
                            <p:stCondLst>
                              <p:cond delay="2600"/>
                            </p:stCondLst>
                            <p:childTnLst>
                              <p:par>
                                <p:cTn id="135" presetID="16" presetClass="entr" presetSubtype="21" fill="hold"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barn(inVertical)">
                                      <p:cBhvr>
                                        <p:cTn id="137" dur="500"/>
                                        <p:tgtEl>
                                          <p:spTgt spid="36"/>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fade">
                                      <p:cBhvr>
                                        <p:cTn id="142" dur="1000"/>
                                        <p:tgtEl>
                                          <p:spTgt spid="23"/>
                                        </p:tgtEl>
                                      </p:cBhvr>
                                    </p:animEffect>
                                    <p:anim calcmode="lin" valueType="num">
                                      <p:cBhvr>
                                        <p:cTn id="143" dur="1000" fill="hold"/>
                                        <p:tgtEl>
                                          <p:spTgt spid="23"/>
                                        </p:tgtEl>
                                        <p:attrNameLst>
                                          <p:attrName>ppt_x</p:attrName>
                                        </p:attrNameLst>
                                      </p:cBhvr>
                                      <p:tavLst>
                                        <p:tav tm="0">
                                          <p:val>
                                            <p:strVal val="#ppt_x"/>
                                          </p:val>
                                        </p:tav>
                                        <p:tav tm="100000">
                                          <p:val>
                                            <p:strVal val="#ppt_x"/>
                                          </p:val>
                                        </p:tav>
                                      </p:tavLst>
                                    </p:anim>
                                    <p:anim calcmode="lin" valueType="num">
                                      <p:cBhvr>
                                        <p:cTn id="1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38745" y="5491470"/>
            <a:ext cx="5312229" cy="495616"/>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822960" y="1645920"/>
            <a:ext cx="7543802" cy="159366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3600" dirty="0"/>
              <a:t>何故、間に合っていないのか</a:t>
            </a:r>
            <a:endParaRPr kumimoji="1" lang="ja-JP" altLang="en-US" sz="3600" dirty="0"/>
          </a:p>
        </p:txBody>
      </p:sp>
      <p:sp>
        <p:nvSpPr>
          <p:cNvPr id="3" name="コンテンツ プレースホルダー 2"/>
          <p:cNvSpPr>
            <a:spLocks noGrp="1"/>
          </p:cNvSpPr>
          <p:nvPr>
            <p:ph idx="1"/>
          </p:nvPr>
        </p:nvSpPr>
        <p:spPr>
          <a:xfrm>
            <a:off x="921285" y="1463041"/>
            <a:ext cx="7543801" cy="4597666"/>
          </a:xfrm>
        </p:spPr>
        <p:txBody>
          <a:bodyPr/>
          <a:lstStyle/>
          <a:p>
            <a:endParaRPr lang="en-US" altLang="ja-JP" dirty="0"/>
          </a:p>
          <a:p>
            <a:r>
              <a:rPr lang="ja-JP" altLang="en-US" sz="2400" dirty="0"/>
              <a:t>・市道の総距離は長い　</a:t>
            </a:r>
            <a:r>
              <a:rPr lang="ja-JP" altLang="en-US" sz="2400" dirty="0">
                <a:solidFill>
                  <a:srgbClr val="FF0000"/>
                </a:solidFill>
              </a:rPr>
              <a:t>約</a:t>
            </a:r>
            <a:r>
              <a:rPr lang="en-US" altLang="ja-JP" sz="2400" dirty="0">
                <a:solidFill>
                  <a:srgbClr val="FF0000"/>
                </a:solidFill>
              </a:rPr>
              <a:t>3700</a:t>
            </a:r>
            <a:r>
              <a:rPr lang="ja-JP" altLang="en-US" sz="2400" dirty="0">
                <a:solidFill>
                  <a:srgbClr val="FF0000"/>
                </a:solidFill>
              </a:rPr>
              <a:t>ｋｍ</a:t>
            </a:r>
            <a:endParaRPr lang="en-US" altLang="ja-JP" sz="2400" dirty="0">
              <a:solidFill>
                <a:srgbClr val="FF0000"/>
              </a:solidFill>
            </a:endParaRPr>
          </a:p>
          <a:p>
            <a:r>
              <a:rPr lang="ja-JP" altLang="en-US" sz="2400" dirty="0"/>
              <a:t>・パトロールルートはランダムに決めている</a:t>
            </a:r>
            <a:endParaRPr lang="en-US" altLang="ja-JP" sz="2400" dirty="0"/>
          </a:p>
          <a:p>
            <a:endParaRPr lang="en-US" altLang="ja-JP" dirty="0"/>
          </a:p>
          <a:p>
            <a:endParaRPr lang="en-US" altLang="ja-JP" dirty="0"/>
          </a:p>
          <a:p>
            <a:endParaRPr lang="en-US" altLang="ja-JP" dirty="0"/>
          </a:p>
          <a:p>
            <a:r>
              <a:rPr lang="ja-JP" altLang="en-US" dirty="0">
                <a:solidFill>
                  <a:srgbClr val="002060"/>
                </a:solidFill>
              </a:rPr>
              <a:t>・修繕されている</a:t>
            </a:r>
            <a:r>
              <a:rPr lang="ja-JP" altLang="en-US" dirty="0">
                <a:solidFill>
                  <a:srgbClr val="FF0000"/>
                </a:solidFill>
              </a:rPr>
              <a:t>破損箇所の属性に偏りがある</a:t>
            </a:r>
            <a:r>
              <a:rPr lang="ja-JP" altLang="en-US" dirty="0">
                <a:solidFill>
                  <a:srgbClr val="002060"/>
                </a:solidFill>
              </a:rPr>
              <a:t>のではないか</a:t>
            </a:r>
            <a:endParaRPr lang="en-US" altLang="ja-JP" dirty="0">
              <a:solidFill>
                <a:srgbClr val="002060"/>
              </a:solidFill>
            </a:endParaRPr>
          </a:p>
          <a:p>
            <a:r>
              <a:rPr lang="ja-JP" altLang="en-US" dirty="0">
                <a:solidFill>
                  <a:srgbClr val="002060"/>
                </a:solidFill>
              </a:rPr>
              <a:t>・破損箇所の</a:t>
            </a:r>
            <a:r>
              <a:rPr lang="ja-JP" altLang="en-US" dirty="0">
                <a:solidFill>
                  <a:srgbClr val="FF0000"/>
                </a:solidFill>
              </a:rPr>
              <a:t>重点エリアがわかれば効率的なパトロールが行わ</a:t>
            </a:r>
            <a:r>
              <a:rPr lang="en-US" altLang="ja-JP" dirty="0">
                <a:solidFill>
                  <a:srgbClr val="FF0000"/>
                </a:solidFill>
              </a:rPr>
              <a:t>     </a:t>
            </a:r>
          </a:p>
          <a:p>
            <a:r>
              <a:rPr lang="en-US" altLang="ja-JP" dirty="0">
                <a:solidFill>
                  <a:srgbClr val="FF0000"/>
                </a:solidFill>
              </a:rPr>
              <a:t>   </a:t>
            </a:r>
            <a:r>
              <a:rPr lang="ja-JP" altLang="en-US" dirty="0">
                <a:solidFill>
                  <a:srgbClr val="FF0000"/>
                </a:solidFill>
              </a:rPr>
              <a:t>れる</a:t>
            </a:r>
            <a:r>
              <a:rPr lang="ja-JP" altLang="en-US" dirty="0">
                <a:solidFill>
                  <a:srgbClr val="002060"/>
                </a:solidFill>
              </a:rPr>
              <a:t>のではないか</a:t>
            </a:r>
            <a:r>
              <a:rPr lang="ja-JP" altLang="en-US" dirty="0">
                <a:solidFill>
                  <a:srgbClr val="FF0000"/>
                </a:solidFill>
              </a:rPr>
              <a:t>　　　　　　　　　　　　　　　　　</a:t>
            </a:r>
            <a:endParaRPr lang="en-US" altLang="ja-JP" dirty="0">
              <a:solidFill>
                <a:srgbClr val="FF0000"/>
              </a:solidFill>
            </a:endParaRPr>
          </a:p>
          <a:p>
            <a:r>
              <a:rPr lang="ja-JP" altLang="en-US" dirty="0">
                <a:solidFill>
                  <a:srgbClr val="FF0000"/>
                </a:solidFill>
              </a:rPr>
              <a:t>　　　　</a:t>
            </a:r>
            <a:r>
              <a:rPr lang="ja-JP" altLang="en-US" sz="2400" dirty="0">
                <a:solidFill>
                  <a:srgbClr val="FFFFFF"/>
                </a:solidFill>
              </a:rPr>
              <a:t>破損箇所の現状を分析する必要がある</a:t>
            </a:r>
            <a:endParaRPr lang="en-US" altLang="ja-JP" sz="2400" dirty="0">
              <a:solidFill>
                <a:srgbClr val="FFFFFF"/>
              </a:solidFill>
            </a:endParaRPr>
          </a:p>
          <a:p>
            <a:endParaRPr lang="en-US" altLang="ja-JP" dirty="0">
              <a:solidFill>
                <a:srgbClr val="FF0000"/>
              </a:solidFill>
            </a:endParaRPr>
          </a:p>
        </p:txBody>
      </p:sp>
      <p:sp>
        <p:nvSpPr>
          <p:cNvPr id="6" name="右矢印 5"/>
          <p:cNvSpPr/>
          <p:nvPr/>
        </p:nvSpPr>
        <p:spPr>
          <a:xfrm>
            <a:off x="1075509" y="5565550"/>
            <a:ext cx="822960" cy="33688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a:extLst>
              <a:ext uri="{FF2B5EF4-FFF2-40B4-BE49-F238E27FC236}">
                <a16:creationId xmlns:a16="http://schemas.microsoft.com/office/drawing/2014/main" id="{A41256EF-922E-D745-B4F3-1EC527BCE92E}"/>
              </a:ext>
            </a:extLst>
          </p:cNvPr>
          <p:cNvSpPr/>
          <p:nvPr/>
        </p:nvSpPr>
        <p:spPr>
          <a:xfrm>
            <a:off x="3965967" y="3361510"/>
            <a:ext cx="1101687" cy="720208"/>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日付プレースホルダー 6"/>
          <p:cNvSpPr>
            <a:spLocks noGrp="1"/>
          </p:cNvSpPr>
          <p:nvPr>
            <p:ph type="dt" sz="half" idx="10"/>
          </p:nvPr>
        </p:nvSpPr>
        <p:spPr/>
        <p:txBody>
          <a:bodyPr/>
          <a:lstStyle/>
          <a:p>
            <a:fld id="{F8879A61-0E82-4762-B89E-7931AE70C766}" type="datetime1">
              <a:rPr lang="ja-JP" altLang="en-US" smtClean="0"/>
              <a:t>2019/6/27</a:t>
            </a:fld>
            <a:endParaRPr lang="en-US" dirty="0"/>
          </a:p>
        </p:txBody>
      </p:sp>
      <p:sp>
        <p:nvSpPr>
          <p:cNvPr id="9" name="スライド番号プレースホルダー 8"/>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4044762884"/>
      </p:ext>
    </p:extLst>
  </p:cSld>
  <p:clrMapOvr>
    <a:masterClrMapping/>
  </p:clrMapOvr>
  <p:transition spd="med">
    <p:push dir="u"/>
  </p:transition>
</p:sld>
</file>

<file path=ppt/theme/theme1.xml><?xml version="1.0" encoding="utf-8"?>
<a:theme xmlns:a="http://schemas.openxmlformats.org/drawingml/2006/main" name="レトロスペクト">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3516</TotalTime>
  <Words>2390</Words>
  <Application>Microsoft Office PowerPoint</Application>
  <PresentationFormat>画面に合わせる (4:3)</PresentationFormat>
  <Paragraphs>819</Paragraphs>
  <Slides>65</Slides>
  <Notes>4</Notes>
  <HiddenSlides>21</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65</vt:i4>
      </vt:variant>
    </vt:vector>
  </HeadingPairs>
  <TitlesOfParts>
    <vt:vector size="75" baseType="lpstr">
      <vt:lpstr>HGS創英角ｺﾞｼｯｸUB</vt:lpstr>
      <vt:lpstr>HG創英角ﾎﾟｯﾌﾟ体</vt:lpstr>
      <vt:lpstr>ＭＳ ゴシック</vt:lpstr>
      <vt:lpstr>メイリオ</vt:lpstr>
      <vt:lpstr>メイリオ</vt:lpstr>
      <vt:lpstr>游ゴシック</vt:lpstr>
      <vt:lpstr>Arial</vt:lpstr>
      <vt:lpstr>Calibri</vt:lpstr>
      <vt:lpstr>Century Gothic</vt:lpstr>
      <vt:lpstr>レトロスペクト</vt:lpstr>
      <vt:lpstr>道路の問題発見・報告に関する調査</vt:lpstr>
      <vt:lpstr>公共サービスの共創班 のミッション</vt:lpstr>
      <vt:lpstr>PowerPoint プレゼンテーション</vt:lpstr>
      <vt:lpstr>現状把握</vt:lpstr>
      <vt:lpstr> 現状把握</vt:lpstr>
      <vt:lpstr>現状把握</vt:lpstr>
      <vt:lpstr>PowerPoint プレゼンテーション</vt:lpstr>
      <vt:lpstr>PowerPoint プレゼンテーション</vt:lpstr>
      <vt:lpstr>何故、間に合っていないのか</vt:lpstr>
      <vt:lpstr>PowerPoint プレゼンテーション</vt:lpstr>
      <vt:lpstr> 市役所提供データの GIS分析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実習の意義・目的</vt:lpstr>
      <vt:lpstr>実習の意義・目的</vt:lpstr>
      <vt:lpstr>PowerPoint プレゼンテーション</vt:lpstr>
      <vt:lpstr>学生への アンケート調査</vt:lpstr>
      <vt:lpstr>調査概要</vt:lpstr>
      <vt:lpstr>調査概要</vt:lpstr>
      <vt:lpstr>アンケート結果</vt:lpstr>
      <vt:lpstr>PowerPoint プレゼンテーション</vt:lpstr>
      <vt:lpstr>しかし、、、</vt:lpstr>
      <vt:lpstr>PowerPoint プレゼンテーション</vt:lpstr>
      <vt:lpstr>PowerPoint プレゼンテーション</vt:lpstr>
      <vt:lpstr>PowerPoint プレゼンテーション</vt:lpstr>
      <vt:lpstr>プレ調査考察①</vt:lpstr>
      <vt:lpstr>報告しなかった理由から</vt:lpstr>
      <vt:lpstr>PowerPoint プレゼンテーション</vt:lpstr>
      <vt:lpstr>PowerPoint プレゼンテーション</vt:lpstr>
      <vt:lpstr>PowerPoint プレゼンテーション</vt:lpstr>
      <vt:lpstr>プレ調査考察②</vt:lpstr>
      <vt:lpstr>PowerPoint プレゼンテーション</vt:lpstr>
      <vt:lpstr>提案</vt:lpstr>
      <vt:lpstr>実証実験の予定</vt:lpstr>
      <vt:lpstr>実証実験の予定</vt:lpstr>
      <vt:lpstr>実証実験の詳細</vt:lpstr>
      <vt:lpstr>今後の方針</vt:lpstr>
      <vt:lpstr>参考文献</vt:lpstr>
      <vt:lpstr>　　　　ご清聴 ありがとうございました。</vt:lpstr>
      <vt:lpstr>今後の展望</vt:lpstr>
      <vt:lpstr>謝辞</vt:lpstr>
      <vt:lpstr>(以下は非表示スライド)</vt:lpstr>
      <vt:lpstr>PowerPoint プレゼンテーション</vt:lpstr>
      <vt:lpstr>PowerPoint プレゼンテーション</vt:lpstr>
      <vt:lpstr>PowerPoint プレゼンテーション</vt:lpstr>
      <vt:lpstr>PowerPoint プレゼンテーション</vt:lpstr>
      <vt:lpstr>その他の回答</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反応率計算式</vt:lpstr>
      <vt:lpstr>報告率試算</vt:lpstr>
      <vt:lpstr>破損数試算</vt:lpstr>
      <vt:lpstr>ちばレポ</vt:lpstr>
    </vt:vector>
  </TitlesOfParts>
  <Company>筑波大学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s1711254</dc:creator>
  <cp:lastModifiedBy>s1711321</cp:lastModifiedBy>
  <cp:revision>251</cp:revision>
  <cp:lastPrinted>2019-05-20T23:01:56Z</cp:lastPrinted>
  <dcterms:created xsi:type="dcterms:W3CDTF">2019-05-17T05:09:13Z</dcterms:created>
  <dcterms:modified xsi:type="dcterms:W3CDTF">2019-06-27T12:15:29Z</dcterms:modified>
</cp:coreProperties>
</file>