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2.xml" ContentType="application/vnd.openxmlformats-officedocument.drawingml.chart+xml"/>
  <Override PartName="/ppt/drawings/drawing6.xml" ContentType="application/vnd.openxmlformats-officedocument.drawingml.chartshapes+xml"/>
  <Override PartName="/ppt/notesSlides/notesSlide47.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7.xml" ContentType="application/vnd.openxmlformats-officedocument.drawingml.chartshapes+xml"/>
  <Override PartName="/ppt/notesSlides/notesSlide48.xml" ContentType="application/vnd.openxmlformats-officedocument.presentationml.notesSlide+xml"/>
  <Override PartName="/ppt/charts/chart14.xml" ContentType="application/vnd.openxmlformats-officedocument.drawingml.chart+xml"/>
  <Override PartName="/ppt/drawings/drawing8.xml" ContentType="application/vnd.openxmlformats-officedocument.drawingml.chartshapes+xml"/>
  <Override PartName="/ppt/notesSlides/notesSlide49.xml" ContentType="application/vnd.openxmlformats-officedocument.presentationml.notesSlid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9.xml" ContentType="application/vnd.openxmlformats-officedocument.drawingml.chartshapes+xml"/>
  <Override PartName="/ppt/notesSlides/notesSlide53.xml" ContentType="application/vnd.openxmlformats-officedocument.presentationml.notesSlid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0.xml" ContentType="application/vnd.openxmlformats-officedocument.drawingml.chartshapes+xml"/>
  <Override PartName="/ppt/notesSlides/notesSlide54.xml" ContentType="application/vnd.openxmlformats-officedocument.presentationml.notesSlid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1.xml" ContentType="application/vnd.openxmlformats-officedocument.drawingml.chartshapes+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4"/>
  </p:notesMasterIdLst>
  <p:sldIdLst>
    <p:sldId id="511" r:id="rId2"/>
    <p:sldId id="533" r:id="rId3"/>
    <p:sldId id="391" r:id="rId4"/>
    <p:sldId id="534" r:id="rId5"/>
    <p:sldId id="261" r:id="rId6"/>
    <p:sldId id="262" r:id="rId7"/>
    <p:sldId id="514" r:id="rId8"/>
    <p:sldId id="445" r:id="rId9"/>
    <p:sldId id="467" r:id="rId10"/>
    <p:sldId id="468" r:id="rId11"/>
    <p:sldId id="469" r:id="rId12"/>
    <p:sldId id="470" r:id="rId13"/>
    <p:sldId id="471" r:id="rId14"/>
    <p:sldId id="472" r:id="rId15"/>
    <p:sldId id="267" r:id="rId16"/>
    <p:sldId id="515" r:id="rId17"/>
    <p:sldId id="447" r:id="rId18"/>
    <p:sldId id="437" r:id="rId19"/>
    <p:sldId id="438" r:id="rId20"/>
    <p:sldId id="439" r:id="rId21"/>
    <p:sldId id="440" r:id="rId22"/>
    <p:sldId id="441" r:id="rId23"/>
    <p:sldId id="535" r:id="rId24"/>
    <p:sldId id="282" r:id="rId25"/>
    <p:sldId id="506" r:id="rId26"/>
    <p:sldId id="508" r:id="rId27"/>
    <p:sldId id="509" r:id="rId28"/>
    <p:sldId id="510" r:id="rId29"/>
    <p:sldId id="454" r:id="rId30"/>
    <p:sldId id="356" r:id="rId31"/>
    <p:sldId id="414" r:id="rId32"/>
    <p:sldId id="415" r:id="rId33"/>
    <p:sldId id="431" r:id="rId34"/>
    <p:sldId id="417" r:id="rId35"/>
    <p:sldId id="418" r:id="rId36"/>
    <p:sldId id="536" r:id="rId37"/>
    <p:sldId id="298" r:id="rId38"/>
    <p:sldId id="450" r:id="rId39"/>
    <p:sldId id="495" r:id="rId40"/>
    <p:sldId id="490" r:id="rId41"/>
    <p:sldId id="496" r:id="rId42"/>
    <p:sldId id="491" r:id="rId43"/>
    <p:sldId id="497" r:id="rId44"/>
    <p:sldId id="500" r:id="rId45"/>
    <p:sldId id="501" r:id="rId46"/>
    <p:sldId id="502" r:id="rId47"/>
    <p:sldId id="503" r:id="rId48"/>
    <p:sldId id="504" r:id="rId49"/>
    <p:sldId id="505" r:id="rId50"/>
    <p:sldId id="538" r:id="rId51"/>
    <p:sldId id="498" r:id="rId52"/>
    <p:sldId id="339" r:id="rId53"/>
    <p:sldId id="492" r:id="rId54"/>
    <p:sldId id="493" r:id="rId55"/>
    <p:sldId id="457" r:id="rId56"/>
    <p:sldId id="499" r:id="rId57"/>
    <p:sldId id="340" r:id="rId58"/>
    <p:sldId id="316" r:id="rId59"/>
    <p:sldId id="539" r:id="rId60"/>
    <p:sldId id="474" r:id="rId61"/>
    <p:sldId id="475" r:id="rId62"/>
    <p:sldId id="476" r:id="rId63"/>
    <p:sldId id="477" r:id="rId64"/>
    <p:sldId id="540" r:id="rId65"/>
    <p:sldId id="320" r:id="rId66"/>
    <p:sldId id="478" r:id="rId67"/>
    <p:sldId id="479" r:id="rId68"/>
    <p:sldId id="480" r:id="rId69"/>
    <p:sldId id="481" r:id="rId70"/>
    <p:sldId id="482" r:id="rId71"/>
    <p:sldId id="537" r:id="rId72"/>
    <p:sldId id="512" r:id="rId73"/>
    <p:sldId id="330" r:id="rId74"/>
    <p:sldId id="494" r:id="rId75"/>
    <p:sldId id="331" r:id="rId76"/>
    <p:sldId id="516" r:id="rId77"/>
    <p:sldId id="517" r:id="rId78"/>
    <p:sldId id="518" r:id="rId79"/>
    <p:sldId id="519" r:id="rId80"/>
    <p:sldId id="520" r:id="rId81"/>
    <p:sldId id="521" r:id="rId82"/>
    <p:sldId id="522" r:id="rId83"/>
    <p:sldId id="523" r:id="rId84"/>
    <p:sldId id="524" r:id="rId85"/>
    <p:sldId id="525" r:id="rId86"/>
    <p:sldId id="526" r:id="rId87"/>
    <p:sldId id="527" r:id="rId88"/>
    <p:sldId id="528" r:id="rId89"/>
    <p:sldId id="529" r:id="rId90"/>
    <p:sldId id="530" r:id="rId91"/>
    <p:sldId id="531" r:id="rId92"/>
    <p:sldId id="532" r:id="rId93"/>
  </p:sldIdLst>
  <p:sldSz cx="9144000" cy="6858000" type="screen4x3"/>
  <p:notesSz cx="6807200" cy="99393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96" roundtripDataSignature="AMtx7mhPdBxNmmP8PtbprluylXs6EU6r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1711214" initials="" lastIdx="1" clrIdx="0"/>
  <p:cmAuthor id="1" name="慎悟 安藤" initials="慎悟" lastIdx="1" clrIdx="1">
    <p:extLst>
      <p:ext uri="{19B8F6BF-5375-455C-9EA6-DF929625EA0E}">
        <p15:presenceInfo xmlns:p15="http://schemas.microsoft.com/office/powerpoint/2012/main" userId="9ac722a9d5e29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4560"/>
    <a:srgbClr val="066E9F"/>
    <a:srgbClr val="B00000"/>
    <a:srgbClr val="01AAEF"/>
    <a:srgbClr val="C3C63A"/>
    <a:srgbClr val="FF9900"/>
    <a:srgbClr val="2BB46E"/>
    <a:srgbClr val="EEB500"/>
    <a:srgbClr val="E6AF00"/>
    <a:srgbClr val="F3ED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722EEB-8559-47B6-82E8-98EC46BC086B}">
  <a:tblStyle styleId="{ED722EEB-8559-47B6-82E8-98EC46BC086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88037" autoAdjust="0"/>
  </p:normalViewPr>
  <p:slideViewPr>
    <p:cSldViewPr snapToGrid="0">
      <p:cViewPr varScale="1">
        <p:scale>
          <a:sx n="101" d="100"/>
          <a:sy n="101" d="100"/>
        </p:scale>
        <p:origin x="192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_____9.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_____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______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_____12.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7.xm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______13.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______14.xlsx"/><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______15.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9.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______16.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0.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______17.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ja-JP" sz="2000" dirty="0">
                <a:solidFill>
                  <a:schemeClr val="tx1"/>
                </a:solidFill>
              </a:rPr>
              <a:t>破損を発見した経験</a:t>
            </a:r>
          </a:p>
        </c:rich>
      </c:tx>
      <c:layout>
        <c:manualLayout>
          <c:xMode val="edge"/>
          <c:yMode val="edge"/>
          <c:x val="0.2395400462962963"/>
          <c:y val="8.9780740740740744E-2"/>
        </c:manualLayout>
      </c:layout>
      <c:overlay val="0"/>
      <c:spPr>
        <a:noFill/>
        <a:ln>
          <a:noFill/>
        </a:ln>
        <a:effectLst/>
      </c:spPr>
    </c:title>
    <c:autoTitleDeleted val="0"/>
    <c:plotArea>
      <c:layout>
        <c:manualLayout>
          <c:layoutTarget val="inner"/>
          <c:xMode val="edge"/>
          <c:yMode val="edge"/>
          <c:x val="3.4351388888888897E-2"/>
          <c:y val="0.27221444444444443"/>
          <c:w val="0.4088355282150522"/>
          <c:h val="0.64876634681963097"/>
        </c:manualLayout>
      </c:layout>
      <c:pieChart>
        <c:varyColors val="1"/>
        <c:ser>
          <c:idx val="0"/>
          <c:order val="0"/>
          <c:tx>
            <c:strRef>
              <c:f>Sheet1!$B$1</c:f>
              <c:strCache>
                <c:ptCount val="1"/>
                <c:pt idx="0">
                  <c:v>破損を発見した経験</c:v>
                </c:pt>
              </c:strCache>
            </c:strRef>
          </c:tx>
          <c:spPr>
            <a:solidFill>
              <a:srgbClr val="00B050"/>
            </a:solidFill>
          </c:spPr>
          <c:dPt>
            <c:idx val="0"/>
            <c:bubble3D val="0"/>
            <c:explosion val="1"/>
            <c:spPr>
              <a:solidFill>
                <a:srgbClr val="FF0000">
                  <a:alpha val="80000"/>
                </a:srgb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572-46CA-B8B2-63741D5C6C80}"/>
              </c:ext>
            </c:extLst>
          </c:dPt>
          <c:dPt>
            <c:idx val="1"/>
            <c:bubble3D val="0"/>
            <c:spPr>
              <a:solidFill>
                <a:srgbClr val="0070C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572-46CA-B8B2-63741D5C6C80}"/>
              </c:ext>
            </c:extLst>
          </c:dPt>
          <c:dLbls>
            <c:dLbl>
              <c:idx val="0"/>
              <c:layout>
                <c:manualLayout>
                  <c:x val="-0.14468307086614179"/>
                  <c:y val="-0.13859384412808601"/>
                </c:manualLayout>
              </c:layout>
              <c:tx>
                <c:rich>
                  <a:bodyPr rot="0" spcFirstLastPara="1" vertOverflow="ellipsis" vert="horz" wrap="square" lIns="38100" tIns="19050" rIns="38100" bIns="19050" anchor="ctr" anchorCtr="1">
                    <a:noAutofit/>
                  </a:bodyPr>
                  <a:lstStyle/>
                  <a:p>
                    <a:pPr>
                      <a:defRPr sz="2400" b="1" i="0" u="none" strike="noStrike" kern="1200" baseline="0">
                        <a:solidFill>
                          <a:srgbClr val="FFFF00"/>
                        </a:solidFill>
                        <a:latin typeface="+mn-lt"/>
                        <a:ea typeface="+mn-ea"/>
                        <a:cs typeface="+mn-cs"/>
                      </a:defRPr>
                    </a:pPr>
                    <a:fld id="{194592D7-20C6-4E37-9D32-49B346525292}" type="PERCENTAGE">
                      <a:rPr lang="en-US" altLang="ja-JP" sz="2400" dirty="0">
                        <a:solidFill>
                          <a:srgbClr val="FFFF00"/>
                        </a:solidFill>
                      </a:rPr>
                      <a:pPr>
                        <a:defRPr sz="2400" b="1" i="0" u="none" strike="noStrike" kern="1200" baseline="0">
                          <a:solidFill>
                            <a:srgbClr val="FFFF00"/>
                          </a:solidFill>
                          <a:latin typeface="+mn-lt"/>
                          <a:ea typeface="+mn-ea"/>
                          <a:cs typeface="+mn-cs"/>
                        </a:defRPr>
                      </a:pPr>
                      <a:t>[パーセンテージ]</a:t>
                    </a:fld>
                    <a:endParaRPr lang="ja-JP" altLang="en-US"/>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15:dlblFieldTable/>
                  <c15:showDataLabelsRange val="0"/>
                </c:ext>
                <c:ext xmlns:c16="http://schemas.microsoft.com/office/drawing/2014/chart" uri="{C3380CC4-5D6E-409C-BE32-E72D297353CC}">
                  <c16:uniqueId val="{00000001-E572-46CA-B8B2-63741D5C6C80}"/>
                </c:ext>
              </c:extLst>
            </c:dLbl>
            <c:dLbl>
              <c:idx val="1"/>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mn-lt"/>
                      <a:ea typeface="+mn-ea"/>
                      <a:cs typeface="+mn-cs"/>
                    </a:defRPr>
                  </a:pPr>
                  <a:endParaRPr lang="ja-JP"/>
                </a:p>
              </c:txPr>
              <c:dLblPos val="ct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572-46CA-B8B2-63741D5C6C8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発見したことがある</c:v>
                </c:pt>
                <c:pt idx="1">
                  <c:v>発見したことがない</c:v>
                </c:pt>
              </c:strCache>
            </c:strRef>
          </c:cat>
          <c:val>
            <c:numRef>
              <c:f>Sheet1!$B$2:$B$3</c:f>
              <c:numCache>
                <c:formatCode>General</c:formatCode>
                <c:ptCount val="2"/>
                <c:pt idx="0">
                  <c:v>69.540000000000006</c:v>
                </c:pt>
                <c:pt idx="1">
                  <c:v>30.56</c:v>
                </c:pt>
              </c:numCache>
            </c:numRef>
          </c:val>
          <c:extLst>
            <c:ext xmlns:c16="http://schemas.microsoft.com/office/drawing/2014/chart" uri="{C3380CC4-5D6E-409C-BE32-E72D297353CC}">
              <c16:uniqueId val="{00000004-E572-46CA-B8B2-63741D5C6C8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800" b="1" i="0" u="none" strike="noStrike" kern="1200" baseline="0">
                <a:solidFill>
                  <a:srgbClr val="C00000"/>
                </a:solidFill>
                <a:latin typeface="+mn-lt"/>
                <a:ea typeface="+mn-ea"/>
                <a:cs typeface="+mn-cs"/>
              </a:defRPr>
            </a:pPr>
            <a:endParaRPr lang="ja-JP"/>
          </a:p>
        </c:txPr>
      </c:legendEntry>
      <c:legendEntry>
        <c:idx val="1"/>
        <c:txPr>
          <a:bodyPr rot="0" spcFirstLastPara="1" vertOverflow="ellipsis" vert="horz" wrap="square" anchor="ctr" anchorCtr="1"/>
          <a:lstStyle/>
          <a:p>
            <a:pPr>
              <a:defRPr sz="1800" b="1" i="0" u="none" strike="noStrike" kern="1200" baseline="0">
                <a:solidFill>
                  <a:srgbClr val="0070C0"/>
                </a:solidFill>
                <a:latin typeface="+mn-lt"/>
                <a:ea typeface="+mn-ea"/>
                <a:cs typeface="+mn-cs"/>
              </a:defRPr>
            </a:pPr>
            <a:endParaRPr lang="ja-JP"/>
          </a:p>
        </c:txPr>
      </c:legendEntry>
      <c:layout>
        <c:manualLayout>
          <c:xMode val="edge"/>
          <c:yMode val="edge"/>
          <c:x val="0.47010578703703704"/>
          <c:y val="0.34698629629629624"/>
          <c:w val="0.50440717592592588"/>
          <c:h val="0.39023409131092196"/>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772714541280199E-2"/>
          <c:y val="3.1020118762740405E-2"/>
          <c:w val="0.91773452999791172"/>
          <c:h val="0.89124187498641305"/>
        </c:manualLayout>
      </c:layout>
      <c:barChart>
        <c:barDir val="col"/>
        <c:grouping val="stacked"/>
        <c:varyColors val="0"/>
        <c:ser>
          <c:idx val="0"/>
          <c:order val="0"/>
          <c:tx>
            <c:strRef>
              <c:f>Sheet1!$B$1</c:f>
              <c:strCache>
                <c:ptCount val="1"/>
                <c:pt idx="0">
                  <c:v>25件の修繕にかかる時間</c:v>
                </c:pt>
              </c:strCache>
            </c:strRef>
          </c:tx>
          <c:spPr>
            <a:solidFill>
              <a:schemeClr val="accent1"/>
            </a:solidFill>
            <a:ln>
              <a:noFill/>
            </a:ln>
            <a:effectLst/>
          </c:spPr>
          <c:invertIfNegative val="0"/>
          <c:dPt>
            <c:idx val="0"/>
            <c:invertIfNegative val="0"/>
            <c:bubble3D val="0"/>
            <c:spPr>
              <a:solidFill>
                <a:srgbClr val="2BB46E"/>
              </a:solidFill>
              <a:ln>
                <a:noFill/>
              </a:ln>
              <a:effectLst/>
            </c:spPr>
            <c:extLst>
              <c:ext xmlns:c16="http://schemas.microsoft.com/office/drawing/2014/chart" uri="{C3380CC4-5D6E-409C-BE32-E72D297353CC}">
                <c16:uniqueId val="{00000001-4175-4991-937B-2AAAEDED18FE}"/>
              </c:ext>
            </c:extLst>
          </c:dPt>
          <c:dPt>
            <c:idx val="1"/>
            <c:invertIfNegative val="0"/>
            <c:bubble3D val="0"/>
            <c:spPr>
              <a:solidFill>
                <a:srgbClr val="01A8EC"/>
              </a:solidFill>
              <a:ln>
                <a:noFill/>
              </a:ln>
              <a:effectLst/>
            </c:spPr>
            <c:extLst>
              <c:ext xmlns:c16="http://schemas.microsoft.com/office/drawing/2014/chart" uri="{C3380CC4-5D6E-409C-BE32-E72D297353CC}">
                <c16:uniqueId val="{00000002-4175-4991-937B-2AAAEDED18FE}"/>
              </c:ext>
            </c:extLst>
          </c:dPt>
          <c:dLbls>
            <c:dLbl>
              <c:idx val="0"/>
              <c:layout>
                <c:manualLayout>
                  <c:x val="1.6103061623119847E-3"/>
                  <c:y val="-0.35227525464089404"/>
                </c:manualLayout>
              </c:layout>
              <c:tx>
                <c:rich>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fld id="{844590B6-DEA6-4201-9553-D99F2AD34F7E}" type="VALUE">
                      <a:rPr lang="en-US" altLang="ja-JP" sz="2400" baseline="0" smtClean="0">
                        <a:solidFill>
                          <a:schemeClr val="tx1"/>
                        </a:solidFill>
                      </a:rPr>
                      <a:pPr>
                        <a:defRPr sz="2400">
                          <a:solidFill>
                            <a:schemeClr val="tx1"/>
                          </a:solidFill>
                        </a:defRPr>
                      </a:pPr>
                      <a:t>[値]</a:t>
                    </a:fld>
                    <a:r>
                      <a:rPr lang="ja-JP" altLang="en-US" sz="2400" baseline="0" dirty="0">
                        <a:solidFill>
                          <a:schemeClr val="tx1"/>
                        </a:solidFill>
                      </a:rPr>
                      <a:t>円</a:t>
                    </a:r>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352013180672928"/>
                      <c:h val="0.2012517997521735"/>
                    </c:manualLayout>
                  </c15:layout>
                  <c15:dlblFieldTable/>
                  <c15:showDataLabelsRange val="0"/>
                </c:ext>
                <c:ext xmlns:c16="http://schemas.microsoft.com/office/drawing/2014/chart" uri="{C3380CC4-5D6E-409C-BE32-E72D297353CC}">
                  <c16:uniqueId val="{00000001-4175-4991-937B-2AAAEDED18FE}"/>
                </c:ext>
              </c:extLst>
            </c:dLbl>
            <c:dLbl>
              <c:idx val="1"/>
              <c:layout>
                <c:manualLayout>
                  <c:x val="2.0934043507936591E-2"/>
                  <c:y val="-6.9021854551596332E-2"/>
                </c:manualLayout>
              </c:layout>
              <c:tx>
                <c:rich>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fld id="{025231F9-71FD-4618-B094-ED087196806A}" type="VALUE">
                      <a:rPr lang="en-US" altLang="ja-JP" sz="2400" baseline="0" smtClean="0">
                        <a:solidFill>
                          <a:schemeClr val="tx1"/>
                        </a:solidFill>
                      </a:rPr>
                      <a:pPr>
                        <a:defRPr sz="2400"/>
                      </a:pPr>
                      <a:t>[値]</a:t>
                    </a:fld>
                    <a:r>
                      <a:rPr lang="ja-JP" altLang="en-US" sz="2400" baseline="0" dirty="0">
                        <a:solidFill>
                          <a:schemeClr val="tx1"/>
                        </a:solidFill>
                      </a:rPr>
                      <a:t>円</a:t>
                    </a:r>
                  </a:p>
                </c:rich>
              </c:tx>
              <c:numFmt formatCode="#,##0.0_);[Red]\(#,##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4651365545965426"/>
                      <c:h val="0.2012517997521735"/>
                    </c:manualLayout>
                  </c15:layout>
                  <c15:dlblFieldTable/>
                  <c15:showDataLabelsRange val="0"/>
                </c:ext>
                <c:ext xmlns:c16="http://schemas.microsoft.com/office/drawing/2014/chart" uri="{C3380CC4-5D6E-409C-BE32-E72D297353CC}">
                  <c16:uniqueId val="{00000002-4175-4991-937B-2AAAEDED18FE}"/>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従来の道路パトロール</c:v>
                </c:pt>
                <c:pt idx="1">
                  <c:v>LINEによる破損報告</c:v>
                </c:pt>
              </c:strCache>
            </c:strRef>
          </c:cat>
          <c:val>
            <c:numRef>
              <c:f>Sheet1!$B$2:$B$3</c:f>
              <c:numCache>
                <c:formatCode>#,##0.00</c:formatCode>
                <c:ptCount val="2"/>
                <c:pt idx="0" formatCode="#,##0">
                  <c:v>1112616</c:v>
                </c:pt>
                <c:pt idx="1">
                  <c:v>15675.2</c:v>
                </c:pt>
              </c:numCache>
            </c:numRef>
          </c:val>
          <c:extLst>
            <c:ext xmlns:c16="http://schemas.microsoft.com/office/drawing/2014/chart" uri="{C3380CC4-5D6E-409C-BE32-E72D297353CC}">
              <c16:uniqueId val="{00000000-4175-4991-937B-2AAAEDED18FE}"/>
            </c:ext>
          </c:extLst>
        </c:ser>
        <c:dLbls>
          <c:showLegendKey val="0"/>
          <c:showVal val="0"/>
          <c:showCatName val="0"/>
          <c:showSerName val="0"/>
          <c:showPercent val="0"/>
          <c:showBubbleSize val="0"/>
        </c:dLbls>
        <c:gapWidth val="150"/>
        <c:overlap val="100"/>
        <c:axId val="593491016"/>
        <c:axId val="593487488"/>
      </c:barChart>
      <c:catAx>
        <c:axId val="593491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93487488"/>
        <c:crosses val="autoZero"/>
        <c:auto val="1"/>
        <c:lblAlgn val="ctr"/>
        <c:lblOffset val="100"/>
        <c:noMultiLvlLbl val="0"/>
      </c:catAx>
      <c:valAx>
        <c:axId val="59348748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ja-JP"/>
          </a:p>
        </c:txPr>
        <c:crossAx val="593491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3600" dirty="0"/>
              <a:t>月別報告件数予測</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rgbClr val="066E9F"/>
            </a:solidFill>
            <a:ln>
              <a:noFill/>
            </a:ln>
            <a:effectLst/>
          </c:spPr>
          <c:invertIfNegative val="0"/>
          <c:dPt>
            <c:idx val="5"/>
            <c:invertIfNegative val="0"/>
            <c:bubble3D val="0"/>
            <c:spPr>
              <a:solidFill>
                <a:srgbClr val="CD4560"/>
              </a:solidFill>
              <a:ln>
                <a:noFill/>
              </a:ln>
              <a:effectLst/>
            </c:spPr>
            <c:extLst>
              <c:ext xmlns:c16="http://schemas.microsoft.com/office/drawing/2014/chart" uri="{C3380CC4-5D6E-409C-BE32-E72D297353CC}">
                <c16:uniqueId val="{00000001-383E-42EB-9763-42D8AB81EFA5}"/>
              </c:ext>
            </c:extLst>
          </c:dPt>
          <c:cat>
            <c:strRef>
              <c:f>Sheet1!$J$2:$J$13</c:f>
              <c:strCache>
                <c:ptCount val="12"/>
                <c:pt idx="0">
                  <c:v>1月</c:v>
                </c:pt>
                <c:pt idx="1">
                  <c:v>2月</c:v>
                </c:pt>
                <c:pt idx="2">
                  <c:v>3月</c:v>
                </c:pt>
                <c:pt idx="3">
                  <c:v>4月</c:v>
                </c:pt>
                <c:pt idx="4">
                  <c:v>5月</c:v>
                </c:pt>
                <c:pt idx="5">
                  <c:v>実験期間</c:v>
                </c:pt>
                <c:pt idx="6">
                  <c:v>7月</c:v>
                </c:pt>
                <c:pt idx="7">
                  <c:v>8月</c:v>
                </c:pt>
                <c:pt idx="8">
                  <c:v>9月</c:v>
                </c:pt>
                <c:pt idx="9">
                  <c:v>10月</c:v>
                </c:pt>
                <c:pt idx="10">
                  <c:v>11月</c:v>
                </c:pt>
                <c:pt idx="11">
                  <c:v>12月</c:v>
                </c:pt>
              </c:strCache>
            </c:strRef>
          </c:cat>
          <c:val>
            <c:numRef>
              <c:f>Sheet1!$K$2:$K$13</c:f>
              <c:numCache>
                <c:formatCode>General</c:formatCode>
                <c:ptCount val="12"/>
                <c:pt idx="0">
                  <c:v>6.3186813186813202</c:v>
                </c:pt>
                <c:pt idx="1">
                  <c:v>8.6996336996337007</c:v>
                </c:pt>
                <c:pt idx="2">
                  <c:v>8.2417582417582427</c:v>
                </c:pt>
                <c:pt idx="3">
                  <c:v>6.5934065934065949</c:v>
                </c:pt>
                <c:pt idx="4">
                  <c:v>26.098901098901106</c:v>
                </c:pt>
                <c:pt idx="5">
                  <c:v>25</c:v>
                </c:pt>
                <c:pt idx="6">
                  <c:v>20.146520146520146</c:v>
                </c:pt>
                <c:pt idx="7">
                  <c:v>11.904761904761905</c:v>
                </c:pt>
                <c:pt idx="8">
                  <c:v>10.256410256410257</c:v>
                </c:pt>
                <c:pt idx="9">
                  <c:v>13.644688644688646</c:v>
                </c:pt>
                <c:pt idx="10">
                  <c:v>11.263736263736265</c:v>
                </c:pt>
                <c:pt idx="11">
                  <c:v>5.7692307692307701</c:v>
                </c:pt>
              </c:numCache>
            </c:numRef>
          </c:val>
          <c:extLst>
            <c:ext xmlns:c16="http://schemas.microsoft.com/office/drawing/2014/chart" uri="{C3380CC4-5D6E-409C-BE32-E72D297353CC}">
              <c16:uniqueId val="{00000002-383E-42EB-9763-42D8AB81EFA5}"/>
            </c:ext>
          </c:extLst>
        </c:ser>
        <c:dLbls>
          <c:showLegendKey val="0"/>
          <c:showVal val="0"/>
          <c:showCatName val="0"/>
          <c:showSerName val="0"/>
          <c:showPercent val="0"/>
          <c:showBubbleSize val="0"/>
        </c:dLbls>
        <c:gapWidth val="219"/>
        <c:overlap val="-27"/>
        <c:axId val="593485920"/>
        <c:axId val="593491408"/>
      </c:barChart>
      <c:catAx>
        <c:axId val="593485920"/>
        <c:scaling>
          <c:orientation val="minMax"/>
        </c:scaling>
        <c:delete val="0"/>
        <c:axPos val="b"/>
        <c:numFmt formatCode="General" sourceLinked="1"/>
        <c:majorTickMark val="none"/>
        <c:minorTickMark val="none"/>
        <c:tickLblPos val="nextTo"/>
        <c:spPr>
          <a:noFill/>
          <a:ln w="9525" cap="flat" cmpd="sng" algn="ctr">
            <a:solidFill>
              <a:srgbClr val="6F9428"/>
            </a:solidFill>
            <a:round/>
          </a:ln>
          <a:effectLst/>
        </c:spPr>
        <c:txPr>
          <a:bodyPr rot="2400000" spcFirstLastPara="1" vertOverflow="ellipsis" wrap="square" anchor="t" anchorCtr="0"/>
          <a:lstStyle/>
          <a:p>
            <a:pPr>
              <a:defRPr sz="1600" b="0" i="0" u="none" strike="noStrike" kern="1200" baseline="0">
                <a:solidFill>
                  <a:schemeClr val="tx1">
                    <a:lumMod val="65000"/>
                    <a:lumOff val="35000"/>
                  </a:schemeClr>
                </a:solidFill>
                <a:latin typeface="+mn-lt"/>
                <a:ea typeface="+mn-ea"/>
                <a:cs typeface="+mn-cs"/>
              </a:defRPr>
            </a:pPr>
            <a:endParaRPr lang="ja-JP"/>
          </a:p>
        </c:txPr>
        <c:crossAx val="593491408"/>
        <c:crosses val="autoZero"/>
        <c:auto val="1"/>
        <c:lblAlgn val="ctr"/>
        <c:lblOffset val="100"/>
        <c:noMultiLvlLbl val="0"/>
      </c:catAx>
      <c:valAx>
        <c:axId val="593491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sz="2400" dirty="0"/>
                  <a:t>件数</a:t>
                </a:r>
              </a:p>
            </c:rich>
          </c:tx>
          <c:layout>
            <c:manualLayout>
              <c:xMode val="edge"/>
              <c:yMode val="edge"/>
              <c:x val="1.9444444444444445E-2"/>
              <c:y val="0.37356080489938764"/>
            </c:manualLayout>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93485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baseline="0">
                <a:solidFill>
                  <a:schemeClr val="tx1"/>
                </a:solidFill>
                <a:latin typeface="+mn-lt"/>
                <a:ea typeface="+mn-ea"/>
                <a:cs typeface="+mn-cs"/>
              </a:defRPr>
            </a:pPr>
            <a:r>
              <a:rPr lang="ja-JP" sz="4400" dirty="0">
                <a:solidFill>
                  <a:schemeClr val="bg1"/>
                </a:solidFill>
              </a:rPr>
              <a:t>破損を発見した経験</a:t>
            </a:r>
          </a:p>
        </c:rich>
      </c:tx>
      <c:layout>
        <c:manualLayout>
          <c:xMode val="edge"/>
          <c:yMode val="edge"/>
          <c:x val="5.5282589676290468E-2"/>
          <c:y val="5.7021609399488847E-3"/>
        </c:manualLayout>
      </c:layout>
      <c:overlay val="0"/>
      <c:spPr>
        <a:noFill/>
        <a:ln>
          <a:noFill/>
        </a:ln>
        <a:effectLst/>
      </c:spPr>
    </c:title>
    <c:autoTitleDeleted val="0"/>
    <c:plotArea>
      <c:layout>
        <c:manualLayout>
          <c:layoutTarget val="inner"/>
          <c:xMode val="edge"/>
          <c:yMode val="edge"/>
          <c:x val="5.3388670166229217E-2"/>
          <c:y val="0.17327929584653654"/>
          <c:w val="0.40328958880139981"/>
          <c:h val="0.57315048122085432"/>
        </c:manualLayout>
      </c:layout>
      <c:pieChart>
        <c:varyColors val="1"/>
        <c:ser>
          <c:idx val="0"/>
          <c:order val="0"/>
          <c:tx>
            <c:strRef>
              <c:f>Sheet1!$B$1</c:f>
              <c:strCache>
                <c:ptCount val="1"/>
                <c:pt idx="0">
                  <c:v>破損を発見した経験</c:v>
                </c:pt>
              </c:strCache>
            </c:strRef>
          </c:tx>
          <c:spPr>
            <a:solidFill>
              <a:srgbClr val="00B050"/>
            </a:solidFill>
          </c:spPr>
          <c:dPt>
            <c:idx val="0"/>
            <c:bubble3D val="0"/>
            <c:explosion val="1"/>
            <c:spPr>
              <a:solidFill>
                <a:srgbClr val="FF0000">
                  <a:alpha val="80000"/>
                </a:srgb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DE4-4B68-B053-3D60266FD3D4}"/>
              </c:ext>
            </c:extLst>
          </c:dPt>
          <c:dPt>
            <c:idx val="1"/>
            <c:bubble3D val="0"/>
            <c:spPr>
              <a:solidFill>
                <a:srgbClr val="0070C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DE4-4B68-B053-3D60266FD3D4}"/>
              </c:ext>
            </c:extLst>
          </c:dPt>
          <c:dLbls>
            <c:dLbl>
              <c:idx val="0"/>
              <c:layout>
                <c:manualLayout>
                  <c:x val="-0.14468307086614179"/>
                  <c:y val="-0.13859384412808601"/>
                </c:manualLayout>
              </c:layout>
              <c:tx>
                <c:rich>
                  <a:bodyPr rot="0" spcFirstLastPara="1" vertOverflow="ellipsis" vert="horz" wrap="square" lIns="38100" tIns="19050" rIns="38100" bIns="19050" anchor="ctr" anchorCtr="1">
                    <a:noAutofit/>
                  </a:bodyPr>
                  <a:lstStyle/>
                  <a:p>
                    <a:pPr>
                      <a:defRPr sz="4000" b="1" i="0" u="none" strike="noStrike" kern="1200" baseline="0">
                        <a:solidFill>
                          <a:srgbClr val="FFFF00"/>
                        </a:solidFill>
                        <a:latin typeface="+mn-lt"/>
                        <a:ea typeface="+mn-ea"/>
                        <a:cs typeface="+mn-cs"/>
                      </a:defRPr>
                    </a:pPr>
                    <a:fld id="{194592D7-20C6-4E37-9D32-49B346525292}" type="PERCENTAGE">
                      <a:rPr lang="en-US" altLang="ja-JP" dirty="0">
                        <a:solidFill>
                          <a:srgbClr val="FFFF00"/>
                        </a:solidFill>
                      </a:rPr>
                      <a:pPr>
                        <a:defRPr sz="4000" b="1" i="0" u="none" strike="noStrike" kern="1200" baseline="0">
                          <a:solidFill>
                            <a:srgbClr val="FFFF00"/>
                          </a:solidFill>
                          <a:latin typeface="+mn-lt"/>
                          <a:ea typeface="+mn-ea"/>
                          <a:cs typeface="+mn-cs"/>
                        </a:defRPr>
                      </a:pPr>
                      <a:t>[パーセンテージ]</a:t>
                    </a:fld>
                    <a:endParaRPr lang="ja-JP" altLang="en-US"/>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15:dlblFieldTable/>
                  <c15:showDataLabelsRange val="0"/>
                </c:ext>
                <c:ext xmlns:c16="http://schemas.microsoft.com/office/drawing/2014/chart" uri="{C3380CC4-5D6E-409C-BE32-E72D297353CC}">
                  <c16:uniqueId val="{00000001-EDE4-4B68-B053-3D60266FD3D4}"/>
                </c:ext>
              </c:extLst>
            </c:dLbl>
            <c:dLbl>
              <c:idx val="1"/>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4000" b="1" i="0" u="none" strike="noStrike" kern="1200" baseline="0">
                      <a:solidFill>
                        <a:schemeClr val="lt1"/>
                      </a:solidFill>
                      <a:latin typeface="+mn-lt"/>
                      <a:ea typeface="+mn-ea"/>
                      <a:cs typeface="+mn-cs"/>
                    </a:defRPr>
                  </a:pPr>
                  <a:endParaRPr lang="ja-JP"/>
                </a:p>
              </c:txPr>
              <c:dLblPos val="ct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DE4-4B68-B053-3D60266FD3D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lt1"/>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発見したことがある</c:v>
                </c:pt>
                <c:pt idx="1">
                  <c:v>発見したことがない</c:v>
                </c:pt>
              </c:strCache>
            </c:strRef>
          </c:cat>
          <c:val>
            <c:numRef>
              <c:f>Sheet1!$B$2:$B$3</c:f>
              <c:numCache>
                <c:formatCode>General</c:formatCode>
                <c:ptCount val="2"/>
                <c:pt idx="0">
                  <c:v>69.540000000000006</c:v>
                </c:pt>
                <c:pt idx="1">
                  <c:v>30.56</c:v>
                </c:pt>
              </c:numCache>
            </c:numRef>
          </c:val>
          <c:extLst>
            <c:ext xmlns:c16="http://schemas.microsoft.com/office/drawing/2014/chart" uri="{C3380CC4-5D6E-409C-BE32-E72D297353CC}">
              <c16:uniqueId val="{00000004-EDE4-4B68-B053-3D60266FD3D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400" b="1" i="0" u="none" strike="noStrike" kern="1200" baseline="0">
                <a:solidFill>
                  <a:srgbClr val="C00000"/>
                </a:solidFill>
                <a:latin typeface="+mn-lt"/>
                <a:ea typeface="+mn-ea"/>
                <a:cs typeface="+mn-cs"/>
              </a:defRPr>
            </a:pPr>
            <a:endParaRPr lang="ja-JP"/>
          </a:p>
        </c:txPr>
      </c:legendEntry>
      <c:legendEntry>
        <c:idx val="1"/>
        <c:txPr>
          <a:bodyPr rot="0" spcFirstLastPara="1" vertOverflow="ellipsis" vert="horz" wrap="square" anchor="ctr" anchorCtr="1"/>
          <a:lstStyle/>
          <a:p>
            <a:pPr>
              <a:defRPr sz="2400" b="1" i="0" u="none" strike="noStrike" kern="1200" baseline="0">
                <a:solidFill>
                  <a:srgbClr val="0070C0"/>
                </a:solidFill>
                <a:latin typeface="+mn-lt"/>
                <a:ea typeface="+mn-ea"/>
                <a:cs typeface="+mn-cs"/>
              </a:defRPr>
            </a:pPr>
            <a:endParaRPr lang="ja-JP"/>
          </a:p>
        </c:txPr>
      </c:legendEntry>
      <c:layout>
        <c:manualLayout>
          <c:xMode val="edge"/>
          <c:yMode val="edge"/>
          <c:x val="0.56596205161854773"/>
          <c:y val="0.36580105351961728"/>
          <c:w val="0.3791526684164479"/>
          <c:h val="0.29122922848618571"/>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pivotSource>
    <c:name>[Microsoft PowerPoint 内のグラフ (version 1).xlsb]Sheet4!ピボットテーブル2</c:name>
    <c:fmtId val="12"/>
  </c:pivotSource>
  <c:chart>
    <c:title>
      <c:tx>
        <c:rich>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r>
              <a:rPr lang="ja-JP" altLang="en-US" sz="4000" b="1" dirty="0"/>
              <a:t>破損を発見したことがある場所</a:t>
            </a:r>
          </a:p>
        </c:rich>
      </c:tx>
      <c:layout>
        <c:manualLayout>
          <c:xMode val="edge"/>
          <c:yMode val="edge"/>
          <c:x val="0.1077111111111111"/>
          <c:y val="0.20701929474384564"/>
        </c:manualLayout>
      </c:layout>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endParaRPr lang="ja-JP"/>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s>
    <c:plotArea>
      <c:layout/>
      <c:barChart>
        <c:barDir val="col"/>
        <c:grouping val="clustered"/>
        <c:varyColors val="0"/>
        <c:ser>
          <c:idx val="0"/>
          <c:order val="0"/>
          <c:tx>
            <c:strRef>
              <c:f>Sheet4!$E$16</c:f>
              <c:strCache>
                <c:ptCount val="1"/>
                <c:pt idx="0">
                  <c:v>集計</c:v>
                </c:pt>
              </c:strCache>
            </c:strRef>
          </c:tx>
          <c:spPr>
            <a:solidFill>
              <a:schemeClr val="accent1"/>
            </a:solidFill>
            <a:ln>
              <a:noFill/>
            </a:ln>
            <a:effectLst/>
          </c:spPr>
          <c:invertIfNegative val="0"/>
          <c:cat>
            <c:strRef>
              <c:f>Sheet4!$D$17:$D$29</c:f>
              <c:strCache>
                <c:ptCount val="12"/>
                <c:pt idx="0">
                  <c:v>大学内</c:v>
                </c:pt>
                <c:pt idx="1">
                  <c:v>平塚線</c:v>
                </c:pt>
                <c:pt idx="2">
                  <c:v>天久保</c:v>
                </c:pt>
                <c:pt idx="3">
                  <c:v>春日</c:v>
                </c:pt>
                <c:pt idx="4">
                  <c:v>桜</c:v>
                </c:pt>
                <c:pt idx="5">
                  <c:v>東大通り</c:v>
                </c:pt>
                <c:pt idx="6">
                  <c:v>柴崎交差点</c:v>
                </c:pt>
                <c:pt idx="7">
                  <c:v>西大通り</c:v>
                </c:pt>
                <c:pt idx="8">
                  <c:v>ペデ</c:v>
                </c:pt>
                <c:pt idx="9">
                  <c:v>全体</c:v>
                </c:pt>
                <c:pt idx="10">
                  <c:v>その他</c:v>
                </c:pt>
                <c:pt idx="11">
                  <c:v>不明</c:v>
                </c:pt>
              </c:strCache>
            </c:strRef>
          </c:cat>
          <c:val>
            <c:numRef>
              <c:f>Sheet4!$E$17:$E$29</c:f>
              <c:numCache>
                <c:formatCode>General</c:formatCode>
                <c:ptCount val="12"/>
                <c:pt idx="0">
                  <c:v>68</c:v>
                </c:pt>
                <c:pt idx="1">
                  <c:v>28</c:v>
                </c:pt>
                <c:pt idx="2">
                  <c:v>26</c:v>
                </c:pt>
                <c:pt idx="3">
                  <c:v>26</c:v>
                </c:pt>
                <c:pt idx="4">
                  <c:v>14</c:v>
                </c:pt>
                <c:pt idx="5">
                  <c:v>14</c:v>
                </c:pt>
                <c:pt idx="6">
                  <c:v>9</c:v>
                </c:pt>
                <c:pt idx="7">
                  <c:v>8</c:v>
                </c:pt>
                <c:pt idx="8">
                  <c:v>8</c:v>
                </c:pt>
                <c:pt idx="9">
                  <c:v>6</c:v>
                </c:pt>
                <c:pt idx="10">
                  <c:v>21</c:v>
                </c:pt>
                <c:pt idx="11">
                  <c:v>11</c:v>
                </c:pt>
              </c:numCache>
            </c:numRef>
          </c:val>
          <c:extLst>
            <c:ext xmlns:c16="http://schemas.microsoft.com/office/drawing/2014/chart" uri="{C3380CC4-5D6E-409C-BE32-E72D297353CC}">
              <c16:uniqueId val="{00000000-BE1A-4EF9-BAF3-E062EBA9E53C}"/>
            </c:ext>
          </c:extLst>
        </c:ser>
        <c:dLbls>
          <c:showLegendKey val="0"/>
          <c:showVal val="0"/>
          <c:showCatName val="0"/>
          <c:showSerName val="0"/>
          <c:showPercent val="0"/>
          <c:showBubbleSize val="0"/>
        </c:dLbls>
        <c:gapWidth val="219"/>
        <c:overlap val="-27"/>
        <c:axId val="593491800"/>
        <c:axId val="595107416"/>
      </c:barChart>
      <c:catAx>
        <c:axId val="593491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595107416"/>
        <c:crosses val="autoZero"/>
        <c:auto val="1"/>
        <c:lblAlgn val="ctr"/>
        <c:lblOffset val="100"/>
        <c:noMultiLvlLbl val="0"/>
      </c:catAx>
      <c:valAx>
        <c:axId val="595107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93491800"/>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baseline="0">
                <a:solidFill>
                  <a:schemeClr val="tx1"/>
                </a:solidFill>
                <a:latin typeface="+mn-lt"/>
                <a:ea typeface="+mn-ea"/>
                <a:cs typeface="+mn-cs"/>
              </a:defRPr>
            </a:pPr>
            <a:r>
              <a:rPr lang="ja-JP" altLang="en-US" sz="3600" dirty="0">
                <a:solidFill>
                  <a:schemeClr val="tx1"/>
                </a:solidFill>
              </a:rPr>
              <a:t>破損を報告した経験</a:t>
            </a:r>
          </a:p>
        </c:rich>
      </c:tx>
      <c:layout>
        <c:manualLayout>
          <c:xMode val="edge"/>
          <c:yMode val="edge"/>
          <c:x val="0.27777777777777779"/>
          <c:y val="0"/>
        </c:manualLayout>
      </c:layout>
      <c:overlay val="0"/>
      <c:spPr>
        <a:noFill/>
        <a:ln>
          <a:noFill/>
        </a:ln>
        <a:effectLst/>
      </c:spPr>
    </c:title>
    <c:autoTitleDeleted val="0"/>
    <c:plotArea>
      <c:layout>
        <c:manualLayout>
          <c:layoutTarget val="inner"/>
          <c:xMode val="edge"/>
          <c:yMode val="edge"/>
          <c:x val="0.10894061679790026"/>
          <c:y val="0.16525925925925927"/>
          <c:w val="0.40105555555555555"/>
          <c:h val="0.53474074074074074"/>
        </c:manualLayout>
      </c:layout>
      <c:pieChart>
        <c:varyColors val="1"/>
        <c:ser>
          <c:idx val="0"/>
          <c:order val="0"/>
          <c:tx>
            <c:strRef>
              <c:f>Sheet1!$B$1</c:f>
              <c:strCache>
                <c:ptCount val="1"/>
                <c:pt idx="0">
                  <c:v>破損を報告した経験</c:v>
                </c:pt>
              </c:strCache>
            </c:strRef>
          </c:tx>
          <c:spPr>
            <a:ln>
              <a:solidFill>
                <a:srgbClr val="0070C0"/>
              </a:solidFill>
            </a:ln>
          </c:spPr>
          <c:explosion val="1"/>
          <c:dPt>
            <c:idx val="0"/>
            <c:bubble3D val="0"/>
            <c:spPr>
              <a:solidFill>
                <a:srgbClr val="FF0000"/>
              </a:solidFill>
              <a:ln>
                <a:solidFill>
                  <a:srgbClr val="0070C0"/>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4D0-4680-A6FD-3A8B720D6D3B}"/>
              </c:ext>
            </c:extLst>
          </c:dPt>
          <c:dPt>
            <c:idx val="1"/>
            <c:bubble3D val="0"/>
            <c:spPr>
              <a:solidFill>
                <a:srgbClr val="0070C0"/>
              </a:solidFill>
              <a:ln>
                <a:solidFill>
                  <a:srgbClr val="0070C0"/>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4D0-4680-A6FD-3A8B720D6D3B}"/>
              </c:ext>
            </c:extLst>
          </c:dPt>
          <c:dLbls>
            <c:dLbl>
              <c:idx val="0"/>
              <c:layout>
                <c:manualLayout>
                  <c:x val="4.7811331200787344E-2"/>
                  <c:y val="0.1558963671323593"/>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mn-lt"/>
                        <a:ea typeface="+mn-ea"/>
                        <a:cs typeface="+mn-cs"/>
                      </a:defRPr>
                    </a:pPr>
                    <a:r>
                      <a:rPr lang="en-US" altLang="ja-JP" sz="2000" dirty="0"/>
                      <a:t>0.28%</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bestFit"/>
              <c:showLegendKey val="0"/>
              <c:showVal val="0"/>
              <c:showCatName val="0"/>
              <c:showSerName val="0"/>
              <c:showPercent val="1"/>
              <c:showBubbleSize val="0"/>
              <c:extLst>
                <c:ext xmlns:c15="http://schemas.microsoft.com/office/drawing/2012/chart" uri="{CE6537A1-D6FC-4f65-9D91-7224C49458BB}">
                  <c15:layout>
                    <c:manualLayout>
                      <c:w val="0.10440624999999999"/>
                      <c:h val="6.857812078136559E-2"/>
                    </c:manualLayout>
                  </c15:layout>
                </c:ext>
                <c:ext xmlns:c16="http://schemas.microsoft.com/office/drawing/2014/chart" uri="{C3380CC4-5D6E-409C-BE32-E72D297353CC}">
                  <c16:uniqueId val="{00000001-E4D0-4680-A6FD-3A8B720D6D3B}"/>
                </c:ext>
              </c:extLst>
            </c:dLbl>
            <c:dLbl>
              <c:idx val="1"/>
              <c:layout/>
              <c:tx>
                <c:rich>
                  <a:bodyPr rot="0" spcFirstLastPara="1" vertOverflow="ellipsis" vert="horz" wrap="square" lIns="38100" tIns="19050" rIns="38100" bIns="19050" anchor="ctr" anchorCtr="1">
                    <a:noAutofit/>
                  </a:bodyPr>
                  <a:lstStyle/>
                  <a:p>
                    <a:pPr>
                      <a:defRPr sz="4000" b="1" i="0" u="none" strike="noStrike" kern="1200" baseline="0">
                        <a:solidFill>
                          <a:srgbClr val="FFFF00"/>
                        </a:solidFill>
                        <a:latin typeface="+mn-lt"/>
                        <a:ea typeface="+mn-ea"/>
                        <a:cs typeface="+mn-cs"/>
                      </a:defRPr>
                    </a:pPr>
                    <a:r>
                      <a:rPr lang="en-US" altLang="ja-JP" sz="4000" dirty="0">
                        <a:solidFill>
                          <a:srgbClr val="FFFF00"/>
                        </a:solidFill>
                      </a:rPr>
                      <a:t>99.72%</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ct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E4D0-4680-A6FD-3A8B720D6D3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報告したことがある</c:v>
                </c:pt>
                <c:pt idx="1">
                  <c:v>報告したことがない</c:v>
                </c:pt>
              </c:strCache>
            </c:strRef>
          </c:cat>
          <c:val>
            <c:numRef>
              <c:f>Sheet1!$B$2:$B$3</c:f>
              <c:numCache>
                <c:formatCode>General</c:formatCode>
                <c:ptCount val="2"/>
                <c:pt idx="0">
                  <c:v>0.27500000000000002</c:v>
                </c:pt>
                <c:pt idx="1">
                  <c:v>99.724999999999994</c:v>
                </c:pt>
              </c:numCache>
            </c:numRef>
          </c:val>
          <c:extLst>
            <c:ext xmlns:c16="http://schemas.microsoft.com/office/drawing/2014/chart" uri="{C3380CC4-5D6E-409C-BE32-E72D297353CC}">
              <c16:uniqueId val="{00000004-E4D0-4680-A6FD-3A8B720D6D3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4767519685039368"/>
          <c:y val="0.29284004082822979"/>
          <c:w val="0.39850535870516185"/>
          <c:h val="0.33583464566929139"/>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ja-JP"/>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ja-JP"/>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3600" b="1" i="0" u="none" strike="noStrike" kern="1200" baseline="0">
              <a:solidFill>
                <a:schemeClr val="tx1"/>
              </a:solidFill>
              <a:latin typeface="+mn-lt"/>
              <a:ea typeface="+mn-ea"/>
              <a:cs typeface="+mn-cs"/>
            </a:defRPr>
          </a:pPr>
          <a:endParaRPr lang="ja-JP"/>
        </a:p>
      </c:txPr>
    </c:title>
    <c:autoTitleDeleted val="0"/>
    <c:plotArea>
      <c:layout>
        <c:manualLayout>
          <c:layoutTarget val="inner"/>
          <c:xMode val="edge"/>
          <c:yMode val="edge"/>
          <c:x val="1.3797353455818021E-2"/>
          <c:y val="0.17465091863517057"/>
          <c:w val="0.45157206911636044"/>
          <c:h val="0.60209609215514726"/>
        </c:manualLayout>
      </c:layout>
      <c:pieChart>
        <c:varyColors val="1"/>
        <c:ser>
          <c:idx val="0"/>
          <c:order val="0"/>
          <c:tx>
            <c:strRef>
              <c:f>Sheet1!$B$1</c:f>
              <c:strCache>
                <c:ptCount val="1"/>
                <c:pt idx="0">
                  <c:v>報告しなかった理由</c:v>
                </c:pt>
              </c:strCache>
            </c:strRef>
          </c:tx>
          <c:dPt>
            <c:idx val="0"/>
            <c:bubble3D val="0"/>
            <c:spPr>
              <a:solidFill>
                <a:srgbClr val="0070C0"/>
              </a:solidFill>
              <a:ln w="3175">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D4A-40BB-B516-3CA992B4B2B3}"/>
              </c:ext>
            </c:extLst>
          </c:dPt>
          <c:dPt>
            <c:idx val="1"/>
            <c:bubble3D val="0"/>
            <c:spPr>
              <a:solidFill>
                <a:srgbClr val="00B0F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D4A-40BB-B516-3CA992B4B2B3}"/>
              </c:ext>
            </c:extLst>
          </c:dPt>
          <c:dPt>
            <c:idx val="2"/>
            <c:bubble3D val="0"/>
            <c:spPr>
              <a:solidFill>
                <a:srgbClr val="FFFF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D4A-40BB-B516-3CA992B4B2B3}"/>
              </c:ext>
            </c:extLst>
          </c:dPt>
          <c:dPt>
            <c:idx val="3"/>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D4A-40BB-B516-3CA992B4B2B3}"/>
              </c:ext>
            </c:extLst>
          </c:dPt>
          <c:dPt>
            <c:idx val="4"/>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7D4A-40BB-B516-3CA992B4B2B3}"/>
              </c:ext>
            </c:extLst>
          </c:dPt>
          <c:dPt>
            <c:idx val="5"/>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7D4A-40BB-B516-3CA992B4B2B3}"/>
              </c:ext>
            </c:extLst>
          </c:dPt>
          <c:dLbls>
            <c:dLbl>
              <c:idx val="0"/>
              <c:layout>
                <c:manualLayout>
                  <c:x val="-0.11185706474190732"/>
                  <c:y val="0.12429746281714786"/>
                </c:manualLayout>
              </c:layout>
              <c:tx>
                <c:rich>
                  <a:bodyPr/>
                  <a:lstStyle/>
                  <a:p>
                    <a:fld id="{D1A3B29B-B7FA-4929-A46A-6E8B230F8FB7}" type="PERCENTAGE">
                      <a:rPr lang="en-US" altLang="ja-JP" baseline="0" smtClean="0"/>
                      <a:pPr/>
                      <a:t>[パーセンテージ]</a:t>
                    </a:fld>
                    <a:endParaRPr lang="ja-JP" altLang="en-US"/>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7D4A-40BB-B516-3CA992B4B2B3}"/>
                </c:ext>
              </c:extLst>
            </c:dLbl>
            <c:dLbl>
              <c:idx val="1"/>
              <c:layout>
                <c:manualLayout>
                  <c:x val="-7.8501093613298392E-2"/>
                  <c:y val="-0.13392053076698746"/>
                </c:manualLayout>
              </c:layout>
              <c:tx>
                <c:rich>
                  <a:bodyPr/>
                  <a:lstStyle/>
                  <a:p>
                    <a:fld id="{D6C35E4D-696A-4AE6-AB16-79073DDEF3D2}" type="PERCENTAGE">
                      <a:rPr lang="en-US" altLang="ja-JP" baseline="0" smtClean="0"/>
                      <a:pPr/>
                      <a:t>[パーセンテージ]</a:t>
                    </a:fld>
                    <a:endParaRPr lang="ja-JP" altLang="en-US"/>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7D4A-40BB-B516-3CA992B4B2B3}"/>
                </c:ext>
              </c:extLst>
            </c:dLbl>
            <c:dLbl>
              <c:idx val="2"/>
              <c:layout>
                <c:manualLayout>
                  <c:x val="2.5682414698162705E-2"/>
                  <c:y val="-0.11008530183727035"/>
                </c:manualLayout>
              </c:layout>
              <c:tx>
                <c:rich>
                  <a:bodyPr/>
                  <a:lstStyle/>
                  <a:p>
                    <a:fld id="{51EC6DFA-0986-4EAA-9348-131710958CEC}" type="PERCENTAGE">
                      <a:rPr lang="en-US" altLang="ja-JP" baseline="0" smtClean="0"/>
                      <a:pPr/>
                      <a:t>[パーセンテージ]</a:t>
                    </a:fld>
                    <a:endParaRPr lang="ja-JP" altLang="en-US"/>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7D4A-40BB-B516-3CA992B4B2B3}"/>
                </c:ext>
              </c:extLst>
            </c:dLbl>
            <c:dLbl>
              <c:idx val="3"/>
              <c:layout>
                <c:manualLayout>
                  <c:x val="7.8803040244969369E-2"/>
                  <c:y val="-6.4131671041119789E-2"/>
                </c:manualLayout>
              </c:layout>
              <c:tx>
                <c:rich>
                  <a:bodyPr/>
                  <a:lstStyle/>
                  <a:p>
                    <a:fld id="{3D5D5F8A-4FEB-4FFB-902E-77E7AA2B4998}" type="PERCENTAGE">
                      <a:rPr lang="en-US" altLang="ja-JP" baseline="0" smtClean="0"/>
                      <a:pPr/>
                      <a:t>[パーセンテージ]</a:t>
                    </a:fld>
                    <a:endParaRPr lang="ja-JP" altLang="en-US"/>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7D4A-40BB-B516-3CA992B4B2B3}"/>
                </c:ext>
              </c:extLst>
            </c:dLbl>
            <c:dLbl>
              <c:idx val="4"/>
              <c:layout>
                <c:manualLayout>
                  <c:x val="4.8928915135608049E-2"/>
                  <c:y val="1.6188101487314019E-2"/>
                </c:manualLayout>
              </c:layout>
              <c:tx>
                <c:rich>
                  <a:bodyPr/>
                  <a:lstStyle/>
                  <a:p>
                    <a:fld id="{0B0C7D61-D27C-4BA2-A9D4-9890DCC5DA63}" type="PERCENTAGE">
                      <a:rPr lang="en-US" altLang="ja-JP" baseline="0" smtClean="0"/>
                      <a:pPr/>
                      <a:t>[パーセンテージ]</a:t>
                    </a:fld>
                    <a:endParaRPr lang="ja-JP" altLang="en-US"/>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7D4A-40BB-B516-3CA992B4B2B3}"/>
                </c:ext>
              </c:extLst>
            </c:dLbl>
            <c:dLbl>
              <c:idx val="5"/>
              <c:layout>
                <c:manualLayout>
                  <c:x val="6.2325787401574802E-2"/>
                  <c:y val="0.10994356955380577"/>
                </c:manualLayout>
              </c:layout>
              <c:tx>
                <c:rich>
                  <a:bodyPr/>
                  <a:lstStyle/>
                  <a:p>
                    <a:fld id="{C6439717-E7A5-479A-8AF1-D27AA493C1F8}" type="PERCENTAGE">
                      <a:rPr lang="en-US" altLang="ja-JP" baseline="0" smtClean="0"/>
                      <a:pPr/>
                      <a:t>[パーセンテージ]</a:t>
                    </a:fld>
                    <a:endParaRPr lang="ja-JP" altLang="en-US"/>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7D4A-40BB-B516-3CA992B4B2B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Sheet1!$A$2:$A$7</c:f>
              <c:strCache>
                <c:ptCount val="6"/>
                <c:pt idx="0">
                  <c:v>報告が面倒</c:v>
                </c:pt>
                <c:pt idx="1">
                  <c:v>報告の仕方がわからない</c:v>
                </c:pt>
                <c:pt idx="2">
                  <c:v>報告するという発想がない</c:v>
                </c:pt>
                <c:pt idx="3">
                  <c:v>報告するほどの問題とは捉えていない</c:v>
                </c:pt>
                <c:pt idx="4">
                  <c:v>破損修繕を期待できない</c:v>
                </c:pt>
                <c:pt idx="5">
                  <c:v>その他</c:v>
                </c:pt>
              </c:strCache>
            </c:strRef>
          </c:cat>
          <c:val>
            <c:numRef>
              <c:f>Sheet1!$B$2:$B$7</c:f>
              <c:numCache>
                <c:formatCode>General</c:formatCode>
                <c:ptCount val="6"/>
                <c:pt idx="0">
                  <c:v>101</c:v>
                </c:pt>
                <c:pt idx="1">
                  <c:v>59</c:v>
                </c:pt>
                <c:pt idx="2">
                  <c:v>53</c:v>
                </c:pt>
                <c:pt idx="3">
                  <c:v>52</c:v>
                </c:pt>
                <c:pt idx="4">
                  <c:v>21</c:v>
                </c:pt>
                <c:pt idx="5">
                  <c:v>71</c:v>
                </c:pt>
              </c:numCache>
            </c:numRef>
          </c:val>
          <c:extLst>
            <c:ext xmlns:c16="http://schemas.microsoft.com/office/drawing/2014/chart" uri="{C3380CC4-5D6E-409C-BE32-E72D297353CC}">
              <c16:uniqueId val="{0000000C-7D4A-40BB-B516-3CA992B4B2B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46616776027996498"/>
          <c:y val="0.15765748031496063"/>
          <c:w val="0.51924890638670163"/>
          <c:h val="0.76210177894429865"/>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ja-JP"/>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cap="none" spc="20" baseline="0">
                <a:solidFill>
                  <a:schemeClr val="tx1"/>
                </a:solidFill>
                <a:latin typeface="+mn-lt"/>
                <a:ea typeface="+mn-ea"/>
                <a:cs typeface="+mn-cs"/>
              </a:defRPr>
            </a:pPr>
            <a:r>
              <a:rPr lang="en-US" altLang="ja-JP" sz="3200" b="1" dirty="0"/>
              <a:t>SNS</a:t>
            </a:r>
            <a:r>
              <a:rPr lang="ja-JP" altLang="en-US" sz="3200" b="1" dirty="0"/>
              <a:t>による報告が可能となった場合</a:t>
            </a:r>
          </a:p>
        </c:rich>
      </c:tx>
      <c:layout>
        <c:manualLayout>
          <c:xMode val="edge"/>
          <c:yMode val="edge"/>
          <c:x val="9.9834864391951002E-3"/>
          <c:y val="1.2505892498867468E-3"/>
        </c:manualLayout>
      </c:layout>
      <c:overlay val="0"/>
      <c:spPr>
        <a:noFill/>
        <a:ln>
          <a:noFill/>
        </a:ln>
        <a:effectLst/>
      </c:spPr>
      <c:txPr>
        <a:bodyPr rot="0" spcFirstLastPara="1" vertOverflow="ellipsis" vert="horz" wrap="square" anchor="ctr" anchorCtr="1"/>
        <a:lstStyle/>
        <a:p>
          <a:pPr>
            <a:defRPr sz="3600" b="1" i="0" u="none" strike="noStrike" kern="1200" cap="none" spc="20" baseline="0">
              <a:solidFill>
                <a:schemeClr val="tx1"/>
              </a:solidFill>
              <a:latin typeface="+mn-lt"/>
              <a:ea typeface="+mn-ea"/>
              <a:cs typeface="+mn-cs"/>
            </a:defRPr>
          </a:pPr>
          <a:endParaRPr lang="ja-JP"/>
        </a:p>
      </c:txPr>
    </c:title>
    <c:autoTitleDeleted val="0"/>
    <c:plotArea>
      <c:layout>
        <c:manualLayout>
          <c:layoutTarget val="inner"/>
          <c:xMode val="edge"/>
          <c:yMode val="edge"/>
          <c:x val="6.8019794400699912E-2"/>
          <c:y val="0.31167009956951014"/>
          <c:w val="0.92328112696850395"/>
          <c:h val="0.5158461865705315"/>
        </c:manualLayout>
      </c:layout>
      <c:barChart>
        <c:barDir val="col"/>
        <c:grouping val="clustered"/>
        <c:varyColors val="0"/>
        <c:ser>
          <c:idx val="0"/>
          <c:order val="0"/>
          <c:tx>
            <c:strRef>
              <c:f>Sheet1!$B$1</c:f>
              <c:strCache>
                <c:ptCount val="1"/>
                <c:pt idx="0">
                  <c:v>SNSによる報告のしやすさ</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Sheet1!$A$2:$A$7</c:f>
              <c:numCache>
                <c:formatCode>General</c:formatCode>
                <c:ptCount val="6"/>
                <c:pt idx="0">
                  <c:v>1</c:v>
                </c:pt>
                <c:pt idx="1">
                  <c:v>2</c:v>
                </c:pt>
                <c:pt idx="2">
                  <c:v>3</c:v>
                </c:pt>
                <c:pt idx="3">
                  <c:v>4</c:v>
                </c:pt>
                <c:pt idx="4">
                  <c:v>5</c:v>
                </c:pt>
                <c:pt idx="5">
                  <c:v>6</c:v>
                </c:pt>
              </c:numCache>
            </c:numRef>
          </c:cat>
          <c:val>
            <c:numRef>
              <c:f>Sheet1!$B$2:$B$7</c:f>
              <c:numCache>
                <c:formatCode>General</c:formatCode>
                <c:ptCount val="6"/>
                <c:pt idx="0">
                  <c:v>17</c:v>
                </c:pt>
                <c:pt idx="1">
                  <c:v>36</c:v>
                </c:pt>
                <c:pt idx="2">
                  <c:v>33</c:v>
                </c:pt>
                <c:pt idx="3">
                  <c:v>133</c:v>
                </c:pt>
                <c:pt idx="4">
                  <c:v>160</c:v>
                </c:pt>
                <c:pt idx="5">
                  <c:v>143</c:v>
                </c:pt>
              </c:numCache>
            </c:numRef>
          </c:val>
          <c:extLst>
            <c:ext xmlns:c16="http://schemas.microsoft.com/office/drawing/2014/chart" uri="{C3380CC4-5D6E-409C-BE32-E72D297353CC}">
              <c16:uniqueId val="{00000000-F43C-4594-813C-419874CD0D31}"/>
            </c:ext>
          </c:extLst>
        </c:ser>
        <c:dLbls>
          <c:dLblPos val="outEnd"/>
          <c:showLegendKey val="0"/>
          <c:showVal val="1"/>
          <c:showCatName val="0"/>
          <c:showSerName val="0"/>
          <c:showPercent val="0"/>
          <c:showBubbleSize val="0"/>
        </c:dLbls>
        <c:gapWidth val="100"/>
        <c:overlap val="-24"/>
        <c:axId val="595102320"/>
        <c:axId val="595100752"/>
      </c:barChart>
      <c:catAx>
        <c:axId val="595102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ja-JP"/>
          </a:p>
        </c:txPr>
        <c:crossAx val="595100752"/>
        <c:crosses val="autoZero"/>
        <c:auto val="1"/>
        <c:lblAlgn val="ctr"/>
        <c:lblOffset val="100"/>
        <c:noMultiLvlLbl val="0"/>
      </c:catAx>
      <c:valAx>
        <c:axId val="595100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ja-JP"/>
          </a:p>
        </c:txPr>
        <c:crossAx val="59510232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5134022309711287"/>
          <c:y val="1.2962962962962963E-2"/>
        </c:manualLayout>
      </c:layout>
      <c:overlay val="0"/>
      <c:spPr>
        <a:noFill/>
        <a:ln>
          <a:noFill/>
        </a:ln>
        <a:effectLst/>
      </c:spPr>
      <c:txPr>
        <a:bodyPr rot="0" spcFirstLastPara="1" vertOverflow="ellipsis" vert="horz" wrap="square" anchor="ctr" anchorCtr="1"/>
        <a:lstStyle/>
        <a:p>
          <a:pPr>
            <a:defRPr sz="3600" b="1" i="0" u="none" strike="noStrike" kern="1200" baseline="0">
              <a:solidFill>
                <a:schemeClr val="tx1"/>
              </a:solidFill>
              <a:latin typeface="+mn-lt"/>
              <a:ea typeface="+mn-ea"/>
              <a:cs typeface="+mn-cs"/>
            </a:defRPr>
          </a:pPr>
          <a:endParaRPr lang="ja-JP"/>
        </a:p>
      </c:txPr>
    </c:title>
    <c:autoTitleDeleted val="0"/>
    <c:plotArea>
      <c:layout>
        <c:manualLayout>
          <c:layoutTarget val="inner"/>
          <c:xMode val="edge"/>
          <c:yMode val="edge"/>
          <c:x val="4.5162729658792651E-2"/>
          <c:y val="0.13924088655584718"/>
          <c:w val="0.42440277777777774"/>
          <c:h val="0.56587037037037036"/>
        </c:manualLayout>
      </c:layout>
      <c:pieChart>
        <c:varyColors val="1"/>
        <c:ser>
          <c:idx val="0"/>
          <c:order val="0"/>
          <c:tx>
            <c:strRef>
              <c:f>Sheet1!$B$1</c:f>
              <c:strCache>
                <c:ptCount val="1"/>
                <c:pt idx="0">
                  <c:v>最も使用頻度が高いSNS</c:v>
                </c:pt>
              </c:strCache>
            </c:strRef>
          </c:tx>
          <c:dPt>
            <c:idx val="0"/>
            <c:bubble3D val="0"/>
            <c:explosion val="2"/>
            <c:spPr>
              <a:solidFill>
                <a:srgbClr val="85E24A"/>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D8D-4A8C-AFA5-D49A6523E5CC}"/>
              </c:ext>
            </c:extLst>
          </c:dPt>
          <c:dPt>
            <c:idx val="1"/>
            <c:bubble3D val="0"/>
            <c:spPr>
              <a:solidFill>
                <a:srgbClr val="00B0F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D8D-4A8C-AFA5-D49A6523E5CC}"/>
              </c:ext>
            </c:extLst>
          </c:dPt>
          <c:dPt>
            <c:idx val="2"/>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D8D-4A8C-AFA5-D49A6523E5CC}"/>
              </c:ext>
            </c:extLst>
          </c:dPt>
          <c:dPt>
            <c:idx val="3"/>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D8D-4A8C-AFA5-D49A6523E5CC}"/>
              </c:ext>
            </c:extLst>
          </c:dPt>
          <c:dLbls>
            <c:dLbl>
              <c:idx val="0"/>
              <c:layout/>
              <c:tx>
                <c:rich>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mn-lt"/>
                        <a:ea typeface="+mn-ea"/>
                        <a:cs typeface="+mn-cs"/>
                      </a:defRPr>
                    </a:pPr>
                    <a:fld id="{33AAA711-5E09-48FE-B9D6-090C1F7DA673}" type="VALUE">
                      <a:rPr lang="en-US" altLang="ja-JP" sz="3600" smtClean="0">
                        <a:solidFill>
                          <a:srgbClr val="FFFF00"/>
                        </a:solidFill>
                      </a:rPr>
                      <a:pPr>
                        <a:defRPr sz="3600"/>
                      </a:pPr>
                      <a:t>[値]</a:t>
                    </a:fld>
                    <a:r>
                      <a:rPr lang="ja-JP" altLang="en-US" sz="3600" baseline="0" dirty="0">
                        <a:solidFill>
                          <a:srgbClr val="FFFF00"/>
                        </a:solidFill>
                      </a:rPr>
                      <a:t>％</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CD8D-4A8C-AFA5-D49A6523E5CC}"/>
                </c:ext>
              </c:extLst>
            </c:dLbl>
            <c:dLbl>
              <c:idx val="1"/>
              <c:layout>
                <c:manualLayout>
                  <c:x val="7.5926946631671044E-2"/>
                  <c:y val="9.7511081948089828E-2"/>
                </c:manualLayout>
              </c:layout>
              <c:tx>
                <c:rich>
                  <a:bodyPr/>
                  <a:lstStyle/>
                  <a:p>
                    <a:fld id="{34580B74-5736-4505-8516-0E84804403EE}" type="VALUE">
                      <a:rPr lang="en-US" altLang="ja-JP" smtClean="0"/>
                      <a:pPr/>
                      <a:t>[値]</a:t>
                    </a:fld>
                    <a:r>
                      <a:rPr lang="ja-JP" altLang="en-US" baseline="0"/>
                      <a:t>％</a:t>
                    </a:r>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CD8D-4A8C-AFA5-D49A6523E5CC}"/>
                </c:ext>
              </c:extLst>
            </c:dLbl>
            <c:dLbl>
              <c:idx val="2"/>
              <c:layout>
                <c:manualLayout>
                  <c:x val="5.7026902887139082E-2"/>
                  <c:y val="0.21041265675123941"/>
                </c:manualLayout>
              </c:layout>
              <c:tx>
                <c:rich>
                  <a:bodyPr/>
                  <a:lstStyle/>
                  <a:p>
                    <a:fld id="{CD9A5265-0105-4EF9-A3F9-7ACC8A42EFBC}" type="VALUE">
                      <a:rPr lang="en-US" altLang="ja-JP" smtClean="0"/>
                      <a:pPr/>
                      <a:t>[値]</a:t>
                    </a:fld>
                    <a:r>
                      <a:rPr lang="ja-JP" altLang="en-US" dirty="0"/>
                      <a:t>％</a:t>
                    </a:r>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CD8D-4A8C-AFA5-D49A6523E5CC}"/>
                </c:ext>
              </c:extLst>
            </c:dLbl>
            <c:dLbl>
              <c:idx val="3"/>
              <c:layout>
                <c:manualLayout>
                  <c:x val="3.141076115485488E-3"/>
                  <c:y val="0.13275371828521434"/>
                </c:manualLayout>
              </c:layout>
              <c:tx>
                <c:rich>
                  <a:bodyPr/>
                  <a:lstStyle/>
                  <a:p>
                    <a:fld id="{2921B998-CA6B-49CB-8723-27A945DB4459}" type="VALUE">
                      <a:rPr lang="en-US" altLang="ja-JP" smtClean="0"/>
                      <a:pPr/>
                      <a:t>[値]</a:t>
                    </a:fld>
                    <a:r>
                      <a:rPr lang="ja-JP" altLang="en-US" baseline="0"/>
                      <a:t>％</a:t>
                    </a:r>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CD8D-4A8C-AFA5-D49A6523E5C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LINE</c:v>
                </c:pt>
                <c:pt idx="1">
                  <c:v>Twitter</c:v>
                </c:pt>
                <c:pt idx="2">
                  <c:v>Instagram</c:v>
                </c:pt>
                <c:pt idx="3">
                  <c:v>その他</c:v>
                </c:pt>
              </c:strCache>
            </c:strRef>
          </c:cat>
          <c:val>
            <c:numRef>
              <c:f>Sheet1!$B$2:$B$5</c:f>
              <c:numCache>
                <c:formatCode>General</c:formatCode>
                <c:ptCount val="4"/>
                <c:pt idx="0">
                  <c:v>74.5</c:v>
                </c:pt>
                <c:pt idx="1">
                  <c:v>17.8</c:v>
                </c:pt>
                <c:pt idx="2">
                  <c:v>6.7</c:v>
                </c:pt>
                <c:pt idx="3">
                  <c:v>1</c:v>
                </c:pt>
              </c:numCache>
            </c:numRef>
          </c:val>
          <c:extLst>
            <c:ext xmlns:c16="http://schemas.microsoft.com/office/drawing/2014/chart" uri="{C3380CC4-5D6E-409C-BE32-E72D297353CC}">
              <c16:uniqueId val="{00000008-CD8D-4A8C-AFA5-D49A6523E5C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4994335083114609"/>
          <c:y val="0.2823292505103529"/>
          <c:w val="0.2965845363079615"/>
          <c:h val="0.4154155730533683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ja-JP"/>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ja-JP" altLang="en-US" sz="3600" b="1" dirty="0"/>
              <a:t>各手段による報告のしやすさ</a:t>
            </a:r>
          </a:p>
        </c:rich>
      </c:tx>
      <c:layout>
        <c:manualLayout>
          <c:xMode val="edge"/>
          <c:yMode val="edge"/>
          <c:x val="1.0416666666666667E-3"/>
          <c:y val="0"/>
        </c:manualLayout>
      </c:layout>
      <c:overlay val="0"/>
      <c:spPr>
        <a:noFill/>
        <a:ln>
          <a:noFill/>
        </a:ln>
        <a:effectLst/>
      </c:spPr>
      <c:txPr>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6.2415026246719157E-2"/>
          <c:y val="0.25545363079615047"/>
          <c:w val="0.89579975940507439"/>
          <c:h val="0.55308340624088659"/>
        </c:manualLayout>
      </c:layout>
      <c:barChart>
        <c:barDir val="col"/>
        <c:grouping val="clustered"/>
        <c:varyColors val="0"/>
        <c:ser>
          <c:idx val="0"/>
          <c:order val="0"/>
          <c:tx>
            <c:strRef>
              <c:f>Sheet1!$B$1</c:f>
              <c:strCache>
                <c:ptCount val="1"/>
                <c:pt idx="0">
                  <c:v>1~7の七段階測定の平均値</c:v>
                </c:pt>
              </c:strCache>
            </c:strRef>
          </c:tx>
          <c:spPr>
            <a:solidFill>
              <a:schemeClr val="accent1"/>
            </a:solidFill>
            <a:ln>
              <a:noFill/>
            </a:ln>
            <a:effectLst/>
          </c:spPr>
          <c:invertIfNegative val="0"/>
          <c:dLbls>
            <c:dLbl>
              <c:idx val="2"/>
              <c:layout/>
              <c:tx>
                <c:rich>
                  <a:bodyPr rot="0" spcFirstLastPara="1" vertOverflow="ellipsis" vert="horz" wrap="square" lIns="38100" tIns="19050" rIns="38100" bIns="19050" anchor="ctr" anchorCtr="1">
                    <a:spAutoFit/>
                  </a:bodyPr>
                  <a:lstStyle/>
                  <a:p>
                    <a:pPr>
                      <a:defRPr sz="4000" b="1" i="0" u="none" strike="noStrike" kern="1200" baseline="0">
                        <a:solidFill>
                          <a:srgbClr val="0070C0"/>
                        </a:solidFill>
                        <a:latin typeface="+mn-lt"/>
                        <a:ea typeface="+mn-ea"/>
                        <a:cs typeface="+mn-cs"/>
                      </a:defRPr>
                    </a:pPr>
                    <a:fld id="{5953D849-D337-4519-BCD4-A4205FCD1312}" type="VALUE">
                      <a:rPr lang="en-US" altLang="ja-JP" sz="4000">
                        <a:solidFill>
                          <a:srgbClr val="FF0000"/>
                        </a:solidFill>
                      </a:rPr>
                      <a:pPr>
                        <a:defRPr sz="4000" b="1">
                          <a:solidFill>
                            <a:srgbClr val="0070C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rgbClr val="0070C0"/>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FEBE-4920-81A0-29E0094641C8}"/>
                </c:ext>
              </c:extLst>
            </c:dLbl>
            <c:spPr>
              <a:noFill/>
              <a:ln>
                <a:noFill/>
              </a:ln>
              <a:effectLst/>
            </c:spPr>
            <c:txPr>
              <a:bodyPr rot="0" spcFirstLastPara="1" vertOverflow="ellipsis" vert="horz" wrap="square" lIns="38100" tIns="19050" rIns="38100" bIns="19050" anchor="ctr" anchorCtr="1">
                <a:spAutoFit/>
              </a:bodyPr>
              <a:lstStyle/>
              <a:p>
                <a:pPr>
                  <a:defRPr sz="2300" b="1" i="0" u="none" strike="noStrike" kern="1200" baseline="0">
                    <a:solidFill>
                      <a:srgbClr val="0070C0"/>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電話</c:v>
                </c:pt>
                <c:pt idx="1">
                  <c:v>メール</c:v>
                </c:pt>
                <c:pt idx="2">
                  <c:v>LINE</c:v>
                </c:pt>
                <c:pt idx="3">
                  <c:v>Twitter</c:v>
                </c:pt>
                <c:pt idx="4">
                  <c:v>Instagram</c:v>
                </c:pt>
                <c:pt idx="5">
                  <c:v>専用アプリ</c:v>
                </c:pt>
              </c:strCache>
            </c:strRef>
          </c:cat>
          <c:val>
            <c:numRef>
              <c:f>Sheet1!$B$2:$B$7</c:f>
              <c:numCache>
                <c:formatCode>General</c:formatCode>
                <c:ptCount val="6"/>
                <c:pt idx="0">
                  <c:v>2.52</c:v>
                </c:pt>
                <c:pt idx="1">
                  <c:v>3.21</c:v>
                </c:pt>
                <c:pt idx="2">
                  <c:v>5.1100000000000003</c:v>
                </c:pt>
                <c:pt idx="3">
                  <c:v>4.4800000000000004</c:v>
                </c:pt>
                <c:pt idx="4">
                  <c:v>3.44</c:v>
                </c:pt>
                <c:pt idx="5">
                  <c:v>4.07</c:v>
                </c:pt>
              </c:numCache>
            </c:numRef>
          </c:val>
          <c:extLst>
            <c:ext xmlns:c16="http://schemas.microsoft.com/office/drawing/2014/chart" uri="{C3380CC4-5D6E-409C-BE32-E72D297353CC}">
              <c16:uniqueId val="{00000000-7962-422E-8384-EDEC2F5ADE30}"/>
            </c:ext>
          </c:extLst>
        </c:ser>
        <c:dLbls>
          <c:showLegendKey val="0"/>
          <c:showVal val="0"/>
          <c:showCatName val="0"/>
          <c:showSerName val="0"/>
          <c:showPercent val="0"/>
          <c:showBubbleSize val="0"/>
        </c:dLbls>
        <c:gapWidth val="219"/>
        <c:overlap val="-27"/>
        <c:axId val="595103104"/>
        <c:axId val="595106240"/>
      </c:barChart>
      <c:catAx>
        <c:axId val="59510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ja-JP"/>
          </a:p>
        </c:txPr>
        <c:crossAx val="595106240"/>
        <c:crosses val="autoZero"/>
        <c:auto val="1"/>
        <c:lblAlgn val="ctr"/>
        <c:lblOffset val="100"/>
        <c:noMultiLvlLbl val="0"/>
      </c:catAx>
      <c:valAx>
        <c:axId val="595106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ja-JP"/>
          </a:p>
        </c:txPr>
        <c:crossAx val="59510310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000" b="1" i="0" u="none" strike="noStrike" kern="1200" baseline="0">
                <a:solidFill>
                  <a:schemeClr val="tx1"/>
                </a:solidFill>
                <a:latin typeface="+mn-lt"/>
                <a:ea typeface="+mn-ea"/>
                <a:cs typeface="+mn-cs"/>
              </a:defRPr>
            </a:pPr>
            <a:r>
              <a:rPr lang="ja-JP" altLang="en-US" sz="2000" dirty="0">
                <a:solidFill>
                  <a:schemeClr val="tx1"/>
                </a:solidFill>
              </a:rPr>
              <a:t>破損を報告した経験</a:t>
            </a:r>
          </a:p>
        </c:rich>
      </c:tx>
      <c:layout>
        <c:manualLayout>
          <c:xMode val="edge"/>
          <c:yMode val="edge"/>
          <c:x val="0.23967777777777774"/>
          <c:y val="6.5851851851851856E-2"/>
        </c:manualLayout>
      </c:layout>
      <c:overlay val="0"/>
      <c:spPr>
        <a:noFill/>
        <a:ln>
          <a:noFill/>
        </a:ln>
        <a:effectLst/>
      </c:spPr>
    </c:title>
    <c:autoTitleDeleted val="0"/>
    <c:plotArea>
      <c:layout>
        <c:manualLayout>
          <c:layoutTarget val="inner"/>
          <c:xMode val="edge"/>
          <c:yMode val="edge"/>
          <c:x val="3.5003703703703704E-2"/>
          <c:y val="0.27609037037037037"/>
          <c:w val="0.41278955555555552"/>
          <c:h val="0.64498368055555544"/>
        </c:manualLayout>
      </c:layout>
      <c:pieChart>
        <c:varyColors val="1"/>
        <c:ser>
          <c:idx val="0"/>
          <c:order val="0"/>
          <c:tx>
            <c:strRef>
              <c:f>Sheet1!$B$1</c:f>
              <c:strCache>
                <c:ptCount val="1"/>
                <c:pt idx="0">
                  <c:v>破損を報告した経験</c:v>
                </c:pt>
              </c:strCache>
            </c:strRef>
          </c:tx>
          <c:spPr>
            <a:ln>
              <a:solidFill>
                <a:srgbClr val="0070C0"/>
              </a:solidFill>
            </a:ln>
          </c:spPr>
          <c:explosion val="1"/>
          <c:dPt>
            <c:idx val="0"/>
            <c:bubble3D val="0"/>
            <c:spPr>
              <a:solidFill>
                <a:srgbClr val="FF0000"/>
              </a:solidFill>
              <a:ln>
                <a:solidFill>
                  <a:srgbClr val="0070C0"/>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AB4-4BE1-B127-5A6D78DB4D6B}"/>
              </c:ext>
            </c:extLst>
          </c:dPt>
          <c:dPt>
            <c:idx val="1"/>
            <c:bubble3D val="0"/>
            <c:spPr>
              <a:solidFill>
                <a:srgbClr val="0070C0"/>
              </a:solidFill>
              <a:ln>
                <a:solidFill>
                  <a:srgbClr val="0070C0"/>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AB4-4BE1-B127-5A6D78DB4D6B}"/>
              </c:ext>
            </c:extLst>
          </c:dPt>
          <c:dLbls>
            <c:dLbl>
              <c:idx val="0"/>
              <c:layout>
                <c:manualLayout>
                  <c:x val="-0.12852303240740739"/>
                  <c:y val="-1.6670740740740719E-2"/>
                </c:manualLayout>
              </c:layout>
              <c:tx>
                <c:rich>
                  <a:bodyPr rot="0" spcFirstLastPara="1" vertOverflow="ellipsis" vert="horz" wrap="square" lIns="38100" tIns="19050" rIns="38100" bIns="19050" anchor="ctr" anchorCtr="1">
                    <a:noAutofit/>
                  </a:bodyPr>
                  <a:lstStyle/>
                  <a:p>
                    <a:pPr>
                      <a:defRPr sz="2400" b="1" i="0" u="none" strike="noStrike" kern="1200" baseline="0">
                        <a:solidFill>
                          <a:srgbClr val="FFFF00"/>
                        </a:solidFill>
                        <a:latin typeface="+mn-lt"/>
                        <a:ea typeface="+mn-ea"/>
                        <a:cs typeface="+mn-cs"/>
                      </a:defRPr>
                    </a:pPr>
                    <a:r>
                      <a:rPr lang="en-US" altLang="ja-JP" sz="2400" dirty="0">
                        <a:solidFill>
                          <a:srgbClr val="FFFF00"/>
                        </a:solidFill>
                      </a:rPr>
                      <a:t>0.28%</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bestFit"/>
              <c:showLegendKey val="0"/>
              <c:showVal val="0"/>
              <c:showCatName val="0"/>
              <c:showSerName val="0"/>
              <c:showPercent val="1"/>
              <c:showBubbleSize val="0"/>
              <c:extLst>
                <c:ext xmlns:c15="http://schemas.microsoft.com/office/drawing/2012/chart" uri="{CE6537A1-D6FC-4f65-9D91-7224C49458BB}">
                  <c15:layout>
                    <c:manualLayout>
                      <c:w val="0.23563958333333332"/>
                      <c:h val="0.11267518518518518"/>
                    </c:manualLayout>
                  </c15:layout>
                </c:ext>
                <c:ext xmlns:c16="http://schemas.microsoft.com/office/drawing/2014/chart" uri="{C3380CC4-5D6E-409C-BE32-E72D297353CC}">
                  <c16:uniqueId val="{00000001-4AB4-4BE1-B127-5A6D78DB4D6B}"/>
                </c:ext>
              </c:extLst>
            </c:dLbl>
            <c:dLbl>
              <c:idx val="1"/>
              <c:layout/>
              <c:tx>
                <c:rich>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r>
                      <a:rPr lang="en-US" altLang="ja-JP" sz="2000" dirty="0">
                        <a:solidFill>
                          <a:schemeClr val="bg1"/>
                        </a:solidFill>
                      </a:rPr>
                      <a:t>99.72%</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ct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4AB4-4BE1-B127-5A6D78DB4D6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2857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報告したことがある</c:v>
                </c:pt>
                <c:pt idx="1">
                  <c:v>報告したことがない</c:v>
                </c:pt>
              </c:strCache>
            </c:strRef>
          </c:cat>
          <c:val>
            <c:numRef>
              <c:f>Sheet1!$B$2:$B$3</c:f>
              <c:numCache>
                <c:formatCode>General</c:formatCode>
                <c:ptCount val="2"/>
                <c:pt idx="0">
                  <c:v>0.27500000000000002</c:v>
                </c:pt>
                <c:pt idx="1">
                  <c:v>99.724999999999994</c:v>
                </c:pt>
              </c:numCache>
            </c:numRef>
          </c:val>
          <c:extLst>
            <c:ext xmlns:c16="http://schemas.microsoft.com/office/drawing/2014/chart" uri="{C3380CC4-5D6E-409C-BE32-E72D297353CC}">
              <c16:uniqueId val="{00000004-4AB4-4BE1-B127-5A6D78DB4D6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800" b="1" i="0" u="none" strike="noStrike" kern="1200" baseline="0">
                <a:solidFill>
                  <a:srgbClr val="C00000"/>
                </a:solidFill>
                <a:latin typeface="+mn-lt"/>
                <a:ea typeface="+mn-ea"/>
                <a:cs typeface="+mn-cs"/>
              </a:defRPr>
            </a:pPr>
            <a:endParaRPr lang="ja-JP"/>
          </a:p>
        </c:txPr>
      </c:legendEntry>
      <c:legendEntry>
        <c:idx val="1"/>
        <c:txPr>
          <a:bodyPr rot="0" spcFirstLastPara="1" vertOverflow="ellipsis" vert="horz" wrap="square" anchor="ctr" anchorCtr="1"/>
          <a:lstStyle/>
          <a:p>
            <a:pPr>
              <a:defRPr sz="1800" b="1" i="0" u="none" strike="noStrike" kern="1200" baseline="0">
                <a:solidFill>
                  <a:srgbClr val="0070C0"/>
                </a:solidFill>
                <a:latin typeface="+mn-lt"/>
                <a:ea typeface="+mn-ea"/>
                <a:cs typeface="+mn-cs"/>
              </a:defRPr>
            </a:pPr>
            <a:endParaRPr lang="ja-JP"/>
          </a:p>
        </c:txPr>
      </c:legendEntry>
      <c:layout>
        <c:manualLayout>
          <c:xMode val="edge"/>
          <c:yMode val="edge"/>
          <c:x val="0.48299930555555548"/>
          <c:y val="0.34458074074074069"/>
          <c:w val="0.49845902777777779"/>
          <c:h val="0.33583464566929139"/>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cap="none" spc="20" baseline="0">
                <a:solidFill>
                  <a:schemeClr val="tx1"/>
                </a:solidFill>
                <a:latin typeface="+mn-lt"/>
                <a:ea typeface="+mn-ea"/>
                <a:cs typeface="+mn-cs"/>
              </a:defRPr>
            </a:pPr>
            <a:r>
              <a:rPr lang="en-US" sz="2000" dirty="0"/>
              <a:t>SNS</a:t>
            </a:r>
            <a:r>
              <a:rPr lang="ja-JP" sz="2000" dirty="0"/>
              <a:t>による報告が可能となった場合</a:t>
            </a:r>
          </a:p>
        </c:rich>
      </c:tx>
      <c:layout>
        <c:manualLayout>
          <c:xMode val="edge"/>
          <c:yMode val="edge"/>
          <c:x val="0.25991073720357466"/>
          <c:y val="2.655916317522019E-3"/>
        </c:manualLayout>
      </c:layout>
      <c:overlay val="0"/>
      <c:spPr>
        <a:noFill/>
        <a:ln>
          <a:noFill/>
        </a:ln>
        <a:effectLst/>
      </c:spPr>
      <c:txPr>
        <a:bodyPr rot="0" spcFirstLastPara="1" vertOverflow="ellipsis" vert="horz" wrap="square" anchor="ctr" anchorCtr="1"/>
        <a:lstStyle/>
        <a:p>
          <a:pPr>
            <a:defRPr sz="2000" b="0" i="0" u="none" strike="noStrike" kern="1200" cap="none" spc="20" baseline="0">
              <a:solidFill>
                <a:schemeClr val="tx1"/>
              </a:solidFill>
              <a:latin typeface="+mn-lt"/>
              <a:ea typeface="+mn-ea"/>
              <a:cs typeface="+mn-cs"/>
            </a:defRPr>
          </a:pPr>
          <a:endParaRPr lang="ja-JP"/>
        </a:p>
      </c:txPr>
    </c:title>
    <c:autoTitleDeleted val="0"/>
    <c:plotArea>
      <c:layout>
        <c:manualLayout>
          <c:layoutTarget val="inner"/>
          <c:xMode val="edge"/>
          <c:yMode val="edge"/>
          <c:x val="0.11238984654172753"/>
          <c:y val="0.32700845410628021"/>
          <c:w val="0.85897576573814094"/>
          <c:h val="0.5158461865705315"/>
        </c:manualLayout>
      </c:layout>
      <c:barChart>
        <c:barDir val="col"/>
        <c:grouping val="clustered"/>
        <c:varyColors val="0"/>
        <c:ser>
          <c:idx val="0"/>
          <c:order val="0"/>
          <c:tx>
            <c:strRef>
              <c:f>Sheet1!$B$1</c:f>
              <c:strCache>
                <c:ptCount val="1"/>
                <c:pt idx="0">
                  <c:v>SNSによる報告のしやすさ</c:v>
                </c:pt>
              </c:strCache>
            </c:strRef>
          </c:tx>
          <c:spPr>
            <a:solidFill>
              <a:srgbClr val="066E9F">
                <a:alpha val="70000"/>
              </a:srgbClr>
            </a:solidFill>
            <a:ln w="9525" cap="flat" cmpd="sng" algn="ctr">
              <a:solidFill>
                <a:schemeClr val="accent1">
                  <a:shade val="95000"/>
                </a:schemeClr>
              </a:solidFill>
              <a:round/>
            </a:ln>
            <a:effectLst/>
          </c:spPr>
          <c:invertIfNegative val="0"/>
          <c:dLbls>
            <c:spPr>
              <a:solidFill>
                <a:schemeClr val="lt1"/>
              </a:solid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Sheet1!$A$2:$A$7</c:f>
              <c:numCache>
                <c:formatCode>General</c:formatCode>
                <c:ptCount val="6"/>
                <c:pt idx="0">
                  <c:v>1</c:v>
                </c:pt>
                <c:pt idx="1">
                  <c:v>2</c:v>
                </c:pt>
                <c:pt idx="2">
                  <c:v>3</c:v>
                </c:pt>
                <c:pt idx="3">
                  <c:v>4</c:v>
                </c:pt>
                <c:pt idx="4">
                  <c:v>5</c:v>
                </c:pt>
                <c:pt idx="5">
                  <c:v>6</c:v>
                </c:pt>
              </c:numCache>
            </c:numRef>
          </c:cat>
          <c:val>
            <c:numRef>
              <c:f>Sheet1!$B$2:$B$7</c:f>
              <c:numCache>
                <c:formatCode>General</c:formatCode>
                <c:ptCount val="6"/>
                <c:pt idx="0">
                  <c:v>17</c:v>
                </c:pt>
                <c:pt idx="1">
                  <c:v>36</c:v>
                </c:pt>
                <c:pt idx="2">
                  <c:v>33</c:v>
                </c:pt>
                <c:pt idx="3">
                  <c:v>133</c:v>
                </c:pt>
                <c:pt idx="4">
                  <c:v>160</c:v>
                </c:pt>
                <c:pt idx="5">
                  <c:v>143</c:v>
                </c:pt>
              </c:numCache>
            </c:numRef>
          </c:val>
          <c:extLst>
            <c:ext xmlns:c16="http://schemas.microsoft.com/office/drawing/2014/chart" uri="{C3380CC4-5D6E-409C-BE32-E72D297353CC}">
              <c16:uniqueId val="{00000000-9133-4D4D-8B34-C6DB41152C6E}"/>
            </c:ext>
          </c:extLst>
        </c:ser>
        <c:dLbls>
          <c:dLblPos val="outEnd"/>
          <c:showLegendKey val="0"/>
          <c:showVal val="1"/>
          <c:showCatName val="0"/>
          <c:showSerName val="0"/>
          <c:showPercent val="0"/>
          <c:showBubbleSize val="0"/>
        </c:dLbls>
        <c:gapWidth val="100"/>
        <c:overlap val="-24"/>
        <c:axId val="588661832"/>
        <c:axId val="588663400"/>
      </c:barChart>
      <c:catAx>
        <c:axId val="588661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588663400"/>
        <c:crosses val="autoZero"/>
        <c:auto val="1"/>
        <c:lblAlgn val="ctr"/>
        <c:lblOffset val="100"/>
        <c:noMultiLvlLbl val="0"/>
      </c:catAx>
      <c:valAx>
        <c:axId val="588663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588661832"/>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chemeClr val="tx1"/>
          </a:solidFill>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7668132742291573"/>
          <c:y val="1.9712694931955179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ja-JP"/>
        </a:p>
      </c:txPr>
    </c:title>
    <c:autoTitleDeleted val="0"/>
    <c:plotArea>
      <c:layout>
        <c:manualLayout>
          <c:layoutTarget val="inner"/>
          <c:xMode val="edge"/>
          <c:yMode val="edge"/>
          <c:x val="6.5317815013743633E-2"/>
          <c:y val="0.17179443162407243"/>
          <c:w val="0.47911363246360567"/>
          <c:h val="0.57426467696382888"/>
        </c:manualLayout>
      </c:layout>
      <c:pieChart>
        <c:varyColors val="1"/>
        <c:ser>
          <c:idx val="0"/>
          <c:order val="0"/>
          <c:tx>
            <c:strRef>
              <c:f>Sheet1!$B$1</c:f>
              <c:strCache>
                <c:ptCount val="1"/>
                <c:pt idx="0">
                  <c:v>最も使用頻度が高いSNS</c:v>
                </c:pt>
              </c:strCache>
            </c:strRef>
          </c:tx>
          <c:dPt>
            <c:idx val="0"/>
            <c:bubble3D val="0"/>
            <c:explosion val="2"/>
            <c:spPr>
              <a:solidFill>
                <a:srgbClr val="85E24A"/>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F70-407C-9C6B-47BDA013E205}"/>
              </c:ext>
            </c:extLst>
          </c:dPt>
          <c:dPt>
            <c:idx val="1"/>
            <c:bubble3D val="0"/>
            <c:spPr>
              <a:solidFill>
                <a:srgbClr val="00B0F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F70-407C-9C6B-47BDA013E205}"/>
              </c:ext>
            </c:extLst>
          </c:dPt>
          <c:dPt>
            <c:idx val="2"/>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F70-407C-9C6B-47BDA013E205}"/>
              </c:ext>
            </c:extLst>
          </c:dPt>
          <c:dPt>
            <c:idx val="3"/>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F70-407C-9C6B-47BDA013E205}"/>
              </c:ext>
            </c:extLst>
          </c:dPt>
          <c:dLbls>
            <c:dLbl>
              <c:idx val="0"/>
              <c:layout/>
              <c:tx>
                <c:rich>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fld id="{33AAA711-5E09-48FE-B9D6-090C1F7DA673}" type="VALUE">
                      <a:rPr lang="en-US" altLang="ja-JP" sz="2000" smtClean="0">
                        <a:solidFill>
                          <a:srgbClr val="FFFF00"/>
                        </a:solidFill>
                      </a:rPr>
                      <a:pPr>
                        <a:defRPr sz="2000"/>
                      </a:pPr>
                      <a:t>[値]</a:t>
                    </a:fld>
                    <a:r>
                      <a:rPr lang="ja-JP" altLang="en-US" sz="2000" baseline="0" dirty="0">
                        <a:solidFill>
                          <a:srgbClr val="FFFF00"/>
                        </a:solidFill>
                      </a:rPr>
                      <a:t>％</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4F70-407C-9C6B-47BDA013E205}"/>
                </c:ext>
              </c:extLst>
            </c:dLbl>
            <c:dLbl>
              <c:idx val="1"/>
              <c:layout>
                <c:manualLayout>
                  <c:x val="4.4954454695691384E-2"/>
                  <c:y val="0.12788498230717801"/>
                </c:manualLayout>
              </c:layout>
              <c:tx>
                <c:rich>
                  <a:bodyPr/>
                  <a:lstStyle/>
                  <a:p>
                    <a:fld id="{34580B74-5736-4505-8516-0E84804403EE}" type="VALUE">
                      <a:rPr lang="en-US" altLang="ja-JP" smtClean="0"/>
                      <a:pPr/>
                      <a:t>[値]</a:t>
                    </a:fld>
                    <a:r>
                      <a:rPr lang="ja-JP" altLang="en-US" baseline="0"/>
                      <a:t>％</a:t>
                    </a:r>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4F70-407C-9C6B-47BDA013E205}"/>
                </c:ext>
              </c:extLst>
            </c:dLbl>
            <c:dLbl>
              <c:idx val="2"/>
              <c:layout>
                <c:manualLayout>
                  <c:x val="5.7026853616066145E-2"/>
                  <c:y val="0.1766640766090157"/>
                </c:manualLayout>
              </c:layout>
              <c:tx>
                <c:rich>
                  <a:bodyPr/>
                  <a:lstStyle/>
                  <a:p>
                    <a:fld id="{CD9A5265-0105-4EF9-A3F9-7ACC8A42EFBC}" type="VALUE">
                      <a:rPr lang="en-US" altLang="ja-JP" smtClean="0"/>
                      <a:pPr/>
                      <a:t>[値]</a:t>
                    </a:fld>
                    <a:r>
                      <a:rPr lang="ja-JP" altLang="en-US" dirty="0"/>
                      <a:t>％</a:t>
                    </a:r>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4F70-407C-9C6B-47BDA013E205}"/>
                </c:ext>
              </c:extLst>
            </c:dLbl>
            <c:dLbl>
              <c:idx val="3"/>
              <c:layout>
                <c:manualLayout>
                  <c:x val="8.772509374887761E-3"/>
                  <c:y val="7.8755911337118123E-2"/>
                </c:manualLayout>
              </c:layout>
              <c:tx>
                <c:rich>
                  <a:bodyPr/>
                  <a:lstStyle/>
                  <a:p>
                    <a:fld id="{2921B998-CA6B-49CB-8723-27A945DB4459}" type="VALUE">
                      <a:rPr lang="en-US" altLang="ja-JP" smtClean="0"/>
                      <a:pPr/>
                      <a:t>[値]</a:t>
                    </a:fld>
                    <a:r>
                      <a:rPr lang="ja-JP" altLang="en-US" baseline="0"/>
                      <a:t>％</a:t>
                    </a:r>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4F70-407C-9C6B-47BDA013E20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LINE</c:v>
                </c:pt>
                <c:pt idx="1">
                  <c:v>Twitter</c:v>
                </c:pt>
                <c:pt idx="2">
                  <c:v>Instagram</c:v>
                </c:pt>
                <c:pt idx="3">
                  <c:v>その他</c:v>
                </c:pt>
              </c:strCache>
            </c:strRef>
          </c:cat>
          <c:val>
            <c:numRef>
              <c:f>Sheet1!$B$2:$B$5</c:f>
              <c:numCache>
                <c:formatCode>General</c:formatCode>
                <c:ptCount val="4"/>
                <c:pt idx="0">
                  <c:v>74.5</c:v>
                </c:pt>
                <c:pt idx="1">
                  <c:v>17.8</c:v>
                </c:pt>
                <c:pt idx="2">
                  <c:v>6.7</c:v>
                </c:pt>
                <c:pt idx="3">
                  <c:v>1</c:v>
                </c:pt>
              </c:numCache>
            </c:numRef>
          </c:val>
          <c:extLst>
            <c:ext xmlns:c16="http://schemas.microsoft.com/office/drawing/2014/chart" uri="{C3380CC4-5D6E-409C-BE32-E72D297353CC}">
              <c16:uniqueId val="{00000008-4F70-407C-9C6B-47BDA013E20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8936284462717059"/>
          <c:y val="0.18445790022502676"/>
          <c:w val="0.33600409182756324"/>
          <c:h val="0.51328688945414258"/>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ja-JP" altLang="en-US" sz="2000" b="1" dirty="0"/>
              <a:t>各手段による報告のしやすさ</a:t>
            </a:r>
          </a:p>
        </c:rich>
      </c:tx>
      <c:layout>
        <c:manualLayout>
          <c:xMode val="edge"/>
          <c:yMode val="edge"/>
          <c:x val="0.10543649179315356"/>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6.2415026246719157E-2"/>
          <c:y val="0.25545363079615047"/>
          <c:w val="0.89579975940507439"/>
          <c:h val="0.55308340624088659"/>
        </c:manualLayout>
      </c:layout>
      <c:barChart>
        <c:barDir val="col"/>
        <c:grouping val="clustered"/>
        <c:varyColors val="0"/>
        <c:ser>
          <c:idx val="0"/>
          <c:order val="0"/>
          <c:tx>
            <c:strRef>
              <c:f>Sheet1!$B$1</c:f>
              <c:strCache>
                <c:ptCount val="1"/>
                <c:pt idx="0">
                  <c:v>1~7の七段階測定の平均値</c:v>
                </c:pt>
              </c:strCache>
            </c:strRef>
          </c:tx>
          <c:spPr>
            <a:solidFill>
              <a:srgbClr val="066E9F"/>
            </a:solidFill>
            <a:ln>
              <a:noFill/>
            </a:ln>
            <a:effectLst/>
          </c:spPr>
          <c:invertIfNegative val="0"/>
          <c:dPt>
            <c:idx val="2"/>
            <c:invertIfNegative val="0"/>
            <c:bubble3D val="0"/>
            <c:spPr>
              <a:solidFill>
                <a:srgbClr val="066E9F"/>
              </a:solidFill>
              <a:ln w="38100">
                <a:solidFill>
                  <a:srgbClr val="FF0000"/>
                </a:solidFill>
              </a:ln>
              <a:effectLst/>
            </c:spPr>
            <c:extLst>
              <c:ext xmlns:c16="http://schemas.microsoft.com/office/drawing/2014/chart" uri="{C3380CC4-5D6E-409C-BE32-E72D297353CC}">
                <c16:uniqueId val="{00000000-9D91-45EA-AFB3-9C41C395933E}"/>
              </c:ext>
            </c:extLst>
          </c:dPt>
          <c:dLbls>
            <c:dLbl>
              <c:idx val="2"/>
              <c:layout/>
              <c:tx>
                <c:rich>
                  <a:bodyPr/>
                  <a:lstStyle/>
                  <a:p>
                    <a:fld id="{5953D849-D337-4519-BCD4-A4205FCD1312}" type="VALUE">
                      <a:rPr lang="en-US" altLang="ja-JP" sz="2000">
                        <a:solidFill>
                          <a:srgbClr val="FF0000"/>
                        </a:solidFill>
                      </a:rPr>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9D91-45EA-AFB3-9C41C395933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70C0"/>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電話</c:v>
                </c:pt>
                <c:pt idx="1">
                  <c:v>メール</c:v>
                </c:pt>
                <c:pt idx="2">
                  <c:v>LINE</c:v>
                </c:pt>
                <c:pt idx="3">
                  <c:v>Twitter</c:v>
                </c:pt>
                <c:pt idx="4">
                  <c:v>Instagram</c:v>
                </c:pt>
                <c:pt idx="5">
                  <c:v>専用アプリ</c:v>
                </c:pt>
              </c:strCache>
            </c:strRef>
          </c:cat>
          <c:val>
            <c:numRef>
              <c:f>Sheet1!$B$2:$B$7</c:f>
              <c:numCache>
                <c:formatCode>General</c:formatCode>
                <c:ptCount val="6"/>
                <c:pt idx="0">
                  <c:v>2.52</c:v>
                </c:pt>
                <c:pt idx="1">
                  <c:v>3.21</c:v>
                </c:pt>
                <c:pt idx="2">
                  <c:v>5.1100000000000003</c:v>
                </c:pt>
                <c:pt idx="3">
                  <c:v>4.4800000000000004</c:v>
                </c:pt>
                <c:pt idx="4">
                  <c:v>3.44</c:v>
                </c:pt>
                <c:pt idx="5">
                  <c:v>4.07</c:v>
                </c:pt>
              </c:numCache>
            </c:numRef>
          </c:val>
          <c:extLst>
            <c:ext xmlns:c16="http://schemas.microsoft.com/office/drawing/2014/chart" uri="{C3380CC4-5D6E-409C-BE32-E72D297353CC}">
              <c16:uniqueId val="{00000001-9D91-45EA-AFB3-9C41C395933E}"/>
            </c:ext>
          </c:extLst>
        </c:ser>
        <c:dLbls>
          <c:showLegendKey val="0"/>
          <c:showVal val="0"/>
          <c:showCatName val="0"/>
          <c:showSerName val="0"/>
          <c:showPercent val="0"/>
          <c:showBubbleSize val="0"/>
        </c:dLbls>
        <c:gapWidth val="219"/>
        <c:overlap val="-27"/>
        <c:axId val="588660656"/>
        <c:axId val="588667320"/>
      </c:barChart>
      <c:catAx>
        <c:axId val="58866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1050" b="1" i="0" u="none" strike="noStrike" kern="1200" baseline="0">
                <a:solidFill>
                  <a:schemeClr val="tx1"/>
                </a:solidFill>
                <a:latin typeface="Calibri" panose="020F0502020204030204" pitchFamily="34" charset="0"/>
                <a:ea typeface="+mn-ea"/>
                <a:cs typeface="Calibri" panose="020F0502020204030204" pitchFamily="34" charset="0"/>
              </a:defRPr>
            </a:pPr>
            <a:endParaRPr lang="ja-JP"/>
          </a:p>
        </c:txPr>
        <c:crossAx val="588667320"/>
        <c:crosses val="autoZero"/>
        <c:auto val="1"/>
        <c:lblAlgn val="ctr"/>
        <c:lblOffset val="100"/>
        <c:noMultiLvlLbl val="0"/>
      </c:catAx>
      <c:valAx>
        <c:axId val="588667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58866065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sz="2400" b="1" dirty="0"/>
              <a:t>報告率</a:t>
            </a:r>
          </a:p>
        </c:rich>
      </c:tx>
      <c:layout>
        <c:manualLayout>
          <c:xMode val="edge"/>
          <c:yMode val="edge"/>
          <c:x val="0.43556250000000002"/>
          <c:y val="1.874999999999999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stacked"/>
        <c:varyColors val="0"/>
        <c:ser>
          <c:idx val="0"/>
          <c:order val="0"/>
          <c:tx>
            <c:strRef>
              <c:f>Sheet1!$B$1</c:f>
              <c:strCache>
                <c:ptCount val="1"/>
                <c:pt idx="0">
                  <c:v>報告率</c:v>
                </c:pt>
              </c:strCache>
            </c:strRef>
          </c:tx>
          <c:spPr>
            <a:solidFill>
              <a:schemeClr val="accent1"/>
            </a:solidFill>
            <a:ln>
              <a:noFill/>
            </a:ln>
            <a:effectLst/>
          </c:spPr>
          <c:invertIfNegative val="0"/>
          <c:cat>
            <c:strRef>
              <c:f>Sheet1!$A$2:$A$3</c:f>
              <c:strCache>
                <c:ptCount val="2"/>
                <c:pt idx="0">
                  <c:v>導入前</c:v>
                </c:pt>
                <c:pt idx="1">
                  <c:v>導入後</c:v>
                </c:pt>
              </c:strCache>
            </c:strRef>
          </c:cat>
          <c:val>
            <c:numRef>
              <c:f>Sheet1!$B$2:$B$3</c:f>
              <c:numCache>
                <c:formatCode>General</c:formatCode>
                <c:ptCount val="2"/>
                <c:pt idx="0">
                  <c:v>1.9157088122605363E-3</c:v>
                </c:pt>
                <c:pt idx="1">
                  <c:v>6.5975494800000001E-3</c:v>
                </c:pt>
              </c:numCache>
            </c:numRef>
          </c:val>
          <c:extLst>
            <c:ext xmlns:c16="http://schemas.microsoft.com/office/drawing/2014/chart" uri="{C3380CC4-5D6E-409C-BE32-E72D297353CC}">
              <c16:uniqueId val="{00000000-4060-4C1E-8F02-715F7A036AF3}"/>
            </c:ext>
          </c:extLst>
        </c:ser>
        <c:dLbls>
          <c:showLegendKey val="0"/>
          <c:showVal val="0"/>
          <c:showCatName val="0"/>
          <c:showSerName val="0"/>
          <c:showPercent val="0"/>
          <c:showBubbleSize val="0"/>
        </c:dLbls>
        <c:gapWidth val="150"/>
        <c:overlap val="100"/>
        <c:axId val="588663008"/>
        <c:axId val="588663792"/>
      </c:barChart>
      <c:catAx>
        <c:axId val="58866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588663792"/>
        <c:crosses val="autoZero"/>
        <c:auto val="1"/>
        <c:lblAlgn val="ctr"/>
        <c:lblOffset val="100"/>
        <c:noMultiLvlLbl val="0"/>
      </c:catAx>
      <c:valAx>
        <c:axId val="588663792"/>
        <c:scaling>
          <c:orientation val="minMax"/>
          <c:max val="1.0000000000000002E-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588663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772714541280199E-2"/>
          <c:y val="3.1020118762740405E-2"/>
          <c:w val="0.91773452999791172"/>
          <c:h val="0.89124187498641305"/>
        </c:manualLayout>
      </c:layout>
      <c:barChart>
        <c:barDir val="col"/>
        <c:grouping val="stacked"/>
        <c:varyColors val="0"/>
        <c:ser>
          <c:idx val="0"/>
          <c:order val="0"/>
          <c:tx>
            <c:strRef>
              <c:f>Sheet1!$B$1</c:f>
              <c:strCache>
                <c:ptCount val="1"/>
                <c:pt idx="0">
                  <c:v>30件の修繕にかかる時間</c:v>
                </c:pt>
              </c:strCache>
            </c:strRef>
          </c:tx>
          <c:spPr>
            <a:solidFill>
              <a:schemeClr val="accent1"/>
            </a:solidFill>
            <a:ln>
              <a:noFill/>
            </a:ln>
            <a:effectLst/>
          </c:spPr>
          <c:invertIfNegative val="0"/>
          <c:dPt>
            <c:idx val="0"/>
            <c:invertIfNegative val="0"/>
            <c:bubble3D val="0"/>
            <c:spPr>
              <a:solidFill>
                <a:srgbClr val="2BB46E"/>
              </a:solidFill>
              <a:ln>
                <a:noFill/>
              </a:ln>
              <a:effectLst/>
            </c:spPr>
            <c:extLst>
              <c:ext xmlns:c16="http://schemas.microsoft.com/office/drawing/2014/chart" uri="{C3380CC4-5D6E-409C-BE32-E72D297353CC}">
                <c16:uniqueId val="{00000001-4175-4991-937B-2AAAEDED18FE}"/>
              </c:ext>
            </c:extLst>
          </c:dPt>
          <c:dPt>
            <c:idx val="1"/>
            <c:invertIfNegative val="0"/>
            <c:bubble3D val="0"/>
            <c:spPr>
              <a:solidFill>
                <a:srgbClr val="01A8EC"/>
              </a:solidFill>
              <a:ln>
                <a:noFill/>
              </a:ln>
              <a:effectLst/>
            </c:spPr>
            <c:extLst>
              <c:ext xmlns:c16="http://schemas.microsoft.com/office/drawing/2014/chart" uri="{C3380CC4-5D6E-409C-BE32-E72D297353CC}">
                <c16:uniqueId val="{00000002-4175-4991-937B-2AAAEDED18FE}"/>
              </c:ext>
            </c:extLst>
          </c:dPt>
          <c:dLbls>
            <c:dLbl>
              <c:idx val="0"/>
              <c:layout>
                <c:manualLayout>
                  <c:x val="0"/>
                  <c:y val="-0.43536862101776092"/>
                </c:manualLayout>
              </c:layout>
              <c:tx>
                <c:rich>
                  <a:bodyPr rot="0" spcFirstLastPara="1" vertOverflow="ellipsis" vert="horz" wrap="square" lIns="38100" tIns="19050" rIns="38100" bIns="19050" anchor="ctr" anchorCtr="1">
                    <a:spAutoFit/>
                  </a:bodyPr>
                  <a:lstStyle/>
                  <a:p>
                    <a:pPr>
                      <a:defRPr sz="2600" b="0" i="0" u="none" strike="noStrike" kern="1200" baseline="0">
                        <a:solidFill>
                          <a:schemeClr val="tx1"/>
                        </a:solidFill>
                        <a:latin typeface="+mn-lt"/>
                        <a:ea typeface="+mn-ea"/>
                        <a:cs typeface="+mn-cs"/>
                      </a:defRPr>
                    </a:pPr>
                    <a:fld id="{844590B6-DEA6-4201-9553-D99F2AD34F7E}" type="VALUE">
                      <a:rPr lang="en-US" altLang="ja-JP" sz="2600" baseline="0" smtClean="0">
                        <a:solidFill>
                          <a:schemeClr val="tx1"/>
                        </a:solidFill>
                      </a:rPr>
                      <a:pPr>
                        <a:defRPr sz="2600">
                          <a:solidFill>
                            <a:schemeClr val="tx1"/>
                          </a:solidFill>
                        </a:defRPr>
                      </a:pPr>
                      <a:t>[値]</a:t>
                    </a:fld>
                    <a:r>
                      <a:rPr lang="ja-JP" altLang="en-US" sz="2600" baseline="0" dirty="0">
                        <a:solidFill>
                          <a:schemeClr val="tx1"/>
                        </a:solidFill>
                      </a:rPr>
                      <a:t>時間</a:t>
                    </a:r>
                  </a:p>
                </c:rich>
              </c:tx>
              <c:spPr>
                <a:noFill/>
                <a:ln>
                  <a:noFill/>
                </a:ln>
                <a:effectLst/>
              </c:spPr>
              <c:txPr>
                <a:bodyPr rot="0" spcFirstLastPara="1" vertOverflow="ellipsis" vert="horz" wrap="square" lIns="38100" tIns="19050" rIns="38100" bIns="19050" anchor="ctr" anchorCtr="1">
                  <a:spAutoFit/>
                </a:bodyPr>
                <a:lstStyle/>
                <a:p>
                  <a:pPr>
                    <a:defRPr sz="26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352013180672928"/>
                      <c:h val="0.2012517997521735"/>
                    </c:manualLayout>
                  </c15:layout>
                  <c15:dlblFieldTable/>
                  <c15:showDataLabelsRange val="0"/>
                </c:ext>
                <c:ext xmlns:c16="http://schemas.microsoft.com/office/drawing/2014/chart" uri="{C3380CC4-5D6E-409C-BE32-E72D297353CC}">
                  <c16:uniqueId val="{00000001-4175-4991-937B-2AAAEDED18FE}"/>
                </c:ext>
              </c:extLst>
            </c:dLbl>
            <c:dLbl>
              <c:idx val="1"/>
              <c:layout>
                <c:manualLayout>
                  <c:x val="6.3397880405984808E-8"/>
                  <c:y val="-5.5748420983981577E-2"/>
                </c:manualLayout>
              </c:layout>
              <c:tx>
                <c:rich>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fld id="{025231F9-71FD-4618-B094-ED087196806A}" type="VALUE">
                      <a:rPr lang="en-US" altLang="ja-JP" sz="2600" baseline="0" smtClean="0">
                        <a:solidFill>
                          <a:schemeClr val="tx1"/>
                        </a:solidFill>
                      </a:rPr>
                      <a:pPr>
                        <a:defRPr sz="2800"/>
                      </a:pPr>
                      <a:t>[値]</a:t>
                    </a:fld>
                    <a:r>
                      <a:rPr lang="ja-JP" altLang="en-US" sz="2600" baseline="0" dirty="0">
                        <a:solidFill>
                          <a:schemeClr val="tx1"/>
                        </a:solidFill>
                      </a:rPr>
                      <a:t>時間</a:t>
                    </a:r>
                  </a:p>
                </c:rich>
              </c:tx>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4651365545965426"/>
                      <c:h val="0.2012517997521735"/>
                    </c:manualLayout>
                  </c15:layout>
                  <c15:dlblFieldTable/>
                  <c15:showDataLabelsRange val="0"/>
                </c:ext>
                <c:ext xmlns:c16="http://schemas.microsoft.com/office/drawing/2014/chart" uri="{C3380CC4-5D6E-409C-BE32-E72D297353CC}">
                  <c16:uniqueId val="{00000002-4175-4991-937B-2AAAEDED18F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従来の道路パトロール</c:v>
                </c:pt>
                <c:pt idx="1">
                  <c:v>LINEによる破損報告</c:v>
                </c:pt>
              </c:strCache>
            </c:strRef>
          </c:cat>
          <c:val>
            <c:numRef>
              <c:f>Sheet1!$B$2:$B$3</c:f>
              <c:numCache>
                <c:formatCode>General</c:formatCode>
                <c:ptCount val="2"/>
                <c:pt idx="0">
                  <c:v>103.2</c:v>
                </c:pt>
                <c:pt idx="1">
                  <c:v>4.59</c:v>
                </c:pt>
              </c:numCache>
            </c:numRef>
          </c:val>
          <c:extLst>
            <c:ext xmlns:c16="http://schemas.microsoft.com/office/drawing/2014/chart" uri="{C3380CC4-5D6E-409C-BE32-E72D297353CC}">
              <c16:uniqueId val="{00000000-4175-4991-937B-2AAAEDED18FE}"/>
            </c:ext>
          </c:extLst>
        </c:ser>
        <c:dLbls>
          <c:showLegendKey val="0"/>
          <c:showVal val="0"/>
          <c:showCatName val="0"/>
          <c:showSerName val="0"/>
          <c:showPercent val="0"/>
          <c:showBubbleSize val="0"/>
        </c:dLbls>
        <c:gapWidth val="150"/>
        <c:overlap val="100"/>
        <c:axId val="591150312"/>
        <c:axId val="591150704"/>
      </c:barChart>
      <c:catAx>
        <c:axId val="591150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ja-JP"/>
          </a:p>
        </c:txPr>
        <c:crossAx val="591150704"/>
        <c:crosses val="autoZero"/>
        <c:auto val="1"/>
        <c:lblAlgn val="ctr"/>
        <c:lblOffset val="100"/>
        <c:noMultiLvlLbl val="0"/>
      </c:catAx>
      <c:valAx>
        <c:axId val="591150704"/>
        <c:scaling>
          <c:orientation val="minMax"/>
          <c:max val="120"/>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ja-JP"/>
          </a:p>
        </c:txPr>
        <c:crossAx val="591150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772714541280199E-2"/>
          <c:y val="3.1020118762740405E-2"/>
          <c:w val="0.91773452999791172"/>
          <c:h val="0.89124187498641305"/>
        </c:manualLayout>
      </c:layout>
      <c:barChart>
        <c:barDir val="col"/>
        <c:grouping val="stacked"/>
        <c:varyColors val="0"/>
        <c:ser>
          <c:idx val="0"/>
          <c:order val="0"/>
          <c:tx>
            <c:strRef>
              <c:f>Sheet1!$B$1</c:f>
              <c:strCache>
                <c:ptCount val="1"/>
                <c:pt idx="0">
                  <c:v>25件の修繕にかかる時間</c:v>
                </c:pt>
              </c:strCache>
            </c:strRef>
          </c:tx>
          <c:spPr>
            <a:solidFill>
              <a:schemeClr val="accent1"/>
            </a:solidFill>
            <a:ln>
              <a:noFill/>
            </a:ln>
            <a:effectLst/>
          </c:spPr>
          <c:invertIfNegative val="0"/>
          <c:dPt>
            <c:idx val="0"/>
            <c:invertIfNegative val="0"/>
            <c:bubble3D val="0"/>
            <c:spPr>
              <a:solidFill>
                <a:srgbClr val="2BB46E"/>
              </a:solidFill>
              <a:ln>
                <a:noFill/>
              </a:ln>
              <a:effectLst/>
            </c:spPr>
            <c:extLst>
              <c:ext xmlns:c16="http://schemas.microsoft.com/office/drawing/2014/chart" uri="{C3380CC4-5D6E-409C-BE32-E72D297353CC}">
                <c16:uniqueId val="{00000001-4175-4991-937B-2AAAEDED18FE}"/>
              </c:ext>
            </c:extLst>
          </c:dPt>
          <c:dPt>
            <c:idx val="1"/>
            <c:invertIfNegative val="0"/>
            <c:bubble3D val="0"/>
            <c:spPr>
              <a:solidFill>
                <a:srgbClr val="01A8EC"/>
              </a:solidFill>
              <a:ln>
                <a:noFill/>
              </a:ln>
              <a:effectLst/>
            </c:spPr>
            <c:extLst>
              <c:ext xmlns:c16="http://schemas.microsoft.com/office/drawing/2014/chart" uri="{C3380CC4-5D6E-409C-BE32-E72D297353CC}">
                <c16:uniqueId val="{00000002-4175-4991-937B-2AAAEDED18FE}"/>
              </c:ext>
            </c:extLst>
          </c:dPt>
          <c:dLbls>
            <c:dLbl>
              <c:idx val="0"/>
              <c:layout>
                <c:manualLayout>
                  <c:x val="0"/>
                  <c:y val="-0.34962056792737112"/>
                </c:manualLayout>
              </c:layout>
              <c:tx>
                <c:rich>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fld id="{844590B6-DEA6-4201-9553-D99F2AD34F7E}" type="VALUE">
                      <a:rPr lang="en-US" altLang="ja-JP" sz="2400" baseline="0" smtClean="0">
                        <a:solidFill>
                          <a:schemeClr val="tx1"/>
                        </a:solidFill>
                      </a:rPr>
                      <a:pPr>
                        <a:defRPr sz="2400">
                          <a:solidFill>
                            <a:schemeClr val="tx1"/>
                          </a:solidFill>
                        </a:defRPr>
                      </a:pPr>
                      <a:t>[値]</a:t>
                    </a:fld>
                    <a:r>
                      <a:rPr lang="ja-JP" altLang="en-US" sz="2400" baseline="0" dirty="0">
                        <a:solidFill>
                          <a:schemeClr val="tx1"/>
                        </a:solidFill>
                      </a:rPr>
                      <a:t>時間</a:t>
                    </a:r>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352013180672928"/>
                      <c:h val="0.2012517997521735"/>
                    </c:manualLayout>
                  </c15:layout>
                  <c15:dlblFieldTable/>
                  <c15:showDataLabelsRange val="0"/>
                </c:ext>
                <c:ext xmlns:c16="http://schemas.microsoft.com/office/drawing/2014/chart" uri="{C3380CC4-5D6E-409C-BE32-E72D297353CC}">
                  <c16:uniqueId val="{00000001-4175-4991-937B-2AAAEDED18FE}"/>
                </c:ext>
              </c:extLst>
            </c:dLbl>
            <c:dLbl>
              <c:idx val="1"/>
              <c:layout>
                <c:manualLayout>
                  <c:x val="6.3397880405984808E-8"/>
                  <c:y val="-5.5748420983981577E-2"/>
                </c:manualLayout>
              </c:layout>
              <c:tx>
                <c:rich>
                  <a:bodyPr/>
                  <a:lstStyle/>
                  <a:p>
                    <a:fld id="{025231F9-71FD-4618-B094-ED087196806A}" type="VALUE">
                      <a:rPr lang="en-US" altLang="ja-JP" sz="2400" baseline="0" smtClean="0">
                        <a:solidFill>
                          <a:schemeClr val="tx1"/>
                        </a:solidFill>
                      </a:rPr>
                      <a:pPr/>
                      <a:t>[値]</a:t>
                    </a:fld>
                    <a:r>
                      <a:rPr lang="ja-JP" altLang="en-US" sz="2400" baseline="0" dirty="0">
                        <a:solidFill>
                          <a:schemeClr val="tx1"/>
                        </a:solidFill>
                      </a:rPr>
                      <a:t>時間</a:t>
                    </a:r>
                  </a:p>
                </c:rich>
              </c:tx>
              <c:showLegendKey val="0"/>
              <c:showVal val="1"/>
              <c:showCatName val="0"/>
              <c:showSerName val="0"/>
              <c:showPercent val="0"/>
              <c:showBubbleSize val="0"/>
              <c:extLst>
                <c:ext xmlns:c15="http://schemas.microsoft.com/office/drawing/2012/chart" uri="{CE6537A1-D6FC-4f65-9D91-7224C49458BB}">
                  <c15:layout>
                    <c:manualLayout>
                      <c:w val="0.24651365545965426"/>
                      <c:h val="0.2012517997521735"/>
                    </c:manualLayout>
                  </c15:layout>
                  <c15:dlblFieldTable/>
                  <c15:showDataLabelsRange val="0"/>
                </c:ext>
                <c:ext xmlns:c16="http://schemas.microsoft.com/office/drawing/2014/chart" uri="{C3380CC4-5D6E-409C-BE32-E72D297353CC}">
                  <c16:uniqueId val="{00000002-4175-4991-937B-2AAAEDED18FE}"/>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従来の道路パトロール</c:v>
                </c:pt>
                <c:pt idx="1">
                  <c:v>LINEによる破損報告</c:v>
                </c:pt>
              </c:strCache>
            </c:strRef>
          </c:cat>
          <c:val>
            <c:numRef>
              <c:f>Sheet1!$B$2:$B$3</c:f>
              <c:numCache>
                <c:formatCode>General</c:formatCode>
                <c:ptCount val="2"/>
                <c:pt idx="0">
                  <c:v>275.39999999999998</c:v>
                </c:pt>
                <c:pt idx="1">
                  <c:v>3.88</c:v>
                </c:pt>
              </c:numCache>
            </c:numRef>
          </c:val>
          <c:extLst>
            <c:ext xmlns:c16="http://schemas.microsoft.com/office/drawing/2014/chart" uri="{C3380CC4-5D6E-409C-BE32-E72D297353CC}">
              <c16:uniqueId val="{00000000-4175-4991-937B-2AAAEDED18FE}"/>
            </c:ext>
          </c:extLst>
        </c:ser>
        <c:dLbls>
          <c:showLegendKey val="0"/>
          <c:showVal val="0"/>
          <c:showCatName val="0"/>
          <c:showSerName val="0"/>
          <c:showPercent val="0"/>
          <c:showBubbleSize val="0"/>
        </c:dLbls>
        <c:gapWidth val="150"/>
        <c:overlap val="100"/>
        <c:axId val="591145608"/>
        <c:axId val="593492584"/>
      </c:barChart>
      <c:catAx>
        <c:axId val="591145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93492584"/>
        <c:crosses val="autoZero"/>
        <c:auto val="1"/>
        <c:lblAlgn val="ctr"/>
        <c:lblOffset val="100"/>
        <c:noMultiLvlLbl val="0"/>
      </c:catAx>
      <c:valAx>
        <c:axId val="593492584"/>
        <c:scaling>
          <c:orientation val="minMax"/>
          <c:max val="260"/>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ja-JP"/>
          </a:p>
        </c:txPr>
        <c:crossAx val="591145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4800" dirty="0">
                <a:solidFill>
                  <a:schemeClr val="tx1">
                    <a:lumMod val="85000"/>
                    <a:lumOff val="15000"/>
                  </a:schemeClr>
                </a:solidFill>
              </a:rPr>
              <a:t>ガソリン代</a:t>
            </a:r>
          </a:p>
        </c:rich>
      </c:tx>
      <c:layout>
        <c:manualLayout>
          <c:xMode val="edge"/>
          <c:yMode val="edge"/>
          <c:x val="0.35762473248600907"/>
          <c:y val="4.373560202362296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rgbClr val="00B050"/>
            </a:solidFill>
            <a:ln>
              <a:noFill/>
            </a:ln>
            <a:effectLst/>
          </c:spPr>
          <c:invertIfNegative val="0"/>
          <c:dPt>
            <c:idx val="1"/>
            <c:invertIfNegative val="0"/>
            <c:bubble3D val="0"/>
            <c:spPr>
              <a:solidFill>
                <a:srgbClr val="00B0F0"/>
              </a:solidFill>
              <a:ln>
                <a:noFill/>
              </a:ln>
              <a:effectLst/>
            </c:spPr>
            <c:extLst>
              <c:ext xmlns:c16="http://schemas.microsoft.com/office/drawing/2014/chart" uri="{C3380CC4-5D6E-409C-BE32-E72D297353CC}">
                <c16:uniqueId val="{00000000-CC5B-471B-81BD-63E8B62728F1}"/>
              </c:ext>
            </c:extLst>
          </c:dPt>
          <c:dLbls>
            <c:dLbl>
              <c:idx val="0"/>
              <c:layout/>
              <c:tx>
                <c:rich>
                  <a:bodyPr/>
                  <a:lstStyle/>
                  <a:p>
                    <a:fld id="{86344A4E-9901-4FB7-B437-069192F9A395}" type="VALUE">
                      <a:rPr lang="en-US" altLang="ja-JP" sz="2800" smtClean="0"/>
                      <a:pPr/>
                      <a:t>[値]</a:t>
                    </a:fld>
                    <a:r>
                      <a:rPr lang="ja-JP" altLang="en-US" sz="2800" dirty="0"/>
                      <a:t>円</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4F62-46CC-B6C2-CEFE7FEA482D}"/>
                </c:ext>
              </c:extLst>
            </c:dLbl>
            <c:dLbl>
              <c:idx val="1"/>
              <c:layout>
                <c:manualLayout>
                  <c:x val="2.3288662296792554E-2"/>
                  <c:y val="-9.7190226719162144E-3"/>
                </c:manualLayout>
              </c:layout>
              <c:tx>
                <c:rich>
                  <a:bodyPr/>
                  <a:lstStyle/>
                  <a:p>
                    <a:r>
                      <a:rPr lang="en-US" altLang="ja-JP" sz="2800" dirty="0" smtClean="0"/>
                      <a:t>1,086.4</a:t>
                    </a:r>
                    <a:r>
                      <a:rPr lang="ja-JP" altLang="en-US" sz="2800" dirty="0"/>
                      <a:t>円</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C5B-471B-81BD-63E8B62728F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Sheet1!$A$1:$B$1</c:f>
              <c:strCache>
                <c:ptCount val="2"/>
                <c:pt idx="0">
                  <c:v>従来の道路パトロール</c:v>
                </c:pt>
                <c:pt idx="1">
                  <c:v>LINEによる報告</c:v>
                </c:pt>
              </c:strCache>
            </c:strRef>
          </c:cat>
          <c:val>
            <c:numRef>
              <c:f>Sheet1!$A$2:$B$2</c:f>
              <c:numCache>
                <c:formatCode>#,##0</c:formatCode>
                <c:ptCount val="2"/>
                <c:pt idx="0">
                  <c:v>77123</c:v>
                </c:pt>
                <c:pt idx="1">
                  <c:v>7376</c:v>
                </c:pt>
              </c:numCache>
            </c:numRef>
          </c:val>
          <c:extLst>
            <c:ext xmlns:c16="http://schemas.microsoft.com/office/drawing/2014/chart" uri="{C3380CC4-5D6E-409C-BE32-E72D297353CC}">
              <c16:uniqueId val="{00000000-7E04-4994-9D2E-F55CB7FA0FD5}"/>
            </c:ext>
          </c:extLst>
        </c:ser>
        <c:dLbls>
          <c:dLblPos val="outEnd"/>
          <c:showLegendKey val="0"/>
          <c:showVal val="1"/>
          <c:showCatName val="0"/>
          <c:showSerName val="0"/>
          <c:showPercent val="0"/>
          <c:showBubbleSize val="0"/>
        </c:dLbls>
        <c:gapWidth val="219"/>
        <c:overlap val="-27"/>
        <c:axId val="593488664"/>
        <c:axId val="593492192"/>
      </c:barChart>
      <c:catAx>
        <c:axId val="593488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93492192"/>
        <c:crosses val="autoZero"/>
        <c:auto val="1"/>
        <c:lblAlgn val="ctr"/>
        <c:lblOffset val="100"/>
        <c:noMultiLvlLbl val="0"/>
      </c:catAx>
      <c:valAx>
        <c:axId val="593492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円</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93488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2.xml.rels><?xml version="1.0" encoding="UTF-8" standalone="yes"?>
<Relationships xmlns="http://schemas.openxmlformats.org/package/2006/relationships"><Relationship Id="rId1" Type="http://schemas.openxmlformats.org/officeDocument/2006/relationships/image" Target="../media/image20.png"/></Relationships>
</file>

<file path=ppt/drawings/_rels/drawing8.xml.rels><?xml version="1.0" encoding="UTF-8" standalone="yes"?>
<Relationships xmlns="http://schemas.openxmlformats.org/package/2006/relationships"><Relationship Id="rId1" Type="http://schemas.openxmlformats.org/officeDocument/2006/relationships/image" Target="../media/image109.png"/></Relationships>
</file>

<file path=ppt/drawings/drawing1.xml><?xml version="1.0" encoding="utf-8"?>
<c:userShapes xmlns:c="http://schemas.openxmlformats.org/drawingml/2006/chart">
  <cdr:relSizeAnchor xmlns:cdr="http://schemas.openxmlformats.org/drawingml/2006/chartDrawing">
    <cdr:from>
      <cdr:x>0.12265</cdr:x>
      <cdr:y>0.11115</cdr:y>
    </cdr:from>
    <cdr:to>
      <cdr:x>0.87735</cdr:x>
      <cdr:y>0.19886</cdr:y>
    </cdr:to>
    <cdr:sp macro="" textlink="">
      <cdr:nvSpPr>
        <cdr:cNvPr id="3" name="角丸四角形 2"/>
        <cdr:cNvSpPr/>
      </cdr:nvSpPr>
      <cdr:spPr>
        <a:xfrm xmlns:a="http://schemas.openxmlformats.org/drawingml/2006/main">
          <a:off x="1046927" y="400090"/>
          <a:ext cx="6442063" cy="315721"/>
        </a:xfrm>
        <a:prstGeom xmlns:a="http://schemas.openxmlformats.org/drawingml/2006/main" prst="roundRect">
          <a:avLst>
            <a:gd name="adj" fmla="val 21414"/>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en-US" altLang="ja-JP" sz="1800" b="1" dirty="0"/>
            <a:t>1</a:t>
          </a:r>
          <a:r>
            <a:rPr kumimoji="1" lang="ja-JP" altLang="en-US" sz="1800" b="1" dirty="0"/>
            <a:t>　</a:t>
          </a:r>
          <a:r>
            <a:rPr lang="ja-JP" altLang="en-US" sz="1800" b="1" dirty="0"/>
            <a:t>全く報告しやすくならない　　　　　</a:t>
          </a:r>
          <a:r>
            <a:rPr lang="en-US" altLang="ja-JP" sz="1800" b="1" dirty="0"/>
            <a:t>6</a:t>
          </a:r>
          <a:r>
            <a:rPr kumimoji="1" lang="ja-JP" altLang="en-US" sz="1800" b="1" dirty="0"/>
            <a:t>　非常に報告しやすくなる</a:t>
          </a:r>
        </a:p>
      </cdr:txBody>
    </cdr:sp>
  </cdr:relSizeAnchor>
  <cdr:relSizeAnchor xmlns:cdr="http://schemas.openxmlformats.org/drawingml/2006/chartDrawing">
    <cdr:from>
      <cdr:x>0.05288</cdr:x>
      <cdr:y>0.19934</cdr:y>
    </cdr:from>
    <cdr:to>
      <cdr:x>0.12626</cdr:x>
      <cdr:y>0.28559</cdr:y>
    </cdr:to>
    <cdr:sp macro="" textlink="">
      <cdr:nvSpPr>
        <cdr:cNvPr id="2" name="テキスト ボックス 1"/>
        <cdr:cNvSpPr txBox="1"/>
      </cdr:nvSpPr>
      <cdr:spPr>
        <a:xfrm xmlns:a="http://schemas.openxmlformats.org/drawingml/2006/main">
          <a:off x="451357" y="717537"/>
          <a:ext cx="626348" cy="3104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dirty="0"/>
            <a:t>（人）</a:t>
          </a:r>
        </a:p>
      </cdr:txBody>
    </cdr:sp>
  </cdr:relSizeAnchor>
  <cdr:relSizeAnchor xmlns:cdr="http://schemas.openxmlformats.org/drawingml/2006/chartDrawing">
    <cdr:from>
      <cdr:x>0.12458</cdr:x>
      <cdr:y>0.21476</cdr:y>
    </cdr:from>
    <cdr:to>
      <cdr:x>0.21477</cdr:x>
      <cdr:y>0.2853</cdr:y>
    </cdr:to>
    <cdr:sp macro="" textlink="">
      <cdr:nvSpPr>
        <cdr:cNvPr id="7" name="テキスト ボックス 3"/>
        <cdr:cNvSpPr txBox="1"/>
      </cdr:nvSpPr>
      <cdr:spPr>
        <a:xfrm xmlns:a="http://schemas.openxmlformats.org/drawingml/2006/main">
          <a:off x="1063402" y="773045"/>
          <a:ext cx="769854" cy="25390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defTabSz="457200"/>
          <a:r>
            <a:rPr kumimoji="0" lang="en-US" altLang="ja-JP" sz="1050" dirty="0">
              <a:solidFill>
                <a:prstClr val="black"/>
              </a:solidFill>
              <a:latin typeface="Century Gothic" panose="020F0302020204030204"/>
              <a:ea typeface="メイリオ" panose="020B0604030504040204" pitchFamily="50" charset="-128"/>
            </a:rPr>
            <a:t>N=522</a:t>
          </a:r>
        </a:p>
      </cdr:txBody>
    </cdr:sp>
  </cdr:relSizeAnchor>
</c:userShapes>
</file>

<file path=ppt/drawings/drawing10.xml><?xml version="1.0" encoding="utf-8"?>
<c:userShapes xmlns:c="http://schemas.openxmlformats.org/drawingml/2006/chart">
  <cdr:relSizeAnchor xmlns:cdr="http://schemas.openxmlformats.org/drawingml/2006/chartDrawing">
    <cdr:from>
      <cdr:x>0.45128</cdr:x>
      <cdr:y>0.66316</cdr:y>
    </cdr:from>
    <cdr:to>
      <cdr:x>0.54946</cdr:x>
      <cdr:y>0.75164</cdr:y>
    </cdr:to>
    <cdr:sp macro="" textlink="">
      <cdr:nvSpPr>
        <cdr:cNvPr id="2" name="下矢印 1"/>
        <cdr:cNvSpPr/>
      </cdr:nvSpPr>
      <cdr:spPr>
        <a:xfrm xmlns:a="http://schemas.openxmlformats.org/drawingml/2006/main">
          <a:off x="4126527" y="4547947"/>
          <a:ext cx="897774" cy="606829"/>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0.02381</cdr:x>
      <cdr:y>0.78222</cdr:y>
    </cdr:from>
    <cdr:to>
      <cdr:x>0.99238</cdr:x>
      <cdr:y>0.87873</cdr:y>
    </cdr:to>
    <cdr:sp macro="" textlink="">
      <cdr:nvSpPr>
        <cdr:cNvPr id="4" name="角丸四角形 3"/>
        <cdr:cNvSpPr/>
      </cdr:nvSpPr>
      <cdr:spPr>
        <a:xfrm xmlns:a="http://schemas.openxmlformats.org/drawingml/2006/main">
          <a:off x="217715" y="5364480"/>
          <a:ext cx="8856617" cy="661851"/>
        </a:xfrm>
        <a:prstGeom xmlns:a="http://schemas.openxmlformats.org/drawingml/2006/main" prst="roundRect">
          <a:avLst/>
        </a:prstGeom>
        <a:solidFill xmlns:a="http://schemas.openxmlformats.org/drawingml/2006/main">
          <a:srgbClr val="0070C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a:ln>
                <a:noFill/>
              </a:ln>
              <a:solidFill>
                <a:srgbClr val="FFFFFF"/>
              </a:solidFill>
              <a:effectLst/>
              <a:uLnTx/>
              <a:uFillTx/>
              <a:latin typeface="+mn-lt"/>
              <a:ea typeface="+mn-ea"/>
              <a:cs typeface="+mn-cs"/>
            </a:rPr>
            <a:t>７割以上の人が「</a:t>
          </a:r>
          <a:r>
            <a:rPr kumimoji="0" lang="en-US" altLang="ja-JP" sz="3200" b="1" i="0" u="none" strike="noStrike" kern="0" cap="none" spc="0" normalizeH="0" baseline="0" noProof="0">
              <a:ln>
                <a:noFill/>
              </a:ln>
              <a:solidFill>
                <a:srgbClr val="FFFFFF"/>
              </a:solidFill>
              <a:effectLst/>
              <a:uLnTx/>
              <a:uFillTx/>
              <a:latin typeface="+mn-lt"/>
              <a:ea typeface="+mn-ea"/>
              <a:cs typeface="+mn-cs"/>
            </a:rPr>
            <a:t>LINE</a:t>
          </a:r>
          <a:r>
            <a:rPr kumimoji="0" lang="ja-JP" altLang="en-US" sz="3200" b="1" i="0" u="none" strike="noStrike" kern="0" cap="none" spc="0" normalizeH="0" baseline="0" noProof="0">
              <a:ln>
                <a:noFill/>
              </a:ln>
              <a:solidFill>
                <a:srgbClr val="FFFFFF"/>
              </a:solidFill>
              <a:effectLst/>
              <a:uLnTx/>
              <a:uFillTx/>
              <a:latin typeface="+mn-lt"/>
              <a:ea typeface="+mn-ea"/>
              <a:cs typeface="+mn-cs"/>
            </a:rPr>
            <a:t>」を最も使用している！</a:t>
          </a:r>
          <a:endParaRPr kumimoji="0" lang="ja-JP" altLang="en-US" sz="3200" b="1" i="0" u="none" strike="noStrike" kern="0" cap="none" spc="0" normalizeH="0" baseline="0" noProof="0" dirty="0">
            <a:ln>
              <a:noFill/>
            </a:ln>
            <a:solidFill>
              <a:srgbClr val="FFFFFF"/>
            </a:solidFill>
            <a:effectLst/>
            <a:uLnTx/>
            <a:uFillTx/>
            <a:latin typeface="+mn-lt"/>
            <a:ea typeface="+mn-ea"/>
            <a:cs typeface="+mn-cs"/>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0.38678</cdr:x>
      <cdr:y>0.10345</cdr:y>
    </cdr:from>
    <cdr:to>
      <cdr:x>0.74811</cdr:x>
      <cdr:y>0.24303</cdr:y>
    </cdr:to>
    <cdr:sp macro="" textlink="">
      <cdr:nvSpPr>
        <cdr:cNvPr id="2" name="角丸四角形 1"/>
        <cdr:cNvSpPr/>
      </cdr:nvSpPr>
      <cdr:spPr>
        <a:xfrm xmlns:a="http://schemas.openxmlformats.org/drawingml/2006/main">
          <a:off x="3536752" y="709446"/>
          <a:ext cx="3304001" cy="957239"/>
        </a:xfrm>
        <a:prstGeom xmlns:a="http://schemas.openxmlformats.org/drawingml/2006/main" prst="roundRect">
          <a:avLst>
            <a:gd name="adj" fmla="val 21414"/>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xmlns:a="http://schemas.openxmlformats.org/drawingml/2006/main">
          <a:pPr algn="ctr"/>
          <a:r>
            <a:rPr lang="en-US" altLang="ja-JP" sz="2000" dirty="0"/>
            <a:t>7</a:t>
          </a:r>
          <a:r>
            <a:rPr kumimoji="1" lang="ja-JP" altLang="en-US" sz="2000" dirty="0"/>
            <a:t>　とても</a:t>
          </a:r>
          <a:r>
            <a:rPr lang="ja-JP" altLang="en-US" sz="2000" dirty="0"/>
            <a:t>報告しやすい</a:t>
          </a:r>
          <a:endParaRPr kumimoji="1" lang="en-US" altLang="ja-JP" sz="2000" dirty="0"/>
        </a:p>
        <a:p xmlns:a="http://schemas.openxmlformats.org/drawingml/2006/main">
          <a:pPr algn="ctr"/>
          <a:endParaRPr lang="en-US" altLang="ja-JP" sz="2000" dirty="0"/>
        </a:p>
        <a:p xmlns:a="http://schemas.openxmlformats.org/drawingml/2006/main">
          <a:pPr algn="ctr"/>
          <a:r>
            <a:rPr kumimoji="1" lang="en-US" altLang="ja-JP" sz="2000" dirty="0"/>
            <a:t>1</a:t>
          </a:r>
          <a:r>
            <a:rPr kumimoji="1" lang="ja-JP" altLang="en-US" sz="2000" dirty="0"/>
            <a:t>　</a:t>
          </a:r>
          <a:r>
            <a:rPr lang="ja-JP" altLang="en-US" sz="2000" dirty="0"/>
            <a:t>とても報告しづらい</a:t>
          </a:r>
          <a:endParaRPr kumimoji="1" lang="ja-JP" altLang="en-US" sz="2000" dirty="0"/>
        </a:p>
      </cdr:txBody>
    </cdr:sp>
  </cdr:relSizeAnchor>
  <cdr:relSizeAnchor xmlns:cdr="http://schemas.openxmlformats.org/drawingml/2006/chartDrawing">
    <cdr:from>
      <cdr:x>0.21052</cdr:x>
      <cdr:y>0.39501</cdr:y>
    </cdr:from>
    <cdr:to>
      <cdr:x>0.38206</cdr:x>
      <cdr:y>0.44714</cdr:y>
    </cdr:to>
    <cdr:sp macro="" textlink="">
      <cdr:nvSpPr>
        <cdr:cNvPr id="3" name="テキスト ボックス 2"/>
        <cdr:cNvSpPr txBox="1"/>
      </cdr:nvSpPr>
      <cdr:spPr>
        <a:xfrm xmlns:a="http://schemas.openxmlformats.org/drawingml/2006/main">
          <a:off x="1924991" y="2708966"/>
          <a:ext cx="1568528" cy="3575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800" dirty="0"/>
            <a:t>t=-21.959</a:t>
          </a:r>
          <a:r>
            <a:rPr lang="ja-JP" altLang="en-US" sz="1800" dirty="0"/>
            <a:t>***</a:t>
          </a:r>
          <a:endParaRPr lang="en-US" altLang="ja-JP" sz="1800" dirty="0"/>
        </a:p>
        <a:p xmlns:a="http://schemas.openxmlformats.org/drawingml/2006/main">
          <a:endParaRPr lang="ja-JP" altLang="en-US" sz="1800" dirty="0"/>
        </a:p>
      </cdr:txBody>
    </cdr:sp>
  </cdr:relSizeAnchor>
  <cdr:relSizeAnchor xmlns:cdr="http://schemas.openxmlformats.org/drawingml/2006/chartDrawing">
    <cdr:from>
      <cdr:x>0.06052</cdr:x>
      <cdr:y>0.46202</cdr:y>
    </cdr:from>
    <cdr:to>
      <cdr:x>0.22117</cdr:x>
      <cdr:y>0.52546</cdr:y>
    </cdr:to>
    <cdr:sp macro="" textlink="">
      <cdr:nvSpPr>
        <cdr:cNvPr id="6" name="テキスト ボックス 1"/>
        <cdr:cNvSpPr txBox="1"/>
      </cdr:nvSpPr>
      <cdr:spPr>
        <a:xfrm xmlns:a="http://schemas.openxmlformats.org/drawingml/2006/main">
          <a:off x="553391" y="3168533"/>
          <a:ext cx="1468988" cy="4350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800" dirty="0"/>
            <a:t>t=-27.959</a:t>
          </a:r>
          <a:r>
            <a:rPr lang="ja-JP" altLang="en-US" sz="1800" dirty="0"/>
            <a:t>***</a:t>
          </a:r>
          <a:endParaRPr lang="en-US" altLang="ja-JP" sz="1800" dirty="0"/>
        </a:p>
        <a:p xmlns:a="http://schemas.openxmlformats.org/drawingml/2006/main">
          <a:endParaRPr lang="ja-JP" altLang="en-US" sz="1800" dirty="0"/>
        </a:p>
      </cdr:txBody>
    </cdr:sp>
  </cdr:relSizeAnchor>
  <cdr:relSizeAnchor xmlns:cdr="http://schemas.openxmlformats.org/drawingml/2006/chartDrawing">
    <cdr:from>
      <cdr:x>0.02822</cdr:x>
      <cdr:y>0.17676</cdr:y>
    </cdr:from>
    <cdr:to>
      <cdr:x>0.12966</cdr:x>
      <cdr:y>0.23062</cdr:y>
    </cdr:to>
    <cdr:sp macro="" textlink="">
      <cdr:nvSpPr>
        <cdr:cNvPr id="5" name="テキスト ボックス 3"/>
        <cdr:cNvSpPr txBox="1"/>
      </cdr:nvSpPr>
      <cdr:spPr>
        <a:xfrm xmlns:a="http://schemas.openxmlformats.org/drawingml/2006/main">
          <a:off x="258024" y="1212244"/>
          <a:ext cx="927559"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altLang="ja-JP" dirty="0"/>
            <a:t>N=522</a:t>
          </a:r>
        </a:p>
      </cdr:txBody>
    </cdr:sp>
  </cdr:relSizeAnchor>
</c:userShapes>
</file>

<file path=ppt/drawings/drawing2.xml><?xml version="1.0" encoding="utf-8"?>
<c:userShapes xmlns:c="http://schemas.openxmlformats.org/drawingml/2006/chart">
  <cdr:relSizeAnchor xmlns:cdr="http://schemas.openxmlformats.org/drawingml/2006/chartDrawing">
    <cdr:from>
      <cdr:x>0.55047</cdr:x>
      <cdr:y>0.09566</cdr:y>
    </cdr:from>
    <cdr:to>
      <cdr:x>0.92143</cdr:x>
      <cdr:y>0.23524</cdr:y>
    </cdr:to>
    <cdr:sp macro="" textlink="">
      <cdr:nvSpPr>
        <cdr:cNvPr id="2" name="角丸四角形 1"/>
        <cdr:cNvSpPr/>
      </cdr:nvSpPr>
      <cdr:spPr>
        <a:xfrm xmlns:a="http://schemas.openxmlformats.org/drawingml/2006/main">
          <a:off x="2403954" y="328772"/>
          <a:ext cx="1620000" cy="479736"/>
        </a:xfrm>
        <a:prstGeom xmlns:a="http://schemas.openxmlformats.org/drawingml/2006/main" prst="roundRect">
          <a:avLst>
            <a:gd name="adj" fmla="val 21414"/>
          </a:avLst>
        </a:prstGeom>
        <a:ln xmlns:a="http://schemas.openxmlformats.org/drawingml/2006/main" w="12700"/>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xmlns:a="http://schemas.openxmlformats.org/drawingml/2006/main">
          <a:pPr algn="ctr"/>
          <a:r>
            <a:rPr lang="en-US" altLang="ja-JP" sz="1050" dirty="0"/>
            <a:t>7</a:t>
          </a:r>
          <a:r>
            <a:rPr kumimoji="1" lang="ja-JP" altLang="en-US" sz="1050" dirty="0"/>
            <a:t>　とても</a:t>
          </a:r>
          <a:r>
            <a:rPr lang="ja-JP" altLang="en-US" sz="1050" dirty="0"/>
            <a:t>報告しやすい</a:t>
          </a:r>
          <a:endParaRPr kumimoji="1" lang="en-US" altLang="ja-JP" sz="1050" dirty="0"/>
        </a:p>
        <a:p xmlns:a="http://schemas.openxmlformats.org/drawingml/2006/main">
          <a:pPr algn="ctr"/>
          <a:endParaRPr lang="en-US" altLang="ja-JP" sz="1050" dirty="0"/>
        </a:p>
        <a:p xmlns:a="http://schemas.openxmlformats.org/drawingml/2006/main">
          <a:pPr algn="ctr"/>
          <a:r>
            <a:rPr kumimoji="1" lang="en-US" altLang="ja-JP" sz="1050" dirty="0"/>
            <a:t>1</a:t>
          </a:r>
          <a:r>
            <a:rPr kumimoji="1" lang="ja-JP" altLang="en-US" sz="1050" dirty="0"/>
            <a:t>　</a:t>
          </a:r>
          <a:r>
            <a:rPr lang="ja-JP" altLang="en-US" sz="1050" dirty="0"/>
            <a:t>とても報告しづらい</a:t>
          </a:r>
          <a:endParaRPr kumimoji="1" lang="ja-JP" altLang="en-US" sz="1050" dirty="0"/>
        </a:p>
      </cdr:txBody>
    </cdr:sp>
  </cdr:relSizeAnchor>
  <cdr:relSizeAnchor xmlns:cdr="http://schemas.openxmlformats.org/drawingml/2006/chartDrawing">
    <cdr:from>
      <cdr:x>0.19655</cdr:x>
      <cdr:y>0.32589</cdr:y>
    </cdr:from>
    <cdr:to>
      <cdr:x>0.41088</cdr:x>
      <cdr:y>0.39921</cdr:y>
    </cdr:to>
    <cdr:sp macro="" textlink="">
      <cdr:nvSpPr>
        <cdr:cNvPr id="3" name="テキスト ボックス 2"/>
        <cdr:cNvSpPr txBox="1"/>
      </cdr:nvSpPr>
      <cdr:spPr>
        <a:xfrm xmlns:a="http://schemas.openxmlformats.org/drawingml/2006/main">
          <a:off x="858339" y="1120081"/>
          <a:ext cx="936000" cy="252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050" dirty="0"/>
            <a:t>t=-21.959</a:t>
          </a:r>
          <a:r>
            <a:rPr lang="ja-JP" altLang="en-US" sz="1050" dirty="0"/>
            <a:t>***</a:t>
          </a:r>
          <a:endParaRPr lang="en-US" altLang="ja-JP" sz="1050" dirty="0"/>
        </a:p>
        <a:p xmlns:a="http://schemas.openxmlformats.org/drawingml/2006/main">
          <a:endParaRPr lang="ja-JP" altLang="en-US" sz="1050" dirty="0"/>
        </a:p>
      </cdr:txBody>
    </cdr:sp>
  </cdr:relSizeAnchor>
  <cdr:relSizeAnchor xmlns:cdr="http://schemas.openxmlformats.org/drawingml/2006/chartDrawing">
    <cdr:from>
      <cdr:x>0.03609</cdr:x>
      <cdr:y>0.38016</cdr:y>
    </cdr:from>
    <cdr:to>
      <cdr:x>0.25042</cdr:x>
      <cdr:y>0.4436</cdr:y>
    </cdr:to>
    <cdr:sp macro="" textlink="">
      <cdr:nvSpPr>
        <cdr:cNvPr id="6" name="テキスト ボックス 1"/>
        <cdr:cNvSpPr txBox="1"/>
      </cdr:nvSpPr>
      <cdr:spPr>
        <a:xfrm xmlns:a="http://schemas.openxmlformats.org/drawingml/2006/main">
          <a:off x="157616" y="1306609"/>
          <a:ext cx="936000" cy="21804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050" dirty="0"/>
            <a:t>t=-27.959</a:t>
          </a:r>
          <a:r>
            <a:rPr lang="ja-JP" altLang="en-US" sz="1050" dirty="0"/>
            <a:t>***</a:t>
          </a:r>
          <a:endParaRPr lang="en-US" altLang="ja-JP" sz="1050" dirty="0"/>
        </a:p>
        <a:p xmlns:a="http://schemas.openxmlformats.org/drawingml/2006/main">
          <a:endParaRPr lang="ja-JP" altLang="en-US" sz="1050" dirty="0"/>
        </a:p>
      </cdr:txBody>
    </cdr:sp>
  </cdr:relSizeAnchor>
  <cdr:relSizeAnchor xmlns:cdr="http://schemas.openxmlformats.org/drawingml/2006/chartDrawing">
    <cdr:from>
      <cdr:x>0.03609</cdr:x>
      <cdr:y>0.12882</cdr:y>
    </cdr:from>
    <cdr:to>
      <cdr:x>0.20603</cdr:x>
      <cdr:y>0.20941</cdr:y>
    </cdr:to>
    <cdr:sp macro="" textlink="">
      <cdr:nvSpPr>
        <cdr:cNvPr id="5" name="テキスト ボックス 3"/>
        <cdr:cNvSpPr txBox="1"/>
      </cdr:nvSpPr>
      <cdr:spPr>
        <a:xfrm xmlns:a="http://schemas.openxmlformats.org/drawingml/2006/main">
          <a:off x="157616" y="442738"/>
          <a:ext cx="742146"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altLang="ja-JP" sz="1200" dirty="0"/>
            <a:t>N=522</a:t>
          </a:r>
        </a:p>
      </cdr:txBody>
    </cdr:sp>
  </cdr:relSizeAnchor>
  <cdr:relSizeAnchor xmlns:cdr="http://schemas.openxmlformats.org/drawingml/2006/chartDrawing">
    <cdr:from>
      <cdr:x>0.60585</cdr:x>
      <cdr:y>0.32488</cdr:y>
    </cdr:from>
    <cdr:to>
      <cdr:x>0.82018</cdr:x>
      <cdr:y>0.38773</cdr:y>
    </cdr:to>
    <cdr:sp macro="" textlink="">
      <cdr:nvSpPr>
        <cdr:cNvPr id="8" name="Google Shape;524;p24"/>
        <cdr:cNvSpPr txBox="1"/>
      </cdr:nvSpPr>
      <cdr:spPr>
        <a:xfrm xmlns:a="http://schemas.openxmlformats.org/drawingml/2006/main">
          <a:off x="2645779" y="1116623"/>
          <a:ext cx="936000" cy="21600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spcFirstLastPara="1" wrap="square" lIns="91425" tIns="45700" rIns="91425" bIns="4570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spcBef>
              <a:spcPts val="0"/>
            </a:spcBef>
            <a:spcAft>
              <a:spcPts val="0"/>
            </a:spcAft>
            <a:buNone/>
          </a:pPr>
          <a:r>
            <a:rPr lang="ja-JP" sz="1050" dirty="0">
              <a:solidFill>
                <a:srgbClr val="000000"/>
              </a:solidFill>
              <a:latin typeface="+mn-lt"/>
              <a:ea typeface="Century Gothic"/>
              <a:cs typeface="Century Gothic"/>
              <a:sym typeface="Century Gothic"/>
            </a:rPr>
            <a:t>t=-19.216*</a:t>
          </a:r>
          <a:r>
            <a:rPr lang="en-US" altLang="ja-JP" sz="1050" dirty="0">
              <a:solidFill>
                <a:srgbClr val="000000"/>
              </a:solidFill>
              <a:latin typeface="+mn-lt"/>
              <a:ea typeface="Century Gothic"/>
              <a:cs typeface="Century Gothic"/>
              <a:sym typeface="Century Gothic"/>
            </a:rPr>
            <a:t>*</a:t>
          </a:r>
          <a:r>
            <a:rPr lang="ja-JP" sz="1050" dirty="0">
              <a:solidFill>
                <a:srgbClr val="000000"/>
              </a:solidFill>
              <a:latin typeface="+mn-lt"/>
              <a:ea typeface="Century Gothic"/>
              <a:cs typeface="Century Gothic"/>
              <a:sym typeface="Century Gothic"/>
            </a:rPr>
            <a:t>*</a:t>
          </a:r>
          <a:endParaRPr sz="1050" dirty="0">
            <a:solidFill>
              <a:srgbClr val="000000"/>
            </a:solidFill>
            <a:latin typeface="+mn-lt"/>
            <a:ea typeface="Century Gothic"/>
            <a:cs typeface="Century Gothic"/>
            <a:sym typeface="Century Gothic"/>
          </a:endParaRPr>
        </a:p>
      </cdr:txBody>
    </cdr:sp>
  </cdr:relSizeAnchor>
  <cdr:relSizeAnchor xmlns:cdr="http://schemas.openxmlformats.org/drawingml/2006/chartDrawing">
    <cdr:from>
      <cdr:x>0.76573</cdr:x>
      <cdr:y>0.26186</cdr:y>
    </cdr:from>
    <cdr:to>
      <cdr:x>0.98006</cdr:x>
      <cdr:y>0.33518</cdr:y>
    </cdr:to>
    <cdr:sp macro="" textlink="">
      <cdr:nvSpPr>
        <cdr:cNvPr id="9" name="Google Shape;525;p24"/>
        <cdr:cNvSpPr txBox="1"/>
      </cdr:nvSpPr>
      <cdr:spPr>
        <a:xfrm xmlns:a="http://schemas.openxmlformats.org/drawingml/2006/main">
          <a:off x="3343977" y="900000"/>
          <a:ext cx="936000" cy="25200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spcFirstLastPara="1" wrap="square" lIns="91425" tIns="45700" rIns="91425" bIns="4570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spcBef>
              <a:spcPts val="0"/>
            </a:spcBef>
            <a:spcAft>
              <a:spcPts val="0"/>
            </a:spcAft>
            <a:buNone/>
          </a:pPr>
          <a:r>
            <a:rPr lang="ja-JP" sz="1050" dirty="0">
              <a:solidFill>
                <a:srgbClr val="000000"/>
              </a:solidFill>
              <a:latin typeface="+mn-lt"/>
              <a:ea typeface="Century Gothic"/>
              <a:cs typeface="Century Gothic"/>
              <a:sym typeface="Century Gothic"/>
            </a:rPr>
            <a:t>t=-10.225***</a:t>
          </a:r>
          <a:endParaRPr sz="1050" dirty="0">
            <a:solidFill>
              <a:srgbClr val="000000"/>
            </a:solidFill>
            <a:latin typeface="+mn-lt"/>
            <a:ea typeface="Century Gothic"/>
            <a:cs typeface="Century Gothic"/>
            <a:sym typeface="Century Gothic"/>
          </a:endParaRPr>
        </a:p>
        <a:p xmlns:a="http://schemas.openxmlformats.org/drawingml/2006/main">
          <a:pPr marL="0" marR="0" lvl="0" indent="0" algn="l" rtl="0">
            <a:spcBef>
              <a:spcPts val="0"/>
            </a:spcBef>
            <a:spcAft>
              <a:spcPts val="0"/>
            </a:spcAft>
            <a:buNone/>
          </a:pPr>
          <a:endParaRPr sz="1050" dirty="0">
            <a:solidFill>
              <a:srgbClr val="000000"/>
            </a:solidFill>
            <a:latin typeface="+mn-lt"/>
            <a:ea typeface="Century Gothic"/>
            <a:cs typeface="Century Gothic"/>
            <a:sym typeface="Century Gothic"/>
          </a:endParaRPr>
        </a:p>
      </cdr:txBody>
    </cdr:sp>
  </cdr:relSizeAnchor>
  <cdr:relSizeAnchor xmlns:cdr="http://schemas.openxmlformats.org/drawingml/2006/chartDrawing">
    <cdr:from>
      <cdr:x>0.73104</cdr:x>
      <cdr:y>0.11899</cdr:y>
    </cdr:from>
    <cdr:to>
      <cdr:x>0.76421</cdr:x>
      <cdr:y>0.21326</cdr:y>
    </cdr:to>
    <cdr:pic>
      <cdr:nvPicPr>
        <cdr:cNvPr id="4" name="chart">
          <a:extLst xmlns:a="http://schemas.openxmlformats.org/drawingml/2006/main">
            <a:ext uri="{FF2B5EF4-FFF2-40B4-BE49-F238E27FC236}">
              <a16:creationId xmlns:a16="http://schemas.microsoft.com/office/drawing/2014/main" id="{8761F2D3-7F5D-48D1-A23C-A2CF10DEED0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192515" y="408976"/>
          <a:ext cx="144847" cy="324000"/>
        </a:xfrm>
        <a:prstGeom xmlns:a="http://schemas.openxmlformats.org/drawingml/2006/main" prst="rect">
          <a:avLst/>
        </a:prstGeom>
      </cdr:spPr>
    </cdr:pic>
  </cdr:relSizeAnchor>
  <cdr:relSizeAnchor xmlns:cdr="http://schemas.openxmlformats.org/drawingml/2006/chartDrawing">
    <cdr:from>
      <cdr:x>0.4773</cdr:x>
      <cdr:y>0.24261</cdr:y>
    </cdr:from>
    <cdr:to>
      <cdr:x>0.67263</cdr:x>
      <cdr:y>0.31593</cdr:y>
    </cdr:to>
    <cdr:sp macro="" textlink="">
      <cdr:nvSpPr>
        <cdr:cNvPr id="10" name="テキスト ボックス 1"/>
        <cdr:cNvSpPr txBox="1"/>
      </cdr:nvSpPr>
      <cdr:spPr>
        <a:xfrm xmlns:a="http://schemas.openxmlformats.org/drawingml/2006/main">
          <a:off x="2084377" y="833842"/>
          <a:ext cx="853061" cy="252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050" dirty="0"/>
            <a:t>t=</a:t>
          </a:r>
          <a:r>
            <a:rPr lang="ja-JP" altLang="ja-JP" sz="1050" dirty="0">
              <a:solidFill>
                <a:srgbClr val="000000"/>
              </a:solidFill>
              <a:ea typeface="Century Gothic"/>
              <a:cs typeface="Arial" panose="020B0604020202020204" pitchFamily="34" charset="0"/>
              <a:sym typeface="Century Gothic"/>
            </a:rPr>
            <a:t>-7.068</a:t>
          </a:r>
          <a:r>
            <a:rPr lang="ja-JP" altLang="en-US" sz="1050" dirty="0"/>
            <a:t>***</a:t>
          </a:r>
          <a:endParaRPr lang="en-US" altLang="ja-JP" sz="1050" dirty="0"/>
        </a:p>
        <a:p xmlns:a="http://schemas.openxmlformats.org/drawingml/2006/main">
          <a:endParaRPr lang="ja-JP" altLang="en-US" sz="1050" dirty="0"/>
        </a:p>
      </cdr:txBody>
    </cdr:sp>
  </cdr:relSizeAnchor>
</c:userShapes>
</file>

<file path=ppt/drawings/drawing3.xml><?xml version="1.0" encoding="utf-8"?>
<c:userShapes xmlns:c="http://schemas.openxmlformats.org/drawingml/2006/chart">
  <cdr:relSizeAnchor xmlns:cdr="http://schemas.openxmlformats.org/drawingml/2006/chartDrawing">
    <cdr:from>
      <cdr:x>0.66771</cdr:x>
      <cdr:y>0.15558</cdr:y>
    </cdr:from>
    <cdr:to>
      <cdr:x>0.84981</cdr:x>
      <cdr:y>0.88609</cdr:y>
    </cdr:to>
    <cdr:sp macro="" textlink="">
      <cdr:nvSpPr>
        <cdr:cNvPr id="4" name="正方形/長方形 3"/>
        <cdr:cNvSpPr/>
      </cdr:nvSpPr>
      <cdr:spPr>
        <a:xfrm xmlns:a="http://schemas.openxmlformats.org/drawingml/2006/main">
          <a:off x="5266052" y="744313"/>
          <a:ext cx="1436113" cy="3494718"/>
        </a:xfrm>
        <a:prstGeom xmlns:a="http://schemas.openxmlformats.org/drawingml/2006/main" prst="rect">
          <a:avLst/>
        </a:prstGeom>
        <a:noFill xmlns:a="http://schemas.openxmlformats.org/drawingml/2006/main"/>
        <a:ln xmlns:a="http://schemas.openxmlformats.org/drawingml/2006/main" w="44450">
          <a:solidFill>
            <a:srgbClr val="FF0000"/>
          </a:solidFill>
          <a:prstDash val="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4.xml><?xml version="1.0" encoding="utf-8"?>
<c:userShapes xmlns:c="http://schemas.openxmlformats.org/drawingml/2006/chart">
  <cdr:relSizeAnchor xmlns:cdr="http://schemas.openxmlformats.org/drawingml/2006/chartDrawing">
    <cdr:from>
      <cdr:x>0.66964</cdr:x>
      <cdr:y>0.03298</cdr:y>
    </cdr:from>
    <cdr:to>
      <cdr:x>0.84476</cdr:x>
      <cdr:y>0.90305</cdr:y>
    </cdr:to>
    <cdr:sp macro="" textlink="">
      <cdr:nvSpPr>
        <cdr:cNvPr id="4" name="正方形/長方形 3"/>
        <cdr:cNvSpPr/>
      </cdr:nvSpPr>
      <cdr:spPr>
        <a:xfrm xmlns:a="http://schemas.openxmlformats.org/drawingml/2006/main">
          <a:off x="5281245" y="157773"/>
          <a:ext cx="1381125" cy="4162425"/>
        </a:xfrm>
        <a:prstGeom xmlns:a="http://schemas.openxmlformats.org/drawingml/2006/main" prst="rect">
          <a:avLst/>
        </a:prstGeom>
        <a:noFill xmlns:a="http://schemas.openxmlformats.org/drawingml/2006/main"/>
        <a:ln xmlns:a="http://schemas.openxmlformats.org/drawingml/2006/main" w="44450">
          <a:solidFill>
            <a:srgbClr val="FF0000"/>
          </a:solidFill>
          <a:prstDash val="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5.xml><?xml version="1.0" encoding="utf-8"?>
<c:userShapes xmlns:c="http://schemas.openxmlformats.org/drawingml/2006/chart">
  <cdr:relSizeAnchor xmlns:cdr="http://schemas.openxmlformats.org/drawingml/2006/chartDrawing">
    <cdr:from>
      <cdr:x>0.69554</cdr:x>
      <cdr:y>0.09741</cdr:y>
    </cdr:from>
    <cdr:to>
      <cdr:x>0.87066</cdr:x>
      <cdr:y>0.91012</cdr:y>
    </cdr:to>
    <cdr:sp macro="" textlink="">
      <cdr:nvSpPr>
        <cdr:cNvPr id="4" name="正方形/長方形 3"/>
        <cdr:cNvSpPr/>
      </cdr:nvSpPr>
      <cdr:spPr>
        <a:xfrm xmlns:a="http://schemas.openxmlformats.org/drawingml/2006/main">
          <a:off x="5485529" y="465996"/>
          <a:ext cx="1381119" cy="3888000"/>
        </a:xfrm>
        <a:prstGeom xmlns:a="http://schemas.openxmlformats.org/drawingml/2006/main" prst="rect">
          <a:avLst/>
        </a:prstGeom>
        <a:noFill xmlns:a="http://schemas.openxmlformats.org/drawingml/2006/main"/>
        <a:ln xmlns:a="http://schemas.openxmlformats.org/drawingml/2006/main" w="44450">
          <a:solidFill>
            <a:srgbClr val="FF0000"/>
          </a:solidFill>
          <a:prstDash val="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0.67689</cdr:x>
      <cdr:y>0.93847</cdr:y>
    </cdr:from>
    <cdr:to>
      <cdr:x>0.89218</cdr:x>
      <cdr:y>0.99924</cdr:y>
    </cdr:to>
    <cdr:sp macro="" textlink="">
      <cdr:nvSpPr>
        <cdr:cNvPr id="2" name="正方形/長方形 1"/>
        <cdr:cNvSpPr/>
      </cdr:nvSpPr>
      <cdr:spPr>
        <a:xfrm xmlns:a="http://schemas.openxmlformats.org/drawingml/2006/main">
          <a:off x="5338395" y="4489651"/>
          <a:ext cx="1697990" cy="290685"/>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6.xml><?xml version="1.0" encoding="utf-8"?>
<c:userShapes xmlns:c="http://schemas.openxmlformats.org/drawingml/2006/chart">
  <cdr:relSizeAnchor xmlns:cdr="http://schemas.openxmlformats.org/drawingml/2006/chartDrawing">
    <cdr:from>
      <cdr:x>0.44329</cdr:x>
      <cdr:y>0.6698</cdr:y>
    </cdr:from>
    <cdr:to>
      <cdr:x>0.54147</cdr:x>
      <cdr:y>0.76411</cdr:y>
    </cdr:to>
    <cdr:sp macro="" textlink="">
      <cdr:nvSpPr>
        <cdr:cNvPr id="8" name="下矢印 7"/>
        <cdr:cNvSpPr/>
      </cdr:nvSpPr>
      <cdr:spPr>
        <a:xfrm xmlns:a="http://schemas.openxmlformats.org/drawingml/2006/main">
          <a:off x="4053452" y="4309547"/>
          <a:ext cx="897758" cy="606796"/>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0.03386</cdr:x>
      <cdr:y>0.8028</cdr:y>
    </cdr:from>
    <cdr:to>
      <cdr:x>0.97091</cdr:x>
      <cdr:y>0.90296</cdr:y>
    </cdr:to>
    <cdr:sp macro="" textlink="">
      <cdr:nvSpPr>
        <cdr:cNvPr id="2" name="テキスト ボックス 1"/>
        <cdr:cNvSpPr txBox="1"/>
      </cdr:nvSpPr>
      <cdr:spPr>
        <a:xfrm xmlns:a="http://schemas.openxmlformats.org/drawingml/2006/main">
          <a:off x="309585" y="5165243"/>
          <a:ext cx="8568371" cy="6444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3200" b="1" dirty="0">
              <a:solidFill>
                <a:srgbClr val="FFFFFF"/>
              </a:solidFill>
            </a:rPr>
            <a:t>学生の約</a:t>
          </a:r>
          <a:r>
            <a:rPr lang="en-US" altLang="ja-JP" sz="3200" b="1" dirty="0">
              <a:solidFill>
                <a:srgbClr val="FFFFFF"/>
              </a:solidFill>
            </a:rPr>
            <a:t>7</a:t>
          </a:r>
          <a:r>
            <a:rPr lang="ja-JP" altLang="en-US" sz="3200" b="1" dirty="0">
              <a:solidFill>
                <a:srgbClr val="FFFFFF"/>
              </a:solidFill>
            </a:rPr>
            <a:t>割が道路の破損を発見していた！</a:t>
          </a:r>
          <a:endParaRPr lang="ja-JP" altLang="ja-JP" sz="3200" b="1" dirty="0">
            <a:solidFill>
              <a:srgbClr val="FFFFFF"/>
            </a:solidFill>
          </a:endParaRPr>
        </a:p>
        <a:p xmlns:a="http://schemas.openxmlformats.org/drawingml/2006/main">
          <a:endParaRPr lang="ja-JP" alt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0.33262</cdr:x>
      <cdr:y>0.54469</cdr:y>
    </cdr:from>
    <cdr:to>
      <cdr:x>0.40742</cdr:x>
      <cdr:y>0.63684</cdr:y>
    </cdr:to>
    <cdr:sp macro="" textlink="">
      <cdr:nvSpPr>
        <cdr:cNvPr id="2" name="テキスト ボックス 11"/>
        <cdr:cNvSpPr txBox="1"/>
      </cdr:nvSpPr>
      <cdr:spPr>
        <a:xfrm xmlns:a="http://schemas.openxmlformats.org/drawingml/2006/main">
          <a:off x="2993557" y="3274665"/>
          <a:ext cx="673190"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defTabSz="457200"/>
          <a:r>
            <a:rPr lang="en-US" altLang="ja-JP" sz="3000" dirty="0">
              <a:solidFill>
                <a:prstClr val="black"/>
              </a:solidFill>
              <a:latin typeface="Century Gothic" panose="020F0302020204030204"/>
              <a:ea typeface="メイリオ" panose="020B0604030504040204" pitchFamily="50" charset="-128"/>
            </a:rPr>
            <a:t>14</a:t>
          </a:r>
          <a:endParaRPr kumimoji="0" lang="ja-JP" altLang="en-US" sz="3000" dirty="0">
            <a:solidFill>
              <a:prstClr val="black"/>
            </a:solidFill>
            <a:latin typeface="Century Gothic" panose="020F0302020204030204"/>
            <a:ea typeface="メイリオ" panose="020B0604030504040204" pitchFamily="50" charset="-128"/>
          </a:endParaRPr>
        </a:p>
      </cdr:txBody>
    </cdr:sp>
  </cdr:relSizeAnchor>
  <cdr:relSizeAnchor xmlns:cdr="http://schemas.openxmlformats.org/drawingml/2006/chartDrawing">
    <cdr:from>
      <cdr:x>0.70731</cdr:x>
      <cdr:y>0.59959</cdr:y>
    </cdr:from>
    <cdr:to>
      <cdr:x>0.77282</cdr:x>
      <cdr:y>0.69174</cdr:y>
    </cdr:to>
    <cdr:sp macro="" textlink="">
      <cdr:nvSpPr>
        <cdr:cNvPr id="3" name="テキスト ボックス 10"/>
        <cdr:cNvSpPr txBox="1"/>
      </cdr:nvSpPr>
      <cdr:spPr>
        <a:xfrm xmlns:a="http://schemas.openxmlformats.org/drawingml/2006/main">
          <a:off x="6365821" y="3604715"/>
          <a:ext cx="589547"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defTabSz="457200"/>
          <a:r>
            <a:rPr lang="en-US" altLang="ja-JP" sz="3000" dirty="0">
              <a:solidFill>
                <a:prstClr val="black"/>
              </a:solidFill>
              <a:latin typeface="Century Gothic" panose="020F0302020204030204"/>
              <a:ea typeface="メイリオ" panose="020B0604030504040204" pitchFamily="50" charset="-128"/>
            </a:rPr>
            <a:t>6</a:t>
          </a:r>
          <a:endParaRPr kumimoji="0" lang="ja-JP" altLang="en-US" sz="3000" dirty="0">
            <a:solidFill>
              <a:prstClr val="black"/>
            </a:solidFill>
            <a:latin typeface="Century Gothic" panose="020F0302020204030204"/>
            <a:ea typeface="メイリオ" panose="020B0604030504040204" pitchFamily="50" charset="-128"/>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0.46192</cdr:x>
      <cdr:y>0.66666</cdr:y>
    </cdr:from>
    <cdr:to>
      <cdr:x>0.5601</cdr:x>
      <cdr:y>0.75515</cdr:y>
    </cdr:to>
    <cdr:sp macro="" textlink="">
      <cdr:nvSpPr>
        <cdr:cNvPr id="2" name="下矢印 1"/>
        <cdr:cNvSpPr/>
      </cdr:nvSpPr>
      <cdr:spPr>
        <a:xfrm xmlns:a="http://schemas.openxmlformats.org/drawingml/2006/main">
          <a:off x="4223790" y="4571962"/>
          <a:ext cx="897774" cy="606829"/>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0.06571</cdr:x>
      <cdr:y>0.77933</cdr:y>
    </cdr:from>
    <cdr:to>
      <cdr:x>0.95991</cdr:x>
      <cdr:y>0.91647</cdr:y>
    </cdr:to>
    <cdr:sp macro="" textlink="">
      <cdr:nvSpPr>
        <cdr:cNvPr id="4" name="角丸四角形 3"/>
        <cdr:cNvSpPr/>
      </cdr:nvSpPr>
      <cdr:spPr>
        <a:xfrm xmlns:a="http://schemas.openxmlformats.org/drawingml/2006/main">
          <a:off x="600891" y="5344617"/>
          <a:ext cx="8176486" cy="940526"/>
        </a:xfrm>
        <a:prstGeom xmlns:a="http://schemas.openxmlformats.org/drawingml/2006/main" prst="round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0.02952</cdr:x>
      <cdr:y>0.80726</cdr:y>
    </cdr:from>
    <cdr:to>
      <cdr:x>1</cdr:x>
      <cdr:y>0.90758</cdr:y>
    </cdr:to>
    <cdr:sp macro="" textlink="">
      <cdr:nvSpPr>
        <cdr:cNvPr id="5" name="テキスト ボックス 4"/>
        <cdr:cNvSpPr txBox="1"/>
      </cdr:nvSpPr>
      <cdr:spPr>
        <a:xfrm xmlns:a="http://schemas.openxmlformats.org/drawingml/2006/main">
          <a:off x="269966" y="5536206"/>
          <a:ext cx="8874034" cy="6879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3200" b="1" dirty="0">
              <a:solidFill>
                <a:srgbClr val="FFFFFF"/>
              </a:solidFill>
            </a:rPr>
            <a:t>ほとんどの学生が報告をしたことがない！！</a:t>
          </a:r>
          <a:endParaRPr lang="ja-JP" altLang="ja-JP" sz="3200" b="1" dirty="0">
            <a:solidFill>
              <a:srgbClr val="FFFFFF"/>
            </a:solidFill>
          </a:endParaRPr>
        </a:p>
        <a:p xmlns:a="http://schemas.openxmlformats.org/drawingml/2006/main">
          <a:endParaRPr lang="ja-JP" altLang="en-US" sz="1100" dirty="0"/>
        </a:p>
      </cdr:txBody>
    </cdr:sp>
  </cdr:relSizeAnchor>
  <cdr:relSizeAnchor xmlns:cdr="http://schemas.openxmlformats.org/drawingml/2006/chartDrawing">
    <cdr:from>
      <cdr:x>0.00812</cdr:x>
      <cdr:y>0.0271</cdr:y>
    </cdr:from>
    <cdr:to>
      <cdr:x>0.28034</cdr:x>
      <cdr:y>0.18458</cdr:y>
    </cdr:to>
    <cdr:pic>
      <cdr:nvPicPr>
        <cdr:cNvPr id="3" name="chart">
          <a:extLst xmlns:a="http://schemas.openxmlformats.org/drawingml/2006/main">
            <a:ext uri="{FF2B5EF4-FFF2-40B4-BE49-F238E27FC236}">
              <a16:creationId xmlns:a16="http://schemas.microsoft.com/office/drawing/2014/main" id="{F41E92E4-BB95-43A4-8B42-A84A2E08192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4248" y="185854"/>
          <a:ext cx="2489145" cy="1080000"/>
        </a:xfrm>
        <a:prstGeom xmlns:a="http://schemas.openxmlformats.org/drawingml/2006/main" prst="rect">
          <a:avLst/>
        </a:prstGeom>
      </cdr:spPr>
    </cdr:pic>
  </cdr:relSizeAnchor>
</c:userShapes>
</file>

<file path=ppt/drawings/drawing9.xml><?xml version="1.0" encoding="utf-8"?>
<c:userShapes xmlns:c="http://schemas.openxmlformats.org/drawingml/2006/chart">
  <cdr:relSizeAnchor xmlns:cdr="http://schemas.openxmlformats.org/drawingml/2006/chartDrawing">
    <cdr:from>
      <cdr:x>0</cdr:x>
      <cdr:y>0.23066</cdr:y>
    </cdr:from>
    <cdr:to>
      <cdr:x>0.11182</cdr:x>
      <cdr:y>0.281</cdr:y>
    </cdr:to>
    <cdr:sp macro="" textlink="">
      <cdr:nvSpPr>
        <cdr:cNvPr id="2" name="テキスト ボックス 1"/>
        <cdr:cNvSpPr txBox="1"/>
      </cdr:nvSpPr>
      <cdr:spPr>
        <a:xfrm xmlns:a="http://schemas.openxmlformats.org/drawingml/2006/main">
          <a:off x="0" y="1555014"/>
          <a:ext cx="1022482" cy="3393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800" dirty="0"/>
            <a:t>（人）</a:t>
          </a:r>
        </a:p>
      </cdr:txBody>
    </cdr:sp>
  </cdr:relSizeAnchor>
  <cdr:relSizeAnchor xmlns:cdr="http://schemas.openxmlformats.org/drawingml/2006/chartDrawing">
    <cdr:from>
      <cdr:x>0.05992</cdr:x>
      <cdr:y>0.12599</cdr:y>
    </cdr:from>
    <cdr:to>
      <cdr:x>0.92674</cdr:x>
      <cdr:y>0.19997</cdr:y>
    </cdr:to>
    <cdr:sp macro="" textlink="">
      <cdr:nvSpPr>
        <cdr:cNvPr id="3" name="角丸四角形 2"/>
        <cdr:cNvSpPr/>
      </cdr:nvSpPr>
      <cdr:spPr>
        <a:xfrm xmlns:a="http://schemas.openxmlformats.org/drawingml/2006/main">
          <a:off x="547947" y="849370"/>
          <a:ext cx="7926185" cy="498745"/>
        </a:xfrm>
        <a:prstGeom xmlns:a="http://schemas.openxmlformats.org/drawingml/2006/main" prst="roundRect">
          <a:avLst>
            <a:gd name="adj" fmla="val 21414"/>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en-US" altLang="ja-JP" sz="2200" b="1" dirty="0"/>
            <a:t>1</a:t>
          </a:r>
          <a:r>
            <a:rPr kumimoji="1" lang="ja-JP" altLang="en-US" sz="2200" b="1" dirty="0"/>
            <a:t>　</a:t>
          </a:r>
          <a:r>
            <a:rPr lang="ja-JP" altLang="en-US" sz="2200" b="1" dirty="0"/>
            <a:t>全く報告しやすくならない　　　　　</a:t>
          </a:r>
          <a:r>
            <a:rPr lang="en-US" altLang="ja-JP" sz="2200" b="1" dirty="0"/>
            <a:t>6</a:t>
          </a:r>
          <a:r>
            <a:rPr kumimoji="1" lang="ja-JP" altLang="en-US" sz="2200" b="1" dirty="0"/>
            <a:t>　非常に報告しやすくなる</a:t>
          </a:r>
        </a:p>
      </cdr:txBody>
    </cdr:sp>
  </cdr:relSizeAnchor>
  <cdr:relSizeAnchor xmlns:cdr="http://schemas.openxmlformats.org/drawingml/2006/chartDrawing">
    <cdr:from>
      <cdr:x>0.44182</cdr:x>
      <cdr:y>0.94074</cdr:y>
    </cdr:from>
    <cdr:to>
      <cdr:x>0.61091</cdr:x>
      <cdr:y>0.99108</cdr:y>
    </cdr:to>
    <cdr:sp macro="" textlink="">
      <cdr:nvSpPr>
        <cdr:cNvPr id="4" name="テキスト ボックス 1"/>
        <cdr:cNvSpPr txBox="1"/>
      </cdr:nvSpPr>
      <cdr:spPr>
        <a:xfrm xmlns:a="http://schemas.openxmlformats.org/drawingml/2006/main">
          <a:off x="4039986" y="6342119"/>
          <a:ext cx="1546167" cy="33937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000" dirty="0">
              <a:solidFill>
                <a:srgbClr val="FFFFFF"/>
              </a:solidFill>
            </a:rPr>
            <a:t>6</a:t>
          </a:r>
          <a:r>
            <a:rPr lang="ja-JP" altLang="en-US" sz="2000" dirty="0">
              <a:solidFill>
                <a:srgbClr val="FFFFFF"/>
              </a:solidFill>
            </a:rPr>
            <a:t>段階評価</a:t>
          </a:r>
        </a:p>
      </cdr:txBody>
    </cdr:sp>
  </cdr:relSizeAnchor>
  <cdr:relSizeAnchor xmlns:cdr="http://schemas.openxmlformats.org/drawingml/2006/chartDrawing">
    <cdr:from>
      <cdr:x>0.78867</cdr:x>
      <cdr:y>0.01073</cdr:y>
    </cdr:from>
    <cdr:to>
      <cdr:x>0.96645</cdr:x>
      <cdr:y>0.15767</cdr:y>
    </cdr:to>
    <cdr:sp macro="" textlink="">
      <cdr:nvSpPr>
        <cdr:cNvPr id="6" name="正方形/長方形 5"/>
        <cdr:cNvSpPr/>
      </cdr:nvSpPr>
      <cdr:spPr>
        <a:xfrm xmlns:a="http://schemas.openxmlformats.org/drawingml/2006/main">
          <a:off x="7211630" y="72322"/>
          <a:ext cx="1625600" cy="990600"/>
        </a:xfrm>
        <a:prstGeom xmlns:a="http://schemas.openxmlformats.org/drawingml/2006/main" prst="rect">
          <a:avLst/>
        </a:prstGeom>
        <a:solidFill xmlns:a="http://schemas.openxmlformats.org/drawingml/2006/main">
          <a:schemeClr val="bg1"/>
        </a:solidFill>
        <a:ln xmlns:a="http://schemas.openxmlformats.org/drawingml/2006/main" w="76200">
          <a:solidFill>
            <a:srgbClr val="00B0F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defTabSz="457200"/>
          <a:r>
            <a:rPr lang="ja-JP" altLang="en-US" sz="2800" dirty="0">
              <a:solidFill>
                <a:sysClr val="windowText" lastClr="000000"/>
              </a:solidFill>
              <a:latin typeface="Century Gothic" panose="020F0302020204030204"/>
              <a:ea typeface="メイリオ" panose="020B0604030504040204" pitchFamily="50" charset="-128"/>
            </a:rPr>
            <a:t>非表示</a:t>
          </a:r>
          <a:endParaRPr lang="en-US" altLang="ja-JP" sz="2800" dirty="0">
            <a:solidFill>
              <a:sysClr val="windowText" lastClr="000000"/>
            </a:solidFill>
            <a:latin typeface="Century Gothic" panose="020F0302020204030204"/>
            <a:ea typeface="メイリオ" panose="020B0604030504040204" pitchFamily="50" charset="-128"/>
          </a:endParaRPr>
        </a:p>
      </cdr:txBody>
    </cdr:sp>
  </cdr:relSizeAnchor>
  <cdr:relSizeAnchor xmlns:cdr="http://schemas.openxmlformats.org/drawingml/2006/chartDrawing">
    <cdr:from>
      <cdr:x>0.88642</cdr:x>
      <cdr:y>0.20105</cdr:y>
    </cdr:from>
    <cdr:to>
      <cdr:x>0.98385</cdr:x>
      <cdr:y>0.25583</cdr:y>
    </cdr:to>
    <cdr:sp macro="" textlink="">
      <cdr:nvSpPr>
        <cdr:cNvPr id="7" name="テキスト ボックス 3"/>
        <cdr:cNvSpPr txBox="1"/>
      </cdr:nvSpPr>
      <cdr:spPr>
        <a:xfrm xmlns:a="http://schemas.openxmlformats.org/drawingml/2006/main">
          <a:off x="8105425" y="1355395"/>
          <a:ext cx="890899" cy="36930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defTabSz="457200"/>
          <a:r>
            <a:rPr kumimoji="0" lang="en-US" altLang="ja-JP" dirty="0">
              <a:solidFill>
                <a:prstClr val="black"/>
              </a:solidFill>
              <a:latin typeface="Century Gothic" panose="020F0302020204030204"/>
              <a:ea typeface="メイリオ" panose="020B0604030504040204" pitchFamily="50" charset="-128"/>
            </a:rPr>
            <a:t>N=522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787" cy="498693"/>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5838" y="0"/>
            <a:ext cx="2949787" cy="498693"/>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440647"/>
            <a:ext cx="2949787" cy="498692"/>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14754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dirty="0"/>
          </a:p>
        </p:txBody>
      </p:sp>
      <p:sp>
        <p:nvSpPr>
          <p:cNvPr id="109" name="Google Shape;109;p1: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0635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10</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43402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11</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1321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13</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57646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1: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36" name="Google Shape;336;p11: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6790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2: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58" name="Google Shape;358;p12: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4159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2: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altLang="ja-JP"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3131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4: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14: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6806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5: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15: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1807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2: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altLang="ja-JP"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65844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7: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27: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035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2: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altLang="ja-JP"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1871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25</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2533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34: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p34: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370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28</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05906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36: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83" name="Google Shape;683;p36: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7242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35: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77" name="Google Shape;677;p35: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7404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2: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altLang="ja-JP" sz="1200" b="0" i="0" u="none" strike="noStrike" cap="none">
                <a:solidFill>
                  <a:schemeClr val="dk1"/>
                </a:solidFill>
                <a:latin typeface="Arial"/>
                <a:ea typeface="Arial"/>
                <a:cs typeface="Arial"/>
                <a:sym typeface="Arial"/>
              </a:rPr>
              <a:t>36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3478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43: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p43: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959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5c07f854c0_0_0:notes"/>
          <p:cNvSpPr txBox="1">
            <a:spLocks noGrp="1"/>
          </p:cNvSpPr>
          <p:nvPr>
            <p:ph type="body" idx="1"/>
          </p:nvPr>
        </p:nvSpPr>
        <p:spPr>
          <a:xfrm>
            <a:off x="680720" y="4783307"/>
            <a:ext cx="5445900" cy="391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g5c07f854c0_0_0: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0953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7: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2" name="Google Shape;792;p47: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7342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5c07f854c0_0_0:notes"/>
          <p:cNvSpPr txBox="1">
            <a:spLocks noGrp="1"/>
          </p:cNvSpPr>
          <p:nvPr>
            <p:ph type="body" idx="1"/>
          </p:nvPr>
        </p:nvSpPr>
        <p:spPr>
          <a:xfrm>
            <a:off x="680720" y="4783307"/>
            <a:ext cx="5445900" cy="391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g5c07f854c0_0_0: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264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3: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dirty="0"/>
              <a:t>道路の重要性を説明して実習をやる意味をアピール</a:t>
            </a:r>
            <a:endParaRPr dirty="0"/>
          </a:p>
          <a:p>
            <a:pPr marL="0" lvl="0" indent="0" algn="l" rtl="0">
              <a:spcBef>
                <a:spcPts val="0"/>
              </a:spcBef>
              <a:spcAft>
                <a:spcPts val="0"/>
              </a:spcAft>
              <a:buNone/>
            </a:pPr>
            <a:r>
              <a:rPr lang="ja-JP" dirty="0"/>
              <a:t>つくば市を対象とする妥当性</a:t>
            </a:r>
            <a:endParaRPr dirty="0"/>
          </a:p>
        </p:txBody>
      </p:sp>
      <p:sp>
        <p:nvSpPr>
          <p:cNvPr id="146" name="Google Shape;146;p3: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altLang="ja-JP"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5248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7: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2" name="Google Shape;792;p47: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1187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60: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8" name="Google Shape;978;p60: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49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61: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5" name="Google Shape;985;p61: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8213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61</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36052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63: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p63: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6263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7: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2" name="Google Shape;792;p47: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7448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64: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13" name="Google Shape;1013;p64: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847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65: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0" name="Google Shape;1020;p65: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710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66: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8" name="Google Shape;1028;p66: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378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66: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8" name="Google Shape;1028;p66: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210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2: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altLang="ja-JP"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54479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62: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6" name="Google Shape;996;p62: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2190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66: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8" name="Google Shape;1028;p66: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870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2: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altLang="ja-JP" sz="1200" b="0" i="0" u="none" strike="noStrike" cap="none">
                <a:solidFill>
                  <a:schemeClr val="dk1"/>
                </a:solidFill>
                <a:latin typeface="Arial"/>
                <a:ea typeface="Arial"/>
                <a:cs typeface="Arial"/>
                <a:sym typeface="Arial"/>
              </a:rPr>
              <a:t>71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30569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73: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094" name="Google Shape;1094;p73: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55073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74: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p74: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108" name="Google Shape;1108;p74: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73</a:t>
            </a:fld>
            <a:endParaRPr/>
          </a:p>
        </p:txBody>
      </p:sp>
    </p:spTree>
    <p:extLst>
      <p:ext uri="{BB962C8B-B14F-4D97-AF65-F5344CB8AC3E}">
        <p14:creationId xmlns:p14="http://schemas.microsoft.com/office/powerpoint/2010/main" val="2300472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75: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117" name="Google Shape;1117;p75: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1174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6: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16: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21394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18: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筑波大生が破損を発見した場所は、大学内を除けば春日、天久保、平塚線が多かった。</a:t>
            </a:r>
            <a:endParaRPr/>
          </a:p>
          <a:p>
            <a:pPr marL="0" lvl="0" indent="0" algn="l" rtl="0">
              <a:spcBef>
                <a:spcPts val="0"/>
              </a:spcBef>
              <a:spcAft>
                <a:spcPts val="0"/>
              </a:spcAft>
              <a:buNone/>
            </a:pPr>
            <a:r>
              <a:rPr lang="ja-JP"/>
              <a:t>これらのエリアは先ほどGISで示したつくば市の修繕箇所のデータ上で、修繕箇所の密度が高くなっている。</a:t>
            </a:r>
            <a:endParaRPr/>
          </a:p>
          <a:p>
            <a:pPr marL="0" lvl="0" indent="0" algn="l" rtl="0">
              <a:spcBef>
                <a:spcPts val="0"/>
              </a:spcBef>
              <a:spcAft>
                <a:spcPts val="0"/>
              </a:spcAft>
              <a:buNone/>
            </a:pPr>
            <a:r>
              <a:rPr lang="ja-JP"/>
              <a:t>このことから、つくば市が修繕を行うような道路破損を学生の目で発見できていることがわかる。</a:t>
            </a:r>
            <a:endParaRPr/>
          </a:p>
          <a:p>
            <a:pPr marL="0" lvl="0" indent="0" algn="l" rtl="0">
              <a:spcBef>
                <a:spcPts val="0"/>
              </a:spcBef>
              <a:spcAft>
                <a:spcPts val="0"/>
              </a:spcAft>
              <a:buNone/>
            </a:pPr>
            <a:r>
              <a:rPr lang="ja-JP"/>
              <a:t>また、これらのエリアではSNSを活用した際にほかのエリアと比べてより報告されやすくなると予想できる。</a:t>
            </a:r>
            <a:endParaRPr/>
          </a:p>
        </p:txBody>
      </p:sp>
      <p:sp>
        <p:nvSpPr>
          <p:cNvPr id="434" name="Google Shape;434;p18: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rgbClr val="000000"/>
                </a:solidFill>
                <a:latin typeface="Arial"/>
                <a:ea typeface="Arial"/>
                <a:cs typeface="Arial"/>
                <a:sym typeface="Arial"/>
              </a:rPr>
              <a:t>77</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58159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7: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17: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9613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9: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19: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529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20063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0: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0: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17386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1: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21: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1173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3: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23: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18548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2: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22: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3693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4: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24: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75127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5: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p25: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03692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3: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33: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2856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7: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393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2: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altLang="ja-JP"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3707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4: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14: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299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0:notes"/>
          <p:cNvSpPr>
            <a:spLocks noGrp="1" noRot="1" noChangeAspect="1"/>
          </p:cNvSpPr>
          <p:nvPr>
            <p:ph type="sldImg" idx="2"/>
          </p:nvPr>
        </p:nvSpPr>
        <p:spPr>
          <a:xfrm>
            <a:off x="1168400" y="1243013"/>
            <a:ext cx="44704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0: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dirty="0"/>
          </a:p>
        </p:txBody>
      </p:sp>
      <p:sp>
        <p:nvSpPr>
          <p:cNvPr id="313" name="Google Shape;313;p10: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9</a:t>
            </a:fld>
            <a:endParaRPr/>
          </a:p>
        </p:txBody>
      </p:sp>
    </p:spTree>
    <p:extLst>
      <p:ext uri="{BB962C8B-B14F-4D97-AF65-F5344CB8AC3E}">
        <p14:creationId xmlns:p14="http://schemas.microsoft.com/office/powerpoint/2010/main" val="2823207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タイトル スライド" type="title">
  <p:cSld name="TITLE">
    <p:spTree>
      <p:nvGrpSpPr>
        <p:cNvPr id="1" name="Shape 17"/>
        <p:cNvGrpSpPr/>
        <p:nvPr/>
      </p:nvGrpSpPr>
      <p:grpSpPr>
        <a:xfrm>
          <a:off x="0" y="0"/>
          <a:ext cx="0" cy="0"/>
          <a:chOff x="0" y="0"/>
          <a:chExt cx="0" cy="0"/>
        </a:xfrm>
      </p:grpSpPr>
      <p:sp>
        <p:nvSpPr>
          <p:cNvPr id="18" name="Google Shape;18;p77"/>
          <p:cNvSpPr/>
          <p:nvPr/>
        </p:nvSpPr>
        <p:spPr>
          <a:xfrm>
            <a:off x="2382" y="6400800"/>
            <a:ext cx="9141619" cy="457200"/>
          </a:xfrm>
          <a:prstGeom prst="rect">
            <a:avLst/>
          </a:prstGeom>
          <a:solidFill>
            <a:srgbClr val="066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77"/>
          <p:cNvSpPr/>
          <p:nvPr/>
        </p:nvSpPr>
        <p:spPr>
          <a:xfrm>
            <a:off x="12" y="6334316"/>
            <a:ext cx="9141619" cy="64008"/>
          </a:xfrm>
          <a:prstGeom prst="rect">
            <a:avLst/>
          </a:prstGeom>
          <a:solidFill>
            <a:srgbClr val="CD4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77"/>
          <p:cNvSpPr txBox="1">
            <a:spLocks noGrp="1"/>
          </p:cNvSpPr>
          <p:nvPr>
            <p:ph type="ctrTitle"/>
          </p:nvPr>
        </p:nvSpPr>
        <p:spPr>
          <a:xfrm>
            <a:off x="822960" y="758952"/>
            <a:ext cx="75438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Arial"/>
              <a:buNone/>
              <a:defRPr sz="8000" b="0">
                <a:solidFill>
                  <a:srgbClr val="26262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77"/>
          <p:cNvSpPr txBox="1">
            <a:spLocks noGrp="1"/>
          </p:cNvSpPr>
          <p:nvPr>
            <p:ph type="subTitle" idx="1"/>
          </p:nvPr>
        </p:nvSpPr>
        <p:spPr>
          <a:xfrm>
            <a:off x="825038" y="4455621"/>
            <a:ext cx="7543800" cy="1143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entury Gothic"/>
                <a:ea typeface="Century Gothic"/>
                <a:cs typeface="Century Gothic"/>
                <a:sym typeface="Century Gothic"/>
              </a:defRPr>
            </a:lvl1pPr>
            <a:lvl2pPr marR="0" lvl="1" algn="ctr" rtl="0">
              <a:lnSpc>
                <a:spcPct val="90000"/>
              </a:lnSpc>
              <a:spcBef>
                <a:spcPts val="200"/>
              </a:spcBef>
              <a:spcAft>
                <a:spcPts val="0"/>
              </a:spcAft>
              <a:buClr>
                <a:schemeClr val="accent1"/>
              </a:buClr>
              <a:buSzPts val="2400"/>
              <a:buFont typeface="Calibri"/>
              <a:buNone/>
              <a:defRPr sz="2400" b="0" i="0" u="none" strike="noStrike" cap="none">
                <a:solidFill>
                  <a:srgbClr val="3F3F3F"/>
                </a:solidFill>
                <a:latin typeface="Century Gothic"/>
                <a:ea typeface="Century Gothic"/>
                <a:cs typeface="Century Gothic"/>
                <a:sym typeface="Century Gothic"/>
              </a:defRPr>
            </a:lvl2pPr>
            <a:lvl3pPr marR="0" lvl="2" algn="ctr"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entury Gothic"/>
                <a:ea typeface="Century Gothic"/>
                <a:cs typeface="Century Gothic"/>
                <a:sym typeface="Century Gothic"/>
              </a:defRPr>
            </a:lvl3pPr>
            <a:lvl4pPr marR="0" lvl="3"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4pPr>
            <a:lvl5pPr marR="0" lvl="4"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5pPr>
            <a:lvl6pPr marR="0" lvl="5"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6pPr>
            <a:lvl7pPr marR="0" lvl="6"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7pPr>
            <a:lvl8pPr marR="0" lvl="7"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8pPr>
            <a:lvl9pPr marR="0" lvl="8" algn="ctr"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9pPr>
          </a:lstStyle>
          <a:p>
            <a:endParaRPr/>
          </a:p>
        </p:txBody>
      </p:sp>
      <p:sp>
        <p:nvSpPr>
          <p:cNvPr id="22" name="Google Shape;22;p77"/>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BAD58D6A-2923-4269-B193-C54DD437EC2E}" type="datetime1">
              <a:rPr lang="ja-JP" altLang="en-US" smtClean="0"/>
              <a:t>2019/6/27</a:t>
            </a:fld>
            <a:endParaRPr/>
          </a:p>
        </p:txBody>
      </p:sp>
      <p:sp>
        <p:nvSpPr>
          <p:cNvPr id="23" name="Google Shape;23;p77"/>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7"/>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cxnSp>
        <p:nvCxnSpPr>
          <p:cNvPr id="25" name="Google Shape;25;p77"/>
          <p:cNvCxnSpPr/>
          <p:nvPr/>
        </p:nvCxnSpPr>
        <p:spPr>
          <a:xfrm>
            <a:off x="905744" y="4343400"/>
            <a:ext cx="7406640" cy="0"/>
          </a:xfrm>
          <a:prstGeom prst="straightConnector1">
            <a:avLst/>
          </a:prstGeom>
          <a:noFill/>
          <a:ln w="9525" cap="flat" cmpd="sng">
            <a:solidFill>
              <a:srgbClr val="7F7F7F"/>
            </a:solidFill>
            <a:prstDash val="solid"/>
            <a:round/>
            <a:headEnd type="none" w="sm" len="sm"/>
            <a:tailEnd type="none" w="sm" len="sm"/>
          </a:ln>
        </p:spPr>
      </p:cxnSp>
      <p:sp>
        <p:nvSpPr>
          <p:cNvPr id="13" name="正方形/長方形 12"/>
          <p:cNvSpPr/>
          <p:nvPr userDrawn="1"/>
        </p:nvSpPr>
        <p:spPr>
          <a:xfrm>
            <a:off x="0" y="0"/>
            <a:ext cx="9144000" cy="1050879"/>
          </a:xfrm>
          <a:prstGeom prst="rect">
            <a:avLst/>
          </a:prstGeom>
          <a:solidFill>
            <a:srgbClr val="066E9F"/>
          </a:solid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Google Shape;38;p79"/>
          <p:cNvPicPr preferRelativeResize="0"/>
          <p:nvPr userDrawn="1"/>
        </p:nvPicPr>
        <p:blipFill rotWithShape="1">
          <a:blip r:embed="rId2">
            <a:alphaModFix/>
          </a:blip>
          <a:srcRect/>
          <a:stretch/>
        </p:blipFill>
        <p:spPr>
          <a:xfrm>
            <a:off x="8119470" y="341198"/>
            <a:ext cx="840795" cy="62266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つのコンテンツ" type="twoObj">
  <p:cSld name="2 つのコンテンツ">
    <p:spTree>
      <p:nvGrpSpPr>
        <p:cNvPr id="1" name="Shape 53"/>
        <p:cNvGrpSpPr/>
        <p:nvPr/>
      </p:nvGrpSpPr>
      <p:grpSpPr>
        <a:xfrm>
          <a:off x="0" y="0"/>
          <a:ext cx="0" cy="0"/>
          <a:chOff x="0" y="0"/>
          <a:chExt cx="0" cy="0"/>
        </a:xfrm>
      </p:grpSpPr>
      <p:sp>
        <p:nvSpPr>
          <p:cNvPr id="54" name="Google Shape;54;p82"/>
          <p:cNvSpPr txBox="1">
            <a:spLocks noGrp="1"/>
          </p:cNvSpPr>
          <p:nvPr>
            <p:ph type="title"/>
          </p:nvPr>
        </p:nvSpPr>
        <p:spPr>
          <a:xfrm>
            <a:off x="865563" y="-195715"/>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Meiryo"/>
              <a:buNone/>
              <a:defRPr b="1">
                <a:latin typeface="Meiryo"/>
                <a:ea typeface="Meiryo"/>
                <a:cs typeface="Meiryo"/>
                <a:sym typeface="Meiry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5" name="Google Shape;55;p82"/>
          <p:cNvSpPr txBox="1">
            <a:spLocks noGrp="1"/>
          </p:cNvSpPr>
          <p:nvPr>
            <p:ph type="body" idx="1"/>
          </p:nvPr>
        </p:nvSpPr>
        <p:spPr>
          <a:xfrm>
            <a:off x="822960" y="1845734"/>
            <a:ext cx="3703320" cy="402336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entury Gothic"/>
                <a:ea typeface="Century Gothic"/>
                <a:cs typeface="Century Gothic"/>
                <a:sym typeface="Century Gothic"/>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56" name="Google Shape;56;p82"/>
          <p:cNvSpPr txBox="1">
            <a:spLocks noGrp="1"/>
          </p:cNvSpPr>
          <p:nvPr>
            <p:ph type="body" idx="2"/>
          </p:nvPr>
        </p:nvSpPr>
        <p:spPr>
          <a:xfrm>
            <a:off x="4663440" y="1845736"/>
            <a:ext cx="3703320" cy="4023359"/>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entury Gothic"/>
                <a:ea typeface="Century Gothic"/>
                <a:cs typeface="Century Gothic"/>
                <a:sym typeface="Century Gothic"/>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57" name="Google Shape;57;p82"/>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9FA2458-1E37-4A85-AB1D-7344142AC997}" type="datetime1">
              <a:rPr lang="ja-JP" altLang="en-US" smtClean="0"/>
              <a:t>2019/6/27</a:t>
            </a:fld>
            <a:endParaRPr/>
          </a:p>
        </p:txBody>
      </p:sp>
      <p:sp>
        <p:nvSpPr>
          <p:cNvPr id="58" name="Google Shape;58;p82"/>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2"/>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7519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比較" type="twoTxTwoObj">
  <p:cSld name="比較">
    <p:spTree>
      <p:nvGrpSpPr>
        <p:cNvPr id="1" name="Shape 60"/>
        <p:cNvGrpSpPr/>
        <p:nvPr/>
      </p:nvGrpSpPr>
      <p:grpSpPr>
        <a:xfrm>
          <a:off x="0" y="0"/>
          <a:ext cx="0" cy="0"/>
          <a:chOff x="0" y="0"/>
          <a:chExt cx="0" cy="0"/>
        </a:xfrm>
      </p:grpSpPr>
      <p:sp>
        <p:nvSpPr>
          <p:cNvPr id="61" name="Google Shape;61;p83"/>
          <p:cNvSpPr txBox="1">
            <a:spLocks noGrp="1"/>
          </p:cNvSpPr>
          <p:nvPr>
            <p:ph type="title"/>
          </p:nvPr>
        </p:nvSpPr>
        <p:spPr>
          <a:xfrm>
            <a:off x="865563" y="-250222"/>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Meiryo"/>
              <a:buNone/>
              <a:defRPr b="1">
                <a:latin typeface="Meiryo"/>
                <a:ea typeface="Meiryo"/>
                <a:cs typeface="Meiryo"/>
                <a:sym typeface="Meiry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83"/>
          <p:cNvSpPr txBox="1">
            <a:spLocks noGrp="1"/>
          </p:cNvSpPr>
          <p:nvPr>
            <p:ph type="body" idx="1"/>
          </p:nvPr>
        </p:nvSpPr>
        <p:spPr>
          <a:xfrm>
            <a:off x="822960" y="1846052"/>
            <a:ext cx="3703320" cy="73628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entury Gothic"/>
                <a:ea typeface="Century Gothic"/>
                <a:cs typeface="Century Gothic"/>
                <a:sym typeface="Century Gothic"/>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63" name="Google Shape;63;p83"/>
          <p:cNvSpPr txBox="1">
            <a:spLocks noGrp="1"/>
          </p:cNvSpPr>
          <p:nvPr>
            <p:ph type="body" idx="2"/>
          </p:nvPr>
        </p:nvSpPr>
        <p:spPr>
          <a:xfrm>
            <a:off x="822960" y="2582334"/>
            <a:ext cx="3703320" cy="328676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entury Gothic"/>
                <a:ea typeface="Century Gothic"/>
                <a:cs typeface="Century Gothic"/>
                <a:sym typeface="Century Gothic"/>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64" name="Google Shape;64;p83"/>
          <p:cNvSpPr txBox="1">
            <a:spLocks noGrp="1"/>
          </p:cNvSpPr>
          <p:nvPr>
            <p:ph type="body" idx="3"/>
          </p:nvPr>
        </p:nvSpPr>
        <p:spPr>
          <a:xfrm>
            <a:off x="4663440" y="1846052"/>
            <a:ext cx="3703320" cy="73628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entury Gothic"/>
                <a:ea typeface="Century Gothic"/>
                <a:cs typeface="Century Gothic"/>
                <a:sym typeface="Century Gothic"/>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65" name="Google Shape;65;p83"/>
          <p:cNvSpPr txBox="1">
            <a:spLocks noGrp="1"/>
          </p:cNvSpPr>
          <p:nvPr>
            <p:ph type="body" idx="4"/>
          </p:nvPr>
        </p:nvSpPr>
        <p:spPr>
          <a:xfrm>
            <a:off x="4663440" y="2582334"/>
            <a:ext cx="3703320" cy="328676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entury Gothic"/>
                <a:ea typeface="Century Gothic"/>
                <a:cs typeface="Century Gothic"/>
                <a:sym typeface="Century Gothic"/>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66" name="Google Shape;66;p83"/>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3D84DBB-46C4-4C20-8665-A61AECFC5A53}" type="datetime1">
              <a:rPr lang="ja-JP" altLang="en-US" smtClean="0"/>
              <a:t>2019/6/27</a:t>
            </a:fld>
            <a:endParaRPr/>
          </a:p>
        </p:txBody>
      </p:sp>
      <p:sp>
        <p:nvSpPr>
          <p:cNvPr id="67" name="Google Shape;67;p83"/>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83"/>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22486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白紙" type="blank">
  <p:cSld name="BLANK">
    <p:spTree>
      <p:nvGrpSpPr>
        <p:cNvPr id="1" name="Shape 26"/>
        <p:cNvGrpSpPr/>
        <p:nvPr/>
      </p:nvGrpSpPr>
      <p:grpSpPr>
        <a:xfrm>
          <a:off x="0" y="0"/>
          <a:ext cx="0" cy="0"/>
          <a:chOff x="0" y="0"/>
          <a:chExt cx="0" cy="0"/>
        </a:xfrm>
      </p:grpSpPr>
      <p:sp>
        <p:nvSpPr>
          <p:cNvPr id="27" name="Google Shape;27;p78"/>
          <p:cNvSpPr/>
          <p:nvPr/>
        </p:nvSpPr>
        <p:spPr>
          <a:xfrm>
            <a:off x="2382" y="6400800"/>
            <a:ext cx="9141619" cy="457200"/>
          </a:xfrm>
          <a:prstGeom prst="rect">
            <a:avLst/>
          </a:prstGeom>
          <a:solidFill>
            <a:srgbClr val="066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78"/>
          <p:cNvSpPr/>
          <p:nvPr/>
        </p:nvSpPr>
        <p:spPr>
          <a:xfrm>
            <a:off x="12" y="6334316"/>
            <a:ext cx="9141619" cy="64008"/>
          </a:xfrm>
          <a:prstGeom prst="rect">
            <a:avLst/>
          </a:prstGeom>
          <a:solidFill>
            <a:srgbClr val="CD4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78"/>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E5C2BD05-C82D-4CAD-AEE5-21FD9C8C9624}" type="datetime1">
              <a:rPr lang="ja-JP" altLang="en-US" smtClean="0"/>
              <a:t>2019/6/27</a:t>
            </a:fld>
            <a:endParaRPr/>
          </a:p>
        </p:txBody>
      </p:sp>
      <p:sp>
        <p:nvSpPr>
          <p:cNvPr id="30" name="Google Shape;30;p78"/>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8"/>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
        <p:nvSpPr>
          <p:cNvPr id="9" name="正方形/長方形 8"/>
          <p:cNvSpPr/>
          <p:nvPr userDrawn="1"/>
        </p:nvSpPr>
        <p:spPr>
          <a:xfrm>
            <a:off x="0" y="0"/>
            <a:ext cx="9144000" cy="1050879"/>
          </a:xfrm>
          <a:prstGeom prst="rect">
            <a:avLst/>
          </a:prstGeom>
          <a:solidFill>
            <a:srgbClr val="066E9F"/>
          </a:solid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Google Shape;38;p79"/>
          <p:cNvPicPr preferRelativeResize="0"/>
          <p:nvPr userDrawn="1"/>
        </p:nvPicPr>
        <p:blipFill rotWithShape="1">
          <a:blip r:embed="rId2">
            <a:alphaModFix/>
          </a:blip>
          <a:srcRect/>
          <a:stretch/>
        </p:blipFill>
        <p:spPr>
          <a:xfrm>
            <a:off x="8119470" y="341198"/>
            <a:ext cx="840795" cy="622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32"/>
        <p:cNvGrpSpPr/>
        <p:nvPr/>
      </p:nvGrpSpPr>
      <p:grpSpPr>
        <a:xfrm>
          <a:off x="0" y="0"/>
          <a:ext cx="0" cy="0"/>
          <a:chOff x="0" y="0"/>
          <a:chExt cx="0" cy="0"/>
        </a:xfrm>
      </p:grpSpPr>
      <p:sp>
        <p:nvSpPr>
          <p:cNvPr id="33" name="Google Shape;33;p79"/>
          <p:cNvSpPr txBox="1">
            <a:spLocks noGrp="1"/>
          </p:cNvSpPr>
          <p:nvPr>
            <p:ph type="title"/>
          </p:nvPr>
        </p:nvSpPr>
        <p:spPr>
          <a:xfrm>
            <a:off x="865563" y="125272"/>
            <a:ext cx="7543800" cy="1054516"/>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Meiryo"/>
              <a:buNone/>
              <a:defRPr b="1">
                <a:latin typeface="Meiryo"/>
                <a:ea typeface="Meiryo"/>
                <a:cs typeface="Meiryo"/>
                <a:sym typeface="Meiry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79"/>
          <p:cNvSpPr txBox="1">
            <a:spLocks noGrp="1"/>
          </p:cNvSpPr>
          <p:nvPr>
            <p:ph type="body" idx="1"/>
          </p:nvPr>
        </p:nvSpPr>
        <p:spPr>
          <a:xfrm>
            <a:off x="674202" y="2085819"/>
            <a:ext cx="7543801" cy="402336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2000"/>
              <a:buFont typeface="Calibri"/>
              <a:buNone/>
              <a:defRPr sz="2000" b="1"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1"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35" name="Google Shape;35;p79"/>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3D86B9FF-84C0-4ADA-AD83-E29C7FF691C5}" type="datetime1">
              <a:rPr lang="ja-JP" altLang="en-US" smtClean="0"/>
              <a:t>2019/6/27</a:t>
            </a:fld>
            <a:endParaRPr/>
          </a:p>
        </p:txBody>
      </p:sp>
      <p:sp>
        <p:nvSpPr>
          <p:cNvPr id="36" name="Google Shape;36;p79"/>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79"/>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pic>
        <p:nvPicPr>
          <p:cNvPr id="38" name="Google Shape;38;p79"/>
          <p:cNvPicPr preferRelativeResize="0"/>
          <p:nvPr/>
        </p:nvPicPr>
        <p:blipFill rotWithShape="1">
          <a:blip r:embed="rId2">
            <a:alphaModFix/>
          </a:blip>
          <a:srcRect/>
          <a:stretch/>
        </p:blipFill>
        <p:spPr>
          <a:xfrm>
            <a:off x="8119470" y="341198"/>
            <a:ext cx="840795" cy="622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8"/>
        <p:cNvGrpSpPr/>
        <p:nvPr/>
      </p:nvGrpSpPr>
      <p:grpSpPr>
        <a:xfrm>
          <a:off x="0" y="0"/>
          <a:ext cx="0" cy="0"/>
          <a:chOff x="0" y="0"/>
          <a:chExt cx="0" cy="0"/>
        </a:xfrm>
      </p:grpSpPr>
      <p:sp>
        <p:nvSpPr>
          <p:cNvPr id="49" name="Google Shape;49;p81"/>
          <p:cNvSpPr txBox="1">
            <a:spLocks noGrp="1"/>
          </p:cNvSpPr>
          <p:nvPr>
            <p:ph type="title"/>
          </p:nvPr>
        </p:nvSpPr>
        <p:spPr>
          <a:xfrm>
            <a:off x="822961" y="2881523"/>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81"/>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BC03AA6F-3EF4-4477-B602-57A7ABFC2E75}" type="datetime1">
              <a:rPr lang="ja-JP" altLang="en-US" smtClean="0"/>
              <a:t>2019/6/27</a:t>
            </a:fld>
            <a:endParaRPr/>
          </a:p>
        </p:txBody>
      </p:sp>
      <p:sp>
        <p:nvSpPr>
          <p:cNvPr id="51" name="Google Shape;51;p81"/>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1"/>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タイトル付きの&#10;コンテンツ" type="objTx">
  <p:cSld name="OBJECT_WITH_CAPTION_TEXT">
    <p:spTree>
      <p:nvGrpSpPr>
        <p:cNvPr id="1" name="Shape 69"/>
        <p:cNvGrpSpPr/>
        <p:nvPr/>
      </p:nvGrpSpPr>
      <p:grpSpPr>
        <a:xfrm>
          <a:off x="0" y="0"/>
          <a:ext cx="0" cy="0"/>
          <a:chOff x="0" y="0"/>
          <a:chExt cx="0" cy="0"/>
        </a:xfrm>
      </p:grpSpPr>
      <p:sp>
        <p:nvSpPr>
          <p:cNvPr id="70" name="Google Shape;70;p84"/>
          <p:cNvSpPr/>
          <p:nvPr/>
        </p:nvSpPr>
        <p:spPr>
          <a:xfrm>
            <a:off x="13" y="0"/>
            <a:ext cx="3038093"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4"/>
          <p:cNvSpPr/>
          <p:nvPr/>
        </p:nvSpPr>
        <p:spPr>
          <a:xfrm>
            <a:off x="3030053" y="0"/>
            <a:ext cx="48006"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4"/>
          <p:cNvSpPr txBox="1">
            <a:spLocks noGrp="1"/>
          </p:cNvSpPr>
          <p:nvPr>
            <p:ph type="title"/>
          </p:nvPr>
        </p:nvSpPr>
        <p:spPr>
          <a:xfrm>
            <a:off x="342900" y="594359"/>
            <a:ext cx="24003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Meiryo"/>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84"/>
          <p:cNvSpPr txBox="1">
            <a:spLocks noGrp="1"/>
          </p:cNvSpPr>
          <p:nvPr>
            <p:ph type="body" idx="1"/>
          </p:nvPr>
        </p:nvSpPr>
        <p:spPr>
          <a:xfrm>
            <a:off x="3460237" y="731520"/>
            <a:ext cx="5009393" cy="52578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entury Gothic"/>
                <a:ea typeface="Century Gothic"/>
                <a:cs typeface="Century Gothic"/>
                <a:sym typeface="Century Gothic"/>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74" name="Google Shape;74;p84"/>
          <p:cNvSpPr txBox="1">
            <a:spLocks noGrp="1"/>
          </p:cNvSpPr>
          <p:nvPr>
            <p:ph type="body" idx="2"/>
          </p:nvPr>
        </p:nvSpPr>
        <p:spPr>
          <a:xfrm>
            <a:off x="342900" y="2926080"/>
            <a:ext cx="2400300" cy="3379124"/>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200"/>
              </a:spcBef>
              <a:spcAft>
                <a:spcPts val="0"/>
              </a:spcAft>
              <a:buClr>
                <a:schemeClr val="accent1"/>
              </a:buClr>
              <a:buSzPts val="1500"/>
              <a:buFont typeface="Calibri"/>
              <a:buNone/>
              <a:defRPr sz="1500" b="0" i="0" u="none" strike="noStrike" cap="none">
                <a:solidFill>
                  <a:srgbClr val="FFFFFF"/>
                </a:solidFill>
                <a:latin typeface="Century Gothic"/>
                <a:ea typeface="Century Gothic"/>
                <a:cs typeface="Century Gothic"/>
                <a:sym typeface="Century Gothic"/>
              </a:defRPr>
            </a:lvl1pPr>
            <a:lvl2pPr marL="914400" marR="0" lvl="1" indent="-228600" algn="l" rtl="0">
              <a:lnSpc>
                <a:spcPct val="90000"/>
              </a:lnSpc>
              <a:spcBef>
                <a:spcPts val="200"/>
              </a:spcBef>
              <a:spcAft>
                <a:spcPts val="0"/>
              </a:spcAft>
              <a:buClr>
                <a:schemeClr val="accent1"/>
              </a:buClr>
              <a:buSzPts val="1200"/>
              <a:buFont typeface="Calibri"/>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75" name="Google Shape;75;p84"/>
          <p:cNvSpPr txBox="1">
            <a:spLocks noGrp="1"/>
          </p:cNvSpPr>
          <p:nvPr>
            <p:ph type="dt" idx="10"/>
          </p:nvPr>
        </p:nvSpPr>
        <p:spPr>
          <a:xfrm>
            <a:off x="349134" y="6459786"/>
            <a:ext cx="196388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50834E8-C1C3-4ACF-BD6D-C89A3988B13E}" type="datetime1">
              <a:rPr lang="ja-JP" altLang="en-US" smtClean="0"/>
              <a:t>2019/6/27</a:t>
            </a:fld>
            <a:endParaRPr/>
          </a:p>
        </p:txBody>
      </p:sp>
      <p:sp>
        <p:nvSpPr>
          <p:cNvPr id="76" name="Google Shape;76;p84"/>
          <p:cNvSpPr txBox="1">
            <a:spLocks noGrp="1"/>
          </p:cNvSpPr>
          <p:nvPr>
            <p:ph type="ftr" idx="11"/>
          </p:nvPr>
        </p:nvSpPr>
        <p:spPr>
          <a:xfrm>
            <a:off x="3600450" y="6459786"/>
            <a:ext cx="34861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4"/>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entury Gothic"/>
                <a:ea typeface="Century Gothic"/>
                <a:cs typeface="Century Gothic"/>
                <a:sym typeface="Century Gothic"/>
              </a:defRPr>
            </a:lvl1pPr>
            <a:lvl2pPr marL="0" lvl="1" indent="0" algn="r">
              <a:spcBef>
                <a:spcPts val="0"/>
              </a:spcBef>
              <a:buNone/>
              <a:defRPr sz="1050">
                <a:solidFill>
                  <a:schemeClr val="dk2"/>
                </a:solidFill>
                <a:latin typeface="Century Gothic"/>
                <a:ea typeface="Century Gothic"/>
                <a:cs typeface="Century Gothic"/>
                <a:sym typeface="Century Gothic"/>
              </a:defRPr>
            </a:lvl2pPr>
            <a:lvl3pPr marL="0" lvl="2" indent="0" algn="r">
              <a:spcBef>
                <a:spcPts val="0"/>
              </a:spcBef>
              <a:buNone/>
              <a:defRPr sz="1050">
                <a:solidFill>
                  <a:schemeClr val="dk2"/>
                </a:solidFill>
                <a:latin typeface="Century Gothic"/>
                <a:ea typeface="Century Gothic"/>
                <a:cs typeface="Century Gothic"/>
                <a:sym typeface="Century Gothic"/>
              </a:defRPr>
            </a:lvl3pPr>
            <a:lvl4pPr marL="0" lvl="3" indent="0" algn="r">
              <a:spcBef>
                <a:spcPts val="0"/>
              </a:spcBef>
              <a:buNone/>
              <a:defRPr sz="1050">
                <a:solidFill>
                  <a:schemeClr val="dk2"/>
                </a:solidFill>
                <a:latin typeface="Century Gothic"/>
                <a:ea typeface="Century Gothic"/>
                <a:cs typeface="Century Gothic"/>
                <a:sym typeface="Century Gothic"/>
              </a:defRPr>
            </a:lvl4pPr>
            <a:lvl5pPr marL="0" lvl="4" indent="0" algn="r">
              <a:spcBef>
                <a:spcPts val="0"/>
              </a:spcBef>
              <a:buNone/>
              <a:defRPr sz="1050">
                <a:solidFill>
                  <a:schemeClr val="dk2"/>
                </a:solidFill>
                <a:latin typeface="Century Gothic"/>
                <a:ea typeface="Century Gothic"/>
                <a:cs typeface="Century Gothic"/>
                <a:sym typeface="Century Gothic"/>
              </a:defRPr>
            </a:lvl5pPr>
            <a:lvl6pPr marL="0" lvl="5" indent="0" algn="r">
              <a:spcBef>
                <a:spcPts val="0"/>
              </a:spcBef>
              <a:buNone/>
              <a:defRPr sz="1050">
                <a:solidFill>
                  <a:schemeClr val="dk2"/>
                </a:solidFill>
                <a:latin typeface="Century Gothic"/>
                <a:ea typeface="Century Gothic"/>
                <a:cs typeface="Century Gothic"/>
                <a:sym typeface="Century Gothic"/>
              </a:defRPr>
            </a:lvl6pPr>
            <a:lvl7pPr marL="0" lvl="6" indent="0" algn="r">
              <a:spcBef>
                <a:spcPts val="0"/>
              </a:spcBef>
              <a:buNone/>
              <a:defRPr sz="1050">
                <a:solidFill>
                  <a:schemeClr val="dk2"/>
                </a:solidFill>
                <a:latin typeface="Century Gothic"/>
                <a:ea typeface="Century Gothic"/>
                <a:cs typeface="Century Gothic"/>
                <a:sym typeface="Century Gothic"/>
              </a:defRPr>
            </a:lvl7pPr>
            <a:lvl8pPr marL="0" lvl="7" indent="0" algn="r">
              <a:spcBef>
                <a:spcPts val="0"/>
              </a:spcBef>
              <a:buNone/>
              <a:defRPr sz="1050">
                <a:solidFill>
                  <a:schemeClr val="dk2"/>
                </a:solidFill>
                <a:latin typeface="Century Gothic"/>
                <a:ea typeface="Century Gothic"/>
                <a:cs typeface="Century Gothic"/>
                <a:sym typeface="Century Gothic"/>
              </a:defRPr>
            </a:lvl8pPr>
            <a:lvl9pPr marL="0" lvl="8" indent="0" algn="r">
              <a:spcBef>
                <a:spcPts val="0"/>
              </a:spcBef>
              <a:buNone/>
              <a:defRPr sz="1050">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タイトル付きの図" type="picTx">
  <p:cSld name="PICTURE_WITH_CAPTION_TEXT">
    <p:spTree>
      <p:nvGrpSpPr>
        <p:cNvPr id="1" name="Shape 78"/>
        <p:cNvGrpSpPr/>
        <p:nvPr/>
      </p:nvGrpSpPr>
      <p:grpSpPr>
        <a:xfrm>
          <a:off x="0" y="0"/>
          <a:ext cx="0" cy="0"/>
          <a:chOff x="0" y="0"/>
          <a:chExt cx="0" cy="0"/>
        </a:xfrm>
      </p:grpSpPr>
      <p:sp>
        <p:nvSpPr>
          <p:cNvPr id="79" name="Google Shape;79;p85"/>
          <p:cNvSpPr/>
          <p:nvPr/>
        </p:nvSpPr>
        <p:spPr>
          <a:xfrm>
            <a:off x="0" y="4953000"/>
            <a:ext cx="9141619"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5"/>
          <p:cNvSpPr/>
          <p:nvPr/>
        </p:nvSpPr>
        <p:spPr>
          <a:xfrm>
            <a:off x="12" y="491507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5"/>
          <p:cNvSpPr txBox="1">
            <a:spLocks noGrp="1"/>
          </p:cNvSpPr>
          <p:nvPr>
            <p:ph type="title"/>
          </p:nvPr>
        </p:nvSpPr>
        <p:spPr>
          <a:xfrm>
            <a:off x="822960" y="5074920"/>
            <a:ext cx="7589520" cy="822960"/>
          </a:xfrm>
          <a:prstGeom prst="rect">
            <a:avLst/>
          </a:prstGeom>
          <a:noFill/>
          <a:ln>
            <a:noFill/>
          </a:ln>
        </p:spPr>
        <p:txBody>
          <a:bodyPr spcFirstLastPara="1" wrap="square" lIns="91425" tIns="0" rIns="91425" bIns="0" anchor="b" anchorCtr="0"/>
          <a:lstStyle>
            <a:lvl1pPr lvl="0" algn="l">
              <a:lnSpc>
                <a:spcPct val="85000"/>
              </a:lnSpc>
              <a:spcBef>
                <a:spcPts val="0"/>
              </a:spcBef>
              <a:spcAft>
                <a:spcPts val="0"/>
              </a:spcAft>
              <a:buClr>
                <a:srgbClr val="FFFFFF"/>
              </a:buClr>
              <a:buSzPts val="3600"/>
              <a:buFont typeface="Meiryo"/>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85"/>
          <p:cNvSpPr>
            <a:spLocks noGrp="1"/>
          </p:cNvSpPr>
          <p:nvPr>
            <p:ph type="pic" idx="2"/>
          </p:nvPr>
        </p:nvSpPr>
        <p:spPr>
          <a:xfrm>
            <a:off x="12" y="0"/>
            <a:ext cx="9143989" cy="4915076"/>
          </a:xfrm>
          <a:prstGeom prst="rect">
            <a:avLst/>
          </a:prstGeom>
          <a:blipFill rotWithShape="1">
            <a:blip r:embed="rId2">
              <a:alphaModFix/>
            </a:blip>
            <a:stretch>
              <a:fillRect/>
            </a:stretch>
          </a:blipFill>
          <a:ln>
            <a:noFill/>
          </a:ln>
        </p:spPr>
        <p:txBody>
          <a:bodyPr spcFirstLastPara="1" wrap="square" lIns="457200" tIns="457200" rIns="91425" bIns="45700" anchor="t" anchorCtr="0"/>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entury Gothic"/>
                <a:ea typeface="Century Gothic"/>
                <a:cs typeface="Century Gothic"/>
                <a:sym typeface="Century Gothic"/>
              </a:defRPr>
            </a:lvl9pPr>
          </a:lstStyle>
          <a:p>
            <a:endParaRPr/>
          </a:p>
        </p:txBody>
      </p:sp>
      <p:sp>
        <p:nvSpPr>
          <p:cNvPr id="83" name="Google Shape;83;p85"/>
          <p:cNvSpPr txBox="1">
            <a:spLocks noGrp="1"/>
          </p:cNvSpPr>
          <p:nvPr>
            <p:ph type="body" idx="1"/>
          </p:nvPr>
        </p:nvSpPr>
        <p:spPr>
          <a:xfrm>
            <a:off x="822959" y="5907024"/>
            <a:ext cx="7589520" cy="594360"/>
          </a:xfrm>
          <a:prstGeom prst="rect">
            <a:avLst/>
          </a:prstGeom>
          <a:noFill/>
          <a:ln>
            <a:noFill/>
          </a:ln>
        </p:spPr>
        <p:txBody>
          <a:bodyPr spcFirstLastPara="1" wrap="square" lIns="91425" tIns="0" rIns="91425" bIns="0" anchor="t" anchorCtr="0">
            <a:normAutofit/>
          </a:bodyPr>
          <a:lstStyle>
            <a:lvl1pPr marL="457200" marR="0" lvl="0" indent="-228600" algn="l" rtl="0">
              <a:lnSpc>
                <a:spcPct val="90000"/>
              </a:lnSpc>
              <a:spcBef>
                <a:spcPts val="0"/>
              </a:spcBef>
              <a:spcAft>
                <a:spcPts val="0"/>
              </a:spcAft>
              <a:buClr>
                <a:schemeClr val="accent1"/>
              </a:buClr>
              <a:buSzPts val="1500"/>
              <a:buFont typeface="Calibri"/>
              <a:buNone/>
              <a:defRPr sz="1500" b="0" i="0" u="none" strike="noStrike" cap="none">
                <a:solidFill>
                  <a:srgbClr val="FFFFFF"/>
                </a:solidFill>
                <a:latin typeface="Century Gothic"/>
                <a:ea typeface="Century Gothic"/>
                <a:cs typeface="Century Gothic"/>
                <a:sym typeface="Century Gothic"/>
              </a:defRPr>
            </a:lvl1pPr>
            <a:lvl2pPr marL="914400" marR="0" lvl="1" indent="-228600" algn="l" rtl="0">
              <a:lnSpc>
                <a:spcPct val="90000"/>
              </a:lnSpc>
              <a:spcBef>
                <a:spcPts val="600"/>
              </a:spcBef>
              <a:spcAft>
                <a:spcPts val="0"/>
              </a:spcAft>
              <a:buClr>
                <a:schemeClr val="accent1"/>
              </a:buClr>
              <a:buSzPts val="1200"/>
              <a:buFont typeface="Calibri"/>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84" name="Google Shape;84;p85"/>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7EA708F5-A7EE-4440-9FB9-E644E31D7CF7}" type="datetime1">
              <a:rPr lang="ja-JP" altLang="en-US" smtClean="0"/>
              <a:t>2019/6/27</a:t>
            </a:fld>
            <a:endParaRPr/>
          </a:p>
        </p:txBody>
      </p:sp>
      <p:sp>
        <p:nvSpPr>
          <p:cNvPr id="85" name="Google Shape;85;p85"/>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85"/>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87"/>
        <p:cNvGrpSpPr/>
        <p:nvPr/>
      </p:nvGrpSpPr>
      <p:grpSpPr>
        <a:xfrm>
          <a:off x="0" y="0"/>
          <a:ext cx="0" cy="0"/>
          <a:chOff x="0" y="0"/>
          <a:chExt cx="0" cy="0"/>
        </a:xfrm>
      </p:grpSpPr>
      <p:sp>
        <p:nvSpPr>
          <p:cNvPr id="88" name="Google Shape;88;p86"/>
          <p:cNvSpPr txBox="1">
            <a:spLocks noGrp="1"/>
          </p:cNvSpPr>
          <p:nvPr>
            <p:ph type="title"/>
          </p:nvPr>
        </p:nvSpPr>
        <p:spPr>
          <a:xfrm>
            <a:off x="865563" y="-300251"/>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86"/>
          <p:cNvSpPr txBox="1">
            <a:spLocks noGrp="1"/>
          </p:cNvSpPr>
          <p:nvPr>
            <p:ph type="body" idx="1"/>
          </p:nvPr>
        </p:nvSpPr>
        <p:spPr>
          <a:xfrm rot="5400000">
            <a:off x="2434423" y="226745"/>
            <a:ext cx="4023360" cy="7543801"/>
          </a:xfrm>
          <a:prstGeom prst="rect">
            <a:avLst/>
          </a:prstGeom>
          <a:noFill/>
          <a:ln>
            <a:noFill/>
          </a:ln>
        </p:spPr>
        <p:txBody>
          <a:bodyPr spcFirstLastPara="1" wrap="square" lIns="45700" tIns="0" rIns="45700" bIns="0" anchor="t" anchorCtr="0"/>
          <a:lstStyle>
            <a:lvl1pPr marL="457200" marR="0" lvl="0" indent="-228600" algn="l" rtl="0">
              <a:lnSpc>
                <a:spcPct val="90000"/>
              </a:lnSpc>
              <a:spcBef>
                <a:spcPts val="1200"/>
              </a:spcBef>
              <a:spcAft>
                <a:spcPts val="0"/>
              </a:spcAft>
              <a:buClr>
                <a:schemeClr val="accent1"/>
              </a:buClr>
              <a:buSzPts val="2000"/>
              <a:buFont typeface="Calibri"/>
              <a:buNone/>
              <a:defRPr sz="2000" b="1"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1"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90" name="Google Shape;90;p8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1788690A-2611-444D-81DA-B583B22F6EC8}" type="datetime1">
              <a:rPr lang="ja-JP" altLang="en-US" smtClean="0"/>
              <a:t>2019/6/27</a:t>
            </a:fld>
            <a:endParaRPr/>
          </a:p>
        </p:txBody>
      </p:sp>
      <p:sp>
        <p:nvSpPr>
          <p:cNvPr id="91" name="Google Shape;91;p86"/>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86"/>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縦書きタイトルと&#10;縦書きテキスト" type="vertTitleAndTx">
  <p:cSld name="VERTICAL_TITLE_AND_VERTICAL_TEXT">
    <p:spTree>
      <p:nvGrpSpPr>
        <p:cNvPr id="1" name="Shape 93"/>
        <p:cNvGrpSpPr/>
        <p:nvPr/>
      </p:nvGrpSpPr>
      <p:grpSpPr>
        <a:xfrm>
          <a:off x="0" y="0"/>
          <a:ext cx="0" cy="0"/>
          <a:chOff x="0" y="0"/>
          <a:chExt cx="0" cy="0"/>
        </a:xfrm>
      </p:grpSpPr>
      <p:sp>
        <p:nvSpPr>
          <p:cNvPr id="94" name="Google Shape;94;p87"/>
          <p:cNvSpPr/>
          <p:nvPr/>
        </p:nvSpPr>
        <p:spPr>
          <a:xfrm>
            <a:off x="2382" y="6400800"/>
            <a:ext cx="9141619" cy="457200"/>
          </a:xfrm>
          <a:prstGeom prst="rect">
            <a:avLst/>
          </a:prstGeom>
          <a:solidFill>
            <a:srgbClr val="066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7"/>
          <p:cNvSpPr/>
          <p:nvPr/>
        </p:nvSpPr>
        <p:spPr>
          <a:xfrm>
            <a:off x="12" y="6334316"/>
            <a:ext cx="9141619" cy="64008"/>
          </a:xfrm>
          <a:prstGeom prst="rect">
            <a:avLst/>
          </a:prstGeom>
          <a:solidFill>
            <a:srgbClr val="CD4560"/>
          </a:solidFill>
          <a:ln>
            <a:solidFill>
              <a:srgbClr val="CD456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7"/>
          <p:cNvSpPr txBox="1">
            <a:spLocks noGrp="1"/>
          </p:cNvSpPr>
          <p:nvPr>
            <p:ph type="title"/>
          </p:nvPr>
        </p:nvSpPr>
        <p:spPr>
          <a:xfrm rot="5400000">
            <a:off x="4650802" y="2307652"/>
            <a:ext cx="5757421" cy="1971675"/>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87"/>
          <p:cNvSpPr txBox="1">
            <a:spLocks noGrp="1"/>
          </p:cNvSpPr>
          <p:nvPr>
            <p:ph type="body" idx="1"/>
          </p:nvPr>
        </p:nvSpPr>
        <p:spPr>
          <a:xfrm rot="5400000">
            <a:off x="650302" y="393126"/>
            <a:ext cx="5757420" cy="5800725"/>
          </a:xfrm>
          <a:prstGeom prst="rect">
            <a:avLst/>
          </a:prstGeom>
          <a:noFill/>
          <a:ln>
            <a:noFill/>
          </a:ln>
        </p:spPr>
        <p:txBody>
          <a:bodyPr spcFirstLastPara="1" wrap="square" lIns="45700" tIns="0" rIns="45700" bIns="0" anchor="t" anchorCtr="0"/>
          <a:lstStyle>
            <a:lvl1pPr marL="457200" marR="0" lvl="0" indent="-228600" algn="l" rtl="0">
              <a:lnSpc>
                <a:spcPct val="90000"/>
              </a:lnSpc>
              <a:spcBef>
                <a:spcPts val="1200"/>
              </a:spcBef>
              <a:spcAft>
                <a:spcPts val="0"/>
              </a:spcAft>
              <a:buClr>
                <a:schemeClr val="accent1"/>
              </a:buClr>
              <a:buSzPts val="2000"/>
              <a:buFont typeface="Calibri"/>
              <a:buNone/>
              <a:defRPr sz="2000" b="1"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1"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dirty="0"/>
          </a:p>
        </p:txBody>
      </p:sp>
      <p:sp>
        <p:nvSpPr>
          <p:cNvPr id="98" name="Google Shape;98;p87"/>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0A468230-0792-4742-B9FD-78F9AE14690C}" type="datetime1">
              <a:rPr lang="ja-JP" altLang="en-US" smtClean="0"/>
              <a:t>2019/6/27</a:t>
            </a:fld>
            <a:endParaRPr/>
          </a:p>
        </p:txBody>
      </p:sp>
      <p:sp>
        <p:nvSpPr>
          <p:cNvPr id="99" name="Google Shape;99;p87"/>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87"/>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
        <p:nvSpPr>
          <p:cNvPr id="11" name="正方形/長方形 10"/>
          <p:cNvSpPr/>
          <p:nvPr userDrawn="1"/>
        </p:nvSpPr>
        <p:spPr>
          <a:xfrm>
            <a:off x="0" y="0"/>
            <a:ext cx="9144000" cy="1050879"/>
          </a:xfrm>
          <a:prstGeom prst="rect">
            <a:avLst/>
          </a:prstGeom>
          <a:solidFill>
            <a:srgbClr val="066E9F"/>
          </a:solid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Google Shape;38;p79"/>
          <p:cNvPicPr preferRelativeResize="0"/>
          <p:nvPr userDrawn="1"/>
        </p:nvPicPr>
        <p:blipFill rotWithShape="1">
          <a:blip r:embed="rId2">
            <a:alphaModFix/>
          </a:blip>
          <a:srcRect/>
          <a:stretch/>
        </p:blipFill>
        <p:spPr>
          <a:xfrm>
            <a:off x="8119470" y="341198"/>
            <a:ext cx="840795" cy="62266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101"/>
        <p:cNvGrpSpPr/>
        <p:nvPr/>
      </p:nvGrpSpPr>
      <p:grpSpPr>
        <a:xfrm>
          <a:off x="0" y="0"/>
          <a:ext cx="0" cy="0"/>
          <a:chOff x="0" y="0"/>
          <a:chExt cx="0" cy="0"/>
        </a:xfrm>
      </p:grpSpPr>
      <p:sp>
        <p:nvSpPr>
          <p:cNvPr id="102" name="Google Shape;102;p88"/>
          <p:cNvSpPr txBox="1">
            <a:spLocks noGrp="1"/>
          </p:cNvSpPr>
          <p:nvPr>
            <p:ph type="title"/>
          </p:nvPr>
        </p:nvSpPr>
        <p:spPr>
          <a:xfrm>
            <a:off x="822960" y="-272954"/>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88"/>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DFA8BF12-9705-451E-A450-E4E3BD0DA57C}" type="datetime1">
              <a:rPr lang="ja-JP" altLang="en-US" smtClean="0"/>
              <a:t>2019/6/27</a:t>
            </a:fld>
            <a:endParaRPr/>
          </a:p>
        </p:txBody>
      </p:sp>
      <p:sp>
        <p:nvSpPr>
          <p:cNvPr id="104" name="Google Shape;104;p88"/>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88"/>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
        <p:nvSpPr>
          <p:cNvPr id="106" name="Google Shape;106;p88"/>
          <p:cNvSpPr txBox="1"/>
          <p:nvPr/>
        </p:nvSpPr>
        <p:spPr>
          <a:xfrm>
            <a:off x="822960" y="2187146"/>
            <a:ext cx="7543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Century Gothic"/>
                <a:ea typeface="Century Gothic"/>
                <a:cs typeface="Century Gothic"/>
                <a:sym typeface="Century Gothic"/>
              </a:rPr>
              <a:t>Ｋ</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正方形/長方形 1"/>
          <p:cNvSpPr/>
          <p:nvPr userDrawn="1"/>
        </p:nvSpPr>
        <p:spPr>
          <a:xfrm>
            <a:off x="0" y="0"/>
            <a:ext cx="9144000" cy="1050879"/>
          </a:xfrm>
          <a:prstGeom prst="rect">
            <a:avLst/>
          </a:prstGeom>
          <a:solidFill>
            <a:srgbClr val="066E9F"/>
          </a:solid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10;p76"/>
          <p:cNvSpPr/>
          <p:nvPr/>
        </p:nvSpPr>
        <p:spPr>
          <a:xfrm>
            <a:off x="0" y="6400800"/>
            <a:ext cx="9144001" cy="457200"/>
          </a:xfrm>
          <a:prstGeom prst="rect">
            <a:avLst/>
          </a:prstGeom>
          <a:solidFill>
            <a:srgbClr val="066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76"/>
          <p:cNvSpPr/>
          <p:nvPr/>
        </p:nvSpPr>
        <p:spPr>
          <a:xfrm>
            <a:off x="0" y="6334315"/>
            <a:ext cx="9144001" cy="65999"/>
          </a:xfrm>
          <a:prstGeom prst="rect">
            <a:avLst/>
          </a:prstGeom>
          <a:solidFill>
            <a:srgbClr val="CD4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76"/>
          <p:cNvSpPr txBox="1">
            <a:spLocks noGrp="1"/>
          </p:cNvSpPr>
          <p:nvPr>
            <p:ph type="title"/>
          </p:nvPr>
        </p:nvSpPr>
        <p:spPr>
          <a:xfrm>
            <a:off x="865563" y="-154220"/>
            <a:ext cx="75438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Meiryo"/>
              <a:buNone/>
              <a:defRPr sz="4800" b="1" i="0" u="none" strike="noStrike" cap="none">
                <a:solidFill>
                  <a:srgbClr val="3F3F3F"/>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ja-JP" altLang="en-US" dirty="0"/>
              <a:t>あ</a:t>
            </a:r>
            <a:endParaRPr dirty="0"/>
          </a:p>
        </p:txBody>
      </p:sp>
      <p:sp>
        <p:nvSpPr>
          <p:cNvPr id="13" name="Google Shape;13;p7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fld id="{B2352B32-EF78-410D-8F8E-5A2802D00BA2}" type="datetime1">
              <a:rPr lang="ja-JP" altLang="en-US" smtClean="0"/>
              <a:t>2019/6/27</a:t>
            </a:fld>
            <a:endParaRPr/>
          </a:p>
        </p:txBody>
      </p:sp>
      <p:sp>
        <p:nvSpPr>
          <p:cNvPr id="14" name="Google Shape;14;p76"/>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 name="Google Shape;15;p76"/>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entury Gothic"/>
                <a:ea typeface="Century Gothic"/>
                <a:cs typeface="Century Gothic"/>
                <a:sym typeface="Century Gothic"/>
              </a:defRPr>
            </a:lvl1pPr>
            <a:lvl2pPr marL="0" marR="0" lvl="1" indent="0" algn="r" rtl="0">
              <a:spcBef>
                <a:spcPts val="0"/>
              </a:spcBef>
              <a:buNone/>
              <a:defRPr sz="1050" b="0" i="0" u="none" strike="noStrike" cap="none">
                <a:solidFill>
                  <a:srgbClr val="FFFFFF"/>
                </a:solidFill>
                <a:latin typeface="Century Gothic"/>
                <a:ea typeface="Century Gothic"/>
                <a:cs typeface="Century Gothic"/>
                <a:sym typeface="Century Gothic"/>
              </a:defRPr>
            </a:lvl2pPr>
            <a:lvl3pPr marL="0" marR="0" lvl="2" indent="0" algn="r" rtl="0">
              <a:spcBef>
                <a:spcPts val="0"/>
              </a:spcBef>
              <a:buNone/>
              <a:defRPr sz="1050" b="0" i="0" u="none" strike="noStrike" cap="none">
                <a:solidFill>
                  <a:srgbClr val="FFFFFF"/>
                </a:solidFill>
                <a:latin typeface="Century Gothic"/>
                <a:ea typeface="Century Gothic"/>
                <a:cs typeface="Century Gothic"/>
                <a:sym typeface="Century Gothic"/>
              </a:defRPr>
            </a:lvl3pPr>
            <a:lvl4pPr marL="0" marR="0" lvl="3" indent="0" algn="r" rtl="0">
              <a:spcBef>
                <a:spcPts val="0"/>
              </a:spcBef>
              <a:buNone/>
              <a:defRPr sz="1050" b="0" i="0" u="none" strike="noStrike" cap="none">
                <a:solidFill>
                  <a:srgbClr val="FFFFFF"/>
                </a:solidFill>
                <a:latin typeface="Century Gothic"/>
                <a:ea typeface="Century Gothic"/>
                <a:cs typeface="Century Gothic"/>
                <a:sym typeface="Century Gothic"/>
              </a:defRPr>
            </a:lvl4pPr>
            <a:lvl5pPr marL="0" marR="0" lvl="4" indent="0" algn="r" rtl="0">
              <a:spcBef>
                <a:spcPts val="0"/>
              </a:spcBef>
              <a:buNone/>
              <a:defRPr sz="1050" b="0" i="0" u="none" strike="noStrike" cap="none">
                <a:solidFill>
                  <a:srgbClr val="FFFFFF"/>
                </a:solidFill>
                <a:latin typeface="Century Gothic"/>
                <a:ea typeface="Century Gothic"/>
                <a:cs typeface="Century Gothic"/>
                <a:sym typeface="Century Gothic"/>
              </a:defRPr>
            </a:lvl5pPr>
            <a:lvl6pPr marL="0" marR="0" lvl="5" indent="0" algn="r" rtl="0">
              <a:spcBef>
                <a:spcPts val="0"/>
              </a:spcBef>
              <a:buNone/>
              <a:defRPr sz="1050" b="0" i="0" u="none" strike="noStrike" cap="none">
                <a:solidFill>
                  <a:srgbClr val="FFFFFF"/>
                </a:solidFill>
                <a:latin typeface="Century Gothic"/>
                <a:ea typeface="Century Gothic"/>
                <a:cs typeface="Century Gothic"/>
                <a:sym typeface="Century Gothic"/>
              </a:defRPr>
            </a:lvl6pPr>
            <a:lvl7pPr marL="0" marR="0" lvl="6" indent="0" algn="r" rtl="0">
              <a:spcBef>
                <a:spcPts val="0"/>
              </a:spcBef>
              <a:buNone/>
              <a:defRPr sz="1050" b="0" i="0" u="none" strike="noStrike" cap="none">
                <a:solidFill>
                  <a:srgbClr val="FFFFFF"/>
                </a:solidFill>
                <a:latin typeface="Century Gothic"/>
                <a:ea typeface="Century Gothic"/>
                <a:cs typeface="Century Gothic"/>
                <a:sym typeface="Century Gothic"/>
              </a:defRPr>
            </a:lvl7pPr>
            <a:lvl8pPr marL="0" marR="0" lvl="7" indent="0" algn="r" rtl="0">
              <a:spcBef>
                <a:spcPts val="0"/>
              </a:spcBef>
              <a:buNone/>
              <a:defRPr sz="1050" b="0" i="0" u="none" strike="noStrike" cap="none">
                <a:solidFill>
                  <a:srgbClr val="FFFFFF"/>
                </a:solidFill>
                <a:latin typeface="Century Gothic"/>
                <a:ea typeface="Century Gothic"/>
                <a:cs typeface="Century Gothic"/>
                <a:sym typeface="Century Gothic"/>
              </a:defRPr>
            </a:lvl8pPr>
            <a:lvl9pPr marL="0" marR="0" lvl="8" indent="0" algn="r" rtl="0">
              <a:spcBef>
                <a:spcPts val="0"/>
              </a:spcBef>
              <a:buNone/>
              <a:defRPr sz="1050" b="0" i="0" u="none" strike="noStrike" cap="none">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ja-JP"/>
              <a:t>‹#›</a:t>
            </a:fld>
            <a:endParaRPr/>
          </a:p>
        </p:txBody>
      </p:sp>
      <p:sp>
        <p:nvSpPr>
          <p:cNvPr id="16" name="Google Shape;16;p76"/>
          <p:cNvSpPr/>
          <p:nvPr/>
        </p:nvSpPr>
        <p:spPr>
          <a:xfrm>
            <a:off x="1698567" y="181535"/>
            <a:ext cx="618630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600"/>
              <a:buFont typeface="Century Gothic"/>
              <a:buNone/>
            </a:pPr>
            <a:endParaRPr sz="3600" b="0" i="0" u="none" strike="noStrike" cap="none">
              <a:solidFill>
                <a:schemeClr val="dk1"/>
              </a:solidFill>
              <a:latin typeface="Arial"/>
              <a:ea typeface="Arial"/>
              <a:cs typeface="Arial"/>
              <a:sym typeface="Arial"/>
            </a:endParaRPr>
          </a:p>
        </p:txBody>
      </p:sp>
      <p:pic>
        <p:nvPicPr>
          <p:cNvPr id="17" name="Google Shape;38;p79"/>
          <p:cNvPicPr preferRelativeResize="0"/>
          <p:nvPr userDrawn="1"/>
        </p:nvPicPr>
        <p:blipFill rotWithShape="1">
          <a:blip r:embed="rId13">
            <a:alphaModFix/>
          </a:blip>
          <a:srcRect/>
          <a:stretch/>
        </p:blipFill>
        <p:spPr>
          <a:xfrm>
            <a:off x="8119470" y="341198"/>
            <a:ext cx="840795" cy="6226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6" r:id="rId5"/>
    <p:sldLayoutId id="2147483657" r:id="rId6"/>
    <p:sldLayoutId id="2147483658" r:id="rId7"/>
    <p:sldLayoutId id="2147483659" r:id="rId8"/>
    <p:sldLayoutId id="2147483660" r:id="rId9"/>
    <p:sldLayoutId id="2147483661" r:id="rId10"/>
    <p:sldLayoutId id="2147483662" r:id="rId11"/>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13" Type="http://schemas.openxmlformats.org/officeDocument/2006/relationships/image" Target="../media/image45.jpeg"/><Relationship Id="rId18" Type="http://schemas.openxmlformats.org/officeDocument/2006/relationships/image" Target="../media/image50.jpeg"/><Relationship Id="rId26" Type="http://schemas.openxmlformats.org/officeDocument/2006/relationships/image" Target="../media/image58.jpeg"/><Relationship Id="rId39" Type="http://schemas.openxmlformats.org/officeDocument/2006/relationships/image" Target="../media/image71.jpg"/><Relationship Id="rId21" Type="http://schemas.openxmlformats.org/officeDocument/2006/relationships/image" Target="../media/image53.jpg"/><Relationship Id="rId34" Type="http://schemas.openxmlformats.org/officeDocument/2006/relationships/image" Target="../media/image66.jpg"/><Relationship Id="rId42" Type="http://schemas.openxmlformats.org/officeDocument/2006/relationships/image" Target="../media/image74.jpg"/><Relationship Id="rId47" Type="http://schemas.openxmlformats.org/officeDocument/2006/relationships/image" Target="../media/image79.jpeg"/><Relationship Id="rId50" Type="http://schemas.openxmlformats.org/officeDocument/2006/relationships/image" Target="../media/image82.jpeg"/><Relationship Id="rId55" Type="http://schemas.openxmlformats.org/officeDocument/2006/relationships/image" Target="../media/image87.jpg"/><Relationship Id="rId7" Type="http://schemas.openxmlformats.org/officeDocument/2006/relationships/image" Target="../media/image39.jpeg"/><Relationship Id="rId2" Type="http://schemas.openxmlformats.org/officeDocument/2006/relationships/notesSlide" Target="../notesSlides/notesSlide23.xml"/><Relationship Id="rId16" Type="http://schemas.openxmlformats.org/officeDocument/2006/relationships/image" Target="../media/image48.jpeg"/><Relationship Id="rId29" Type="http://schemas.openxmlformats.org/officeDocument/2006/relationships/image" Target="../media/image61.jpeg"/><Relationship Id="rId11" Type="http://schemas.openxmlformats.org/officeDocument/2006/relationships/image" Target="../media/image43.jpeg"/><Relationship Id="rId24" Type="http://schemas.openxmlformats.org/officeDocument/2006/relationships/image" Target="../media/image56.jpeg"/><Relationship Id="rId32" Type="http://schemas.openxmlformats.org/officeDocument/2006/relationships/image" Target="../media/image64.jpg"/><Relationship Id="rId37" Type="http://schemas.openxmlformats.org/officeDocument/2006/relationships/image" Target="../media/image69.jpeg"/><Relationship Id="rId40" Type="http://schemas.openxmlformats.org/officeDocument/2006/relationships/image" Target="../media/image72.jpeg"/><Relationship Id="rId45" Type="http://schemas.openxmlformats.org/officeDocument/2006/relationships/image" Target="../media/image77.jpg"/><Relationship Id="rId53" Type="http://schemas.openxmlformats.org/officeDocument/2006/relationships/image" Target="../media/image85.jpeg"/><Relationship Id="rId5" Type="http://schemas.openxmlformats.org/officeDocument/2006/relationships/image" Target="../media/image37.jpeg"/><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 Id="rId22" Type="http://schemas.openxmlformats.org/officeDocument/2006/relationships/image" Target="../media/image54.jpeg"/><Relationship Id="rId27" Type="http://schemas.openxmlformats.org/officeDocument/2006/relationships/image" Target="../media/image59.jpeg"/><Relationship Id="rId30" Type="http://schemas.openxmlformats.org/officeDocument/2006/relationships/image" Target="../media/image62.jpeg"/><Relationship Id="rId35" Type="http://schemas.openxmlformats.org/officeDocument/2006/relationships/image" Target="../media/image67.jpeg"/><Relationship Id="rId43" Type="http://schemas.openxmlformats.org/officeDocument/2006/relationships/image" Target="../media/image75.jpeg"/><Relationship Id="rId48" Type="http://schemas.openxmlformats.org/officeDocument/2006/relationships/image" Target="../media/image80.jpeg"/><Relationship Id="rId56" Type="http://schemas.openxmlformats.org/officeDocument/2006/relationships/image" Target="../media/image88.jpeg"/><Relationship Id="rId8" Type="http://schemas.openxmlformats.org/officeDocument/2006/relationships/image" Target="../media/image40.jpeg"/><Relationship Id="rId51" Type="http://schemas.openxmlformats.org/officeDocument/2006/relationships/image" Target="../media/image83.jpeg"/><Relationship Id="rId3" Type="http://schemas.openxmlformats.org/officeDocument/2006/relationships/image" Target="../media/image35.jpeg"/><Relationship Id="rId12" Type="http://schemas.openxmlformats.org/officeDocument/2006/relationships/image" Target="../media/image44.jpeg"/><Relationship Id="rId17" Type="http://schemas.openxmlformats.org/officeDocument/2006/relationships/image" Target="../media/image49.jpeg"/><Relationship Id="rId25" Type="http://schemas.openxmlformats.org/officeDocument/2006/relationships/image" Target="../media/image57.jpg"/><Relationship Id="rId33" Type="http://schemas.openxmlformats.org/officeDocument/2006/relationships/image" Target="../media/image65.jpeg"/><Relationship Id="rId38" Type="http://schemas.openxmlformats.org/officeDocument/2006/relationships/image" Target="../media/image70.jpg"/><Relationship Id="rId46" Type="http://schemas.openxmlformats.org/officeDocument/2006/relationships/image" Target="../media/image78.jpeg"/><Relationship Id="rId20" Type="http://schemas.openxmlformats.org/officeDocument/2006/relationships/image" Target="../media/image52.jpeg"/><Relationship Id="rId41" Type="http://schemas.openxmlformats.org/officeDocument/2006/relationships/image" Target="../media/image73.jpeg"/><Relationship Id="rId54" Type="http://schemas.openxmlformats.org/officeDocument/2006/relationships/image" Target="../media/image86.jpeg"/><Relationship Id="rId1" Type="http://schemas.openxmlformats.org/officeDocument/2006/relationships/slideLayout" Target="../slideLayouts/slideLayout3.xml"/><Relationship Id="rId6" Type="http://schemas.openxmlformats.org/officeDocument/2006/relationships/image" Target="../media/image38.jpeg"/><Relationship Id="rId15" Type="http://schemas.openxmlformats.org/officeDocument/2006/relationships/image" Target="../media/image47.jpeg"/><Relationship Id="rId23" Type="http://schemas.openxmlformats.org/officeDocument/2006/relationships/image" Target="../media/image55.jpg"/><Relationship Id="rId28" Type="http://schemas.openxmlformats.org/officeDocument/2006/relationships/image" Target="../media/image60.jpg"/><Relationship Id="rId36" Type="http://schemas.openxmlformats.org/officeDocument/2006/relationships/image" Target="../media/image68.jpg"/><Relationship Id="rId49" Type="http://schemas.openxmlformats.org/officeDocument/2006/relationships/image" Target="../media/image81.jpeg"/><Relationship Id="rId57" Type="http://schemas.openxmlformats.org/officeDocument/2006/relationships/image" Target="../media/image89.jpeg"/><Relationship Id="rId10" Type="http://schemas.openxmlformats.org/officeDocument/2006/relationships/image" Target="../media/image42.jpeg"/><Relationship Id="rId31" Type="http://schemas.openxmlformats.org/officeDocument/2006/relationships/image" Target="../media/image63.jpg"/><Relationship Id="rId44" Type="http://schemas.openxmlformats.org/officeDocument/2006/relationships/image" Target="../media/image76.jpg"/><Relationship Id="rId52"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jpg"/><Relationship Id="rId2"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97.jp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580.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0.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90.png"/><Relationship Id="rId5" Type="http://schemas.openxmlformats.org/officeDocument/2006/relationships/image" Target="../media/image680.png"/><Relationship Id="rId4" Type="http://schemas.openxmlformats.org/officeDocument/2006/relationships/image" Target="../media/image670.png"/><Relationship Id="rId9" Type="http://schemas.openxmlformats.org/officeDocument/2006/relationships/image" Target="../media/image720.png"/></Relationships>
</file>

<file path=ppt/slides/_rels/slide48.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image" Target="../media/image73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image" Target="../media/image750.pn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85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790.png"/></Relationships>
</file>

<file path=ppt/slides/_rels/slide5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85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52.png"/></Relationships>
</file>

<file path=ppt/slides/_rels/slide5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85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85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73.xml.rels><?xml version="1.0" encoding="UTF-8" standalone="yes"?>
<Relationships xmlns="http://schemas.openxmlformats.org/package/2006/relationships"><Relationship Id="rId8" Type="http://schemas.openxmlformats.org/officeDocument/2006/relationships/hyperlink" Target="https://www.jstage.jst.go.jp/article/jsik/26/2/26_2016_018/_pdf/-char/ja" TargetMode="External"/><Relationship Id="rId3" Type="http://schemas.openxmlformats.org/officeDocument/2006/relationships/hyperlink" Target="http://tsud.co.jp/" TargetMode="External"/><Relationship Id="rId7" Type="http://schemas.openxmlformats.org/officeDocument/2006/relationships/hyperlink" Target="https://www.jstage.jst.go.jp/article/jasmin/2014s/0/2014s_137/_pdf/-char/ja"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www.city.tsukuba.lg.jp/kurashi/kankyo/douro/1001020.html" TargetMode="External"/><Relationship Id="rId5" Type="http://schemas.openxmlformats.org/officeDocument/2006/relationships/hyperlink" Target="http://www.soumu.go.jp/main_content/000470912.pdf" TargetMode="External"/><Relationship Id="rId4" Type="http://schemas.openxmlformats.org/officeDocument/2006/relationships/hyperlink" Target="https://www.city.chiba.jp/shimin/shimin/kohokocho/hyoukahoukoku.html" TargetMode="External"/><Relationship Id="rId9" Type="http://schemas.openxmlformats.org/officeDocument/2006/relationships/hyperlink" Target="https://www.city.tsukuba.lg.jp/_res/projects/default_project/_page_/001/002/412/kouhyou29"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08.png"/></Relationships>
</file>

<file path=ppt/slides/_rels/slide7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4" name="Google Shape;114;p1"/>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entury Gothic"/>
              <a:buNone/>
              <a:tabLst/>
              <a:defRPr/>
            </a:pPr>
            <a:r>
              <a:rPr kumimoji="0" lang="en-US" altLang="ja-JP" sz="900" b="0" i="0" u="none" strike="noStrike" kern="0" cap="none" spc="0" normalizeH="0" baseline="0" noProof="0" dirty="0" smtClean="0">
                <a:ln>
                  <a:noFill/>
                </a:ln>
                <a:solidFill>
                  <a:srgbClr val="FFFFFF"/>
                </a:solidFill>
                <a:effectLst/>
                <a:uLnTx/>
                <a:uFillTx/>
                <a:latin typeface="Century Gothic"/>
                <a:sym typeface="Century Gothic"/>
              </a:rPr>
              <a:t>2019/6/21</a:t>
            </a:r>
            <a:endParaRPr kumimoji="0" sz="900" b="0" i="0" u="none" strike="noStrike" kern="0" cap="none" spc="0" normalizeH="0" baseline="0" noProof="0" dirty="0">
              <a:ln>
                <a:noFill/>
              </a:ln>
              <a:solidFill>
                <a:srgbClr val="FFFFFF"/>
              </a:solidFill>
              <a:effectLst/>
              <a:uLnTx/>
              <a:uFillTx/>
              <a:latin typeface="Century Gothic"/>
              <a:sym typeface="Century Gothic"/>
            </a:endParaRPr>
          </a:p>
        </p:txBody>
      </p:sp>
      <p:pic>
        <p:nvPicPr>
          <p:cNvPr id="111" name="Google Shape;111;p1" descr="空, 屋外, 飛んでいる, 曇った が含まれている画像&#10;&#10;自動的に生成された説明"/>
          <p:cNvPicPr preferRelativeResize="0"/>
          <p:nvPr/>
        </p:nvPicPr>
        <p:blipFill rotWithShape="1">
          <a:blip r:embed="rId3">
            <a:alphaModFix/>
          </a:blip>
          <a:srcRect/>
          <a:stretch/>
        </p:blipFill>
        <p:spPr>
          <a:xfrm>
            <a:off x="0" y="-33089"/>
            <a:ext cx="9144000" cy="6858000"/>
          </a:xfrm>
          <a:prstGeom prst="rect">
            <a:avLst/>
          </a:prstGeom>
          <a:noFill/>
          <a:ln>
            <a:noFill/>
          </a:ln>
        </p:spPr>
      </p:pic>
      <p:pic>
        <p:nvPicPr>
          <p:cNvPr id="112" name="Google Shape;112;p1" descr="å¤§å­¦çã®ã¤ã©ã¹ãï¼å¥³æ§ï¼"/>
          <p:cNvPicPr preferRelativeResize="0"/>
          <p:nvPr/>
        </p:nvPicPr>
        <p:blipFill rotWithShape="1">
          <a:blip r:embed="rId4">
            <a:alphaModFix/>
          </a:blip>
          <a:srcRect/>
          <a:stretch/>
        </p:blipFill>
        <p:spPr>
          <a:xfrm>
            <a:off x="-244028" y="626774"/>
            <a:ext cx="3186648" cy="5291483"/>
          </a:xfrm>
          <a:prstGeom prst="rect">
            <a:avLst/>
          </a:prstGeom>
          <a:noFill/>
          <a:ln>
            <a:noFill/>
          </a:ln>
        </p:spPr>
      </p:pic>
      <p:sp>
        <p:nvSpPr>
          <p:cNvPr id="113" name="Google Shape;113;p1"/>
          <p:cNvSpPr txBox="1">
            <a:spLocks noGrp="1"/>
          </p:cNvSpPr>
          <p:nvPr>
            <p:ph type="subTitle" idx="1"/>
          </p:nvPr>
        </p:nvSpPr>
        <p:spPr>
          <a:xfrm>
            <a:off x="480050" y="4787365"/>
            <a:ext cx="8663950" cy="1143000"/>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SzPts val="1500"/>
              <a:buNone/>
            </a:pPr>
            <a:r>
              <a:rPr lang="ja-JP" sz="1600" b="1" dirty="0"/>
              <a:t>公共サービスの共創班</a:t>
            </a:r>
            <a:endParaRPr sz="1600" b="1" dirty="0"/>
          </a:p>
          <a:p>
            <a:pPr marL="0" lvl="0" indent="0" algn="l" rtl="0">
              <a:lnSpc>
                <a:spcPct val="70000"/>
              </a:lnSpc>
              <a:spcBef>
                <a:spcPts val="1400"/>
              </a:spcBef>
              <a:spcAft>
                <a:spcPts val="0"/>
              </a:spcAft>
              <a:buSzPts val="1500"/>
              <a:buNone/>
            </a:pPr>
            <a:r>
              <a:rPr lang="ja-JP" sz="1600" b="1" dirty="0"/>
              <a:t>担当教員：川島宏一　TA：太田和志</a:t>
            </a:r>
            <a:endParaRPr sz="1600" b="1" dirty="0"/>
          </a:p>
          <a:p>
            <a:pPr marL="0" lvl="0" indent="0" algn="l" rtl="0">
              <a:lnSpc>
                <a:spcPct val="70000"/>
              </a:lnSpc>
              <a:spcBef>
                <a:spcPts val="1400"/>
              </a:spcBef>
              <a:spcAft>
                <a:spcPts val="0"/>
              </a:spcAft>
              <a:buSzPts val="1500"/>
              <a:buNone/>
            </a:pPr>
            <a:r>
              <a:rPr lang="ja-JP" sz="1600" b="1" dirty="0"/>
              <a:t>班員：青木悠　安藤慎悟　井口新太郎　川辺怜　松沢啓太　松原千波　由井貴大</a:t>
            </a:r>
            <a:endParaRPr sz="1600" b="1" dirty="0"/>
          </a:p>
        </p:txBody>
      </p:sp>
      <p:sp>
        <p:nvSpPr>
          <p:cNvPr id="115" name="Google Shape;115;p1"/>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000"/>
              <a:buFont typeface="Century Gothic"/>
              <a:buNone/>
              <a:tabLst/>
              <a:defRPr/>
            </a:pPr>
            <a:fld id="{00000000-1234-1234-1234-123412341234}" type="slidenum">
              <a:rPr kumimoji="0" lang="en-US" altLang="ja-JP" sz="1050" b="0" i="0" u="none" strike="noStrike" kern="0" cap="none" spc="0" normalizeH="0" baseline="0" noProof="0">
                <a:ln>
                  <a:noFill/>
                </a:ln>
                <a:solidFill>
                  <a:srgbClr val="FFFFFF"/>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FFFFFF"/>
                </a:buClr>
                <a:buSzPts val="1000"/>
                <a:buFont typeface="Century Gothic"/>
                <a:buNone/>
                <a:tabLst/>
                <a:defRPr/>
              </a:pPr>
              <a:t>1</a:t>
            </a:fld>
            <a:endParaRPr kumimoji="0" sz="1050" b="0" i="0" u="none" strike="noStrike" kern="0" cap="none" spc="0" normalizeH="0" baseline="0" noProof="0">
              <a:ln>
                <a:noFill/>
              </a:ln>
              <a:solidFill>
                <a:srgbClr val="FFFFFF"/>
              </a:solidFill>
              <a:effectLst/>
              <a:uLnTx/>
              <a:uFillTx/>
              <a:latin typeface="Century Gothic"/>
              <a:sym typeface="Century Gothic"/>
            </a:endParaRPr>
          </a:p>
        </p:txBody>
      </p:sp>
      <p:sp>
        <p:nvSpPr>
          <p:cNvPr id="116" name="Google Shape;116;p1"/>
          <p:cNvSpPr/>
          <p:nvPr/>
        </p:nvSpPr>
        <p:spPr>
          <a:xfrm>
            <a:off x="4620911" y="152858"/>
            <a:ext cx="3268222" cy="3348097"/>
          </a:xfrm>
          <a:prstGeom prst="rect">
            <a:avLst/>
          </a:prstGeom>
          <a:solidFill>
            <a:schemeClr val="lt1"/>
          </a:solidFill>
          <a:ln w="38100" cap="flat" cmpd="sng">
            <a:solidFill>
              <a:srgbClr val="0070C0"/>
            </a:solidFill>
            <a:prstDash val="solid"/>
            <a:round/>
            <a:headEnd type="none" w="sm" len="sm"/>
            <a:tailEnd type="none" w="sm" len="sm"/>
          </a:ln>
        </p:spPr>
        <p:txBody>
          <a:bodyPr spcFirstLastPara="1" vert="eaVert"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600" b="1" i="0" u="none" strike="noStrike" kern="0" cap="none" spc="0" normalizeH="0" baseline="0" noProof="0" dirty="0">
                <a:ln>
                  <a:noFill/>
                </a:ln>
                <a:solidFill>
                  <a:srgbClr val="0070C0"/>
                </a:solidFill>
                <a:effectLst/>
                <a:uLnTx/>
                <a:uFillTx/>
                <a:latin typeface="Century Gothic"/>
                <a:ea typeface="Century Gothic"/>
                <a:cs typeface="Century Gothic"/>
                <a:sym typeface="Century Gothic"/>
              </a:rPr>
              <a:t>もし</a:t>
            </a:r>
            <a:r>
              <a:rPr kumimoji="0" lang="ja-JP" altLang="en-US"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筑波大学の</a:t>
            </a:r>
            <a:endParaRPr kumimoji="0"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学生たちが</a:t>
            </a:r>
            <a:endParaRPr kumimoji="0"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600" b="1" i="0" u="none" strike="noStrike" kern="0" cap="none" spc="0" normalizeH="0" baseline="0" noProof="0" dirty="0">
                <a:ln>
                  <a:noFill/>
                </a:ln>
                <a:solidFill>
                  <a:srgbClr val="0070C0"/>
                </a:solidFill>
                <a:effectLst/>
                <a:uLnTx/>
                <a:uFillTx/>
                <a:latin typeface="Century Gothic"/>
                <a:ea typeface="Century Gothic"/>
                <a:cs typeface="Century Gothic"/>
                <a:sym typeface="Century Gothic"/>
              </a:rPr>
              <a:t>ド</a:t>
            </a:r>
            <a:r>
              <a:rPr kumimoji="0" lang="ja-JP" altLang="en-US"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ウ</a:t>
            </a:r>
            <a:r>
              <a:rPr kumimoji="0" lang="ja-JP" altLang="en-US" sz="3600" b="1" i="0" u="none" strike="noStrike" kern="0" cap="none" spc="0" normalizeH="0" baseline="0" noProof="0" dirty="0">
                <a:ln>
                  <a:noFill/>
                </a:ln>
                <a:solidFill>
                  <a:srgbClr val="0070C0"/>
                </a:solidFill>
                <a:effectLst/>
                <a:uLnTx/>
                <a:uFillTx/>
                <a:latin typeface="Century Gothic"/>
                <a:ea typeface="Century Gothic"/>
                <a:cs typeface="Century Gothic"/>
                <a:sym typeface="Century Gothic"/>
              </a:rPr>
              <a:t>ロ</a:t>
            </a:r>
            <a:r>
              <a:rPr kumimoji="0" lang="ja-JP" altLang="en-US"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破損を</a:t>
            </a:r>
            <a:endParaRPr kumimoji="0"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『LINE』</a:t>
            </a:r>
            <a:r>
              <a:rPr kumimoji="0" lang="ja-JP" altLang="en-US"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で</a:t>
            </a:r>
            <a:endParaRPr kumimoji="0"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報告できたら</a:t>
            </a:r>
            <a:endParaRPr kumimoji="0"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117" name="Google Shape;117;p1"/>
          <p:cNvSpPr/>
          <p:nvPr/>
        </p:nvSpPr>
        <p:spPr>
          <a:xfrm rot="-1220331">
            <a:off x="5208806" y="3744900"/>
            <a:ext cx="1146502" cy="1105510"/>
          </a:xfrm>
          <a:prstGeom prst="diamond">
            <a:avLst/>
          </a:prstGeom>
          <a:solidFill>
            <a:schemeClr val="lt1"/>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6000" b="1" i="0" u="none" strike="noStrike" kern="0" cap="none" spc="0" normalizeH="0" baseline="0" noProof="0" dirty="0">
                <a:ln>
                  <a:noFill/>
                </a:ln>
                <a:solidFill>
                  <a:srgbClr val="0070C0"/>
                </a:solidFill>
                <a:effectLst/>
                <a:uLnTx/>
                <a:uFillTx/>
                <a:latin typeface="Century Gothic"/>
                <a:ea typeface="Century Gothic"/>
                <a:cs typeface="Century Gothic"/>
                <a:sym typeface="Century Gothic"/>
              </a:rPr>
              <a:t>し</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 name="Google Shape;118;p1"/>
          <p:cNvSpPr/>
          <p:nvPr/>
        </p:nvSpPr>
        <p:spPr>
          <a:xfrm rot="468602">
            <a:off x="6107362" y="3757752"/>
            <a:ext cx="1146502" cy="1105509"/>
          </a:xfrm>
          <a:prstGeom prst="diamond">
            <a:avLst/>
          </a:prstGeom>
          <a:solidFill>
            <a:schemeClr val="lt1"/>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6000" b="1" i="0" u="none" strike="noStrike" kern="0" cap="none" spc="0" normalizeH="0" baseline="0" noProof="0" dirty="0">
                <a:ln>
                  <a:noFill/>
                </a:ln>
                <a:solidFill>
                  <a:srgbClr val="0070C0"/>
                </a:solidFill>
                <a:effectLst/>
                <a:uLnTx/>
                <a:uFillTx/>
                <a:latin typeface="Century Gothic"/>
                <a:ea typeface="Century Gothic"/>
                <a:cs typeface="Century Gothic"/>
                <a:sym typeface="Century Gothic"/>
              </a:rPr>
              <a:t>ド</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 name="Google Shape;119;p1"/>
          <p:cNvSpPr/>
          <p:nvPr/>
        </p:nvSpPr>
        <p:spPr>
          <a:xfrm>
            <a:off x="7062185" y="3823382"/>
            <a:ext cx="1146502" cy="1105509"/>
          </a:xfrm>
          <a:prstGeom prst="diamond">
            <a:avLst/>
          </a:prstGeom>
          <a:solidFill>
            <a:schemeClr val="lt1"/>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6000" b="1" i="0" u="none" strike="noStrike" kern="0" cap="none" spc="0" normalizeH="0" baseline="0" noProof="0" dirty="0">
                <a:ln>
                  <a:noFill/>
                </a:ln>
                <a:solidFill>
                  <a:srgbClr val="0070C0"/>
                </a:solidFill>
                <a:effectLst/>
                <a:uLnTx/>
                <a:uFillTx/>
                <a:latin typeface="Century Gothic"/>
                <a:ea typeface="Century Gothic"/>
                <a:cs typeface="Century Gothic"/>
                <a:sym typeface="Century Gothic"/>
              </a:rPr>
              <a:t>ロ</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 name="Google Shape;120;p1"/>
          <p:cNvSpPr/>
          <p:nvPr/>
        </p:nvSpPr>
        <p:spPr>
          <a:xfrm rot="-790828">
            <a:off x="4322615" y="3917735"/>
            <a:ext cx="1146501" cy="1105510"/>
          </a:xfrm>
          <a:prstGeom prst="diamond">
            <a:avLst/>
          </a:prstGeom>
          <a:solidFill>
            <a:srgbClr val="0070C0"/>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6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も</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1" name="Google Shape;121;p1"/>
          <p:cNvPicPr preferRelativeResize="0"/>
          <p:nvPr/>
        </p:nvPicPr>
        <p:blipFill rotWithShape="1">
          <a:blip r:embed="rId5">
            <a:alphaModFix/>
          </a:blip>
          <a:srcRect l="-2714" t="83304" r="2714" b="-46753"/>
          <a:stretch/>
        </p:blipFill>
        <p:spPr>
          <a:xfrm>
            <a:off x="-344384" y="5782655"/>
            <a:ext cx="9612701" cy="4574378"/>
          </a:xfrm>
          <a:prstGeom prst="rect">
            <a:avLst/>
          </a:prstGeom>
          <a:ln>
            <a:noFill/>
          </a:ln>
          <a:effectLst>
            <a:softEdge rad="112500"/>
          </a:effectLst>
        </p:spPr>
      </p:pic>
    </p:spTree>
    <p:extLst>
      <p:ext uri="{BB962C8B-B14F-4D97-AF65-F5344CB8AC3E}">
        <p14:creationId xmlns:p14="http://schemas.microsoft.com/office/powerpoint/2010/main" val="65186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750"/>
                                        <p:tgtEl>
                                          <p:spTgt spid="120"/>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17"/>
                                        </p:tgtEl>
                                        <p:attrNameLst>
                                          <p:attrName>style.visibility</p:attrName>
                                        </p:attrNameLst>
                                      </p:cBhvr>
                                      <p:to>
                                        <p:strVal val="visible"/>
                                      </p:to>
                                    </p:set>
                                    <p:animEffect transition="in" filter="fade">
                                      <p:cBhvr>
                                        <p:cTn id="11" dur="750"/>
                                        <p:tgtEl>
                                          <p:spTgt spid="11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750"/>
                                        <p:tgtEl>
                                          <p:spTgt spid="118"/>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75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07" y="1092339"/>
            <a:ext cx="3591720" cy="5079978"/>
          </a:xfrm>
          <a:prstGeom prst="rect">
            <a:avLst/>
          </a:prstGeom>
        </p:spPr>
      </p:pic>
      <p:pic>
        <p:nvPicPr>
          <p:cNvPr id="10" name="図 9"/>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20664" y="2828568"/>
            <a:ext cx="528698" cy="528698"/>
          </a:xfrm>
          <a:prstGeom prst="rect">
            <a:avLst/>
          </a:prstGeom>
        </p:spPr>
      </p:pic>
      <p:pic>
        <p:nvPicPr>
          <p:cNvPr id="3" name="図 2"/>
          <p:cNvPicPr>
            <a:picLocks noChangeAspect="1"/>
          </p:cNvPicPr>
          <p:nvPr/>
        </p:nvPicPr>
        <p:blipFill>
          <a:blip r:embed="rId6">
            <a:extLst>
              <a:ext uri="{BEBA8EAE-BF5A-486C-A8C5-ECC9F3942E4B}">
                <a14:imgProps xmlns:a14="http://schemas.microsoft.com/office/drawing/2010/main">
                  <a14:imgLayer r:embed="rId7">
                    <a14:imgEffect>
                      <a14:backgroundRemoval t="0" b="98361" l="0" r="100000"/>
                    </a14:imgEffect>
                  </a14:imgLayer>
                </a14:imgProps>
              </a:ext>
              <a:ext uri="{28A0092B-C50C-407E-A947-70E740481C1C}">
                <a14:useLocalDpi xmlns:a14="http://schemas.microsoft.com/office/drawing/2010/main" val="0"/>
              </a:ext>
            </a:extLst>
          </a:blip>
          <a:stretch>
            <a:fillRect/>
          </a:stretch>
        </p:blipFill>
        <p:spPr>
          <a:xfrm flipH="1">
            <a:off x="2699421" y="2666205"/>
            <a:ext cx="1763489" cy="754358"/>
          </a:xfrm>
          <a:prstGeom prst="rect">
            <a:avLst/>
          </a:prstGeom>
        </p:spPr>
      </p:pic>
      <p:sp>
        <p:nvSpPr>
          <p:cNvPr id="26" name="楕円 25"/>
          <p:cNvSpPr/>
          <p:nvPr/>
        </p:nvSpPr>
        <p:spPr>
          <a:xfrm>
            <a:off x="4702273" y="1807334"/>
            <a:ext cx="2371114" cy="340522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7" name="テキスト ボックス 26"/>
          <p:cNvSpPr txBox="1"/>
          <p:nvPr/>
        </p:nvSpPr>
        <p:spPr>
          <a:xfrm>
            <a:off x="370225" y="136967"/>
            <a:ext cx="6239209" cy="830997"/>
          </a:xfrm>
          <a:prstGeom prst="rect">
            <a:avLst/>
          </a:prstGeom>
          <a:noFill/>
        </p:spPr>
        <p:txBody>
          <a:bodyPr wrap="none" rtlCol="0">
            <a:spAutoFit/>
          </a:bodyPr>
          <a:lstStyle/>
          <a:p>
            <a:r>
              <a:rPr lang="en-US" altLang="ja-JP" sz="4800" dirty="0">
                <a:solidFill>
                  <a:schemeClr val="bg1"/>
                </a:solidFill>
              </a:rPr>
              <a:t>1.</a:t>
            </a:r>
            <a:r>
              <a:rPr lang="ja-JP" altLang="en-US" sz="4800" dirty="0">
                <a:solidFill>
                  <a:schemeClr val="bg1"/>
                </a:solidFill>
              </a:rPr>
              <a:t>筑波大学周辺エリア</a:t>
            </a:r>
          </a:p>
        </p:txBody>
      </p:sp>
      <p:pic>
        <p:nvPicPr>
          <p:cNvPr id="32" name="図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5764682" y="2914024"/>
            <a:ext cx="3066253" cy="2773015"/>
          </a:xfrm>
          <a:prstGeom prst="rect">
            <a:avLst/>
          </a:prstGeom>
        </p:spPr>
      </p:pic>
      <p:sp>
        <p:nvSpPr>
          <p:cNvPr id="33" name="テキスト ボックス 32"/>
          <p:cNvSpPr txBox="1"/>
          <p:nvPr/>
        </p:nvSpPr>
        <p:spPr>
          <a:xfrm>
            <a:off x="8189721" y="2916274"/>
            <a:ext cx="704039" cy="300082"/>
          </a:xfrm>
          <a:prstGeom prst="rect">
            <a:avLst/>
          </a:prstGeom>
          <a:noFill/>
        </p:spPr>
        <p:txBody>
          <a:bodyPr wrap="none" rtlCol="0">
            <a:spAutoFit/>
          </a:bodyPr>
          <a:lstStyle/>
          <a:p>
            <a:r>
              <a:rPr lang="ja-JP" altLang="en-US" sz="1350" dirty="0"/>
              <a:t>大きい</a:t>
            </a:r>
          </a:p>
        </p:txBody>
      </p:sp>
      <p:sp>
        <p:nvSpPr>
          <p:cNvPr id="34" name="テキスト ボックス 33"/>
          <p:cNvSpPr txBox="1"/>
          <p:nvPr/>
        </p:nvSpPr>
        <p:spPr>
          <a:xfrm>
            <a:off x="8189722" y="5303241"/>
            <a:ext cx="704039" cy="300082"/>
          </a:xfrm>
          <a:prstGeom prst="rect">
            <a:avLst/>
          </a:prstGeom>
          <a:noFill/>
        </p:spPr>
        <p:txBody>
          <a:bodyPr wrap="none" rtlCol="0">
            <a:spAutoFit/>
          </a:bodyPr>
          <a:lstStyle/>
          <a:p>
            <a:r>
              <a:rPr lang="ja-JP" altLang="en-US" sz="1350" dirty="0"/>
              <a:t>小さい</a:t>
            </a:r>
          </a:p>
        </p:txBody>
      </p:sp>
      <p:cxnSp>
        <p:nvCxnSpPr>
          <p:cNvPr id="35" name="直線矢印コネクタ 34"/>
          <p:cNvCxnSpPr>
            <a:stCxn id="34" idx="0"/>
            <a:endCxn id="33" idx="2"/>
          </p:cNvCxnSpPr>
          <p:nvPr/>
        </p:nvCxnSpPr>
        <p:spPr>
          <a:xfrm flipH="1" flipV="1">
            <a:off x="8541741" y="3216356"/>
            <a:ext cx="1" cy="20868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正方形/長方形 35"/>
          <p:cNvSpPr/>
          <p:nvPr/>
        </p:nvSpPr>
        <p:spPr>
          <a:xfrm>
            <a:off x="7470311" y="5683617"/>
            <a:ext cx="1306768" cy="300082"/>
          </a:xfrm>
          <a:prstGeom prst="rect">
            <a:avLst/>
          </a:prstGeom>
        </p:spPr>
        <p:txBody>
          <a:bodyPr wrap="none">
            <a:spAutoFit/>
          </a:bodyPr>
          <a:lstStyle/>
          <a:p>
            <a:r>
              <a:rPr lang="ja-JP" altLang="en-US" sz="1350" dirty="0"/>
              <a:t>道路修繕数</a:t>
            </a:r>
            <a:r>
              <a:rPr lang="en-US" altLang="ja-JP" sz="1350" dirty="0"/>
              <a:t>/</a:t>
            </a:r>
            <a:r>
              <a:rPr lang="ja-JP" altLang="en-US" sz="1350" dirty="0"/>
              <a:t>㎢</a:t>
            </a:r>
          </a:p>
        </p:txBody>
      </p:sp>
      <p:sp>
        <p:nvSpPr>
          <p:cNvPr id="37" name="テキスト ボックス 36"/>
          <p:cNvSpPr txBox="1"/>
          <p:nvPr/>
        </p:nvSpPr>
        <p:spPr>
          <a:xfrm>
            <a:off x="941113" y="6069162"/>
            <a:ext cx="8202887" cy="307777"/>
          </a:xfrm>
          <a:prstGeom prst="rect">
            <a:avLst/>
          </a:prstGeom>
          <a:noFill/>
        </p:spPr>
        <p:txBody>
          <a:bodyPr wrap="none" rtlCol="0">
            <a:spAutoFit/>
          </a:bodyPr>
          <a:lstStyle/>
          <a:p>
            <a:r>
              <a:rPr kumimoji="1" lang="en-US" altLang="ja-JP" sz="1400" dirty="0"/>
              <a:t>※</a:t>
            </a:r>
            <a:r>
              <a:rPr kumimoji="1" lang="ja-JP" altLang="en-US" sz="1400" dirty="0"/>
              <a:t>各町丁目の個別値に全て異なる色を配色</a:t>
            </a:r>
            <a:r>
              <a:rPr kumimoji="1" lang="en-US" altLang="ja-JP" sz="1400" dirty="0"/>
              <a:t>257</a:t>
            </a:r>
            <a:r>
              <a:rPr kumimoji="1" lang="ja-JP" altLang="en-US" sz="1400" dirty="0"/>
              <a:t>色して大まかに緑、黄緑、黄色、オレンジ、赤に分類</a:t>
            </a:r>
          </a:p>
        </p:txBody>
      </p:sp>
      <p:sp>
        <p:nvSpPr>
          <p:cNvPr id="18" name="Google Shape;317;p10"/>
          <p:cNvSpPr/>
          <p:nvPr/>
        </p:nvSpPr>
        <p:spPr>
          <a:xfrm>
            <a:off x="1950892" y="2886758"/>
            <a:ext cx="570653" cy="946244"/>
          </a:xfrm>
          <a:prstGeom prst="ellipse">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endParaRPr sz="1350">
              <a:solidFill>
                <a:schemeClr val="lt1"/>
              </a:solidFill>
              <a:latin typeface="Century Gothic"/>
              <a:ea typeface="Century Gothic"/>
              <a:cs typeface="Century Gothic"/>
              <a:sym typeface="Century Gothic"/>
            </a:endParaRPr>
          </a:p>
        </p:txBody>
      </p:sp>
      <p:sp>
        <p:nvSpPr>
          <p:cNvPr id="22" name="Google Shape;321;p10"/>
          <p:cNvSpPr/>
          <p:nvPr/>
        </p:nvSpPr>
        <p:spPr>
          <a:xfrm>
            <a:off x="2434847" y="2555723"/>
            <a:ext cx="402239" cy="300565"/>
          </a:xfrm>
          <a:prstGeom prst="wedgeRoundRectCallout">
            <a:avLst>
              <a:gd name="adj1" fmla="val -45237"/>
              <a:gd name="adj2" fmla="val 80824"/>
              <a:gd name="adj3"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r>
              <a:rPr lang="ja-JP" sz="1350" b="1" dirty="0">
                <a:solidFill>
                  <a:schemeClr val="dk1"/>
                </a:solidFill>
                <a:latin typeface="Century Gothic"/>
                <a:ea typeface="Century Gothic"/>
                <a:cs typeface="Century Gothic"/>
                <a:sym typeface="Century Gothic"/>
              </a:rPr>
              <a:t>１</a:t>
            </a:r>
            <a:endParaRPr sz="1800" b="1" dirty="0">
              <a:solidFill>
                <a:schemeClr val="dk1"/>
              </a:solidFill>
              <a:latin typeface="Century Gothic"/>
              <a:ea typeface="Century Gothic"/>
              <a:cs typeface="Century Gothic"/>
              <a:sym typeface="Century Gothic"/>
            </a:endParaRPr>
          </a:p>
        </p:txBody>
      </p:sp>
      <p:sp>
        <p:nvSpPr>
          <p:cNvPr id="4" name="日付プレースホルダー 3"/>
          <p:cNvSpPr>
            <a:spLocks noGrp="1"/>
          </p:cNvSpPr>
          <p:nvPr>
            <p:ph type="dt" idx="10"/>
          </p:nvPr>
        </p:nvSpPr>
        <p:spPr/>
        <p:txBody>
          <a:bodyPr/>
          <a:lstStyle/>
          <a:p>
            <a:r>
              <a:rPr lang="en-US" altLang="ja-JP" dirty="0" smtClean="0"/>
              <a:t>2019/6/21</a:t>
            </a:r>
            <a:endParaRPr lang="ja-JP" altLang="en-US" dirty="0"/>
          </a:p>
        </p:txBody>
      </p:sp>
      <p:sp>
        <p:nvSpPr>
          <p:cNvPr id="5" name="スライド番号プレースホルダー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10</a:t>
            </a:fld>
            <a:endParaRPr lang="ja-JP" altLang="en-US"/>
          </a:p>
        </p:txBody>
      </p:sp>
      <p:sp>
        <p:nvSpPr>
          <p:cNvPr id="19" name="テキスト ボックス 9"/>
          <p:cNvSpPr txBox="1"/>
          <p:nvPr/>
        </p:nvSpPr>
        <p:spPr>
          <a:xfrm>
            <a:off x="5273626" y="1941671"/>
            <a:ext cx="461665" cy="2803192"/>
          </a:xfrm>
          <a:prstGeom prst="rect">
            <a:avLst/>
          </a:prstGeom>
          <a:noFill/>
        </p:spPr>
        <p:txBody>
          <a:bodyPr vert="eaVert"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dirty="0" smtClean="0"/>
              <a:t>権利の都合により非表示</a:t>
            </a:r>
            <a:endParaRPr kumimoji="1" lang="ja-JP" altLang="en-US" dirty="0"/>
          </a:p>
        </p:txBody>
      </p:sp>
    </p:spTree>
    <p:extLst>
      <p:ext uri="{BB962C8B-B14F-4D97-AF65-F5344CB8AC3E}">
        <p14:creationId xmlns:p14="http://schemas.microsoft.com/office/powerpoint/2010/main" val="37338920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楕円 4"/>
          <p:cNvSpPr/>
          <p:nvPr/>
        </p:nvSpPr>
        <p:spPr>
          <a:xfrm>
            <a:off x="2357692" y="3658497"/>
            <a:ext cx="702356" cy="587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角丸四角形吹き出し 10"/>
          <p:cNvSpPr/>
          <p:nvPr/>
        </p:nvSpPr>
        <p:spPr>
          <a:xfrm>
            <a:off x="2969288" y="3493588"/>
            <a:ext cx="334507" cy="248736"/>
          </a:xfrm>
          <a:prstGeom prst="wedgeRoundRectCallout">
            <a:avLst>
              <a:gd name="adj1" fmla="val -36217"/>
              <a:gd name="adj2" fmla="val 711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350" dirty="0"/>
              <a:t>２</a:t>
            </a:r>
          </a:p>
        </p:txBody>
      </p:sp>
      <p:sp>
        <p:nvSpPr>
          <p:cNvPr id="14" name="楕円 13"/>
          <p:cNvSpPr/>
          <p:nvPr/>
        </p:nvSpPr>
        <p:spPr>
          <a:xfrm flipH="1">
            <a:off x="5247392" y="3380720"/>
            <a:ext cx="888090" cy="88809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sz="1350" dirty="0"/>
          </a:p>
        </p:txBody>
      </p:sp>
      <p:pic>
        <p:nvPicPr>
          <p:cNvPr id="17" name="図 1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0176" y1="65361" x2="71411" y2="56367"/>
                        <a14:foregroundMark x1="31234" y1="50668" x2="42695" y2="62956"/>
                        <a14:foregroundMark x1="23552" y1="42386" x2="27582" y2="55120"/>
                        <a14:foregroundMark x1="35264" y1="36064" x2="35264" y2="36064"/>
                        <a14:foregroundMark x1="59698" y1="34550" x2="59698" y2="34550"/>
                        <a14:foregroundMark x1="56297" y1="26892" x2="56297" y2="26892"/>
                        <a14:foregroundMark x1="78841" y1="52716" x2="78841" y2="52716"/>
                        <a14:foregroundMark x1="78212" y1="50668" x2="78212" y2="50668"/>
                        <a14:foregroundMark x1="78212" y1="47195" x2="75441" y2="49599"/>
                        <a14:foregroundMark x1="79723" y1="46126" x2="62469" y2="48085"/>
                        <a14:foregroundMark x1="65869" y1="49866" x2="52897" y2="47017"/>
                        <a14:foregroundMark x1="64358" y1="56812" x2="46977" y2="52449"/>
                        <a14:foregroundMark x1="59068" y1="33215" x2="50126" y2="43455"/>
                        <a14:foregroundMark x1="37154" y1="45058" x2="26952" y2="49866"/>
                        <a14:foregroundMark x1="31612" y1="41051" x2="24181" y2="48085"/>
                        <a14:foregroundMark x1="24181" y1="48085" x2="27834" y2="38290"/>
                        <a14:foregroundMark x1="50126" y1="68388" x2="44836" y2="66251"/>
                        <a14:foregroundMark x1="51385" y1="69902" x2="44207" y2="69724"/>
                        <a14:foregroundMark x1="47355" y1="70169" x2="47355" y2="70169"/>
                        <a14:foregroundMark x1="29345" y1="64470" x2="29345" y2="64470"/>
                        <a14:foregroundMark x1="22922" y1="41051" x2="22922" y2="41051"/>
                        <a14:foregroundMark x1="22922" y1="40427" x2="22922" y2="40427"/>
                        <a14:foregroundMark x1="81360" y1="54853" x2="81360" y2="54853"/>
                        <a14:foregroundMark x1="80353" y1="54853" x2="80353" y2="54853"/>
                        <a14:foregroundMark x1="80730" y1="57524" x2="80730" y2="57524"/>
                        <a14:foregroundMark x1="39547" y1="69279" x2="39547" y2="69279"/>
                        <a14:foregroundMark x1="21537" y1="41229" x2="21537" y2="41229"/>
                        <a14:foregroundMark x1="20907" y1="39982" x2="20907" y2="39982"/>
                        <a14:foregroundMark x1="55668" y1="27248" x2="58690" y2="27070"/>
                        <a14:foregroundMark x1="42191" y1="68923" x2="50630" y2="71416"/>
                        <a14:foregroundMark x1="43955" y1="70793" x2="43955" y2="70793"/>
                        <a14:foregroundMark x1="24307" y1="61710" x2="29975" y2="65004"/>
                      </a14:backgroundRemoval>
                    </a14:imgEffect>
                  </a14:imgLayer>
                </a14:imgProps>
              </a:ext>
              <a:ext uri="{28A0092B-C50C-407E-A947-70E740481C1C}">
                <a14:useLocalDpi xmlns:a14="http://schemas.microsoft.com/office/drawing/2010/main" val="0"/>
              </a:ext>
            </a:extLst>
          </a:blip>
          <a:srcRect l="11895" t="22906" r="10096" b="22588"/>
          <a:stretch/>
        </p:blipFill>
        <p:spPr>
          <a:xfrm>
            <a:off x="5206055" y="3388487"/>
            <a:ext cx="956082" cy="944834"/>
          </a:xfrm>
          <a:prstGeom prst="rect">
            <a:avLst/>
          </a:prstGeom>
        </p:spPr>
      </p:pic>
      <p:sp>
        <p:nvSpPr>
          <p:cNvPr id="18" name="テキスト ボックス 17"/>
          <p:cNvSpPr txBox="1"/>
          <p:nvPr/>
        </p:nvSpPr>
        <p:spPr>
          <a:xfrm>
            <a:off x="5345607" y="3554704"/>
            <a:ext cx="728329" cy="190069"/>
          </a:xfrm>
          <a:prstGeom prst="rect">
            <a:avLst/>
          </a:prstGeom>
          <a:noFill/>
        </p:spPr>
        <p:txBody>
          <a:bodyPr wrap="square" rtlCol="0">
            <a:spAutoFit/>
          </a:bodyPr>
          <a:lstStyle/>
          <a:p>
            <a:r>
              <a:rPr lang="ja-JP" altLang="en-US" sz="600" dirty="0"/>
              <a:t>竹園高校</a:t>
            </a:r>
          </a:p>
        </p:txBody>
      </p:sp>
      <p:sp>
        <p:nvSpPr>
          <p:cNvPr id="19" name="ドーナツ 18"/>
          <p:cNvSpPr/>
          <p:nvPr/>
        </p:nvSpPr>
        <p:spPr>
          <a:xfrm>
            <a:off x="4842632" y="4059482"/>
            <a:ext cx="209328" cy="209328"/>
          </a:xfrm>
          <a:prstGeom prst="donut">
            <a:avLst>
              <a:gd name="adj" fmla="val 757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sz="1350">
              <a:solidFill>
                <a:schemeClr val="tx1"/>
              </a:solidFill>
            </a:endParaRPr>
          </a:p>
        </p:txBody>
      </p:sp>
      <p:cxnSp>
        <p:nvCxnSpPr>
          <p:cNvPr id="24" name="直線コネクタ 23"/>
          <p:cNvCxnSpPr/>
          <p:nvPr/>
        </p:nvCxnSpPr>
        <p:spPr>
          <a:xfrm flipV="1">
            <a:off x="4859959" y="3526174"/>
            <a:ext cx="510773" cy="548534"/>
          </a:xfrm>
          <a:prstGeom prst="line">
            <a:avLst/>
          </a:prstGeom>
        </p:spPr>
        <p:style>
          <a:lnRef idx="2">
            <a:schemeClr val="accent3"/>
          </a:lnRef>
          <a:fillRef idx="0">
            <a:schemeClr val="accent3"/>
          </a:fillRef>
          <a:effectRef idx="1">
            <a:schemeClr val="accent3"/>
          </a:effectRef>
          <a:fontRef idx="minor">
            <a:schemeClr val="tx1"/>
          </a:fontRef>
        </p:style>
      </p:cxnSp>
      <p:cxnSp>
        <p:nvCxnSpPr>
          <p:cNvPr id="32" name="直線コネクタ 31"/>
          <p:cNvCxnSpPr/>
          <p:nvPr/>
        </p:nvCxnSpPr>
        <p:spPr>
          <a:xfrm flipV="1">
            <a:off x="4915828" y="4240925"/>
            <a:ext cx="899077" cy="10360"/>
          </a:xfrm>
          <a:prstGeom prst="line">
            <a:avLst/>
          </a:prstGeom>
        </p:spPr>
        <p:style>
          <a:lnRef idx="2">
            <a:schemeClr val="accent3"/>
          </a:lnRef>
          <a:fillRef idx="0">
            <a:schemeClr val="accent3"/>
          </a:fillRef>
          <a:effectRef idx="1">
            <a:schemeClr val="accent3"/>
          </a:effectRef>
          <a:fontRef idx="minor">
            <a:schemeClr val="tx1"/>
          </a:fontRef>
        </p:style>
      </p:cxnSp>
      <p:sp>
        <p:nvSpPr>
          <p:cNvPr id="25" name="楕円 24"/>
          <p:cNvSpPr/>
          <p:nvPr/>
        </p:nvSpPr>
        <p:spPr>
          <a:xfrm>
            <a:off x="4079687" y="2862730"/>
            <a:ext cx="2791095" cy="215125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テキスト ボックス 1"/>
          <p:cNvSpPr txBox="1"/>
          <p:nvPr/>
        </p:nvSpPr>
        <p:spPr>
          <a:xfrm>
            <a:off x="5232076" y="3960816"/>
            <a:ext cx="801152" cy="221747"/>
          </a:xfrm>
          <a:prstGeom prst="rect">
            <a:avLst/>
          </a:prstGeom>
          <a:noFill/>
        </p:spPr>
        <p:txBody>
          <a:bodyPr wrap="square" rtlCol="0">
            <a:spAutoFit/>
          </a:bodyPr>
          <a:lstStyle/>
          <a:p>
            <a:r>
              <a:rPr kumimoji="1" lang="ja-JP" altLang="en-US" sz="800" dirty="0"/>
              <a:t>竹園東中学</a:t>
            </a:r>
          </a:p>
        </p:txBody>
      </p:sp>
      <p:sp>
        <p:nvSpPr>
          <p:cNvPr id="28" name="テキスト ボックス 27"/>
          <p:cNvSpPr txBox="1"/>
          <p:nvPr/>
        </p:nvSpPr>
        <p:spPr>
          <a:xfrm>
            <a:off x="406412" y="125843"/>
            <a:ext cx="5008102" cy="830997"/>
          </a:xfrm>
          <a:prstGeom prst="rect">
            <a:avLst/>
          </a:prstGeom>
          <a:noFill/>
        </p:spPr>
        <p:txBody>
          <a:bodyPr wrap="none" rtlCol="0">
            <a:spAutoFit/>
          </a:bodyPr>
          <a:lstStyle/>
          <a:p>
            <a:r>
              <a:rPr lang="en-US" altLang="ja-JP" sz="4800" dirty="0">
                <a:solidFill>
                  <a:schemeClr val="bg1"/>
                </a:solidFill>
              </a:rPr>
              <a:t>2.</a:t>
            </a:r>
            <a:r>
              <a:rPr lang="ja-JP" altLang="en-US" sz="4800" dirty="0">
                <a:solidFill>
                  <a:schemeClr val="bg1"/>
                </a:solidFill>
              </a:rPr>
              <a:t>竹園周辺エリア</a:t>
            </a:r>
          </a:p>
        </p:txBody>
      </p:sp>
      <p:pic>
        <p:nvPicPr>
          <p:cNvPr id="29" name="図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64682" y="2914024"/>
            <a:ext cx="3066253" cy="2773015"/>
          </a:xfrm>
          <a:prstGeom prst="rect">
            <a:avLst/>
          </a:prstGeom>
        </p:spPr>
      </p:pic>
      <p:sp>
        <p:nvSpPr>
          <p:cNvPr id="30" name="テキスト ボックス 29"/>
          <p:cNvSpPr txBox="1"/>
          <p:nvPr/>
        </p:nvSpPr>
        <p:spPr>
          <a:xfrm>
            <a:off x="8189721" y="2916274"/>
            <a:ext cx="704039" cy="300082"/>
          </a:xfrm>
          <a:prstGeom prst="rect">
            <a:avLst/>
          </a:prstGeom>
          <a:noFill/>
        </p:spPr>
        <p:txBody>
          <a:bodyPr wrap="none" rtlCol="0">
            <a:spAutoFit/>
          </a:bodyPr>
          <a:lstStyle/>
          <a:p>
            <a:r>
              <a:rPr lang="ja-JP" altLang="en-US" sz="1350" dirty="0"/>
              <a:t>大きい</a:t>
            </a:r>
          </a:p>
        </p:txBody>
      </p:sp>
      <p:sp>
        <p:nvSpPr>
          <p:cNvPr id="31" name="テキスト ボックス 30"/>
          <p:cNvSpPr txBox="1"/>
          <p:nvPr/>
        </p:nvSpPr>
        <p:spPr>
          <a:xfrm>
            <a:off x="8189722" y="5303241"/>
            <a:ext cx="704039" cy="300082"/>
          </a:xfrm>
          <a:prstGeom prst="rect">
            <a:avLst/>
          </a:prstGeom>
          <a:noFill/>
        </p:spPr>
        <p:txBody>
          <a:bodyPr wrap="none" rtlCol="0">
            <a:spAutoFit/>
          </a:bodyPr>
          <a:lstStyle/>
          <a:p>
            <a:r>
              <a:rPr lang="ja-JP" altLang="en-US" sz="1350" dirty="0"/>
              <a:t>小さい</a:t>
            </a:r>
          </a:p>
        </p:txBody>
      </p:sp>
      <p:cxnSp>
        <p:nvCxnSpPr>
          <p:cNvPr id="33" name="直線矢印コネクタ 32"/>
          <p:cNvCxnSpPr>
            <a:stCxn id="31" idx="0"/>
            <a:endCxn id="30" idx="2"/>
          </p:cNvCxnSpPr>
          <p:nvPr/>
        </p:nvCxnSpPr>
        <p:spPr>
          <a:xfrm flipH="1" flipV="1">
            <a:off x="8541741" y="3216356"/>
            <a:ext cx="1" cy="20868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正方形/長方形 33"/>
          <p:cNvSpPr/>
          <p:nvPr/>
        </p:nvSpPr>
        <p:spPr>
          <a:xfrm>
            <a:off x="7470311" y="5683617"/>
            <a:ext cx="1306768" cy="300082"/>
          </a:xfrm>
          <a:prstGeom prst="rect">
            <a:avLst/>
          </a:prstGeom>
        </p:spPr>
        <p:txBody>
          <a:bodyPr wrap="none">
            <a:spAutoFit/>
          </a:bodyPr>
          <a:lstStyle/>
          <a:p>
            <a:r>
              <a:rPr lang="ja-JP" altLang="en-US" sz="1350" dirty="0"/>
              <a:t>道路修繕数</a:t>
            </a:r>
            <a:r>
              <a:rPr lang="en-US" altLang="ja-JP" sz="1350" dirty="0"/>
              <a:t>/</a:t>
            </a:r>
            <a:r>
              <a:rPr lang="ja-JP" altLang="en-US" sz="1350" dirty="0"/>
              <a:t>㎢</a:t>
            </a:r>
          </a:p>
        </p:txBody>
      </p:sp>
      <p:sp>
        <p:nvSpPr>
          <p:cNvPr id="35" name="テキスト ボックス 34"/>
          <p:cNvSpPr txBox="1"/>
          <p:nvPr/>
        </p:nvSpPr>
        <p:spPr>
          <a:xfrm>
            <a:off x="941113" y="6069162"/>
            <a:ext cx="8202887" cy="307777"/>
          </a:xfrm>
          <a:prstGeom prst="rect">
            <a:avLst/>
          </a:prstGeom>
          <a:noFill/>
        </p:spPr>
        <p:txBody>
          <a:bodyPr wrap="none" rtlCol="0">
            <a:spAutoFit/>
          </a:bodyPr>
          <a:lstStyle/>
          <a:p>
            <a:r>
              <a:rPr kumimoji="1" lang="en-US" altLang="ja-JP" sz="1400" dirty="0"/>
              <a:t>※</a:t>
            </a:r>
            <a:r>
              <a:rPr kumimoji="1" lang="ja-JP" altLang="en-US" sz="1400" dirty="0"/>
              <a:t>各町丁目の個別値に全て異なる色を配色</a:t>
            </a:r>
            <a:r>
              <a:rPr kumimoji="1" lang="en-US" altLang="ja-JP" sz="1400" dirty="0"/>
              <a:t>257</a:t>
            </a:r>
            <a:r>
              <a:rPr kumimoji="1" lang="ja-JP" altLang="en-US" sz="1400" dirty="0"/>
              <a:t>色して大まかに緑、黄緑、黄色、オレンジ、赤に分類</a:t>
            </a:r>
          </a:p>
        </p:txBody>
      </p:sp>
      <p:pic>
        <p:nvPicPr>
          <p:cNvPr id="23" name="図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684" y="1151123"/>
            <a:ext cx="3591720" cy="5079978"/>
          </a:xfrm>
          <a:prstGeom prst="rect">
            <a:avLst/>
          </a:prstGeom>
        </p:spPr>
      </p:pic>
      <p:sp>
        <p:nvSpPr>
          <p:cNvPr id="37" name="Google Shape;319;p10"/>
          <p:cNvSpPr/>
          <p:nvPr/>
        </p:nvSpPr>
        <p:spPr>
          <a:xfrm>
            <a:off x="2246208" y="3599556"/>
            <a:ext cx="697451" cy="500072"/>
          </a:xfrm>
          <a:prstGeom prst="ellipse">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endParaRPr sz="1350">
              <a:solidFill>
                <a:schemeClr val="lt1"/>
              </a:solidFill>
              <a:latin typeface="Century Gothic"/>
              <a:ea typeface="Century Gothic"/>
              <a:cs typeface="Century Gothic"/>
              <a:sym typeface="Century Gothic"/>
            </a:endParaRPr>
          </a:p>
        </p:txBody>
      </p:sp>
      <p:sp>
        <p:nvSpPr>
          <p:cNvPr id="38" name="Google Shape;320;p10"/>
          <p:cNvSpPr/>
          <p:nvPr/>
        </p:nvSpPr>
        <p:spPr>
          <a:xfrm>
            <a:off x="2741941" y="3084886"/>
            <a:ext cx="432904" cy="376424"/>
          </a:xfrm>
          <a:prstGeom prst="wedgeRoundRectCallout">
            <a:avLst>
              <a:gd name="adj1" fmla="val -36217"/>
              <a:gd name="adj2" fmla="val 71120"/>
              <a:gd name="adj3"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r>
              <a:rPr lang="ja-JP" sz="1350" b="1" dirty="0">
                <a:solidFill>
                  <a:schemeClr val="dk1"/>
                </a:solidFill>
                <a:latin typeface="Century Gothic"/>
                <a:ea typeface="Century Gothic"/>
                <a:cs typeface="Century Gothic"/>
                <a:sym typeface="Century Gothic"/>
              </a:rPr>
              <a:t>２</a:t>
            </a:r>
            <a:endParaRPr sz="1800" b="1" dirty="0">
              <a:solidFill>
                <a:schemeClr val="dk1"/>
              </a:solidFill>
              <a:latin typeface="Century Gothic"/>
              <a:ea typeface="Century Gothic"/>
              <a:cs typeface="Century Gothic"/>
              <a:sym typeface="Century Gothic"/>
            </a:endParaRPr>
          </a:p>
        </p:txBody>
      </p:sp>
      <p:pic>
        <p:nvPicPr>
          <p:cNvPr id="26" name="図 25"/>
          <p:cNvPicPr>
            <a:picLocks noChangeAspect="1"/>
          </p:cNvPicPr>
          <p:nvPr/>
        </p:nvPicPr>
        <p:blipFill>
          <a:blip r:embed="rId7">
            <a:extLst>
              <a:ext uri="{BEBA8EAE-BF5A-486C-A8C5-ECC9F3942E4B}">
                <a14:imgProps xmlns:a14="http://schemas.microsoft.com/office/drawing/2010/main">
                  <a14:imgLayer r:embed="rId8">
                    <a14:imgEffect>
                      <a14:backgroundRemoval t="0" b="98361" l="0" r="100000"/>
                    </a14:imgEffect>
                  </a14:imgLayer>
                </a14:imgProps>
              </a:ext>
              <a:ext uri="{28A0092B-C50C-407E-A947-70E740481C1C}">
                <a14:useLocalDpi xmlns:a14="http://schemas.microsoft.com/office/drawing/2010/main" val="0"/>
              </a:ext>
            </a:extLst>
          </a:blip>
          <a:stretch>
            <a:fillRect/>
          </a:stretch>
        </p:blipFill>
        <p:spPr>
          <a:xfrm flipH="1">
            <a:off x="3000790" y="3199859"/>
            <a:ext cx="1243574" cy="746350"/>
          </a:xfrm>
          <a:prstGeom prst="rect">
            <a:avLst/>
          </a:prstGeom>
        </p:spPr>
      </p:pic>
      <p:sp>
        <p:nvSpPr>
          <p:cNvPr id="4" name="日付プレースホルダー 3"/>
          <p:cNvSpPr>
            <a:spLocks noGrp="1"/>
          </p:cNvSpPr>
          <p:nvPr>
            <p:ph type="dt" idx="10"/>
          </p:nvPr>
        </p:nvSpPr>
        <p:spPr/>
        <p:txBody>
          <a:bodyPr/>
          <a:lstStyle/>
          <a:p>
            <a:r>
              <a:rPr lang="en-US" altLang="ja-JP" dirty="0" smtClean="0"/>
              <a:t>2019/6/21</a:t>
            </a:r>
            <a:endParaRPr lang="ja-JP" altLang="en-US" dirty="0"/>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11</a:t>
            </a:fld>
            <a:endParaRPr lang="ja-JP" altLang="en-US"/>
          </a:p>
        </p:txBody>
      </p:sp>
      <p:sp>
        <p:nvSpPr>
          <p:cNvPr id="27" name="テキスト ボックス 9"/>
          <p:cNvSpPr txBox="1"/>
          <p:nvPr/>
        </p:nvSpPr>
        <p:spPr>
          <a:xfrm>
            <a:off x="6176819" y="1703891"/>
            <a:ext cx="461665" cy="2803192"/>
          </a:xfrm>
          <a:prstGeom prst="rect">
            <a:avLst/>
          </a:prstGeom>
          <a:noFill/>
        </p:spPr>
        <p:txBody>
          <a:bodyPr vert="eaVert"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dirty="0" smtClean="0"/>
              <a:t>権利の都合により非表示</a:t>
            </a:r>
            <a:endParaRPr kumimoji="1" lang="ja-JP" altLang="en-US" dirty="0"/>
          </a:p>
        </p:txBody>
      </p:sp>
    </p:spTree>
    <p:extLst>
      <p:ext uri="{BB962C8B-B14F-4D97-AF65-F5344CB8AC3E}">
        <p14:creationId xmlns:p14="http://schemas.microsoft.com/office/powerpoint/2010/main" val="1093140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10" y="1217282"/>
            <a:ext cx="3591720" cy="5079978"/>
          </a:xfrm>
          <a:prstGeom prst="rect">
            <a:avLst/>
          </a:prstGeom>
        </p:spPr>
      </p:pic>
      <p:sp>
        <p:nvSpPr>
          <p:cNvPr id="30" name="楕円 29"/>
          <p:cNvSpPr/>
          <p:nvPr/>
        </p:nvSpPr>
        <p:spPr>
          <a:xfrm>
            <a:off x="4176369" y="2969356"/>
            <a:ext cx="2915349" cy="218607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31" name="図 30"/>
          <p:cNvPicPr>
            <a:picLocks noChangeAspect="1"/>
          </p:cNvPicPr>
          <p:nvPr/>
        </p:nvPicPr>
        <p:blipFill>
          <a:blip r:embed="rId3">
            <a:extLst>
              <a:ext uri="{BEBA8EAE-BF5A-486C-A8C5-ECC9F3942E4B}">
                <a14:imgProps xmlns:a14="http://schemas.microsoft.com/office/drawing/2010/main">
                  <a14:imgLayer r:embed="rId4">
                    <a14:imgEffect>
                      <a14:backgroundRemoval t="0" b="98361" l="0" r="100000"/>
                    </a14:imgEffect>
                  </a14:imgLayer>
                </a14:imgProps>
              </a:ext>
              <a:ext uri="{28A0092B-C50C-407E-A947-70E740481C1C}">
                <a14:useLocalDpi xmlns:a14="http://schemas.microsoft.com/office/drawing/2010/main" val="0"/>
              </a:ext>
            </a:extLst>
          </a:blip>
          <a:stretch>
            <a:fillRect/>
          </a:stretch>
        </p:blipFill>
        <p:spPr>
          <a:xfrm flipH="1">
            <a:off x="2707886" y="3510476"/>
            <a:ext cx="1352854" cy="822848"/>
          </a:xfrm>
          <a:prstGeom prst="rect">
            <a:avLst/>
          </a:prstGeom>
        </p:spPr>
      </p:pic>
      <p:sp>
        <p:nvSpPr>
          <p:cNvPr id="32" name="テキスト ボックス 31"/>
          <p:cNvSpPr txBox="1"/>
          <p:nvPr/>
        </p:nvSpPr>
        <p:spPr>
          <a:xfrm>
            <a:off x="297809" y="121597"/>
            <a:ext cx="6239209" cy="830997"/>
          </a:xfrm>
          <a:prstGeom prst="rect">
            <a:avLst/>
          </a:prstGeom>
          <a:noFill/>
        </p:spPr>
        <p:txBody>
          <a:bodyPr wrap="none" rtlCol="0">
            <a:spAutoFit/>
          </a:bodyPr>
          <a:lstStyle/>
          <a:p>
            <a:r>
              <a:rPr lang="en-US" altLang="ja-JP" sz="4800" dirty="0">
                <a:solidFill>
                  <a:schemeClr val="bg1"/>
                </a:solidFill>
              </a:rPr>
              <a:t>3.</a:t>
            </a:r>
            <a:r>
              <a:rPr lang="ja-JP" altLang="en-US" sz="4800" dirty="0">
                <a:solidFill>
                  <a:schemeClr val="bg1"/>
                </a:solidFill>
              </a:rPr>
              <a:t>つくば市南部エリア</a:t>
            </a:r>
          </a:p>
        </p:txBody>
      </p:sp>
      <p:pic>
        <p:nvPicPr>
          <p:cNvPr id="33" name="図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64682" y="2914024"/>
            <a:ext cx="3066253" cy="2773015"/>
          </a:xfrm>
          <a:prstGeom prst="rect">
            <a:avLst/>
          </a:prstGeom>
        </p:spPr>
      </p:pic>
      <p:sp>
        <p:nvSpPr>
          <p:cNvPr id="34" name="テキスト ボックス 33"/>
          <p:cNvSpPr txBox="1"/>
          <p:nvPr/>
        </p:nvSpPr>
        <p:spPr>
          <a:xfrm>
            <a:off x="8189721" y="2916274"/>
            <a:ext cx="704039" cy="300082"/>
          </a:xfrm>
          <a:prstGeom prst="rect">
            <a:avLst/>
          </a:prstGeom>
          <a:noFill/>
        </p:spPr>
        <p:txBody>
          <a:bodyPr wrap="none" rtlCol="0">
            <a:spAutoFit/>
          </a:bodyPr>
          <a:lstStyle/>
          <a:p>
            <a:r>
              <a:rPr lang="ja-JP" altLang="en-US" sz="1350" dirty="0"/>
              <a:t>大きい</a:t>
            </a:r>
          </a:p>
        </p:txBody>
      </p:sp>
      <p:sp>
        <p:nvSpPr>
          <p:cNvPr id="35" name="テキスト ボックス 34"/>
          <p:cNvSpPr txBox="1"/>
          <p:nvPr/>
        </p:nvSpPr>
        <p:spPr>
          <a:xfrm>
            <a:off x="8189722" y="5303241"/>
            <a:ext cx="704039" cy="300082"/>
          </a:xfrm>
          <a:prstGeom prst="rect">
            <a:avLst/>
          </a:prstGeom>
          <a:noFill/>
        </p:spPr>
        <p:txBody>
          <a:bodyPr wrap="none" rtlCol="0">
            <a:spAutoFit/>
          </a:bodyPr>
          <a:lstStyle/>
          <a:p>
            <a:r>
              <a:rPr lang="ja-JP" altLang="en-US" sz="1350" dirty="0"/>
              <a:t>小さい</a:t>
            </a:r>
          </a:p>
        </p:txBody>
      </p:sp>
      <p:cxnSp>
        <p:nvCxnSpPr>
          <p:cNvPr id="36" name="直線矢印コネクタ 35"/>
          <p:cNvCxnSpPr>
            <a:stCxn id="35" idx="0"/>
            <a:endCxn id="34" idx="2"/>
          </p:cNvCxnSpPr>
          <p:nvPr/>
        </p:nvCxnSpPr>
        <p:spPr>
          <a:xfrm flipH="1" flipV="1">
            <a:off x="8541741" y="3216356"/>
            <a:ext cx="1" cy="20868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正方形/長方形 36"/>
          <p:cNvSpPr/>
          <p:nvPr/>
        </p:nvSpPr>
        <p:spPr>
          <a:xfrm>
            <a:off x="7470311" y="5683617"/>
            <a:ext cx="1306768" cy="300082"/>
          </a:xfrm>
          <a:prstGeom prst="rect">
            <a:avLst/>
          </a:prstGeom>
        </p:spPr>
        <p:txBody>
          <a:bodyPr wrap="none">
            <a:spAutoFit/>
          </a:bodyPr>
          <a:lstStyle/>
          <a:p>
            <a:r>
              <a:rPr lang="ja-JP" altLang="en-US" sz="1350" dirty="0"/>
              <a:t>道路修繕数</a:t>
            </a:r>
            <a:r>
              <a:rPr lang="en-US" altLang="ja-JP" sz="1350" dirty="0"/>
              <a:t>/</a:t>
            </a:r>
            <a:r>
              <a:rPr lang="ja-JP" altLang="en-US" sz="1350" dirty="0"/>
              <a:t>㎢</a:t>
            </a:r>
          </a:p>
        </p:txBody>
      </p:sp>
      <p:sp>
        <p:nvSpPr>
          <p:cNvPr id="38" name="テキスト ボックス 37"/>
          <p:cNvSpPr txBox="1"/>
          <p:nvPr/>
        </p:nvSpPr>
        <p:spPr>
          <a:xfrm>
            <a:off x="941113" y="6069162"/>
            <a:ext cx="8202887" cy="307777"/>
          </a:xfrm>
          <a:prstGeom prst="rect">
            <a:avLst/>
          </a:prstGeom>
          <a:noFill/>
        </p:spPr>
        <p:txBody>
          <a:bodyPr wrap="none" rtlCol="0">
            <a:spAutoFit/>
          </a:bodyPr>
          <a:lstStyle/>
          <a:p>
            <a:r>
              <a:rPr kumimoji="1" lang="en-US" altLang="ja-JP" sz="1400" dirty="0"/>
              <a:t>※</a:t>
            </a:r>
            <a:r>
              <a:rPr kumimoji="1" lang="ja-JP" altLang="en-US" sz="1400" dirty="0"/>
              <a:t>各町丁目の個別値に全て異なる色を配色</a:t>
            </a:r>
            <a:r>
              <a:rPr kumimoji="1" lang="en-US" altLang="ja-JP" sz="1400" dirty="0"/>
              <a:t>257</a:t>
            </a:r>
            <a:r>
              <a:rPr kumimoji="1" lang="ja-JP" altLang="en-US" sz="1400" dirty="0"/>
              <a:t>色して大まかに緑、黄緑、黄色、オレンジ、赤に分類</a:t>
            </a:r>
          </a:p>
        </p:txBody>
      </p:sp>
      <p:sp>
        <p:nvSpPr>
          <p:cNvPr id="18" name="Google Shape;318;p10"/>
          <p:cNvSpPr/>
          <p:nvPr/>
        </p:nvSpPr>
        <p:spPr>
          <a:xfrm>
            <a:off x="1961968" y="4333324"/>
            <a:ext cx="697451" cy="490124"/>
          </a:xfrm>
          <a:prstGeom prst="ellipse">
            <a:avLst/>
          </a:prstGeom>
          <a:noFill/>
          <a:ln w="28575" cap="flat" cmpd="sng">
            <a:solidFill>
              <a:schemeClr val="tx2">
                <a:lumMod val="1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endParaRPr sz="1350">
              <a:solidFill>
                <a:schemeClr val="lt1"/>
              </a:solidFill>
              <a:latin typeface="Century Gothic"/>
              <a:ea typeface="Century Gothic"/>
              <a:cs typeface="Century Gothic"/>
              <a:sym typeface="Century Gothic"/>
            </a:endParaRPr>
          </a:p>
        </p:txBody>
      </p:sp>
      <p:sp>
        <p:nvSpPr>
          <p:cNvPr id="22" name="Google Shape;322;p10"/>
          <p:cNvSpPr/>
          <p:nvPr/>
        </p:nvSpPr>
        <p:spPr>
          <a:xfrm>
            <a:off x="2852083" y="4232823"/>
            <a:ext cx="401914" cy="336005"/>
          </a:xfrm>
          <a:prstGeom prst="wedgeRoundRectCallout">
            <a:avLst>
              <a:gd name="adj1" fmla="val -70492"/>
              <a:gd name="adj2" fmla="val 71120"/>
              <a:gd name="adj3"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r>
              <a:rPr lang="ja-JP" sz="1350" b="1" dirty="0">
                <a:solidFill>
                  <a:schemeClr val="dk1"/>
                </a:solidFill>
                <a:latin typeface="Century Gothic"/>
                <a:ea typeface="Century Gothic"/>
                <a:cs typeface="Century Gothic"/>
                <a:sym typeface="Century Gothic"/>
              </a:rPr>
              <a:t>３</a:t>
            </a:r>
            <a:endParaRPr sz="1800" b="1" dirty="0">
              <a:solidFill>
                <a:schemeClr val="dk1"/>
              </a:solidFill>
              <a:latin typeface="Century Gothic"/>
              <a:ea typeface="Century Gothic"/>
              <a:cs typeface="Century Gothic"/>
              <a:sym typeface="Century Gothic"/>
            </a:endParaRPr>
          </a:p>
        </p:txBody>
      </p:sp>
      <p:sp>
        <p:nvSpPr>
          <p:cNvPr id="3" name="日付プレースホルダー 2"/>
          <p:cNvSpPr>
            <a:spLocks noGrp="1"/>
          </p:cNvSpPr>
          <p:nvPr>
            <p:ph type="dt" idx="10"/>
          </p:nvPr>
        </p:nvSpPr>
        <p:spPr/>
        <p:txBody>
          <a:bodyPr/>
          <a:lstStyle/>
          <a:p>
            <a:r>
              <a:rPr lang="en-US" altLang="ja-JP" dirty="0" smtClean="0"/>
              <a:t>2019/6/21</a:t>
            </a:r>
            <a:endParaRPr lang="ja-JP" altLang="en-US" dirty="0"/>
          </a:p>
        </p:txBody>
      </p:sp>
      <p:sp>
        <p:nvSpPr>
          <p:cNvPr id="4" name="スライド番号プレースホルダー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12</a:t>
            </a:fld>
            <a:endParaRPr lang="ja-JP" altLang="en-US"/>
          </a:p>
        </p:txBody>
      </p:sp>
      <p:sp>
        <p:nvSpPr>
          <p:cNvPr id="17" name="テキスト ボックス 9"/>
          <p:cNvSpPr txBox="1"/>
          <p:nvPr/>
        </p:nvSpPr>
        <p:spPr>
          <a:xfrm>
            <a:off x="5273626" y="1664719"/>
            <a:ext cx="461665" cy="2803192"/>
          </a:xfrm>
          <a:prstGeom prst="rect">
            <a:avLst/>
          </a:prstGeom>
          <a:noFill/>
        </p:spPr>
        <p:txBody>
          <a:bodyPr vert="eaVert"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dirty="0" smtClean="0"/>
              <a:t>権利の都合により非表示</a:t>
            </a:r>
            <a:endParaRPr kumimoji="1" lang="ja-JP" altLang="en-US" dirty="0"/>
          </a:p>
        </p:txBody>
      </p:sp>
    </p:spTree>
    <p:extLst>
      <p:ext uri="{BB962C8B-B14F-4D97-AF65-F5344CB8AC3E}">
        <p14:creationId xmlns:p14="http://schemas.microsoft.com/office/powerpoint/2010/main" val="5224778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58" y="1156771"/>
            <a:ext cx="3591720" cy="5079978"/>
          </a:xfrm>
          <a:prstGeom prst="rect">
            <a:avLst/>
          </a:prstGeom>
        </p:spPr>
      </p:pic>
      <p:sp>
        <p:nvSpPr>
          <p:cNvPr id="20" name="正方形/長方形 19"/>
          <p:cNvSpPr/>
          <p:nvPr/>
        </p:nvSpPr>
        <p:spPr>
          <a:xfrm>
            <a:off x="3849490" y="1156771"/>
            <a:ext cx="4759313" cy="4894912"/>
          </a:xfrm>
          <a:prstGeom prst="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p:cNvGrpSpPr/>
          <p:nvPr/>
        </p:nvGrpSpPr>
        <p:grpSpPr>
          <a:xfrm>
            <a:off x="3849490" y="1159146"/>
            <a:ext cx="4759313" cy="4892537"/>
            <a:chOff x="3849490" y="1159146"/>
            <a:chExt cx="4759313" cy="4892537"/>
          </a:xfrm>
        </p:grpSpPr>
        <p:sp>
          <p:nvSpPr>
            <p:cNvPr id="4" name="正方形/長方形 3"/>
            <p:cNvSpPr/>
            <p:nvPr/>
          </p:nvSpPr>
          <p:spPr>
            <a:xfrm>
              <a:off x="3849490" y="1159146"/>
              <a:ext cx="4759313" cy="4892537"/>
            </a:xfrm>
            <a:prstGeom prst="rect">
              <a:avLst/>
            </a:prstGeom>
            <a:solidFill>
              <a:schemeClr val="bg1"/>
            </a:solidFill>
          </p:spPr>
        </p:sp>
        <p:sp>
          <p:nvSpPr>
            <p:cNvPr id="6" name="フリーフォーム 5"/>
            <p:cNvSpPr/>
            <p:nvPr/>
          </p:nvSpPr>
          <p:spPr>
            <a:xfrm>
              <a:off x="3916878" y="2678323"/>
              <a:ext cx="2202116" cy="816985"/>
            </a:xfrm>
            <a:custGeom>
              <a:avLst/>
              <a:gdLst>
                <a:gd name="connsiteX0" fmla="*/ 0 w 2202116"/>
                <a:gd name="connsiteY0" fmla="*/ 0 h 816985"/>
                <a:gd name="connsiteX1" fmla="*/ 2202116 w 2202116"/>
                <a:gd name="connsiteY1" fmla="*/ 0 h 816985"/>
                <a:gd name="connsiteX2" fmla="*/ 2202116 w 2202116"/>
                <a:gd name="connsiteY2" fmla="*/ 816985 h 816985"/>
                <a:gd name="connsiteX3" fmla="*/ 0 w 2202116"/>
                <a:gd name="connsiteY3" fmla="*/ 816985 h 816985"/>
                <a:gd name="connsiteX4" fmla="*/ 0 w 2202116"/>
                <a:gd name="connsiteY4" fmla="*/ 0 h 816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116" h="816985">
                  <a:moveTo>
                    <a:pt x="0" y="0"/>
                  </a:moveTo>
                  <a:lnTo>
                    <a:pt x="2202116" y="0"/>
                  </a:lnTo>
                  <a:lnTo>
                    <a:pt x="2202116" y="816985"/>
                  </a:lnTo>
                  <a:lnTo>
                    <a:pt x="0" y="8169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kumimoji="1" lang="ja-JP" altLang="en-US" sz="2800" kern="1200" dirty="0"/>
                <a:t>西高野</a:t>
              </a:r>
            </a:p>
          </p:txBody>
        </p:sp>
        <p:sp>
          <p:nvSpPr>
            <p:cNvPr id="8" name="フリーフォーム 7"/>
            <p:cNvSpPr/>
            <p:nvPr/>
          </p:nvSpPr>
          <p:spPr>
            <a:xfrm>
              <a:off x="6339298" y="2678323"/>
              <a:ext cx="2202116" cy="816985"/>
            </a:xfrm>
            <a:custGeom>
              <a:avLst/>
              <a:gdLst>
                <a:gd name="connsiteX0" fmla="*/ 0 w 2202116"/>
                <a:gd name="connsiteY0" fmla="*/ 0 h 816985"/>
                <a:gd name="connsiteX1" fmla="*/ 2202116 w 2202116"/>
                <a:gd name="connsiteY1" fmla="*/ 0 h 816985"/>
                <a:gd name="connsiteX2" fmla="*/ 2202116 w 2202116"/>
                <a:gd name="connsiteY2" fmla="*/ 816985 h 816985"/>
                <a:gd name="connsiteX3" fmla="*/ 0 w 2202116"/>
                <a:gd name="connsiteY3" fmla="*/ 816985 h 816985"/>
                <a:gd name="connsiteX4" fmla="*/ 0 w 2202116"/>
                <a:gd name="connsiteY4" fmla="*/ 0 h 816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116" h="816985">
                  <a:moveTo>
                    <a:pt x="0" y="0"/>
                  </a:moveTo>
                  <a:lnTo>
                    <a:pt x="2202116" y="0"/>
                  </a:lnTo>
                  <a:lnTo>
                    <a:pt x="2202116" y="816985"/>
                  </a:lnTo>
                  <a:lnTo>
                    <a:pt x="0" y="8169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kumimoji="1" lang="ja-JP" altLang="en-US" sz="2800" kern="1200" dirty="0"/>
                <a:t>沼田</a:t>
              </a:r>
            </a:p>
          </p:txBody>
        </p:sp>
        <p:sp>
          <p:nvSpPr>
            <p:cNvPr id="10" name="フリーフォーム 9"/>
            <p:cNvSpPr/>
            <p:nvPr/>
          </p:nvSpPr>
          <p:spPr>
            <a:xfrm>
              <a:off x="3916878" y="5232778"/>
              <a:ext cx="2202116" cy="816985"/>
            </a:xfrm>
            <a:custGeom>
              <a:avLst/>
              <a:gdLst>
                <a:gd name="connsiteX0" fmla="*/ 0 w 2202116"/>
                <a:gd name="connsiteY0" fmla="*/ 0 h 816985"/>
                <a:gd name="connsiteX1" fmla="*/ 2202116 w 2202116"/>
                <a:gd name="connsiteY1" fmla="*/ 0 h 816985"/>
                <a:gd name="connsiteX2" fmla="*/ 2202116 w 2202116"/>
                <a:gd name="connsiteY2" fmla="*/ 816985 h 816985"/>
                <a:gd name="connsiteX3" fmla="*/ 0 w 2202116"/>
                <a:gd name="connsiteY3" fmla="*/ 816985 h 816985"/>
                <a:gd name="connsiteX4" fmla="*/ 0 w 2202116"/>
                <a:gd name="connsiteY4" fmla="*/ 0 h 816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116" h="816985">
                  <a:moveTo>
                    <a:pt x="0" y="0"/>
                  </a:moveTo>
                  <a:lnTo>
                    <a:pt x="2202116" y="0"/>
                  </a:lnTo>
                  <a:lnTo>
                    <a:pt x="2202116" y="816985"/>
                  </a:lnTo>
                  <a:lnTo>
                    <a:pt x="0" y="8169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kumimoji="1" lang="ja-JP" altLang="en-US" sz="2800" kern="1200" dirty="0"/>
                <a:t>西高野</a:t>
              </a:r>
            </a:p>
          </p:txBody>
        </p:sp>
        <p:sp>
          <p:nvSpPr>
            <p:cNvPr id="12" name="フリーフォーム 11"/>
            <p:cNvSpPr/>
            <p:nvPr/>
          </p:nvSpPr>
          <p:spPr>
            <a:xfrm>
              <a:off x="6339298" y="5232778"/>
              <a:ext cx="2202116" cy="816985"/>
            </a:xfrm>
            <a:custGeom>
              <a:avLst/>
              <a:gdLst>
                <a:gd name="connsiteX0" fmla="*/ 0 w 2202116"/>
                <a:gd name="connsiteY0" fmla="*/ 0 h 816985"/>
                <a:gd name="connsiteX1" fmla="*/ 2202116 w 2202116"/>
                <a:gd name="connsiteY1" fmla="*/ 0 h 816985"/>
                <a:gd name="connsiteX2" fmla="*/ 2202116 w 2202116"/>
                <a:gd name="connsiteY2" fmla="*/ 816985 h 816985"/>
                <a:gd name="connsiteX3" fmla="*/ 0 w 2202116"/>
                <a:gd name="connsiteY3" fmla="*/ 816985 h 816985"/>
                <a:gd name="connsiteX4" fmla="*/ 0 w 2202116"/>
                <a:gd name="connsiteY4" fmla="*/ 0 h 816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116" h="816985">
                  <a:moveTo>
                    <a:pt x="0" y="0"/>
                  </a:moveTo>
                  <a:lnTo>
                    <a:pt x="2202116" y="0"/>
                  </a:lnTo>
                  <a:lnTo>
                    <a:pt x="2202116" y="816985"/>
                  </a:lnTo>
                  <a:lnTo>
                    <a:pt x="0" y="8169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kumimoji="1" lang="ja-JP" altLang="en-US" sz="2800" kern="1200" dirty="0"/>
                <a:t>高野原新田</a:t>
              </a:r>
            </a:p>
          </p:txBody>
        </p:sp>
      </p:grpSp>
      <p:sp>
        <p:nvSpPr>
          <p:cNvPr id="13" name="テキスト ボックス 12"/>
          <p:cNvSpPr txBox="1"/>
          <p:nvPr/>
        </p:nvSpPr>
        <p:spPr>
          <a:xfrm>
            <a:off x="334886" y="121252"/>
            <a:ext cx="6239209" cy="830997"/>
          </a:xfrm>
          <a:prstGeom prst="rect">
            <a:avLst/>
          </a:prstGeom>
          <a:noFill/>
        </p:spPr>
        <p:txBody>
          <a:bodyPr wrap="none" rtlCol="0">
            <a:spAutoFit/>
          </a:bodyPr>
          <a:lstStyle/>
          <a:p>
            <a:r>
              <a:rPr lang="en-US" altLang="ja-JP" sz="4800" dirty="0">
                <a:solidFill>
                  <a:schemeClr val="bg1"/>
                </a:solidFill>
              </a:rPr>
              <a:t>4.</a:t>
            </a:r>
            <a:r>
              <a:rPr lang="ja-JP" altLang="en-US" sz="4800" dirty="0">
                <a:solidFill>
                  <a:schemeClr val="bg1"/>
                </a:solidFill>
              </a:rPr>
              <a:t>つくば市北部エリア</a:t>
            </a:r>
          </a:p>
        </p:txBody>
      </p:sp>
      <p:pic>
        <p:nvPicPr>
          <p:cNvPr id="21" name="図 20"/>
          <p:cNvPicPr>
            <a:picLocks noChangeAspect="1"/>
          </p:cNvPicPr>
          <p:nvPr/>
        </p:nvPicPr>
        <p:blipFill>
          <a:blip r:embed="rId4">
            <a:extLst>
              <a:ext uri="{BEBA8EAE-BF5A-486C-A8C5-ECC9F3942E4B}">
                <a14:imgProps xmlns:a14="http://schemas.microsoft.com/office/drawing/2010/main">
                  <a14:imgLayer r:embed="rId5">
                    <a14:imgEffect>
                      <a14:backgroundRemoval t="0" b="98361" l="0" r="100000"/>
                    </a14:imgEffect>
                  </a14:imgLayer>
                </a14:imgProps>
              </a:ext>
              <a:ext uri="{28A0092B-C50C-407E-A947-70E740481C1C}">
                <a14:useLocalDpi xmlns:a14="http://schemas.microsoft.com/office/drawing/2010/main" val="0"/>
              </a:ext>
            </a:extLst>
          </a:blip>
          <a:stretch>
            <a:fillRect/>
          </a:stretch>
        </p:blipFill>
        <p:spPr>
          <a:xfrm flipH="1">
            <a:off x="1924382" y="2075034"/>
            <a:ext cx="2549156" cy="875864"/>
          </a:xfrm>
          <a:prstGeom prst="rect">
            <a:avLst/>
          </a:prstGeom>
        </p:spPr>
      </p:pic>
      <p:sp>
        <p:nvSpPr>
          <p:cNvPr id="29" name="Google Shape;330;p10"/>
          <p:cNvSpPr/>
          <p:nvPr/>
        </p:nvSpPr>
        <p:spPr>
          <a:xfrm rot="1998393">
            <a:off x="1385675" y="1793592"/>
            <a:ext cx="570653" cy="1447898"/>
          </a:xfrm>
          <a:prstGeom prst="ellipse">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endParaRPr sz="1350">
              <a:solidFill>
                <a:schemeClr val="lt1"/>
              </a:solidFill>
              <a:latin typeface="Century Gothic"/>
              <a:ea typeface="Century Gothic"/>
              <a:cs typeface="Century Gothic"/>
              <a:sym typeface="Century Gothic"/>
            </a:endParaRPr>
          </a:p>
        </p:txBody>
      </p:sp>
      <p:sp>
        <p:nvSpPr>
          <p:cNvPr id="30" name="Google Shape;331;p10"/>
          <p:cNvSpPr/>
          <p:nvPr/>
        </p:nvSpPr>
        <p:spPr>
          <a:xfrm>
            <a:off x="959218" y="2279871"/>
            <a:ext cx="332171" cy="234771"/>
          </a:xfrm>
          <a:prstGeom prst="wedgeRoundRectCallout">
            <a:avLst>
              <a:gd name="adj1" fmla="val 42724"/>
              <a:gd name="adj2" fmla="val 76098"/>
              <a:gd name="adj3"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r>
              <a:rPr lang="ja-JP" sz="1350" b="1" dirty="0">
                <a:solidFill>
                  <a:schemeClr val="dk1"/>
                </a:solidFill>
                <a:latin typeface="Century Gothic"/>
                <a:ea typeface="Century Gothic"/>
                <a:cs typeface="Century Gothic"/>
                <a:sym typeface="Century Gothic"/>
              </a:rPr>
              <a:t>４</a:t>
            </a:r>
            <a:endParaRPr sz="1800" b="1" dirty="0">
              <a:solidFill>
                <a:schemeClr val="dk1"/>
              </a:solidFill>
              <a:latin typeface="Century Gothic"/>
              <a:ea typeface="Century Gothic"/>
              <a:cs typeface="Century Gothic"/>
              <a:sym typeface="Century Gothic"/>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14" name="スライド番号プレースホルダー 1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13</a:t>
            </a:fld>
            <a:endParaRPr lang="ja-JP" altLang="en-US"/>
          </a:p>
        </p:txBody>
      </p:sp>
      <p:sp>
        <p:nvSpPr>
          <p:cNvPr id="23" name="テキスト ボックス 9"/>
          <p:cNvSpPr txBox="1"/>
          <p:nvPr/>
        </p:nvSpPr>
        <p:spPr>
          <a:xfrm>
            <a:off x="5921856" y="2093712"/>
            <a:ext cx="461665" cy="2803192"/>
          </a:xfrm>
          <a:prstGeom prst="rect">
            <a:avLst/>
          </a:prstGeom>
          <a:noFill/>
        </p:spPr>
        <p:txBody>
          <a:bodyPr vert="eaVert"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dirty="0" smtClean="0"/>
              <a:t>権利の都合により非表示</a:t>
            </a:r>
            <a:endParaRPr kumimoji="1" lang="ja-JP" altLang="en-US" dirty="0"/>
          </a:p>
        </p:txBody>
      </p:sp>
    </p:spTree>
    <p:extLst>
      <p:ext uri="{BB962C8B-B14F-4D97-AF65-F5344CB8AC3E}">
        <p14:creationId xmlns:p14="http://schemas.microsoft.com/office/powerpoint/2010/main" val="29642401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49" name="Google Shape;349;p11"/>
          <p:cNvSpPr/>
          <p:nvPr/>
        </p:nvSpPr>
        <p:spPr>
          <a:xfrm>
            <a:off x="4118349" y="1355492"/>
            <a:ext cx="4632207" cy="2159993"/>
          </a:xfrm>
          <a:prstGeom prst="roundRect">
            <a:avLst>
              <a:gd name="adj" fmla="val 16667"/>
            </a:avLst>
          </a:prstGeom>
          <a:solidFill>
            <a:schemeClr val="lt1"/>
          </a:solidFill>
          <a:ln w="381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a:solidFill>
                <a:schemeClr val="lt1"/>
              </a:solidFill>
              <a:latin typeface="Century Gothic"/>
              <a:ea typeface="Century Gothic"/>
              <a:cs typeface="Century Gothic"/>
              <a:sym typeface="Century Gothic"/>
            </a:endParaRPr>
          </a:p>
        </p:txBody>
      </p:sp>
      <p:sp>
        <p:nvSpPr>
          <p:cNvPr id="350" name="Google Shape;350;p11"/>
          <p:cNvSpPr txBox="1"/>
          <p:nvPr/>
        </p:nvSpPr>
        <p:spPr>
          <a:xfrm>
            <a:off x="4185505" y="1438799"/>
            <a:ext cx="4767153"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4000"/>
              <a:buFont typeface="Arial"/>
              <a:buNone/>
            </a:pPr>
            <a:r>
              <a:rPr lang="ja-JP" sz="4000" b="1" dirty="0">
                <a:solidFill>
                  <a:schemeClr val="dk1"/>
                </a:solidFill>
                <a:latin typeface="Arial"/>
                <a:ea typeface="Arial"/>
                <a:cs typeface="Arial"/>
                <a:sym typeface="Arial"/>
              </a:rPr>
              <a:t>エリア1.2</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2000"/>
              <a:buFont typeface="Arial"/>
              <a:buNone/>
            </a:pPr>
            <a:r>
              <a:rPr lang="ja-JP" sz="2000" b="1" dirty="0">
                <a:solidFill>
                  <a:schemeClr val="dk1"/>
                </a:solidFill>
                <a:latin typeface="Arial"/>
                <a:ea typeface="Arial"/>
                <a:cs typeface="Arial"/>
                <a:sym typeface="Arial"/>
              </a:rPr>
              <a:t>1には筑波大学、2には竹園高校</a:t>
            </a:r>
            <a:endParaRPr sz="2000" b="1"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2000"/>
              <a:buFont typeface="Arial"/>
              <a:buNone/>
            </a:pPr>
            <a:r>
              <a:rPr lang="ja-JP" sz="2000" b="1" dirty="0">
                <a:solidFill>
                  <a:schemeClr val="dk1"/>
                </a:solidFill>
                <a:latin typeface="Arial"/>
                <a:ea typeface="Arial"/>
                <a:cs typeface="Arial"/>
                <a:sym typeface="Arial"/>
              </a:rPr>
              <a:t>竹園東中学、竹園東小学校</a:t>
            </a:r>
            <a:endParaRPr sz="2000" b="1"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2000"/>
              <a:buFont typeface="Arial"/>
              <a:buNone/>
            </a:pPr>
            <a:r>
              <a:rPr lang="ja-JP" sz="2000" b="1" dirty="0">
                <a:solidFill>
                  <a:schemeClr val="dk1"/>
                </a:solidFill>
                <a:latin typeface="Arial"/>
                <a:ea typeface="Arial"/>
                <a:cs typeface="Arial"/>
                <a:sym typeface="Arial"/>
              </a:rPr>
              <a:t>九重小学校などがあり、</a:t>
            </a:r>
            <a:endParaRPr sz="2000" b="1" dirty="0">
              <a:solidFill>
                <a:schemeClr val="dk1"/>
              </a:solidFill>
              <a:latin typeface="Arial"/>
              <a:ea typeface="Arial"/>
              <a:cs typeface="Arial"/>
              <a:sym typeface="Arial"/>
            </a:endParaRPr>
          </a:p>
          <a:p>
            <a:pPr marL="0" marR="0" lvl="0" indent="0" algn="l" rtl="0">
              <a:spcBef>
                <a:spcPts val="0"/>
              </a:spcBef>
              <a:spcAft>
                <a:spcPts val="0"/>
              </a:spcAft>
              <a:buClr>
                <a:srgbClr val="FF0000"/>
              </a:buClr>
              <a:buSzPts val="2000"/>
              <a:buFont typeface="Arial"/>
              <a:buNone/>
            </a:pPr>
            <a:r>
              <a:rPr lang="ja-JP" sz="2000" b="1" dirty="0">
                <a:solidFill>
                  <a:srgbClr val="CD4560"/>
                </a:solidFill>
                <a:latin typeface="Arial"/>
                <a:ea typeface="Arial"/>
                <a:cs typeface="Arial"/>
                <a:sym typeface="Arial"/>
              </a:rPr>
              <a:t>学生が多く移動</a:t>
            </a:r>
            <a:r>
              <a:rPr lang="ja-JP" sz="2000" b="1" dirty="0">
                <a:solidFill>
                  <a:schemeClr val="dk1"/>
                </a:solidFill>
                <a:latin typeface="Arial"/>
                <a:ea typeface="Arial"/>
                <a:cs typeface="Arial"/>
                <a:sym typeface="Arial"/>
              </a:rPr>
              <a:t>しているのではないか</a:t>
            </a:r>
            <a:endParaRPr sz="2000" b="1"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Century Gothic"/>
              <a:buNone/>
            </a:pPr>
            <a:endParaRPr sz="1800" dirty="0">
              <a:solidFill>
                <a:schemeClr val="dk1"/>
              </a:solidFill>
              <a:latin typeface="Century Gothic"/>
              <a:ea typeface="Century Gothic"/>
              <a:cs typeface="Century Gothic"/>
              <a:sym typeface="Century Gothic"/>
            </a:endParaRPr>
          </a:p>
        </p:txBody>
      </p:sp>
      <p:grpSp>
        <p:nvGrpSpPr>
          <p:cNvPr id="351" name="Google Shape;351;p11"/>
          <p:cNvGrpSpPr/>
          <p:nvPr/>
        </p:nvGrpSpPr>
        <p:grpSpPr>
          <a:xfrm>
            <a:off x="4118349" y="3794096"/>
            <a:ext cx="4926797" cy="2145263"/>
            <a:chOff x="3993163" y="3400532"/>
            <a:chExt cx="4926797" cy="2240797"/>
          </a:xfrm>
        </p:grpSpPr>
        <p:sp>
          <p:nvSpPr>
            <p:cNvPr id="352" name="Google Shape;352;p11"/>
            <p:cNvSpPr/>
            <p:nvPr/>
          </p:nvSpPr>
          <p:spPr>
            <a:xfrm>
              <a:off x="4010878" y="3400532"/>
              <a:ext cx="4725548" cy="2240797"/>
            </a:xfrm>
            <a:prstGeom prst="roundRect">
              <a:avLst>
                <a:gd name="adj" fmla="val 16667"/>
              </a:avLst>
            </a:prstGeom>
            <a:solidFill>
              <a:schemeClr val="lt1"/>
            </a:solidFill>
            <a:ln w="381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a:solidFill>
                  <a:schemeClr val="lt1"/>
                </a:solidFill>
                <a:latin typeface="Century Gothic"/>
                <a:ea typeface="Century Gothic"/>
                <a:cs typeface="Century Gothic"/>
                <a:sym typeface="Century Gothic"/>
              </a:endParaRPr>
            </a:p>
          </p:txBody>
        </p:sp>
        <p:sp>
          <p:nvSpPr>
            <p:cNvPr id="353" name="Google Shape;353;p11"/>
            <p:cNvSpPr txBox="1"/>
            <p:nvPr/>
          </p:nvSpPr>
          <p:spPr>
            <a:xfrm>
              <a:off x="3993163" y="3617811"/>
              <a:ext cx="4926797" cy="17038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4000"/>
                <a:buFont typeface="Arial"/>
                <a:buNone/>
              </a:pPr>
              <a:r>
                <a:rPr lang="ja-JP" sz="4000" b="1" dirty="0">
                  <a:solidFill>
                    <a:schemeClr val="dk1"/>
                  </a:solidFill>
                  <a:latin typeface="Arial"/>
                  <a:ea typeface="Arial"/>
                  <a:cs typeface="Arial"/>
                  <a:sym typeface="Arial"/>
                </a:rPr>
                <a:t>エリア3.4</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2000"/>
                <a:buFont typeface="Arial"/>
                <a:buNone/>
              </a:pPr>
              <a:r>
                <a:rPr lang="ja-JP" sz="2000" b="1" dirty="0">
                  <a:solidFill>
                    <a:schemeClr val="dk1"/>
                  </a:solidFill>
                  <a:latin typeface="Arial"/>
                  <a:ea typeface="Arial"/>
                  <a:cs typeface="Arial"/>
                  <a:sym typeface="Arial"/>
                </a:rPr>
                <a:t>特定の道路を繰り返し修繕している</a:t>
              </a:r>
              <a:endParaRPr lang="en-US" altLang="ja-JP" sz="2000" b="1"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2000"/>
                <a:buFont typeface="Arial"/>
                <a:buNone/>
              </a:pPr>
              <a:r>
                <a:rPr lang="ja-JP" sz="2000" b="1" dirty="0" err="1">
                  <a:solidFill>
                    <a:schemeClr val="dk1"/>
                  </a:solidFill>
                  <a:latin typeface="Arial"/>
                  <a:ea typeface="Arial"/>
                  <a:cs typeface="Arial"/>
                  <a:sym typeface="Arial"/>
                </a:rPr>
                <a:t>ので</a:t>
              </a:r>
              <a:r>
                <a:rPr lang="ja-JP" sz="2000" b="1" dirty="0">
                  <a:solidFill>
                    <a:schemeClr val="dk1"/>
                  </a:solidFill>
                  <a:latin typeface="Arial"/>
                  <a:ea typeface="Arial"/>
                  <a:cs typeface="Arial"/>
                  <a:sym typeface="Arial"/>
                </a:rPr>
                <a:t>密度は大きくなっているが、</a:t>
              </a:r>
              <a:endParaRPr sz="2000" b="1" dirty="0">
                <a:solidFill>
                  <a:schemeClr val="dk1"/>
                </a:solidFill>
                <a:latin typeface="Arial"/>
                <a:ea typeface="Arial"/>
                <a:cs typeface="Arial"/>
                <a:sym typeface="Arial"/>
              </a:endParaRPr>
            </a:p>
            <a:p>
              <a:pPr marL="0" marR="0" lvl="0" indent="0" algn="l" rtl="0">
                <a:spcBef>
                  <a:spcPts val="0"/>
                </a:spcBef>
                <a:spcAft>
                  <a:spcPts val="0"/>
                </a:spcAft>
                <a:buClr>
                  <a:srgbClr val="FF0000"/>
                </a:buClr>
                <a:buSzPts val="2000"/>
                <a:buFont typeface="Arial"/>
                <a:buNone/>
              </a:pPr>
              <a:r>
                <a:rPr lang="ja-JP" sz="2000" b="1" dirty="0">
                  <a:solidFill>
                    <a:srgbClr val="CD4560"/>
                  </a:solidFill>
                  <a:latin typeface="Arial"/>
                  <a:ea typeface="Arial"/>
                  <a:cs typeface="Arial"/>
                  <a:sym typeface="Arial"/>
                </a:rPr>
                <a:t>パトロールで十分</a:t>
              </a:r>
              <a:r>
                <a:rPr lang="ja-JP" sz="2000" b="1" dirty="0">
                  <a:solidFill>
                    <a:schemeClr val="dk1"/>
                  </a:solidFill>
                  <a:latin typeface="Arial"/>
                  <a:ea typeface="Arial"/>
                  <a:cs typeface="Arial"/>
                  <a:sym typeface="Arial"/>
                </a:rPr>
                <a:t>に対応可能</a:t>
              </a:r>
              <a:endParaRPr sz="2000" b="1" dirty="0">
                <a:solidFill>
                  <a:schemeClr val="dk1"/>
                </a:solidFill>
                <a:latin typeface="Arial"/>
                <a:ea typeface="Arial"/>
                <a:cs typeface="Arial"/>
                <a:sym typeface="Arial"/>
              </a:endParaRPr>
            </a:p>
          </p:txBody>
        </p:sp>
      </p:grpSp>
      <p:sp>
        <p:nvSpPr>
          <p:cNvPr id="354" name="Google Shape;354;p11"/>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pPr>
              <a:buClr>
                <a:srgbClr val="FFFFFF"/>
              </a:buClr>
              <a:buSzPts val="900"/>
            </a:pPr>
            <a:r>
              <a:rPr lang="en-US" altLang="ja-JP" dirty="0" smtClean="0"/>
              <a:t>2019/6/21</a:t>
            </a:r>
            <a:endParaRPr lang="ja-JP" altLang="en-US" dirty="0"/>
          </a:p>
        </p:txBody>
      </p:sp>
      <p:sp>
        <p:nvSpPr>
          <p:cNvPr id="355" name="Google Shape;355;p11"/>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FFFFFF"/>
              </a:buClr>
              <a:buSzPts val="1000"/>
              <a:buFont typeface="Century Gothic"/>
              <a:buNone/>
            </a:pPr>
            <a:fld id="{00000000-1234-1234-1234-123412341234}" type="slidenum">
              <a:rPr lang="en-US" altLang="ja-JP"/>
              <a:t>14</a:t>
            </a:fld>
            <a:endParaRPr/>
          </a:p>
        </p:txBody>
      </p:sp>
      <p:pic>
        <p:nvPicPr>
          <p:cNvPr id="29" name="図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21" y="1114801"/>
            <a:ext cx="3591720" cy="5079978"/>
          </a:xfrm>
          <a:prstGeom prst="rect">
            <a:avLst/>
          </a:prstGeom>
        </p:spPr>
      </p:pic>
      <p:sp>
        <p:nvSpPr>
          <p:cNvPr id="30" name="Google Shape;317;p10"/>
          <p:cNvSpPr/>
          <p:nvPr/>
        </p:nvSpPr>
        <p:spPr>
          <a:xfrm>
            <a:off x="2066001" y="2942593"/>
            <a:ext cx="570653" cy="874009"/>
          </a:xfrm>
          <a:prstGeom prst="ellipse">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endParaRPr sz="1350">
              <a:solidFill>
                <a:schemeClr val="lt1"/>
              </a:solidFill>
              <a:latin typeface="Century Gothic"/>
              <a:ea typeface="Century Gothic"/>
              <a:cs typeface="Century Gothic"/>
              <a:sym typeface="Century Gothic"/>
            </a:endParaRPr>
          </a:p>
        </p:txBody>
      </p:sp>
      <p:sp>
        <p:nvSpPr>
          <p:cNvPr id="31" name="Google Shape;318;p10"/>
          <p:cNvSpPr/>
          <p:nvPr/>
        </p:nvSpPr>
        <p:spPr>
          <a:xfrm>
            <a:off x="2035992" y="4283625"/>
            <a:ext cx="697451" cy="490124"/>
          </a:xfrm>
          <a:prstGeom prst="ellipse">
            <a:avLst/>
          </a:prstGeom>
          <a:noFill/>
          <a:ln w="28575" cap="flat" cmpd="sng">
            <a:solidFill>
              <a:schemeClr val="tx2">
                <a:lumMod val="1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endParaRPr sz="1350">
              <a:solidFill>
                <a:schemeClr val="lt1"/>
              </a:solidFill>
              <a:latin typeface="Century Gothic"/>
              <a:ea typeface="Century Gothic"/>
              <a:cs typeface="Century Gothic"/>
              <a:sym typeface="Century Gothic"/>
            </a:endParaRPr>
          </a:p>
        </p:txBody>
      </p:sp>
      <p:sp>
        <p:nvSpPr>
          <p:cNvPr id="32" name="Google Shape;319;p10"/>
          <p:cNvSpPr/>
          <p:nvPr/>
        </p:nvSpPr>
        <p:spPr>
          <a:xfrm>
            <a:off x="2307808" y="3765727"/>
            <a:ext cx="697451" cy="500072"/>
          </a:xfrm>
          <a:prstGeom prst="ellipse">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endParaRPr sz="1350">
              <a:solidFill>
                <a:schemeClr val="lt1"/>
              </a:solidFill>
              <a:latin typeface="Century Gothic"/>
              <a:ea typeface="Century Gothic"/>
              <a:cs typeface="Century Gothic"/>
              <a:sym typeface="Century Gothic"/>
            </a:endParaRPr>
          </a:p>
        </p:txBody>
      </p:sp>
      <p:sp>
        <p:nvSpPr>
          <p:cNvPr id="33" name="Google Shape;320;p10"/>
          <p:cNvSpPr/>
          <p:nvPr/>
        </p:nvSpPr>
        <p:spPr>
          <a:xfrm>
            <a:off x="2822587" y="3492560"/>
            <a:ext cx="332171" cy="234771"/>
          </a:xfrm>
          <a:prstGeom prst="wedgeRoundRectCallout">
            <a:avLst>
              <a:gd name="adj1" fmla="val -36217"/>
              <a:gd name="adj2" fmla="val 71120"/>
              <a:gd name="adj3"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r>
              <a:rPr lang="ja-JP" sz="1350" b="1" dirty="0">
                <a:solidFill>
                  <a:schemeClr val="dk1"/>
                </a:solidFill>
                <a:latin typeface="Century Gothic"/>
                <a:ea typeface="Century Gothic"/>
                <a:cs typeface="Century Gothic"/>
                <a:sym typeface="Century Gothic"/>
              </a:rPr>
              <a:t>２</a:t>
            </a:r>
            <a:endParaRPr sz="1800" b="1" dirty="0">
              <a:solidFill>
                <a:schemeClr val="dk1"/>
              </a:solidFill>
              <a:latin typeface="Century Gothic"/>
              <a:ea typeface="Century Gothic"/>
              <a:cs typeface="Century Gothic"/>
              <a:sym typeface="Century Gothic"/>
            </a:endParaRPr>
          </a:p>
        </p:txBody>
      </p:sp>
      <p:sp>
        <p:nvSpPr>
          <p:cNvPr id="34" name="Google Shape;321;p10"/>
          <p:cNvSpPr/>
          <p:nvPr/>
        </p:nvSpPr>
        <p:spPr>
          <a:xfrm>
            <a:off x="2498438" y="2695553"/>
            <a:ext cx="332171" cy="234771"/>
          </a:xfrm>
          <a:prstGeom prst="wedgeRoundRectCallout">
            <a:avLst>
              <a:gd name="adj1" fmla="val -45237"/>
              <a:gd name="adj2" fmla="val 80824"/>
              <a:gd name="adj3"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r>
              <a:rPr lang="ja-JP" sz="1350" b="1" dirty="0">
                <a:solidFill>
                  <a:schemeClr val="dk1"/>
                </a:solidFill>
                <a:latin typeface="Century Gothic"/>
                <a:ea typeface="Century Gothic"/>
                <a:cs typeface="Century Gothic"/>
                <a:sym typeface="Century Gothic"/>
              </a:rPr>
              <a:t>１</a:t>
            </a:r>
            <a:endParaRPr sz="1800" b="1" dirty="0">
              <a:solidFill>
                <a:schemeClr val="dk1"/>
              </a:solidFill>
              <a:latin typeface="Century Gothic"/>
              <a:ea typeface="Century Gothic"/>
              <a:cs typeface="Century Gothic"/>
              <a:sym typeface="Century Gothic"/>
            </a:endParaRPr>
          </a:p>
        </p:txBody>
      </p:sp>
      <p:sp>
        <p:nvSpPr>
          <p:cNvPr id="35" name="Google Shape;322;p10"/>
          <p:cNvSpPr/>
          <p:nvPr/>
        </p:nvSpPr>
        <p:spPr>
          <a:xfrm>
            <a:off x="2849693" y="4253607"/>
            <a:ext cx="332171" cy="234771"/>
          </a:xfrm>
          <a:prstGeom prst="wedgeRoundRectCallout">
            <a:avLst>
              <a:gd name="adj1" fmla="val -70492"/>
              <a:gd name="adj2" fmla="val 71120"/>
              <a:gd name="adj3"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r>
              <a:rPr lang="ja-JP" sz="1350" b="1" dirty="0">
                <a:solidFill>
                  <a:schemeClr val="dk1"/>
                </a:solidFill>
                <a:latin typeface="Century Gothic"/>
                <a:ea typeface="Century Gothic"/>
                <a:cs typeface="Century Gothic"/>
                <a:sym typeface="Century Gothic"/>
              </a:rPr>
              <a:t>３</a:t>
            </a:r>
            <a:endParaRPr sz="1800" b="1" dirty="0">
              <a:solidFill>
                <a:schemeClr val="dk1"/>
              </a:solidFill>
              <a:latin typeface="Century Gothic"/>
              <a:ea typeface="Century Gothic"/>
              <a:cs typeface="Century Gothic"/>
              <a:sym typeface="Century Gothic"/>
            </a:endParaRPr>
          </a:p>
        </p:txBody>
      </p:sp>
      <p:sp>
        <p:nvSpPr>
          <p:cNvPr id="36" name="Google Shape;330;p10"/>
          <p:cNvSpPr/>
          <p:nvPr/>
        </p:nvSpPr>
        <p:spPr>
          <a:xfrm rot="1998393">
            <a:off x="1526738" y="1751622"/>
            <a:ext cx="570653" cy="1447898"/>
          </a:xfrm>
          <a:prstGeom prst="ellipse">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endParaRPr sz="1350">
              <a:solidFill>
                <a:schemeClr val="lt1"/>
              </a:solidFill>
              <a:latin typeface="Century Gothic"/>
              <a:ea typeface="Century Gothic"/>
              <a:cs typeface="Century Gothic"/>
              <a:sym typeface="Century Gothic"/>
            </a:endParaRPr>
          </a:p>
        </p:txBody>
      </p:sp>
      <p:sp>
        <p:nvSpPr>
          <p:cNvPr id="37" name="Google Shape;331;p10"/>
          <p:cNvSpPr/>
          <p:nvPr/>
        </p:nvSpPr>
        <p:spPr>
          <a:xfrm>
            <a:off x="1100281" y="2237901"/>
            <a:ext cx="332171" cy="234771"/>
          </a:xfrm>
          <a:prstGeom prst="wedgeRoundRectCallout">
            <a:avLst>
              <a:gd name="adj1" fmla="val 42724"/>
              <a:gd name="adj2" fmla="val 76098"/>
              <a:gd name="adj3"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r>
              <a:rPr lang="ja-JP" sz="1350" b="1" dirty="0">
                <a:solidFill>
                  <a:schemeClr val="dk1"/>
                </a:solidFill>
                <a:latin typeface="Century Gothic"/>
                <a:ea typeface="Century Gothic"/>
                <a:cs typeface="Century Gothic"/>
                <a:sym typeface="Century Gothic"/>
              </a:rPr>
              <a:t>４</a:t>
            </a:r>
            <a:endParaRPr sz="1800" b="1" dirty="0">
              <a:solidFill>
                <a:schemeClr val="dk1"/>
              </a:solidFill>
              <a:latin typeface="Century Gothic"/>
              <a:ea typeface="Century Gothic"/>
              <a:cs typeface="Century Gothic"/>
              <a:sym typeface="Century Gothic"/>
            </a:endParaRPr>
          </a:p>
        </p:txBody>
      </p:sp>
      <p:sp>
        <p:nvSpPr>
          <p:cNvPr id="38" name="テキスト ボックス 37"/>
          <p:cNvSpPr txBox="1"/>
          <p:nvPr/>
        </p:nvSpPr>
        <p:spPr>
          <a:xfrm>
            <a:off x="325158" y="140708"/>
            <a:ext cx="1415772" cy="830997"/>
          </a:xfrm>
          <a:prstGeom prst="rect">
            <a:avLst/>
          </a:prstGeom>
          <a:noFill/>
        </p:spPr>
        <p:txBody>
          <a:bodyPr wrap="none" rtlCol="0">
            <a:spAutoFit/>
          </a:bodyPr>
          <a:lstStyle/>
          <a:p>
            <a:r>
              <a:rPr lang="ja-JP" altLang="en-US" sz="4800" dirty="0">
                <a:solidFill>
                  <a:schemeClr val="bg1"/>
                </a:solidFill>
              </a:rPr>
              <a:t>考察</a:t>
            </a:r>
          </a:p>
        </p:txBody>
      </p:sp>
      <p:sp>
        <p:nvSpPr>
          <p:cNvPr id="2" name="角丸四角形 1"/>
          <p:cNvSpPr/>
          <p:nvPr/>
        </p:nvSpPr>
        <p:spPr>
          <a:xfrm>
            <a:off x="3930555" y="1214651"/>
            <a:ext cx="5022103" cy="2440139"/>
          </a:xfrm>
          <a:prstGeom prst="roundRect">
            <a:avLst/>
          </a:prstGeom>
          <a:noFill/>
          <a:ln w="76200">
            <a:solidFill>
              <a:srgbClr val="CD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303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2"/>
          <p:cNvSpPr/>
          <p:nvPr/>
        </p:nvSpPr>
        <p:spPr>
          <a:xfrm>
            <a:off x="338202" y="1624513"/>
            <a:ext cx="8630434" cy="1319103"/>
          </a:xfrm>
          <a:prstGeom prst="roundRect">
            <a:avLst>
              <a:gd name="adj" fmla="val 16667"/>
            </a:avLst>
          </a:prstGeom>
          <a:solidFill>
            <a:srgbClr val="066E9F"/>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a:solidFill>
                <a:schemeClr val="lt1"/>
              </a:solidFill>
              <a:latin typeface="Century Gothic"/>
              <a:ea typeface="Century Gothic"/>
              <a:cs typeface="Century Gothic"/>
              <a:sym typeface="Century Gothic"/>
            </a:endParaRPr>
          </a:p>
        </p:txBody>
      </p:sp>
      <p:sp>
        <p:nvSpPr>
          <p:cNvPr id="361" name="Google Shape;361;p12"/>
          <p:cNvSpPr txBox="1"/>
          <p:nvPr/>
        </p:nvSpPr>
        <p:spPr>
          <a:xfrm>
            <a:off x="338202" y="664"/>
            <a:ext cx="7543800" cy="1054516"/>
          </a:xfrm>
          <a:prstGeom prst="rect">
            <a:avLst/>
          </a:prstGeom>
          <a:noFill/>
          <a:ln>
            <a:noFill/>
          </a:ln>
        </p:spPr>
        <p:txBody>
          <a:bodyPr spcFirstLastPara="1" wrap="square" lIns="91425" tIns="45700" rIns="91425" bIns="45700" anchor="t" anchorCtr="0">
            <a:normAutofit/>
          </a:bodyPr>
          <a:lstStyle/>
          <a:p>
            <a:pPr marL="0" marR="0" lvl="0" indent="0" algn="l" rtl="0">
              <a:lnSpc>
                <a:spcPct val="85000"/>
              </a:lnSpc>
              <a:spcBef>
                <a:spcPts val="0"/>
              </a:spcBef>
              <a:spcAft>
                <a:spcPts val="0"/>
              </a:spcAft>
              <a:buClr>
                <a:srgbClr val="3F3F3F"/>
              </a:buClr>
              <a:buSzPts val="2400"/>
              <a:buFont typeface="Meiryo"/>
              <a:buNone/>
            </a:pPr>
            <a:endParaRPr sz="2400" b="1" dirty="0">
              <a:solidFill>
                <a:srgbClr val="3F3F3F"/>
              </a:solidFill>
              <a:latin typeface="Meiryo"/>
              <a:ea typeface="Meiryo"/>
              <a:cs typeface="Meiryo"/>
              <a:sym typeface="Meiryo"/>
            </a:endParaRPr>
          </a:p>
          <a:p>
            <a:pPr marL="0" marR="0" lvl="0" indent="0" algn="l" rtl="0">
              <a:lnSpc>
                <a:spcPct val="85000"/>
              </a:lnSpc>
              <a:spcBef>
                <a:spcPts val="0"/>
              </a:spcBef>
              <a:spcAft>
                <a:spcPts val="0"/>
              </a:spcAft>
              <a:buClr>
                <a:srgbClr val="3F3F3F"/>
              </a:buClr>
              <a:buSzPts val="2400"/>
              <a:buFont typeface="Meiryo"/>
              <a:buNone/>
            </a:pPr>
            <a:r>
              <a:rPr lang="ja-JP" sz="4800" dirty="0">
                <a:solidFill>
                  <a:schemeClr val="bg1"/>
                </a:solidFill>
                <a:latin typeface="Meiryo"/>
                <a:ea typeface="Meiryo"/>
                <a:cs typeface="Meiryo"/>
                <a:sym typeface="Meiryo"/>
              </a:rPr>
              <a:t>修繕箇所のデータから</a:t>
            </a:r>
            <a:r>
              <a:rPr lang="ja-JP" sz="4800" dirty="0" err="1">
                <a:solidFill>
                  <a:schemeClr val="bg1"/>
                </a:solidFill>
                <a:latin typeface="Meiryo"/>
                <a:ea typeface="Meiryo"/>
                <a:cs typeface="Meiryo"/>
                <a:sym typeface="Meiryo"/>
              </a:rPr>
              <a:t>、、</a:t>
            </a:r>
            <a:endParaRPr sz="4800" dirty="0">
              <a:solidFill>
                <a:schemeClr val="bg1"/>
              </a:solidFill>
              <a:latin typeface="Century Gothic"/>
              <a:ea typeface="Century Gothic"/>
              <a:cs typeface="Century Gothic"/>
              <a:sym typeface="Century Gothic"/>
            </a:endParaRPr>
          </a:p>
        </p:txBody>
      </p:sp>
      <p:sp>
        <p:nvSpPr>
          <p:cNvPr id="362" name="Google Shape;362;p12"/>
          <p:cNvSpPr/>
          <p:nvPr/>
        </p:nvSpPr>
        <p:spPr>
          <a:xfrm>
            <a:off x="693315" y="1910686"/>
            <a:ext cx="3010004" cy="806857"/>
          </a:xfrm>
          <a:prstGeom prst="roundRect">
            <a:avLst>
              <a:gd name="adj" fmla="val 16667"/>
            </a:avLst>
          </a:prstGeom>
          <a:solidFill>
            <a:schemeClr val="lt1"/>
          </a:solidFill>
          <a:ln w="158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a:solidFill>
                <a:schemeClr val="dk1"/>
              </a:solidFill>
              <a:latin typeface="Century Gothic"/>
              <a:ea typeface="Century Gothic"/>
              <a:cs typeface="Century Gothic"/>
              <a:sym typeface="Century Gothic"/>
            </a:endParaRPr>
          </a:p>
        </p:txBody>
      </p:sp>
      <p:sp>
        <p:nvSpPr>
          <p:cNvPr id="363" name="Google Shape;363;p12"/>
          <p:cNvSpPr/>
          <p:nvPr/>
        </p:nvSpPr>
        <p:spPr>
          <a:xfrm rot="-5400000">
            <a:off x="4218302" y="1932253"/>
            <a:ext cx="751562" cy="826718"/>
          </a:xfrm>
          <a:prstGeom prst="downArrow">
            <a:avLst>
              <a:gd name="adj1" fmla="val 50000"/>
              <a:gd name="adj2" fmla="val 50000"/>
            </a:avLst>
          </a:prstGeom>
          <a:solidFill>
            <a:schemeClr val="lt1"/>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a:solidFill>
                <a:schemeClr val="lt1"/>
              </a:solidFill>
              <a:latin typeface="Century Gothic"/>
              <a:ea typeface="Century Gothic"/>
              <a:cs typeface="Century Gothic"/>
              <a:sym typeface="Century Gothic"/>
            </a:endParaRPr>
          </a:p>
        </p:txBody>
      </p:sp>
      <p:sp>
        <p:nvSpPr>
          <p:cNvPr id="364" name="Google Shape;364;p12"/>
          <p:cNvSpPr txBox="1"/>
          <p:nvPr/>
        </p:nvSpPr>
        <p:spPr>
          <a:xfrm>
            <a:off x="693315" y="2109430"/>
            <a:ext cx="3121184" cy="70748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800"/>
              <a:buFont typeface="Calibri"/>
              <a:buNone/>
            </a:pPr>
            <a:r>
              <a:rPr lang="ja-JP" sz="2800">
                <a:solidFill>
                  <a:schemeClr val="dk1"/>
                </a:solidFill>
                <a:latin typeface="Century Gothic"/>
                <a:ea typeface="Century Gothic"/>
                <a:cs typeface="Century Gothic"/>
                <a:sym typeface="Century Gothic"/>
              </a:rPr>
              <a:t>修繕が多いエリア</a:t>
            </a:r>
            <a:endParaRPr sz="2800">
              <a:solidFill>
                <a:schemeClr val="dk1"/>
              </a:solidFill>
              <a:latin typeface="Century Gothic"/>
              <a:ea typeface="Century Gothic"/>
              <a:cs typeface="Century Gothic"/>
              <a:sym typeface="Century Gothic"/>
            </a:endParaRPr>
          </a:p>
        </p:txBody>
      </p:sp>
      <p:sp>
        <p:nvSpPr>
          <p:cNvPr id="365" name="Google Shape;365;p12"/>
          <p:cNvSpPr/>
          <p:nvPr/>
        </p:nvSpPr>
        <p:spPr>
          <a:xfrm>
            <a:off x="5373667" y="1910686"/>
            <a:ext cx="3365117" cy="806857"/>
          </a:xfrm>
          <a:prstGeom prst="roundRect">
            <a:avLst>
              <a:gd name="adj" fmla="val 16667"/>
            </a:avLst>
          </a:prstGeom>
          <a:solidFill>
            <a:schemeClr val="lt1"/>
          </a:solidFill>
          <a:ln w="158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a:solidFill>
                <a:schemeClr val="dk1"/>
              </a:solidFill>
              <a:latin typeface="Century Gothic"/>
              <a:ea typeface="Century Gothic"/>
              <a:cs typeface="Century Gothic"/>
              <a:sym typeface="Century Gothic"/>
            </a:endParaRPr>
          </a:p>
        </p:txBody>
      </p:sp>
      <p:sp>
        <p:nvSpPr>
          <p:cNvPr id="366" name="Google Shape;366;p12"/>
          <p:cNvSpPr txBox="1"/>
          <p:nvPr/>
        </p:nvSpPr>
        <p:spPr>
          <a:xfrm>
            <a:off x="5373667" y="2084002"/>
            <a:ext cx="37703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Century Gothic"/>
              <a:buNone/>
            </a:pPr>
            <a:r>
              <a:rPr lang="ja-JP" sz="2800">
                <a:solidFill>
                  <a:schemeClr val="dk1"/>
                </a:solidFill>
                <a:latin typeface="Century Gothic"/>
                <a:ea typeface="Century Gothic"/>
                <a:cs typeface="Century Gothic"/>
                <a:sym typeface="Century Gothic"/>
              </a:rPr>
              <a:t>近くに学校が分布！</a:t>
            </a:r>
            <a:endParaRPr sz="1800">
              <a:solidFill>
                <a:schemeClr val="dk1"/>
              </a:solidFill>
              <a:latin typeface="Century Gothic"/>
              <a:ea typeface="Century Gothic"/>
              <a:cs typeface="Century Gothic"/>
              <a:sym typeface="Century Gothic"/>
            </a:endParaRPr>
          </a:p>
        </p:txBody>
      </p:sp>
      <p:sp>
        <p:nvSpPr>
          <p:cNvPr id="367" name="Google Shape;367;p12"/>
          <p:cNvSpPr/>
          <p:nvPr/>
        </p:nvSpPr>
        <p:spPr>
          <a:xfrm>
            <a:off x="1179309" y="4697001"/>
            <a:ext cx="6706065" cy="1193452"/>
          </a:xfrm>
          <a:prstGeom prst="roundRect">
            <a:avLst>
              <a:gd name="adj" fmla="val 16667"/>
            </a:avLst>
          </a:prstGeom>
          <a:solidFill>
            <a:srgbClr val="CD4560"/>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a:solidFill>
                <a:schemeClr val="lt1"/>
              </a:solidFill>
              <a:latin typeface="Century Gothic"/>
              <a:ea typeface="Century Gothic"/>
              <a:cs typeface="Century Gothic"/>
              <a:sym typeface="Century Gothic"/>
            </a:endParaRPr>
          </a:p>
        </p:txBody>
      </p:sp>
      <p:sp>
        <p:nvSpPr>
          <p:cNvPr id="368" name="Google Shape;368;p12"/>
          <p:cNvSpPr/>
          <p:nvPr/>
        </p:nvSpPr>
        <p:spPr>
          <a:xfrm>
            <a:off x="4177476" y="3370375"/>
            <a:ext cx="826718" cy="919439"/>
          </a:xfrm>
          <a:prstGeom prst="downArrow">
            <a:avLst>
              <a:gd name="adj1" fmla="val 50000"/>
              <a:gd name="adj2" fmla="val 50000"/>
            </a:avLst>
          </a:prstGeom>
          <a:solidFill>
            <a:srgbClr val="066E9F"/>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a:solidFill>
                <a:schemeClr val="lt1"/>
              </a:solidFill>
              <a:latin typeface="Century Gothic"/>
              <a:ea typeface="Century Gothic"/>
              <a:cs typeface="Century Gothic"/>
              <a:sym typeface="Century Gothic"/>
            </a:endParaRPr>
          </a:p>
        </p:txBody>
      </p:sp>
      <p:sp>
        <p:nvSpPr>
          <p:cNvPr id="369" name="Google Shape;369;p12"/>
          <p:cNvSpPr/>
          <p:nvPr/>
        </p:nvSpPr>
        <p:spPr>
          <a:xfrm>
            <a:off x="2083463" y="4865171"/>
            <a:ext cx="4897758" cy="890999"/>
          </a:xfrm>
          <a:prstGeom prst="roundRect">
            <a:avLst>
              <a:gd name="adj" fmla="val 16667"/>
            </a:avLst>
          </a:prstGeom>
          <a:solidFill>
            <a:schemeClr val="lt1"/>
          </a:solidFill>
          <a:ln w="158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a:solidFill>
                <a:schemeClr val="dk1"/>
              </a:solidFill>
              <a:latin typeface="Century Gothic"/>
              <a:ea typeface="Century Gothic"/>
              <a:cs typeface="Century Gothic"/>
              <a:sym typeface="Century Gothic"/>
            </a:endParaRPr>
          </a:p>
        </p:txBody>
      </p:sp>
      <p:sp>
        <p:nvSpPr>
          <p:cNvPr id="370" name="Google Shape;370;p12"/>
          <p:cNvSpPr txBox="1"/>
          <p:nvPr/>
        </p:nvSpPr>
        <p:spPr>
          <a:xfrm>
            <a:off x="2083463" y="5067282"/>
            <a:ext cx="48977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Century Gothic"/>
              <a:buNone/>
            </a:pPr>
            <a:r>
              <a:rPr lang="ja-JP" sz="2800" dirty="0">
                <a:solidFill>
                  <a:schemeClr val="dk1"/>
                </a:solidFill>
                <a:latin typeface="Century Gothic"/>
                <a:ea typeface="Century Gothic"/>
                <a:cs typeface="Century Gothic"/>
                <a:sym typeface="Century Gothic"/>
              </a:rPr>
              <a:t>　学生の目を有効に活用！</a:t>
            </a:r>
            <a:endParaRPr sz="1800" dirty="0">
              <a:solidFill>
                <a:schemeClr val="dk1"/>
              </a:solidFill>
              <a:latin typeface="Century Gothic"/>
              <a:ea typeface="Century Gothic"/>
              <a:cs typeface="Century Gothic"/>
              <a:sym typeface="Century Gothic"/>
            </a:endParaRPr>
          </a:p>
        </p:txBody>
      </p:sp>
      <p:pic>
        <p:nvPicPr>
          <p:cNvPr id="371" name="Google Shape;371;p12" descr="[無料イラスト] &lt;strong&gt;学校&lt;/strong&gt;の校舎と校門 - パブリックドメインQ：著作 ..."/>
          <p:cNvPicPr preferRelativeResize="0"/>
          <p:nvPr/>
        </p:nvPicPr>
        <p:blipFill rotWithShape="1">
          <a:blip r:embed="rId3">
            <a:alphaModFix/>
          </a:blip>
          <a:srcRect/>
          <a:stretch/>
        </p:blipFill>
        <p:spPr>
          <a:xfrm>
            <a:off x="6981221" y="3003315"/>
            <a:ext cx="1987415" cy="1234405"/>
          </a:xfrm>
          <a:prstGeom prst="rect">
            <a:avLst/>
          </a:prstGeom>
          <a:noFill/>
          <a:ln>
            <a:noFill/>
          </a:ln>
        </p:spPr>
      </p:pic>
      <p:pic>
        <p:nvPicPr>
          <p:cNvPr id="372" name="Google Shape;372;p12" descr="File:Japan road sign 213.svg - Wikimedia Commons"/>
          <p:cNvPicPr preferRelativeResize="0"/>
          <p:nvPr/>
        </p:nvPicPr>
        <p:blipFill rotWithShape="1">
          <a:blip r:embed="rId4">
            <a:alphaModFix/>
          </a:blip>
          <a:srcRect/>
          <a:stretch/>
        </p:blipFill>
        <p:spPr>
          <a:xfrm>
            <a:off x="965939" y="2997060"/>
            <a:ext cx="1621242" cy="1621242"/>
          </a:xfrm>
          <a:prstGeom prst="rect">
            <a:avLst/>
          </a:prstGeom>
          <a:noFill/>
          <a:ln>
            <a:noFill/>
          </a:ln>
        </p:spPr>
      </p:pic>
      <p:sp>
        <p:nvSpPr>
          <p:cNvPr id="373" name="Google Shape;373;p12"/>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pPr>
              <a:buClr>
                <a:srgbClr val="FFFFFF"/>
              </a:buClr>
              <a:buSzPts val="900"/>
            </a:pPr>
            <a:r>
              <a:rPr lang="en-US" altLang="ja-JP" dirty="0" smtClean="0"/>
              <a:t>2019/6/21</a:t>
            </a:r>
            <a:endParaRPr lang="ja-JP" altLang="en-US" dirty="0"/>
          </a:p>
        </p:txBody>
      </p:sp>
      <p:sp>
        <p:nvSpPr>
          <p:cNvPr id="374" name="Google Shape;374;p12"/>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FFFFFF"/>
              </a:buClr>
              <a:buSzPts val="1000"/>
              <a:buFont typeface="Century Gothic"/>
              <a:buNone/>
            </a:pPr>
            <a:fld id="{00000000-1234-1234-1234-123412341234}" type="slidenum">
              <a:rPr lang="en-US" altLang="ja-JP"/>
              <a:t>15</a:t>
            </a:fld>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2"/>
          <p:cNvSpPr txBox="1"/>
          <p:nvPr/>
        </p:nvSpPr>
        <p:spPr>
          <a:xfrm>
            <a:off x="471666" y="140083"/>
            <a:ext cx="642394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000"/>
              <a:buFont typeface="Meiryo"/>
              <a:buNone/>
            </a:pPr>
            <a:r>
              <a:rPr lang="ja-JP"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rPr>
              <a:t>本実習の流れ</a:t>
            </a:r>
            <a:endParaRPr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endParaRPr>
          </a:p>
        </p:txBody>
      </p:sp>
      <p:sp>
        <p:nvSpPr>
          <p:cNvPr id="129" name="Google Shape;129;p2"/>
          <p:cNvSpPr/>
          <p:nvPr/>
        </p:nvSpPr>
        <p:spPr>
          <a:xfrm rot="-5400000">
            <a:off x="3761941" y="-990180"/>
            <a:ext cx="1620115" cy="9144000"/>
          </a:xfrm>
          <a:prstGeom prst="downArrow">
            <a:avLst>
              <a:gd name="adj1" fmla="val 50000"/>
              <a:gd name="adj2" fmla="val 50000"/>
            </a:avLst>
          </a:prstGeom>
          <a:solidFill>
            <a:srgbClr val="066E9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alibri"/>
              <a:ea typeface="Calibri"/>
              <a:cs typeface="Calibri"/>
              <a:sym typeface="Calibri"/>
            </a:endParaRPr>
          </a:p>
        </p:txBody>
      </p:sp>
      <p:sp>
        <p:nvSpPr>
          <p:cNvPr id="130" name="Google Shape;130;p2"/>
          <p:cNvSpPr txBox="1"/>
          <p:nvPr/>
        </p:nvSpPr>
        <p:spPr>
          <a:xfrm>
            <a:off x="1752970" y="2210620"/>
            <a:ext cx="784381"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現状把握</a:t>
            </a:r>
            <a:endParaRPr sz="3600" b="0" i="0" u="none" strike="noStrike" cap="none" dirty="0">
              <a:solidFill>
                <a:schemeClr val="bg1">
                  <a:lumMod val="75000"/>
                </a:schemeClr>
              </a:solidFill>
              <a:latin typeface="Arial"/>
              <a:ea typeface="Arial"/>
              <a:cs typeface="Arial"/>
              <a:sym typeface="Arial"/>
            </a:endParaRPr>
          </a:p>
        </p:txBody>
      </p:sp>
      <p:sp>
        <p:nvSpPr>
          <p:cNvPr id="131" name="Google Shape;131;p2"/>
          <p:cNvSpPr txBox="1"/>
          <p:nvPr/>
        </p:nvSpPr>
        <p:spPr>
          <a:xfrm>
            <a:off x="368395" y="2212888"/>
            <a:ext cx="810625" cy="3631733"/>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3200" b="0" i="0" u="none" strike="noStrike" cap="none" dirty="0">
                <a:solidFill>
                  <a:schemeClr val="bg1">
                    <a:lumMod val="75000"/>
                  </a:schemeClr>
                </a:solidFill>
                <a:latin typeface="Arial"/>
                <a:ea typeface="Arial"/>
                <a:cs typeface="Arial"/>
                <a:sym typeface="Arial"/>
              </a:rPr>
              <a:t>背景と研究目的</a:t>
            </a:r>
            <a:endParaRPr sz="3200" b="0" i="0" u="none" strike="noStrike" cap="none" dirty="0">
              <a:solidFill>
                <a:schemeClr val="bg1">
                  <a:lumMod val="75000"/>
                </a:schemeClr>
              </a:solidFill>
              <a:latin typeface="Arial"/>
              <a:ea typeface="Arial"/>
              <a:cs typeface="Arial"/>
              <a:sym typeface="Arial"/>
            </a:endParaRPr>
          </a:p>
        </p:txBody>
      </p:sp>
      <p:sp>
        <p:nvSpPr>
          <p:cNvPr id="132" name="Google Shape;132;p2"/>
          <p:cNvSpPr txBox="1"/>
          <p:nvPr/>
        </p:nvSpPr>
        <p:spPr>
          <a:xfrm>
            <a:off x="5020848" y="2212888"/>
            <a:ext cx="684832" cy="314180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実証実験</a:t>
            </a:r>
            <a:endParaRPr sz="3600" b="0" i="0" u="none" strike="noStrike" cap="none" dirty="0">
              <a:solidFill>
                <a:schemeClr val="bg1">
                  <a:lumMod val="75000"/>
                </a:schemeClr>
              </a:solidFill>
              <a:latin typeface="Arial"/>
              <a:ea typeface="Arial"/>
              <a:cs typeface="Arial"/>
              <a:sym typeface="Arial"/>
            </a:endParaRPr>
          </a:p>
        </p:txBody>
      </p:sp>
      <p:sp>
        <p:nvSpPr>
          <p:cNvPr id="133" name="Google Shape;133;p2"/>
          <p:cNvSpPr txBox="1"/>
          <p:nvPr/>
        </p:nvSpPr>
        <p:spPr>
          <a:xfrm>
            <a:off x="7238540" y="2210620"/>
            <a:ext cx="689471" cy="312097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今後の展望</a:t>
            </a:r>
            <a:endParaRPr sz="3600" b="0" i="0" u="none" strike="noStrike" cap="none" dirty="0">
              <a:solidFill>
                <a:schemeClr val="bg1">
                  <a:lumMod val="75000"/>
                </a:schemeClr>
              </a:solidFill>
              <a:latin typeface="Arial"/>
              <a:ea typeface="Arial"/>
              <a:cs typeface="Arial"/>
              <a:sym typeface="Arial"/>
            </a:endParaRPr>
          </a:p>
        </p:txBody>
      </p:sp>
      <p:sp>
        <p:nvSpPr>
          <p:cNvPr id="134" name="Google Shape;134;p2"/>
          <p:cNvSpPr/>
          <p:nvPr/>
        </p:nvSpPr>
        <p:spPr>
          <a:xfrm>
            <a:off x="1654002" y="1100390"/>
            <a:ext cx="2519009" cy="735666"/>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chemeClr val="dk1"/>
                </a:solidFill>
                <a:latin typeface="Century Gothic"/>
                <a:ea typeface="Century Gothic"/>
                <a:cs typeface="Century Gothic"/>
                <a:sym typeface="Century Gothic"/>
              </a:rPr>
              <a:t>中間発表まで</a:t>
            </a:r>
            <a:endParaRPr sz="2800" b="1" i="0" u="none" strike="noStrike" cap="none" dirty="0">
              <a:solidFill>
                <a:schemeClr val="dk1"/>
              </a:solidFill>
              <a:latin typeface="Century Gothic"/>
              <a:ea typeface="Century Gothic"/>
              <a:cs typeface="Century Gothic"/>
              <a:sym typeface="Century Gothic"/>
            </a:endParaRPr>
          </a:p>
        </p:txBody>
      </p:sp>
      <p:sp>
        <p:nvSpPr>
          <p:cNvPr id="135" name="Google Shape;135;p2"/>
          <p:cNvSpPr txBox="1"/>
          <p:nvPr/>
        </p:nvSpPr>
        <p:spPr>
          <a:xfrm>
            <a:off x="3363352" y="2210620"/>
            <a:ext cx="771659"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altLang="en-US" sz="3600" b="0" i="0" u="none" strike="noStrike" cap="none" dirty="0">
                <a:solidFill>
                  <a:schemeClr val="tx1"/>
                </a:solidFill>
                <a:latin typeface="Arial"/>
                <a:ea typeface="Arial"/>
                <a:cs typeface="Arial"/>
                <a:sym typeface="Arial"/>
              </a:rPr>
              <a:t>予備調査</a:t>
            </a:r>
            <a:endParaRPr sz="3600" b="0" i="0" u="none" strike="noStrike" cap="none" dirty="0">
              <a:solidFill>
                <a:schemeClr val="tx1"/>
              </a:solidFill>
              <a:latin typeface="Arial"/>
              <a:ea typeface="Arial"/>
              <a:cs typeface="Arial"/>
              <a:sym typeface="Arial"/>
            </a:endParaRPr>
          </a:p>
        </p:txBody>
      </p:sp>
      <p:sp>
        <p:nvSpPr>
          <p:cNvPr id="136" name="Google Shape;136;p2"/>
          <p:cNvSpPr/>
          <p:nvPr/>
        </p:nvSpPr>
        <p:spPr>
          <a:xfrm>
            <a:off x="1411932" y="4864055"/>
            <a:ext cx="1466458" cy="707005"/>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0" i="0" u="none" strike="noStrike" cap="none" dirty="0">
                <a:solidFill>
                  <a:schemeClr val="bg1">
                    <a:lumMod val="75000"/>
                  </a:schemeClr>
                </a:solidFill>
                <a:latin typeface="Century Gothic"/>
                <a:ea typeface="Century Gothic"/>
                <a:cs typeface="Century Gothic"/>
                <a:sym typeface="Century Gothic"/>
              </a:rPr>
              <a:t>市役所へのヒアリング</a:t>
            </a:r>
            <a:endParaRPr dirty="0">
              <a:solidFill>
                <a:schemeClr val="bg1">
                  <a:lumMod val="75000"/>
                </a:schemeClr>
              </a:solidFill>
            </a:endParaRPr>
          </a:p>
        </p:txBody>
      </p:sp>
      <p:sp>
        <p:nvSpPr>
          <p:cNvPr id="137" name="Google Shape;137;p2"/>
          <p:cNvSpPr/>
          <p:nvPr/>
        </p:nvSpPr>
        <p:spPr>
          <a:xfrm>
            <a:off x="3048292" y="4835098"/>
            <a:ext cx="1401775" cy="764917"/>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0" i="0" u="none" strike="noStrike" cap="none" dirty="0">
                <a:solidFill>
                  <a:schemeClr val="bg1">
                    <a:lumMod val="75000"/>
                  </a:schemeClr>
                </a:solidFill>
                <a:latin typeface="Century Gothic"/>
                <a:ea typeface="Century Gothic"/>
                <a:cs typeface="Century Gothic"/>
                <a:sym typeface="Century Gothic"/>
              </a:rPr>
              <a:t>市役所提供データ分析</a:t>
            </a:r>
            <a:endParaRPr sz="1800" b="0" i="0" u="none" strike="noStrike" cap="none" dirty="0">
              <a:solidFill>
                <a:schemeClr val="bg1">
                  <a:lumMod val="75000"/>
                </a:schemeClr>
              </a:solidFill>
              <a:latin typeface="Century Gothic"/>
              <a:ea typeface="Century Gothic"/>
              <a:cs typeface="Century Gothic"/>
              <a:sym typeface="Century Gothic"/>
            </a:endParaRPr>
          </a:p>
        </p:txBody>
      </p:sp>
      <p:sp>
        <p:nvSpPr>
          <p:cNvPr id="138" name="Google Shape;138;p2"/>
          <p:cNvSpPr/>
          <p:nvPr/>
        </p:nvSpPr>
        <p:spPr>
          <a:xfrm>
            <a:off x="3048291" y="5600015"/>
            <a:ext cx="1401775" cy="734048"/>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0" i="0" u="none" strike="noStrike" cap="none" dirty="0">
                <a:solidFill>
                  <a:schemeClr val="tx1"/>
                </a:solidFill>
                <a:latin typeface="Century Gothic"/>
                <a:ea typeface="Century Gothic"/>
                <a:cs typeface="Century Gothic"/>
                <a:sym typeface="Century Gothic"/>
              </a:rPr>
              <a:t>アンケート調査</a:t>
            </a:r>
            <a:endParaRPr dirty="0">
              <a:solidFill>
                <a:schemeClr val="tx1"/>
              </a:solidFill>
            </a:endParaRPr>
          </a:p>
        </p:txBody>
      </p:sp>
      <p:cxnSp>
        <p:nvCxnSpPr>
          <p:cNvPr id="139" name="Google Shape;139;p2"/>
          <p:cNvCxnSpPr/>
          <p:nvPr/>
        </p:nvCxnSpPr>
        <p:spPr>
          <a:xfrm>
            <a:off x="4609497" y="47965"/>
            <a:ext cx="73361" cy="6307410"/>
          </a:xfrm>
          <a:prstGeom prst="straightConnector1">
            <a:avLst/>
          </a:prstGeom>
          <a:noFill/>
          <a:ln w="76200" cap="flat" cmpd="sng">
            <a:solidFill>
              <a:srgbClr val="066E9F"/>
            </a:solidFill>
            <a:prstDash val="solid"/>
            <a:round/>
            <a:headEnd type="none" w="sm" len="sm"/>
            <a:tailEnd type="none" w="sm" len="sm"/>
          </a:ln>
        </p:spPr>
      </p:cxnSp>
      <p:sp>
        <p:nvSpPr>
          <p:cNvPr id="140" name="Google Shape;140;p2"/>
          <p:cNvSpPr txBox="1"/>
          <p:nvPr/>
        </p:nvSpPr>
        <p:spPr>
          <a:xfrm>
            <a:off x="6129694" y="2210620"/>
            <a:ext cx="684832" cy="3141798"/>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効果試算</a:t>
            </a:r>
            <a:endParaRPr sz="3600" b="0" i="0" u="none" strike="noStrike" cap="none" dirty="0">
              <a:solidFill>
                <a:schemeClr val="bg1">
                  <a:lumMod val="75000"/>
                </a:schemeClr>
              </a:solidFill>
              <a:latin typeface="Arial"/>
              <a:ea typeface="Arial"/>
              <a:cs typeface="Arial"/>
              <a:sym typeface="Arial"/>
            </a:endParaRPr>
          </a:p>
        </p:txBody>
      </p:sp>
      <p:sp>
        <p:nvSpPr>
          <p:cNvPr id="141" name="Google Shape;141;p2"/>
          <p:cNvSpPr/>
          <p:nvPr/>
        </p:nvSpPr>
        <p:spPr>
          <a:xfrm>
            <a:off x="5111555" y="1096715"/>
            <a:ext cx="1880563" cy="739341"/>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rgbClr val="CD4560"/>
                </a:solidFill>
                <a:latin typeface="Century Gothic"/>
                <a:ea typeface="Century Gothic"/>
                <a:cs typeface="Century Gothic"/>
                <a:sym typeface="Century Gothic"/>
              </a:rPr>
              <a:t>最終発表</a:t>
            </a:r>
            <a:endParaRPr sz="2800" b="1" i="0" u="none" strike="noStrike" cap="none" dirty="0">
              <a:solidFill>
                <a:srgbClr val="CD4560"/>
              </a:solidFill>
              <a:latin typeface="Century Gothic"/>
              <a:ea typeface="Century Gothic"/>
              <a:cs typeface="Century Gothic"/>
              <a:sym typeface="Century Gothic"/>
            </a:endParaRPr>
          </a:p>
        </p:txBody>
      </p:sp>
      <p:sp>
        <p:nvSpPr>
          <p:cNvPr id="142" name="Google Shape;142;p2"/>
          <p:cNvSpPr/>
          <p:nvPr/>
        </p:nvSpPr>
        <p:spPr>
          <a:xfrm>
            <a:off x="3297456" y="1681574"/>
            <a:ext cx="903449" cy="818526"/>
          </a:xfrm>
          <a:prstGeom prst="star5">
            <a:avLst>
              <a:gd name="adj" fmla="val 19098"/>
              <a:gd name="hf" fmla="val 105146"/>
              <a:gd name="vf" fmla="val 110557"/>
            </a:avLst>
          </a:prstGeom>
          <a:solidFill>
            <a:srgbClr val="FFFF0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19" name="Google Shape;202;p6"/>
          <p:cNvSpPr txBox="1">
            <a:spLocks/>
          </p:cNvSpPr>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9pPr>
          </a:lstStyle>
          <a:p>
            <a:r>
              <a:rPr lang="en-US" dirty="0" smtClean="0"/>
              <a:t>17</a:t>
            </a:r>
            <a:endParaRPr lang="en-US" dirty="0"/>
          </a:p>
        </p:txBody>
      </p:sp>
    </p:spTree>
    <p:extLst>
      <p:ext uri="{BB962C8B-B14F-4D97-AF65-F5344CB8AC3E}">
        <p14:creationId xmlns:p14="http://schemas.microsoft.com/office/powerpoint/2010/main" val="4213779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4"/>
          <p:cNvSpPr txBox="1"/>
          <p:nvPr/>
        </p:nvSpPr>
        <p:spPr>
          <a:xfrm>
            <a:off x="0" y="2562046"/>
            <a:ext cx="9428672" cy="1656272"/>
          </a:xfrm>
          <a:prstGeom prst="rect">
            <a:avLst/>
          </a:prstGeom>
          <a:noFill/>
          <a:ln>
            <a:noFill/>
          </a:ln>
        </p:spPr>
        <p:txBody>
          <a:bodyPr spcFirstLastPara="1" wrap="square" lIns="91425" tIns="45700" rIns="91425" bIns="45700" anchor="t" anchorCtr="0">
            <a:normAutofit/>
          </a:bodyPr>
          <a:lstStyle/>
          <a:p>
            <a:pPr marL="0" marR="0" lvl="0" indent="0" algn="l" rtl="0">
              <a:lnSpc>
                <a:spcPct val="85000"/>
              </a:lnSpc>
              <a:spcBef>
                <a:spcPts val="0"/>
              </a:spcBef>
              <a:spcAft>
                <a:spcPts val="0"/>
              </a:spcAft>
              <a:buClr>
                <a:schemeClr val="dk1"/>
              </a:buClr>
              <a:buSzPts val="6000"/>
              <a:buFont typeface="Meiryo"/>
              <a:buNone/>
            </a:pPr>
            <a:r>
              <a:rPr lang="ja-JP" altLang="en-US" sz="6000" b="1" dirty="0">
                <a:solidFill>
                  <a:schemeClr val="dk1"/>
                </a:solidFill>
                <a:latin typeface="Meiryo"/>
                <a:ea typeface="Meiryo"/>
                <a:cs typeface="Meiryo"/>
                <a:sym typeface="Meiryo"/>
              </a:rPr>
              <a:t>予備調査</a:t>
            </a:r>
            <a:r>
              <a:rPr lang="ja-JP" sz="6000" b="1" dirty="0">
                <a:solidFill>
                  <a:schemeClr val="dk1"/>
                </a:solidFill>
                <a:latin typeface="Meiryo"/>
                <a:ea typeface="Meiryo"/>
                <a:cs typeface="Meiryo"/>
                <a:sym typeface="Meiryo"/>
              </a:rPr>
              <a:t/>
            </a:r>
            <a:br>
              <a:rPr lang="ja-JP" sz="6000" b="1" dirty="0">
                <a:solidFill>
                  <a:schemeClr val="dk1"/>
                </a:solidFill>
                <a:latin typeface="Meiryo"/>
                <a:ea typeface="Meiryo"/>
                <a:cs typeface="Meiryo"/>
                <a:sym typeface="Meiryo"/>
              </a:rPr>
            </a:br>
            <a:r>
              <a:rPr lang="ja-JP" sz="6000" b="1" u="sng" dirty="0">
                <a:solidFill>
                  <a:schemeClr val="dk1"/>
                </a:solidFill>
                <a:latin typeface="Meiryo"/>
                <a:ea typeface="Meiryo"/>
                <a:cs typeface="Meiryo"/>
                <a:sym typeface="Meiryo"/>
              </a:rPr>
              <a:t>-学生へのアンケート調査-</a:t>
            </a:r>
            <a:endParaRPr sz="6000" b="1" u="sng" dirty="0">
              <a:solidFill>
                <a:schemeClr val="dk1"/>
              </a:solidFill>
              <a:latin typeface="Meiryo"/>
              <a:ea typeface="Meiryo"/>
              <a:cs typeface="Meiryo"/>
              <a:sym typeface="Meiryo"/>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17</a:t>
            </a:fld>
            <a:endParaRPr lang="ja-JP" altLang="en-US"/>
          </a:p>
        </p:txBody>
      </p:sp>
    </p:spTree>
    <p:extLst>
      <p:ext uri="{BB962C8B-B14F-4D97-AF65-F5344CB8AC3E}">
        <p14:creationId xmlns:p14="http://schemas.microsoft.com/office/powerpoint/2010/main" val="1078454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5"/>
          <p:cNvSpPr/>
          <p:nvPr/>
        </p:nvSpPr>
        <p:spPr>
          <a:xfrm>
            <a:off x="341477" y="3685147"/>
            <a:ext cx="8591508" cy="2593729"/>
          </a:xfrm>
          <a:prstGeom prst="rect">
            <a:avLst/>
          </a:prstGeom>
          <a:noFill/>
          <a:ln w="28575" cap="flat" cmpd="sng">
            <a:solidFill>
              <a:srgbClr val="CD456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ja-JP" sz="2000" dirty="0">
                <a:solidFill>
                  <a:schemeClr val="dk1"/>
                </a:solidFill>
                <a:latin typeface="Arial"/>
                <a:ea typeface="Arial"/>
                <a:cs typeface="Arial"/>
                <a:sym typeface="Arial"/>
              </a:rPr>
              <a:t>　　　　　　　</a:t>
            </a:r>
            <a:r>
              <a:rPr lang="ja-JP" sz="2400" dirty="0">
                <a:solidFill>
                  <a:schemeClr val="dk1"/>
                </a:solidFill>
                <a:latin typeface="Arial"/>
                <a:ea typeface="Arial"/>
                <a:cs typeface="Arial"/>
                <a:sym typeface="Arial"/>
              </a:rPr>
              <a:t>・居住エリア、行動エリア、利用交通手段</a:t>
            </a:r>
            <a:endParaRPr sz="2400" dirty="0">
              <a:solidFill>
                <a:schemeClr val="dk1"/>
              </a:solidFill>
              <a:latin typeface="Arial"/>
              <a:ea typeface="Arial"/>
              <a:cs typeface="Arial"/>
              <a:sym typeface="Arial"/>
            </a:endParaRPr>
          </a:p>
          <a:p>
            <a:pPr marL="0" marR="0" lvl="0" indent="0" algn="l" rtl="0">
              <a:spcBef>
                <a:spcPts val="0"/>
              </a:spcBef>
              <a:spcAft>
                <a:spcPts val="0"/>
              </a:spcAft>
              <a:buNone/>
            </a:pPr>
            <a:r>
              <a:rPr lang="ja-JP" sz="2400" dirty="0">
                <a:solidFill>
                  <a:schemeClr val="dk1"/>
                </a:solidFill>
                <a:latin typeface="Arial"/>
                <a:ea typeface="Arial"/>
                <a:cs typeface="Arial"/>
                <a:sym typeface="Arial"/>
              </a:rPr>
              <a:t>　　　　　</a:t>
            </a:r>
            <a:r>
              <a:rPr lang="ja-JP" altLang="en-US" sz="2400" dirty="0">
                <a:solidFill>
                  <a:schemeClr val="dk1"/>
                </a:solidFill>
                <a:latin typeface="Arial"/>
                <a:ea typeface="Arial"/>
                <a:cs typeface="Arial"/>
                <a:sym typeface="Arial"/>
              </a:rPr>
              <a:t>　</a:t>
            </a:r>
            <a:r>
              <a:rPr lang="ja-JP" sz="2400" dirty="0">
                <a:solidFill>
                  <a:schemeClr val="dk1"/>
                </a:solidFill>
                <a:latin typeface="Arial"/>
                <a:ea typeface="Arial"/>
                <a:cs typeface="Arial"/>
                <a:sym typeface="Arial"/>
              </a:rPr>
              <a:t>・道路破損発見経験の有無、頻度、発見エリア</a:t>
            </a:r>
            <a:endParaRPr sz="1600" dirty="0"/>
          </a:p>
          <a:p>
            <a:pPr marL="0" marR="0" lvl="0" indent="0" algn="l" rtl="0">
              <a:spcBef>
                <a:spcPts val="0"/>
              </a:spcBef>
              <a:spcAft>
                <a:spcPts val="0"/>
              </a:spcAft>
              <a:buNone/>
            </a:pPr>
            <a:r>
              <a:rPr lang="ja-JP" sz="2400" dirty="0">
                <a:solidFill>
                  <a:schemeClr val="dk1"/>
                </a:solidFill>
                <a:latin typeface="Arial"/>
                <a:ea typeface="Arial"/>
                <a:cs typeface="Arial"/>
                <a:sym typeface="Arial"/>
              </a:rPr>
              <a:t>　　　　　　・</a:t>
            </a:r>
            <a:r>
              <a:rPr lang="ja-JP" altLang="en-US" sz="2400" dirty="0">
                <a:solidFill>
                  <a:schemeClr val="dk1"/>
                </a:solidFill>
              </a:rPr>
              <a:t>市への</a:t>
            </a:r>
            <a:r>
              <a:rPr lang="ja-JP" sz="2400" dirty="0">
                <a:solidFill>
                  <a:schemeClr val="dk1"/>
                </a:solidFill>
                <a:latin typeface="Arial"/>
                <a:ea typeface="Arial"/>
                <a:cs typeface="Arial"/>
                <a:sym typeface="Arial"/>
              </a:rPr>
              <a:t>報告経験の有無、理由、報告手段 </a:t>
            </a:r>
            <a:endParaRPr sz="2400" dirty="0">
              <a:solidFill>
                <a:schemeClr val="dk1"/>
              </a:solidFill>
              <a:latin typeface="Arial"/>
              <a:ea typeface="Arial"/>
              <a:cs typeface="Arial"/>
              <a:sym typeface="Arial"/>
            </a:endParaRPr>
          </a:p>
          <a:p>
            <a:pPr marL="0" marR="0" lvl="0" indent="0" algn="l" rtl="0">
              <a:spcBef>
                <a:spcPts val="0"/>
              </a:spcBef>
              <a:spcAft>
                <a:spcPts val="0"/>
              </a:spcAft>
              <a:buNone/>
            </a:pPr>
            <a:r>
              <a:rPr lang="ja-JP" sz="2400" dirty="0">
                <a:solidFill>
                  <a:schemeClr val="dk1"/>
                </a:solidFill>
                <a:latin typeface="Arial"/>
                <a:ea typeface="Arial"/>
                <a:cs typeface="Arial"/>
                <a:sym typeface="Arial"/>
              </a:rPr>
              <a:t>　　　　　　</a:t>
            </a:r>
            <a:endParaRPr lang="en-US" altLang="ja-JP" sz="2400" dirty="0">
              <a:solidFill>
                <a:schemeClr val="dk1"/>
              </a:solidFill>
              <a:latin typeface="Arial"/>
              <a:ea typeface="Arial"/>
              <a:cs typeface="Arial"/>
              <a:sym typeface="Arial"/>
            </a:endParaRPr>
          </a:p>
          <a:p>
            <a:pPr marL="0" marR="0" lvl="0" indent="0" algn="l" rtl="0">
              <a:spcBef>
                <a:spcPts val="0"/>
              </a:spcBef>
              <a:spcAft>
                <a:spcPts val="0"/>
              </a:spcAft>
              <a:buNone/>
            </a:pPr>
            <a:r>
              <a:rPr lang="ja-JP" sz="2400" dirty="0">
                <a:solidFill>
                  <a:schemeClr val="dk1"/>
                </a:solidFill>
                <a:latin typeface="Arial"/>
                <a:ea typeface="Arial"/>
                <a:cs typeface="Arial"/>
                <a:sym typeface="Arial"/>
              </a:rPr>
              <a:t>　　　　　　・SNS</a:t>
            </a:r>
            <a:r>
              <a:rPr lang="ja-JP" altLang="en-US" sz="2400" dirty="0">
                <a:solidFill>
                  <a:schemeClr val="dk1"/>
                </a:solidFill>
                <a:latin typeface="Arial"/>
                <a:ea typeface="Arial"/>
                <a:cs typeface="Arial"/>
                <a:sym typeface="Arial"/>
              </a:rPr>
              <a:t>での報告が可能となった場合の評価</a:t>
            </a:r>
            <a:r>
              <a:rPr lang="ja-JP" sz="2400" dirty="0">
                <a:solidFill>
                  <a:schemeClr val="dk1"/>
                </a:solidFill>
                <a:latin typeface="Arial"/>
                <a:ea typeface="Arial"/>
                <a:cs typeface="Arial"/>
                <a:sym typeface="Arial"/>
              </a:rPr>
              <a:t>　</a:t>
            </a:r>
            <a:endParaRPr sz="2400" dirty="0">
              <a:solidFill>
                <a:schemeClr val="dk1"/>
              </a:solidFill>
              <a:latin typeface="Arial"/>
              <a:ea typeface="Arial"/>
              <a:cs typeface="Arial"/>
              <a:sym typeface="Arial"/>
            </a:endParaRPr>
          </a:p>
          <a:p>
            <a:pPr marL="0" marR="0" lvl="0" indent="0" algn="l" rtl="0">
              <a:spcBef>
                <a:spcPts val="0"/>
              </a:spcBef>
              <a:spcAft>
                <a:spcPts val="0"/>
              </a:spcAft>
              <a:buNone/>
            </a:pPr>
            <a:r>
              <a:rPr lang="ja-JP" sz="2400" dirty="0">
                <a:solidFill>
                  <a:schemeClr val="dk1"/>
                </a:solidFill>
                <a:latin typeface="Arial"/>
                <a:ea typeface="Arial"/>
                <a:cs typeface="Arial"/>
                <a:sym typeface="Arial"/>
              </a:rPr>
              <a:t>　　　　　　・最も利用頻度が高いSNS</a:t>
            </a:r>
            <a:endParaRPr sz="2400" dirty="0">
              <a:solidFill>
                <a:schemeClr val="dk1"/>
              </a:solidFill>
              <a:latin typeface="Arial"/>
              <a:ea typeface="Arial"/>
              <a:cs typeface="Arial"/>
              <a:sym typeface="Arial"/>
            </a:endParaRPr>
          </a:p>
          <a:p>
            <a:pPr marL="0" marR="0" lvl="0" indent="0" algn="l" rtl="0">
              <a:spcBef>
                <a:spcPts val="0"/>
              </a:spcBef>
              <a:spcAft>
                <a:spcPts val="0"/>
              </a:spcAft>
              <a:buNone/>
            </a:pPr>
            <a:r>
              <a:rPr lang="ja-JP" sz="2400" dirty="0">
                <a:solidFill>
                  <a:schemeClr val="dk1"/>
                </a:solidFill>
                <a:latin typeface="Arial"/>
                <a:ea typeface="Arial"/>
                <a:cs typeface="Arial"/>
                <a:sym typeface="Arial"/>
              </a:rPr>
              <a:t>　　　　　　・</a:t>
            </a:r>
            <a:r>
              <a:rPr lang="ja-JP" altLang="en-US" sz="2400" dirty="0">
                <a:solidFill>
                  <a:schemeClr val="dk1"/>
                </a:solidFill>
                <a:latin typeface="Arial"/>
                <a:ea typeface="Arial"/>
                <a:cs typeface="Arial"/>
                <a:sym typeface="Arial"/>
              </a:rPr>
              <a:t>各</a:t>
            </a:r>
            <a:r>
              <a:rPr lang="ja-JP" sz="2400" dirty="0">
                <a:solidFill>
                  <a:schemeClr val="dk1"/>
                </a:solidFill>
                <a:latin typeface="Arial"/>
                <a:ea typeface="Arial"/>
                <a:cs typeface="Arial"/>
                <a:sym typeface="Arial"/>
              </a:rPr>
              <a:t>ツール</a:t>
            </a:r>
            <a:r>
              <a:rPr lang="ja-JP" altLang="en-US" sz="2400" dirty="0">
                <a:solidFill>
                  <a:schemeClr val="dk1"/>
                </a:solidFill>
                <a:latin typeface="Arial"/>
                <a:ea typeface="Arial"/>
                <a:cs typeface="Arial"/>
                <a:sym typeface="Arial"/>
              </a:rPr>
              <a:t>の</a:t>
            </a:r>
            <a:r>
              <a:rPr lang="ja-JP" sz="2400" dirty="0">
                <a:solidFill>
                  <a:schemeClr val="dk1"/>
                </a:solidFill>
                <a:latin typeface="Arial"/>
                <a:ea typeface="Arial"/>
                <a:cs typeface="Arial"/>
                <a:sym typeface="Arial"/>
              </a:rPr>
              <a:t>報告</a:t>
            </a:r>
            <a:r>
              <a:rPr lang="ja-JP" altLang="en-US" sz="2400" dirty="0">
                <a:solidFill>
                  <a:schemeClr val="dk1"/>
                </a:solidFill>
                <a:latin typeface="Arial"/>
                <a:ea typeface="Arial"/>
                <a:cs typeface="Arial"/>
                <a:sym typeface="Arial"/>
              </a:rPr>
              <a:t>手段としての評価</a:t>
            </a:r>
            <a:endParaRPr sz="1600" dirty="0"/>
          </a:p>
          <a:p>
            <a:pPr marL="0" marR="0" lvl="0" indent="0" algn="l" rtl="0">
              <a:spcBef>
                <a:spcPts val="0"/>
              </a:spcBef>
              <a:spcAft>
                <a:spcPts val="0"/>
              </a:spcAft>
              <a:buNone/>
            </a:pPr>
            <a:endParaRPr sz="2000" dirty="0">
              <a:solidFill>
                <a:schemeClr val="dk1"/>
              </a:solidFill>
              <a:latin typeface="Arial"/>
              <a:ea typeface="Arial"/>
              <a:cs typeface="Arial"/>
              <a:sym typeface="Arial"/>
            </a:endParaRPr>
          </a:p>
        </p:txBody>
      </p:sp>
      <p:sp>
        <p:nvSpPr>
          <p:cNvPr id="406" name="Google Shape;406;p15"/>
          <p:cNvSpPr txBox="1">
            <a:spLocks noGrp="1"/>
          </p:cNvSpPr>
          <p:nvPr>
            <p:ph type="title"/>
          </p:nvPr>
        </p:nvSpPr>
        <p:spPr>
          <a:xfrm>
            <a:off x="268486" y="0"/>
            <a:ext cx="7543800" cy="105451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Meiryo"/>
              <a:buNone/>
            </a:pPr>
            <a:r>
              <a:rPr lang="ja-JP" dirty="0">
                <a:solidFill>
                  <a:schemeClr val="bg1"/>
                </a:solidFill>
              </a:rPr>
              <a:t>調査概要</a:t>
            </a:r>
            <a:endParaRPr dirty="0">
              <a:solidFill>
                <a:schemeClr val="bg1"/>
              </a:solidFill>
            </a:endParaRPr>
          </a:p>
        </p:txBody>
      </p:sp>
      <p:sp>
        <p:nvSpPr>
          <p:cNvPr id="407" name="Google Shape;407;p15"/>
          <p:cNvSpPr txBox="1">
            <a:spLocks noGrp="1"/>
          </p:cNvSpPr>
          <p:nvPr>
            <p:ph type="body" idx="1"/>
          </p:nvPr>
        </p:nvSpPr>
        <p:spPr>
          <a:xfrm>
            <a:off x="0" y="1184359"/>
            <a:ext cx="9022080" cy="255304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ja-JP" sz="2400" dirty="0"/>
              <a:t>○目的→　</a:t>
            </a:r>
            <a:r>
              <a:rPr lang="ja-JP" sz="2400" dirty="0">
                <a:solidFill>
                  <a:srgbClr val="002060"/>
                </a:solidFill>
              </a:rPr>
              <a:t>学生による道路の問題発見・報告の現状把握</a:t>
            </a:r>
            <a:endParaRPr sz="2400" dirty="0">
              <a:solidFill>
                <a:srgbClr val="002060"/>
              </a:solidFill>
            </a:endParaRPr>
          </a:p>
          <a:p>
            <a:pPr marL="0" lvl="0" indent="0" algn="l" rtl="0">
              <a:lnSpc>
                <a:spcPct val="90000"/>
              </a:lnSpc>
              <a:spcBef>
                <a:spcPts val="1400"/>
              </a:spcBef>
              <a:spcAft>
                <a:spcPts val="0"/>
              </a:spcAft>
              <a:buSzPts val="2400"/>
              <a:buNone/>
            </a:pPr>
            <a:r>
              <a:rPr lang="ja-JP" sz="2400" dirty="0"/>
              <a:t>　　　　</a:t>
            </a:r>
            <a:r>
              <a:rPr lang="en-US" altLang="ja-JP" sz="2400" dirty="0"/>
              <a:t>  </a:t>
            </a:r>
            <a:r>
              <a:rPr lang="ja-JP" sz="2400" dirty="0">
                <a:solidFill>
                  <a:srgbClr val="002060"/>
                </a:solidFill>
              </a:rPr>
              <a:t>学生が利用しやすい報告手段の調査</a:t>
            </a:r>
            <a:endParaRPr sz="800" dirty="0">
              <a:solidFill>
                <a:srgbClr val="002060"/>
              </a:solidFill>
            </a:endParaRPr>
          </a:p>
          <a:p>
            <a:pPr marL="0" lvl="0" indent="0" algn="l" rtl="0">
              <a:lnSpc>
                <a:spcPct val="90000"/>
              </a:lnSpc>
              <a:spcBef>
                <a:spcPts val="1400"/>
              </a:spcBef>
              <a:spcAft>
                <a:spcPts val="0"/>
              </a:spcAft>
              <a:buSzPts val="2400"/>
              <a:buNone/>
            </a:pPr>
            <a:r>
              <a:rPr lang="ja-JP" sz="2400" dirty="0"/>
              <a:t>○調査方法→　質問紙、Google Form（有効回答数522件）</a:t>
            </a:r>
            <a:endParaRPr sz="2400" dirty="0"/>
          </a:p>
          <a:p>
            <a:pPr marL="0" lvl="0" indent="0" algn="l" rtl="0">
              <a:lnSpc>
                <a:spcPct val="90000"/>
              </a:lnSpc>
              <a:spcBef>
                <a:spcPts val="1400"/>
              </a:spcBef>
              <a:spcAft>
                <a:spcPts val="0"/>
              </a:spcAft>
              <a:buSzPts val="2400"/>
              <a:buNone/>
            </a:pPr>
            <a:r>
              <a:rPr lang="ja-JP" sz="2400" dirty="0"/>
              <a:t>○期間→　5月15日～6月4日</a:t>
            </a:r>
            <a:endParaRPr sz="2400" dirty="0"/>
          </a:p>
          <a:p>
            <a:pPr marL="0" lvl="0" indent="0" algn="l" rtl="0">
              <a:lnSpc>
                <a:spcPct val="90000"/>
              </a:lnSpc>
              <a:spcBef>
                <a:spcPts val="1400"/>
              </a:spcBef>
              <a:spcAft>
                <a:spcPts val="0"/>
              </a:spcAft>
              <a:buSzPts val="2400"/>
              <a:buNone/>
            </a:pPr>
            <a:r>
              <a:rPr lang="ja-JP" sz="2400" dirty="0"/>
              <a:t>○</a:t>
            </a:r>
            <a:r>
              <a:rPr lang="ja-JP" altLang="en-US" sz="2400" dirty="0"/>
              <a:t>主な</a:t>
            </a:r>
            <a:r>
              <a:rPr lang="ja-JP" sz="2400" dirty="0"/>
              <a:t>質問項目</a:t>
            </a:r>
            <a:endParaRPr sz="2400" dirty="0"/>
          </a:p>
        </p:txBody>
      </p:sp>
      <p:sp>
        <p:nvSpPr>
          <p:cNvPr id="408" name="Google Shape;408;p15"/>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
        <p:nvSpPr>
          <p:cNvPr id="409" name="Google Shape;409;p15"/>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18</a:t>
            </a:fld>
            <a:endParaRPr/>
          </a:p>
        </p:txBody>
      </p:sp>
      <p:sp>
        <p:nvSpPr>
          <p:cNvPr id="410" name="Google Shape;410;p15"/>
          <p:cNvSpPr/>
          <p:nvPr/>
        </p:nvSpPr>
        <p:spPr>
          <a:xfrm>
            <a:off x="394230" y="3737903"/>
            <a:ext cx="1771595" cy="571500"/>
          </a:xfrm>
          <a:prstGeom prst="rect">
            <a:avLst/>
          </a:prstGeom>
          <a:noFill/>
          <a:ln w="762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a:solidFill>
                  <a:srgbClr val="000000"/>
                </a:solidFill>
                <a:latin typeface="Century Gothic"/>
                <a:ea typeface="Century Gothic"/>
                <a:cs typeface="Century Gothic"/>
                <a:sym typeface="Century Gothic"/>
              </a:rPr>
              <a:t>実態調査</a:t>
            </a:r>
            <a:endParaRPr/>
          </a:p>
        </p:txBody>
      </p:sp>
      <p:sp>
        <p:nvSpPr>
          <p:cNvPr id="411" name="Google Shape;411;p15"/>
          <p:cNvSpPr/>
          <p:nvPr/>
        </p:nvSpPr>
        <p:spPr>
          <a:xfrm>
            <a:off x="394680" y="5234650"/>
            <a:ext cx="1630851" cy="990600"/>
          </a:xfrm>
          <a:prstGeom prst="rect">
            <a:avLst/>
          </a:prstGeom>
          <a:noFill/>
          <a:ln w="762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ea typeface="Century Gothic"/>
                <a:cs typeface="Century Gothic"/>
                <a:sym typeface="Century Gothic"/>
              </a:rPr>
              <a:t>報告手段</a:t>
            </a:r>
            <a:endParaRPr lang="en-US" altLang="ja-JP" sz="2800" dirty="0">
              <a:latin typeface="Century Gothic"/>
              <a:ea typeface="Century Gothic"/>
              <a:cs typeface="Century Gothic"/>
              <a:sym typeface="Century Gothic"/>
            </a:endParaRPr>
          </a:p>
          <a:p>
            <a:pPr marL="0" marR="0" lvl="0" indent="0" algn="ctr" rtl="0">
              <a:spcBef>
                <a:spcPts val="0"/>
              </a:spcBef>
              <a:spcAft>
                <a:spcPts val="0"/>
              </a:spcAft>
              <a:buNone/>
            </a:pPr>
            <a:r>
              <a:rPr lang="ja-JP" altLang="en-US" sz="2800" dirty="0">
                <a:latin typeface="Century Gothic"/>
                <a:ea typeface="Century Gothic"/>
                <a:cs typeface="Century Gothic"/>
                <a:sym typeface="Century Gothic"/>
              </a:rPr>
              <a:t>調査</a:t>
            </a:r>
            <a:endParaRPr sz="28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376674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7971183" y="192219"/>
            <a:ext cx="1053547" cy="786131"/>
          </a:xfrm>
          <a:prstGeom prst="rect">
            <a:avLst/>
          </a:prstGeom>
          <a:solidFill>
            <a:srgbClr val="066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44486" y="17243"/>
            <a:ext cx="8820000" cy="900000"/>
          </a:xfrm>
        </p:spPr>
        <p:txBody>
          <a:bodyPr>
            <a:noAutofit/>
          </a:bodyPr>
          <a:lstStyle/>
          <a:p>
            <a:r>
              <a:rPr lang="ja-JP" altLang="ja-JP" sz="4000" dirty="0">
                <a:solidFill>
                  <a:schemeClr val="bg1"/>
                </a:solidFill>
              </a:rPr>
              <a:t>学生による道路問題発見・報告の現状</a:t>
            </a:r>
            <a:endParaRPr kumimoji="1" lang="ja-JP" altLang="en-US" sz="4000" dirty="0">
              <a:solidFill>
                <a:schemeClr val="bg1"/>
              </a:solidFill>
            </a:endParaRPr>
          </a:p>
        </p:txBody>
      </p:sp>
      <p:graphicFrame>
        <p:nvGraphicFramePr>
          <p:cNvPr id="4" name="Google Shape;417;p16"/>
          <p:cNvGraphicFramePr/>
          <p:nvPr/>
        </p:nvGraphicFramePr>
        <p:xfrm>
          <a:off x="366472" y="945467"/>
          <a:ext cx="4320000" cy="27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oogle Shape;426;p17"/>
          <p:cNvGraphicFramePr/>
          <p:nvPr/>
        </p:nvGraphicFramePr>
        <p:xfrm>
          <a:off x="366472" y="3645467"/>
          <a:ext cx="4320000" cy="270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418;p16"/>
          <p:cNvSpPr txBox="1"/>
          <p:nvPr/>
        </p:nvSpPr>
        <p:spPr>
          <a:xfrm>
            <a:off x="2612337" y="3042247"/>
            <a:ext cx="7200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dirty="0">
                <a:solidFill>
                  <a:srgbClr val="000000"/>
                </a:solidFill>
                <a:latin typeface="Century Gothic"/>
                <a:ea typeface="Century Gothic"/>
                <a:cs typeface="Century Gothic"/>
                <a:sym typeface="Century Gothic"/>
              </a:rPr>
              <a:t>N=522</a:t>
            </a:r>
            <a:endParaRPr dirty="0">
              <a:solidFill>
                <a:srgbClr val="000000"/>
              </a:solidFill>
              <a:latin typeface="Century Gothic"/>
              <a:ea typeface="Century Gothic"/>
              <a:cs typeface="Century Gothic"/>
              <a:sym typeface="Century Gothic"/>
            </a:endParaRPr>
          </a:p>
        </p:txBody>
      </p:sp>
      <p:sp>
        <p:nvSpPr>
          <p:cNvPr id="7" name="Google Shape;427;p17"/>
          <p:cNvSpPr txBox="1"/>
          <p:nvPr/>
        </p:nvSpPr>
        <p:spPr>
          <a:xfrm>
            <a:off x="2612337" y="5658715"/>
            <a:ext cx="7200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dirty="0">
                <a:solidFill>
                  <a:srgbClr val="000000"/>
                </a:solidFill>
                <a:latin typeface="Century Gothic"/>
                <a:ea typeface="Century Gothic"/>
                <a:cs typeface="Century Gothic"/>
                <a:sym typeface="Century Gothic"/>
              </a:rPr>
              <a:t>N=363</a:t>
            </a:r>
            <a:endParaRPr dirty="0">
              <a:solidFill>
                <a:srgbClr val="000000"/>
              </a:solidFill>
              <a:latin typeface="Century Gothic"/>
              <a:ea typeface="Century Gothic"/>
              <a:cs typeface="Century Gothic"/>
              <a:sym typeface="Century Gothic"/>
            </a:endParaRPr>
          </a:p>
        </p:txBody>
      </p:sp>
      <p:sp>
        <p:nvSpPr>
          <p:cNvPr id="11" name="下矢印 10"/>
          <p:cNvSpPr/>
          <p:nvPr/>
        </p:nvSpPr>
        <p:spPr>
          <a:xfrm rot="16200000">
            <a:off x="4738939" y="2132073"/>
            <a:ext cx="720000" cy="540000"/>
          </a:xfrm>
          <a:prstGeom prst="downArrow">
            <a:avLst/>
          </a:prstGeom>
          <a:solidFill>
            <a:srgbClr val="066E9F"/>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p>
        </p:txBody>
      </p:sp>
      <p:sp>
        <p:nvSpPr>
          <p:cNvPr id="12" name="下矢印 11"/>
          <p:cNvSpPr/>
          <p:nvPr/>
        </p:nvSpPr>
        <p:spPr>
          <a:xfrm rot="16200000">
            <a:off x="4738939" y="4849043"/>
            <a:ext cx="720000" cy="540000"/>
          </a:xfrm>
          <a:prstGeom prst="downArrow">
            <a:avLst/>
          </a:prstGeom>
          <a:solidFill>
            <a:srgbClr val="066E9F"/>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p>
        </p:txBody>
      </p:sp>
      <p:sp>
        <p:nvSpPr>
          <p:cNvPr id="13" name="角丸四角形 12"/>
          <p:cNvSpPr/>
          <p:nvPr/>
        </p:nvSpPr>
        <p:spPr>
          <a:xfrm>
            <a:off x="5578202" y="1682072"/>
            <a:ext cx="3240000" cy="1440000"/>
          </a:xfrm>
          <a:prstGeom prst="roundRect">
            <a:avLst>
              <a:gd name="adj" fmla="val 16830"/>
            </a:avLst>
          </a:prstGeom>
          <a:solidFill>
            <a:srgbClr val="CD45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rPr>
              <a:t>多くの学生が</a:t>
            </a:r>
            <a:endParaRPr lang="en-US" altLang="ja-JP" sz="2800" b="1" dirty="0">
              <a:solidFill>
                <a:schemeClr val="bg1"/>
              </a:solidFill>
            </a:endParaRPr>
          </a:p>
          <a:p>
            <a:pPr algn="ctr"/>
            <a:r>
              <a:rPr lang="ja-JP" altLang="en-US" sz="2800" b="1" dirty="0">
                <a:solidFill>
                  <a:schemeClr val="bg1"/>
                </a:solidFill>
              </a:rPr>
              <a:t>道路の破損を</a:t>
            </a:r>
            <a:endParaRPr lang="en-US" altLang="ja-JP" sz="2800" b="1" dirty="0">
              <a:solidFill>
                <a:schemeClr val="bg1"/>
              </a:solidFill>
            </a:endParaRPr>
          </a:p>
          <a:p>
            <a:pPr algn="ctr"/>
            <a:r>
              <a:rPr lang="ja-JP" altLang="en-US" sz="2800" b="1" dirty="0">
                <a:solidFill>
                  <a:schemeClr val="bg1"/>
                </a:solidFill>
              </a:rPr>
              <a:t>発見している！</a:t>
            </a:r>
            <a:endParaRPr lang="ja-JP" altLang="ja-JP" sz="2800" b="1" dirty="0">
              <a:solidFill>
                <a:schemeClr val="bg1"/>
              </a:solidFill>
            </a:endParaRPr>
          </a:p>
        </p:txBody>
      </p:sp>
      <p:sp>
        <p:nvSpPr>
          <p:cNvPr id="14" name="角丸四角形 13"/>
          <p:cNvSpPr/>
          <p:nvPr/>
        </p:nvSpPr>
        <p:spPr>
          <a:xfrm>
            <a:off x="5578202" y="4399042"/>
            <a:ext cx="3240000" cy="1440000"/>
          </a:xfrm>
          <a:prstGeom prst="roundRect">
            <a:avLst>
              <a:gd name="adj" fmla="val 16830"/>
            </a:avLst>
          </a:prstGeom>
          <a:solidFill>
            <a:srgbClr val="CD45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rPr>
              <a:t>ほとんどの学生が</a:t>
            </a:r>
            <a:endParaRPr lang="en-US" altLang="ja-JP" sz="2800" b="1" dirty="0">
              <a:solidFill>
                <a:schemeClr val="bg1"/>
              </a:solidFill>
            </a:endParaRPr>
          </a:p>
          <a:p>
            <a:pPr algn="ctr"/>
            <a:r>
              <a:rPr lang="ja-JP" altLang="en-US" sz="2800" b="1" dirty="0">
                <a:solidFill>
                  <a:schemeClr val="bg1"/>
                </a:solidFill>
              </a:rPr>
              <a:t>報告していない！</a:t>
            </a:r>
            <a:endParaRPr lang="ja-JP" altLang="ja-JP" sz="2800" b="1" dirty="0">
              <a:solidFill>
                <a:schemeClr val="bg1"/>
              </a:solidFill>
            </a:endParaRPr>
          </a:p>
        </p:txBody>
      </p:sp>
      <p:sp>
        <p:nvSpPr>
          <p:cNvPr id="15" name="Google Shape;481;p20"/>
          <p:cNvSpPr/>
          <p:nvPr/>
        </p:nvSpPr>
        <p:spPr>
          <a:xfrm>
            <a:off x="178441" y="2254955"/>
            <a:ext cx="8720690" cy="2880365"/>
          </a:xfrm>
          <a:prstGeom prst="roundRect">
            <a:avLst>
              <a:gd name="adj" fmla="val 15446"/>
            </a:avLst>
          </a:prstGeom>
          <a:solidFill>
            <a:srgbClr val="EAF5D6"/>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ja-JP" altLang="en-US" sz="3600" b="1" dirty="0">
                <a:solidFill>
                  <a:schemeClr val="tx1"/>
                </a:solidFill>
                <a:latin typeface="Century Gothic"/>
                <a:ea typeface="Century Gothic"/>
                <a:cs typeface="Century Gothic"/>
                <a:sym typeface="Century Gothic"/>
              </a:rPr>
              <a:t>筑波大学生の多くが</a:t>
            </a:r>
            <a:endParaRPr lang="en-US" altLang="ja-JP" sz="3600" b="1" dirty="0">
              <a:solidFill>
                <a:schemeClr val="tx1"/>
              </a:solidFill>
              <a:latin typeface="Century Gothic"/>
              <a:ea typeface="Century Gothic"/>
              <a:cs typeface="Century Gothic"/>
              <a:sym typeface="Century Gothic"/>
            </a:endParaRPr>
          </a:p>
          <a:p>
            <a:pPr marL="0" marR="0" lvl="0" indent="0" algn="ctr" rtl="0">
              <a:lnSpc>
                <a:spcPct val="150000"/>
              </a:lnSpc>
              <a:spcBef>
                <a:spcPts val="0"/>
              </a:spcBef>
              <a:spcAft>
                <a:spcPts val="0"/>
              </a:spcAft>
              <a:buNone/>
            </a:pPr>
            <a:r>
              <a:rPr lang="ja-JP" sz="3600" b="1" dirty="0">
                <a:solidFill>
                  <a:srgbClr val="CD4560"/>
                </a:solidFill>
                <a:latin typeface="Century Gothic"/>
                <a:ea typeface="Century Gothic"/>
                <a:cs typeface="Century Gothic"/>
                <a:sym typeface="Century Gothic"/>
              </a:rPr>
              <a:t>修繕すべき道路の破損に気付いているが</a:t>
            </a:r>
            <a:endParaRPr sz="3600" b="1" dirty="0">
              <a:solidFill>
                <a:srgbClr val="CD4560"/>
              </a:solidFill>
              <a:latin typeface="Century Gothic"/>
              <a:ea typeface="Century Gothic"/>
              <a:cs typeface="Century Gothic"/>
              <a:sym typeface="Century Gothic"/>
            </a:endParaRPr>
          </a:p>
          <a:p>
            <a:pPr marL="0" marR="0" lvl="0" indent="0" algn="ctr" rtl="0">
              <a:lnSpc>
                <a:spcPct val="150000"/>
              </a:lnSpc>
              <a:spcBef>
                <a:spcPts val="0"/>
              </a:spcBef>
              <a:spcAft>
                <a:spcPts val="0"/>
              </a:spcAft>
              <a:buNone/>
            </a:pPr>
            <a:r>
              <a:rPr lang="ja-JP" sz="4400" b="1" u="sng" dirty="0">
                <a:solidFill>
                  <a:srgbClr val="CD4560"/>
                </a:solidFill>
                <a:latin typeface="Century Gothic"/>
                <a:ea typeface="Century Gothic"/>
                <a:cs typeface="Century Gothic"/>
                <a:sym typeface="Century Gothic"/>
              </a:rPr>
              <a:t>報告はしたことがない</a:t>
            </a:r>
            <a:r>
              <a:rPr lang="ja-JP" altLang="en-US" sz="4400" b="1" u="sng" dirty="0">
                <a:solidFill>
                  <a:srgbClr val="CD4560"/>
                </a:solidFill>
                <a:latin typeface="Century Gothic"/>
                <a:ea typeface="Century Gothic"/>
                <a:cs typeface="Century Gothic"/>
                <a:sym typeface="Century Gothic"/>
              </a:rPr>
              <a:t>！！</a:t>
            </a:r>
            <a:endParaRPr sz="4000" b="1" dirty="0">
              <a:solidFill>
                <a:srgbClr val="CD4560"/>
              </a:solidFill>
              <a:latin typeface="Century Gothic"/>
              <a:ea typeface="Century Gothic"/>
              <a:cs typeface="Century Gothic"/>
              <a:sym typeface="Century Gothic"/>
            </a:endParaRPr>
          </a:p>
        </p:txBody>
      </p:sp>
      <p:sp>
        <p:nvSpPr>
          <p:cNvPr id="8" name="日付プレースホルダー 7"/>
          <p:cNvSpPr>
            <a:spLocks noGrp="1"/>
          </p:cNvSpPr>
          <p:nvPr>
            <p:ph type="dt" idx="10"/>
          </p:nvPr>
        </p:nvSpPr>
        <p:spPr/>
        <p:txBody>
          <a:bodyPr/>
          <a:lstStyle/>
          <a:p>
            <a:r>
              <a:rPr lang="en-US" altLang="ja-JP" dirty="0" smtClean="0"/>
              <a:t>2019/6/21</a:t>
            </a:r>
            <a:endParaRPr lang="ja-JP" altLang="en-US" dirty="0"/>
          </a:p>
        </p:txBody>
      </p:sp>
      <p:sp>
        <p:nvSpPr>
          <p:cNvPr id="9" name="スライド番号プレースホルダー 8"/>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19</a:t>
            </a:fld>
            <a:endParaRPr lang="ja-JP" altLang="en-US"/>
          </a:p>
        </p:txBody>
      </p:sp>
    </p:spTree>
    <p:extLst>
      <p:ext uri="{BB962C8B-B14F-4D97-AF65-F5344CB8AC3E}">
        <p14:creationId xmlns:p14="http://schemas.microsoft.com/office/powerpoint/2010/main" val="14760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2"/>
          <p:cNvSpPr txBox="1"/>
          <p:nvPr/>
        </p:nvSpPr>
        <p:spPr>
          <a:xfrm>
            <a:off x="471666" y="140083"/>
            <a:ext cx="642394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000"/>
              <a:buFont typeface="Meiryo"/>
              <a:buNone/>
            </a:pPr>
            <a:r>
              <a:rPr lang="ja-JP"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rPr>
              <a:t>本実習の流れ</a:t>
            </a:r>
            <a:endParaRPr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endParaRPr>
          </a:p>
        </p:txBody>
      </p:sp>
      <p:sp>
        <p:nvSpPr>
          <p:cNvPr id="129" name="Google Shape;129;p2"/>
          <p:cNvSpPr/>
          <p:nvPr/>
        </p:nvSpPr>
        <p:spPr>
          <a:xfrm rot="-5400000">
            <a:off x="3761941" y="-990180"/>
            <a:ext cx="1620115" cy="9144000"/>
          </a:xfrm>
          <a:prstGeom prst="downArrow">
            <a:avLst>
              <a:gd name="adj1" fmla="val 50000"/>
              <a:gd name="adj2" fmla="val 50000"/>
            </a:avLst>
          </a:prstGeom>
          <a:solidFill>
            <a:srgbClr val="066E9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alibri"/>
              <a:ea typeface="Calibri"/>
              <a:cs typeface="Calibri"/>
              <a:sym typeface="Calibri"/>
            </a:endParaRPr>
          </a:p>
        </p:txBody>
      </p:sp>
      <p:sp>
        <p:nvSpPr>
          <p:cNvPr id="130" name="Google Shape;130;p2"/>
          <p:cNvSpPr txBox="1"/>
          <p:nvPr/>
        </p:nvSpPr>
        <p:spPr>
          <a:xfrm>
            <a:off x="1752970" y="2210620"/>
            <a:ext cx="784381"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rgbClr val="000000"/>
                </a:solidFill>
                <a:latin typeface="Arial"/>
                <a:ea typeface="Arial"/>
                <a:cs typeface="Arial"/>
                <a:sym typeface="Arial"/>
              </a:rPr>
              <a:t>現状把握</a:t>
            </a:r>
            <a:endParaRPr sz="3600" b="0" i="0" u="none" strike="noStrike" cap="none" dirty="0">
              <a:solidFill>
                <a:srgbClr val="000000"/>
              </a:solidFill>
              <a:latin typeface="Arial"/>
              <a:ea typeface="Arial"/>
              <a:cs typeface="Arial"/>
              <a:sym typeface="Arial"/>
            </a:endParaRPr>
          </a:p>
        </p:txBody>
      </p:sp>
      <p:sp>
        <p:nvSpPr>
          <p:cNvPr id="131" name="Google Shape;131;p2"/>
          <p:cNvSpPr txBox="1"/>
          <p:nvPr/>
        </p:nvSpPr>
        <p:spPr>
          <a:xfrm>
            <a:off x="368395" y="2212888"/>
            <a:ext cx="810625" cy="3631733"/>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3200" b="0" i="0" u="none" strike="noStrike" cap="none">
                <a:solidFill>
                  <a:srgbClr val="000000"/>
                </a:solidFill>
                <a:latin typeface="Arial"/>
                <a:ea typeface="Arial"/>
                <a:cs typeface="Arial"/>
                <a:sym typeface="Arial"/>
              </a:rPr>
              <a:t>背景と研究目的</a:t>
            </a:r>
            <a:endParaRPr sz="3200" b="0" i="0" u="none" strike="noStrike" cap="none">
              <a:solidFill>
                <a:srgbClr val="000000"/>
              </a:solidFill>
              <a:latin typeface="Arial"/>
              <a:ea typeface="Arial"/>
              <a:cs typeface="Arial"/>
              <a:sym typeface="Arial"/>
            </a:endParaRPr>
          </a:p>
        </p:txBody>
      </p:sp>
      <p:sp>
        <p:nvSpPr>
          <p:cNvPr id="132" name="Google Shape;132;p2"/>
          <p:cNvSpPr txBox="1"/>
          <p:nvPr/>
        </p:nvSpPr>
        <p:spPr>
          <a:xfrm>
            <a:off x="5020848" y="2212888"/>
            <a:ext cx="684832" cy="314180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a:solidFill>
                  <a:srgbClr val="000000"/>
                </a:solidFill>
                <a:latin typeface="Arial"/>
                <a:ea typeface="Arial"/>
                <a:cs typeface="Arial"/>
                <a:sym typeface="Arial"/>
              </a:rPr>
              <a:t>実証実験</a:t>
            </a:r>
            <a:endParaRPr sz="3600" b="0" i="0" u="none" strike="noStrike" cap="none">
              <a:solidFill>
                <a:srgbClr val="000000"/>
              </a:solidFill>
              <a:latin typeface="Arial"/>
              <a:ea typeface="Arial"/>
              <a:cs typeface="Arial"/>
              <a:sym typeface="Arial"/>
            </a:endParaRPr>
          </a:p>
        </p:txBody>
      </p:sp>
      <p:sp>
        <p:nvSpPr>
          <p:cNvPr id="133" name="Google Shape;133;p2"/>
          <p:cNvSpPr txBox="1"/>
          <p:nvPr/>
        </p:nvSpPr>
        <p:spPr>
          <a:xfrm>
            <a:off x="7238540" y="2210620"/>
            <a:ext cx="689471" cy="312097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a:solidFill>
                  <a:srgbClr val="000000"/>
                </a:solidFill>
                <a:latin typeface="Arial"/>
                <a:ea typeface="Arial"/>
                <a:cs typeface="Arial"/>
                <a:sym typeface="Arial"/>
              </a:rPr>
              <a:t>今後の展望</a:t>
            </a:r>
            <a:endParaRPr sz="3600" b="0" i="0" u="none" strike="noStrike" cap="none">
              <a:solidFill>
                <a:srgbClr val="000000"/>
              </a:solidFill>
              <a:latin typeface="Arial"/>
              <a:ea typeface="Arial"/>
              <a:cs typeface="Arial"/>
              <a:sym typeface="Arial"/>
            </a:endParaRPr>
          </a:p>
        </p:txBody>
      </p:sp>
      <p:sp>
        <p:nvSpPr>
          <p:cNvPr id="134" name="Google Shape;134;p2"/>
          <p:cNvSpPr/>
          <p:nvPr/>
        </p:nvSpPr>
        <p:spPr>
          <a:xfrm>
            <a:off x="1654002" y="1100390"/>
            <a:ext cx="2519009" cy="735666"/>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chemeClr val="dk1"/>
                </a:solidFill>
                <a:latin typeface="Century Gothic"/>
                <a:ea typeface="Century Gothic"/>
                <a:cs typeface="Century Gothic"/>
                <a:sym typeface="Century Gothic"/>
              </a:rPr>
              <a:t>中間発表まで</a:t>
            </a:r>
            <a:endParaRPr sz="2800" b="1" i="0" u="none" strike="noStrike" cap="none" dirty="0">
              <a:solidFill>
                <a:schemeClr val="dk1"/>
              </a:solidFill>
              <a:latin typeface="Century Gothic"/>
              <a:ea typeface="Century Gothic"/>
              <a:cs typeface="Century Gothic"/>
              <a:sym typeface="Century Gothic"/>
            </a:endParaRPr>
          </a:p>
        </p:txBody>
      </p:sp>
      <p:sp>
        <p:nvSpPr>
          <p:cNvPr id="135" name="Google Shape;135;p2"/>
          <p:cNvSpPr txBox="1"/>
          <p:nvPr/>
        </p:nvSpPr>
        <p:spPr>
          <a:xfrm>
            <a:off x="3363352" y="2210619"/>
            <a:ext cx="771659"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altLang="en-US" sz="3600" b="0" i="0" u="none" strike="noStrike" cap="none" dirty="0">
                <a:solidFill>
                  <a:srgbClr val="000000"/>
                </a:solidFill>
                <a:latin typeface="Arial"/>
                <a:ea typeface="Arial"/>
                <a:cs typeface="Arial"/>
                <a:sym typeface="Arial"/>
              </a:rPr>
              <a:t>予備調査</a:t>
            </a:r>
            <a:endParaRPr sz="3600" b="0" i="0" u="none" strike="noStrike" cap="none" dirty="0">
              <a:solidFill>
                <a:srgbClr val="000000"/>
              </a:solidFill>
              <a:latin typeface="Arial"/>
              <a:ea typeface="Arial"/>
              <a:cs typeface="Arial"/>
              <a:sym typeface="Arial"/>
            </a:endParaRPr>
          </a:p>
        </p:txBody>
      </p:sp>
      <p:sp>
        <p:nvSpPr>
          <p:cNvPr id="136" name="Google Shape;136;p2"/>
          <p:cNvSpPr/>
          <p:nvPr/>
        </p:nvSpPr>
        <p:spPr>
          <a:xfrm>
            <a:off x="1411932" y="4864055"/>
            <a:ext cx="1466458" cy="707005"/>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0" i="0" u="none" strike="noStrike" cap="none">
                <a:solidFill>
                  <a:schemeClr val="dk1"/>
                </a:solidFill>
                <a:latin typeface="Century Gothic"/>
                <a:ea typeface="Century Gothic"/>
                <a:cs typeface="Century Gothic"/>
                <a:sym typeface="Century Gothic"/>
              </a:rPr>
              <a:t>市役所へのヒアリング</a:t>
            </a:r>
            <a:endParaRPr/>
          </a:p>
        </p:txBody>
      </p:sp>
      <p:sp>
        <p:nvSpPr>
          <p:cNvPr id="137" name="Google Shape;137;p2"/>
          <p:cNvSpPr/>
          <p:nvPr/>
        </p:nvSpPr>
        <p:spPr>
          <a:xfrm>
            <a:off x="3048295" y="5590458"/>
            <a:ext cx="1401775" cy="764917"/>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lvl="0" algn="ctr"/>
            <a:r>
              <a:rPr lang="ja-JP" altLang="en-US" sz="1800" dirty="0" smtClean="0">
                <a:solidFill>
                  <a:schemeClr val="dk1"/>
                </a:solidFill>
                <a:latin typeface="Century Gothic"/>
                <a:ea typeface="Century Gothic"/>
                <a:cs typeface="Century Gothic"/>
                <a:sym typeface="Century Gothic"/>
              </a:rPr>
              <a:t>アンケート</a:t>
            </a:r>
            <a:r>
              <a:rPr lang="ja-JP" altLang="en-US" sz="1800" dirty="0">
                <a:solidFill>
                  <a:schemeClr val="dk1"/>
                </a:solidFill>
                <a:latin typeface="Century Gothic"/>
                <a:ea typeface="Century Gothic"/>
                <a:cs typeface="Century Gothic"/>
                <a:sym typeface="Century Gothic"/>
              </a:rPr>
              <a:t>調査</a:t>
            </a:r>
            <a:endParaRPr sz="1800" b="0" i="0" u="none" strike="noStrike" cap="none" dirty="0">
              <a:solidFill>
                <a:schemeClr val="dk1"/>
              </a:solidFill>
              <a:latin typeface="Century Gothic"/>
              <a:ea typeface="Century Gothic"/>
              <a:cs typeface="Century Gothic"/>
              <a:sym typeface="Century Gothic"/>
            </a:endParaRPr>
          </a:p>
        </p:txBody>
      </p:sp>
      <p:sp>
        <p:nvSpPr>
          <p:cNvPr id="138" name="Google Shape;138;p2"/>
          <p:cNvSpPr/>
          <p:nvPr/>
        </p:nvSpPr>
        <p:spPr>
          <a:xfrm>
            <a:off x="3048296" y="4850533"/>
            <a:ext cx="1401775" cy="734048"/>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lvl="0" algn="ctr"/>
            <a:r>
              <a:rPr lang="ja-JP" altLang="en-US" sz="1800" dirty="0" smtClean="0">
                <a:solidFill>
                  <a:schemeClr val="dk1"/>
                </a:solidFill>
                <a:latin typeface="Century Gothic"/>
                <a:ea typeface="Century Gothic"/>
                <a:cs typeface="Century Gothic"/>
                <a:sym typeface="Century Gothic"/>
              </a:rPr>
              <a:t>市</a:t>
            </a:r>
            <a:r>
              <a:rPr lang="ja-JP" altLang="en-US" sz="1800" dirty="0">
                <a:solidFill>
                  <a:schemeClr val="dk1"/>
                </a:solidFill>
                <a:latin typeface="Century Gothic"/>
                <a:ea typeface="Century Gothic"/>
                <a:cs typeface="Century Gothic"/>
                <a:sym typeface="Century Gothic"/>
              </a:rPr>
              <a:t>役所提供データ</a:t>
            </a:r>
            <a:r>
              <a:rPr lang="ja-JP" altLang="en-US" sz="1800" dirty="0" smtClean="0">
                <a:solidFill>
                  <a:schemeClr val="dk1"/>
                </a:solidFill>
                <a:latin typeface="Century Gothic"/>
                <a:ea typeface="Century Gothic"/>
                <a:cs typeface="Century Gothic"/>
                <a:sym typeface="Century Gothic"/>
              </a:rPr>
              <a:t>分析</a:t>
            </a:r>
            <a:endParaRPr lang="ja-JP" altLang="en-US" sz="1800" dirty="0">
              <a:solidFill>
                <a:schemeClr val="dk1"/>
              </a:solidFill>
              <a:latin typeface="Century Gothic"/>
              <a:ea typeface="Century Gothic"/>
              <a:cs typeface="Century Gothic"/>
              <a:sym typeface="Century Gothic"/>
            </a:endParaRPr>
          </a:p>
        </p:txBody>
      </p:sp>
      <p:cxnSp>
        <p:nvCxnSpPr>
          <p:cNvPr id="139" name="Google Shape;139;p2"/>
          <p:cNvCxnSpPr/>
          <p:nvPr/>
        </p:nvCxnSpPr>
        <p:spPr>
          <a:xfrm>
            <a:off x="4609497" y="47965"/>
            <a:ext cx="73361" cy="6307410"/>
          </a:xfrm>
          <a:prstGeom prst="straightConnector1">
            <a:avLst/>
          </a:prstGeom>
          <a:noFill/>
          <a:ln w="76200" cap="flat" cmpd="sng">
            <a:solidFill>
              <a:srgbClr val="066E9F"/>
            </a:solidFill>
            <a:prstDash val="solid"/>
            <a:round/>
            <a:headEnd type="none" w="sm" len="sm"/>
            <a:tailEnd type="none" w="sm" len="sm"/>
          </a:ln>
        </p:spPr>
      </p:cxnSp>
      <p:sp>
        <p:nvSpPr>
          <p:cNvPr id="140" name="Google Shape;140;p2"/>
          <p:cNvSpPr txBox="1"/>
          <p:nvPr/>
        </p:nvSpPr>
        <p:spPr>
          <a:xfrm>
            <a:off x="6129694" y="2210620"/>
            <a:ext cx="684832" cy="3141798"/>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rgbClr val="000000"/>
                </a:solidFill>
                <a:latin typeface="Arial"/>
                <a:ea typeface="Arial"/>
                <a:cs typeface="Arial"/>
                <a:sym typeface="Arial"/>
              </a:rPr>
              <a:t>効果試算</a:t>
            </a:r>
            <a:endParaRPr sz="3600" b="0" i="0" u="none" strike="noStrike" cap="none" dirty="0">
              <a:solidFill>
                <a:srgbClr val="000000"/>
              </a:solidFill>
              <a:latin typeface="Arial"/>
              <a:ea typeface="Arial"/>
              <a:cs typeface="Arial"/>
              <a:sym typeface="Arial"/>
            </a:endParaRPr>
          </a:p>
        </p:txBody>
      </p:sp>
      <p:sp>
        <p:nvSpPr>
          <p:cNvPr id="141" name="Google Shape;141;p2"/>
          <p:cNvSpPr/>
          <p:nvPr/>
        </p:nvSpPr>
        <p:spPr>
          <a:xfrm>
            <a:off x="5111555" y="1096715"/>
            <a:ext cx="1880563" cy="739341"/>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rgbClr val="CD4560"/>
                </a:solidFill>
                <a:latin typeface="Century Gothic"/>
                <a:ea typeface="Century Gothic"/>
                <a:cs typeface="Century Gothic"/>
                <a:sym typeface="Century Gothic"/>
              </a:rPr>
              <a:t>最終発表</a:t>
            </a:r>
            <a:endParaRPr sz="2800" b="1" i="0" u="none" strike="noStrike" cap="none" dirty="0">
              <a:solidFill>
                <a:srgbClr val="CD4560"/>
              </a:solidFill>
              <a:latin typeface="Century Gothic"/>
              <a:ea typeface="Century Gothic"/>
              <a:cs typeface="Century Gothic"/>
              <a:sym typeface="Century Gothic"/>
            </a:endParaRPr>
          </a:p>
        </p:txBody>
      </p:sp>
      <p:sp>
        <p:nvSpPr>
          <p:cNvPr id="142" name="Google Shape;142;p2"/>
          <p:cNvSpPr/>
          <p:nvPr/>
        </p:nvSpPr>
        <p:spPr>
          <a:xfrm>
            <a:off x="321984" y="1678238"/>
            <a:ext cx="903449" cy="818526"/>
          </a:xfrm>
          <a:prstGeom prst="star5">
            <a:avLst>
              <a:gd name="adj" fmla="val 19098"/>
              <a:gd name="hf" fmla="val 105146"/>
              <a:gd name="vf" fmla="val 110557"/>
            </a:avLst>
          </a:prstGeom>
          <a:solidFill>
            <a:srgbClr val="FFFF0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19" name="Google Shape;202;p6"/>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ltLang="ja-JP" dirty="0" smtClean="0"/>
              <a:t>2</a:t>
            </a:r>
            <a:endParaRPr dirty="0"/>
          </a:p>
        </p:txBody>
      </p:sp>
    </p:spTree>
    <p:extLst>
      <p:ext uri="{BB962C8B-B14F-4D97-AF65-F5344CB8AC3E}">
        <p14:creationId xmlns:p14="http://schemas.microsoft.com/office/powerpoint/2010/main" val="50361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692887" y="112659"/>
            <a:ext cx="1451113" cy="864183"/>
          </a:xfrm>
          <a:prstGeom prst="rect">
            <a:avLst/>
          </a:prstGeom>
          <a:solidFill>
            <a:srgbClr val="066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 name="Google Shape;507;p23"/>
          <p:cNvGraphicFramePr>
            <a:graphicFrameLocks noChangeAspect="1"/>
          </p:cNvGraphicFramePr>
          <p:nvPr/>
        </p:nvGraphicFramePr>
        <p:xfrm>
          <a:off x="320273" y="1016451"/>
          <a:ext cx="8535919" cy="3599511"/>
        </p:xfrm>
        <a:graphic>
          <a:graphicData uri="http://schemas.openxmlformats.org/drawingml/2006/chart">
            <c:chart xmlns:c="http://schemas.openxmlformats.org/drawingml/2006/chart" xmlns:r="http://schemas.openxmlformats.org/officeDocument/2006/relationships" r:id="rId2"/>
          </a:graphicData>
        </a:graphic>
      </p:graphicFrame>
      <p:pic>
        <p:nvPicPr>
          <p:cNvPr id="6" name="図 5"/>
          <p:cNvPicPr>
            <a:picLocks noChangeAspect="1"/>
          </p:cNvPicPr>
          <p:nvPr/>
        </p:nvPicPr>
        <p:blipFill>
          <a:blip r:embed="rId3"/>
          <a:stretch>
            <a:fillRect/>
          </a:stretch>
        </p:blipFill>
        <p:spPr>
          <a:xfrm>
            <a:off x="4364064" y="1518853"/>
            <a:ext cx="468000" cy="131366"/>
          </a:xfrm>
          <a:prstGeom prst="rect">
            <a:avLst/>
          </a:prstGeom>
        </p:spPr>
      </p:pic>
      <p:sp>
        <p:nvSpPr>
          <p:cNvPr id="7" name="タイトル 1"/>
          <p:cNvSpPr>
            <a:spLocks noGrp="1"/>
          </p:cNvSpPr>
          <p:nvPr>
            <p:ph type="title"/>
          </p:nvPr>
        </p:nvSpPr>
        <p:spPr>
          <a:xfrm>
            <a:off x="291089" y="35444"/>
            <a:ext cx="8820000" cy="900000"/>
          </a:xfrm>
        </p:spPr>
        <p:txBody>
          <a:bodyPr>
            <a:noAutofit/>
          </a:bodyPr>
          <a:lstStyle/>
          <a:p>
            <a:r>
              <a:rPr lang="ja-JP" altLang="ja-JP" sz="4000" dirty="0">
                <a:solidFill>
                  <a:schemeClr val="bg1"/>
                </a:solidFill>
              </a:rPr>
              <a:t>学生</a:t>
            </a:r>
            <a:r>
              <a:rPr lang="ja-JP" altLang="en-US" sz="4000" dirty="0">
                <a:solidFill>
                  <a:schemeClr val="bg1"/>
                </a:solidFill>
              </a:rPr>
              <a:t>が利用しやすい</a:t>
            </a:r>
            <a:r>
              <a:rPr lang="ja-JP" altLang="ja-JP" sz="4000" dirty="0">
                <a:solidFill>
                  <a:schemeClr val="bg1"/>
                </a:solidFill>
              </a:rPr>
              <a:t>報告</a:t>
            </a:r>
            <a:r>
              <a:rPr lang="ja-JP" altLang="en-US" sz="4000" dirty="0">
                <a:solidFill>
                  <a:schemeClr val="bg1"/>
                </a:solidFill>
              </a:rPr>
              <a:t>手段</a:t>
            </a:r>
            <a:r>
              <a:rPr lang="ja-JP" altLang="ja-JP" sz="4000" dirty="0">
                <a:solidFill>
                  <a:schemeClr val="bg1"/>
                </a:solidFill>
              </a:rPr>
              <a:t>の</a:t>
            </a:r>
            <a:r>
              <a:rPr lang="ja-JP" altLang="en-US" sz="4000" dirty="0">
                <a:solidFill>
                  <a:schemeClr val="bg1"/>
                </a:solidFill>
              </a:rPr>
              <a:t>調査</a:t>
            </a:r>
            <a:endParaRPr kumimoji="1" lang="ja-JP" altLang="en-US" sz="4000" dirty="0">
              <a:solidFill>
                <a:schemeClr val="bg1"/>
              </a:solidFill>
            </a:endParaRPr>
          </a:p>
        </p:txBody>
      </p:sp>
      <p:sp>
        <p:nvSpPr>
          <p:cNvPr id="9" name="正方形/長方形 8"/>
          <p:cNvSpPr/>
          <p:nvPr/>
        </p:nvSpPr>
        <p:spPr>
          <a:xfrm>
            <a:off x="5213838" y="4139034"/>
            <a:ext cx="3094892" cy="2161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513;p23"/>
          <p:cNvSpPr/>
          <p:nvPr/>
        </p:nvSpPr>
        <p:spPr>
          <a:xfrm>
            <a:off x="4756638" y="1916451"/>
            <a:ext cx="4035669" cy="147738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4400" b="1" dirty="0">
                <a:solidFill>
                  <a:srgbClr val="FF0000"/>
                </a:solidFill>
                <a:latin typeface="Century Gothic"/>
                <a:ea typeface="Century Gothic"/>
                <a:cs typeface="Century Gothic"/>
                <a:sym typeface="Century Gothic"/>
              </a:rPr>
              <a:t>８割！！</a:t>
            </a:r>
            <a:endParaRPr sz="1100" dirty="0"/>
          </a:p>
        </p:txBody>
      </p:sp>
      <p:sp>
        <p:nvSpPr>
          <p:cNvPr id="11" name="角丸四角形 10"/>
          <p:cNvSpPr/>
          <p:nvPr/>
        </p:nvSpPr>
        <p:spPr>
          <a:xfrm>
            <a:off x="320274" y="4901858"/>
            <a:ext cx="8652946" cy="1193253"/>
          </a:xfrm>
          <a:prstGeom prst="roundRect">
            <a:avLst>
              <a:gd name="adj" fmla="val 16830"/>
            </a:avLst>
          </a:prstGeom>
          <a:solidFill>
            <a:srgbClr val="CD45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solidFill>
                  <a:schemeClr val="bg1"/>
                </a:solidFill>
              </a:rPr>
              <a:t>SNS</a:t>
            </a:r>
            <a:r>
              <a:rPr lang="ja-JP" altLang="en-US" sz="2800" b="1" dirty="0">
                <a:solidFill>
                  <a:schemeClr val="bg1"/>
                </a:solidFill>
              </a:rPr>
              <a:t>による報告が可能になった場合、</a:t>
            </a:r>
            <a:endParaRPr lang="en-US" altLang="ja-JP" sz="2800" b="1" dirty="0">
              <a:solidFill>
                <a:schemeClr val="bg1"/>
              </a:solidFill>
            </a:endParaRPr>
          </a:p>
          <a:p>
            <a:pPr algn="ctr"/>
            <a:r>
              <a:rPr lang="ja-JP" altLang="en-US" sz="2800" b="1" dirty="0">
                <a:solidFill>
                  <a:schemeClr val="bg1"/>
                </a:solidFill>
              </a:rPr>
              <a:t>多くの学生が「これまでより報告しやすくなる」と感じる！</a:t>
            </a:r>
            <a:endParaRPr lang="ja-JP" altLang="ja-JP" sz="2800" b="1" dirty="0">
              <a:solidFill>
                <a:schemeClr val="bg1"/>
              </a:solidFill>
            </a:endParaRPr>
          </a:p>
        </p:txBody>
      </p:sp>
      <p:sp>
        <p:nvSpPr>
          <p:cNvPr id="12" name="テキスト ボックス 1"/>
          <p:cNvSpPr txBox="1"/>
          <p:nvPr/>
        </p:nvSpPr>
        <p:spPr>
          <a:xfrm>
            <a:off x="5154472" y="4408866"/>
            <a:ext cx="3240000" cy="2878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200" b="1" dirty="0">
                <a:solidFill>
                  <a:srgbClr val="FF0000"/>
                </a:solidFill>
                <a:latin typeface="メイリオ" panose="020B0604030504040204" pitchFamily="50" charset="-128"/>
                <a:ea typeface="メイリオ" panose="020B0604030504040204" pitchFamily="50" charset="-128"/>
              </a:rPr>
              <a:t>「これまでより報告しやすくなる」と感じる</a:t>
            </a:r>
          </a:p>
        </p:txBody>
      </p:sp>
      <p:sp>
        <p:nvSpPr>
          <p:cNvPr id="13" name="テキスト ボックス 1"/>
          <p:cNvSpPr txBox="1"/>
          <p:nvPr/>
        </p:nvSpPr>
        <p:spPr>
          <a:xfrm>
            <a:off x="4364064" y="4585304"/>
            <a:ext cx="1171384" cy="2741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600" b="1" dirty="0">
                <a:solidFill>
                  <a:schemeClr val="tx1"/>
                </a:solidFill>
              </a:rPr>
              <a:t>6</a:t>
            </a:r>
            <a:r>
              <a:rPr lang="ja-JP" altLang="en-US" sz="1600" b="1" dirty="0">
                <a:solidFill>
                  <a:schemeClr val="tx1"/>
                </a:solidFill>
              </a:rPr>
              <a:t>段階評価</a:t>
            </a:r>
          </a:p>
        </p:txBody>
      </p:sp>
      <p:sp>
        <p:nvSpPr>
          <p:cNvPr id="3" name="日付プレースホルダー 2"/>
          <p:cNvSpPr>
            <a:spLocks noGrp="1"/>
          </p:cNvSpPr>
          <p:nvPr>
            <p:ph type="dt" idx="10"/>
          </p:nvPr>
        </p:nvSpPr>
        <p:spPr/>
        <p:txBody>
          <a:bodyPr/>
          <a:lstStyle/>
          <a:p>
            <a:r>
              <a:rPr lang="en-US" altLang="ja-JP" dirty="0" smtClean="0"/>
              <a:t>2019/6/21</a:t>
            </a:r>
            <a:endParaRPr lang="ja-JP" altLang="en-US" dirty="0"/>
          </a:p>
        </p:txBody>
      </p:sp>
      <p:sp>
        <p:nvSpPr>
          <p:cNvPr id="5" name="スライド番号プレースホルダー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20</a:t>
            </a:fld>
            <a:endParaRPr lang="ja-JP" altLang="en-US"/>
          </a:p>
        </p:txBody>
      </p:sp>
    </p:spTree>
    <p:extLst>
      <p:ext uri="{BB962C8B-B14F-4D97-AF65-F5344CB8AC3E}">
        <p14:creationId xmlns:p14="http://schemas.microsoft.com/office/powerpoint/2010/main" val="231699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7692887" y="112659"/>
            <a:ext cx="1451113" cy="864183"/>
          </a:xfrm>
          <a:prstGeom prst="rect">
            <a:avLst/>
          </a:prstGeom>
          <a:solidFill>
            <a:srgbClr val="066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479187" y="4543925"/>
            <a:ext cx="3609888" cy="1657204"/>
          </a:xfrm>
          <a:prstGeom prst="roundRect">
            <a:avLst>
              <a:gd name="adj" fmla="val 16830"/>
            </a:avLst>
          </a:prstGeom>
          <a:solidFill>
            <a:srgbClr val="CD45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rPr>
              <a:t>学生が最も利用する</a:t>
            </a:r>
            <a:r>
              <a:rPr lang="en-US" altLang="ja-JP" sz="2800" b="1" dirty="0">
                <a:solidFill>
                  <a:schemeClr val="bg1"/>
                </a:solidFill>
              </a:rPr>
              <a:t>SNS</a:t>
            </a:r>
            <a:r>
              <a:rPr lang="ja-JP" altLang="en-US" sz="2800" b="1" dirty="0">
                <a:solidFill>
                  <a:schemeClr val="bg1"/>
                </a:solidFill>
              </a:rPr>
              <a:t>は</a:t>
            </a:r>
            <a:r>
              <a:rPr lang="en-US" altLang="ja-JP" sz="2800" b="1" dirty="0">
                <a:solidFill>
                  <a:schemeClr val="bg1"/>
                </a:solidFill>
              </a:rPr>
              <a:t>LINE</a:t>
            </a:r>
            <a:r>
              <a:rPr lang="ja-JP" altLang="en-US" sz="2800" b="1" dirty="0">
                <a:solidFill>
                  <a:schemeClr val="bg1"/>
                </a:solidFill>
              </a:rPr>
              <a:t>である！</a:t>
            </a:r>
            <a:endParaRPr lang="en-US" altLang="ja-JP" sz="2800" b="1" dirty="0">
              <a:solidFill>
                <a:schemeClr val="bg1"/>
              </a:solidFill>
            </a:endParaRPr>
          </a:p>
        </p:txBody>
      </p:sp>
      <p:graphicFrame>
        <p:nvGraphicFramePr>
          <p:cNvPr id="12" name="Google Shape;498;p22"/>
          <p:cNvGraphicFramePr/>
          <p:nvPr/>
        </p:nvGraphicFramePr>
        <p:xfrm>
          <a:off x="136293" y="1138750"/>
          <a:ext cx="4510454" cy="37631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oogle Shape;519;p24"/>
          <p:cNvGraphicFramePr/>
          <p:nvPr/>
        </p:nvGraphicFramePr>
        <p:xfrm>
          <a:off x="4489131" y="1016451"/>
          <a:ext cx="4367062" cy="3436999"/>
        </p:xfrm>
        <a:graphic>
          <a:graphicData uri="http://schemas.openxmlformats.org/drawingml/2006/chart">
            <c:chart xmlns:c="http://schemas.openxmlformats.org/drawingml/2006/chart" xmlns:r="http://schemas.openxmlformats.org/officeDocument/2006/relationships" r:id="rId3"/>
          </a:graphicData>
        </a:graphic>
      </p:graphicFrame>
      <p:sp>
        <p:nvSpPr>
          <p:cNvPr id="14" name="テキスト ボックス 3"/>
          <p:cNvSpPr txBox="1"/>
          <p:nvPr/>
        </p:nvSpPr>
        <p:spPr>
          <a:xfrm>
            <a:off x="2715499" y="3826592"/>
            <a:ext cx="742146"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200" dirty="0"/>
              <a:t>N=522</a:t>
            </a:r>
          </a:p>
        </p:txBody>
      </p:sp>
      <p:sp>
        <p:nvSpPr>
          <p:cNvPr id="15" name="Google Shape;521;p24"/>
          <p:cNvSpPr txBox="1"/>
          <p:nvPr/>
        </p:nvSpPr>
        <p:spPr>
          <a:xfrm>
            <a:off x="5280829" y="1464859"/>
            <a:ext cx="936000" cy="25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dirty="0">
                <a:solidFill>
                  <a:srgbClr val="000000"/>
                </a:solidFill>
                <a:latin typeface="+mn-lt"/>
                <a:ea typeface="Century Gothic"/>
                <a:cs typeface="Century Gothic"/>
                <a:sym typeface="Century Gothic"/>
              </a:rPr>
              <a:t>***：p&lt;0.01</a:t>
            </a:r>
            <a:endParaRPr sz="900" dirty="0">
              <a:latin typeface="+mn-lt"/>
            </a:endParaRPr>
          </a:p>
        </p:txBody>
      </p:sp>
      <p:sp>
        <p:nvSpPr>
          <p:cNvPr id="16" name="角丸四角形 15"/>
          <p:cNvSpPr/>
          <p:nvPr/>
        </p:nvSpPr>
        <p:spPr>
          <a:xfrm>
            <a:off x="4867718" y="4543925"/>
            <a:ext cx="3609888" cy="1657204"/>
          </a:xfrm>
          <a:prstGeom prst="roundRect">
            <a:avLst>
              <a:gd name="adj" fmla="val 16830"/>
            </a:avLst>
          </a:prstGeom>
          <a:solidFill>
            <a:srgbClr val="CD45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rPr>
              <a:t>学生にとって、</a:t>
            </a:r>
            <a:endParaRPr lang="en-US" altLang="ja-JP" sz="2800" b="1" dirty="0">
              <a:solidFill>
                <a:schemeClr val="bg1"/>
              </a:solidFill>
            </a:endParaRPr>
          </a:p>
          <a:p>
            <a:pPr algn="ctr"/>
            <a:r>
              <a:rPr lang="ja-JP" altLang="en-US" sz="2800" b="1" dirty="0">
                <a:solidFill>
                  <a:schemeClr val="bg1"/>
                </a:solidFill>
              </a:rPr>
              <a:t>最も報告しやすい</a:t>
            </a:r>
            <a:endParaRPr lang="en-US" altLang="ja-JP" sz="2800" b="1" dirty="0">
              <a:solidFill>
                <a:schemeClr val="bg1"/>
              </a:solidFill>
            </a:endParaRPr>
          </a:p>
          <a:p>
            <a:pPr algn="ctr"/>
            <a:r>
              <a:rPr lang="ja-JP" altLang="en-US" sz="2800" b="1" dirty="0">
                <a:solidFill>
                  <a:schemeClr val="bg1"/>
                </a:solidFill>
              </a:rPr>
              <a:t>手段は</a:t>
            </a:r>
            <a:r>
              <a:rPr lang="en-US" altLang="ja-JP" sz="2800" b="1" dirty="0">
                <a:solidFill>
                  <a:schemeClr val="bg1"/>
                </a:solidFill>
              </a:rPr>
              <a:t>LINE</a:t>
            </a:r>
            <a:r>
              <a:rPr lang="ja-JP" altLang="en-US" sz="2800" b="1" dirty="0">
                <a:solidFill>
                  <a:schemeClr val="bg1"/>
                </a:solidFill>
              </a:rPr>
              <a:t>である！</a:t>
            </a:r>
            <a:endParaRPr lang="en-US" altLang="ja-JP" sz="2800" b="1" dirty="0">
              <a:solidFill>
                <a:schemeClr val="bg1"/>
              </a:solidFill>
            </a:endParaRPr>
          </a:p>
        </p:txBody>
      </p:sp>
      <p:sp>
        <p:nvSpPr>
          <p:cNvPr id="10" name="Google Shape;481;p20"/>
          <p:cNvSpPr/>
          <p:nvPr/>
        </p:nvSpPr>
        <p:spPr>
          <a:xfrm>
            <a:off x="163877" y="1862274"/>
            <a:ext cx="8720690" cy="2880365"/>
          </a:xfrm>
          <a:prstGeom prst="roundRect">
            <a:avLst>
              <a:gd name="adj" fmla="val 9705"/>
            </a:avLst>
          </a:prstGeom>
          <a:solidFill>
            <a:srgbClr val="EAF5D6"/>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ja-JP" altLang="en-US" sz="3600" b="1" dirty="0">
                <a:solidFill>
                  <a:schemeClr val="tx1"/>
                </a:solidFill>
                <a:latin typeface="Century Gothic"/>
                <a:ea typeface="Century Gothic"/>
                <a:cs typeface="Century Gothic"/>
                <a:sym typeface="Century Gothic"/>
              </a:rPr>
              <a:t>筑波大学生に報告を促すには</a:t>
            </a:r>
            <a:endParaRPr sz="3600" b="1" dirty="0">
              <a:solidFill>
                <a:srgbClr val="CD4560"/>
              </a:solidFill>
              <a:latin typeface="Century Gothic"/>
              <a:ea typeface="Century Gothic"/>
              <a:cs typeface="Century Gothic"/>
              <a:sym typeface="Century Gothic"/>
            </a:endParaRPr>
          </a:p>
          <a:p>
            <a:pPr marL="0" marR="0" lvl="0" indent="0" algn="ctr" rtl="0">
              <a:lnSpc>
                <a:spcPct val="150000"/>
              </a:lnSpc>
              <a:spcBef>
                <a:spcPts val="0"/>
              </a:spcBef>
              <a:spcAft>
                <a:spcPts val="0"/>
              </a:spcAft>
              <a:buNone/>
            </a:pPr>
            <a:r>
              <a:rPr lang="en-US" altLang="ja-JP" sz="4200" b="1" u="sng" dirty="0">
                <a:solidFill>
                  <a:srgbClr val="CD4560"/>
                </a:solidFill>
                <a:latin typeface="Century Gothic"/>
                <a:ea typeface="Century Gothic"/>
                <a:cs typeface="Century Gothic"/>
                <a:sym typeface="Century Gothic"/>
              </a:rPr>
              <a:t>LINE</a:t>
            </a:r>
            <a:r>
              <a:rPr lang="ja-JP" altLang="en-US" sz="4200" b="1" u="sng" dirty="0">
                <a:solidFill>
                  <a:srgbClr val="CD4560"/>
                </a:solidFill>
                <a:latin typeface="Century Gothic"/>
                <a:ea typeface="Century Gothic"/>
                <a:cs typeface="Century Gothic"/>
                <a:sym typeface="Century Gothic"/>
              </a:rPr>
              <a:t>による</a:t>
            </a:r>
            <a:r>
              <a:rPr lang="ja-JP" sz="4200" b="1" u="sng" dirty="0">
                <a:solidFill>
                  <a:srgbClr val="CD4560"/>
                </a:solidFill>
                <a:latin typeface="Century Gothic"/>
                <a:ea typeface="Century Gothic"/>
                <a:cs typeface="Century Gothic"/>
                <a:sym typeface="Century Gothic"/>
              </a:rPr>
              <a:t>報告</a:t>
            </a:r>
            <a:r>
              <a:rPr lang="ja-JP" altLang="en-US" sz="4200" b="1" u="sng" dirty="0">
                <a:solidFill>
                  <a:srgbClr val="CD4560"/>
                </a:solidFill>
                <a:latin typeface="Century Gothic"/>
                <a:ea typeface="Century Gothic"/>
                <a:cs typeface="Century Gothic"/>
                <a:sym typeface="Century Gothic"/>
              </a:rPr>
              <a:t>を可能にすべき！</a:t>
            </a:r>
            <a:endParaRPr sz="4200" b="1" dirty="0">
              <a:solidFill>
                <a:srgbClr val="CD4560"/>
              </a:solidFill>
              <a:latin typeface="Century Gothic"/>
              <a:ea typeface="Century Gothic"/>
              <a:cs typeface="Century Gothic"/>
              <a:sym typeface="Century Gothic"/>
            </a:endParaRPr>
          </a:p>
        </p:txBody>
      </p:sp>
      <p:sp>
        <p:nvSpPr>
          <p:cNvPr id="17" name="タイトル 1"/>
          <p:cNvSpPr txBox="1">
            <a:spLocks/>
          </p:cNvSpPr>
          <p:nvPr/>
        </p:nvSpPr>
        <p:spPr>
          <a:xfrm>
            <a:off x="289408" y="35737"/>
            <a:ext cx="8820000" cy="9000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4800"/>
              <a:buFont typeface="Meiryo"/>
              <a:buNone/>
              <a:defRPr sz="4800" b="1" i="0" u="none" strike="noStrike" cap="none">
                <a:solidFill>
                  <a:srgbClr val="3F3F3F"/>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ja-JP" altLang="ja-JP" sz="4000" dirty="0">
                <a:solidFill>
                  <a:schemeClr val="bg1"/>
                </a:solidFill>
              </a:rPr>
              <a:t>学生</a:t>
            </a:r>
            <a:r>
              <a:rPr lang="ja-JP" altLang="en-US" sz="4000" dirty="0">
                <a:solidFill>
                  <a:schemeClr val="bg1"/>
                </a:solidFill>
              </a:rPr>
              <a:t>が利用しやすい</a:t>
            </a:r>
            <a:r>
              <a:rPr lang="ja-JP" altLang="ja-JP" sz="4000" dirty="0">
                <a:solidFill>
                  <a:schemeClr val="bg1"/>
                </a:solidFill>
              </a:rPr>
              <a:t>報告</a:t>
            </a:r>
            <a:r>
              <a:rPr lang="ja-JP" altLang="en-US" sz="4000" dirty="0">
                <a:solidFill>
                  <a:schemeClr val="bg1"/>
                </a:solidFill>
              </a:rPr>
              <a:t>手段</a:t>
            </a:r>
            <a:r>
              <a:rPr lang="ja-JP" altLang="ja-JP" sz="4000" dirty="0">
                <a:solidFill>
                  <a:schemeClr val="bg1"/>
                </a:solidFill>
              </a:rPr>
              <a:t>の</a:t>
            </a:r>
            <a:r>
              <a:rPr lang="ja-JP" altLang="en-US" sz="4000" dirty="0">
                <a:solidFill>
                  <a:schemeClr val="bg1"/>
                </a:solidFill>
              </a:rPr>
              <a:t>調査</a:t>
            </a:r>
            <a:endParaRPr kumimoji="1" lang="ja-JP" altLang="en-US" sz="4000" dirty="0">
              <a:solidFill>
                <a:schemeClr val="bg1"/>
              </a:solidFill>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21</a:t>
            </a:fld>
            <a:endParaRPr lang="ja-JP" altLang="en-US"/>
          </a:p>
        </p:txBody>
      </p:sp>
    </p:spTree>
    <p:extLst>
      <p:ext uri="{BB962C8B-B14F-4D97-AF65-F5344CB8AC3E}">
        <p14:creationId xmlns:p14="http://schemas.microsoft.com/office/powerpoint/2010/main" val="207846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75;p20"/>
          <p:cNvSpPr txBox="1">
            <a:spLocks/>
          </p:cNvSpPr>
          <p:nvPr/>
        </p:nvSpPr>
        <p:spPr>
          <a:xfrm>
            <a:off x="312052" y="-97782"/>
            <a:ext cx="7543800" cy="105451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4800"/>
              <a:buFont typeface="Meiryo"/>
              <a:buNone/>
              <a:defRPr sz="4800" b="1" i="0" u="none" strike="noStrike" cap="none">
                <a:solidFill>
                  <a:srgbClr val="3F3F3F"/>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ja-JP" altLang="en-US" sz="4000" dirty="0">
                <a:solidFill>
                  <a:schemeClr val="bg1"/>
                </a:solidFill>
              </a:rPr>
              <a:t>アンケート調査　まとめ</a:t>
            </a:r>
            <a:endParaRPr lang="ja-JP" altLang="en-US" dirty="0">
              <a:solidFill>
                <a:schemeClr val="bg1"/>
              </a:solidFill>
            </a:endParaRPr>
          </a:p>
        </p:txBody>
      </p:sp>
      <p:grpSp>
        <p:nvGrpSpPr>
          <p:cNvPr id="8" name="グループ化 7"/>
          <p:cNvGrpSpPr/>
          <p:nvPr/>
        </p:nvGrpSpPr>
        <p:grpSpPr>
          <a:xfrm>
            <a:off x="40931" y="1399386"/>
            <a:ext cx="9050316" cy="1544628"/>
            <a:chOff x="-1" y="1129"/>
            <a:chExt cx="9050316" cy="1544628"/>
          </a:xfrm>
        </p:grpSpPr>
        <p:sp>
          <p:nvSpPr>
            <p:cNvPr id="10" name="ホームベース 9"/>
            <p:cNvSpPr/>
            <p:nvPr/>
          </p:nvSpPr>
          <p:spPr>
            <a:xfrm rot="10800000">
              <a:off x="-1" y="1129"/>
              <a:ext cx="9050316" cy="1544628"/>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ホームベース 4"/>
            <p:cNvSpPr txBox="1"/>
            <p:nvPr/>
          </p:nvSpPr>
          <p:spPr>
            <a:xfrm rot="21600000">
              <a:off x="386156" y="1129"/>
              <a:ext cx="8664159" cy="154462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0170" tIns="121920" rIns="227584" bIns="121920" numCol="1" spcCol="1270" anchor="ctr" anchorCtr="0">
              <a:noAutofit/>
            </a:bodyPr>
            <a:lstStyle/>
            <a:p>
              <a:pPr lvl="0" algn="ctr" defTabSz="1422400">
                <a:lnSpc>
                  <a:spcPct val="90000"/>
                </a:lnSpc>
                <a:spcBef>
                  <a:spcPct val="0"/>
                </a:spcBef>
                <a:spcAft>
                  <a:spcPct val="35000"/>
                </a:spcAft>
              </a:pPr>
              <a:r>
                <a:rPr kumimoji="1" lang="ja-JP" altLang="en-US" sz="3200" kern="1200" dirty="0">
                  <a:solidFill>
                    <a:schemeClr val="tx1"/>
                  </a:solidFill>
                </a:rPr>
                <a:t>多くの学生が破損を発見しているものの、</a:t>
              </a:r>
              <a:endParaRPr kumimoji="1" lang="en-US" altLang="ja-JP" sz="3200" kern="1200" dirty="0">
                <a:solidFill>
                  <a:schemeClr val="tx1"/>
                </a:solidFill>
              </a:endParaRPr>
            </a:p>
            <a:p>
              <a:pPr lvl="0" algn="ctr" defTabSz="1422400">
                <a:lnSpc>
                  <a:spcPct val="90000"/>
                </a:lnSpc>
                <a:spcBef>
                  <a:spcPct val="0"/>
                </a:spcBef>
                <a:spcAft>
                  <a:spcPct val="35000"/>
                </a:spcAft>
              </a:pPr>
              <a:r>
                <a:rPr kumimoji="1" lang="ja-JP" altLang="en-US" sz="3200" kern="1200" dirty="0">
                  <a:solidFill>
                    <a:schemeClr val="tx1"/>
                  </a:solidFill>
                </a:rPr>
                <a:t>ほとんど全ての学生が市へ報告していない</a:t>
              </a:r>
            </a:p>
          </p:txBody>
        </p:sp>
      </p:grpSp>
      <p:sp>
        <p:nvSpPr>
          <p:cNvPr id="9" name="楕円 8"/>
          <p:cNvSpPr/>
          <p:nvPr/>
        </p:nvSpPr>
        <p:spPr>
          <a:xfrm>
            <a:off x="40932" y="1451700"/>
            <a:ext cx="1440000" cy="1440000"/>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2" name="グループ化 11"/>
          <p:cNvGrpSpPr/>
          <p:nvPr/>
        </p:nvGrpSpPr>
        <p:grpSpPr>
          <a:xfrm>
            <a:off x="40931" y="3204742"/>
            <a:ext cx="9050316" cy="1544628"/>
            <a:chOff x="-1" y="1129"/>
            <a:chExt cx="9050316" cy="1544628"/>
          </a:xfrm>
        </p:grpSpPr>
        <p:sp>
          <p:nvSpPr>
            <p:cNvPr id="13" name="ホームベース 12"/>
            <p:cNvSpPr/>
            <p:nvPr/>
          </p:nvSpPr>
          <p:spPr>
            <a:xfrm rot="10800000">
              <a:off x="-1" y="1129"/>
              <a:ext cx="9050316" cy="1544628"/>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ホームベース 4"/>
            <p:cNvSpPr txBox="1"/>
            <p:nvPr/>
          </p:nvSpPr>
          <p:spPr>
            <a:xfrm rot="21600000">
              <a:off x="386156" y="1129"/>
              <a:ext cx="8664159" cy="15446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0170" tIns="121920" rIns="227584" bIns="121920" numCol="1" spcCol="1270" anchor="ctr" anchorCtr="0">
              <a:noAutofit/>
            </a:bodyPr>
            <a:lstStyle/>
            <a:p>
              <a:pPr lvl="0" algn="ctr" defTabSz="1422400">
                <a:lnSpc>
                  <a:spcPct val="90000"/>
                </a:lnSpc>
                <a:spcBef>
                  <a:spcPct val="0"/>
                </a:spcBef>
                <a:spcAft>
                  <a:spcPct val="35000"/>
                </a:spcAft>
              </a:pPr>
              <a:r>
                <a:rPr kumimoji="1" lang="en-US" altLang="ja-JP" sz="3200" kern="1200" dirty="0">
                  <a:solidFill>
                    <a:schemeClr val="tx1"/>
                  </a:solidFill>
                </a:rPr>
                <a:t>SNS, </a:t>
              </a:r>
              <a:r>
                <a:rPr kumimoji="1" lang="ja-JP" altLang="en-US" sz="3200" kern="1200" dirty="0">
                  <a:solidFill>
                    <a:schemeClr val="tx1"/>
                  </a:solidFill>
                </a:rPr>
                <a:t>特に</a:t>
              </a:r>
              <a:r>
                <a:rPr kumimoji="1" lang="en-US" altLang="ja-JP" sz="3200" kern="1200" dirty="0">
                  <a:solidFill>
                    <a:schemeClr val="tx1"/>
                  </a:solidFill>
                </a:rPr>
                <a:t>LINE</a:t>
              </a:r>
              <a:r>
                <a:rPr kumimoji="1" lang="ja-JP" altLang="en-US" sz="3200" kern="1200" dirty="0">
                  <a:solidFill>
                    <a:schemeClr val="tx1"/>
                  </a:solidFill>
                </a:rPr>
                <a:t>で報告が可能になれば、</a:t>
              </a:r>
              <a:endParaRPr kumimoji="1" lang="en-US" altLang="ja-JP" sz="3200" kern="1200" dirty="0">
                <a:solidFill>
                  <a:schemeClr val="tx1"/>
                </a:solidFill>
              </a:endParaRPr>
            </a:p>
            <a:p>
              <a:pPr lvl="0" algn="ctr" defTabSz="1422400">
                <a:lnSpc>
                  <a:spcPct val="90000"/>
                </a:lnSpc>
                <a:spcBef>
                  <a:spcPct val="0"/>
                </a:spcBef>
                <a:spcAft>
                  <a:spcPct val="35000"/>
                </a:spcAft>
              </a:pPr>
              <a:r>
                <a:rPr kumimoji="1" lang="ja-JP" altLang="en-US" sz="3200" kern="1200" dirty="0">
                  <a:solidFill>
                    <a:schemeClr val="tx1"/>
                  </a:solidFill>
                </a:rPr>
                <a:t>報告しやすくなると感じる学生が多い</a:t>
              </a:r>
              <a:endParaRPr kumimoji="1" lang="en-US" altLang="ja-JP" sz="3200" kern="1200" dirty="0">
                <a:solidFill>
                  <a:schemeClr val="tx1"/>
                </a:solidFill>
              </a:endParaRPr>
            </a:p>
          </p:txBody>
        </p:sp>
      </p:grpSp>
      <p:sp>
        <p:nvSpPr>
          <p:cNvPr id="15" name="楕円 14"/>
          <p:cNvSpPr/>
          <p:nvPr/>
        </p:nvSpPr>
        <p:spPr>
          <a:xfrm>
            <a:off x="40932" y="3257056"/>
            <a:ext cx="1440000" cy="1440000"/>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角丸四角形 15"/>
          <p:cNvSpPr/>
          <p:nvPr/>
        </p:nvSpPr>
        <p:spPr>
          <a:xfrm>
            <a:off x="1877962" y="5010096"/>
            <a:ext cx="6440128" cy="1223555"/>
          </a:xfrm>
          <a:prstGeom prst="roundRect">
            <a:avLst/>
          </a:prstGeom>
          <a:noFill/>
          <a:ln>
            <a:solidFill>
              <a:srgbClr val="CD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rgbClr val="CD4560"/>
                </a:solidFill>
              </a:rPr>
              <a:t>LINE</a:t>
            </a:r>
            <a:r>
              <a:rPr kumimoji="1" lang="ja-JP" altLang="en-US" sz="3600" b="1" dirty="0">
                <a:solidFill>
                  <a:srgbClr val="CD4560"/>
                </a:solidFill>
              </a:rPr>
              <a:t>を使用することで</a:t>
            </a:r>
            <a:endParaRPr kumimoji="1" lang="en-US" altLang="ja-JP" sz="3600" b="1" dirty="0">
              <a:solidFill>
                <a:srgbClr val="CD4560"/>
              </a:solidFill>
            </a:endParaRPr>
          </a:p>
          <a:p>
            <a:pPr algn="ctr"/>
            <a:r>
              <a:rPr kumimoji="1" lang="ja-JP" altLang="en-US" sz="3600" b="1" dirty="0">
                <a:solidFill>
                  <a:srgbClr val="CD4560"/>
                </a:solidFill>
              </a:rPr>
              <a:t>報告が増えるか実証実験！！</a:t>
            </a:r>
          </a:p>
        </p:txBody>
      </p:sp>
      <p:sp>
        <p:nvSpPr>
          <p:cNvPr id="17" name="下矢印 16"/>
          <p:cNvSpPr/>
          <p:nvPr/>
        </p:nvSpPr>
        <p:spPr>
          <a:xfrm rot="16200000">
            <a:off x="760932" y="5244337"/>
            <a:ext cx="720000" cy="720000"/>
          </a:xfrm>
          <a:prstGeom prst="downArrow">
            <a:avLst/>
          </a:prstGeom>
          <a:solidFill>
            <a:srgbClr val="CD4560"/>
          </a:solidFill>
          <a:ln>
            <a:solidFill>
              <a:srgbClr val="CD456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22</a:t>
            </a:fld>
            <a:endParaRPr lang="ja-JP" altLang="en-US"/>
          </a:p>
        </p:txBody>
      </p:sp>
    </p:spTree>
    <p:extLst>
      <p:ext uri="{BB962C8B-B14F-4D97-AF65-F5344CB8AC3E}">
        <p14:creationId xmlns:p14="http://schemas.microsoft.com/office/powerpoint/2010/main" val="151021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2"/>
          <p:cNvSpPr txBox="1"/>
          <p:nvPr/>
        </p:nvSpPr>
        <p:spPr>
          <a:xfrm>
            <a:off x="471666" y="140083"/>
            <a:ext cx="642394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000"/>
              <a:buFont typeface="Meiryo"/>
              <a:buNone/>
            </a:pPr>
            <a:r>
              <a:rPr lang="ja-JP"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rPr>
              <a:t>本実習の流れ</a:t>
            </a:r>
            <a:endParaRPr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endParaRPr>
          </a:p>
        </p:txBody>
      </p:sp>
      <p:sp>
        <p:nvSpPr>
          <p:cNvPr id="129" name="Google Shape;129;p2"/>
          <p:cNvSpPr/>
          <p:nvPr/>
        </p:nvSpPr>
        <p:spPr>
          <a:xfrm rot="-5400000">
            <a:off x="3761941" y="-990180"/>
            <a:ext cx="1620115" cy="9144000"/>
          </a:xfrm>
          <a:prstGeom prst="downArrow">
            <a:avLst>
              <a:gd name="adj1" fmla="val 50000"/>
              <a:gd name="adj2" fmla="val 50000"/>
            </a:avLst>
          </a:prstGeom>
          <a:solidFill>
            <a:srgbClr val="066E9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alibri"/>
              <a:ea typeface="Calibri"/>
              <a:cs typeface="Calibri"/>
              <a:sym typeface="Calibri"/>
            </a:endParaRPr>
          </a:p>
        </p:txBody>
      </p:sp>
      <p:sp>
        <p:nvSpPr>
          <p:cNvPr id="130" name="Google Shape;130;p2"/>
          <p:cNvSpPr txBox="1"/>
          <p:nvPr/>
        </p:nvSpPr>
        <p:spPr>
          <a:xfrm>
            <a:off x="1752970" y="2210620"/>
            <a:ext cx="784381"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現状把握</a:t>
            </a:r>
            <a:endParaRPr sz="3600" b="0" i="0" u="none" strike="noStrike" cap="none" dirty="0">
              <a:solidFill>
                <a:schemeClr val="bg1">
                  <a:lumMod val="75000"/>
                </a:schemeClr>
              </a:solidFill>
              <a:latin typeface="Arial"/>
              <a:ea typeface="Arial"/>
              <a:cs typeface="Arial"/>
              <a:sym typeface="Arial"/>
            </a:endParaRPr>
          </a:p>
        </p:txBody>
      </p:sp>
      <p:sp>
        <p:nvSpPr>
          <p:cNvPr id="131" name="Google Shape;131;p2"/>
          <p:cNvSpPr txBox="1"/>
          <p:nvPr/>
        </p:nvSpPr>
        <p:spPr>
          <a:xfrm>
            <a:off x="368395" y="2212888"/>
            <a:ext cx="810625" cy="3631733"/>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3200" b="0" i="0" u="none" strike="noStrike" cap="none" dirty="0">
                <a:solidFill>
                  <a:schemeClr val="bg1">
                    <a:lumMod val="75000"/>
                  </a:schemeClr>
                </a:solidFill>
                <a:latin typeface="Arial"/>
                <a:ea typeface="Arial"/>
                <a:cs typeface="Arial"/>
                <a:sym typeface="Arial"/>
              </a:rPr>
              <a:t>背景と研究目的</a:t>
            </a:r>
            <a:endParaRPr sz="3200" b="0" i="0" u="none" strike="noStrike" cap="none" dirty="0">
              <a:solidFill>
                <a:schemeClr val="bg1">
                  <a:lumMod val="75000"/>
                </a:schemeClr>
              </a:solidFill>
              <a:latin typeface="Arial"/>
              <a:ea typeface="Arial"/>
              <a:cs typeface="Arial"/>
              <a:sym typeface="Arial"/>
            </a:endParaRPr>
          </a:p>
        </p:txBody>
      </p:sp>
      <p:sp>
        <p:nvSpPr>
          <p:cNvPr id="132" name="Google Shape;132;p2"/>
          <p:cNvSpPr txBox="1"/>
          <p:nvPr/>
        </p:nvSpPr>
        <p:spPr>
          <a:xfrm>
            <a:off x="5020848" y="2212888"/>
            <a:ext cx="684832" cy="314180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tx1"/>
                </a:solidFill>
                <a:latin typeface="Arial"/>
                <a:ea typeface="Arial"/>
                <a:cs typeface="Arial"/>
                <a:sym typeface="Arial"/>
              </a:rPr>
              <a:t>実証実験</a:t>
            </a:r>
            <a:endParaRPr sz="3600" b="0" i="0" u="none" strike="noStrike" cap="none" dirty="0">
              <a:solidFill>
                <a:schemeClr val="tx1"/>
              </a:solidFill>
              <a:latin typeface="Arial"/>
              <a:ea typeface="Arial"/>
              <a:cs typeface="Arial"/>
              <a:sym typeface="Arial"/>
            </a:endParaRPr>
          </a:p>
        </p:txBody>
      </p:sp>
      <p:sp>
        <p:nvSpPr>
          <p:cNvPr id="133" name="Google Shape;133;p2"/>
          <p:cNvSpPr txBox="1"/>
          <p:nvPr/>
        </p:nvSpPr>
        <p:spPr>
          <a:xfrm>
            <a:off x="7238540" y="2210620"/>
            <a:ext cx="689471" cy="312097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今後の展望</a:t>
            </a:r>
            <a:endParaRPr sz="3600" b="0" i="0" u="none" strike="noStrike" cap="none" dirty="0">
              <a:solidFill>
                <a:schemeClr val="bg1">
                  <a:lumMod val="75000"/>
                </a:schemeClr>
              </a:solidFill>
              <a:latin typeface="Arial"/>
              <a:ea typeface="Arial"/>
              <a:cs typeface="Arial"/>
              <a:sym typeface="Arial"/>
            </a:endParaRPr>
          </a:p>
        </p:txBody>
      </p:sp>
      <p:sp>
        <p:nvSpPr>
          <p:cNvPr id="134" name="Google Shape;134;p2"/>
          <p:cNvSpPr/>
          <p:nvPr/>
        </p:nvSpPr>
        <p:spPr>
          <a:xfrm>
            <a:off x="1654002" y="1100390"/>
            <a:ext cx="2519009" cy="735666"/>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chemeClr val="dk1"/>
                </a:solidFill>
                <a:latin typeface="Century Gothic"/>
                <a:ea typeface="Century Gothic"/>
                <a:cs typeface="Century Gothic"/>
                <a:sym typeface="Century Gothic"/>
              </a:rPr>
              <a:t>中間発表まで</a:t>
            </a:r>
            <a:endParaRPr sz="2800" b="1" i="0" u="none" strike="noStrike" cap="none" dirty="0">
              <a:solidFill>
                <a:schemeClr val="dk1"/>
              </a:solidFill>
              <a:latin typeface="Century Gothic"/>
              <a:ea typeface="Century Gothic"/>
              <a:cs typeface="Century Gothic"/>
              <a:sym typeface="Century Gothic"/>
            </a:endParaRPr>
          </a:p>
        </p:txBody>
      </p:sp>
      <p:sp>
        <p:nvSpPr>
          <p:cNvPr id="135" name="Google Shape;135;p2"/>
          <p:cNvSpPr txBox="1"/>
          <p:nvPr/>
        </p:nvSpPr>
        <p:spPr>
          <a:xfrm>
            <a:off x="3363352" y="2210620"/>
            <a:ext cx="771659"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altLang="en-US" sz="3600" b="0" i="0" u="none" strike="noStrike" cap="none" dirty="0">
                <a:solidFill>
                  <a:schemeClr val="bg1">
                    <a:lumMod val="75000"/>
                  </a:schemeClr>
                </a:solidFill>
                <a:latin typeface="Arial"/>
                <a:ea typeface="Arial"/>
                <a:cs typeface="Arial"/>
                <a:sym typeface="Arial"/>
              </a:rPr>
              <a:t>予備調査</a:t>
            </a:r>
            <a:endParaRPr sz="3600" b="0" i="0" u="none" strike="noStrike" cap="none" dirty="0">
              <a:solidFill>
                <a:schemeClr val="bg1">
                  <a:lumMod val="75000"/>
                </a:schemeClr>
              </a:solidFill>
              <a:latin typeface="Arial"/>
              <a:ea typeface="Arial"/>
              <a:cs typeface="Arial"/>
              <a:sym typeface="Arial"/>
            </a:endParaRPr>
          </a:p>
        </p:txBody>
      </p:sp>
      <p:sp>
        <p:nvSpPr>
          <p:cNvPr id="136" name="Google Shape;136;p2"/>
          <p:cNvSpPr/>
          <p:nvPr/>
        </p:nvSpPr>
        <p:spPr>
          <a:xfrm>
            <a:off x="1411932" y="4864055"/>
            <a:ext cx="1466458" cy="707005"/>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0" i="0" u="none" strike="noStrike" cap="none" dirty="0">
                <a:solidFill>
                  <a:schemeClr val="bg1">
                    <a:lumMod val="75000"/>
                  </a:schemeClr>
                </a:solidFill>
                <a:latin typeface="Century Gothic"/>
                <a:ea typeface="Century Gothic"/>
                <a:cs typeface="Century Gothic"/>
                <a:sym typeface="Century Gothic"/>
              </a:rPr>
              <a:t>市役所へのヒアリング</a:t>
            </a:r>
            <a:endParaRPr dirty="0">
              <a:solidFill>
                <a:schemeClr val="bg1">
                  <a:lumMod val="75000"/>
                </a:schemeClr>
              </a:solidFill>
            </a:endParaRPr>
          </a:p>
        </p:txBody>
      </p:sp>
      <p:sp>
        <p:nvSpPr>
          <p:cNvPr id="137" name="Google Shape;137;p2"/>
          <p:cNvSpPr/>
          <p:nvPr/>
        </p:nvSpPr>
        <p:spPr>
          <a:xfrm>
            <a:off x="3048295" y="5590458"/>
            <a:ext cx="1401775" cy="764917"/>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lvl="0" algn="ctr"/>
            <a:r>
              <a:rPr lang="ja-JP" altLang="en-US" sz="1800" dirty="0" smtClean="0">
                <a:solidFill>
                  <a:schemeClr val="bg1">
                    <a:lumMod val="75000"/>
                  </a:schemeClr>
                </a:solidFill>
                <a:latin typeface="Century Gothic"/>
                <a:ea typeface="Century Gothic"/>
                <a:cs typeface="Century Gothic"/>
                <a:sym typeface="Century Gothic"/>
              </a:rPr>
              <a:t>アンケート調査</a:t>
            </a:r>
            <a:endParaRPr lang="ja-JP" altLang="en-US" sz="1800" dirty="0">
              <a:solidFill>
                <a:schemeClr val="bg1">
                  <a:lumMod val="75000"/>
                </a:schemeClr>
              </a:solidFill>
              <a:latin typeface="Century Gothic"/>
              <a:ea typeface="Century Gothic"/>
              <a:cs typeface="Century Gothic"/>
              <a:sym typeface="Century Gothic"/>
            </a:endParaRPr>
          </a:p>
        </p:txBody>
      </p:sp>
      <p:sp>
        <p:nvSpPr>
          <p:cNvPr id="138" name="Google Shape;138;p2"/>
          <p:cNvSpPr/>
          <p:nvPr/>
        </p:nvSpPr>
        <p:spPr>
          <a:xfrm>
            <a:off x="3048296" y="4850533"/>
            <a:ext cx="1401775" cy="734048"/>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lvl="0" algn="ctr"/>
            <a:r>
              <a:rPr lang="ja-JP" altLang="en-US" sz="1800" dirty="0" smtClean="0">
                <a:solidFill>
                  <a:schemeClr val="bg1">
                    <a:lumMod val="75000"/>
                  </a:schemeClr>
                </a:solidFill>
                <a:latin typeface="Century Gothic"/>
                <a:ea typeface="Century Gothic"/>
                <a:cs typeface="Century Gothic"/>
                <a:sym typeface="Century Gothic"/>
              </a:rPr>
              <a:t>市</a:t>
            </a:r>
            <a:r>
              <a:rPr lang="ja-JP" altLang="en-US" sz="1800" dirty="0">
                <a:solidFill>
                  <a:schemeClr val="bg1">
                    <a:lumMod val="75000"/>
                  </a:schemeClr>
                </a:solidFill>
                <a:latin typeface="Century Gothic"/>
                <a:ea typeface="Century Gothic"/>
                <a:cs typeface="Century Gothic"/>
                <a:sym typeface="Century Gothic"/>
              </a:rPr>
              <a:t>役所提供データ分析</a:t>
            </a:r>
            <a:endParaRPr dirty="0">
              <a:solidFill>
                <a:schemeClr val="bg1">
                  <a:lumMod val="75000"/>
                </a:schemeClr>
              </a:solidFill>
            </a:endParaRPr>
          </a:p>
        </p:txBody>
      </p:sp>
      <p:cxnSp>
        <p:nvCxnSpPr>
          <p:cNvPr id="139" name="Google Shape;139;p2"/>
          <p:cNvCxnSpPr/>
          <p:nvPr/>
        </p:nvCxnSpPr>
        <p:spPr>
          <a:xfrm>
            <a:off x="4609497" y="47965"/>
            <a:ext cx="73361" cy="6307410"/>
          </a:xfrm>
          <a:prstGeom prst="straightConnector1">
            <a:avLst/>
          </a:prstGeom>
          <a:noFill/>
          <a:ln w="76200" cap="flat" cmpd="sng">
            <a:solidFill>
              <a:srgbClr val="066E9F"/>
            </a:solidFill>
            <a:prstDash val="solid"/>
            <a:round/>
            <a:headEnd type="none" w="sm" len="sm"/>
            <a:tailEnd type="none" w="sm" len="sm"/>
          </a:ln>
        </p:spPr>
      </p:cxnSp>
      <p:sp>
        <p:nvSpPr>
          <p:cNvPr id="140" name="Google Shape;140;p2"/>
          <p:cNvSpPr txBox="1"/>
          <p:nvPr/>
        </p:nvSpPr>
        <p:spPr>
          <a:xfrm>
            <a:off x="6129694" y="2210620"/>
            <a:ext cx="684832" cy="3141798"/>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効果試算</a:t>
            </a:r>
            <a:endParaRPr sz="3600" b="0" i="0" u="none" strike="noStrike" cap="none" dirty="0">
              <a:solidFill>
                <a:schemeClr val="bg1">
                  <a:lumMod val="75000"/>
                </a:schemeClr>
              </a:solidFill>
              <a:latin typeface="Arial"/>
              <a:ea typeface="Arial"/>
              <a:cs typeface="Arial"/>
              <a:sym typeface="Arial"/>
            </a:endParaRPr>
          </a:p>
        </p:txBody>
      </p:sp>
      <p:sp>
        <p:nvSpPr>
          <p:cNvPr id="141" name="Google Shape;141;p2"/>
          <p:cNvSpPr/>
          <p:nvPr/>
        </p:nvSpPr>
        <p:spPr>
          <a:xfrm>
            <a:off x="5111555" y="1096715"/>
            <a:ext cx="1880563" cy="739341"/>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rgbClr val="CD4560"/>
                </a:solidFill>
                <a:latin typeface="Century Gothic"/>
                <a:ea typeface="Century Gothic"/>
                <a:cs typeface="Century Gothic"/>
                <a:sym typeface="Century Gothic"/>
              </a:rPr>
              <a:t>最終発表</a:t>
            </a:r>
            <a:endParaRPr sz="2800" b="1" i="0" u="none" strike="noStrike" cap="none" dirty="0">
              <a:solidFill>
                <a:srgbClr val="CD4560"/>
              </a:solidFill>
              <a:latin typeface="Century Gothic"/>
              <a:ea typeface="Century Gothic"/>
              <a:cs typeface="Century Gothic"/>
              <a:sym typeface="Century Gothic"/>
            </a:endParaRPr>
          </a:p>
        </p:txBody>
      </p:sp>
      <p:sp>
        <p:nvSpPr>
          <p:cNvPr id="142" name="Google Shape;142;p2"/>
          <p:cNvSpPr/>
          <p:nvPr/>
        </p:nvSpPr>
        <p:spPr>
          <a:xfrm>
            <a:off x="4913706" y="1672665"/>
            <a:ext cx="903449" cy="818526"/>
          </a:xfrm>
          <a:prstGeom prst="star5">
            <a:avLst>
              <a:gd name="adj" fmla="val 19098"/>
              <a:gd name="hf" fmla="val 105146"/>
              <a:gd name="vf" fmla="val 110557"/>
            </a:avLst>
          </a:prstGeom>
          <a:solidFill>
            <a:srgbClr val="FFFF0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19" name="Google Shape;202;p6"/>
          <p:cNvSpPr txBox="1">
            <a:spLocks/>
          </p:cNvSpPr>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9pPr>
          </a:lstStyle>
          <a:p>
            <a:r>
              <a:rPr lang="en-US" dirty="0" smtClean="0"/>
              <a:t>24</a:t>
            </a:r>
            <a:endParaRPr lang="en-US" dirty="0"/>
          </a:p>
        </p:txBody>
      </p:sp>
    </p:spTree>
    <p:extLst>
      <p:ext uri="{BB962C8B-B14F-4D97-AF65-F5344CB8AC3E}">
        <p14:creationId xmlns:p14="http://schemas.microsoft.com/office/powerpoint/2010/main" val="4052455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27"/>
          <p:cNvSpPr txBox="1"/>
          <p:nvPr/>
        </p:nvSpPr>
        <p:spPr>
          <a:xfrm>
            <a:off x="623888" y="4165600"/>
            <a:ext cx="7886700" cy="1924051"/>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80000"/>
              </a:lnSpc>
              <a:spcBef>
                <a:spcPts val="0"/>
              </a:spcBef>
              <a:spcAft>
                <a:spcPts val="0"/>
              </a:spcAft>
              <a:buClr>
                <a:schemeClr val="accent1"/>
              </a:buClr>
              <a:buSzPts val="2590"/>
              <a:buFont typeface="Arial"/>
              <a:buChar char="•"/>
            </a:pPr>
            <a:r>
              <a:rPr lang="ja-JP" sz="2590">
                <a:solidFill>
                  <a:srgbClr val="000000"/>
                </a:solidFill>
                <a:latin typeface="Century Gothic"/>
                <a:ea typeface="Century Gothic"/>
                <a:cs typeface="Century Gothic"/>
                <a:sym typeface="Century Gothic"/>
              </a:rPr>
              <a:t>概要</a:t>
            </a:r>
            <a:endParaRPr sz="2590">
              <a:solidFill>
                <a:srgbClr val="000000"/>
              </a:solidFill>
              <a:latin typeface="Century Gothic"/>
              <a:ea typeface="Century Gothic"/>
              <a:cs typeface="Century Gothic"/>
              <a:sym typeface="Century Gothic"/>
            </a:endParaRPr>
          </a:p>
          <a:p>
            <a:pPr marL="228600" marR="0" lvl="0" indent="-228600" algn="l" rtl="0">
              <a:lnSpc>
                <a:spcPct val="80000"/>
              </a:lnSpc>
              <a:spcBef>
                <a:spcPts val="1400"/>
              </a:spcBef>
              <a:spcAft>
                <a:spcPts val="0"/>
              </a:spcAft>
              <a:buClr>
                <a:schemeClr val="accent1"/>
              </a:buClr>
              <a:buSzPts val="2590"/>
              <a:buFont typeface="Arial"/>
              <a:buChar char="•"/>
            </a:pPr>
            <a:r>
              <a:rPr lang="ja-JP" sz="2590">
                <a:solidFill>
                  <a:srgbClr val="000000"/>
                </a:solidFill>
                <a:latin typeface="Century Gothic"/>
                <a:ea typeface="Century Gothic"/>
                <a:cs typeface="Century Gothic"/>
                <a:sym typeface="Century Gothic"/>
              </a:rPr>
              <a:t>報告手順</a:t>
            </a:r>
            <a:endParaRPr sz="2590">
              <a:solidFill>
                <a:srgbClr val="000000"/>
              </a:solidFill>
              <a:latin typeface="Century Gothic"/>
              <a:ea typeface="Century Gothic"/>
              <a:cs typeface="Century Gothic"/>
              <a:sym typeface="Century Gothic"/>
            </a:endParaRPr>
          </a:p>
          <a:p>
            <a:pPr marL="228600" marR="0" lvl="0" indent="-228600" algn="l" rtl="0">
              <a:lnSpc>
                <a:spcPct val="80000"/>
              </a:lnSpc>
              <a:spcBef>
                <a:spcPts val="1400"/>
              </a:spcBef>
              <a:spcAft>
                <a:spcPts val="0"/>
              </a:spcAft>
              <a:buClr>
                <a:schemeClr val="accent1"/>
              </a:buClr>
              <a:buSzPts val="2590"/>
              <a:buFont typeface="Arial"/>
              <a:buChar char="•"/>
            </a:pPr>
            <a:r>
              <a:rPr lang="ja-JP" sz="2590">
                <a:solidFill>
                  <a:srgbClr val="000000"/>
                </a:solidFill>
                <a:latin typeface="Century Gothic"/>
                <a:ea typeface="Century Gothic"/>
                <a:cs typeface="Century Gothic"/>
                <a:sym typeface="Century Gothic"/>
              </a:rPr>
              <a:t>周知方法</a:t>
            </a:r>
            <a:endParaRPr sz="2590">
              <a:solidFill>
                <a:srgbClr val="000000"/>
              </a:solidFill>
              <a:latin typeface="Century Gothic"/>
              <a:ea typeface="Century Gothic"/>
              <a:cs typeface="Century Gothic"/>
              <a:sym typeface="Century Gothic"/>
            </a:endParaRPr>
          </a:p>
          <a:p>
            <a:pPr marL="228600" marR="0" lvl="0" indent="-228600" algn="l" rtl="0">
              <a:lnSpc>
                <a:spcPct val="80000"/>
              </a:lnSpc>
              <a:spcBef>
                <a:spcPts val="1400"/>
              </a:spcBef>
              <a:spcAft>
                <a:spcPts val="0"/>
              </a:spcAft>
              <a:buClr>
                <a:schemeClr val="accent1"/>
              </a:buClr>
              <a:buSzPts val="2590"/>
              <a:buFont typeface="Arial"/>
              <a:buChar char="•"/>
            </a:pPr>
            <a:r>
              <a:rPr lang="ja-JP" sz="2590">
                <a:solidFill>
                  <a:srgbClr val="000000"/>
                </a:solidFill>
                <a:latin typeface="Century Gothic"/>
                <a:ea typeface="Century Gothic"/>
                <a:cs typeface="Century Gothic"/>
                <a:sym typeface="Century Gothic"/>
              </a:rPr>
              <a:t>集団分け　</a:t>
            </a:r>
            <a:endParaRPr sz="2590">
              <a:solidFill>
                <a:srgbClr val="000000"/>
              </a:solidFill>
              <a:latin typeface="Century Gothic"/>
              <a:ea typeface="Century Gothic"/>
              <a:cs typeface="Century Gothic"/>
              <a:sym typeface="Century Gothic"/>
            </a:endParaRPr>
          </a:p>
          <a:p>
            <a:pPr marL="228600" marR="0" lvl="0" indent="-64135" algn="l" rtl="0">
              <a:lnSpc>
                <a:spcPct val="80000"/>
              </a:lnSpc>
              <a:spcBef>
                <a:spcPts val="1400"/>
              </a:spcBef>
              <a:spcAft>
                <a:spcPts val="0"/>
              </a:spcAft>
              <a:buClr>
                <a:schemeClr val="accent1"/>
              </a:buClr>
              <a:buSzPts val="2590"/>
              <a:buFont typeface="Arial"/>
              <a:buNone/>
            </a:pPr>
            <a:endParaRPr sz="2590">
              <a:solidFill>
                <a:srgbClr val="000000"/>
              </a:solidFill>
              <a:latin typeface="Century Gothic"/>
              <a:ea typeface="Century Gothic"/>
              <a:cs typeface="Century Gothic"/>
              <a:sym typeface="Century Gothic"/>
            </a:endParaRPr>
          </a:p>
        </p:txBody>
      </p:sp>
      <p:sp>
        <p:nvSpPr>
          <p:cNvPr id="565" name="Google Shape;565;p27"/>
          <p:cNvSpPr txBox="1"/>
          <p:nvPr/>
        </p:nvSpPr>
        <p:spPr>
          <a:xfrm>
            <a:off x="543464" y="1828801"/>
            <a:ext cx="8327921"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7200" b="1">
                <a:solidFill>
                  <a:schemeClr val="dk1"/>
                </a:solidFill>
                <a:latin typeface="Century Gothic"/>
                <a:ea typeface="Century Gothic"/>
                <a:cs typeface="Century Gothic"/>
                <a:sym typeface="Century Gothic"/>
              </a:rPr>
              <a:t>実証実験</a:t>
            </a:r>
            <a:endParaRPr sz="7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7200" b="1" u="sng">
                <a:solidFill>
                  <a:schemeClr val="dk1"/>
                </a:solidFill>
                <a:latin typeface="Century Gothic"/>
                <a:ea typeface="Century Gothic"/>
                <a:cs typeface="Century Gothic"/>
                <a:sym typeface="Century Gothic"/>
              </a:rPr>
              <a:t>-学生へのLINE運用-</a:t>
            </a:r>
            <a:endParaRPr sz="7200" b="1" u="sng">
              <a:solidFill>
                <a:schemeClr val="dk1"/>
              </a:solidFill>
              <a:latin typeface="Century Gothic"/>
              <a:ea typeface="Century Gothic"/>
              <a:cs typeface="Century Gothic"/>
              <a:sym typeface="Century Gothic"/>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24</a:t>
            </a:fld>
            <a:endParaRPr lang="ja-JP"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oogle Shape;579;p29" descr="&lt;strong&gt;地割れイラスト&lt;/strong&gt;カット | 基本 | Skillots"/>
          <p:cNvPicPr preferRelativeResize="0"/>
          <p:nvPr/>
        </p:nvPicPr>
        <p:blipFill rotWithShape="1">
          <a:blip r:embed="rId3">
            <a:alphaModFix/>
          </a:blip>
          <a:srcRect l="25697"/>
          <a:stretch/>
        </p:blipFill>
        <p:spPr>
          <a:xfrm>
            <a:off x="4445540" y="1576486"/>
            <a:ext cx="1338495" cy="1446304"/>
          </a:xfrm>
          <a:prstGeom prst="rect">
            <a:avLst/>
          </a:prstGeom>
          <a:noFill/>
          <a:ln>
            <a:noFill/>
          </a:ln>
        </p:spPr>
      </p:pic>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l="37022" t="1626" r="28451" b="4486"/>
          <a:stretch/>
        </p:blipFill>
        <p:spPr>
          <a:xfrm>
            <a:off x="7110220" y="2108993"/>
            <a:ext cx="1939410" cy="3728837"/>
          </a:xfrm>
          <a:prstGeom prst="rect">
            <a:avLst/>
          </a:prstGeom>
          <a:ln w="28575">
            <a:solidFill>
              <a:schemeClr val="tx1"/>
            </a:solidFill>
          </a:ln>
        </p:spPr>
      </p:pic>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l="9166" t="10922" r="8409" b="13902"/>
          <a:stretch/>
        </p:blipFill>
        <p:spPr>
          <a:xfrm>
            <a:off x="194071" y="1961824"/>
            <a:ext cx="2089483" cy="3386624"/>
          </a:xfrm>
          <a:prstGeom prst="rect">
            <a:avLst/>
          </a:prstGeom>
          <a:ln w="28575">
            <a:solidFill>
              <a:schemeClr val="tx1"/>
            </a:solidFill>
          </a:ln>
        </p:spPr>
      </p:pic>
      <p:pic>
        <p:nvPicPr>
          <p:cNvPr id="33" name="Google Shape;584;p29" descr="&lt;strong&gt;スマホ&lt;/strong&gt;で&lt;strong&gt;撮影&lt;/strong&gt;する人のイラスト（男性） | かわいいフリー素材 ..."/>
          <p:cNvPicPr preferRelativeResize="0"/>
          <p:nvPr/>
        </p:nvPicPr>
        <p:blipFill rotWithShape="1">
          <a:blip r:embed="rId6">
            <a:alphaModFix/>
          </a:blip>
          <a:srcRect/>
          <a:stretch/>
        </p:blipFill>
        <p:spPr>
          <a:xfrm flipH="1">
            <a:off x="5334850" y="3112221"/>
            <a:ext cx="1049120" cy="1208065"/>
          </a:xfrm>
          <a:prstGeom prst="rect">
            <a:avLst/>
          </a:prstGeom>
          <a:noFill/>
          <a:ln>
            <a:noFill/>
          </a:ln>
        </p:spPr>
      </p:pic>
      <p:sp>
        <p:nvSpPr>
          <p:cNvPr id="2" name="タイトル 1"/>
          <p:cNvSpPr>
            <a:spLocks noGrp="1"/>
          </p:cNvSpPr>
          <p:nvPr>
            <p:ph type="title"/>
          </p:nvPr>
        </p:nvSpPr>
        <p:spPr>
          <a:xfrm>
            <a:off x="194071" y="-21182"/>
            <a:ext cx="8382248" cy="1054516"/>
          </a:xfrm>
        </p:spPr>
        <p:txBody>
          <a:bodyPr>
            <a:normAutofit/>
          </a:bodyPr>
          <a:lstStyle/>
          <a:p>
            <a:r>
              <a:rPr kumimoji="1" lang="ja-JP" altLang="en-US" dirty="0" smtClean="0">
                <a:solidFill>
                  <a:schemeClr val="bg1"/>
                </a:solidFill>
              </a:rPr>
              <a:t>実証実験</a:t>
            </a:r>
            <a:r>
              <a:rPr kumimoji="1" lang="ja-JP" altLang="en-US" sz="3600" dirty="0" smtClean="0">
                <a:solidFill>
                  <a:schemeClr val="bg1"/>
                </a:solidFill>
              </a:rPr>
              <a:t>（</a:t>
            </a:r>
            <a:r>
              <a:rPr kumimoji="1" lang="en-US" altLang="ja-JP" sz="3600" dirty="0" smtClean="0">
                <a:solidFill>
                  <a:schemeClr val="bg1"/>
                </a:solidFill>
              </a:rPr>
              <a:t>5/27</a:t>
            </a:r>
            <a:r>
              <a:rPr kumimoji="1" lang="ja-JP" altLang="en-US" sz="3600" dirty="0" smtClean="0">
                <a:solidFill>
                  <a:schemeClr val="bg1"/>
                </a:solidFill>
              </a:rPr>
              <a:t>～</a:t>
            </a:r>
            <a:r>
              <a:rPr kumimoji="1" lang="en-US" altLang="ja-JP" sz="3600" dirty="0" smtClean="0">
                <a:solidFill>
                  <a:schemeClr val="bg1"/>
                </a:solidFill>
              </a:rPr>
              <a:t>6/23</a:t>
            </a:r>
            <a:r>
              <a:rPr kumimoji="1" lang="ja-JP" altLang="en-US" sz="3600" dirty="0" smtClean="0">
                <a:solidFill>
                  <a:schemeClr val="bg1"/>
                </a:solidFill>
              </a:rPr>
              <a:t>）の流れ</a:t>
            </a:r>
            <a:endParaRPr kumimoji="1" lang="ja-JP" altLang="en-US" sz="3600" dirty="0">
              <a:solidFill>
                <a:schemeClr val="bg1"/>
              </a:solidFill>
            </a:endParaRPr>
          </a:p>
        </p:txBody>
      </p:sp>
      <p:sp>
        <p:nvSpPr>
          <p:cNvPr id="7" name="右矢印 6"/>
          <p:cNvSpPr/>
          <p:nvPr/>
        </p:nvSpPr>
        <p:spPr>
          <a:xfrm>
            <a:off x="2365977" y="3404052"/>
            <a:ext cx="536927" cy="350960"/>
          </a:xfrm>
          <a:prstGeom prst="rightArrow">
            <a:avLst/>
          </a:prstGeom>
          <a:solidFill>
            <a:srgbClr val="01A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6472520" y="3404052"/>
            <a:ext cx="587619" cy="373534"/>
          </a:xfrm>
          <a:prstGeom prst="rightArrow">
            <a:avLst/>
          </a:prstGeom>
          <a:solidFill>
            <a:srgbClr val="01A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509432" y="4452116"/>
            <a:ext cx="1443181" cy="489336"/>
          </a:xfrm>
          <a:prstGeom prst="ellipse">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rPr>
              <a:t>グループ </a:t>
            </a:r>
            <a:r>
              <a:rPr kumimoji="1" lang="en-US" altLang="ja-JP" sz="1600" b="1" dirty="0" smtClean="0">
                <a:solidFill>
                  <a:schemeClr val="tx1"/>
                </a:solidFill>
              </a:rPr>
              <a:t>1</a:t>
            </a:r>
            <a:endParaRPr kumimoji="1" lang="ja-JP" altLang="en-US" sz="1600" b="1" dirty="0">
              <a:solidFill>
                <a:schemeClr val="tx1"/>
              </a:solidFill>
            </a:endParaRPr>
          </a:p>
        </p:txBody>
      </p:sp>
      <p:sp>
        <p:nvSpPr>
          <p:cNvPr id="20" name="楕円 19"/>
          <p:cNvSpPr/>
          <p:nvPr/>
        </p:nvSpPr>
        <p:spPr>
          <a:xfrm>
            <a:off x="509433" y="5084232"/>
            <a:ext cx="1443181" cy="50844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rPr>
              <a:t>グループ </a:t>
            </a:r>
            <a:r>
              <a:rPr kumimoji="1" lang="en-US" altLang="ja-JP" sz="1600" b="1" dirty="0" smtClean="0">
                <a:solidFill>
                  <a:schemeClr val="tx1"/>
                </a:solidFill>
              </a:rPr>
              <a:t>2</a:t>
            </a:r>
            <a:endParaRPr kumimoji="1" lang="ja-JP" altLang="en-US" sz="1600" b="1" dirty="0">
              <a:solidFill>
                <a:schemeClr val="tx1"/>
              </a:solidFill>
            </a:endParaRPr>
          </a:p>
        </p:txBody>
      </p:sp>
      <p:sp>
        <p:nvSpPr>
          <p:cNvPr id="21" name="楕円 20"/>
          <p:cNvSpPr/>
          <p:nvPr/>
        </p:nvSpPr>
        <p:spPr>
          <a:xfrm>
            <a:off x="500597" y="5675146"/>
            <a:ext cx="1443183" cy="499747"/>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rPr>
              <a:t>グループ</a:t>
            </a:r>
            <a:r>
              <a:rPr kumimoji="1" lang="en-US" altLang="ja-JP" sz="1600" b="1" dirty="0">
                <a:solidFill>
                  <a:schemeClr val="tx1"/>
                </a:solidFill>
              </a:rPr>
              <a:t>3</a:t>
            </a:r>
            <a:endParaRPr kumimoji="1" lang="ja-JP" altLang="en-US" sz="1600" b="1" dirty="0">
              <a:solidFill>
                <a:schemeClr val="tx1"/>
              </a:solidFill>
            </a:endParaRPr>
          </a:p>
        </p:txBody>
      </p:sp>
      <p:sp>
        <p:nvSpPr>
          <p:cNvPr id="23" name="角丸四角形 22"/>
          <p:cNvSpPr/>
          <p:nvPr/>
        </p:nvSpPr>
        <p:spPr>
          <a:xfrm>
            <a:off x="3297847" y="1189758"/>
            <a:ext cx="2174696" cy="47757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破損報告の手順</a:t>
            </a:r>
            <a:endParaRPr kumimoji="1" lang="ja-JP" altLang="en-US" sz="2000" b="1" dirty="0"/>
          </a:p>
        </p:txBody>
      </p:sp>
      <p:sp>
        <p:nvSpPr>
          <p:cNvPr id="26" name="角丸四角形 25"/>
          <p:cNvSpPr/>
          <p:nvPr/>
        </p:nvSpPr>
        <p:spPr>
          <a:xfrm>
            <a:off x="143675" y="1209170"/>
            <a:ext cx="2174696" cy="64980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アカウント</a:t>
            </a:r>
            <a:endParaRPr kumimoji="1" lang="en-US" altLang="ja-JP" sz="2000" b="1" dirty="0" smtClean="0"/>
          </a:p>
          <a:p>
            <a:pPr algn="ctr"/>
            <a:r>
              <a:rPr kumimoji="1" lang="ja-JP" altLang="en-US" sz="2000" b="1" dirty="0" smtClean="0"/>
              <a:t>友達</a:t>
            </a:r>
            <a:r>
              <a:rPr kumimoji="1" lang="ja-JP" altLang="en-US" sz="2000" b="1" dirty="0"/>
              <a:t>登録</a:t>
            </a:r>
          </a:p>
        </p:txBody>
      </p:sp>
      <p:sp>
        <p:nvSpPr>
          <p:cNvPr id="27" name="角丸四角形 26"/>
          <p:cNvSpPr/>
          <p:nvPr/>
        </p:nvSpPr>
        <p:spPr>
          <a:xfrm>
            <a:off x="6877455" y="1136989"/>
            <a:ext cx="2177320" cy="63619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報告データから</a:t>
            </a:r>
            <a:endParaRPr kumimoji="1" lang="en-US" altLang="ja-JP" sz="2000" b="1" dirty="0" smtClean="0"/>
          </a:p>
          <a:p>
            <a:pPr algn="ctr"/>
            <a:r>
              <a:rPr kumimoji="1" lang="ja-JP" altLang="en-US" sz="2000" b="1" dirty="0" smtClean="0"/>
              <a:t>検証・分析</a:t>
            </a:r>
            <a:endParaRPr kumimoji="1" lang="ja-JP" altLang="en-US" sz="2000" b="1" dirty="0"/>
          </a:p>
        </p:txBody>
      </p:sp>
      <p:pic>
        <p:nvPicPr>
          <p:cNvPr id="30" name="Google Shape;580;p29" descr="&lt;strong&gt;発見&lt;/strong&gt;した男性 – 無料&lt;strong&gt;イラスト&lt;/strong&gt;・PowerPointテンプレート配布 ..."/>
          <p:cNvPicPr preferRelativeResize="0"/>
          <p:nvPr/>
        </p:nvPicPr>
        <p:blipFill rotWithShape="1">
          <a:blip r:embed="rId7">
            <a:alphaModFix/>
          </a:blip>
          <a:srcRect l="17938" r="18924"/>
          <a:stretch/>
        </p:blipFill>
        <p:spPr>
          <a:xfrm>
            <a:off x="5619680" y="2000088"/>
            <a:ext cx="664926" cy="1045346"/>
          </a:xfrm>
          <a:prstGeom prst="rect">
            <a:avLst/>
          </a:prstGeom>
          <a:noFill/>
          <a:ln>
            <a:noFill/>
          </a:ln>
        </p:spPr>
      </p:pic>
      <p:sp>
        <p:nvSpPr>
          <p:cNvPr id="31" name="Google Shape;578;p29"/>
          <p:cNvSpPr/>
          <p:nvPr/>
        </p:nvSpPr>
        <p:spPr>
          <a:xfrm>
            <a:off x="2948664" y="2047526"/>
            <a:ext cx="2132916" cy="393470"/>
          </a:xfrm>
          <a:prstGeom prst="wedgeRoundRectCallout">
            <a:avLst>
              <a:gd name="adj1" fmla="val 49112"/>
              <a:gd name="adj2" fmla="val -24543"/>
              <a:gd name="adj3" fmla="val 16667"/>
            </a:avLst>
          </a:prstGeom>
          <a:solidFill>
            <a:schemeClr val="lt1"/>
          </a:solidFill>
          <a:ln w="285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000" b="1" dirty="0">
                <a:solidFill>
                  <a:schemeClr val="dk1"/>
                </a:solidFill>
                <a:latin typeface="Century Gothic"/>
                <a:ea typeface="Century Gothic"/>
                <a:cs typeface="Century Gothic"/>
                <a:sym typeface="Century Gothic"/>
              </a:rPr>
              <a:t>① 道路破損</a:t>
            </a:r>
            <a:r>
              <a:rPr lang="ja-JP" sz="2000" b="1" dirty="0">
                <a:solidFill>
                  <a:srgbClr val="FF0000"/>
                </a:solidFill>
                <a:latin typeface="Century Gothic"/>
                <a:ea typeface="Century Gothic"/>
                <a:cs typeface="Century Gothic"/>
                <a:sym typeface="Century Gothic"/>
              </a:rPr>
              <a:t>発見</a:t>
            </a:r>
            <a:endParaRPr sz="2000" b="1" dirty="0">
              <a:solidFill>
                <a:srgbClr val="FF0000"/>
              </a:solidFill>
              <a:latin typeface="Century Gothic"/>
              <a:ea typeface="Century Gothic"/>
              <a:cs typeface="Century Gothic"/>
              <a:sym typeface="Century Gothic"/>
            </a:endParaRPr>
          </a:p>
        </p:txBody>
      </p:sp>
      <p:sp>
        <p:nvSpPr>
          <p:cNvPr id="32" name="Google Shape;582;p29"/>
          <p:cNvSpPr/>
          <p:nvPr/>
        </p:nvSpPr>
        <p:spPr>
          <a:xfrm>
            <a:off x="2920269" y="3437756"/>
            <a:ext cx="2351239" cy="434760"/>
          </a:xfrm>
          <a:prstGeom prst="wedgeRoundRectCallout">
            <a:avLst>
              <a:gd name="adj1" fmla="val -49229"/>
              <a:gd name="adj2" fmla="val -28542"/>
              <a:gd name="adj3" fmla="val 16667"/>
            </a:avLst>
          </a:prstGeom>
          <a:solidFill>
            <a:schemeClr val="lt1"/>
          </a:solidFill>
          <a:ln w="285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dirty="0">
                <a:solidFill>
                  <a:schemeClr val="dk1"/>
                </a:solidFill>
                <a:latin typeface="Century Gothic"/>
                <a:ea typeface="Century Gothic"/>
                <a:cs typeface="Century Gothic"/>
                <a:sym typeface="Century Gothic"/>
              </a:rPr>
              <a:t>② 破損箇所を</a:t>
            </a:r>
            <a:r>
              <a:rPr lang="ja-JP" sz="2000" b="1" dirty="0">
                <a:solidFill>
                  <a:srgbClr val="FF0000"/>
                </a:solidFill>
                <a:latin typeface="Century Gothic"/>
                <a:ea typeface="Century Gothic"/>
                <a:cs typeface="Century Gothic"/>
                <a:sym typeface="Century Gothic"/>
              </a:rPr>
              <a:t>撮影</a:t>
            </a:r>
            <a:endParaRPr sz="2000" b="1" dirty="0">
              <a:solidFill>
                <a:srgbClr val="FF0000"/>
              </a:solidFill>
              <a:latin typeface="Century Gothic"/>
              <a:ea typeface="Century Gothic"/>
              <a:cs typeface="Century Gothic"/>
              <a:sym typeface="Century Gothic"/>
            </a:endParaRPr>
          </a:p>
        </p:txBody>
      </p:sp>
      <p:sp>
        <p:nvSpPr>
          <p:cNvPr id="35" name="Google Shape;583;p29"/>
          <p:cNvSpPr/>
          <p:nvPr/>
        </p:nvSpPr>
        <p:spPr>
          <a:xfrm>
            <a:off x="2902904" y="4702448"/>
            <a:ext cx="2427703" cy="1135382"/>
          </a:xfrm>
          <a:prstGeom prst="wedgeRoundRectCallout">
            <a:avLst>
              <a:gd name="adj1" fmla="val 33430"/>
              <a:gd name="adj2" fmla="val -10536"/>
              <a:gd name="adj3" fmla="val 16667"/>
            </a:avLst>
          </a:prstGeom>
          <a:solidFill>
            <a:schemeClr val="lt1"/>
          </a:solidFill>
          <a:ln w="285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ja-JP" sz="2000" b="1" dirty="0">
                <a:solidFill>
                  <a:schemeClr val="dk1"/>
                </a:solidFill>
                <a:latin typeface="Century Gothic"/>
                <a:ea typeface="Century Gothic"/>
                <a:cs typeface="Century Gothic"/>
                <a:sym typeface="Century Gothic"/>
              </a:rPr>
              <a:t>③ 撮った</a:t>
            </a:r>
            <a:r>
              <a:rPr lang="ja-JP" sz="2000" b="1" dirty="0">
                <a:solidFill>
                  <a:srgbClr val="FF0000"/>
                </a:solidFill>
                <a:latin typeface="Century Gothic"/>
                <a:ea typeface="Century Gothic"/>
                <a:cs typeface="Century Gothic"/>
                <a:sym typeface="Century Gothic"/>
              </a:rPr>
              <a:t>写真</a:t>
            </a:r>
            <a:r>
              <a:rPr lang="ja-JP" sz="2000" b="1" dirty="0">
                <a:solidFill>
                  <a:schemeClr val="dk1"/>
                </a:solidFill>
                <a:latin typeface="Century Gothic"/>
                <a:ea typeface="Century Gothic"/>
                <a:cs typeface="Century Gothic"/>
                <a:sym typeface="Century Gothic"/>
              </a:rPr>
              <a:t>と</a:t>
            </a:r>
            <a:endParaRPr sz="2000" b="1" dirty="0">
              <a:solidFill>
                <a:schemeClr val="dk1"/>
              </a:solidFill>
              <a:latin typeface="Century Gothic"/>
              <a:ea typeface="Century Gothic"/>
              <a:cs typeface="Century Gothic"/>
              <a:sym typeface="Century Gothic"/>
            </a:endParaRPr>
          </a:p>
          <a:p>
            <a:pPr marL="0" marR="0" lvl="0" indent="0" algn="ctr" rtl="0">
              <a:lnSpc>
                <a:spcPct val="130000"/>
              </a:lnSpc>
              <a:spcBef>
                <a:spcPts val="0"/>
              </a:spcBef>
              <a:spcAft>
                <a:spcPts val="0"/>
              </a:spcAft>
              <a:buNone/>
            </a:pPr>
            <a:r>
              <a:rPr lang="ja-JP" sz="2000" b="1" dirty="0">
                <a:solidFill>
                  <a:schemeClr val="dk1"/>
                </a:solidFill>
                <a:latin typeface="Century Gothic"/>
                <a:ea typeface="Century Gothic"/>
                <a:cs typeface="Century Gothic"/>
                <a:sym typeface="Century Gothic"/>
              </a:rPr>
              <a:t>場所の</a:t>
            </a:r>
            <a:r>
              <a:rPr lang="ja-JP" sz="2000" b="1" dirty="0">
                <a:solidFill>
                  <a:srgbClr val="FF0000"/>
                </a:solidFill>
                <a:latin typeface="Century Gothic"/>
                <a:ea typeface="Century Gothic"/>
                <a:cs typeface="Century Gothic"/>
                <a:sym typeface="Century Gothic"/>
              </a:rPr>
              <a:t>位置情報</a:t>
            </a:r>
            <a:r>
              <a:rPr lang="ja-JP" sz="2000" b="1" dirty="0">
                <a:solidFill>
                  <a:schemeClr val="dk1"/>
                </a:solidFill>
                <a:latin typeface="Century Gothic"/>
                <a:ea typeface="Century Gothic"/>
                <a:cs typeface="Century Gothic"/>
                <a:sym typeface="Century Gothic"/>
              </a:rPr>
              <a:t>を</a:t>
            </a:r>
            <a:endParaRPr sz="2000" b="1" dirty="0">
              <a:solidFill>
                <a:schemeClr val="dk1"/>
              </a:solidFill>
              <a:latin typeface="Century Gothic"/>
              <a:ea typeface="Century Gothic"/>
              <a:cs typeface="Century Gothic"/>
              <a:sym typeface="Century Gothic"/>
            </a:endParaRPr>
          </a:p>
          <a:p>
            <a:pPr marL="0" marR="0" lvl="0" indent="0" algn="ctr" rtl="0">
              <a:lnSpc>
                <a:spcPct val="130000"/>
              </a:lnSpc>
              <a:spcBef>
                <a:spcPts val="0"/>
              </a:spcBef>
              <a:spcAft>
                <a:spcPts val="0"/>
              </a:spcAft>
              <a:buNone/>
            </a:pPr>
            <a:r>
              <a:rPr lang="ja-JP" sz="2000" b="1" dirty="0" smtClean="0">
                <a:solidFill>
                  <a:srgbClr val="FF0000"/>
                </a:solidFill>
                <a:latin typeface="Century Gothic"/>
                <a:ea typeface="Century Gothic"/>
                <a:cs typeface="Century Gothic"/>
                <a:sym typeface="Century Gothic"/>
              </a:rPr>
              <a:t>送信</a:t>
            </a:r>
            <a:r>
              <a:rPr lang="ja-JP" sz="2000" b="1" dirty="0">
                <a:solidFill>
                  <a:schemeClr val="dk1"/>
                </a:solidFill>
                <a:latin typeface="Century Gothic"/>
                <a:ea typeface="Century Gothic"/>
                <a:cs typeface="Century Gothic"/>
                <a:sym typeface="Century Gothic"/>
              </a:rPr>
              <a:t>！！</a:t>
            </a:r>
            <a:endParaRPr sz="2000" b="1" dirty="0">
              <a:solidFill>
                <a:schemeClr val="lt1"/>
              </a:solidFill>
              <a:latin typeface="Century Gothic"/>
              <a:ea typeface="Century Gothic"/>
              <a:cs typeface="Century Gothic"/>
              <a:sym typeface="Century Gothic"/>
            </a:endParaRPr>
          </a:p>
        </p:txBody>
      </p:sp>
      <p:grpSp>
        <p:nvGrpSpPr>
          <p:cNvPr id="6" name="グループ化 5"/>
          <p:cNvGrpSpPr/>
          <p:nvPr/>
        </p:nvGrpSpPr>
        <p:grpSpPr>
          <a:xfrm>
            <a:off x="2983481" y="946873"/>
            <a:ext cx="3550628" cy="5416526"/>
            <a:chOff x="3557520" y="1136989"/>
            <a:chExt cx="2987607" cy="4610277"/>
          </a:xfrm>
        </p:grpSpPr>
        <p:pic>
          <p:nvPicPr>
            <p:cNvPr id="34" name="Google Shape;581;p29"/>
            <p:cNvPicPr preferRelativeResize="0"/>
            <p:nvPr/>
          </p:nvPicPr>
          <p:blipFill rotWithShape="1">
            <a:blip r:embed="rId8">
              <a:alphaModFix/>
            </a:blip>
            <a:srcRect/>
            <a:stretch/>
          </p:blipFill>
          <p:spPr>
            <a:xfrm>
              <a:off x="3557520" y="1136989"/>
              <a:ext cx="2894621" cy="4610277"/>
            </a:xfrm>
            <a:prstGeom prst="rect">
              <a:avLst/>
            </a:prstGeom>
            <a:noFill/>
            <a:ln>
              <a:noFill/>
            </a:ln>
          </p:spPr>
        </p:pic>
        <p:sp>
          <p:nvSpPr>
            <p:cNvPr id="36" name="楕円 35"/>
            <p:cNvSpPr/>
            <p:nvPr/>
          </p:nvSpPr>
          <p:spPr>
            <a:xfrm>
              <a:off x="4406631" y="2371324"/>
              <a:ext cx="2138496" cy="30890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日付プレースホルダー 3"/>
          <p:cNvSpPr>
            <a:spLocks noGrp="1"/>
          </p:cNvSpPr>
          <p:nvPr>
            <p:ph type="dt" idx="10"/>
          </p:nvPr>
        </p:nvSpPr>
        <p:spPr/>
        <p:txBody>
          <a:bodyPr/>
          <a:lstStyle/>
          <a:p>
            <a:r>
              <a:rPr lang="en-US" altLang="ja-JP" dirty="0" smtClean="0"/>
              <a:t>2019/6/21</a:t>
            </a:r>
            <a:endParaRPr lang="ja-JP" altLang="en-US" dirty="0"/>
          </a:p>
        </p:txBody>
      </p:sp>
      <p:sp>
        <p:nvSpPr>
          <p:cNvPr id="8" name="スライド番号プレースホルダー 7"/>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25</a:t>
            </a:fld>
            <a:endParaRPr lang="ja-JP" altLang="en-US"/>
          </a:p>
        </p:txBody>
      </p:sp>
    </p:spTree>
    <p:extLst>
      <p:ext uri="{BB962C8B-B14F-4D97-AF65-F5344CB8AC3E}">
        <p14:creationId xmlns:p14="http://schemas.microsoft.com/office/powerpoint/2010/main" val="371738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noFill/>
          </a:ln>
        </p:spPr>
        <p:txBody>
          <a:bodyPr/>
          <a:lstStyle/>
          <a:p>
            <a:r>
              <a:rPr kumimoji="1" lang="ja-JP" altLang="en-US" dirty="0" smtClean="0">
                <a:solidFill>
                  <a:schemeClr val="bg1"/>
                </a:solidFill>
              </a:rPr>
              <a:t>グループ分けの決定</a:t>
            </a:r>
            <a:endParaRPr kumimoji="1" lang="ja-JP" altLang="en-US" dirty="0">
              <a:solidFill>
                <a:schemeClr val="bg1"/>
              </a:solidFill>
            </a:endParaRPr>
          </a:p>
        </p:txBody>
      </p:sp>
      <p:sp>
        <p:nvSpPr>
          <p:cNvPr id="9" name="角丸四角形 8"/>
          <p:cNvSpPr/>
          <p:nvPr/>
        </p:nvSpPr>
        <p:spPr>
          <a:xfrm>
            <a:off x="865563" y="1387009"/>
            <a:ext cx="1942040" cy="1134804"/>
          </a:xfrm>
          <a:prstGeom prst="roundRect">
            <a:avLst/>
          </a:prstGeom>
          <a:solidFill>
            <a:schemeClr val="accent1">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tx1"/>
                </a:solidFill>
              </a:rPr>
              <a:t>①何もなし</a:t>
            </a:r>
            <a:endParaRPr kumimoji="1" lang="ja-JP" altLang="en-US" sz="2800" b="1" dirty="0">
              <a:solidFill>
                <a:schemeClr val="tx1"/>
              </a:solidFill>
            </a:endParaRPr>
          </a:p>
        </p:txBody>
      </p:sp>
      <p:sp>
        <p:nvSpPr>
          <p:cNvPr id="10" name="角丸四角形 9"/>
          <p:cNvSpPr/>
          <p:nvPr/>
        </p:nvSpPr>
        <p:spPr>
          <a:xfrm>
            <a:off x="3054070" y="1397152"/>
            <a:ext cx="3042343" cy="115248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tx1"/>
                </a:solidFill>
              </a:rPr>
              <a:t>②報告に対し</a:t>
            </a:r>
            <a:endParaRPr kumimoji="1" lang="en-US" altLang="ja-JP" sz="2800" b="1" dirty="0" smtClean="0">
              <a:solidFill>
                <a:schemeClr val="tx1"/>
              </a:solidFill>
            </a:endParaRPr>
          </a:p>
          <a:p>
            <a:pPr algn="ctr"/>
            <a:r>
              <a:rPr kumimoji="1" lang="en-US" altLang="ja-JP" sz="2800" b="1" dirty="0" smtClean="0">
                <a:solidFill>
                  <a:schemeClr val="tx1"/>
                </a:solidFill>
              </a:rPr>
              <a:t>LINE</a:t>
            </a:r>
            <a:r>
              <a:rPr kumimoji="1" lang="ja-JP" altLang="en-US" sz="2800" b="1" dirty="0" smtClean="0">
                <a:solidFill>
                  <a:schemeClr val="tx1"/>
                </a:solidFill>
              </a:rPr>
              <a:t>スタンプ贈呈</a:t>
            </a:r>
            <a:endParaRPr kumimoji="1" lang="ja-JP" altLang="en-US" sz="2800" b="1" dirty="0">
              <a:solidFill>
                <a:schemeClr val="tx1"/>
              </a:solidFill>
            </a:endParaRPr>
          </a:p>
        </p:txBody>
      </p:sp>
      <p:sp>
        <p:nvSpPr>
          <p:cNvPr id="11" name="角丸四角形 10"/>
          <p:cNvSpPr/>
          <p:nvPr/>
        </p:nvSpPr>
        <p:spPr>
          <a:xfrm>
            <a:off x="6275919" y="1397152"/>
            <a:ext cx="2767107" cy="1114518"/>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tx1"/>
                </a:solidFill>
              </a:rPr>
              <a:t>③公共的意義を</a:t>
            </a:r>
            <a:endParaRPr kumimoji="1" lang="en-US" altLang="ja-JP" sz="2800" b="1" dirty="0" smtClean="0">
              <a:solidFill>
                <a:schemeClr val="tx1"/>
              </a:solidFill>
            </a:endParaRPr>
          </a:p>
          <a:p>
            <a:pPr algn="ctr"/>
            <a:r>
              <a:rPr kumimoji="1" lang="ja-JP" altLang="en-US" sz="2800" b="1" dirty="0">
                <a:solidFill>
                  <a:schemeClr val="tx1"/>
                </a:solidFill>
              </a:rPr>
              <a:t>訴</a:t>
            </a:r>
            <a:r>
              <a:rPr kumimoji="1" lang="ja-JP" altLang="en-US" sz="2800" b="1" dirty="0" smtClean="0">
                <a:solidFill>
                  <a:schemeClr val="tx1"/>
                </a:solidFill>
              </a:rPr>
              <a:t>える</a:t>
            </a:r>
            <a:endParaRPr kumimoji="1" lang="ja-JP" altLang="en-US" sz="2800" b="1" dirty="0">
              <a:solidFill>
                <a:schemeClr val="tx1"/>
              </a:solidFill>
            </a:endParaRPr>
          </a:p>
        </p:txBody>
      </p:sp>
      <p:sp>
        <p:nvSpPr>
          <p:cNvPr id="18" name="角丸四角形 17"/>
          <p:cNvSpPr/>
          <p:nvPr/>
        </p:nvSpPr>
        <p:spPr>
          <a:xfrm>
            <a:off x="800439" y="2864092"/>
            <a:ext cx="2072287" cy="1275934"/>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グループ②、③</a:t>
            </a:r>
            <a:endParaRPr kumimoji="1" lang="en-US" altLang="ja-JP" sz="2000" b="1" dirty="0" smtClean="0">
              <a:solidFill>
                <a:schemeClr val="tx1"/>
              </a:solidFill>
            </a:endParaRPr>
          </a:p>
          <a:p>
            <a:pPr algn="ctr"/>
            <a:r>
              <a:rPr kumimoji="1" lang="ja-JP" altLang="en-US" sz="2000" b="1" dirty="0" smtClean="0">
                <a:solidFill>
                  <a:schemeClr val="tx1"/>
                </a:solidFill>
              </a:rPr>
              <a:t>との比較対象</a:t>
            </a:r>
            <a:endParaRPr kumimoji="1" lang="ja-JP" altLang="en-US" sz="2000" b="1" dirty="0">
              <a:solidFill>
                <a:schemeClr val="tx1"/>
              </a:solidFill>
            </a:endParaRPr>
          </a:p>
        </p:txBody>
      </p:sp>
      <p:sp>
        <p:nvSpPr>
          <p:cNvPr id="19" name="角丸四角形 18"/>
          <p:cNvSpPr/>
          <p:nvPr/>
        </p:nvSpPr>
        <p:spPr>
          <a:xfrm>
            <a:off x="3178512" y="2864092"/>
            <a:ext cx="2917901" cy="135596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破損報告に</a:t>
            </a:r>
            <a:endParaRPr kumimoji="1" lang="en-US" altLang="ja-JP" sz="2000" b="1" dirty="0" smtClean="0">
              <a:solidFill>
                <a:schemeClr val="tx1"/>
              </a:solidFill>
            </a:endParaRPr>
          </a:p>
          <a:p>
            <a:pPr algn="ctr"/>
            <a:r>
              <a:rPr kumimoji="1" lang="ja-JP" altLang="en-US" sz="2000" b="1" dirty="0" smtClean="0">
                <a:solidFill>
                  <a:schemeClr val="tx1"/>
                </a:solidFill>
              </a:rPr>
              <a:t>報酬が</a:t>
            </a:r>
            <a:endParaRPr kumimoji="1" lang="en-US" altLang="ja-JP" sz="2000" b="1" dirty="0" smtClean="0">
              <a:solidFill>
                <a:schemeClr val="tx1"/>
              </a:solidFill>
            </a:endParaRPr>
          </a:p>
          <a:p>
            <a:pPr algn="ctr"/>
            <a:r>
              <a:rPr kumimoji="1" lang="ja-JP" altLang="en-US" sz="2000" b="1" dirty="0" smtClean="0">
                <a:solidFill>
                  <a:schemeClr val="tx1"/>
                </a:solidFill>
              </a:rPr>
              <a:t>どれほど影響するか</a:t>
            </a:r>
            <a:endParaRPr kumimoji="1" lang="en-US" altLang="ja-JP" sz="2000" b="1" dirty="0" smtClean="0">
              <a:solidFill>
                <a:schemeClr val="tx1"/>
              </a:solidFill>
            </a:endParaRPr>
          </a:p>
          <a:p>
            <a:pPr algn="ctr"/>
            <a:r>
              <a:rPr kumimoji="1" lang="ja-JP" altLang="en-US" sz="2000" b="1" dirty="0" smtClean="0">
                <a:solidFill>
                  <a:schemeClr val="tx1"/>
                </a:solidFill>
              </a:rPr>
              <a:t>測定するため</a:t>
            </a:r>
            <a:endParaRPr kumimoji="1" lang="ja-JP" altLang="en-US" sz="2000" b="1" dirty="0">
              <a:solidFill>
                <a:schemeClr val="tx1"/>
              </a:solidFill>
            </a:endParaRPr>
          </a:p>
        </p:txBody>
      </p:sp>
      <p:sp>
        <p:nvSpPr>
          <p:cNvPr id="20" name="角丸四角形 19"/>
          <p:cNvSpPr/>
          <p:nvPr/>
        </p:nvSpPr>
        <p:spPr>
          <a:xfrm>
            <a:off x="6527533" y="2852824"/>
            <a:ext cx="2323364" cy="1355965"/>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「共創」</a:t>
            </a:r>
            <a:endParaRPr kumimoji="1" lang="en-US" altLang="ja-JP" sz="2000" b="1" dirty="0" smtClean="0">
              <a:solidFill>
                <a:schemeClr val="tx1"/>
              </a:solidFill>
            </a:endParaRPr>
          </a:p>
          <a:p>
            <a:pPr algn="ctr"/>
            <a:r>
              <a:rPr kumimoji="1" lang="ja-JP" altLang="en-US" sz="2000" b="1" dirty="0" smtClean="0">
                <a:solidFill>
                  <a:schemeClr val="tx1"/>
                </a:solidFill>
              </a:rPr>
              <a:t>に対する意識を</a:t>
            </a:r>
            <a:endParaRPr kumimoji="1" lang="en-US" altLang="ja-JP" sz="2000" b="1" dirty="0" smtClean="0">
              <a:solidFill>
                <a:schemeClr val="tx1"/>
              </a:solidFill>
            </a:endParaRPr>
          </a:p>
          <a:p>
            <a:pPr algn="ctr"/>
            <a:r>
              <a:rPr kumimoji="1" lang="ja-JP" altLang="en-US" sz="2000" b="1" dirty="0" smtClean="0">
                <a:solidFill>
                  <a:schemeClr val="tx1"/>
                </a:solidFill>
              </a:rPr>
              <a:t>測定するため</a:t>
            </a:r>
            <a:endParaRPr kumimoji="1" lang="en-US" altLang="ja-JP" sz="2000" b="1" dirty="0" smtClean="0">
              <a:solidFill>
                <a:schemeClr val="tx1"/>
              </a:solidFill>
            </a:endParaRPr>
          </a:p>
        </p:txBody>
      </p:sp>
      <p:sp>
        <p:nvSpPr>
          <p:cNvPr id="22" name="角丸四角形 21"/>
          <p:cNvSpPr/>
          <p:nvPr/>
        </p:nvSpPr>
        <p:spPr>
          <a:xfrm>
            <a:off x="107004" y="1179788"/>
            <a:ext cx="583660" cy="143489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000" b="1" dirty="0" smtClean="0">
                <a:latin typeface="メイリオ" panose="020B0604030504040204" pitchFamily="50" charset="-128"/>
                <a:ea typeface="メイリオ" panose="020B0604030504040204" pitchFamily="50" charset="-128"/>
              </a:rPr>
              <a:t>グループ</a:t>
            </a:r>
            <a:endParaRPr kumimoji="1" lang="en-US" altLang="ja-JP" sz="2000" b="1" dirty="0" smtClean="0">
              <a:latin typeface="メイリオ" panose="020B0604030504040204" pitchFamily="50" charset="-128"/>
              <a:ea typeface="メイリオ" panose="020B0604030504040204" pitchFamily="50" charset="-128"/>
            </a:endParaRPr>
          </a:p>
          <a:p>
            <a:pPr algn="ctr"/>
            <a:r>
              <a:rPr kumimoji="1" lang="ja-JP" altLang="en-US" sz="2000" b="1" dirty="0" smtClean="0">
                <a:latin typeface="メイリオ" panose="020B0604030504040204" pitchFamily="50" charset="-128"/>
                <a:ea typeface="メイリオ" panose="020B0604030504040204" pitchFamily="50" charset="-128"/>
              </a:rPr>
              <a:t>概要</a:t>
            </a:r>
            <a:endParaRPr kumimoji="1" lang="ja-JP" altLang="en-US" sz="2000" b="1" dirty="0">
              <a:latin typeface="メイリオ" panose="020B0604030504040204" pitchFamily="50" charset="-128"/>
              <a:ea typeface="メイリオ" panose="020B0604030504040204" pitchFamily="50" charset="-128"/>
            </a:endParaRPr>
          </a:p>
        </p:txBody>
      </p:sp>
      <p:sp>
        <p:nvSpPr>
          <p:cNvPr id="23" name="角丸四角形 22"/>
          <p:cNvSpPr/>
          <p:nvPr/>
        </p:nvSpPr>
        <p:spPr>
          <a:xfrm>
            <a:off x="107004" y="2864092"/>
            <a:ext cx="583660" cy="143489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000" b="1" dirty="0" smtClean="0">
                <a:latin typeface="メイリオ" panose="020B0604030504040204" pitchFamily="50" charset="-128"/>
                <a:ea typeface="メイリオ" panose="020B0604030504040204" pitchFamily="50" charset="-128"/>
              </a:rPr>
              <a:t>設定</a:t>
            </a:r>
            <a:r>
              <a:rPr kumimoji="1" lang="ja-JP" altLang="en-US" sz="2000" b="1" dirty="0">
                <a:latin typeface="メイリオ" panose="020B0604030504040204" pitchFamily="50" charset="-128"/>
                <a:ea typeface="メイリオ" panose="020B0604030504040204" pitchFamily="50" charset="-128"/>
              </a:rPr>
              <a:t>理由</a:t>
            </a:r>
          </a:p>
        </p:txBody>
      </p:sp>
      <p:sp>
        <p:nvSpPr>
          <p:cNvPr id="24" name="角丸四角形 23"/>
          <p:cNvSpPr/>
          <p:nvPr/>
        </p:nvSpPr>
        <p:spPr>
          <a:xfrm>
            <a:off x="116732" y="4777198"/>
            <a:ext cx="583660" cy="138041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000" b="1" dirty="0" smtClean="0">
                <a:latin typeface="メイリオ" panose="020B0604030504040204" pitchFamily="50" charset="-128"/>
                <a:ea typeface="メイリオ" panose="020B0604030504040204" pitchFamily="50" charset="-128"/>
              </a:rPr>
              <a:t>グループ</a:t>
            </a:r>
            <a:endParaRPr kumimoji="1" lang="en-US" altLang="ja-JP" sz="2000" b="1" dirty="0" smtClean="0">
              <a:latin typeface="メイリオ" panose="020B0604030504040204" pitchFamily="50" charset="-128"/>
              <a:ea typeface="メイリオ" panose="020B0604030504040204" pitchFamily="50" charset="-128"/>
            </a:endParaRPr>
          </a:p>
          <a:p>
            <a:pPr algn="ctr"/>
            <a:r>
              <a:rPr kumimoji="1" lang="ja-JP" altLang="en-US" sz="2000" b="1" dirty="0" smtClean="0">
                <a:latin typeface="メイリオ" panose="020B0604030504040204" pitchFamily="50" charset="-128"/>
                <a:ea typeface="メイリオ" panose="020B0604030504040204" pitchFamily="50" charset="-128"/>
              </a:rPr>
              <a:t>内訳</a:t>
            </a:r>
            <a:endParaRPr kumimoji="1" lang="ja-JP" altLang="en-US" sz="2000" b="1" dirty="0">
              <a:latin typeface="メイリオ" panose="020B0604030504040204" pitchFamily="50" charset="-128"/>
              <a:ea typeface="メイリオ" panose="020B0604030504040204" pitchFamily="50" charset="-128"/>
            </a:endParaRPr>
          </a:p>
        </p:txBody>
      </p:sp>
      <p:sp>
        <p:nvSpPr>
          <p:cNvPr id="25" name="Google Shape;630;p32"/>
          <p:cNvSpPr txBox="1"/>
          <p:nvPr/>
        </p:nvSpPr>
        <p:spPr>
          <a:xfrm>
            <a:off x="1025378" y="4298990"/>
            <a:ext cx="908290"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dirty="0" smtClean="0">
                <a:solidFill>
                  <a:schemeClr val="dk1"/>
                </a:solidFill>
                <a:latin typeface="Century Gothic"/>
                <a:ea typeface="Century Gothic"/>
                <a:cs typeface="Century Gothic"/>
                <a:sym typeface="Century Gothic"/>
              </a:rPr>
              <a:t>比文</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smtClean="0">
                <a:solidFill>
                  <a:schemeClr val="dk1"/>
                </a:solidFill>
                <a:latin typeface="Century Gothic"/>
                <a:ea typeface="Century Gothic"/>
                <a:cs typeface="Century Gothic"/>
                <a:sym typeface="Century Gothic"/>
              </a:rPr>
              <a:t>日</a:t>
            </a:r>
            <a:r>
              <a:rPr lang="ja-JP" altLang="en-US" sz="1600" dirty="0" smtClean="0">
                <a:solidFill>
                  <a:schemeClr val="dk1"/>
                </a:solidFill>
                <a:latin typeface="Century Gothic"/>
                <a:ea typeface="Century Gothic"/>
                <a:cs typeface="Century Gothic"/>
                <a:sym typeface="Century Gothic"/>
              </a:rPr>
              <a:t>日</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教育</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心理</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smtClean="0">
                <a:solidFill>
                  <a:schemeClr val="dk1"/>
                </a:solidFill>
                <a:latin typeface="Century Gothic"/>
                <a:ea typeface="Century Gothic"/>
                <a:cs typeface="Century Gothic"/>
                <a:sym typeface="Century Gothic"/>
              </a:rPr>
              <a:t>障害科</a:t>
            </a:r>
            <a:endParaRPr sz="1600" dirty="0">
              <a:solidFill>
                <a:schemeClr val="dk1"/>
              </a:solidFill>
              <a:latin typeface="Century Gothic"/>
              <a:ea typeface="Century Gothic"/>
              <a:cs typeface="Century Gothic"/>
              <a:sym typeface="Century Gothic"/>
            </a:endParaRPr>
          </a:p>
        </p:txBody>
      </p:sp>
      <p:sp>
        <p:nvSpPr>
          <p:cNvPr id="26" name="Google Shape;631;p32"/>
          <p:cNvSpPr txBox="1"/>
          <p:nvPr/>
        </p:nvSpPr>
        <p:spPr>
          <a:xfrm>
            <a:off x="3178512" y="4298990"/>
            <a:ext cx="1463533"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国際総合</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応用理工</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工学システム</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smtClean="0">
                <a:solidFill>
                  <a:schemeClr val="dk1"/>
                </a:solidFill>
                <a:latin typeface="Century Gothic"/>
                <a:ea typeface="Century Gothic"/>
                <a:cs typeface="Century Gothic"/>
                <a:sym typeface="Century Gothic"/>
              </a:rPr>
              <a:t>社会工</a:t>
            </a:r>
            <a:endParaRPr sz="1600" dirty="0">
              <a:solidFill>
                <a:schemeClr val="dk1"/>
              </a:solidFill>
              <a:latin typeface="Century Gothic"/>
              <a:ea typeface="Century Gothic"/>
              <a:cs typeface="Century Gothic"/>
              <a:sym typeface="Century Gothic"/>
            </a:endParaRPr>
          </a:p>
        </p:txBody>
      </p:sp>
      <p:sp>
        <p:nvSpPr>
          <p:cNvPr id="27" name="Google Shape;632;p32"/>
          <p:cNvSpPr txBox="1"/>
          <p:nvPr/>
        </p:nvSpPr>
        <p:spPr>
          <a:xfrm>
            <a:off x="7386127" y="4400099"/>
            <a:ext cx="8130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dirty="0" smtClean="0">
                <a:solidFill>
                  <a:schemeClr val="dk1"/>
                </a:solidFill>
                <a:latin typeface="Century Gothic"/>
                <a:ea typeface="Century Gothic"/>
                <a:cs typeface="Century Gothic"/>
                <a:sym typeface="Century Gothic"/>
              </a:rPr>
              <a:t>物理</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化</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体育</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芸術</a:t>
            </a:r>
            <a:endParaRPr sz="1600" dirty="0">
              <a:solidFill>
                <a:schemeClr val="dk1"/>
              </a:solidFill>
              <a:latin typeface="Century Gothic"/>
              <a:ea typeface="Century Gothic"/>
              <a:cs typeface="Century Gothic"/>
              <a:sym typeface="Century Gothic"/>
            </a:endParaRPr>
          </a:p>
        </p:txBody>
      </p:sp>
      <p:sp>
        <p:nvSpPr>
          <p:cNvPr id="28" name="正方形/長方形 27"/>
          <p:cNvSpPr/>
          <p:nvPr/>
        </p:nvSpPr>
        <p:spPr>
          <a:xfrm>
            <a:off x="1030303" y="4298990"/>
            <a:ext cx="1851498" cy="188941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3138918" y="4298990"/>
            <a:ext cx="3180538" cy="18894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6641874" y="4379953"/>
            <a:ext cx="2035198" cy="180845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421589" y="5793728"/>
            <a:ext cx="1091967" cy="400110"/>
          </a:xfrm>
          <a:prstGeom prst="rect">
            <a:avLst/>
          </a:prstGeom>
        </p:spPr>
        <p:txBody>
          <a:bodyPr wrap="none">
            <a:spAutoFit/>
          </a:bodyPr>
          <a:lstStyle/>
          <a:p>
            <a:pPr lvl="0" algn="ctr"/>
            <a:r>
              <a:rPr lang="en-US" altLang="ja-JP" sz="2000" b="1" dirty="0" smtClean="0">
                <a:latin typeface="Century Gothic"/>
                <a:ea typeface="Century Gothic"/>
                <a:cs typeface="Century Gothic"/>
                <a:sym typeface="Century Gothic"/>
              </a:rPr>
              <a:t>2,936</a:t>
            </a:r>
            <a:r>
              <a:rPr lang="ja-JP" altLang="en-US" sz="2000" b="1" dirty="0" smtClean="0">
                <a:latin typeface="Century Gothic"/>
                <a:ea typeface="Century Gothic"/>
                <a:cs typeface="Century Gothic"/>
                <a:sym typeface="Century Gothic"/>
              </a:rPr>
              <a:t>人</a:t>
            </a:r>
            <a:endParaRPr lang="ja-JP" altLang="en-US" sz="2000" b="1" dirty="0"/>
          </a:p>
        </p:txBody>
      </p:sp>
      <p:sp>
        <p:nvSpPr>
          <p:cNvPr id="32" name="正方形/長方形 31"/>
          <p:cNvSpPr/>
          <p:nvPr/>
        </p:nvSpPr>
        <p:spPr>
          <a:xfrm>
            <a:off x="7143232" y="5721719"/>
            <a:ext cx="1091967" cy="400110"/>
          </a:xfrm>
          <a:prstGeom prst="rect">
            <a:avLst/>
          </a:prstGeom>
        </p:spPr>
        <p:txBody>
          <a:bodyPr wrap="none">
            <a:spAutoFit/>
          </a:bodyPr>
          <a:lstStyle/>
          <a:p>
            <a:pPr lvl="0" algn="ctr"/>
            <a:r>
              <a:rPr lang="en-US" altLang="ja-JP" sz="2000" b="1" dirty="0" smtClean="0">
                <a:latin typeface="Century Gothic"/>
                <a:ea typeface="Century Gothic"/>
                <a:cs typeface="Century Gothic"/>
                <a:sym typeface="Century Gothic"/>
              </a:rPr>
              <a:t>2,668</a:t>
            </a:r>
            <a:r>
              <a:rPr lang="ja-JP" altLang="en-US" sz="2000" b="1" dirty="0" smtClean="0">
                <a:latin typeface="Century Gothic"/>
                <a:ea typeface="Century Gothic"/>
                <a:cs typeface="Century Gothic"/>
                <a:sym typeface="Century Gothic"/>
              </a:rPr>
              <a:t>人</a:t>
            </a:r>
            <a:endParaRPr lang="ja-JP" altLang="en-US" sz="2000" b="1" dirty="0"/>
          </a:p>
        </p:txBody>
      </p:sp>
      <p:sp>
        <p:nvSpPr>
          <p:cNvPr id="33" name="正方形/長方形 32"/>
          <p:cNvSpPr/>
          <p:nvPr/>
        </p:nvSpPr>
        <p:spPr>
          <a:xfrm>
            <a:off x="4183203" y="5761167"/>
            <a:ext cx="1091967" cy="400110"/>
          </a:xfrm>
          <a:prstGeom prst="rect">
            <a:avLst/>
          </a:prstGeom>
        </p:spPr>
        <p:txBody>
          <a:bodyPr wrap="none">
            <a:spAutoFit/>
          </a:bodyPr>
          <a:lstStyle/>
          <a:p>
            <a:pPr lvl="0" algn="ctr"/>
            <a:r>
              <a:rPr lang="en-US" altLang="ja-JP" sz="2000" b="1" dirty="0" smtClean="0">
                <a:latin typeface="Century Gothic"/>
                <a:ea typeface="Century Gothic"/>
                <a:cs typeface="Century Gothic"/>
                <a:sym typeface="Century Gothic"/>
              </a:rPr>
              <a:t>2,884</a:t>
            </a:r>
            <a:r>
              <a:rPr lang="ja-JP" altLang="en-US" sz="2000" b="1" dirty="0" smtClean="0">
                <a:latin typeface="Century Gothic"/>
                <a:ea typeface="Century Gothic"/>
                <a:cs typeface="Century Gothic"/>
                <a:sym typeface="Century Gothic"/>
              </a:rPr>
              <a:t>人</a:t>
            </a:r>
            <a:endParaRPr lang="ja-JP" altLang="en-US" sz="2000" b="1" dirty="0"/>
          </a:p>
        </p:txBody>
      </p:sp>
      <p:sp>
        <p:nvSpPr>
          <p:cNvPr id="35" name="Google Shape;631;p32"/>
          <p:cNvSpPr txBox="1"/>
          <p:nvPr/>
        </p:nvSpPr>
        <p:spPr>
          <a:xfrm>
            <a:off x="4465954" y="4322234"/>
            <a:ext cx="19558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dirty="0" smtClean="0">
                <a:solidFill>
                  <a:schemeClr val="dk1"/>
                </a:solidFill>
                <a:latin typeface="Century Gothic"/>
                <a:ea typeface="Century Gothic"/>
                <a:cs typeface="Century Gothic"/>
                <a:sym typeface="Century Gothic"/>
              </a:rPr>
              <a:t>情報科</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情報メディア創成</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知識情報・図書館</a:t>
            </a:r>
            <a:endParaRPr sz="1600" dirty="0">
              <a:solidFill>
                <a:schemeClr val="dk1"/>
              </a:solidFill>
              <a:latin typeface="Century Gothic"/>
              <a:ea typeface="Century Gothic"/>
              <a:cs typeface="Century Gothic"/>
              <a:sym typeface="Century Gothic"/>
            </a:endParaRPr>
          </a:p>
        </p:txBody>
      </p:sp>
      <p:sp>
        <p:nvSpPr>
          <p:cNvPr id="36" name="Google Shape;630;p32"/>
          <p:cNvSpPr txBox="1"/>
          <p:nvPr/>
        </p:nvSpPr>
        <p:spPr>
          <a:xfrm>
            <a:off x="1933668" y="4298990"/>
            <a:ext cx="1042668"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dirty="0" smtClean="0">
                <a:solidFill>
                  <a:schemeClr val="dk1"/>
                </a:solidFill>
                <a:latin typeface="Century Gothic"/>
                <a:ea typeface="Century Gothic"/>
                <a:cs typeface="Century Gothic"/>
                <a:sym typeface="Century Gothic"/>
              </a:rPr>
              <a:t>生物</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生物資源</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医</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看護</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医療科</a:t>
            </a:r>
            <a:endParaRPr sz="1600" dirty="0">
              <a:solidFill>
                <a:schemeClr val="dk1"/>
              </a:solidFill>
              <a:latin typeface="Century Gothic"/>
              <a:ea typeface="Century Gothic"/>
              <a:cs typeface="Century Gothic"/>
              <a:sym typeface="Century Gothic"/>
            </a:endParaRPr>
          </a:p>
        </p:txBody>
      </p:sp>
      <p:sp>
        <p:nvSpPr>
          <p:cNvPr id="37" name="Google Shape;632;p32"/>
          <p:cNvSpPr txBox="1"/>
          <p:nvPr/>
        </p:nvSpPr>
        <p:spPr>
          <a:xfrm>
            <a:off x="6736409" y="4386463"/>
            <a:ext cx="8130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人文</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社会</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a:solidFill>
                  <a:schemeClr val="dk1"/>
                </a:solidFill>
                <a:latin typeface="Century Gothic"/>
                <a:ea typeface="Century Gothic"/>
                <a:cs typeface="Century Gothic"/>
                <a:sym typeface="Century Gothic"/>
              </a:rPr>
              <a:t>地球</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1600" dirty="0" smtClean="0">
                <a:solidFill>
                  <a:schemeClr val="dk1"/>
                </a:solidFill>
                <a:latin typeface="Century Gothic"/>
                <a:ea typeface="Century Gothic"/>
                <a:cs typeface="Century Gothic"/>
                <a:sym typeface="Century Gothic"/>
              </a:rPr>
              <a:t>数</a:t>
            </a:r>
            <a:endParaRPr sz="1600" dirty="0">
              <a:solidFill>
                <a:schemeClr val="dk1"/>
              </a:solidFill>
              <a:latin typeface="Century Gothic"/>
              <a:ea typeface="Century Gothic"/>
              <a:cs typeface="Century Gothic"/>
              <a:sym typeface="Century Gothic"/>
            </a:endParaRPr>
          </a:p>
        </p:txBody>
      </p:sp>
      <p:grpSp>
        <p:nvGrpSpPr>
          <p:cNvPr id="4" name="グループ化 3"/>
          <p:cNvGrpSpPr/>
          <p:nvPr/>
        </p:nvGrpSpPr>
        <p:grpSpPr>
          <a:xfrm>
            <a:off x="2965140" y="268941"/>
            <a:ext cx="3304607" cy="4616455"/>
            <a:chOff x="3328836" y="371339"/>
            <a:chExt cx="2526283" cy="3440777"/>
          </a:xfrm>
        </p:grpSpPr>
        <p:pic>
          <p:nvPicPr>
            <p:cNvPr id="38" name="図 37"/>
            <p:cNvPicPr>
              <a:picLocks noChangeAspect="1"/>
            </p:cNvPicPr>
            <p:nvPr/>
          </p:nvPicPr>
          <p:blipFill rotWithShape="1">
            <a:blip r:embed="rId2">
              <a:extLst>
                <a:ext uri="{28A0092B-C50C-407E-A947-70E740481C1C}">
                  <a14:useLocalDpi xmlns:a14="http://schemas.microsoft.com/office/drawing/2010/main" val="0"/>
                </a:ext>
              </a:extLst>
            </a:blip>
            <a:srcRect l="-20" t="361" r="408" b="37588"/>
            <a:stretch/>
          </p:blipFill>
          <p:spPr>
            <a:xfrm>
              <a:off x="3328836" y="371339"/>
              <a:ext cx="2526283" cy="3440777"/>
            </a:xfrm>
            <a:prstGeom prst="rect">
              <a:avLst/>
            </a:prstGeom>
            <a:ln w="38100">
              <a:solidFill>
                <a:schemeClr val="tx1"/>
              </a:solidFill>
            </a:ln>
          </p:spPr>
        </p:pic>
        <p:sp>
          <p:nvSpPr>
            <p:cNvPr id="3" name="楕円 2"/>
            <p:cNvSpPr/>
            <p:nvPr/>
          </p:nvSpPr>
          <p:spPr>
            <a:xfrm>
              <a:off x="3483963" y="422791"/>
              <a:ext cx="2182556" cy="8171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4" name="図 33"/>
          <p:cNvPicPr>
            <a:picLocks noChangeAspect="1"/>
          </p:cNvPicPr>
          <p:nvPr/>
        </p:nvPicPr>
        <p:blipFill rotWithShape="1">
          <a:blip r:embed="rId3">
            <a:extLst>
              <a:ext uri="{28A0092B-C50C-407E-A947-70E740481C1C}">
                <a14:useLocalDpi xmlns:a14="http://schemas.microsoft.com/office/drawing/2010/main" val="0"/>
              </a:ext>
            </a:extLst>
          </a:blip>
          <a:srcRect l="34767" t="18773" r="928" b="11207"/>
          <a:stretch/>
        </p:blipFill>
        <p:spPr>
          <a:xfrm>
            <a:off x="2677921" y="1584163"/>
            <a:ext cx="3748543" cy="2890229"/>
          </a:xfrm>
          <a:prstGeom prst="rect">
            <a:avLst/>
          </a:prstGeom>
          <a:ln w="38100">
            <a:solidFill>
              <a:schemeClr val="tx1"/>
            </a:solidFill>
          </a:ln>
        </p:spPr>
      </p:pic>
      <p:pic>
        <p:nvPicPr>
          <p:cNvPr id="39" name="図 38"/>
          <p:cNvPicPr>
            <a:picLocks noChangeAspect="1"/>
          </p:cNvPicPr>
          <p:nvPr/>
        </p:nvPicPr>
        <p:blipFill rotWithShape="1">
          <a:blip r:embed="rId4">
            <a:extLst>
              <a:ext uri="{28A0092B-C50C-407E-A947-70E740481C1C}">
                <a14:useLocalDpi xmlns:a14="http://schemas.microsoft.com/office/drawing/2010/main" val="0"/>
              </a:ext>
            </a:extLst>
          </a:blip>
          <a:srcRect l="3308" t="75908" r="3181" b="-955"/>
          <a:stretch/>
        </p:blipFill>
        <p:spPr>
          <a:xfrm>
            <a:off x="867893" y="4492416"/>
            <a:ext cx="7455314" cy="1382500"/>
          </a:xfrm>
          <a:prstGeom prst="rect">
            <a:avLst/>
          </a:prstGeom>
          <a:ln w="38100">
            <a:solidFill>
              <a:schemeClr val="tx1"/>
            </a:solidFill>
          </a:ln>
        </p:spPr>
      </p:pic>
      <p:sp>
        <p:nvSpPr>
          <p:cNvPr id="5" name="日付プレースホルダー 4"/>
          <p:cNvSpPr>
            <a:spLocks noGrp="1"/>
          </p:cNvSpPr>
          <p:nvPr>
            <p:ph type="dt" idx="10"/>
          </p:nvPr>
        </p:nvSpPr>
        <p:spPr/>
        <p:txBody>
          <a:bodyPr/>
          <a:lstStyle/>
          <a:p>
            <a:r>
              <a:rPr lang="en-US" altLang="ja-JP" dirty="0" smtClean="0"/>
              <a:t>2019/6/21</a:t>
            </a:r>
            <a:endParaRPr lang="ja-JP" altLang="en-US" dirty="0"/>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26</a:t>
            </a:fld>
            <a:endParaRPr lang="ja-JP" altLang="en-US"/>
          </a:p>
        </p:txBody>
      </p:sp>
    </p:spTree>
    <p:extLst>
      <p:ext uri="{BB962C8B-B14F-4D97-AF65-F5344CB8AC3E}">
        <p14:creationId xmlns:p14="http://schemas.microsoft.com/office/powerpoint/2010/main" val="89521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34"/>
          <p:cNvSpPr txBox="1">
            <a:spLocks noGrp="1"/>
          </p:cNvSpPr>
          <p:nvPr>
            <p:ph type="title"/>
          </p:nvPr>
        </p:nvSpPr>
        <p:spPr>
          <a:xfrm>
            <a:off x="456039" y="153833"/>
            <a:ext cx="7886700" cy="801029"/>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Meiryo"/>
              <a:buNone/>
            </a:pPr>
            <a:r>
              <a:rPr lang="ja-JP" b="1" dirty="0">
                <a:solidFill>
                  <a:schemeClr val="bg1"/>
                </a:solidFill>
                <a:latin typeface="Meiryo"/>
                <a:ea typeface="Meiryo"/>
                <a:cs typeface="Meiryo"/>
                <a:sym typeface="Meiryo"/>
              </a:rPr>
              <a:t>グループ分けは適切か</a:t>
            </a:r>
            <a:endParaRPr b="1" dirty="0">
              <a:solidFill>
                <a:schemeClr val="bg1"/>
              </a:solidFill>
              <a:latin typeface="Meiryo"/>
              <a:ea typeface="Meiryo"/>
              <a:cs typeface="Meiryo"/>
              <a:sym typeface="Meiryo"/>
            </a:endParaRPr>
          </a:p>
        </p:txBody>
      </p:sp>
      <p:sp>
        <p:nvSpPr>
          <p:cNvPr id="663" name="Google Shape;663;p34"/>
          <p:cNvSpPr/>
          <p:nvPr/>
        </p:nvSpPr>
        <p:spPr>
          <a:xfrm>
            <a:off x="1070044" y="4272191"/>
            <a:ext cx="2098524" cy="504000"/>
          </a:xfrm>
          <a:prstGeom prst="roundRect">
            <a:avLst>
              <a:gd name="adj" fmla="val 16667"/>
            </a:avLst>
          </a:prstGeom>
          <a:solidFill>
            <a:schemeClr val="accent1">
              <a:lumMod val="40000"/>
              <a:lumOff val="60000"/>
            </a:scheme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400" b="1" dirty="0" smtClean="0">
                <a:solidFill>
                  <a:schemeClr val="dk1"/>
                </a:solidFill>
                <a:latin typeface="Century Gothic"/>
                <a:ea typeface="Century Gothic"/>
                <a:cs typeface="Century Gothic"/>
                <a:sym typeface="Century Gothic"/>
              </a:rPr>
              <a:t>①何もなし</a:t>
            </a:r>
            <a:endParaRPr sz="2400" b="1" dirty="0">
              <a:solidFill>
                <a:schemeClr val="dk1"/>
              </a:solidFill>
              <a:latin typeface="Century Gothic"/>
              <a:ea typeface="Century Gothic"/>
              <a:cs typeface="Century Gothic"/>
              <a:sym typeface="Century Gothic"/>
            </a:endParaRPr>
          </a:p>
        </p:txBody>
      </p:sp>
      <p:sp>
        <p:nvSpPr>
          <p:cNvPr id="664" name="Google Shape;664;p34"/>
          <p:cNvSpPr/>
          <p:nvPr/>
        </p:nvSpPr>
        <p:spPr>
          <a:xfrm>
            <a:off x="1070043" y="5537617"/>
            <a:ext cx="2092362" cy="504000"/>
          </a:xfrm>
          <a:prstGeom prst="roundRect">
            <a:avLst>
              <a:gd name="adj" fmla="val 16667"/>
            </a:avLst>
          </a:prstGeom>
          <a:solidFill>
            <a:schemeClr val="accent6">
              <a:lumMod val="40000"/>
              <a:lumOff val="60000"/>
            </a:scheme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400" b="1" dirty="0" smtClean="0">
                <a:solidFill>
                  <a:schemeClr val="dk1"/>
                </a:solidFill>
                <a:latin typeface="Century Gothic"/>
                <a:ea typeface="Century Gothic"/>
                <a:cs typeface="Century Gothic"/>
                <a:sym typeface="Century Gothic"/>
              </a:rPr>
              <a:t>③公共的意義</a:t>
            </a:r>
            <a:endParaRPr sz="2400" b="1" dirty="0">
              <a:solidFill>
                <a:schemeClr val="dk1"/>
              </a:solidFill>
              <a:latin typeface="Century Gothic"/>
              <a:ea typeface="Century Gothic"/>
              <a:cs typeface="Century Gothic"/>
              <a:sym typeface="Century Gothic"/>
            </a:endParaRPr>
          </a:p>
        </p:txBody>
      </p:sp>
      <p:sp>
        <p:nvSpPr>
          <p:cNvPr id="665" name="Google Shape;665;p34"/>
          <p:cNvSpPr/>
          <p:nvPr/>
        </p:nvSpPr>
        <p:spPr>
          <a:xfrm>
            <a:off x="1070044" y="4904904"/>
            <a:ext cx="2098524" cy="504000"/>
          </a:xfrm>
          <a:prstGeom prst="roundRect">
            <a:avLst>
              <a:gd name="adj" fmla="val 16667"/>
            </a:avLst>
          </a:prstGeom>
          <a:solidFill>
            <a:srgbClr val="FFFF00"/>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400" b="1" dirty="0" smtClean="0">
                <a:solidFill>
                  <a:schemeClr val="dk1"/>
                </a:solidFill>
                <a:latin typeface="Century Gothic"/>
                <a:ea typeface="Century Gothic"/>
                <a:cs typeface="Century Gothic"/>
                <a:sym typeface="Century Gothic"/>
              </a:rPr>
              <a:t>②</a:t>
            </a:r>
            <a:r>
              <a:rPr lang="ja-JP" altLang="en-US" sz="2400" b="1" dirty="0">
                <a:solidFill>
                  <a:schemeClr val="dk1"/>
                </a:solidFill>
                <a:latin typeface="Century Gothic"/>
                <a:ea typeface="Century Gothic"/>
                <a:cs typeface="Century Gothic"/>
                <a:sym typeface="Century Gothic"/>
              </a:rPr>
              <a:t>スタンプ</a:t>
            </a:r>
            <a:endParaRPr sz="2400" b="1" dirty="0">
              <a:solidFill>
                <a:schemeClr val="dk1"/>
              </a:solidFill>
              <a:latin typeface="Century Gothic"/>
              <a:ea typeface="Century Gothic"/>
              <a:cs typeface="Century Gothic"/>
              <a:sym typeface="Century Gothic"/>
            </a:endParaRPr>
          </a:p>
        </p:txBody>
      </p:sp>
      <p:sp>
        <p:nvSpPr>
          <p:cNvPr id="666" name="Google Shape;666;p34"/>
          <p:cNvSpPr/>
          <p:nvPr/>
        </p:nvSpPr>
        <p:spPr>
          <a:xfrm>
            <a:off x="152587" y="1142866"/>
            <a:ext cx="5502777" cy="708358"/>
          </a:xfrm>
          <a:prstGeom prst="ellipse">
            <a:avLst/>
          </a:prstGeom>
          <a:solidFill>
            <a:schemeClr val="lt1"/>
          </a:solidFill>
          <a:ln w="158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b="1" dirty="0" smtClean="0">
                <a:solidFill>
                  <a:schemeClr val="dk1"/>
                </a:solidFill>
                <a:latin typeface="Century Gothic"/>
                <a:ea typeface="Century Gothic"/>
                <a:cs typeface="Century Gothic"/>
                <a:sym typeface="Century Gothic"/>
              </a:rPr>
              <a:t>アンケート</a:t>
            </a:r>
            <a:r>
              <a:rPr lang="ja-JP" sz="3200" b="1" dirty="0" smtClean="0">
                <a:solidFill>
                  <a:schemeClr val="dk1"/>
                </a:solidFill>
                <a:latin typeface="Century Gothic"/>
                <a:ea typeface="Century Gothic"/>
                <a:cs typeface="Century Gothic"/>
                <a:sym typeface="Century Gothic"/>
              </a:rPr>
              <a:t>調査</a:t>
            </a:r>
            <a:r>
              <a:rPr lang="ja-JP" sz="3200" b="1" dirty="0">
                <a:solidFill>
                  <a:schemeClr val="dk1"/>
                </a:solidFill>
                <a:latin typeface="Century Gothic"/>
                <a:ea typeface="Century Gothic"/>
                <a:cs typeface="Century Gothic"/>
                <a:sym typeface="Century Gothic"/>
              </a:rPr>
              <a:t>では</a:t>
            </a:r>
            <a:endParaRPr sz="3200" b="1" dirty="0">
              <a:solidFill>
                <a:schemeClr val="dk1"/>
              </a:solidFill>
              <a:latin typeface="Century Gothic"/>
              <a:ea typeface="Century Gothic"/>
              <a:cs typeface="Century Gothic"/>
              <a:sym typeface="Century Gothic"/>
            </a:endParaRPr>
          </a:p>
        </p:txBody>
      </p:sp>
      <p:sp>
        <p:nvSpPr>
          <p:cNvPr id="667" name="Google Shape;667;p34"/>
          <p:cNvSpPr/>
          <p:nvPr/>
        </p:nvSpPr>
        <p:spPr>
          <a:xfrm>
            <a:off x="846873" y="2039228"/>
            <a:ext cx="3168910" cy="914550"/>
          </a:xfrm>
          <a:prstGeom prst="roundRect">
            <a:avLst>
              <a:gd name="adj" fmla="val 16667"/>
            </a:avLst>
          </a:prstGeom>
          <a:gradFill>
            <a:gsLst>
              <a:gs pos="0">
                <a:srgbClr val="96D7C4"/>
              </a:gs>
              <a:gs pos="45000">
                <a:srgbClr val="A8DECE"/>
              </a:gs>
              <a:gs pos="100000">
                <a:srgbClr val="AFE7D4"/>
              </a:gs>
            </a:gsLst>
            <a:path path="circle">
              <a:fillToRect l="50000" t="50000" r="50000" b="50000"/>
            </a:path>
            <a:tileRect/>
          </a:gradFill>
          <a:ln w="127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dirty="0">
                <a:solidFill>
                  <a:schemeClr val="dk1"/>
                </a:solidFill>
                <a:latin typeface="Century Gothic"/>
                <a:ea typeface="Century Gothic"/>
                <a:cs typeface="Century Gothic"/>
                <a:sym typeface="Century Gothic"/>
              </a:rPr>
              <a:t>道路破損を発見した</a:t>
            </a: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2400" b="1" dirty="0">
                <a:solidFill>
                  <a:schemeClr val="dk1"/>
                </a:solidFill>
                <a:latin typeface="Century Gothic"/>
                <a:ea typeface="Century Gothic"/>
                <a:cs typeface="Century Gothic"/>
                <a:sym typeface="Century Gothic"/>
              </a:rPr>
              <a:t>経験の有無</a:t>
            </a:r>
            <a:endParaRPr sz="2400" b="1" dirty="0">
              <a:solidFill>
                <a:schemeClr val="dk1"/>
              </a:solidFill>
              <a:latin typeface="Century Gothic"/>
              <a:ea typeface="Century Gothic"/>
              <a:cs typeface="Century Gothic"/>
              <a:sym typeface="Century Gothic"/>
            </a:endParaRPr>
          </a:p>
        </p:txBody>
      </p:sp>
      <p:sp>
        <p:nvSpPr>
          <p:cNvPr id="668" name="Google Shape;668;p34"/>
          <p:cNvSpPr/>
          <p:nvPr/>
        </p:nvSpPr>
        <p:spPr>
          <a:xfrm>
            <a:off x="4223432" y="3126230"/>
            <a:ext cx="3348706" cy="943412"/>
          </a:xfrm>
          <a:prstGeom prst="roundRect">
            <a:avLst>
              <a:gd name="adj" fmla="val 16667"/>
            </a:avLst>
          </a:prstGeom>
          <a:gradFill>
            <a:gsLst>
              <a:gs pos="0">
                <a:srgbClr val="96D7C4"/>
              </a:gs>
              <a:gs pos="45000">
                <a:srgbClr val="A8DECE"/>
              </a:gs>
              <a:gs pos="100000">
                <a:srgbClr val="AFE7D4"/>
              </a:gs>
            </a:gsLst>
            <a:path path="circle">
              <a:fillToRect l="50000" t="50000" r="50000" b="50000"/>
            </a:path>
            <a:tileRect/>
          </a:gradFill>
          <a:ln w="127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dirty="0">
                <a:solidFill>
                  <a:schemeClr val="dk1"/>
                </a:solidFill>
                <a:latin typeface="Century Gothic"/>
                <a:ea typeface="Century Gothic"/>
                <a:cs typeface="Century Gothic"/>
                <a:sym typeface="Century Gothic"/>
              </a:rPr>
              <a:t>報告手段として</a:t>
            </a:r>
            <a:r>
              <a:rPr lang="ja-JP" sz="2400" b="1" dirty="0" smtClean="0">
                <a:solidFill>
                  <a:schemeClr val="dk1"/>
                </a:solidFill>
                <a:latin typeface="Century Gothic"/>
                <a:ea typeface="Century Gothic"/>
                <a:cs typeface="Century Gothic"/>
                <a:sym typeface="Century Gothic"/>
              </a:rPr>
              <a:t>の</a:t>
            </a:r>
            <a:endParaRPr lang="en-US" altLang="ja-JP" sz="2400" b="1" dirty="0" smtClean="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2400" b="1" dirty="0" smtClean="0">
                <a:solidFill>
                  <a:schemeClr val="dk1"/>
                </a:solidFill>
                <a:latin typeface="Century Gothic"/>
                <a:ea typeface="Century Gothic"/>
                <a:cs typeface="Century Gothic"/>
                <a:sym typeface="Century Gothic"/>
              </a:rPr>
              <a:t>LINE</a:t>
            </a:r>
            <a:r>
              <a:rPr lang="ja-JP" sz="2400" b="1" dirty="0">
                <a:solidFill>
                  <a:schemeClr val="dk1"/>
                </a:solidFill>
                <a:latin typeface="Century Gothic"/>
                <a:ea typeface="Century Gothic"/>
                <a:cs typeface="Century Gothic"/>
                <a:sym typeface="Century Gothic"/>
              </a:rPr>
              <a:t>に対する評価</a:t>
            </a:r>
            <a:endParaRPr sz="2400" b="1" dirty="0">
              <a:solidFill>
                <a:schemeClr val="dk1"/>
              </a:solidFill>
              <a:latin typeface="Century Gothic"/>
              <a:ea typeface="Century Gothic"/>
              <a:cs typeface="Century Gothic"/>
              <a:sym typeface="Century Gothic"/>
            </a:endParaRPr>
          </a:p>
        </p:txBody>
      </p:sp>
      <p:sp>
        <p:nvSpPr>
          <p:cNvPr id="669" name="Google Shape;669;p34"/>
          <p:cNvSpPr/>
          <p:nvPr/>
        </p:nvSpPr>
        <p:spPr>
          <a:xfrm>
            <a:off x="846873" y="3173043"/>
            <a:ext cx="3168910" cy="896598"/>
          </a:xfrm>
          <a:prstGeom prst="roundRect">
            <a:avLst>
              <a:gd name="adj" fmla="val 16667"/>
            </a:avLst>
          </a:prstGeom>
          <a:gradFill>
            <a:gsLst>
              <a:gs pos="0">
                <a:srgbClr val="96D7C4"/>
              </a:gs>
              <a:gs pos="45000">
                <a:srgbClr val="A8DECE"/>
              </a:gs>
              <a:gs pos="100000">
                <a:srgbClr val="AFE7D4"/>
              </a:gs>
            </a:gsLst>
            <a:path path="circle">
              <a:fillToRect l="50000" t="50000" r="50000" b="50000"/>
            </a:path>
            <a:tileRect/>
          </a:gradFill>
          <a:ln w="127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dirty="0">
                <a:solidFill>
                  <a:schemeClr val="dk1"/>
                </a:solidFill>
                <a:latin typeface="Century Gothic"/>
                <a:ea typeface="Century Gothic"/>
                <a:cs typeface="Century Gothic"/>
                <a:sym typeface="Century Gothic"/>
              </a:rPr>
              <a:t>住所</a:t>
            </a:r>
            <a:endParaRPr sz="2400" b="1" dirty="0">
              <a:solidFill>
                <a:schemeClr val="dk1"/>
              </a:solidFill>
              <a:latin typeface="Century Gothic"/>
              <a:ea typeface="Century Gothic"/>
              <a:cs typeface="Century Gothic"/>
              <a:sym typeface="Century Gothic"/>
            </a:endParaRPr>
          </a:p>
        </p:txBody>
      </p:sp>
      <p:sp>
        <p:nvSpPr>
          <p:cNvPr id="670" name="Google Shape;670;p34"/>
          <p:cNvSpPr/>
          <p:nvPr/>
        </p:nvSpPr>
        <p:spPr>
          <a:xfrm>
            <a:off x="4223431" y="2021400"/>
            <a:ext cx="3348706" cy="932378"/>
          </a:xfrm>
          <a:prstGeom prst="roundRect">
            <a:avLst>
              <a:gd name="adj" fmla="val 16667"/>
            </a:avLst>
          </a:prstGeom>
          <a:gradFill>
            <a:gsLst>
              <a:gs pos="0">
                <a:srgbClr val="96D7C4"/>
              </a:gs>
              <a:gs pos="45000">
                <a:srgbClr val="A8DECE"/>
              </a:gs>
              <a:gs pos="100000">
                <a:srgbClr val="AFE7D4"/>
              </a:gs>
            </a:gsLst>
            <a:path path="circle">
              <a:fillToRect l="50000" t="50000" r="50000" b="50000"/>
            </a:path>
            <a:tileRect/>
          </a:gradFill>
          <a:ln w="127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dirty="0">
                <a:solidFill>
                  <a:schemeClr val="dk1"/>
                </a:solidFill>
                <a:latin typeface="Century Gothic"/>
                <a:ea typeface="Century Gothic"/>
                <a:cs typeface="Century Gothic"/>
                <a:sym typeface="Century Gothic"/>
              </a:rPr>
              <a:t>道路破損を報告した</a:t>
            </a: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2400" b="1" dirty="0">
                <a:solidFill>
                  <a:schemeClr val="dk1"/>
                </a:solidFill>
                <a:latin typeface="Century Gothic"/>
                <a:ea typeface="Century Gothic"/>
                <a:cs typeface="Century Gothic"/>
                <a:sym typeface="Century Gothic"/>
              </a:rPr>
              <a:t>経験の有無</a:t>
            </a:r>
            <a:endParaRPr sz="2400" b="1" dirty="0">
              <a:solidFill>
                <a:schemeClr val="dk1"/>
              </a:solidFill>
              <a:latin typeface="Century Gothic"/>
              <a:ea typeface="Century Gothic"/>
              <a:cs typeface="Century Gothic"/>
              <a:sym typeface="Century Gothic"/>
            </a:endParaRPr>
          </a:p>
        </p:txBody>
      </p:sp>
      <p:sp>
        <p:nvSpPr>
          <p:cNvPr id="671" name="Google Shape;671;p34"/>
          <p:cNvSpPr/>
          <p:nvPr/>
        </p:nvSpPr>
        <p:spPr>
          <a:xfrm>
            <a:off x="3384389" y="4322507"/>
            <a:ext cx="360000" cy="1656000"/>
          </a:xfrm>
          <a:prstGeom prst="rightBrace">
            <a:avLst>
              <a:gd name="adj1" fmla="val 56981"/>
              <a:gd name="adj2" fmla="val 50000"/>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72" name="Google Shape;672;p34"/>
          <p:cNvSpPr/>
          <p:nvPr/>
        </p:nvSpPr>
        <p:spPr>
          <a:xfrm>
            <a:off x="4013332" y="4336603"/>
            <a:ext cx="4324488" cy="1705665"/>
          </a:xfrm>
          <a:prstGeom prst="rect">
            <a:avLst/>
          </a:prstGeom>
          <a:solidFill>
            <a:schemeClr val="lt1"/>
          </a:solidFill>
          <a:ln w="15875" cap="flat" cmpd="sng">
            <a:solidFill>
              <a:schemeClr val="accent5">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dirty="0">
                <a:solidFill>
                  <a:schemeClr val="dk1"/>
                </a:solidFill>
                <a:latin typeface="Century Gothic"/>
                <a:ea typeface="Century Gothic"/>
                <a:cs typeface="Century Gothic"/>
                <a:sym typeface="Century Gothic"/>
              </a:rPr>
              <a:t>平均値の差の検定</a:t>
            </a: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2400" b="1" dirty="0">
                <a:solidFill>
                  <a:schemeClr val="dk1"/>
                </a:solidFill>
                <a:latin typeface="Century Gothic"/>
                <a:ea typeface="Century Gothic"/>
                <a:cs typeface="Century Gothic"/>
                <a:sym typeface="Century Gothic"/>
              </a:rPr>
              <a:t>統計的に有意な差は見られず</a:t>
            </a:r>
            <a:endParaRPr sz="2400" b="1" dirty="0">
              <a:solidFill>
                <a:schemeClr val="dk1"/>
              </a:solidFill>
              <a:latin typeface="Century Gothic"/>
              <a:ea typeface="Century Gothic"/>
              <a:cs typeface="Century Gothic"/>
              <a:sym typeface="Century Gothic"/>
            </a:endParaRPr>
          </a:p>
        </p:txBody>
      </p:sp>
      <p:sp>
        <p:nvSpPr>
          <p:cNvPr id="673" name="Google Shape;673;p34"/>
          <p:cNvSpPr/>
          <p:nvPr/>
        </p:nvSpPr>
        <p:spPr>
          <a:xfrm rot="5400000">
            <a:off x="6031576" y="4853520"/>
            <a:ext cx="288000" cy="720000"/>
          </a:xfrm>
          <a:prstGeom prst="rightArrow">
            <a:avLst>
              <a:gd name="adj1" fmla="val 39268"/>
              <a:gd name="adj2" fmla="val 50000"/>
            </a:avLst>
          </a:prstGeom>
          <a:solidFill>
            <a:srgbClr val="FF000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 name="Google Shape;674;p34"/>
          <p:cNvSpPr/>
          <p:nvPr/>
        </p:nvSpPr>
        <p:spPr>
          <a:xfrm>
            <a:off x="1391098" y="1383456"/>
            <a:ext cx="6756670" cy="4113569"/>
          </a:xfrm>
          <a:prstGeom prst="roundRect">
            <a:avLst>
              <a:gd name="adj" fmla="val 11492"/>
            </a:avLst>
          </a:prstGeom>
          <a:solidFill>
            <a:schemeClr val="accent6">
              <a:lumMod val="60000"/>
              <a:lumOff val="40000"/>
            </a:schemeClr>
          </a:solidFill>
          <a:ln w="158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altLang="ja-JP" sz="3600" b="1" dirty="0" smtClean="0">
                <a:solidFill>
                  <a:srgbClr val="FF0000"/>
                </a:solidFill>
                <a:latin typeface="Century Gothic"/>
                <a:ea typeface="Century Gothic"/>
                <a:cs typeface="Century Gothic"/>
                <a:sym typeface="Century Gothic"/>
              </a:rPr>
              <a:t>3</a:t>
            </a:r>
            <a:r>
              <a:rPr lang="ja-JP" altLang="en-US" sz="3600" b="1" dirty="0" err="1" smtClean="0">
                <a:solidFill>
                  <a:srgbClr val="FF0000"/>
                </a:solidFill>
                <a:latin typeface="Century Gothic"/>
                <a:ea typeface="Century Gothic"/>
                <a:cs typeface="Century Gothic"/>
                <a:sym typeface="Century Gothic"/>
              </a:rPr>
              <a:t>つの</a:t>
            </a:r>
            <a:r>
              <a:rPr lang="ja-JP" sz="3600" b="1" dirty="0" smtClean="0">
                <a:solidFill>
                  <a:srgbClr val="FF0000"/>
                </a:solidFill>
                <a:latin typeface="Century Gothic"/>
                <a:ea typeface="Century Gothic"/>
                <a:cs typeface="Century Gothic"/>
                <a:sym typeface="Century Gothic"/>
              </a:rPr>
              <a:t>グループ</a:t>
            </a:r>
            <a:r>
              <a:rPr lang="ja-JP" altLang="en-US" sz="3600" b="1" dirty="0" smtClean="0">
                <a:solidFill>
                  <a:srgbClr val="FF0000"/>
                </a:solidFill>
                <a:latin typeface="Century Gothic"/>
                <a:ea typeface="Century Gothic"/>
                <a:cs typeface="Century Gothic"/>
                <a:sym typeface="Century Gothic"/>
              </a:rPr>
              <a:t>それぞれで</a:t>
            </a:r>
            <a:endParaRPr lang="en-US" altLang="ja-JP" sz="3600" b="1" dirty="0" smtClean="0">
              <a:solidFill>
                <a:srgbClr val="FF0000"/>
              </a:solidFill>
              <a:latin typeface="Century Gothic"/>
              <a:ea typeface="Century Gothic"/>
              <a:cs typeface="Century Gothic"/>
              <a:sym typeface="Century Gothic"/>
            </a:endParaRPr>
          </a:p>
          <a:p>
            <a:pPr marL="0" marR="0" lvl="0" indent="0" algn="ctr" rtl="0">
              <a:lnSpc>
                <a:spcPct val="150000"/>
              </a:lnSpc>
              <a:spcBef>
                <a:spcPts val="0"/>
              </a:spcBef>
              <a:spcAft>
                <a:spcPts val="0"/>
              </a:spcAft>
              <a:buNone/>
            </a:pPr>
            <a:r>
              <a:rPr lang="ja-JP" sz="3600" b="1" dirty="0" smtClean="0">
                <a:solidFill>
                  <a:schemeClr val="dk1"/>
                </a:solidFill>
                <a:latin typeface="Century Gothic"/>
                <a:ea typeface="Century Gothic"/>
                <a:cs typeface="Century Gothic"/>
                <a:sym typeface="Century Gothic"/>
              </a:rPr>
              <a:t>道路</a:t>
            </a:r>
            <a:r>
              <a:rPr lang="ja-JP" sz="3600" b="1" dirty="0">
                <a:solidFill>
                  <a:schemeClr val="dk1"/>
                </a:solidFill>
                <a:latin typeface="Century Gothic"/>
                <a:ea typeface="Century Gothic"/>
                <a:cs typeface="Century Gothic"/>
                <a:sym typeface="Century Gothic"/>
              </a:rPr>
              <a:t>破損発見・報告</a:t>
            </a:r>
            <a:r>
              <a:rPr lang="ja-JP" sz="3600" b="1" dirty="0" smtClean="0">
                <a:solidFill>
                  <a:schemeClr val="dk1"/>
                </a:solidFill>
                <a:latin typeface="Century Gothic"/>
                <a:ea typeface="Century Gothic"/>
                <a:cs typeface="Century Gothic"/>
                <a:sym typeface="Century Gothic"/>
              </a:rPr>
              <a:t>に</a:t>
            </a:r>
            <a:r>
              <a:rPr lang="ja-JP" altLang="en-US" sz="3600" b="1" dirty="0" smtClean="0">
                <a:solidFill>
                  <a:schemeClr val="dk1"/>
                </a:solidFill>
                <a:latin typeface="Century Gothic"/>
                <a:ea typeface="Century Gothic"/>
                <a:cs typeface="Century Gothic"/>
                <a:sym typeface="Century Gothic"/>
              </a:rPr>
              <a:t>関する</a:t>
            </a:r>
            <a:r>
              <a:rPr lang="ja-JP" altLang="en-US" sz="3600" b="1" u="sng" dirty="0">
                <a:solidFill>
                  <a:srgbClr val="FF0000"/>
                </a:solidFill>
                <a:latin typeface="Century Gothic"/>
                <a:ea typeface="Century Gothic"/>
                <a:cs typeface="Century Gothic"/>
                <a:sym typeface="Century Gothic"/>
              </a:rPr>
              <a:t>質問</a:t>
            </a:r>
            <a:r>
              <a:rPr lang="ja-JP" altLang="en-US" sz="3600" b="1" u="sng" dirty="0" smtClean="0">
                <a:solidFill>
                  <a:srgbClr val="FF0000"/>
                </a:solidFill>
                <a:latin typeface="Century Gothic"/>
                <a:ea typeface="Century Gothic"/>
                <a:cs typeface="Century Gothic"/>
                <a:sym typeface="Century Gothic"/>
              </a:rPr>
              <a:t>の回答に</a:t>
            </a:r>
            <a:r>
              <a:rPr lang="ja-JP" sz="3600" b="1" u="sng" dirty="0" smtClean="0">
                <a:solidFill>
                  <a:srgbClr val="FF0000"/>
                </a:solidFill>
                <a:latin typeface="Century Gothic"/>
                <a:ea typeface="Century Gothic"/>
                <a:cs typeface="Century Gothic"/>
                <a:sym typeface="Century Gothic"/>
              </a:rPr>
              <a:t>差</a:t>
            </a:r>
            <a:r>
              <a:rPr lang="ja-JP" sz="3600" b="1" u="sng" dirty="0">
                <a:solidFill>
                  <a:srgbClr val="FF0000"/>
                </a:solidFill>
                <a:latin typeface="Century Gothic"/>
                <a:ea typeface="Century Gothic"/>
                <a:cs typeface="Century Gothic"/>
                <a:sym typeface="Century Gothic"/>
              </a:rPr>
              <a:t>は</a:t>
            </a:r>
            <a:r>
              <a:rPr lang="ja-JP" sz="4000" b="1" u="sng" dirty="0" smtClean="0">
                <a:solidFill>
                  <a:srgbClr val="FF0000"/>
                </a:solidFill>
                <a:latin typeface="Century Gothic"/>
                <a:ea typeface="Century Gothic"/>
                <a:cs typeface="Century Gothic"/>
                <a:sym typeface="Century Gothic"/>
              </a:rPr>
              <a:t>ない</a:t>
            </a:r>
            <a:endParaRPr lang="en-US" altLang="ja-JP" sz="4000" b="1" u="sng" dirty="0" smtClean="0">
              <a:solidFill>
                <a:srgbClr val="FF0000"/>
              </a:solidFill>
              <a:latin typeface="Century Gothic"/>
              <a:ea typeface="Century Gothic"/>
              <a:cs typeface="Century Gothic"/>
              <a:sym typeface="Century Gothic"/>
            </a:endParaRPr>
          </a:p>
          <a:p>
            <a:pPr marL="0" marR="0" lvl="0" indent="0" algn="ctr" rtl="0">
              <a:lnSpc>
                <a:spcPct val="150000"/>
              </a:lnSpc>
              <a:spcBef>
                <a:spcPts val="0"/>
              </a:spcBef>
              <a:spcAft>
                <a:spcPts val="0"/>
              </a:spcAft>
              <a:buNone/>
            </a:pPr>
            <a:r>
              <a:rPr lang="ja-JP" sz="3600" b="1" dirty="0" smtClean="0">
                <a:solidFill>
                  <a:schemeClr val="dk1"/>
                </a:solidFill>
                <a:latin typeface="Century Gothic"/>
                <a:ea typeface="Century Gothic"/>
                <a:cs typeface="Century Gothic"/>
                <a:sym typeface="Century Gothic"/>
              </a:rPr>
              <a:t>と</a:t>
            </a:r>
            <a:r>
              <a:rPr lang="ja-JP" sz="3600" b="1" dirty="0">
                <a:solidFill>
                  <a:schemeClr val="dk1"/>
                </a:solidFill>
                <a:latin typeface="Century Gothic"/>
                <a:ea typeface="Century Gothic"/>
                <a:cs typeface="Century Gothic"/>
                <a:sym typeface="Century Gothic"/>
              </a:rPr>
              <a:t>して</a:t>
            </a:r>
            <a:endParaRPr sz="3600" b="1" dirty="0">
              <a:solidFill>
                <a:schemeClr val="dk1"/>
              </a:solidFill>
              <a:latin typeface="Century Gothic"/>
              <a:ea typeface="Century Gothic"/>
              <a:cs typeface="Century Gothic"/>
              <a:sym typeface="Century Gothic"/>
            </a:endParaRPr>
          </a:p>
          <a:p>
            <a:pPr marL="0" marR="0" lvl="0" indent="0" algn="ctr" rtl="0">
              <a:lnSpc>
                <a:spcPct val="150000"/>
              </a:lnSpc>
              <a:spcBef>
                <a:spcPts val="0"/>
              </a:spcBef>
              <a:spcAft>
                <a:spcPts val="0"/>
              </a:spcAft>
              <a:buNone/>
            </a:pPr>
            <a:r>
              <a:rPr lang="ja-JP" sz="3600" b="1" dirty="0">
                <a:solidFill>
                  <a:schemeClr val="dk1"/>
                </a:solidFill>
                <a:latin typeface="Century Gothic"/>
                <a:ea typeface="Century Gothic"/>
                <a:cs typeface="Century Gothic"/>
                <a:sym typeface="Century Gothic"/>
              </a:rPr>
              <a:t>実証実験を行った！</a:t>
            </a:r>
            <a:endParaRPr sz="3600" b="1" dirty="0">
              <a:solidFill>
                <a:schemeClr val="dk1"/>
              </a:solidFill>
              <a:latin typeface="Century Gothic"/>
              <a:ea typeface="Century Gothic"/>
              <a:cs typeface="Century Gothic"/>
              <a:sym typeface="Century Gothic"/>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27</a:t>
            </a:fld>
            <a:endParaRPr lang="ja-JP" altLang="en-US"/>
          </a:p>
        </p:txBody>
      </p:sp>
    </p:spTree>
    <p:extLst>
      <p:ext uri="{BB962C8B-B14F-4D97-AF65-F5344CB8AC3E}">
        <p14:creationId xmlns:p14="http://schemas.microsoft.com/office/powerpoint/2010/main" val="145589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 grpId="0" animBg="1"/>
      <p:bldP spid="664" grpId="0" animBg="1"/>
      <p:bldP spid="665" grpId="0" animBg="1"/>
      <p:bldP spid="667" grpId="0" animBg="1"/>
      <p:bldP spid="668" grpId="0" animBg="1"/>
      <p:bldP spid="669" grpId="0" animBg="1"/>
      <p:bldP spid="670" grpId="0" animBg="1"/>
      <p:bldP spid="671" grpId="0" animBg="1"/>
      <p:bldP spid="672" grpId="0" animBg="1"/>
      <p:bldP spid="673"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9337" y="66797"/>
            <a:ext cx="7543800" cy="1054516"/>
          </a:xfrm>
        </p:spPr>
        <p:txBody>
          <a:bodyPr>
            <a:normAutofit/>
          </a:bodyPr>
          <a:lstStyle/>
          <a:p>
            <a:r>
              <a:rPr kumimoji="1" lang="ja-JP" altLang="en-US" dirty="0">
                <a:solidFill>
                  <a:schemeClr val="bg1"/>
                </a:solidFill>
              </a:rPr>
              <a:t>筑波大学</a:t>
            </a:r>
            <a:r>
              <a:rPr kumimoji="1" lang="ja-JP" altLang="en-US" dirty="0" smtClean="0">
                <a:solidFill>
                  <a:schemeClr val="bg1"/>
                </a:solidFill>
              </a:rPr>
              <a:t>群生への周知</a:t>
            </a:r>
            <a:endParaRPr kumimoji="1" lang="ja-JP" altLang="en-US" dirty="0">
              <a:solidFill>
                <a:schemeClr val="bg1"/>
              </a:solidFill>
            </a:endParaRPr>
          </a:p>
        </p:txBody>
      </p:sp>
      <p:sp>
        <p:nvSpPr>
          <p:cNvPr id="4" name="角丸四角形 3"/>
          <p:cNvSpPr/>
          <p:nvPr/>
        </p:nvSpPr>
        <p:spPr>
          <a:xfrm>
            <a:off x="5074122" y="1121313"/>
            <a:ext cx="3393830" cy="60999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bg1"/>
                </a:solidFill>
              </a:rPr>
              <a:t>LINE</a:t>
            </a:r>
            <a:r>
              <a:rPr kumimoji="1" lang="ja-JP" altLang="en-US" sz="2400" b="1" dirty="0" smtClean="0">
                <a:solidFill>
                  <a:schemeClr val="bg1"/>
                </a:solidFill>
              </a:rPr>
              <a:t>グループでの周知</a:t>
            </a:r>
            <a:endParaRPr kumimoji="1" lang="ja-JP" altLang="en-US" sz="2400" b="1" dirty="0">
              <a:solidFill>
                <a:schemeClr val="bg1"/>
              </a:solidFill>
            </a:endParaRPr>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t="8794" b="18314"/>
          <a:stretch/>
        </p:blipFill>
        <p:spPr>
          <a:xfrm>
            <a:off x="5966873" y="2263725"/>
            <a:ext cx="1509050" cy="3500904"/>
          </a:xfrm>
          <a:prstGeom prst="rect">
            <a:avLst/>
          </a:prstGeom>
        </p:spPr>
      </p:pic>
      <p:pic>
        <p:nvPicPr>
          <p:cNvPr id="20" name="図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8195" y="2316750"/>
            <a:ext cx="1442790" cy="3154574"/>
          </a:xfrm>
          <a:prstGeom prst="rect">
            <a:avLst/>
          </a:prstGeom>
        </p:spPr>
      </p:pic>
      <p:pic>
        <p:nvPicPr>
          <p:cNvPr id="21" name="図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8945" y="2263725"/>
            <a:ext cx="1378865" cy="2672037"/>
          </a:xfrm>
          <a:prstGeom prst="rect">
            <a:avLst/>
          </a:prstGeom>
        </p:spPr>
      </p:pic>
      <p:sp>
        <p:nvSpPr>
          <p:cNvPr id="40" name="Google Shape;663;p34"/>
          <p:cNvSpPr/>
          <p:nvPr/>
        </p:nvSpPr>
        <p:spPr>
          <a:xfrm>
            <a:off x="4512328" y="1856022"/>
            <a:ext cx="1265019" cy="299130"/>
          </a:xfrm>
          <a:prstGeom prst="roundRect">
            <a:avLst>
              <a:gd name="adj" fmla="val 16667"/>
            </a:avLst>
          </a:prstGeom>
          <a:solidFill>
            <a:schemeClr val="accent1">
              <a:lumMod val="40000"/>
              <a:lumOff val="60000"/>
            </a:scheme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600" b="1" dirty="0" smtClean="0">
                <a:solidFill>
                  <a:schemeClr val="dk1"/>
                </a:solidFill>
                <a:latin typeface="Century Gothic"/>
                <a:ea typeface="Century Gothic"/>
                <a:cs typeface="Century Gothic"/>
                <a:sym typeface="Century Gothic"/>
              </a:rPr>
              <a:t>①何もなし</a:t>
            </a:r>
            <a:endParaRPr sz="1600" b="1" dirty="0">
              <a:solidFill>
                <a:schemeClr val="dk1"/>
              </a:solidFill>
              <a:latin typeface="Century Gothic"/>
              <a:ea typeface="Century Gothic"/>
              <a:cs typeface="Century Gothic"/>
              <a:sym typeface="Century Gothic"/>
            </a:endParaRPr>
          </a:p>
        </p:txBody>
      </p:sp>
      <p:sp>
        <p:nvSpPr>
          <p:cNvPr id="41" name="Google Shape;665;p34"/>
          <p:cNvSpPr/>
          <p:nvPr/>
        </p:nvSpPr>
        <p:spPr>
          <a:xfrm>
            <a:off x="5995106" y="1845016"/>
            <a:ext cx="1415492" cy="327299"/>
          </a:xfrm>
          <a:prstGeom prst="roundRect">
            <a:avLst>
              <a:gd name="adj" fmla="val 16667"/>
            </a:avLst>
          </a:prstGeom>
          <a:solidFill>
            <a:srgbClr val="FFFF00"/>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600" b="1" dirty="0" smtClean="0">
                <a:solidFill>
                  <a:schemeClr val="dk1"/>
                </a:solidFill>
                <a:latin typeface="Century Gothic"/>
                <a:ea typeface="Century Gothic"/>
                <a:cs typeface="Century Gothic"/>
                <a:sym typeface="Century Gothic"/>
              </a:rPr>
              <a:t>②</a:t>
            </a:r>
            <a:r>
              <a:rPr lang="ja-JP" altLang="en-US" sz="1600" b="1" dirty="0">
                <a:solidFill>
                  <a:schemeClr val="dk1"/>
                </a:solidFill>
                <a:latin typeface="Century Gothic"/>
                <a:ea typeface="Century Gothic"/>
                <a:cs typeface="Century Gothic"/>
                <a:sym typeface="Century Gothic"/>
              </a:rPr>
              <a:t>スタンプ</a:t>
            </a:r>
            <a:endParaRPr sz="1600" b="1" dirty="0">
              <a:solidFill>
                <a:schemeClr val="dk1"/>
              </a:solidFill>
              <a:latin typeface="Century Gothic"/>
              <a:ea typeface="Century Gothic"/>
              <a:cs typeface="Century Gothic"/>
              <a:sym typeface="Century Gothic"/>
            </a:endParaRPr>
          </a:p>
        </p:txBody>
      </p:sp>
      <p:sp>
        <p:nvSpPr>
          <p:cNvPr id="42" name="Google Shape;664;p34"/>
          <p:cNvSpPr/>
          <p:nvPr/>
        </p:nvSpPr>
        <p:spPr>
          <a:xfrm>
            <a:off x="7565160" y="1831636"/>
            <a:ext cx="1493307" cy="372718"/>
          </a:xfrm>
          <a:prstGeom prst="roundRect">
            <a:avLst>
              <a:gd name="adj" fmla="val 16667"/>
            </a:avLst>
          </a:prstGeom>
          <a:solidFill>
            <a:schemeClr val="accent6">
              <a:lumMod val="40000"/>
              <a:lumOff val="60000"/>
            </a:scheme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600" b="1" dirty="0" smtClean="0">
                <a:solidFill>
                  <a:schemeClr val="dk1"/>
                </a:solidFill>
                <a:latin typeface="Century Gothic"/>
                <a:ea typeface="Century Gothic"/>
                <a:cs typeface="Century Gothic"/>
                <a:sym typeface="Century Gothic"/>
              </a:rPr>
              <a:t>③公共的意義</a:t>
            </a:r>
            <a:endParaRPr sz="1600" b="1" dirty="0">
              <a:solidFill>
                <a:schemeClr val="dk1"/>
              </a:solidFill>
              <a:latin typeface="Century Gothic"/>
              <a:ea typeface="Century Gothic"/>
              <a:cs typeface="Century Gothic"/>
              <a:sym typeface="Century Gothic"/>
            </a:endParaRPr>
          </a:p>
        </p:txBody>
      </p:sp>
      <p:sp>
        <p:nvSpPr>
          <p:cNvPr id="6" name="テキスト プレースホルダー 5"/>
          <p:cNvSpPr>
            <a:spLocks noGrp="1"/>
          </p:cNvSpPr>
          <p:nvPr>
            <p:ph type="body" idx="1"/>
          </p:nvPr>
        </p:nvSpPr>
        <p:spPr/>
        <p:txBody>
          <a:bodyPr/>
          <a:lstStyle/>
          <a:p>
            <a:endParaRPr kumimoji="1" lang="ja-JP" altLang="en-US"/>
          </a:p>
        </p:txBody>
      </p:sp>
      <p:sp>
        <p:nvSpPr>
          <p:cNvPr id="26" name="テキスト プレースホルダー 4"/>
          <p:cNvSpPr txBox="1">
            <a:spLocks/>
          </p:cNvSpPr>
          <p:nvPr/>
        </p:nvSpPr>
        <p:spPr>
          <a:xfrm>
            <a:off x="255380" y="1146649"/>
            <a:ext cx="2937553" cy="58466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rtlCol="0" anchor="ctr" anchorCtr="0"/>
          <a:lstStyle>
            <a:defPPr marR="0" lvl="0" algn="l" rtl="0">
              <a:lnSpc>
                <a:spcPct val="100000"/>
              </a:lnSpc>
              <a:spcBef>
                <a:spcPts val="0"/>
              </a:spcBef>
              <a:spcAft>
                <a:spcPts val="0"/>
              </a:spcAft>
            </a:defPPr>
            <a:lvl1pPr marL="457200" marR="0" lvl="0" indent="-228600" algn="l" rtl="0">
              <a:lnSpc>
                <a:spcPct val="90000"/>
              </a:lnSpc>
              <a:spcBef>
                <a:spcPts val="1200"/>
              </a:spcBef>
              <a:spcAft>
                <a:spcPts val="0"/>
              </a:spcAft>
              <a:buClr>
                <a:schemeClr val="accent1"/>
              </a:buClr>
              <a:buSzPts val="2000"/>
              <a:buFont typeface="Calibri"/>
              <a:buNone/>
              <a:defRPr sz="2000" b="1"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1"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ctr"/>
            <a:r>
              <a:rPr kumimoji="1" lang="ja-JP" altLang="en-US" sz="2400" smtClean="0">
                <a:solidFill>
                  <a:schemeClr val="bg1"/>
                </a:solidFill>
              </a:rPr>
              <a:t>昼休みのビラ配り</a:t>
            </a:r>
            <a:endParaRPr kumimoji="1" lang="ja-JP" altLang="en-US" sz="2400" dirty="0">
              <a:solidFill>
                <a:schemeClr val="bg1"/>
              </a:solidFill>
            </a:endParaRPr>
          </a:p>
        </p:txBody>
      </p:sp>
      <p:sp>
        <p:nvSpPr>
          <p:cNvPr id="30" name="楕円 29"/>
          <p:cNvSpPr/>
          <p:nvPr/>
        </p:nvSpPr>
        <p:spPr>
          <a:xfrm>
            <a:off x="1987655" y="2121582"/>
            <a:ext cx="466725" cy="288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7170" y="1759512"/>
            <a:ext cx="1880351" cy="1323620"/>
          </a:xfrm>
          <a:prstGeom prst="rect">
            <a:avLst/>
          </a:prstGeom>
        </p:spPr>
      </p:pic>
      <p:grpSp>
        <p:nvGrpSpPr>
          <p:cNvPr id="32" name="グループ化 31"/>
          <p:cNvGrpSpPr/>
          <p:nvPr/>
        </p:nvGrpSpPr>
        <p:grpSpPr>
          <a:xfrm>
            <a:off x="2219458" y="4407784"/>
            <a:ext cx="1918063" cy="1392474"/>
            <a:chOff x="4966347" y="2050233"/>
            <a:chExt cx="3237257" cy="2292295"/>
          </a:xfrm>
        </p:grpSpPr>
        <p:pic>
          <p:nvPicPr>
            <p:cNvPr id="45" name="図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6347" y="2050233"/>
              <a:ext cx="3237257" cy="2292295"/>
            </a:xfrm>
            <a:prstGeom prst="rect">
              <a:avLst/>
            </a:prstGeom>
          </p:spPr>
        </p:pic>
        <p:sp>
          <p:nvSpPr>
            <p:cNvPr id="46" name="楕円 45"/>
            <p:cNvSpPr/>
            <p:nvPr/>
          </p:nvSpPr>
          <p:spPr>
            <a:xfrm>
              <a:off x="5542351" y="2537460"/>
              <a:ext cx="473978" cy="3149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グループ化 46"/>
          <p:cNvGrpSpPr/>
          <p:nvPr/>
        </p:nvGrpSpPr>
        <p:grpSpPr>
          <a:xfrm>
            <a:off x="2242143" y="3097050"/>
            <a:ext cx="1962119" cy="1320428"/>
            <a:chOff x="6404140" y="2713035"/>
            <a:chExt cx="2723745" cy="1906621"/>
          </a:xfrm>
        </p:grpSpPr>
        <p:pic>
          <p:nvPicPr>
            <p:cNvPr id="48" name="図 47"/>
            <p:cNvPicPr>
              <a:picLocks noChangeAspect="1"/>
            </p:cNvPicPr>
            <p:nvPr/>
          </p:nvPicPr>
          <p:blipFill rotWithShape="1">
            <a:blip r:embed="rId8"/>
            <a:srcRect l="29471" t="14642" r="29297" b="34046"/>
            <a:stretch/>
          </p:blipFill>
          <p:spPr>
            <a:xfrm>
              <a:off x="6404140" y="2713035"/>
              <a:ext cx="2723745" cy="1906621"/>
            </a:xfrm>
            <a:prstGeom prst="rect">
              <a:avLst/>
            </a:prstGeom>
          </p:spPr>
        </p:pic>
        <p:sp>
          <p:nvSpPr>
            <p:cNvPr id="49" name="楕円 48"/>
            <p:cNvSpPr/>
            <p:nvPr/>
          </p:nvSpPr>
          <p:spPr>
            <a:xfrm>
              <a:off x="7081837" y="3133755"/>
              <a:ext cx="527344" cy="3285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Google Shape;663;p34"/>
          <p:cNvSpPr/>
          <p:nvPr/>
        </p:nvSpPr>
        <p:spPr>
          <a:xfrm>
            <a:off x="574029" y="2107664"/>
            <a:ext cx="1531037" cy="504000"/>
          </a:xfrm>
          <a:prstGeom prst="roundRect">
            <a:avLst>
              <a:gd name="adj" fmla="val 16667"/>
            </a:avLst>
          </a:prstGeom>
          <a:solidFill>
            <a:schemeClr val="accent1">
              <a:lumMod val="40000"/>
              <a:lumOff val="60000"/>
            </a:scheme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000" b="1" dirty="0" smtClean="0">
                <a:solidFill>
                  <a:schemeClr val="dk1"/>
                </a:solidFill>
                <a:latin typeface="Century Gothic"/>
                <a:ea typeface="Century Gothic"/>
                <a:cs typeface="Century Gothic"/>
                <a:sym typeface="Century Gothic"/>
              </a:rPr>
              <a:t>①何もなし</a:t>
            </a:r>
            <a:endParaRPr sz="2000" b="1" dirty="0">
              <a:solidFill>
                <a:schemeClr val="dk1"/>
              </a:solidFill>
              <a:latin typeface="Century Gothic"/>
              <a:ea typeface="Century Gothic"/>
              <a:cs typeface="Century Gothic"/>
              <a:sym typeface="Century Gothic"/>
            </a:endParaRPr>
          </a:p>
        </p:txBody>
      </p:sp>
      <p:sp>
        <p:nvSpPr>
          <p:cNvPr id="51" name="Google Shape;664;p34"/>
          <p:cNvSpPr/>
          <p:nvPr/>
        </p:nvSpPr>
        <p:spPr>
          <a:xfrm>
            <a:off x="444579" y="4699854"/>
            <a:ext cx="1774229" cy="440313"/>
          </a:xfrm>
          <a:prstGeom prst="roundRect">
            <a:avLst>
              <a:gd name="adj" fmla="val 16667"/>
            </a:avLst>
          </a:prstGeom>
          <a:solidFill>
            <a:schemeClr val="accent6">
              <a:lumMod val="40000"/>
              <a:lumOff val="60000"/>
            </a:scheme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000" b="1" dirty="0" smtClean="0">
                <a:solidFill>
                  <a:schemeClr val="dk1"/>
                </a:solidFill>
                <a:latin typeface="Century Gothic"/>
                <a:ea typeface="Century Gothic"/>
                <a:cs typeface="Century Gothic"/>
                <a:sym typeface="Century Gothic"/>
              </a:rPr>
              <a:t>③公共的意義</a:t>
            </a:r>
            <a:endParaRPr sz="2000" b="1" dirty="0">
              <a:solidFill>
                <a:schemeClr val="dk1"/>
              </a:solidFill>
              <a:latin typeface="Century Gothic"/>
              <a:ea typeface="Century Gothic"/>
              <a:cs typeface="Century Gothic"/>
              <a:sym typeface="Century Gothic"/>
            </a:endParaRPr>
          </a:p>
        </p:txBody>
      </p:sp>
      <p:sp>
        <p:nvSpPr>
          <p:cNvPr id="52" name="Google Shape;665;p34"/>
          <p:cNvSpPr/>
          <p:nvPr/>
        </p:nvSpPr>
        <p:spPr>
          <a:xfrm>
            <a:off x="574028" y="3363939"/>
            <a:ext cx="1531037" cy="504000"/>
          </a:xfrm>
          <a:prstGeom prst="roundRect">
            <a:avLst>
              <a:gd name="adj" fmla="val 16667"/>
            </a:avLst>
          </a:prstGeom>
          <a:solidFill>
            <a:srgbClr val="FFFF00"/>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000" b="1" dirty="0" smtClean="0">
                <a:solidFill>
                  <a:schemeClr val="dk1"/>
                </a:solidFill>
                <a:latin typeface="Century Gothic"/>
                <a:ea typeface="Century Gothic"/>
                <a:cs typeface="Century Gothic"/>
                <a:sym typeface="Century Gothic"/>
              </a:rPr>
              <a:t>②</a:t>
            </a:r>
            <a:r>
              <a:rPr lang="ja-JP" altLang="en-US" sz="2000" b="1" dirty="0">
                <a:solidFill>
                  <a:schemeClr val="dk1"/>
                </a:solidFill>
                <a:latin typeface="Century Gothic"/>
                <a:ea typeface="Century Gothic"/>
                <a:cs typeface="Century Gothic"/>
                <a:sym typeface="Century Gothic"/>
              </a:rPr>
              <a:t>スタンプ</a:t>
            </a:r>
            <a:endParaRPr sz="2000" b="1" dirty="0">
              <a:solidFill>
                <a:schemeClr val="dk1"/>
              </a:solidFill>
              <a:latin typeface="Century Gothic"/>
              <a:ea typeface="Century Gothic"/>
              <a:cs typeface="Century Gothic"/>
              <a:sym typeface="Century Gothic"/>
            </a:endParaRPr>
          </a:p>
        </p:txBody>
      </p:sp>
      <p:sp>
        <p:nvSpPr>
          <p:cNvPr id="53" name="楕円 52"/>
          <p:cNvSpPr/>
          <p:nvPr/>
        </p:nvSpPr>
        <p:spPr>
          <a:xfrm>
            <a:off x="1339546" y="5274674"/>
            <a:ext cx="2635554" cy="126122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b="1" dirty="0">
                <a:latin typeface="游ゴシック" panose="020B0400000000000000" pitchFamily="50" charset="-128"/>
                <a:ea typeface="游ゴシック" panose="020B0400000000000000" pitchFamily="50" charset="-128"/>
              </a:rPr>
              <a:t>6</a:t>
            </a:r>
            <a:r>
              <a:rPr kumimoji="1" lang="ja-JP" altLang="en-US" sz="1800" b="1" dirty="0" err="1">
                <a:latin typeface="游ゴシック" panose="020B0400000000000000" pitchFamily="50" charset="-128"/>
                <a:ea typeface="游ゴシック" panose="020B0400000000000000" pitchFamily="50" charset="-128"/>
              </a:rPr>
              <a:t>つの</a:t>
            </a:r>
            <a:r>
              <a:rPr kumimoji="1" lang="ja-JP" altLang="en-US" sz="1800" b="1" dirty="0">
                <a:latin typeface="游ゴシック" panose="020B0400000000000000" pitchFamily="50" charset="-128"/>
                <a:ea typeface="游ゴシック" panose="020B0400000000000000" pitchFamily="50" charset="-128"/>
              </a:rPr>
              <a:t>エリア</a:t>
            </a:r>
            <a:r>
              <a:rPr kumimoji="1" lang="ja-JP" altLang="en-US" sz="1800" b="1" dirty="0" smtClean="0">
                <a:latin typeface="游ゴシック" panose="020B0400000000000000" pitchFamily="50" charset="-128"/>
                <a:ea typeface="游ゴシック" panose="020B0400000000000000" pitchFamily="50" charset="-128"/>
              </a:rPr>
              <a:t>で</a:t>
            </a:r>
            <a:endParaRPr kumimoji="1" lang="en-US" altLang="ja-JP" sz="2000" b="1" dirty="0" smtClean="0">
              <a:latin typeface="游ゴシック" panose="020B0400000000000000" pitchFamily="50" charset="-128"/>
              <a:ea typeface="游ゴシック" panose="020B0400000000000000" pitchFamily="50" charset="-128"/>
            </a:endParaRPr>
          </a:p>
          <a:p>
            <a:pPr algn="ctr"/>
            <a:r>
              <a:rPr kumimoji="1" lang="en-US" altLang="ja-JP" sz="3600" b="1" dirty="0" smtClean="0">
                <a:ln>
                  <a:solidFill>
                    <a:schemeClr val="accent1">
                      <a:shade val="50000"/>
                    </a:schemeClr>
                  </a:solidFill>
                </a:ln>
                <a:solidFill>
                  <a:srgbClr val="FFFF00"/>
                </a:solidFill>
                <a:ea typeface="游ゴシック" panose="020B0400000000000000" pitchFamily="50" charset="-128"/>
              </a:rPr>
              <a:t>1,210</a:t>
            </a:r>
            <a:r>
              <a:rPr kumimoji="1" lang="ja-JP" altLang="en-US" sz="3600" b="1" dirty="0">
                <a:ln>
                  <a:solidFill>
                    <a:schemeClr val="accent1">
                      <a:shade val="50000"/>
                    </a:schemeClr>
                  </a:solidFill>
                </a:ln>
                <a:solidFill>
                  <a:srgbClr val="FFFF00"/>
                </a:solidFill>
                <a:ea typeface="游ゴシック" panose="020B0400000000000000" pitchFamily="50" charset="-128"/>
              </a:rPr>
              <a:t>枚</a:t>
            </a:r>
            <a:endParaRPr kumimoji="1" lang="en-US" altLang="ja-JP" sz="2800" b="1" dirty="0">
              <a:ln>
                <a:solidFill>
                  <a:schemeClr val="accent1">
                    <a:shade val="50000"/>
                  </a:schemeClr>
                </a:solidFill>
              </a:ln>
              <a:solidFill>
                <a:srgbClr val="FFFF00"/>
              </a:solidFill>
              <a:ea typeface="游ゴシック" panose="020B0400000000000000" pitchFamily="50" charset="-128"/>
            </a:endParaRPr>
          </a:p>
          <a:p>
            <a:pPr algn="ctr"/>
            <a:r>
              <a:rPr kumimoji="1" lang="ja-JP" altLang="en-US" sz="1800" b="1" dirty="0">
                <a:latin typeface="游ゴシック" panose="020B0400000000000000" pitchFamily="50" charset="-128"/>
                <a:ea typeface="游ゴシック" panose="020B0400000000000000" pitchFamily="50" charset="-128"/>
              </a:rPr>
              <a:t>配布</a:t>
            </a:r>
          </a:p>
        </p:txBody>
      </p:sp>
      <p:pic>
        <p:nvPicPr>
          <p:cNvPr id="43" name="図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232" y="1135231"/>
            <a:ext cx="9083614" cy="4887882"/>
          </a:xfrm>
          <a:prstGeom prst="rect">
            <a:avLst/>
          </a:prstGeom>
          <a:solidFill>
            <a:schemeClr val="lt1"/>
          </a:solidFill>
        </p:spPr>
      </p:pic>
      <p:sp>
        <p:nvSpPr>
          <p:cNvPr id="36" name="星 24 35"/>
          <p:cNvSpPr/>
          <p:nvPr/>
        </p:nvSpPr>
        <p:spPr>
          <a:xfrm>
            <a:off x="1067966" y="2015378"/>
            <a:ext cx="6756272" cy="3483771"/>
          </a:xfrm>
          <a:prstGeom prst="star24">
            <a:avLst/>
          </a:prstGeom>
          <a:solidFill>
            <a:srgbClr val="CD4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ln>
                  <a:solidFill>
                    <a:srgbClr val="FFFF00"/>
                  </a:solidFill>
                </a:ln>
                <a:solidFill>
                  <a:srgbClr val="FFFF00"/>
                </a:solidFill>
              </a:rPr>
              <a:t>98</a:t>
            </a:r>
            <a:r>
              <a:rPr kumimoji="1" lang="en-US" altLang="ja-JP" sz="4400" b="1" dirty="0">
                <a:ln>
                  <a:solidFill>
                    <a:srgbClr val="FFFF00"/>
                  </a:solidFill>
                </a:ln>
                <a:solidFill>
                  <a:srgbClr val="002060"/>
                </a:solidFill>
              </a:rPr>
              <a:t>/100</a:t>
            </a:r>
          </a:p>
          <a:p>
            <a:pPr algn="ctr"/>
            <a:r>
              <a:rPr kumimoji="1" lang="en-US" altLang="ja-JP" dirty="0"/>
              <a:t>(25</a:t>
            </a:r>
            <a:r>
              <a:rPr kumimoji="1" lang="ja-JP" altLang="en-US" dirty="0"/>
              <a:t>学類</a:t>
            </a:r>
            <a:r>
              <a:rPr kumimoji="1" lang="en-US" altLang="ja-JP" dirty="0"/>
              <a:t>×4</a:t>
            </a:r>
            <a:r>
              <a:rPr kumimoji="1" lang="ja-JP" altLang="en-US" dirty="0"/>
              <a:t>学年</a:t>
            </a:r>
            <a:r>
              <a:rPr kumimoji="1" lang="en-US" altLang="ja-JP" dirty="0"/>
              <a:t>)</a:t>
            </a:r>
          </a:p>
          <a:p>
            <a:pPr algn="ctr"/>
            <a:r>
              <a:rPr kumimoji="1" lang="ja-JP" altLang="en-US" sz="2400" b="1" dirty="0">
                <a:latin typeface="游ゴシック" panose="020B0400000000000000" pitchFamily="50" charset="-128"/>
                <a:ea typeface="游ゴシック" panose="020B0400000000000000" pitchFamily="50" charset="-128"/>
              </a:rPr>
              <a:t>の学年グループ</a:t>
            </a:r>
            <a:r>
              <a:rPr kumimoji="1" lang="en-US" altLang="ja-JP" sz="2400" b="1" dirty="0" smtClean="0">
                <a:latin typeface="游ゴシック" panose="020B0400000000000000" pitchFamily="50" charset="-128"/>
                <a:ea typeface="游ゴシック" panose="020B0400000000000000" pitchFamily="50" charset="-128"/>
              </a:rPr>
              <a:t>LINE</a:t>
            </a:r>
            <a:r>
              <a:rPr kumimoji="1" lang="ja-JP" altLang="en-US" sz="2400" b="1" dirty="0" err="1" smtClean="0">
                <a:latin typeface="游ゴシック" panose="020B0400000000000000" pitchFamily="50" charset="-128"/>
                <a:ea typeface="游ゴシック" panose="020B0400000000000000" pitchFamily="50" charset="-128"/>
              </a:rPr>
              <a:t>、</a:t>
            </a:r>
            <a:r>
              <a:rPr kumimoji="1" lang="en-US" altLang="ja-JP" sz="4400" b="1" dirty="0" smtClean="0">
                <a:solidFill>
                  <a:srgbClr val="FFFF00"/>
                </a:solidFill>
                <a:ea typeface="游ゴシック" panose="020B0400000000000000" pitchFamily="50" charset="-128"/>
              </a:rPr>
              <a:t>8,488</a:t>
            </a:r>
            <a:r>
              <a:rPr kumimoji="1" lang="ja-JP" altLang="en-US" sz="2400" b="1" dirty="0" smtClean="0">
                <a:latin typeface="游ゴシック" panose="020B0400000000000000" pitchFamily="50" charset="-128"/>
                <a:ea typeface="游ゴシック" panose="020B0400000000000000" pitchFamily="50" charset="-128"/>
              </a:rPr>
              <a:t>人への</a:t>
            </a:r>
            <a:endParaRPr kumimoji="1" lang="en-US" altLang="ja-JP" sz="2400" b="1" dirty="0">
              <a:latin typeface="游ゴシック" panose="020B0400000000000000" pitchFamily="50" charset="-128"/>
              <a:ea typeface="游ゴシック" panose="020B0400000000000000" pitchFamily="50" charset="-128"/>
            </a:endParaRPr>
          </a:p>
          <a:p>
            <a:pPr algn="ctr"/>
            <a:r>
              <a:rPr kumimoji="1" lang="ja-JP" altLang="en-US" sz="2400" b="1" dirty="0">
                <a:latin typeface="游ゴシック" panose="020B0400000000000000" pitchFamily="50" charset="-128"/>
                <a:ea typeface="游ゴシック" panose="020B0400000000000000" pitchFamily="50" charset="-128"/>
              </a:rPr>
              <a:t>周知</a:t>
            </a:r>
            <a:r>
              <a:rPr kumimoji="1" lang="ja-JP" altLang="en-US" sz="2400" b="1" dirty="0" smtClean="0">
                <a:latin typeface="游ゴシック" panose="020B0400000000000000" pitchFamily="50" charset="-128"/>
                <a:ea typeface="游ゴシック" panose="020B0400000000000000" pitchFamily="50" charset="-128"/>
              </a:rPr>
              <a:t>に</a:t>
            </a:r>
            <a:r>
              <a:rPr kumimoji="1" lang="ja-JP" altLang="en-US" sz="2400" b="1" dirty="0">
                <a:latin typeface="游ゴシック" panose="020B0400000000000000" pitchFamily="50" charset="-128"/>
                <a:ea typeface="游ゴシック" panose="020B0400000000000000" pitchFamily="50" charset="-128"/>
              </a:rPr>
              <a:t>成功！</a:t>
            </a:r>
          </a:p>
        </p:txBody>
      </p:sp>
      <p:sp>
        <p:nvSpPr>
          <p:cNvPr id="5" name="日付プレースホルダー 4"/>
          <p:cNvSpPr>
            <a:spLocks noGrp="1"/>
          </p:cNvSpPr>
          <p:nvPr>
            <p:ph type="dt" idx="10"/>
          </p:nvPr>
        </p:nvSpPr>
        <p:spPr/>
        <p:txBody>
          <a:bodyPr/>
          <a:lstStyle/>
          <a:p>
            <a:r>
              <a:rPr lang="en-US" altLang="ja-JP" dirty="0" smtClean="0"/>
              <a:t>2019/6/21</a:t>
            </a:r>
            <a:endParaRPr lang="ja-JP" altLang="en-US" dirty="0"/>
          </a:p>
        </p:txBody>
      </p:sp>
      <p:sp>
        <p:nvSpPr>
          <p:cNvPr id="7" name="スライド番号プレースホルダー 6"/>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28</a:t>
            </a:fld>
            <a:endParaRPr lang="ja-JP" altLang="en-US"/>
          </a:p>
        </p:txBody>
      </p:sp>
    </p:spTree>
    <p:extLst>
      <p:ext uri="{BB962C8B-B14F-4D97-AF65-F5344CB8AC3E}">
        <p14:creationId xmlns:p14="http://schemas.microsoft.com/office/powerpoint/2010/main" val="7301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5" name="日付プレースホルダー 4"/>
          <p:cNvSpPr>
            <a:spLocks noGrp="1"/>
          </p:cNvSpPr>
          <p:nvPr>
            <p:ph type="dt" idx="10"/>
          </p:nvPr>
        </p:nvSpPr>
        <p:spPr/>
        <p:txBody>
          <a:bodyPr/>
          <a:lstStyle/>
          <a:p>
            <a:r>
              <a:rPr lang="en-US" altLang="ja-JP" dirty="0" smtClean="0"/>
              <a:t>2019/6/21</a:t>
            </a:r>
            <a:endParaRPr lang="ja-JP" altLang="en-US" dirty="0"/>
          </a:p>
        </p:txBody>
      </p:sp>
      <p:sp>
        <p:nvSpPr>
          <p:cNvPr id="685" name="Google Shape;685;p36"/>
          <p:cNvSpPr txBox="1">
            <a:spLocks noGrp="1"/>
          </p:cNvSpPr>
          <p:nvPr>
            <p:ph type="title"/>
          </p:nvPr>
        </p:nvSpPr>
        <p:spPr>
          <a:xfrm>
            <a:off x="628650" y="276119"/>
            <a:ext cx="7886700" cy="840219"/>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Meiryo"/>
              <a:buNone/>
            </a:pPr>
            <a:r>
              <a:rPr lang="ja-JP" b="1" dirty="0">
                <a:solidFill>
                  <a:schemeClr val="bg1"/>
                </a:solidFill>
                <a:latin typeface="Meiryo"/>
                <a:ea typeface="Meiryo"/>
                <a:cs typeface="Meiryo"/>
                <a:sym typeface="Meiryo"/>
              </a:rPr>
              <a:t>結果</a:t>
            </a:r>
            <a:endParaRPr b="1" dirty="0">
              <a:solidFill>
                <a:schemeClr val="bg1"/>
              </a:solidFill>
              <a:latin typeface="Meiryo"/>
              <a:ea typeface="Meiryo"/>
              <a:cs typeface="Meiryo"/>
              <a:sym typeface="Meiryo"/>
            </a:endParaRPr>
          </a:p>
        </p:txBody>
      </p:sp>
      <p:sp>
        <p:nvSpPr>
          <p:cNvPr id="686" name="Google Shape;686;p36"/>
          <p:cNvSpPr txBox="1">
            <a:spLocks noGrp="1"/>
          </p:cNvSpPr>
          <p:nvPr>
            <p:ph type="body" idx="1"/>
          </p:nvPr>
        </p:nvSpPr>
        <p:spPr>
          <a:xfrm>
            <a:off x="628650" y="1314450"/>
            <a:ext cx="8179870" cy="5427726"/>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4000"/>
              <a:buNone/>
            </a:pPr>
            <a:endParaRPr lang="en-US" altLang="ja-JP" sz="4000" dirty="0"/>
          </a:p>
          <a:p>
            <a:pPr marL="0" lvl="0" indent="0" algn="l" rtl="0">
              <a:lnSpc>
                <a:spcPct val="80000"/>
              </a:lnSpc>
              <a:spcBef>
                <a:spcPts val="0"/>
              </a:spcBef>
              <a:spcAft>
                <a:spcPts val="0"/>
              </a:spcAft>
              <a:buSzPts val="4000"/>
              <a:buNone/>
            </a:pPr>
            <a:r>
              <a:rPr lang="ja-JP" sz="4000" dirty="0"/>
              <a:t>周知人数　</a:t>
            </a:r>
            <a:r>
              <a:rPr lang="ja-JP" altLang="en-US" sz="4000" dirty="0"/>
              <a:t>　　　　</a:t>
            </a:r>
            <a:endParaRPr sz="4000" dirty="0"/>
          </a:p>
          <a:p>
            <a:pPr marL="0" lvl="0" indent="0" algn="l" rtl="0">
              <a:lnSpc>
                <a:spcPct val="80000"/>
              </a:lnSpc>
              <a:spcBef>
                <a:spcPts val="1400"/>
              </a:spcBef>
              <a:spcAft>
                <a:spcPts val="0"/>
              </a:spcAft>
              <a:buSzPts val="4000"/>
              <a:buNone/>
            </a:pPr>
            <a:endParaRPr lang="en-US" altLang="ja-JP" sz="1050" dirty="0"/>
          </a:p>
          <a:p>
            <a:pPr marL="0" lvl="0" indent="0" algn="l" rtl="0">
              <a:lnSpc>
                <a:spcPct val="80000"/>
              </a:lnSpc>
              <a:spcBef>
                <a:spcPts val="1400"/>
              </a:spcBef>
              <a:spcAft>
                <a:spcPts val="0"/>
              </a:spcAft>
              <a:buSzPts val="4000"/>
              <a:buNone/>
            </a:pPr>
            <a:r>
              <a:rPr lang="ja-JP" sz="4000" dirty="0"/>
              <a:t>友だち登録人数　</a:t>
            </a:r>
            <a:r>
              <a:rPr lang="ja-JP" altLang="en-US" sz="4000" dirty="0"/>
              <a:t>　　</a:t>
            </a:r>
            <a:endParaRPr sz="4000" dirty="0"/>
          </a:p>
          <a:p>
            <a:pPr marL="0" lvl="0" indent="0" algn="l" rtl="0">
              <a:lnSpc>
                <a:spcPct val="80000"/>
              </a:lnSpc>
              <a:spcBef>
                <a:spcPts val="1400"/>
              </a:spcBef>
              <a:spcAft>
                <a:spcPts val="0"/>
              </a:spcAft>
              <a:buSzPts val="4000"/>
              <a:buNone/>
            </a:pPr>
            <a:endParaRPr sz="1050" dirty="0"/>
          </a:p>
          <a:p>
            <a:pPr marL="0" lvl="0" indent="0" algn="l" rtl="0">
              <a:lnSpc>
                <a:spcPct val="80000"/>
              </a:lnSpc>
              <a:spcBef>
                <a:spcPts val="1400"/>
              </a:spcBef>
              <a:spcAft>
                <a:spcPts val="0"/>
              </a:spcAft>
              <a:buSzPts val="4000"/>
              <a:buNone/>
            </a:pPr>
            <a:r>
              <a:rPr lang="ja-JP" sz="4000" dirty="0"/>
              <a:t>報告人数　</a:t>
            </a:r>
            <a:endParaRPr lang="en-US" altLang="ja-JP" sz="4000" dirty="0"/>
          </a:p>
          <a:p>
            <a:pPr marL="0" lvl="0" indent="0" algn="l" rtl="0">
              <a:lnSpc>
                <a:spcPct val="80000"/>
              </a:lnSpc>
              <a:spcBef>
                <a:spcPts val="1400"/>
              </a:spcBef>
              <a:spcAft>
                <a:spcPts val="0"/>
              </a:spcAft>
              <a:buSzPts val="4000"/>
              <a:buNone/>
            </a:pPr>
            <a:r>
              <a:rPr lang="ja-JP" sz="4000" dirty="0"/>
              <a:t>　 </a:t>
            </a:r>
            <a:r>
              <a:rPr lang="ja-JP" sz="3200" b="0" dirty="0"/>
              <a:t>グループ1</a:t>
            </a:r>
            <a:r>
              <a:rPr lang="en-US" altLang="ja-JP" b="0" dirty="0"/>
              <a:t>(</a:t>
            </a:r>
            <a:r>
              <a:rPr lang="ja-JP" altLang="en-US" dirty="0"/>
              <a:t>何もなし</a:t>
            </a:r>
            <a:r>
              <a:rPr lang="en-US" altLang="ja-JP" dirty="0"/>
              <a:t>)</a:t>
            </a:r>
            <a:r>
              <a:rPr lang="ja-JP" sz="4000" dirty="0"/>
              <a:t>　</a:t>
            </a:r>
            <a:endParaRPr lang="en-US" altLang="ja-JP" sz="4000" dirty="0"/>
          </a:p>
          <a:p>
            <a:pPr marL="0" lvl="0" indent="0" algn="l" rtl="0">
              <a:lnSpc>
                <a:spcPct val="80000"/>
              </a:lnSpc>
              <a:spcBef>
                <a:spcPts val="1400"/>
              </a:spcBef>
              <a:spcAft>
                <a:spcPts val="0"/>
              </a:spcAft>
              <a:buSzPts val="4000"/>
              <a:buNone/>
            </a:pPr>
            <a:r>
              <a:rPr lang="ja-JP" sz="4000" dirty="0"/>
              <a:t>　 </a:t>
            </a:r>
            <a:r>
              <a:rPr lang="ja-JP" sz="3200" b="0" dirty="0"/>
              <a:t>グループ2</a:t>
            </a:r>
            <a:r>
              <a:rPr lang="en-US" altLang="ja-JP" sz="1800" b="0" dirty="0"/>
              <a:t>(</a:t>
            </a:r>
            <a:r>
              <a:rPr lang="ja-JP" altLang="en-US" sz="1800" b="0" dirty="0"/>
              <a:t>スタンプ</a:t>
            </a:r>
            <a:r>
              <a:rPr lang="en-US" altLang="ja-JP" sz="1800" b="0" dirty="0"/>
              <a:t>)</a:t>
            </a:r>
            <a:r>
              <a:rPr lang="ja-JP" sz="4000" b="0" dirty="0"/>
              <a:t>　</a:t>
            </a:r>
            <a:endParaRPr lang="en-US" altLang="ja-JP" sz="4000" b="0" dirty="0"/>
          </a:p>
          <a:p>
            <a:pPr marL="0" lvl="0" indent="0" algn="l" rtl="0">
              <a:lnSpc>
                <a:spcPct val="80000"/>
              </a:lnSpc>
              <a:spcBef>
                <a:spcPts val="1400"/>
              </a:spcBef>
              <a:spcAft>
                <a:spcPts val="0"/>
              </a:spcAft>
              <a:buSzPts val="4000"/>
              <a:buNone/>
            </a:pPr>
            <a:r>
              <a:rPr lang="ja-JP" sz="4000" b="0" dirty="0"/>
              <a:t>　 </a:t>
            </a:r>
            <a:r>
              <a:rPr lang="ja-JP" sz="3200" b="0" dirty="0">
                <a:solidFill>
                  <a:schemeClr val="tx1"/>
                </a:solidFill>
              </a:rPr>
              <a:t>グループ3</a:t>
            </a:r>
            <a:r>
              <a:rPr lang="en-US" altLang="ja-JP" sz="1800" b="0" dirty="0">
                <a:solidFill>
                  <a:schemeClr val="tx1"/>
                </a:solidFill>
              </a:rPr>
              <a:t>(</a:t>
            </a:r>
            <a:r>
              <a:rPr lang="ja-JP" altLang="en-US" sz="1800" b="0" dirty="0">
                <a:solidFill>
                  <a:schemeClr val="tx1"/>
                </a:solidFill>
              </a:rPr>
              <a:t>公共的意義</a:t>
            </a:r>
            <a:r>
              <a:rPr lang="en-US" altLang="ja-JP" sz="1800" b="0" dirty="0">
                <a:solidFill>
                  <a:schemeClr val="tx1"/>
                </a:solidFill>
              </a:rPr>
              <a:t>)</a:t>
            </a:r>
            <a:r>
              <a:rPr lang="ja-JP" sz="4000" dirty="0"/>
              <a:t>　</a:t>
            </a:r>
            <a:endParaRPr sz="3200" dirty="0"/>
          </a:p>
        </p:txBody>
      </p:sp>
      <p:sp>
        <p:nvSpPr>
          <p:cNvPr id="2" name="楕円 1"/>
          <p:cNvSpPr/>
          <p:nvPr/>
        </p:nvSpPr>
        <p:spPr>
          <a:xfrm>
            <a:off x="7599337" y="2076037"/>
            <a:ext cx="1326015" cy="5645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4.24</a:t>
            </a:r>
            <a:r>
              <a:rPr kumimoji="1" lang="ja-JP" altLang="en-US" sz="2000" b="1" dirty="0">
                <a:solidFill>
                  <a:schemeClr val="tx1"/>
                </a:solidFill>
              </a:rPr>
              <a:t>％</a:t>
            </a:r>
          </a:p>
        </p:txBody>
      </p:sp>
      <p:sp>
        <p:nvSpPr>
          <p:cNvPr id="3" name="楕円 2"/>
          <p:cNvSpPr/>
          <p:nvPr/>
        </p:nvSpPr>
        <p:spPr>
          <a:xfrm>
            <a:off x="7573026" y="3169284"/>
            <a:ext cx="1352326" cy="5247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15.6</a:t>
            </a:r>
            <a:r>
              <a:rPr kumimoji="1" lang="ja-JP" altLang="en-US" sz="2000" b="1" dirty="0">
                <a:solidFill>
                  <a:schemeClr val="tx1"/>
                </a:solidFill>
              </a:rPr>
              <a:t>％</a:t>
            </a:r>
          </a:p>
        </p:txBody>
      </p:sp>
      <p:sp>
        <p:nvSpPr>
          <p:cNvPr id="7" name="楕円 6"/>
          <p:cNvSpPr/>
          <p:nvPr/>
        </p:nvSpPr>
        <p:spPr>
          <a:xfrm>
            <a:off x="3771610" y="1944651"/>
            <a:ext cx="839377" cy="564543"/>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5</a:t>
            </a:r>
            <a:r>
              <a:rPr kumimoji="1" lang="ja-JP" altLang="en-US" sz="2000" b="1" dirty="0">
                <a:solidFill>
                  <a:schemeClr val="tx1"/>
                </a:solidFill>
              </a:rPr>
              <a:t>％</a:t>
            </a:r>
          </a:p>
        </p:txBody>
      </p:sp>
      <p:sp>
        <p:nvSpPr>
          <p:cNvPr id="8" name="楕円 7"/>
          <p:cNvSpPr/>
          <p:nvPr/>
        </p:nvSpPr>
        <p:spPr>
          <a:xfrm>
            <a:off x="3770940" y="3431677"/>
            <a:ext cx="1034706" cy="524786"/>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10</a:t>
            </a:r>
            <a:r>
              <a:rPr kumimoji="1" lang="ja-JP" altLang="en-US" sz="2000" b="1" dirty="0">
                <a:solidFill>
                  <a:schemeClr val="tx1"/>
                </a:solidFill>
              </a:rPr>
              <a:t>％</a:t>
            </a:r>
          </a:p>
        </p:txBody>
      </p:sp>
      <p:sp>
        <p:nvSpPr>
          <p:cNvPr id="6" name="下カーブ矢印 5"/>
          <p:cNvSpPr/>
          <p:nvPr/>
        </p:nvSpPr>
        <p:spPr>
          <a:xfrm rot="3599416">
            <a:off x="2944689" y="2039005"/>
            <a:ext cx="841375" cy="450740"/>
          </a:xfrm>
          <a:prstGeom prst="curvedDownArrow">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下カーブ矢印 11"/>
          <p:cNvSpPr/>
          <p:nvPr/>
        </p:nvSpPr>
        <p:spPr>
          <a:xfrm rot="4459133">
            <a:off x="6976969" y="2181927"/>
            <a:ext cx="706094" cy="37299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下カーブ矢印 12"/>
          <p:cNvSpPr/>
          <p:nvPr/>
        </p:nvSpPr>
        <p:spPr>
          <a:xfrm rot="4741166">
            <a:off x="3102993" y="3527346"/>
            <a:ext cx="683105" cy="333449"/>
          </a:xfrm>
          <a:prstGeom prst="curvedDownArrow">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下カーブ矢印 13"/>
          <p:cNvSpPr/>
          <p:nvPr/>
        </p:nvSpPr>
        <p:spPr>
          <a:xfrm rot="4235626">
            <a:off x="6761029" y="3210210"/>
            <a:ext cx="738189" cy="37190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5156762" y="1783650"/>
            <a:ext cx="2056422" cy="584775"/>
          </a:xfrm>
          <a:prstGeom prst="rect">
            <a:avLst/>
          </a:prstGeom>
          <a:noFill/>
        </p:spPr>
        <p:txBody>
          <a:bodyPr wrap="square" rtlCol="0">
            <a:spAutoFit/>
          </a:bodyPr>
          <a:lstStyle/>
          <a:p>
            <a:pPr lvl="0">
              <a:lnSpc>
                <a:spcPct val="80000"/>
              </a:lnSpc>
              <a:buSzPts val="4000"/>
            </a:pPr>
            <a:r>
              <a:rPr lang="ja-JP" altLang="ja-JP" sz="4000" b="1" dirty="0" smtClean="0"/>
              <a:t>8</a:t>
            </a:r>
            <a:r>
              <a:rPr lang="en-US" altLang="ja-JP" sz="4000" b="1" dirty="0" smtClean="0"/>
              <a:t>,</a:t>
            </a:r>
            <a:r>
              <a:rPr lang="ja-JP" altLang="ja-JP" sz="4000" b="1" dirty="0" smtClean="0"/>
              <a:t>488人</a:t>
            </a:r>
            <a:endParaRPr lang="en-US" altLang="ja-JP" sz="4000" b="1" dirty="0"/>
          </a:p>
        </p:txBody>
      </p:sp>
      <p:sp>
        <p:nvSpPr>
          <p:cNvPr id="10" name="正方形/長方形 9"/>
          <p:cNvSpPr/>
          <p:nvPr/>
        </p:nvSpPr>
        <p:spPr>
          <a:xfrm>
            <a:off x="5186250" y="2741384"/>
            <a:ext cx="1553630" cy="584775"/>
          </a:xfrm>
          <a:prstGeom prst="rect">
            <a:avLst/>
          </a:prstGeom>
        </p:spPr>
        <p:txBody>
          <a:bodyPr wrap="none">
            <a:spAutoFit/>
          </a:bodyPr>
          <a:lstStyle/>
          <a:p>
            <a:pPr lvl="0">
              <a:lnSpc>
                <a:spcPct val="80000"/>
              </a:lnSpc>
              <a:buSzPts val="4000"/>
            </a:pPr>
            <a:r>
              <a:rPr lang="en-US" altLang="ja-JP" sz="4000" b="1" dirty="0"/>
              <a:t>360</a:t>
            </a:r>
            <a:r>
              <a:rPr lang="ja-JP" altLang="ja-JP" sz="4000" b="1" dirty="0"/>
              <a:t>人</a:t>
            </a:r>
            <a:endParaRPr lang="en-US" altLang="ja-JP" sz="4000" b="1" dirty="0"/>
          </a:p>
        </p:txBody>
      </p:sp>
      <p:sp>
        <p:nvSpPr>
          <p:cNvPr id="11" name="正方形/長方形 10"/>
          <p:cNvSpPr/>
          <p:nvPr/>
        </p:nvSpPr>
        <p:spPr>
          <a:xfrm>
            <a:off x="5156762" y="3793361"/>
            <a:ext cx="2444900" cy="535531"/>
          </a:xfrm>
          <a:prstGeom prst="rect">
            <a:avLst/>
          </a:prstGeom>
        </p:spPr>
        <p:txBody>
          <a:bodyPr wrap="none">
            <a:spAutoFit/>
          </a:bodyPr>
          <a:lstStyle/>
          <a:p>
            <a:pPr lvl="0">
              <a:lnSpc>
                <a:spcPct val="80000"/>
              </a:lnSpc>
              <a:buSzPts val="4000"/>
            </a:pPr>
            <a:r>
              <a:rPr lang="en-US" altLang="ja-JP" sz="3600" b="1" dirty="0"/>
              <a:t>56</a:t>
            </a:r>
            <a:r>
              <a:rPr lang="ja-JP" altLang="ja-JP" sz="3600" b="1" dirty="0"/>
              <a:t>人</a:t>
            </a:r>
            <a:r>
              <a:rPr lang="en-US" altLang="ja-JP" sz="3600" b="1" dirty="0"/>
              <a:t>(66</a:t>
            </a:r>
            <a:r>
              <a:rPr lang="ja-JP" altLang="en-US" sz="3600" b="1" dirty="0"/>
              <a:t>件</a:t>
            </a:r>
            <a:r>
              <a:rPr lang="en-US" altLang="ja-JP" sz="3600" b="1" dirty="0"/>
              <a:t>)</a:t>
            </a:r>
          </a:p>
        </p:txBody>
      </p:sp>
      <p:sp>
        <p:nvSpPr>
          <p:cNvPr id="15" name="正方形/長方形 14"/>
          <p:cNvSpPr/>
          <p:nvPr/>
        </p:nvSpPr>
        <p:spPr>
          <a:xfrm>
            <a:off x="5285002" y="4548909"/>
            <a:ext cx="1733167" cy="486287"/>
          </a:xfrm>
          <a:prstGeom prst="rect">
            <a:avLst/>
          </a:prstGeom>
        </p:spPr>
        <p:txBody>
          <a:bodyPr wrap="none">
            <a:spAutoFit/>
          </a:bodyPr>
          <a:lstStyle/>
          <a:p>
            <a:pPr lvl="0">
              <a:lnSpc>
                <a:spcPct val="80000"/>
              </a:lnSpc>
              <a:buSzPts val="4000"/>
            </a:pPr>
            <a:r>
              <a:rPr lang="en-US" altLang="ja-JP" sz="3200" dirty="0"/>
              <a:t>4</a:t>
            </a:r>
            <a:r>
              <a:rPr lang="ja-JP" altLang="ja-JP" sz="3200" dirty="0"/>
              <a:t>人</a:t>
            </a:r>
            <a:r>
              <a:rPr lang="en-US" altLang="ja-JP" sz="3200" dirty="0"/>
              <a:t>(5</a:t>
            </a:r>
            <a:r>
              <a:rPr lang="ja-JP" altLang="en-US" sz="3200" dirty="0"/>
              <a:t>件</a:t>
            </a:r>
            <a:r>
              <a:rPr lang="en-US" altLang="ja-JP" sz="3200" dirty="0"/>
              <a:t>)</a:t>
            </a:r>
          </a:p>
        </p:txBody>
      </p:sp>
      <p:sp>
        <p:nvSpPr>
          <p:cNvPr id="16" name="正方形/長方形 15"/>
          <p:cNvSpPr/>
          <p:nvPr/>
        </p:nvSpPr>
        <p:spPr>
          <a:xfrm>
            <a:off x="5285002" y="5200882"/>
            <a:ext cx="2188420" cy="658642"/>
          </a:xfrm>
          <a:prstGeom prst="rect">
            <a:avLst/>
          </a:prstGeom>
        </p:spPr>
        <p:txBody>
          <a:bodyPr wrap="none">
            <a:spAutoFit/>
          </a:bodyPr>
          <a:lstStyle/>
          <a:p>
            <a:pPr>
              <a:lnSpc>
                <a:spcPct val="80000"/>
              </a:lnSpc>
              <a:buSzPts val="4000"/>
            </a:pPr>
            <a:r>
              <a:rPr lang="ja-JP" altLang="ja-JP" sz="3200" dirty="0"/>
              <a:t>48人</a:t>
            </a:r>
            <a:r>
              <a:rPr lang="en-US" altLang="ja-JP" sz="3200" dirty="0"/>
              <a:t>(56</a:t>
            </a:r>
            <a:r>
              <a:rPr lang="ja-JP" altLang="en-US" sz="3200" dirty="0"/>
              <a:t>件</a:t>
            </a:r>
            <a:r>
              <a:rPr lang="en-US" altLang="ja-JP" sz="3200" dirty="0"/>
              <a:t>)</a:t>
            </a:r>
          </a:p>
          <a:p>
            <a:pPr lvl="0">
              <a:lnSpc>
                <a:spcPct val="80000"/>
              </a:lnSpc>
              <a:buSzPts val="4000"/>
            </a:pPr>
            <a:endParaRPr lang="en-US" altLang="ja-JP" dirty="0"/>
          </a:p>
        </p:txBody>
      </p:sp>
      <p:sp>
        <p:nvSpPr>
          <p:cNvPr id="17" name="正方形/長方形 16"/>
          <p:cNvSpPr/>
          <p:nvPr/>
        </p:nvSpPr>
        <p:spPr>
          <a:xfrm>
            <a:off x="5319332" y="5859524"/>
            <a:ext cx="1733167" cy="486287"/>
          </a:xfrm>
          <a:prstGeom prst="rect">
            <a:avLst/>
          </a:prstGeom>
        </p:spPr>
        <p:txBody>
          <a:bodyPr wrap="none">
            <a:spAutoFit/>
          </a:bodyPr>
          <a:lstStyle/>
          <a:p>
            <a:pPr lvl="0">
              <a:lnSpc>
                <a:spcPct val="80000"/>
              </a:lnSpc>
              <a:buSzPts val="4000"/>
            </a:pPr>
            <a:r>
              <a:rPr lang="ja-JP" altLang="ja-JP" sz="3200" dirty="0"/>
              <a:t>4人</a:t>
            </a:r>
            <a:r>
              <a:rPr lang="en-US" altLang="ja-JP" sz="3200" dirty="0"/>
              <a:t>(5</a:t>
            </a:r>
            <a:r>
              <a:rPr lang="ja-JP" altLang="en-US" sz="3200" dirty="0"/>
              <a:t>件</a:t>
            </a:r>
            <a:r>
              <a:rPr lang="en-US" altLang="ja-JP" sz="3200" dirty="0"/>
              <a:t>)</a:t>
            </a:r>
          </a:p>
        </p:txBody>
      </p:sp>
      <p:sp>
        <p:nvSpPr>
          <p:cNvPr id="4" name="正方形/長方形 3"/>
          <p:cNvSpPr/>
          <p:nvPr/>
        </p:nvSpPr>
        <p:spPr>
          <a:xfrm>
            <a:off x="3210310" y="1215569"/>
            <a:ext cx="1595336" cy="557965"/>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想定</a:t>
            </a:r>
          </a:p>
        </p:txBody>
      </p:sp>
      <p:sp>
        <p:nvSpPr>
          <p:cNvPr id="19" name="正方形/長方形 18"/>
          <p:cNvSpPr/>
          <p:nvPr/>
        </p:nvSpPr>
        <p:spPr>
          <a:xfrm>
            <a:off x="7330016" y="1226439"/>
            <a:ext cx="1595336" cy="55796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結果</a:t>
            </a:r>
          </a:p>
        </p:txBody>
      </p:sp>
      <p:sp>
        <p:nvSpPr>
          <p:cNvPr id="18" name="スライド番号プレースホルダー 17"/>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29</a:t>
            </a:fld>
            <a:endParaRPr lang="ja-JP" altLang="en-US"/>
          </a:p>
        </p:txBody>
      </p:sp>
      <p:grpSp>
        <p:nvGrpSpPr>
          <p:cNvPr id="22" name="グループ化 21"/>
          <p:cNvGrpSpPr/>
          <p:nvPr/>
        </p:nvGrpSpPr>
        <p:grpSpPr>
          <a:xfrm>
            <a:off x="-26076" y="-32869"/>
            <a:ext cx="9196152" cy="6929092"/>
            <a:chOff x="-15804" y="-25280"/>
            <a:chExt cx="9196152" cy="6929092"/>
          </a:xfrm>
        </p:grpSpPr>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 y="0"/>
              <a:ext cx="679450" cy="1207137"/>
            </a:xfrm>
            <a:prstGeom prst="rect">
              <a:avLst/>
            </a:prstGeom>
          </p:spPr>
        </p:pic>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688" y="-20962"/>
              <a:ext cx="678971" cy="907138"/>
            </a:xfrm>
            <a:prstGeom prst="rect">
              <a:avLst/>
            </a:prstGeom>
          </p:spPr>
        </p:pic>
        <p:pic>
          <p:nvPicPr>
            <p:cNvPr id="25" name="図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232" y="855847"/>
              <a:ext cx="677520" cy="864497"/>
            </a:xfrm>
            <a:prstGeom prst="rect">
              <a:avLst/>
            </a:prstGeom>
          </p:spPr>
        </p:pic>
        <p:pic>
          <p:nvPicPr>
            <p:cNvPr id="26" name="図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4585" y="992410"/>
              <a:ext cx="1372701" cy="1829233"/>
            </a:xfrm>
            <a:prstGeom prst="rect">
              <a:avLst/>
            </a:prstGeom>
          </p:spPr>
        </p:pic>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6072" y="2788487"/>
              <a:ext cx="565836" cy="1047654"/>
            </a:xfrm>
            <a:prstGeom prst="rect">
              <a:avLst/>
            </a:prstGeom>
          </p:spPr>
        </p:pic>
        <p:pic>
          <p:nvPicPr>
            <p:cNvPr id="28" name="図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0772" y="4134002"/>
              <a:ext cx="499159" cy="1434095"/>
            </a:xfrm>
            <a:prstGeom prst="rect">
              <a:avLst/>
            </a:prstGeom>
          </p:spPr>
        </p:pic>
        <p:pic>
          <p:nvPicPr>
            <p:cNvPr id="29" name="図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1984" y="1014885"/>
              <a:ext cx="791951" cy="1016393"/>
            </a:xfrm>
            <a:prstGeom prst="rect">
              <a:avLst/>
            </a:prstGeom>
          </p:spPr>
        </p:pic>
        <p:pic>
          <p:nvPicPr>
            <p:cNvPr id="30" name="図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9290" y="6202768"/>
              <a:ext cx="498492" cy="664956"/>
            </a:xfrm>
            <a:prstGeom prst="rect">
              <a:avLst/>
            </a:prstGeom>
          </p:spPr>
        </p:pic>
        <p:pic>
          <p:nvPicPr>
            <p:cNvPr id="31" name="図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15011" y="-15681"/>
              <a:ext cx="817827" cy="1030566"/>
            </a:xfrm>
            <a:prstGeom prst="rect">
              <a:avLst/>
            </a:prstGeom>
          </p:spPr>
        </p:pic>
        <p:pic>
          <p:nvPicPr>
            <p:cNvPr id="32" name="図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54817" y="3836141"/>
              <a:ext cx="1336616" cy="2376205"/>
            </a:xfrm>
            <a:prstGeom prst="rect">
              <a:avLst/>
            </a:prstGeom>
          </p:spPr>
        </p:pic>
        <p:pic>
          <p:nvPicPr>
            <p:cNvPr id="33" name="図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97155" y="-15681"/>
              <a:ext cx="1246868" cy="701637"/>
            </a:xfrm>
            <a:prstGeom prst="rect">
              <a:avLst/>
            </a:prstGeom>
          </p:spPr>
        </p:pic>
        <p:pic>
          <p:nvPicPr>
            <p:cNvPr id="34" name="図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44022" y="-7192"/>
              <a:ext cx="1228891" cy="1639261"/>
            </a:xfrm>
            <a:prstGeom prst="rect">
              <a:avLst/>
            </a:prstGeom>
          </p:spPr>
        </p:pic>
        <p:pic>
          <p:nvPicPr>
            <p:cNvPr id="35" name="図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54497" y="1571782"/>
              <a:ext cx="1209168" cy="2092856"/>
            </a:xfrm>
            <a:prstGeom prst="rect">
              <a:avLst/>
            </a:prstGeom>
          </p:spPr>
        </p:pic>
        <p:pic>
          <p:nvPicPr>
            <p:cNvPr id="36" name="図 3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05000" y="3276000"/>
              <a:ext cx="1138100" cy="863787"/>
            </a:xfrm>
            <a:prstGeom prst="rect">
              <a:avLst/>
            </a:prstGeom>
          </p:spPr>
        </p:pic>
        <p:pic>
          <p:nvPicPr>
            <p:cNvPr id="37" name="図 3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99" y="1198481"/>
              <a:ext cx="679449" cy="906341"/>
            </a:xfrm>
            <a:prstGeom prst="rect">
              <a:avLst/>
            </a:prstGeom>
          </p:spPr>
        </p:pic>
        <p:pic>
          <p:nvPicPr>
            <p:cNvPr id="38" name="図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52132" y="2793096"/>
              <a:ext cx="802192" cy="1043876"/>
            </a:xfrm>
            <a:prstGeom prst="rect">
              <a:avLst/>
            </a:prstGeom>
          </p:spPr>
        </p:pic>
        <p:pic>
          <p:nvPicPr>
            <p:cNvPr id="39" name="図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18628" y="5369980"/>
              <a:ext cx="1407418" cy="1488020"/>
            </a:xfrm>
            <a:prstGeom prst="rect">
              <a:avLst/>
            </a:prstGeom>
          </p:spPr>
        </p:pic>
        <p:pic>
          <p:nvPicPr>
            <p:cNvPr id="40" name="図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32713" y="-7191"/>
              <a:ext cx="804983" cy="1026207"/>
            </a:xfrm>
            <a:prstGeom prst="rect">
              <a:avLst/>
            </a:prstGeom>
          </p:spPr>
        </p:pic>
        <p:pic>
          <p:nvPicPr>
            <p:cNvPr id="41" name="図 4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27641" y="5564970"/>
              <a:ext cx="961436" cy="1293030"/>
            </a:xfrm>
            <a:prstGeom prst="rect">
              <a:avLst/>
            </a:prstGeom>
          </p:spPr>
        </p:pic>
        <p:pic>
          <p:nvPicPr>
            <p:cNvPr id="42" name="図 4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14510" y="577173"/>
              <a:ext cx="822159" cy="1461045"/>
            </a:xfrm>
            <a:prstGeom prst="rect">
              <a:avLst/>
            </a:prstGeom>
          </p:spPr>
        </p:pic>
        <p:pic>
          <p:nvPicPr>
            <p:cNvPr id="43" name="図 4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821602" y="-25280"/>
              <a:ext cx="878370" cy="1040165"/>
            </a:xfrm>
            <a:prstGeom prst="rect">
              <a:avLst/>
            </a:prstGeom>
          </p:spPr>
        </p:pic>
        <p:pic>
          <p:nvPicPr>
            <p:cNvPr id="44" name="図 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402643" y="5547534"/>
              <a:ext cx="951052" cy="1310466"/>
            </a:xfrm>
            <a:prstGeom prst="rect">
              <a:avLst/>
            </a:prstGeom>
          </p:spPr>
        </p:pic>
        <p:pic>
          <p:nvPicPr>
            <p:cNvPr id="45" name="図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5804" y="5847872"/>
              <a:ext cx="1331716" cy="1010128"/>
            </a:xfrm>
            <a:prstGeom prst="rect">
              <a:avLst/>
            </a:prstGeom>
          </p:spPr>
        </p:pic>
        <p:pic>
          <p:nvPicPr>
            <p:cNvPr id="46" name="図 4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619" y="4687020"/>
              <a:ext cx="661852" cy="1176166"/>
            </a:xfrm>
            <a:prstGeom prst="rect">
              <a:avLst/>
            </a:prstGeom>
          </p:spPr>
        </p:pic>
        <p:pic>
          <p:nvPicPr>
            <p:cNvPr id="47" name="図 4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432838" y="-22919"/>
              <a:ext cx="1384363" cy="1037804"/>
            </a:xfrm>
            <a:prstGeom prst="rect">
              <a:avLst/>
            </a:prstGeom>
          </p:spPr>
        </p:pic>
        <p:pic>
          <p:nvPicPr>
            <p:cNvPr id="48" name="図 4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674750" y="4829886"/>
              <a:ext cx="1279745" cy="896401"/>
            </a:xfrm>
            <a:prstGeom prst="rect">
              <a:avLst/>
            </a:prstGeom>
          </p:spPr>
        </p:pic>
        <p:pic>
          <p:nvPicPr>
            <p:cNvPr id="49" name="図 4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0800000" flipV="1">
              <a:off x="-9402" y="2102137"/>
              <a:ext cx="672527" cy="816162"/>
            </a:xfrm>
            <a:prstGeom prst="rect">
              <a:avLst/>
            </a:prstGeom>
          </p:spPr>
        </p:pic>
        <p:pic>
          <p:nvPicPr>
            <p:cNvPr id="50" name="図 4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913307" y="1307695"/>
              <a:ext cx="738115" cy="984153"/>
            </a:xfrm>
            <a:prstGeom prst="rect">
              <a:avLst/>
            </a:prstGeom>
          </p:spPr>
        </p:pic>
        <p:pic>
          <p:nvPicPr>
            <p:cNvPr id="51" name="図 50"/>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315912" y="2021513"/>
              <a:ext cx="1591109" cy="2121478"/>
            </a:xfrm>
            <a:prstGeom prst="rect">
              <a:avLst/>
            </a:prstGeom>
          </p:spPr>
        </p:pic>
        <p:pic>
          <p:nvPicPr>
            <p:cNvPr id="52" name="図 5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043625" y="3280121"/>
              <a:ext cx="1322452" cy="885301"/>
            </a:xfrm>
            <a:prstGeom prst="rect">
              <a:avLst/>
            </a:prstGeom>
          </p:spPr>
        </p:pic>
        <p:pic>
          <p:nvPicPr>
            <p:cNvPr id="53" name="図 52"/>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907022" y="2291848"/>
              <a:ext cx="718696" cy="1002497"/>
            </a:xfrm>
            <a:prstGeom prst="rect">
              <a:avLst/>
            </a:prstGeom>
          </p:spPr>
        </p:pic>
        <p:pic>
          <p:nvPicPr>
            <p:cNvPr id="54" name="図 5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565170" y="5709464"/>
              <a:ext cx="1057640" cy="1148536"/>
            </a:xfrm>
            <a:prstGeom prst="rect">
              <a:avLst/>
            </a:prstGeom>
          </p:spPr>
        </p:pic>
        <p:pic>
          <p:nvPicPr>
            <p:cNvPr id="55" name="図 54"/>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907022" y="-15681"/>
              <a:ext cx="744400" cy="1323377"/>
            </a:xfrm>
            <a:prstGeom prst="rect">
              <a:avLst/>
            </a:prstGeom>
          </p:spPr>
        </p:pic>
        <p:pic>
          <p:nvPicPr>
            <p:cNvPr id="56" name="図 55"/>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783449" y="4139862"/>
              <a:ext cx="1071177" cy="1428236"/>
            </a:xfrm>
            <a:prstGeom prst="rect">
              <a:avLst/>
            </a:prstGeom>
          </p:spPr>
        </p:pic>
        <p:pic>
          <p:nvPicPr>
            <p:cNvPr id="57" name="図 56"/>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62547" y="4693307"/>
              <a:ext cx="668555" cy="1168696"/>
            </a:xfrm>
            <a:prstGeom prst="rect">
              <a:avLst/>
            </a:prstGeom>
          </p:spPr>
        </p:pic>
        <p:pic>
          <p:nvPicPr>
            <p:cNvPr id="58" name="図 57"/>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6691433" y="2343172"/>
              <a:ext cx="1263064" cy="2496351"/>
            </a:xfrm>
            <a:prstGeom prst="rect">
              <a:avLst/>
            </a:prstGeom>
          </p:spPr>
        </p:pic>
        <p:pic>
          <p:nvPicPr>
            <p:cNvPr id="59" name="図 58"/>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718459" y="4142991"/>
              <a:ext cx="1066484" cy="1421979"/>
            </a:xfrm>
            <a:prstGeom prst="rect">
              <a:avLst/>
            </a:prstGeom>
          </p:spPr>
        </p:pic>
        <p:pic>
          <p:nvPicPr>
            <p:cNvPr id="60" name="図 59"/>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331103" y="4127075"/>
              <a:ext cx="699134" cy="1242905"/>
            </a:xfrm>
            <a:prstGeom prst="rect">
              <a:avLst/>
            </a:prstGeom>
          </p:spPr>
        </p:pic>
        <p:pic>
          <p:nvPicPr>
            <p:cNvPr id="61" name="図 60"/>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50326" y="1720343"/>
              <a:ext cx="674146" cy="1198482"/>
            </a:xfrm>
            <a:prstGeom prst="rect">
              <a:avLst/>
            </a:prstGeom>
          </p:spPr>
        </p:pic>
        <p:pic>
          <p:nvPicPr>
            <p:cNvPr id="62" name="図 61"/>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663622" y="5547534"/>
              <a:ext cx="754203" cy="1340804"/>
            </a:xfrm>
            <a:prstGeom prst="rect">
              <a:avLst/>
            </a:prstGeom>
          </p:spPr>
        </p:pic>
        <p:pic>
          <p:nvPicPr>
            <p:cNvPr id="63" name="図 62"/>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2102022" y="-22919"/>
              <a:ext cx="811285" cy="608189"/>
            </a:xfrm>
            <a:prstGeom prst="rect">
              <a:avLst/>
            </a:prstGeom>
          </p:spPr>
        </p:pic>
        <p:pic>
          <p:nvPicPr>
            <p:cNvPr id="64" name="図 63"/>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2003308" y="4127075"/>
              <a:ext cx="722738" cy="1242905"/>
            </a:xfrm>
            <a:prstGeom prst="rect">
              <a:avLst/>
            </a:prstGeom>
          </p:spPr>
        </p:pic>
        <p:pic>
          <p:nvPicPr>
            <p:cNvPr id="65" name="図 64"/>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6693193" y="676952"/>
              <a:ext cx="1261304" cy="1681739"/>
            </a:xfrm>
            <a:prstGeom prst="rect">
              <a:avLst/>
            </a:prstGeom>
          </p:spPr>
        </p:pic>
        <p:pic>
          <p:nvPicPr>
            <p:cNvPr id="66" name="図 65"/>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3628276" y="998818"/>
              <a:ext cx="1716065" cy="2289195"/>
            </a:xfrm>
            <a:prstGeom prst="rect">
              <a:avLst/>
            </a:prstGeom>
          </p:spPr>
        </p:pic>
        <p:pic>
          <p:nvPicPr>
            <p:cNvPr id="67" name="図 66"/>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5804" y="2891756"/>
              <a:ext cx="1348518" cy="1798835"/>
            </a:xfrm>
            <a:prstGeom prst="rect">
              <a:avLst/>
            </a:prstGeom>
          </p:spPr>
        </p:pic>
        <p:pic>
          <p:nvPicPr>
            <p:cNvPr id="68" name="図 67"/>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7944022" y="3640313"/>
              <a:ext cx="670700" cy="894266"/>
            </a:xfrm>
            <a:prstGeom prst="rect">
              <a:avLst/>
            </a:prstGeom>
          </p:spPr>
        </p:pic>
        <p:pic>
          <p:nvPicPr>
            <p:cNvPr id="69" name="図 68"/>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7954496" y="4527078"/>
              <a:ext cx="660226" cy="475224"/>
            </a:xfrm>
            <a:prstGeom prst="rect">
              <a:avLst/>
            </a:prstGeom>
          </p:spPr>
        </p:pic>
        <p:pic>
          <p:nvPicPr>
            <p:cNvPr id="70" name="図 69"/>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8595454" y="3664638"/>
              <a:ext cx="584894" cy="779858"/>
            </a:xfrm>
            <a:prstGeom prst="rect">
              <a:avLst/>
            </a:prstGeom>
          </p:spPr>
        </p:pic>
        <p:pic>
          <p:nvPicPr>
            <p:cNvPr id="71" name="図 70"/>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7943873" y="5002303"/>
              <a:ext cx="665257" cy="723986"/>
            </a:xfrm>
            <a:prstGeom prst="rect">
              <a:avLst/>
            </a:prstGeom>
          </p:spPr>
        </p:pic>
        <p:pic>
          <p:nvPicPr>
            <p:cNvPr id="72" name="図 71"/>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677839" y="5712055"/>
              <a:ext cx="906629" cy="509979"/>
            </a:xfrm>
            <a:prstGeom prst="rect">
              <a:avLst/>
            </a:prstGeom>
          </p:spPr>
        </p:pic>
        <p:pic>
          <p:nvPicPr>
            <p:cNvPr id="73" name="図 72"/>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7037244" y="6201564"/>
              <a:ext cx="547224" cy="702248"/>
            </a:xfrm>
            <a:prstGeom prst="rect">
              <a:avLst/>
            </a:prstGeom>
          </p:spPr>
        </p:pic>
        <p:pic>
          <p:nvPicPr>
            <p:cNvPr id="74" name="図 73"/>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609133" y="4444497"/>
              <a:ext cx="554532" cy="713156"/>
            </a:xfrm>
            <a:prstGeom prst="rect">
              <a:avLst/>
            </a:prstGeom>
          </p:spPr>
        </p:pic>
        <p:pic>
          <p:nvPicPr>
            <p:cNvPr id="75" name="図 74"/>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5344341" y="6202767"/>
              <a:ext cx="1219395" cy="685910"/>
            </a:xfrm>
            <a:prstGeom prst="rect">
              <a:avLst/>
            </a:prstGeom>
          </p:spPr>
        </p:pic>
        <p:pic>
          <p:nvPicPr>
            <p:cNvPr id="76" name="図 75"/>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8622810" y="5157653"/>
              <a:ext cx="531022" cy="679173"/>
            </a:xfrm>
            <a:prstGeom prst="rect">
              <a:avLst/>
            </a:prstGeom>
          </p:spPr>
        </p:pic>
        <p:pic>
          <p:nvPicPr>
            <p:cNvPr id="77" name="図 76"/>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8612406" y="5822498"/>
              <a:ext cx="538330" cy="1045226"/>
            </a:xfrm>
            <a:prstGeom prst="rect">
              <a:avLst/>
            </a:prstGeom>
          </p:spPr>
        </p:pic>
      </p:grpSp>
    </p:spTree>
    <p:extLst>
      <p:ext uri="{BB962C8B-B14F-4D97-AF65-F5344CB8AC3E}">
        <p14:creationId xmlns:p14="http://schemas.microsoft.com/office/powerpoint/2010/main" val="377747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500"/>
                                        <p:tgtEl>
                                          <p:spTgt spid="15">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fade">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6"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56" name="Google Shape;156;p3"/>
          <p:cNvSpPr txBox="1">
            <a:spLocks noGrp="1"/>
          </p:cNvSpPr>
          <p:nvPr>
            <p:ph type="title"/>
          </p:nvPr>
        </p:nvSpPr>
        <p:spPr>
          <a:xfrm>
            <a:off x="548825" y="356847"/>
            <a:ext cx="4880198" cy="720157"/>
          </a:xfrm>
          <a:prstGeom prst="rect">
            <a:avLst/>
          </a:prstGeom>
          <a:noFill/>
          <a:ln>
            <a:noFill/>
          </a:ln>
        </p:spPr>
        <p:txBody>
          <a:bodyPr spcFirstLastPara="1" wrap="square" lIns="91425" tIns="45700" rIns="91425" bIns="45700" anchor="b" anchorCtr="0">
            <a:spAutoFit/>
          </a:bodyPr>
          <a:lstStyle/>
          <a:p>
            <a:pPr marL="0" lvl="0" indent="0" algn="l" rtl="0">
              <a:lnSpc>
                <a:spcPct val="85000"/>
              </a:lnSpc>
              <a:spcBef>
                <a:spcPts val="0"/>
              </a:spcBef>
              <a:spcAft>
                <a:spcPts val="0"/>
              </a:spcAft>
              <a:buClr>
                <a:srgbClr val="3F3F3F"/>
              </a:buClr>
              <a:buSzPts val="4800"/>
              <a:buFont typeface="Meiryo"/>
              <a:buNone/>
            </a:pPr>
            <a:r>
              <a:rPr lang="ja-JP" dirty="0">
                <a:solidFill>
                  <a:schemeClr val="bg1"/>
                </a:solidFill>
                <a:latin typeface="Meiryo"/>
                <a:ea typeface="Meiryo"/>
                <a:cs typeface="Meiryo"/>
                <a:sym typeface="Meiryo"/>
              </a:rPr>
              <a:t>背景</a:t>
            </a:r>
            <a:r>
              <a:rPr lang="ja-JP" altLang="en-US" dirty="0">
                <a:solidFill>
                  <a:schemeClr val="bg1"/>
                </a:solidFill>
              </a:rPr>
              <a:t>と</a:t>
            </a:r>
            <a:r>
              <a:rPr lang="ja-JP" altLang="en-US" dirty="0">
                <a:solidFill>
                  <a:schemeClr val="bg1"/>
                </a:solidFill>
                <a:latin typeface="Meiryo"/>
                <a:ea typeface="Meiryo"/>
                <a:cs typeface="Meiryo"/>
                <a:sym typeface="Meiryo"/>
              </a:rPr>
              <a:t>研究目的</a:t>
            </a:r>
            <a:endParaRPr sz="4800" b="1" dirty="0">
              <a:solidFill>
                <a:schemeClr val="bg1"/>
              </a:solidFill>
              <a:latin typeface="Meiryo"/>
              <a:ea typeface="Meiryo"/>
              <a:cs typeface="Meiryo"/>
              <a:sym typeface="Meiryo"/>
            </a:endParaRPr>
          </a:p>
        </p:txBody>
      </p:sp>
      <p:sp>
        <p:nvSpPr>
          <p:cNvPr id="7" name="正方形/長方形 6"/>
          <p:cNvSpPr/>
          <p:nvPr/>
        </p:nvSpPr>
        <p:spPr>
          <a:xfrm>
            <a:off x="115386" y="1292897"/>
            <a:ext cx="4992945" cy="1630553"/>
          </a:xfrm>
          <a:prstGeom prst="rect">
            <a:avLst/>
          </a:prstGeom>
          <a:no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Arial"/>
                <a:ea typeface="ＭＳ Ｐゴシック" panose="020B0600070205080204" pitchFamily="50" charset="-128"/>
                <a:cs typeface="+mn-cs"/>
                <a:sym typeface="Arial"/>
              </a:rPr>
              <a:t>・道路は生活を支えるインフラ基盤</a:t>
            </a:r>
            <a:endParaRPr kumimoji="1" lang="en-US" altLang="ja-JP" sz="2400" b="0" i="0" u="none" strike="noStrike" kern="0" cap="none" spc="0" normalizeH="0" baseline="0" noProof="0" dirty="0">
              <a:ln>
                <a:noFill/>
              </a:ln>
              <a:solidFill>
                <a:srgbClr val="000000"/>
              </a:solidFill>
              <a:effectLst/>
              <a:uLnTx/>
              <a:uFillTx/>
              <a:latin typeface="Arial"/>
              <a:ea typeface="ＭＳ Ｐゴシック" panose="020B0600070205080204" pitchFamily="50" charset="-128"/>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Arial"/>
                <a:ea typeface="ＭＳ Ｐゴシック" panose="020B0600070205080204" pitchFamily="50" charset="-128"/>
                <a:cs typeface="+mn-cs"/>
                <a:sym typeface="Arial"/>
              </a:rPr>
              <a:t>・道路の維持管理はサービス水準を</a:t>
            </a:r>
            <a:endParaRPr kumimoji="1" lang="en-US" altLang="ja-JP" sz="2400" b="0" i="0" u="none" strike="noStrike" kern="0" cap="none" spc="0" normalizeH="0" baseline="0" noProof="0" dirty="0">
              <a:ln>
                <a:noFill/>
              </a:ln>
              <a:solidFill>
                <a:srgbClr val="000000"/>
              </a:solidFill>
              <a:effectLst/>
              <a:uLnTx/>
              <a:uFillTx/>
              <a:latin typeface="Arial"/>
              <a:ea typeface="ＭＳ Ｐゴシック" panose="020B0600070205080204" pitchFamily="50" charset="-128"/>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Arial"/>
                <a:ea typeface="ＭＳ Ｐゴシック" panose="020B0600070205080204" pitchFamily="50" charset="-128"/>
                <a:cs typeface="+mn-cs"/>
                <a:sym typeface="Arial"/>
              </a:rPr>
              <a:t>保つために必要不可欠</a:t>
            </a:r>
          </a:p>
        </p:txBody>
      </p:sp>
      <p:pic>
        <p:nvPicPr>
          <p:cNvPr id="10" name="図 9"/>
          <p:cNvPicPr>
            <a:picLocks noChangeAspect="1"/>
          </p:cNvPicPr>
          <p:nvPr/>
        </p:nvPicPr>
        <p:blipFill>
          <a:blip r:embed="rId3"/>
          <a:stretch>
            <a:fillRect/>
          </a:stretch>
        </p:blipFill>
        <p:spPr>
          <a:xfrm>
            <a:off x="-212671" y="4189360"/>
            <a:ext cx="4219171" cy="2021326"/>
          </a:xfrm>
          <a:prstGeom prst="rect">
            <a:avLst/>
          </a:prstGeom>
        </p:spPr>
      </p:pic>
      <p:sp>
        <p:nvSpPr>
          <p:cNvPr id="12" name="乗算 11"/>
          <p:cNvSpPr/>
          <p:nvPr/>
        </p:nvSpPr>
        <p:spPr>
          <a:xfrm>
            <a:off x="3805857" y="4529786"/>
            <a:ext cx="1364000" cy="1279647"/>
          </a:xfrm>
          <a:prstGeom prst="mathMultiply">
            <a:avLst>
              <a:gd name="adj1" fmla="val 97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23" name="タイトル 1"/>
          <p:cNvSpPr txBox="1">
            <a:spLocks/>
          </p:cNvSpPr>
          <p:nvPr/>
        </p:nvSpPr>
        <p:spPr>
          <a:xfrm>
            <a:off x="-444060" y="3172816"/>
            <a:ext cx="4931917" cy="1023026"/>
          </a:xfrm>
          <a:prstGeom prst="rect">
            <a:avLst/>
          </a:prstGeom>
        </p:spPr>
        <p:txBody>
          <a:bodyPr vert="horz" lIns="91440" tIns="45720" rIns="91440" bIns="45720" rtlCol="0" anchor="b">
            <a:normAutofit/>
          </a:bodyPr>
          <a:lstStyle>
            <a:lvl1pPr marL="0" marR="0" indent="0" algn="l" defTabSz="914400" rtl="0" eaLnBrk="1" fontAlgn="auto" latinLnBrk="0" hangingPunct="1">
              <a:lnSpc>
                <a:spcPct val="85000"/>
              </a:lnSpc>
              <a:spcBef>
                <a:spcPts val="0"/>
              </a:spcBef>
              <a:spcAft>
                <a:spcPts val="0"/>
              </a:spcAft>
              <a:buClrTx/>
              <a:buSzTx/>
              <a:buFontTx/>
              <a:buNone/>
              <a:tabLst/>
              <a:defRPr kumimoji="1" sz="4800" b="1" kern="1200" spc="-50" baseline="0">
                <a:solidFill>
                  <a:schemeClr val="tx1">
                    <a:lumMod val="75000"/>
                    <a:lumOff val="25000"/>
                  </a:schemeClr>
                </a:solidFill>
                <a:latin typeface="メイリオ" panose="020B0604030504040204" pitchFamily="50" charset="-128"/>
                <a:ea typeface="メイリオ" panose="020B0604030504040204" pitchFamily="50" charset="-128"/>
                <a:cs typeface="+mj-cs"/>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2800" b="1" i="0" u="none" strike="noStrike" kern="1200" cap="none" spc="-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j-cs"/>
                <a:sym typeface="Arial"/>
              </a:rPr>
              <a:t>公共サービスの</a:t>
            </a:r>
            <a:r>
              <a:rPr kumimoji="1" lang="ja-JP" altLang="en-US" sz="2800" b="1" i="0" u="none" strike="noStrike" kern="1200" cap="none" spc="-5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sym typeface="Arial"/>
              </a:rPr>
              <a:t>共創</a:t>
            </a:r>
            <a:r>
              <a:rPr kumimoji="1" lang="ja-JP" altLang="en-US" sz="2800" b="1" i="0" u="none" strike="noStrike" kern="1200" cap="none" spc="-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j-cs"/>
                <a:sym typeface="Arial"/>
              </a:rPr>
              <a:t>班</a:t>
            </a:r>
            <a:r>
              <a:rPr kumimoji="1" lang="en-US" altLang="ja-JP" sz="2800" b="1" i="0" u="none" strike="noStrike" kern="1200" cap="none" spc="-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j-cs"/>
                <a:sym typeface="Arial"/>
              </a:rPr>
              <a:t/>
            </a:r>
            <a:br>
              <a:rPr kumimoji="1" lang="en-US" altLang="ja-JP" sz="2800" b="1" i="0" u="none" strike="noStrike" kern="1200" cap="none" spc="-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j-cs"/>
                <a:sym typeface="Arial"/>
              </a:rPr>
            </a:br>
            <a:r>
              <a:rPr kumimoji="1" lang="ja-JP" altLang="en-US" sz="2800" b="1" i="0" u="none" strike="noStrike" kern="1200" cap="none" spc="-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j-cs"/>
                <a:sym typeface="Arial"/>
              </a:rPr>
              <a:t>のスタンス</a:t>
            </a:r>
          </a:p>
        </p:txBody>
      </p:sp>
      <p:pic>
        <p:nvPicPr>
          <p:cNvPr id="1026" name="Picture 2" descr="ã¤ã©ã¹ãï¼å¸ç«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3855" y="4324611"/>
            <a:ext cx="2243355" cy="1689996"/>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3824907" y="3311568"/>
            <a:ext cx="564967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Arial"/>
                <a:cs typeface="Arial"/>
                <a:sym typeface="Arial"/>
              </a:rPr>
              <a:t>つくば市が管理する</a:t>
            </a:r>
            <a:endParaRPr kumimoji="1" lang="en-US" altLang="ja-JP"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Arial"/>
                <a:cs typeface="Arial"/>
                <a:sym typeface="Arial"/>
              </a:rPr>
              <a:t>道路延長は県内</a:t>
            </a:r>
            <a:r>
              <a:rPr kumimoji="1" lang="en-US" altLang="ja-JP" sz="2800" b="0" i="0" u="none" strike="noStrike" kern="0" cap="none" spc="0" normalizeH="0" baseline="0" noProof="0" dirty="0">
                <a:ln>
                  <a:noFill/>
                </a:ln>
                <a:solidFill>
                  <a:srgbClr val="000000"/>
                </a:solidFill>
                <a:effectLst/>
                <a:uLnTx/>
                <a:uFillTx/>
                <a:latin typeface="Arial"/>
                <a:cs typeface="Arial"/>
                <a:sym typeface="Arial"/>
              </a:rPr>
              <a:t>1</a:t>
            </a:r>
            <a:r>
              <a:rPr kumimoji="1" lang="ja-JP" altLang="en-US" sz="2800" b="0" i="0" u="none" strike="noStrike" kern="0" cap="none" spc="0" normalizeH="0" baseline="0" noProof="0" dirty="0">
                <a:ln>
                  <a:noFill/>
                </a:ln>
                <a:solidFill>
                  <a:srgbClr val="000000"/>
                </a:solidFill>
                <a:effectLst/>
                <a:uLnTx/>
                <a:uFillTx/>
                <a:latin typeface="Arial"/>
                <a:cs typeface="Arial"/>
                <a:sym typeface="Arial"/>
              </a:rPr>
              <a:t>位の</a:t>
            </a:r>
            <a:r>
              <a:rPr kumimoji="1" lang="en-US" altLang="ja-JP" sz="2800" b="0" i="0" u="none" strike="noStrike" kern="0" cap="none" spc="0" normalizeH="0" baseline="0" noProof="0" dirty="0" smtClean="0">
                <a:ln>
                  <a:noFill/>
                </a:ln>
                <a:solidFill>
                  <a:srgbClr val="FF0000"/>
                </a:solidFill>
                <a:effectLst/>
                <a:uLnTx/>
                <a:uFillTx/>
                <a:latin typeface="Arial"/>
                <a:cs typeface="Arial"/>
                <a:sym typeface="Arial"/>
              </a:rPr>
              <a:t>3,700</a:t>
            </a:r>
            <a:r>
              <a:rPr kumimoji="1" lang="en-US" altLang="ja-JP" sz="2800" b="0" i="0" u="none" strike="noStrike" kern="0" cap="none" spc="0" normalizeH="0" baseline="0" noProof="0" dirty="0" smtClean="0">
                <a:ln>
                  <a:noFill/>
                </a:ln>
                <a:solidFill>
                  <a:srgbClr val="000000"/>
                </a:solidFill>
                <a:effectLst/>
                <a:uLnTx/>
                <a:uFillTx/>
                <a:latin typeface="Arial"/>
                <a:cs typeface="Arial"/>
                <a:sym typeface="Arial"/>
              </a:rPr>
              <a:t>km</a:t>
            </a:r>
            <a:endParaRPr kumimoji="1" lang="en-US" altLang="ja-JP"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7" name="図 16"/>
          <p:cNvPicPr>
            <a:picLocks noChangeAspect="1"/>
          </p:cNvPicPr>
          <p:nvPr/>
        </p:nvPicPr>
        <p:blipFill>
          <a:blip r:embed="rId5"/>
          <a:stretch>
            <a:fillRect/>
          </a:stretch>
        </p:blipFill>
        <p:spPr>
          <a:xfrm>
            <a:off x="5140143" y="1301950"/>
            <a:ext cx="2257319" cy="1612448"/>
          </a:xfrm>
          <a:prstGeom prst="rect">
            <a:avLst/>
          </a:prstGeom>
        </p:spPr>
      </p:pic>
      <p:pic>
        <p:nvPicPr>
          <p:cNvPr id="29" name="Google Shape;151;p3" descr="ãæ­©è¡èå¤©å½ãã®ç»åæ¤ç´¢çµæ"/>
          <p:cNvPicPr preferRelativeResize="0"/>
          <p:nvPr/>
        </p:nvPicPr>
        <p:blipFill rotWithShape="1">
          <a:blip r:embed="rId6">
            <a:alphaModFix/>
          </a:blip>
          <a:srcRect/>
          <a:stretch/>
        </p:blipFill>
        <p:spPr>
          <a:xfrm>
            <a:off x="7397462" y="1301950"/>
            <a:ext cx="2162908" cy="1612448"/>
          </a:xfrm>
          <a:prstGeom prst="rect">
            <a:avLst/>
          </a:prstGeom>
          <a:noFill/>
          <a:ln>
            <a:noFill/>
          </a:ln>
        </p:spPr>
      </p:pic>
      <p:sp>
        <p:nvSpPr>
          <p:cNvPr id="13" name="正方形/長方形 12"/>
          <p:cNvSpPr/>
          <p:nvPr/>
        </p:nvSpPr>
        <p:spPr>
          <a:xfrm>
            <a:off x="560358" y="2403674"/>
            <a:ext cx="8055642" cy="3054536"/>
          </a:xfrm>
          <a:prstGeom prst="rect">
            <a:avLst/>
          </a:prstGeom>
          <a:solidFill>
            <a:srgbClr val="066E9F"/>
          </a:solidFill>
          <a:ln w="76200">
            <a:solidFill>
              <a:srgbClr val="CD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3600" b="0" i="0" u="sng" strike="noStrike" kern="0" cap="none" spc="0" normalizeH="0" baseline="0" noProof="0" dirty="0">
                <a:ln>
                  <a:noFill/>
                </a:ln>
                <a:solidFill>
                  <a:schemeClr val="bg1"/>
                </a:solidFill>
                <a:effectLst/>
                <a:uLnTx/>
                <a:uFillTx/>
                <a:latin typeface="Arial"/>
                <a:ea typeface="ＭＳ Ｐゴシック" panose="020B0600070205080204" pitchFamily="50" charset="-128"/>
                <a:cs typeface="+mn-cs"/>
                <a:sym typeface="Arial"/>
              </a:rPr>
              <a:t>「つくば市は特に道路の維持管理業務を完遂することは困難」</a:t>
            </a:r>
            <a:endParaRPr kumimoji="1" lang="en-US" altLang="ja-JP" sz="3600" b="0" i="0" u="sng" strike="noStrike" kern="0" cap="none" spc="0" normalizeH="0" baseline="0" noProof="0" dirty="0">
              <a:ln>
                <a:noFill/>
              </a:ln>
              <a:solidFill>
                <a:schemeClr val="bg1"/>
              </a:solidFill>
              <a:effectLst/>
              <a:uLnTx/>
              <a:uFillTx/>
              <a:latin typeface="Arial"/>
              <a:ea typeface="ＭＳ Ｐゴシック" panose="020B0600070205080204" pitchFamily="50" charset="-128"/>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3600" b="0" i="0" u="none" strike="noStrike" kern="0" cap="none" spc="0" normalizeH="0" baseline="0" noProof="0" dirty="0">
                <a:ln>
                  <a:noFill/>
                </a:ln>
                <a:solidFill>
                  <a:schemeClr val="bg1">
                    <a:lumMod val="85000"/>
                  </a:schemeClr>
                </a:solidFill>
                <a:effectLst/>
                <a:uLnTx/>
                <a:uFillTx/>
                <a:latin typeface="Arial"/>
                <a:ea typeface="ＭＳ Ｐゴシック" panose="020B0600070205080204" pitchFamily="50" charset="-128"/>
                <a:cs typeface="Arial"/>
                <a:sym typeface="Arial"/>
              </a:rPr>
              <a:t>という課題を</a:t>
            </a:r>
            <a:endParaRPr kumimoji="1" lang="en-US" altLang="ja-JP" sz="3600" b="0" i="0" u="none" strike="noStrike" kern="0" cap="none" spc="0" normalizeH="0" baseline="0" noProof="0" dirty="0">
              <a:ln>
                <a:noFill/>
              </a:ln>
              <a:solidFill>
                <a:schemeClr val="bg1">
                  <a:lumMod val="85000"/>
                </a:schemeClr>
              </a:solidFill>
              <a:effectLst/>
              <a:uLnTx/>
              <a:uFillTx/>
              <a:latin typeface="Arial"/>
              <a:ea typeface="ＭＳ Ｐゴシック" panose="020B0600070205080204" pitchFamily="50" charset="-128"/>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3600" b="0" i="0" u="none" strike="noStrike" kern="0" cap="none" spc="0" normalizeH="0" baseline="0" noProof="0" dirty="0">
                <a:ln>
                  <a:noFill/>
                </a:ln>
                <a:solidFill>
                  <a:schemeClr val="bg1">
                    <a:lumMod val="85000"/>
                  </a:schemeClr>
                </a:solidFill>
                <a:effectLst/>
                <a:uLnTx/>
                <a:uFillTx/>
                <a:latin typeface="Arial"/>
                <a:ea typeface="ＭＳ Ｐゴシック" panose="020B0600070205080204" pitchFamily="50" charset="-128"/>
                <a:cs typeface="Arial"/>
                <a:sym typeface="Arial"/>
              </a:rPr>
              <a:t>市民参加型取り組みで改善</a:t>
            </a: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14" name="Google Shape;202;p6"/>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dirty="0"/>
              <a:t>3</a:t>
            </a:r>
            <a:endParaRPr dirty="0"/>
          </a:p>
        </p:txBody>
      </p:sp>
    </p:spTree>
    <p:extLst>
      <p:ext uri="{BB962C8B-B14F-4D97-AF65-F5344CB8AC3E}">
        <p14:creationId xmlns:p14="http://schemas.microsoft.com/office/powerpoint/2010/main" val="187518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35"/>
          <p:cNvSpPr txBox="1"/>
          <p:nvPr/>
        </p:nvSpPr>
        <p:spPr>
          <a:xfrm>
            <a:off x="673491" y="3903785"/>
            <a:ext cx="7886700" cy="2091710"/>
          </a:xfrm>
          <a:prstGeom prst="rect">
            <a:avLst/>
          </a:prstGeom>
          <a:noFill/>
          <a:ln>
            <a:noFill/>
          </a:ln>
        </p:spPr>
        <p:txBody>
          <a:bodyPr spcFirstLastPara="1" wrap="square" lIns="91425" tIns="45700" rIns="91425" bIns="45700" anchor="t" anchorCtr="0">
            <a:normAutofit lnSpcReduction="10000"/>
          </a:bodyPr>
          <a:lstStyle/>
          <a:p>
            <a:pPr marR="0" lvl="0" algn="l" rtl="0">
              <a:lnSpc>
                <a:spcPct val="90000"/>
              </a:lnSpc>
              <a:spcBef>
                <a:spcPts val="0"/>
              </a:spcBef>
              <a:spcAft>
                <a:spcPts val="0"/>
              </a:spcAft>
              <a:buClr>
                <a:schemeClr val="accent1"/>
              </a:buClr>
              <a:buSzPts val="2800"/>
            </a:pPr>
            <a:endParaRPr sz="2800" dirty="0">
              <a:solidFill>
                <a:srgbClr val="000000"/>
              </a:solidFill>
              <a:latin typeface="Century Gothic"/>
              <a:ea typeface="Century Gothic"/>
              <a:cs typeface="Century Gothic"/>
              <a:sym typeface="Century Gothic"/>
            </a:endParaRPr>
          </a:p>
          <a:p>
            <a:pPr marL="228600" marR="0" lvl="0" indent="-228600" algn="l" rtl="0">
              <a:lnSpc>
                <a:spcPct val="90000"/>
              </a:lnSpc>
              <a:spcBef>
                <a:spcPts val="1400"/>
              </a:spcBef>
              <a:spcAft>
                <a:spcPts val="0"/>
              </a:spcAft>
              <a:buClr>
                <a:schemeClr val="accent1"/>
              </a:buClr>
              <a:buSzPts val="2800"/>
              <a:buFont typeface="Arial"/>
              <a:buChar char="•"/>
            </a:pPr>
            <a:r>
              <a:rPr lang="ja-JP" sz="2800" dirty="0">
                <a:solidFill>
                  <a:srgbClr val="000000"/>
                </a:solidFill>
                <a:latin typeface="Century Gothic"/>
                <a:ea typeface="Century Gothic"/>
                <a:cs typeface="Century Gothic"/>
                <a:sym typeface="Century Gothic"/>
              </a:rPr>
              <a:t>分析１　LINE導入前と導入後との比較</a:t>
            </a:r>
            <a:endParaRPr sz="2800" dirty="0">
              <a:solidFill>
                <a:srgbClr val="000000"/>
              </a:solidFill>
              <a:latin typeface="Century Gothic"/>
              <a:ea typeface="Century Gothic"/>
              <a:cs typeface="Century Gothic"/>
              <a:sym typeface="Century Gothic"/>
            </a:endParaRPr>
          </a:p>
          <a:p>
            <a:pPr marL="228600" marR="0" lvl="0" indent="-228600" algn="l" rtl="0">
              <a:lnSpc>
                <a:spcPct val="90000"/>
              </a:lnSpc>
              <a:spcBef>
                <a:spcPts val="1400"/>
              </a:spcBef>
              <a:spcAft>
                <a:spcPts val="0"/>
              </a:spcAft>
              <a:buClr>
                <a:schemeClr val="accent1"/>
              </a:buClr>
              <a:buSzPts val="2800"/>
              <a:buFont typeface="Arial"/>
              <a:buChar char="•"/>
            </a:pPr>
            <a:r>
              <a:rPr lang="ja-JP" sz="2800" dirty="0">
                <a:solidFill>
                  <a:srgbClr val="000000"/>
                </a:solidFill>
                <a:latin typeface="Century Gothic"/>
                <a:ea typeface="Century Gothic"/>
                <a:cs typeface="Century Gothic"/>
                <a:sym typeface="Century Gothic"/>
              </a:rPr>
              <a:t>分析２　3グループ間の比較</a:t>
            </a:r>
            <a:endParaRPr sz="2800" dirty="0">
              <a:solidFill>
                <a:srgbClr val="000000"/>
              </a:solidFill>
              <a:latin typeface="Century Gothic"/>
              <a:ea typeface="Century Gothic"/>
              <a:cs typeface="Century Gothic"/>
              <a:sym typeface="Century Gothic"/>
            </a:endParaRPr>
          </a:p>
          <a:p>
            <a:pPr marL="228600" marR="0" lvl="0" indent="-228600" algn="l" rtl="0">
              <a:lnSpc>
                <a:spcPct val="90000"/>
              </a:lnSpc>
              <a:spcBef>
                <a:spcPts val="1400"/>
              </a:spcBef>
              <a:spcAft>
                <a:spcPts val="0"/>
              </a:spcAft>
              <a:buClr>
                <a:schemeClr val="accent1"/>
              </a:buClr>
              <a:buSzPts val="2800"/>
              <a:buFont typeface="Arial"/>
              <a:buChar char="•"/>
            </a:pPr>
            <a:r>
              <a:rPr lang="ja-JP" sz="2800" dirty="0">
                <a:solidFill>
                  <a:srgbClr val="000000"/>
                </a:solidFill>
                <a:latin typeface="Century Gothic"/>
                <a:ea typeface="Century Gothic"/>
                <a:cs typeface="Century Gothic"/>
                <a:sym typeface="Century Gothic"/>
              </a:rPr>
              <a:t>考察</a:t>
            </a:r>
            <a:endParaRPr sz="2800" dirty="0">
              <a:solidFill>
                <a:srgbClr val="000000"/>
              </a:solidFill>
              <a:latin typeface="Century Gothic"/>
              <a:ea typeface="Century Gothic"/>
              <a:cs typeface="Century Gothic"/>
              <a:sym typeface="Century Gothic"/>
            </a:endParaRPr>
          </a:p>
        </p:txBody>
      </p:sp>
      <p:sp>
        <p:nvSpPr>
          <p:cNvPr id="680" name="Google Shape;680;p35"/>
          <p:cNvSpPr txBox="1"/>
          <p:nvPr/>
        </p:nvSpPr>
        <p:spPr>
          <a:xfrm>
            <a:off x="543464" y="1828801"/>
            <a:ext cx="5577168"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7200" b="1" dirty="0">
                <a:solidFill>
                  <a:schemeClr val="dk1"/>
                </a:solidFill>
                <a:latin typeface="Century Gothic"/>
                <a:ea typeface="Century Gothic"/>
                <a:cs typeface="Century Gothic"/>
                <a:sym typeface="Century Gothic"/>
              </a:rPr>
              <a:t>実証実験</a:t>
            </a:r>
            <a:endParaRPr sz="72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7200" b="1" u="sng" dirty="0">
                <a:solidFill>
                  <a:schemeClr val="dk1"/>
                </a:solidFill>
                <a:latin typeface="Century Gothic"/>
                <a:ea typeface="Century Gothic"/>
                <a:cs typeface="Century Gothic"/>
                <a:sym typeface="Century Gothic"/>
              </a:rPr>
              <a:t>-分析-</a:t>
            </a:r>
            <a:endParaRPr sz="7200" b="1" u="sng" dirty="0">
              <a:solidFill>
                <a:schemeClr val="dk1"/>
              </a:solidFill>
              <a:latin typeface="Century Gothic"/>
              <a:ea typeface="Century Gothic"/>
              <a:cs typeface="Century Gothic"/>
              <a:sym typeface="Century Gothic"/>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30</a:t>
            </a:fld>
            <a:endParaRPr lang="ja-JP" altLang="en-US"/>
          </a:p>
        </p:txBody>
      </p:sp>
    </p:spTree>
    <p:extLst>
      <p:ext uri="{BB962C8B-B14F-4D97-AF65-F5344CB8AC3E}">
        <p14:creationId xmlns:p14="http://schemas.microsoft.com/office/powerpoint/2010/main" val="54001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492107" y="1225711"/>
            <a:ext cx="3196236" cy="784065"/>
            <a:chOff x="3916" y="741572"/>
            <a:chExt cx="2844937" cy="711234"/>
          </a:xfrm>
        </p:grpSpPr>
        <p:sp>
          <p:nvSpPr>
            <p:cNvPr id="12" name="角丸四角形 11"/>
            <p:cNvSpPr/>
            <p:nvPr/>
          </p:nvSpPr>
          <p:spPr>
            <a:xfrm>
              <a:off x="3916" y="741572"/>
              <a:ext cx="2844937" cy="711234"/>
            </a:xfrm>
            <a:prstGeom prst="roundRect">
              <a:avLst>
                <a:gd name="adj" fmla="val 10000"/>
              </a:avLst>
            </a:pr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角丸四角形 4"/>
            <p:cNvSpPr txBox="1"/>
            <p:nvPr/>
          </p:nvSpPr>
          <p:spPr>
            <a:xfrm>
              <a:off x="24747" y="762403"/>
              <a:ext cx="2803275" cy="669572"/>
            </a:xfrm>
            <a:prstGeom prst="rect">
              <a:avLst/>
            </a:prstGeom>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kumimoji="1" lang="ja-JP" altLang="en-US" sz="4000" b="1" kern="1200" dirty="0"/>
                <a:t>分析</a:t>
              </a:r>
              <a:r>
                <a:rPr kumimoji="1" lang="en-US" altLang="ja-JP" sz="4000" b="1" kern="1200" dirty="0"/>
                <a:t>1</a:t>
              </a:r>
              <a:endParaRPr kumimoji="1" lang="ja-JP" altLang="en-US" sz="4000" b="1" kern="1200" dirty="0"/>
            </a:p>
          </p:txBody>
        </p:sp>
      </p:grpSp>
      <p:grpSp>
        <p:nvGrpSpPr>
          <p:cNvPr id="6" name="グループ化 5"/>
          <p:cNvGrpSpPr/>
          <p:nvPr/>
        </p:nvGrpSpPr>
        <p:grpSpPr>
          <a:xfrm>
            <a:off x="81834" y="2287014"/>
            <a:ext cx="4201102" cy="1143799"/>
            <a:chOff x="3916" y="1701738"/>
            <a:chExt cx="2844937" cy="711234"/>
          </a:xfrm>
        </p:grpSpPr>
        <p:sp>
          <p:nvSpPr>
            <p:cNvPr id="10" name="角丸四角形 9"/>
            <p:cNvSpPr/>
            <p:nvPr/>
          </p:nvSpPr>
          <p:spPr>
            <a:xfrm>
              <a:off x="3916" y="1701738"/>
              <a:ext cx="2844937" cy="711234"/>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角丸四角形 6"/>
            <p:cNvSpPr txBox="1"/>
            <p:nvPr/>
          </p:nvSpPr>
          <p:spPr>
            <a:xfrm>
              <a:off x="24747" y="1743400"/>
              <a:ext cx="2803275" cy="6695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2400" b="0" kern="1200" dirty="0"/>
                <a:t>LINE</a:t>
              </a:r>
              <a:r>
                <a:rPr kumimoji="1" lang="ja-JP" altLang="en-US" sz="2400" b="0" kern="1200" dirty="0"/>
                <a:t>導入前後での</a:t>
              </a:r>
              <a:endParaRPr kumimoji="1" lang="en-US" altLang="ja-JP" sz="2400" b="0" kern="1200" dirty="0"/>
            </a:p>
            <a:p>
              <a:pPr algn="ctr" defTabSz="444500">
                <a:lnSpc>
                  <a:spcPct val="90000"/>
                </a:lnSpc>
                <a:spcBef>
                  <a:spcPct val="0"/>
                </a:spcBef>
                <a:spcAft>
                  <a:spcPct val="35000"/>
                </a:spcAft>
              </a:pPr>
              <a:r>
                <a:rPr kumimoji="1" lang="ja-JP" altLang="en-US" sz="2400" b="0" kern="1200" dirty="0"/>
                <a:t>報告率の差の検定</a:t>
              </a:r>
              <a:r>
                <a:rPr kumimoji="1" lang="en-US" altLang="ja-JP" sz="2400" kern="1200" dirty="0"/>
                <a:t>(</a:t>
              </a:r>
              <a:r>
                <a:rPr kumimoji="1" lang="en-US" altLang="ja-JP" sz="2400" kern="1200" dirty="0">
                  <a:solidFill>
                    <a:srgbClr val="FF0000"/>
                  </a:solidFill>
                </a:rPr>
                <a:t>t</a:t>
              </a:r>
              <a:r>
                <a:rPr kumimoji="1" lang="ja-JP" altLang="en-US" sz="2400" kern="1200" dirty="0">
                  <a:solidFill>
                    <a:srgbClr val="FF0000"/>
                  </a:solidFill>
                </a:rPr>
                <a:t>検定</a:t>
              </a:r>
              <a:r>
                <a:rPr kumimoji="1" lang="en-US" altLang="ja-JP" sz="2400" kern="1200" dirty="0"/>
                <a:t>)</a:t>
              </a:r>
            </a:p>
          </p:txBody>
        </p:sp>
      </p:grpSp>
      <p:grpSp>
        <p:nvGrpSpPr>
          <p:cNvPr id="15" name="グループ化 14"/>
          <p:cNvGrpSpPr/>
          <p:nvPr/>
        </p:nvGrpSpPr>
        <p:grpSpPr>
          <a:xfrm>
            <a:off x="4481386" y="2279988"/>
            <a:ext cx="4516719" cy="1221662"/>
            <a:chOff x="3192588" y="1678652"/>
            <a:chExt cx="2844937" cy="717666"/>
          </a:xfrm>
          <a:solidFill>
            <a:schemeClr val="accent6">
              <a:lumMod val="40000"/>
              <a:lumOff val="60000"/>
            </a:schemeClr>
          </a:solidFill>
        </p:grpSpPr>
        <p:sp>
          <p:nvSpPr>
            <p:cNvPr id="19" name="角丸四角形 18"/>
            <p:cNvSpPr/>
            <p:nvPr/>
          </p:nvSpPr>
          <p:spPr>
            <a:xfrm>
              <a:off x="3192588" y="1678652"/>
              <a:ext cx="2844937" cy="711234"/>
            </a:xfrm>
            <a:prstGeom prst="roundRect">
              <a:avLst>
                <a:gd name="adj" fmla="val 10000"/>
              </a:avLst>
            </a:prstGeom>
            <a:grpFill/>
            <a:ln>
              <a:solidFill>
                <a:schemeClr val="accent6">
                  <a:lumMod val="40000"/>
                  <a:lumOff val="6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角丸四角形 6"/>
            <p:cNvSpPr txBox="1"/>
            <p:nvPr/>
          </p:nvSpPr>
          <p:spPr>
            <a:xfrm>
              <a:off x="3384350" y="1739099"/>
              <a:ext cx="2461413" cy="657219"/>
            </a:xfrm>
            <a:prstGeom prst="rect">
              <a:avLst/>
            </a:prstGeom>
            <a:grpFill/>
            <a:ln>
              <a:solidFill>
                <a:schemeClr val="accent6">
                  <a:lumMod val="40000"/>
                  <a:lumOff val="6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ja-JP" altLang="en-US" sz="2400" b="0" kern="1200" dirty="0"/>
                <a:t>各グループが道路破損報告にどのような影響を与えたのか</a:t>
              </a:r>
              <a:r>
                <a:rPr kumimoji="1" lang="ja-JP" altLang="en-US" sz="2400" kern="1200" dirty="0"/>
                <a:t>を調べる</a:t>
              </a:r>
              <a:r>
                <a:rPr kumimoji="1" lang="ja-JP" altLang="en-US" sz="2400" b="0" kern="1200" dirty="0">
                  <a:solidFill>
                    <a:srgbClr val="FF0000"/>
                  </a:solidFill>
                </a:rPr>
                <a:t>重回帰分析</a:t>
              </a:r>
              <a:r>
                <a:rPr kumimoji="1" lang="ja-JP" altLang="en-US" sz="2400" b="0" kern="1200" dirty="0"/>
                <a:t>　　　　</a:t>
              </a:r>
              <a:r>
                <a:rPr kumimoji="1" lang="ja-JP" altLang="en-US" sz="1000" b="0" kern="1200" dirty="0"/>
                <a:t>　　</a:t>
              </a:r>
              <a:endParaRPr kumimoji="1" lang="en-US" altLang="ja-JP" sz="1000" b="0" kern="1200" dirty="0"/>
            </a:p>
          </p:txBody>
        </p:sp>
      </p:grpSp>
      <p:grpSp>
        <p:nvGrpSpPr>
          <p:cNvPr id="16" name="グループ化 15"/>
          <p:cNvGrpSpPr/>
          <p:nvPr/>
        </p:nvGrpSpPr>
        <p:grpSpPr>
          <a:xfrm>
            <a:off x="4483173" y="3743634"/>
            <a:ext cx="4514932" cy="1134871"/>
            <a:chOff x="3791345" y="2681172"/>
            <a:chExt cx="2844937" cy="711234"/>
          </a:xfrm>
          <a:solidFill>
            <a:schemeClr val="accent6">
              <a:lumMod val="40000"/>
              <a:lumOff val="60000"/>
            </a:schemeClr>
          </a:solidFill>
        </p:grpSpPr>
        <p:sp>
          <p:nvSpPr>
            <p:cNvPr id="17" name="角丸四角形 16"/>
            <p:cNvSpPr/>
            <p:nvPr/>
          </p:nvSpPr>
          <p:spPr>
            <a:xfrm>
              <a:off x="3791345" y="2681172"/>
              <a:ext cx="2844937" cy="711234"/>
            </a:xfrm>
            <a:prstGeom prst="roundRect">
              <a:avLst>
                <a:gd name="adj" fmla="val 10000"/>
              </a:avLst>
            </a:prstGeom>
            <a:grpFill/>
            <a:ln>
              <a:solidFill>
                <a:schemeClr val="accent6">
                  <a:lumMod val="40000"/>
                  <a:lumOff val="6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角丸四角形 8"/>
            <p:cNvSpPr txBox="1"/>
            <p:nvPr/>
          </p:nvSpPr>
          <p:spPr>
            <a:xfrm>
              <a:off x="3791345" y="2747065"/>
              <a:ext cx="2740569" cy="634582"/>
            </a:xfrm>
            <a:prstGeom prst="rect">
              <a:avLst/>
            </a:prstGeom>
            <a:noFill/>
            <a:ln>
              <a:solidFill>
                <a:schemeClr val="accent6">
                  <a:lumMod val="40000"/>
                  <a:lumOff val="6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ja-JP" altLang="en-US" sz="2000" b="0" kern="1200" dirty="0">
                  <a:solidFill>
                    <a:srgbClr val="FF0000"/>
                  </a:solidFill>
                </a:rPr>
                <a:t>スタンプ</a:t>
              </a:r>
              <a:r>
                <a:rPr kumimoji="1" lang="ja-JP" altLang="en-US" sz="2000" b="0" kern="1200" dirty="0"/>
                <a:t>を与えるグループの方が</a:t>
              </a:r>
              <a:endParaRPr kumimoji="1" lang="en-US" altLang="ja-JP" sz="2000" b="0" kern="1200" dirty="0"/>
            </a:p>
            <a:p>
              <a:pPr lvl="0" algn="ctr" defTabSz="444500">
                <a:lnSpc>
                  <a:spcPct val="90000"/>
                </a:lnSpc>
                <a:spcBef>
                  <a:spcPct val="0"/>
                </a:spcBef>
                <a:spcAft>
                  <a:spcPct val="35000"/>
                </a:spcAft>
              </a:pPr>
              <a:r>
                <a:rPr kumimoji="1" lang="ja-JP" altLang="en-US" sz="2000" kern="1200" dirty="0"/>
                <a:t>与</a:t>
              </a:r>
              <a:r>
                <a:rPr kumimoji="1" lang="ja-JP" altLang="en-US" sz="2000" b="0" kern="1200" dirty="0"/>
                <a:t>えないグループよりも</a:t>
              </a:r>
              <a:endParaRPr kumimoji="1" lang="en-US" altLang="ja-JP" sz="2000" b="0" kern="1200" dirty="0"/>
            </a:p>
            <a:p>
              <a:pPr lvl="0" algn="ctr" defTabSz="444500">
                <a:lnSpc>
                  <a:spcPct val="90000"/>
                </a:lnSpc>
                <a:spcBef>
                  <a:spcPct val="0"/>
                </a:spcBef>
                <a:spcAft>
                  <a:spcPct val="35000"/>
                </a:spcAft>
              </a:pPr>
              <a:r>
                <a:rPr kumimoji="1" lang="ja-JP" altLang="en-US" sz="2000" b="0" kern="1200" dirty="0"/>
                <a:t>登録・報告に</a:t>
              </a:r>
              <a:r>
                <a:rPr kumimoji="1" lang="ja-JP" altLang="en-US" sz="2000" b="0" kern="1200" dirty="0">
                  <a:solidFill>
                    <a:srgbClr val="FF0000"/>
                  </a:solidFill>
                </a:rPr>
                <a:t>正</a:t>
              </a:r>
              <a:r>
                <a:rPr kumimoji="1" lang="ja-JP" altLang="en-US" sz="2000" b="0" kern="1200" dirty="0"/>
                <a:t>の影響を与える。</a:t>
              </a:r>
              <a:endParaRPr kumimoji="1" lang="en-US" altLang="ja-JP" sz="2000" b="0" kern="1200" dirty="0"/>
            </a:p>
          </p:txBody>
        </p:sp>
      </p:grpSp>
      <p:grpSp>
        <p:nvGrpSpPr>
          <p:cNvPr id="23" name="グループ化 22"/>
          <p:cNvGrpSpPr/>
          <p:nvPr/>
        </p:nvGrpSpPr>
        <p:grpSpPr>
          <a:xfrm>
            <a:off x="5086563" y="1225711"/>
            <a:ext cx="3142518" cy="784065"/>
            <a:chOff x="3916" y="741572"/>
            <a:chExt cx="2844937" cy="711234"/>
          </a:xfrm>
          <a:solidFill>
            <a:schemeClr val="accent6"/>
          </a:solidFill>
        </p:grpSpPr>
        <p:sp>
          <p:nvSpPr>
            <p:cNvPr id="24" name="角丸四角形 23"/>
            <p:cNvSpPr/>
            <p:nvPr/>
          </p:nvSpPr>
          <p:spPr>
            <a:xfrm>
              <a:off x="3916" y="741572"/>
              <a:ext cx="2844937" cy="711234"/>
            </a:xfrm>
            <a:prstGeom prst="roundRect">
              <a:avLst>
                <a:gd name="adj" fmla="val 10000"/>
              </a:avLst>
            </a:prstGeom>
            <a:grp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角丸四角形 4"/>
            <p:cNvSpPr txBox="1"/>
            <p:nvPr/>
          </p:nvSpPr>
          <p:spPr>
            <a:xfrm>
              <a:off x="24747" y="762403"/>
              <a:ext cx="2803275" cy="669572"/>
            </a:xfrm>
            <a:prstGeom prst="rect">
              <a:avLst/>
            </a:prstGeom>
            <a:grpFill/>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kumimoji="1" lang="ja-JP" altLang="en-US" sz="4000" b="1" kern="1200" dirty="0"/>
                <a:t>分析</a:t>
              </a:r>
              <a:r>
                <a:rPr kumimoji="1" lang="en-US" altLang="ja-JP" sz="4000" b="1" kern="1200" dirty="0"/>
                <a:t>2</a:t>
              </a:r>
              <a:endParaRPr kumimoji="1" lang="ja-JP" altLang="en-US" sz="4000" b="1" kern="1200" dirty="0"/>
            </a:p>
          </p:txBody>
        </p:sp>
      </p:grpSp>
      <p:grpSp>
        <p:nvGrpSpPr>
          <p:cNvPr id="29" name="グループ化 28"/>
          <p:cNvGrpSpPr/>
          <p:nvPr/>
        </p:nvGrpSpPr>
        <p:grpSpPr>
          <a:xfrm>
            <a:off x="4481386" y="5164787"/>
            <a:ext cx="4516719" cy="1088090"/>
            <a:chOff x="5755322" y="1978659"/>
            <a:chExt cx="2844937" cy="711234"/>
          </a:xfrm>
          <a:solidFill>
            <a:schemeClr val="accent6">
              <a:lumMod val="40000"/>
              <a:lumOff val="60000"/>
            </a:schemeClr>
          </a:solidFill>
        </p:grpSpPr>
        <p:sp>
          <p:nvSpPr>
            <p:cNvPr id="30" name="角丸四角形 29"/>
            <p:cNvSpPr/>
            <p:nvPr/>
          </p:nvSpPr>
          <p:spPr>
            <a:xfrm>
              <a:off x="5755322" y="1978659"/>
              <a:ext cx="2844937" cy="711234"/>
            </a:xfrm>
            <a:prstGeom prst="roundRect">
              <a:avLst>
                <a:gd name="adj" fmla="val 10000"/>
              </a:avLst>
            </a:prstGeom>
            <a:grpFill/>
            <a:ln>
              <a:solidFill>
                <a:schemeClr val="accent6">
                  <a:lumMod val="40000"/>
                  <a:lumOff val="6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1" name="角丸四角形 8"/>
            <p:cNvSpPr txBox="1"/>
            <p:nvPr/>
          </p:nvSpPr>
          <p:spPr>
            <a:xfrm>
              <a:off x="5907651" y="1987887"/>
              <a:ext cx="2601071" cy="678463"/>
            </a:xfrm>
            <a:prstGeom prst="rect">
              <a:avLst/>
            </a:prstGeom>
            <a:noFill/>
            <a:ln>
              <a:solidFill>
                <a:schemeClr val="accent6">
                  <a:lumMod val="40000"/>
                  <a:lumOff val="6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ja-JP" altLang="en-US" sz="2000" b="0" kern="1200" dirty="0">
                  <a:solidFill>
                    <a:srgbClr val="FF0000"/>
                  </a:solidFill>
                </a:rPr>
                <a:t>公共的意義</a:t>
              </a:r>
              <a:r>
                <a:rPr kumimoji="1" lang="ja-JP" altLang="en-US" sz="2000" b="0" kern="1200" dirty="0"/>
                <a:t>を伝えるグループの方が</a:t>
              </a:r>
              <a:endParaRPr kumimoji="1" lang="en-US" altLang="ja-JP" sz="2000" b="0" kern="1200" dirty="0"/>
            </a:p>
            <a:p>
              <a:pPr lvl="0" algn="ctr" defTabSz="444500">
                <a:lnSpc>
                  <a:spcPct val="90000"/>
                </a:lnSpc>
                <a:spcBef>
                  <a:spcPct val="0"/>
                </a:spcBef>
                <a:spcAft>
                  <a:spcPct val="35000"/>
                </a:spcAft>
              </a:pPr>
              <a:r>
                <a:rPr kumimoji="1" lang="ja-JP" altLang="en-US" sz="2000" b="0" kern="1200" dirty="0"/>
                <a:t>伝えないグループよりも</a:t>
              </a:r>
              <a:endParaRPr kumimoji="1" lang="en-US" altLang="ja-JP" sz="2000" b="0" kern="1200" dirty="0"/>
            </a:p>
            <a:p>
              <a:pPr lvl="0" algn="ctr" defTabSz="444500">
                <a:lnSpc>
                  <a:spcPct val="90000"/>
                </a:lnSpc>
                <a:spcBef>
                  <a:spcPct val="0"/>
                </a:spcBef>
                <a:spcAft>
                  <a:spcPct val="35000"/>
                </a:spcAft>
              </a:pPr>
              <a:r>
                <a:rPr kumimoji="1" lang="ja-JP" altLang="en-US" sz="2000" b="0" kern="1200" dirty="0"/>
                <a:t>登録・報告に</a:t>
              </a:r>
              <a:r>
                <a:rPr kumimoji="1" lang="ja-JP" altLang="en-US" sz="2000" b="0" kern="1200" dirty="0">
                  <a:solidFill>
                    <a:srgbClr val="FF0000"/>
                  </a:solidFill>
                </a:rPr>
                <a:t>正</a:t>
              </a:r>
              <a:r>
                <a:rPr kumimoji="1" lang="ja-JP" altLang="en-US" sz="2000" b="0" kern="1200" dirty="0"/>
                <a:t>の影響を与える。</a:t>
              </a:r>
              <a:endParaRPr kumimoji="1" lang="en-US" altLang="ja-JP" sz="2000" b="0" kern="1200" dirty="0"/>
            </a:p>
          </p:txBody>
        </p:sp>
      </p:grpSp>
      <p:sp>
        <p:nvSpPr>
          <p:cNvPr id="35" name="楕円 34"/>
          <p:cNvSpPr/>
          <p:nvPr/>
        </p:nvSpPr>
        <p:spPr>
          <a:xfrm>
            <a:off x="4403078" y="4925323"/>
            <a:ext cx="875740" cy="2481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仮説</a:t>
            </a:r>
          </a:p>
        </p:txBody>
      </p:sp>
      <p:sp>
        <p:nvSpPr>
          <p:cNvPr id="36" name="楕円 35"/>
          <p:cNvSpPr/>
          <p:nvPr/>
        </p:nvSpPr>
        <p:spPr>
          <a:xfrm>
            <a:off x="4403078" y="3595842"/>
            <a:ext cx="875740" cy="2481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仮説</a:t>
            </a:r>
          </a:p>
        </p:txBody>
      </p:sp>
      <p:grpSp>
        <p:nvGrpSpPr>
          <p:cNvPr id="2" name="グループ化 1"/>
          <p:cNvGrpSpPr/>
          <p:nvPr/>
        </p:nvGrpSpPr>
        <p:grpSpPr>
          <a:xfrm>
            <a:off x="72669" y="3605115"/>
            <a:ext cx="4290362" cy="1269629"/>
            <a:chOff x="72669" y="3605115"/>
            <a:chExt cx="4290362" cy="1269629"/>
          </a:xfrm>
        </p:grpSpPr>
        <p:grpSp>
          <p:nvGrpSpPr>
            <p:cNvPr id="7" name="グループ化 6"/>
            <p:cNvGrpSpPr/>
            <p:nvPr/>
          </p:nvGrpSpPr>
          <p:grpSpPr>
            <a:xfrm>
              <a:off x="72669" y="3729209"/>
              <a:ext cx="4290362" cy="1145535"/>
              <a:chOff x="-1388239" y="1641443"/>
              <a:chExt cx="2899058" cy="711234"/>
            </a:xfrm>
          </p:grpSpPr>
          <p:sp>
            <p:nvSpPr>
              <p:cNvPr id="8" name="角丸四角形 7"/>
              <p:cNvSpPr/>
              <p:nvPr/>
            </p:nvSpPr>
            <p:spPr>
              <a:xfrm>
                <a:off x="-1388239" y="1641443"/>
                <a:ext cx="2844937" cy="711234"/>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角丸四角形 8"/>
              <p:cNvSpPr txBox="1"/>
              <p:nvPr/>
            </p:nvSpPr>
            <p:spPr>
              <a:xfrm>
                <a:off x="-1319062" y="1840387"/>
                <a:ext cx="2829881" cy="4948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2400" b="0" kern="1200" dirty="0"/>
                  <a:t>LINE</a:t>
                </a:r>
                <a:r>
                  <a:rPr kumimoji="1" lang="ja-JP" altLang="en-US" sz="2400" kern="1200" dirty="0"/>
                  <a:t>を用いることで、</a:t>
                </a:r>
                <a:endParaRPr kumimoji="1" lang="en-US" altLang="ja-JP" sz="2400" kern="1200" dirty="0"/>
              </a:p>
              <a:p>
                <a:pPr lvl="0" algn="ctr" defTabSz="444500">
                  <a:lnSpc>
                    <a:spcPct val="90000"/>
                  </a:lnSpc>
                  <a:spcBef>
                    <a:spcPct val="0"/>
                  </a:spcBef>
                  <a:spcAft>
                    <a:spcPct val="35000"/>
                  </a:spcAft>
                </a:pPr>
                <a:r>
                  <a:rPr kumimoji="1" lang="ja-JP" altLang="en-US" sz="2400" b="0" kern="1200" dirty="0"/>
                  <a:t>道路の破損報告率</a:t>
                </a:r>
                <a:r>
                  <a:rPr kumimoji="1" lang="ja-JP" altLang="en-US" sz="2400" kern="1200" dirty="0"/>
                  <a:t>が</a:t>
                </a:r>
                <a:r>
                  <a:rPr kumimoji="1" lang="ja-JP" altLang="en-US" sz="2400" b="0" kern="1200" dirty="0">
                    <a:solidFill>
                      <a:srgbClr val="FF0000"/>
                    </a:solidFill>
                  </a:rPr>
                  <a:t>増加</a:t>
                </a:r>
                <a:r>
                  <a:rPr kumimoji="1" lang="ja-JP" altLang="en-US" sz="2400" b="0" kern="1200" dirty="0"/>
                  <a:t>する。</a:t>
                </a:r>
                <a:endParaRPr kumimoji="1" lang="en-US" altLang="ja-JP" sz="2400" b="0" kern="1200" dirty="0"/>
              </a:p>
              <a:p>
                <a:pPr lvl="0" algn="ctr" defTabSz="444500">
                  <a:lnSpc>
                    <a:spcPct val="90000"/>
                  </a:lnSpc>
                  <a:spcBef>
                    <a:spcPct val="0"/>
                  </a:spcBef>
                  <a:spcAft>
                    <a:spcPct val="35000"/>
                  </a:spcAft>
                </a:pPr>
                <a:endParaRPr kumimoji="1" lang="ja-JP" altLang="en-US" sz="1000" kern="1200" dirty="0"/>
              </a:p>
            </p:txBody>
          </p:sp>
        </p:grpSp>
        <p:sp>
          <p:nvSpPr>
            <p:cNvPr id="27" name="楕円 26"/>
            <p:cNvSpPr/>
            <p:nvPr/>
          </p:nvSpPr>
          <p:spPr>
            <a:xfrm>
              <a:off x="72669" y="3605115"/>
              <a:ext cx="875740" cy="2481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仮説</a:t>
              </a:r>
            </a:p>
          </p:txBody>
        </p:sp>
      </p:grpSp>
      <p:sp>
        <p:nvSpPr>
          <p:cNvPr id="3" name="日付プレースホルダー 2"/>
          <p:cNvSpPr>
            <a:spLocks noGrp="1"/>
          </p:cNvSpPr>
          <p:nvPr>
            <p:ph type="dt" idx="10"/>
          </p:nvPr>
        </p:nvSpPr>
        <p:spPr/>
        <p:txBody>
          <a:bodyPr/>
          <a:lstStyle/>
          <a:p>
            <a:r>
              <a:rPr lang="en-US" altLang="ja-JP" dirty="0" smtClean="0"/>
              <a:t>2019/6/21</a:t>
            </a:r>
            <a:endParaRPr lang="ja-JP" altLang="en-US" dirty="0"/>
          </a:p>
        </p:txBody>
      </p:sp>
      <p:sp>
        <p:nvSpPr>
          <p:cNvPr id="4" name="スライド番号プレースホルダー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31</a:t>
            </a:fld>
            <a:endParaRPr lang="ja-JP" altLang="en-US"/>
          </a:p>
        </p:txBody>
      </p:sp>
    </p:spTree>
    <p:extLst>
      <p:ext uri="{BB962C8B-B14F-4D97-AF65-F5344CB8AC3E}">
        <p14:creationId xmlns:p14="http://schemas.microsoft.com/office/powerpoint/2010/main" val="13077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5"/>
                                        </p:tgtEl>
                                      </p:cBhvr>
                                    </p:animEffect>
                                    <p:set>
                                      <p:cBhvr>
                                        <p:cTn id="63"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02;p38"/>
          <p:cNvSpPr txBox="1">
            <a:spLocks/>
          </p:cNvSpPr>
          <p:nvPr/>
        </p:nvSpPr>
        <p:spPr>
          <a:xfrm>
            <a:off x="377325" y="179786"/>
            <a:ext cx="7886700" cy="840219"/>
          </a:xfrm>
          <a:prstGeom prst="rect">
            <a:avLst/>
          </a:prstGeom>
          <a:noFill/>
          <a:ln>
            <a:noFill/>
          </a:ln>
        </p:spPr>
        <p:txBody>
          <a:bodyPr spcFirstLastPara="1" wrap="square" lIns="91425" tIns="45700" rIns="91425" bIns="45700" anchor="b" anchorCtr="0">
            <a:normAutofit fontScale="97500"/>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4800"/>
              <a:buFont typeface="Meiryo"/>
              <a:buNone/>
              <a:defRPr sz="4800" b="1" i="0" u="none" strike="noStrike" cap="none">
                <a:solidFill>
                  <a:srgbClr val="3F3F3F"/>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62626"/>
              </a:buClr>
              <a:buSzPts val="7200"/>
            </a:pPr>
            <a:r>
              <a:rPr lang="ja-JP" altLang="en-US" dirty="0">
                <a:solidFill>
                  <a:schemeClr val="bg1"/>
                </a:solidFill>
              </a:rPr>
              <a:t>分析</a:t>
            </a:r>
            <a:r>
              <a:rPr lang="en-US" altLang="ja-JP" dirty="0">
                <a:solidFill>
                  <a:schemeClr val="bg1"/>
                </a:solidFill>
              </a:rPr>
              <a:t>1</a:t>
            </a:r>
            <a:endParaRPr lang="ja-JP" altLang="en-US" dirty="0">
              <a:solidFill>
                <a:schemeClr val="bg1"/>
              </a:solidFill>
            </a:endParaRPr>
          </a:p>
        </p:txBody>
      </p:sp>
      <p:sp>
        <p:nvSpPr>
          <p:cNvPr id="6" name="Google Shape;704;p38"/>
          <p:cNvSpPr/>
          <p:nvPr/>
        </p:nvSpPr>
        <p:spPr>
          <a:xfrm>
            <a:off x="571610" y="1337689"/>
            <a:ext cx="1735581" cy="540000"/>
          </a:xfrm>
          <a:prstGeom prst="roundRect">
            <a:avLst>
              <a:gd name="adj" fmla="val 16667"/>
            </a:avLst>
          </a:prstGeom>
          <a:solidFill>
            <a:schemeClr val="lt1"/>
          </a:solid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b="1" dirty="0" err="1">
                <a:solidFill>
                  <a:schemeClr val="dk1"/>
                </a:solidFill>
                <a:latin typeface="Century Gothic"/>
                <a:ea typeface="Century Gothic"/>
                <a:cs typeface="Century Gothic"/>
                <a:sym typeface="Century Gothic"/>
              </a:rPr>
              <a:t>ｔ</a:t>
            </a:r>
            <a:r>
              <a:rPr lang="ja-JP" sz="3200" b="1" dirty="0">
                <a:solidFill>
                  <a:schemeClr val="dk1"/>
                </a:solidFill>
                <a:latin typeface="Century Gothic"/>
                <a:ea typeface="Century Gothic"/>
                <a:cs typeface="Century Gothic"/>
                <a:sym typeface="Century Gothic"/>
              </a:rPr>
              <a:t>検定</a:t>
            </a:r>
            <a:endParaRPr sz="3200" b="1" dirty="0">
              <a:solidFill>
                <a:schemeClr val="dk1"/>
              </a:solidFill>
              <a:latin typeface="Century Gothic"/>
              <a:ea typeface="Century Gothic"/>
              <a:cs typeface="Century Gothic"/>
              <a:sym typeface="Century Gothic"/>
            </a:endParaRPr>
          </a:p>
        </p:txBody>
      </p:sp>
      <p:graphicFrame>
        <p:nvGraphicFramePr>
          <p:cNvPr id="7" name="Google Shape;705;p38"/>
          <p:cNvGraphicFramePr/>
          <p:nvPr>
            <p:extLst>
              <p:ext uri="{D42A27DB-BD31-4B8C-83A1-F6EECF244321}">
                <p14:modId xmlns:p14="http://schemas.microsoft.com/office/powerpoint/2010/main" val="2150385801"/>
              </p:ext>
            </p:extLst>
          </p:nvPr>
        </p:nvGraphicFramePr>
        <p:xfrm>
          <a:off x="1505268" y="2019628"/>
          <a:ext cx="6248400" cy="4217928"/>
        </p:xfrm>
        <a:graphic>
          <a:graphicData uri="http://schemas.openxmlformats.org/drawingml/2006/chart">
            <c:chart xmlns:c="http://schemas.openxmlformats.org/drawingml/2006/chart" xmlns:r="http://schemas.openxmlformats.org/officeDocument/2006/relationships" r:id="rId2"/>
          </a:graphicData>
        </a:graphic>
      </p:graphicFrame>
      <p:sp>
        <p:nvSpPr>
          <p:cNvPr id="8" name="Google Shape;706;p38"/>
          <p:cNvSpPr txBox="1"/>
          <p:nvPr/>
        </p:nvSpPr>
        <p:spPr>
          <a:xfrm>
            <a:off x="3712219" y="3242065"/>
            <a:ext cx="183449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2000" b="1" dirty="0">
                <a:solidFill>
                  <a:schemeClr val="dk1"/>
                </a:solidFill>
                <a:latin typeface="Century Gothic"/>
                <a:ea typeface="Century Gothic"/>
                <a:cs typeface="Century Gothic"/>
                <a:sym typeface="Century Gothic"/>
              </a:rPr>
              <a:t>ｔ</a:t>
            </a:r>
            <a:r>
              <a:rPr lang="ja-JP" sz="2000" dirty="0">
                <a:solidFill>
                  <a:schemeClr val="dk1"/>
                </a:solidFill>
                <a:latin typeface="Century Gothic"/>
                <a:ea typeface="Century Gothic"/>
                <a:cs typeface="Century Gothic"/>
                <a:sym typeface="Century Gothic"/>
              </a:rPr>
              <a:t> </a:t>
            </a:r>
            <a:r>
              <a:rPr lang="ja-JP" sz="2000" b="1" dirty="0">
                <a:solidFill>
                  <a:schemeClr val="dk1"/>
                </a:solidFill>
                <a:latin typeface="Century Gothic"/>
                <a:ea typeface="Century Gothic"/>
                <a:cs typeface="Century Gothic"/>
                <a:sym typeface="Century Gothic"/>
              </a:rPr>
              <a:t>= -2.221**</a:t>
            </a:r>
            <a:endParaRPr sz="2000" b="1" dirty="0">
              <a:solidFill>
                <a:schemeClr val="dk1"/>
              </a:solidFill>
              <a:latin typeface="Century Gothic"/>
              <a:ea typeface="Century Gothic"/>
              <a:cs typeface="Century Gothic"/>
              <a:sym typeface="Century Gothic"/>
            </a:endParaRPr>
          </a:p>
        </p:txBody>
      </p:sp>
      <p:sp>
        <p:nvSpPr>
          <p:cNvPr id="5" name="爆発 2 4"/>
          <p:cNvSpPr/>
          <p:nvPr/>
        </p:nvSpPr>
        <p:spPr>
          <a:xfrm>
            <a:off x="1079165" y="2212924"/>
            <a:ext cx="7793062" cy="3726259"/>
          </a:xfrm>
          <a:prstGeom prst="irregularSeal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3200" b="1" dirty="0">
                <a:solidFill>
                  <a:schemeClr val="dk1"/>
                </a:solidFill>
                <a:latin typeface="Century Gothic"/>
                <a:ea typeface="Century Gothic"/>
                <a:cs typeface="Century Gothic"/>
                <a:sym typeface="Century Gothic"/>
              </a:rPr>
              <a:t>5%</a:t>
            </a:r>
            <a:r>
              <a:rPr lang="ja-JP" altLang="en-US" sz="3200" b="1" dirty="0">
                <a:solidFill>
                  <a:schemeClr val="dk1"/>
                </a:solidFill>
                <a:latin typeface="Century Gothic"/>
                <a:ea typeface="Century Gothic"/>
                <a:cs typeface="Century Gothic"/>
                <a:sym typeface="Century Gothic"/>
              </a:rPr>
              <a:t>水準で</a:t>
            </a:r>
            <a:endParaRPr lang="en-US" altLang="ja-JP" sz="3200" b="1" dirty="0">
              <a:solidFill>
                <a:schemeClr val="dk1"/>
              </a:solidFill>
              <a:latin typeface="Century Gothic"/>
              <a:ea typeface="Century Gothic"/>
              <a:cs typeface="Century Gothic"/>
              <a:sym typeface="Century Gothic"/>
            </a:endParaRPr>
          </a:p>
          <a:p>
            <a:pPr lvl="0" algn="ctr"/>
            <a:r>
              <a:rPr lang="ja-JP" altLang="en-US" sz="3200" b="1" dirty="0">
                <a:solidFill>
                  <a:schemeClr val="dk1"/>
                </a:solidFill>
                <a:latin typeface="Century Gothic"/>
                <a:ea typeface="Century Gothic"/>
                <a:cs typeface="Century Gothic"/>
                <a:sym typeface="Century Gothic"/>
              </a:rPr>
              <a:t>有意な差あり！</a:t>
            </a:r>
          </a:p>
        </p:txBody>
      </p:sp>
      <p:sp>
        <p:nvSpPr>
          <p:cNvPr id="10" name="爆発 1 9"/>
          <p:cNvSpPr/>
          <p:nvPr/>
        </p:nvSpPr>
        <p:spPr>
          <a:xfrm>
            <a:off x="877371" y="2212924"/>
            <a:ext cx="7635368" cy="4104606"/>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b="1" dirty="0">
              <a:solidFill>
                <a:schemeClr val="tx1"/>
              </a:solidFill>
            </a:endParaRPr>
          </a:p>
          <a:p>
            <a:pPr algn="ctr"/>
            <a:r>
              <a:rPr kumimoji="1" lang="ja-JP" altLang="en-US" sz="2800" b="1" dirty="0">
                <a:solidFill>
                  <a:schemeClr val="tx1"/>
                </a:solidFill>
              </a:rPr>
              <a:t>つまり・・・・・・・・・</a:t>
            </a:r>
            <a:endParaRPr kumimoji="1" lang="en-US" altLang="ja-JP" sz="2800" b="1" dirty="0">
              <a:solidFill>
                <a:schemeClr val="tx1"/>
              </a:solidFill>
            </a:endParaRPr>
          </a:p>
          <a:p>
            <a:pPr algn="ctr"/>
            <a:endParaRPr kumimoji="1" lang="en-US" altLang="ja-JP" b="1" dirty="0">
              <a:solidFill>
                <a:schemeClr val="tx1"/>
              </a:solidFill>
            </a:endParaRPr>
          </a:p>
          <a:p>
            <a:pPr algn="ctr"/>
            <a:r>
              <a:rPr kumimoji="1" lang="en-US" altLang="ja-JP" sz="3200" b="1" dirty="0">
                <a:solidFill>
                  <a:schemeClr val="tx1"/>
                </a:solidFill>
              </a:rPr>
              <a:t>LINE</a:t>
            </a:r>
            <a:r>
              <a:rPr kumimoji="1" lang="ja-JP" altLang="en-US" sz="3200" b="1" dirty="0">
                <a:solidFill>
                  <a:schemeClr val="tx1"/>
                </a:solidFill>
              </a:rPr>
              <a:t>によって</a:t>
            </a:r>
            <a:endParaRPr kumimoji="1" lang="en-US" altLang="ja-JP" sz="3200" b="1" dirty="0">
              <a:solidFill>
                <a:schemeClr val="tx1"/>
              </a:solidFill>
            </a:endParaRPr>
          </a:p>
          <a:p>
            <a:pPr algn="ctr"/>
            <a:r>
              <a:rPr kumimoji="1" lang="ja-JP" altLang="en-US" sz="3200" b="1" dirty="0">
                <a:solidFill>
                  <a:schemeClr val="tx1"/>
                </a:solidFill>
              </a:rPr>
              <a:t>報告率増加！！！</a:t>
            </a:r>
            <a:endParaRPr kumimoji="1" lang="en-US" altLang="ja-JP" sz="3600" b="1" dirty="0">
              <a:solidFill>
                <a:schemeClr val="tx1"/>
              </a:solidFill>
            </a:endParaRPr>
          </a:p>
        </p:txBody>
      </p:sp>
      <p:grpSp>
        <p:nvGrpSpPr>
          <p:cNvPr id="11" name="グループ化 10"/>
          <p:cNvGrpSpPr/>
          <p:nvPr/>
        </p:nvGrpSpPr>
        <p:grpSpPr>
          <a:xfrm>
            <a:off x="2893707" y="1337837"/>
            <a:ext cx="5660479" cy="557403"/>
            <a:chOff x="3916" y="1701738"/>
            <a:chExt cx="2844937" cy="711234"/>
          </a:xfrm>
          <a:solidFill>
            <a:schemeClr val="accent2">
              <a:lumMod val="60000"/>
              <a:lumOff val="40000"/>
            </a:schemeClr>
          </a:solidFill>
        </p:grpSpPr>
        <p:sp>
          <p:nvSpPr>
            <p:cNvPr id="12" name="角丸四角形 11"/>
            <p:cNvSpPr/>
            <p:nvPr/>
          </p:nvSpPr>
          <p:spPr>
            <a:xfrm>
              <a:off x="3916" y="1701738"/>
              <a:ext cx="2844937" cy="711234"/>
            </a:xfrm>
            <a:prstGeom prst="roundRect">
              <a:avLst>
                <a:gd name="adj" fmla="val 10000"/>
              </a:avLst>
            </a:prstGeom>
            <a:grpFill/>
            <a:ln>
              <a:solidFill>
                <a:schemeClr val="accent2">
                  <a:lumMod val="60000"/>
                  <a:lumOff val="4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角丸四角形 6"/>
            <p:cNvSpPr txBox="1"/>
            <p:nvPr/>
          </p:nvSpPr>
          <p:spPr>
            <a:xfrm>
              <a:off x="24747" y="1743400"/>
              <a:ext cx="2803275" cy="669572"/>
            </a:xfrm>
            <a:prstGeom prst="rect">
              <a:avLst/>
            </a:prstGeom>
            <a:grpFill/>
            <a:ln>
              <a:solidFill>
                <a:schemeClr val="accent2">
                  <a:lumMod val="60000"/>
                  <a:lumOff val="4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2400" b="0" kern="1200" dirty="0"/>
                <a:t>LINE</a:t>
              </a:r>
              <a:r>
                <a:rPr kumimoji="1" lang="ja-JP" altLang="en-US" sz="2400" b="0" kern="1200" dirty="0"/>
                <a:t>導入前後での報告率の差の検定</a:t>
              </a:r>
              <a:endParaRPr kumimoji="1" lang="en-US" altLang="ja-JP" sz="2400" kern="1200" dirty="0"/>
            </a:p>
          </p:txBody>
        </p:sp>
      </p:grpSp>
      <p:sp>
        <p:nvSpPr>
          <p:cNvPr id="2" name="テキスト ボックス 1"/>
          <p:cNvSpPr txBox="1"/>
          <p:nvPr/>
        </p:nvSpPr>
        <p:spPr>
          <a:xfrm>
            <a:off x="2001845" y="2019628"/>
            <a:ext cx="1108487" cy="307777"/>
          </a:xfrm>
          <a:prstGeom prst="rect">
            <a:avLst/>
          </a:prstGeom>
          <a:noFill/>
        </p:spPr>
        <p:txBody>
          <a:bodyPr wrap="square" rtlCol="0">
            <a:spAutoFit/>
          </a:bodyPr>
          <a:lstStyle/>
          <a:p>
            <a:r>
              <a:rPr kumimoji="1" lang="en-US" altLang="ja-JP" dirty="0"/>
              <a:t>** : p&lt;0.05</a:t>
            </a:r>
            <a:endParaRPr kumimoji="1" lang="ja-JP" altLang="en-US" dirty="0"/>
          </a:p>
        </p:txBody>
      </p:sp>
      <p:sp>
        <p:nvSpPr>
          <p:cNvPr id="3" name="日付プレースホルダー 2"/>
          <p:cNvSpPr>
            <a:spLocks noGrp="1"/>
          </p:cNvSpPr>
          <p:nvPr>
            <p:ph type="dt" idx="10"/>
          </p:nvPr>
        </p:nvSpPr>
        <p:spPr/>
        <p:txBody>
          <a:bodyPr/>
          <a:lstStyle/>
          <a:p>
            <a:r>
              <a:rPr lang="en-US" altLang="ja-JP" dirty="0" smtClean="0"/>
              <a:t>2019/6/21</a:t>
            </a:r>
            <a:endParaRPr lang="ja-JP" altLang="en-US" dirty="0"/>
          </a:p>
        </p:txBody>
      </p:sp>
      <p:sp>
        <p:nvSpPr>
          <p:cNvPr id="9" name="スライド番号プレースホルダー 8"/>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32</a:t>
            </a:fld>
            <a:endParaRPr lang="ja-JP" altLang="en-US"/>
          </a:p>
        </p:txBody>
      </p:sp>
    </p:spTree>
    <p:extLst>
      <p:ext uri="{BB962C8B-B14F-4D97-AF65-F5344CB8AC3E}">
        <p14:creationId xmlns:p14="http://schemas.microsoft.com/office/powerpoint/2010/main" val="26402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492107" y="1225711"/>
            <a:ext cx="3196236" cy="784065"/>
            <a:chOff x="3916" y="741572"/>
            <a:chExt cx="2844937" cy="711234"/>
          </a:xfrm>
        </p:grpSpPr>
        <p:sp>
          <p:nvSpPr>
            <p:cNvPr id="12" name="角丸四角形 11"/>
            <p:cNvSpPr/>
            <p:nvPr/>
          </p:nvSpPr>
          <p:spPr>
            <a:xfrm>
              <a:off x="3916" y="741572"/>
              <a:ext cx="2844937" cy="711234"/>
            </a:xfrm>
            <a:prstGeom prst="roundRect">
              <a:avLst>
                <a:gd name="adj" fmla="val 10000"/>
              </a:avLst>
            </a:pr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角丸四角形 4"/>
            <p:cNvSpPr txBox="1"/>
            <p:nvPr/>
          </p:nvSpPr>
          <p:spPr>
            <a:xfrm>
              <a:off x="24747" y="762403"/>
              <a:ext cx="2803275" cy="669572"/>
            </a:xfrm>
            <a:prstGeom prst="rect">
              <a:avLst/>
            </a:prstGeom>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kumimoji="1" lang="ja-JP" altLang="en-US" sz="4000" b="1" kern="1200" dirty="0"/>
                <a:t>分析</a:t>
              </a:r>
              <a:r>
                <a:rPr kumimoji="1" lang="en-US" altLang="ja-JP" sz="4000" b="1" kern="1200" dirty="0"/>
                <a:t>1</a:t>
              </a:r>
              <a:endParaRPr kumimoji="1" lang="ja-JP" altLang="en-US" sz="4000" b="1" kern="1200" dirty="0"/>
            </a:p>
          </p:txBody>
        </p:sp>
      </p:grpSp>
      <p:grpSp>
        <p:nvGrpSpPr>
          <p:cNvPr id="6" name="グループ化 5"/>
          <p:cNvGrpSpPr/>
          <p:nvPr/>
        </p:nvGrpSpPr>
        <p:grpSpPr>
          <a:xfrm>
            <a:off x="81834" y="2287014"/>
            <a:ext cx="4201102" cy="1143799"/>
            <a:chOff x="3916" y="1701738"/>
            <a:chExt cx="2844937" cy="711234"/>
          </a:xfrm>
        </p:grpSpPr>
        <p:sp>
          <p:nvSpPr>
            <p:cNvPr id="10" name="角丸四角形 9"/>
            <p:cNvSpPr/>
            <p:nvPr/>
          </p:nvSpPr>
          <p:spPr>
            <a:xfrm>
              <a:off x="3916" y="1701738"/>
              <a:ext cx="2844937" cy="711234"/>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角丸四角形 6"/>
            <p:cNvSpPr txBox="1"/>
            <p:nvPr/>
          </p:nvSpPr>
          <p:spPr>
            <a:xfrm>
              <a:off x="24747" y="1743400"/>
              <a:ext cx="2803275" cy="6695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2400" b="0" kern="1200" dirty="0"/>
                <a:t>LINE</a:t>
              </a:r>
              <a:r>
                <a:rPr kumimoji="1" lang="ja-JP" altLang="en-US" sz="2400" b="0" kern="1200" dirty="0"/>
                <a:t>導入前後での</a:t>
              </a:r>
              <a:endParaRPr kumimoji="1" lang="en-US" altLang="ja-JP" sz="2400" b="0" kern="1200" dirty="0"/>
            </a:p>
            <a:p>
              <a:pPr algn="ctr" defTabSz="444500">
                <a:lnSpc>
                  <a:spcPct val="90000"/>
                </a:lnSpc>
                <a:spcBef>
                  <a:spcPct val="0"/>
                </a:spcBef>
                <a:spcAft>
                  <a:spcPct val="35000"/>
                </a:spcAft>
              </a:pPr>
              <a:r>
                <a:rPr kumimoji="1" lang="ja-JP" altLang="en-US" sz="2400" b="0" kern="1200" dirty="0"/>
                <a:t>報告率の差の検定</a:t>
              </a:r>
              <a:r>
                <a:rPr kumimoji="1" lang="en-US" altLang="ja-JP" sz="2400" kern="1200" dirty="0"/>
                <a:t>(</a:t>
              </a:r>
              <a:r>
                <a:rPr kumimoji="1" lang="en-US" altLang="ja-JP" sz="2400" kern="1200" dirty="0">
                  <a:solidFill>
                    <a:srgbClr val="FF0000"/>
                  </a:solidFill>
                </a:rPr>
                <a:t>t</a:t>
              </a:r>
              <a:r>
                <a:rPr kumimoji="1" lang="ja-JP" altLang="en-US" sz="2400" kern="1200" dirty="0">
                  <a:solidFill>
                    <a:srgbClr val="FF0000"/>
                  </a:solidFill>
                </a:rPr>
                <a:t>検定</a:t>
              </a:r>
              <a:r>
                <a:rPr kumimoji="1" lang="en-US" altLang="ja-JP" sz="2400" kern="1200" dirty="0"/>
                <a:t>)</a:t>
              </a:r>
            </a:p>
          </p:txBody>
        </p:sp>
      </p:grpSp>
      <p:grpSp>
        <p:nvGrpSpPr>
          <p:cNvPr id="15" name="グループ化 14"/>
          <p:cNvGrpSpPr/>
          <p:nvPr/>
        </p:nvGrpSpPr>
        <p:grpSpPr>
          <a:xfrm>
            <a:off x="4481386" y="2279988"/>
            <a:ext cx="4516719" cy="1221662"/>
            <a:chOff x="3192588" y="1678652"/>
            <a:chExt cx="2844937" cy="717666"/>
          </a:xfrm>
          <a:solidFill>
            <a:schemeClr val="accent6">
              <a:lumMod val="40000"/>
              <a:lumOff val="60000"/>
            </a:schemeClr>
          </a:solidFill>
        </p:grpSpPr>
        <p:sp>
          <p:nvSpPr>
            <p:cNvPr id="19" name="角丸四角形 18"/>
            <p:cNvSpPr/>
            <p:nvPr/>
          </p:nvSpPr>
          <p:spPr>
            <a:xfrm>
              <a:off x="3192588" y="1678652"/>
              <a:ext cx="2844937" cy="711234"/>
            </a:xfrm>
            <a:prstGeom prst="roundRect">
              <a:avLst>
                <a:gd name="adj" fmla="val 10000"/>
              </a:avLst>
            </a:prstGeom>
            <a:grpFill/>
            <a:ln>
              <a:solidFill>
                <a:schemeClr val="accent6">
                  <a:lumMod val="40000"/>
                  <a:lumOff val="6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角丸四角形 6"/>
            <p:cNvSpPr txBox="1"/>
            <p:nvPr/>
          </p:nvSpPr>
          <p:spPr>
            <a:xfrm>
              <a:off x="3384350" y="1739099"/>
              <a:ext cx="2461413" cy="657219"/>
            </a:xfrm>
            <a:prstGeom prst="rect">
              <a:avLst/>
            </a:prstGeom>
            <a:grpFill/>
            <a:ln>
              <a:solidFill>
                <a:schemeClr val="accent6">
                  <a:lumMod val="40000"/>
                  <a:lumOff val="6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ja-JP" altLang="en-US" sz="2400" b="0" kern="1200" dirty="0"/>
                <a:t>各グループが道路破損報告にどのような影響を与えたのか</a:t>
              </a:r>
              <a:r>
                <a:rPr kumimoji="1" lang="ja-JP" altLang="en-US" sz="2400" kern="1200" dirty="0"/>
                <a:t>を調べる</a:t>
              </a:r>
              <a:r>
                <a:rPr kumimoji="1" lang="ja-JP" altLang="en-US" sz="2400" b="0" kern="1200" dirty="0">
                  <a:solidFill>
                    <a:srgbClr val="FF0000"/>
                  </a:solidFill>
                </a:rPr>
                <a:t>重回帰分析</a:t>
              </a:r>
              <a:r>
                <a:rPr kumimoji="1" lang="ja-JP" altLang="en-US" sz="2400" b="0" kern="1200" dirty="0"/>
                <a:t>　　　　</a:t>
              </a:r>
              <a:r>
                <a:rPr kumimoji="1" lang="ja-JP" altLang="en-US" sz="1000" b="0" kern="1200" dirty="0"/>
                <a:t>　　</a:t>
              </a:r>
              <a:endParaRPr kumimoji="1" lang="en-US" altLang="ja-JP" sz="1000" b="0" kern="1200" dirty="0"/>
            </a:p>
          </p:txBody>
        </p:sp>
      </p:grpSp>
      <p:grpSp>
        <p:nvGrpSpPr>
          <p:cNvPr id="16" name="グループ化 15"/>
          <p:cNvGrpSpPr/>
          <p:nvPr/>
        </p:nvGrpSpPr>
        <p:grpSpPr>
          <a:xfrm>
            <a:off x="4483173" y="3743634"/>
            <a:ext cx="4514932" cy="1134871"/>
            <a:chOff x="3791345" y="2681172"/>
            <a:chExt cx="2844937" cy="711234"/>
          </a:xfrm>
          <a:solidFill>
            <a:schemeClr val="accent6">
              <a:lumMod val="40000"/>
              <a:lumOff val="60000"/>
            </a:schemeClr>
          </a:solidFill>
        </p:grpSpPr>
        <p:sp>
          <p:nvSpPr>
            <p:cNvPr id="17" name="角丸四角形 16"/>
            <p:cNvSpPr/>
            <p:nvPr/>
          </p:nvSpPr>
          <p:spPr>
            <a:xfrm>
              <a:off x="3791345" y="2681172"/>
              <a:ext cx="2844937" cy="711234"/>
            </a:xfrm>
            <a:prstGeom prst="roundRect">
              <a:avLst>
                <a:gd name="adj" fmla="val 10000"/>
              </a:avLst>
            </a:prstGeom>
            <a:grpFill/>
            <a:ln>
              <a:solidFill>
                <a:schemeClr val="accent6">
                  <a:lumMod val="40000"/>
                  <a:lumOff val="6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角丸四角形 8"/>
            <p:cNvSpPr txBox="1"/>
            <p:nvPr/>
          </p:nvSpPr>
          <p:spPr>
            <a:xfrm>
              <a:off x="3791345" y="2747065"/>
              <a:ext cx="2740569" cy="634582"/>
            </a:xfrm>
            <a:prstGeom prst="rect">
              <a:avLst/>
            </a:prstGeom>
            <a:noFill/>
            <a:ln>
              <a:solidFill>
                <a:schemeClr val="accent6">
                  <a:lumMod val="40000"/>
                  <a:lumOff val="6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ja-JP" altLang="en-US" sz="2000" b="0" kern="1200" dirty="0">
                  <a:solidFill>
                    <a:srgbClr val="FF0000"/>
                  </a:solidFill>
                </a:rPr>
                <a:t>スタンプ</a:t>
              </a:r>
              <a:r>
                <a:rPr kumimoji="1" lang="ja-JP" altLang="en-US" sz="2000" b="0" kern="1200" dirty="0"/>
                <a:t>を与えるグループの方が</a:t>
              </a:r>
              <a:endParaRPr kumimoji="1" lang="en-US" altLang="ja-JP" sz="2000" b="0" kern="1200" dirty="0"/>
            </a:p>
            <a:p>
              <a:pPr lvl="0" algn="ctr" defTabSz="444500">
                <a:lnSpc>
                  <a:spcPct val="90000"/>
                </a:lnSpc>
                <a:spcBef>
                  <a:spcPct val="0"/>
                </a:spcBef>
                <a:spcAft>
                  <a:spcPct val="35000"/>
                </a:spcAft>
              </a:pPr>
              <a:r>
                <a:rPr kumimoji="1" lang="ja-JP" altLang="en-US" sz="2000" kern="1200" dirty="0"/>
                <a:t>与</a:t>
              </a:r>
              <a:r>
                <a:rPr kumimoji="1" lang="ja-JP" altLang="en-US" sz="2000" b="0" kern="1200" dirty="0"/>
                <a:t>えないグループよりも</a:t>
              </a:r>
              <a:endParaRPr kumimoji="1" lang="en-US" altLang="ja-JP" sz="2000" b="0" kern="1200" dirty="0"/>
            </a:p>
            <a:p>
              <a:pPr lvl="0" algn="ctr" defTabSz="444500">
                <a:lnSpc>
                  <a:spcPct val="90000"/>
                </a:lnSpc>
                <a:spcBef>
                  <a:spcPct val="0"/>
                </a:spcBef>
                <a:spcAft>
                  <a:spcPct val="35000"/>
                </a:spcAft>
              </a:pPr>
              <a:r>
                <a:rPr kumimoji="1" lang="ja-JP" altLang="en-US" sz="2000" b="0" kern="1200" dirty="0"/>
                <a:t>登録・報告に</a:t>
              </a:r>
              <a:r>
                <a:rPr kumimoji="1" lang="ja-JP" altLang="en-US" sz="2000" b="0" kern="1200" dirty="0">
                  <a:solidFill>
                    <a:srgbClr val="FF0000"/>
                  </a:solidFill>
                </a:rPr>
                <a:t>正</a:t>
              </a:r>
              <a:r>
                <a:rPr kumimoji="1" lang="ja-JP" altLang="en-US" sz="2000" b="0" kern="1200" dirty="0"/>
                <a:t>の影響を与える。</a:t>
              </a:r>
              <a:endParaRPr kumimoji="1" lang="en-US" altLang="ja-JP" sz="2000" b="0" kern="1200" dirty="0"/>
            </a:p>
          </p:txBody>
        </p:sp>
      </p:grpSp>
      <p:grpSp>
        <p:nvGrpSpPr>
          <p:cNvPr id="23" name="グループ化 22"/>
          <p:cNvGrpSpPr/>
          <p:nvPr/>
        </p:nvGrpSpPr>
        <p:grpSpPr>
          <a:xfrm>
            <a:off x="5086563" y="1225711"/>
            <a:ext cx="3142518" cy="784065"/>
            <a:chOff x="3916" y="741572"/>
            <a:chExt cx="2844937" cy="711234"/>
          </a:xfrm>
          <a:solidFill>
            <a:schemeClr val="accent6"/>
          </a:solidFill>
        </p:grpSpPr>
        <p:sp>
          <p:nvSpPr>
            <p:cNvPr id="24" name="角丸四角形 23"/>
            <p:cNvSpPr/>
            <p:nvPr/>
          </p:nvSpPr>
          <p:spPr>
            <a:xfrm>
              <a:off x="3916" y="741572"/>
              <a:ext cx="2844937" cy="711234"/>
            </a:xfrm>
            <a:prstGeom prst="roundRect">
              <a:avLst>
                <a:gd name="adj" fmla="val 10000"/>
              </a:avLst>
            </a:prstGeom>
            <a:grp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角丸四角形 4"/>
            <p:cNvSpPr txBox="1"/>
            <p:nvPr/>
          </p:nvSpPr>
          <p:spPr>
            <a:xfrm>
              <a:off x="24747" y="762403"/>
              <a:ext cx="2803275" cy="669572"/>
            </a:xfrm>
            <a:prstGeom prst="rect">
              <a:avLst/>
            </a:prstGeom>
            <a:grpFill/>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kumimoji="1" lang="ja-JP" altLang="en-US" sz="4000" b="1" kern="1200" dirty="0"/>
                <a:t>分析</a:t>
              </a:r>
              <a:r>
                <a:rPr kumimoji="1" lang="en-US" altLang="ja-JP" sz="4000" b="1" kern="1200" dirty="0"/>
                <a:t>2</a:t>
              </a:r>
              <a:endParaRPr kumimoji="1" lang="ja-JP" altLang="en-US" sz="4000" b="1" kern="1200" dirty="0"/>
            </a:p>
          </p:txBody>
        </p:sp>
      </p:grpSp>
      <p:grpSp>
        <p:nvGrpSpPr>
          <p:cNvPr id="29" name="グループ化 28"/>
          <p:cNvGrpSpPr/>
          <p:nvPr/>
        </p:nvGrpSpPr>
        <p:grpSpPr>
          <a:xfrm>
            <a:off x="4481386" y="5164787"/>
            <a:ext cx="4516719" cy="1088090"/>
            <a:chOff x="5755322" y="1978659"/>
            <a:chExt cx="2844937" cy="711234"/>
          </a:xfrm>
          <a:solidFill>
            <a:schemeClr val="accent6">
              <a:lumMod val="40000"/>
              <a:lumOff val="60000"/>
            </a:schemeClr>
          </a:solidFill>
        </p:grpSpPr>
        <p:sp>
          <p:nvSpPr>
            <p:cNvPr id="30" name="角丸四角形 29"/>
            <p:cNvSpPr/>
            <p:nvPr/>
          </p:nvSpPr>
          <p:spPr>
            <a:xfrm>
              <a:off x="5755322" y="1978659"/>
              <a:ext cx="2844937" cy="711234"/>
            </a:xfrm>
            <a:prstGeom prst="roundRect">
              <a:avLst>
                <a:gd name="adj" fmla="val 10000"/>
              </a:avLst>
            </a:prstGeom>
            <a:grpFill/>
            <a:ln>
              <a:solidFill>
                <a:schemeClr val="accent6">
                  <a:lumMod val="40000"/>
                  <a:lumOff val="6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1" name="角丸四角形 8"/>
            <p:cNvSpPr txBox="1"/>
            <p:nvPr/>
          </p:nvSpPr>
          <p:spPr>
            <a:xfrm>
              <a:off x="5907651" y="1987887"/>
              <a:ext cx="2601071" cy="678463"/>
            </a:xfrm>
            <a:prstGeom prst="rect">
              <a:avLst/>
            </a:prstGeom>
            <a:noFill/>
            <a:ln>
              <a:solidFill>
                <a:schemeClr val="accent6">
                  <a:lumMod val="40000"/>
                  <a:lumOff val="6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ja-JP" altLang="en-US" sz="2000" b="0" kern="1200" dirty="0">
                  <a:solidFill>
                    <a:srgbClr val="FF0000"/>
                  </a:solidFill>
                </a:rPr>
                <a:t>公共的意義</a:t>
              </a:r>
              <a:r>
                <a:rPr kumimoji="1" lang="ja-JP" altLang="en-US" sz="2000" b="0" kern="1200" dirty="0"/>
                <a:t>を伝えるグループの方が</a:t>
              </a:r>
              <a:endParaRPr kumimoji="1" lang="en-US" altLang="ja-JP" sz="2000" b="0" kern="1200" dirty="0"/>
            </a:p>
            <a:p>
              <a:pPr lvl="0" algn="ctr" defTabSz="444500">
                <a:lnSpc>
                  <a:spcPct val="90000"/>
                </a:lnSpc>
                <a:spcBef>
                  <a:spcPct val="0"/>
                </a:spcBef>
                <a:spcAft>
                  <a:spcPct val="35000"/>
                </a:spcAft>
              </a:pPr>
              <a:r>
                <a:rPr kumimoji="1" lang="ja-JP" altLang="en-US" sz="2000" b="0" kern="1200" dirty="0"/>
                <a:t>伝えないグループよりも</a:t>
              </a:r>
              <a:endParaRPr kumimoji="1" lang="en-US" altLang="ja-JP" sz="2000" b="0" kern="1200" dirty="0"/>
            </a:p>
            <a:p>
              <a:pPr lvl="0" algn="ctr" defTabSz="444500">
                <a:lnSpc>
                  <a:spcPct val="90000"/>
                </a:lnSpc>
                <a:spcBef>
                  <a:spcPct val="0"/>
                </a:spcBef>
                <a:spcAft>
                  <a:spcPct val="35000"/>
                </a:spcAft>
              </a:pPr>
              <a:r>
                <a:rPr kumimoji="1" lang="ja-JP" altLang="en-US" sz="2000" b="0" kern="1200" dirty="0"/>
                <a:t>登録・報告に</a:t>
              </a:r>
              <a:r>
                <a:rPr kumimoji="1" lang="ja-JP" altLang="en-US" sz="2000" b="0" kern="1200" dirty="0">
                  <a:solidFill>
                    <a:srgbClr val="FF0000"/>
                  </a:solidFill>
                </a:rPr>
                <a:t>正</a:t>
              </a:r>
              <a:r>
                <a:rPr kumimoji="1" lang="ja-JP" altLang="en-US" sz="2000" b="0" kern="1200" dirty="0"/>
                <a:t>の影響を与える。</a:t>
              </a:r>
              <a:endParaRPr kumimoji="1" lang="en-US" altLang="ja-JP" sz="2000" b="0" kern="1200" dirty="0"/>
            </a:p>
          </p:txBody>
        </p:sp>
      </p:grpSp>
      <p:sp>
        <p:nvSpPr>
          <p:cNvPr id="35" name="楕円 34"/>
          <p:cNvSpPr/>
          <p:nvPr/>
        </p:nvSpPr>
        <p:spPr>
          <a:xfrm>
            <a:off x="4403078" y="4925323"/>
            <a:ext cx="875740" cy="2481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仮説</a:t>
            </a:r>
          </a:p>
        </p:txBody>
      </p:sp>
      <p:sp>
        <p:nvSpPr>
          <p:cNvPr id="36" name="楕円 35"/>
          <p:cNvSpPr/>
          <p:nvPr/>
        </p:nvSpPr>
        <p:spPr>
          <a:xfrm>
            <a:off x="4403078" y="3595842"/>
            <a:ext cx="875740" cy="2481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仮説</a:t>
            </a:r>
          </a:p>
        </p:txBody>
      </p:sp>
      <p:grpSp>
        <p:nvGrpSpPr>
          <p:cNvPr id="2" name="グループ化 1"/>
          <p:cNvGrpSpPr/>
          <p:nvPr/>
        </p:nvGrpSpPr>
        <p:grpSpPr>
          <a:xfrm>
            <a:off x="72669" y="3605115"/>
            <a:ext cx="4290362" cy="1269629"/>
            <a:chOff x="72669" y="3605115"/>
            <a:chExt cx="4290362" cy="1269629"/>
          </a:xfrm>
        </p:grpSpPr>
        <p:grpSp>
          <p:nvGrpSpPr>
            <p:cNvPr id="7" name="グループ化 6"/>
            <p:cNvGrpSpPr/>
            <p:nvPr/>
          </p:nvGrpSpPr>
          <p:grpSpPr>
            <a:xfrm>
              <a:off x="72669" y="3729209"/>
              <a:ext cx="4290362" cy="1145535"/>
              <a:chOff x="-1388239" y="1641443"/>
              <a:chExt cx="2899058" cy="711234"/>
            </a:xfrm>
          </p:grpSpPr>
          <p:sp>
            <p:nvSpPr>
              <p:cNvPr id="8" name="角丸四角形 7"/>
              <p:cNvSpPr/>
              <p:nvPr/>
            </p:nvSpPr>
            <p:spPr>
              <a:xfrm>
                <a:off x="-1388239" y="1641443"/>
                <a:ext cx="2844937" cy="711234"/>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角丸四角形 8"/>
              <p:cNvSpPr txBox="1"/>
              <p:nvPr/>
            </p:nvSpPr>
            <p:spPr>
              <a:xfrm>
                <a:off x="-1319062" y="1840387"/>
                <a:ext cx="2829881" cy="4948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2400" b="0" kern="1200" dirty="0"/>
                  <a:t>LINE</a:t>
                </a:r>
                <a:r>
                  <a:rPr kumimoji="1" lang="ja-JP" altLang="en-US" sz="2400" kern="1200" dirty="0"/>
                  <a:t>を用いることで、</a:t>
                </a:r>
                <a:endParaRPr kumimoji="1" lang="en-US" altLang="ja-JP" sz="2400" kern="1200" dirty="0"/>
              </a:p>
              <a:p>
                <a:pPr lvl="0" algn="ctr" defTabSz="444500">
                  <a:lnSpc>
                    <a:spcPct val="90000"/>
                  </a:lnSpc>
                  <a:spcBef>
                    <a:spcPct val="0"/>
                  </a:spcBef>
                  <a:spcAft>
                    <a:spcPct val="35000"/>
                  </a:spcAft>
                </a:pPr>
                <a:r>
                  <a:rPr kumimoji="1" lang="ja-JP" altLang="en-US" sz="2400" b="0" kern="1200" dirty="0"/>
                  <a:t>道路の破損報告率</a:t>
                </a:r>
                <a:r>
                  <a:rPr kumimoji="1" lang="ja-JP" altLang="en-US" sz="2400" kern="1200" dirty="0"/>
                  <a:t>が</a:t>
                </a:r>
                <a:r>
                  <a:rPr kumimoji="1" lang="ja-JP" altLang="en-US" sz="2400" b="0" kern="1200" dirty="0">
                    <a:solidFill>
                      <a:srgbClr val="FF0000"/>
                    </a:solidFill>
                  </a:rPr>
                  <a:t>増加</a:t>
                </a:r>
                <a:r>
                  <a:rPr kumimoji="1" lang="ja-JP" altLang="en-US" sz="2400" b="0" kern="1200" dirty="0"/>
                  <a:t>する。</a:t>
                </a:r>
                <a:endParaRPr kumimoji="1" lang="en-US" altLang="ja-JP" sz="2400" b="0" kern="1200" dirty="0"/>
              </a:p>
              <a:p>
                <a:pPr lvl="0" algn="ctr" defTabSz="444500">
                  <a:lnSpc>
                    <a:spcPct val="90000"/>
                  </a:lnSpc>
                  <a:spcBef>
                    <a:spcPct val="0"/>
                  </a:spcBef>
                  <a:spcAft>
                    <a:spcPct val="35000"/>
                  </a:spcAft>
                </a:pPr>
                <a:endParaRPr kumimoji="1" lang="ja-JP" altLang="en-US" sz="1000" kern="1200" dirty="0"/>
              </a:p>
            </p:txBody>
          </p:sp>
        </p:grpSp>
        <p:sp>
          <p:nvSpPr>
            <p:cNvPr id="27" name="楕円 26"/>
            <p:cNvSpPr/>
            <p:nvPr/>
          </p:nvSpPr>
          <p:spPr>
            <a:xfrm>
              <a:off x="72669" y="3605115"/>
              <a:ext cx="875740" cy="2481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仮説</a:t>
              </a:r>
            </a:p>
          </p:txBody>
        </p:sp>
      </p:grpSp>
      <p:sp>
        <p:nvSpPr>
          <p:cNvPr id="3" name="日付プレースホルダー 2"/>
          <p:cNvSpPr>
            <a:spLocks noGrp="1"/>
          </p:cNvSpPr>
          <p:nvPr>
            <p:ph type="dt" idx="10"/>
          </p:nvPr>
        </p:nvSpPr>
        <p:spPr/>
        <p:txBody>
          <a:bodyPr/>
          <a:lstStyle/>
          <a:p>
            <a:r>
              <a:rPr lang="en-US" altLang="ja-JP" dirty="0" smtClean="0"/>
              <a:t>2019/6/21</a:t>
            </a:r>
            <a:endParaRPr lang="ja-JP" altLang="en-US" dirty="0"/>
          </a:p>
        </p:txBody>
      </p:sp>
      <p:sp>
        <p:nvSpPr>
          <p:cNvPr id="4" name="スライド番号プレースホルダー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33</a:t>
            </a:fld>
            <a:endParaRPr lang="ja-JP" altLang="en-US"/>
          </a:p>
        </p:txBody>
      </p:sp>
    </p:spTree>
    <p:extLst>
      <p:ext uri="{BB962C8B-B14F-4D97-AF65-F5344CB8AC3E}">
        <p14:creationId xmlns:p14="http://schemas.microsoft.com/office/powerpoint/2010/main" val="28495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20;p40"/>
          <p:cNvSpPr txBox="1">
            <a:spLocks/>
          </p:cNvSpPr>
          <p:nvPr/>
        </p:nvSpPr>
        <p:spPr>
          <a:xfrm>
            <a:off x="450929" y="196938"/>
            <a:ext cx="7886700" cy="840219"/>
          </a:xfrm>
          <a:prstGeom prst="rect">
            <a:avLst/>
          </a:prstGeom>
          <a:noFill/>
          <a:ln>
            <a:noFill/>
          </a:ln>
        </p:spPr>
        <p:txBody>
          <a:bodyPr spcFirstLastPara="1" wrap="square" lIns="91425" tIns="45700" rIns="91425" bIns="45700" anchor="b" anchorCtr="0">
            <a:normAutofit fontScale="97500"/>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4800"/>
              <a:buFont typeface="Meiryo"/>
              <a:buNone/>
              <a:defRPr sz="4800" b="1" i="0" u="none" strike="noStrike" cap="none">
                <a:solidFill>
                  <a:srgbClr val="3F3F3F"/>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62626"/>
              </a:buClr>
              <a:buSzPts val="7200"/>
            </a:pPr>
            <a:r>
              <a:rPr lang="ja-JP" altLang="en-US" dirty="0">
                <a:solidFill>
                  <a:schemeClr val="bg1"/>
                </a:solidFill>
              </a:rPr>
              <a:t>分析</a:t>
            </a:r>
            <a:r>
              <a:rPr lang="en-US" altLang="ja-JP" dirty="0">
                <a:solidFill>
                  <a:schemeClr val="bg1"/>
                </a:solidFill>
              </a:rPr>
              <a:t>2</a:t>
            </a:r>
            <a:endParaRPr lang="ja-JP" altLang="en-US" dirty="0">
              <a:solidFill>
                <a:schemeClr val="bg1"/>
              </a:solidFill>
            </a:endParaRPr>
          </a:p>
        </p:txBody>
      </p:sp>
      <p:graphicFrame>
        <p:nvGraphicFramePr>
          <p:cNvPr id="6" name="Google Shape;723;p40"/>
          <p:cNvGraphicFramePr/>
          <p:nvPr>
            <p:extLst>
              <p:ext uri="{D42A27DB-BD31-4B8C-83A1-F6EECF244321}">
                <p14:modId xmlns:p14="http://schemas.microsoft.com/office/powerpoint/2010/main" val="4186192677"/>
              </p:ext>
            </p:extLst>
          </p:nvPr>
        </p:nvGraphicFramePr>
        <p:xfrm>
          <a:off x="712292" y="1931129"/>
          <a:ext cx="7058798" cy="3975170"/>
        </p:xfrm>
        <a:graphic>
          <a:graphicData uri="http://schemas.openxmlformats.org/drawingml/2006/table">
            <a:tbl>
              <a:tblPr firstRow="1" bandRow="1">
                <a:noFill/>
                <a:tableStyleId>{ED722EEB-8559-47B6-82E8-98EC46BC086B}</a:tableStyleId>
              </a:tblPr>
              <a:tblGrid>
                <a:gridCol w="2926819">
                  <a:extLst>
                    <a:ext uri="{9D8B030D-6E8A-4147-A177-3AD203B41FA5}">
                      <a16:colId xmlns:a16="http://schemas.microsoft.com/office/drawing/2014/main" val="20000"/>
                    </a:ext>
                  </a:extLst>
                </a:gridCol>
                <a:gridCol w="2410321">
                  <a:extLst>
                    <a:ext uri="{9D8B030D-6E8A-4147-A177-3AD203B41FA5}">
                      <a16:colId xmlns:a16="http://schemas.microsoft.com/office/drawing/2014/main" val="20001"/>
                    </a:ext>
                  </a:extLst>
                </a:gridCol>
                <a:gridCol w="1721658">
                  <a:extLst>
                    <a:ext uri="{9D8B030D-6E8A-4147-A177-3AD203B41FA5}">
                      <a16:colId xmlns:a16="http://schemas.microsoft.com/office/drawing/2014/main" val="20002"/>
                    </a:ext>
                  </a:extLst>
                </a:gridCol>
              </a:tblGrid>
              <a:tr h="814557">
                <a:tc>
                  <a:txBody>
                    <a:bodyPr/>
                    <a:lstStyle/>
                    <a:p>
                      <a:pPr marL="0" marR="0" lvl="0" indent="0" algn="ctr" rtl="0">
                        <a:spcBef>
                          <a:spcPts val="0"/>
                        </a:spcBef>
                        <a:spcAft>
                          <a:spcPts val="0"/>
                        </a:spcAft>
                        <a:buNone/>
                      </a:pPr>
                      <a:r>
                        <a:rPr lang="ja-JP" sz="2800" b="1" u="none" strike="noStrike" cap="none" dirty="0">
                          <a:latin typeface="MS Gothic"/>
                          <a:ea typeface="MS Gothic"/>
                          <a:cs typeface="MS Gothic"/>
                          <a:sym typeface="MS Gothic"/>
                        </a:rPr>
                        <a:t>目的変数</a:t>
                      </a:r>
                      <a:endParaRPr sz="2800" b="1" u="none" strike="noStrike" cap="none" dirty="0">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lumMod val="40000"/>
                        <a:lumOff val="60000"/>
                      </a:schemeClr>
                    </a:solidFill>
                  </a:tcPr>
                </a:tc>
                <a:tc>
                  <a:txBody>
                    <a:bodyPr/>
                    <a:lstStyle/>
                    <a:p>
                      <a:pPr marL="0" marR="0" lvl="0" indent="0" algn="ctr" rtl="0">
                        <a:spcBef>
                          <a:spcPts val="0"/>
                        </a:spcBef>
                        <a:spcAft>
                          <a:spcPts val="0"/>
                        </a:spcAft>
                        <a:buNone/>
                      </a:pPr>
                      <a:r>
                        <a:rPr lang="ja-JP" sz="2800" u="none" strike="noStrike" cap="none" dirty="0">
                          <a:latin typeface="Calibri"/>
                          <a:ea typeface="Calibri"/>
                          <a:cs typeface="Calibri"/>
                          <a:sym typeface="Calibri"/>
                        </a:rPr>
                        <a:t>説明変数</a:t>
                      </a:r>
                      <a:endParaRPr sz="2800" u="none" strike="noStrike" cap="none" dirty="0">
                        <a:latin typeface="Calibri"/>
                        <a:ea typeface="Calibri"/>
                        <a:cs typeface="Calibri"/>
                        <a:sym typeface="Calibri"/>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lumMod val="40000"/>
                        <a:lumOff val="60000"/>
                      </a:schemeClr>
                    </a:solidFill>
                  </a:tcPr>
                </a:tc>
                <a:tc>
                  <a:txBody>
                    <a:bodyPr/>
                    <a:lstStyle/>
                    <a:p>
                      <a:pPr marL="0" marR="0" lvl="0" indent="0" algn="ctr" rtl="0">
                        <a:spcBef>
                          <a:spcPts val="0"/>
                        </a:spcBef>
                        <a:spcAft>
                          <a:spcPts val="0"/>
                        </a:spcAft>
                        <a:buNone/>
                      </a:pPr>
                      <a:r>
                        <a:rPr lang="ja-JP" sz="2800" u="none" strike="noStrike" cap="none" dirty="0">
                          <a:latin typeface="Calibri"/>
                          <a:ea typeface="Calibri"/>
                          <a:cs typeface="Calibri"/>
                          <a:sym typeface="Calibri"/>
                        </a:rPr>
                        <a:t>非標準化回帰係数</a:t>
                      </a:r>
                      <a:endParaRPr sz="2800" u="none" strike="noStrike" cap="none" dirty="0">
                        <a:latin typeface="Calibri"/>
                        <a:ea typeface="Calibri"/>
                        <a:cs typeface="Calibri"/>
                        <a:sym typeface="Calibri"/>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lumMod val="40000"/>
                        <a:lumOff val="60000"/>
                      </a:schemeClr>
                    </a:solidFill>
                  </a:tcPr>
                </a:tc>
                <a:extLst>
                  <a:ext uri="{0D108BD9-81ED-4DB2-BD59-A6C34878D82A}">
                    <a16:rowId xmlns:a16="http://schemas.microsoft.com/office/drawing/2014/main" val="10000"/>
                  </a:ext>
                </a:extLst>
              </a:tr>
              <a:tr h="508855">
                <a:tc rowSpan="2">
                  <a:txBody>
                    <a:bodyPr/>
                    <a:lstStyle/>
                    <a:p>
                      <a:pPr marL="0" marR="0" lvl="0" indent="0" algn="ctr" rtl="0">
                        <a:spcBef>
                          <a:spcPts val="0"/>
                        </a:spcBef>
                        <a:spcAft>
                          <a:spcPts val="0"/>
                        </a:spcAft>
                        <a:buNone/>
                      </a:pPr>
                      <a:r>
                        <a:rPr lang="ja-JP" sz="2800" b="1" u="none" strike="noStrike" cap="none" dirty="0">
                          <a:latin typeface="MS Gothic"/>
                          <a:ea typeface="MS Gothic"/>
                          <a:cs typeface="MS Gothic"/>
                          <a:sym typeface="MS Gothic"/>
                        </a:rPr>
                        <a:t>友だち登録人数</a:t>
                      </a:r>
                      <a:endParaRPr sz="2800" b="1" u="none" strike="noStrike" cap="none" dirty="0">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2000" b="1" u="none" strike="noStrike" cap="none" dirty="0">
                          <a:latin typeface="Century Gothic"/>
                          <a:sym typeface="Century Gothic"/>
                        </a:rPr>
                        <a:t>スタンプ</a:t>
                      </a:r>
                      <a:endParaRPr lang="ja-JP" altLang="en-US" sz="2000"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2000" b="1" u="none" strike="noStrike" cap="none" dirty="0">
                          <a:latin typeface="Century Gothic"/>
                          <a:ea typeface="Century Gothic"/>
                          <a:cs typeface="Century Gothic"/>
                          <a:sym typeface="Century Gothic"/>
                        </a:rPr>
                        <a:t>0.032***</a:t>
                      </a:r>
                      <a:endParaRPr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08855">
                <a:tc vMerge="1">
                  <a:txBody>
                    <a:bodyPr/>
                    <a:lstStyle/>
                    <a:p>
                      <a:endParaRPr lang="ja-JP"/>
                    </a:p>
                  </a:txBody>
                  <a:tcPr/>
                </a:tc>
                <a:tc>
                  <a:txBody>
                    <a:bodyPr/>
                    <a:lstStyle/>
                    <a:p>
                      <a:pPr marL="0" marR="0" lvl="0" indent="0" algn="ctr" rtl="0">
                        <a:spcBef>
                          <a:spcPts val="0"/>
                        </a:spcBef>
                        <a:spcAft>
                          <a:spcPts val="0"/>
                        </a:spcAft>
                        <a:buNone/>
                      </a:pPr>
                      <a:r>
                        <a:rPr lang="ja-JP" altLang="en-US" sz="2000" b="1" u="none" strike="noStrike" cap="none" dirty="0">
                          <a:latin typeface="Century Gothic"/>
                          <a:sym typeface="Century Gothic"/>
                        </a:rPr>
                        <a:t>公共的意義</a:t>
                      </a:r>
                      <a:endParaRPr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sz="2000" b="1" u="none" strike="noStrike" cap="none" dirty="0">
                          <a:latin typeface="Century Gothic"/>
                          <a:ea typeface="Century Gothic"/>
                          <a:cs typeface="Century Gothic"/>
                          <a:sym typeface="Century Gothic"/>
                        </a:rPr>
                        <a:t>-0.011</a:t>
                      </a:r>
                      <a:r>
                        <a:rPr kumimoji="0" lang="ja-JP" altLang="en-US"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lang="ja-JP" altLang="en-US" sz="1400" b="0" i="0" u="none" strike="noStrike" kern="0" cap="none" spc="0" normalizeH="0" baseline="0" noProof="0" dirty="0">
                        <a:ln>
                          <a:noFill/>
                        </a:ln>
                        <a:solidFill>
                          <a:srgbClr val="000000"/>
                        </a:solidFill>
                        <a:effectLst/>
                        <a:uLnTx/>
                        <a:uFillTx/>
                        <a:latin typeface="Arial"/>
                        <a:cs typeface="Arial"/>
                        <a:sym typeface="Arial"/>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08855">
                <a:tc rowSpan="2">
                  <a:txBody>
                    <a:bodyPr/>
                    <a:lstStyle/>
                    <a:p>
                      <a:pPr marL="0" marR="0" lvl="0" indent="0" algn="ctr" rtl="0">
                        <a:spcBef>
                          <a:spcPts val="0"/>
                        </a:spcBef>
                        <a:spcAft>
                          <a:spcPts val="0"/>
                        </a:spcAft>
                        <a:buNone/>
                      </a:pPr>
                      <a:r>
                        <a:rPr lang="ja-JP" sz="2800" b="1" u="none" strike="noStrike" cap="none" dirty="0">
                          <a:latin typeface="MS Gothic"/>
                          <a:ea typeface="MS Gothic"/>
                          <a:cs typeface="MS Gothic"/>
                          <a:sym typeface="MS Gothic"/>
                        </a:rPr>
                        <a:t>報告人数</a:t>
                      </a:r>
                      <a:endParaRPr sz="2800" b="1" u="none" strike="noStrike" cap="none" dirty="0">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lumMod val="20000"/>
                        <a:lumOff val="80000"/>
                      </a:schemeClr>
                    </a:solidFill>
                  </a:tcPr>
                </a:tc>
                <a:tc>
                  <a:txBody>
                    <a:bodyPr/>
                    <a:lstStyle/>
                    <a:p>
                      <a:pPr marL="0" marR="0" lvl="0" indent="0" algn="ctr" rtl="0">
                        <a:spcBef>
                          <a:spcPts val="0"/>
                        </a:spcBef>
                        <a:spcAft>
                          <a:spcPts val="0"/>
                        </a:spcAft>
                        <a:buNone/>
                      </a:pPr>
                      <a:r>
                        <a:rPr lang="ja-JP" altLang="en-US" sz="2000" b="1" u="none" strike="noStrike" cap="none" dirty="0">
                          <a:latin typeface="Century Gothic"/>
                          <a:sym typeface="Century Gothic"/>
                        </a:rPr>
                        <a:t>スタンプ</a:t>
                      </a:r>
                      <a:endParaRPr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2000" b="1" u="none" strike="noStrike" cap="none" dirty="0">
                          <a:latin typeface="Century Gothic"/>
                          <a:ea typeface="Century Gothic"/>
                          <a:cs typeface="Century Gothic"/>
                          <a:sym typeface="Century Gothic"/>
                        </a:rPr>
                        <a:t>0.015***</a:t>
                      </a:r>
                      <a:endParaRPr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08855">
                <a:tc vMerge="1">
                  <a:txBody>
                    <a:bodyPr/>
                    <a:lstStyle/>
                    <a:p>
                      <a:endParaRPr lang="ja-JP"/>
                    </a:p>
                  </a:txBody>
                  <a:tcPr/>
                </a:tc>
                <a:tc>
                  <a:txBody>
                    <a:bodyPr/>
                    <a:lstStyle/>
                    <a:p>
                      <a:pPr marL="0" marR="0" lvl="0" indent="0" algn="ctr" rtl="0">
                        <a:spcBef>
                          <a:spcPts val="0"/>
                        </a:spcBef>
                        <a:spcAft>
                          <a:spcPts val="0"/>
                        </a:spcAft>
                        <a:buNone/>
                      </a:pPr>
                      <a:r>
                        <a:rPr lang="ja-JP" altLang="en-US" sz="2000" dirty="0"/>
                        <a:t>公共的意義</a:t>
                      </a:r>
                      <a:endParaRPr sz="2000"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2000" b="1" u="none" strike="noStrike" cap="none" dirty="0">
                          <a:latin typeface="Century Gothic"/>
                          <a:ea typeface="Century Gothic"/>
                          <a:cs typeface="Century Gothic"/>
                          <a:sym typeface="Century Gothic"/>
                        </a:rPr>
                        <a:t>-0.001</a:t>
                      </a:r>
                      <a:endParaRPr sz="2000" b="1" u="none" strike="noStrike" cap="none" dirty="0">
                        <a:latin typeface="Century Gothic"/>
                        <a:ea typeface="Century Gothic"/>
                        <a:cs typeface="Century Gothic"/>
                        <a:sym typeface="Century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08855">
                <a:tc rowSpan="2">
                  <a:txBody>
                    <a:bodyPr/>
                    <a:lstStyle/>
                    <a:p>
                      <a:pPr marL="0" marR="0" lvl="0" indent="0" algn="ctr" rtl="0">
                        <a:spcBef>
                          <a:spcPts val="0"/>
                        </a:spcBef>
                        <a:spcAft>
                          <a:spcPts val="0"/>
                        </a:spcAft>
                        <a:buNone/>
                      </a:pPr>
                      <a:r>
                        <a:rPr lang="ja-JP" sz="2800" b="1" u="none" strike="noStrike" cap="none" dirty="0">
                          <a:latin typeface="MS Gothic"/>
                          <a:ea typeface="MS Gothic"/>
                          <a:cs typeface="MS Gothic"/>
                          <a:sym typeface="MS Gothic"/>
                        </a:rPr>
                        <a:t>報告件数</a:t>
                      </a:r>
                      <a:endParaRPr sz="2800" b="1" u="none" strike="noStrike" cap="none" dirty="0">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2000" b="1" u="none" strike="noStrike" cap="none" dirty="0">
                          <a:latin typeface="Century Gothic"/>
                          <a:sym typeface="Century Gothic"/>
                        </a:rPr>
                        <a:t>スタンプ</a:t>
                      </a:r>
                      <a:endParaRPr lang="ja-JP" altLang="en-US" sz="2000"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2000" b="1" u="none" strike="noStrike" cap="none" dirty="0">
                          <a:latin typeface="Century Gothic"/>
                          <a:ea typeface="Century Gothic"/>
                          <a:cs typeface="Century Gothic"/>
                          <a:sym typeface="Century Gothic"/>
                        </a:rPr>
                        <a:t>0.018***</a:t>
                      </a:r>
                      <a:endParaRPr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08855">
                <a:tc vMerge="1">
                  <a:txBody>
                    <a:bodyPr/>
                    <a:lstStyle/>
                    <a:p>
                      <a:endParaRPr lang="ja-JP"/>
                    </a:p>
                  </a:txBody>
                  <a:tcPr/>
                </a:tc>
                <a:tc>
                  <a:txBody>
                    <a:bodyPr/>
                    <a:lstStyle/>
                    <a:p>
                      <a:pPr marL="0" marR="0" lvl="0" indent="0" algn="ctr" rtl="0">
                        <a:spcBef>
                          <a:spcPts val="0"/>
                        </a:spcBef>
                        <a:spcAft>
                          <a:spcPts val="0"/>
                        </a:spcAft>
                        <a:buNone/>
                      </a:pPr>
                      <a:r>
                        <a:rPr lang="ja-JP" altLang="en-US" sz="2000" dirty="0"/>
                        <a:t>公共的意義</a:t>
                      </a:r>
                      <a:endParaRPr sz="2000"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2000" b="1" u="none" strike="noStrike" cap="none" dirty="0">
                          <a:latin typeface="Century Gothic"/>
                          <a:ea typeface="Century Gothic"/>
                          <a:cs typeface="Century Gothic"/>
                          <a:sym typeface="Century Gothic"/>
                        </a:rPr>
                        <a:t>-0.002</a:t>
                      </a:r>
                      <a:endParaRPr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7" name="Google Shape;725;p40"/>
          <p:cNvSpPr/>
          <p:nvPr/>
        </p:nvSpPr>
        <p:spPr>
          <a:xfrm>
            <a:off x="6178949" y="3918714"/>
            <a:ext cx="1446415" cy="390698"/>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 name="Google Shape;726;p40"/>
          <p:cNvSpPr/>
          <p:nvPr/>
        </p:nvSpPr>
        <p:spPr>
          <a:xfrm>
            <a:off x="6178949" y="2906492"/>
            <a:ext cx="1446415" cy="390698"/>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 name="Google Shape;727;p40"/>
          <p:cNvSpPr/>
          <p:nvPr/>
        </p:nvSpPr>
        <p:spPr>
          <a:xfrm>
            <a:off x="6178948" y="4930065"/>
            <a:ext cx="1446415" cy="390698"/>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 name="Google Shape;704;p38"/>
          <p:cNvSpPr/>
          <p:nvPr/>
        </p:nvSpPr>
        <p:spPr>
          <a:xfrm>
            <a:off x="371514" y="1146417"/>
            <a:ext cx="2339880" cy="540000"/>
          </a:xfrm>
          <a:prstGeom prst="roundRect">
            <a:avLst>
              <a:gd name="adj" fmla="val 16667"/>
            </a:avLst>
          </a:prstGeom>
          <a:solidFill>
            <a:schemeClr val="lt1"/>
          </a:solid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b="1" dirty="0">
                <a:solidFill>
                  <a:schemeClr val="dk1"/>
                </a:solidFill>
                <a:latin typeface="Century Gothic"/>
                <a:ea typeface="Century Gothic"/>
                <a:cs typeface="Century Gothic"/>
                <a:sym typeface="Century Gothic"/>
              </a:rPr>
              <a:t>重回帰分析</a:t>
            </a:r>
            <a:endParaRPr sz="3200" b="1" dirty="0">
              <a:solidFill>
                <a:schemeClr val="dk1"/>
              </a:solidFill>
              <a:latin typeface="Century Gothic"/>
              <a:ea typeface="Century Gothic"/>
              <a:cs typeface="Century Gothic"/>
              <a:sym typeface="Century Gothic"/>
            </a:endParaRPr>
          </a:p>
        </p:txBody>
      </p:sp>
      <p:sp>
        <p:nvSpPr>
          <p:cNvPr id="11" name="Google Shape;726;p40"/>
          <p:cNvSpPr/>
          <p:nvPr/>
        </p:nvSpPr>
        <p:spPr>
          <a:xfrm>
            <a:off x="6178949" y="3427300"/>
            <a:ext cx="1446415" cy="390698"/>
          </a:xfrm>
          <a:prstGeom prst="ellipse">
            <a:avLst/>
          </a:prstGeom>
          <a:noFill/>
          <a:ln w="2857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14" name="グループ化 13"/>
          <p:cNvGrpSpPr/>
          <p:nvPr/>
        </p:nvGrpSpPr>
        <p:grpSpPr>
          <a:xfrm>
            <a:off x="3023334" y="1115047"/>
            <a:ext cx="6009350" cy="661248"/>
            <a:chOff x="3192588" y="1776135"/>
            <a:chExt cx="2844937" cy="613751"/>
          </a:xfrm>
          <a:solidFill>
            <a:schemeClr val="accent6">
              <a:lumMod val="40000"/>
              <a:lumOff val="60000"/>
            </a:schemeClr>
          </a:solidFill>
        </p:grpSpPr>
        <p:sp>
          <p:nvSpPr>
            <p:cNvPr id="15" name="角丸四角形 14"/>
            <p:cNvSpPr/>
            <p:nvPr/>
          </p:nvSpPr>
          <p:spPr>
            <a:xfrm>
              <a:off x="3192588" y="1776135"/>
              <a:ext cx="2844937" cy="613751"/>
            </a:xfrm>
            <a:prstGeom prst="roundRect">
              <a:avLst>
                <a:gd name="adj" fmla="val 10000"/>
              </a:avLst>
            </a:prstGeom>
            <a:grpFill/>
            <a:ln>
              <a:solidFill>
                <a:schemeClr val="accent6">
                  <a:lumMod val="40000"/>
                  <a:lumOff val="6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角丸四角形 6"/>
            <p:cNvSpPr txBox="1"/>
            <p:nvPr/>
          </p:nvSpPr>
          <p:spPr>
            <a:xfrm>
              <a:off x="3247248" y="1823736"/>
              <a:ext cx="2738219" cy="517155"/>
            </a:xfrm>
            <a:prstGeom prst="rect">
              <a:avLst/>
            </a:prstGeom>
            <a:grpFill/>
            <a:ln>
              <a:solidFill>
                <a:schemeClr val="accent6">
                  <a:lumMod val="40000"/>
                  <a:lumOff val="6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ja-JP" altLang="en-US" sz="2000" b="0" kern="1200" dirty="0"/>
                <a:t>各グループが道路破損報告にどのような影響を与えたのかを調べる</a:t>
              </a:r>
              <a:r>
                <a:rPr kumimoji="1" lang="ja-JP" altLang="en-US" sz="2000" b="0" kern="1200" dirty="0">
                  <a:solidFill>
                    <a:srgbClr val="FF0000"/>
                  </a:solidFill>
                </a:rPr>
                <a:t>重回帰分析</a:t>
              </a:r>
              <a:r>
                <a:rPr kumimoji="1" lang="ja-JP" altLang="en-US" sz="2400" b="0" kern="1200" dirty="0"/>
                <a:t>　　　　</a:t>
              </a:r>
              <a:r>
                <a:rPr kumimoji="1" lang="ja-JP" altLang="en-US" sz="1000" b="0" kern="1200" dirty="0"/>
                <a:t>　　</a:t>
              </a:r>
              <a:endParaRPr kumimoji="1" lang="en-US" altLang="ja-JP" sz="1000" b="0" kern="1200" dirty="0"/>
            </a:p>
          </p:txBody>
        </p:sp>
      </p:grpSp>
      <p:sp>
        <p:nvSpPr>
          <p:cNvPr id="12" name="爆発 1 11"/>
          <p:cNvSpPr/>
          <p:nvPr/>
        </p:nvSpPr>
        <p:spPr>
          <a:xfrm rot="21078851">
            <a:off x="400291" y="1505443"/>
            <a:ext cx="8764950" cy="3974191"/>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rPr>
              <a:t>つまり・・・・・・・・・</a:t>
            </a:r>
            <a:endParaRPr kumimoji="1" lang="en-US" altLang="ja-JP" sz="3200" b="1" dirty="0">
              <a:solidFill>
                <a:schemeClr val="tx1"/>
              </a:solidFill>
            </a:endParaRPr>
          </a:p>
          <a:p>
            <a:pPr algn="ctr"/>
            <a:r>
              <a:rPr kumimoji="1" lang="ja-JP" altLang="en-US" sz="3200" b="1" dirty="0">
                <a:solidFill>
                  <a:schemeClr val="tx1"/>
                </a:solidFill>
              </a:rPr>
              <a:t>スタンプが報告に</a:t>
            </a:r>
            <a:endParaRPr kumimoji="1" lang="en-US" altLang="ja-JP" sz="3200" b="1" dirty="0">
              <a:solidFill>
                <a:schemeClr val="tx1"/>
              </a:solidFill>
            </a:endParaRPr>
          </a:p>
          <a:p>
            <a:pPr algn="ctr"/>
            <a:r>
              <a:rPr kumimoji="1" lang="ja-JP" altLang="en-US" sz="3200" b="1" dirty="0">
                <a:solidFill>
                  <a:schemeClr val="tx1"/>
                </a:solidFill>
              </a:rPr>
              <a:t>有効！！</a:t>
            </a:r>
            <a:endParaRPr kumimoji="1" lang="en-US" altLang="ja-JP" sz="3200" b="1" dirty="0">
              <a:solidFill>
                <a:schemeClr val="tx1"/>
              </a:solidFill>
            </a:endParaRPr>
          </a:p>
        </p:txBody>
      </p:sp>
      <p:sp>
        <p:nvSpPr>
          <p:cNvPr id="13" name="爆発 1 12"/>
          <p:cNvSpPr/>
          <p:nvPr/>
        </p:nvSpPr>
        <p:spPr>
          <a:xfrm rot="346063">
            <a:off x="305329" y="1532573"/>
            <a:ext cx="8764950" cy="3974191"/>
          </a:xfrm>
          <a:prstGeom prst="irregularSeal1">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FFFF00"/>
                </a:solidFill>
              </a:rPr>
              <a:t>つまり・・・・・・・・・</a:t>
            </a:r>
            <a:endParaRPr kumimoji="1" lang="en-US" altLang="ja-JP" sz="3200" b="1" dirty="0">
              <a:solidFill>
                <a:srgbClr val="FFFF00"/>
              </a:solidFill>
            </a:endParaRPr>
          </a:p>
          <a:p>
            <a:pPr algn="ctr"/>
            <a:r>
              <a:rPr kumimoji="1" lang="ja-JP" altLang="en-US" sz="3200" b="1" dirty="0">
                <a:solidFill>
                  <a:srgbClr val="FFFF00"/>
                </a:solidFill>
              </a:rPr>
              <a:t>公共的意義は</a:t>
            </a:r>
            <a:endParaRPr kumimoji="1" lang="en-US" altLang="ja-JP" sz="3200" b="1" dirty="0">
              <a:solidFill>
                <a:srgbClr val="FFFF00"/>
              </a:solidFill>
            </a:endParaRPr>
          </a:p>
          <a:p>
            <a:pPr algn="ctr"/>
            <a:r>
              <a:rPr kumimoji="1" lang="ja-JP" altLang="en-US" sz="3200" b="1" dirty="0">
                <a:solidFill>
                  <a:srgbClr val="FFFF00"/>
                </a:solidFill>
              </a:rPr>
              <a:t>マイナスに影響</a:t>
            </a:r>
            <a:r>
              <a:rPr kumimoji="1" lang="ja-JP" altLang="en-US" sz="3200" b="1" dirty="0" err="1">
                <a:solidFill>
                  <a:srgbClr val="FFFF00"/>
                </a:solidFill>
              </a:rPr>
              <a:t>、、、</a:t>
            </a:r>
            <a:endParaRPr kumimoji="1" lang="en-US" altLang="ja-JP" sz="3200" b="1" dirty="0">
              <a:solidFill>
                <a:srgbClr val="FFFF00"/>
              </a:solidFill>
            </a:endParaRPr>
          </a:p>
        </p:txBody>
      </p:sp>
      <p:sp>
        <p:nvSpPr>
          <p:cNvPr id="2" name="テキスト ボックス 1"/>
          <p:cNvSpPr txBox="1"/>
          <p:nvPr/>
        </p:nvSpPr>
        <p:spPr>
          <a:xfrm>
            <a:off x="7801298" y="5583133"/>
            <a:ext cx="1446489" cy="646331"/>
          </a:xfrm>
          <a:prstGeom prst="rect">
            <a:avLst/>
          </a:prstGeom>
          <a:noFill/>
        </p:spPr>
        <p:txBody>
          <a:bodyPr wrap="square" rtlCol="0">
            <a:spAutoFit/>
          </a:bodyPr>
          <a:lstStyle/>
          <a:p>
            <a:r>
              <a:rPr kumimoji="1" lang="en-US" altLang="ja-JP" sz="1800" dirty="0"/>
              <a:t>*** : p&lt;0.01</a:t>
            </a:r>
          </a:p>
          <a:p>
            <a:r>
              <a:rPr kumimoji="1" lang="en-US" altLang="ja-JP" sz="1800" dirty="0"/>
              <a:t>**  : p&lt;0.05</a:t>
            </a:r>
            <a:endParaRPr kumimoji="1" lang="ja-JP" altLang="en-US" sz="1800" dirty="0"/>
          </a:p>
        </p:txBody>
      </p:sp>
      <p:sp>
        <p:nvSpPr>
          <p:cNvPr id="3" name="日付プレースホルダー 2"/>
          <p:cNvSpPr>
            <a:spLocks noGrp="1"/>
          </p:cNvSpPr>
          <p:nvPr>
            <p:ph type="dt" idx="10"/>
          </p:nvPr>
        </p:nvSpPr>
        <p:spPr/>
        <p:txBody>
          <a:bodyPr/>
          <a:lstStyle/>
          <a:p>
            <a:r>
              <a:rPr lang="en-US" altLang="ja-JP" dirty="0" smtClean="0"/>
              <a:t>2019/6/21</a:t>
            </a:r>
            <a:endParaRPr lang="ja-JP" altLang="en-US" dirty="0"/>
          </a:p>
        </p:txBody>
      </p:sp>
      <p:sp>
        <p:nvSpPr>
          <p:cNvPr id="5" name="スライド番号プレースホルダー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34</a:t>
            </a:fld>
            <a:endParaRPr lang="ja-JP" altLang="en-US"/>
          </a:p>
        </p:txBody>
      </p:sp>
    </p:spTree>
    <p:extLst>
      <p:ext uri="{BB962C8B-B14F-4D97-AF65-F5344CB8AC3E}">
        <p14:creationId xmlns:p14="http://schemas.microsoft.com/office/powerpoint/2010/main" val="418987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fade">
                                      <p:cBhvr>
                                        <p:cTn id="31" dur="500"/>
                                        <p:tgtEl>
                                          <p:spTgt spid="1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xEl>
                                              <p:pRg st="0" end="0"/>
                                            </p:txEl>
                                          </p:spTgt>
                                        </p:tgtEl>
                                      </p:cBhvr>
                                    </p:animEffect>
                                    <p:set>
                                      <p:cBhvr>
                                        <p:cTn id="36" dur="1" fill="hold">
                                          <p:stCondLst>
                                            <p:cond delay="499"/>
                                          </p:stCondLst>
                                        </p:cTn>
                                        <p:tgtEl>
                                          <p:spTgt spid="12">
                                            <p:txEl>
                                              <p:pRg st="0" end="0"/>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2">
                                            <p:txEl>
                                              <p:pRg st="1" end="1"/>
                                            </p:txEl>
                                          </p:spTgt>
                                        </p:tgtEl>
                                      </p:cBhvr>
                                    </p:animEffect>
                                    <p:set>
                                      <p:cBhvr>
                                        <p:cTn id="39" dur="1" fill="hold">
                                          <p:stCondLst>
                                            <p:cond delay="499"/>
                                          </p:stCondLst>
                                        </p:cTn>
                                        <p:tgtEl>
                                          <p:spTgt spid="12">
                                            <p:txEl>
                                              <p:pRg st="1" end="1"/>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2">
                                            <p:txEl>
                                              <p:pRg st="2" end="2"/>
                                            </p:txEl>
                                          </p:spTgt>
                                        </p:tgtEl>
                                      </p:cBhvr>
                                    </p:animEffect>
                                    <p:set>
                                      <p:cBhvr>
                                        <p:cTn id="42" dur="1" fill="hold">
                                          <p:stCondLst>
                                            <p:cond delay="499"/>
                                          </p:stCondLst>
                                        </p:cTn>
                                        <p:tgtEl>
                                          <p:spTgt spid="12">
                                            <p:txEl>
                                              <p:pRg st="2" end="2"/>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2">
                                            <p:bg/>
                                          </p:spTgt>
                                        </p:tgtEl>
                                      </p:cBhvr>
                                    </p:animEffect>
                                    <p:set>
                                      <p:cBhvr>
                                        <p:cTn id="45" dur="1" fill="hold">
                                          <p:stCondLst>
                                            <p:cond delay="499"/>
                                          </p:stCondLst>
                                        </p:cTn>
                                        <p:tgtEl>
                                          <p:spTgt spid="12">
                                            <p:bg/>
                                          </p:spTgt>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3">
                                            <p:txEl>
                                              <p:pRg st="0" end="0"/>
                                            </p:txEl>
                                          </p:spTgt>
                                        </p:tgtEl>
                                        <p:attrNameLst>
                                          <p:attrName>style.visibility</p:attrName>
                                        </p:attrNameLst>
                                      </p:cBhvr>
                                      <p:to>
                                        <p:strVal val="visible"/>
                                      </p:to>
                                    </p:set>
                                    <p:animEffect transition="in" filter="fade">
                                      <p:cBhvr>
                                        <p:cTn id="60" dur="500"/>
                                        <p:tgtEl>
                                          <p:spTgt spid="13">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3">
                                            <p:txEl>
                                              <p:pRg st="1" end="1"/>
                                            </p:txEl>
                                          </p:spTgt>
                                        </p:tgtEl>
                                        <p:attrNameLst>
                                          <p:attrName>style.visibility</p:attrName>
                                        </p:attrNameLst>
                                      </p:cBhvr>
                                      <p:to>
                                        <p:strVal val="visible"/>
                                      </p:to>
                                    </p:set>
                                    <p:animEffect transition="in" filter="fade">
                                      <p:cBhvr>
                                        <p:cTn id="65" dur="500"/>
                                        <p:tgtEl>
                                          <p:spTgt spid="13">
                                            <p:txEl>
                                              <p:pRg st="1" end="1"/>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3">
                                            <p:txEl>
                                              <p:pRg st="2" end="2"/>
                                            </p:txEl>
                                          </p:spTgt>
                                        </p:tgtEl>
                                        <p:attrNameLst>
                                          <p:attrName>style.visibility</p:attrName>
                                        </p:attrNameLst>
                                      </p:cBhvr>
                                      <p:to>
                                        <p:strVal val="visible"/>
                                      </p:to>
                                    </p:set>
                                    <p:animEffect transition="in" filter="fade">
                                      <p:cBhvr>
                                        <p:cTn id="68"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2" grpId="1" build="allAtOnce"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4678443" y="1862615"/>
            <a:ext cx="4180097" cy="3438299"/>
            <a:chOff x="4704831" y="1862616"/>
            <a:chExt cx="4180097" cy="3438299"/>
          </a:xfrm>
        </p:grpSpPr>
        <p:sp>
          <p:nvSpPr>
            <p:cNvPr id="15" name="フローチャート: 結合子 14"/>
            <p:cNvSpPr/>
            <p:nvPr/>
          </p:nvSpPr>
          <p:spPr>
            <a:xfrm>
              <a:off x="4704831" y="1862616"/>
              <a:ext cx="4180097" cy="3438299"/>
            </a:xfrm>
            <a:prstGeom prst="flowChartConnecto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ja-JP" sz="2400" b="1" dirty="0">
                <a:solidFill>
                  <a:schemeClr val="dk1"/>
                </a:solidFill>
                <a:latin typeface="Century Gothic"/>
                <a:ea typeface="Century Gothic"/>
                <a:cs typeface="Century Gothic"/>
                <a:sym typeface="Century Gothic"/>
              </a:endParaRPr>
            </a:p>
            <a:p>
              <a:pPr lvl="0" algn="ctr"/>
              <a:r>
                <a:rPr lang="ja-JP" altLang="en-US" sz="2400" b="1" dirty="0">
                  <a:solidFill>
                    <a:schemeClr val="dk1"/>
                  </a:solidFill>
                  <a:latin typeface="Century Gothic"/>
                  <a:ea typeface="Century Gothic"/>
                  <a:cs typeface="Century Gothic"/>
                  <a:sym typeface="Century Gothic"/>
                </a:rPr>
                <a:t>最も報告を集めた</a:t>
              </a:r>
              <a:endParaRPr lang="en-US" altLang="ja-JP" sz="2400" b="1" dirty="0">
                <a:solidFill>
                  <a:schemeClr val="dk1"/>
                </a:solidFill>
                <a:latin typeface="Century Gothic"/>
                <a:ea typeface="Century Gothic"/>
                <a:cs typeface="Century Gothic"/>
                <a:sym typeface="Century Gothic"/>
              </a:endParaRPr>
            </a:p>
            <a:p>
              <a:pPr lvl="0" algn="ctr"/>
              <a:r>
                <a:rPr lang="ja-JP" altLang="en-US" sz="2400" b="1" dirty="0">
                  <a:solidFill>
                    <a:schemeClr val="dk1"/>
                  </a:solidFill>
                  <a:latin typeface="Century Gothic"/>
                  <a:ea typeface="Century Gothic"/>
                  <a:cs typeface="Century Gothic"/>
                  <a:sym typeface="Century Gothic"/>
                </a:rPr>
                <a:t>インセンティブ</a:t>
              </a:r>
              <a:endParaRPr lang="en-US" altLang="ja-JP" sz="2400" b="1" dirty="0">
                <a:solidFill>
                  <a:schemeClr val="dk1"/>
                </a:solidFill>
                <a:latin typeface="Century Gothic"/>
                <a:ea typeface="Century Gothic"/>
                <a:cs typeface="Century Gothic"/>
                <a:sym typeface="Century Gothic"/>
              </a:endParaRPr>
            </a:p>
            <a:p>
              <a:pPr lvl="0" algn="ctr"/>
              <a:endParaRPr lang="en-US" altLang="ja-JP" b="1" dirty="0">
                <a:solidFill>
                  <a:schemeClr val="dk1"/>
                </a:solidFill>
                <a:latin typeface="Century Gothic"/>
                <a:ea typeface="Century Gothic"/>
                <a:cs typeface="Century Gothic"/>
                <a:sym typeface="Century Gothic"/>
              </a:endParaRPr>
            </a:p>
            <a:p>
              <a:pPr lvl="0" algn="ctr"/>
              <a:endParaRPr lang="en-US" altLang="ja-JP" b="1" dirty="0">
                <a:solidFill>
                  <a:schemeClr val="dk1"/>
                </a:solidFill>
                <a:latin typeface="Century Gothic"/>
                <a:ea typeface="Century Gothic"/>
                <a:cs typeface="Century Gothic"/>
                <a:sym typeface="Century Gothic"/>
              </a:endParaRPr>
            </a:p>
            <a:p>
              <a:pPr lvl="0" algn="ctr"/>
              <a:endParaRPr lang="en-US" altLang="ja-JP" b="1" dirty="0">
                <a:solidFill>
                  <a:schemeClr val="dk1"/>
                </a:solidFill>
                <a:latin typeface="Century Gothic"/>
                <a:ea typeface="Century Gothic"/>
                <a:cs typeface="Century Gothic"/>
                <a:sym typeface="Century Gothic"/>
              </a:endParaRPr>
            </a:p>
            <a:p>
              <a:pPr algn="ctr"/>
              <a:r>
                <a:rPr lang="ja-JP" altLang="en-US" sz="2400" b="1" dirty="0">
                  <a:solidFill>
                    <a:srgbClr val="FF0000"/>
                  </a:solidFill>
                  <a:latin typeface="Century Gothic"/>
                  <a:ea typeface="Century Gothic"/>
                  <a:cs typeface="Century Gothic"/>
                  <a:sym typeface="Century Gothic"/>
                </a:rPr>
                <a:t>「</a:t>
              </a:r>
              <a:r>
                <a:rPr lang="en-US" altLang="ja-JP" sz="2400" b="1" dirty="0">
                  <a:solidFill>
                    <a:srgbClr val="FF0000"/>
                  </a:solidFill>
                  <a:latin typeface="Century Gothic"/>
                  <a:ea typeface="Century Gothic"/>
                  <a:cs typeface="Century Gothic"/>
                  <a:sym typeface="Century Gothic"/>
                </a:rPr>
                <a:t>LINE</a:t>
              </a:r>
              <a:r>
                <a:rPr lang="ja-JP" altLang="en-US" sz="2400" b="1" dirty="0">
                  <a:solidFill>
                    <a:srgbClr val="FF0000"/>
                  </a:solidFill>
                  <a:latin typeface="Century Gothic"/>
                  <a:ea typeface="Century Gothic"/>
                  <a:cs typeface="Century Gothic"/>
                  <a:sym typeface="Century Gothic"/>
                </a:rPr>
                <a:t>スタンプ」</a:t>
              </a:r>
              <a:endParaRPr lang="en-US" altLang="ja-JP" sz="2400" b="1" dirty="0">
                <a:solidFill>
                  <a:srgbClr val="FF0000"/>
                </a:solidFill>
                <a:latin typeface="Century Gothic"/>
                <a:ea typeface="Century Gothic"/>
                <a:cs typeface="Century Gothic"/>
                <a:sym typeface="Century Gothic"/>
              </a:endParaRPr>
            </a:p>
            <a:p>
              <a:pPr algn="ctr"/>
              <a:r>
                <a:rPr lang="ja-JP" altLang="en-US" sz="2400" b="1" dirty="0">
                  <a:solidFill>
                    <a:srgbClr val="FF0000"/>
                  </a:solidFill>
                  <a:latin typeface="Century Gothic"/>
                  <a:ea typeface="Century Gothic"/>
                  <a:cs typeface="Century Gothic"/>
                  <a:sym typeface="Century Gothic"/>
                </a:rPr>
                <a:t>報酬として用いる</a:t>
              </a:r>
              <a:endParaRPr lang="en-US" altLang="ja-JP" sz="2400" b="1" dirty="0">
                <a:solidFill>
                  <a:srgbClr val="FF0000"/>
                </a:solidFill>
                <a:latin typeface="Century Gothic"/>
                <a:ea typeface="Century Gothic"/>
                <a:cs typeface="Century Gothic"/>
                <a:sym typeface="Century Gothic"/>
              </a:endParaRPr>
            </a:p>
            <a:p>
              <a:pPr algn="ctr"/>
              <a:r>
                <a:rPr lang="ja-JP" altLang="en-US" sz="2400" b="1" dirty="0">
                  <a:solidFill>
                    <a:srgbClr val="FF0000"/>
                  </a:solidFill>
                  <a:latin typeface="Century Gothic"/>
                  <a:ea typeface="Century Gothic"/>
                  <a:cs typeface="Century Gothic"/>
                  <a:sym typeface="Century Gothic"/>
                </a:rPr>
                <a:t>ことで報告を推進</a:t>
              </a:r>
            </a:p>
            <a:p>
              <a:pPr lvl="0" algn="ctr"/>
              <a:endParaRPr lang="ja-JP" altLang="en-US" b="1" dirty="0">
                <a:solidFill>
                  <a:schemeClr val="dk1"/>
                </a:solidFill>
                <a:latin typeface="Century Gothic"/>
                <a:ea typeface="Century Gothic"/>
                <a:cs typeface="Century Gothic"/>
                <a:sym typeface="Century Gothic"/>
              </a:endParaRPr>
            </a:p>
            <a:p>
              <a:pPr algn="ctr"/>
              <a:endParaRPr kumimoji="1" lang="ja-JP" altLang="en-US" dirty="0"/>
            </a:p>
          </p:txBody>
        </p:sp>
        <p:sp>
          <p:nvSpPr>
            <p:cNvPr id="16" name="Google Shape;735;p41"/>
            <p:cNvSpPr/>
            <p:nvPr/>
          </p:nvSpPr>
          <p:spPr>
            <a:xfrm>
              <a:off x="6219705" y="3147338"/>
              <a:ext cx="1080000" cy="540000"/>
            </a:xfrm>
            <a:prstGeom prst="downArrow">
              <a:avLst>
                <a:gd name="adj1" fmla="val 42303"/>
                <a:gd name="adj2" fmla="val 50000"/>
              </a:avLst>
            </a:prstGeom>
            <a:solidFill>
              <a:schemeClr val="lt1"/>
            </a:solid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sp>
        <p:nvSpPr>
          <p:cNvPr id="4" name="Google Shape;732;p41"/>
          <p:cNvSpPr txBox="1">
            <a:spLocks noGrp="1"/>
          </p:cNvSpPr>
          <p:nvPr>
            <p:ph type="title"/>
          </p:nvPr>
        </p:nvSpPr>
        <p:spPr>
          <a:xfrm>
            <a:off x="530977" y="4946"/>
            <a:ext cx="7543800" cy="105451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7200"/>
              <a:buFont typeface="Meiryo"/>
              <a:buNone/>
            </a:pPr>
            <a:r>
              <a:rPr lang="ja-JP" b="1" dirty="0">
                <a:solidFill>
                  <a:schemeClr val="bg1"/>
                </a:solidFill>
                <a:latin typeface="Meiryo"/>
                <a:ea typeface="Meiryo"/>
                <a:cs typeface="Meiryo"/>
                <a:sym typeface="Meiryo"/>
              </a:rPr>
              <a:t>考察</a:t>
            </a:r>
            <a:endParaRPr b="1" dirty="0">
              <a:solidFill>
                <a:schemeClr val="bg1"/>
              </a:solidFill>
              <a:latin typeface="Meiryo"/>
              <a:ea typeface="Meiryo"/>
              <a:cs typeface="Meiryo"/>
              <a:sym typeface="Meiryo"/>
            </a:endParaRPr>
          </a:p>
        </p:txBody>
      </p:sp>
      <p:sp>
        <p:nvSpPr>
          <p:cNvPr id="9" name="フローチャート: 結合子 8"/>
          <p:cNvSpPr/>
          <p:nvPr/>
        </p:nvSpPr>
        <p:spPr>
          <a:xfrm>
            <a:off x="122780" y="1862617"/>
            <a:ext cx="4180097" cy="3438299"/>
          </a:xfrm>
          <a:prstGeom prst="flowChartConnecto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ja-JP" sz="2400" b="1" dirty="0">
              <a:solidFill>
                <a:schemeClr val="dk1"/>
              </a:solidFill>
              <a:latin typeface="Century Gothic"/>
              <a:ea typeface="Century Gothic"/>
              <a:cs typeface="Century Gothic"/>
              <a:sym typeface="Century Gothic"/>
            </a:endParaRPr>
          </a:p>
          <a:p>
            <a:pPr lvl="0" algn="ctr"/>
            <a:r>
              <a:rPr lang="en-US" altLang="ja-JP" sz="2400" b="1" dirty="0">
                <a:solidFill>
                  <a:schemeClr val="dk1"/>
                </a:solidFill>
                <a:latin typeface="Century Gothic"/>
                <a:ea typeface="Century Gothic"/>
                <a:cs typeface="Century Gothic"/>
                <a:sym typeface="Century Gothic"/>
              </a:rPr>
              <a:t>LINE</a:t>
            </a:r>
            <a:r>
              <a:rPr lang="ja-JP" altLang="en-US" sz="2400" b="1" dirty="0" err="1">
                <a:solidFill>
                  <a:schemeClr val="dk1"/>
                </a:solidFill>
                <a:latin typeface="Century Gothic"/>
                <a:ea typeface="Century Gothic"/>
                <a:cs typeface="Century Gothic"/>
                <a:sym typeface="Century Gothic"/>
              </a:rPr>
              <a:t>での</a:t>
            </a:r>
            <a:r>
              <a:rPr lang="ja-JP" altLang="en-US" sz="2400" b="1" dirty="0">
                <a:solidFill>
                  <a:schemeClr val="dk1"/>
                </a:solidFill>
                <a:latin typeface="Century Gothic"/>
                <a:ea typeface="Century Gothic"/>
                <a:cs typeface="Century Gothic"/>
                <a:sym typeface="Century Gothic"/>
              </a:rPr>
              <a:t>道路破損の報告が可能に</a:t>
            </a:r>
            <a:endParaRPr lang="en-US" altLang="ja-JP" sz="2400" b="1" dirty="0">
              <a:solidFill>
                <a:schemeClr val="dk1"/>
              </a:solidFill>
              <a:latin typeface="Century Gothic"/>
              <a:ea typeface="Century Gothic"/>
              <a:cs typeface="Century Gothic"/>
              <a:sym typeface="Century Gothic"/>
            </a:endParaRPr>
          </a:p>
          <a:p>
            <a:pPr lvl="0" algn="ctr"/>
            <a:endParaRPr lang="en-US" altLang="ja-JP" b="1" dirty="0">
              <a:solidFill>
                <a:schemeClr val="dk1"/>
              </a:solidFill>
              <a:latin typeface="Century Gothic"/>
              <a:ea typeface="Century Gothic"/>
              <a:cs typeface="Century Gothic"/>
              <a:sym typeface="Century Gothic"/>
            </a:endParaRPr>
          </a:p>
          <a:p>
            <a:pPr lvl="0" algn="ctr"/>
            <a:endParaRPr lang="en-US" altLang="ja-JP" b="1" dirty="0">
              <a:solidFill>
                <a:schemeClr val="dk1"/>
              </a:solidFill>
              <a:latin typeface="Century Gothic"/>
              <a:ea typeface="Century Gothic"/>
              <a:cs typeface="Century Gothic"/>
              <a:sym typeface="Century Gothic"/>
            </a:endParaRPr>
          </a:p>
          <a:p>
            <a:pPr lvl="0" algn="ctr"/>
            <a:endParaRPr lang="en-US" altLang="ja-JP" b="1" dirty="0">
              <a:solidFill>
                <a:schemeClr val="dk1"/>
              </a:solidFill>
              <a:latin typeface="Century Gothic"/>
              <a:ea typeface="Century Gothic"/>
              <a:cs typeface="Century Gothic"/>
              <a:sym typeface="Century Gothic"/>
            </a:endParaRPr>
          </a:p>
          <a:p>
            <a:pPr algn="ctr"/>
            <a:r>
              <a:rPr lang="ja-JP" altLang="en-US" sz="2400" b="1" dirty="0">
                <a:solidFill>
                  <a:srgbClr val="FF0000"/>
                </a:solidFill>
                <a:latin typeface="Century Gothic"/>
                <a:ea typeface="Century Gothic"/>
                <a:cs typeface="Century Gothic"/>
                <a:sym typeface="Century Gothic"/>
              </a:rPr>
              <a:t>学生はこれまでよりも報告しやすくなる</a:t>
            </a:r>
          </a:p>
          <a:p>
            <a:pPr lvl="0" algn="ctr"/>
            <a:endParaRPr lang="ja-JP" altLang="en-US" b="1" dirty="0">
              <a:solidFill>
                <a:schemeClr val="dk1"/>
              </a:solidFill>
              <a:latin typeface="Century Gothic"/>
              <a:ea typeface="Century Gothic"/>
              <a:cs typeface="Century Gothic"/>
              <a:sym typeface="Century Gothic"/>
            </a:endParaRPr>
          </a:p>
          <a:p>
            <a:pPr algn="ctr"/>
            <a:endParaRPr kumimoji="1" lang="ja-JP" altLang="en-US" dirty="0"/>
          </a:p>
        </p:txBody>
      </p:sp>
      <p:sp>
        <p:nvSpPr>
          <p:cNvPr id="10" name="Google Shape;735;p41"/>
          <p:cNvSpPr/>
          <p:nvPr/>
        </p:nvSpPr>
        <p:spPr>
          <a:xfrm>
            <a:off x="1672828" y="3311766"/>
            <a:ext cx="1080000" cy="540000"/>
          </a:xfrm>
          <a:prstGeom prst="downArrow">
            <a:avLst>
              <a:gd name="adj1" fmla="val 42303"/>
              <a:gd name="adj2" fmla="val 50000"/>
            </a:avLst>
          </a:prstGeom>
          <a:solidFill>
            <a:schemeClr val="lt1"/>
          </a:solid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3" name="グループ化 2"/>
          <p:cNvGrpSpPr/>
          <p:nvPr/>
        </p:nvGrpSpPr>
        <p:grpSpPr>
          <a:xfrm>
            <a:off x="818369" y="1310826"/>
            <a:ext cx="7344582" cy="4753022"/>
            <a:chOff x="765954" y="878231"/>
            <a:chExt cx="7344582" cy="4753022"/>
          </a:xfrm>
        </p:grpSpPr>
        <p:sp>
          <p:nvSpPr>
            <p:cNvPr id="13" name="フローチャート: 結合子 12"/>
            <p:cNvSpPr/>
            <p:nvPr/>
          </p:nvSpPr>
          <p:spPr>
            <a:xfrm>
              <a:off x="765954" y="878231"/>
              <a:ext cx="7344582" cy="4753022"/>
            </a:xfrm>
            <a:prstGeom prst="flowChartConnector">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ja-JP" sz="2400" b="1" dirty="0">
                <a:solidFill>
                  <a:schemeClr val="dk1"/>
                </a:solidFill>
                <a:latin typeface="Century Gothic"/>
                <a:ea typeface="Century Gothic"/>
                <a:cs typeface="Century Gothic"/>
                <a:sym typeface="Century Gothic"/>
              </a:endParaRPr>
            </a:p>
            <a:p>
              <a:pPr lvl="0" algn="ctr"/>
              <a:r>
                <a:rPr lang="ja-JP" altLang="en-US" sz="3200" b="1" dirty="0">
                  <a:solidFill>
                    <a:schemeClr val="dk1"/>
                  </a:solidFill>
                  <a:latin typeface="Century Gothic"/>
                  <a:ea typeface="Century Gothic"/>
                  <a:cs typeface="Century Gothic"/>
                  <a:sym typeface="Century Gothic"/>
                </a:rPr>
                <a:t> 公共的意義は</a:t>
              </a:r>
              <a:endParaRPr lang="en-US" altLang="ja-JP" sz="3200" b="1" dirty="0">
                <a:solidFill>
                  <a:schemeClr val="dk1"/>
                </a:solidFill>
                <a:latin typeface="Century Gothic"/>
                <a:ea typeface="Century Gothic"/>
                <a:cs typeface="Century Gothic"/>
                <a:sym typeface="Century Gothic"/>
              </a:endParaRPr>
            </a:p>
            <a:p>
              <a:pPr lvl="0" algn="ctr"/>
              <a:r>
                <a:rPr lang="ja-JP" altLang="en-US" sz="3200" b="1" dirty="0">
                  <a:solidFill>
                    <a:schemeClr val="dk1"/>
                  </a:solidFill>
                  <a:latin typeface="Century Gothic"/>
                  <a:ea typeface="Century Gothic"/>
                  <a:cs typeface="Century Gothic"/>
                  <a:sym typeface="Century Gothic"/>
                </a:rPr>
                <a:t>マイナスに働く！？</a:t>
              </a:r>
              <a:endParaRPr lang="en-US" altLang="ja-JP" sz="3200" b="1" dirty="0">
                <a:solidFill>
                  <a:schemeClr val="dk1"/>
                </a:solidFill>
                <a:latin typeface="Century Gothic"/>
                <a:ea typeface="Century Gothic"/>
                <a:cs typeface="Century Gothic"/>
                <a:sym typeface="Century Gothic"/>
              </a:endParaRPr>
            </a:p>
            <a:p>
              <a:pPr lvl="0" algn="ctr"/>
              <a:endParaRPr kumimoji="1" lang="en-US" altLang="ja-JP" sz="3200" b="1" dirty="0">
                <a:solidFill>
                  <a:schemeClr val="dk1"/>
                </a:solidFill>
                <a:latin typeface="Century Gothic"/>
                <a:sym typeface="Century Gothic"/>
              </a:endParaRPr>
            </a:p>
            <a:p>
              <a:pPr lvl="0" algn="ctr"/>
              <a:endParaRPr kumimoji="1" lang="en-US" altLang="ja-JP" sz="3200" b="1" dirty="0">
                <a:solidFill>
                  <a:schemeClr val="dk1"/>
                </a:solidFill>
                <a:latin typeface="Century Gothic"/>
                <a:sym typeface="Century Gothic"/>
              </a:endParaRPr>
            </a:p>
            <a:p>
              <a:pPr lvl="0" algn="ctr"/>
              <a:r>
                <a:rPr kumimoji="1" lang="ja-JP" altLang="en-US" sz="2400" b="1" dirty="0">
                  <a:solidFill>
                    <a:schemeClr val="tx1"/>
                  </a:solidFill>
                </a:rPr>
                <a:t>・筑波大生には公共的意義が効かない</a:t>
              </a:r>
              <a:endParaRPr kumimoji="1" lang="en-US" altLang="ja-JP" sz="2400" b="1" dirty="0">
                <a:solidFill>
                  <a:schemeClr val="tx1"/>
                </a:solidFill>
              </a:endParaRPr>
            </a:p>
            <a:p>
              <a:pPr lvl="0" algn="ctr"/>
              <a:r>
                <a:rPr kumimoji="1" lang="ja-JP" altLang="en-US" sz="2400" b="1" dirty="0">
                  <a:solidFill>
                    <a:schemeClr val="tx1"/>
                  </a:solidFill>
                </a:rPr>
                <a:t>・学生からの訴えを嫌った</a:t>
              </a:r>
              <a:endParaRPr kumimoji="1" lang="en-US" altLang="ja-JP" sz="2400" b="1" dirty="0">
                <a:solidFill>
                  <a:schemeClr val="tx1"/>
                </a:solidFill>
              </a:endParaRPr>
            </a:p>
            <a:p>
              <a:pPr lvl="0" algn="ctr"/>
              <a:r>
                <a:rPr lang="ja-JP" altLang="en-US" sz="2400" b="1" dirty="0">
                  <a:solidFill>
                    <a:schemeClr val="dk1"/>
                  </a:solidFill>
                  <a:latin typeface="Century Gothic"/>
                  <a:ea typeface="Century Gothic"/>
                  <a:cs typeface="Century Gothic"/>
                  <a:sym typeface="Century Gothic"/>
                </a:rPr>
                <a:t>  ・メッセージの内容が適切</a:t>
              </a:r>
              <a:endParaRPr lang="en-US" altLang="ja-JP" sz="2400" b="1" dirty="0">
                <a:solidFill>
                  <a:schemeClr val="dk1"/>
                </a:solidFill>
                <a:latin typeface="Century Gothic"/>
                <a:ea typeface="Century Gothic"/>
                <a:cs typeface="Century Gothic"/>
                <a:sym typeface="Century Gothic"/>
              </a:endParaRPr>
            </a:p>
            <a:p>
              <a:pPr lvl="0" algn="ctr"/>
              <a:r>
                <a:rPr lang="ja-JP" altLang="en-US" sz="2400" b="1" dirty="0">
                  <a:solidFill>
                    <a:schemeClr val="dk1"/>
                  </a:solidFill>
                  <a:latin typeface="Century Gothic"/>
                  <a:ea typeface="Century Gothic"/>
                  <a:cs typeface="Century Gothic"/>
                  <a:sym typeface="Century Gothic"/>
                </a:rPr>
                <a:t>でなかった</a:t>
              </a:r>
            </a:p>
            <a:p>
              <a:pPr algn="ctr"/>
              <a:endParaRPr kumimoji="1" lang="en-US" altLang="ja-JP" sz="2000" dirty="0">
                <a:solidFill>
                  <a:schemeClr val="tx1"/>
                </a:solidFill>
              </a:endParaRPr>
            </a:p>
          </p:txBody>
        </p:sp>
        <p:sp>
          <p:nvSpPr>
            <p:cNvPr id="14" name="Google Shape;736;p41"/>
            <p:cNvSpPr/>
            <p:nvPr/>
          </p:nvSpPr>
          <p:spPr>
            <a:xfrm>
              <a:off x="3861098" y="2761808"/>
              <a:ext cx="1149435" cy="607680"/>
            </a:xfrm>
            <a:prstGeom prst="downArrow">
              <a:avLst>
                <a:gd name="adj1" fmla="val 42303"/>
                <a:gd name="adj2" fmla="val 50000"/>
              </a:avLst>
            </a:prstGeom>
            <a:solidFill>
              <a:schemeClr val="lt1"/>
            </a:solid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35</a:t>
            </a:fld>
            <a:endParaRPr lang="ja-JP" altLang="en-US"/>
          </a:p>
        </p:txBody>
      </p:sp>
    </p:spTree>
    <p:extLst>
      <p:ext uri="{BB962C8B-B14F-4D97-AF65-F5344CB8AC3E}">
        <p14:creationId xmlns:p14="http://schemas.microsoft.com/office/powerpoint/2010/main" val="51393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2"/>
          <p:cNvSpPr txBox="1"/>
          <p:nvPr/>
        </p:nvSpPr>
        <p:spPr>
          <a:xfrm>
            <a:off x="471666" y="140083"/>
            <a:ext cx="642394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000"/>
              <a:buFont typeface="Meiryo"/>
              <a:buNone/>
            </a:pPr>
            <a:r>
              <a:rPr lang="ja-JP"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rPr>
              <a:t>本実習の流れ</a:t>
            </a:r>
            <a:endParaRPr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endParaRPr>
          </a:p>
        </p:txBody>
      </p:sp>
      <p:sp>
        <p:nvSpPr>
          <p:cNvPr id="129" name="Google Shape;129;p2"/>
          <p:cNvSpPr/>
          <p:nvPr/>
        </p:nvSpPr>
        <p:spPr>
          <a:xfrm rot="-5400000">
            <a:off x="3761941" y="-990180"/>
            <a:ext cx="1620115" cy="9144000"/>
          </a:xfrm>
          <a:prstGeom prst="downArrow">
            <a:avLst>
              <a:gd name="adj1" fmla="val 50000"/>
              <a:gd name="adj2" fmla="val 50000"/>
            </a:avLst>
          </a:prstGeom>
          <a:solidFill>
            <a:srgbClr val="066E9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alibri"/>
              <a:ea typeface="Calibri"/>
              <a:cs typeface="Calibri"/>
              <a:sym typeface="Calibri"/>
            </a:endParaRPr>
          </a:p>
        </p:txBody>
      </p:sp>
      <p:sp>
        <p:nvSpPr>
          <p:cNvPr id="130" name="Google Shape;130;p2"/>
          <p:cNvSpPr txBox="1"/>
          <p:nvPr/>
        </p:nvSpPr>
        <p:spPr>
          <a:xfrm>
            <a:off x="1752970" y="2210620"/>
            <a:ext cx="784381"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現状把握</a:t>
            </a:r>
            <a:endParaRPr sz="3600" b="0" i="0" u="none" strike="noStrike" cap="none" dirty="0">
              <a:solidFill>
                <a:schemeClr val="bg1">
                  <a:lumMod val="75000"/>
                </a:schemeClr>
              </a:solidFill>
              <a:latin typeface="Arial"/>
              <a:ea typeface="Arial"/>
              <a:cs typeface="Arial"/>
              <a:sym typeface="Arial"/>
            </a:endParaRPr>
          </a:p>
        </p:txBody>
      </p:sp>
      <p:sp>
        <p:nvSpPr>
          <p:cNvPr id="131" name="Google Shape;131;p2"/>
          <p:cNvSpPr txBox="1"/>
          <p:nvPr/>
        </p:nvSpPr>
        <p:spPr>
          <a:xfrm>
            <a:off x="368395" y="2212888"/>
            <a:ext cx="810625" cy="3631733"/>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3200" b="0" i="0" u="none" strike="noStrike" cap="none" dirty="0">
                <a:solidFill>
                  <a:schemeClr val="bg1">
                    <a:lumMod val="75000"/>
                  </a:schemeClr>
                </a:solidFill>
                <a:latin typeface="Arial"/>
                <a:ea typeface="Arial"/>
                <a:cs typeface="Arial"/>
                <a:sym typeface="Arial"/>
              </a:rPr>
              <a:t>背景と研究目的</a:t>
            </a:r>
            <a:endParaRPr sz="3200" b="0" i="0" u="none" strike="noStrike" cap="none" dirty="0">
              <a:solidFill>
                <a:schemeClr val="bg1">
                  <a:lumMod val="75000"/>
                </a:schemeClr>
              </a:solidFill>
              <a:latin typeface="Arial"/>
              <a:ea typeface="Arial"/>
              <a:cs typeface="Arial"/>
              <a:sym typeface="Arial"/>
            </a:endParaRPr>
          </a:p>
        </p:txBody>
      </p:sp>
      <p:sp>
        <p:nvSpPr>
          <p:cNvPr id="132" name="Google Shape;132;p2"/>
          <p:cNvSpPr txBox="1"/>
          <p:nvPr/>
        </p:nvSpPr>
        <p:spPr>
          <a:xfrm>
            <a:off x="5020848" y="2212888"/>
            <a:ext cx="684832" cy="314180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実証実験</a:t>
            </a:r>
            <a:endParaRPr sz="3600" b="0" i="0" u="none" strike="noStrike" cap="none" dirty="0">
              <a:solidFill>
                <a:schemeClr val="bg1">
                  <a:lumMod val="75000"/>
                </a:schemeClr>
              </a:solidFill>
              <a:latin typeface="Arial"/>
              <a:ea typeface="Arial"/>
              <a:cs typeface="Arial"/>
              <a:sym typeface="Arial"/>
            </a:endParaRPr>
          </a:p>
        </p:txBody>
      </p:sp>
      <p:sp>
        <p:nvSpPr>
          <p:cNvPr id="133" name="Google Shape;133;p2"/>
          <p:cNvSpPr txBox="1"/>
          <p:nvPr/>
        </p:nvSpPr>
        <p:spPr>
          <a:xfrm>
            <a:off x="7238540" y="2210620"/>
            <a:ext cx="689471" cy="312097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今後の展望</a:t>
            </a:r>
            <a:endParaRPr sz="3600" b="0" i="0" u="none" strike="noStrike" cap="none" dirty="0">
              <a:solidFill>
                <a:schemeClr val="bg1">
                  <a:lumMod val="75000"/>
                </a:schemeClr>
              </a:solidFill>
              <a:latin typeface="Arial"/>
              <a:ea typeface="Arial"/>
              <a:cs typeface="Arial"/>
              <a:sym typeface="Arial"/>
            </a:endParaRPr>
          </a:p>
        </p:txBody>
      </p:sp>
      <p:sp>
        <p:nvSpPr>
          <p:cNvPr id="134" name="Google Shape;134;p2"/>
          <p:cNvSpPr/>
          <p:nvPr/>
        </p:nvSpPr>
        <p:spPr>
          <a:xfrm>
            <a:off x="1654002" y="1100390"/>
            <a:ext cx="2519009" cy="735666"/>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chemeClr val="dk1"/>
                </a:solidFill>
                <a:latin typeface="Century Gothic"/>
                <a:ea typeface="Century Gothic"/>
                <a:cs typeface="Century Gothic"/>
                <a:sym typeface="Century Gothic"/>
              </a:rPr>
              <a:t>中間発表まで</a:t>
            </a:r>
            <a:endParaRPr sz="2800" b="1" i="0" u="none" strike="noStrike" cap="none" dirty="0">
              <a:solidFill>
                <a:schemeClr val="dk1"/>
              </a:solidFill>
              <a:latin typeface="Century Gothic"/>
              <a:ea typeface="Century Gothic"/>
              <a:cs typeface="Century Gothic"/>
              <a:sym typeface="Century Gothic"/>
            </a:endParaRPr>
          </a:p>
        </p:txBody>
      </p:sp>
      <p:sp>
        <p:nvSpPr>
          <p:cNvPr id="135" name="Google Shape;135;p2"/>
          <p:cNvSpPr txBox="1"/>
          <p:nvPr/>
        </p:nvSpPr>
        <p:spPr>
          <a:xfrm>
            <a:off x="3363352" y="2210620"/>
            <a:ext cx="771659"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altLang="en-US" sz="3600" b="0" i="0" u="none" strike="noStrike" cap="none" dirty="0">
                <a:solidFill>
                  <a:schemeClr val="bg1">
                    <a:lumMod val="75000"/>
                  </a:schemeClr>
                </a:solidFill>
                <a:latin typeface="Arial"/>
                <a:ea typeface="Arial"/>
                <a:cs typeface="Arial"/>
                <a:sym typeface="Arial"/>
              </a:rPr>
              <a:t>予備調査</a:t>
            </a:r>
            <a:endParaRPr sz="3600" b="0" i="0" u="none" strike="noStrike" cap="none" dirty="0">
              <a:solidFill>
                <a:schemeClr val="bg1">
                  <a:lumMod val="75000"/>
                </a:schemeClr>
              </a:solidFill>
              <a:latin typeface="Arial"/>
              <a:ea typeface="Arial"/>
              <a:cs typeface="Arial"/>
              <a:sym typeface="Arial"/>
            </a:endParaRPr>
          </a:p>
        </p:txBody>
      </p:sp>
      <p:sp>
        <p:nvSpPr>
          <p:cNvPr id="136" name="Google Shape;136;p2"/>
          <p:cNvSpPr/>
          <p:nvPr/>
        </p:nvSpPr>
        <p:spPr>
          <a:xfrm>
            <a:off x="1411932" y="4864055"/>
            <a:ext cx="1466458" cy="707005"/>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0" i="0" u="none" strike="noStrike" cap="none" dirty="0">
                <a:solidFill>
                  <a:schemeClr val="bg1">
                    <a:lumMod val="75000"/>
                  </a:schemeClr>
                </a:solidFill>
                <a:latin typeface="Century Gothic"/>
                <a:ea typeface="Century Gothic"/>
                <a:cs typeface="Century Gothic"/>
                <a:sym typeface="Century Gothic"/>
              </a:rPr>
              <a:t>市役所へのヒアリング</a:t>
            </a:r>
            <a:endParaRPr dirty="0">
              <a:solidFill>
                <a:schemeClr val="bg1">
                  <a:lumMod val="75000"/>
                </a:schemeClr>
              </a:solidFill>
            </a:endParaRPr>
          </a:p>
        </p:txBody>
      </p:sp>
      <p:sp>
        <p:nvSpPr>
          <p:cNvPr id="137" name="Google Shape;137;p2"/>
          <p:cNvSpPr/>
          <p:nvPr/>
        </p:nvSpPr>
        <p:spPr>
          <a:xfrm>
            <a:off x="3048295" y="5590458"/>
            <a:ext cx="1401775" cy="764917"/>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lvl="0" algn="ctr"/>
            <a:r>
              <a:rPr lang="ja-JP" altLang="en-US" sz="1800" dirty="0" smtClean="0">
                <a:solidFill>
                  <a:schemeClr val="bg1">
                    <a:lumMod val="75000"/>
                  </a:schemeClr>
                </a:solidFill>
                <a:latin typeface="Century Gothic"/>
                <a:ea typeface="Century Gothic"/>
                <a:cs typeface="Century Gothic"/>
                <a:sym typeface="Century Gothic"/>
              </a:rPr>
              <a:t>アンケート調査</a:t>
            </a:r>
            <a:endParaRPr lang="ja-JP" altLang="en-US" sz="1800" dirty="0">
              <a:solidFill>
                <a:schemeClr val="bg1">
                  <a:lumMod val="75000"/>
                </a:schemeClr>
              </a:solidFill>
              <a:latin typeface="Century Gothic"/>
              <a:ea typeface="Century Gothic"/>
              <a:cs typeface="Century Gothic"/>
              <a:sym typeface="Century Gothic"/>
            </a:endParaRPr>
          </a:p>
        </p:txBody>
      </p:sp>
      <p:sp>
        <p:nvSpPr>
          <p:cNvPr id="138" name="Google Shape;138;p2"/>
          <p:cNvSpPr/>
          <p:nvPr/>
        </p:nvSpPr>
        <p:spPr>
          <a:xfrm>
            <a:off x="3048296" y="4850533"/>
            <a:ext cx="1401775" cy="734048"/>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lvl="0" algn="ctr"/>
            <a:r>
              <a:rPr lang="ja-JP" altLang="en-US" sz="1800" dirty="0" smtClean="0">
                <a:solidFill>
                  <a:schemeClr val="bg1">
                    <a:lumMod val="75000"/>
                  </a:schemeClr>
                </a:solidFill>
                <a:latin typeface="Century Gothic"/>
                <a:ea typeface="Century Gothic"/>
                <a:cs typeface="Century Gothic"/>
                <a:sym typeface="Century Gothic"/>
              </a:rPr>
              <a:t>市</a:t>
            </a:r>
            <a:r>
              <a:rPr lang="ja-JP" altLang="en-US" sz="1800" dirty="0">
                <a:solidFill>
                  <a:schemeClr val="bg1">
                    <a:lumMod val="75000"/>
                  </a:schemeClr>
                </a:solidFill>
                <a:latin typeface="Century Gothic"/>
                <a:ea typeface="Century Gothic"/>
                <a:cs typeface="Century Gothic"/>
                <a:sym typeface="Century Gothic"/>
              </a:rPr>
              <a:t>役所提供データ分析</a:t>
            </a:r>
            <a:endParaRPr dirty="0">
              <a:solidFill>
                <a:schemeClr val="bg1">
                  <a:lumMod val="75000"/>
                </a:schemeClr>
              </a:solidFill>
            </a:endParaRPr>
          </a:p>
        </p:txBody>
      </p:sp>
      <p:cxnSp>
        <p:nvCxnSpPr>
          <p:cNvPr id="139" name="Google Shape;139;p2"/>
          <p:cNvCxnSpPr/>
          <p:nvPr/>
        </p:nvCxnSpPr>
        <p:spPr>
          <a:xfrm>
            <a:off x="4609497" y="47965"/>
            <a:ext cx="73361" cy="6307410"/>
          </a:xfrm>
          <a:prstGeom prst="straightConnector1">
            <a:avLst/>
          </a:prstGeom>
          <a:noFill/>
          <a:ln w="76200" cap="flat" cmpd="sng">
            <a:solidFill>
              <a:srgbClr val="066E9F"/>
            </a:solidFill>
            <a:prstDash val="solid"/>
            <a:round/>
            <a:headEnd type="none" w="sm" len="sm"/>
            <a:tailEnd type="none" w="sm" len="sm"/>
          </a:ln>
        </p:spPr>
      </p:cxnSp>
      <p:sp>
        <p:nvSpPr>
          <p:cNvPr id="140" name="Google Shape;140;p2"/>
          <p:cNvSpPr txBox="1"/>
          <p:nvPr/>
        </p:nvSpPr>
        <p:spPr>
          <a:xfrm>
            <a:off x="6129694" y="2210620"/>
            <a:ext cx="684832" cy="3141798"/>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tx1"/>
                </a:solidFill>
                <a:latin typeface="Arial"/>
                <a:ea typeface="Arial"/>
                <a:cs typeface="Arial"/>
                <a:sym typeface="Arial"/>
              </a:rPr>
              <a:t>効果試算</a:t>
            </a:r>
            <a:endParaRPr sz="3600" b="0" i="0" u="none" strike="noStrike" cap="none" dirty="0">
              <a:solidFill>
                <a:schemeClr val="tx1"/>
              </a:solidFill>
              <a:latin typeface="Arial"/>
              <a:ea typeface="Arial"/>
              <a:cs typeface="Arial"/>
              <a:sym typeface="Arial"/>
            </a:endParaRPr>
          </a:p>
        </p:txBody>
      </p:sp>
      <p:sp>
        <p:nvSpPr>
          <p:cNvPr id="141" name="Google Shape;141;p2"/>
          <p:cNvSpPr/>
          <p:nvPr/>
        </p:nvSpPr>
        <p:spPr>
          <a:xfrm>
            <a:off x="5111555" y="1096715"/>
            <a:ext cx="1880563" cy="739341"/>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rgbClr val="CD4560"/>
                </a:solidFill>
                <a:latin typeface="Century Gothic"/>
                <a:ea typeface="Century Gothic"/>
                <a:cs typeface="Century Gothic"/>
                <a:sym typeface="Century Gothic"/>
              </a:rPr>
              <a:t>最終発表</a:t>
            </a:r>
            <a:endParaRPr sz="2800" b="1" i="0" u="none" strike="noStrike" cap="none" dirty="0">
              <a:solidFill>
                <a:srgbClr val="CD4560"/>
              </a:solidFill>
              <a:latin typeface="Century Gothic"/>
              <a:ea typeface="Century Gothic"/>
              <a:cs typeface="Century Gothic"/>
              <a:sym typeface="Century Gothic"/>
            </a:endParaRPr>
          </a:p>
        </p:txBody>
      </p:sp>
      <p:sp>
        <p:nvSpPr>
          <p:cNvPr id="142" name="Google Shape;142;p2"/>
          <p:cNvSpPr/>
          <p:nvPr/>
        </p:nvSpPr>
        <p:spPr>
          <a:xfrm>
            <a:off x="6022552" y="1737094"/>
            <a:ext cx="903449" cy="818526"/>
          </a:xfrm>
          <a:prstGeom prst="star5">
            <a:avLst>
              <a:gd name="adj" fmla="val 19098"/>
              <a:gd name="hf" fmla="val 105146"/>
              <a:gd name="vf" fmla="val 110557"/>
            </a:avLst>
          </a:prstGeom>
          <a:solidFill>
            <a:srgbClr val="FFFF0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19" name="Google Shape;202;p6"/>
          <p:cNvSpPr txBox="1">
            <a:spLocks/>
          </p:cNvSpPr>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9pPr>
          </a:lstStyle>
          <a:p>
            <a:r>
              <a:rPr lang="en-US" dirty="0" smtClean="0"/>
              <a:t>37</a:t>
            </a:r>
            <a:endParaRPr lang="en-US" dirty="0"/>
          </a:p>
        </p:txBody>
      </p:sp>
    </p:spTree>
    <p:extLst>
      <p:ext uri="{BB962C8B-B14F-4D97-AF65-F5344CB8AC3E}">
        <p14:creationId xmlns:p14="http://schemas.microsoft.com/office/powerpoint/2010/main" val="34178652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43"/>
          <p:cNvSpPr txBox="1"/>
          <p:nvPr/>
        </p:nvSpPr>
        <p:spPr>
          <a:xfrm>
            <a:off x="302408" y="4403342"/>
            <a:ext cx="8617305" cy="218368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accent1"/>
              </a:buClr>
              <a:buSzPts val="2800"/>
              <a:buFont typeface="Arial"/>
              <a:buChar char="•"/>
            </a:pPr>
            <a:r>
              <a:rPr lang="ja-JP" sz="2800">
                <a:solidFill>
                  <a:srgbClr val="000000"/>
                </a:solidFill>
                <a:latin typeface="Century Gothic"/>
                <a:ea typeface="Century Gothic"/>
                <a:cs typeface="Century Gothic"/>
                <a:sym typeface="Century Gothic"/>
              </a:rPr>
              <a:t>学生によるパトロール代替可能地域（学生エリア）</a:t>
            </a:r>
            <a:endParaRPr sz="2800">
              <a:solidFill>
                <a:srgbClr val="000000"/>
              </a:solidFill>
              <a:latin typeface="Century Gothic"/>
              <a:ea typeface="Century Gothic"/>
              <a:cs typeface="Century Gothic"/>
              <a:sym typeface="Century Gothic"/>
            </a:endParaRPr>
          </a:p>
          <a:p>
            <a:pPr marL="228600" marR="0" lvl="0" indent="-228600" algn="l" rtl="0">
              <a:lnSpc>
                <a:spcPct val="90000"/>
              </a:lnSpc>
              <a:spcBef>
                <a:spcPts val="1400"/>
              </a:spcBef>
              <a:spcAft>
                <a:spcPts val="0"/>
              </a:spcAft>
              <a:buClr>
                <a:schemeClr val="accent1"/>
              </a:buClr>
              <a:buSzPts val="2800"/>
              <a:buFont typeface="Arial"/>
              <a:buChar char="•"/>
            </a:pPr>
            <a:r>
              <a:rPr lang="ja-JP" sz="2800">
                <a:solidFill>
                  <a:srgbClr val="000000"/>
                </a:solidFill>
                <a:latin typeface="Century Gothic"/>
                <a:ea typeface="Century Gothic"/>
                <a:cs typeface="Century Gothic"/>
                <a:sym typeface="Century Gothic"/>
              </a:rPr>
              <a:t>LINE運用による短縮可能時間</a:t>
            </a:r>
            <a:endParaRPr sz="2800">
              <a:solidFill>
                <a:srgbClr val="000000"/>
              </a:solidFill>
              <a:latin typeface="Century Gothic"/>
              <a:ea typeface="Century Gothic"/>
              <a:cs typeface="Century Gothic"/>
              <a:sym typeface="Century Gothic"/>
            </a:endParaRPr>
          </a:p>
          <a:p>
            <a:pPr marL="228600" marR="0" lvl="0" indent="-228600" algn="l" rtl="0">
              <a:lnSpc>
                <a:spcPct val="90000"/>
              </a:lnSpc>
              <a:spcBef>
                <a:spcPts val="1400"/>
              </a:spcBef>
              <a:spcAft>
                <a:spcPts val="0"/>
              </a:spcAft>
              <a:buClr>
                <a:schemeClr val="accent1"/>
              </a:buClr>
              <a:buSzPts val="2800"/>
              <a:buFont typeface="Arial"/>
              <a:buChar char="•"/>
            </a:pPr>
            <a:r>
              <a:rPr lang="ja-JP" sz="2800">
                <a:solidFill>
                  <a:srgbClr val="000000"/>
                </a:solidFill>
                <a:latin typeface="Century Gothic"/>
                <a:ea typeface="Century Gothic"/>
                <a:cs typeface="Century Gothic"/>
                <a:sym typeface="Century Gothic"/>
              </a:rPr>
              <a:t>長期的なLINE運用による削減可能費用</a:t>
            </a:r>
            <a:endParaRPr sz="2800">
              <a:solidFill>
                <a:srgbClr val="000000"/>
              </a:solidFill>
              <a:latin typeface="Century Gothic"/>
              <a:ea typeface="Century Gothic"/>
              <a:cs typeface="Century Gothic"/>
              <a:sym typeface="Century Gothic"/>
            </a:endParaRPr>
          </a:p>
        </p:txBody>
      </p:sp>
      <p:sp>
        <p:nvSpPr>
          <p:cNvPr id="765" name="Google Shape;765;p43"/>
          <p:cNvSpPr txBox="1"/>
          <p:nvPr/>
        </p:nvSpPr>
        <p:spPr>
          <a:xfrm>
            <a:off x="543464" y="1828801"/>
            <a:ext cx="7404591"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7200" b="1">
                <a:solidFill>
                  <a:schemeClr val="dk1"/>
                </a:solidFill>
                <a:latin typeface="Century Gothic"/>
                <a:ea typeface="Century Gothic"/>
                <a:cs typeface="Century Gothic"/>
                <a:sym typeface="Century Gothic"/>
              </a:rPr>
              <a:t>効果試算</a:t>
            </a:r>
            <a:endParaRPr sz="7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7200" b="1" u="sng">
                <a:solidFill>
                  <a:schemeClr val="dk1"/>
                </a:solidFill>
                <a:latin typeface="Century Gothic"/>
                <a:ea typeface="Century Gothic"/>
                <a:cs typeface="Century Gothic"/>
                <a:sym typeface="Century Gothic"/>
              </a:rPr>
              <a:t>-LINE運用の利得-</a:t>
            </a:r>
            <a:endParaRPr sz="7200" b="1" u="sng">
              <a:solidFill>
                <a:schemeClr val="dk1"/>
              </a:solidFill>
              <a:latin typeface="Century Gothic"/>
              <a:ea typeface="Century Gothic"/>
              <a:cs typeface="Century Gothic"/>
              <a:sym typeface="Century Gothic"/>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37</a:t>
            </a:fld>
            <a:endParaRPr lang="ja-JP"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09;p31" descr="ãlineãã®ç»åæ¤ç´¢çµæ"/>
          <p:cNvPicPr preferRelativeResize="0"/>
          <p:nvPr/>
        </p:nvPicPr>
        <p:blipFill rotWithShape="1">
          <a:blip r:embed="rId2">
            <a:alphaModFix/>
          </a:blip>
          <a:srcRect/>
          <a:stretch/>
        </p:blipFill>
        <p:spPr>
          <a:xfrm>
            <a:off x="2276272" y="1832347"/>
            <a:ext cx="510429" cy="478612"/>
          </a:xfrm>
          <a:prstGeom prst="rect">
            <a:avLst/>
          </a:prstGeom>
          <a:noFill/>
          <a:ln>
            <a:noFill/>
          </a:ln>
        </p:spPr>
      </p:pic>
      <p:sp>
        <p:nvSpPr>
          <p:cNvPr id="3" name="テキスト ボックス 2"/>
          <p:cNvSpPr txBox="1"/>
          <p:nvPr/>
        </p:nvSpPr>
        <p:spPr>
          <a:xfrm>
            <a:off x="121869" y="1215958"/>
            <a:ext cx="5793574" cy="461665"/>
          </a:xfrm>
          <a:prstGeom prst="rect">
            <a:avLst/>
          </a:prstGeom>
          <a:noFill/>
        </p:spPr>
        <p:txBody>
          <a:bodyPr wrap="none" rtlCol="0">
            <a:spAutoFit/>
          </a:bodyPr>
          <a:lstStyle/>
          <a:p>
            <a:r>
              <a:rPr kumimoji="1" lang="ja-JP" altLang="en-US" sz="2400" dirty="0"/>
              <a:t>効果試算⇒</a:t>
            </a:r>
            <a:r>
              <a:rPr kumimoji="1" lang="en-US" altLang="ja-JP" sz="2400" dirty="0"/>
              <a:t>LINE</a:t>
            </a:r>
            <a:r>
              <a:rPr kumimoji="1" lang="ja-JP" altLang="en-US" sz="2400" dirty="0"/>
              <a:t>運用案の効果を試算する</a:t>
            </a:r>
            <a:endParaRPr kumimoji="1" lang="en-US" altLang="ja-JP" sz="2400" dirty="0"/>
          </a:p>
        </p:txBody>
      </p:sp>
      <p:sp>
        <p:nvSpPr>
          <p:cNvPr id="5" name="正方形/長方形 4"/>
          <p:cNvSpPr/>
          <p:nvPr/>
        </p:nvSpPr>
        <p:spPr>
          <a:xfrm>
            <a:off x="121869" y="1787739"/>
            <a:ext cx="2154403" cy="523220"/>
          </a:xfrm>
          <a:prstGeom prst="rect">
            <a:avLst/>
          </a:prstGeom>
        </p:spPr>
        <p:txBody>
          <a:bodyPr wrap="square">
            <a:spAutoFit/>
          </a:bodyPr>
          <a:lstStyle/>
          <a:p>
            <a:r>
              <a:rPr kumimoji="1" lang="en-US" altLang="ja-JP" sz="2800" b="1" dirty="0"/>
              <a:t>LINE</a:t>
            </a:r>
            <a:r>
              <a:rPr kumimoji="1" lang="ja-JP" altLang="en-US" sz="2800" b="1" dirty="0"/>
              <a:t>運用案</a:t>
            </a:r>
            <a:endParaRPr lang="ja-JP" altLang="en-US" sz="2800" b="1" dirty="0"/>
          </a:p>
        </p:txBody>
      </p:sp>
      <p:sp>
        <p:nvSpPr>
          <p:cNvPr id="6" name="正方形/長方形 5"/>
          <p:cNvSpPr/>
          <p:nvPr/>
        </p:nvSpPr>
        <p:spPr>
          <a:xfrm>
            <a:off x="121869" y="2335918"/>
            <a:ext cx="8487110" cy="707886"/>
          </a:xfrm>
          <a:prstGeom prst="rect">
            <a:avLst/>
          </a:prstGeom>
        </p:spPr>
        <p:txBody>
          <a:bodyPr wrap="square">
            <a:spAutoFit/>
          </a:bodyPr>
          <a:lstStyle/>
          <a:p>
            <a:r>
              <a:rPr kumimoji="1" lang="ja-JP" altLang="en-US" sz="2000" dirty="0"/>
              <a:t>学生用の報告先として</a:t>
            </a:r>
            <a:r>
              <a:rPr kumimoji="1" lang="en-US" altLang="ja-JP" sz="2000" dirty="0"/>
              <a:t>LINE</a:t>
            </a:r>
            <a:r>
              <a:rPr kumimoji="1" lang="ja-JP" altLang="en-US" sz="2000" dirty="0"/>
              <a:t>を運用（報酬に</a:t>
            </a:r>
            <a:r>
              <a:rPr kumimoji="1" lang="en-US" altLang="ja-JP" sz="2000" dirty="0"/>
              <a:t>LINE</a:t>
            </a:r>
            <a:r>
              <a:rPr kumimoji="1" lang="ja-JP" altLang="en-US" sz="2000" dirty="0"/>
              <a:t>スタンプ）</a:t>
            </a:r>
            <a:endParaRPr kumimoji="1" lang="en-US" altLang="ja-JP" sz="2000" dirty="0"/>
          </a:p>
          <a:p>
            <a:r>
              <a:rPr kumimoji="1" lang="en-US" altLang="ja-JP" sz="2000" dirty="0">
                <a:solidFill>
                  <a:srgbClr val="FF0000"/>
                </a:solidFill>
              </a:rPr>
              <a:t>LINE</a:t>
            </a:r>
            <a:r>
              <a:rPr kumimoji="1" lang="ja-JP" altLang="en-US" sz="2000" dirty="0">
                <a:solidFill>
                  <a:srgbClr val="FF0000"/>
                </a:solidFill>
              </a:rPr>
              <a:t>で得た報告個所のみを修繕</a:t>
            </a:r>
            <a:r>
              <a:rPr kumimoji="1" lang="ja-JP" altLang="en-US" sz="2000" dirty="0"/>
              <a:t>する業務をパトロールの代わりに行う</a:t>
            </a:r>
            <a:endParaRPr kumimoji="1" lang="en-US" altLang="ja-JP" sz="2000" dirty="0"/>
          </a:p>
        </p:txBody>
      </p:sp>
      <p:sp>
        <p:nvSpPr>
          <p:cNvPr id="10" name="角丸四角形 9"/>
          <p:cNvSpPr/>
          <p:nvPr/>
        </p:nvSpPr>
        <p:spPr>
          <a:xfrm>
            <a:off x="121869" y="3489964"/>
            <a:ext cx="4430034" cy="24151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1800" b="1" dirty="0"/>
              <a:t>市役所の従来のパトロール</a:t>
            </a:r>
            <a:endParaRPr kumimoji="1" lang="en-US" altLang="ja-JP" sz="1800" b="1" dirty="0"/>
          </a:p>
          <a:p>
            <a:pPr algn="ctr"/>
            <a:r>
              <a:rPr kumimoji="1" lang="ja-JP" altLang="en-US" sz="1800" b="1" dirty="0">
                <a:solidFill>
                  <a:schemeClr val="tx1"/>
                </a:solidFill>
              </a:rPr>
              <a:t>新規発見を目的</a:t>
            </a:r>
            <a:endParaRPr kumimoji="1" lang="en-US" altLang="ja-JP" sz="1800" b="1" dirty="0">
              <a:solidFill>
                <a:schemeClr val="tx1"/>
              </a:solidFill>
            </a:endParaRPr>
          </a:p>
          <a:p>
            <a:pPr algn="ctr"/>
            <a:r>
              <a:rPr kumimoji="1" lang="ja-JP" altLang="en-US" sz="1800" b="1" dirty="0">
                <a:solidFill>
                  <a:schemeClr val="tx1"/>
                </a:solidFill>
              </a:rPr>
              <a:t>つくば市内</a:t>
            </a:r>
            <a:r>
              <a:rPr kumimoji="1" lang="en-US" altLang="ja-JP" sz="1800" b="1" dirty="0">
                <a:solidFill>
                  <a:schemeClr val="tx1"/>
                </a:solidFill>
              </a:rPr>
              <a:t>12</a:t>
            </a:r>
            <a:r>
              <a:rPr kumimoji="1" lang="ja-JP" altLang="en-US" sz="1800" b="1" dirty="0">
                <a:solidFill>
                  <a:schemeClr val="tx1"/>
                </a:solidFill>
              </a:rPr>
              <a:t>ブロックを</a:t>
            </a:r>
            <a:endParaRPr kumimoji="1" lang="en-US" altLang="ja-JP" sz="1800" b="1" dirty="0">
              <a:solidFill>
                <a:schemeClr val="tx1"/>
              </a:solidFill>
            </a:endParaRPr>
          </a:p>
          <a:p>
            <a:pPr algn="ctr"/>
            <a:r>
              <a:rPr kumimoji="1" lang="ja-JP" altLang="en-US" sz="1800" b="1" u="sng" dirty="0">
                <a:solidFill>
                  <a:schemeClr val="tx1"/>
                </a:solidFill>
              </a:rPr>
              <a:t>平日、</a:t>
            </a:r>
            <a:r>
              <a:rPr kumimoji="1" lang="en-US" altLang="ja-JP" sz="1800" b="1" u="sng" dirty="0">
                <a:solidFill>
                  <a:schemeClr val="tx1"/>
                </a:solidFill>
              </a:rPr>
              <a:t>1</a:t>
            </a:r>
            <a:r>
              <a:rPr kumimoji="1" lang="ja-JP" altLang="en-US" sz="1800" b="1" u="sng" dirty="0">
                <a:solidFill>
                  <a:schemeClr val="tx1"/>
                </a:solidFill>
              </a:rPr>
              <a:t>日</a:t>
            </a:r>
            <a:r>
              <a:rPr kumimoji="1" lang="en-US" altLang="ja-JP" sz="1800" b="1" u="sng" dirty="0">
                <a:solidFill>
                  <a:schemeClr val="tx1"/>
                </a:solidFill>
              </a:rPr>
              <a:t>2</a:t>
            </a:r>
            <a:r>
              <a:rPr kumimoji="1" lang="ja-JP" altLang="en-US" sz="1800" b="1" u="sng" dirty="0">
                <a:solidFill>
                  <a:schemeClr val="tx1"/>
                </a:solidFill>
              </a:rPr>
              <a:t>ブロックずつ</a:t>
            </a:r>
            <a:endParaRPr kumimoji="1" lang="en-US" altLang="ja-JP" sz="1800" b="1" u="sng" dirty="0">
              <a:solidFill>
                <a:schemeClr val="tx1"/>
              </a:solidFill>
            </a:endParaRPr>
          </a:p>
          <a:p>
            <a:pPr algn="ctr"/>
            <a:r>
              <a:rPr kumimoji="1" lang="en-US" altLang="ja-JP" sz="1800" b="1" u="sng" dirty="0">
                <a:solidFill>
                  <a:schemeClr val="tx1"/>
                </a:solidFill>
              </a:rPr>
              <a:t>8</a:t>
            </a:r>
            <a:r>
              <a:rPr kumimoji="1" lang="ja-JP" altLang="en-US" sz="1800" b="1" u="sng" dirty="0">
                <a:solidFill>
                  <a:schemeClr val="tx1"/>
                </a:solidFill>
              </a:rPr>
              <a:t>時間かけて</a:t>
            </a:r>
            <a:r>
              <a:rPr kumimoji="1" lang="ja-JP" altLang="en-US" sz="1800" b="1" dirty="0">
                <a:solidFill>
                  <a:schemeClr val="tx1"/>
                </a:solidFill>
              </a:rPr>
              <a:t>車でパトロール</a:t>
            </a:r>
            <a:endParaRPr kumimoji="1" lang="en-US" altLang="ja-JP" sz="1800" b="1" dirty="0">
              <a:solidFill>
                <a:schemeClr val="tx1"/>
              </a:solidFill>
            </a:endParaRPr>
          </a:p>
        </p:txBody>
      </p:sp>
      <p:sp>
        <p:nvSpPr>
          <p:cNvPr id="12" name="角丸四角形 11"/>
          <p:cNvSpPr/>
          <p:nvPr/>
        </p:nvSpPr>
        <p:spPr>
          <a:xfrm>
            <a:off x="4721763" y="3489964"/>
            <a:ext cx="4334688" cy="24151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en-US" altLang="ja-JP" sz="1800" b="1" dirty="0"/>
              <a:t>LINE</a:t>
            </a:r>
            <a:r>
              <a:rPr kumimoji="1" lang="ja-JP" altLang="en-US" sz="1800" b="1" dirty="0"/>
              <a:t>と連携した新提案</a:t>
            </a:r>
            <a:endParaRPr kumimoji="1" lang="en-US" altLang="ja-JP" sz="1800" b="1" dirty="0"/>
          </a:p>
          <a:p>
            <a:pPr algn="ctr"/>
            <a:r>
              <a:rPr kumimoji="1" lang="ja-JP" altLang="en-US" sz="1800" b="1" dirty="0">
                <a:solidFill>
                  <a:schemeClr val="tx1"/>
                </a:solidFill>
              </a:rPr>
              <a:t>破損修繕のみを目的</a:t>
            </a:r>
            <a:endParaRPr kumimoji="1" lang="en-US" altLang="ja-JP" sz="1800" b="1" dirty="0">
              <a:solidFill>
                <a:schemeClr val="tx1"/>
              </a:solidFill>
            </a:endParaRPr>
          </a:p>
          <a:p>
            <a:pPr algn="ctr"/>
            <a:r>
              <a:rPr kumimoji="1" lang="ja-JP" altLang="en-US" sz="1800" b="1" dirty="0">
                <a:solidFill>
                  <a:schemeClr val="tx1"/>
                </a:solidFill>
              </a:rPr>
              <a:t>パトロールは行わず</a:t>
            </a:r>
            <a:endParaRPr kumimoji="1" lang="en-US" altLang="ja-JP" sz="1800" b="1" dirty="0">
              <a:solidFill>
                <a:schemeClr val="tx1"/>
              </a:solidFill>
            </a:endParaRPr>
          </a:p>
          <a:p>
            <a:pPr algn="ctr"/>
            <a:r>
              <a:rPr kumimoji="1" lang="en-US" altLang="ja-JP" sz="1800" b="1" u="sng" dirty="0">
                <a:solidFill>
                  <a:schemeClr val="tx1"/>
                </a:solidFill>
              </a:rPr>
              <a:t>LINE</a:t>
            </a:r>
            <a:r>
              <a:rPr kumimoji="1" lang="ja-JP" altLang="en-US" sz="1800" b="1" u="sng" dirty="0">
                <a:solidFill>
                  <a:schemeClr val="tx1"/>
                </a:solidFill>
              </a:rPr>
              <a:t>による報告を受けた</a:t>
            </a:r>
            <a:endParaRPr kumimoji="1" lang="en-US" altLang="ja-JP" sz="1800" b="1" u="sng" dirty="0">
              <a:solidFill>
                <a:schemeClr val="tx1"/>
              </a:solidFill>
            </a:endParaRPr>
          </a:p>
          <a:p>
            <a:pPr algn="ctr"/>
            <a:r>
              <a:rPr kumimoji="1" lang="ja-JP" altLang="en-US" sz="1800" b="1" u="sng" dirty="0">
                <a:solidFill>
                  <a:schemeClr val="tx1"/>
                </a:solidFill>
              </a:rPr>
              <a:t>破損箇所を修繕する</a:t>
            </a:r>
            <a:r>
              <a:rPr kumimoji="1" lang="ja-JP" altLang="en-US" sz="1800" b="1" dirty="0">
                <a:solidFill>
                  <a:schemeClr val="tx1"/>
                </a:solidFill>
              </a:rPr>
              <a:t>ルート</a:t>
            </a:r>
            <a:endParaRPr kumimoji="1" lang="en-US" altLang="ja-JP" sz="1800" b="1" dirty="0">
              <a:solidFill>
                <a:schemeClr val="tx1"/>
              </a:solidFill>
            </a:endParaRPr>
          </a:p>
        </p:txBody>
      </p:sp>
      <p:sp>
        <p:nvSpPr>
          <p:cNvPr id="13" name="右矢印 12"/>
          <p:cNvSpPr/>
          <p:nvPr/>
        </p:nvSpPr>
        <p:spPr>
          <a:xfrm>
            <a:off x="4299612" y="4521246"/>
            <a:ext cx="754705" cy="541171"/>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æ¢åµã®ã¤ã©ã¹ãï¼å¥³æ§ï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44" y="3982368"/>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ç¹æ®é¨éã®ã¤ã©ã¹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1366" y="3789918"/>
            <a:ext cx="1815225" cy="1815225"/>
          </a:xfrm>
          <a:prstGeom prst="rect">
            <a:avLst/>
          </a:prstGeom>
          <a:noFill/>
          <a:extLst>
            <a:ext uri="{909E8E84-426E-40DD-AFC4-6F175D3DCCD1}">
              <a14:hiddenFill xmlns:a14="http://schemas.microsoft.com/office/drawing/2010/main">
                <a:solidFill>
                  <a:srgbClr val="FFFFFF"/>
                </a:solidFill>
              </a14:hiddenFill>
            </a:ext>
          </a:extLst>
        </p:spPr>
      </p:pic>
      <p:sp>
        <p:nvSpPr>
          <p:cNvPr id="4" name="フローチャート: せん孔テープ 3"/>
          <p:cNvSpPr/>
          <p:nvPr/>
        </p:nvSpPr>
        <p:spPr>
          <a:xfrm>
            <a:off x="121869" y="3110750"/>
            <a:ext cx="1189013" cy="804672"/>
          </a:xfrm>
          <a:prstGeom prst="flowChartPunchedTap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rPr>
              <a:t>探索型</a:t>
            </a:r>
            <a:endParaRPr kumimoji="1" lang="en-US" altLang="ja-JP" sz="2000" b="1" dirty="0">
              <a:solidFill>
                <a:schemeClr val="bg1"/>
              </a:solidFill>
            </a:endParaRPr>
          </a:p>
        </p:txBody>
      </p:sp>
      <p:sp>
        <p:nvSpPr>
          <p:cNvPr id="14" name="フローチャート: せん孔テープ 13"/>
          <p:cNvSpPr/>
          <p:nvPr/>
        </p:nvSpPr>
        <p:spPr>
          <a:xfrm>
            <a:off x="4676964" y="3179265"/>
            <a:ext cx="1473210" cy="804672"/>
          </a:xfrm>
          <a:prstGeom prst="flowChartPunchedTap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狙い撃ち型</a:t>
            </a:r>
            <a:endParaRPr kumimoji="1" lang="en-US" altLang="ja-JP" sz="2000" b="1" dirty="0"/>
          </a:p>
        </p:txBody>
      </p:sp>
      <p:sp>
        <p:nvSpPr>
          <p:cNvPr id="16" name="爆発 2 15"/>
          <p:cNvSpPr/>
          <p:nvPr/>
        </p:nvSpPr>
        <p:spPr>
          <a:xfrm>
            <a:off x="315938" y="2049349"/>
            <a:ext cx="8098972" cy="4367992"/>
          </a:xfrm>
          <a:prstGeom prst="irregularSeal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時間的効率の良い動きをして</a:t>
            </a:r>
            <a:endParaRPr kumimoji="1" lang="en-US" altLang="ja-JP" sz="3200" dirty="0"/>
          </a:p>
          <a:p>
            <a:pPr algn="ctr"/>
            <a:r>
              <a:rPr kumimoji="1" lang="ja-JP" altLang="en-US" sz="3200" dirty="0"/>
              <a:t>破損修繕にかかる時間を短縮！！</a:t>
            </a:r>
          </a:p>
        </p:txBody>
      </p:sp>
      <p:sp>
        <p:nvSpPr>
          <p:cNvPr id="17" name="楕円 16"/>
          <p:cNvSpPr/>
          <p:nvPr/>
        </p:nvSpPr>
        <p:spPr>
          <a:xfrm>
            <a:off x="1292908" y="2529362"/>
            <a:ext cx="6276901" cy="3516923"/>
          </a:xfrm>
          <a:prstGeom prst="ellipse">
            <a:avLst/>
          </a:prstGeom>
          <a:solidFill>
            <a:srgbClr val="CD45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rPr>
              <a:t>案によって削減される</a:t>
            </a:r>
            <a:endParaRPr kumimoji="1" lang="en-US" altLang="ja-JP" sz="2800" b="1" dirty="0">
              <a:solidFill>
                <a:schemeClr val="bg1"/>
              </a:solidFill>
            </a:endParaRPr>
          </a:p>
          <a:p>
            <a:pPr algn="ctr"/>
            <a:r>
              <a:rPr kumimoji="1" lang="ja-JP" altLang="en-US" sz="2800" b="1" dirty="0">
                <a:solidFill>
                  <a:schemeClr val="bg1"/>
                </a:solidFill>
              </a:rPr>
              <a:t>時間、人件費、ガソリン代</a:t>
            </a:r>
            <a:r>
              <a:rPr kumimoji="1" lang="ja-JP" altLang="en-US" sz="2800" b="1" dirty="0"/>
              <a:t>が</a:t>
            </a:r>
            <a:endParaRPr kumimoji="1" lang="en-US" altLang="ja-JP" sz="2800" b="1" dirty="0"/>
          </a:p>
          <a:p>
            <a:pPr algn="ctr"/>
            <a:r>
              <a:rPr kumimoji="1" lang="ja-JP" altLang="en-US" sz="2800" b="1" dirty="0"/>
              <a:t>どれほどあるかを</a:t>
            </a:r>
            <a:endParaRPr kumimoji="1" lang="en-US" altLang="ja-JP" sz="2800" b="1" dirty="0"/>
          </a:p>
          <a:p>
            <a:pPr algn="ctr"/>
            <a:r>
              <a:rPr kumimoji="1" lang="en-US" altLang="ja-JP" sz="2800" b="1" dirty="0"/>
              <a:t>LINE</a:t>
            </a:r>
            <a:r>
              <a:rPr kumimoji="1" lang="ja-JP" altLang="en-US" sz="2800" b="1" dirty="0"/>
              <a:t>運用案の効果とする</a:t>
            </a:r>
            <a:endParaRPr kumimoji="1" lang="en-US" altLang="ja-JP" sz="2800" b="1" dirty="0"/>
          </a:p>
        </p:txBody>
      </p:sp>
      <p:sp>
        <p:nvSpPr>
          <p:cNvPr id="15" name="タイトル 1"/>
          <p:cNvSpPr txBox="1">
            <a:spLocks/>
          </p:cNvSpPr>
          <p:nvPr/>
        </p:nvSpPr>
        <p:spPr>
          <a:xfrm>
            <a:off x="262551" y="214684"/>
            <a:ext cx="7616853" cy="688025"/>
          </a:xfrm>
          <a:prstGeom prst="rect">
            <a:avLst/>
          </a:prstGeom>
        </p:spPr>
        <p:txBody>
          <a:bodyPr>
            <a:normAutofit fontScale="8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kumimoji="1" lang="ja-JP" altLang="en-US" dirty="0"/>
              <a:t>概要説明</a:t>
            </a:r>
            <a:endParaRPr kumimoji="1" lang="en-US" altLang="ja-JP" dirty="0"/>
          </a:p>
          <a:p>
            <a:endParaRPr kumimoji="1" lang="ja-JP" altLang="en-US" u="sng" dirty="0"/>
          </a:p>
        </p:txBody>
      </p:sp>
      <p:sp>
        <p:nvSpPr>
          <p:cNvPr id="7" name="日付プレースホルダー 6"/>
          <p:cNvSpPr>
            <a:spLocks noGrp="1"/>
          </p:cNvSpPr>
          <p:nvPr>
            <p:ph type="dt" idx="10"/>
          </p:nvPr>
        </p:nvSpPr>
        <p:spPr/>
        <p:txBody>
          <a:bodyPr/>
          <a:lstStyle/>
          <a:p>
            <a:r>
              <a:rPr lang="en-US" altLang="ja-JP" dirty="0" smtClean="0"/>
              <a:t>2019/6/21</a:t>
            </a:r>
            <a:endParaRPr lang="ja-JP" altLang="en-US" dirty="0"/>
          </a:p>
        </p:txBody>
      </p:sp>
      <p:sp>
        <p:nvSpPr>
          <p:cNvPr id="8" name="スライド番号プレースホルダー 7"/>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38</a:t>
            </a:fld>
            <a:endParaRPr lang="ja-JP" altLang="en-US"/>
          </a:p>
        </p:txBody>
      </p:sp>
    </p:spTree>
    <p:extLst>
      <p:ext uri="{BB962C8B-B14F-4D97-AF65-F5344CB8AC3E}">
        <p14:creationId xmlns:p14="http://schemas.microsoft.com/office/powerpoint/2010/main" val="189034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 y="1047560"/>
            <a:ext cx="9143999" cy="5527343"/>
          </a:xfrm>
          <a:prstGeom prst="rect">
            <a:avLst/>
          </a:prstGeom>
          <a:solidFill>
            <a:srgbClr val="066E9F"/>
          </a:solid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04185" y="197828"/>
            <a:ext cx="7239297" cy="627795"/>
          </a:xfrm>
        </p:spPr>
        <p:txBody>
          <a:bodyPr>
            <a:normAutofit fontScale="90000"/>
          </a:bodyPr>
          <a:lstStyle/>
          <a:p>
            <a:r>
              <a:rPr kumimoji="1" lang="ja-JP" altLang="en-US" u="sng" dirty="0">
                <a:solidFill>
                  <a:schemeClr val="bg1"/>
                </a:solidFill>
              </a:rPr>
              <a:t>効果試算の算出過程</a:t>
            </a:r>
          </a:p>
        </p:txBody>
      </p:sp>
      <p:sp>
        <p:nvSpPr>
          <p:cNvPr id="3" name="テキスト プレースホルダー 2"/>
          <p:cNvSpPr>
            <a:spLocks noGrp="1"/>
          </p:cNvSpPr>
          <p:nvPr>
            <p:ph type="body" idx="1"/>
          </p:nvPr>
        </p:nvSpPr>
        <p:spPr>
          <a:xfrm>
            <a:off x="797267" y="1085188"/>
            <a:ext cx="7605444" cy="4768058"/>
          </a:xfrm>
        </p:spPr>
        <p:txBody>
          <a:bodyPr/>
          <a:lstStyle/>
          <a:p>
            <a:endParaRPr kumimoji="1" lang="en-US" altLang="ja-JP" dirty="0"/>
          </a:p>
          <a:p>
            <a:endParaRPr kumimoji="1" lang="en-US" altLang="ja-JP" dirty="0"/>
          </a:p>
        </p:txBody>
      </p:sp>
      <p:sp>
        <p:nvSpPr>
          <p:cNvPr id="10" name="下矢印 9"/>
          <p:cNvSpPr/>
          <p:nvPr/>
        </p:nvSpPr>
        <p:spPr>
          <a:xfrm rot="16200000">
            <a:off x="857283" y="338451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角丸四角形 23"/>
          <p:cNvSpPr/>
          <p:nvPr/>
        </p:nvSpPr>
        <p:spPr>
          <a:xfrm>
            <a:off x="1379349" y="1656430"/>
            <a:ext cx="682219" cy="3860008"/>
          </a:xfrm>
          <a:prstGeom prst="roundRect">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tx1"/>
                </a:solidFill>
              </a:rPr>
              <a:t>費用対効果の算出方法</a:t>
            </a:r>
          </a:p>
        </p:txBody>
      </p:sp>
      <p:sp>
        <p:nvSpPr>
          <p:cNvPr id="26" name="下矢印 25"/>
          <p:cNvSpPr/>
          <p:nvPr/>
        </p:nvSpPr>
        <p:spPr>
          <a:xfrm rot="16200000">
            <a:off x="3329677" y="3364173"/>
            <a:ext cx="490285" cy="403832"/>
          </a:xfrm>
          <a:prstGeom prst="downArrow">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角丸四角形 20"/>
          <p:cNvSpPr/>
          <p:nvPr/>
        </p:nvSpPr>
        <p:spPr>
          <a:xfrm>
            <a:off x="3854064" y="2326804"/>
            <a:ext cx="921989" cy="3132986"/>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4003460" y="2614850"/>
            <a:ext cx="630314" cy="2194278"/>
          </a:xfrm>
          <a:prstGeom prst="roundRect">
            <a:avLst>
              <a:gd name="adj" fmla="val 21449"/>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tx1"/>
                </a:solidFill>
              </a:rPr>
              <a:t>時間的削減コス</a:t>
            </a:r>
            <a:endParaRPr kumimoji="1" lang="en-US" altLang="ja-JP" sz="1800" b="1" dirty="0">
              <a:solidFill>
                <a:schemeClr val="tx1"/>
              </a:solidFill>
            </a:endParaRPr>
          </a:p>
          <a:p>
            <a:pPr algn="ctr"/>
            <a:r>
              <a:rPr kumimoji="1" lang="ja-JP" altLang="en-US" sz="1800" b="1" dirty="0">
                <a:solidFill>
                  <a:schemeClr val="tx1"/>
                </a:solidFill>
              </a:rPr>
              <a:t>ト</a:t>
            </a:r>
          </a:p>
        </p:txBody>
      </p:sp>
      <p:sp>
        <p:nvSpPr>
          <p:cNvPr id="29" name="下矢印 28"/>
          <p:cNvSpPr/>
          <p:nvPr/>
        </p:nvSpPr>
        <p:spPr>
          <a:xfrm rot="16200000">
            <a:off x="2083969" y="337657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角丸四角形 34"/>
          <p:cNvSpPr/>
          <p:nvPr/>
        </p:nvSpPr>
        <p:spPr>
          <a:xfrm>
            <a:off x="157313" y="823148"/>
            <a:ext cx="682219" cy="2873782"/>
          </a:xfrm>
          <a:prstGeom prst="roundRect">
            <a:avLst/>
          </a:prstGeom>
          <a:solidFill>
            <a:srgbClr val="CD456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bg1"/>
                </a:solidFill>
              </a:rPr>
              <a:t>学生エリアの選定</a:t>
            </a:r>
          </a:p>
        </p:txBody>
      </p:sp>
      <p:sp>
        <p:nvSpPr>
          <p:cNvPr id="38" name="角丸四角形 37"/>
          <p:cNvSpPr/>
          <p:nvPr/>
        </p:nvSpPr>
        <p:spPr>
          <a:xfrm>
            <a:off x="180001" y="3792776"/>
            <a:ext cx="682219" cy="298112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パトロ｜ルの説明</a:t>
            </a:r>
          </a:p>
        </p:txBody>
      </p:sp>
      <p:sp>
        <p:nvSpPr>
          <p:cNvPr id="15" name="角丸四角形 14"/>
          <p:cNvSpPr/>
          <p:nvPr/>
        </p:nvSpPr>
        <p:spPr>
          <a:xfrm>
            <a:off x="2676017" y="796388"/>
            <a:ext cx="584549" cy="2915601"/>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従来のパトロ｜ル</a:t>
            </a:r>
          </a:p>
        </p:txBody>
      </p:sp>
      <p:sp>
        <p:nvSpPr>
          <p:cNvPr id="16" name="角丸四角形 15"/>
          <p:cNvSpPr/>
          <p:nvPr/>
        </p:nvSpPr>
        <p:spPr>
          <a:xfrm>
            <a:off x="2678835" y="3792776"/>
            <a:ext cx="551790" cy="300406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b="1" dirty="0"/>
              <a:t>LINE</a:t>
            </a:r>
            <a:r>
              <a:rPr kumimoji="1" lang="ja-JP" altLang="en-US" sz="2800" b="1" dirty="0"/>
              <a:t>の場合</a:t>
            </a:r>
          </a:p>
        </p:txBody>
      </p:sp>
      <p:sp>
        <p:nvSpPr>
          <p:cNvPr id="5" name="日付プレースホルダー 4"/>
          <p:cNvSpPr>
            <a:spLocks noGrp="1"/>
          </p:cNvSpPr>
          <p:nvPr>
            <p:ph type="dt" idx="10"/>
          </p:nvPr>
        </p:nvSpPr>
        <p:spPr/>
        <p:txBody>
          <a:bodyPr/>
          <a:lstStyle/>
          <a:p>
            <a:r>
              <a:rPr lang="en-US" altLang="ja-JP" dirty="0" smtClean="0"/>
              <a:t>2019/6/21</a:t>
            </a:r>
            <a:endParaRPr lang="ja-JP" altLang="en-US" dirty="0"/>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39</a:t>
            </a:fld>
            <a:endParaRPr lang="ja-JP" altLang="en-US"/>
          </a:p>
        </p:txBody>
      </p:sp>
    </p:spTree>
    <p:extLst>
      <p:ext uri="{BB962C8B-B14F-4D97-AF65-F5344CB8AC3E}">
        <p14:creationId xmlns:p14="http://schemas.microsoft.com/office/powerpoint/2010/main" val="2998129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2"/>
          <p:cNvSpPr txBox="1"/>
          <p:nvPr/>
        </p:nvSpPr>
        <p:spPr>
          <a:xfrm>
            <a:off x="471666" y="140083"/>
            <a:ext cx="642394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000"/>
              <a:buFont typeface="Meiryo"/>
              <a:buNone/>
            </a:pPr>
            <a:r>
              <a:rPr lang="ja-JP"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rPr>
              <a:t>本実習の流れ</a:t>
            </a:r>
            <a:endParaRPr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endParaRPr>
          </a:p>
        </p:txBody>
      </p:sp>
      <p:sp>
        <p:nvSpPr>
          <p:cNvPr id="129" name="Google Shape;129;p2"/>
          <p:cNvSpPr/>
          <p:nvPr/>
        </p:nvSpPr>
        <p:spPr>
          <a:xfrm rot="-5400000">
            <a:off x="3761941" y="-990180"/>
            <a:ext cx="1620115" cy="9144000"/>
          </a:xfrm>
          <a:prstGeom prst="downArrow">
            <a:avLst>
              <a:gd name="adj1" fmla="val 50000"/>
              <a:gd name="adj2" fmla="val 50000"/>
            </a:avLst>
          </a:prstGeom>
          <a:solidFill>
            <a:srgbClr val="066E9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alibri"/>
              <a:ea typeface="Calibri"/>
              <a:cs typeface="Calibri"/>
              <a:sym typeface="Calibri"/>
            </a:endParaRPr>
          </a:p>
        </p:txBody>
      </p:sp>
      <p:sp>
        <p:nvSpPr>
          <p:cNvPr id="130" name="Google Shape;130;p2"/>
          <p:cNvSpPr txBox="1"/>
          <p:nvPr/>
        </p:nvSpPr>
        <p:spPr>
          <a:xfrm>
            <a:off x="1752970" y="2210620"/>
            <a:ext cx="784381"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rgbClr val="000000"/>
                </a:solidFill>
                <a:latin typeface="Arial"/>
                <a:ea typeface="Arial"/>
                <a:cs typeface="Arial"/>
                <a:sym typeface="Arial"/>
              </a:rPr>
              <a:t>現状把握</a:t>
            </a:r>
            <a:endParaRPr sz="3600" b="0" i="0" u="none" strike="noStrike" cap="none" dirty="0">
              <a:solidFill>
                <a:srgbClr val="000000"/>
              </a:solidFill>
              <a:latin typeface="Arial"/>
              <a:ea typeface="Arial"/>
              <a:cs typeface="Arial"/>
              <a:sym typeface="Arial"/>
            </a:endParaRPr>
          </a:p>
        </p:txBody>
      </p:sp>
      <p:sp>
        <p:nvSpPr>
          <p:cNvPr id="131" name="Google Shape;131;p2"/>
          <p:cNvSpPr txBox="1"/>
          <p:nvPr/>
        </p:nvSpPr>
        <p:spPr>
          <a:xfrm>
            <a:off x="368395" y="2212888"/>
            <a:ext cx="810625" cy="3631733"/>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3200" b="0" i="0" u="none" strike="noStrike" cap="none" dirty="0">
                <a:solidFill>
                  <a:schemeClr val="bg1">
                    <a:lumMod val="75000"/>
                  </a:schemeClr>
                </a:solidFill>
                <a:latin typeface="Arial"/>
                <a:ea typeface="Arial"/>
                <a:cs typeface="Arial"/>
                <a:sym typeface="Arial"/>
              </a:rPr>
              <a:t>背景と研究目的</a:t>
            </a:r>
            <a:endParaRPr sz="3200" b="0" i="0" u="none" strike="noStrike" cap="none" dirty="0">
              <a:solidFill>
                <a:schemeClr val="bg1">
                  <a:lumMod val="75000"/>
                </a:schemeClr>
              </a:solidFill>
              <a:latin typeface="Arial"/>
              <a:ea typeface="Arial"/>
              <a:cs typeface="Arial"/>
              <a:sym typeface="Arial"/>
            </a:endParaRPr>
          </a:p>
        </p:txBody>
      </p:sp>
      <p:sp>
        <p:nvSpPr>
          <p:cNvPr id="132" name="Google Shape;132;p2"/>
          <p:cNvSpPr txBox="1"/>
          <p:nvPr/>
        </p:nvSpPr>
        <p:spPr>
          <a:xfrm>
            <a:off x="5020848" y="2212888"/>
            <a:ext cx="684832" cy="314180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実証実験</a:t>
            </a:r>
            <a:endParaRPr sz="3600" b="0" i="0" u="none" strike="noStrike" cap="none" dirty="0">
              <a:solidFill>
                <a:schemeClr val="bg1">
                  <a:lumMod val="75000"/>
                </a:schemeClr>
              </a:solidFill>
              <a:latin typeface="Arial"/>
              <a:ea typeface="Arial"/>
              <a:cs typeface="Arial"/>
              <a:sym typeface="Arial"/>
            </a:endParaRPr>
          </a:p>
        </p:txBody>
      </p:sp>
      <p:sp>
        <p:nvSpPr>
          <p:cNvPr id="133" name="Google Shape;133;p2"/>
          <p:cNvSpPr txBox="1"/>
          <p:nvPr/>
        </p:nvSpPr>
        <p:spPr>
          <a:xfrm>
            <a:off x="7238540" y="2210620"/>
            <a:ext cx="689471" cy="312097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今後の展望</a:t>
            </a:r>
            <a:endParaRPr sz="3600" b="0" i="0" u="none" strike="noStrike" cap="none" dirty="0">
              <a:solidFill>
                <a:schemeClr val="bg1">
                  <a:lumMod val="75000"/>
                </a:schemeClr>
              </a:solidFill>
              <a:latin typeface="Arial"/>
              <a:ea typeface="Arial"/>
              <a:cs typeface="Arial"/>
              <a:sym typeface="Arial"/>
            </a:endParaRPr>
          </a:p>
        </p:txBody>
      </p:sp>
      <p:sp>
        <p:nvSpPr>
          <p:cNvPr id="134" name="Google Shape;134;p2"/>
          <p:cNvSpPr/>
          <p:nvPr/>
        </p:nvSpPr>
        <p:spPr>
          <a:xfrm>
            <a:off x="1654002" y="1100390"/>
            <a:ext cx="2519009" cy="735666"/>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chemeClr val="dk1"/>
                </a:solidFill>
                <a:latin typeface="Century Gothic"/>
                <a:ea typeface="Century Gothic"/>
                <a:cs typeface="Century Gothic"/>
                <a:sym typeface="Century Gothic"/>
              </a:rPr>
              <a:t>中間発表まで</a:t>
            </a:r>
            <a:endParaRPr sz="2800" b="1" i="0" u="none" strike="noStrike" cap="none" dirty="0">
              <a:solidFill>
                <a:schemeClr val="dk1"/>
              </a:solidFill>
              <a:latin typeface="Century Gothic"/>
              <a:ea typeface="Century Gothic"/>
              <a:cs typeface="Century Gothic"/>
              <a:sym typeface="Century Gothic"/>
            </a:endParaRPr>
          </a:p>
        </p:txBody>
      </p:sp>
      <p:sp>
        <p:nvSpPr>
          <p:cNvPr id="135" name="Google Shape;135;p2"/>
          <p:cNvSpPr txBox="1"/>
          <p:nvPr/>
        </p:nvSpPr>
        <p:spPr>
          <a:xfrm>
            <a:off x="3363352" y="2210620"/>
            <a:ext cx="771659"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altLang="en-US" sz="3600" b="0" i="0" u="none" strike="noStrike" cap="none" dirty="0">
                <a:solidFill>
                  <a:schemeClr val="bg1">
                    <a:lumMod val="75000"/>
                  </a:schemeClr>
                </a:solidFill>
                <a:latin typeface="Arial"/>
                <a:ea typeface="Arial"/>
                <a:cs typeface="Arial"/>
                <a:sym typeface="Arial"/>
              </a:rPr>
              <a:t>予備調査</a:t>
            </a:r>
            <a:endParaRPr sz="3600" b="0" i="0" u="none" strike="noStrike" cap="none" dirty="0">
              <a:solidFill>
                <a:schemeClr val="bg1">
                  <a:lumMod val="75000"/>
                </a:schemeClr>
              </a:solidFill>
              <a:latin typeface="Arial"/>
              <a:ea typeface="Arial"/>
              <a:cs typeface="Arial"/>
              <a:sym typeface="Arial"/>
            </a:endParaRPr>
          </a:p>
        </p:txBody>
      </p:sp>
      <p:sp>
        <p:nvSpPr>
          <p:cNvPr id="136" name="Google Shape;136;p2"/>
          <p:cNvSpPr/>
          <p:nvPr/>
        </p:nvSpPr>
        <p:spPr>
          <a:xfrm>
            <a:off x="1411932" y="4864055"/>
            <a:ext cx="1466458" cy="707005"/>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0" i="0" u="none" strike="noStrike" cap="none">
                <a:solidFill>
                  <a:schemeClr val="dk1"/>
                </a:solidFill>
                <a:latin typeface="Century Gothic"/>
                <a:ea typeface="Century Gothic"/>
                <a:cs typeface="Century Gothic"/>
                <a:sym typeface="Century Gothic"/>
              </a:rPr>
              <a:t>市役所へのヒアリング</a:t>
            </a:r>
            <a:endParaRPr/>
          </a:p>
        </p:txBody>
      </p:sp>
      <p:sp>
        <p:nvSpPr>
          <p:cNvPr id="137" name="Google Shape;137;p2"/>
          <p:cNvSpPr/>
          <p:nvPr/>
        </p:nvSpPr>
        <p:spPr>
          <a:xfrm>
            <a:off x="3048295" y="5590458"/>
            <a:ext cx="1401775" cy="764917"/>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lvl="0" algn="ctr"/>
            <a:r>
              <a:rPr lang="ja-JP" altLang="en-US" sz="1800" dirty="0" smtClean="0">
                <a:solidFill>
                  <a:schemeClr val="bg1">
                    <a:lumMod val="75000"/>
                  </a:schemeClr>
                </a:solidFill>
                <a:latin typeface="Century Gothic"/>
                <a:ea typeface="Century Gothic"/>
                <a:cs typeface="Century Gothic"/>
                <a:sym typeface="Century Gothic"/>
              </a:rPr>
              <a:t>アンケート調査</a:t>
            </a:r>
            <a:endParaRPr lang="ja-JP" altLang="en-US" sz="1800" dirty="0">
              <a:solidFill>
                <a:schemeClr val="bg1">
                  <a:lumMod val="75000"/>
                </a:schemeClr>
              </a:solidFill>
              <a:latin typeface="Century Gothic"/>
              <a:ea typeface="Century Gothic"/>
              <a:cs typeface="Century Gothic"/>
              <a:sym typeface="Century Gothic"/>
            </a:endParaRPr>
          </a:p>
        </p:txBody>
      </p:sp>
      <p:sp>
        <p:nvSpPr>
          <p:cNvPr id="138" name="Google Shape;138;p2"/>
          <p:cNvSpPr/>
          <p:nvPr/>
        </p:nvSpPr>
        <p:spPr>
          <a:xfrm>
            <a:off x="3048296" y="4850533"/>
            <a:ext cx="1401775" cy="734048"/>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lvl="0" algn="ctr"/>
            <a:r>
              <a:rPr lang="ja-JP" altLang="en-US" sz="1800" dirty="0" smtClean="0">
                <a:solidFill>
                  <a:schemeClr val="bg1">
                    <a:lumMod val="75000"/>
                  </a:schemeClr>
                </a:solidFill>
                <a:latin typeface="Century Gothic"/>
                <a:ea typeface="Century Gothic"/>
                <a:cs typeface="Century Gothic"/>
                <a:sym typeface="Century Gothic"/>
              </a:rPr>
              <a:t>市</a:t>
            </a:r>
            <a:r>
              <a:rPr lang="ja-JP" altLang="en-US" sz="1800" dirty="0">
                <a:solidFill>
                  <a:schemeClr val="bg1">
                    <a:lumMod val="75000"/>
                  </a:schemeClr>
                </a:solidFill>
                <a:latin typeface="Century Gothic"/>
                <a:ea typeface="Century Gothic"/>
                <a:cs typeface="Century Gothic"/>
                <a:sym typeface="Century Gothic"/>
              </a:rPr>
              <a:t>役所提供データ分析</a:t>
            </a:r>
            <a:endParaRPr dirty="0">
              <a:solidFill>
                <a:schemeClr val="bg1">
                  <a:lumMod val="75000"/>
                </a:schemeClr>
              </a:solidFill>
            </a:endParaRPr>
          </a:p>
        </p:txBody>
      </p:sp>
      <p:cxnSp>
        <p:nvCxnSpPr>
          <p:cNvPr id="139" name="Google Shape;139;p2"/>
          <p:cNvCxnSpPr/>
          <p:nvPr/>
        </p:nvCxnSpPr>
        <p:spPr>
          <a:xfrm>
            <a:off x="4609497" y="47965"/>
            <a:ext cx="73361" cy="6307410"/>
          </a:xfrm>
          <a:prstGeom prst="straightConnector1">
            <a:avLst/>
          </a:prstGeom>
          <a:noFill/>
          <a:ln w="76200" cap="flat" cmpd="sng">
            <a:solidFill>
              <a:srgbClr val="066E9F"/>
            </a:solidFill>
            <a:prstDash val="solid"/>
            <a:round/>
            <a:headEnd type="none" w="sm" len="sm"/>
            <a:tailEnd type="none" w="sm" len="sm"/>
          </a:ln>
        </p:spPr>
      </p:cxnSp>
      <p:sp>
        <p:nvSpPr>
          <p:cNvPr id="140" name="Google Shape;140;p2"/>
          <p:cNvSpPr txBox="1"/>
          <p:nvPr/>
        </p:nvSpPr>
        <p:spPr>
          <a:xfrm>
            <a:off x="6129694" y="2210620"/>
            <a:ext cx="684832" cy="3141798"/>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効果試算</a:t>
            </a:r>
            <a:endParaRPr sz="3600" b="0" i="0" u="none" strike="noStrike" cap="none" dirty="0">
              <a:solidFill>
                <a:schemeClr val="bg1">
                  <a:lumMod val="75000"/>
                </a:schemeClr>
              </a:solidFill>
              <a:latin typeface="Arial"/>
              <a:ea typeface="Arial"/>
              <a:cs typeface="Arial"/>
              <a:sym typeface="Arial"/>
            </a:endParaRPr>
          </a:p>
        </p:txBody>
      </p:sp>
      <p:sp>
        <p:nvSpPr>
          <p:cNvPr id="141" name="Google Shape;141;p2"/>
          <p:cNvSpPr/>
          <p:nvPr/>
        </p:nvSpPr>
        <p:spPr>
          <a:xfrm>
            <a:off x="5111555" y="1096715"/>
            <a:ext cx="1880563" cy="739341"/>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rgbClr val="CD4560"/>
                </a:solidFill>
                <a:latin typeface="Century Gothic"/>
                <a:ea typeface="Century Gothic"/>
                <a:cs typeface="Century Gothic"/>
                <a:sym typeface="Century Gothic"/>
              </a:rPr>
              <a:t>最終発表</a:t>
            </a:r>
            <a:endParaRPr sz="2800" b="1" i="0" u="none" strike="noStrike" cap="none" dirty="0">
              <a:solidFill>
                <a:srgbClr val="CD4560"/>
              </a:solidFill>
              <a:latin typeface="Century Gothic"/>
              <a:ea typeface="Century Gothic"/>
              <a:cs typeface="Century Gothic"/>
              <a:sym typeface="Century Gothic"/>
            </a:endParaRPr>
          </a:p>
        </p:txBody>
      </p:sp>
      <p:sp>
        <p:nvSpPr>
          <p:cNvPr id="142" name="Google Shape;142;p2"/>
          <p:cNvSpPr/>
          <p:nvPr/>
        </p:nvSpPr>
        <p:spPr>
          <a:xfrm>
            <a:off x="1693435" y="1689918"/>
            <a:ext cx="903449" cy="818526"/>
          </a:xfrm>
          <a:prstGeom prst="star5">
            <a:avLst>
              <a:gd name="adj" fmla="val 19098"/>
              <a:gd name="hf" fmla="val 105146"/>
              <a:gd name="vf" fmla="val 110557"/>
            </a:avLst>
          </a:prstGeom>
          <a:solidFill>
            <a:srgbClr val="FFFF0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19" name="Google Shape;202;p6"/>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dirty="0"/>
              <a:t>4</a:t>
            </a:r>
            <a:endParaRPr dirty="0"/>
          </a:p>
        </p:txBody>
      </p:sp>
    </p:spTree>
    <p:extLst>
      <p:ext uri="{BB962C8B-B14F-4D97-AF65-F5344CB8AC3E}">
        <p14:creationId xmlns:p14="http://schemas.microsoft.com/office/powerpoint/2010/main" val="31176733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204185" y="266402"/>
            <a:ext cx="7616853" cy="688025"/>
          </a:xfrm>
          <a:prstGeom prst="rect">
            <a:avLst/>
          </a:prstGeom>
        </p:spPr>
        <p:txBody>
          <a:bodyPr>
            <a:normAutofit fontScale="8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kumimoji="1" lang="ja-JP" altLang="en-US" dirty="0"/>
              <a:t>概要説明</a:t>
            </a:r>
            <a:endParaRPr kumimoji="1" lang="en-US" altLang="ja-JP" dirty="0"/>
          </a:p>
          <a:p>
            <a:endParaRPr kumimoji="1" lang="ja-JP" altLang="en-US" u="sng" dirty="0"/>
          </a:p>
        </p:txBody>
      </p:sp>
      <p:sp>
        <p:nvSpPr>
          <p:cNvPr id="5" name="正方形/長方形 4"/>
          <p:cNvSpPr/>
          <p:nvPr/>
        </p:nvSpPr>
        <p:spPr>
          <a:xfrm>
            <a:off x="-58369" y="2978379"/>
            <a:ext cx="9202369" cy="1770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800" dirty="0"/>
              <a:t>学生エリア：</a:t>
            </a:r>
            <a:r>
              <a:rPr kumimoji="1" lang="en-US" altLang="ja-JP" sz="4800" dirty="0"/>
              <a:t>LINE</a:t>
            </a:r>
            <a:r>
              <a:rPr kumimoji="1" lang="ja-JP" altLang="en-US" sz="4800" dirty="0"/>
              <a:t>運用でパトロール</a:t>
            </a:r>
            <a:endParaRPr kumimoji="1" lang="en-US" altLang="ja-JP" sz="4800" dirty="0"/>
          </a:p>
          <a:p>
            <a:r>
              <a:rPr kumimoji="1" lang="ja-JP" altLang="en-US" sz="4800" dirty="0"/>
              <a:t>　　　　　　　 を代替できるエリア</a:t>
            </a:r>
            <a:endParaRPr kumimoji="1" lang="en-US" altLang="ja-JP" sz="4800" dirty="0"/>
          </a:p>
        </p:txBody>
      </p:sp>
      <p:sp>
        <p:nvSpPr>
          <p:cNvPr id="6" name="正方形/長方形 5"/>
          <p:cNvSpPr/>
          <p:nvPr/>
        </p:nvSpPr>
        <p:spPr>
          <a:xfrm>
            <a:off x="87547" y="1333326"/>
            <a:ext cx="8910538" cy="1384995"/>
          </a:xfrm>
          <a:prstGeom prst="rect">
            <a:avLst/>
          </a:prstGeom>
        </p:spPr>
        <p:txBody>
          <a:bodyPr wrap="square">
            <a:spAutoFit/>
          </a:bodyPr>
          <a:lstStyle/>
          <a:p>
            <a:r>
              <a:rPr kumimoji="1" lang="ja-JP" altLang="en-US" sz="1800" dirty="0"/>
              <a:t>・</a:t>
            </a:r>
            <a:r>
              <a:rPr kumimoji="1" lang="ja-JP" altLang="en-US" sz="2800" dirty="0"/>
              <a:t>実証実験から、</a:t>
            </a:r>
            <a:r>
              <a:rPr kumimoji="1" lang="ja-JP" altLang="en-US" sz="2800" u="sng" dirty="0"/>
              <a:t>学生の報告数が従来のパトロールの同じ期間での修繕数よりも多いといえるエリア</a:t>
            </a:r>
            <a:r>
              <a:rPr kumimoji="1" lang="ja-JP" altLang="en-US" sz="2800" dirty="0"/>
              <a:t>があることが分かった。</a:t>
            </a:r>
            <a:endParaRPr kumimoji="1" lang="en-US" altLang="ja-JP" sz="2800" dirty="0"/>
          </a:p>
        </p:txBody>
      </p:sp>
      <p:sp>
        <p:nvSpPr>
          <p:cNvPr id="7" name="下矢印 6"/>
          <p:cNvSpPr/>
          <p:nvPr/>
        </p:nvSpPr>
        <p:spPr>
          <a:xfrm>
            <a:off x="4119662" y="3593198"/>
            <a:ext cx="1220822" cy="581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49902" y="406899"/>
            <a:ext cx="8560341" cy="5700408"/>
          </a:xfrm>
          <a:prstGeom prst="rect">
            <a:avLst/>
          </a:prstGeom>
          <a:solidFill>
            <a:srgbClr val="01A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1236230" y="1449421"/>
            <a:ext cx="6419437" cy="3572620"/>
            <a:chOff x="1129164" y="2506533"/>
            <a:chExt cx="4161828" cy="2458322"/>
          </a:xfrm>
        </p:grpSpPr>
        <p:sp>
          <p:nvSpPr>
            <p:cNvPr id="11" name="角丸四角形 10"/>
            <p:cNvSpPr/>
            <p:nvPr/>
          </p:nvSpPr>
          <p:spPr>
            <a:xfrm>
              <a:off x="1129164" y="2518158"/>
              <a:ext cx="1268590" cy="7166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600" dirty="0"/>
                <a:t>春日</a:t>
              </a:r>
            </a:p>
          </p:txBody>
        </p:sp>
        <p:sp>
          <p:nvSpPr>
            <p:cNvPr id="12" name="角丸四角形 11"/>
            <p:cNvSpPr/>
            <p:nvPr/>
          </p:nvSpPr>
          <p:spPr>
            <a:xfrm>
              <a:off x="4022402" y="2513197"/>
              <a:ext cx="1268590" cy="7166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200" dirty="0"/>
                <a:t>吾妻</a:t>
              </a:r>
            </a:p>
          </p:txBody>
        </p:sp>
        <p:sp>
          <p:nvSpPr>
            <p:cNvPr id="13" name="角丸四角形 12"/>
            <p:cNvSpPr/>
            <p:nvPr/>
          </p:nvSpPr>
          <p:spPr>
            <a:xfrm>
              <a:off x="2557288" y="2506533"/>
              <a:ext cx="1268590" cy="7166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200" dirty="0"/>
                <a:t>天久保</a:t>
              </a:r>
            </a:p>
          </p:txBody>
        </p:sp>
        <p:sp>
          <p:nvSpPr>
            <p:cNvPr id="14" name="角丸四角形 13"/>
            <p:cNvSpPr/>
            <p:nvPr/>
          </p:nvSpPr>
          <p:spPr>
            <a:xfrm>
              <a:off x="1129282" y="4248199"/>
              <a:ext cx="1268590" cy="7166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200" dirty="0"/>
                <a:t>研究学園</a:t>
              </a:r>
              <a:r>
                <a:rPr kumimoji="1" lang="ja-JP" altLang="en-US" dirty="0"/>
                <a:t>　</a:t>
              </a:r>
            </a:p>
          </p:txBody>
        </p:sp>
        <p:sp>
          <p:nvSpPr>
            <p:cNvPr id="15" name="角丸四角形 14"/>
            <p:cNvSpPr/>
            <p:nvPr/>
          </p:nvSpPr>
          <p:spPr>
            <a:xfrm>
              <a:off x="1129164" y="3376333"/>
              <a:ext cx="1268590" cy="7166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200" dirty="0"/>
                <a:t>桜</a:t>
              </a:r>
            </a:p>
          </p:txBody>
        </p:sp>
        <p:sp>
          <p:nvSpPr>
            <p:cNvPr id="16" name="角丸四角形 15"/>
            <p:cNvSpPr/>
            <p:nvPr/>
          </p:nvSpPr>
          <p:spPr>
            <a:xfrm>
              <a:off x="2550434" y="3407391"/>
              <a:ext cx="1268590" cy="7166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200" dirty="0"/>
                <a:t>要</a:t>
              </a:r>
            </a:p>
          </p:txBody>
        </p:sp>
        <p:sp>
          <p:nvSpPr>
            <p:cNvPr id="17" name="角丸四角形 16"/>
            <p:cNvSpPr/>
            <p:nvPr/>
          </p:nvSpPr>
          <p:spPr>
            <a:xfrm>
              <a:off x="4025485" y="3404909"/>
              <a:ext cx="1229309" cy="7216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200" dirty="0"/>
                <a:t>苅間</a:t>
              </a:r>
            </a:p>
          </p:txBody>
        </p:sp>
      </p:grpSp>
      <p:sp>
        <p:nvSpPr>
          <p:cNvPr id="31" name="角丸四角形 30"/>
          <p:cNvSpPr/>
          <p:nvPr/>
        </p:nvSpPr>
        <p:spPr>
          <a:xfrm>
            <a:off x="3421893" y="4006482"/>
            <a:ext cx="1956744" cy="104149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dirty="0"/>
              <a:t> </a:t>
            </a:r>
            <a:r>
              <a:rPr kumimoji="1" lang="ja-JP" altLang="en-US" sz="3200" dirty="0"/>
              <a:t>栗原</a:t>
            </a:r>
            <a:r>
              <a:rPr kumimoji="1" lang="ja-JP" altLang="en-US" dirty="0"/>
              <a:t>　</a:t>
            </a:r>
          </a:p>
        </p:txBody>
      </p:sp>
      <p:grpSp>
        <p:nvGrpSpPr>
          <p:cNvPr id="18" name="グループ化 17"/>
          <p:cNvGrpSpPr/>
          <p:nvPr/>
        </p:nvGrpSpPr>
        <p:grpSpPr>
          <a:xfrm>
            <a:off x="1167318" y="1191637"/>
            <a:ext cx="6867727" cy="3998069"/>
            <a:chOff x="457413" y="1742682"/>
            <a:chExt cx="4430483" cy="2734627"/>
          </a:xfrm>
        </p:grpSpPr>
        <p:grpSp>
          <p:nvGrpSpPr>
            <p:cNvPr id="19" name="グループ化 18"/>
            <p:cNvGrpSpPr/>
            <p:nvPr/>
          </p:nvGrpSpPr>
          <p:grpSpPr>
            <a:xfrm>
              <a:off x="457413" y="1742682"/>
              <a:ext cx="4430483" cy="2734627"/>
              <a:chOff x="457413" y="1742682"/>
              <a:chExt cx="4430483" cy="2734627"/>
            </a:xfrm>
          </p:grpSpPr>
          <p:sp>
            <p:nvSpPr>
              <p:cNvPr id="29" name="角丸四角形 28"/>
              <p:cNvSpPr/>
              <p:nvPr/>
            </p:nvSpPr>
            <p:spPr>
              <a:xfrm>
                <a:off x="463211" y="3482705"/>
                <a:ext cx="1421270" cy="9946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457413" y="1742682"/>
                <a:ext cx="4430483" cy="18938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p:cNvGrpSpPr/>
            <p:nvPr/>
          </p:nvGrpSpPr>
          <p:grpSpPr>
            <a:xfrm>
              <a:off x="502093" y="1896249"/>
              <a:ext cx="4161828" cy="2458322"/>
              <a:chOff x="1281564" y="2658933"/>
              <a:chExt cx="4161828" cy="2458322"/>
            </a:xfrm>
            <a:solidFill>
              <a:srgbClr val="FFFF00"/>
            </a:solidFill>
          </p:grpSpPr>
          <p:sp>
            <p:nvSpPr>
              <p:cNvPr id="22" name="角丸四角形 21"/>
              <p:cNvSpPr/>
              <p:nvPr/>
            </p:nvSpPr>
            <p:spPr>
              <a:xfrm>
                <a:off x="1281564" y="2670558"/>
                <a:ext cx="1268590" cy="716656"/>
              </a:xfrm>
              <a:prstGeom prst="roundRect">
                <a:avLst/>
              </a:prstGeom>
              <a:solidFill>
                <a:srgbClr val="2BB46E"/>
              </a:solidFill>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200" dirty="0">
                    <a:solidFill>
                      <a:schemeClr val="bg1"/>
                    </a:solidFill>
                  </a:rPr>
                  <a:t>春日</a:t>
                </a:r>
              </a:p>
            </p:txBody>
          </p:sp>
          <p:sp>
            <p:nvSpPr>
              <p:cNvPr id="23" name="角丸四角形 22"/>
              <p:cNvSpPr/>
              <p:nvPr/>
            </p:nvSpPr>
            <p:spPr>
              <a:xfrm>
                <a:off x="4174802" y="2665597"/>
                <a:ext cx="1268590" cy="716656"/>
              </a:xfrm>
              <a:prstGeom prst="roundRect">
                <a:avLst/>
              </a:prstGeom>
              <a:solidFill>
                <a:srgbClr val="2BB46E"/>
              </a:solidFill>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200" dirty="0">
                    <a:solidFill>
                      <a:schemeClr val="bg1"/>
                    </a:solidFill>
                  </a:rPr>
                  <a:t>吾妻</a:t>
                </a:r>
              </a:p>
            </p:txBody>
          </p:sp>
          <p:sp>
            <p:nvSpPr>
              <p:cNvPr id="24" name="角丸四角形 23"/>
              <p:cNvSpPr/>
              <p:nvPr/>
            </p:nvSpPr>
            <p:spPr>
              <a:xfrm>
                <a:off x="2709688" y="2658933"/>
                <a:ext cx="1268590" cy="716656"/>
              </a:xfrm>
              <a:prstGeom prst="roundRect">
                <a:avLst/>
              </a:prstGeom>
              <a:solidFill>
                <a:srgbClr val="2BB46E"/>
              </a:solidFill>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200" dirty="0">
                    <a:solidFill>
                      <a:schemeClr val="bg1"/>
                    </a:solidFill>
                  </a:rPr>
                  <a:t>天久保</a:t>
                </a:r>
              </a:p>
            </p:txBody>
          </p:sp>
          <p:sp>
            <p:nvSpPr>
              <p:cNvPr id="25" name="角丸四角形 24"/>
              <p:cNvSpPr/>
              <p:nvPr/>
            </p:nvSpPr>
            <p:spPr>
              <a:xfrm>
                <a:off x="1281682" y="4400599"/>
                <a:ext cx="1268590" cy="716656"/>
              </a:xfrm>
              <a:prstGeom prst="roundRect">
                <a:avLst/>
              </a:prstGeom>
              <a:solidFill>
                <a:srgbClr val="2BB46E"/>
              </a:solidFill>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200" dirty="0">
                    <a:solidFill>
                      <a:schemeClr val="bg1"/>
                    </a:solidFill>
                  </a:rPr>
                  <a:t>研究学園</a:t>
                </a:r>
                <a:r>
                  <a:rPr kumimoji="1" lang="ja-JP" altLang="en-US" dirty="0"/>
                  <a:t>　</a:t>
                </a:r>
              </a:p>
            </p:txBody>
          </p:sp>
          <p:sp>
            <p:nvSpPr>
              <p:cNvPr id="26" name="角丸四角形 25"/>
              <p:cNvSpPr/>
              <p:nvPr/>
            </p:nvSpPr>
            <p:spPr>
              <a:xfrm>
                <a:off x="1281564" y="3528733"/>
                <a:ext cx="1268590" cy="716656"/>
              </a:xfrm>
              <a:prstGeom prst="roundRect">
                <a:avLst/>
              </a:prstGeom>
              <a:solidFill>
                <a:srgbClr val="2BB46E"/>
              </a:solidFill>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200" dirty="0">
                    <a:solidFill>
                      <a:schemeClr val="bg1"/>
                    </a:solidFill>
                  </a:rPr>
                  <a:t>桜</a:t>
                </a:r>
              </a:p>
            </p:txBody>
          </p:sp>
          <p:sp>
            <p:nvSpPr>
              <p:cNvPr id="27" name="角丸四角形 26"/>
              <p:cNvSpPr/>
              <p:nvPr/>
            </p:nvSpPr>
            <p:spPr>
              <a:xfrm>
                <a:off x="2702834" y="3559791"/>
                <a:ext cx="1268590" cy="716656"/>
              </a:xfrm>
              <a:prstGeom prst="roundRect">
                <a:avLst/>
              </a:prstGeom>
              <a:solidFill>
                <a:srgbClr val="2BB46E"/>
              </a:solidFill>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200" dirty="0">
                    <a:solidFill>
                      <a:schemeClr val="bg1"/>
                    </a:solidFill>
                  </a:rPr>
                  <a:t>要</a:t>
                </a:r>
              </a:p>
            </p:txBody>
          </p:sp>
          <p:sp>
            <p:nvSpPr>
              <p:cNvPr id="28" name="角丸四角形 27"/>
              <p:cNvSpPr/>
              <p:nvPr/>
            </p:nvSpPr>
            <p:spPr>
              <a:xfrm>
                <a:off x="4177885" y="3557309"/>
                <a:ext cx="1229309" cy="721619"/>
              </a:xfrm>
              <a:prstGeom prst="roundRect">
                <a:avLst/>
              </a:prstGeom>
              <a:solidFill>
                <a:srgbClr val="2BB46E"/>
              </a:solidFill>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3200" dirty="0">
                    <a:solidFill>
                      <a:schemeClr val="bg1"/>
                    </a:solidFill>
                  </a:rPr>
                  <a:t>苅間</a:t>
                </a:r>
              </a:p>
            </p:txBody>
          </p:sp>
        </p:grpSp>
      </p:grpSp>
      <p:sp>
        <p:nvSpPr>
          <p:cNvPr id="3" name="テキスト ボックス 2"/>
          <p:cNvSpPr txBox="1"/>
          <p:nvPr/>
        </p:nvSpPr>
        <p:spPr>
          <a:xfrm>
            <a:off x="1196502" y="603115"/>
            <a:ext cx="5972784" cy="584775"/>
          </a:xfrm>
          <a:prstGeom prst="rect">
            <a:avLst/>
          </a:prstGeom>
          <a:solidFill>
            <a:schemeClr val="bg1"/>
          </a:solidFill>
          <a:ln>
            <a:solidFill>
              <a:schemeClr val="tx1"/>
            </a:solidFill>
          </a:ln>
        </p:spPr>
        <p:txBody>
          <a:bodyPr wrap="square" rtlCol="0">
            <a:spAutoFit/>
          </a:bodyPr>
          <a:lstStyle/>
          <a:p>
            <a:r>
              <a:rPr kumimoji="1" lang="en-US" altLang="ja-JP" sz="3200" dirty="0"/>
              <a:t>LINE</a:t>
            </a:r>
            <a:r>
              <a:rPr kumimoji="1" lang="ja-JP" altLang="en-US" sz="3200" dirty="0"/>
              <a:t>により報告があったエリア</a:t>
            </a:r>
          </a:p>
        </p:txBody>
      </p:sp>
      <p:sp>
        <p:nvSpPr>
          <p:cNvPr id="32" name="テキスト ボックス 31"/>
          <p:cNvSpPr txBox="1"/>
          <p:nvPr/>
        </p:nvSpPr>
        <p:spPr>
          <a:xfrm>
            <a:off x="1196502" y="609074"/>
            <a:ext cx="5972784" cy="584775"/>
          </a:xfrm>
          <a:prstGeom prst="rect">
            <a:avLst/>
          </a:prstGeom>
          <a:solidFill>
            <a:schemeClr val="accent3"/>
          </a:solidFill>
          <a:ln>
            <a:solidFill>
              <a:schemeClr val="tx1"/>
            </a:solidFill>
          </a:ln>
        </p:spPr>
        <p:txBody>
          <a:bodyPr wrap="square" rtlCol="0">
            <a:spAutoFit/>
          </a:bodyPr>
          <a:lstStyle/>
          <a:p>
            <a:pPr algn="ctr"/>
            <a:r>
              <a:rPr kumimoji="1" lang="ja-JP" altLang="en-US" sz="3200" b="1" dirty="0">
                <a:solidFill>
                  <a:schemeClr val="bg1"/>
                </a:solidFill>
              </a:rPr>
              <a:t>学生エリア</a:t>
            </a:r>
          </a:p>
        </p:txBody>
      </p:sp>
      <p:sp>
        <p:nvSpPr>
          <p:cNvPr id="4" name="テキスト ボックス 3"/>
          <p:cNvSpPr txBox="1"/>
          <p:nvPr/>
        </p:nvSpPr>
        <p:spPr>
          <a:xfrm>
            <a:off x="5690682" y="4027250"/>
            <a:ext cx="3268492" cy="1877437"/>
          </a:xfrm>
          <a:prstGeom prst="rect">
            <a:avLst/>
          </a:prstGeom>
          <a:solidFill>
            <a:schemeClr val="accent6">
              <a:lumMod val="60000"/>
              <a:lumOff val="40000"/>
            </a:schemeClr>
          </a:solidFill>
          <a:ln w="38100">
            <a:solidFill>
              <a:schemeClr val="tx1"/>
            </a:solidFill>
          </a:ln>
        </p:spPr>
        <p:txBody>
          <a:bodyPr wrap="square" rtlCol="0">
            <a:spAutoFit/>
          </a:bodyPr>
          <a:lstStyle/>
          <a:p>
            <a:r>
              <a:rPr kumimoji="1" lang="ja-JP" altLang="en-US" sz="2400" dirty="0"/>
              <a:t>学生エリアでの</a:t>
            </a:r>
            <a:endParaRPr kumimoji="1" lang="en-US" altLang="ja-JP" sz="2400" dirty="0"/>
          </a:p>
          <a:p>
            <a:r>
              <a:rPr kumimoji="1" lang="ja-JP" altLang="en-US" sz="2400" dirty="0"/>
              <a:t>実証実験期間</a:t>
            </a:r>
            <a:r>
              <a:rPr kumimoji="1" lang="en-US" altLang="ja-JP" sz="2400" dirty="0"/>
              <a:t>22</a:t>
            </a:r>
            <a:r>
              <a:rPr kumimoji="1" lang="ja-JP" altLang="en-US" sz="2400" dirty="0"/>
              <a:t>日間の</a:t>
            </a:r>
            <a:endParaRPr kumimoji="1" lang="en-US" altLang="ja-JP" sz="2400" dirty="0"/>
          </a:p>
          <a:p>
            <a:r>
              <a:rPr kumimoji="1" lang="ja-JP" altLang="en-US" sz="2400" dirty="0"/>
              <a:t>報告件数</a:t>
            </a:r>
            <a:endParaRPr kumimoji="1" lang="en-US" altLang="ja-JP" sz="2400" dirty="0"/>
          </a:p>
          <a:p>
            <a:r>
              <a:rPr kumimoji="1" lang="ja-JP" altLang="en-US" sz="3200" dirty="0">
                <a:solidFill>
                  <a:schemeClr val="tx1"/>
                </a:solidFill>
              </a:rPr>
              <a:t>＝</a:t>
            </a:r>
            <a:r>
              <a:rPr kumimoji="1" lang="en-US" altLang="ja-JP" sz="4400" dirty="0">
                <a:solidFill>
                  <a:srgbClr val="FF0000"/>
                </a:solidFill>
              </a:rPr>
              <a:t>30</a:t>
            </a:r>
            <a:r>
              <a:rPr kumimoji="1" lang="ja-JP" altLang="en-US" sz="4400" dirty="0">
                <a:solidFill>
                  <a:srgbClr val="FF0000"/>
                </a:solidFill>
              </a:rPr>
              <a:t>件</a:t>
            </a:r>
          </a:p>
        </p:txBody>
      </p:sp>
      <p:sp>
        <p:nvSpPr>
          <p:cNvPr id="9" name="日付プレースホルダー 8"/>
          <p:cNvSpPr>
            <a:spLocks noGrp="1"/>
          </p:cNvSpPr>
          <p:nvPr>
            <p:ph type="dt" idx="10"/>
          </p:nvPr>
        </p:nvSpPr>
        <p:spPr/>
        <p:txBody>
          <a:bodyPr/>
          <a:lstStyle/>
          <a:p>
            <a:r>
              <a:rPr lang="en-US" altLang="ja-JP" dirty="0" smtClean="0"/>
              <a:t>2019/6/21</a:t>
            </a:r>
            <a:endParaRPr lang="ja-JP" altLang="en-US" dirty="0"/>
          </a:p>
        </p:txBody>
      </p:sp>
      <p:sp>
        <p:nvSpPr>
          <p:cNvPr id="20" name="スライド番号プレースホルダー 19"/>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40</a:t>
            </a:fld>
            <a:endParaRPr lang="ja-JP" altLang="en-US"/>
          </a:p>
        </p:txBody>
      </p:sp>
    </p:spTree>
    <p:extLst>
      <p:ext uri="{BB962C8B-B14F-4D97-AF65-F5344CB8AC3E}">
        <p14:creationId xmlns:p14="http://schemas.microsoft.com/office/powerpoint/2010/main" val="360048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xit" presetSubtype="0" fill="hold" grpId="0"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1" grpId="0" animBg="1"/>
      <p:bldP spid="3" grpId="0" animBg="1"/>
      <p:bldP spid="3" grpId="1" animBg="1"/>
      <p:bldP spid="32"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 y="1047560"/>
            <a:ext cx="9143999" cy="5527343"/>
          </a:xfrm>
          <a:prstGeom prst="rect">
            <a:avLst/>
          </a:prstGeom>
          <a:solidFill>
            <a:srgbClr val="066E9F"/>
          </a:solid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04185" y="197828"/>
            <a:ext cx="7239297" cy="627795"/>
          </a:xfrm>
        </p:spPr>
        <p:txBody>
          <a:bodyPr>
            <a:normAutofit fontScale="90000"/>
          </a:bodyPr>
          <a:lstStyle/>
          <a:p>
            <a:r>
              <a:rPr kumimoji="1" lang="ja-JP" altLang="en-US" u="sng" dirty="0">
                <a:solidFill>
                  <a:schemeClr val="bg1"/>
                </a:solidFill>
              </a:rPr>
              <a:t>効果試算の算出過程</a:t>
            </a:r>
          </a:p>
        </p:txBody>
      </p:sp>
      <p:sp>
        <p:nvSpPr>
          <p:cNvPr id="3" name="テキスト プレースホルダー 2"/>
          <p:cNvSpPr>
            <a:spLocks noGrp="1"/>
          </p:cNvSpPr>
          <p:nvPr>
            <p:ph type="body" idx="1"/>
          </p:nvPr>
        </p:nvSpPr>
        <p:spPr>
          <a:xfrm>
            <a:off x="797267" y="1085188"/>
            <a:ext cx="7605444" cy="4768058"/>
          </a:xfrm>
        </p:spPr>
        <p:txBody>
          <a:bodyPr/>
          <a:lstStyle/>
          <a:p>
            <a:endParaRPr kumimoji="1" lang="en-US" altLang="ja-JP" dirty="0"/>
          </a:p>
          <a:p>
            <a:endParaRPr kumimoji="1" lang="en-US" altLang="ja-JP" dirty="0"/>
          </a:p>
        </p:txBody>
      </p:sp>
      <p:sp>
        <p:nvSpPr>
          <p:cNvPr id="10" name="下矢印 9"/>
          <p:cNvSpPr/>
          <p:nvPr/>
        </p:nvSpPr>
        <p:spPr>
          <a:xfrm rot="16200000">
            <a:off x="857283" y="338451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角丸四角形 23"/>
          <p:cNvSpPr/>
          <p:nvPr/>
        </p:nvSpPr>
        <p:spPr>
          <a:xfrm>
            <a:off x="1379349" y="1656430"/>
            <a:ext cx="682219" cy="3860008"/>
          </a:xfrm>
          <a:prstGeom prst="roundRect">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tx1"/>
                </a:solidFill>
              </a:rPr>
              <a:t>費用対効果の算出方法</a:t>
            </a:r>
          </a:p>
        </p:txBody>
      </p:sp>
      <p:sp>
        <p:nvSpPr>
          <p:cNvPr id="26" name="下矢印 25"/>
          <p:cNvSpPr/>
          <p:nvPr/>
        </p:nvSpPr>
        <p:spPr>
          <a:xfrm rot="16200000">
            <a:off x="3329677" y="3364173"/>
            <a:ext cx="490285" cy="403832"/>
          </a:xfrm>
          <a:prstGeom prst="downArrow">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角丸四角形 20"/>
          <p:cNvSpPr/>
          <p:nvPr/>
        </p:nvSpPr>
        <p:spPr>
          <a:xfrm>
            <a:off x="3854064" y="2326804"/>
            <a:ext cx="921989" cy="3132986"/>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4003460" y="2614850"/>
            <a:ext cx="630314" cy="2194278"/>
          </a:xfrm>
          <a:prstGeom prst="roundRect">
            <a:avLst>
              <a:gd name="adj" fmla="val 21449"/>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tx1"/>
                </a:solidFill>
              </a:rPr>
              <a:t>時間的削減コス</a:t>
            </a:r>
            <a:endParaRPr kumimoji="1" lang="en-US" altLang="ja-JP" sz="1800" b="1" dirty="0">
              <a:solidFill>
                <a:schemeClr val="tx1"/>
              </a:solidFill>
            </a:endParaRPr>
          </a:p>
          <a:p>
            <a:pPr algn="ctr"/>
            <a:r>
              <a:rPr kumimoji="1" lang="ja-JP" altLang="en-US" sz="1800" b="1" dirty="0">
                <a:solidFill>
                  <a:schemeClr val="tx1"/>
                </a:solidFill>
              </a:rPr>
              <a:t>ト</a:t>
            </a:r>
          </a:p>
        </p:txBody>
      </p:sp>
      <p:sp>
        <p:nvSpPr>
          <p:cNvPr id="29" name="下矢印 28"/>
          <p:cNvSpPr/>
          <p:nvPr/>
        </p:nvSpPr>
        <p:spPr>
          <a:xfrm rot="16200000">
            <a:off x="2083969" y="337657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角丸四角形 34"/>
          <p:cNvSpPr/>
          <p:nvPr/>
        </p:nvSpPr>
        <p:spPr>
          <a:xfrm>
            <a:off x="157313" y="823148"/>
            <a:ext cx="682219" cy="2873782"/>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tx1"/>
                </a:solidFill>
              </a:rPr>
              <a:t>学生エリアの選定</a:t>
            </a:r>
          </a:p>
        </p:txBody>
      </p:sp>
      <p:sp>
        <p:nvSpPr>
          <p:cNvPr id="38" name="角丸四角形 37"/>
          <p:cNvSpPr/>
          <p:nvPr/>
        </p:nvSpPr>
        <p:spPr>
          <a:xfrm>
            <a:off x="180001" y="3792776"/>
            <a:ext cx="682219" cy="2981124"/>
          </a:xfrm>
          <a:prstGeom prst="roundRect">
            <a:avLst/>
          </a:prstGeom>
          <a:solidFill>
            <a:srgbClr val="CD456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bg1"/>
                </a:solidFill>
              </a:rPr>
              <a:t>パトロ｜ルの説明</a:t>
            </a:r>
          </a:p>
        </p:txBody>
      </p:sp>
      <p:sp>
        <p:nvSpPr>
          <p:cNvPr id="15" name="角丸四角形 14"/>
          <p:cNvSpPr/>
          <p:nvPr/>
        </p:nvSpPr>
        <p:spPr>
          <a:xfrm>
            <a:off x="2676017" y="796388"/>
            <a:ext cx="584549" cy="2915601"/>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従来のパトロ｜ル</a:t>
            </a:r>
          </a:p>
        </p:txBody>
      </p:sp>
      <p:sp>
        <p:nvSpPr>
          <p:cNvPr id="16" name="角丸四角形 15"/>
          <p:cNvSpPr/>
          <p:nvPr/>
        </p:nvSpPr>
        <p:spPr>
          <a:xfrm>
            <a:off x="2678835" y="3792776"/>
            <a:ext cx="551790" cy="300406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b="1" dirty="0"/>
              <a:t>LINE</a:t>
            </a:r>
            <a:r>
              <a:rPr kumimoji="1" lang="ja-JP" altLang="en-US" sz="2800" b="1" dirty="0"/>
              <a:t>の場合</a:t>
            </a:r>
          </a:p>
        </p:txBody>
      </p:sp>
      <p:sp>
        <p:nvSpPr>
          <p:cNvPr id="5" name="日付プレースホルダー 4"/>
          <p:cNvSpPr>
            <a:spLocks noGrp="1"/>
          </p:cNvSpPr>
          <p:nvPr>
            <p:ph type="dt" idx="10"/>
          </p:nvPr>
        </p:nvSpPr>
        <p:spPr/>
        <p:txBody>
          <a:bodyPr/>
          <a:lstStyle/>
          <a:p>
            <a:r>
              <a:rPr lang="en-US" altLang="ja-JP" dirty="0" smtClean="0"/>
              <a:t>2019/6/21</a:t>
            </a:r>
            <a:endParaRPr lang="ja-JP" altLang="en-US" dirty="0"/>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41</a:t>
            </a:fld>
            <a:endParaRPr lang="ja-JP" altLang="en-US"/>
          </a:p>
        </p:txBody>
      </p:sp>
    </p:spTree>
    <p:extLst>
      <p:ext uri="{BB962C8B-B14F-4D97-AF65-F5344CB8AC3E}">
        <p14:creationId xmlns:p14="http://schemas.microsoft.com/office/powerpoint/2010/main" val="28555028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673454" y="117360"/>
            <a:ext cx="1418815" cy="874492"/>
          </a:xfrm>
          <a:prstGeom prst="rect">
            <a:avLst/>
          </a:prstGeom>
          <a:solidFill>
            <a:srgbClr val="066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プレースホルダー 2"/>
          <p:cNvSpPr>
            <a:spLocks noGrp="1"/>
          </p:cNvSpPr>
          <p:nvPr>
            <p:ph type="body" idx="1"/>
          </p:nvPr>
        </p:nvSpPr>
        <p:spPr>
          <a:xfrm>
            <a:off x="674202" y="1803716"/>
            <a:ext cx="7543801" cy="2067893"/>
          </a:xfrm>
        </p:spPr>
        <p:txBody>
          <a:bodyPr/>
          <a:lstStyle/>
          <a:p>
            <a:pPr marL="0" lvl="0" indent="0">
              <a:lnSpc>
                <a:spcPct val="100000"/>
              </a:lnSpc>
              <a:spcBef>
                <a:spcPts val="0"/>
              </a:spcBef>
              <a:buClr>
                <a:srgbClr val="000000"/>
              </a:buClr>
              <a:buSzTx/>
            </a:pPr>
            <a:r>
              <a:rPr kumimoji="1" lang="ja-JP" altLang="en-US" dirty="0">
                <a:solidFill>
                  <a:srgbClr val="000000"/>
                </a:solidFill>
                <a:ea typeface="ＭＳ Ｐゴシック" panose="020B0600070205080204" pitchFamily="50" charset="-128"/>
                <a:cs typeface="+mn-cs"/>
              </a:rPr>
              <a:t>　　つくば市を</a:t>
            </a:r>
            <a:r>
              <a:rPr kumimoji="1" lang="en-US" altLang="ja-JP" dirty="0">
                <a:solidFill>
                  <a:srgbClr val="000000"/>
                </a:solidFill>
                <a:ea typeface="ＭＳ Ｐゴシック" panose="020B0600070205080204" pitchFamily="50" charset="-128"/>
                <a:cs typeface="+mn-cs"/>
              </a:rPr>
              <a:t>12</a:t>
            </a:r>
            <a:r>
              <a:rPr kumimoji="1" lang="ja-JP" altLang="en-US" dirty="0">
                <a:solidFill>
                  <a:srgbClr val="000000"/>
                </a:solidFill>
                <a:ea typeface="ＭＳ Ｐゴシック" panose="020B0600070205080204" pitchFamily="50" charset="-128"/>
                <a:cs typeface="+mn-cs"/>
              </a:rPr>
              <a:t>ブロック </a:t>
            </a:r>
            <a:r>
              <a:rPr kumimoji="1" lang="en-US" altLang="ja-JP" dirty="0">
                <a:solidFill>
                  <a:srgbClr val="000000"/>
                </a:solidFill>
                <a:ea typeface="ＭＳ Ｐゴシック" panose="020B0600070205080204" pitchFamily="50" charset="-128"/>
                <a:cs typeface="+mn-cs"/>
              </a:rPr>
              <a:t>(</a:t>
            </a:r>
            <a:r>
              <a:rPr kumimoji="1" lang="ja-JP" altLang="en-US" dirty="0">
                <a:solidFill>
                  <a:srgbClr val="000000"/>
                </a:solidFill>
                <a:ea typeface="ＭＳ Ｐゴシック" panose="020B0600070205080204" pitchFamily="50" charset="-128"/>
                <a:cs typeface="+mn-cs"/>
              </a:rPr>
              <a:t>学生エリアは</a:t>
            </a:r>
            <a:r>
              <a:rPr kumimoji="1" lang="en-US" altLang="ja-JP" dirty="0">
                <a:solidFill>
                  <a:srgbClr val="000000"/>
                </a:solidFill>
                <a:ea typeface="ＭＳ Ｐゴシック" panose="020B0600070205080204" pitchFamily="50" charset="-128"/>
                <a:cs typeface="+mn-cs"/>
              </a:rPr>
              <a:t>5,6</a:t>
            </a:r>
            <a:r>
              <a:rPr kumimoji="1" lang="ja-JP" altLang="en-US" dirty="0">
                <a:solidFill>
                  <a:srgbClr val="000000"/>
                </a:solidFill>
                <a:ea typeface="ＭＳ Ｐゴシック" panose="020B0600070205080204" pitchFamily="50" charset="-128"/>
                <a:cs typeface="+mn-cs"/>
              </a:rPr>
              <a:t>ブロック</a:t>
            </a:r>
            <a:r>
              <a:rPr kumimoji="1" lang="en-US" altLang="ja-JP" dirty="0">
                <a:solidFill>
                  <a:srgbClr val="000000"/>
                </a:solidFill>
                <a:ea typeface="ＭＳ Ｐゴシック" panose="020B0600070205080204" pitchFamily="50" charset="-128"/>
                <a:cs typeface="+mn-cs"/>
              </a:rPr>
              <a:t>) </a:t>
            </a:r>
            <a:r>
              <a:rPr kumimoji="1" lang="ja-JP" altLang="en-US" dirty="0">
                <a:solidFill>
                  <a:srgbClr val="000000"/>
                </a:solidFill>
                <a:ea typeface="ＭＳ Ｐゴシック" panose="020B0600070205080204" pitchFamily="50" charset="-128"/>
                <a:cs typeface="+mn-cs"/>
              </a:rPr>
              <a:t>に分割し</a:t>
            </a:r>
            <a:endParaRPr kumimoji="1" lang="en-US" altLang="ja-JP" dirty="0">
              <a:solidFill>
                <a:srgbClr val="000000"/>
              </a:solidFill>
              <a:ea typeface="ＭＳ Ｐゴシック" panose="020B0600070205080204" pitchFamily="50" charset="-128"/>
              <a:cs typeface="+mn-cs"/>
            </a:endParaRPr>
          </a:p>
          <a:p>
            <a:pPr marL="0" lvl="0" indent="0">
              <a:lnSpc>
                <a:spcPct val="100000"/>
              </a:lnSpc>
              <a:spcBef>
                <a:spcPts val="0"/>
              </a:spcBef>
              <a:buClr>
                <a:srgbClr val="000000"/>
              </a:buClr>
              <a:buSzTx/>
            </a:pPr>
            <a:r>
              <a:rPr kumimoji="1" lang="ja-JP" altLang="en-US" dirty="0">
                <a:solidFill>
                  <a:srgbClr val="000000"/>
                </a:solidFill>
                <a:ea typeface="ＭＳ Ｐゴシック" panose="020B0600070205080204" pitchFamily="50" charset="-128"/>
                <a:cs typeface="+mn-cs"/>
              </a:rPr>
              <a:t>　　</a:t>
            </a:r>
            <a:r>
              <a:rPr kumimoji="1" lang="ja-JP" altLang="en-US" u="sng" dirty="0">
                <a:solidFill>
                  <a:srgbClr val="000000"/>
                </a:solidFill>
                <a:ea typeface="ＭＳ Ｐゴシック" panose="020B0600070205080204" pitchFamily="50" charset="-128"/>
                <a:cs typeface="+mn-cs"/>
              </a:rPr>
              <a:t>平日、</a:t>
            </a:r>
            <a:r>
              <a:rPr kumimoji="1" lang="en-US" altLang="ja-JP" u="sng" dirty="0">
                <a:solidFill>
                  <a:srgbClr val="000000"/>
                </a:solidFill>
                <a:ea typeface="ＭＳ Ｐゴシック" panose="020B0600070205080204" pitchFamily="50" charset="-128"/>
                <a:cs typeface="+mn-cs"/>
              </a:rPr>
              <a:t>1</a:t>
            </a:r>
            <a:r>
              <a:rPr kumimoji="1" lang="ja-JP" altLang="en-US" u="sng" dirty="0">
                <a:solidFill>
                  <a:srgbClr val="000000"/>
                </a:solidFill>
                <a:ea typeface="ＭＳ Ｐゴシック" panose="020B0600070205080204" pitchFamily="50" charset="-128"/>
                <a:cs typeface="+mn-cs"/>
              </a:rPr>
              <a:t>日に</a:t>
            </a:r>
            <a:r>
              <a:rPr kumimoji="1" lang="en-US" altLang="ja-JP" u="sng" dirty="0">
                <a:solidFill>
                  <a:srgbClr val="000000"/>
                </a:solidFill>
                <a:ea typeface="ＭＳ Ｐゴシック" panose="020B0600070205080204" pitchFamily="50" charset="-128"/>
                <a:cs typeface="+mn-cs"/>
              </a:rPr>
              <a:t>2</a:t>
            </a:r>
            <a:r>
              <a:rPr kumimoji="1" lang="ja-JP" altLang="en-US" u="sng" dirty="0">
                <a:solidFill>
                  <a:srgbClr val="000000"/>
                </a:solidFill>
                <a:ea typeface="ＭＳ Ｐゴシック" panose="020B0600070205080204" pitchFamily="50" charset="-128"/>
                <a:cs typeface="+mn-cs"/>
              </a:rPr>
              <a:t>ブロックを</a:t>
            </a:r>
            <a:r>
              <a:rPr kumimoji="1" lang="en-US" altLang="ja-JP" u="sng" dirty="0">
                <a:solidFill>
                  <a:srgbClr val="000000"/>
                </a:solidFill>
                <a:ea typeface="ＭＳ Ｐゴシック" panose="020B0600070205080204" pitchFamily="50" charset="-128"/>
                <a:cs typeface="+mn-cs"/>
              </a:rPr>
              <a:t>4</a:t>
            </a:r>
            <a:r>
              <a:rPr kumimoji="1" lang="ja-JP" altLang="en-US" u="sng" dirty="0">
                <a:solidFill>
                  <a:srgbClr val="000000"/>
                </a:solidFill>
                <a:ea typeface="ＭＳ Ｐゴシック" panose="020B0600070205080204" pitchFamily="50" charset="-128"/>
                <a:cs typeface="+mn-cs"/>
              </a:rPr>
              <a:t>時間ずつ</a:t>
            </a:r>
            <a:r>
              <a:rPr kumimoji="1" lang="ja-JP" altLang="en-US" dirty="0">
                <a:solidFill>
                  <a:srgbClr val="000000"/>
                </a:solidFill>
                <a:ea typeface="ＭＳ Ｐゴシック" panose="020B0600070205080204" pitchFamily="50" charset="-128"/>
                <a:cs typeface="+mn-cs"/>
              </a:rPr>
              <a:t>車でパトロール</a:t>
            </a:r>
            <a:endParaRPr kumimoji="1" lang="en-US" altLang="ja-JP" dirty="0">
              <a:solidFill>
                <a:srgbClr val="000000"/>
              </a:solidFill>
              <a:ea typeface="ＭＳ Ｐゴシック" panose="020B0600070205080204" pitchFamily="50" charset="-128"/>
              <a:cs typeface="+mn-cs"/>
            </a:endParaRPr>
          </a:p>
          <a:p>
            <a:endParaRPr kumimoji="1" lang="ja-JP" altLang="en-US" dirty="0"/>
          </a:p>
        </p:txBody>
      </p:sp>
      <p:sp>
        <p:nvSpPr>
          <p:cNvPr id="4" name="タイトル 1"/>
          <p:cNvSpPr txBox="1">
            <a:spLocks/>
          </p:cNvSpPr>
          <p:nvPr/>
        </p:nvSpPr>
        <p:spPr>
          <a:xfrm>
            <a:off x="184916" y="219281"/>
            <a:ext cx="8522372" cy="62779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4800"/>
              <a:buFont typeface="Meiryo"/>
              <a:buNone/>
              <a:defRPr sz="4800" b="1" i="0" u="none" strike="noStrike" cap="none">
                <a:solidFill>
                  <a:srgbClr val="3F3F3F"/>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kumimoji="1" lang="en-US" altLang="ja-JP" sz="3200" dirty="0">
                <a:solidFill>
                  <a:schemeClr val="bg1"/>
                </a:solidFill>
              </a:rPr>
              <a:t>LINE</a:t>
            </a:r>
            <a:r>
              <a:rPr kumimoji="1" lang="ja-JP" altLang="en-US" sz="3200" dirty="0">
                <a:solidFill>
                  <a:schemeClr val="bg1"/>
                </a:solidFill>
              </a:rPr>
              <a:t>による学生エリアのパトロールの代替</a:t>
            </a:r>
          </a:p>
        </p:txBody>
      </p:sp>
      <p:sp>
        <p:nvSpPr>
          <p:cNvPr id="5" name="Google Shape;798;p47"/>
          <p:cNvSpPr/>
          <p:nvPr/>
        </p:nvSpPr>
        <p:spPr>
          <a:xfrm>
            <a:off x="-1" y="1139927"/>
            <a:ext cx="5525312" cy="628650"/>
          </a:xfrm>
          <a:prstGeom prst="homePlate">
            <a:avLst/>
          </a:prstGeom>
          <a:solidFill>
            <a:srgbClr val="066E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dirty="0">
                <a:solidFill>
                  <a:schemeClr val="bg1"/>
                </a:solidFill>
                <a:latin typeface="Century Gothic"/>
                <a:ea typeface="Century Gothic"/>
                <a:cs typeface="Century Gothic"/>
                <a:sym typeface="Century Gothic"/>
              </a:rPr>
              <a:t>市役所</a:t>
            </a:r>
            <a:r>
              <a:rPr lang="ja-JP" altLang="en-US" sz="2000" dirty="0">
                <a:solidFill>
                  <a:schemeClr val="bg1"/>
                </a:solidFill>
                <a:latin typeface="Century Gothic"/>
                <a:ea typeface="Century Gothic"/>
                <a:cs typeface="Century Gothic"/>
                <a:sym typeface="Century Gothic"/>
              </a:rPr>
              <a:t>の従来のパトロール</a:t>
            </a:r>
            <a:r>
              <a:rPr lang="ja-JP" altLang="en-US" sz="2000" b="1" dirty="0">
                <a:solidFill>
                  <a:schemeClr val="bg1"/>
                </a:solidFill>
                <a:latin typeface="Century Gothic"/>
                <a:ea typeface="Century Gothic"/>
                <a:cs typeface="Century Gothic"/>
                <a:sym typeface="Century Gothic"/>
              </a:rPr>
              <a:t>（探索型）</a:t>
            </a:r>
            <a:endParaRPr sz="2000" b="1" dirty="0">
              <a:solidFill>
                <a:schemeClr val="bg1"/>
              </a:solidFill>
              <a:latin typeface="Century Gothic"/>
              <a:ea typeface="Century Gothic"/>
              <a:cs typeface="Century Gothic"/>
              <a:sym typeface="Century Gothic"/>
            </a:endParaRPr>
          </a:p>
        </p:txBody>
      </p:sp>
      <p:graphicFrame>
        <p:nvGraphicFramePr>
          <p:cNvPr id="6" name="表 5"/>
          <p:cNvGraphicFramePr>
            <a:graphicFrameLocks noGrp="1"/>
          </p:cNvGraphicFramePr>
          <p:nvPr/>
        </p:nvGraphicFramePr>
        <p:xfrm>
          <a:off x="952901" y="2483300"/>
          <a:ext cx="6772284" cy="1188720"/>
        </p:xfrm>
        <a:graphic>
          <a:graphicData uri="http://schemas.openxmlformats.org/drawingml/2006/table">
            <a:tbl>
              <a:tblPr firstRow="1" bandRow="1">
                <a:tableStyleId>{ED722EEB-8559-47B6-82E8-98EC46BC086B}</a:tableStyleId>
              </a:tblPr>
              <a:tblGrid>
                <a:gridCol w="564357">
                  <a:extLst>
                    <a:ext uri="{9D8B030D-6E8A-4147-A177-3AD203B41FA5}">
                      <a16:colId xmlns:a16="http://schemas.microsoft.com/office/drawing/2014/main" val="1060108784"/>
                    </a:ext>
                  </a:extLst>
                </a:gridCol>
                <a:gridCol w="564357">
                  <a:extLst>
                    <a:ext uri="{9D8B030D-6E8A-4147-A177-3AD203B41FA5}">
                      <a16:colId xmlns:a16="http://schemas.microsoft.com/office/drawing/2014/main" val="3567194144"/>
                    </a:ext>
                  </a:extLst>
                </a:gridCol>
                <a:gridCol w="564357">
                  <a:extLst>
                    <a:ext uri="{9D8B030D-6E8A-4147-A177-3AD203B41FA5}">
                      <a16:colId xmlns:a16="http://schemas.microsoft.com/office/drawing/2014/main" val="3521019713"/>
                    </a:ext>
                  </a:extLst>
                </a:gridCol>
                <a:gridCol w="564357">
                  <a:extLst>
                    <a:ext uri="{9D8B030D-6E8A-4147-A177-3AD203B41FA5}">
                      <a16:colId xmlns:a16="http://schemas.microsoft.com/office/drawing/2014/main" val="414173527"/>
                    </a:ext>
                  </a:extLst>
                </a:gridCol>
                <a:gridCol w="564357">
                  <a:extLst>
                    <a:ext uri="{9D8B030D-6E8A-4147-A177-3AD203B41FA5}">
                      <a16:colId xmlns:a16="http://schemas.microsoft.com/office/drawing/2014/main" val="3691222855"/>
                    </a:ext>
                  </a:extLst>
                </a:gridCol>
                <a:gridCol w="564357">
                  <a:extLst>
                    <a:ext uri="{9D8B030D-6E8A-4147-A177-3AD203B41FA5}">
                      <a16:colId xmlns:a16="http://schemas.microsoft.com/office/drawing/2014/main" val="426840401"/>
                    </a:ext>
                  </a:extLst>
                </a:gridCol>
                <a:gridCol w="564357">
                  <a:extLst>
                    <a:ext uri="{9D8B030D-6E8A-4147-A177-3AD203B41FA5}">
                      <a16:colId xmlns:a16="http://schemas.microsoft.com/office/drawing/2014/main" val="2495733215"/>
                    </a:ext>
                  </a:extLst>
                </a:gridCol>
                <a:gridCol w="564357">
                  <a:extLst>
                    <a:ext uri="{9D8B030D-6E8A-4147-A177-3AD203B41FA5}">
                      <a16:colId xmlns:a16="http://schemas.microsoft.com/office/drawing/2014/main" val="2349943979"/>
                    </a:ext>
                  </a:extLst>
                </a:gridCol>
                <a:gridCol w="564357">
                  <a:extLst>
                    <a:ext uri="{9D8B030D-6E8A-4147-A177-3AD203B41FA5}">
                      <a16:colId xmlns:a16="http://schemas.microsoft.com/office/drawing/2014/main" val="2177608508"/>
                    </a:ext>
                  </a:extLst>
                </a:gridCol>
                <a:gridCol w="564357">
                  <a:extLst>
                    <a:ext uri="{9D8B030D-6E8A-4147-A177-3AD203B41FA5}">
                      <a16:colId xmlns:a16="http://schemas.microsoft.com/office/drawing/2014/main" val="28251927"/>
                    </a:ext>
                  </a:extLst>
                </a:gridCol>
                <a:gridCol w="564357">
                  <a:extLst>
                    <a:ext uri="{9D8B030D-6E8A-4147-A177-3AD203B41FA5}">
                      <a16:colId xmlns:a16="http://schemas.microsoft.com/office/drawing/2014/main" val="2515744595"/>
                    </a:ext>
                  </a:extLst>
                </a:gridCol>
                <a:gridCol w="564357">
                  <a:extLst>
                    <a:ext uri="{9D8B030D-6E8A-4147-A177-3AD203B41FA5}">
                      <a16:colId xmlns:a16="http://schemas.microsoft.com/office/drawing/2014/main" val="1073691897"/>
                    </a:ext>
                  </a:extLst>
                </a:gridCol>
              </a:tblGrid>
              <a:tr h="353483">
                <a:tc>
                  <a:txBody>
                    <a:bodyPr/>
                    <a:lstStyle/>
                    <a:p>
                      <a:endParaRPr kumimoji="1" lang="ja-JP" altLang="en-US" sz="2000" dirty="0"/>
                    </a:p>
                  </a:txBody>
                  <a:tcPr/>
                </a:tc>
                <a:tc>
                  <a:txBody>
                    <a:bodyPr/>
                    <a:lstStyle/>
                    <a:p>
                      <a:r>
                        <a:rPr kumimoji="1" lang="en-US" altLang="ja-JP" sz="2000" dirty="0"/>
                        <a:t>…</a:t>
                      </a:r>
                      <a:endParaRPr kumimoji="1" lang="ja-JP" altLang="en-US" sz="2000" dirty="0"/>
                    </a:p>
                  </a:txBody>
                  <a:tcPr/>
                </a:tc>
                <a:tc>
                  <a:txBody>
                    <a:bodyPr/>
                    <a:lstStyle/>
                    <a:p>
                      <a:r>
                        <a:rPr kumimoji="1" lang="ja-JP" altLang="en-US" sz="2000" dirty="0"/>
                        <a:t>月</a:t>
                      </a:r>
                    </a:p>
                  </a:txBody>
                  <a:tcPr/>
                </a:tc>
                <a:tc>
                  <a:txBody>
                    <a:bodyPr/>
                    <a:lstStyle/>
                    <a:p>
                      <a:r>
                        <a:rPr kumimoji="1" lang="ja-JP" altLang="en-US" sz="2000" dirty="0"/>
                        <a:t>火</a:t>
                      </a:r>
                    </a:p>
                  </a:txBody>
                  <a:tcPr/>
                </a:tc>
                <a:tc>
                  <a:txBody>
                    <a:bodyPr/>
                    <a:lstStyle/>
                    <a:p>
                      <a:r>
                        <a:rPr kumimoji="1" lang="ja-JP" altLang="en-US" sz="2000" dirty="0"/>
                        <a:t>水</a:t>
                      </a:r>
                    </a:p>
                  </a:txBody>
                  <a:tcPr/>
                </a:tc>
                <a:tc>
                  <a:txBody>
                    <a:bodyPr/>
                    <a:lstStyle/>
                    <a:p>
                      <a:r>
                        <a:rPr kumimoji="1" lang="ja-JP" altLang="en-US" sz="2000" dirty="0"/>
                        <a:t>木</a:t>
                      </a:r>
                    </a:p>
                  </a:txBody>
                  <a:tcPr/>
                </a:tc>
                <a:tc>
                  <a:txBody>
                    <a:bodyPr/>
                    <a:lstStyle/>
                    <a:p>
                      <a:r>
                        <a:rPr kumimoji="1" lang="ja-JP" altLang="en-US" sz="2000" dirty="0"/>
                        <a:t>金</a:t>
                      </a:r>
                    </a:p>
                  </a:txBody>
                  <a:tcPr/>
                </a:tc>
                <a:tc>
                  <a:txBody>
                    <a:bodyPr/>
                    <a:lstStyle/>
                    <a:p>
                      <a:r>
                        <a:rPr kumimoji="1" lang="ja-JP" altLang="en-US" sz="2000" dirty="0"/>
                        <a:t>土</a:t>
                      </a:r>
                    </a:p>
                  </a:txBody>
                  <a:tcPr/>
                </a:tc>
                <a:tc>
                  <a:txBody>
                    <a:bodyPr/>
                    <a:lstStyle/>
                    <a:p>
                      <a:r>
                        <a:rPr kumimoji="1" lang="ja-JP" altLang="en-US" sz="2000" dirty="0"/>
                        <a:t>日</a:t>
                      </a:r>
                    </a:p>
                  </a:txBody>
                  <a:tcPr/>
                </a:tc>
                <a:tc>
                  <a:txBody>
                    <a:bodyPr/>
                    <a:lstStyle/>
                    <a:p>
                      <a:r>
                        <a:rPr kumimoji="1" lang="ja-JP" altLang="en-US" sz="2000" dirty="0"/>
                        <a:t>月</a:t>
                      </a:r>
                    </a:p>
                  </a:txBody>
                  <a:tcPr/>
                </a:tc>
                <a:tc>
                  <a:txBody>
                    <a:bodyPr/>
                    <a:lstStyle/>
                    <a:p>
                      <a:r>
                        <a:rPr kumimoji="1" lang="ja-JP" altLang="en-US" sz="2000" dirty="0"/>
                        <a:t>火</a:t>
                      </a:r>
                    </a:p>
                  </a:txBody>
                  <a:tcPr/>
                </a:tc>
                <a:tc>
                  <a:txBody>
                    <a:bodyPr/>
                    <a:lstStyle/>
                    <a:p>
                      <a:r>
                        <a:rPr kumimoji="1" lang="en-US" altLang="ja-JP" sz="2000" dirty="0"/>
                        <a:t>…</a:t>
                      </a:r>
                      <a:endParaRPr kumimoji="1" lang="ja-JP" altLang="en-US" sz="2000" dirty="0"/>
                    </a:p>
                  </a:txBody>
                  <a:tcPr/>
                </a:tc>
                <a:extLst>
                  <a:ext uri="{0D108BD9-81ED-4DB2-BD59-A6C34878D82A}">
                    <a16:rowId xmlns:a16="http://schemas.microsoft.com/office/drawing/2014/main" val="4196991921"/>
                  </a:ext>
                </a:extLst>
              </a:tr>
              <a:tr h="353483">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b="1" dirty="0"/>
                        <a:t>午前</a:t>
                      </a:r>
                    </a:p>
                  </a:txBody>
                  <a:tcPr/>
                </a:tc>
                <a:tc>
                  <a:txBody>
                    <a:bodyPr/>
                    <a:lstStyle/>
                    <a:p>
                      <a:r>
                        <a:rPr kumimoji="1" lang="en-US" altLang="ja-JP" sz="2000" dirty="0"/>
                        <a:t>…</a:t>
                      </a:r>
                      <a:endParaRPr kumimoji="1" lang="ja-JP" altLang="en-US" sz="2000" dirty="0"/>
                    </a:p>
                  </a:txBody>
                  <a:tcPr/>
                </a:tc>
                <a:tc>
                  <a:txBody>
                    <a:bodyPr/>
                    <a:lstStyle/>
                    <a:p>
                      <a:r>
                        <a:rPr kumimoji="1" lang="en-US" altLang="ja-JP" sz="2000" dirty="0"/>
                        <a:t>5</a:t>
                      </a:r>
                      <a:endParaRPr kumimoji="1" lang="ja-JP" altLang="en-US" sz="2000" dirty="0"/>
                    </a:p>
                  </a:txBody>
                  <a:tcPr>
                    <a:solidFill>
                      <a:srgbClr val="FFFF00"/>
                    </a:solidFill>
                  </a:tcPr>
                </a:tc>
                <a:tc>
                  <a:txBody>
                    <a:bodyPr/>
                    <a:lstStyle/>
                    <a:p>
                      <a:r>
                        <a:rPr kumimoji="1" lang="en-US" altLang="ja-JP" sz="2000" dirty="0"/>
                        <a:t>4</a:t>
                      </a:r>
                      <a:endParaRPr kumimoji="1" lang="ja-JP" altLang="en-US" sz="2000" dirty="0"/>
                    </a:p>
                  </a:txBody>
                  <a:tcPr/>
                </a:tc>
                <a:tc>
                  <a:txBody>
                    <a:bodyPr/>
                    <a:lstStyle/>
                    <a:p>
                      <a:r>
                        <a:rPr kumimoji="1" lang="en-US" altLang="ja-JP" sz="2000" dirty="0"/>
                        <a:t>3</a:t>
                      </a:r>
                      <a:endParaRPr kumimoji="1" lang="ja-JP" altLang="en-US" sz="2000" dirty="0"/>
                    </a:p>
                  </a:txBody>
                  <a:tcPr/>
                </a:tc>
                <a:tc>
                  <a:txBody>
                    <a:bodyPr/>
                    <a:lstStyle/>
                    <a:p>
                      <a:r>
                        <a:rPr kumimoji="1" lang="en-US" altLang="ja-JP" sz="2000" dirty="0"/>
                        <a:t>2</a:t>
                      </a:r>
                      <a:endParaRPr kumimoji="1" lang="ja-JP" altLang="en-US" sz="2000" dirty="0"/>
                    </a:p>
                  </a:txBody>
                  <a:tcPr/>
                </a:tc>
                <a:tc>
                  <a:txBody>
                    <a:bodyPr/>
                    <a:lstStyle/>
                    <a:p>
                      <a:r>
                        <a:rPr kumimoji="1" lang="en-US" altLang="ja-JP" sz="2000" dirty="0"/>
                        <a:t>1</a:t>
                      </a:r>
                      <a:endParaRPr kumimoji="1" lang="ja-JP" altLang="en-US" sz="2000" dirty="0"/>
                    </a:p>
                  </a:txBody>
                  <a:tcPr/>
                </a:tc>
                <a:tc>
                  <a:txBody>
                    <a:bodyPr/>
                    <a:lstStyle/>
                    <a:p>
                      <a:r>
                        <a:rPr kumimoji="1" lang="en-US" altLang="ja-JP" sz="2000" dirty="0"/>
                        <a:t>-</a:t>
                      </a:r>
                      <a:endParaRPr kumimoji="1" lang="ja-JP" altLang="en-US" sz="2000" dirty="0"/>
                    </a:p>
                  </a:txBody>
                  <a:tcPr/>
                </a:tc>
                <a:tc>
                  <a:txBody>
                    <a:bodyPr/>
                    <a:lstStyle/>
                    <a:p>
                      <a:r>
                        <a:rPr kumimoji="1" lang="en-US" altLang="ja-JP" sz="2000" dirty="0"/>
                        <a:t>-</a:t>
                      </a:r>
                      <a:endParaRPr kumimoji="1" lang="ja-JP" altLang="en-US" sz="2000" dirty="0"/>
                    </a:p>
                  </a:txBody>
                  <a:tcPr/>
                </a:tc>
                <a:tc>
                  <a:txBody>
                    <a:bodyPr/>
                    <a:lstStyle/>
                    <a:p>
                      <a:r>
                        <a:rPr kumimoji="1" lang="en-US" altLang="ja-JP" sz="2000" dirty="0"/>
                        <a:t>11</a:t>
                      </a:r>
                      <a:endParaRPr kumimoji="1" lang="ja-JP" altLang="en-US" sz="2000" dirty="0"/>
                    </a:p>
                  </a:txBody>
                  <a:tcPr/>
                </a:tc>
                <a:tc>
                  <a:txBody>
                    <a:bodyPr/>
                    <a:lstStyle/>
                    <a:p>
                      <a:r>
                        <a:rPr kumimoji="1" lang="en-US" altLang="ja-JP" sz="2000" dirty="0"/>
                        <a:t>5</a:t>
                      </a:r>
                    </a:p>
                  </a:txBody>
                  <a:tcPr>
                    <a:solidFill>
                      <a:srgbClr val="FFFF00"/>
                    </a:solidFill>
                  </a:tcPr>
                </a:tc>
                <a:tc>
                  <a:txBody>
                    <a:bodyPr/>
                    <a:lstStyle/>
                    <a:p>
                      <a:r>
                        <a:rPr kumimoji="1" lang="en-US" altLang="ja-JP" sz="2000" dirty="0"/>
                        <a:t>…</a:t>
                      </a:r>
                    </a:p>
                  </a:txBody>
                  <a:tcPr/>
                </a:tc>
                <a:extLst>
                  <a:ext uri="{0D108BD9-81ED-4DB2-BD59-A6C34878D82A}">
                    <a16:rowId xmlns:a16="http://schemas.microsoft.com/office/drawing/2014/main" val="4125665714"/>
                  </a:ext>
                </a:extLst>
              </a:tr>
              <a:tr h="353483">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b="1" dirty="0"/>
                        <a:t>午後</a:t>
                      </a:r>
                    </a:p>
                  </a:txBody>
                  <a:tcPr/>
                </a:tc>
                <a:tc>
                  <a:txBody>
                    <a:bodyPr/>
                    <a:lstStyle/>
                    <a:p>
                      <a:r>
                        <a:rPr kumimoji="1" lang="en-US" altLang="ja-JP" sz="2000" dirty="0"/>
                        <a:t>…</a:t>
                      </a:r>
                      <a:endParaRPr kumimoji="1" lang="ja-JP" altLang="en-US" sz="2000" dirty="0"/>
                    </a:p>
                  </a:txBody>
                  <a:tcPr/>
                </a:tc>
                <a:tc>
                  <a:txBody>
                    <a:bodyPr/>
                    <a:lstStyle/>
                    <a:p>
                      <a:r>
                        <a:rPr kumimoji="1" lang="en-US" altLang="ja-JP" sz="2000" dirty="0"/>
                        <a:t>6</a:t>
                      </a:r>
                      <a:endParaRPr kumimoji="1" lang="ja-JP" altLang="en-US" sz="2000" dirty="0"/>
                    </a:p>
                  </a:txBody>
                  <a:tcPr>
                    <a:solidFill>
                      <a:srgbClr val="FFFF00"/>
                    </a:solidFill>
                  </a:tcPr>
                </a:tc>
                <a:tc>
                  <a:txBody>
                    <a:bodyPr/>
                    <a:lstStyle/>
                    <a:p>
                      <a:r>
                        <a:rPr kumimoji="1" lang="en-US" altLang="ja-JP" sz="2000" dirty="0"/>
                        <a:t>7</a:t>
                      </a:r>
                      <a:endParaRPr kumimoji="1" lang="ja-JP" altLang="en-US" sz="2000" dirty="0"/>
                    </a:p>
                  </a:txBody>
                  <a:tcPr/>
                </a:tc>
                <a:tc>
                  <a:txBody>
                    <a:bodyPr/>
                    <a:lstStyle/>
                    <a:p>
                      <a:r>
                        <a:rPr kumimoji="1" lang="en-US" altLang="ja-JP" sz="2000" dirty="0"/>
                        <a:t>8</a:t>
                      </a:r>
                      <a:endParaRPr kumimoji="1" lang="ja-JP" altLang="en-US" sz="2000" dirty="0"/>
                    </a:p>
                  </a:txBody>
                  <a:tcPr/>
                </a:tc>
                <a:tc>
                  <a:txBody>
                    <a:bodyPr/>
                    <a:lstStyle/>
                    <a:p>
                      <a:r>
                        <a:rPr kumimoji="1" lang="en-US" altLang="ja-JP" sz="2000" dirty="0"/>
                        <a:t>9</a:t>
                      </a:r>
                      <a:endParaRPr kumimoji="1" lang="ja-JP" altLang="en-US" sz="2000" dirty="0"/>
                    </a:p>
                  </a:txBody>
                  <a:tcPr/>
                </a:tc>
                <a:tc>
                  <a:txBody>
                    <a:bodyPr/>
                    <a:lstStyle/>
                    <a:p>
                      <a:r>
                        <a:rPr kumimoji="1" lang="en-US" altLang="ja-JP" sz="2000" dirty="0"/>
                        <a:t>10</a:t>
                      </a:r>
                      <a:endParaRPr kumimoji="1" lang="ja-JP" altLang="en-US" sz="2000" dirty="0"/>
                    </a:p>
                  </a:txBody>
                  <a:tcPr/>
                </a:tc>
                <a:tc>
                  <a:txBody>
                    <a:bodyPr/>
                    <a:lstStyle/>
                    <a:p>
                      <a:r>
                        <a:rPr kumimoji="1" lang="en-US" altLang="ja-JP" sz="2000" dirty="0"/>
                        <a:t>-</a:t>
                      </a:r>
                      <a:endParaRPr kumimoji="1" lang="ja-JP" altLang="en-US" sz="2000" dirty="0"/>
                    </a:p>
                  </a:txBody>
                  <a:tcPr/>
                </a:tc>
                <a:tc>
                  <a:txBody>
                    <a:bodyPr/>
                    <a:lstStyle/>
                    <a:p>
                      <a:r>
                        <a:rPr kumimoji="1" lang="en-US" altLang="ja-JP" sz="2000" dirty="0"/>
                        <a:t>-</a:t>
                      </a:r>
                      <a:endParaRPr kumimoji="1" lang="ja-JP" altLang="en-US" sz="2000" dirty="0"/>
                    </a:p>
                  </a:txBody>
                  <a:tcPr/>
                </a:tc>
                <a:tc>
                  <a:txBody>
                    <a:bodyPr/>
                    <a:lstStyle/>
                    <a:p>
                      <a:r>
                        <a:rPr kumimoji="1" lang="en-US" altLang="ja-JP" sz="2000" dirty="0"/>
                        <a:t>12</a:t>
                      </a:r>
                      <a:endParaRPr kumimoji="1" lang="ja-JP" altLang="en-US" sz="2000" dirty="0"/>
                    </a:p>
                  </a:txBody>
                  <a:tcPr/>
                </a:tc>
                <a:tc>
                  <a:txBody>
                    <a:bodyPr/>
                    <a:lstStyle/>
                    <a:p>
                      <a:r>
                        <a:rPr kumimoji="1" lang="en-US" altLang="ja-JP" sz="2000" dirty="0"/>
                        <a:t>6</a:t>
                      </a:r>
                      <a:endParaRPr kumimoji="1" lang="ja-JP" altLang="en-US" sz="2000" dirty="0"/>
                    </a:p>
                  </a:txBody>
                  <a:tcPr>
                    <a:solidFill>
                      <a:srgbClr val="FFFF00"/>
                    </a:solidFill>
                  </a:tcPr>
                </a:tc>
                <a:tc>
                  <a:txBody>
                    <a:bodyPr/>
                    <a:lstStyle/>
                    <a:p>
                      <a:r>
                        <a:rPr kumimoji="1" lang="en-US" altLang="ja-JP" sz="2000" dirty="0"/>
                        <a:t>…</a:t>
                      </a:r>
                      <a:endParaRPr kumimoji="1" lang="ja-JP" altLang="en-US" sz="2000" dirty="0"/>
                    </a:p>
                  </a:txBody>
                  <a:tcPr/>
                </a:tc>
                <a:extLst>
                  <a:ext uri="{0D108BD9-81ED-4DB2-BD59-A6C34878D82A}">
                    <a16:rowId xmlns:a16="http://schemas.microsoft.com/office/drawing/2014/main" val="4212486830"/>
                  </a:ext>
                </a:extLst>
              </a:tr>
            </a:tbl>
          </a:graphicData>
        </a:graphic>
      </p:graphicFrame>
      <p:sp>
        <p:nvSpPr>
          <p:cNvPr id="7" name="上カーブ矢印 6"/>
          <p:cNvSpPr/>
          <p:nvPr/>
        </p:nvSpPr>
        <p:spPr>
          <a:xfrm>
            <a:off x="2371319" y="3686575"/>
            <a:ext cx="4600575" cy="323849"/>
          </a:xfrm>
          <a:prstGeom prst="curvedUpArrow">
            <a:avLst>
              <a:gd name="adj1" fmla="val 33435"/>
              <a:gd name="adj2" fmla="val 140190"/>
              <a:gd name="adj3" fmla="val 32895"/>
            </a:avLst>
          </a:prstGeom>
          <a:solidFill>
            <a:srgbClr val="CD4560"/>
          </a:solidFill>
          <a:ln>
            <a:solidFill>
              <a:srgbClr val="CD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p:cNvSpPr txBox="1"/>
          <p:nvPr/>
        </p:nvSpPr>
        <p:spPr>
          <a:xfrm>
            <a:off x="3093396" y="2991656"/>
            <a:ext cx="3054485" cy="707886"/>
          </a:xfrm>
          <a:prstGeom prst="rect">
            <a:avLst/>
          </a:prstGeom>
          <a:solidFill>
            <a:srgbClr val="CD4560"/>
          </a:solidFill>
          <a:ln w="57150">
            <a:solidFill>
              <a:srgbClr val="CD4560"/>
            </a:solidFill>
          </a:ln>
        </p:spPr>
        <p:txBody>
          <a:bodyPr wrap="square" rtlCol="0">
            <a:spAutoFit/>
          </a:bodyPr>
          <a:lstStyle/>
          <a:p>
            <a:r>
              <a:rPr kumimoji="1" lang="en-US" altLang="ja-JP" sz="2000" b="1" dirty="0">
                <a:solidFill>
                  <a:srgbClr val="FFFF00"/>
                </a:solidFill>
              </a:rPr>
              <a:t>8</a:t>
            </a:r>
            <a:r>
              <a:rPr kumimoji="1" lang="ja-JP" altLang="en-US" sz="2000" b="1" dirty="0">
                <a:solidFill>
                  <a:srgbClr val="FFFF00"/>
                </a:solidFill>
              </a:rPr>
              <a:t>日に</a:t>
            </a:r>
            <a:r>
              <a:rPr kumimoji="1" lang="en-US" altLang="ja-JP" sz="2000" b="1" dirty="0">
                <a:solidFill>
                  <a:srgbClr val="FFFF00"/>
                </a:solidFill>
              </a:rPr>
              <a:t>1</a:t>
            </a:r>
            <a:r>
              <a:rPr kumimoji="1" lang="ja-JP" altLang="en-US" sz="2000" b="1" dirty="0">
                <a:solidFill>
                  <a:srgbClr val="FFFF00"/>
                </a:solidFill>
              </a:rPr>
              <a:t>回</a:t>
            </a:r>
            <a:endParaRPr kumimoji="1" lang="en-US" altLang="ja-JP" sz="2000" b="1" dirty="0">
              <a:solidFill>
                <a:srgbClr val="FFFF00"/>
              </a:solidFill>
            </a:endParaRPr>
          </a:p>
          <a:p>
            <a:r>
              <a:rPr kumimoji="1" lang="ja-JP" altLang="en-US" sz="2000" b="1" dirty="0">
                <a:solidFill>
                  <a:schemeClr val="bg1"/>
                </a:solidFill>
              </a:rPr>
              <a:t>学生エリアをパトロール</a:t>
            </a:r>
          </a:p>
        </p:txBody>
      </p:sp>
      <p:sp>
        <p:nvSpPr>
          <p:cNvPr id="9" name="テキスト ボックス 8"/>
          <p:cNvSpPr txBox="1"/>
          <p:nvPr/>
        </p:nvSpPr>
        <p:spPr>
          <a:xfrm>
            <a:off x="418289" y="2412459"/>
            <a:ext cx="690664" cy="584775"/>
          </a:xfrm>
          <a:prstGeom prst="rect">
            <a:avLst/>
          </a:prstGeom>
          <a:noFill/>
        </p:spPr>
        <p:txBody>
          <a:bodyPr wrap="square" rtlCol="0">
            <a:spAutoFit/>
          </a:bodyPr>
          <a:lstStyle/>
          <a:p>
            <a:r>
              <a:rPr kumimoji="1" lang="ja-JP" altLang="en-US" sz="3200" dirty="0"/>
              <a:t>例</a:t>
            </a:r>
          </a:p>
        </p:txBody>
      </p:sp>
      <p:sp>
        <p:nvSpPr>
          <p:cNvPr id="10" name="Google Shape;798;p47"/>
          <p:cNvSpPr/>
          <p:nvPr/>
        </p:nvSpPr>
        <p:spPr>
          <a:xfrm>
            <a:off x="0" y="4084167"/>
            <a:ext cx="5515583" cy="628650"/>
          </a:xfrm>
          <a:prstGeom prst="homePlate">
            <a:avLst/>
          </a:prstGeom>
          <a:solidFill>
            <a:srgbClr val="066E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ja-JP" sz="2000" dirty="0">
                <a:solidFill>
                  <a:schemeClr val="bg1"/>
                </a:solidFill>
                <a:latin typeface="Century Gothic"/>
                <a:ea typeface="Century Gothic"/>
                <a:cs typeface="Century Gothic"/>
                <a:sym typeface="Century Gothic"/>
              </a:rPr>
              <a:t>LINE</a:t>
            </a:r>
            <a:r>
              <a:rPr lang="ja-JP" altLang="en-US" sz="2000" dirty="0">
                <a:solidFill>
                  <a:schemeClr val="bg1"/>
                </a:solidFill>
                <a:latin typeface="Century Gothic"/>
                <a:ea typeface="Century Gothic"/>
                <a:cs typeface="Century Gothic"/>
                <a:sym typeface="Century Gothic"/>
              </a:rPr>
              <a:t>の報告個所のパトロール</a:t>
            </a:r>
            <a:r>
              <a:rPr lang="ja-JP" altLang="en-US" sz="2000" b="1" dirty="0">
                <a:solidFill>
                  <a:schemeClr val="bg1"/>
                </a:solidFill>
                <a:latin typeface="Century Gothic"/>
                <a:ea typeface="Century Gothic"/>
                <a:cs typeface="Century Gothic"/>
                <a:sym typeface="Century Gothic"/>
              </a:rPr>
              <a:t>（狙い撃ち型）</a:t>
            </a:r>
            <a:endParaRPr sz="2000" b="1" dirty="0">
              <a:solidFill>
                <a:schemeClr val="bg1"/>
              </a:solidFill>
              <a:latin typeface="Century Gothic"/>
              <a:ea typeface="Century Gothic"/>
              <a:cs typeface="Century Gothic"/>
              <a:sym typeface="Century Gothic"/>
            </a:endParaRPr>
          </a:p>
        </p:txBody>
      </p:sp>
      <p:sp>
        <p:nvSpPr>
          <p:cNvPr id="12" name="テキスト プレースホルダー 2"/>
          <p:cNvSpPr txBox="1">
            <a:spLocks/>
          </p:cNvSpPr>
          <p:nvPr/>
        </p:nvSpPr>
        <p:spPr>
          <a:xfrm>
            <a:off x="670962" y="4728500"/>
            <a:ext cx="8229847" cy="1477748"/>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90000"/>
              </a:lnSpc>
              <a:spcBef>
                <a:spcPts val="1200"/>
              </a:spcBef>
              <a:spcAft>
                <a:spcPts val="0"/>
              </a:spcAft>
              <a:buClr>
                <a:schemeClr val="accent1"/>
              </a:buClr>
              <a:buSzPts val="2000"/>
              <a:buFont typeface="Calibri"/>
              <a:buNone/>
              <a:defRPr sz="2000" b="1"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1"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1"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lnSpc>
                <a:spcPct val="100000"/>
              </a:lnSpc>
              <a:spcBef>
                <a:spcPts val="0"/>
              </a:spcBef>
              <a:buClr>
                <a:srgbClr val="000000"/>
              </a:buClr>
              <a:buSzTx/>
            </a:pPr>
            <a:r>
              <a:rPr kumimoji="1" lang="ja-JP" altLang="en-US" dirty="0">
                <a:solidFill>
                  <a:srgbClr val="000000"/>
                </a:solidFill>
                <a:ea typeface="ＭＳ Ｐゴシック" panose="020B0600070205080204" pitchFamily="50" charset="-128"/>
                <a:cs typeface="+mn-cs"/>
              </a:rPr>
              <a:t>　　学生エリア内で</a:t>
            </a:r>
            <a:r>
              <a:rPr kumimoji="1" lang="en-US" altLang="ja-JP" dirty="0">
                <a:solidFill>
                  <a:srgbClr val="000000"/>
                </a:solidFill>
                <a:ea typeface="ＭＳ Ｐゴシック" panose="020B0600070205080204" pitchFamily="50" charset="-128"/>
                <a:cs typeface="+mn-cs"/>
              </a:rPr>
              <a:t>LINE</a:t>
            </a:r>
            <a:r>
              <a:rPr kumimoji="1" lang="ja-JP" altLang="en-US" dirty="0">
                <a:solidFill>
                  <a:srgbClr val="000000"/>
                </a:solidFill>
                <a:ea typeface="ＭＳ Ｐゴシック" panose="020B0600070205080204" pitchFamily="50" charset="-128"/>
                <a:cs typeface="+mn-cs"/>
              </a:rPr>
              <a:t>による報告を</a:t>
            </a:r>
            <a:r>
              <a:rPr kumimoji="1" lang="en-US" altLang="ja-JP" dirty="0">
                <a:solidFill>
                  <a:srgbClr val="000000"/>
                </a:solidFill>
                <a:ea typeface="ＭＳ Ｐゴシック" panose="020B0600070205080204" pitchFamily="50" charset="-128"/>
                <a:cs typeface="+mn-cs"/>
              </a:rPr>
              <a:t>8</a:t>
            </a:r>
            <a:r>
              <a:rPr kumimoji="1" lang="ja-JP" altLang="en-US" dirty="0">
                <a:solidFill>
                  <a:srgbClr val="000000"/>
                </a:solidFill>
                <a:ea typeface="ＭＳ Ｐゴシック" panose="020B0600070205080204" pitchFamily="50" charset="-128"/>
                <a:cs typeface="+mn-cs"/>
              </a:rPr>
              <a:t>日間ごとに収集し</a:t>
            </a:r>
          </a:p>
          <a:p>
            <a:pPr marL="0" indent="0">
              <a:lnSpc>
                <a:spcPct val="100000"/>
              </a:lnSpc>
              <a:spcBef>
                <a:spcPts val="0"/>
              </a:spcBef>
              <a:buClr>
                <a:srgbClr val="000000"/>
              </a:buClr>
              <a:buSzTx/>
            </a:pPr>
            <a:r>
              <a:rPr kumimoji="1" lang="ja-JP" altLang="en-US" dirty="0">
                <a:solidFill>
                  <a:srgbClr val="000000"/>
                </a:solidFill>
                <a:ea typeface="ＭＳ Ｐゴシック" panose="020B0600070205080204" pitchFamily="50" charset="-128"/>
                <a:cs typeface="+mn-cs"/>
              </a:rPr>
              <a:t>　　</a:t>
            </a:r>
            <a:r>
              <a:rPr kumimoji="1" lang="en-US" altLang="ja-JP" dirty="0">
                <a:solidFill>
                  <a:srgbClr val="FF0000"/>
                </a:solidFill>
                <a:ea typeface="ＭＳ Ｐゴシック" panose="020B0600070205080204" pitchFamily="50" charset="-128"/>
                <a:cs typeface="+mn-cs"/>
              </a:rPr>
              <a:t>8</a:t>
            </a:r>
            <a:r>
              <a:rPr kumimoji="1" lang="ja-JP" altLang="en-US" dirty="0">
                <a:solidFill>
                  <a:srgbClr val="FF0000"/>
                </a:solidFill>
                <a:ea typeface="ＭＳ Ｐゴシック" panose="020B0600070205080204" pitchFamily="50" charset="-128"/>
                <a:cs typeface="+mn-cs"/>
              </a:rPr>
              <a:t>日に</a:t>
            </a:r>
            <a:r>
              <a:rPr kumimoji="1" lang="en-US" altLang="ja-JP" dirty="0">
                <a:solidFill>
                  <a:srgbClr val="FF0000"/>
                </a:solidFill>
                <a:ea typeface="ＭＳ Ｐゴシック" panose="020B0600070205080204" pitchFamily="50" charset="-128"/>
                <a:cs typeface="+mn-cs"/>
              </a:rPr>
              <a:t>1</a:t>
            </a:r>
            <a:r>
              <a:rPr kumimoji="1" lang="ja-JP" altLang="en-US" dirty="0">
                <a:solidFill>
                  <a:srgbClr val="FF0000"/>
                </a:solidFill>
                <a:ea typeface="ＭＳ Ｐゴシック" panose="020B0600070205080204" pitchFamily="50" charset="-128"/>
                <a:cs typeface="+mn-cs"/>
              </a:rPr>
              <a:t>回</a:t>
            </a:r>
            <a:r>
              <a:rPr kumimoji="1" lang="ja-JP" altLang="en-US" dirty="0">
                <a:solidFill>
                  <a:srgbClr val="000000"/>
                </a:solidFill>
                <a:ea typeface="ＭＳ Ｐゴシック" panose="020B0600070205080204" pitchFamily="50" charset="-128"/>
                <a:cs typeface="+mn-cs"/>
              </a:rPr>
              <a:t>収集した</a:t>
            </a:r>
            <a:r>
              <a:rPr kumimoji="1" lang="en-US" altLang="ja-JP" dirty="0">
                <a:solidFill>
                  <a:srgbClr val="000000"/>
                </a:solidFill>
                <a:ea typeface="ＭＳ Ｐゴシック" panose="020B0600070205080204" pitchFamily="50" charset="-128"/>
                <a:cs typeface="+mn-cs"/>
              </a:rPr>
              <a:t>8</a:t>
            </a:r>
            <a:r>
              <a:rPr kumimoji="1" lang="ja-JP" altLang="en-US" dirty="0">
                <a:solidFill>
                  <a:srgbClr val="000000"/>
                </a:solidFill>
                <a:ea typeface="ＭＳ Ｐゴシック" panose="020B0600070205080204" pitchFamily="50" charset="-128"/>
                <a:cs typeface="+mn-cs"/>
              </a:rPr>
              <a:t>日分の報告箇所を車で通過し、時間を測定</a:t>
            </a:r>
            <a:endParaRPr kumimoji="1" lang="en-US" altLang="ja-JP" dirty="0">
              <a:solidFill>
                <a:srgbClr val="000000"/>
              </a:solidFill>
              <a:ea typeface="ＭＳ Ｐゴシック" panose="020B0600070205080204" pitchFamily="50" charset="-128"/>
              <a:cs typeface="+mn-cs"/>
            </a:endParaRPr>
          </a:p>
          <a:p>
            <a:pPr marL="0" indent="0">
              <a:lnSpc>
                <a:spcPct val="100000"/>
              </a:lnSpc>
              <a:spcBef>
                <a:spcPts val="0"/>
              </a:spcBef>
              <a:buClr>
                <a:srgbClr val="000000"/>
              </a:buClr>
              <a:buSzTx/>
            </a:pPr>
            <a:r>
              <a:rPr kumimoji="1" lang="ja-JP" altLang="en-US" sz="1100" dirty="0">
                <a:solidFill>
                  <a:srgbClr val="000000"/>
                </a:solidFill>
                <a:ea typeface="ＭＳ Ｐゴシック" panose="020B0600070205080204" pitchFamily="50" charset="-128"/>
                <a:cs typeface="+mn-cs"/>
              </a:rPr>
              <a:t>　　</a:t>
            </a:r>
            <a:endParaRPr kumimoji="1" lang="en-US" altLang="ja-JP" sz="1100" dirty="0">
              <a:solidFill>
                <a:srgbClr val="000000"/>
              </a:solidFill>
              <a:ea typeface="ＭＳ Ｐゴシック" panose="020B0600070205080204" pitchFamily="50" charset="-128"/>
              <a:cs typeface="+mn-cs"/>
            </a:endParaRPr>
          </a:p>
          <a:p>
            <a:pPr marL="0" indent="0">
              <a:lnSpc>
                <a:spcPct val="100000"/>
              </a:lnSpc>
              <a:spcBef>
                <a:spcPts val="0"/>
              </a:spcBef>
              <a:buClr>
                <a:srgbClr val="000000"/>
              </a:buClr>
              <a:buSzTx/>
            </a:pPr>
            <a:r>
              <a:rPr kumimoji="1" lang="ja-JP" altLang="en-US" dirty="0">
                <a:solidFill>
                  <a:srgbClr val="000000"/>
                </a:solidFill>
                <a:ea typeface="ＭＳ Ｐゴシック" panose="020B0600070205080204" pitchFamily="50" charset="-128"/>
                <a:cs typeface="+mn-cs"/>
              </a:rPr>
              <a:t>                             パトロール回数  </a:t>
            </a:r>
            <a:r>
              <a:rPr kumimoji="1" lang="en-US" altLang="ja-JP" dirty="0">
                <a:solidFill>
                  <a:srgbClr val="000000"/>
                </a:solidFill>
                <a:ea typeface="ＭＳ Ｐゴシック" panose="020B0600070205080204" pitchFamily="50" charset="-128"/>
                <a:cs typeface="+mn-cs"/>
              </a:rPr>
              <a:t>:  </a:t>
            </a:r>
            <a:r>
              <a:rPr kumimoji="1" lang="en-US" altLang="ja-JP" sz="2400" dirty="0">
                <a:solidFill>
                  <a:srgbClr val="FF0000"/>
                </a:solidFill>
                <a:ea typeface="ＭＳ Ｐゴシック" panose="020B0600070205080204" pitchFamily="50" charset="-128"/>
                <a:cs typeface="+mn-cs"/>
              </a:rPr>
              <a:t>3</a:t>
            </a:r>
            <a:r>
              <a:rPr kumimoji="1" lang="ja-JP" altLang="en-US" sz="2400" dirty="0">
                <a:solidFill>
                  <a:srgbClr val="FF0000"/>
                </a:solidFill>
                <a:ea typeface="ＭＳ Ｐゴシック" panose="020B0600070205080204" pitchFamily="50" charset="-128"/>
                <a:cs typeface="+mn-cs"/>
              </a:rPr>
              <a:t>回 </a:t>
            </a:r>
            <a:r>
              <a:rPr kumimoji="1" lang="ja-JP" altLang="en-US" dirty="0">
                <a:solidFill>
                  <a:srgbClr val="000000"/>
                </a:solidFill>
                <a:ea typeface="ＭＳ Ｐゴシック" panose="020B0600070205080204" pitchFamily="50" charset="-128"/>
                <a:cs typeface="+mn-cs"/>
              </a:rPr>
              <a:t>（実証実験期間</a:t>
            </a:r>
            <a:r>
              <a:rPr kumimoji="1" lang="en-US" altLang="ja-JP" dirty="0">
                <a:solidFill>
                  <a:srgbClr val="000000"/>
                </a:solidFill>
                <a:ea typeface="ＭＳ Ｐゴシック" panose="020B0600070205080204" pitchFamily="50" charset="-128"/>
                <a:cs typeface="+mn-cs"/>
              </a:rPr>
              <a:t>22</a:t>
            </a:r>
            <a:r>
              <a:rPr kumimoji="1" lang="ja-JP" altLang="en-US" dirty="0">
                <a:solidFill>
                  <a:srgbClr val="000000"/>
                </a:solidFill>
                <a:ea typeface="ＭＳ Ｐゴシック" panose="020B0600070205080204" pitchFamily="50" charset="-128"/>
                <a:cs typeface="+mn-cs"/>
              </a:rPr>
              <a:t>日間より ）</a:t>
            </a:r>
            <a:endParaRPr kumimoji="1" lang="en-US" altLang="ja-JP" dirty="0">
              <a:solidFill>
                <a:srgbClr val="000000"/>
              </a:solidFill>
              <a:ea typeface="ＭＳ Ｐゴシック" panose="020B0600070205080204" pitchFamily="50" charset="-128"/>
              <a:cs typeface="+mn-cs"/>
            </a:endParaRPr>
          </a:p>
          <a:p>
            <a:pPr marL="0" indent="0">
              <a:lnSpc>
                <a:spcPct val="100000"/>
              </a:lnSpc>
              <a:spcBef>
                <a:spcPts val="0"/>
              </a:spcBef>
              <a:buClr>
                <a:srgbClr val="000000"/>
              </a:buClr>
              <a:buSzTx/>
            </a:pPr>
            <a:r>
              <a:rPr kumimoji="1" lang="ja-JP" altLang="en-US" dirty="0">
                <a:solidFill>
                  <a:srgbClr val="000000"/>
                </a:solidFill>
                <a:ea typeface="ＭＳ Ｐゴシック" panose="020B0600070205080204" pitchFamily="50" charset="-128"/>
                <a:cs typeface="+mn-cs"/>
              </a:rPr>
              <a:t>     </a:t>
            </a:r>
            <a:r>
              <a:rPr kumimoji="1" lang="en-US" altLang="ja-JP" dirty="0">
                <a:solidFill>
                  <a:srgbClr val="000000"/>
                </a:solidFill>
                <a:ea typeface="ＭＳ Ｐゴシック" panose="020B0600070205080204" pitchFamily="50" charset="-128"/>
                <a:cs typeface="+mn-cs"/>
              </a:rPr>
              <a:t>1</a:t>
            </a:r>
            <a:r>
              <a:rPr kumimoji="1" lang="ja-JP" altLang="en-US" dirty="0">
                <a:solidFill>
                  <a:srgbClr val="000000"/>
                </a:solidFill>
                <a:ea typeface="ＭＳ Ｐゴシック" panose="020B0600070205080204" pitchFamily="50" charset="-128"/>
                <a:cs typeface="+mn-cs"/>
              </a:rPr>
              <a:t>個を修繕するのに費やす時間  </a:t>
            </a:r>
            <a:r>
              <a:rPr kumimoji="1" lang="en-US" altLang="ja-JP" dirty="0">
                <a:solidFill>
                  <a:srgbClr val="000000"/>
                </a:solidFill>
                <a:ea typeface="ＭＳ Ｐゴシック" panose="020B0600070205080204" pitchFamily="50" charset="-128"/>
                <a:cs typeface="+mn-cs"/>
              </a:rPr>
              <a:t>:  </a:t>
            </a:r>
            <a:r>
              <a:rPr kumimoji="1" lang="en-US" altLang="ja-JP" sz="2400" dirty="0">
                <a:solidFill>
                  <a:srgbClr val="FF0000"/>
                </a:solidFill>
                <a:ea typeface="ＭＳ Ｐゴシック" panose="020B0600070205080204" pitchFamily="50" charset="-128"/>
                <a:cs typeface="+mn-cs"/>
              </a:rPr>
              <a:t>5</a:t>
            </a:r>
            <a:r>
              <a:rPr kumimoji="1" lang="ja-JP" altLang="en-US" sz="2400" dirty="0">
                <a:solidFill>
                  <a:srgbClr val="FF0000"/>
                </a:solidFill>
                <a:ea typeface="ＭＳ Ｐゴシック" panose="020B0600070205080204" pitchFamily="50" charset="-128"/>
                <a:cs typeface="+mn-cs"/>
              </a:rPr>
              <a:t>分</a:t>
            </a:r>
            <a:r>
              <a:rPr kumimoji="1" lang="ja-JP" altLang="en-US" dirty="0">
                <a:solidFill>
                  <a:srgbClr val="000000"/>
                </a:solidFill>
                <a:ea typeface="ＭＳ Ｐゴシック" panose="020B0600070205080204" pitchFamily="50" charset="-128"/>
                <a:cs typeface="+mn-cs"/>
              </a:rPr>
              <a:t>とする（ヒアリング調査より）　　</a:t>
            </a:r>
            <a:endParaRPr kumimoji="1" lang="en-US" altLang="ja-JP" dirty="0">
              <a:solidFill>
                <a:srgbClr val="000000"/>
              </a:solidFill>
              <a:ea typeface="ＭＳ Ｐゴシック" panose="020B0600070205080204" pitchFamily="50" charset="-128"/>
              <a:cs typeface="+mn-cs"/>
            </a:endParaRPr>
          </a:p>
          <a:p>
            <a:pPr marL="0" indent="0">
              <a:lnSpc>
                <a:spcPct val="100000"/>
              </a:lnSpc>
              <a:spcBef>
                <a:spcPts val="0"/>
              </a:spcBef>
              <a:buClr>
                <a:srgbClr val="000000"/>
              </a:buClr>
              <a:buSzTx/>
            </a:pPr>
            <a:r>
              <a:rPr kumimoji="1" lang="ja-JP" altLang="en-US" dirty="0">
                <a:solidFill>
                  <a:srgbClr val="000000"/>
                </a:solidFill>
                <a:ea typeface="ＭＳ Ｐゴシック" panose="020B0600070205080204" pitchFamily="50" charset="-128"/>
                <a:cs typeface="+mn-cs"/>
              </a:rPr>
              <a:t>　　</a:t>
            </a:r>
          </a:p>
        </p:txBody>
      </p:sp>
      <p:pic>
        <p:nvPicPr>
          <p:cNvPr id="13" name="図 12"/>
          <p:cNvPicPr>
            <a:picLocks noChangeAspect="1"/>
          </p:cNvPicPr>
          <p:nvPr/>
        </p:nvPicPr>
        <p:blipFill rotWithShape="1">
          <a:blip r:embed="rId2"/>
          <a:srcRect l="870" t="1037" r="50419" b="51292"/>
          <a:stretch/>
        </p:blipFill>
        <p:spPr>
          <a:xfrm>
            <a:off x="97276" y="95204"/>
            <a:ext cx="5338323" cy="5224569"/>
          </a:xfrm>
          <a:prstGeom prst="rect">
            <a:avLst/>
          </a:prstGeom>
          <a:ln w="63500">
            <a:solidFill>
              <a:schemeClr val="tx1"/>
            </a:solidFill>
          </a:ln>
        </p:spPr>
      </p:pic>
      <p:sp>
        <p:nvSpPr>
          <p:cNvPr id="14" name="テキスト ボックス 13"/>
          <p:cNvSpPr txBox="1"/>
          <p:nvPr/>
        </p:nvSpPr>
        <p:spPr>
          <a:xfrm>
            <a:off x="184826" y="165370"/>
            <a:ext cx="968206" cy="407017"/>
          </a:xfrm>
          <a:prstGeom prst="rect">
            <a:avLst/>
          </a:prstGeom>
          <a:solidFill>
            <a:schemeClr val="bg1"/>
          </a:solidFill>
          <a:ln>
            <a:solidFill>
              <a:schemeClr val="tx1"/>
            </a:solidFill>
          </a:ln>
        </p:spPr>
        <p:txBody>
          <a:bodyPr wrap="square" rtlCol="0">
            <a:spAutoFit/>
          </a:bodyPr>
          <a:lstStyle/>
          <a:p>
            <a:pPr algn="ctr"/>
            <a:r>
              <a:rPr kumimoji="1" lang="en-US" altLang="ja-JP" sz="2000" dirty="0"/>
              <a:t>1</a:t>
            </a:r>
            <a:r>
              <a:rPr kumimoji="1" lang="ja-JP" altLang="en-US" sz="2000" dirty="0"/>
              <a:t>回目</a:t>
            </a:r>
          </a:p>
        </p:txBody>
      </p:sp>
      <p:sp>
        <p:nvSpPr>
          <p:cNvPr id="16" name="角丸四角形 15"/>
          <p:cNvSpPr/>
          <p:nvPr/>
        </p:nvSpPr>
        <p:spPr>
          <a:xfrm>
            <a:off x="204281" y="620758"/>
            <a:ext cx="2149813" cy="731386"/>
          </a:xfrm>
          <a:prstGeom prst="roundRect">
            <a:avLst/>
          </a:prstGeom>
          <a:solidFill>
            <a:schemeClr val="bg1"/>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2400" dirty="0"/>
              <a:t>：</a:t>
            </a:r>
            <a:r>
              <a:rPr kumimoji="1" lang="en-US" altLang="ja-JP" sz="2400" dirty="0"/>
              <a:t>LINE</a:t>
            </a:r>
            <a:r>
              <a:rPr kumimoji="1" lang="ja-JP" altLang="en-US" sz="2400" dirty="0"/>
              <a:t>による報告箇所</a:t>
            </a:r>
          </a:p>
        </p:txBody>
      </p:sp>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88" y="727983"/>
            <a:ext cx="250220" cy="218794"/>
          </a:xfrm>
          <a:prstGeom prst="rect">
            <a:avLst/>
          </a:prstGeom>
        </p:spPr>
      </p:pic>
      <p:pic>
        <p:nvPicPr>
          <p:cNvPr id="11" name="図 10"/>
          <p:cNvPicPr>
            <a:picLocks noChangeAspect="1"/>
          </p:cNvPicPr>
          <p:nvPr/>
        </p:nvPicPr>
        <p:blipFill>
          <a:blip r:embed="rId4">
            <a:clrChange>
              <a:clrFrom>
                <a:srgbClr val="FFFFFF"/>
              </a:clrFrom>
              <a:clrTo>
                <a:srgbClr val="FFFFFF">
                  <a:alpha val="0"/>
                </a:srgbClr>
              </a:clrTo>
            </a:clrChange>
          </a:blip>
          <a:stretch>
            <a:fillRect/>
          </a:stretch>
        </p:blipFill>
        <p:spPr>
          <a:xfrm>
            <a:off x="315171" y="3193104"/>
            <a:ext cx="1071562" cy="1071562"/>
          </a:xfrm>
          <a:prstGeom prst="rect">
            <a:avLst/>
          </a:prstGeom>
        </p:spPr>
      </p:pic>
      <p:pic>
        <p:nvPicPr>
          <p:cNvPr id="15" name="図 14"/>
          <p:cNvPicPr>
            <a:picLocks noChangeAspect="1"/>
          </p:cNvPicPr>
          <p:nvPr/>
        </p:nvPicPr>
        <p:blipFill rotWithShape="1">
          <a:blip r:embed="rId5">
            <a:clrChange>
              <a:clrFrom>
                <a:srgbClr val="FFFFFF"/>
              </a:clrFrom>
              <a:clrTo>
                <a:srgbClr val="FFFFFF">
                  <a:alpha val="0"/>
                </a:srgbClr>
              </a:clrTo>
            </a:clrChange>
          </a:blip>
          <a:srcRect b="14680"/>
          <a:stretch/>
        </p:blipFill>
        <p:spPr>
          <a:xfrm>
            <a:off x="570725" y="3746295"/>
            <a:ext cx="742048" cy="633109"/>
          </a:xfrm>
          <a:prstGeom prst="rect">
            <a:avLst/>
          </a:prstGeom>
        </p:spPr>
      </p:pic>
      <p:pic>
        <p:nvPicPr>
          <p:cNvPr id="18" name="図 17"/>
          <p:cNvPicPr>
            <a:picLocks noChangeAspect="1"/>
          </p:cNvPicPr>
          <p:nvPr/>
        </p:nvPicPr>
        <p:blipFill rotWithShape="1">
          <a:blip r:embed="rId6">
            <a:extLst>
              <a:ext uri="{28A0092B-C50C-407E-A947-70E740481C1C}">
                <a14:useLocalDpi xmlns:a14="http://schemas.microsoft.com/office/drawing/2010/main" val="0"/>
              </a:ext>
            </a:extLst>
          </a:blip>
          <a:srcRect l="10833" t="7414" r="32084" b="9927"/>
          <a:stretch/>
        </p:blipFill>
        <p:spPr>
          <a:xfrm>
            <a:off x="5501129" y="97277"/>
            <a:ext cx="3201985" cy="3278222"/>
          </a:xfrm>
          <a:prstGeom prst="rect">
            <a:avLst/>
          </a:prstGeom>
          <a:ln w="63500">
            <a:solidFill>
              <a:schemeClr val="tx1"/>
            </a:solidFill>
          </a:ln>
        </p:spPr>
      </p:pic>
      <p:sp>
        <p:nvSpPr>
          <p:cNvPr id="19" name="テキスト ボックス 18"/>
          <p:cNvSpPr txBox="1"/>
          <p:nvPr/>
        </p:nvSpPr>
        <p:spPr>
          <a:xfrm>
            <a:off x="5602017" y="165371"/>
            <a:ext cx="968206" cy="407017"/>
          </a:xfrm>
          <a:prstGeom prst="rect">
            <a:avLst/>
          </a:prstGeom>
          <a:solidFill>
            <a:schemeClr val="bg1"/>
          </a:solidFill>
          <a:ln>
            <a:solidFill>
              <a:schemeClr val="tx1"/>
            </a:solidFill>
          </a:ln>
        </p:spPr>
        <p:txBody>
          <a:bodyPr wrap="square" rtlCol="0">
            <a:spAutoFit/>
          </a:bodyPr>
          <a:lstStyle/>
          <a:p>
            <a:pPr algn="ctr"/>
            <a:r>
              <a:rPr kumimoji="1" lang="en-US" altLang="ja-JP" sz="2000" dirty="0"/>
              <a:t>2</a:t>
            </a:r>
            <a:r>
              <a:rPr kumimoji="1" lang="ja-JP" altLang="en-US" sz="2000" dirty="0"/>
              <a:t>回目</a:t>
            </a:r>
          </a:p>
        </p:txBody>
      </p:sp>
      <p:pic>
        <p:nvPicPr>
          <p:cNvPr id="20" name="図 19"/>
          <p:cNvPicPr>
            <a:picLocks noChangeAspect="1"/>
          </p:cNvPicPr>
          <p:nvPr/>
        </p:nvPicPr>
        <p:blipFill rotWithShape="1">
          <a:blip r:embed="rId7">
            <a:extLst>
              <a:ext uri="{28A0092B-C50C-407E-A947-70E740481C1C}">
                <a14:useLocalDpi xmlns:a14="http://schemas.microsoft.com/office/drawing/2010/main" val="0"/>
              </a:ext>
            </a:extLst>
          </a:blip>
          <a:srcRect l="15278" t="5801" r="26528" b="9927"/>
          <a:stretch/>
        </p:blipFill>
        <p:spPr>
          <a:xfrm>
            <a:off x="5485394" y="3472774"/>
            <a:ext cx="3211133" cy="3287772"/>
          </a:xfrm>
          <a:prstGeom prst="rect">
            <a:avLst/>
          </a:prstGeom>
          <a:ln w="63500">
            <a:solidFill>
              <a:schemeClr val="tx1"/>
            </a:solidFill>
          </a:ln>
        </p:spPr>
      </p:pic>
      <p:sp>
        <p:nvSpPr>
          <p:cNvPr id="21" name="テキスト ボックス 20"/>
          <p:cNvSpPr txBox="1"/>
          <p:nvPr/>
        </p:nvSpPr>
        <p:spPr>
          <a:xfrm>
            <a:off x="5522845" y="4826464"/>
            <a:ext cx="968206" cy="407017"/>
          </a:xfrm>
          <a:prstGeom prst="rect">
            <a:avLst/>
          </a:prstGeom>
          <a:solidFill>
            <a:schemeClr val="bg1"/>
          </a:solidFill>
          <a:ln>
            <a:solidFill>
              <a:schemeClr val="tx1"/>
            </a:solidFill>
          </a:ln>
        </p:spPr>
        <p:txBody>
          <a:bodyPr wrap="square" rtlCol="0">
            <a:spAutoFit/>
          </a:bodyPr>
          <a:lstStyle/>
          <a:p>
            <a:pPr algn="ctr"/>
            <a:r>
              <a:rPr kumimoji="1" lang="en-US" altLang="ja-JP" sz="2000" dirty="0"/>
              <a:t>3</a:t>
            </a:r>
            <a:r>
              <a:rPr kumimoji="1" lang="ja-JP" altLang="en-US" sz="2000" dirty="0"/>
              <a:t>回目</a:t>
            </a:r>
          </a:p>
        </p:txBody>
      </p:sp>
      <p:pic>
        <p:nvPicPr>
          <p:cNvPr id="22" name="図 21"/>
          <p:cNvPicPr>
            <a:picLocks noChangeAspect="1"/>
          </p:cNvPicPr>
          <p:nvPr/>
        </p:nvPicPr>
        <p:blipFill>
          <a:blip r:embed="rId8"/>
          <a:stretch>
            <a:fillRect/>
          </a:stretch>
        </p:blipFill>
        <p:spPr>
          <a:xfrm>
            <a:off x="5600654" y="2422605"/>
            <a:ext cx="685846" cy="689765"/>
          </a:xfrm>
          <a:prstGeom prst="rect">
            <a:avLst/>
          </a:prstGeom>
        </p:spPr>
      </p:pic>
      <p:pic>
        <p:nvPicPr>
          <p:cNvPr id="23" name="図 22"/>
          <p:cNvPicPr>
            <a:picLocks noChangeAspect="1"/>
          </p:cNvPicPr>
          <p:nvPr/>
        </p:nvPicPr>
        <p:blipFill>
          <a:blip r:embed="rId4">
            <a:clrChange>
              <a:clrFrom>
                <a:srgbClr val="FFFFFF"/>
              </a:clrFrom>
              <a:clrTo>
                <a:srgbClr val="FFFFFF">
                  <a:alpha val="0"/>
                </a:srgbClr>
              </a:clrTo>
            </a:clrChange>
          </a:blip>
          <a:stretch>
            <a:fillRect/>
          </a:stretch>
        </p:blipFill>
        <p:spPr>
          <a:xfrm>
            <a:off x="5598371" y="5824436"/>
            <a:ext cx="700829" cy="700829"/>
          </a:xfrm>
          <a:prstGeom prst="rect">
            <a:avLst/>
          </a:prstGeom>
        </p:spPr>
      </p:pic>
      <p:pic>
        <p:nvPicPr>
          <p:cNvPr id="24" name="図 23"/>
          <p:cNvPicPr>
            <a:picLocks noChangeAspect="1"/>
          </p:cNvPicPr>
          <p:nvPr/>
        </p:nvPicPr>
        <p:blipFill rotWithShape="1">
          <a:blip r:embed="rId5">
            <a:clrChange>
              <a:clrFrom>
                <a:srgbClr val="FFFFFF"/>
              </a:clrFrom>
              <a:clrTo>
                <a:srgbClr val="FFFFFF">
                  <a:alpha val="0"/>
                </a:srgbClr>
              </a:clrTo>
            </a:clrChange>
          </a:blip>
          <a:srcRect b="14680"/>
          <a:stretch/>
        </p:blipFill>
        <p:spPr>
          <a:xfrm>
            <a:off x="5714225" y="2565195"/>
            <a:ext cx="742048" cy="633109"/>
          </a:xfrm>
          <a:prstGeom prst="rect">
            <a:avLst/>
          </a:prstGeom>
        </p:spPr>
      </p:pic>
      <p:pic>
        <p:nvPicPr>
          <p:cNvPr id="25" name="図 24"/>
          <p:cNvPicPr>
            <a:picLocks noChangeAspect="1"/>
          </p:cNvPicPr>
          <p:nvPr/>
        </p:nvPicPr>
        <p:blipFill>
          <a:blip r:embed="rId9"/>
          <a:stretch>
            <a:fillRect/>
          </a:stretch>
        </p:blipFill>
        <p:spPr>
          <a:xfrm>
            <a:off x="5688444" y="5952457"/>
            <a:ext cx="743776" cy="634039"/>
          </a:xfrm>
          <a:prstGeom prst="rect">
            <a:avLst/>
          </a:prstGeom>
        </p:spPr>
      </p:pic>
      <p:sp>
        <p:nvSpPr>
          <p:cNvPr id="26" name="日付プレースホルダー 25"/>
          <p:cNvSpPr>
            <a:spLocks noGrp="1"/>
          </p:cNvSpPr>
          <p:nvPr>
            <p:ph type="dt" idx="10"/>
          </p:nvPr>
        </p:nvSpPr>
        <p:spPr/>
        <p:txBody>
          <a:bodyPr/>
          <a:lstStyle/>
          <a:p>
            <a:r>
              <a:rPr lang="en-US" altLang="ja-JP" dirty="0" smtClean="0"/>
              <a:t>2019/6/21</a:t>
            </a:r>
            <a:endParaRPr lang="ja-JP" altLang="en-US" dirty="0"/>
          </a:p>
        </p:txBody>
      </p:sp>
      <p:sp>
        <p:nvSpPr>
          <p:cNvPr id="27" name="スライド番号プレースホルダー 26"/>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42</a:t>
            </a:fld>
            <a:endParaRPr lang="ja-JP" altLang="en-US"/>
          </a:p>
        </p:txBody>
      </p:sp>
    </p:spTree>
    <p:extLst>
      <p:ext uri="{BB962C8B-B14F-4D97-AF65-F5344CB8AC3E}">
        <p14:creationId xmlns:p14="http://schemas.microsoft.com/office/powerpoint/2010/main" val="305504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1.38889E-6 -2.59259E-6 L 0.16285 0.01135 L 0.16337 0.02037 L 0.17136 0.02292 L 0.18559 0.05648 L 0.1974 0.06019 L 0.24427 0.05741 L 0.23663 0.10996 L 0.22465 0.10463 L 0.23472 0.05486 L 0.30764 -0.00162 L 0.31372 -0.02685 L 0.34254 -0.04953 L 0.30156 -0.13611 L 0.2908 -0.20278 L 0.31129 -0.20903 L 0.3059 -0.25231 L 0.2849 -0.24444 L 0.27761 -0.26041 L 0.29757 -0.29676 L 0.29254 -0.34699 L 0.32535 -0.36134 L 0.32431 -0.37384 L 0.34445 -0.38518 L 0.32535 -0.4037 L 0.3059 -0.40717 L 0.30156 -0.41528 L 0.34063 -0.46018 L 0.32344 -0.49467 L 0.34705 -0.51574 L 0.36545 -0.49051 L 0.27379 -0.39328 L 0.28577 -0.36921 L 0.29549 -0.37662 L 0.28768 -0.39768 L 0.275 -0.39143 L 0.27379 -0.39375 L 0.20295 -0.36412 L 0.21597 -0.32685 L 0.20104 -0.30278 L 0.20295 -0.2794 L 0.23143 -0.28773 L 0.24531 -0.20463 L 0.17188 -0.13449 L 0.17483 -0.1125 L 0.18629 -0.08403 L 0.16285 -0.0662 L 0.15347 -0.025 L 0.15712 -0.0125 L 0.1474 -0.0081 L 0.14462 0.00857 L -1.38889E-6 -2.59259E-6 Z " pathEditMode="relative" rAng="0" ptsTypes="AAAAAAAAAAAAAAAAAAAAAAAAAAAAAAAAAAAAAAAAAAAAAAAAAAAA">
                                      <p:cBhvr>
                                        <p:cTn id="58" dur="2000" spd="-100000" fill="hold"/>
                                        <p:tgtEl>
                                          <p:spTgt spid="15"/>
                                        </p:tgtEl>
                                        <p:attrNameLst>
                                          <p:attrName>ppt_x</p:attrName>
                                          <p:attrName>ppt_y</p:attrName>
                                        </p:attrNameLst>
                                      </p:cBhvr>
                                      <p:rCtr x="18264" y="-20301"/>
                                    </p:animMotion>
                                  </p:childTnLst>
                                </p:cTn>
                              </p:par>
                              <p:par>
                                <p:cTn id="59" presetID="0" presetClass="path" presetSubtype="0" accel="50000" decel="50000" fill="hold" nodeType="withEffect">
                                  <p:stCondLst>
                                    <p:cond delay="0"/>
                                  </p:stCondLst>
                                  <p:childTnLst>
                                    <p:animMotion origin="layout" path="M -0.00104 0.00417 L -0.00104 0.0044 L 0.03941 0.00556 C 0.04254 0.00579 0.04584 0.00602 0.04896 0.00694 C 0.05052 0.00741 0.05174 0.0088 0.05313 0.00995 C 0.05834 0.00972 0.09306 0.00972 0.10747 0.00694 C 0.10851 0.00671 0.10955 0.00602 0.11059 0.00556 C 0.11198 0.00509 0.11355 0.00463 0.11493 0.00417 C 0.11598 0.0037 0.11702 0.00301 0.11806 0.00278 C 0.12049 0.00208 0.12309 0.00185 0.12552 0.00139 C 0.13855 -0.0044 0.13177 -0.00255 0.14566 -0.0044 C 0.14757 -0.00486 0.14931 -0.00532 0.15105 -0.00579 C 0.15243 -0.00625 0.15382 -0.00694 0.15539 -0.00718 C 0.15782 -0.00787 0.16025 -0.0081 0.16285 -0.00856 C 0.17188 -0.01667 0.16042 -0.00694 0.1691 -0.01296 C 0.17743 -0.01829 0.16754 -0.01366 0.17552 -0.01713 C 0.17657 -0.01852 0.17778 -0.01991 0.17865 -0.0213 C 0.18542 -0.03218 0.17674 -0.02014 0.18299 -0.02847 C 0.17639 -0.03727 0.18594 -0.02546 0.17761 -0.03264 C 0.17639 -0.0338 0.17552 -0.03565 0.17448 -0.03704 C 0.17414 -0.03843 0.17414 -0.04005 0.17344 -0.0412 C 0.17049 -0.04676 0.1691 -0.04699 0.16493 -0.04977 C 0.16424 -0.05116 0.16337 -0.05255 0.16285 -0.05393 C 0.16146 -0.05741 0.16129 -0.06181 0.16059 -0.06528 C 0.16007 -0.06829 0.15851 -0.07384 0.15851 -0.07361 C 0.15955 -0.07477 0.16059 -0.07593 0.16164 -0.07662 C 0.16268 -0.07731 0.16493 -0.07662 0.16493 -0.07824 C 0.16493 -0.08495 0.16146 -0.09074 0.15955 -0.09653 C 0.15921 -0.09792 0.15921 -0.09954 0.15851 -0.10093 C 0.15764 -0.10255 0.15643 -0.1037 0.15539 -0.10509 L 0.15313 -0.11366 C 0.15278 -0.11505 0.15278 -0.11667 0.15209 -0.11782 L 0.15 -0.12222 C 0.14757 -0.13194 0.1507 -0.12153 0.14688 -0.12917 C 0.14202 -0.13889 0.14809 -0.13148 0.14046 -0.13912 C 0.1415 -0.14097 0.14219 -0.14352 0.14358 -0.14491 C 0.1448 -0.14583 0.14653 -0.1456 0.14792 -0.1463 C 0.14966 -0.14699 0.15139 -0.14815 0.15313 -0.14907 C 0.15382 -0.15 0.15539 -0.15046 0.15539 -0.15185 C 0.15539 -0.15324 0.154 -0.15393 0.15313 -0.15463 C 0.15226 -0.15579 0.15122 -0.15671 0.15 -0.15764 C 0.14844 -0.15856 0.14393 -0.15995 0.14254 -0.16042 C 0.14184 -0.16134 0.14098 -0.16227 0.14046 -0.16319 C 0.13959 -0.16458 0.13924 -0.1662 0.13837 -0.16759 C 0.13733 -0.16875 0.13611 -0.16944 0.13507 -0.17037 C 0.13368 -0.17315 0.13282 -0.17546 0.13091 -0.17755 C 0.12552 -0.18264 0.12483 -0.18171 0.12136 -0.18727 C 0.12049 -0.18866 0.11997 -0.19028 0.1191 -0.19167 C 0.11823 -0.19329 0.11684 -0.19444 0.11598 -0.19583 C 0.11129 -0.20324 0.11667 -0.19954 0.10747 -0.20856 C 0.10608 -0.21018 0.10469 -0.21157 0.10313 -0.21296 C 0.10105 -0.21481 0.09861 -0.2162 0.09688 -0.21852 C 0.09566 -0.21991 0.0948 -0.22176 0.09358 -0.22292 C 0.09236 -0.22407 0.0908 -0.22454 0.08941 -0.22569 C 0.08351 -0.23009 0.08889 -0.22731 0.08299 -0.22986 C 0.07136 -0.24537 0.08316 -0.23125 0.07344 -0.23981 C 0.06754 -0.24514 0.07552 -0.24074 0.06806 -0.24421 C 0.06511 -0.24815 0.06615 -0.24699 0.06164 -0.25116 C 0.06059 -0.25231 0.05955 -0.25301 0.05851 -0.25417 C 0.05782 -0.25486 0.0573 -0.25625 0.05643 -0.25694 C 0.04966 -0.26227 0.0566 -0.25093 0.04688 -0.26389 C 0.03855 -0.275 0.04271 -0.27245 0.03611 -0.27523 C 0.03542 -0.27685 0.0349 -0.27847 0.03403 -0.27963 C 0.0316 -0.28287 0.02986 -0.28287 0.02657 -0.2838 C 0.02171 -0.29028 0.02796 -0.28264 0.02014 -0.28958 C 0.01945 -0.29028 0.01893 -0.29143 0.01806 -0.29236 C 0.01702 -0.29352 0.0158 -0.29398 0.01493 -0.29514 C 0.01302 -0.29745 0.01129 -0.3 0.00955 -0.30231 C 0.00851 -0.3037 0.00782 -0.30602 0.00643 -0.30648 L 0.00209 -0.30787 C -0.00329 -0.31505 -0.00034 -0.3125 -0.00642 -0.31643 C -0.00677 -0.31782 -0.00694 -0.31944 -0.00746 -0.32083 C -0.0085 -0.32292 -0.01128 -0.32523 -0.01267 -0.32639 C -0.0092 -0.34097 -0.01336 -0.33079 -0.00642 -0.33773 C -0.00468 -0.33935 -0.00208 -0.34352 -0.00208 -0.34329 C -0.00173 -0.3463 -0.00156 -0.34907 -0.00104 -0.35185 C -0.00086 -0.35347 -0.00086 -0.35532 -3.61111E-6 -0.35625 C 0.00191 -0.35787 0.00643 -0.35903 0.00643 -0.3588 C 0.00851 -0.35856 0.01077 -0.3588 0.01285 -0.35764 C 0.01441 -0.35671 0.01528 -0.3537 0.01702 -0.35347 C 0.02084 -0.35278 0.02483 -0.3544 0.02865 -0.35486 C 0.03629 -0.3581 0.03386 -0.36018 0.03716 -0.35347 C 0.03889 -0.34051 0.03698 -0.33472 0.04584 -0.32778 C 0.04757 -0.32639 0.04914 -0.32477 0.05105 -0.32361 C 0.05313 -0.32245 0.05747 -0.32083 0.05747 -0.3206 C 0.05886 -0.3213 0.06042 -0.3213 0.06164 -0.32222 C 0.06285 -0.32292 0.06355 -0.325 0.06493 -0.325 C 0.06615 -0.325 0.06702 -0.32315 0.06806 -0.32222 C 0.06841 -0.32083 0.06858 -0.31921 0.0691 -0.31782 C 0.06962 -0.31667 0.07084 -0.3162 0.07136 -0.31505 C 0.07223 -0.3125 0.07275 -0.30949 0.07344 -0.30648 C 0.07379 -0.30231 0.07361 -0.29792 0.07448 -0.29375 C 0.07466 -0.29259 0.07552 -0.29097 0.07657 -0.29097 L 0.09688 -0.29236 C 0.09896 -0.29329 0.10105 -0.29444 0.10313 -0.29514 C 0.10851 -0.29699 0.10608 -0.29606 0.11059 -0.29815 C 0.12171 -0.30787 0.10452 -0.29282 0.11806 -0.3037 C 0.12032 -0.30556 0.12188 -0.3088 0.12448 -0.30949 L 0.13091 -0.31088 C 0.13855 -0.31412 0.129 -0.31018 0.13837 -0.31366 C 0.1415 -0.31481 0.14219 -0.31574 0.14566 -0.31643 C 0.14896 -0.31713 0.15209 -0.31736 0.15539 -0.31782 C 0.17136 -0.3162 0.16563 -0.32176 0.17014 -0.31088 C 0.17084 -0.30926 0.17171 -0.30787 0.1724 -0.30648 C 0.17292 -0.29143 0.17205 -0.28634 0.17448 -0.27523 C 0.17518 -0.27245 0.17587 -0.26968 0.17657 -0.2669 L 0.17761 -0.2625 C 0.17605 -0.25741 0.17639 -0.25556 0.17344 -0.25255 C 0.17136 -0.25069 0.16702 -0.24699 0.16702 -0.24676 C 0.16563 -0.24745 0.16302 -0.24653 0.16285 -0.24838 C 0.16181 -0.25671 0.16285 -0.26551 0.16389 -0.27384 C 0.16389 -0.27523 0.16528 -0.27569 0.16598 -0.27685 C 0.17136 -0.28565 0.16511 -0.27708 0.17014 -0.2838 C 0.16945 -0.29051 0.16927 -0.29213 0.16806 -0.29815 C 0.16771 -0.29954 0.16754 -0.30093 0.16702 -0.30231 C 0.1658 -0.30532 0.16285 -0.31088 0.16285 -0.31065 C 0.16181 -0.31481 0.16042 -0.3169 0.16389 -0.32083 C 0.16493 -0.32199 0.16667 -0.32153 0.16806 -0.32222 C 0.17032 -0.32292 0.1724 -0.32407 0.17448 -0.325 C 0.18212 -0.32847 0.17257 -0.32431 0.18195 -0.32778 C 0.18299 -0.32824 0.18403 -0.32893 0.18507 -0.32917 C 0.18802 -0.33032 0.19393 -0.33148 0.19688 -0.33218 C 0.21129 -0.33866 0.19653 -0.33148 0.20747 -0.33773 C 0.20955 -0.33889 0.21268 -0.33981 0.21493 -0.34051 C 0.2191 -0.34606 0.21476 -0.3412 0.22014 -0.34491 C 0.22848 -0.35046 0.21858 -0.3456 0.22657 -0.34907 C 0.22986 -0.35208 0.23021 -0.35255 0.23403 -0.35486 C 0.23507 -0.35532 0.23611 -0.35579 0.23716 -0.35625 C 0.23837 -0.35718 0.23941 -0.3581 0.24046 -0.35903 C 0.24115 -0.35995 0.24167 -0.36111 0.24254 -0.36181 C 0.24358 -0.36273 0.24462 -0.36273 0.24566 -0.36319 C 0.24723 -0.36273 0.24879 -0.36319 0.25 -0.36181 C 0.25087 -0.36088 0.25052 -0.35903 0.25105 -0.35764 C 0.25157 -0.35602 0.25243 -0.35486 0.25313 -0.35347 C 0.25521 -0.34282 0.25296 -0.35231 0.25643 -0.34213 C 0.26111 -0.32731 0.25243 -0.35093 0.25955 -0.33218 C 0.2599 -0.32963 0.26233 -0.31852 0.25955 -0.31643 C 0.25573 -0.31389 0.25105 -0.31551 0.24688 -0.31505 C 0.23907 -0.31157 0.24879 -0.31574 0.23941 -0.31227 C 0.2382 -0.31181 0.23716 -0.31134 0.23611 -0.31088 C 0.23542 -0.29768 0.23507 -0.28426 0.23403 -0.27106 C 0.23386 -0.26968 0.23351 -0.26806 0.23299 -0.2669 C 0.23247 -0.26528 0.2316 -0.26389 0.23091 -0.2625 C 0.23056 -0.26111 0.23039 -0.25949 0.22986 -0.25833 C 0.22848 -0.25556 0.22622 -0.25463 0.22448 -0.25255 C 0.22327 -0.25139 0.2224 -0.24977 0.22136 -0.24838 C 0.22084 -0.24653 0.22014 -0.24468 0.22014 -0.24282 C 0.22014 -0.23218 0.22118 -0.23032 0.22344 -0.22153 L 0.22448 -0.21713 L 0.22552 -0.21296 C 0.22639 -0.20556 0.22674 -0.20162 0.22761 -0.19444 C 0.22796 -0.19213 0.2283 -0.18981 0.22865 -0.18727 C 0.229 -0.18264 0.22917 -0.17778 0.22986 -0.17315 C 0.23004 -0.17176 0.23056 -0.17037 0.23091 -0.16898 C 0.2316 -0.16412 0.23177 -0.15926 0.23299 -0.15463 C 0.23438 -0.14884 0.23611 -0.14236 0.23716 -0.13634 C 0.2375 -0.13495 0.23855 -0.12431 0.23941 -0.12222 C 0.23976 -0.12083 0.2408 -0.12014 0.2415 -0.11921 L 0.24358 -0.11065 C 0.24393 -0.10926 0.2441 -0.10764 0.24462 -0.10648 C 0.24532 -0.10509 0.24618 -0.1037 0.24688 -0.10231 C 0.24723 -0.10093 0.2474 -0.09931 0.24792 -0.09792 C 0.24914 -0.09491 0.25209 -0.08958 0.25209 -0.08935 C 0.25313 -0.08542 0.25469 -0.08241 0.25105 -0.07824 C 0.24931 -0.07616 0.24688 -0.07616 0.24462 -0.07523 L 0.2415 -0.07384 C 0.2408 -0.07245 0.23941 -0.0713 0.23941 -0.06968 C 0.23889 -0.0588 0.23959 -0.04653 0.24566 -0.03843 L 0.24792 -0.03565 C 0.24827 -0.03356 0.24844 -0.03171 0.24896 -0.02986 C 0.24948 -0.02824 0.25087 -0.02731 0.25105 -0.02569 C 0.25122 -0.02361 0.25035 -0.02176 0.25 -0.01991 C 0.24948 -0.01713 0.24896 -0.01157 0.24792 -0.00856 C 0.24723 -0.00718 0.24688 -0.00509 0.24566 -0.0044 C 0.24375 -0.00301 0.2415 -0.00347 0.23941 -0.00301 C 0.23785 -0.00255 0.23646 -0.00208 0.23507 -0.00162 C 0.23299 -0.00069 0.23091 0.00046 0.22865 0.00139 L 0.22552 0.00278 C 0.22379 0.00232 0.22171 0.00278 0.22014 0.00139 C 0.21927 0.00046 0.21962 -0.00162 0.2191 -0.00301 C 0.21858 -0.0044 0.21771 -0.00579 0.21702 -0.00718 C 0.21615 -0.00903 0.21563 -0.01088 0.21493 -0.01296 C 0.21424 -0.01667 0.2132 -0.02546 0.21164 -0.02847 L 0.20955 -0.03264 C 0.20921 -0.03426 0.20903 -0.03565 0.20851 -0.03704 C 0.20799 -0.03819 0.20695 -0.03889 0.20643 -0.03981 C 0.20556 -0.0412 0.20504 -0.04259 0.20417 -0.04398 C 0.2007 -0.04352 0.19705 -0.04375 0.19358 -0.04259 C 0.19236 -0.04236 0.1915 -0.04051 0.19046 -0.03981 C 0.18941 -0.03912 0.18837 -0.03889 0.18716 -0.03843 C 0.18177 -0.03125 0.18889 -0.03958 0.18195 -0.03426 C 0.17552 -0.02917 0.18473 -0.03333 0.17657 -0.02847 C 0.17448 -0.02731 0.1724 -0.02662 0.17014 -0.02569 L 0.16702 -0.02431 C 0.16632 -0.02338 0.1658 -0.02199 0.16493 -0.0213 C 0.16355 -0.0206 0.16198 -0.0206 0.16059 -0.01991 C 0.15955 -0.01944 0.15851 -0.01898 0.15747 -0.01852 C 0.15677 -0.01759 0.15608 -0.01643 0.15539 -0.01574 C 0.15087 -0.01181 0.14931 -0.0125 0.14358 -0.01134 C 0.14254 -0.01042 0.1415 -0.00926 0.14046 -0.00856 C 0.13802 -0.00694 0.13438 -0.00648 0.13195 -0.00579 C 0.13091 -0.00532 0.12986 -0.00486 0.12865 -0.0044 C 0.12726 -0.0037 0.12587 -0.00347 0.12448 -0.00301 C 0.12344 -0.00255 0.1224 -0.00185 0.12136 -0.00162 C 0.1198 -0.00093 0.11841 -0.00069 0.11702 -3.7037E-7 C 0.11598 0.00023 0.11493 0.00093 0.11389 0.00139 C 0.11129 0.00208 0.10886 0.00232 0.10643 0.00278 C 0.10209 0.00232 0.09792 0.00208 0.09358 0.00139 C 0.09254 0.00116 0.0915 0.00023 0.09046 -3.7037E-7 C 0.08768 -0.00069 0.08473 -0.00069 0.08195 -0.00162 C 0.079 -0.00231 0.07344 -0.0044 0.07344 -0.00417 C 0.06285 -0.00393 0.05209 -0.0037 0.0415 -0.00301 C 0.04011 -0.00278 0.03872 -0.00185 0.03716 -0.00162 C 0.03403 -0.00093 0.03091 -0.00069 0.02761 -3.7037E-7 C 0.02483 0.00046 0.02205 0.00116 0.0191 0.00139 C 0.01285 0.00162 0.00643 0.00139 -0.00104 0.00417 Z " pathEditMode="relative" rAng="0" ptsTypes="AAAAAAAAAAAAAAAAAAAAAAAAAAAAAAAAAAAAAAAAAAAAAAAAAAAAAAAAAAAAAAAAAAAAAAAAAAAAAAAAAAAAAAAAAAAAAAAAAAAAAAAAAAAAAAAAAAAAAAAAAAAAAAAAAAAAAAAAAAAAAAAAAAAAAAAAAAAAAAAAAAAAAAAAAAAAAAAAAAAAAAAAAAAAAAAAAAAAAAAAAAAAAAAAAAAAAAAA">
                                      <p:cBhvr>
                                        <p:cTn id="60" dur="2000" fill="hold"/>
                                        <p:tgtEl>
                                          <p:spTgt spid="25"/>
                                        </p:tgtEl>
                                        <p:attrNameLst>
                                          <p:attrName>ppt_x</p:attrName>
                                          <p:attrName>ppt_y</p:attrName>
                                        </p:attrNameLst>
                                      </p:cBhvr>
                                      <p:rCtr x="12500" y="-18079"/>
                                    </p:animMotion>
                                  </p:childTnLst>
                                </p:cTn>
                              </p:par>
                              <p:par>
                                <p:cTn id="61" presetID="0" presetClass="path" presetSubtype="0" accel="50000" decel="50000" fill="hold" nodeType="withEffect">
                                  <p:stCondLst>
                                    <p:cond delay="0"/>
                                  </p:stCondLst>
                                  <p:childTnLst>
                                    <p:animMotion origin="layout" path="M 8.33333E-7 3.7037E-6 L 8.33333E-7 3.7037E-6 L 0.04879 -0.00139 C 0.0507 -0.00163 0.05243 -0.00278 0.05417 -0.00301 C 0.06024 -0.00371 0.06615 -0.00394 0.07222 -0.0044 C 0.07257 -0.00764 0.07344 -0.01088 0.07326 -0.01436 C 0.07309 -0.0257 0.0724 -0.03704 0.07118 -0.04838 C 0.07101 -0.05 0.06962 -0.05093 0.0691 -0.05255 C 0.06667 -0.0588 0.06962 -0.05556 0.0658 -0.0625 C 0.06146 -0.07061 0.06424 -0.06343 0.05955 -0.06968 C 0.05816 -0.0713 0.05747 -0.07338 0.05625 -0.07524 C 0.05573 -0.07639 0.05486 -0.07709 0.05417 -0.07801 C 0.04879 -0.08704 0.05504 -0.07825 0.05 -0.08519 C 0.04688 -0.09723 0.05104 -0.08264 0.0467 -0.09237 C 0.04618 -0.09352 0.04618 -0.09514 0.04566 -0.09653 C 0.04427 -0.10047 0.04323 -0.1044 0.04132 -0.10788 C 0.03837 -0.11413 0.03472 -0.12061 0.03281 -0.12778 L 0.03073 -0.13635 C 0.03038 -0.13774 0.03056 -0.13936 0.02969 -0.14051 L 0.0276 -0.14329 C 0.02622 -0.14723 0.02431 -0.1507 0.02326 -0.15463 L 0.02118 -0.1632 L 0.02014 -0.16737 C 0.01771 -0.18959 0.0184 -0.1801 0.02014 -0.21852 C 0.02031 -0.22385 0.02292 -0.22477 0.02656 -0.22709 C 0.02847 -0.22825 0.03281 -0.22987 0.03281 -0.22987 C 0.03403 -0.23079 0.03507 -0.23172 0.03611 -0.23264 C 0.04792 -0.24584 0.02535 -0.23635 0.06701 -0.23843 C 0.0684 -0.23936 0.06979 -0.24051 0.07118 -0.24121 C 0.07222 -0.2419 0.07344 -0.2419 0.07431 -0.2426 C 0.07552 -0.24352 0.07639 -0.24468 0.0776 -0.24538 C 0.07899 -0.24653 0.08038 -0.24746 0.08177 -0.24838 C 0.08281 -0.25232 0.08281 -0.25371 0.08507 -0.25695 C 0.08733 -0.26042 0.09254 -0.26667 0.09254 -0.26667 C 0.09288 -0.26829 0.09288 -0.26968 0.09358 -0.27107 C 0.09462 -0.27338 0.0974 -0.27524 0.09879 -0.27663 C 0.10035 -0.27801 0.10156 -0.27987 0.10313 -0.28102 C 0.10417 -0.28172 0.10538 -0.28172 0.10625 -0.28241 C 0.1092 -0.2845 0.11163 -0.28797 0.11476 -0.28936 C 0.1158 -0.29005 0.11701 -0.29028 0.11806 -0.29098 C 0.1191 -0.29167 0.12014 -0.29306 0.12118 -0.29375 C 0.12795 -0.29838 0.12517 -0.29538 0.13299 -0.29792 C 0.13507 -0.29862 0.13924 -0.3007 0.13924 -0.3007 C 0.14375 -0.30672 0.13872 -0.30093 0.1467 -0.3051 C 0.15972 -0.31158 0.14097 -0.30487 0.15313 -0.30926 C 0.1559 -0.31042 0.16163 -0.31227 0.16163 -0.31227 C 0.16667 -0.31667 0.16354 -0.31436 0.17118 -0.31783 C 0.17222 -0.31829 0.17344 -0.31852 0.17431 -0.31922 C 0.17552 -0.32014 0.17639 -0.3213 0.1776 -0.322 C 0.17969 -0.32338 0.18403 -0.325 0.18403 -0.325 C 0.19097 -0.33102 0.18368 -0.3257 0.19774 -0.32917 C 0.2 -0.32963 0.20191 -0.33149 0.20417 -0.33195 C 0.2059 -0.33241 0.20781 -0.33288 0.20955 -0.33334 C 0.21094 -0.3338 0.21233 -0.3345 0.21372 -0.33496 C 0.21615 -0.33542 0.21875 -0.33565 0.22118 -0.33635 C 0.2276 -0.33774 0.225 -0.3375 0.23073 -0.33913 C 0.23247 -0.33959 0.23438 -0.34005 0.23611 -0.34051 C 0.2401 -0.3419 0.23924 -0.34237 0.24358 -0.34468 C 0.24462 -0.34538 0.24566 -0.34584 0.2467 -0.3463 C 0.24774 -0.34723 0.24879 -0.34838 0.25 -0.34908 C 0.25122 -0.34977 0.25278 -0.35 0.25417 -0.35047 C 0.26111 -0.35325 0.25903 -0.35209 0.26372 -0.35602 C 0.26806 -0.35024 0.27031 -0.34954 0.26597 -0.33774 C 0.26476 -0.33473 0.25955 -0.33195 0.25955 -0.33195 C 0.25208 -0.33311 0.25122 -0.33056 0.24774 -0.33635 C 0.24705 -0.3375 0.24635 -0.33913 0.24566 -0.34051 C 0.24531 -0.34329 0.24583 -0.34676 0.24462 -0.34908 C 0.24288 -0.35232 0.23333 -0.34908 0.23299 -0.34908 C 0.23177 -0.34815 0.23073 -0.34723 0.22969 -0.3463 C 0.22743 -0.34352 0.22552 -0.34051 0.22326 -0.33774 C 0.22257 -0.33681 0.22205 -0.33565 0.22118 -0.33496 C 0.21979 -0.33334 0.2184 -0.33195 0.21701 -0.33056 C 0.21597 -0.32963 0.21476 -0.32894 0.21372 -0.32778 C 0.21302 -0.32686 0.2125 -0.3257 0.21163 -0.325 C 0.21059 -0.32408 0.20504 -0.32246 0.20417 -0.322 C 0.19705 -0.31575 0.19965 -0.31875 0.19566 -0.31366 C 0.19757 -0.29815 0.19531 -0.31112 0.19879 -0.29931 C 0.19965 -0.29653 0.20035 -0.29375 0.20104 -0.29098 C 0.20191 -0.28727 0.20295 -0.28288 0.20417 -0.27963 C 0.20469 -0.27801 0.20573 -0.27686 0.20625 -0.27524 C 0.20712 -0.27292 0.20781 -0.27061 0.20851 -0.26829 C 0.21007 -0.2625 0.21198 -0.25417 0.21267 -0.24838 L 0.21372 -0.23982 C 0.21337 -0.23704 0.21372 -0.2338 0.21267 -0.23125 C 0.21215 -0.22987 0.21059 -0.22917 0.20955 -0.22848 C 0.2066 -0.22686 0.19861 -0.22593 0.1967 -0.2257 C 0.19167 -0.22338 0.1908 -0.22385 0.18715 -0.21991 C 0.18646 -0.21922 0.18559 -0.21806 0.18507 -0.21713 C 0.1842 -0.21575 0.18368 -0.21436 0.18299 -0.21297 C 0.18333 -0.20811 0.18299 -0.20325 0.18403 -0.19862 C 0.18507 -0.19399 0.18785 -0.19468 0.19028 -0.19306 C 0.19306 -0.19121 0.19375 -0.19005 0.19566 -0.18727 C 0.19601 -0.18588 0.19635 -0.1845 0.1967 -0.18311 C 0.19757 -0.1794 0.19792 -0.17547 0.19879 -0.17176 L 0.20104 -0.1632 C 0.20035 -0.16042 0.2 -0.15741 0.19879 -0.15463 C 0.19809 -0.15301 0.19688 -0.15163 0.19566 -0.15047 C 0.19219 -0.14653 0.19236 -0.14815 0.1882 -0.14468 C 0.18681 -0.14352 0.18524 -0.14213 0.18403 -0.14051 C 0.18212 -0.1382 0.17865 -0.13334 0.17865 -0.13334 C 0.1783 -0.13195 0.1783 -0.13033 0.1776 -0.12917 C 0.1757 -0.12686 0.17309 -0.12593 0.17118 -0.12338 L 0.16806 -0.11922 C 0.16736 -0.11737 0.16649 -0.11551 0.1658 -0.11366 C 0.16545 -0.11181 0.16528 -0.10973 0.16476 -0.10788 C 0.16458 -0.10649 0.16406 -0.1051 0.16372 -0.10371 C 0.16406 -0.09931 0.16389 -0.09491 0.16476 -0.09075 C 0.1651 -0.08959 0.16632 -0.08913 0.16701 -0.08797 C 0.16771 -0.08658 0.16806 -0.08496 0.1691 -0.0838 C 0.17101 -0.08149 0.17361 -0.08056 0.17552 -0.07801 C 0.17622 -0.07709 0.17674 -0.07593 0.1776 -0.07524 C 0.17847 -0.07454 0.17969 -0.07431 0.18073 -0.07385 C 0.18177 -0.07246 0.18316 -0.0713 0.18403 -0.06968 C 0.18455 -0.06829 0.18438 -0.06644 0.18507 -0.06528 C 0.18576 -0.06389 0.18733 -0.06366 0.1882 -0.0625 C 0.18941 -0.06112 0.19028 -0.05973 0.19149 -0.05834 C 0.1941 -0.04746 0.19045 -0.06065 0.19462 -0.04977 C 0.19514 -0.04838 0.19514 -0.04676 0.19566 -0.04538 C 0.19618 -0.04422 0.19722 -0.04375 0.19774 -0.0426 C 0.19896 -0.04075 0.2 -0.03889 0.20104 -0.03704 C 0.2007 -0.03264 0.20087 -0.02825 0.2 -0.02408 C 0.19705 -0.01297 0.19722 -0.01737 0.19254 -0.01436 C 0.19132 -0.01343 0.19045 -0.01204 0.18924 -0.01135 C 0.18472 -0.0088 0.18299 -0.0088 0.17865 -0.00718 C 0.1776 -0.00672 0.17656 -0.00602 0.17552 -0.00579 C 0.17188 -0.00463 0.16823 -0.0044 0.16476 -0.00301 L 0.15851 3.7037E-6 C 0.14774 0.00462 0.16441 -0.00255 0.15104 0.00277 C 0.14879 0.0037 0.1467 0.00462 0.14462 0.00555 L 0.1382 0.00856 C 0.1283 0.00787 0.1184 0.0081 0.10851 0.00694 C 0.10382 0.00648 0.09931 0.00462 0.09462 0.00416 C 0.08802 0.00347 0.04722 0.00162 0.04358 0.00138 C 0.04254 0.00092 0.04149 0.00023 0.04028 3.7037E-6 C 0.03785 -0.0007 0.03542 -0.00093 0.03281 -0.00139 C 0.03073 -0.00186 0.02865 -0.00232 0.02656 -0.00301 C 8.33333E-7 -0.00139 0.00955 -0.00139 8.33333E-7 3.7037E-6 Z " pathEditMode="relative" ptsTypes="AAAAAAAAAAAAAAAAAAAAAAAAAAAAAAAAAAAAAAAAAAAAAAAAAAAAAAAAAAAAAAAAAAAAAAAAAAAAAAAAAAAAAAAAAAAAAAAAAAAAAAAAAAAAAAAAAAAAAAAAAAAAAAAAAAAAAAAAA">
                                      <p:cBhvr>
                                        <p:cTn id="62"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6" grpId="0" animBg="1"/>
      <p:bldP spid="19" grpId="0" animBg="1"/>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 y="1047560"/>
            <a:ext cx="9143999" cy="5527343"/>
          </a:xfrm>
          <a:prstGeom prst="rect">
            <a:avLst/>
          </a:prstGeom>
          <a:solidFill>
            <a:srgbClr val="066E9F"/>
          </a:solid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04185" y="197828"/>
            <a:ext cx="7239297" cy="627795"/>
          </a:xfrm>
        </p:spPr>
        <p:txBody>
          <a:bodyPr>
            <a:normAutofit fontScale="90000"/>
          </a:bodyPr>
          <a:lstStyle/>
          <a:p>
            <a:r>
              <a:rPr kumimoji="1" lang="ja-JP" altLang="en-US" u="sng" dirty="0">
                <a:solidFill>
                  <a:schemeClr val="bg1"/>
                </a:solidFill>
              </a:rPr>
              <a:t>効果試算の算出過程</a:t>
            </a:r>
          </a:p>
        </p:txBody>
      </p:sp>
      <p:sp>
        <p:nvSpPr>
          <p:cNvPr id="3" name="テキスト プレースホルダー 2"/>
          <p:cNvSpPr>
            <a:spLocks noGrp="1"/>
          </p:cNvSpPr>
          <p:nvPr>
            <p:ph type="body" idx="1"/>
          </p:nvPr>
        </p:nvSpPr>
        <p:spPr>
          <a:xfrm>
            <a:off x="797267" y="1085188"/>
            <a:ext cx="7605444" cy="4768058"/>
          </a:xfrm>
        </p:spPr>
        <p:txBody>
          <a:bodyPr/>
          <a:lstStyle/>
          <a:p>
            <a:endParaRPr kumimoji="1" lang="en-US" altLang="ja-JP" dirty="0"/>
          </a:p>
          <a:p>
            <a:endParaRPr kumimoji="1" lang="en-US" altLang="ja-JP" dirty="0"/>
          </a:p>
        </p:txBody>
      </p:sp>
      <p:sp>
        <p:nvSpPr>
          <p:cNvPr id="10" name="下矢印 9"/>
          <p:cNvSpPr/>
          <p:nvPr/>
        </p:nvSpPr>
        <p:spPr>
          <a:xfrm rot="16200000">
            <a:off x="857283" y="338451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角丸四角形 23"/>
          <p:cNvSpPr/>
          <p:nvPr/>
        </p:nvSpPr>
        <p:spPr>
          <a:xfrm>
            <a:off x="1379349" y="1656430"/>
            <a:ext cx="682219" cy="3860008"/>
          </a:xfrm>
          <a:prstGeom prst="roundRect">
            <a:avLst/>
          </a:prstGeom>
          <a:solidFill>
            <a:srgbClr val="CD4560"/>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bg1"/>
                </a:solidFill>
              </a:rPr>
              <a:t>費用対効果の算出方法</a:t>
            </a:r>
          </a:p>
        </p:txBody>
      </p:sp>
      <p:sp>
        <p:nvSpPr>
          <p:cNvPr id="26" name="下矢印 25"/>
          <p:cNvSpPr/>
          <p:nvPr/>
        </p:nvSpPr>
        <p:spPr>
          <a:xfrm rot="16200000">
            <a:off x="3329677" y="3364173"/>
            <a:ext cx="490285" cy="403832"/>
          </a:xfrm>
          <a:prstGeom prst="downArrow">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角丸四角形 20"/>
          <p:cNvSpPr/>
          <p:nvPr/>
        </p:nvSpPr>
        <p:spPr>
          <a:xfrm>
            <a:off x="3854064" y="2326804"/>
            <a:ext cx="921989" cy="3132986"/>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4003460" y="2614850"/>
            <a:ext cx="630314" cy="2194278"/>
          </a:xfrm>
          <a:prstGeom prst="roundRect">
            <a:avLst>
              <a:gd name="adj" fmla="val 21449"/>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tx1"/>
                </a:solidFill>
              </a:rPr>
              <a:t>時間的削減コス</a:t>
            </a:r>
            <a:endParaRPr kumimoji="1" lang="en-US" altLang="ja-JP" sz="1800" b="1" dirty="0">
              <a:solidFill>
                <a:schemeClr val="tx1"/>
              </a:solidFill>
            </a:endParaRPr>
          </a:p>
          <a:p>
            <a:pPr algn="ctr"/>
            <a:r>
              <a:rPr kumimoji="1" lang="ja-JP" altLang="en-US" sz="1800" b="1" dirty="0">
                <a:solidFill>
                  <a:schemeClr val="tx1"/>
                </a:solidFill>
              </a:rPr>
              <a:t>ト</a:t>
            </a:r>
          </a:p>
        </p:txBody>
      </p:sp>
      <p:sp>
        <p:nvSpPr>
          <p:cNvPr id="29" name="下矢印 28"/>
          <p:cNvSpPr/>
          <p:nvPr/>
        </p:nvSpPr>
        <p:spPr>
          <a:xfrm rot="16200000">
            <a:off x="2083969" y="337657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角丸四角形 34"/>
          <p:cNvSpPr/>
          <p:nvPr/>
        </p:nvSpPr>
        <p:spPr>
          <a:xfrm>
            <a:off x="157313" y="823148"/>
            <a:ext cx="682219" cy="287378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学生エリアの選定</a:t>
            </a:r>
          </a:p>
        </p:txBody>
      </p:sp>
      <p:sp>
        <p:nvSpPr>
          <p:cNvPr id="38" name="角丸四角形 37"/>
          <p:cNvSpPr/>
          <p:nvPr/>
        </p:nvSpPr>
        <p:spPr>
          <a:xfrm>
            <a:off x="180001" y="3792776"/>
            <a:ext cx="682219" cy="298112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パトロ｜ルの説明</a:t>
            </a:r>
          </a:p>
        </p:txBody>
      </p:sp>
      <p:sp>
        <p:nvSpPr>
          <p:cNvPr id="15" name="角丸四角形 14"/>
          <p:cNvSpPr/>
          <p:nvPr/>
        </p:nvSpPr>
        <p:spPr>
          <a:xfrm>
            <a:off x="2676017" y="796388"/>
            <a:ext cx="584549" cy="2915601"/>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従来のパトロ｜ル</a:t>
            </a:r>
          </a:p>
        </p:txBody>
      </p:sp>
      <p:sp>
        <p:nvSpPr>
          <p:cNvPr id="16" name="角丸四角形 15"/>
          <p:cNvSpPr/>
          <p:nvPr/>
        </p:nvSpPr>
        <p:spPr>
          <a:xfrm>
            <a:off x="2678835" y="3792776"/>
            <a:ext cx="551790" cy="300406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b="1" dirty="0"/>
              <a:t>LINE</a:t>
            </a:r>
            <a:r>
              <a:rPr kumimoji="1" lang="ja-JP" altLang="en-US" sz="2800" b="1" dirty="0"/>
              <a:t>の場合</a:t>
            </a:r>
          </a:p>
        </p:txBody>
      </p:sp>
      <p:sp>
        <p:nvSpPr>
          <p:cNvPr id="5" name="日付プレースホルダー 4"/>
          <p:cNvSpPr>
            <a:spLocks noGrp="1"/>
          </p:cNvSpPr>
          <p:nvPr>
            <p:ph type="dt" idx="10"/>
          </p:nvPr>
        </p:nvSpPr>
        <p:spPr/>
        <p:txBody>
          <a:bodyPr/>
          <a:lstStyle/>
          <a:p>
            <a:r>
              <a:rPr lang="en-US" altLang="ja-JP" dirty="0" smtClean="0"/>
              <a:t>2019/6/21</a:t>
            </a:r>
            <a:endParaRPr lang="ja-JP" altLang="en-US" dirty="0"/>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43</a:t>
            </a:fld>
            <a:endParaRPr lang="ja-JP" altLang="en-US"/>
          </a:p>
        </p:txBody>
      </p:sp>
    </p:spTree>
    <p:extLst>
      <p:ext uri="{BB962C8B-B14F-4D97-AF65-F5344CB8AC3E}">
        <p14:creationId xmlns:p14="http://schemas.microsoft.com/office/powerpoint/2010/main" val="22108198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6801" y="167148"/>
            <a:ext cx="7543800" cy="835846"/>
          </a:xfrm>
        </p:spPr>
        <p:txBody>
          <a:bodyPr>
            <a:normAutofit/>
          </a:bodyPr>
          <a:lstStyle/>
          <a:p>
            <a:r>
              <a:rPr kumimoji="1" lang="ja-JP" altLang="en-US" dirty="0">
                <a:solidFill>
                  <a:schemeClr val="bg1"/>
                </a:solidFill>
              </a:rPr>
              <a:t>費用対効果測定方法</a:t>
            </a:r>
          </a:p>
        </p:txBody>
      </p:sp>
      <p:sp>
        <p:nvSpPr>
          <p:cNvPr id="4" name="正方形/長方形 3"/>
          <p:cNvSpPr/>
          <p:nvPr/>
        </p:nvSpPr>
        <p:spPr>
          <a:xfrm>
            <a:off x="0" y="1301143"/>
            <a:ext cx="5143450" cy="598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従来のパトロールで</a:t>
            </a:r>
            <a:r>
              <a:rPr kumimoji="1" lang="en-US" altLang="ja-JP" sz="2000" b="1" dirty="0"/>
              <a:t>1</a:t>
            </a:r>
            <a:r>
              <a:rPr kumimoji="1" lang="ja-JP" altLang="en-US" sz="2000" b="1" dirty="0"/>
              <a:t>か所あたりにかかる時間</a:t>
            </a:r>
          </a:p>
        </p:txBody>
      </p:sp>
      <p:grpSp>
        <p:nvGrpSpPr>
          <p:cNvPr id="5" name="グループ化 4"/>
          <p:cNvGrpSpPr/>
          <p:nvPr/>
        </p:nvGrpSpPr>
        <p:grpSpPr>
          <a:xfrm>
            <a:off x="95645" y="2087055"/>
            <a:ext cx="7848819" cy="1290492"/>
            <a:chOff x="7806" y="1839390"/>
            <a:chExt cx="7806921" cy="1261164"/>
          </a:xfrm>
        </p:grpSpPr>
        <p:sp>
          <p:nvSpPr>
            <p:cNvPr id="6" name="等号 5"/>
            <p:cNvSpPr/>
            <p:nvPr/>
          </p:nvSpPr>
          <p:spPr>
            <a:xfrm>
              <a:off x="7806" y="2203703"/>
              <a:ext cx="310717" cy="230820"/>
            </a:xfrm>
            <a:prstGeom prst="mathEqual">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solidFill>
                  <a:schemeClr val="tx1"/>
                </a:solidFill>
              </a:endParaRPr>
            </a:p>
          </p:txBody>
        </p:sp>
        <p:sp>
          <p:nvSpPr>
            <p:cNvPr id="7" name="テキスト ボックス 6"/>
            <p:cNvSpPr txBox="1"/>
            <p:nvPr/>
          </p:nvSpPr>
          <p:spPr>
            <a:xfrm>
              <a:off x="461127" y="1839390"/>
              <a:ext cx="6098752" cy="421095"/>
            </a:xfrm>
            <a:prstGeom prst="rect">
              <a:avLst/>
            </a:prstGeom>
            <a:noFill/>
          </p:spPr>
          <p:txBody>
            <a:bodyPr wrap="none" lIns="0" tIns="0" rIns="0" bIns="0" rtlCol="0">
              <a:spAutoFit/>
            </a:bodyPr>
            <a:lstStyle/>
            <a:p>
              <a:r>
                <a:rPr kumimoji="1" lang="ja-JP" altLang="en-US" sz="2800" b="1" dirty="0"/>
                <a:t>学生エリアのパトロールにかかる時間</a:t>
              </a:r>
            </a:p>
          </p:txBody>
        </p:sp>
        <mc:AlternateContent xmlns:mc="http://schemas.openxmlformats.org/markup-compatibility/2006" xmlns:a14="http://schemas.microsoft.com/office/drawing/2010/main">
          <mc:Choice Requires="a14">
            <p:sp>
              <p:nvSpPr>
                <p:cNvPr id="8" name="テキスト ボックス 7"/>
                <p:cNvSpPr txBox="1"/>
                <p:nvPr/>
              </p:nvSpPr>
              <p:spPr>
                <a:xfrm>
                  <a:off x="814469" y="2415272"/>
                  <a:ext cx="7000258" cy="685282"/>
                </a:xfrm>
                <a:prstGeom prst="rect">
                  <a:avLst/>
                </a:prstGeom>
                <a:noFill/>
              </p:spPr>
              <p:txBody>
                <a:bodyPr wrap="square" lIns="0" tIns="0" rIns="0" bIns="0" rtlCol="0">
                  <a:spAutoFit/>
                </a:bodyPr>
                <a:lstStyle/>
                <a:p>
                  <a:r>
                    <a:rPr kumimoji="1" lang="ja-JP" altLang="en-US" sz="2800" b="1" dirty="0"/>
                    <a:t>学生エリアでの</a:t>
                  </a:r>
                  <a:r>
                    <a:rPr kumimoji="1" lang="en-US" altLang="ja-JP" sz="2800" b="1" dirty="0"/>
                    <a:t>1</a:t>
                  </a:r>
                  <a:r>
                    <a:rPr kumimoji="1" lang="ja-JP" altLang="en-US" sz="2800" b="1" dirty="0"/>
                    <a:t>日平均修繕個数（</a:t>
                  </a:r>
                  <a14:m>
                    <m:oMath xmlns:m="http://schemas.openxmlformats.org/officeDocument/2006/math">
                      <m:f>
                        <m:fPr>
                          <m:ctrlPr>
                            <a:rPr lang="ja-JP" altLang="ja-JP" sz="2800" b="1" i="1">
                              <a:latin typeface="Cambria Math" panose="02040503050406030204" pitchFamily="18" charset="0"/>
                            </a:rPr>
                          </m:ctrlPr>
                        </m:fPr>
                        <m:num>
                          <m:r>
                            <a:rPr lang="en-US" altLang="ja-JP" sz="2800" b="1" i="1">
                              <a:latin typeface="Cambria Math" panose="02040503050406030204" pitchFamily="18" charset="0"/>
                            </a:rPr>
                            <m:t>𝟑𝟖</m:t>
                          </m:r>
                        </m:num>
                        <m:den>
                          <m:f>
                            <m:fPr>
                              <m:type m:val="skw"/>
                              <m:ctrlPr>
                                <a:rPr lang="ja-JP" altLang="ja-JP" sz="2800" b="1" i="1">
                                  <a:latin typeface="Cambria Math" panose="02040503050406030204" pitchFamily="18" charset="0"/>
                                </a:rPr>
                              </m:ctrlPr>
                            </m:fPr>
                            <m:num>
                              <m:r>
                                <a:rPr lang="en-US" altLang="ja-JP" sz="2800" b="1" i="1">
                                  <a:latin typeface="Cambria Math" panose="02040503050406030204" pitchFamily="18" charset="0"/>
                                </a:rPr>
                                <m:t>𝟑𝟔𝟓</m:t>
                              </m:r>
                            </m:num>
                            <m:den>
                              <m:r>
                                <a:rPr lang="en-US" altLang="ja-JP" sz="2800" b="1" i="1">
                                  <a:latin typeface="Cambria Math" panose="02040503050406030204" pitchFamily="18" charset="0"/>
                                </a:rPr>
                                <m:t>𝟖</m:t>
                              </m:r>
                            </m:den>
                          </m:f>
                        </m:den>
                      </m:f>
                    </m:oMath>
                  </a14:m>
                  <a:r>
                    <a:rPr kumimoji="1" lang="ja-JP" altLang="en-US" sz="2800" b="1" dirty="0"/>
                    <a:t>）</a:t>
                  </a: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814469" y="2415272"/>
                  <a:ext cx="7000258" cy="685282"/>
                </a:xfrm>
                <a:prstGeom prst="rect">
                  <a:avLst/>
                </a:prstGeom>
                <a:blipFill>
                  <a:blip r:embed="rId2"/>
                  <a:stretch>
                    <a:fillRect l="-3120" t="-6087" b="-4348"/>
                  </a:stretch>
                </a:blipFill>
              </p:spPr>
              <p:txBody>
                <a:bodyPr/>
                <a:lstStyle/>
                <a:p>
                  <a:r>
                    <a:rPr lang="ja-JP" altLang="en-US">
                      <a:noFill/>
                    </a:rPr>
                    <a:t> </a:t>
                  </a:r>
                </a:p>
              </p:txBody>
            </p:sp>
          </mc:Fallback>
        </mc:AlternateContent>
        <p:cxnSp>
          <p:nvCxnSpPr>
            <p:cNvPr id="9" name="直線コネクタ 8"/>
            <p:cNvCxnSpPr/>
            <p:nvPr/>
          </p:nvCxnSpPr>
          <p:spPr>
            <a:xfrm>
              <a:off x="528981" y="2329380"/>
              <a:ext cx="5857850" cy="16946"/>
            </a:xfrm>
            <a:prstGeom prst="line">
              <a:avLst/>
            </a:prstGeom>
          </p:spPr>
          <p:style>
            <a:lnRef idx="2">
              <a:schemeClr val="dk1"/>
            </a:lnRef>
            <a:fillRef idx="0">
              <a:schemeClr val="dk1"/>
            </a:fillRef>
            <a:effectRef idx="1">
              <a:schemeClr val="dk1"/>
            </a:effectRef>
            <a:fontRef idx="minor">
              <a:schemeClr val="tx1"/>
            </a:fontRef>
          </p:style>
        </p:cxnSp>
      </p:grpSp>
      <p:sp>
        <p:nvSpPr>
          <p:cNvPr id="14" name="正方形/長方形 13"/>
          <p:cNvSpPr/>
          <p:nvPr/>
        </p:nvSpPr>
        <p:spPr>
          <a:xfrm>
            <a:off x="1" y="3988691"/>
            <a:ext cx="5262664" cy="462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t>LINE</a:t>
            </a:r>
            <a:r>
              <a:rPr kumimoji="1" lang="ja-JP" altLang="en-US" sz="2000" b="1" dirty="0"/>
              <a:t>を導入した場合</a:t>
            </a:r>
            <a:r>
              <a:rPr kumimoji="1" lang="en-US" altLang="ja-JP" sz="2000" b="1" dirty="0"/>
              <a:t>1</a:t>
            </a:r>
            <a:r>
              <a:rPr kumimoji="1" lang="ja-JP" altLang="en-US" sz="2000" b="1" dirty="0"/>
              <a:t>か所あたりにかかる時間</a:t>
            </a:r>
          </a:p>
        </p:txBody>
      </p:sp>
      <p:sp>
        <p:nvSpPr>
          <p:cNvPr id="15" name="等号 14"/>
          <p:cNvSpPr/>
          <p:nvPr/>
        </p:nvSpPr>
        <p:spPr>
          <a:xfrm>
            <a:off x="29929" y="5315356"/>
            <a:ext cx="310717" cy="230820"/>
          </a:xfrm>
          <a:prstGeom prst="mathEqual">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solidFill>
                <a:schemeClr val="tx1"/>
              </a:solidFill>
            </a:endParaRPr>
          </a:p>
        </p:txBody>
      </p:sp>
      <p:sp>
        <p:nvSpPr>
          <p:cNvPr id="16" name="テキスト ボックス 15"/>
          <p:cNvSpPr txBox="1"/>
          <p:nvPr/>
        </p:nvSpPr>
        <p:spPr>
          <a:xfrm>
            <a:off x="1073783" y="4884469"/>
            <a:ext cx="6492162" cy="430887"/>
          </a:xfrm>
          <a:prstGeom prst="rect">
            <a:avLst/>
          </a:prstGeom>
          <a:noFill/>
        </p:spPr>
        <p:txBody>
          <a:bodyPr wrap="none" lIns="0" tIns="0" rIns="0" bIns="0" rtlCol="0">
            <a:spAutoFit/>
          </a:bodyPr>
          <a:lstStyle/>
          <a:p>
            <a:r>
              <a:rPr kumimoji="1" lang="ja-JP" altLang="en-US" sz="2800" b="1" dirty="0"/>
              <a:t>報告された箇所をまわるのにかかる時間</a:t>
            </a:r>
          </a:p>
        </p:txBody>
      </p:sp>
      <p:sp>
        <p:nvSpPr>
          <p:cNvPr id="17" name="テキスト ボックス 16"/>
          <p:cNvSpPr txBox="1"/>
          <p:nvPr/>
        </p:nvSpPr>
        <p:spPr>
          <a:xfrm>
            <a:off x="551398" y="5546176"/>
            <a:ext cx="8740085" cy="430887"/>
          </a:xfrm>
          <a:prstGeom prst="rect">
            <a:avLst/>
          </a:prstGeom>
          <a:noFill/>
        </p:spPr>
        <p:txBody>
          <a:bodyPr wrap="square" lIns="0" tIns="0" rIns="0" bIns="0" rtlCol="0">
            <a:spAutoFit/>
          </a:bodyPr>
          <a:lstStyle/>
          <a:p>
            <a:r>
              <a:rPr kumimoji="1" lang="en-US" altLang="ja-JP" sz="2800" b="1" dirty="0"/>
              <a:t>LINE</a:t>
            </a:r>
            <a:r>
              <a:rPr kumimoji="1" lang="ja-JP" altLang="en-US" sz="2800" b="1" dirty="0"/>
              <a:t>で報告された学生エリアの修繕個数（</a:t>
            </a:r>
            <a:r>
              <a:rPr kumimoji="1" lang="en-US" altLang="ja-JP" sz="2800" b="1" dirty="0"/>
              <a:t>30</a:t>
            </a:r>
            <a:r>
              <a:rPr kumimoji="1" lang="ja-JP" altLang="en-US" sz="2800" b="1" dirty="0"/>
              <a:t>）</a:t>
            </a:r>
          </a:p>
        </p:txBody>
      </p:sp>
      <p:cxnSp>
        <p:nvCxnSpPr>
          <p:cNvPr id="18" name="直線コネクタ 17"/>
          <p:cNvCxnSpPr/>
          <p:nvPr/>
        </p:nvCxnSpPr>
        <p:spPr>
          <a:xfrm>
            <a:off x="523176" y="5430766"/>
            <a:ext cx="7421289"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9" name="楕円 18"/>
              <p:cNvSpPr/>
              <p:nvPr/>
            </p:nvSpPr>
            <p:spPr>
              <a:xfrm>
                <a:off x="-34691" y="3449090"/>
                <a:ext cx="970943" cy="597929"/>
              </a:xfrm>
              <a:prstGeom prst="ellipse">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3200" b="1" i="1">
                              <a:latin typeface="Cambria Math" panose="02040503050406030204" pitchFamily="18" charset="0"/>
                            </a:rPr>
                          </m:ctrlPr>
                        </m:sSubPr>
                        <m:e>
                          <m:r>
                            <a:rPr lang="en-US" altLang="ja-JP" sz="3200" b="1" i="1">
                              <a:latin typeface="Cambria Math" panose="02040503050406030204" pitchFamily="18" charset="0"/>
                            </a:rPr>
                            <m:t>𝑻</m:t>
                          </m:r>
                        </m:e>
                        <m:sub>
                          <m:r>
                            <a:rPr lang="en-US" altLang="ja-JP" sz="3200" b="1" i="1">
                              <a:latin typeface="Cambria Math" panose="02040503050406030204" pitchFamily="18" charset="0"/>
                            </a:rPr>
                            <m:t>2</m:t>
                          </m:r>
                        </m:sub>
                      </m:sSub>
                    </m:oMath>
                  </m:oMathPara>
                </a14:m>
                <a:endParaRPr kumimoji="1" lang="ja-JP" altLang="en-US" sz="3200" dirty="0"/>
              </a:p>
            </p:txBody>
          </p:sp>
        </mc:Choice>
        <mc:Fallback xmlns="">
          <p:sp>
            <p:nvSpPr>
              <p:cNvPr id="19" name="楕円 18"/>
              <p:cNvSpPr>
                <a:spLocks noRot="1" noChangeAspect="1" noMove="1" noResize="1" noEditPoints="1" noAdjustHandles="1" noChangeArrowheads="1" noChangeShapeType="1" noTextEdit="1"/>
              </p:cNvSpPr>
              <p:nvPr/>
            </p:nvSpPr>
            <p:spPr>
              <a:xfrm>
                <a:off x="-34691" y="3449090"/>
                <a:ext cx="970943" cy="597929"/>
              </a:xfrm>
              <a:prstGeom prst="ellipse">
                <a:avLst/>
              </a:prstGeom>
              <a:blipFill>
                <a:blip r:embed="rId3"/>
                <a:stretch>
                  <a:fillRect/>
                </a:stretch>
              </a:blipFill>
              <a:ln>
                <a:solidFill>
                  <a:schemeClr val="bg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楕円 22"/>
              <p:cNvSpPr/>
              <p:nvPr/>
            </p:nvSpPr>
            <p:spPr>
              <a:xfrm>
                <a:off x="-34691" y="806915"/>
                <a:ext cx="970943" cy="597929"/>
              </a:xfrm>
              <a:prstGeom prst="ellipse">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3200" b="1" i="1">
                              <a:latin typeface="Cambria Math" panose="02040503050406030204" pitchFamily="18" charset="0"/>
                            </a:rPr>
                          </m:ctrlPr>
                        </m:sSubPr>
                        <m:e>
                          <m:r>
                            <a:rPr lang="en-US" altLang="ja-JP" sz="3200" b="1" i="1">
                              <a:latin typeface="Cambria Math" panose="02040503050406030204" pitchFamily="18" charset="0"/>
                            </a:rPr>
                            <m:t>𝑻</m:t>
                          </m:r>
                        </m:e>
                        <m:sub>
                          <m:r>
                            <a:rPr lang="en-US" altLang="ja-JP" sz="3200" b="1" i="1">
                              <a:latin typeface="Cambria Math" panose="02040503050406030204" pitchFamily="18" charset="0"/>
                            </a:rPr>
                            <m:t>1</m:t>
                          </m:r>
                        </m:sub>
                      </m:sSub>
                    </m:oMath>
                  </m:oMathPara>
                </a14:m>
                <a:endParaRPr kumimoji="1" lang="ja-JP" altLang="en-US" sz="3200" dirty="0"/>
              </a:p>
            </p:txBody>
          </p:sp>
        </mc:Choice>
        <mc:Fallback xmlns="">
          <p:sp>
            <p:nvSpPr>
              <p:cNvPr id="23" name="楕円 22"/>
              <p:cNvSpPr>
                <a:spLocks noRot="1" noChangeAspect="1" noMove="1" noResize="1" noEditPoints="1" noAdjustHandles="1" noChangeArrowheads="1" noChangeShapeType="1" noTextEdit="1"/>
              </p:cNvSpPr>
              <p:nvPr/>
            </p:nvSpPr>
            <p:spPr>
              <a:xfrm>
                <a:off x="-34691" y="806915"/>
                <a:ext cx="970943" cy="597929"/>
              </a:xfrm>
              <a:prstGeom prst="ellipse">
                <a:avLst/>
              </a:prstGeom>
              <a:blipFill>
                <a:blip r:embed="rId4"/>
                <a:stretch>
                  <a:fillRect/>
                </a:stretch>
              </a:blipFill>
              <a:ln>
                <a:solidFill>
                  <a:schemeClr val="bg1"/>
                </a:solidFill>
              </a:ln>
            </p:spPr>
            <p:txBody>
              <a:bodyPr/>
              <a:lstStyle/>
              <a:p>
                <a:r>
                  <a:rPr lang="ja-JP" altLang="en-US">
                    <a:noFill/>
                  </a:rPr>
                  <a:t> </a:t>
                </a:r>
              </a:p>
            </p:txBody>
          </p:sp>
        </mc:Fallback>
      </mc:AlternateContent>
      <p:sp>
        <p:nvSpPr>
          <p:cNvPr id="3" name="日付プレースホルダー 2"/>
          <p:cNvSpPr>
            <a:spLocks noGrp="1"/>
          </p:cNvSpPr>
          <p:nvPr>
            <p:ph type="dt" idx="10"/>
          </p:nvPr>
        </p:nvSpPr>
        <p:spPr/>
        <p:txBody>
          <a:bodyPr/>
          <a:lstStyle/>
          <a:p>
            <a:r>
              <a:rPr lang="en-US" altLang="ja-JP" dirty="0" smtClean="0"/>
              <a:t>2019/6/21</a:t>
            </a:r>
            <a:endParaRPr lang="ja-JP" altLang="en-US" dirty="0"/>
          </a:p>
        </p:txBody>
      </p:sp>
      <p:sp>
        <p:nvSpPr>
          <p:cNvPr id="10" name="スライド番号プレースホルダー 9"/>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44</a:t>
            </a:fld>
            <a:endParaRPr lang="ja-JP" altLang="en-US"/>
          </a:p>
        </p:txBody>
      </p:sp>
    </p:spTree>
    <p:extLst>
      <p:ext uri="{BB962C8B-B14F-4D97-AF65-F5344CB8AC3E}">
        <p14:creationId xmlns:p14="http://schemas.microsoft.com/office/powerpoint/2010/main" val="25831549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 y="1047560"/>
            <a:ext cx="9143999" cy="5527343"/>
          </a:xfrm>
          <a:prstGeom prst="rect">
            <a:avLst/>
          </a:prstGeom>
          <a:solidFill>
            <a:srgbClr val="066E9F"/>
          </a:solid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04185" y="197828"/>
            <a:ext cx="7239297" cy="627795"/>
          </a:xfrm>
        </p:spPr>
        <p:txBody>
          <a:bodyPr>
            <a:normAutofit fontScale="90000"/>
          </a:bodyPr>
          <a:lstStyle/>
          <a:p>
            <a:r>
              <a:rPr kumimoji="1" lang="ja-JP" altLang="en-US" u="sng" dirty="0">
                <a:solidFill>
                  <a:schemeClr val="bg1"/>
                </a:solidFill>
              </a:rPr>
              <a:t>効果試算の算出過程</a:t>
            </a:r>
          </a:p>
        </p:txBody>
      </p:sp>
      <p:sp>
        <p:nvSpPr>
          <p:cNvPr id="3" name="テキスト プレースホルダー 2"/>
          <p:cNvSpPr>
            <a:spLocks noGrp="1"/>
          </p:cNvSpPr>
          <p:nvPr>
            <p:ph type="body" idx="1"/>
          </p:nvPr>
        </p:nvSpPr>
        <p:spPr>
          <a:xfrm>
            <a:off x="797267" y="1085188"/>
            <a:ext cx="7605444" cy="4768058"/>
          </a:xfrm>
        </p:spPr>
        <p:txBody>
          <a:bodyPr/>
          <a:lstStyle/>
          <a:p>
            <a:endParaRPr kumimoji="1" lang="en-US" altLang="ja-JP" dirty="0"/>
          </a:p>
          <a:p>
            <a:endParaRPr kumimoji="1" lang="en-US" altLang="ja-JP" dirty="0"/>
          </a:p>
        </p:txBody>
      </p:sp>
      <p:sp>
        <p:nvSpPr>
          <p:cNvPr id="10" name="下矢印 9"/>
          <p:cNvSpPr/>
          <p:nvPr/>
        </p:nvSpPr>
        <p:spPr>
          <a:xfrm rot="16200000">
            <a:off x="857283" y="338451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角丸四角形 23"/>
          <p:cNvSpPr/>
          <p:nvPr/>
        </p:nvSpPr>
        <p:spPr>
          <a:xfrm>
            <a:off x="1379349" y="1656430"/>
            <a:ext cx="682219" cy="386000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tx1"/>
                </a:solidFill>
              </a:rPr>
              <a:t>費用対効果の算出方法</a:t>
            </a:r>
          </a:p>
        </p:txBody>
      </p:sp>
      <p:sp>
        <p:nvSpPr>
          <p:cNvPr id="26" name="下矢印 25"/>
          <p:cNvSpPr/>
          <p:nvPr/>
        </p:nvSpPr>
        <p:spPr>
          <a:xfrm rot="16200000">
            <a:off x="4194718" y="3384518"/>
            <a:ext cx="490285" cy="403832"/>
          </a:xfrm>
          <a:prstGeom prst="downArrow">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角丸四角形 20"/>
          <p:cNvSpPr/>
          <p:nvPr/>
        </p:nvSpPr>
        <p:spPr>
          <a:xfrm>
            <a:off x="4789796" y="2265084"/>
            <a:ext cx="921989" cy="3132986"/>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4916982" y="2661328"/>
            <a:ext cx="630314" cy="2194278"/>
          </a:xfrm>
          <a:prstGeom prst="roundRect">
            <a:avLst>
              <a:gd name="adj" fmla="val 21449"/>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tx1"/>
                </a:solidFill>
              </a:rPr>
              <a:t>時間的削減コス</a:t>
            </a:r>
            <a:endParaRPr kumimoji="1" lang="en-US" altLang="ja-JP" sz="1800" b="1" dirty="0">
              <a:solidFill>
                <a:schemeClr val="tx1"/>
              </a:solidFill>
            </a:endParaRPr>
          </a:p>
          <a:p>
            <a:pPr algn="ctr"/>
            <a:r>
              <a:rPr kumimoji="1" lang="ja-JP" altLang="en-US" sz="1800" b="1" dirty="0">
                <a:solidFill>
                  <a:schemeClr val="tx1"/>
                </a:solidFill>
              </a:rPr>
              <a:t>ト</a:t>
            </a:r>
          </a:p>
        </p:txBody>
      </p:sp>
      <p:sp>
        <p:nvSpPr>
          <p:cNvPr id="29" name="下矢印 28"/>
          <p:cNvSpPr/>
          <p:nvPr/>
        </p:nvSpPr>
        <p:spPr>
          <a:xfrm rot="16200000">
            <a:off x="2083969" y="337657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角丸四角形 34"/>
          <p:cNvSpPr/>
          <p:nvPr/>
        </p:nvSpPr>
        <p:spPr>
          <a:xfrm>
            <a:off x="157313" y="823148"/>
            <a:ext cx="682219" cy="287378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学生エリアの選定</a:t>
            </a:r>
          </a:p>
        </p:txBody>
      </p:sp>
      <p:sp>
        <p:nvSpPr>
          <p:cNvPr id="38" name="角丸四角形 37"/>
          <p:cNvSpPr/>
          <p:nvPr/>
        </p:nvSpPr>
        <p:spPr>
          <a:xfrm>
            <a:off x="180001" y="3792776"/>
            <a:ext cx="682219" cy="298112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パトロ｜ルの説明</a:t>
            </a:r>
          </a:p>
        </p:txBody>
      </p:sp>
      <mc:AlternateContent xmlns:mc="http://schemas.openxmlformats.org/markup-compatibility/2006" xmlns:a14="http://schemas.microsoft.com/office/drawing/2010/main">
        <mc:Choice Requires="a14">
          <p:sp>
            <p:nvSpPr>
              <p:cNvPr id="15" name="角丸四角形 14"/>
              <p:cNvSpPr/>
              <p:nvPr/>
            </p:nvSpPr>
            <p:spPr>
              <a:xfrm>
                <a:off x="2848397" y="2308200"/>
                <a:ext cx="910656" cy="860042"/>
              </a:xfrm>
              <a:prstGeom prst="roundRect">
                <a:avLst/>
              </a:prstGeom>
              <a:solidFill>
                <a:srgbClr val="CD4560"/>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2400" b="1" i="1" smtClean="0">
                              <a:solidFill>
                                <a:schemeClr val="bg1"/>
                              </a:solidFill>
                              <a:latin typeface="Cambria Math" panose="02040503050406030204" pitchFamily="18" charset="0"/>
                            </a:rPr>
                          </m:ctrlPr>
                        </m:sSubPr>
                        <m:e>
                          <m:r>
                            <a:rPr lang="en-US" altLang="ja-JP" sz="2400" b="1" i="1">
                              <a:solidFill>
                                <a:schemeClr val="bg1"/>
                              </a:solidFill>
                              <a:latin typeface="Cambria Math" panose="02040503050406030204" pitchFamily="18" charset="0"/>
                            </a:rPr>
                            <m:t>𝑻</m:t>
                          </m:r>
                        </m:e>
                        <m:sub>
                          <m:r>
                            <a:rPr lang="en-US" altLang="ja-JP" sz="2400" b="1" i="1">
                              <a:solidFill>
                                <a:schemeClr val="bg1"/>
                              </a:solidFill>
                              <a:latin typeface="Cambria Math" panose="02040503050406030204" pitchFamily="18" charset="0"/>
                            </a:rPr>
                            <m:t>𝟏</m:t>
                          </m:r>
                        </m:sub>
                      </m:sSub>
                    </m:oMath>
                  </m:oMathPara>
                </a14:m>
                <a:endParaRPr kumimoji="1" lang="ja-JP" altLang="en-US" sz="2400" b="1" dirty="0">
                  <a:solidFill>
                    <a:schemeClr val="tx1"/>
                  </a:solidFill>
                </a:endParaRPr>
              </a:p>
            </p:txBody>
          </p:sp>
        </mc:Choice>
        <mc:Fallback xmlns="">
          <p:sp>
            <p:nvSpPr>
              <p:cNvPr id="15" name="角丸四角形 14"/>
              <p:cNvSpPr>
                <a:spLocks noRot="1" noChangeAspect="1" noMove="1" noResize="1" noEditPoints="1" noAdjustHandles="1" noChangeArrowheads="1" noChangeShapeType="1" noTextEdit="1"/>
              </p:cNvSpPr>
              <p:nvPr/>
            </p:nvSpPr>
            <p:spPr>
              <a:xfrm>
                <a:off x="2848397" y="2308200"/>
                <a:ext cx="910656" cy="860042"/>
              </a:xfrm>
              <a:prstGeom prst="roundRect">
                <a:avLst/>
              </a:prstGeom>
              <a:blipFill>
                <a:blip r:embed="rId2"/>
                <a:stretch>
                  <a:fillRect/>
                </a:stretch>
              </a:blip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角丸四角形 17"/>
              <p:cNvSpPr/>
              <p:nvPr/>
            </p:nvSpPr>
            <p:spPr>
              <a:xfrm>
                <a:off x="2833484" y="3759448"/>
                <a:ext cx="910656" cy="860042"/>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2400" b="1" i="1">
                              <a:latin typeface="Cambria Math" panose="02040503050406030204" pitchFamily="18" charset="0"/>
                            </a:rPr>
                          </m:ctrlPr>
                        </m:sSubPr>
                        <m:e>
                          <m:r>
                            <a:rPr lang="en-US" altLang="ja-JP" sz="2400" b="1" i="1">
                              <a:latin typeface="Cambria Math" panose="02040503050406030204" pitchFamily="18" charset="0"/>
                            </a:rPr>
                            <m:t>𝑻</m:t>
                          </m:r>
                        </m:e>
                        <m:sub>
                          <m:r>
                            <a:rPr lang="en-US" altLang="ja-JP" sz="2400" b="1" i="1">
                              <a:latin typeface="Cambria Math" panose="02040503050406030204" pitchFamily="18" charset="0"/>
                            </a:rPr>
                            <m:t>2</m:t>
                          </m:r>
                        </m:sub>
                      </m:sSub>
                    </m:oMath>
                  </m:oMathPara>
                </a14:m>
                <a:endParaRPr kumimoji="1" lang="ja-JP" altLang="en-US" sz="2400" b="1" dirty="0">
                  <a:solidFill>
                    <a:schemeClr val="tx1"/>
                  </a:solidFill>
                </a:endParaRPr>
              </a:p>
            </p:txBody>
          </p:sp>
        </mc:Choice>
        <mc:Fallback xmlns="">
          <p:sp>
            <p:nvSpPr>
              <p:cNvPr id="18" name="角丸四角形 17"/>
              <p:cNvSpPr>
                <a:spLocks noRot="1" noChangeAspect="1" noMove="1" noResize="1" noEditPoints="1" noAdjustHandles="1" noChangeArrowheads="1" noChangeShapeType="1" noTextEdit="1"/>
              </p:cNvSpPr>
              <p:nvPr/>
            </p:nvSpPr>
            <p:spPr>
              <a:xfrm>
                <a:off x="2833484" y="3759448"/>
                <a:ext cx="910656" cy="860042"/>
              </a:xfrm>
              <a:prstGeom prst="roundRect">
                <a:avLst/>
              </a:prstGeom>
              <a:blipFill>
                <a:blip r:embed="rId3"/>
                <a:stretch>
                  <a:fillRect/>
                </a:stretch>
              </a:blipFill>
              <a:ln/>
            </p:spPr>
            <p:txBody>
              <a:bodyPr/>
              <a:lstStyle/>
              <a:p>
                <a:r>
                  <a:rPr lang="ja-JP" altLang="en-US">
                    <a:noFill/>
                  </a:rPr>
                  <a:t> </a:t>
                </a:r>
              </a:p>
            </p:txBody>
          </p:sp>
        </mc:Fallback>
      </mc:AlternateContent>
      <p:sp>
        <p:nvSpPr>
          <p:cNvPr id="5" name="日付プレースホルダー 4"/>
          <p:cNvSpPr>
            <a:spLocks noGrp="1"/>
          </p:cNvSpPr>
          <p:nvPr>
            <p:ph type="dt" idx="10"/>
          </p:nvPr>
        </p:nvSpPr>
        <p:spPr/>
        <p:txBody>
          <a:bodyPr/>
          <a:lstStyle/>
          <a:p>
            <a:r>
              <a:rPr lang="en-US" altLang="ja-JP" dirty="0" smtClean="0"/>
              <a:t>2019/6/21</a:t>
            </a:r>
            <a:endParaRPr lang="ja-JP" altLang="en-US" dirty="0"/>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45</a:t>
            </a:fld>
            <a:endParaRPr lang="ja-JP" altLang="en-US"/>
          </a:p>
        </p:txBody>
      </p:sp>
    </p:spTree>
    <p:extLst>
      <p:ext uri="{BB962C8B-B14F-4D97-AF65-F5344CB8AC3E}">
        <p14:creationId xmlns:p14="http://schemas.microsoft.com/office/powerpoint/2010/main" val="17508574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358" y="93827"/>
            <a:ext cx="7543800" cy="1054516"/>
          </a:xfrm>
        </p:spPr>
        <p:txBody>
          <a:bodyPr>
            <a:normAutofit fontScale="90000"/>
          </a:bodyPr>
          <a:lstStyle/>
          <a:p>
            <a:r>
              <a:rPr kumimoji="1" lang="en-US" altLang="ja-JP" dirty="0"/>
              <a:t/>
            </a:r>
            <a:br>
              <a:rPr kumimoji="1" lang="en-US" altLang="ja-JP" dirty="0"/>
            </a:br>
            <a:endParaRPr kumimoji="1" lang="ja-JP" altLang="en-US" dirty="0"/>
          </a:p>
        </p:txBody>
      </p:sp>
      <p:sp>
        <p:nvSpPr>
          <p:cNvPr id="5" name="正方形/長方形 4"/>
          <p:cNvSpPr/>
          <p:nvPr/>
        </p:nvSpPr>
        <p:spPr>
          <a:xfrm>
            <a:off x="42802" y="1427066"/>
            <a:ext cx="5267002" cy="584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従来のパトロールで</a:t>
            </a:r>
            <a:r>
              <a:rPr kumimoji="1" lang="en-US" altLang="ja-JP" sz="2000" b="1" dirty="0"/>
              <a:t>1</a:t>
            </a:r>
            <a:r>
              <a:rPr kumimoji="1" lang="ja-JP" altLang="en-US" sz="2000" b="1" dirty="0"/>
              <a:t>か所あたりにかかる時間</a:t>
            </a:r>
          </a:p>
        </p:txBody>
      </p:sp>
      <p:grpSp>
        <p:nvGrpSpPr>
          <p:cNvPr id="6" name="グループ化 5"/>
          <p:cNvGrpSpPr/>
          <p:nvPr/>
        </p:nvGrpSpPr>
        <p:grpSpPr>
          <a:xfrm>
            <a:off x="117986" y="2255777"/>
            <a:ext cx="6272977" cy="880017"/>
            <a:chOff x="-210792" y="1792584"/>
            <a:chExt cx="6272977" cy="880017"/>
          </a:xfrm>
        </p:grpSpPr>
        <p:sp>
          <p:nvSpPr>
            <p:cNvPr id="15" name="等号 14"/>
            <p:cNvSpPr/>
            <p:nvPr/>
          </p:nvSpPr>
          <p:spPr>
            <a:xfrm>
              <a:off x="-210792" y="2098908"/>
              <a:ext cx="310717" cy="230820"/>
            </a:xfrm>
            <a:prstGeom prst="mathEqual">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solidFill>
                  <a:schemeClr val="tx1"/>
                </a:solidFill>
              </a:endParaRPr>
            </a:p>
          </p:txBody>
        </p:sp>
        <p:sp>
          <p:nvSpPr>
            <p:cNvPr id="16" name="テキスト ボックス 15"/>
            <p:cNvSpPr txBox="1"/>
            <p:nvPr/>
          </p:nvSpPr>
          <p:spPr>
            <a:xfrm>
              <a:off x="505056" y="1792584"/>
              <a:ext cx="5259453" cy="369332"/>
            </a:xfrm>
            <a:prstGeom prst="rect">
              <a:avLst/>
            </a:prstGeom>
            <a:noFill/>
          </p:spPr>
          <p:txBody>
            <a:bodyPr wrap="none" lIns="0" tIns="0" rIns="0" bIns="0" rtlCol="0">
              <a:spAutoFit/>
            </a:bodyPr>
            <a:lstStyle/>
            <a:p>
              <a:r>
                <a:rPr kumimoji="1" lang="ja-JP" altLang="en-US" sz="2400" b="1" dirty="0"/>
                <a:t>学生エリアのパトロールにかかる時間</a:t>
              </a:r>
            </a:p>
          </p:txBody>
        </p:sp>
        <p:sp>
          <p:nvSpPr>
            <p:cNvPr id="17" name="テキスト ボックス 16"/>
            <p:cNvSpPr txBox="1"/>
            <p:nvPr/>
          </p:nvSpPr>
          <p:spPr>
            <a:xfrm>
              <a:off x="857126" y="2303269"/>
              <a:ext cx="5205059" cy="369332"/>
            </a:xfrm>
            <a:prstGeom prst="rect">
              <a:avLst/>
            </a:prstGeom>
            <a:noFill/>
          </p:spPr>
          <p:txBody>
            <a:bodyPr wrap="square" lIns="0" tIns="0" rIns="0" bIns="0" rtlCol="0">
              <a:spAutoFit/>
            </a:bodyPr>
            <a:lstStyle/>
            <a:p>
              <a:r>
                <a:rPr kumimoji="1" lang="ja-JP" altLang="en-US" sz="2400" b="1" dirty="0"/>
                <a:t>学生エリアでの</a:t>
              </a:r>
              <a:r>
                <a:rPr kumimoji="1" lang="en-US" altLang="ja-JP" sz="2400" b="1" dirty="0"/>
                <a:t>1</a:t>
              </a:r>
              <a:r>
                <a:rPr kumimoji="1" lang="ja-JP" altLang="en-US" sz="2400" b="1" dirty="0"/>
                <a:t>日平均修繕個数</a:t>
              </a:r>
            </a:p>
          </p:txBody>
        </p:sp>
        <p:cxnSp>
          <p:nvCxnSpPr>
            <p:cNvPr id="18" name="直線コネクタ 17"/>
            <p:cNvCxnSpPr/>
            <p:nvPr/>
          </p:nvCxnSpPr>
          <p:spPr>
            <a:xfrm flipV="1">
              <a:off x="257086" y="2207605"/>
              <a:ext cx="5803884" cy="35024"/>
            </a:xfrm>
            <a:prstGeom prst="line">
              <a:avLst/>
            </a:prstGeom>
          </p:spPr>
          <p:style>
            <a:lnRef idx="2">
              <a:schemeClr val="dk1"/>
            </a:lnRef>
            <a:fillRef idx="0">
              <a:schemeClr val="dk1"/>
            </a:fillRef>
            <a:effectRef idx="1">
              <a:schemeClr val="dk1"/>
            </a:effectRef>
            <a:fontRef idx="minor">
              <a:schemeClr val="tx1"/>
            </a:fontRef>
          </p:style>
        </p:cxnSp>
      </p:grpSp>
      <p:sp>
        <p:nvSpPr>
          <p:cNvPr id="7" name="正方形/長方形 6"/>
          <p:cNvSpPr/>
          <p:nvPr/>
        </p:nvSpPr>
        <p:spPr>
          <a:xfrm>
            <a:off x="536980" y="3439051"/>
            <a:ext cx="4903700" cy="707886"/>
          </a:xfrm>
          <a:prstGeom prst="rect">
            <a:avLst/>
          </a:prstGeom>
          <a:noFill/>
        </p:spPr>
        <p:txBody>
          <a:bodyPr wrap="square" lIns="91440" tIns="45720" rIns="91440" bIns="45720">
            <a:spAutoFit/>
          </a:bodyPr>
          <a:lstStyle/>
          <a:p>
            <a:pPr algn="ctr"/>
            <a:r>
              <a:rPr lang="ja-JP" altLang="en-US" sz="2000" b="1" dirty="0">
                <a:ln w="0"/>
                <a:solidFill>
                  <a:schemeClr val="tx1"/>
                </a:solidFill>
                <a:effectLst>
                  <a:outerShdw blurRad="38100" dist="19050" dir="2700000" algn="tl" rotWithShape="0">
                    <a:schemeClr val="dk1">
                      <a:alpha val="40000"/>
                    </a:schemeClr>
                  </a:outerShdw>
                </a:effectLst>
              </a:rPr>
              <a:t>しかし、学生エリアでパトロールに</a:t>
            </a:r>
            <a:endParaRPr lang="en-US" altLang="ja-JP" sz="2000" b="1" dirty="0">
              <a:ln w="0"/>
              <a:solidFill>
                <a:schemeClr val="tx1"/>
              </a:solidFill>
              <a:effectLst>
                <a:outerShdw blurRad="38100" dist="19050" dir="2700000" algn="tl" rotWithShape="0">
                  <a:schemeClr val="dk1">
                    <a:alpha val="40000"/>
                  </a:schemeClr>
                </a:outerShdw>
              </a:effectLst>
            </a:endParaRPr>
          </a:p>
          <a:p>
            <a:pPr algn="ctr"/>
            <a:r>
              <a:rPr lang="ja-JP" altLang="en-US" sz="2000" b="1" dirty="0">
                <a:ln w="0"/>
                <a:solidFill>
                  <a:schemeClr val="tx1"/>
                </a:solidFill>
                <a:effectLst>
                  <a:outerShdw blurRad="38100" dist="19050" dir="2700000" algn="tl" rotWithShape="0">
                    <a:schemeClr val="dk1">
                      <a:alpha val="40000"/>
                    </a:schemeClr>
                  </a:outerShdw>
                </a:effectLst>
              </a:rPr>
              <a:t>かかる時間がわからない</a:t>
            </a:r>
            <a:endParaRPr lang="ja-JP" altLang="en-US" sz="2000" b="1" cap="none" spc="0" dirty="0">
              <a:ln w="0"/>
              <a:solidFill>
                <a:schemeClr val="tx1"/>
              </a:solidFill>
              <a:effectLst>
                <a:outerShdw blurRad="38100" dist="19050" dir="2700000" algn="tl" rotWithShape="0">
                  <a:schemeClr val="dk1">
                    <a:alpha val="40000"/>
                  </a:schemeClr>
                </a:outerShdw>
              </a:effectLst>
            </a:endParaRPr>
          </a:p>
        </p:txBody>
      </p:sp>
      <p:sp>
        <p:nvSpPr>
          <p:cNvPr id="9" name="下矢印 8"/>
          <p:cNvSpPr/>
          <p:nvPr/>
        </p:nvSpPr>
        <p:spPr>
          <a:xfrm>
            <a:off x="2425100" y="4258962"/>
            <a:ext cx="465584" cy="3041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10717" y="4838196"/>
            <a:ext cx="4773388" cy="1261884"/>
          </a:xfrm>
          <a:prstGeom prst="rect">
            <a:avLst/>
          </a:prstGeom>
          <a:noFill/>
        </p:spPr>
        <p:txBody>
          <a:bodyPr wrap="square" lIns="91440" tIns="45720" rIns="91440" bIns="45720">
            <a:spAutoFit/>
          </a:bodyPr>
          <a:lstStyle/>
          <a:p>
            <a:pPr algn="ctr"/>
            <a:r>
              <a:rPr lang="en-US" altLang="ja-JP" sz="2400" b="1" dirty="0">
                <a:ln w="0"/>
                <a:solidFill>
                  <a:schemeClr val="tx1"/>
                </a:solidFill>
                <a:effectLst>
                  <a:outerShdw blurRad="38100" dist="19050" dir="2700000" algn="tl" rotWithShape="0">
                    <a:schemeClr val="dk1">
                      <a:alpha val="40000"/>
                    </a:schemeClr>
                  </a:outerShdw>
                </a:effectLst>
              </a:rPr>
              <a:t>5,6</a:t>
            </a:r>
            <a:r>
              <a:rPr lang="ja-JP" altLang="en-US" sz="2400" b="1" dirty="0">
                <a:ln w="0"/>
                <a:solidFill>
                  <a:schemeClr val="tx1"/>
                </a:solidFill>
                <a:effectLst>
                  <a:outerShdw blurRad="38100" dist="19050" dir="2700000" algn="tl" rotWithShape="0">
                    <a:schemeClr val="dk1">
                      <a:alpha val="40000"/>
                    </a:schemeClr>
                  </a:outerShdw>
                </a:effectLst>
              </a:rPr>
              <a:t>ブロックに</a:t>
            </a:r>
            <a:endParaRPr lang="en-US" altLang="ja-JP" sz="2400" b="1" dirty="0">
              <a:ln w="0"/>
              <a:solidFill>
                <a:schemeClr val="tx1"/>
              </a:solidFill>
              <a:effectLst>
                <a:outerShdw blurRad="38100" dist="19050" dir="2700000" algn="tl" rotWithShape="0">
                  <a:schemeClr val="dk1">
                    <a:alpha val="40000"/>
                  </a:schemeClr>
                </a:outerShdw>
              </a:effectLst>
            </a:endParaRPr>
          </a:p>
          <a:p>
            <a:pPr algn="ctr"/>
            <a:r>
              <a:rPr lang="ja-JP" altLang="en-US" sz="2400" b="1" dirty="0">
                <a:ln w="0"/>
                <a:solidFill>
                  <a:schemeClr val="tx1"/>
                </a:solidFill>
                <a:effectLst>
                  <a:outerShdw blurRad="38100" dist="19050" dir="2700000" algn="tl" rotWithShape="0">
                    <a:schemeClr val="dk1">
                      <a:alpha val="40000"/>
                    </a:schemeClr>
                  </a:outerShdw>
                </a:effectLst>
              </a:rPr>
              <a:t>かかる時間（ｔ＝</a:t>
            </a:r>
            <a:r>
              <a:rPr lang="en-US" altLang="ja-JP" sz="2400" b="1" dirty="0">
                <a:ln w="0"/>
                <a:solidFill>
                  <a:schemeClr val="tx1"/>
                </a:solidFill>
                <a:effectLst>
                  <a:outerShdw blurRad="38100" dist="19050" dir="2700000" algn="tl" rotWithShape="0">
                    <a:schemeClr val="dk1">
                      <a:alpha val="40000"/>
                    </a:schemeClr>
                  </a:outerShdw>
                </a:effectLst>
              </a:rPr>
              <a:t>8</a:t>
            </a:r>
            <a:r>
              <a:rPr lang="ja-JP" altLang="en-US" sz="2400" b="1" dirty="0">
                <a:ln w="0"/>
                <a:solidFill>
                  <a:schemeClr val="tx1"/>
                </a:solidFill>
                <a:effectLst>
                  <a:outerShdw blurRad="38100" dist="19050" dir="2700000" algn="tl" rotWithShape="0">
                    <a:schemeClr val="dk1">
                      <a:alpha val="40000"/>
                    </a:schemeClr>
                  </a:outerShdw>
                </a:effectLst>
              </a:rPr>
              <a:t>時間）に</a:t>
            </a:r>
            <a:endParaRPr lang="en-US" altLang="ja-JP" sz="2400" b="1" dirty="0">
              <a:ln w="0"/>
              <a:solidFill>
                <a:schemeClr val="tx1"/>
              </a:solidFill>
              <a:effectLst>
                <a:outerShdw blurRad="38100" dist="19050" dir="2700000" algn="tl" rotWithShape="0">
                  <a:schemeClr val="dk1">
                    <a:alpha val="40000"/>
                  </a:schemeClr>
                </a:outerShdw>
              </a:effectLst>
            </a:endParaRPr>
          </a:p>
          <a:p>
            <a:pPr algn="ctr"/>
            <a:r>
              <a:rPr lang="ja-JP" altLang="en-US" sz="2800" b="1" dirty="0">
                <a:ln w="0"/>
                <a:solidFill>
                  <a:srgbClr val="CD4560"/>
                </a:solidFill>
                <a:effectLst>
                  <a:outerShdw blurRad="38100" dist="19050" dir="2700000" algn="tl" rotWithShape="0">
                    <a:schemeClr val="dk1">
                      <a:alpha val="40000"/>
                    </a:schemeClr>
                  </a:outerShdw>
                </a:effectLst>
              </a:rPr>
              <a:t>面積比</a:t>
            </a:r>
            <a:r>
              <a:rPr lang="ja-JP" altLang="en-US" sz="2400" b="1" dirty="0">
                <a:ln w="0"/>
                <a:solidFill>
                  <a:schemeClr val="tx1"/>
                </a:solidFill>
                <a:effectLst>
                  <a:outerShdw blurRad="38100" dist="19050" dir="2700000" algn="tl" rotWithShape="0">
                    <a:schemeClr val="dk1">
                      <a:alpha val="40000"/>
                    </a:schemeClr>
                  </a:outerShdw>
                </a:effectLst>
              </a:rPr>
              <a:t>と</a:t>
            </a:r>
            <a:r>
              <a:rPr lang="ja-JP" altLang="en-US" sz="2800" b="1" dirty="0">
                <a:ln w="0"/>
                <a:solidFill>
                  <a:srgbClr val="CD4560"/>
                </a:solidFill>
                <a:effectLst>
                  <a:outerShdw blurRad="38100" dist="19050" dir="2700000" algn="tl" rotWithShape="0">
                    <a:schemeClr val="dk1">
                      <a:alpha val="40000"/>
                    </a:schemeClr>
                  </a:outerShdw>
                </a:effectLst>
              </a:rPr>
              <a:t>個数密度</a:t>
            </a:r>
            <a:r>
              <a:rPr lang="ja-JP" altLang="en-US" sz="2400" b="1" dirty="0">
                <a:ln w="0"/>
                <a:solidFill>
                  <a:schemeClr val="tx1"/>
                </a:solidFill>
                <a:effectLst>
                  <a:outerShdw blurRad="38100" dist="19050" dir="2700000" algn="tl" rotWithShape="0">
                    <a:schemeClr val="dk1">
                      <a:alpha val="40000"/>
                    </a:schemeClr>
                  </a:outerShdw>
                </a:effectLst>
              </a:rPr>
              <a:t>で重みづけ</a:t>
            </a:r>
            <a:endParaRPr lang="ja-JP" altLang="en-US" sz="2400" b="1" cap="none" spc="0" dirty="0">
              <a:ln w="0"/>
              <a:solidFill>
                <a:schemeClr val="tx1"/>
              </a:solidFill>
              <a:effectLst>
                <a:outerShdw blurRad="38100" dist="19050" dir="2700000" algn="tl" rotWithShape="0">
                  <a:schemeClr val="dk1">
                    <a:alpha val="40000"/>
                  </a:schemeClr>
                </a:outerShdw>
              </a:effectLst>
            </a:endParaRPr>
          </a:p>
        </p:txBody>
      </p:sp>
      <p:sp>
        <p:nvSpPr>
          <p:cNvPr id="11" name="テキスト ボックス 10"/>
          <p:cNvSpPr txBox="1"/>
          <p:nvPr/>
        </p:nvSpPr>
        <p:spPr>
          <a:xfrm>
            <a:off x="1771047" y="5330639"/>
            <a:ext cx="184731" cy="307777"/>
          </a:xfrm>
          <a:prstGeom prst="rect">
            <a:avLst/>
          </a:prstGeom>
          <a:noFill/>
        </p:spPr>
        <p:txBody>
          <a:bodyPr wrap="none" rtlCol="0">
            <a:spAutoFit/>
          </a:bodyPr>
          <a:lstStyle/>
          <a:p>
            <a:endParaRPr kumimoji="1" lang="ja-JP" altLang="en-US" dirty="0"/>
          </a:p>
        </p:txBody>
      </p:sp>
      <mc:AlternateContent xmlns:mc="http://schemas.openxmlformats.org/markup-compatibility/2006" xmlns:a14="http://schemas.microsoft.com/office/drawing/2010/main">
        <mc:Choice Requires="a14">
          <p:sp>
            <p:nvSpPr>
              <p:cNvPr id="12" name="正方形/長方形 11"/>
              <p:cNvSpPr/>
              <p:nvPr/>
            </p:nvSpPr>
            <p:spPr>
              <a:xfrm>
                <a:off x="5551705" y="3824588"/>
                <a:ext cx="2973371" cy="15060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4400" b="1" i="1">
                              <a:latin typeface="Cambria Math" panose="02040503050406030204" pitchFamily="18" charset="0"/>
                            </a:rPr>
                          </m:ctrlPr>
                        </m:sSubPr>
                        <m:e>
                          <m:r>
                            <a:rPr lang="en-US" altLang="ja-JP" sz="4400" b="1" i="1">
                              <a:latin typeface="Cambria Math" panose="02040503050406030204" pitchFamily="18" charset="0"/>
                            </a:rPr>
                            <m:t>𝑻</m:t>
                          </m:r>
                        </m:e>
                        <m:sub>
                          <m:r>
                            <a:rPr lang="en-US" altLang="ja-JP" sz="4400" b="1" i="1">
                              <a:latin typeface="Cambria Math" panose="02040503050406030204" pitchFamily="18" charset="0"/>
                            </a:rPr>
                            <m:t>𝟏</m:t>
                          </m:r>
                        </m:sub>
                      </m:sSub>
                      <m:r>
                        <a:rPr lang="en-US" altLang="ja-JP" sz="4400" b="1" i="1">
                          <a:latin typeface="Cambria Math" panose="02040503050406030204" pitchFamily="18" charset="0"/>
                        </a:rPr>
                        <m:t>=</m:t>
                      </m:r>
                      <m:f>
                        <m:fPr>
                          <m:ctrlPr>
                            <a:rPr lang="ja-JP" altLang="ja-JP" sz="4400" b="1" i="1">
                              <a:latin typeface="Cambria Math" panose="02040503050406030204" pitchFamily="18" charset="0"/>
                            </a:rPr>
                          </m:ctrlPr>
                        </m:fPr>
                        <m:num>
                          <m:sSub>
                            <m:sSubPr>
                              <m:ctrlPr>
                                <a:rPr lang="ja-JP" altLang="en-US" sz="4400" b="1" i="1">
                                  <a:latin typeface="Cambria Math" panose="02040503050406030204" pitchFamily="18" charset="0"/>
                                </a:rPr>
                              </m:ctrlPr>
                            </m:sSubPr>
                            <m:e>
                              <m:r>
                                <a:rPr lang="en-US" altLang="ja-JP" sz="4400" b="1" i="1">
                                  <a:latin typeface="Cambria Math" panose="02040503050406030204" pitchFamily="18" charset="0"/>
                                </a:rPr>
                                <m:t>𝒕</m:t>
                              </m:r>
                            </m:e>
                            <m:sub>
                              <m:r>
                                <a:rPr lang="en-US" altLang="ja-JP" sz="4400" b="1" i="1">
                                  <a:latin typeface="Cambria Math" panose="02040503050406030204" pitchFamily="18" charset="0"/>
                                </a:rPr>
                                <m:t>1</m:t>
                              </m:r>
                            </m:sub>
                          </m:sSub>
                        </m:num>
                        <m:den>
                          <m:sSub>
                            <m:sSubPr>
                              <m:ctrlPr>
                                <a:rPr lang="ja-JP" altLang="ja-JP" sz="4400" b="1" i="1">
                                  <a:latin typeface="Cambria Math" panose="02040503050406030204" pitchFamily="18" charset="0"/>
                                </a:rPr>
                              </m:ctrlPr>
                            </m:sSubPr>
                            <m:e>
                              <m:r>
                                <a:rPr lang="en-US" altLang="ja-JP" sz="4400" b="1" i="1">
                                  <a:latin typeface="Cambria Math" panose="02040503050406030204" pitchFamily="18" charset="0"/>
                                </a:rPr>
                                <m:t>𝒏</m:t>
                              </m:r>
                            </m:e>
                            <m:sub>
                              <m:r>
                                <a:rPr lang="en-US" altLang="ja-JP" sz="4400" b="1" i="1">
                                  <a:latin typeface="Cambria Math" panose="02040503050406030204" pitchFamily="18" charset="0"/>
                                </a:rPr>
                                <m:t>𝟏</m:t>
                              </m:r>
                            </m:sub>
                          </m:sSub>
                        </m:den>
                      </m:f>
                    </m:oMath>
                  </m:oMathPara>
                </a14:m>
                <a:endParaRPr kumimoji="1" lang="ja-JP" altLang="en-US" sz="4400" b="1"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5551705" y="3824588"/>
                <a:ext cx="2973371" cy="1506051"/>
              </a:xfrm>
              <a:prstGeom prst="rect">
                <a:avLst/>
              </a:prstGeom>
              <a:blipFill>
                <a:blip r:embed="rId2"/>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楕円 13"/>
              <p:cNvSpPr/>
              <p:nvPr/>
            </p:nvSpPr>
            <p:spPr>
              <a:xfrm>
                <a:off x="270135" y="154412"/>
                <a:ext cx="1607825" cy="828711"/>
              </a:xfrm>
              <a:prstGeom prst="ellipse">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3200" b="1" i="1">
                              <a:latin typeface="Cambria Math" panose="02040503050406030204" pitchFamily="18" charset="0"/>
                            </a:rPr>
                          </m:ctrlPr>
                        </m:sSubPr>
                        <m:e>
                          <m:r>
                            <a:rPr lang="en-US" altLang="ja-JP" sz="3200" b="1" i="1">
                              <a:latin typeface="Cambria Math" panose="02040503050406030204" pitchFamily="18" charset="0"/>
                            </a:rPr>
                            <m:t>𝑻</m:t>
                          </m:r>
                        </m:e>
                        <m:sub>
                          <m:r>
                            <a:rPr lang="en-US" altLang="ja-JP" sz="3200" b="1" i="1">
                              <a:latin typeface="Cambria Math" panose="02040503050406030204" pitchFamily="18" charset="0"/>
                            </a:rPr>
                            <m:t>𝟏</m:t>
                          </m:r>
                        </m:sub>
                      </m:sSub>
                    </m:oMath>
                  </m:oMathPara>
                </a14:m>
                <a:endParaRPr kumimoji="1" lang="ja-JP" altLang="en-US" sz="3200" dirty="0"/>
              </a:p>
            </p:txBody>
          </p:sp>
        </mc:Choice>
        <mc:Fallback xmlns="">
          <p:sp>
            <p:nvSpPr>
              <p:cNvPr id="14" name="楕円 13"/>
              <p:cNvSpPr>
                <a:spLocks noRot="1" noChangeAspect="1" noMove="1" noResize="1" noEditPoints="1" noAdjustHandles="1" noChangeArrowheads="1" noChangeShapeType="1" noTextEdit="1"/>
              </p:cNvSpPr>
              <p:nvPr/>
            </p:nvSpPr>
            <p:spPr>
              <a:xfrm>
                <a:off x="270135" y="154412"/>
                <a:ext cx="1607825" cy="828711"/>
              </a:xfrm>
              <a:prstGeom prst="ellipse">
                <a:avLst/>
              </a:prstGeom>
              <a:blipFill>
                <a:blip r:embed="rId3"/>
                <a:stretch>
                  <a:fillRect/>
                </a:stretch>
              </a:blipFill>
              <a:ln>
                <a:solidFill>
                  <a:schemeClr val="bg1"/>
                </a:solidFill>
              </a:ln>
            </p:spPr>
            <p:txBody>
              <a:bodyPr/>
              <a:lstStyle/>
              <a:p>
                <a:r>
                  <a:rPr lang="ja-JP" altLang="en-US">
                    <a:noFill/>
                  </a:rPr>
                  <a:t> </a:t>
                </a:r>
              </a:p>
            </p:txBody>
          </p:sp>
        </mc:Fallback>
      </mc:AlternateContent>
      <p:sp>
        <p:nvSpPr>
          <p:cNvPr id="3" name="日付プレースホルダー 2"/>
          <p:cNvSpPr>
            <a:spLocks noGrp="1"/>
          </p:cNvSpPr>
          <p:nvPr>
            <p:ph type="dt" idx="10"/>
          </p:nvPr>
        </p:nvSpPr>
        <p:spPr/>
        <p:txBody>
          <a:bodyPr/>
          <a:lstStyle/>
          <a:p>
            <a:r>
              <a:rPr lang="en-US" altLang="ja-JP" dirty="0" smtClean="0"/>
              <a:t>2019/6/21</a:t>
            </a:r>
            <a:endParaRPr lang="ja-JP" altLang="en-US" dirty="0"/>
          </a:p>
        </p:txBody>
      </p:sp>
      <p:sp>
        <p:nvSpPr>
          <p:cNvPr id="4" name="スライド番号プレースホルダー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46</a:t>
            </a:fld>
            <a:endParaRPr lang="ja-JP" altLang="en-US"/>
          </a:p>
        </p:txBody>
      </p:sp>
    </p:spTree>
    <p:extLst>
      <p:ext uri="{BB962C8B-B14F-4D97-AF65-F5344CB8AC3E}">
        <p14:creationId xmlns:p14="http://schemas.microsoft.com/office/powerpoint/2010/main" val="34979475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グループ化 79"/>
          <p:cNvGrpSpPr/>
          <p:nvPr/>
        </p:nvGrpSpPr>
        <p:grpSpPr>
          <a:xfrm>
            <a:off x="347068" y="2822378"/>
            <a:ext cx="5649405" cy="3145768"/>
            <a:chOff x="116189" y="1102849"/>
            <a:chExt cx="5649405" cy="4316446"/>
          </a:xfrm>
        </p:grpSpPr>
        <p:grpSp>
          <p:nvGrpSpPr>
            <p:cNvPr id="79" name="グループ化 78"/>
            <p:cNvGrpSpPr/>
            <p:nvPr/>
          </p:nvGrpSpPr>
          <p:grpSpPr>
            <a:xfrm>
              <a:off x="116189" y="1102849"/>
              <a:ext cx="5649405" cy="4316446"/>
              <a:chOff x="116189" y="1102849"/>
              <a:chExt cx="5649405" cy="4316446"/>
            </a:xfrm>
          </p:grpSpPr>
          <p:sp>
            <p:nvSpPr>
              <p:cNvPr id="69" name="正方形/長方形 68"/>
              <p:cNvSpPr/>
              <p:nvPr/>
            </p:nvSpPr>
            <p:spPr>
              <a:xfrm>
                <a:off x="116189" y="1102849"/>
                <a:ext cx="5649405" cy="43164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4800" b="1" dirty="0"/>
              </a:p>
            </p:txBody>
          </p:sp>
          <mc:AlternateContent xmlns:mc="http://schemas.openxmlformats.org/markup-compatibility/2006" xmlns:a14="http://schemas.microsoft.com/office/drawing/2010/main">
            <mc:Choice Requires="a14">
              <p:sp>
                <p:nvSpPr>
                  <p:cNvPr id="70" name="正方形/長方形 69"/>
                  <p:cNvSpPr/>
                  <p:nvPr/>
                </p:nvSpPr>
                <p:spPr>
                  <a:xfrm>
                    <a:off x="201554" y="3354876"/>
                    <a:ext cx="849270" cy="750014"/>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sSub>
                            <m:sSubPr>
                              <m:ctrlPr>
                                <a:rPr lang="ja-JP" altLang="ja-JP" sz="4400" b="1" i="1">
                                  <a:latin typeface="Cambria Math" panose="02040503050406030204" pitchFamily="18" charset="0"/>
                                </a:rPr>
                              </m:ctrlPr>
                            </m:sSubPr>
                            <m:e>
                              <m:r>
                                <a:rPr lang="en-US" altLang="ja-JP" sz="4400" b="1" i="1">
                                  <a:latin typeface="Cambria Math" panose="02040503050406030204" pitchFamily="18" charset="0"/>
                                </a:rPr>
                                <m:t>𝒕</m:t>
                              </m:r>
                            </m:e>
                            <m:sub>
                              <m:r>
                                <a:rPr lang="en-US" altLang="ja-JP" sz="4400" b="1" i="1">
                                  <a:latin typeface="Cambria Math" panose="02040503050406030204" pitchFamily="18" charset="0"/>
                                </a:rPr>
                                <m:t>𝟏</m:t>
                              </m:r>
                            </m:sub>
                          </m:sSub>
                        </m:oMath>
                      </m:oMathPara>
                    </a14:m>
                    <a:endParaRPr lang="ja-JP" altLang="en-US" sz="4400" b="1" cap="none" spc="0" dirty="0">
                      <a:ln w="0"/>
                      <a:solidFill>
                        <a:schemeClr val="tx1"/>
                      </a:solidFill>
                      <a:effectLst>
                        <a:outerShdw blurRad="38100" dist="19050" dir="2700000" algn="tl" rotWithShape="0">
                          <a:schemeClr val="dk1">
                            <a:alpha val="40000"/>
                          </a:schemeClr>
                        </a:outerShdw>
                      </a:effectLst>
                    </a:endParaRPr>
                  </a:p>
                </p:txBody>
              </p:sp>
            </mc:Choice>
            <mc:Fallback xmlns="">
              <p:sp>
                <p:nvSpPr>
                  <p:cNvPr id="70" name="正方形/長方形 69"/>
                  <p:cNvSpPr>
                    <a:spLocks noRot="1" noChangeAspect="1" noMove="1" noResize="1" noEditPoints="1" noAdjustHandles="1" noChangeArrowheads="1" noChangeShapeType="1" noTextEdit="1"/>
                  </p:cNvSpPr>
                  <p:nvPr/>
                </p:nvSpPr>
                <p:spPr>
                  <a:xfrm>
                    <a:off x="201554" y="3354876"/>
                    <a:ext cx="849270" cy="750014"/>
                  </a:xfrm>
                  <a:prstGeom prst="rect">
                    <a:avLst/>
                  </a:prstGeom>
                  <a:blipFill>
                    <a:blip r:embed="rId2"/>
                    <a:stretch>
                      <a:fillRect b="-28889"/>
                    </a:stretch>
                  </a:blipFill>
                </p:spPr>
                <p:txBody>
                  <a:bodyPr/>
                  <a:lstStyle/>
                  <a:p>
                    <a:r>
                      <a:rPr lang="ja-JP" altLang="en-US">
                        <a:noFill/>
                      </a:rPr>
                      <a:t> </a:t>
                    </a:r>
                  </a:p>
                </p:txBody>
              </p:sp>
            </mc:Fallback>
          </mc:AlternateContent>
          <p:sp>
            <p:nvSpPr>
              <p:cNvPr id="71" name="等号 70"/>
              <p:cNvSpPr/>
              <p:nvPr/>
            </p:nvSpPr>
            <p:spPr>
              <a:xfrm>
                <a:off x="952372" y="3704438"/>
                <a:ext cx="310717" cy="230820"/>
              </a:xfrm>
              <a:prstGeom prst="mathEqual">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solidFill>
                    <a:schemeClr val="tx1"/>
                  </a:solidFill>
                </a:endParaRPr>
              </a:p>
            </p:txBody>
          </p:sp>
        </p:grpSp>
        <p:sp>
          <p:nvSpPr>
            <p:cNvPr id="74" name="正方形/長方形 73"/>
            <p:cNvSpPr/>
            <p:nvPr/>
          </p:nvSpPr>
          <p:spPr>
            <a:xfrm>
              <a:off x="2653641" y="4124317"/>
              <a:ext cx="184731" cy="750014"/>
            </a:xfrm>
            <a:prstGeom prst="rect">
              <a:avLst/>
            </a:prstGeom>
          </p:spPr>
          <p:txBody>
            <a:bodyPr wrap="none">
              <a:spAutoFit/>
            </a:bodyPr>
            <a:lstStyle/>
            <a:p>
              <a:endParaRPr lang="ja-JP" altLang="en-US" sz="4400" b="1" dirty="0"/>
            </a:p>
          </p:txBody>
        </p:sp>
      </p:grpSp>
      <p:grpSp>
        <p:nvGrpSpPr>
          <p:cNvPr id="68" name="グループ化 67"/>
          <p:cNvGrpSpPr/>
          <p:nvPr/>
        </p:nvGrpSpPr>
        <p:grpSpPr>
          <a:xfrm>
            <a:off x="5686314" y="1024114"/>
            <a:ext cx="3036612" cy="3082225"/>
            <a:chOff x="5870813" y="2656127"/>
            <a:chExt cx="3036612" cy="3082225"/>
          </a:xfrm>
        </p:grpSpPr>
        <mc:AlternateContent xmlns:mc="http://schemas.openxmlformats.org/markup-compatibility/2006" xmlns:a14="http://schemas.microsoft.com/office/drawing/2010/main">
          <mc:Choice Requires="a14">
            <p:sp>
              <p:nvSpPr>
                <p:cNvPr id="38" name="楕円 37"/>
                <p:cNvSpPr/>
                <p:nvPr/>
              </p:nvSpPr>
              <p:spPr>
                <a:xfrm>
                  <a:off x="5870813" y="2656127"/>
                  <a:ext cx="3036612" cy="3082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6000" b="1" dirty="0">
                    <a:solidFill>
                      <a:schemeClr val="tx1"/>
                    </a:solidFill>
                  </a:endParaRPr>
                </a:p>
                <a:p>
                  <a:pPr algn="ctr"/>
                  <a:endParaRPr kumimoji="1" lang="en-US" altLang="ja-JP" sz="6000" b="1" dirty="0">
                    <a:solidFill>
                      <a:schemeClr val="tx1"/>
                    </a:solidFill>
                  </a:endParaRPr>
                </a:p>
                <a:p>
                  <a:pPr algn="ctr"/>
                  <a14:m>
                    <m:oMathPara xmlns:m="http://schemas.openxmlformats.org/officeDocument/2006/math">
                      <m:oMathParaPr>
                        <m:jc m:val="centerGroup"/>
                      </m:oMathParaPr>
                      <m:oMath xmlns:m="http://schemas.openxmlformats.org/officeDocument/2006/math">
                        <m:sSub>
                          <m:sSubPr>
                            <m:ctrlPr>
                              <a:rPr lang="ja-JP" altLang="ja-JP" sz="6000" i="1" smtClean="0">
                                <a:solidFill>
                                  <a:schemeClr val="tx1"/>
                                </a:solidFill>
                                <a:latin typeface="Cambria Math" panose="02040503050406030204" pitchFamily="18" charset="0"/>
                              </a:rPr>
                            </m:ctrlPr>
                          </m:sSubPr>
                          <m:e>
                            <m:r>
                              <a:rPr lang="en-US" altLang="ja-JP" sz="6000" b="0" i="1">
                                <a:solidFill>
                                  <a:schemeClr val="tx1"/>
                                </a:solidFill>
                                <a:latin typeface="Cambria Math" panose="02040503050406030204" pitchFamily="18" charset="0"/>
                              </a:rPr>
                              <m:t>𝑀</m:t>
                            </m:r>
                          </m:e>
                          <m:sub>
                            <m:r>
                              <a:rPr lang="en-US" altLang="ja-JP" sz="6000" b="0" i="1">
                                <a:solidFill>
                                  <a:schemeClr val="tx1"/>
                                </a:solidFill>
                                <a:latin typeface="Cambria Math" panose="02040503050406030204" pitchFamily="18" charset="0"/>
                              </a:rPr>
                              <m:t>2</m:t>
                            </m:r>
                          </m:sub>
                        </m:sSub>
                      </m:oMath>
                    </m:oMathPara>
                  </a14:m>
                  <a:endParaRPr kumimoji="1" lang="ja-JP" altLang="en-US" sz="6000" dirty="0">
                    <a:solidFill>
                      <a:schemeClr val="tx1"/>
                    </a:solidFill>
                  </a:endParaRPr>
                </a:p>
              </p:txBody>
            </p:sp>
          </mc:Choice>
          <mc:Fallback xmlns="">
            <p:sp>
              <p:nvSpPr>
                <p:cNvPr id="38" name="楕円 37"/>
                <p:cNvSpPr>
                  <a:spLocks noRot="1" noChangeAspect="1" noMove="1" noResize="1" noEditPoints="1" noAdjustHandles="1" noChangeArrowheads="1" noChangeShapeType="1" noTextEdit="1"/>
                </p:cNvSpPr>
                <p:nvPr/>
              </p:nvSpPr>
              <p:spPr>
                <a:xfrm>
                  <a:off x="5870813" y="2656127"/>
                  <a:ext cx="3036612" cy="3082225"/>
                </a:xfrm>
                <a:prstGeom prst="ellipse">
                  <a:avLst/>
                </a:prstGeom>
                <a:blipFill>
                  <a:blip r:embed="rId3"/>
                  <a:stretch>
                    <a:fillRect/>
                  </a:stretch>
                </a:blipFill>
              </p:spPr>
              <p:txBody>
                <a:bodyPr/>
                <a:lstStyle/>
                <a:p>
                  <a:r>
                    <a:rPr lang="ja-JP" altLang="en-US">
                      <a:noFill/>
                    </a:rPr>
                    <a:t> </a:t>
                  </a:r>
                </a:p>
              </p:txBody>
            </p:sp>
          </mc:Fallback>
        </mc:AlternateContent>
        <p:sp>
          <p:nvSpPr>
            <p:cNvPr id="40" name="正方形/長方形 39"/>
            <p:cNvSpPr/>
            <p:nvPr/>
          </p:nvSpPr>
          <p:spPr>
            <a:xfrm>
              <a:off x="6423026" y="3001139"/>
              <a:ext cx="1692907" cy="369332"/>
            </a:xfrm>
            <a:prstGeom prst="rect">
              <a:avLst/>
            </a:prstGeom>
            <a:noFill/>
          </p:spPr>
          <p:txBody>
            <a:bodyPr wrap="square" lIns="91440" tIns="45720" rIns="91440" bIns="45720">
              <a:spAutoFit/>
            </a:bodyPr>
            <a:lstStyle/>
            <a:p>
              <a:pPr algn="ctr"/>
              <a:r>
                <a:rPr lang="en-US" altLang="ja-JP" sz="1800" b="1" dirty="0">
                  <a:ln w="0"/>
                  <a:solidFill>
                    <a:schemeClr val="tx1"/>
                  </a:solidFill>
                  <a:effectLst>
                    <a:outerShdw blurRad="38100" dist="19050" dir="2700000" algn="tl" rotWithShape="0">
                      <a:schemeClr val="dk1">
                        <a:alpha val="40000"/>
                      </a:schemeClr>
                    </a:outerShdw>
                  </a:effectLst>
                </a:rPr>
                <a:t>5.6</a:t>
              </a:r>
              <a:r>
                <a:rPr lang="ja-JP" altLang="en-US" sz="1800" b="1" dirty="0">
                  <a:ln w="0"/>
                  <a:solidFill>
                    <a:schemeClr val="tx1"/>
                  </a:solidFill>
                  <a:effectLst>
                    <a:outerShdw blurRad="38100" dist="19050" dir="2700000" algn="tl" rotWithShape="0">
                      <a:schemeClr val="dk1">
                        <a:alpha val="40000"/>
                      </a:schemeClr>
                    </a:outerShdw>
                  </a:effectLst>
                </a:rPr>
                <a:t>ブロック</a:t>
              </a:r>
              <a:endParaRPr lang="en-US" altLang="ja-JP" sz="1800" b="1" dirty="0">
                <a:ln w="0"/>
                <a:solidFill>
                  <a:schemeClr val="tx1"/>
                </a:solidFill>
                <a:effectLst>
                  <a:outerShdw blurRad="38100" dist="19050" dir="2700000" algn="tl" rotWithShape="0">
                    <a:schemeClr val="dk1">
                      <a:alpha val="40000"/>
                    </a:schemeClr>
                  </a:outerShdw>
                </a:effectLst>
              </a:endParaRPr>
            </a:p>
          </p:txBody>
        </p:sp>
      </p:grpSp>
      <p:sp>
        <p:nvSpPr>
          <p:cNvPr id="36" name="Google Shape;798;p47"/>
          <p:cNvSpPr>
            <a:spLocks noGrp="1"/>
          </p:cNvSpPr>
          <p:nvPr>
            <p:ph type="title"/>
          </p:nvPr>
        </p:nvSpPr>
        <p:spPr>
          <a:xfrm>
            <a:off x="37361" y="403329"/>
            <a:ext cx="5369139" cy="590004"/>
          </a:xfrm>
          <a:prstGeom prst="homePlate">
            <a:avLst/>
          </a:prstGeom>
          <a:solidFill>
            <a:srgbClr val="CD45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dirty="0">
                <a:solidFill>
                  <a:schemeClr val="bg1"/>
                </a:solidFill>
                <a:latin typeface="Century Gothic"/>
                <a:ea typeface="Century Gothic"/>
                <a:cs typeface="Century Gothic"/>
                <a:sym typeface="Century Gothic"/>
              </a:rPr>
              <a:t>従来の</a:t>
            </a:r>
            <a:r>
              <a:rPr lang="ja-JP" sz="1800" dirty="0">
                <a:solidFill>
                  <a:schemeClr val="bg1"/>
                </a:solidFill>
                <a:latin typeface="Century Gothic"/>
                <a:ea typeface="Century Gothic"/>
                <a:cs typeface="Century Gothic"/>
                <a:sym typeface="Century Gothic"/>
              </a:rPr>
              <a:t>道路パトロール</a:t>
            </a:r>
            <a:r>
              <a:rPr lang="en-US" altLang="ja-JP" sz="1800" dirty="0">
                <a:solidFill>
                  <a:schemeClr val="bg1"/>
                </a:solidFill>
                <a:latin typeface="Century Gothic"/>
                <a:ea typeface="Century Gothic"/>
                <a:cs typeface="Century Gothic"/>
                <a:sym typeface="Century Gothic"/>
              </a:rPr>
              <a:t>1</a:t>
            </a:r>
            <a:r>
              <a:rPr lang="ja-JP" altLang="en-US" sz="1800" dirty="0">
                <a:solidFill>
                  <a:schemeClr val="bg1"/>
                </a:solidFill>
                <a:latin typeface="Century Gothic"/>
                <a:ea typeface="Century Gothic"/>
                <a:cs typeface="Century Gothic"/>
                <a:sym typeface="Century Gothic"/>
              </a:rPr>
              <a:t>か所あたりにかかる時間</a:t>
            </a:r>
            <a:endParaRPr sz="1800" dirty="0">
              <a:solidFill>
                <a:schemeClr val="bg1"/>
              </a:solidFill>
              <a:latin typeface="Century Gothic"/>
              <a:ea typeface="Century Gothic"/>
              <a:cs typeface="Century Gothic"/>
              <a:sym typeface="Century Gothic"/>
            </a:endParaRPr>
          </a:p>
        </p:txBody>
      </p:sp>
      <p:sp>
        <p:nvSpPr>
          <p:cNvPr id="37" name="Google Shape;814;p47"/>
          <p:cNvSpPr/>
          <p:nvPr/>
        </p:nvSpPr>
        <p:spPr>
          <a:xfrm>
            <a:off x="5836959" y="1103856"/>
            <a:ext cx="18473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5400" b="0" cap="none">
              <a:solidFill>
                <a:schemeClr val="dk1"/>
              </a:solidFill>
              <a:latin typeface="Century Gothic"/>
              <a:ea typeface="Century Gothic"/>
              <a:cs typeface="Century Gothic"/>
              <a:sym typeface="Century Gothic"/>
            </a:endParaRPr>
          </a:p>
        </p:txBody>
      </p:sp>
      <mc:AlternateContent xmlns:mc="http://schemas.openxmlformats.org/markup-compatibility/2006" xmlns:a14="http://schemas.microsoft.com/office/drawing/2010/main">
        <mc:Choice Requires="a14">
          <p:sp>
            <p:nvSpPr>
              <p:cNvPr id="39" name="楕円 38"/>
              <p:cNvSpPr/>
              <p:nvPr/>
            </p:nvSpPr>
            <p:spPr>
              <a:xfrm>
                <a:off x="6240032" y="2023875"/>
                <a:ext cx="1989633" cy="115685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b="1" dirty="0">
                  <a:ln w="0"/>
                  <a:solidFill>
                    <a:schemeClr val="tx1"/>
                  </a:solidFill>
                  <a:effectLst>
                    <a:outerShdw blurRad="38100" dist="19050" dir="2700000" algn="tl" rotWithShape="0">
                      <a:schemeClr val="dk1">
                        <a:alpha val="40000"/>
                      </a:schemeClr>
                    </a:outerShdw>
                  </a:effectLst>
                </a:endParaRPr>
              </a:p>
              <a:p>
                <a:pPr algn="ctr"/>
                <a:r>
                  <a:rPr lang="ja-JP" altLang="en-US" sz="2000" b="1" dirty="0">
                    <a:ln w="0"/>
                    <a:solidFill>
                      <a:schemeClr val="tx1"/>
                    </a:solidFill>
                    <a:effectLst>
                      <a:outerShdw blurRad="38100" dist="19050" dir="2700000" algn="tl" rotWithShape="0">
                        <a:schemeClr val="dk1">
                          <a:alpha val="40000"/>
                        </a:schemeClr>
                      </a:outerShdw>
                    </a:effectLst>
                  </a:rPr>
                  <a:t>学生エリア</a:t>
                </a:r>
                <a:endParaRPr lang="en-US" altLang="ja-JP" sz="2000" b="1" dirty="0">
                  <a:ln w="0"/>
                  <a:solidFill>
                    <a:schemeClr val="tx1"/>
                  </a:solidFill>
                  <a:effectLst>
                    <a:outerShdw blurRad="38100" dist="19050" dir="2700000" algn="tl" rotWithShape="0">
                      <a:schemeClr val="dk1">
                        <a:alpha val="40000"/>
                      </a:schemeClr>
                    </a:outerShdw>
                  </a:effectLst>
                </a:endParaRPr>
              </a:p>
              <a:p>
                <a:pPr algn="ctr"/>
                <a14:m>
                  <m:oMathPara xmlns:m="http://schemas.openxmlformats.org/officeDocument/2006/math">
                    <m:oMathParaPr>
                      <m:jc m:val="centerGroup"/>
                    </m:oMathParaPr>
                    <m:oMath xmlns:m="http://schemas.openxmlformats.org/officeDocument/2006/math">
                      <m:sSub>
                        <m:sSubPr>
                          <m:ctrlPr>
                            <a:rPr lang="ja-JP" altLang="ja-JP" sz="2000" b="1" i="1" smtClean="0">
                              <a:solidFill>
                                <a:schemeClr val="tx1"/>
                              </a:solidFill>
                              <a:latin typeface="Cambria Math" panose="02040503050406030204" pitchFamily="18" charset="0"/>
                            </a:rPr>
                          </m:ctrlPr>
                        </m:sSubPr>
                        <m:e>
                          <m:r>
                            <a:rPr lang="en-US" altLang="ja-JP" sz="2000" b="1" i="1">
                              <a:solidFill>
                                <a:schemeClr val="tx1"/>
                              </a:solidFill>
                              <a:latin typeface="Cambria Math" panose="02040503050406030204" pitchFamily="18" charset="0"/>
                            </a:rPr>
                            <m:t>𝑴</m:t>
                          </m:r>
                        </m:e>
                        <m:sub>
                          <m:r>
                            <a:rPr lang="en-US" altLang="ja-JP" sz="2000" b="1" i="1">
                              <a:solidFill>
                                <a:schemeClr val="tx1"/>
                              </a:solidFill>
                              <a:latin typeface="Cambria Math" panose="02040503050406030204" pitchFamily="18" charset="0"/>
                            </a:rPr>
                            <m:t>1</m:t>
                          </m:r>
                        </m:sub>
                      </m:sSub>
                    </m:oMath>
                  </m:oMathPara>
                </a14:m>
                <a:endParaRPr lang="ja-JP" altLang="en-US" sz="2000" b="1" dirty="0">
                  <a:ln w="0"/>
                  <a:solidFill>
                    <a:schemeClr val="tx1"/>
                  </a:solidFill>
                  <a:effectLst>
                    <a:outerShdw blurRad="38100" dist="19050" dir="2700000" algn="tl" rotWithShape="0">
                      <a:schemeClr val="dk1">
                        <a:alpha val="40000"/>
                      </a:schemeClr>
                    </a:outerShdw>
                  </a:effectLst>
                </a:endParaRPr>
              </a:p>
              <a:p>
                <a:pPr algn="ctr"/>
                <a:endParaRPr kumimoji="1" lang="ja-JP" altLang="en-US" b="1" dirty="0"/>
              </a:p>
            </p:txBody>
          </p:sp>
        </mc:Choice>
        <mc:Fallback xmlns="">
          <p:sp>
            <p:nvSpPr>
              <p:cNvPr id="39" name="楕円 38"/>
              <p:cNvSpPr>
                <a:spLocks noRot="1" noChangeAspect="1" noMove="1" noResize="1" noEditPoints="1" noAdjustHandles="1" noChangeArrowheads="1" noChangeShapeType="1" noTextEdit="1"/>
              </p:cNvSpPr>
              <p:nvPr/>
            </p:nvSpPr>
            <p:spPr>
              <a:xfrm>
                <a:off x="6240032" y="2023875"/>
                <a:ext cx="1989633" cy="1156855"/>
              </a:xfrm>
              <a:prstGeom prst="ellipse">
                <a:avLst/>
              </a:prstGeom>
              <a:blipFill>
                <a:blip r:embed="rId4"/>
                <a:stretch>
                  <a:fillRect/>
                </a:stretch>
              </a:blipFill>
            </p:spPr>
            <p:txBody>
              <a:bodyPr/>
              <a:lstStyle/>
              <a:p>
                <a:r>
                  <a:rPr lang="ja-JP" altLang="en-US">
                    <a:noFill/>
                  </a:rPr>
                  <a:t> </a:t>
                </a:r>
              </a:p>
            </p:txBody>
          </p:sp>
        </mc:Fallback>
      </mc:AlternateContent>
      <p:grpSp>
        <p:nvGrpSpPr>
          <p:cNvPr id="92" name="グループ化 91"/>
          <p:cNvGrpSpPr/>
          <p:nvPr/>
        </p:nvGrpSpPr>
        <p:grpSpPr>
          <a:xfrm>
            <a:off x="6645703" y="2065503"/>
            <a:ext cx="1212205" cy="1073597"/>
            <a:chOff x="4985703" y="4238295"/>
            <a:chExt cx="1212205" cy="1073597"/>
          </a:xfrm>
        </p:grpSpPr>
        <p:sp>
          <p:nvSpPr>
            <p:cNvPr id="51" name="楕円 50"/>
            <p:cNvSpPr/>
            <p:nvPr/>
          </p:nvSpPr>
          <p:spPr>
            <a:xfrm>
              <a:off x="4985703" y="4851272"/>
              <a:ext cx="182574" cy="18888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3" name="楕円 42"/>
            <p:cNvSpPr/>
            <p:nvPr/>
          </p:nvSpPr>
          <p:spPr>
            <a:xfrm>
              <a:off x="5770271" y="5123003"/>
              <a:ext cx="182574" cy="18888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p:cNvSpPr/>
            <p:nvPr/>
          </p:nvSpPr>
          <p:spPr>
            <a:xfrm>
              <a:off x="6015334" y="4762589"/>
              <a:ext cx="182574" cy="18888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p:cNvSpPr/>
            <p:nvPr/>
          </p:nvSpPr>
          <p:spPr>
            <a:xfrm>
              <a:off x="5227631" y="4238295"/>
              <a:ext cx="182574" cy="18888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p:cNvSpPr/>
            <p:nvPr/>
          </p:nvSpPr>
          <p:spPr>
            <a:xfrm>
              <a:off x="5287460" y="5037229"/>
              <a:ext cx="182574" cy="18888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正方形/長方形 55"/>
          <p:cNvSpPr/>
          <p:nvPr/>
        </p:nvSpPr>
        <p:spPr>
          <a:xfrm>
            <a:off x="331077" y="1149791"/>
            <a:ext cx="1978384" cy="1257605"/>
          </a:xfrm>
          <a:prstGeom prst="rect">
            <a:avLst/>
          </a:prstGeom>
          <a:solidFill>
            <a:srgbClr val="066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4" name="正方形/長方形 53"/>
              <p:cNvSpPr/>
              <p:nvPr/>
            </p:nvSpPr>
            <p:spPr>
              <a:xfrm>
                <a:off x="162257" y="1240477"/>
                <a:ext cx="2117767" cy="10701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ja-JP" altLang="ja-JP" sz="3200" b="1" i="1" smtClean="0">
                              <a:solidFill>
                                <a:schemeClr val="bg1"/>
                              </a:solidFill>
                              <a:latin typeface="Cambria Math" panose="02040503050406030204" pitchFamily="18" charset="0"/>
                            </a:rPr>
                          </m:ctrlPr>
                        </m:sSubPr>
                        <m:e>
                          <m:r>
                            <a:rPr lang="en-US" altLang="ja-JP" sz="3200" b="1" i="1">
                              <a:solidFill>
                                <a:schemeClr val="bg1"/>
                              </a:solidFill>
                              <a:latin typeface="Cambria Math" panose="02040503050406030204" pitchFamily="18" charset="0"/>
                            </a:rPr>
                            <m:t>𝑻</m:t>
                          </m:r>
                        </m:e>
                        <m:sub>
                          <m:r>
                            <a:rPr lang="en-US" altLang="ja-JP" sz="3200" b="1" i="1">
                              <a:solidFill>
                                <a:schemeClr val="bg1"/>
                              </a:solidFill>
                              <a:latin typeface="Cambria Math" panose="02040503050406030204" pitchFamily="18" charset="0"/>
                            </a:rPr>
                            <m:t>𝟏</m:t>
                          </m:r>
                        </m:sub>
                      </m:sSub>
                      <m:r>
                        <a:rPr lang="en-US" altLang="ja-JP" sz="3200" b="1" i="1">
                          <a:solidFill>
                            <a:schemeClr val="bg1"/>
                          </a:solidFill>
                          <a:latin typeface="Cambria Math" panose="02040503050406030204" pitchFamily="18" charset="0"/>
                        </a:rPr>
                        <m:t>=</m:t>
                      </m:r>
                      <m:f>
                        <m:fPr>
                          <m:ctrlPr>
                            <a:rPr lang="ja-JP" altLang="ja-JP" sz="3200" b="1" i="1">
                              <a:solidFill>
                                <a:schemeClr val="bg1"/>
                              </a:solidFill>
                              <a:latin typeface="Cambria Math" panose="02040503050406030204" pitchFamily="18" charset="0"/>
                            </a:rPr>
                          </m:ctrlPr>
                        </m:fPr>
                        <m:num>
                          <m:sSub>
                            <m:sSubPr>
                              <m:ctrlPr>
                                <a:rPr lang="ja-JP" altLang="ja-JP" sz="3200" b="1" i="1" smtClean="0">
                                  <a:solidFill>
                                    <a:schemeClr val="bg1"/>
                                  </a:solidFill>
                                  <a:latin typeface="Cambria Math" panose="02040503050406030204" pitchFamily="18" charset="0"/>
                                </a:rPr>
                              </m:ctrlPr>
                            </m:sSubPr>
                            <m:e>
                              <m:r>
                                <a:rPr lang="en-US" altLang="ja-JP" sz="3200" b="1" i="1">
                                  <a:solidFill>
                                    <a:schemeClr val="bg1"/>
                                  </a:solidFill>
                                  <a:latin typeface="Cambria Math" panose="02040503050406030204" pitchFamily="18" charset="0"/>
                                </a:rPr>
                                <m:t>𝒕</m:t>
                              </m:r>
                            </m:e>
                            <m:sub>
                              <m:r>
                                <a:rPr lang="en-US" altLang="ja-JP" sz="3200" b="1" i="1">
                                  <a:solidFill>
                                    <a:schemeClr val="bg1"/>
                                  </a:solidFill>
                                  <a:latin typeface="Cambria Math" panose="02040503050406030204" pitchFamily="18" charset="0"/>
                                </a:rPr>
                                <m:t>𝟏</m:t>
                              </m:r>
                            </m:sub>
                          </m:sSub>
                        </m:num>
                        <m:den>
                          <m:sSub>
                            <m:sSubPr>
                              <m:ctrlPr>
                                <a:rPr lang="ja-JP" altLang="ja-JP" sz="3200" b="1" i="1">
                                  <a:solidFill>
                                    <a:schemeClr val="bg1"/>
                                  </a:solidFill>
                                  <a:latin typeface="Cambria Math" panose="02040503050406030204" pitchFamily="18" charset="0"/>
                                </a:rPr>
                              </m:ctrlPr>
                            </m:sSubPr>
                            <m:e>
                              <m:r>
                                <a:rPr lang="en-US" altLang="ja-JP" sz="3200" b="1" i="1">
                                  <a:solidFill>
                                    <a:schemeClr val="bg1"/>
                                  </a:solidFill>
                                  <a:latin typeface="Cambria Math" panose="02040503050406030204" pitchFamily="18" charset="0"/>
                                </a:rPr>
                                <m:t>𝒏</m:t>
                              </m:r>
                            </m:e>
                            <m:sub>
                              <m:r>
                                <a:rPr lang="en-US" altLang="ja-JP" sz="3200" b="1" i="1">
                                  <a:solidFill>
                                    <a:schemeClr val="bg1"/>
                                  </a:solidFill>
                                  <a:latin typeface="Cambria Math" panose="02040503050406030204" pitchFamily="18" charset="0"/>
                                </a:rPr>
                                <m:t>𝟏</m:t>
                              </m:r>
                            </m:sub>
                          </m:sSub>
                        </m:den>
                      </m:f>
                    </m:oMath>
                  </m:oMathPara>
                </a14:m>
                <a:endParaRPr lang="ja-JP" altLang="en-US" sz="3200" dirty="0"/>
              </a:p>
            </p:txBody>
          </p:sp>
        </mc:Choice>
        <mc:Fallback xmlns="">
          <p:sp>
            <p:nvSpPr>
              <p:cNvPr id="54" name="正方形/長方形 53"/>
              <p:cNvSpPr>
                <a:spLocks noRot="1" noChangeAspect="1" noMove="1" noResize="1" noEditPoints="1" noAdjustHandles="1" noChangeArrowheads="1" noChangeShapeType="1" noTextEdit="1"/>
              </p:cNvSpPr>
              <p:nvPr/>
            </p:nvSpPr>
            <p:spPr>
              <a:xfrm>
                <a:off x="162257" y="1240477"/>
                <a:ext cx="2117767" cy="1070165"/>
              </a:xfrm>
              <a:prstGeom prst="rect">
                <a:avLst/>
              </a:prstGeom>
              <a:blipFill>
                <a:blip r:embed="rId5"/>
                <a:stretch>
                  <a:fillRect/>
                </a:stretch>
              </a:blipFill>
            </p:spPr>
            <p:txBody>
              <a:bodyPr/>
              <a:lstStyle/>
              <a:p>
                <a:r>
                  <a:rPr lang="ja-JP" altLang="en-US">
                    <a:noFill/>
                  </a:rPr>
                  <a:t> </a:t>
                </a:r>
              </a:p>
            </p:txBody>
          </p:sp>
        </mc:Fallback>
      </mc:AlternateContent>
      <p:grpSp>
        <p:nvGrpSpPr>
          <p:cNvPr id="78" name="グループ化 77"/>
          <p:cNvGrpSpPr/>
          <p:nvPr/>
        </p:nvGrpSpPr>
        <p:grpSpPr>
          <a:xfrm>
            <a:off x="3462449" y="2950211"/>
            <a:ext cx="1689366" cy="2850582"/>
            <a:chOff x="3315129" y="1056520"/>
            <a:chExt cx="1689366" cy="2850582"/>
          </a:xfrm>
        </p:grpSpPr>
        <mc:AlternateContent xmlns:mc="http://schemas.openxmlformats.org/markup-compatibility/2006" xmlns:a14="http://schemas.microsoft.com/office/drawing/2010/main">
          <mc:Choice Requires="a14">
            <p:sp>
              <p:nvSpPr>
                <p:cNvPr id="64" name="正方形/長方形 63"/>
                <p:cNvSpPr/>
                <p:nvPr/>
              </p:nvSpPr>
              <p:spPr>
                <a:xfrm>
                  <a:off x="3315129" y="2533152"/>
                  <a:ext cx="784511" cy="1147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4400" b="1">
                            <a:latin typeface="Cambria Math" panose="02040503050406030204" pitchFamily="18" charset="0"/>
                          </a:rPr>
                          <m:t>×</m:t>
                        </m:r>
                        <m:f>
                          <m:fPr>
                            <m:ctrlPr>
                              <a:rPr lang="ja-JP" altLang="ja-JP" sz="4400" b="1" i="1">
                                <a:latin typeface="Cambria Math" panose="02040503050406030204" pitchFamily="18" charset="0"/>
                              </a:rPr>
                            </m:ctrlPr>
                          </m:fPr>
                          <m:num>
                            <m:box>
                              <m:boxPr>
                                <m:ctrlPr>
                                  <a:rPr lang="ja-JP" altLang="ja-JP" sz="4400" b="1" i="1">
                                    <a:latin typeface="Cambria Math" panose="02040503050406030204" pitchFamily="18" charset="0"/>
                                  </a:rPr>
                                </m:ctrlPr>
                              </m:boxPr>
                              <m:e>
                                <m:argPr>
                                  <m:argSz m:val="-1"/>
                                </m:argPr>
                                <m:f>
                                  <m:fPr>
                                    <m:ctrlPr>
                                      <a:rPr lang="ja-JP" altLang="ja-JP" sz="4400" b="1" i="1">
                                        <a:latin typeface="Cambria Math" panose="02040503050406030204" pitchFamily="18" charset="0"/>
                                      </a:rPr>
                                    </m:ctrlPr>
                                  </m:fPr>
                                  <m:num>
                                    <m:sSub>
                                      <m:sSubPr>
                                        <m:ctrlPr>
                                          <a:rPr lang="ja-JP" altLang="ja-JP" sz="4400" b="1" i="1">
                                            <a:latin typeface="Cambria Math" panose="02040503050406030204" pitchFamily="18" charset="0"/>
                                          </a:rPr>
                                        </m:ctrlPr>
                                      </m:sSubPr>
                                      <m:e>
                                        <m:r>
                                          <a:rPr lang="en-US" altLang="ja-JP" sz="4400" b="1" i="1">
                                            <a:latin typeface="Cambria Math" panose="02040503050406030204" pitchFamily="18" charset="0"/>
                                          </a:rPr>
                                          <m:t>𝑵</m:t>
                                        </m:r>
                                      </m:e>
                                      <m:sub>
                                        <m:r>
                                          <a:rPr lang="en-US" altLang="ja-JP" sz="4400" b="1" i="1">
                                            <a:latin typeface="Cambria Math" panose="02040503050406030204" pitchFamily="18" charset="0"/>
                                          </a:rPr>
                                          <m:t>𝟏</m:t>
                                        </m:r>
                                      </m:sub>
                                    </m:sSub>
                                  </m:num>
                                  <m:den>
                                    <m:sSub>
                                      <m:sSubPr>
                                        <m:ctrlPr>
                                          <a:rPr lang="ja-JP" altLang="ja-JP" sz="4400" b="1" i="1">
                                            <a:latin typeface="Cambria Math" panose="02040503050406030204" pitchFamily="18" charset="0"/>
                                          </a:rPr>
                                        </m:ctrlPr>
                                      </m:sSubPr>
                                      <m:e>
                                        <m:r>
                                          <a:rPr lang="en-US" altLang="ja-JP" sz="4400" b="1" i="1">
                                            <a:latin typeface="Cambria Math" panose="02040503050406030204" pitchFamily="18" charset="0"/>
                                          </a:rPr>
                                          <m:t>𝑴</m:t>
                                        </m:r>
                                      </m:e>
                                      <m:sub>
                                        <m:r>
                                          <a:rPr lang="en-US" altLang="ja-JP" sz="4400" b="1" i="1">
                                            <a:latin typeface="Cambria Math" panose="02040503050406030204" pitchFamily="18" charset="0"/>
                                          </a:rPr>
                                          <m:t>𝟏</m:t>
                                        </m:r>
                                      </m:sub>
                                    </m:sSub>
                                  </m:den>
                                </m:f>
                              </m:e>
                            </m:box>
                          </m:num>
                          <m:den>
                            <m:box>
                              <m:boxPr>
                                <m:ctrlPr>
                                  <a:rPr lang="ja-JP" altLang="ja-JP" sz="4400" b="1" i="1">
                                    <a:latin typeface="Cambria Math" panose="02040503050406030204" pitchFamily="18" charset="0"/>
                                  </a:rPr>
                                </m:ctrlPr>
                              </m:boxPr>
                              <m:e>
                                <m:argPr>
                                  <m:argSz m:val="-1"/>
                                </m:argPr>
                                <m:f>
                                  <m:fPr>
                                    <m:ctrlPr>
                                      <a:rPr lang="ja-JP" altLang="ja-JP" sz="4400" b="1" i="1">
                                        <a:latin typeface="Cambria Math" panose="02040503050406030204" pitchFamily="18" charset="0"/>
                                      </a:rPr>
                                    </m:ctrlPr>
                                  </m:fPr>
                                  <m:num>
                                    <m:sSub>
                                      <m:sSubPr>
                                        <m:ctrlPr>
                                          <a:rPr lang="ja-JP" altLang="ja-JP" sz="4400" b="1" i="1">
                                            <a:latin typeface="Cambria Math" panose="02040503050406030204" pitchFamily="18" charset="0"/>
                                          </a:rPr>
                                        </m:ctrlPr>
                                      </m:sSubPr>
                                      <m:e>
                                        <m:r>
                                          <a:rPr lang="en-US" altLang="ja-JP" sz="4400" b="1" i="1">
                                            <a:latin typeface="Cambria Math" panose="02040503050406030204" pitchFamily="18" charset="0"/>
                                          </a:rPr>
                                          <m:t>𝑵</m:t>
                                        </m:r>
                                      </m:e>
                                      <m:sub>
                                        <m:r>
                                          <a:rPr lang="en-US" altLang="ja-JP" sz="4400" b="1" i="1">
                                            <a:latin typeface="Cambria Math" panose="02040503050406030204" pitchFamily="18" charset="0"/>
                                          </a:rPr>
                                          <m:t>𝟐</m:t>
                                        </m:r>
                                      </m:sub>
                                    </m:sSub>
                                  </m:num>
                                  <m:den>
                                    <m:sSub>
                                      <m:sSubPr>
                                        <m:ctrlPr>
                                          <a:rPr lang="ja-JP" altLang="ja-JP" sz="4400" b="1" i="1">
                                            <a:latin typeface="Cambria Math" panose="02040503050406030204" pitchFamily="18" charset="0"/>
                                          </a:rPr>
                                        </m:ctrlPr>
                                      </m:sSubPr>
                                      <m:e>
                                        <m:r>
                                          <a:rPr lang="en-US" altLang="ja-JP" sz="4400" b="1" i="1">
                                            <a:latin typeface="Cambria Math" panose="02040503050406030204" pitchFamily="18" charset="0"/>
                                          </a:rPr>
                                          <m:t>𝑴</m:t>
                                        </m:r>
                                      </m:e>
                                      <m:sub>
                                        <m:r>
                                          <a:rPr lang="en-US" altLang="ja-JP" sz="4400" b="1" i="1">
                                            <a:latin typeface="Cambria Math" panose="02040503050406030204" pitchFamily="18" charset="0"/>
                                          </a:rPr>
                                          <m:t>𝟐</m:t>
                                        </m:r>
                                      </m:sub>
                                    </m:sSub>
                                  </m:den>
                                </m:f>
                              </m:e>
                            </m:box>
                          </m:den>
                        </m:f>
                      </m:oMath>
                    </m:oMathPara>
                  </a14:m>
                  <a:endParaRPr kumimoji="1" lang="ja-JP" altLang="en-US" sz="4400" b="1" dirty="0"/>
                </a:p>
                <a:p>
                  <a:pPr algn="ctr"/>
                  <a:endParaRPr kumimoji="1" lang="ja-JP" altLang="en-US" sz="2000" dirty="0"/>
                </a:p>
              </p:txBody>
            </p:sp>
          </mc:Choice>
          <mc:Fallback xmlns="">
            <p:sp>
              <p:nvSpPr>
                <p:cNvPr id="64" name="正方形/長方形 63"/>
                <p:cNvSpPr>
                  <a:spLocks noRot="1" noChangeAspect="1" noMove="1" noResize="1" noEditPoints="1" noAdjustHandles="1" noChangeArrowheads="1" noChangeShapeType="1" noTextEdit="1"/>
                </p:cNvSpPr>
                <p:nvPr/>
              </p:nvSpPr>
              <p:spPr>
                <a:xfrm>
                  <a:off x="3315129" y="2533152"/>
                  <a:ext cx="784511" cy="1147000"/>
                </a:xfrm>
                <a:prstGeom prst="rect">
                  <a:avLst/>
                </a:prstGeom>
                <a:blipFill>
                  <a:blip r:embed="rId6"/>
                  <a:stretch>
                    <a:fillRect l="-24806" t="-37234" r="-11628" b="-18617"/>
                  </a:stretch>
                </a:blipFill>
                <a:ln>
                  <a:noFill/>
                </a:ln>
              </p:spPr>
              <p:txBody>
                <a:bodyPr/>
                <a:lstStyle/>
                <a:p>
                  <a:r>
                    <a:rPr lang="ja-JP" altLang="en-US">
                      <a:noFill/>
                    </a:rPr>
                    <a:t> </a:t>
                  </a:r>
                </a:p>
              </p:txBody>
            </p:sp>
          </mc:Fallback>
        </mc:AlternateContent>
        <p:sp>
          <p:nvSpPr>
            <p:cNvPr id="35" name="正方形/長方形 34"/>
            <p:cNvSpPr/>
            <p:nvPr/>
          </p:nvSpPr>
          <p:spPr>
            <a:xfrm>
              <a:off x="3856513" y="1923225"/>
              <a:ext cx="735096" cy="19838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下矢印吹き出し 74"/>
            <p:cNvSpPr/>
            <p:nvPr/>
          </p:nvSpPr>
          <p:spPr>
            <a:xfrm>
              <a:off x="3544982" y="1056520"/>
              <a:ext cx="1459513" cy="774228"/>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個数密度</a:t>
              </a:r>
            </a:p>
          </p:txBody>
        </p:sp>
      </p:grpSp>
      <p:sp>
        <p:nvSpPr>
          <p:cNvPr id="58" name="正方形/長方形 57"/>
          <p:cNvSpPr/>
          <p:nvPr/>
        </p:nvSpPr>
        <p:spPr>
          <a:xfrm>
            <a:off x="1508393" y="4546082"/>
            <a:ext cx="1588460" cy="52016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600" b="1" dirty="0"/>
              <a:t>8</a:t>
            </a:r>
            <a:r>
              <a:rPr kumimoji="1" lang="ja-JP" altLang="en-US" sz="3600" b="1" dirty="0"/>
              <a:t>時間</a:t>
            </a:r>
          </a:p>
        </p:txBody>
      </p:sp>
      <p:grpSp>
        <p:nvGrpSpPr>
          <p:cNvPr id="77" name="グループ化 76"/>
          <p:cNvGrpSpPr/>
          <p:nvPr/>
        </p:nvGrpSpPr>
        <p:grpSpPr>
          <a:xfrm>
            <a:off x="1977080" y="2988205"/>
            <a:ext cx="1254705" cy="2753097"/>
            <a:chOff x="1829760" y="1094514"/>
            <a:chExt cx="1254705" cy="2753097"/>
          </a:xfrm>
        </p:grpSpPr>
        <mc:AlternateContent xmlns:mc="http://schemas.openxmlformats.org/markup-compatibility/2006" xmlns:a14="http://schemas.microsoft.com/office/drawing/2010/main">
          <mc:Choice Requires="a14">
            <p:sp>
              <p:nvSpPr>
                <p:cNvPr id="63" name="正方形/長方形 62"/>
                <p:cNvSpPr/>
                <p:nvPr/>
              </p:nvSpPr>
              <p:spPr>
                <a:xfrm>
                  <a:off x="1829760" y="2413850"/>
                  <a:ext cx="1222457" cy="102110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3600" b="1">
                            <a:latin typeface="Cambria Math" panose="02040503050406030204" pitchFamily="18" charset="0"/>
                          </a:rPr>
                          <m:t>×</m:t>
                        </m:r>
                        <m:f>
                          <m:fPr>
                            <m:ctrlPr>
                              <a:rPr lang="ja-JP" altLang="ja-JP" sz="3600" b="1" i="1">
                                <a:latin typeface="Cambria Math" panose="02040503050406030204" pitchFamily="18" charset="0"/>
                              </a:rPr>
                            </m:ctrlPr>
                          </m:fPr>
                          <m:num>
                            <m:sSub>
                              <m:sSubPr>
                                <m:ctrlPr>
                                  <a:rPr lang="ja-JP" altLang="ja-JP" sz="3600" b="1" i="1">
                                    <a:latin typeface="Cambria Math" panose="02040503050406030204" pitchFamily="18" charset="0"/>
                                  </a:rPr>
                                </m:ctrlPr>
                              </m:sSubPr>
                              <m:e>
                                <m:r>
                                  <a:rPr lang="en-US" altLang="ja-JP" sz="3600" b="1" i="1">
                                    <a:latin typeface="Cambria Math" panose="02040503050406030204" pitchFamily="18" charset="0"/>
                                  </a:rPr>
                                  <m:t>𝑴</m:t>
                                </m:r>
                              </m:e>
                              <m:sub>
                                <m:r>
                                  <a:rPr lang="en-US" altLang="ja-JP" sz="3600" b="1" i="1">
                                    <a:latin typeface="Cambria Math" panose="02040503050406030204" pitchFamily="18" charset="0"/>
                                  </a:rPr>
                                  <m:t>𝟏</m:t>
                                </m:r>
                              </m:sub>
                            </m:sSub>
                          </m:num>
                          <m:den>
                            <m:sSub>
                              <m:sSubPr>
                                <m:ctrlPr>
                                  <a:rPr lang="ja-JP" altLang="ja-JP" sz="3600" b="1" i="1">
                                    <a:latin typeface="Cambria Math" panose="02040503050406030204" pitchFamily="18" charset="0"/>
                                  </a:rPr>
                                </m:ctrlPr>
                              </m:sSubPr>
                              <m:e>
                                <m:r>
                                  <a:rPr lang="en-US" altLang="ja-JP" sz="3600" b="1" i="1">
                                    <a:latin typeface="Cambria Math" panose="02040503050406030204" pitchFamily="18" charset="0"/>
                                  </a:rPr>
                                  <m:t>𝑴</m:t>
                                </m:r>
                              </m:e>
                              <m:sub>
                                <m:r>
                                  <a:rPr lang="en-US" altLang="ja-JP" sz="3600" b="1" i="1">
                                    <a:latin typeface="Cambria Math" panose="02040503050406030204" pitchFamily="18" charset="0"/>
                                  </a:rPr>
                                  <m:t>𝟐</m:t>
                                </m:r>
                              </m:sub>
                            </m:sSub>
                          </m:den>
                        </m:f>
                      </m:oMath>
                    </m:oMathPara>
                  </a14:m>
                  <a:endParaRPr kumimoji="1" lang="ja-JP" altLang="en-US" sz="3600" dirty="0"/>
                </a:p>
              </p:txBody>
            </p:sp>
          </mc:Choice>
          <mc:Fallback xmlns="">
            <p:sp>
              <p:nvSpPr>
                <p:cNvPr id="63" name="正方形/長方形 62"/>
                <p:cNvSpPr>
                  <a:spLocks noRot="1" noChangeAspect="1" noMove="1" noResize="1" noEditPoints="1" noAdjustHandles="1" noChangeArrowheads="1" noChangeShapeType="1" noTextEdit="1"/>
                </p:cNvSpPr>
                <p:nvPr/>
              </p:nvSpPr>
              <p:spPr>
                <a:xfrm>
                  <a:off x="1829760" y="2413850"/>
                  <a:ext cx="1222457" cy="1021109"/>
                </a:xfrm>
                <a:prstGeom prst="rect">
                  <a:avLst/>
                </a:prstGeom>
                <a:blipFill>
                  <a:blip r:embed="rId7"/>
                  <a:stretch>
                    <a:fillRect b="-4790"/>
                  </a:stretch>
                </a:blipFill>
                <a:ln>
                  <a:noFill/>
                </a:ln>
              </p:spPr>
              <p:txBody>
                <a:bodyPr/>
                <a:lstStyle/>
                <a:p>
                  <a:r>
                    <a:rPr lang="ja-JP" altLang="en-US">
                      <a:noFill/>
                    </a:rPr>
                    <a:t> </a:t>
                  </a:r>
                </a:p>
              </p:txBody>
            </p:sp>
          </mc:Fallback>
        </mc:AlternateContent>
        <p:sp>
          <p:nvSpPr>
            <p:cNvPr id="34" name="正方形/長方形 33"/>
            <p:cNvSpPr/>
            <p:nvPr/>
          </p:nvSpPr>
          <p:spPr>
            <a:xfrm>
              <a:off x="2182443" y="1937860"/>
              <a:ext cx="743207" cy="19097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下矢印吹き出し 75"/>
            <p:cNvSpPr/>
            <p:nvPr/>
          </p:nvSpPr>
          <p:spPr>
            <a:xfrm>
              <a:off x="1975194" y="1094514"/>
              <a:ext cx="1109271" cy="720127"/>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面積</a:t>
              </a:r>
            </a:p>
          </p:txBody>
        </p:sp>
      </p:grpSp>
      <p:grpSp>
        <p:nvGrpSpPr>
          <p:cNvPr id="93" name="グループ化 92"/>
          <p:cNvGrpSpPr/>
          <p:nvPr/>
        </p:nvGrpSpPr>
        <p:grpSpPr>
          <a:xfrm>
            <a:off x="6273446" y="1724020"/>
            <a:ext cx="2230163" cy="1904207"/>
            <a:chOff x="6273446" y="1724020"/>
            <a:chExt cx="2230163" cy="1904207"/>
          </a:xfrm>
        </p:grpSpPr>
        <p:sp>
          <p:nvSpPr>
            <p:cNvPr id="48" name="楕円 47"/>
            <p:cNvSpPr/>
            <p:nvPr/>
          </p:nvSpPr>
          <p:spPr>
            <a:xfrm>
              <a:off x="7599441" y="1724020"/>
              <a:ext cx="188532" cy="20872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50" name="楕円 49"/>
            <p:cNvSpPr/>
            <p:nvPr/>
          </p:nvSpPr>
          <p:spPr>
            <a:xfrm>
              <a:off x="7547612" y="3441091"/>
              <a:ext cx="177819" cy="1871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7" name="楕円 46"/>
            <p:cNvSpPr/>
            <p:nvPr/>
          </p:nvSpPr>
          <p:spPr>
            <a:xfrm>
              <a:off x="6273446" y="2062661"/>
              <a:ext cx="182574" cy="1888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楕円 87"/>
            <p:cNvSpPr/>
            <p:nvPr/>
          </p:nvSpPr>
          <p:spPr>
            <a:xfrm>
              <a:off x="8315077" y="2248741"/>
              <a:ext cx="188532" cy="20872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grpSp>
        <p:nvGrpSpPr>
          <p:cNvPr id="90" name="グループ化 89"/>
          <p:cNvGrpSpPr/>
          <p:nvPr/>
        </p:nvGrpSpPr>
        <p:grpSpPr>
          <a:xfrm>
            <a:off x="6267316" y="4307541"/>
            <a:ext cx="2162702" cy="1148786"/>
            <a:chOff x="6298850" y="4232041"/>
            <a:chExt cx="2014658" cy="1229969"/>
          </a:xfrm>
        </p:grpSpPr>
        <mc:AlternateContent xmlns:mc="http://schemas.openxmlformats.org/markup-compatibility/2006" xmlns:a14="http://schemas.microsoft.com/office/drawing/2010/main">
          <mc:Choice Requires="a14">
            <p:sp>
              <p:nvSpPr>
                <p:cNvPr id="82" name="正方形/長方形 81"/>
                <p:cNvSpPr/>
                <p:nvPr/>
              </p:nvSpPr>
              <p:spPr>
                <a:xfrm>
                  <a:off x="6391133" y="4232041"/>
                  <a:ext cx="1030119" cy="626100"/>
                </a:xfrm>
                <a:prstGeom prst="rect">
                  <a:avLst/>
                </a:prstGeom>
              </p:spPr>
              <p:txBody>
                <a:bodyPr wrap="none">
                  <a:spAutoFit/>
                </a:bodyPr>
                <a:lstStyle/>
                <a:p>
                  <a14:m>
                    <m:oMath xmlns:m="http://schemas.openxmlformats.org/officeDocument/2006/math">
                      <m:sSub>
                        <m:sSubPr>
                          <m:ctrlPr>
                            <a:rPr lang="ja-JP" altLang="ja-JP" sz="3200" b="1" i="1">
                              <a:latin typeface="Cambria Math" panose="02040503050406030204" pitchFamily="18" charset="0"/>
                            </a:rPr>
                          </m:ctrlPr>
                        </m:sSubPr>
                        <m:e>
                          <m:r>
                            <a:rPr lang="en-US" altLang="ja-JP" sz="3200" b="1" i="1">
                              <a:latin typeface="Cambria Math" panose="02040503050406030204" pitchFamily="18" charset="0"/>
                            </a:rPr>
                            <m:t>𝑵</m:t>
                          </m:r>
                        </m:e>
                        <m:sub>
                          <m:r>
                            <a:rPr lang="en-US" altLang="ja-JP" sz="3200" b="1" i="1">
                              <a:latin typeface="Cambria Math" panose="02040503050406030204" pitchFamily="18" charset="0"/>
                            </a:rPr>
                            <m:t>𝟏</m:t>
                          </m:r>
                        </m:sub>
                      </m:sSub>
                    </m:oMath>
                  </a14:m>
                  <a:r>
                    <a:rPr lang="ja-JP" altLang="en-US" sz="3200" b="1" dirty="0"/>
                    <a:t>＝</a:t>
                  </a:r>
                </a:p>
              </p:txBody>
            </p:sp>
          </mc:Choice>
          <mc:Fallback xmlns="">
            <p:sp>
              <p:nvSpPr>
                <p:cNvPr id="82" name="正方形/長方形 81"/>
                <p:cNvSpPr>
                  <a:spLocks noRot="1" noChangeAspect="1" noMove="1" noResize="1" noEditPoints="1" noAdjustHandles="1" noChangeArrowheads="1" noChangeShapeType="1" noTextEdit="1"/>
                </p:cNvSpPr>
                <p:nvPr/>
              </p:nvSpPr>
              <p:spPr>
                <a:xfrm>
                  <a:off x="6391133" y="4232041"/>
                  <a:ext cx="1030119" cy="626100"/>
                </a:xfrm>
                <a:prstGeom prst="rect">
                  <a:avLst/>
                </a:prstGeom>
                <a:blipFill>
                  <a:blip r:embed="rId8"/>
                  <a:stretch>
                    <a:fillRect t="-16667" r="-13187" b="-30208"/>
                  </a:stretch>
                </a:blipFill>
              </p:spPr>
              <p:txBody>
                <a:bodyPr/>
                <a:lstStyle/>
                <a:p>
                  <a:r>
                    <a:rPr lang="ja-JP" altLang="en-US">
                      <a:noFill/>
                    </a:rPr>
                    <a:t> </a:t>
                  </a:r>
                </a:p>
              </p:txBody>
            </p:sp>
          </mc:Fallback>
        </mc:AlternateContent>
        <p:sp>
          <p:nvSpPr>
            <p:cNvPr id="83" name="楕円 82"/>
            <p:cNvSpPr/>
            <p:nvPr/>
          </p:nvSpPr>
          <p:spPr>
            <a:xfrm>
              <a:off x="7417029" y="4396594"/>
              <a:ext cx="335357" cy="385441"/>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4" name="正方形/長方形 83"/>
                <p:cNvSpPr/>
                <p:nvPr/>
              </p:nvSpPr>
              <p:spPr>
                <a:xfrm>
                  <a:off x="6298850" y="4783666"/>
                  <a:ext cx="991771" cy="678344"/>
                </a:xfrm>
                <a:prstGeom prst="rect">
                  <a:avLst/>
                </a:prstGeom>
              </p:spPr>
              <p:txBody>
                <a:bodyPr wrap="none">
                  <a:spAutoFit/>
                </a:bodyPr>
                <a:lstStyle/>
                <a:p>
                  <a14:m>
                    <m:oMath xmlns:m="http://schemas.openxmlformats.org/officeDocument/2006/math">
                      <m:sSub>
                        <m:sSubPr>
                          <m:ctrlPr>
                            <a:rPr lang="ja-JP" altLang="ja-JP" sz="3600" b="1" i="1">
                              <a:latin typeface="Cambria Math" panose="02040503050406030204" pitchFamily="18" charset="0"/>
                            </a:rPr>
                          </m:ctrlPr>
                        </m:sSubPr>
                        <m:e>
                          <m:r>
                            <a:rPr lang="en-US" altLang="ja-JP" sz="3600" b="1" i="1">
                              <a:latin typeface="Cambria Math" panose="02040503050406030204" pitchFamily="18" charset="0"/>
                            </a:rPr>
                            <m:t>𝑵</m:t>
                          </m:r>
                        </m:e>
                        <m:sub>
                          <m:r>
                            <a:rPr lang="en-US" altLang="ja-JP" sz="3600" b="1" i="1">
                              <a:latin typeface="Cambria Math" panose="02040503050406030204" pitchFamily="18" charset="0"/>
                            </a:rPr>
                            <m:t>𝟐</m:t>
                          </m:r>
                        </m:sub>
                      </m:sSub>
                    </m:oMath>
                  </a14:m>
                  <a:r>
                    <a:rPr lang="ja-JP" altLang="en-US" sz="2400" dirty="0"/>
                    <a:t>＝</a:t>
                  </a:r>
                </a:p>
              </p:txBody>
            </p:sp>
          </mc:Choice>
          <mc:Fallback xmlns="">
            <p:sp>
              <p:nvSpPr>
                <p:cNvPr id="84" name="正方形/長方形 83"/>
                <p:cNvSpPr>
                  <a:spLocks noRot="1" noChangeAspect="1" noMove="1" noResize="1" noEditPoints="1" noAdjustHandles="1" noChangeArrowheads="1" noChangeShapeType="1" noTextEdit="1"/>
                </p:cNvSpPr>
                <p:nvPr/>
              </p:nvSpPr>
              <p:spPr>
                <a:xfrm>
                  <a:off x="6298850" y="4783666"/>
                  <a:ext cx="991771" cy="678344"/>
                </a:xfrm>
                <a:prstGeom prst="rect">
                  <a:avLst/>
                </a:prstGeom>
                <a:blipFill>
                  <a:blip r:embed="rId9"/>
                  <a:stretch>
                    <a:fillRect r="-8000" b="-12500"/>
                  </a:stretch>
                </a:blipFill>
              </p:spPr>
              <p:txBody>
                <a:bodyPr/>
                <a:lstStyle/>
                <a:p>
                  <a:r>
                    <a:rPr lang="ja-JP" altLang="en-US">
                      <a:noFill/>
                    </a:rPr>
                    <a:t> </a:t>
                  </a:r>
                </a:p>
              </p:txBody>
            </p:sp>
          </mc:Fallback>
        </mc:AlternateContent>
        <p:sp>
          <p:nvSpPr>
            <p:cNvPr id="86" name="楕円 85"/>
            <p:cNvSpPr/>
            <p:nvPr/>
          </p:nvSpPr>
          <p:spPr>
            <a:xfrm>
              <a:off x="7243091" y="4964987"/>
              <a:ext cx="335357" cy="385441"/>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7" name="テキスト ボックス 86"/>
            <p:cNvSpPr txBox="1"/>
            <p:nvPr/>
          </p:nvSpPr>
          <p:spPr>
            <a:xfrm>
              <a:off x="7525611" y="4882744"/>
              <a:ext cx="506518" cy="560195"/>
            </a:xfrm>
            <a:prstGeom prst="rect">
              <a:avLst/>
            </a:prstGeom>
            <a:noFill/>
          </p:spPr>
          <p:txBody>
            <a:bodyPr wrap="none" rtlCol="0">
              <a:spAutoFit/>
            </a:bodyPr>
            <a:lstStyle/>
            <a:p>
              <a:r>
                <a:rPr kumimoji="1" lang="ja-JP" altLang="en-US" sz="2800" dirty="0"/>
                <a:t>＋</a:t>
              </a:r>
            </a:p>
          </p:txBody>
        </p:sp>
        <p:sp>
          <p:nvSpPr>
            <p:cNvPr id="89" name="楕円 88"/>
            <p:cNvSpPr/>
            <p:nvPr/>
          </p:nvSpPr>
          <p:spPr>
            <a:xfrm>
              <a:off x="7978151" y="4967044"/>
              <a:ext cx="335357" cy="3854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47</a:t>
            </a:fld>
            <a:endParaRPr lang="ja-JP" altLang="en-US"/>
          </a:p>
        </p:txBody>
      </p:sp>
    </p:spTree>
    <p:extLst>
      <p:ext uri="{BB962C8B-B14F-4D97-AF65-F5344CB8AC3E}">
        <p14:creationId xmlns:p14="http://schemas.microsoft.com/office/powerpoint/2010/main" val="360553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randombar(horizontal)">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randombar(horizontal)">
                                      <p:cBhvr>
                                        <p:cTn id="12" dur="500"/>
                                        <p:tgtEl>
                                          <p:spTgt spid="6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randombar(horizontal)">
                                      <p:cBhvr>
                                        <p:cTn id="25" dur="5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2" presetClass="entr" presetSubtype="4" fill="hold" nodeType="withEffect">
                                  <p:stCondLst>
                                    <p:cond delay="0"/>
                                  </p:stCondLst>
                                  <p:childTnLst>
                                    <p:set>
                                      <p:cBhvr>
                                        <p:cTn id="35" dur="1" fill="hold">
                                          <p:stCondLst>
                                            <p:cond delay="0"/>
                                          </p:stCondLst>
                                        </p:cTn>
                                        <p:tgtEl>
                                          <p:spTgt spid="90"/>
                                        </p:tgtEl>
                                        <p:attrNameLst>
                                          <p:attrName>style.visibility</p:attrName>
                                        </p:attrNameLst>
                                      </p:cBhvr>
                                      <p:to>
                                        <p:strVal val="visible"/>
                                      </p:to>
                                    </p:set>
                                    <p:anim calcmode="lin" valueType="num">
                                      <p:cBhvr additive="base">
                                        <p:cTn id="36" dur="500" fill="hold"/>
                                        <p:tgtEl>
                                          <p:spTgt spid="90"/>
                                        </p:tgtEl>
                                        <p:attrNameLst>
                                          <p:attrName>ppt_x</p:attrName>
                                        </p:attrNameLst>
                                      </p:cBhvr>
                                      <p:tavLst>
                                        <p:tav tm="0">
                                          <p:val>
                                            <p:strVal val="#ppt_x"/>
                                          </p:val>
                                        </p:tav>
                                        <p:tav tm="100000">
                                          <p:val>
                                            <p:strVal val="#ppt_x"/>
                                          </p:val>
                                        </p:tav>
                                      </p:tavLst>
                                    </p:anim>
                                    <p:anim calcmode="lin" valueType="num">
                                      <p:cBhvr additive="base">
                                        <p:cTn id="37"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randombar(horizontal)">
                                      <p:cBhvr>
                                        <p:cTn id="4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 y="1047560"/>
            <a:ext cx="9143999" cy="5527343"/>
          </a:xfrm>
          <a:prstGeom prst="rect">
            <a:avLst/>
          </a:prstGeom>
          <a:solidFill>
            <a:srgbClr val="066E9F"/>
          </a:solid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04185" y="197828"/>
            <a:ext cx="7239297" cy="627795"/>
          </a:xfrm>
        </p:spPr>
        <p:txBody>
          <a:bodyPr>
            <a:normAutofit fontScale="90000"/>
          </a:bodyPr>
          <a:lstStyle/>
          <a:p>
            <a:r>
              <a:rPr kumimoji="1" lang="ja-JP" altLang="en-US" u="sng" dirty="0">
                <a:solidFill>
                  <a:schemeClr val="bg1"/>
                </a:solidFill>
              </a:rPr>
              <a:t>効果試算の算出過程</a:t>
            </a:r>
          </a:p>
        </p:txBody>
      </p:sp>
      <p:sp>
        <p:nvSpPr>
          <p:cNvPr id="3" name="テキスト プレースホルダー 2"/>
          <p:cNvSpPr>
            <a:spLocks noGrp="1"/>
          </p:cNvSpPr>
          <p:nvPr>
            <p:ph type="body" idx="1"/>
          </p:nvPr>
        </p:nvSpPr>
        <p:spPr>
          <a:xfrm>
            <a:off x="797267" y="1085188"/>
            <a:ext cx="7605444" cy="4768058"/>
          </a:xfrm>
        </p:spPr>
        <p:txBody>
          <a:bodyPr/>
          <a:lstStyle/>
          <a:p>
            <a:endParaRPr kumimoji="1" lang="en-US" altLang="ja-JP" dirty="0"/>
          </a:p>
          <a:p>
            <a:endParaRPr kumimoji="1" lang="en-US" altLang="ja-JP" dirty="0"/>
          </a:p>
        </p:txBody>
      </p:sp>
      <p:sp>
        <p:nvSpPr>
          <p:cNvPr id="10" name="下矢印 9"/>
          <p:cNvSpPr/>
          <p:nvPr/>
        </p:nvSpPr>
        <p:spPr>
          <a:xfrm rot="16200000">
            <a:off x="857283" y="338451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角丸四角形 23"/>
          <p:cNvSpPr/>
          <p:nvPr/>
        </p:nvSpPr>
        <p:spPr>
          <a:xfrm>
            <a:off x="1379349" y="1656430"/>
            <a:ext cx="682219" cy="386000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tx1"/>
                </a:solidFill>
              </a:rPr>
              <a:t>費用対効果の算出方法</a:t>
            </a:r>
          </a:p>
        </p:txBody>
      </p:sp>
      <p:sp>
        <p:nvSpPr>
          <p:cNvPr id="26" name="下矢印 25"/>
          <p:cNvSpPr/>
          <p:nvPr/>
        </p:nvSpPr>
        <p:spPr>
          <a:xfrm rot="16200000">
            <a:off x="4229771" y="3384517"/>
            <a:ext cx="490285" cy="403832"/>
          </a:xfrm>
          <a:prstGeom prst="downArrow">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角丸四角形 20"/>
          <p:cNvSpPr/>
          <p:nvPr/>
        </p:nvSpPr>
        <p:spPr>
          <a:xfrm>
            <a:off x="5005875" y="2012001"/>
            <a:ext cx="921989" cy="3132986"/>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5151713" y="2365468"/>
            <a:ext cx="630314" cy="2194278"/>
          </a:xfrm>
          <a:prstGeom prst="roundRect">
            <a:avLst>
              <a:gd name="adj" fmla="val 21449"/>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tx1"/>
                </a:solidFill>
              </a:rPr>
              <a:t>時間的削減コス</a:t>
            </a:r>
            <a:endParaRPr kumimoji="1" lang="en-US" altLang="ja-JP" sz="1800" b="1" dirty="0">
              <a:solidFill>
                <a:schemeClr val="tx1"/>
              </a:solidFill>
            </a:endParaRPr>
          </a:p>
          <a:p>
            <a:pPr algn="ctr"/>
            <a:r>
              <a:rPr kumimoji="1" lang="ja-JP" altLang="en-US" sz="1800" b="1" dirty="0">
                <a:solidFill>
                  <a:schemeClr val="tx1"/>
                </a:solidFill>
              </a:rPr>
              <a:t>ト</a:t>
            </a:r>
          </a:p>
        </p:txBody>
      </p:sp>
      <p:sp>
        <p:nvSpPr>
          <p:cNvPr id="29" name="下矢印 28"/>
          <p:cNvSpPr/>
          <p:nvPr/>
        </p:nvSpPr>
        <p:spPr>
          <a:xfrm rot="16200000">
            <a:off x="2083969" y="337657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角丸四角形 34"/>
          <p:cNvSpPr/>
          <p:nvPr/>
        </p:nvSpPr>
        <p:spPr>
          <a:xfrm>
            <a:off x="157313" y="823148"/>
            <a:ext cx="682219" cy="287378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学生エリアの選定</a:t>
            </a:r>
          </a:p>
        </p:txBody>
      </p:sp>
      <p:sp>
        <p:nvSpPr>
          <p:cNvPr id="38" name="角丸四角形 37"/>
          <p:cNvSpPr/>
          <p:nvPr/>
        </p:nvSpPr>
        <p:spPr>
          <a:xfrm>
            <a:off x="180001" y="3792776"/>
            <a:ext cx="682219" cy="298112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パトロ｜ルの説明</a:t>
            </a:r>
          </a:p>
        </p:txBody>
      </p:sp>
      <mc:AlternateContent xmlns:mc="http://schemas.openxmlformats.org/markup-compatibility/2006" xmlns:a14="http://schemas.microsoft.com/office/drawing/2010/main">
        <mc:Choice Requires="a14">
          <p:sp>
            <p:nvSpPr>
              <p:cNvPr id="15" name="角丸四角形 14"/>
              <p:cNvSpPr/>
              <p:nvPr/>
            </p:nvSpPr>
            <p:spPr>
              <a:xfrm>
                <a:off x="2848397" y="2308200"/>
                <a:ext cx="910656" cy="860042"/>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2400" b="1" i="1" smtClean="0">
                              <a:solidFill>
                                <a:schemeClr val="tx1"/>
                              </a:solidFill>
                              <a:latin typeface="Cambria Math" panose="02040503050406030204" pitchFamily="18" charset="0"/>
                            </a:rPr>
                          </m:ctrlPr>
                        </m:sSubPr>
                        <m:e>
                          <m:r>
                            <a:rPr lang="en-US" altLang="ja-JP" sz="2400" b="1" i="1">
                              <a:solidFill>
                                <a:schemeClr val="tx1"/>
                              </a:solidFill>
                              <a:latin typeface="Cambria Math" panose="02040503050406030204" pitchFamily="18" charset="0"/>
                            </a:rPr>
                            <m:t>𝑻</m:t>
                          </m:r>
                        </m:e>
                        <m:sub>
                          <m:r>
                            <a:rPr lang="en-US" altLang="ja-JP" sz="2400" b="1" i="1">
                              <a:solidFill>
                                <a:schemeClr val="tx1"/>
                              </a:solidFill>
                              <a:latin typeface="Cambria Math" panose="02040503050406030204" pitchFamily="18" charset="0"/>
                            </a:rPr>
                            <m:t>𝟏</m:t>
                          </m:r>
                        </m:sub>
                      </m:sSub>
                    </m:oMath>
                  </m:oMathPara>
                </a14:m>
                <a:endParaRPr kumimoji="1" lang="ja-JP" altLang="en-US" sz="2400" b="1" dirty="0">
                  <a:solidFill>
                    <a:schemeClr val="tx1"/>
                  </a:solidFill>
                </a:endParaRPr>
              </a:p>
            </p:txBody>
          </p:sp>
        </mc:Choice>
        <mc:Fallback xmlns="">
          <p:sp>
            <p:nvSpPr>
              <p:cNvPr id="15" name="角丸四角形 14"/>
              <p:cNvSpPr>
                <a:spLocks noRot="1" noChangeAspect="1" noMove="1" noResize="1" noEditPoints="1" noAdjustHandles="1" noChangeArrowheads="1" noChangeShapeType="1" noTextEdit="1"/>
              </p:cNvSpPr>
              <p:nvPr/>
            </p:nvSpPr>
            <p:spPr>
              <a:xfrm>
                <a:off x="2848397" y="2308200"/>
                <a:ext cx="910656" cy="860042"/>
              </a:xfrm>
              <a:prstGeom prst="roundRect">
                <a:avLst/>
              </a:prstGeom>
              <a:blipFill>
                <a:blip r:embed="rId2"/>
                <a:stretch>
                  <a:fillRect/>
                </a:stretch>
              </a:blip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角丸四角形 17"/>
              <p:cNvSpPr/>
              <p:nvPr/>
            </p:nvSpPr>
            <p:spPr>
              <a:xfrm>
                <a:off x="2833484" y="3759448"/>
                <a:ext cx="910656" cy="860042"/>
              </a:xfrm>
              <a:prstGeom prst="roundRect">
                <a:avLst/>
              </a:prstGeom>
              <a:solidFill>
                <a:srgbClr val="CD4560"/>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2400" b="1" i="1" smtClean="0">
                              <a:solidFill>
                                <a:schemeClr val="bg1"/>
                              </a:solidFill>
                              <a:latin typeface="Cambria Math" panose="02040503050406030204" pitchFamily="18" charset="0"/>
                            </a:rPr>
                          </m:ctrlPr>
                        </m:sSubPr>
                        <m:e>
                          <m:r>
                            <a:rPr lang="en-US" altLang="ja-JP" sz="2400" b="1" i="1">
                              <a:solidFill>
                                <a:schemeClr val="bg1"/>
                              </a:solidFill>
                              <a:latin typeface="Cambria Math" panose="02040503050406030204" pitchFamily="18" charset="0"/>
                            </a:rPr>
                            <m:t>𝑻</m:t>
                          </m:r>
                        </m:e>
                        <m:sub>
                          <m:r>
                            <a:rPr lang="en-US" altLang="ja-JP" sz="2400" b="1" i="1">
                              <a:solidFill>
                                <a:schemeClr val="bg1"/>
                              </a:solidFill>
                              <a:latin typeface="Cambria Math" panose="02040503050406030204" pitchFamily="18" charset="0"/>
                            </a:rPr>
                            <m:t>2</m:t>
                          </m:r>
                        </m:sub>
                      </m:sSub>
                    </m:oMath>
                  </m:oMathPara>
                </a14:m>
                <a:endParaRPr kumimoji="1" lang="ja-JP" altLang="en-US" sz="2400" b="1" dirty="0">
                  <a:solidFill>
                    <a:schemeClr val="tx1"/>
                  </a:solidFill>
                </a:endParaRPr>
              </a:p>
            </p:txBody>
          </p:sp>
        </mc:Choice>
        <mc:Fallback xmlns="">
          <p:sp>
            <p:nvSpPr>
              <p:cNvPr id="18" name="角丸四角形 17"/>
              <p:cNvSpPr>
                <a:spLocks noRot="1" noChangeAspect="1" noMove="1" noResize="1" noEditPoints="1" noAdjustHandles="1" noChangeArrowheads="1" noChangeShapeType="1" noTextEdit="1"/>
              </p:cNvSpPr>
              <p:nvPr/>
            </p:nvSpPr>
            <p:spPr>
              <a:xfrm>
                <a:off x="2833484" y="3759448"/>
                <a:ext cx="910656" cy="860042"/>
              </a:xfrm>
              <a:prstGeom prst="roundRect">
                <a:avLst/>
              </a:prstGeom>
              <a:blipFill>
                <a:blip r:embed="rId3"/>
                <a:stretch>
                  <a:fillRect/>
                </a:stretch>
              </a:blipFill>
              <a:ln/>
            </p:spPr>
            <p:txBody>
              <a:bodyPr/>
              <a:lstStyle/>
              <a:p>
                <a:r>
                  <a:rPr lang="ja-JP" altLang="en-US">
                    <a:noFill/>
                  </a:rPr>
                  <a:t> </a:t>
                </a:r>
              </a:p>
            </p:txBody>
          </p:sp>
        </mc:Fallback>
      </mc:AlternateContent>
      <p:sp>
        <p:nvSpPr>
          <p:cNvPr id="5" name="日付プレースホルダー 4"/>
          <p:cNvSpPr>
            <a:spLocks noGrp="1"/>
          </p:cNvSpPr>
          <p:nvPr>
            <p:ph type="dt" idx="10"/>
          </p:nvPr>
        </p:nvSpPr>
        <p:spPr/>
        <p:txBody>
          <a:bodyPr/>
          <a:lstStyle/>
          <a:p>
            <a:r>
              <a:rPr lang="en-US" altLang="ja-JP" dirty="0" smtClean="0"/>
              <a:t>2019/6/21</a:t>
            </a:r>
            <a:endParaRPr lang="ja-JP" altLang="en-US" dirty="0"/>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48</a:t>
            </a:fld>
            <a:endParaRPr lang="ja-JP" altLang="en-US"/>
          </a:p>
        </p:txBody>
      </p:sp>
    </p:spTree>
    <p:extLst>
      <p:ext uri="{BB962C8B-B14F-4D97-AF65-F5344CB8AC3E}">
        <p14:creationId xmlns:p14="http://schemas.microsoft.com/office/powerpoint/2010/main" val="23107471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9149" y="1131794"/>
            <a:ext cx="6263557" cy="462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t>LINE</a:t>
            </a:r>
            <a:r>
              <a:rPr kumimoji="1" lang="ja-JP" altLang="en-US" sz="2400" b="1" dirty="0"/>
              <a:t>を導入した場合</a:t>
            </a:r>
            <a:r>
              <a:rPr kumimoji="1" lang="en-US" altLang="ja-JP" sz="2400" b="1" dirty="0"/>
              <a:t>1</a:t>
            </a:r>
            <a:r>
              <a:rPr kumimoji="1" lang="ja-JP" altLang="en-US" sz="2400" b="1" dirty="0"/>
              <a:t>か所あたりにかかる時間</a:t>
            </a:r>
          </a:p>
        </p:txBody>
      </p:sp>
      <p:sp>
        <p:nvSpPr>
          <p:cNvPr id="5" name="テキスト ボックス 4"/>
          <p:cNvSpPr txBox="1"/>
          <p:nvPr/>
        </p:nvSpPr>
        <p:spPr>
          <a:xfrm>
            <a:off x="692174" y="1750944"/>
            <a:ext cx="6492162" cy="430887"/>
          </a:xfrm>
          <a:prstGeom prst="rect">
            <a:avLst/>
          </a:prstGeom>
          <a:noFill/>
        </p:spPr>
        <p:txBody>
          <a:bodyPr wrap="none" lIns="0" tIns="0" rIns="0" bIns="0" rtlCol="0">
            <a:spAutoFit/>
          </a:bodyPr>
          <a:lstStyle/>
          <a:p>
            <a:r>
              <a:rPr kumimoji="1" lang="ja-JP" altLang="en-US" sz="2800" b="1" dirty="0"/>
              <a:t>報告された箇所をまわるのにかかる時間</a:t>
            </a:r>
          </a:p>
        </p:txBody>
      </p:sp>
      <p:sp>
        <p:nvSpPr>
          <p:cNvPr id="6" name="テキスト ボックス 5"/>
          <p:cNvSpPr txBox="1"/>
          <p:nvPr/>
        </p:nvSpPr>
        <p:spPr>
          <a:xfrm>
            <a:off x="692174" y="2352290"/>
            <a:ext cx="7229543" cy="430887"/>
          </a:xfrm>
          <a:prstGeom prst="rect">
            <a:avLst/>
          </a:prstGeom>
          <a:noFill/>
        </p:spPr>
        <p:txBody>
          <a:bodyPr wrap="none" lIns="0" tIns="0" rIns="0" bIns="0" rtlCol="0">
            <a:spAutoFit/>
          </a:bodyPr>
          <a:lstStyle/>
          <a:p>
            <a:r>
              <a:rPr kumimoji="1" lang="en-US" altLang="ja-JP" sz="2800" b="1" dirty="0"/>
              <a:t>LINE</a:t>
            </a:r>
            <a:r>
              <a:rPr kumimoji="1" lang="ja-JP" altLang="en-US" sz="2800" b="1" dirty="0"/>
              <a:t>で報告された学生エリアの修繕個数</a:t>
            </a:r>
            <a:r>
              <a:rPr kumimoji="1" lang="en-US" altLang="ja-JP" sz="2800" b="1" dirty="0"/>
              <a:t>(30)</a:t>
            </a:r>
            <a:endParaRPr kumimoji="1" lang="ja-JP" altLang="en-US" sz="2800" b="1" dirty="0"/>
          </a:p>
        </p:txBody>
      </p:sp>
      <p:cxnSp>
        <p:nvCxnSpPr>
          <p:cNvPr id="7" name="直線コネクタ 6"/>
          <p:cNvCxnSpPr>
            <a:cxnSpLocks/>
          </p:cNvCxnSpPr>
          <p:nvPr/>
        </p:nvCxnSpPr>
        <p:spPr>
          <a:xfrm>
            <a:off x="742256" y="2262301"/>
            <a:ext cx="7085008"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8" name="楕円 7"/>
              <p:cNvSpPr/>
              <p:nvPr/>
            </p:nvSpPr>
            <p:spPr>
              <a:xfrm>
                <a:off x="162695" y="142190"/>
                <a:ext cx="1447097" cy="830247"/>
              </a:xfrm>
              <a:prstGeom prst="ellipse">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3200" b="1" i="1">
                              <a:latin typeface="Cambria Math" panose="02040503050406030204" pitchFamily="18" charset="0"/>
                            </a:rPr>
                          </m:ctrlPr>
                        </m:sSubPr>
                        <m:e>
                          <m:r>
                            <a:rPr lang="en-US" altLang="ja-JP" sz="3200" b="1" i="1">
                              <a:latin typeface="Cambria Math" panose="02040503050406030204" pitchFamily="18" charset="0"/>
                            </a:rPr>
                            <m:t>𝑻</m:t>
                          </m:r>
                        </m:e>
                        <m:sub>
                          <m:r>
                            <a:rPr lang="en-US" altLang="ja-JP" sz="3200" b="1" i="1">
                              <a:latin typeface="Cambria Math" panose="02040503050406030204" pitchFamily="18" charset="0"/>
                            </a:rPr>
                            <m:t>2</m:t>
                          </m:r>
                        </m:sub>
                      </m:sSub>
                    </m:oMath>
                  </m:oMathPara>
                </a14:m>
                <a:endParaRPr kumimoji="1" lang="ja-JP" altLang="en-US" sz="3200" dirty="0"/>
              </a:p>
            </p:txBody>
          </p:sp>
        </mc:Choice>
        <mc:Fallback xmlns="">
          <p:sp>
            <p:nvSpPr>
              <p:cNvPr id="8" name="楕円 7"/>
              <p:cNvSpPr>
                <a:spLocks noRot="1" noChangeAspect="1" noMove="1" noResize="1" noEditPoints="1" noAdjustHandles="1" noChangeArrowheads="1" noChangeShapeType="1" noTextEdit="1"/>
              </p:cNvSpPr>
              <p:nvPr/>
            </p:nvSpPr>
            <p:spPr>
              <a:xfrm>
                <a:off x="162695" y="142190"/>
                <a:ext cx="1447097" cy="830247"/>
              </a:xfrm>
              <a:prstGeom prst="ellipse">
                <a:avLst/>
              </a:prstGeom>
              <a:blipFill>
                <a:blip r:embed="rId2"/>
                <a:stretch>
                  <a:fillRect/>
                </a:stretch>
              </a:blipFill>
              <a:ln>
                <a:solidFill>
                  <a:schemeClr val="bg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正方形/長方形 8"/>
              <p:cNvSpPr/>
              <p:nvPr/>
            </p:nvSpPr>
            <p:spPr>
              <a:xfrm>
                <a:off x="162695" y="3360625"/>
                <a:ext cx="3775560" cy="184296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2800" b="1" i="1">
                              <a:latin typeface="Cambria Math" panose="02040503050406030204" pitchFamily="18" charset="0"/>
                            </a:rPr>
                          </m:ctrlPr>
                        </m:sSubPr>
                        <m:e>
                          <m:r>
                            <a:rPr lang="en-US" altLang="ja-JP" sz="2800" b="1" i="1" smtClean="0">
                              <a:latin typeface="Cambria Math" panose="02040503050406030204" pitchFamily="18" charset="0"/>
                            </a:rPr>
                            <m:t>𝑻</m:t>
                          </m:r>
                        </m:e>
                        <m:sub>
                          <m:r>
                            <a:rPr lang="en-US" altLang="ja-JP" sz="2800" b="1" i="1">
                              <a:latin typeface="Cambria Math" panose="02040503050406030204" pitchFamily="18" charset="0"/>
                            </a:rPr>
                            <m:t>𝟐</m:t>
                          </m:r>
                        </m:sub>
                      </m:sSub>
                      <m:r>
                        <a:rPr lang="en-US" altLang="ja-JP" sz="2800" b="1" i="1">
                          <a:latin typeface="Cambria Math" panose="02040503050406030204" pitchFamily="18" charset="0"/>
                        </a:rPr>
                        <m:t>=</m:t>
                      </m:r>
                      <m:f>
                        <m:fPr>
                          <m:ctrlPr>
                            <a:rPr lang="ja-JP" altLang="ja-JP" sz="2800" b="1" i="1" smtClean="0">
                              <a:latin typeface="Cambria Math" panose="02040503050406030204" pitchFamily="18" charset="0"/>
                            </a:rPr>
                          </m:ctrlPr>
                        </m:fPr>
                        <m:num>
                          <m:r>
                            <a:rPr lang="en-US" altLang="ja-JP" sz="2800" b="1" i="1">
                              <a:latin typeface="Cambria Math" panose="02040503050406030204" pitchFamily="18" charset="0"/>
                            </a:rPr>
                            <m:t>𝟏</m:t>
                          </m:r>
                        </m:num>
                        <m:den>
                          <m:r>
                            <a:rPr lang="en-US" altLang="ja-JP" sz="2800" b="1" i="1">
                              <a:latin typeface="Cambria Math" panose="02040503050406030204" pitchFamily="18" charset="0"/>
                            </a:rPr>
                            <m:t>𝒊</m:t>
                          </m:r>
                        </m:den>
                      </m:f>
                      <m:r>
                        <a:rPr lang="en-US" altLang="ja-JP" sz="2800" b="1" i="1">
                          <a:latin typeface="Cambria Math" panose="02040503050406030204" pitchFamily="18" charset="0"/>
                        </a:rPr>
                        <m:t>×</m:t>
                      </m:r>
                      <m:nary>
                        <m:naryPr>
                          <m:chr m:val="∑"/>
                          <m:limLoc m:val="undOvr"/>
                          <m:ctrlPr>
                            <a:rPr lang="ja-JP" altLang="ja-JP" sz="2800" b="1" i="1">
                              <a:latin typeface="Cambria Math" panose="02040503050406030204" pitchFamily="18" charset="0"/>
                            </a:rPr>
                          </m:ctrlPr>
                        </m:naryPr>
                        <m:sub>
                          <m:r>
                            <a:rPr lang="en-US" altLang="ja-JP" sz="2800" b="1" i="1">
                              <a:latin typeface="Cambria Math" panose="02040503050406030204" pitchFamily="18" charset="0"/>
                            </a:rPr>
                            <m:t>𝒌</m:t>
                          </m:r>
                          <m:r>
                            <a:rPr lang="en-US" altLang="ja-JP" sz="2800" b="1" i="1">
                              <a:latin typeface="Cambria Math" panose="02040503050406030204" pitchFamily="18" charset="0"/>
                            </a:rPr>
                            <m:t>=</m:t>
                          </m:r>
                          <m:r>
                            <a:rPr lang="en-US" altLang="ja-JP" sz="2800" b="1" i="1">
                              <a:latin typeface="Cambria Math" panose="02040503050406030204" pitchFamily="18" charset="0"/>
                            </a:rPr>
                            <m:t>𝟏</m:t>
                          </m:r>
                        </m:sub>
                        <m:sup>
                          <m:r>
                            <a:rPr lang="en-US" altLang="ja-JP" sz="2800" b="1" i="1">
                              <a:latin typeface="Cambria Math" panose="02040503050406030204" pitchFamily="18" charset="0"/>
                            </a:rPr>
                            <m:t>𝒊</m:t>
                          </m:r>
                        </m:sup>
                        <m:e>
                          <m:f>
                            <m:fPr>
                              <m:ctrlPr>
                                <a:rPr lang="ja-JP" altLang="ja-JP" sz="2800" b="1" i="1">
                                  <a:latin typeface="Cambria Math" panose="02040503050406030204" pitchFamily="18" charset="0"/>
                                </a:rPr>
                              </m:ctrlPr>
                            </m:fPr>
                            <m:num>
                              <m:sSub>
                                <m:sSubPr>
                                  <m:ctrlPr>
                                    <a:rPr lang="ja-JP" altLang="ja-JP" sz="2800" b="1" i="1">
                                      <a:latin typeface="Cambria Math" panose="02040503050406030204" pitchFamily="18" charset="0"/>
                                    </a:rPr>
                                  </m:ctrlPr>
                                </m:sSubPr>
                                <m:e>
                                  <m:r>
                                    <a:rPr lang="en-US" altLang="ja-JP" sz="2800" b="1" i="1">
                                      <a:latin typeface="Cambria Math" panose="02040503050406030204" pitchFamily="18" charset="0"/>
                                    </a:rPr>
                                    <m:t>𝒕</m:t>
                                  </m:r>
                                </m:e>
                                <m:sub>
                                  <m:r>
                                    <a:rPr lang="en-US" altLang="ja-JP" sz="2800" b="1" i="1">
                                      <a:latin typeface="Cambria Math" panose="02040503050406030204" pitchFamily="18" charset="0"/>
                                    </a:rPr>
                                    <m:t>𝒌</m:t>
                                  </m:r>
                                </m:sub>
                              </m:sSub>
                            </m:num>
                            <m:den>
                              <m:sSub>
                                <m:sSubPr>
                                  <m:ctrlPr>
                                    <a:rPr lang="ja-JP" altLang="ja-JP" sz="2800" b="1" i="1">
                                      <a:latin typeface="Cambria Math" panose="02040503050406030204" pitchFamily="18" charset="0"/>
                                    </a:rPr>
                                  </m:ctrlPr>
                                </m:sSubPr>
                                <m:e>
                                  <m:r>
                                    <a:rPr lang="en-US" altLang="ja-JP" sz="2800" b="1" i="1">
                                      <a:latin typeface="Cambria Math" panose="02040503050406030204" pitchFamily="18" charset="0"/>
                                    </a:rPr>
                                    <m:t>𝒏</m:t>
                                  </m:r>
                                </m:e>
                                <m:sub>
                                  <m:r>
                                    <a:rPr lang="en-US" altLang="ja-JP" sz="2800" b="1" i="1">
                                      <a:latin typeface="Cambria Math" panose="02040503050406030204" pitchFamily="18" charset="0"/>
                                    </a:rPr>
                                    <m:t>𝒌</m:t>
                                  </m:r>
                                </m:sub>
                              </m:sSub>
                            </m:den>
                          </m:f>
                        </m:e>
                      </m:nary>
                      <m:sSubSup>
                        <m:sSubSupPr>
                          <m:ctrlPr>
                            <a:rPr lang="ja-JP" altLang="ja-JP" sz="2800" b="1" i="1">
                              <a:latin typeface="Cambria Math" panose="02040503050406030204" pitchFamily="18" charset="0"/>
                            </a:rPr>
                          </m:ctrlPr>
                        </m:sSubSupPr>
                        <m:e>
                          <m:r>
                            <a:rPr lang="en-US" altLang="ja-JP" sz="2800" b="1" i="1">
                              <a:latin typeface="Cambria Math" panose="02040503050406030204" pitchFamily="18" charset="0"/>
                            </a:rPr>
                            <m:t>+</m:t>
                          </m:r>
                          <m:r>
                            <a:rPr lang="en-US" altLang="ja-JP" sz="2800" b="1" i="1">
                              <a:latin typeface="Cambria Math" panose="02040503050406030204" pitchFamily="18" charset="0"/>
                            </a:rPr>
                            <m:t>𝒕</m:t>
                          </m:r>
                        </m:e>
                        <m:sub>
                          <m:r>
                            <a:rPr lang="en-US" altLang="ja-JP" sz="2800" b="1" i="1">
                              <a:latin typeface="Cambria Math" panose="02040503050406030204" pitchFamily="18" charset="0"/>
                            </a:rPr>
                            <m:t>𝒌</m:t>
                          </m:r>
                        </m:sub>
                        <m:sup>
                          <m:r>
                            <a:rPr lang="en-US" altLang="ja-JP" sz="2800" b="1" i="1">
                              <a:latin typeface="Cambria Math" panose="02040503050406030204" pitchFamily="18" charset="0"/>
                            </a:rPr>
                            <m:t>′</m:t>
                          </m:r>
                        </m:sup>
                      </m:sSubSup>
                    </m:oMath>
                  </m:oMathPara>
                </a14:m>
                <a:endParaRPr kumimoji="1" lang="ja-JP" altLang="en-US" sz="2800" b="1" dirty="0"/>
              </a:p>
            </p:txBody>
          </p:sp>
        </mc:Choice>
        <mc:Fallback xmlns="">
          <p:sp>
            <p:nvSpPr>
              <p:cNvPr id="9" name="正方形/長方形 8"/>
              <p:cNvSpPr>
                <a:spLocks noRot="1" noChangeAspect="1" noMove="1" noResize="1" noEditPoints="1" noAdjustHandles="1" noChangeArrowheads="1" noChangeShapeType="1" noTextEdit="1"/>
              </p:cNvSpPr>
              <p:nvPr/>
            </p:nvSpPr>
            <p:spPr>
              <a:xfrm>
                <a:off x="162695" y="3360625"/>
                <a:ext cx="3775560" cy="1842967"/>
              </a:xfrm>
              <a:prstGeom prst="rect">
                <a:avLst/>
              </a:prstGeom>
              <a:blipFill>
                <a:blip r:embed="rId3"/>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0" y="5418980"/>
                <a:ext cx="6646606" cy="707886"/>
              </a:xfrm>
              <a:prstGeom prst="rect">
                <a:avLst/>
              </a:prstGeom>
              <a:noFill/>
            </p:spPr>
            <p:txBody>
              <a:bodyPr wrap="square" lIns="91440" tIns="45720" rIns="91440" bIns="45720">
                <a:spAutoFit/>
              </a:bodyPr>
              <a:lstStyle/>
              <a:p>
                <a:pPr algn="ctr"/>
                <a:r>
                  <a:rPr lang="en-US" altLang="ja-JP" sz="2000" dirty="0">
                    <a:ln w="0"/>
                    <a:solidFill>
                      <a:schemeClr val="tx1"/>
                    </a:solidFill>
                    <a:effectLst>
                      <a:outerShdw blurRad="38100" dist="19050" dir="2700000" algn="tl" rotWithShape="0">
                        <a:schemeClr val="dk1">
                          <a:alpha val="40000"/>
                        </a:schemeClr>
                      </a:outerShdw>
                    </a:effectLst>
                  </a:rPr>
                  <a:t>1</a:t>
                </a:r>
                <a:r>
                  <a:rPr lang="ja-JP" altLang="en-US" sz="2000" dirty="0">
                    <a:ln w="0"/>
                    <a:solidFill>
                      <a:schemeClr val="tx1"/>
                    </a:solidFill>
                    <a:effectLst>
                      <a:outerShdw blurRad="38100" dist="19050" dir="2700000" algn="tl" rotWithShape="0">
                        <a:schemeClr val="dk1">
                          <a:alpha val="40000"/>
                        </a:schemeClr>
                      </a:outerShdw>
                    </a:effectLst>
                  </a:rPr>
                  <a:t>か所あたりの修繕時間（</a:t>
                </a:r>
                <a14:m>
                  <m:oMath xmlns:m="http://schemas.openxmlformats.org/officeDocument/2006/math">
                    <m:sSubSup>
                      <m:sSubSupPr>
                        <m:ctrlPr>
                          <a:rPr lang="ja-JP" altLang="ja-JP" sz="2000" i="1">
                            <a:latin typeface="Cambria Math" panose="02040503050406030204" pitchFamily="18" charset="0"/>
                          </a:rPr>
                        </m:ctrlPr>
                      </m:sSubSupPr>
                      <m:e>
                        <m:r>
                          <a:rPr lang="en-US" altLang="ja-JP" sz="2000" i="1">
                            <a:latin typeface="Cambria Math" panose="02040503050406030204" pitchFamily="18" charset="0"/>
                          </a:rPr>
                          <m:t>𝑡</m:t>
                        </m:r>
                      </m:e>
                      <m:sub>
                        <m:r>
                          <a:rPr lang="en-US" altLang="ja-JP" sz="2000" i="1">
                            <a:latin typeface="Cambria Math" panose="02040503050406030204" pitchFamily="18" charset="0"/>
                          </a:rPr>
                          <m:t>𝑘</m:t>
                        </m:r>
                      </m:sub>
                      <m:sup>
                        <m:r>
                          <a:rPr lang="en-US" altLang="ja-JP" sz="2000" i="1">
                            <a:latin typeface="Cambria Math" panose="02040503050406030204" pitchFamily="18" charset="0"/>
                          </a:rPr>
                          <m:t>′</m:t>
                        </m:r>
                      </m:sup>
                    </m:sSubSup>
                  </m:oMath>
                </a14:m>
                <a:r>
                  <a:rPr lang="ja-JP" altLang="en-US" sz="2000" dirty="0">
                    <a:ln w="0"/>
                    <a:solidFill>
                      <a:schemeClr val="tx1"/>
                    </a:solidFill>
                    <a:effectLst>
                      <a:outerShdw blurRad="38100" dist="19050" dir="2700000" algn="tl" rotWithShape="0">
                        <a:schemeClr val="dk1">
                          <a:alpha val="40000"/>
                        </a:schemeClr>
                      </a:outerShdw>
                    </a:effectLst>
                  </a:rPr>
                  <a:t>）＝</a:t>
                </a:r>
                <a:r>
                  <a:rPr lang="en-US" altLang="ja-JP" sz="2000" b="0" cap="none" spc="0" dirty="0">
                    <a:ln w="0"/>
                    <a:solidFill>
                      <a:schemeClr val="tx1"/>
                    </a:solidFill>
                    <a:effectLst>
                      <a:outerShdw blurRad="38100" dist="19050" dir="2700000" algn="tl" rotWithShape="0">
                        <a:schemeClr val="dk1">
                          <a:alpha val="40000"/>
                        </a:schemeClr>
                      </a:outerShdw>
                    </a:effectLst>
                  </a:rPr>
                  <a:t>5</a:t>
                </a:r>
                <a:r>
                  <a:rPr lang="ja-JP" altLang="en-US" sz="2000" b="0" cap="none" spc="0" dirty="0" smtClean="0">
                    <a:ln w="0"/>
                    <a:solidFill>
                      <a:schemeClr val="tx1"/>
                    </a:solidFill>
                    <a:effectLst>
                      <a:outerShdw blurRad="38100" dist="19050" dir="2700000" algn="tl" rotWithShape="0">
                        <a:schemeClr val="dk1">
                          <a:alpha val="40000"/>
                        </a:schemeClr>
                      </a:outerShdw>
                    </a:effectLst>
                  </a:rPr>
                  <a:t>分（</a:t>
                </a:r>
                <a:r>
                  <a:rPr lang="en-US" altLang="ja-JP" sz="2000" b="0" cap="none" spc="0" dirty="0" smtClean="0">
                    <a:ln w="0"/>
                    <a:solidFill>
                      <a:schemeClr val="tx1"/>
                    </a:solidFill>
                    <a:effectLst>
                      <a:outerShdw blurRad="38100" dist="19050" dir="2700000" algn="tl" rotWithShape="0">
                        <a:schemeClr val="dk1">
                          <a:alpha val="40000"/>
                        </a:schemeClr>
                      </a:outerShdw>
                    </a:effectLst>
                  </a:rPr>
                  <a:t>0.08</a:t>
                </a:r>
                <a:r>
                  <a:rPr lang="ja-JP" altLang="en-US" sz="2000" b="0" cap="none" spc="0" dirty="0" smtClean="0">
                    <a:ln w="0"/>
                    <a:solidFill>
                      <a:schemeClr val="tx1"/>
                    </a:solidFill>
                    <a:effectLst>
                      <a:outerShdw blurRad="38100" dist="19050" dir="2700000" algn="tl" rotWithShape="0">
                        <a:schemeClr val="dk1">
                          <a:alpha val="40000"/>
                        </a:schemeClr>
                      </a:outerShdw>
                    </a:effectLst>
                  </a:rPr>
                  <a:t>ｈ）</a:t>
                </a:r>
                <a:endParaRPr lang="en-US" altLang="ja-JP" sz="2000" b="0" cap="none" spc="0" dirty="0" smtClean="0">
                  <a:ln w="0"/>
                  <a:solidFill>
                    <a:schemeClr val="tx1"/>
                  </a:solidFill>
                  <a:effectLst>
                    <a:outerShdw blurRad="38100" dist="19050" dir="2700000" algn="tl" rotWithShape="0">
                      <a:schemeClr val="dk1">
                        <a:alpha val="40000"/>
                      </a:schemeClr>
                    </a:outerShdw>
                  </a:effectLst>
                </a:endParaRPr>
              </a:p>
              <a:p>
                <a:pPr algn="ctr"/>
                <a:r>
                  <a:rPr lang="ja-JP" altLang="en-US" sz="2000" dirty="0">
                    <a:ln w="0"/>
                    <a:solidFill>
                      <a:schemeClr val="tx1"/>
                    </a:solidFill>
                    <a:effectLst>
                      <a:outerShdw blurRad="38100" dist="19050" dir="2700000" algn="tl" rotWithShape="0">
                        <a:schemeClr val="dk1">
                          <a:alpha val="40000"/>
                        </a:schemeClr>
                      </a:outerShdw>
                    </a:effectLst>
                  </a:rPr>
                  <a:t>　</a:t>
                </a:r>
                <a:r>
                  <a:rPr lang="ja-JP" altLang="en-US" sz="2000" dirty="0" smtClean="0">
                    <a:ln w="0"/>
                    <a:solidFill>
                      <a:schemeClr val="tx1"/>
                    </a:solidFill>
                    <a:effectLst>
                      <a:outerShdw blurRad="38100" dist="19050" dir="2700000" algn="tl" rotWithShape="0">
                        <a:schemeClr val="dk1">
                          <a:alpha val="40000"/>
                        </a:schemeClr>
                      </a:outerShdw>
                    </a:effectLst>
                  </a:rPr>
                  <a:t>　　　　　　　　　　　　　　　</a:t>
                </a:r>
                <a:r>
                  <a:rPr lang="ja-JP" altLang="en-US" sz="2000" dirty="0">
                    <a:ln w="0"/>
                    <a:solidFill>
                      <a:schemeClr val="tx1"/>
                    </a:solidFill>
                    <a:effectLst>
                      <a:outerShdw blurRad="38100" dist="19050" dir="2700000" algn="tl" rotWithShape="0">
                        <a:schemeClr val="dk1">
                          <a:alpha val="40000"/>
                        </a:schemeClr>
                      </a:outerShdw>
                    </a:effectLst>
                  </a:rPr>
                  <a:t>＊</a:t>
                </a:r>
                <a:r>
                  <a:rPr lang="ja-JP" altLang="en-US" sz="2000" b="0" cap="none" spc="0" dirty="0" smtClean="0">
                    <a:ln w="0"/>
                    <a:solidFill>
                      <a:schemeClr val="tx1"/>
                    </a:solidFill>
                    <a:effectLst>
                      <a:outerShdw blurRad="38100" dist="19050" dir="2700000" algn="tl" rotWithShape="0">
                        <a:schemeClr val="dk1">
                          <a:alpha val="40000"/>
                        </a:schemeClr>
                      </a:outerShdw>
                    </a:effectLst>
                  </a:rPr>
                  <a:t>ヒアリングより</a:t>
                </a:r>
                <a:endParaRPr lang="ja-JP" altLang="en-US" sz="2000" b="0" cap="none" spc="0" dirty="0">
                  <a:ln w="0"/>
                  <a:solidFill>
                    <a:schemeClr val="tx1"/>
                  </a:solidFill>
                  <a:effectLst>
                    <a:outerShdw blurRad="38100" dist="19050" dir="2700000" algn="tl" rotWithShape="0">
                      <a:schemeClr val="dk1">
                        <a:alpha val="40000"/>
                      </a:schemeClr>
                    </a:outerShdw>
                  </a:effectLst>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0" y="5418980"/>
                <a:ext cx="6646606" cy="707886"/>
              </a:xfrm>
              <a:prstGeom prst="rect">
                <a:avLst/>
              </a:prstGeom>
              <a:blipFill>
                <a:blip r:embed="rId4"/>
                <a:stretch>
                  <a:fillRect t="-7759" b="-1637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graphicFrame>
            <p:nvGraphicFramePr>
              <p:cNvPr id="11" name="表 10"/>
              <p:cNvGraphicFramePr>
                <a:graphicFrameLocks noGrp="1"/>
              </p:cNvGraphicFramePr>
              <p:nvPr>
                <p:extLst>
                  <p:ext uri="{D42A27DB-BD31-4B8C-83A1-F6EECF244321}">
                    <p14:modId xmlns:p14="http://schemas.microsoft.com/office/powerpoint/2010/main" val="3970466761"/>
                  </p:ext>
                </p:extLst>
              </p:nvPr>
            </p:nvGraphicFramePr>
            <p:xfrm>
              <a:off x="4967735" y="3280847"/>
              <a:ext cx="4087775" cy="2016595"/>
            </p:xfrm>
            <a:graphic>
              <a:graphicData uri="http://schemas.openxmlformats.org/drawingml/2006/table">
                <a:tbl>
                  <a:tblPr firstRow="1" bandRow="1">
                    <a:tableStyleId>{ED722EEB-8559-47B6-82E8-98EC46BC086B}</a:tableStyleId>
                  </a:tblPr>
                  <a:tblGrid>
                    <a:gridCol w="961117">
                      <a:extLst>
                        <a:ext uri="{9D8B030D-6E8A-4147-A177-3AD203B41FA5}">
                          <a16:colId xmlns:a16="http://schemas.microsoft.com/office/drawing/2014/main" val="911951035"/>
                        </a:ext>
                      </a:extLst>
                    </a:gridCol>
                    <a:gridCol w="1057499">
                      <a:extLst>
                        <a:ext uri="{9D8B030D-6E8A-4147-A177-3AD203B41FA5}">
                          <a16:colId xmlns:a16="http://schemas.microsoft.com/office/drawing/2014/main" val="2550698515"/>
                        </a:ext>
                      </a:extLst>
                    </a:gridCol>
                    <a:gridCol w="1046605">
                      <a:extLst>
                        <a:ext uri="{9D8B030D-6E8A-4147-A177-3AD203B41FA5}">
                          <a16:colId xmlns:a16="http://schemas.microsoft.com/office/drawing/2014/main" val="3161725199"/>
                        </a:ext>
                      </a:extLst>
                    </a:gridCol>
                    <a:gridCol w="1022554">
                      <a:extLst>
                        <a:ext uri="{9D8B030D-6E8A-4147-A177-3AD203B41FA5}">
                          <a16:colId xmlns:a16="http://schemas.microsoft.com/office/drawing/2014/main" val="116945488"/>
                        </a:ext>
                      </a:extLst>
                    </a:gridCol>
                  </a:tblGrid>
                  <a:tr h="547782">
                    <a:tc>
                      <a:txBody>
                        <a:bodyPr/>
                        <a:lstStyle/>
                        <a:p>
                          <a:pPr algn="ctr"/>
                          <a:endParaRPr kumimoji="1" lang="ja-JP" altLang="en-US" sz="2000" b="1" dirty="0"/>
                        </a:p>
                      </a:txBody>
                      <a:tcPr anchor="ctr"/>
                    </a:tc>
                    <a:tc>
                      <a:txBody>
                        <a:bodyPr/>
                        <a:lstStyle/>
                        <a:p>
                          <a:pPr algn="ctr"/>
                          <a:r>
                            <a:rPr kumimoji="1" lang="en-US" altLang="ja-JP" sz="2000" b="1" dirty="0"/>
                            <a:t>1</a:t>
                          </a:r>
                          <a:r>
                            <a:rPr kumimoji="1" lang="ja-JP" altLang="en-US" sz="1800" b="1" dirty="0"/>
                            <a:t>回目</a:t>
                          </a:r>
                        </a:p>
                      </a:txBody>
                      <a:tcPr anchor="ctr"/>
                    </a:tc>
                    <a:tc>
                      <a:txBody>
                        <a:bodyPr/>
                        <a:lstStyle/>
                        <a:p>
                          <a:pPr algn="ctr"/>
                          <a:r>
                            <a:rPr kumimoji="1" lang="en-US" altLang="ja-JP" sz="2000" b="1" dirty="0"/>
                            <a:t>2</a:t>
                          </a:r>
                          <a:r>
                            <a:rPr kumimoji="1" lang="ja-JP" altLang="en-US" sz="1800" b="1" dirty="0"/>
                            <a:t>回目</a:t>
                          </a:r>
                        </a:p>
                      </a:txBody>
                      <a:tcPr anchor="ctr"/>
                    </a:tc>
                    <a:tc>
                      <a:txBody>
                        <a:bodyPr/>
                        <a:lstStyle/>
                        <a:p>
                          <a:pPr algn="ctr"/>
                          <a:r>
                            <a:rPr kumimoji="1" lang="en-US" altLang="ja-JP" sz="2000" b="1" dirty="0"/>
                            <a:t>3</a:t>
                          </a:r>
                          <a:r>
                            <a:rPr kumimoji="1" lang="ja-JP" altLang="en-US" sz="1800" b="1" dirty="0"/>
                            <a:t>回目</a:t>
                          </a:r>
                        </a:p>
                      </a:txBody>
                      <a:tcPr anchor="ctr"/>
                    </a:tc>
                    <a:extLst>
                      <a:ext uri="{0D108BD9-81ED-4DB2-BD59-A6C34878D82A}">
                        <a16:rowId xmlns:a16="http://schemas.microsoft.com/office/drawing/2014/main" val="584120773"/>
                      </a:ext>
                    </a:extLst>
                  </a:tr>
                  <a:tr h="924808">
                    <a:tc>
                      <a:txBody>
                        <a:bodyPr/>
                        <a:lstStyle/>
                        <a:p>
                          <a:pPr algn="ctr"/>
                          <a:r>
                            <a:rPr kumimoji="1" lang="ja-JP" altLang="en-US" sz="2000" b="1" dirty="0" err="1" smtClean="0"/>
                            <a:t>ｔ</a:t>
                          </a:r>
                          <a:endParaRPr kumimoji="1" lang="en-US" altLang="ja-JP" sz="2000" b="1" dirty="0" smtClean="0"/>
                        </a:p>
                        <a:p>
                          <a:pPr algn="ctr"/>
                          <a:r>
                            <a:rPr kumimoji="1" lang="en-US" altLang="ja-JP" sz="2000" b="1" dirty="0" smtClean="0"/>
                            <a:t>(</a:t>
                          </a:r>
                          <a:r>
                            <a:rPr kumimoji="1" lang="ja-JP" altLang="en-US" sz="2000" b="1" dirty="0" smtClean="0"/>
                            <a:t>時間</a:t>
                          </a:r>
                          <a:r>
                            <a:rPr kumimoji="1" lang="en-US" altLang="ja-JP" sz="2000" b="1" dirty="0" smtClean="0"/>
                            <a:t>)</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000" b="1" dirty="0" smtClean="0"/>
                            <a:t>0.73(h)</a:t>
                          </a:r>
                          <a:endParaRPr kumimoji="1" lang="ja-JP" altLang="en-US" sz="2000" b="1" dirty="0"/>
                        </a:p>
                      </a:txBody>
                      <a:tcPr anchor="ctr"/>
                    </a:tc>
                    <a:tc>
                      <a:txBody>
                        <a:bodyPr/>
                        <a:lstStyle/>
                        <a:p>
                          <a:pPr algn="ctr"/>
                          <a:r>
                            <a:rPr kumimoji="1" lang="en-US" altLang="ja-JP" sz="2000" b="1" dirty="0" smtClean="0"/>
                            <a:t>0.52(h)</a:t>
                          </a:r>
                          <a:endParaRPr kumimoji="1" lang="ja-JP" altLang="en-US" sz="2000" b="1" dirty="0"/>
                        </a:p>
                      </a:txBody>
                      <a:tcPr anchor="ctr"/>
                    </a:tc>
                    <a:tc>
                      <a:txBody>
                        <a:bodyPr/>
                        <a:lstStyle/>
                        <a:p>
                          <a:pPr algn="ctr"/>
                          <a:r>
                            <a:rPr kumimoji="1" lang="en-US" altLang="ja-JP" sz="2000" b="1" dirty="0" smtClean="0"/>
                            <a:t>0.58(h)</a:t>
                          </a:r>
                          <a:endParaRPr kumimoji="1" lang="ja-JP" altLang="en-US" sz="2000" b="1" dirty="0"/>
                        </a:p>
                      </a:txBody>
                      <a:tcPr anchor="ctr"/>
                    </a:tc>
                    <a:extLst>
                      <a:ext uri="{0D108BD9-81ED-4DB2-BD59-A6C34878D82A}">
                        <a16:rowId xmlns:a16="http://schemas.microsoft.com/office/drawing/2014/main" val="3259482803"/>
                      </a:ext>
                    </a:extLst>
                  </a:tr>
                  <a:tr h="544005">
                    <a:tc>
                      <a:txBody>
                        <a:bodyPr/>
                        <a:lstStyle/>
                        <a:p>
                          <a:pPr algn="ctr"/>
                          <a:r>
                            <a:rPr kumimoji="1" lang="ja-JP" altLang="en-US" sz="2000" b="1" dirty="0"/>
                            <a:t>ｎ</a:t>
                          </a:r>
                        </a:p>
                      </a:txBody>
                      <a:tcPr anchor="ctr"/>
                    </a:tc>
                    <a:tc>
                      <a:txBody>
                        <a:bodyPr/>
                        <a:lstStyle/>
                        <a:p>
                          <a:pPr algn="ctr"/>
                          <a14:m>
                            <m:oMath xmlns:m="http://schemas.openxmlformats.org/officeDocument/2006/math">
                              <m:sSub>
                                <m:sSubPr>
                                  <m:ctrlPr>
                                    <a:rPr lang="ja-JP" altLang="ja-JP" sz="2000" b="1" i="1" u="none" strike="noStrike" cap="none" smtClean="0">
                                      <a:solidFill>
                                        <a:srgbClr val="000000"/>
                                      </a:solidFill>
                                      <a:effectLst/>
                                      <a:latin typeface="Cambria Math" panose="02040503050406030204" pitchFamily="18" charset="0"/>
                                      <a:ea typeface="Arial"/>
                                      <a:cs typeface="Arial"/>
                                      <a:sym typeface="Arial"/>
                                    </a:rPr>
                                  </m:ctrlPr>
                                </m:sSubPr>
                                <m:e>
                                  <m:r>
                                    <a:rPr lang="en-US" altLang="ja-JP" sz="2000" b="1" i="1" u="none" strike="noStrike" cap="none">
                                      <a:solidFill>
                                        <a:srgbClr val="000000"/>
                                      </a:solidFill>
                                      <a:effectLst/>
                                      <a:latin typeface="Cambria Math" panose="02040503050406030204" pitchFamily="18" charset="0"/>
                                      <a:ea typeface="Arial"/>
                                      <a:cs typeface="Arial"/>
                                      <a:sym typeface="Arial"/>
                                    </a:rPr>
                                    <m:t>𝒏</m:t>
                                  </m:r>
                                </m:e>
                                <m:sub>
                                  <m:r>
                                    <a:rPr lang="en-US" altLang="ja-JP" sz="2000" b="1" i="1" u="none" strike="noStrike" cap="none">
                                      <a:solidFill>
                                        <a:srgbClr val="000000"/>
                                      </a:solidFill>
                                      <a:effectLst/>
                                      <a:latin typeface="Cambria Math" panose="02040503050406030204" pitchFamily="18" charset="0"/>
                                      <a:ea typeface="Arial"/>
                                      <a:cs typeface="Arial"/>
                                      <a:sym typeface="Arial"/>
                                    </a:rPr>
                                    <m:t>𝟏</m:t>
                                  </m:r>
                                </m:sub>
                              </m:sSub>
                            </m:oMath>
                          </a14:m>
                          <a:r>
                            <a:rPr kumimoji="1" lang="ja-JP" altLang="en-US" sz="2000" b="1" dirty="0"/>
                            <a:t>＝</a:t>
                          </a:r>
                          <a:r>
                            <a:rPr kumimoji="1" lang="en-US" altLang="ja-JP" sz="2000" b="1" dirty="0"/>
                            <a:t>12</a:t>
                          </a:r>
                          <a:endParaRPr kumimoji="1" lang="ja-JP" altLang="en-US" sz="2000" b="1" dirty="0"/>
                        </a:p>
                      </a:txBody>
                      <a:tcPr anchor="ctr"/>
                    </a:tc>
                    <a:tc>
                      <a:txBody>
                        <a:bodyPr/>
                        <a:lstStyle/>
                        <a:p>
                          <a:pPr algn="ctr"/>
                          <a14:m>
                            <m:oMath xmlns:m="http://schemas.openxmlformats.org/officeDocument/2006/math">
                              <m:sSub>
                                <m:sSubPr>
                                  <m:ctrlPr>
                                    <a:rPr lang="ja-JP" altLang="ja-JP" sz="2000" b="1" i="1" u="none" strike="noStrike" cap="none" smtClean="0">
                                      <a:solidFill>
                                        <a:srgbClr val="000000"/>
                                      </a:solidFill>
                                      <a:effectLst/>
                                      <a:latin typeface="Cambria Math" panose="02040503050406030204" pitchFamily="18" charset="0"/>
                                      <a:ea typeface="Arial"/>
                                      <a:cs typeface="Arial"/>
                                      <a:sym typeface="Arial"/>
                                    </a:rPr>
                                  </m:ctrlPr>
                                </m:sSubPr>
                                <m:e>
                                  <m:r>
                                    <a:rPr lang="en-US" altLang="ja-JP" sz="2000" b="1" i="1" u="none" strike="noStrike" cap="none">
                                      <a:solidFill>
                                        <a:srgbClr val="000000"/>
                                      </a:solidFill>
                                      <a:effectLst/>
                                      <a:latin typeface="Cambria Math" panose="02040503050406030204" pitchFamily="18" charset="0"/>
                                      <a:ea typeface="Arial"/>
                                      <a:cs typeface="Arial"/>
                                      <a:sym typeface="Arial"/>
                                    </a:rPr>
                                    <m:t>𝒏</m:t>
                                  </m:r>
                                </m:e>
                                <m:sub>
                                  <m:r>
                                    <a:rPr lang="en-US" altLang="ja-JP" sz="2000" b="1" i="1" u="none" strike="noStrike" cap="none">
                                      <a:solidFill>
                                        <a:srgbClr val="000000"/>
                                      </a:solidFill>
                                      <a:effectLst/>
                                      <a:latin typeface="Cambria Math" panose="02040503050406030204" pitchFamily="18" charset="0"/>
                                      <a:ea typeface="Arial"/>
                                      <a:cs typeface="Arial"/>
                                      <a:sym typeface="Arial"/>
                                    </a:rPr>
                                    <m:t>𝟐</m:t>
                                  </m:r>
                                </m:sub>
                              </m:sSub>
                            </m:oMath>
                          </a14:m>
                          <a:r>
                            <a:rPr kumimoji="1" lang="ja-JP" altLang="en-US" sz="2000" b="1" dirty="0"/>
                            <a:t>＝</a:t>
                          </a:r>
                          <a:r>
                            <a:rPr kumimoji="1" lang="en-US" altLang="ja-JP" sz="2000" b="1" dirty="0"/>
                            <a:t>5</a:t>
                          </a:r>
                          <a:endParaRPr kumimoji="1" lang="ja-JP" altLang="en-US" sz="2000" b="1" dirty="0"/>
                        </a:p>
                      </a:txBody>
                      <a:tcPr anchor="ctr"/>
                    </a:tc>
                    <a:tc>
                      <a:txBody>
                        <a:bodyPr/>
                        <a:lstStyle/>
                        <a:p>
                          <a:pPr algn="ctr"/>
                          <a14:m>
                            <m:oMath xmlns:m="http://schemas.openxmlformats.org/officeDocument/2006/math">
                              <m:sSub>
                                <m:sSubPr>
                                  <m:ctrlPr>
                                    <a:rPr lang="ja-JP" altLang="ja-JP" sz="2000" b="1" i="1" u="none" strike="noStrike" cap="none" smtClean="0">
                                      <a:solidFill>
                                        <a:srgbClr val="000000"/>
                                      </a:solidFill>
                                      <a:effectLst/>
                                      <a:latin typeface="Cambria Math" panose="02040503050406030204" pitchFamily="18" charset="0"/>
                                      <a:ea typeface="Arial"/>
                                      <a:cs typeface="Arial"/>
                                      <a:sym typeface="Arial"/>
                                    </a:rPr>
                                  </m:ctrlPr>
                                </m:sSubPr>
                                <m:e>
                                  <m:r>
                                    <a:rPr lang="en-US" altLang="ja-JP" sz="2000" b="1" i="1" u="none" strike="noStrike" cap="none">
                                      <a:solidFill>
                                        <a:srgbClr val="000000"/>
                                      </a:solidFill>
                                      <a:effectLst/>
                                      <a:latin typeface="Cambria Math" panose="02040503050406030204" pitchFamily="18" charset="0"/>
                                      <a:ea typeface="Arial"/>
                                      <a:cs typeface="Arial"/>
                                      <a:sym typeface="Arial"/>
                                    </a:rPr>
                                    <m:t>𝒏</m:t>
                                  </m:r>
                                </m:e>
                                <m:sub>
                                  <m:r>
                                    <a:rPr lang="en-US" altLang="ja-JP" sz="2000" b="1" i="1" u="none" strike="noStrike" cap="none">
                                      <a:solidFill>
                                        <a:srgbClr val="000000"/>
                                      </a:solidFill>
                                      <a:effectLst/>
                                      <a:latin typeface="Cambria Math" panose="02040503050406030204" pitchFamily="18" charset="0"/>
                                      <a:ea typeface="Arial"/>
                                      <a:cs typeface="Arial"/>
                                      <a:sym typeface="Arial"/>
                                    </a:rPr>
                                    <m:t>𝟑</m:t>
                                  </m:r>
                                </m:sub>
                              </m:sSub>
                              <m:r>
                                <a:rPr lang="ja-JP" altLang="en-US" sz="2000" b="1" i="1" u="none" strike="noStrike" cap="none" smtClean="0">
                                  <a:solidFill>
                                    <a:srgbClr val="000000"/>
                                  </a:solidFill>
                                  <a:effectLst/>
                                  <a:latin typeface="Cambria Math" panose="02040503050406030204" pitchFamily="18" charset="0"/>
                                  <a:ea typeface="Arial"/>
                                  <a:cs typeface="Arial"/>
                                  <a:sym typeface="Arial"/>
                                </a:rPr>
                                <m:t>＝</m:t>
                              </m:r>
                            </m:oMath>
                          </a14:m>
                          <a:r>
                            <a:rPr kumimoji="1" lang="en-US" altLang="ja-JP" sz="2000" b="1" dirty="0"/>
                            <a:t>13</a:t>
                          </a:r>
                        </a:p>
                      </a:txBody>
                      <a:tcPr anchor="ctr"/>
                    </a:tc>
                    <a:extLst>
                      <a:ext uri="{0D108BD9-81ED-4DB2-BD59-A6C34878D82A}">
                        <a16:rowId xmlns:a16="http://schemas.microsoft.com/office/drawing/2014/main" val="3267651514"/>
                      </a:ext>
                    </a:extLst>
                  </a:tr>
                </a:tbl>
              </a:graphicData>
            </a:graphic>
          </p:graphicFrame>
        </mc:Choice>
        <mc:Fallback xmlns="">
          <p:graphicFrame>
            <p:nvGraphicFramePr>
              <p:cNvPr id="11" name="表 10"/>
              <p:cNvGraphicFramePr>
                <a:graphicFrameLocks noGrp="1"/>
              </p:cNvGraphicFramePr>
              <p:nvPr>
                <p:extLst>
                  <p:ext uri="{D42A27DB-BD31-4B8C-83A1-F6EECF244321}">
                    <p14:modId xmlns:p14="http://schemas.microsoft.com/office/powerpoint/2010/main" val="3970466761"/>
                  </p:ext>
                </p:extLst>
              </p:nvPr>
            </p:nvGraphicFramePr>
            <p:xfrm>
              <a:off x="4967735" y="3280847"/>
              <a:ext cx="4087775" cy="2016595"/>
            </p:xfrm>
            <a:graphic>
              <a:graphicData uri="http://schemas.openxmlformats.org/drawingml/2006/table">
                <a:tbl>
                  <a:tblPr firstRow="1" bandRow="1">
                    <a:tableStyleId>{ED722EEB-8559-47B6-82E8-98EC46BC086B}</a:tableStyleId>
                  </a:tblPr>
                  <a:tblGrid>
                    <a:gridCol w="961117">
                      <a:extLst>
                        <a:ext uri="{9D8B030D-6E8A-4147-A177-3AD203B41FA5}">
                          <a16:colId xmlns:a16="http://schemas.microsoft.com/office/drawing/2014/main" val="911951035"/>
                        </a:ext>
                      </a:extLst>
                    </a:gridCol>
                    <a:gridCol w="1057499">
                      <a:extLst>
                        <a:ext uri="{9D8B030D-6E8A-4147-A177-3AD203B41FA5}">
                          <a16:colId xmlns:a16="http://schemas.microsoft.com/office/drawing/2014/main" val="2550698515"/>
                        </a:ext>
                      </a:extLst>
                    </a:gridCol>
                    <a:gridCol w="1046605">
                      <a:extLst>
                        <a:ext uri="{9D8B030D-6E8A-4147-A177-3AD203B41FA5}">
                          <a16:colId xmlns:a16="http://schemas.microsoft.com/office/drawing/2014/main" val="3161725199"/>
                        </a:ext>
                      </a:extLst>
                    </a:gridCol>
                    <a:gridCol w="1022554">
                      <a:extLst>
                        <a:ext uri="{9D8B030D-6E8A-4147-A177-3AD203B41FA5}">
                          <a16:colId xmlns:a16="http://schemas.microsoft.com/office/drawing/2014/main" val="116945488"/>
                        </a:ext>
                      </a:extLst>
                    </a:gridCol>
                  </a:tblGrid>
                  <a:tr h="547782">
                    <a:tc>
                      <a:txBody>
                        <a:bodyPr/>
                        <a:lstStyle/>
                        <a:p>
                          <a:pPr algn="ctr"/>
                          <a:endParaRPr kumimoji="1" lang="ja-JP" altLang="en-US" sz="2000" b="1" dirty="0"/>
                        </a:p>
                      </a:txBody>
                      <a:tcPr anchor="ctr"/>
                    </a:tc>
                    <a:tc>
                      <a:txBody>
                        <a:bodyPr/>
                        <a:lstStyle/>
                        <a:p>
                          <a:pPr algn="ctr"/>
                          <a:r>
                            <a:rPr kumimoji="1" lang="en-US" altLang="ja-JP" sz="2000" b="1" dirty="0"/>
                            <a:t>1</a:t>
                          </a:r>
                          <a:r>
                            <a:rPr kumimoji="1" lang="ja-JP" altLang="en-US" sz="1800" b="1" dirty="0"/>
                            <a:t>回目</a:t>
                          </a:r>
                        </a:p>
                      </a:txBody>
                      <a:tcPr anchor="ctr"/>
                    </a:tc>
                    <a:tc>
                      <a:txBody>
                        <a:bodyPr/>
                        <a:lstStyle/>
                        <a:p>
                          <a:pPr algn="ctr"/>
                          <a:r>
                            <a:rPr kumimoji="1" lang="en-US" altLang="ja-JP" sz="2000" b="1" dirty="0"/>
                            <a:t>2</a:t>
                          </a:r>
                          <a:r>
                            <a:rPr kumimoji="1" lang="ja-JP" altLang="en-US" sz="1800" b="1" dirty="0"/>
                            <a:t>回目</a:t>
                          </a:r>
                        </a:p>
                      </a:txBody>
                      <a:tcPr anchor="ctr"/>
                    </a:tc>
                    <a:tc>
                      <a:txBody>
                        <a:bodyPr/>
                        <a:lstStyle/>
                        <a:p>
                          <a:pPr algn="ctr"/>
                          <a:r>
                            <a:rPr kumimoji="1" lang="en-US" altLang="ja-JP" sz="2000" b="1" dirty="0"/>
                            <a:t>3</a:t>
                          </a:r>
                          <a:r>
                            <a:rPr kumimoji="1" lang="ja-JP" altLang="en-US" sz="1800" b="1" dirty="0"/>
                            <a:t>回目</a:t>
                          </a:r>
                        </a:p>
                      </a:txBody>
                      <a:tcPr anchor="ctr"/>
                    </a:tc>
                    <a:extLst>
                      <a:ext uri="{0D108BD9-81ED-4DB2-BD59-A6C34878D82A}">
                        <a16:rowId xmlns:a16="http://schemas.microsoft.com/office/drawing/2014/main" val="584120773"/>
                      </a:ext>
                    </a:extLst>
                  </a:tr>
                  <a:tr h="924808">
                    <a:tc>
                      <a:txBody>
                        <a:bodyPr/>
                        <a:lstStyle/>
                        <a:p>
                          <a:pPr algn="ctr"/>
                          <a:r>
                            <a:rPr kumimoji="1" lang="ja-JP" altLang="en-US" sz="2000" b="1" dirty="0" err="1" smtClean="0"/>
                            <a:t>ｔ</a:t>
                          </a:r>
                          <a:endParaRPr kumimoji="1" lang="en-US" altLang="ja-JP" sz="2000" b="1" dirty="0" smtClean="0"/>
                        </a:p>
                        <a:p>
                          <a:pPr algn="ctr"/>
                          <a:r>
                            <a:rPr kumimoji="1" lang="en-US" altLang="ja-JP" sz="2000" b="1" dirty="0" smtClean="0"/>
                            <a:t>(</a:t>
                          </a:r>
                          <a:r>
                            <a:rPr kumimoji="1" lang="ja-JP" altLang="en-US" sz="2000" b="1" dirty="0" smtClean="0"/>
                            <a:t>時間</a:t>
                          </a:r>
                          <a:r>
                            <a:rPr kumimoji="1" lang="en-US" altLang="ja-JP" sz="2000" b="1" dirty="0" smtClean="0"/>
                            <a:t>)</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000" b="1" dirty="0" smtClean="0"/>
                            <a:t>0.73(h)</a:t>
                          </a:r>
                          <a:endParaRPr kumimoji="1" lang="ja-JP" altLang="en-US" sz="2000" b="1" dirty="0"/>
                        </a:p>
                      </a:txBody>
                      <a:tcPr anchor="ctr"/>
                    </a:tc>
                    <a:tc>
                      <a:txBody>
                        <a:bodyPr/>
                        <a:lstStyle/>
                        <a:p>
                          <a:pPr algn="ctr"/>
                          <a:r>
                            <a:rPr kumimoji="1" lang="en-US" altLang="ja-JP" sz="2000" b="1" dirty="0" smtClean="0"/>
                            <a:t>0.52(h)</a:t>
                          </a:r>
                          <a:endParaRPr kumimoji="1" lang="ja-JP" altLang="en-US" sz="2000" b="1" dirty="0"/>
                        </a:p>
                      </a:txBody>
                      <a:tcPr anchor="ctr"/>
                    </a:tc>
                    <a:tc>
                      <a:txBody>
                        <a:bodyPr/>
                        <a:lstStyle/>
                        <a:p>
                          <a:pPr algn="ctr"/>
                          <a:r>
                            <a:rPr kumimoji="1" lang="en-US" altLang="ja-JP" sz="2000" b="1" dirty="0" smtClean="0"/>
                            <a:t>0.58(h)</a:t>
                          </a:r>
                          <a:endParaRPr kumimoji="1" lang="ja-JP" altLang="en-US" sz="2000" b="1" dirty="0"/>
                        </a:p>
                      </a:txBody>
                      <a:tcPr anchor="ctr"/>
                    </a:tc>
                    <a:extLst>
                      <a:ext uri="{0D108BD9-81ED-4DB2-BD59-A6C34878D82A}">
                        <a16:rowId xmlns:a16="http://schemas.microsoft.com/office/drawing/2014/main" val="3259482803"/>
                      </a:ext>
                    </a:extLst>
                  </a:tr>
                  <a:tr h="544005">
                    <a:tc>
                      <a:txBody>
                        <a:bodyPr/>
                        <a:lstStyle/>
                        <a:p>
                          <a:pPr algn="ctr"/>
                          <a:r>
                            <a:rPr kumimoji="1" lang="ja-JP" altLang="en-US" sz="2000" b="1" dirty="0"/>
                            <a:t>ｎ</a:t>
                          </a:r>
                        </a:p>
                      </a:txBody>
                      <a:tcPr anchor="ctr"/>
                    </a:tc>
                    <a:tc>
                      <a:txBody>
                        <a:bodyPr/>
                        <a:lstStyle/>
                        <a:p>
                          <a:endParaRPr lang="ja-JP"/>
                        </a:p>
                      </a:txBody>
                      <a:tcPr anchor="ctr">
                        <a:blipFill>
                          <a:blip r:embed="rId5"/>
                          <a:stretch>
                            <a:fillRect l="-91379" t="-270000" r="-196552" b="-6667"/>
                          </a:stretch>
                        </a:blipFill>
                      </a:tcPr>
                    </a:tc>
                    <a:tc>
                      <a:txBody>
                        <a:bodyPr/>
                        <a:lstStyle/>
                        <a:p>
                          <a:endParaRPr lang="ja-JP"/>
                        </a:p>
                      </a:txBody>
                      <a:tcPr anchor="ctr">
                        <a:blipFill>
                          <a:blip r:embed="rId5"/>
                          <a:stretch>
                            <a:fillRect l="-193605" t="-270000" r="-98837" b="-6667"/>
                          </a:stretch>
                        </a:blipFill>
                      </a:tcPr>
                    </a:tc>
                    <a:tc>
                      <a:txBody>
                        <a:bodyPr/>
                        <a:lstStyle/>
                        <a:p>
                          <a:endParaRPr lang="ja-JP"/>
                        </a:p>
                      </a:txBody>
                      <a:tcPr anchor="ctr">
                        <a:blipFill>
                          <a:blip r:embed="rId5"/>
                          <a:stretch>
                            <a:fillRect l="-300595" t="-270000" r="-1190" b="-6667"/>
                          </a:stretch>
                        </a:blipFill>
                      </a:tcPr>
                    </a:tc>
                    <a:extLst>
                      <a:ext uri="{0D108BD9-81ED-4DB2-BD59-A6C34878D82A}">
                        <a16:rowId xmlns:a16="http://schemas.microsoft.com/office/drawing/2014/main" val="3267651514"/>
                      </a:ext>
                    </a:extLst>
                  </a:tr>
                </a:tbl>
              </a:graphicData>
            </a:graphic>
          </p:graphicFrame>
        </mc:Fallback>
      </mc:AlternateContent>
      <mc:AlternateContent xmlns:mc="http://schemas.openxmlformats.org/markup-compatibility/2006" xmlns:a14="http://schemas.microsoft.com/office/drawing/2010/main">
        <mc:Choice Requires="a14">
          <p:sp>
            <p:nvSpPr>
              <p:cNvPr id="12" name="正方形/長方形 11"/>
              <p:cNvSpPr/>
              <p:nvPr/>
            </p:nvSpPr>
            <p:spPr>
              <a:xfrm>
                <a:off x="1240655" y="3360625"/>
                <a:ext cx="4270960" cy="184296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800" b="1" i="1" dirty="0" smtClean="0">
                  <a:latin typeface="Cambria Math" panose="02040503050406030204" pitchFamily="18" charset="0"/>
                </a:endParaRPr>
              </a:p>
              <a:p>
                <a:pPr algn="ctr"/>
                <a14:m>
                  <m:oMath xmlns:m="http://schemas.openxmlformats.org/officeDocument/2006/math">
                    <m:f>
                      <m:fPr>
                        <m:ctrlPr>
                          <a:rPr lang="ja-JP" altLang="ja-JP" sz="2800" b="1" i="1" smtClean="0">
                            <a:latin typeface="Cambria Math" panose="02040503050406030204" pitchFamily="18" charset="0"/>
                          </a:rPr>
                        </m:ctrlPr>
                      </m:fPr>
                      <m:num>
                        <m:r>
                          <a:rPr lang="en-US" altLang="ja-JP" sz="2800" b="1" i="1">
                            <a:latin typeface="Cambria Math" panose="02040503050406030204" pitchFamily="18" charset="0"/>
                          </a:rPr>
                          <m:t>𝟏</m:t>
                        </m:r>
                      </m:num>
                      <m:den>
                        <m:r>
                          <a:rPr lang="en-US" altLang="ja-JP" sz="2800" b="1" i="1">
                            <a:latin typeface="Cambria Math" panose="02040503050406030204" pitchFamily="18" charset="0"/>
                          </a:rPr>
                          <m:t>𝟑</m:t>
                        </m:r>
                      </m:den>
                    </m:f>
                    <m:d>
                      <m:dPr>
                        <m:begChr m:val="{"/>
                        <m:endChr m:val="}"/>
                        <m:ctrlPr>
                          <a:rPr lang="ja-JP" altLang="ja-JP" sz="2800" b="1" i="1">
                            <a:latin typeface="Cambria Math" panose="02040503050406030204" pitchFamily="18" charset="0"/>
                          </a:rPr>
                        </m:ctrlPr>
                      </m:dPr>
                      <m:e>
                        <m:f>
                          <m:fPr>
                            <m:ctrlPr>
                              <a:rPr lang="ja-JP" altLang="ja-JP" sz="2800" b="1" i="1">
                                <a:latin typeface="Cambria Math" panose="02040503050406030204" pitchFamily="18" charset="0"/>
                              </a:rPr>
                            </m:ctrlPr>
                          </m:fPr>
                          <m:num>
                            <m:r>
                              <a:rPr lang="en-US" altLang="ja-JP" sz="2800" b="1" i="1" smtClean="0">
                                <a:latin typeface="Cambria Math" panose="02040503050406030204" pitchFamily="18" charset="0"/>
                              </a:rPr>
                              <m:t>𝟎</m:t>
                            </m:r>
                            <m:r>
                              <a:rPr lang="en-US" altLang="ja-JP" sz="2800" b="1" i="1" smtClean="0">
                                <a:latin typeface="Cambria Math" panose="02040503050406030204" pitchFamily="18" charset="0"/>
                              </a:rPr>
                              <m:t>.</m:t>
                            </m:r>
                            <m:r>
                              <a:rPr lang="en-US" altLang="ja-JP" sz="2800" b="1" i="1" smtClean="0">
                                <a:latin typeface="Cambria Math" panose="02040503050406030204" pitchFamily="18" charset="0"/>
                              </a:rPr>
                              <m:t>𝟕𝟑</m:t>
                            </m:r>
                          </m:num>
                          <m:den>
                            <m:r>
                              <a:rPr lang="en-US" altLang="ja-JP" sz="2800" b="1" i="1">
                                <a:latin typeface="Cambria Math" panose="02040503050406030204" pitchFamily="18" charset="0"/>
                              </a:rPr>
                              <m:t>𝟏𝟐</m:t>
                            </m:r>
                          </m:den>
                        </m:f>
                        <m:r>
                          <a:rPr lang="en-US" altLang="ja-JP" sz="2800" b="1" i="1">
                            <a:latin typeface="Cambria Math" panose="02040503050406030204" pitchFamily="18" charset="0"/>
                          </a:rPr>
                          <m:t>+</m:t>
                        </m:r>
                        <m:f>
                          <m:fPr>
                            <m:ctrlPr>
                              <a:rPr lang="ja-JP" altLang="ja-JP" sz="2800" b="1" i="1">
                                <a:latin typeface="Cambria Math" panose="02040503050406030204" pitchFamily="18" charset="0"/>
                              </a:rPr>
                            </m:ctrlPr>
                          </m:fPr>
                          <m:num>
                            <m:r>
                              <a:rPr lang="en-US" altLang="ja-JP" sz="2800" b="1" i="1" smtClean="0">
                                <a:latin typeface="Cambria Math" panose="02040503050406030204" pitchFamily="18" charset="0"/>
                              </a:rPr>
                              <m:t>𝟎</m:t>
                            </m:r>
                            <m:r>
                              <a:rPr lang="en-US" altLang="ja-JP" sz="2800" b="1" i="1" smtClean="0">
                                <a:latin typeface="Cambria Math" panose="02040503050406030204" pitchFamily="18" charset="0"/>
                              </a:rPr>
                              <m:t>.</m:t>
                            </m:r>
                            <m:r>
                              <a:rPr lang="en-US" altLang="ja-JP" sz="2800" b="1" i="1" smtClean="0">
                                <a:latin typeface="Cambria Math" panose="02040503050406030204" pitchFamily="18" charset="0"/>
                              </a:rPr>
                              <m:t>𝟓𝟐</m:t>
                            </m:r>
                          </m:num>
                          <m:den>
                            <m:r>
                              <a:rPr lang="en-US" altLang="ja-JP" sz="2800" b="1" i="1">
                                <a:latin typeface="Cambria Math" panose="02040503050406030204" pitchFamily="18" charset="0"/>
                              </a:rPr>
                              <m:t>𝟓</m:t>
                            </m:r>
                          </m:den>
                        </m:f>
                        <m:r>
                          <a:rPr lang="en-US" altLang="ja-JP" sz="2800" b="1" i="1">
                            <a:latin typeface="Cambria Math" panose="02040503050406030204" pitchFamily="18" charset="0"/>
                          </a:rPr>
                          <m:t>+</m:t>
                        </m:r>
                        <m:f>
                          <m:fPr>
                            <m:ctrlPr>
                              <a:rPr lang="ja-JP" altLang="ja-JP" sz="2800" b="1" i="1">
                                <a:latin typeface="Cambria Math" panose="02040503050406030204" pitchFamily="18" charset="0"/>
                              </a:rPr>
                            </m:ctrlPr>
                          </m:fPr>
                          <m:num>
                            <m:r>
                              <a:rPr lang="en-US" altLang="ja-JP" sz="2800" b="1" i="1" smtClean="0">
                                <a:latin typeface="Cambria Math" panose="02040503050406030204" pitchFamily="18" charset="0"/>
                              </a:rPr>
                              <m:t>𝟎</m:t>
                            </m:r>
                            <m:r>
                              <a:rPr lang="en-US" altLang="ja-JP" sz="2800" b="1" i="1" smtClean="0">
                                <a:latin typeface="Cambria Math" panose="02040503050406030204" pitchFamily="18" charset="0"/>
                              </a:rPr>
                              <m:t>.</m:t>
                            </m:r>
                            <m:r>
                              <a:rPr lang="en-US" altLang="ja-JP" sz="2800" b="1" i="1" smtClean="0">
                                <a:latin typeface="Cambria Math" panose="02040503050406030204" pitchFamily="18" charset="0"/>
                              </a:rPr>
                              <m:t>𝟓𝟖</m:t>
                            </m:r>
                          </m:num>
                          <m:den>
                            <m:r>
                              <a:rPr lang="en-US" altLang="ja-JP" sz="2800" b="1" i="1">
                                <a:latin typeface="Cambria Math" panose="02040503050406030204" pitchFamily="18" charset="0"/>
                              </a:rPr>
                              <m:t>𝟏𝟑</m:t>
                            </m:r>
                          </m:den>
                        </m:f>
                      </m:e>
                    </m:d>
                  </m:oMath>
                </a14:m>
                <a:r>
                  <a:rPr lang="en-US" altLang="ja-JP" sz="2800" b="1" dirty="0"/>
                  <a:t> </a:t>
                </a:r>
                <a14:m>
                  <m:oMath xmlns:m="http://schemas.openxmlformats.org/officeDocument/2006/math">
                    <m:r>
                      <a:rPr lang="en-US" altLang="ja-JP" sz="2800" b="1" i="1">
                        <a:latin typeface="Cambria Math" panose="02040503050406030204" pitchFamily="18" charset="0"/>
                      </a:rPr>
                      <m:t>+</m:t>
                    </m:r>
                    <m:r>
                      <a:rPr lang="en-US" altLang="ja-JP" sz="2800" b="1" i="1" smtClean="0">
                        <a:latin typeface="Cambria Math" panose="02040503050406030204" pitchFamily="18" charset="0"/>
                      </a:rPr>
                      <m:t>𝟎</m:t>
                    </m:r>
                    <m:r>
                      <a:rPr lang="en-US" altLang="ja-JP" sz="2800" b="1" i="1" smtClean="0">
                        <a:latin typeface="Cambria Math" panose="02040503050406030204" pitchFamily="18" charset="0"/>
                      </a:rPr>
                      <m:t>.</m:t>
                    </m:r>
                    <m:r>
                      <a:rPr lang="en-US" altLang="ja-JP" sz="2800" b="1" i="1" smtClean="0">
                        <a:latin typeface="Cambria Math" panose="02040503050406030204" pitchFamily="18" charset="0"/>
                      </a:rPr>
                      <m:t>𝟎𝟖</m:t>
                    </m:r>
                  </m:oMath>
                </a14:m>
                <a:endParaRPr lang="en-US" altLang="ja-JP" sz="2800" b="1" dirty="0" smtClean="0"/>
              </a:p>
              <a:p>
                <a:pPr algn="ctr"/>
                <a:endParaRPr kumimoji="1" lang="ja-JP" altLang="en-US" sz="2800" b="1"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1240655" y="3360625"/>
                <a:ext cx="4270960" cy="1842967"/>
              </a:xfrm>
              <a:prstGeom prst="rect">
                <a:avLst/>
              </a:prstGeom>
              <a:blipFill>
                <a:blip r:embed="rId6"/>
                <a:stretch>
                  <a:fillRect/>
                </a:stretch>
              </a:blipFill>
              <a:ln>
                <a:noFill/>
              </a:ln>
            </p:spPr>
            <p:txBody>
              <a:bodyPr/>
              <a:lstStyle/>
              <a:p>
                <a:r>
                  <a:rPr lang="ja-JP" altLang="en-US">
                    <a:noFill/>
                  </a:rPr>
                  <a:t> </a:t>
                </a:r>
              </a:p>
            </p:txBody>
          </p:sp>
        </mc:Fallback>
      </mc:AlternateContent>
      <p:sp>
        <p:nvSpPr>
          <p:cNvPr id="13" name="等号 12"/>
          <p:cNvSpPr/>
          <p:nvPr/>
        </p:nvSpPr>
        <p:spPr>
          <a:xfrm>
            <a:off x="69150" y="2096136"/>
            <a:ext cx="529479" cy="389394"/>
          </a:xfrm>
          <a:prstGeom prst="mathEqual">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solidFill>
                <a:schemeClr val="tx1"/>
              </a:solidFill>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49</a:t>
            </a:fld>
            <a:endParaRPr lang="ja-JP" altLang="en-US"/>
          </a:p>
        </p:txBody>
      </p:sp>
    </p:spTree>
    <p:extLst>
      <p:ext uri="{BB962C8B-B14F-4D97-AF65-F5344CB8AC3E}">
        <p14:creationId xmlns:p14="http://schemas.microsoft.com/office/powerpoint/2010/main" val="25682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6"/>
          <p:cNvPicPr preferRelativeResize="0"/>
          <p:nvPr/>
        </p:nvPicPr>
        <p:blipFill rotWithShape="1">
          <a:blip r:embed="rId3">
            <a:alphaModFix/>
          </a:blip>
          <a:srcRect/>
          <a:stretch/>
        </p:blipFill>
        <p:spPr>
          <a:xfrm>
            <a:off x="20643" y="1054516"/>
            <a:ext cx="9148433" cy="5257024"/>
          </a:xfrm>
          <a:prstGeom prst="rect">
            <a:avLst/>
          </a:prstGeom>
          <a:noFill/>
          <a:ln>
            <a:noFill/>
          </a:ln>
        </p:spPr>
      </p:pic>
      <p:sp>
        <p:nvSpPr>
          <p:cNvPr id="199" name="Google Shape;199;p6"/>
          <p:cNvSpPr txBox="1">
            <a:spLocks noGrp="1"/>
          </p:cNvSpPr>
          <p:nvPr>
            <p:ph type="body" idx="1"/>
          </p:nvPr>
        </p:nvSpPr>
        <p:spPr>
          <a:xfrm>
            <a:off x="75356" y="1327674"/>
            <a:ext cx="3528456" cy="89712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000"/>
              <a:buNone/>
            </a:pPr>
            <a:r>
              <a:rPr lang="ja-JP" u="sng"/>
              <a:t>調査対象</a:t>
            </a:r>
            <a:endParaRPr u="sng"/>
          </a:p>
          <a:p>
            <a:pPr marL="0" lvl="0" indent="0" algn="l" rtl="0">
              <a:lnSpc>
                <a:spcPct val="90000"/>
              </a:lnSpc>
              <a:spcBef>
                <a:spcPts val="1400"/>
              </a:spcBef>
              <a:spcAft>
                <a:spcPts val="0"/>
              </a:spcAft>
              <a:buSzPts val="2000"/>
              <a:buNone/>
            </a:pPr>
            <a:r>
              <a:rPr lang="ja-JP"/>
              <a:t>　つくば市役所道路管理課</a:t>
            </a:r>
            <a:endParaRPr/>
          </a:p>
          <a:p>
            <a:pPr marL="0" lvl="0" indent="0" algn="l" rtl="0">
              <a:lnSpc>
                <a:spcPct val="90000"/>
              </a:lnSpc>
              <a:spcBef>
                <a:spcPts val="1400"/>
              </a:spcBef>
              <a:spcAft>
                <a:spcPts val="0"/>
              </a:spcAft>
              <a:buSzPts val="4000"/>
              <a:buNone/>
            </a:pPr>
            <a:endParaRPr sz="4000"/>
          </a:p>
          <a:p>
            <a:pPr marL="0" lvl="0" indent="0" algn="l" rtl="0">
              <a:lnSpc>
                <a:spcPct val="90000"/>
              </a:lnSpc>
              <a:spcBef>
                <a:spcPts val="1400"/>
              </a:spcBef>
              <a:spcAft>
                <a:spcPts val="0"/>
              </a:spcAft>
              <a:buSzPts val="2400"/>
              <a:buNone/>
            </a:pPr>
            <a:endParaRPr sz="2400"/>
          </a:p>
          <a:p>
            <a:pPr marL="0" lvl="0" indent="0" algn="l" rtl="0">
              <a:lnSpc>
                <a:spcPct val="90000"/>
              </a:lnSpc>
              <a:spcBef>
                <a:spcPts val="1400"/>
              </a:spcBef>
              <a:spcAft>
                <a:spcPts val="0"/>
              </a:spcAft>
              <a:buSzPts val="2400"/>
              <a:buNone/>
            </a:pPr>
            <a:endParaRPr sz="2400"/>
          </a:p>
        </p:txBody>
      </p:sp>
      <p:sp>
        <p:nvSpPr>
          <p:cNvPr id="200" name="Google Shape;200;p6"/>
          <p:cNvSpPr txBox="1">
            <a:spLocks noGrp="1"/>
          </p:cNvSpPr>
          <p:nvPr>
            <p:ph type="title"/>
          </p:nvPr>
        </p:nvSpPr>
        <p:spPr>
          <a:xfrm>
            <a:off x="483921" y="0"/>
            <a:ext cx="7543800" cy="105451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Meiryo"/>
              <a:buNone/>
            </a:pPr>
            <a:r>
              <a:rPr lang="ja-JP" dirty="0">
                <a:solidFill>
                  <a:schemeClr val="bg1"/>
                </a:solidFill>
              </a:rPr>
              <a:t>現状把握-ヒアリング調査-</a:t>
            </a:r>
            <a:endParaRPr dirty="0">
              <a:solidFill>
                <a:schemeClr val="bg1"/>
              </a:solidFill>
            </a:endParaRPr>
          </a:p>
        </p:txBody>
      </p:sp>
      <p:sp>
        <p:nvSpPr>
          <p:cNvPr id="201" name="Google Shape;201;p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
        <p:nvSpPr>
          <p:cNvPr id="202" name="Google Shape;202;p6"/>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5</a:t>
            </a:fld>
            <a:endParaRPr dirty="0"/>
          </a:p>
        </p:txBody>
      </p:sp>
      <p:sp>
        <p:nvSpPr>
          <p:cNvPr id="203" name="Google Shape;203;p6"/>
          <p:cNvSpPr/>
          <p:nvPr/>
        </p:nvSpPr>
        <p:spPr>
          <a:xfrm>
            <a:off x="2493856" y="4397188"/>
            <a:ext cx="6367756" cy="1775012"/>
          </a:xfrm>
          <a:prstGeom prst="wedgeEllipseCallout">
            <a:avLst>
              <a:gd name="adj1" fmla="val 5308"/>
              <a:gd name="adj2" fmla="val -75174"/>
            </a:avLst>
          </a:prstGeom>
          <a:solidFill>
            <a:schemeClr val="lt1"/>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dirty="0">
                <a:solidFill>
                  <a:schemeClr val="dk1"/>
                </a:solidFill>
                <a:latin typeface="Century Gothic"/>
                <a:ea typeface="Century Gothic"/>
                <a:cs typeface="Century Gothic"/>
                <a:sym typeface="Century Gothic"/>
              </a:rPr>
              <a:t>市役所や委託業者の</a:t>
            </a: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2400" b="1" dirty="0">
                <a:solidFill>
                  <a:schemeClr val="dk1"/>
                </a:solidFill>
                <a:latin typeface="Century Gothic"/>
                <a:ea typeface="Century Gothic"/>
                <a:cs typeface="Century Gothic"/>
                <a:sym typeface="Century Gothic"/>
              </a:rPr>
              <a:t>パトロールだけでは</a:t>
            </a: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2800" b="1" dirty="0">
                <a:solidFill>
                  <a:srgbClr val="CD4560"/>
                </a:solidFill>
                <a:latin typeface="Century Gothic"/>
                <a:ea typeface="Century Gothic"/>
                <a:cs typeface="Century Gothic"/>
                <a:sym typeface="Century Gothic"/>
              </a:rPr>
              <a:t>全ての破損を発見できない</a:t>
            </a:r>
            <a:r>
              <a:rPr lang="ja-JP" sz="2400" b="1" dirty="0">
                <a:solidFill>
                  <a:schemeClr val="dk1"/>
                </a:solidFill>
                <a:latin typeface="Century Gothic"/>
                <a:ea typeface="Century Gothic"/>
                <a:cs typeface="Century Gothic"/>
                <a:sym typeface="Century Gothic"/>
              </a:rPr>
              <a:t>のが現状です。</a:t>
            </a:r>
            <a:endParaRPr sz="2400" b="1" dirty="0">
              <a:solidFill>
                <a:schemeClr val="dk1"/>
              </a:solidFill>
              <a:latin typeface="Century Gothic"/>
              <a:ea typeface="Century Gothic"/>
              <a:cs typeface="Century Gothic"/>
              <a:sym typeface="Century Gothic"/>
            </a:endParaRPr>
          </a:p>
        </p:txBody>
      </p:sp>
      <p:sp>
        <p:nvSpPr>
          <p:cNvPr id="8" name="正方形/長方形 7"/>
          <p:cNvSpPr/>
          <p:nvPr/>
        </p:nvSpPr>
        <p:spPr>
          <a:xfrm>
            <a:off x="55260" y="5777803"/>
            <a:ext cx="2438596" cy="464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dirty="0" smtClean="0">
                <a:solidFill>
                  <a:schemeClr val="tx1"/>
                </a:solidFill>
              </a:rPr>
              <a:t>4/19</a:t>
            </a:r>
            <a:r>
              <a:rPr kumimoji="1" lang="ja-JP" altLang="en-US" sz="1800" dirty="0" smtClean="0">
                <a:solidFill>
                  <a:schemeClr val="tx1"/>
                </a:solidFill>
              </a:rPr>
              <a:t>　</a:t>
            </a:r>
            <a:r>
              <a:rPr kumimoji="1" lang="en-US" altLang="ja-JP" sz="1800" dirty="0" smtClean="0">
                <a:solidFill>
                  <a:schemeClr val="tx1"/>
                </a:solidFill>
              </a:rPr>
              <a:t>4/24</a:t>
            </a:r>
            <a:r>
              <a:rPr kumimoji="1" lang="ja-JP" altLang="en-US" sz="1800" dirty="0" smtClean="0">
                <a:solidFill>
                  <a:schemeClr val="tx1"/>
                </a:solidFill>
              </a:rPr>
              <a:t>　</a:t>
            </a:r>
            <a:r>
              <a:rPr kumimoji="1" lang="en-US" altLang="ja-JP" sz="1800" dirty="0" smtClean="0">
                <a:solidFill>
                  <a:schemeClr val="tx1"/>
                </a:solidFill>
              </a:rPr>
              <a:t>5/10</a:t>
            </a:r>
            <a:r>
              <a:rPr kumimoji="1" lang="ja-JP" altLang="en-US" sz="1800" dirty="0" smtClean="0">
                <a:solidFill>
                  <a:schemeClr val="tx1"/>
                </a:solidFill>
              </a:rPr>
              <a:t>　</a:t>
            </a:r>
            <a:r>
              <a:rPr kumimoji="1" lang="en-US" altLang="ja-JP" sz="1800" dirty="0" smtClean="0">
                <a:solidFill>
                  <a:schemeClr val="tx1"/>
                </a:solidFill>
              </a:rPr>
              <a:t>6/3</a:t>
            </a:r>
            <a:endParaRPr kumimoji="1" lang="ja-JP" altLang="en-US" sz="1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 calcmode="lin" valueType="num">
                                      <p:cBhvr additive="base">
                                        <p:cTn id="7" dur="500"/>
                                        <p:tgtEl>
                                          <p:spTgt spid="2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 y="1047560"/>
            <a:ext cx="9143999" cy="5527343"/>
          </a:xfrm>
          <a:prstGeom prst="rect">
            <a:avLst/>
          </a:prstGeom>
          <a:solidFill>
            <a:srgbClr val="066E9F"/>
          </a:solid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361506" y="237501"/>
            <a:ext cx="7239297" cy="627795"/>
          </a:xfrm>
        </p:spPr>
        <p:txBody>
          <a:bodyPr>
            <a:noAutofit/>
          </a:bodyPr>
          <a:lstStyle/>
          <a:p>
            <a:r>
              <a:rPr kumimoji="1" lang="ja-JP" altLang="en-US" u="sng" dirty="0">
                <a:solidFill>
                  <a:schemeClr val="bg1"/>
                </a:solidFill>
              </a:rPr>
              <a:t>効果試算の算出過程</a:t>
            </a:r>
          </a:p>
        </p:txBody>
      </p:sp>
      <p:sp>
        <p:nvSpPr>
          <p:cNvPr id="3" name="テキスト プレースホルダー 2"/>
          <p:cNvSpPr>
            <a:spLocks noGrp="1"/>
          </p:cNvSpPr>
          <p:nvPr>
            <p:ph type="body" idx="1"/>
          </p:nvPr>
        </p:nvSpPr>
        <p:spPr>
          <a:xfrm>
            <a:off x="797267" y="1085188"/>
            <a:ext cx="7605444" cy="4768058"/>
          </a:xfrm>
        </p:spPr>
        <p:txBody>
          <a:bodyPr/>
          <a:lstStyle/>
          <a:p>
            <a:endParaRPr kumimoji="1" lang="en-US" altLang="ja-JP" dirty="0"/>
          </a:p>
          <a:p>
            <a:endParaRPr kumimoji="1" lang="en-US" altLang="ja-JP" dirty="0"/>
          </a:p>
        </p:txBody>
      </p:sp>
      <p:sp>
        <p:nvSpPr>
          <p:cNvPr id="10" name="下矢印 9"/>
          <p:cNvSpPr/>
          <p:nvPr/>
        </p:nvSpPr>
        <p:spPr>
          <a:xfrm rot="16200000">
            <a:off x="857283" y="338451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角丸四角形 23"/>
          <p:cNvSpPr/>
          <p:nvPr/>
        </p:nvSpPr>
        <p:spPr>
          <a:xfrm>
            <a:off x="1379349" y="1656430"/>
            <a:ext cx="682219" cy="3860008"/>
          </a:xfrm>
          <a:prstGeom prst="roundRect">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tx1">
                    <a:lumMod val="85000"/>
                    <a:lumOff val="15000"/>
                  </a:schemeClr>
                </a:solidFill>
              </a:rPr>
              <a:t>費用対効果の算出方法</a:t>
            </a:r>
          </a:p>
        </p:txBody>
      </p:sp>
      <p:sp>
        <p:nvSpPr>
          <p:cNvPr id="26" name="下矢印 25"/>
          <p:cNvSpPr/>
          <p:nvPr/>
        </p:nvSpPr>
        <p:spPr>
          <a:xfrm rot="16200000">
            <a:off x="3329677" y="3364173"/>
            <a:ext cx="490285" cy="403832"/>
          </a:xfrm>
          <a:prstGeom prst="downArrow">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角丸四角形 20"/>
          <p:cNvSpPr/>
          <p:nvPr/>
        </p:nvSpPr>
        <p:spPr>
          <a:xfrm>
            <a:off x="3854064" y="2431915"/>
            <a:ext cx="921989" cy="2636196"/>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4003460" y="2614850"/>
            <a:ext cx="630314" cy="2194278"/>
          </a:xfrm>
          <a:prstGeom prst="roundRect">
            <a:avLst>
              <a:gd name="adj" fmla="val 21449"/>
            </a:avLst>
          </a:prstGeom>
          <a:solidFill>
            <a:srgbClr val="CD4560"/>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bg1"/>
                </a:solidFill>
              </a:rPr>
              <a:t>時間的削減コス</a:t>
            </a:r>
            <a:endParaRPr kumimoji="1" lang="en-US" altLang="ja-JP" sz="1800" b="1" dirty="0">
              <a:solidFill>
                <a:schemeClr val="bg1"/>
              </a:solidFill>
            </a:endParaRPr>
          </a:p>
          <a:p>
            <a:pPr algn="ctr"/>
            <a:r>
              <a:rPr kumimoji="1" lang="ja-JP" altLang="en-US" sz="1800" b="1" dirty="0">
                <a:solidFill>
                  <a:schemeClr val="bg1"/>
                </a:solidFill>
              </a:rPr>
              <a:t>ト</a:t>
            </a:r>
          </a:p>
        </p:txBody>
      </p:sp>
      <p:sp>
        <p:nvSpPr>
          <p:cNvPr id="29" name="下矢印 28"/>
          <p:cNvSpPr/>
          <p:nvPr/>
        </p:nvSpPr>
        <p:spPr>
          <a:xfrm rot="16200000">
            <a:off x="2083969" y="337657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角丸四角形 34"/>
          <p:cNvSpPr/>
          <p:nvPr/>
        </p:nvSpPr>
        <p:spPr>
          <a:xfrm>
            <a:off x="157313" y="823148"/>
            <a:ext cx="682219" cy="287378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学生エリアの選定</a:t>
            </a:r>
          </a:p>
        </p:txBody>
      </p:sp>
      <p:sp>
        <p:nvSpPr>
          <p:cNvPr id="38" name="角丸四角形 37"/>
          <p:cNvSpPr/>
          <p:nvPr/>
        </p:nvSpPr>
        <p:spPr>
          <a:xfrm>
            <a:off x="180001" y="3792776"/>
            <a:ext cx="682219" cy="298112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パトロ｜ルの説明</a:t>
            </a:r>
          </a:p>
        </p:txBody>
      </p:sp>
      <mc:AlternateContent xmlns:mc="http://schemas.openxmlformats.org/markup-compatibility/2006" xmlns:a14="http://schemas.microsoft.com/office/drawing/2010/main">
        <mc:Choice Requires="a14">
          <p:sp>
            <p:nvSpPr>
              <p:cNvPr id="30" name="角丸四角形 29"/>
              <p:cNvSpPr/>
              <p:nvPr/>
            </p:nvSpPr>
            <p:spPr>
              <a:xfrm>
                <a:off x="2488355" y="2431915"/>
                <a:ext cx="910656" cy="860042"/>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2400" b="1" i="1" smtClean="0">
                              <a:solidFill>
                                <a:schemeClr val="tx1"/>
                              </a:solidFill>
                              <a:latin typeface="Cambria Math" panose="02040503050406030204" pitchFamily="18" charset="0"/>
                            </a:rPr>
                          </m:ctrlPr>
                        </m:sSubPr>
                        <m:e>
                          <m:r>
                            <a:rPr lang="en-US" altLang="ja-JP" sz="2400" b="1" i="1">
                              <a:solidFill>
                                <a:schemeClr val="tx1"/>
                              </a:solidFill>
                              <a:latin typeface="Cambria Math" panose="02040503050406030204" pitchFamily="18" charset="0"/>
                            </a:rPr>
                            <m:t>𝑻</m:t>
                          </m:r>
                        </m:e>
                        <m:sub>
                          <m:r>
                            <a:rPr lang="en-US" altLang="ja-JP" sz="2400" b="1" i="1">
                              <a:solidFill>
                                <a:schemeClr val="tx1"/>
                              </a:solidFill>
                              <a:latin typeface="Cambria Math" panose="02040503050406030204" pitchFamily="18" charset="0"/>
                            </a:rPr>
                            <m:t>𝟏</m:t>
                          </m:r>
                        </m:sub>
                      </m:sSub>
                    </m:oMath>
                  </m:oMathPara>
                </a14:m>
                <a:endParaRPr kumimoji="1" lang="ja-JP" altLang="en-US" sz="2400" b="1" dirty="0">
                  <a:solidFill>
                    <a:schemeClr val="tx1"/>
                  </a:solidFill>
                </a:endParaRPr>
              </a:p>
            </p:txBody>
          </p:sp>
        </mc:Choice>
        <mc:Fallback xmlns="">
          <p:sp>
            <p:nvSpPr>
              <p:cNvPr id="30" name="角丸四角形 29"/>
              <p:cNvSpPr>
                <a:spLocks noRot="1" noChangeAspect="1" noMove="1" noResize="1" noEditPoints="1" noAdjustHandles="1" noChangeArrowheads="1" noChangeShapeType="1" noTextEdit="1"/>
              </p:cNvSpPr>
              <p:nvPr/>
            </p:nvSpPr>
            <p:spPr>
              <a:xfrm>
                <a:off x="2488355" y="2431915"/>
                <a:ext cx="910656" cy="860042"/>
              </a:xfrm>
              <a:prstGeom prst="roundRect">
                <a:avLst/>
              </a:prstGeom>
              <a:blipFill>
                <a:blip r:embed="rId2"/>
                <a:stretch>
                  <a:fillRect/>
                </a:stretch>
              </a:blip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角丸四角形 30"/>
              <p:cNvSpPr/>
              <p:nvPr/>
            </p:nvSpPr>
            <p:spPr>
              <a:xfrm>
                <a:off x="2473442" y="3883163"/>
                <a:ext cx="910656" cy="860042"/>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2400" b="1" i="1" smtClean="0">
                              <a:solidFill>
                                <a:sysClr val="windowText" lastClr="000000"/>
                              </a:solidFill>
                              <a:latin typeface="Cambria Math" panose="02040503050406030204" pitchFamily="18" charset="0"/>
                            </a:rPr>
                          </m:ctrlPr>
                        </m:sSubPr>
                        <m:e>
                          <m:r>
                            <a:rPr lang="en-US" altLang="ja-JP" sz="2400" b="1" i="1">
                              <a:solidFill>
                                <a:sysClr val="windowText" lastClr="000000"/>
                              </a:solidFill>
                              <a:latin typeface="Cambria Math" panose="02040503050406030204" pitchFamily="18" charset="0"/>
                            </a:rPr>
                            <m:t>𝑻</m:t>
                          </m:r>
                        </m:e>
                        <m:sub>
                          <m:r>
                            <a:rPr lang="en-US" altLang="ja-JP" sz="2400" b="1" i="1">
                              <a:solidFill>
                                <a:sysClr val="windowText" lastClr="000000"/>
                              </a:solidFill>
                              <a:latin typeface="Cambria Math" panose="02040503050406030204" pitchFamily="18" charset="0"/>
                            </a:rPr>
                            <m:t>2</m:t>
                          </m:r>
                        </m:sub>
                      </m:sSub>
                    </m:oMath>
                  </m:oMathPara>
                </a14:m>
                <a:endParaRPr kumimoji="1" lang="ja-JP" altLang="en-US" sz="2400" b="1" dirty="0">
                  <a:solidFill>
                    <a:sysClr val="windowText" lastClr="000000"/>
                  </a:solidFill>
                </a:endParaRPr>
              </a:p>
            </p:txBody>
          </p:sp>
        </mc:Choice>
        <mc:Fallback xmlns="">
          <p:sp>
            <p:nvSpPr>
              <p:cNvPr id="31" name="角丸四角形 30"/>
              <p:cNvSpPr>
                <a:spLocks noRot="1" noChangeAspect="1" noMove="1" noResize="1" noEditPoints="1" noAdjustHandles="1" noChangeArrowheads="1" noChangeShapeType="1" noTextEdit="1"/>
              </p:cNvSpPr>
              <p:nvPr/>
            </p:nvSpPr>
            <p:spPr>
              <a:xfrm>
                <a:off x="2473442" y="3883163"/>
                <a:ext cx="910656" cy="860042"/>
              </a:xfrm>
              <a:prstGeom prst="roundRect">
                <a:avLst/>
              </a:prstGeom>
              <a:blipFill>
                <a:blip r:embed="rId3"/>
                <a:stretch>
                  <a:fillRect/>
                </a:stretch>
              </a:blipFill>
              <a:ln/>
            </p:spPr>
            <p:txBody>
              <a:bodyPr/>
              <a:lstStyle/>
              <a:p>
                <a:r>
                  <a:rPr lang="ja-JP" altLang="en-US">
                    <a:noFill/>
                  </a:rPr>
                  <a:t> </a:t>
                </a:r>
              </a:p>
            </p:txBody>
          </p:sp>
        </mc:Fallback>
      </mc:AlternateContent>
      <p:sp>
        <p:nvSpPr>
          <p:cNvPr id="5" name="日付プレースホルダー 4"/>
          <p:cNvSpPr>
            <a:spLocks noGrp="1"/>
          </p:cNvSpPr>
          <p:nvPr>
            <p:ph type="dt" idx="10"/>
          </p:nvPr>
        </p:nvSpPr>
        <p:spPr/>
        <p:txBody>
          <a:bodyPr/>
          <a:lstStyle/>
          <a:p>
            <a:r>
              <a:rPr lang="en-US" altLang="ja-JP" dirty="0" smtClean="0"/>
              <a:t>2019/6/21</a:t>
            </a:r>
            <a:endParaRPr lang="ja-JP" altLang="en-US" dirty="0"/>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50</a:t>
            </a:fld>
            <a:endParaRPr lang="ja-JP" altLang="en-US"/>
          </a:p>
        </p:txBody>
      </p:sp>
    </p:spTree>
    <p:extLst>
      <p:ext uri="{BB962C8B-B14F-4D97-AF65-F5344CB8AC3E}">
        <p14:creationId xmlns:p14="http://schemas.microsoft.com/office/powerpoint/2010/main" val="4577295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g5c07f854c0_0_0"/>
          <p:cNvSpPr/>
          <p:nvPr/>
        </p:nvSpPr>
        <p:spPr>
          <a:xfrm>
            <a:off x="1590549" y="2188498"/>
            <a:ext cx="942900" cy="838200"/>
          </a:xfrm>
          <a:prstGeom prst="rect">
            <a:avLst/>
          </a:prstGeom>
          <a:solidFill>
            <a:schemeClr val="accent1"/>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4" name="Google Shape;904;g5c07f854c0_0_0"/>
          <p:cNvSpPr txBox="1">
            <a:spLocks noGrp="1"/>
          </p:cNvSpPr>
          <p:nvPr>
            <p:ph type="title"/>
          </p:nvPr>
        </p:nvSpPr>
        <p:spPr>
          <a:xfrm>
            <a:off x="222885" y="300888"/>
            <a:ext cx="7543800" cy="6660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320"/>
              <a:buFont typeface="Meiryo"/>
              <a:buNone/>
            </a:pPr>
            <a:r>
              <a:rPr lang="ja-JP" sz="4320" dirty="0"/>
              <a:t>　　　　　　　　</a:t>
            </a:r>
            <a:r>
              <a:rPr lang="ja-JP" sz="4320" dirty="0">
                <a:solidFill>
                  <a:schemeClr val="bg1"/>
                </a:solidFill>
              </a:rPr>
              <a:t>コスト算出</a:t>
            </a:r>
            <a:endParaRPr sz="4320" dirty="0">
              <a:solidFill>
                <a:schemeClr val="bg1"/>
              </a:solidFill>
            </a:endParaRPr>
          </a:p>
        </p:txBody>
      </p:sp>
      <p:sp>
        <p:nvSpPr>
          <p:cNvPr id="905" name="Google Shape;905;g5c07f854c0_0_0"/>
          <p:cNvSpPr/>
          <p:nvPr/>
        </p:nvSpPr>
        <p:spPr>
          <a:xfrm>
            <a:off x="126259" y="1013539"/>
            <a:ext cx="4182126" cy="5238900"/>
          </a:xfrm>
          <a:prstGeom prst="rect">
            <a:avLst/>
          </a:prstGeom>
          <a:solidFill>
            <a:srgbClr val="01AA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chemeClr val="lt1"/>
                </a:solidFill>
                <a:latin typeface="Century Gothic"/>
                <a:ea typeface="Century Gothic"/>
                <a:cs typeface="Century Gothic"/>
                <a:sym typeface="Century Gothic"/>
              </a:rPr>
              <a:t>　</a:t>
            </a:r>
            <a:endParaRPr sz="1800">
              <a:solidFill>
                <a:schemeClr val="lt1"/>
              </a:solidFill>
              <a:latin typeface="Century Gothic"/>
              <a:ea typeface="Century Gothic"/>
              <a:cs typeface="Century Gothic"/>
              <a:sym typeface="Century Gothic"/>
            </a:endParaRPr>
          </a:p>
        </p:txBody>
      </p:sp>
      <p:sp>
        <p:nvSpPr>
          <p:cNvPr id="906" name="Google Shape;906;g5c07f854c0_0_0"/>
          <p:cNvSpPr/>
          <p:nvPr/>
        </p:nvSpPr>
        <p:spPr>
          <a:xfrm>
            <a:off x="4305950" y="1013839"/>
            <a:ext cx="4555363" cy="5238600"/>
          </a:xfrm>
          <a:prstGeom prst="rect">
            <a:avLst/>
          </a:prstGeom>
          <a:solidFill>
            <a:srgbClr val="00B050"/>
          </a:solidFill>
          <a:ln>
            <a:noFill/>
          </a:ln>
        </p:spPr>
        <p:txBody>
          <a:bodyPr spcFirstLastPara="1" wrap="square" lIns="91425" tIns="45700" rIns="91425" bIns="45700" anchor="ctr" anchorCtr="0">
            <a:noAutofit/>
          </a:bodyPr>
          <a:lstStyle/>
          <a:p>
            <a:pPr lvl="0" algn="ctr"/>
            <a:endParaRPr sz="1800" dirty="0">
              <a:solidFill>
                <a:schemeClr val="lt1"/>
              </a:solidFill>
              <a:latin typeface="Century Gothic"/>
              <a:ea typeface="Century Gothic"/>
              <a:cs typeface="Century Gothic"/>
              <a:sym typeface="Century Gothic"/>
            </a:endParaRPr>
          </a:p>
        </p:txBody>
      </p:sp>
      <p:sp>
        <p:nvSpPr>
          <p:cNvPr id="907" name="Google Shape;907;g5c07f854c0_0_0"/>
          <p:cNvSpPr/>
          <p:nvPr/>
        </p:nvSpPr>
        <p:spPr>
          <a:xfrm>
            <a:off x="337059" y="1102646"/>
            <a:ext cx="3844200" cy="6285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dirty="0">
                <a:solidFill>
                  <a:schemeClr val="dk1"/>
                </a:solidFill>
                <a:latin typeface="Century Gothic"/>
                <a:ea typeface="Century Gothic"/>
                <a:cs typeface="Century Gothic"/>
                <a:sym typeface="Century Gothic"/>
              </a:rPr>
              <a:t>従来の</a:t>
            </a:r>
            <a:r>
              <a:rPr lang="ja-JP" sz="1800" dirty="0">
                <a:solidFill>
                  <a:schemeClr val="dk1"/>
                </a:solidFill>
                <a:latin typeface="Century Gothic"/>
                <a:ea typeface="Century Gothic"/>
                <a:cs typeface="Century Gothic"/>
                <a:sym typeface="Century Gothic"/>
              </a:rPr>
              <a:t>道路パトロール</a:t>
            </a:r>
            <a:endParaRPr sz="1800" dirty="0">
              <a:solidFill>
                <a:schemeClr val="dk1"/>
              </a:solidFill>
              <a:latin typeface="Century Gothic"/>
              <a:ea typeface="Century Gothic"/>
              <a:cs typeface="Century Gothic"/>
              <a:sym typeface="Century Gothic"/>
            </a:endParaRPr>
          </a:p>
        </p:txBody>
      </p:sp>
      <p:sp>
        <p:nvSpPr>
          <p:cNvPr id="908" name="Google Shape;908;g5c07f854c0_0_0"/>
          <p:cNvSpPr/>
          <p:nvPr/>
        </p:nvSpPr>
        <p:spPr>
          <a:xfrm>
            <a:off x="4623309" y="1102646"/>
            <a:ext cx="3844200" cy="6285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dirty="0">
                <a:solidFill>
                  <a:schemeClr val="dk1"/>
                </a:solidFill>
                <a:latin typeface="Century Gothic"/>
                <a:ea typeface="Century Gothic"/>
                <a:cs typeface="Century Gothic"/>
                <a:sym typeface="Century Gothic"/>
              </a:rPr>
              <a:t>LINEによる破損報告</a:t>
            </a:r>
            <a:endParaRPr sz="1800" dirty="0">
              <a:solidFill>
                <a:schemeClr val="dk1"/>
              </a:solidFill>
              <a:latin typeface="Century Gothic"/>
              <a:ea typeface="Century Gothic"/>
              <a:cs typeface="Century Gothic"/>
              <a:sym typeface="Century Gothic"/>
            </a:endParaRPr>
          </a:p>
        </p:txBody>
      </p:sp>
      <p:sp>
        <p:nvSpPr>
          <p:cNvPr id="910" name="Google Shape;910;g5c07f854c0_0_0"/>
          <p:cNvSpPr/>
          <p:nvPr/>
        </p:nvSpPr>
        <p:spPr>
          <a:xfrm>
            <a:off x="38750" y="568516"/>
            <a:ext cx="4267200" cy="445023"/>
          </a:xfrm>
          <a:prstGeom prst="homePlate">
            <a:avLst>
              <a:gd name="adj" fmla="val 50000"/>
            </a:avLst>
          </a:prstGeom>
          <a:solidFill>
            <a:srgbClr val="1E5E70"/>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a:solidFill>
                  <a:schemeClr val="lt1"/>
                </a:solidFill>
                <a:latin typeface="Century Gothic"/>
                <a:ea typeface="Century Gothic"/>
                <a:cs typeface="Century Gothic"/>
                <a:sym typeface="Century Gothic"/>
              </a:rPr>
              <a:t>破損1か所にかかる時間</a:t>
            </a:r>
            <a:endParaRPr sz="2800" b="1">
              <a:solidFill>
                <a:schemeClr val="lt1"/>
              </a:solidFill>
              <a:latin typeface="Century Gothic"/>
              <a:ea typeface="Century Gothic"/>
              <a:cs typeface="Century Gothic"/>
              <a:sym typeface="Century Gothic"/>
            </a:endParaRPr>
          </a:p>
        </p:txBody>
      </p:sp>
      <mc:AlternateContent xmlns:mc="http://schemas.openxmlformats.org/markup-compatibility/2006" xmlns:a14="http://schemas.microsoft.com/office/drawing/2010/main">
        <mc:Choice Requires="a14">
          <p:sp>
            <p:nvSpPr>
              <p:cNvPr id="913" name="Google Shape;913;g5c07f854c0_0_0"/>
              <p:cNvSpPr/>
              <p:nvPr/>
            </p:nvSpPr>
            <p:spPr>
              <a:xfrm>
                <a:off x="500213" y="1943839"/>
                <a:ext cx="3760689" cy="1837034"/>
              </a:xfrm>
              <a:prstGeom prst="rect">
                <a:avLst/>
              </a:prstGeom>
              <a:solidFill>
                <a:schemeClr val="lt1"/>
              </a:solidFill>
              <a:ln>
                <a:noFill/>
              </a:ln>
            </p:spPr>
            <p:txBody>
              <a:bodyPr spcFirstLastPara="1" wrap="square" lIns="91425" tIns="45700" rIns="91425" bIns="45700" anchor="ctr" anchorCtr="0">
                <a:noAutofit/>
              </a:bodyPr>
              <a:lstStyle/>
              <a:p>
                <a:pPr lvl="0" algn="just"/>
                <a14:m>
                  <m:oMathPara xmlns:m="http://schemas.openxmlformats.org/officeDocument/2006/math">
                    <m:oMathParaPr>
                      <m:jc m:val="center"/>
                    </m:oMathParaPr>
                    <m:oMath xmlns:m="http://schemas.openxmlformats.org/officeDocument/2006/math">
                      <m:sSub>
                        <m:sSubPr>
                          <m:ctrlPr>
                            <a:rPr lang="ja-JP" altLang="ja-JP" sz="2800" b="1" i="1" smtClean="0">
                              <a:latin typeface="Cambria Math" panose="02040503050406030204" pitchFamily="18" charset="0"/>
                            </a:rPr>
                          </m:ctrlPr>
                        </m:sSubPr>
                        <m:e>
                          <m:r>
                            <a:rPr lang="en-US" altLang="ja-JP" sz="2800" b="1" i="1">
                              <a:latin typeface="Cambria Math" panose="02040503050406030204" pitchFamily="18" charset="0"/>
                            </a:rPr>
                            <m:t>𝑻</m:t>
                          </m:r>
                        </m:e>
                        <m:sub>
                          <m:r>
                            <a:rPr lang="en-US" altLang="ja-JP" sz="2800" b="1" i="1">
                              <a:latin typeface="Cambria Math" panose="02040503050406030204" pitchFamily="18" charset="0"/>
                            </a:rPr>
                            <m:t>𝟏</m:t>
                          </m:r>
                        </m:sub>
                      </m:sSub>
                      <m:r>
                        <a:rPr lang="ja-JP" altLang="en-US" sz="2800" b="1" i="1">
                          <a:latin typeface="Cambria Math" panose="02040503050406030204" pitchFamily="18" charset="0"/>
                        </a:rPr>
                        <m:t>＝</m:t>
                      </m:r>
                      <m:f>
                        <m:fPr>
                          <m:ctrlPr>
                            <a:rPr lang="ja-JP" altLang="ja-JP" sz="2800" b="1" i="1">
                              <a:latin typeface="Cambria Math" panose="02040503050406030204" pitchFamily="18" charset="0"/>
                            </a:rPr>
                          </m:ctrlPr>
                        </m:fPr>
                        <m:num>
                          <m:sSub>
                            <m:sSubPr>
                              <m:ctrlPr>
                                <a:rPr lang="ja-JP" altLang="en-US" sz="2800" b="1" i="1">
                                  <a:latin typeface="Cambria Math" panose="02040503050406030204" pitchFamily="18" charset="0"/>
                                </a:rPr>
                              </m:ctrlPr>
                            </m:sSubPr>
                            <m:e>
                              <m:r>
                                <a:rPr lang="en-US" altLang="ja-JP" sz="2800" b="1" i="1">
                                  <a:latin typeface="Cambria Math" panose="02040503050406030204" pitchFamily="18" charset="0"/>
                                </a:rPr>
                                <m:t>𝒕</m:t>
                              </m:r>
                            </m:e>
                            <m:sub>
                              <m:r>
                                <a:rPr lang="en-US" altLang="ja-JP" sz="2800" b="1" i="1">
                                  <a:latin typeface="Cambria Math" panose="02040503050406030204" pitchFamily="18" charset="0"/>
                                </a:rPr>
                                <m:t>1</m:t>
                              </m:r>
                            </m:sub>
                          </m:sSub>
                        </m:num>
                        <m:den>
                          <m:sSub>
                            <m:sSubPr>
                              <m:ctrlPr>
                                <a:rPr lang="ja-JP" altLang="ja-JP" sz="2800" b="1" i="1">
                                  <a:latin typeface="Cambria Math" panose="02040503050406030204" pitchFamily="18" charset="0"/>
                                </a:rPr>
                              </m:ctrlPr>
                            </m:sSubPr>
                            <m:e>
                              <m:r>
                                <a:rPr lang="en-US" altLang="ja-JP" sz="2800" b="1" i="1">
                                  <a:latin typeface="Cambria Math" panose="02040503050406030204" pitchFamily="18" charset="0"/>
                                </a:rPr>
                                <m:t>𝒏</m:t>
                              </m:r>
                            </m:e>
                            <m:sub>
                              <m:r>
                                <a:rPr lang="en-US" altLang="ja-JP" sz="2800" b="1" i="1">
                                  <a:latin typeface="Cambria Math" panose="02040503050406030204" pitchFamily="18" charset="0"/>
                                </a:rPr>
                                <m:t>𝟏</m:t>
                              </m:r>
                            </m:sub>
                          </m:sSub>
                        </m:den>
                      </m:f>
                      <m:r>
                        <a:rPr lang="ja-JP" altLang="en-US" sz="2800" b="1" i="1">
                          <a:latin typeface="Cambria Math" panose="02040503050406030204" pitchFamily="18" charset="0"/>
                        </a:rPr>
                        <m:t>＝</m:t>
                      </m:r>
                      <m:f>
                        <m:fPr>
                          <m:ctrlPr>
                            <a:rPr lang="ja-JP" altLang="ja-JP" sz="2000" b="1" i="1">
                              <a:latin typeface="Cambria Math" panose="02040503050406030204" pitchFamily="18" charset="0"/>
                            </a:rPr>
                          </m:ctrlPr>
                        </m:fPr>
                        <m:num>
                          <m:r>
                            <a:rPr lang="en-US" altLang="ja-JP" sz="2000" b="1" i="1" smtClean="0">
                              <a:latin typeface="Cambria Math" panose="02040503050406030204" pitchFamily="18" charset="0"/>
                            </a:rPr>
                            <m:t>𝟐</m:t>
                          </m:r>
                          <m:r>
                            <a:rPr lang="en-US" altLang="ja-JP" sz="2000" b="1" i="1" smtClean="0">
                              <a:latin typeface="Cambria Math" panose="02040503050406030204" pitchFamily="18" charset="0"/>
                            </a:rPr>
                            <m:t>.</m:t>
                          </m:r>
                          <m:r>
                            <a:rPr lang="en-US" altLang="ja-JP" sz="2000" b="1" i="1" smtClean="0">
                              <a:latin typeface="Cambria Math" panose="02040503050406030204" pitchFamily="18" charset="0"/>
                            </a:rPr>
                            <m:t>𝟖</m:t>
                          </m:r>
                        </m:num>
                        <m:den>
                          <m:f>
                            <m:fPr>
                              <m:ctrlPr>
                                <a:rPr lang="ja-JP" altLang="ja-JP" sz="2000" b="1" i="1">
                                  <a:latin typeface="Cambria Math" panose="02040503050406030204" pitchFamily="18" charset="0"/>
                                </a:rPr>
                              </m:ctrlPr>
                            </m:fPr>
                            <m:num>
                              <m:r>
                                <a:rPr lang="en-US" altLang="ja-JP" sz="2000" b="1" i="1">
                                  <a:latin typeface="Cambria Math" panose="02040503050406030204" pitchFamily="18" charset="0"/>
                                </a:rPr>
                                <m:t>𝟑𝟖</m:t>
                              </m:r>
                            </m:num>
                            <m:den>
                              <m:f>
                                <m:fPr>
                                  <m:type m:val="skw"/>
                                  <m:ctrlPr>
                                    <a:rPr lang="ja-JP" altLang="ja-JP" sz="2000" b="1" i="1">
                                      <a:latin typeface="Cambria Math" panose="02040503050406030204" pitchFamily="18" charset="0"/>
                                    </a:rPr>
                                  </m:ctrlPr>
                                </m:fPr>
                                <m:num>
                                  <m:r>
                                    <a:rPr lang="en-US" altLang="ja-JP" sz="2000" b="1" i="1">
                                      <a:latin typeface="Cambria Math" panose="02040503050406030204" pitchFamily="18" charset="0"/>
                                    </a:rPr>
                                    <m:t>𝟑𝟔𝟓</m:t>
                                  </m:r>
                                </m:num>
                                <m:den>
                                  <m:r>
                                    <a:rPr lang="en-US" altLang="ja-JP" sz="2000" b="1" i="1">
                                      <a:latin typeface="Cambria Math" panose="02040503050406030204" pitchFamily="18" charset="0"/>
                                    </a:rPr>
                                    <m:t>𝟖</m:t>
                                  </m:r>
                                </m:den>
                              </m:f>
                            </m:den>
                          </m:f>
                        </m:den>
                      </m:f>
                    </m:oMath>
                  </m:oMathPara>
                </a14:m>
                <a:endParaRPr lang="en-US" altLang="ja-JP" sz="2000" b="1" dirty="0">
                  <a:solidFill>
                    <a:schemeClr val="dk1"/>
                  </a:solidFill>
                  <a:latin typeface="Century Gothic"/>
                  <a:ea typeface="Century Gothic"/>
                  <a:cs typeface="Century Gothic"/>
                  <a:sym typeface="Century Gothic"/>
                </a:endParaRPr>
              </a:p>
            </p:txBody>
          </p:sp>
        </mc:Choice>
        <mc:Fallback xmlns="">
          <p:sp>
            <p:nvSpPr>
              <p:cNvPr id="913" name="Google Shape;913;g5c07f854c0_0_0"/>
              <p:cNvSpPr>
                <a:spLocks noRot="1" noChangeAspect="1" noMove="1" noResize="1" noEditPoints="1" noAdjustHandles="1" noChangeArrowheads="1" noChangeShapeType="1" noTextEdit="1"/>
              </p:cNvSpPr>
              <p:nvPr/>
            </p:nvSpPr>
            <p:spPr>
              <a:xfrm>
                <a:off x="500213" y="1943839"/>
                <a:ext cx="3760689" cy="1837034"/>
              </a:xfrm>
              <a:prstGeom prst="rect">
                <a:avLst/>
              </a:prstGeom>
              <a:blipFill>
                <a:blip r:embed="rId3"/>
                <a:stretch>
                  <a:fillRect/>
                </a:stretch>
              </a:blipFill>
              <a:ln>
                <a:noFill/>
              </a:ln>
            </p:spPr>
            <p:txBody>
              <a:bodyPr/>
              <a:lstStyle/>
              <a:p>
                <a:r>
                  <a:rPr lang="ja-JP" altLang="en-US">
                    <a:noFill/>
                  </a:rPr>
                  <a:t> </a:t>
                </a:r>
              </a:p>
            </p:txBody>
          </p:sp>
        </mc:Fallback>
      </mc:AlternateContent>
      <p:sp>
        <p:nvSpPr>
          <p:cNvPr id="920" name="Google Shape;920;g5c07f854c0_0_0"/>
          <p:cNvSpPr/>
          <p:nvPr/>
        </p:nvSpPr>
        <p:spPr>
          <a:xfrm>
            <a:off x="7680479" y="2448056"/>
            <a:ext cx="314400" cy="362100"/>
          </a:xfrm>
          <a:prstGeom prst="rect">
            <a:avLst/>
          </a:prstGeom>
          <a:solidFill>
            <a:schemeClr val="accent1">
              <a:alpha val="1882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22" name="Google Shape;922;g5c07f854c0_0_0"/>
          <p:cNvSpPr txBox="1"/>
          <p:nvPr/>
        </p:nvSpPr>
        <p:spPr>
          <a:xfrm>
            <a:off x="7737909" y="4088572"/>
            <a:ext cx="729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lt1"/>
              </a:solidFill>
              <a:latin typeface="Century Gothic"/>
              <a:ea typeface="Century Gothic"/>
              <a:cs typeface="Century Gothic"/>
              <a:sym typeface="Century Gothic"/>
            </a:endParaRPr>
          </a:p>
        </p:txBody>
      </p:sp>
      <p:sp>
        <p:nvSpPr>
          <p:cNvPr id="923" name="Google Shape;923;g5c07f854c0_0_0"/>
          <p:cNvSpPr/>
          <p:nvPr/>
        </p:nvSpPr>
        <p:spPr>
          <a:xfrm>
            <a:off x="4593809" y="2917458"/>
            <a:ext cx="1848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400" b="0" cap="none">
              <a:solidFill>
                <a:schemeClr val="dk1"/>
              </a:solidFill>
              <a:latin typeface="Century Gothic"/>
              <a:ea typeface="Century Gothic"/>
              <a:cs typeface="Century Gothic"/>
              <a:sym typeface="Century Gothic"/>
            </a:endParaRPr>
          </a:p>
        </p:txBody>
      </p:sp>
      <p:sp>
        <p:nvSpPr>
          <p:cNvPr id="927" name="Google Shape;927;g5c07f854c0_0_0"/>
          <p:cNvSpPr/>
          <p:nvPr/>
        </p:nvSpPr>
        <p:spPr>
          <a:xfrm>
            <a:off x="5555742" y="5356629"/>
            <a:ext cx="30573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0" cap="none" dirty="0">
              <a:solidFill>
                <a:schemeClr val="lt1"/>
              </a:solidFill>
              <a:latin typeface="Century Gothic"/>
              <a:ea typeface="Century Gothic"/>
              <a:cs typeface="Century Gothic"/>
              <a:sym typeface="Century Gothic"/>
            </a:endParaRPr>
          </a:p>
        </p:txBody>
      </p:sp>
      <p:grpSp>
        <p:nvGrpSpPr>
          <p:cNvPr id="10" name="グループ化 9"/>
          <p:cNvGrpSpPr/>
          <p:nvPr/>
        </p:nvGrpSpPr>
        <p:grpSpPr>
          <a:xfrm>
            <a:off x="3175456" y="4635779"/>
            <a:ext cx="4247586" cy="3046988"/>
            <a:chOff x="2982594" y="4750682"/>
            <a:chExt cx="4287536" cy="3046988"/>
          </a:xfrm>
        </p:grpSpPr>
        <p:sp>
          <p:nvSpPr>
            <p:cNvPr id="8" name="正方形/長方形 7"/>
            <p:cNvSpPr/>
            <p:nvPr/>
          </p:nvSpPr>
          <p:spPr>
            <a:xfrm>
              <a:off x="2982594" y="4750682"/>
              <a:ext cx="2191606" cy="3046988"/>
            </a:xfrm>
            <a:prstGeom prst="rect">
              <a:avLst/>
            </a:prstGeom>
            <a:noFill/>
            <a:ln>
              <a:noFill/>
            </a:ln>
          </p:spPr>
          <p:txBody>
            <a:bodyPr wrap="square" lIns="91440" tIns="45720" rIns="91440" bIns="45720">
              <a:spAutoFit/>
            </a:bodyPr>
            <a:lstStyle/>
            <a:p>
              <a:pPr algn="ctr"/>
              <a:endParaRPr lang="ja-JP" altLang="en-US" sz="9600" b="1" dirty="0">
                <a:ln w="0"/>
                <a:solidFill>
                  <a:srgbClr val="FFFF00"/>
                </a:solidFill>
                <a:effectLst>
                  <a:outerShdw blurRad="38100" dist="25400" dir="5400000" algn="ctr" rotWithShape="0">
                    <a:srgbClr val="6E747A">
                      <a:alpha val="43000"/>
                    </a:srgbClr>
                  </a:outerShdw>
                </a:effectLst>
              </a:endParaRPr>
            </a:p>
            <a:p>
              <a:pPr algn="ctr"/>
              <a:endParaRPr lang="ja-JP" altLang="en-US" sz="9600" b="1" cap="none" spc="0" dirty="0">
                <a:ln w="0"/>
                <a:solidFill>
                  <a:srgbClr val="FFFF00"/>
                </a:solidFill>
                <a:effectLst>
                  <a:outerShdw blurRad="38100" dist="25400" dir="5400000" algn="ctr" rotWithShape="0">
                    <a:srgbClr val="6E747A">
                      <a:alpha val="43000"/>
                    </a:srgbClr>
                  </a:outerShdw>
                </a:effectLst>
              </a:endParaRPr>
            </a:p>
          </p:txBody>
        </p:sp>
        <p:sp>
          <p:nvSpPr>
            <p:cNvPr id="38" name="角丸四角形 37"/>
            <p:cNvSpPr/>
            <p:nvPr/>
          </p:nvSpPr>
          <p:spPr>
            <a:xfrm>
              <a:off x="4939330" y="4927272"/>
              <a:ext cx="2330800" cy="1324288"/>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p>
          </p:txBody>
        </p:sp>
      </p:grpSp>
      <p:sp>
        <p:nvSpPr>
          <p:cNvPr id="44" name="Google Shape;913;g5c07f854c0_0_0"/>
          <p:cNvSpPr/>
          <p:nvPr/>
        </p:nvSpPr>
        <p:spPr>
          <a:xfrm>
            <a:off x="4426775" y="1924733"/>
            <a:ext cx="4431593" cy="18561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Century Gothic"/>
              <a:ea typeface="Century Gothic"/>
              <a:cs typeface="Century Gothic"/>
              <a:sym typeface="Century Gothic"/>
            </a:endParaRPr>
          </a:p>
        </p:txBody>
      </p:sp>
      <mc:AlternateContent xmlns:mc="http://schemas.openxmlformats.org/markup-compatibility/2006" xmlns:a14="http://schemas.microsoft.com/office/drawing/2010/main">
        <mc:Choice Requires="a14">
          <p:sp>
            <p:nvSpPr>
              <p:cNvPr id="12" name="正方形/長方形 11"/>
              <p:cNvSpPr/>
              <p:nvPr/>
            </p:nvSpPr>
            <p:spPr>
              <a:xfrm>
                <a:off x="3701002" y="2208369"/>
                <a:ext cx="6131696" cy="1987019"/>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sSub>
                        <m:sSubPr>
                          <m:ctrlPr>
                            <a:rPr lang="ja-JP" altLang="ja-JP" sz="2800" b="1" i="1" smtClean="0">
                              <a:latin typeface="Cambria Math" panose="02040503050406030204" pitchFamily="18" charset="0"/>
                            </a:rPr>
                          </m:ctrlPr>
                        </m:sSubPr>
                        <m:e>
                          <m:r>
                            <a:rPr lang="en-US" altLang="ja-JP" sz="2800" b="1" i="1">
                              <a:latin typeface="Cambria Math" panose="02040503050406030204" pitchFamily="18" charset="0"/>
                            </a:rPr>
                            <m:t>𝑻</m:t>
                          </m:r>
                        </m:e>
                        <m:sub>
                          <m:r>
                            <a:rPr lang="en-US" altLang="ja-JP" sz="2800" b="1" i="1">
                              <a:latin typeface="Cambria Math" panose="02040503050406030204" pitchFamily="18" charset="0"/>
                            </a:rPr>
                            <m:t>𝟐</m:t>
                          </m:r>
                        </m:sub>
                      </m:sSub>
                      <m:r>
                        <a:rPr lang="en-US" altLang="ja-JP" sz="2800" b="1" i="1">
                          <a:latin typeface="Cambria Math" panose="02040503050406030204" pitchFamily="18" charset="0"/>
                        </a:rPr>
                        <m:t>=</m:t>
                      </m:r>
                      <m:f>
                        <m:fPr>
                          <m:ctrlPr>
                            <a:rPr lang="ja-JP" altLang="ja-JP" sz="2800" b="1" i="1">
                              <a:latin typeface="Cambria Math" panose="02040503050406030204" pitchFamily="18" charset="0"/>
                            </a:rPr>
                          </m:ctrlPr>
                        </m:fPr>
                        <m:num>
                          <m:r>
                            <a:rPr lang="en-US" altLang="ja-JP" sz="2800" b="1" i="1">
                              <a:latin typeface="Cambria Math" panose="02040503050406030204" pitchFamily="18" charset="0"/>
                            </a:rPr>
                            <m:t>𝟏</m:t>
                          </m:r>
                        </m:num>
                        <m:den>
                          <m:r>
                            <a:rPr lang="en-US" altLang="ja-JP" sz="2800" b="1" i="1">
                              <a:latin typeface="Cambria Math" panose="02040503050406030204" pitchFamily="18" charset="0"/>
                            </a:rPr>
                            <m:t>𝟑</m:t>
                          </m:r>
                        </m:den>
                      </m:f>
                      <m:d>
                        <m:dPr>
                          <m:begChr m:val="{"/>
                          <m:endChr m:val="}"/>
                          <m:ctrlPr>
                            <a:rPr lang="ja-JP" altLang="ja-JP" sz="2800" b="1" i="1">
                              <a:latin typeface="Cambria Math" panose="02040503050406030204" pitchFamily="18" charset="0"/>
                            </a:rPr>
                          </m:ctrlPr>
                        </m:dPr>
                        <m:e>
                          <m:f>
                            <m:fPr>
                              <m:ctrlPr>
                                <a:rPr lang="ja-JP" altLang="ja-JP" sz="2800" b="1" i="1">
                                  <a:latin typeface="Cambria Math" panose="02040503050406030204" pitchFamily="18" charset="0"/>
                                </a:rPr>
                              </m:ctrlPr>
                            </m:fPr>
                            <m:num>
                              <m:r>
                                <a:rPr lang="en-US" altLang="ja-JP" sz="2800" b="1" i="1" smtClean="0">
                                  <a:latin typeface="Cambria Math" panose="02040503050406030204" pitchFamily="18" charset="0"/>
                                </a:rPr>
                                <m:t>𝟎</m:t>
                              </m:r>
                              <m:r>
                                <a:rPr lang="en-US" altLang="ja-JP" sz="2800" b="1" i="1" smtClean="0">
                                  <a:latin typeface="Cambria Math" panose="02040503050406030204" pitchFamily="18" charset="0"/>
                                </a:rPr>
                                <m:t>.</m:t>
                              </m:r>
                              <m:r>
                                <a:rPr lang="en-US" altLang="ja-JP" sz="2800" b="1" i="1" smtClean="0">
                                  <a:latin typeface="Cambria Math" panose="02040503050406030204" pitchFamily="18" charset="0"/>
                                </a:rPr>
                                <m:t>𝟕𝟑</m:t>
                              </m:r>
                            </m:num>
                            <m:den>
                              <m:r>
                                <a:rPr lang="en-US" altLang="ja-JP" sz="2800" b="1" i="1">
                                  <a:latin typeface="Cambria Math" panose="02040503050406030204" pitchFamily="18" charset="0"/>
                                </a:rPr>
                                <m:t>𝟏𝟐</m:t>
                              </m:r>
                            </m:den>
                          </m:f>
                          <m:r>
                            <a:rPr lang="en-US" altLang="ja-JP" sz="2800" b="1" i="1">
                              <a:latin typeface="Cambria Math" panose="02040503050406030204" pitchFamily="18" charset="0"/>
                            </a:rPr>
                            <m:t>+</m:t>
                          </m:r>
                          <m:f>
                            <m:fPr>
                              <m:ctrlPr>
                                <a:rPr lang="ja-JP" altLang="ja-JP" sz="2800" b="1" i="1">
                                  <a:latin typeface="Cambria Math" panose="02040503050406030204" pitchFamily="18" charset="0"/>
                                </a:rPr>
                              </m:ctrlPr>
                            </m:fPr>
                            <m:num>
                              <m:r>
                                <a:rPr lang="en-US" altLang="ja-JP" sz="2800" b="1" i="1" smtClean="0">
                                  <a:latin typeface="Cambria Math" panose="02040503050406030204" pitchFamily="18" charset="0"/>
                                </a:rPr>
                                <m:t>𝟎</m:t>
                              </m:r>
                              <m:r>
                                <a:rPr lang="en-US" altLang="ja-JP" sz="2800" b="1" i="1" smtClean="0">
                                  <a:latin typeface="Cambria Math" panose="02040503050406030204" pitchFamily="18" charset="0"/>
                                </a:rPr>
                                <m:t>.</m:t>
                              </m:r>
                              <m:r>
                                <a:rPr lang="en-US" altLang="ja-JP" sz="2800" b="1" i="1" smtClean="0">
                                  <a:latin typeface="Cambria Math" panose="02040503050406030204" pitchFamily="18" charset="0"/>
                                </a:rPr>
                                <m:t>𝟓𝟐</m:t>
                              </m:r>
                            </m:num>
                            <m:den>
                              <m:r>
                                <a:rPr lang="en-US" altLang="ja-JP" sz="2800" b="1" i="1">
                                  <a:latin typeface="Cambria Math" panose="02040503050406030204" pitchFamily="18" charset="0"/>
                                </a:rPr>
                                <m:t>𝟓</m:t>
                              </m:r>
                            </m:den>
                          </m:f>
                          <m:r>
                            <a:rPr lang="en-US" altLang="ja-JP" sz="2800" b="1" i="1">
                              <a:latin typeface="Cambria Math" panose="02040503050406030204" pitchFamily="18" charset="0"/>
                            </a:rPr>
                            <m:t>+</m:t>
                          </m:r>
                          <m:f>
                            <m:fPr>
                              <m:ctrlPr>
                                <a:rPr lang="ja-JP" altLang="ja-JP" sz="2800" b="1" i="1">
                                  <a:latin typeface="Cambria Math" panose="02040503050406030204" pitchFamily="18" charset="0"/>
                                </a:rPr>
                              </m:ctrlPr>
                            </m:fPr>
                            <m:num>
                              <m:r>
                                <a:rPr lang="en-US" altLang="ja-JP" sz="2800" b="1" i="1" smtClean="0">
                                  <a:latin typeface="Cambria Math" panose="02040503050406030204" pitchFamily="18" charset="0"/>
                                </a:rPr>
                                <m:t>𝟎</m:t>
                              </m:r>
                              <m:r>
                                <a:rPr lang="en-US" altLang="ja-JP" sz="2800" b="1" i="1" smtClean="0">
                                  <a:latin typeface="Cambria Math" panose="02040503050406030204" pitchFamily="18" charset="0"/>
                                </a:rPr>
                                <m:t>.</m:t>
                              </m:r>
                              <m:r>
                                <a:rPr lang="en-US" altLang="ja-JP" sz="2800" b="1" i="1" smtClean="0">
                                  <a:latin typeface="Cambria Math" panose="02040503050406030204" pitchFamily="18" charset="0"/>
                                </a:rPr>
                                <m:t>𝟓𝟖</m:t>
                              </m:r>
                            </m:num>
                            <m:den>
                              <m:r>
                                <a:rPr lang="en-US" altLang="ja-JP" sz="2800" b="1" i="1">
                                  <a:latin typeface="Cambria Math" panose="02040503050406030204" pitchFamily="18" charset="0"/>
                                </a:rPr>
                                <m:t>𝟏𝟑</m:t>
                              </m:r>
                            </m:den>
                          </m:f>
                        </m:e>
                      </m:d>
                    </m:oMath>
                  </m:oMathPara>
                </a14:m>
                <a:endParaRPr lang="en-US" altLang="ja-JP" sz="2800" b="1" i="1" dirty="0" smtClean="0">
                  <a:latin typeface="Cambria Math" panose="02040503050406030204" pitchFamily="18" charset="0"/>
                </a:endParaRPr>
              </a:p>
              <a:p>
                <a:r>
                  <a:rPr lang="en-US" altLang="ja-JP" sz="2800" b="1" dirty="0" smtClean="0"/>
                  <a:t> </a:t>
                </a:r>
                <a:r>
                  <a:rPr lang="ja-JP" altLang="en-US" sz="2800" b="1" dirty="0" smtClean="0"/>
                  <a:t>　</a:t>
                </a:r>
                <a14:m>
                  <m:oMath xmlns:m="http://schemas.openxmlformats.org/officeDocument/2006/math">
                    <m:r>
                      <a:rPr lang="ja-JP" altLang="en-US" sz="2800" b="1" i="1" dirty="0">
                        <a:latin typeface="Cambria Math" panose="02040503050406030204" pitchFamily="18" charset="0"/>
                      </a:rPr>
                      <m:t>　</m:t>
                    </m:r>
                    <m:r>
                      <a:rPr lang="ja-JP" altLang="en-US" sz="2800" b="1" i="1" dirty="0" smtClean="0">
                        <a:latin typeface="Cambria Math" panose="02040503050406030204" pitchFamily="18" charset="0"/>
                      </a:rPr>
                      <m:t>　</m:t>
                    </m:r>
                    <m:r>
                      <a:rPr lang="ja-JP" altLang="en-US" sz="2800" b="1" i="1" dirty="0">
                        <a:latin typeface="Cambria Math" panose="02040503050406030204" pitchFamily="18" charset="0"/>
                      </a:rPr>
                      <m:t>　</m:t>
                    </m:r>
                    <m:r>
                      <a:rPr lang="en-US" altLang="ja-JP" sz="2800" b="1" i="1">
                        <a:latin typeface="Cambria Math" panose="02040503050406030204" pitchFamily="18" charset="0"/>
                      </a:rPr>
                      <m:t>+</m:t>
                    </m:r>
                    <m:r>
                      <a:rPr lang="en-US" altLang="ja-JP" sz="2800" b="1" i="1" smtClean="0">
                        <a:latin typeface="Cambria Math" panose="02040503050406030204" pitchFamily="18" charset="0"/>
                      </a:rPr>
                      <m:t>𝟎</m:t>
                    </m:r>
                    <m:r>
                      <a:rPr lang="en-US" altLang="ja-JP" sz="2800" b="1" i="1" smtClean="0">
                        <a:latin typeface="Cambria Math" panose="02040503050406030204" pitchFamily="18" charset="0"/>
                      </a:rPr>
                      <m:t>.</m:t>
                    </m:r>
                    <m:r>
                      <a:rPr lang="en-US" altLang="ja-JP" sz="2800" b="1" i="1" smtClean="0">
                        <a:latin typeface="Cambria Math" panose="02040503050406030204" pitchFamily="18" charset="0"/>
                      </a:rPr>
                      <m:t>𝟎𝟖</m:t>
                    </m:r>
                  </m:oMath>
                </a14:m>
                <a:endParaRPr lang="en-US" altLang="ja-JP" sz="2800" b="1" dirty="0" smtClean="0"/>
              </a:p>
              <a:p>
                <a:pPr algn="ctr"/>
                <a:endParaRPr kumimoji="1" lang="ja-JP" altLang="en-US" sz="2800" b="1"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3701002" y="2208369"/>
                <a:ext cx="6131696" cy="1987019"/>
              </a:xfrm>
              <a:prstGeom prst="rect">
                <a:avLst/>
              </a:prstGeom>
              <a:blipFill>
                <a:blip r:embed="rId4"/>
                <a:stretch>
                  <a:fillRect/>
                </a:stretch>
              </a:blipFill>
            </p:spPr>
            <p:txBody>
              <a:bodyPr/>
              <a:lstStyle/>
              <a:p>
                <a:r>
                  <a:rPr lang="ja-JP" altLang="en-US">
                    <a:noFill/>
                  </a:rPr>
                  <a:t> </a:t>
                </a:r>
              </a:p>
            </p:txBody>
          </p:sp>
        </mc:Fallback>
      </mc:AlternateContent>
      <p:pic>
        <p:nvPicPr>
          <p:cNvPr id="18" name="図 17"/>
          <p:cNvPicPr>
            <a:picLocks noChangeAspect="1"/>
          </p:cNvPicPr>
          <p:nvPr/>
        </p:nvPicPr>
        <p:blipFill>
          <a:blip r:embed="rId5"/>
          <a:stretch>
            <a:fillRect/>
          </a:stretch>
        </p:blipFill>
        <p:spPr>
          <a:xfrm>
            <a:off x="408767" y="1229724"/>
            <a:ext cx="598263" cy="398117"/>
          </a:xfrm>
          <a:prstGeom prst="rect">
            <a:avLst/>
          </a:prstGeom>
        </p:spPr>
      </p:pic>
      <p:pic>
        <p:nvPicPr>
          <p:cNvPr id="19" name="図 18"/>
          <p:cNvPicPr>
            <a:picLocks noChangeAspect="1"/>
          </p:cNvPicPr>
          <p:nvPr/>
        </p:nvPicPr>
        <p:blipFill>
          <a:blip r:embed="rId6"/>
          <a:stretch>
            <a:fillRect/>
          </a:stretch>
        </p:blipFill>
        <p:spPr>
          <a:xfrm>
            <a:off x="7814597" y="1173129"/>
            <a:ext cx="491863" cy="491863"/>
          </a:xfrm>
          <a:prstGeom prst="rect">
            <a:avLst/>
          </a:prstGeom>
        </p:spPr>
      </p:pic>
      <p:sp>
        <p:nvSpPr>
          <p:cNvPr id="45" name="角丸四角形 44"/>
          <p:cNvSpPr/>
          <p:nvPr/>
        </p:nvSpPr>
        <p:spPr>
          <a:xfrm>
            <a:off x="1097149" y="4616159"/>
            <a:ext cx="2196014" cy="128117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800" dirty="0"/>
              <a:t>3.44</a:t>
            </a:r>
            <a:r>
              <a:rPr kumimoji="1" lang="en-US" altLang="ja-JP" sz="2000" dirty="0"/>
              <a:t>[h]</a:t>
            </a:r>
            <a:endParaRPr kumimoji="1" lang="ja-JP" altLang="en-US" sz="2000" dirty="0"/>
          </a:p>
        </p:txBody>
      </p:sp>
      <p:grpSp>
        <p:nvGrpSpPr>
          <p:cNvPr id="20" name="グループ化 19"/>
          <p:cNvGrpSpPr/>
          <p:nvPr/>
        </p:nvGrpSpPr>
        <p:grpSpPr>
          <a:xfrm>
            <a:off x="5118581" y="4569057"/>
            <a:ext cx="2342406" cy="1324288"/>
            <a:chOff x="5865641" y="3069415"/>
            <a:chExt cx="2342406" cy="1324288"/>
          </a:xfrm>
        </p:grpSpPr>
        <p:sp>
          <p:nvSpPr>
            <p:cNvPr id="49" name="角丸四角形 48"/>
            <p:cNvSpPr/>
            <p:nvPr/>
          </p:nvSpPr>
          <p:spPr>
            <a:xfrm>
              <a:off x="6012033" y="3094041"/>
              <a:ext cx="2196014" cy="128117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p>
          </p:txBody>
        </p:sp>
        <p:sp>
          <p:nvSpPr>
            <p:cNvPr id="48" name="角丸四角形 47"/>
            <p:cNvSpPr/>
            <p:nvPr/>
          </p:nvSpPr>
          <p:spPr>
            <a:xfrm>
              <a:off x="5865641" y="3069415"/>
              <a:ext cx="2330800" cy="132428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800" dirty="0"/>
                <a:t>0.153</a:t>
              </a:r>
              <a:r>
                <a:rPr kumimoji="1" lang="en-US" altLang="ja-JP" sz="2400" dirty="0"/>
                <a:t>[h]</a:t>
              </a:r>
              <a:endParaRPr kumimoji="1" lang="ja-JP" altLang="en-US" sz="2400" dirty="0"/>
            </a:p>
          </p:txBody>
        </p:sp>
      </p:grpSp>
      <p:grpSp>
        <p:nvGrpSpPr>
          <p:cNvPr id="3" name="グループ化 2"/>
          <p:cNvGrpSpPr/>
          <p:nvPr/>
        </p:nvGrpSpPr>
        <p:grpSpPr>
          <a:xfrm>
            <a:off x="1212141" y="4396326"/>
            <a:ext cx="6282288" cy="1506523"/>
            <a:chOff x="1167001" y="4638194"/>
            <a:chExt cx="6282288" cy="1506523"/>
          </a:xfrm>
        </p:grpSpPr>
        <p:grpSp>
          <p:nvGrpSpPr>
            <p:cNvPr id="34" name="グループ化 33"/>
            <p:cNvGrpSpPr/>
            <p:nvPr/>
          </p:nvGrpSpPr>
          <p:grpSpPr>
            <a:xfrm>
              <a:off x="1167001" y="4754687"/>
              <a:ext cx="6282288" cy="1390030"/>
              <a:chOff x="1107131" y="4580305"/>
              <a:chExt cx="6282288" cy="1390030"/>
            </a:xfrm>
          </p:grpSpPr>
          <p:sp>
            <p:nvSpPr>
              <p:cNvPr id="35" name="角丸四角形 34"/>
              <p:cNvSpPr/>
              <p:nvPr/>
            </p:nvSpPr>
            <p:spPr>
              <a:xfrm>
                <a:off x="5058619" y="4646047"/>
                <a:ext cx="2330800" cy="1324288"/>
              </a:xfrm>
              <a:prstGeom prst="roundRect">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p>
            </p:txBody>
          </p:sp>
          <p:grpSp>
            <p:nvGrpSpPr>
              <p:cNvPr id="36" name="グループ化 35"/>
              <p:cNvGrpSpPr/>
              <p:nvPr/>
            </p:nvGrpSpPr>
            <p:grpSpPr>
              <a:xfrm>
                <a:off x="1107131" y="4580305"/>
                <a:ext cx="6272478" cy="1390030"/>
                <a:chOff x="1077335" y="4922227"/>
                <a:chExt cx="6272478" cy="1390030"/>
              </a:xfrm>
            </p:grpSpPr>
            <p:sp>
              <p:nvSpPr>
                <p:cNvPr id="39" name="角丸四角形 38"/>
                <p:cNvSpPr/>
                <p:nvPr/>
              </p:nvSpPr>
              <p:spPr>
                <a:xfrm>
                  <a:off x="5019013" y="4922227"/>
                  <a:ext cx="2330800" cy="132428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800" dirty="0"/>
                    <a:t>0.153</a:t>
                  </a:r>
                  <a:r>
                    <a:rPr kumimoji="1" lang="en-US" altLang="ja-JP" sz="2400" dirty="0"/>
                    <a:t>[h]</a:t>
                  </a:r>
                  <a:endParaRPr kumimoji="1" lang="ja-JP" altLang="en-US" sz="2400" dirty="0"/>
                </a:p>
              </p:txBody>
            </p:sp>
            <p:sp>
              <p:nvSpPr>
                <p:cNvPr id="40" name="角丸四角形 39"/>
                <p:cNvSpPr/>
                <p:nvPr/>
              </p:nvSpPr>
              <p:spPr>
                <a:xfrm>
                  <a:off x="1077335" y="5031082"/>
                  <a:ext cx="2196014" cy="128117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800" dirty="0"/>
                    <a:t>3.44</a:t>
                  </a:r>
                  <a:r>
                    <a:rPr kumimoji="1" lang="en-US" altLang="ja-JP" sz="2000" dirty="0"/>
                    <a:t>[h]</a:t>
                  </a:r>
                  <a:endParaRPr kumimoji="1" lang="ja-JP" altLang="en-US" sz="2000" dirty="0"/>
                </a:p>
              </p:txBody>
            </p:sp>
          </p:grpSp>
        </p:grpSp>
        <p:sp>
          <p:nvSpPr>
            <p:cNvPr id="2" name="正方形/長方形 1"/>
            <p:cNvSpPr/>
            <p:nvPr/>
          </p:nvSpPr>
          <p:spPr>
            <a:xfrm>
              <a:off x="3452572" y="4638194"/>
              <a:ext cx="1556837" cy="1446550"/>
            </a:xfrm>
            <a:prstGeom prst="rect">
              <a:avLst/>
            </a:prstGeom>
            <a:noFill/>
          </p:spPr>
          <p:txBody>
            <a:bodyPr wrap="none" lIns="91440" tIns="45720" rIns="91440" bIns="45720">
              <a:spAutoFit/>
            </a:bodyPr>
            <a:lstStyle/>
            <a:p>
              <a:pPr algn="ctr"/>
              <a:r>
                <a:rPr lang="ja-JP" altLang="en-US" sz="8800" b="1" cap="none" spc="0" dirty="0">
                  <a:ln w="0"/>
                  <a:solidFill>
                    <a:srgbClr val="FFFF00"/>
                  </a:solidFill>
                  <a:effectLst>
                    <a:outerShdw blurRad="38100" dist="19050" dir="2700000" algn="tl" rotWithShape="0">
                      <a:schemeClr val="dk1">
                        <a:alpha val="40000"/>
                      </a:schemeClr>
                    </a:outerShdw>
                  </a:effectLst>
                </a:rPr>
                <a:t>⋙</a:t>
              </a:r>
            </a:p>
          </p:txBody>
        </p:sp>
      </p:grpSp>
      <p:sp>
        <p:nvSpPr>
          <p:cNvPr id="32" name="フローチャート: せん孔テープ 31"/>
          <p:cNvSpPr/>
          <p:nvPr/>
        </p:nvSpPr>
        <p:spPr>
          <a:xfrm>
            <a:off x="197115" y="1588215"/>
            <a:ext cx="1189013" cy="804672"/>
          </a:xfrm>
          <a:prstGeom prst="flowChartPunchedTap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rPr>
              <a:t>探索型</a:t>
            </a:r>
            <a:endParaRPr kumimoji="1" lang="en-US" altLang="ja-JP" sz="2000" b="1" dirty="0">
              <a:solidFill>
                <a:schemeClr val="bg1"/>
              </a:solidFill>
            </a:endParaRPr>
          </a:p>
        </p:txBody>
      </p:sp>
      <p:sp>
        <p:nvSpPr>
          <p:cNvPr id="33" name="フローチャート: せん孔テープ 32"/>
          <p:cNvSpPr/>
          <p:nvPr/>
        </p:nvSpPr>
        <p:spPr>
          <a:xfrm>
            <a:off x="4375034" y="1592947"/>
            <a:ext cx="1473210" cy="804672"/>
          </a:xfrm>
          <a:prstGeom prst="flowChartPunchedTap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狙い撃ち型</a:t>
            </a:r>
            <a:endParaRPr kumimoji="1" lang="en-US" altLang="ja-JP" sz="2000" b="1" dirty="0"/>
          </a:p>
        </p:txBody>
      </p:sp>
      <p:sp>
        <p:nvSpPr>
          <p:cNvPr id="4" name="日付プレースホルダー 3"/>
          <p:cNvSpPr>
            <a:spLocks noGrp="1"/>
          </p:cNvSpPr>
          <p:nvPr>
            <p:ph type="dt" idx="10"/>
          </p:nvPr>
        </p:nvSpPr>
        <p:spPr/>
        <p:txBody>
          <a:bodyPr/>
          <a:lstStyle/>
          <a:p>
            <a:r>
              <a:rPr lang="en-US" altLang="ja-JP" dirty="0" smtClean="0"/>
              <a:t>2019/6/21</a:t>
            </a:r>
            <a:endParaRPr lang="ja-JP" altLang="en-US" dirty="0"/>
          </a:p>
        </p:txBody>
      </p:sp>
      <p:sp>
        <p:nvSpPr>
          <p:cNvPr id="5" name="スライド番号プレースホルダー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51</a:t>
            </a:fld>
            <a:endParaRPr lang="ja-JP" altLang="en-US"/>
          </a:p>
        </p:txBody>
      </p:sp>
    </p:spTree>
    <p:extLst>
      <p:ext uri="{BB962C8B-B14F-4D97-AF65-F5344CB8AC3E}">
        <p14:creationId xmlns:p14="http://schemas.microsoft.com/office/powerpoint/2010/main" val="11151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28" name="Google Shape;843;p49"/>
          <p:cNvSpPr txBox="1"/>
          <p:nvPr/>
        </p:nvSpPr>
        <p:spPr>
          <a:xfrm>
            <a:off x="0" y="59047"/>
            <a:ext cx="8077200" cy="962385"/>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632"/>
              <a:buFont typeface="Century Gothic"/>
              <a:buNone/>
            </a:pPr>
            <a:r>
              <a:rPr lang="ja-JP" altLang="en-US" sz="3600" dirty="0">
                <a:solidFill>
                  <a:schemeClr val="bg1"/>
                </a:solidFill>
                <a:latin typeface="Century Gothic"/>
                <a:ea typeface="Century Gothic"/>
                <a:cs typeface="Century Gothic"/>
                <a:sym typeface="Century Gothic"/>
              </a:rPr>
              <a:t>実証実験で得た</a:t>
            </a:r>
            <a:r>
              <a:rPr lang="en-US" altLang="ja-JP" sz="3600" cap="none" dirty="0">
                <a:solidFill>
                  <a:schemeClr val="bg1"/>
                </a:solidFill>
                <a:latin typeface="Century Gothic"/>
                <a:ea typeface="Century Gothic"/>
                <a:cs typeface="Century Gothic"/>
                <a:sym typeface="Century Gothic"/>
              </a:rPr>
              <a:t>30</a:t>
            </a:r>
            <a:r>
              <a:rPr lang="ja-JP" sz="3600" cap="none" dirty="0">
                <a:solidFill>
                  <a:schemeClr val="bg1"/>
                </a:solidFill>
                <a:latin typeface="Century Gothic"/>
                <a:ea typeface="Century Gothic"/>
                <a:cs typeface="Century Gothic"/>
                <a:sym typeface="Century Gothic"/>
              </a:rPr>
              <a:t>件</a:t>
            </a:r>
            <a:r>
              <a:rPr lang="ja-JP" altLang="en-US" sz="3600" dirty="0">
                <a:solidFill>
                  <a:schemeClr val="bg1"/>
                </a:solidFill>
                <a:latin typeface="Century Gothic"/>
                <a:ea typeface="Century Gothic"/>
                <a:cs typeface="Century Gothic"/>
                <a:sym typeface="Century Gothic"/>
              </a:rPr>
              <a:t>を修繕するのに</a:t>
            </a:r>
            <a:r>
              <a:rPr lang="en-US" altLang="ja-JP" sz="3600" dirty="0">
                <a:solidFill>
                  <a:schemeClr val="bg1"/>
                </a:solidFill>
                <a:latin typeface="Century Gothic"/>
                <a:ea typeface="Century Gothic"/>
                <a:cs typeface="Century Gothic"/>
                <a:sym typeface="Century Gothic"/>
              </a:rPr>
              <a:t>…</a:t>
            </a:r>
            <a:endParaRPr sz="3600" cap="none" dirty="0">
              <a:solidFill>
                <a:schemeClr val="bg1"/>
              </a:solidFill>
              <a:latin typeface="Century Gothic"/>
              <a:ea typeface="Century Gothic"/>
              <a:cs typeface="Century Gothic"/>
              <a:sym typeface="Century Gothic"/>
            </a:endParaRPr>
          </a:p>
        </p:txBody>
      </p:sp>
      <p:graphicFrame>
        <p:nvGraphicFramePr>
          <p:cNvPr id="29" name="グラフ 28"/>
          <p:cNvGraphicFramePr/>
          <p:nvPr/>
        </p:nvGraphicFramePr>
        <p:xfrm>
          <a:off x="624255" y="1309077"/>
          <a:ext cx="7886699" cy="4783992"/>
        </p:xfrm>
        <a:graphic>
          <a:graphicData uri="http://schemas.openxmlformats.org/drawingml/2006/chart">
            <c:chart xmlns:c="http://schemas.openxmlformats.org/drawingml/2006/chart" xmlns:r="http://schemas.openxmlformats.org/officeDocument/2006/relationships" r:id="rId3"/>
          </a:graphicData>
        </a:graphic>
      </p:graphicFrame>
      <p:sp>
        <p:nvSpPr>
          <p:cNvPr id="3" name="爆発 2 2"/>
          <p:cNvSpPr/>
          <p:nvPr/>
        </p:nvSpPr>
        <p:spPr>
          <a:xfrm rot="947954">
            <a:off x="4129326" y="1756095"/>
            <a:ext cx="4847747" cy="3488688"/>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219700" y="2552700"/>
            <a:ext cx="2447925" cy="1938992"/>
          </a:xfrm>
          <a:prstGeom prst="rect">
            <a:avLst/>
          </a:prstGeom>
          <a:noFill/>
        </p:spPr>
        <p:txBody>
          <a:bodyPr wrap="square" rtlCol="0">
            <a:spAutoFit/>
          </a:bodyPr>
          <a:lstStyle/>
          <a:p>
            <a:r>
              <a:rPr kumimoji="1" lang="en-US" altLang="ja-JP" sz="6000" dirty="0"/>
              <a:t>95.6%</a:t>
            </a:r>
          </a:p>
          <a:p>
            <a:r>
              <a:rPr kumimoji="1" lang="ja-JP" altLang="en-US" sz="6000" dirty="0"/>
              <a:t>短縮</a:t>
            </a:r>
          </a:p>
        </p:txBody>
      </p:sp>
      <p:sp>
        <p:nvSpPr>
          <p:cNvPr id="6" name="正方形/長方形 5"/>
          <p:cNvSpPr/>
          <p:nvPr/>
        </p:nvSpPr>
        <p:spPr>
          <a:xfrm>
            <a:off x="2062264" y="5838827"/>
            <a:ext cx="2003898" cy="254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504171" y="5793743"/>
            <a:ext cx="2003898" cy="254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85740" y="5786375"/>
            <a:ext cx="4103915" cy="523220"/>
          </a:xfrm>
          <a:prstGeom prst="rect">
            <a:avLst/>
          </a:prstGeom>
          <a:noFill/>
        </p:spPr>
        <p:txBody>
          <a:bodyPr wrap="square" rtlCol="0">
            <a:spAutoFit/>
          </a:bodyPr>
          <a:lstStyle/>
          <a:p>
            <a:r>
              <a:rPr kumimoji="1" lang="ja-JP" altLang="en-US" sz="2800" dirty="0"/>
              <a:t>従来の道路パトロール</a:t>
            </a:r>
          </a:p>
        </p:txBody>
      </p:sp>
      <p:sp>
        <p:nvSpPr>
          <p:cNvPr id="9" name="テキスト ボックス 1"/>
          <p:cNvSpPr txBox="1"/>
          <p:nvPr/>
        </p:nvSpPr>
        <p:spPr>
          <a:xfrm>
            <a:off x="5386930" y="5793743"/>
            <a:ext cx="2793572" cy="7383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800" dirty="0"/>
              <a:t>LINE</a:t>
            </a:r>
            <a:r>
              <a:rPr lang="ja-JP" altLang="en-US" sz="2800" dirty="0"/>
              <a:t>による報告</a:t>
            </a: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5" name="スライド番号プレースホルダー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52</a:t>
            </a:fld>
            <a:endParaRPr lang="ja-JP" altLang="en-US"/>
          </a:p>
        </p:txBody>
      </p:sp>
    </p:spTree>
    <p:extLst>
      <p:ext uri="{BB962C8B-B14F-4D97-AF65-F5344CB8AC3E}">
        <p14:creationId xmlns:p14="http://schemas.microsoft.com/office/powerpoint/2010/main" val="56717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4704" y="2379407"/>
            <a:ext cx="8392291" cy="1946704"/>
          </a:xfrm>
        </p:spPr>
        <p:txBody>
          <a:bodyPr>
            <a:normAutofit fontScale="90000"/>
          </a:bodyPr>
          <a:lstStyle/>
          <a:p>
            <a:r>
              <a:rPr kumimoji="1" lang="ja-JP" altLang="en-US" dirty="0"/>
              <a:t>本当にこのエリアで</a:t>
            </a:r>
            <a:r>
              <a:rPr kumimoji="1" lang="en-US" altLang="ja-JP" dirty="0"/>
              <a:t/>
            </a:r>
            <a:br>
              <a:rPr kumimoji="1" lang="en-US" altLang="ja-JP" dirty="0"/>
            </a:br>
            <a:r>
              <a:rPr kumimoji="1" lang="en-US" altLang="ja-JP" dirty="0"/>
              <a:t/>
            </a:r>
            <a:br>
              <a:rPr kumimoji="1" lang="en-US" altLang="ja-JP" dirty="0"/>
            </a:br>
            <a:r>
              <a:rPr kumimoji="1" lang="ja-JP" altLang="en-US" dirty="0"/>
              <a:t>代替し続けることができるのか？</a:t>
            </a:r>
          </a:p>
        </p:txBody>
      </p:sp>
      <p:sp>
        <p:nvSpPr>
          <p:cNvPr id="3" name="日付プレースホルダー 2"/>
          <p:cNvSpPr>
            <a:spLocks noGrp="1"/>
          </p:cNvSpPr>
          <p:nvPr>
            <p:ph type="dt" idx="10"/>
          </p:nvPr>
        </p:nvSpPr>
        <p:spPr/>
        <p:txBody>
          <a:bodyPr/>
          <a:lstStyle/>
          <a:p>
            <a:r>
              <a:rPr lang="en-US" altLang="ja-JP" dirty="0" smtClean="0"/>
              <a:t>2019/6/21</a:t>
            </a:r>
            <a:endParaRPr lang="ja-JP" altLang="en-US" dirty="0"/>
          </a:p>
        </p:txBody>
      </p:sp>
      <p:sp>
        <p:nvSpPr>
          <p:cNvPr id="4" name="スライド番号プレースホルダー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53</a:t>
            </a:fld>
            <a:endParaRPr lang="ja-JP" altLang="en-US"/>
          </a:p>
        </p:txBody>
      </p:sp>
    </p:spTree>
    <p:extLst>
      <p:ext uri="{BB962C8B-B14F-4D97-AF65-F5344CB8AC3E}">
        <p14:creationId xmlns:p14="http://schemas.microsoft.com/office/powerpoint/2010/main" val="34079778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5618" y="201100"/>
            <a:ext cx="6560475" cy="708930"/>
          </a:xfrm>
        </p:spPr>
        <p:txBody>
          <a:bodyPr>
            <a:normAutofit fontScale="90000"/>
          </a:bodyPr>
          <a:lstStyle/>
          <a:p>
            <a:r>
              <a:rPr kumimoji="1" lang="ja-JP" altLang="en-US" dirty="0">
                <a:solidFill>
                  <a:schemeClr val="bg1"/>
                </a:solidFill>
              </a:rPr>
              <a:t>持続的学生エリアの選定</a:t>
            </a:r>
          </a:p>
        </p:txBody>
      </p:sp>
      <p:sp>
        <p:nvSpPr>
          <p:cNvPr id="21" name="正方形/長方形 20"/>
          <p:cNvSpPr/>
          <p:nvPr/>
        </p:nvSpPr>
        <p:spPr>
          <a:xfrm>
            <a:off x="-2" y="1072048"/>
            <a:ext cx="9144001" cy="3062208"/>
          </a:xfrm>
          <a:prstGeom prst="rect">
            <a:avLst/>
          </a:prstGeom>
          <a:solidFill>
            <a:srgbClr val="01A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2"/>
          <a:stretch>
            <a:fillRect/>
          </a:stretch>
        </p:blipFill>
        <p:spPr>
          <a:xfrm>
            <a:off x="204281" y="875144"/>
            <a:ext cx="4644672" cy="3166447"/>
          </a:xfrm>
          <a:prstGeom prst="rect">
            <a:avLst/>
          </a:prstGeom>
        </p:spPr>
      </p:pic>
      <p:grpSp>
        <p:nvGrpSpPr>
          <p:cNvPr id="14" name="グループ化 13"/>
          <p:cNvGrpSpPr/>
          <p:nvPr/>
        </p:nvGrpSpPr>
        <p:grpSpPr>
          <a:xfrm>
            <a:off x="231320" y="1334694"/>
            <a:ext cx="8445752" cy="4979586"/>
            <a:chOff x="262907" y="1314342"/>
            <a:chExt cx="8445752" cy="4979586"/>
          </a:xfrm>
        </p:grpSpPr>
        <p:grpSp>
          <p:nvGrpSpPr>
            <p:cNvPr id="100" name="グループ化 99"/>
            <p:cNvGrpSpPr/>
            <p:nvPr/>
          </p:nvGrpSpPr>
          <p:grpSpPr>
            <a:xfrm>
              <a:off x="262907" y="1460280"/>
              <a:ext cx="4369863" cy="738009"/>
              <a:chOff x="1087010" y="2744782"/>
              <a:chExt cx="4369863" cy="738009"/>
            </a:xfrm>
            <a:solidFill>
              <a:srgbClr val="FFC000"/>
            </a:solidFill>
          </p:grpSpPr>
          <p:sp>
            <p:nvSpPr>
              <p:cNvPr id="97" name="角丸四角形 96"/>
              <p:cNvSpPr/>
              <p:nvPr/>
            </p:nvSpPr>
            <p:spPr>
              <a:xfrm>
                <a:off x="1087010" y="2766135"/>
                <a:ext cx="1364015" cy="716656"/>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2800" dirty="0"/>
                  <a:t>春日</a:t>
                </a:r>
              </a:p>
            </p:txBody>
          </p:sp>
          <p:sp>
            <p:nvSpPr>
              <p:cNvPr id="98" name="角丸四角形 97"/>
              <p:cNvSpPr/>
              <p:nvPr/>
            </p:nvSpPr>
            <p:spPr>
              <a:xfrm>
                <a:off x="4133911" y="2761174"/>
                <a:ext cx="1322962" cy="716656"/>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2800" dirty="0"/>
                  <a:t>吾妻</a:t>
                </a:r>
              </a:p>
            </p:txBody>
          </p:sp>
          <p:sp>
            <p:nvSpPr>
              <p:cNvPr id="99" name="角丸四角形 98"/>
              <p:cNvSpPr/>
              <p:nvPr/>
            </p:nvSpPr>
            <p:spPr>
              <a:xfrm>
                <a:off x="2606670" y="2744782"/>
                <a:ext cx="1332688" cy="716656"/>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lvl="0" algn="ctr"/>
                <a:r>
                  <a:rPr kumimoji="1" lang="ja-JP" altLang="en-US" sz="2800" dirty="0"/>
                  <a:t>天久保</a:t>
                </a:r>
              </a:p>
            </p:txBody>
          </p:sp>
        </p:grpSp>
        <p:sp>
          <p:nvSpPr>
            <p:cNvPr id="33" name="左矢印吹き出し 32"/>
            <p:cNvSpPr/>
            <p:nvPr/>
          </p:nvSpPr>
          <p:spPr>
            <a:xfrm>
              <a:off x="4743511" y="1314342"/>
              <a:ext cx="3965148" cy="1080414"/>
            </a:xfrm>
            <a:prstGeom prst="leftArrowCallout">
              <a:avLst>
                <a:gd name="adj1" fmla="val 17641"/>
                <a:gd name="adj2" fmla="val 25000"/>
                <a:gd name="adj3" fmla="val 25000"/>
                <a:gd name="adj4" fmla="val 78533"/>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800" dirty="0"/>
            </a:p>
            <a:p>
              <a:pPr algn="ctr"/>
              <a:r>
                <a:rPr kumimoji="1" lang="en-US" altLang="ja-JP" sz="2000" b="1" dirty="0"/>
                <a:t>LINE</a:t>
              </a:r>
              <a:r>
                <a:rPr kumimoji="1" lang="ja-JP" altLang="en-US" sz="2000" b="1" dirty="0"/>
                <a:t>による報告が</a:t>
              </a:r>
              <a:endParaRPr kumimoji="1" lang="en-US" altLang="ja-JP" sz="2000" b="1" dirty="0"/>
            </a:p>
            <a:p>
              <a:pPr algn="ctr"/>
              <a:r>
                <a:rPr kumimoji="1" lang="ja-JP" altLang="en-US" sz="2000" b="1" dirty="0"/>
                <a:t>持続的に道路パトロールを</a:t>
              </a:r>
              <a:endParaRPr kumimoji="1" lang="en-US" altLang="ja-JP" sz="2000" b="1" dirty="0"/>
            </a:p>
            <a:p>
              <a:pPr algn="ctr"/>
              <a:r>
                <a:rPr kumimoji="1" lang="ja-JP" altLang="en-US" sz="2000" b="1" dirty="0"/>
                <a:t>代替できるといえるエリア</a:t>
              </a:r>
              <a:endParaRPr kumimoji="1" lang="en-US" altLang="ja-JP" sz="2000" b="1" dirty="0"/>
            </a:p>
            <a:p>
              <a:pPr algn="ctr"/>
              <a:endParaRPr kumimoji="1" lang="ja-JP" altLang="en-US" dirty="0"/>
            </a:p>
          </p:txBody>
        </p:sp>
        <p:sp>
          <p:nvSpPr>
            <p:cNvPr id="12" name="正方形/長方形 11"/>
            <p:cNvSpPr/>
            <p:nvPr/>
          </p:nvSpPr>
          <p:spPr>
            <a:xfrm>
              <a:off x="4037819" y="3400045"/>
              <a:ext cx="4666137" cy="28938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タイトル 1"/>
          <p:cNvSpPr txBox="1">
            <a:spLocks/>
          </p:cNvSpPr>
          <p:nvPr/>
        </p:nvSpPr>
        <p:spPr>
          <a:xfrm>
            <a:off x="4073855" y="3629539"/>
            <a:ext cx="4227210" cy="392000"/>
          </a:xfrm>
          <a:prstGeom prst="rect">
            <a:avLst/>
          </a:prstGeom>
          <a:noFill/>
          <a:ln>
            <a:noFill/>
          </a:ln>
        </p:spPr>
        <p:txBody>
          <a:bodyPr spcFirstLastPara="1" wrap="square" lIns="91425" tIns="45700" rIns="91425" bIns="45700" anchor="b" anchorCtr="0">
            <a:normAutofit fontScale="47500" lnSpcReduction="20000"/>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4800"/>
              <a:buFont typeface="Meiryo"/>
              <a:buNone/>
              <a:defRPr sz="4800" b="1" i="0" u="none" strike="noStrike" cap="none">
                <a:solidFill>
                  <a:srgbClr val="3F3F3F"/>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kumimoji="1" lang="ja-JP" altLang="en-US" sz="3200" dirty="0"/>
              <a:t>表　学生・市役所別破損発見数</a:t>
            </a:r>
            <a:r>
              <a:rPr lang="ja-JP" altLang="en-US" sz="3200" dirty="0"/>
              <a:t>（ </a:t>
            </a:r>
            <a:r>
              <a:rPr lang="en-US" altLang="ja-JP" sz="3200" dirty="0"/>
              <a:t>/</a:t>
            </a:r>
            <a:r>
              <a:rPr kumimoji="1" lang="ja-JP" altLang="en-US" sz="3200" dirty="0"/>
              <a:t>日</a:t>
            </a:r>
            <a:r>
              <a:rPr lang="ja-JP" altLang="en-US" sz="3200" dirty="0"/>
              <a:t>）</a:t>
            </a:r>
            <a:r>
              <a:rPr kumimoji="1" lang="ja-JP" altLang="en-US" sz="3200" dirty="0"/>
              <a:t>の</a:t>
            </a:r>
            <a:r>
              <a:rPr lang="ja-JP" altLang="en-US" sz="3200" dirty="0"/>
              <a:t>比較</a:t>
            </a:r>
            <a:endParaRPr kumimoji="1" lang="ja-JP" altLang="en-US" sz="3200" dirty="0"/>
          </a:p>
        </p:txBody>
      </p:sp>
      <p:graphicFrame>
        <p:nvGraphicFramePr>
          <p:cNvPr id="38" name="表 37"/>
          <p:cNvGraphicFramePr>
            <a:graphicFrameLocks noGrp="1"/>
          </p:cNvGraphicFramePr>
          <p:nvPr/>
        </p:nvGraphicFramePr>
        <p:xfrm>
          <a:off x="4285395" y="4126758"/>
          <a:ext cx="4015670" cy="2124626"/>
        </p:xfrm>
        <a:graphic>
          <a:graphicData uri="http://schemas.openxmlformats.org/drawingml/2006/table">
            <a:tbl>
              <a:tblPr firstRow="1" bandRow="1">
                <a:tableStyleId>{C083E6E3-FA7D-4D7B-A595-EF9225AFEA82}</a:tableStyleId>
              </a:tblPr>
              <a:tblGrid>
                <a:gridCol w="803134">
                  <a:extLst>
                    <a:ext uri="{9D8B030D-6E8A-4147-A177-3AD203B41FA5}">
                      <a16:colId xmlns:a16="http://schemas.microsoft.com/office/drawing/2014/main" val="20000"/>
                    </a:ext>
                  </a:extLst>
                </a:gridCol>
                <a:gridCol w="803134">
                  <a:extLst>
                    <a:ext uri="{9D8B030D-6E8A-4147-A177-3AD203B41FA5}">
                      <a16:colId xmlns:a16="http://schemas.microsoft.com/office/drawing/2014/main" val="20004"/>
                    </a:ext>
                  </a:extLst>
                </a:gridCol>
                <a:gridCol w="803134">
                  <a:extLst>
                    <a:ext uri="{9D8B030D-6E8A-4147-A177-3AD203B41FA5}">
                      <a16:colId xmlns:a16="http://schemas.microsoft.com/office/drawing/2014/main" val="20001"/>
                    </a:ext>
                  </a:extLst>
                </a:gridCol>
                <a:gridCol w="803134">
                  <a:extLst>
                    <a:ext uri="{9D8B030D-6E8A-4147-A177-3AD203B41FA5}">
                      <a16:colId xmlns:a16="http://schemas.microsoft.com/office/drawing/2014/main" val="20002"/>
                    </a:ext>
                  </a:extLst>
                </a:gridCol>
                <a:gridCol w="803134">
                  <a:extLst>
                    <a:ext uri="{9D8B030D-6E8A-4147-A177-3AD203B41FA5}">
                      <a16:colId xmlns:a16="http://schemas.microsoft.com/office/drawing/2014/main" val="20003"/>
                    </a:ext>
                  </a:extLst>
                </a:gridCol>
              </a:tblGrid>
              <a:tr h="367450">
                <a:tc>
                  <a:txBody>
                    <a:bodyPr/>
                    <a:lstStyle/>
                    <a:p>
                      <a:pPr algn="ctr"/>
                      <a:r>
                        <a:rPr kumimoji="1" lang="ja-JP" altLang="en-US" sz="1000" b="1" dirty="0">
                          <a:latin typeface="ＭＳ ゴシック" panose="020B0609070205080204" pitchFamily="49" charset="-128"/>
                          <a:ea typeface="ＭＳ ゴシック" panose="020B0609070205080204" pitchFamily="49" charset="-128"/>
                        </a:rPr>
                        <a:t>地域</a:t>
                      </a:r>
                    </a:p>
                  </a:txBody>
                  <a:tcPr marL="30995" marR="30995" marT="15497" marB="15497"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ＭＳ ゴシック" panose="020B0609070205080204" pitchFamily="49" charset="-128"/>
                          <a:ea typeface="ＭＳ ゴシック" panose="020B0609070205080204" pitchFamily="49" charset="-128"/>
                        </a:rPr>
                        <a:t>学生</a:t>
                      </a:r>
                      <a:endParaRPr kumimoji="1" lang="en-US" altLang="ja-JP" sz="1000" dirty="0">
                        <a:latin typeface="ＭＳ ゴシック" panose="020B0609070205080204" pitchFamily="49" charset="-128"/>
                        <a:ea typeface="ＭＳ ゴシック" panose="020B0609070205080204" pitchFamily="49" charset="-128"/>
                      </a:endParaRPr>
                    </a:p>
                    <a:p>
                      <a:pPr algn="ctr"/>
                      <a:r>
                        <a:rPr kumimoji="1" lang="en-US" altLang="ja-JP" sz="1000" dirty="0">
                          <a:latin typeface="ＭＳ ゴシック" panose="020B0609070205080204" pitchFamily="49" charset="-128"/>
                          <a:ea typeface="ＭＳ ゴシック" panose="020B0609070205080204" pitchFamily="49" charset="-128"/>
                        </a:rPr>
                        <a:t>(n=22)</a:t>
                      </a:r>
                      <a:endParaRPr kumimoji="1" lang="ja-JP" altLang="en-US" sz="1000" dirty="0">
                        <a:latin typeface="ＭＳ ゴシック" panose="020B0609070205080204" pitchFamily="49" charset="-128"/>
                        <a:ea typeface="ＭＳ ゴシック" panose="020B0609070205080204" pitchFamily="49" charset="-128"/>
                      </a:endParaRPr>
                    </a:p>
                  </a:txBody>
                  <a:tcPr marL="30995" marR="30995" marT="15497" marB="15497"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ＭＳ ゴシック" panose="020B0609070205080204" pitchFamily="49" charset="-128"/>
                          <a:ea typeface="ＭＳ ゴシック" panose="020B0609070205080204" pitchFamily="49" charset="-128"/>
                        </a:rPr>
                        <a:t>市役所</a:t>
                      </a:r>
                      <a:r>
                        <a:rPr kumimoji="1" lang="en-US" altLang="ja-JP" sz="1000" dirty="0">
                          <a:latin typeface="ＭＳ ゴシック" panose="020B0609070205080204" pitchFamily="49" charset="-128"/>
                          <a:ea typeface="ＭＳ ゴシック" panose="020B0609070205080204" pitchFamily="49" charset="-128"/>
                        </a:rPr>
                        <a:t>(n=365)</a:t>
                      </a:r>
                      <a:endParaRPr kumimoji="1" lang="ja-JP" altLang="en-US" sz="1000" dirty="0">
                        <a:latin typeface="ＭＳ ゴシック" panose="020B0609070205080204" pitchFamily="49" charset="-128"/>
                        <a:ea typeface="ＭＳ ゴシック" panose="020B0609070205080204" pitchFamily="49" charset="-128"/>
                      </a:endParaRPr>
                    </a:p>
                  </a:txBody>
                  <a:tcPr marL="30995" marR="30995" marT="15497" marB="15497"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ＭＳ ゴシック" panose="020B0609070205080204" pitchFamily="49" charset="-128"/>
                          <a:ea typeface="ＭＳ ゴシック" panose="020B0609070205080204" pitchFamily="49" charset="-128"/>
                        </a:rPr>
                        <a:t>t</a:t>
                      </a:r>
                      <a:r>
                        <a:rPr kumimoji="1" lang="ja-JP" altLang="en-US" sz="1000" dirty="0">
                          <a:latin typeface="ＭＳ ゴシック" panose="020B0609070205080204" pitchFamily="49" charset="-128"/>
                          <a:ea typeface="ＭＳ ゴシック" panose="020B0609070205080204" pitchFamily="49" charset="-128"/>
                        </a:rPr>
                        <a:t>値</a:t>
                      </a:r>
                    </a:p>
                  </a:txBody>
                  <a:tcPr marL="30995" marR="30995" marT="15497" marB="15497"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ＭＳ ゴシック" panose="020B0609070205080204" pitchFamily="49" charset="-128"/>
                          <a:ea typeface="ＭＳ ゴシック" panose="020B0609070205080204" pitchFamily="49" charset="-128"/>
                        </a:rPr>
                        <a:t>有意確率</a:t>
                      </a:r>
                    </a:p>
                  </a:txBody>
                  <a:tcPr marL="30995" marR="30995" marT="15497" marB="15497"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4052">
                <a:tc>
                  <a:txBody>
                    <a:bodyPr/>
                    <a:lstStyle/>
                    <a:p>
                      <a:pPr algn="ctr"/>
                      <a:r>
                        <a:rPr kumimoji="1" lang="ja-JP" altLang="en-US" sz="1000" b="1" dirty="0">
                          <a:solidFill>
                            <a:srgbClr val="FF0000"/>
                          </a:solidFill>
                          <a:latin typeface="ＭＳ ゴシック" panose="020B0609070205080204" pitchFamily="49" charset="-128"/>
                          <a:ea typeface="ＭＳ ゴシック" panose="020B0609070205080204" pitchFamily="49" charset="-128"/>
                        </a:rPr>
                        <a:t>天久保</a:t>
                      </a:r>
                    </a:p>
                  </a:txBody>
                  <a:tcPr marL="30995" marR="30995" marT="15497" marB="15497" anchor="ctr">
                    <a:lnT w="19050" cap="flat" cmpd="sng" algn="ctr">
                      <a:solidFill>
                        <a:schemeClr val="tx1"/>
                      </a:solidFill>
                      <a:prstDash val="solid"/>
                      <a:round/>
                      <a:headEnd type="none" w="med" len="med"/>
                      <a:tailEnd type="none" w="med" len="med"/>
                    </a:lnT>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0.55</a:t>
                      </a:r>
                    </a:p>
                  </a:txBody>
                  <a:tcPr marL="30995" marR="30995" marT="15497" marB="15497" anchor="ctr">
                    <a:lnT w="19050" cap="flat" cmpd="sng" algn="ctr">
                      <a:solidFill>
                        <a:schemeClr val="tx1"/>
                      </a:solidFill>
                      <a:prstDash val="solid"/>
                      <a:round/>
                      <a:headEnd type="none" w="med" len="med"/>
                      <a:tailEnd type="none" w="med" len="med"/>
                    </a:lnT>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0.01</a:t>
                      </a:r>
                    </a:p>
                  </a:txBody>
                  <a:tcPr marL="30995" marR="30995" marT="15497" marB="15497" anchor="ctr">
                    <a:lnT w="19050" cap="flat" cmpd="sng" algn="ctr">
                      <a:solidFill>
                        <a:schemeClr val="tx1"/>
                      </a:solidFill>
                      <a:prstDash val="solid"/>
                      <a:round/>
                      <a:headEnd type="none" w="med" len="med"/>
                      <a:tailEnd type="none" w="med" len="med"/>
                    </a:lnT>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3.130</a:t>
                      </a:r>
                    </a:p>
                  </a:txBody>
                  <a:tcPr marL="30995" marR="30995" marT="15497" marB="15497" anchor="ctr">
                    <a:lnT w="19050" cap="flat" cmpd="sng" algn="ctr">
                      <a:solidFill>
                        <a:schemeClr val="tx1"/>
                      </a:solidFill>
                      <a:prstDash val="solid"/>
                      <a:round/>
                      <a:headEnd type="none" w="med" len="med"/>
                      <a:tailEnd type="none" w="med" len="med"/>
                    </a:lnT>
                    <a:noFill/>
                  </a:tcPr>
                </a:tc>
                <a:tc>
                  <a:txBody>
                    <a:bodyPr/>
                    <a:lstStyle/>
                    <a:p>
                      <a:pPr algn="r"/>
                      <a:r>
                        <a:rPr kumimoji="1" lang="en-US" altLang="ja-JP" sz="1000" b="1" dirty="0">
                          <a:solidFill>
                            <a:srgbClr val="FF0000"/>
                          </a:solidFill>
                          <a:latin typeface="ＭＳ ゴシック" panose="020B0609070205080204" pitchFamily="49" charset="-128"/>
                          <a:ea typeface="ＭＳ ゴシック" panose="020B0609070205080204" pitchFamily="49" charset="-128"/>
                        </a:rPr>
                        <a:t>0.005</a:t>
                      </a:r>
                    </a:p>
                  </a:txBody>
                  <a:tcPr marL="30995" marR="30995" marT="15497" marB="15497" anchor="ctr">
                    <a:lnT w="190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1"/>
                  </a:ext>
                </a:extLst>
              </a:tr>
              <a:tr h="244052">
                <a:tc>
                  <a:txBody>
                    <a:bodyPr/>
                    <a:lstStyle/>
                    <a:p>
                      <a:pPr algn="ctr"/>
                      <a:r>
                        <a:rPr kumimoji="1" lang="ja-JP" altLang="en-US" sz="1000" b="1" dirty="0">
                          <a:solidFill>
                            <a:srgbClr val="FF0000"/>
                          </a:solidFill>
                          <a:latin typeface="ＭＳ ゴシック" panose="020B0609070205080204" pitchFamily="49" charset="-128"/>
                          <a:ea typeface="ＭＳ ゴシック" panose="020B0609070205080204" pitchFamily="49" charset="-128"/>
                        </a:rPr>
                        <a:t>春日</a:t>
                      </a:r>
                    </a:p>
                  </a:txBody>
                  <a:tcPr marL="30995" marR="30995" marT="15497" marB="15497" anchor="ctr">
                    <a:lnB>
                      <a:noFill/>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0.36</a:t>
                      </a:r>
                      <a:endParaRPr kumimoji="1" lang="ja-JP" altLang="en-US" sz="1000" dirty="0">
                        <a:latin typeface="ＭＳ ゴシック" panose="020B0609070205080204" pitchFamily="49" charset="-128"/>
                        <a:ea typeface="ＭＳ ゴシック" panose="020B0609070205080204" pitchFamily="49" charset="-128"/>
                      </a:endParaRPr>
                    </a:p>
                  </a:txBody>
                  <a:tcPr marL="30995" marR="30995" marT="15497" marB="15497" anchor="ctr">
                    <a:lnB>
                      <a:noFill/>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0.01</a:t>
                      </a:r>
                      <a:endParaRPr kumimoji="1" lang="ja-JP" altLang="en-US" sz="1000" dirty="0">
                        <a:latin typeface="ＭＳ ゴシック" panose="020B0609070205080204" pitchFamily="49" charset="-128"/>
                        <a:ea typeface="ＭＳ ゴシック" panose="020B0609070205080204" pitchFamily="49" charset="-128"/>
                      </a:endParaRPr>
                    </a:p>
                  </a:txBody>
                  <a:tcPr marL="30995" marR="30995" marT="15497" marB="15497" anchor="ctr">
                    <a:lnB>
                      <a:noFill/>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2.863</a:t>
                      </a:r>
                      <a:endParaRPr kumimoji="1" lang="ja-JP" altLang="en-US" sz="1000" dirty="0">
                        <a:latin typeface="ＭＳ ゴシック" panose="020B0609070205080204" pitchFamily="49" charset="-128"/>
                        <a:ea typeface="ＭＳ ゴシック" panose="020B0609070205080204" pitchFamily="49" charset="-128"/>
                      </a:endParaRPr>
                    </a:p>
                  </a:txBody>
                  <a:tcPr marL="30995" marR="30995" marT="15497" marB="15497" anchor="ctr">
                    <a:lnB>
                      <a:noFill/>
                    </a:lnB>
                    <a:noFill/>
                  </a:tcPr>
                </a:tc>
                <a:tc>
                  <a:txBody>
                    <a:bodyPr/>
                    <a:lstStyle/>
                    <a:p>
                      <a:pPr algn="r"/>
                      <a:r>
                        <a:rPr kumimoji="1" lang="en-US" altLang="ja-JP" sz="1000" b="1" dirty="0">
                          <a:solidFill>
                            <a:srgbClr val="FF0000"/>
                          </a:solidFill>
                          <a:latin typeface="ＭＳ ゴシック" panose="020B0609070205080204" pitchFamily="49" charset="-128"/>
                          <a:ea typeface="ＭＳ ゴシック" panose="020B0609070205080204" pitchFamily="49" charset="-128"/>
                        </a:rPr>
                        <a:t>0.009</a:t>
                      </a:r>
                      <a:endParaRPr kumimoji="1" lang="ja-JP" altLang="en-US" sz="1000" b="1" dirty="0">
                        <a:solidFill>
                          <a:srgbClr val="FF0000"/>
                        </a:solidFill>
                        <a:latin typeface="ＭＳ ゴシック" panose="020B0609070205080204" pitchFamily="49" charset="-128"/>
                        <a:ea typeface="ＭＳ ゴシック" panose="020B0609070205080204" pitchFamily="49" charset="-128"/>
                      </a:endParaRPr>
                    </a:p>
                  </a:txBody>
                  <a:tcPr marL="30995" marR="30995" marT="15497" marB="15497" anchor="ctr">
                    <a:lnB>
                      <a:noFill/>
                    </a:lnB>
                    <a:noFill/>
                  </a:tcPr>
                </a:tc>
                <a:extLst>
                  <a:ext uri="{0D108BD9-81ED-4DB2-BD59-A6C34878D82A}">
                    <a16:rowId xmlns:a16="http://schemas.microsoft.com/office/drawing/2014/main" val="10002"/>
                  </a:ext>
                </a:extLst>
              </a:tr>
              <a:tr h="211512">
                <a:tc>
                  <a:txBody>
                    <a:bodyPr/>
                    <a:lstStyle/>
                    <a:p>
                      <a:pPr algn="ctr"/>
                      <a:r>
                        <a:rPr kumimoji="1" lang="ja-JP" altLang="en-US" sz="1000" b="1" dirty="0">
                          <a:solidFill>
                            <a:srgbClr val="FF0000"/>
                          </a:solidFill>
                          <a:latin typeface="ＭＳ ゴシック" panose="020B0609070205080204" pitchFamily="49" charset="-128"/>
                          <a:ea typeface="ＭＳ ゴシック" panose="020B0609070205080204" pitchFamily="49" charset="-128"/>
                        </a:rPr>
                        <a:t>吾妻</a:t>
                      </a:r>
                    </a:p>
                  </a:txBody>
                  <a:tcPr marL="30995" marR="30995" marT="15497" marB="15497" anchor="ctr">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0.23</a:t>
                      </a:r>
                    </a:p>
                  </a:txBody>
                  <a:tcPr marL="30995" marR="30995" marT="15497" marB="15497"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0.00</a:t>
                      </a:r>
                    </a:p>
                  </a:txBody>
                  <a:tcPr marL="30995" marR="30995" marT="15497" marB="15497"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1.992</a:t>
                      </a:r>
                    </a:p>
                  </a:txBody>
                  <a:tcPr marL="30995" marR="30995" marT="15497" marB="15497" anchor="ctr">
                    <a:lnL>
                      <a:noFill/>
                    </a:lnL>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kumimoji="1" lang="en-US" altLang="ja-JP" sz="1000" b="1" dirty="0">
                          <a:solidFill>
                            <a:srgbClr val="FF0000"/>
                          </a:solidFill>
                          <a:latin typeface="ＭＳ ゴシック" panose="020B0609070205080204" pitchFamily="49" charset="-128"/>
                          <a:ea typeface="ＭＳ ゴシック" panose="020B0609070205080204" pitchFamily="49" charset="-128"/>
                        </a:rPr>
                        <a:t>0.059</a:t>
                      </a:r>
                    </a:p>
                  </a:txBody>
                  <a:tcPr marL="30995" marR="30995" marT="15497" marB="15497"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r h="211512">
                <a:tc>
                  <a:txBody>
                    <a:bodyPr/>
                    <a:lstStyle/>
                    <a:p>
                      <a:pPr algn="ctr"/>
                      <a:r>
                        <a:rPr kumimoji="1" lang="ja-JP" altLang="en-US" sz="1000" b="1" dirty="0">
                          <a:latin typeface="ＭＳ ゴシック" panose="020B0609070205080204" pitchFamily="49" charset="-128"/>
                          <a:ea typeface="ＭＳ ゴシック" panose="020B0609070205080204" pitchFamily="49" charset="-128"/>
                        </a:rPr>
                        <a:t>要</a:t>
                      </a:r>
                    </a:p>
                  </a:txBody>
                  <a:tcPr marL="30995" marR="30995" marT="15497" marB="15497" anchor="ctr">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0.09</a:t>
                      </a:r>
                    </a:p>
                  </a:txBody>
                  <a:tcPr marL="30995" marR="30995" marT="15497" marB="15497"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0.04</a:t>
                      </a:r>
                    </a:p>
                  </a:txBody>
                  <a:tcPr marL="30995" marR="30995" marT="15497" marB="15497"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0.571</a:t>
                      </a:r>
                    </a:p>
                  </a:txBody>
                  <a:tcPr marL="30995" marR="30995" marT="15497" marB="15497" anchor="ctr">
                    <a:lnL>
                      <a:noFill/>
                    </a:lnL>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0.573</a:t>
                      </a:r>
                    </a:p>
                  </a:txBody>
                  <a:tcPr marL="30995" marR="30995" marT="15497" marB="15497"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2076990123"/>
                  </a:ext>
                </a:extLst>
              </a:tr>
              <a:tr h="211512">
                <a:tc>
                  <a:txBody>
                    <a:bodyPr/>
                    <a:lstStyle/>
                    <a:p>
                      <a:pPr algn="ctr"/>
                      <a:r>
                        <a:rPr kumimoji="1" lang="ja-JP" altLang="en-US" sz="1000" b="1" dirty="0">
                          <a:latin typeface="ＭＳ ゴシック" panose="020B0609070205080204" pitchFamily="49" charset="-128"/>
                          <a:ea typeface="ＭＳ ゴシック" panose="020B0609070205080204" pitchFamily="49" charset="-128"/>
                        </a:rPr>
                        <a:t>桜</a:t>
                      </a:r>
                    </a:p>
                  </a:txBody>
                  <a:tcPr marL="30995" marR="30995" marT="15497" marB="15497" anchor="ctr">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0.05</a:t>
                      </a:r>
                    </a:p>
                  </a:txBody>
                  <a:tcPr marL="30995" marR="30995" marT="15497" marB="15497"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0.01</a:t>
                      </a:r>
                    </a:p>
                  </a:txBody>
                  <a:tcPr marL="30995" marR="30995" marT="15497" marB="15497"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0.815</a:t>
                      </a:r>
                    </a:p>
                  </a:txBody>
                  <a:tcPr marL="30995" marR="30995" marT="15497" marB="15497" anchor="ctr">
                    <a:lnL>
                      <a:noFill/>
                    </a:lnL>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0.424</a:t>
                      </a:r>
                    </a:p>
                  </a:txBody>
                  <a:tcPr marL="30995" marR="30995" marT="15497" marB="15497"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791549043"/>
                  </a:ext>
                </a:extLst>
              </a:tr>
              <a:tr h="211512">
                <a:tc>
                  <a:txBody>
                    <a:bodyPr/>
                    <a:lstStyle/>
                    <a:p>
                      <a:pPr algn="ctr"/>
                      <a:r>
                        <a:rPr kumimoji="1" lang="ja-JP" altLang="en-US" sz="1000" b="1" dirty="0">
                          <a:latin typeface="ＭＳ ゴシック" panose="020B0609070205080204" pitchFamily="49" charset="-128"/>
                          <a:ea typeface="ＭＳ ゴシック" panose="020B0609070205080204" pitchFamily="49" charset="-128"/>
                        </a:rPr>
                        <a:t>苅間</a:t>
                      </a:r>
                    </a:p>
                  </a:txBody>
                  <a:tcPr marL="30995" marR="30995" marT="15497" marB="15497" anchor="ctr">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0.05</a:t>
                      </a:r>
                    </a:p>
                  </a:txBody>
                  <a:tcPr marL="30995" marR="30995" marT="15497" marB="15497"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0.01</a:t>
                      </a:r>
                    </a:p>
                  </a:txBody>
                  <a:tcPr marL="30995" marR="30995" marT="15497" marB="15497"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0.753</a:t>
                      </a:r>
                    </a:p>
                  </a:txBody>
                  <a:tcPr marL="30995" marR="30995" marT="15497" marB="15497" anchor="ctr">
                    <a:lnL>
                      <a:noFill/>
                    </a:lnL>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0.459</a:t>
                      </a:r>
                    </a:p>
                  </a:txBody>
                  <a:tcPr marL="30995" marR="30995" marT="15497" marB="15497"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0005"/>
                  </a:ext>
                </a:extLst>
              </a:tr>
              <a:tr h="211512">
                <a:tc>
                  <a:txBody>
                    <a:bodyPr/>
                    <a:lstStyle/>
                    <a:p>
                      <a:pPr algn="ctr"/>
                      <a:r>
                        <a:rPr kumimoji="1" lang="ja-JP" altLang="en-US" sz="1000" b="1" dirty="0">
                          <a:latin typeface="ＭＳ ゴシック" panose="020B0609070205080204" pitchFamily="49" charset="-128"/>
                          <a:ea typeface="ＭＳ ゴシック" panose="020B0609070205080204" pitchFamily="49" charset="-128"/>
                        </a:rPr>
                        <a:t>研究学園</a:t>
                      </a:r>
                    </a:p>
                  </a:txBody>
                  <a:tcPr marL="30995" marR="30995" marT="15497" marB="15497" anchor="ctr">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0.05</a:t>
                      </a:r>
                    </a:p>
                  </a:txBody>
                  <a:tcPr marL="30995" marR="30995" marT="15497" marB="15497"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0.02</a:t>
                      </a:r>
                    </a:p>
                  </a:txBody>
                  <a:tcPr marL="30995" marR="30995" marT="15497" marB="15497"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0.543</a:t>
                      </a:r>
                    </a:p>
                  </a:txBody>
                  <a:tcPr marL="30995" marR="30995" marT="15497" marB="15497" anchor="ctr">
                    <a:lnL>
                      <a:noFill/>
                    </a:lnL>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0.588</a:t>
                      </a:r>
                    </a:p>
                  </a:txBody>
                  <a:tcPr marL="30995" marR="30995" marT="15497" marB="15497"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0006"/>
                  </a:ext>
                </a:extLst>
              </a:tr>
              <a:tr h="211512">
                <a:tc>
                  <a:txBody>
                    <a:bodyPr/>
                    <a:lstStyle/>
                    <a:p>
                      <a:pPr algn="ctr"/>
                      <a:r>
                        <a:rPr kumimoji="1" lang="ja-JP" altLang="en-US" sz="1000" b="1" dirty="0">
                          <a:latin typeface="ＭＳ ゴシック" panose="020B0609070205080204" pitchFamily="49" charset="-128"/>
                          <a:ea typeface="ＭＳ ゴシック" panose="020B0609070205080204" pitchFamily="49" charset="-128"/>
                        </a:rPr>
                        <a:t>栗原</a:t>
                      </a:r>
                    </a:p>
                  </a:txBody>
                  <a:tcPr marL="30995" marR="30995" marT="15497" marB="15497" anchor="ctr">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0.05</a:t>
                      </a:r>
                    </a:p>
                  </a:txBody>
                  <a:tcPr marL="30995" marR="30995" marT="15497" marB="15497" anchor="ctr">
                    <a:lnL>
                      <a:noFill/>
                    </a:lnL>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0.06</a:t>
                      </a:r>
                    </a:p>
                  </a:txBody>
                  <a:tcPr marL="30995" marR="30995" marT="15497" marB="15497" anchor="ctr">
                    <a:lnL>
                      <a:noFill/>
                    </a:lnL>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-0.161</a:t>
                      </a:r>
                    </a:p>
                  </a:txBody>
                  <a:tcPr marL="30995" marR="30995" marT="15497" marB="15497" anchor="ctr">
                    <a:lnL>
                      <a:noFill/>
                    </a:lnL>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000" dirty="0">
                          <a:latin typeface="ＭＳ ゴシック" panose="020B0609070205080204" pitchFamily="49" charset="-128"/>
                          <a:ea typeface="ＭＳ ゴシック" panose="020B0609070205080204" pitchFamily="49" charset="-128"/>
                        </a:rPr>
                        <a:t>0.872</a:t>
                      </a:r>
                    </a:p>
                  </a:txBody>
                  <a:tcPr marL="30995" marR="30995" marT="15497" marB="15497" anchor="ct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11" name="角丸四角形 10"/>
          <p:cNvSpPr/>
          <p:nvPr/>
        </p:nvSpPr>
        <p:spPr>
          <a:xfrm>
            <a:off x="184826" y="1410511"/>
            <a:ext cx="4484451" cy="88521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11286" y="4202348"/>
            <a:ext cx="3268492" cy="1877437"/>
          </a:xfrm>
          <a:prstGeom prst="rect">
            <a:avLst/>
          </a:prstGeom>
          <a:solidFill>
            <a:schemeClr val="accent6">
              <a:lumMod val="60000"/>
              <a:lumOff val="40000"/>
            </a:schemeClr>
          </a:solidFill>
          <a:ln w="38100">
            <a:solidFill>
              <a:schemeClr val="tx1"/>
            </a:solidFill>
          </a:ln>
        </p:spPr>
        <p:txBody>
          <a:bodyPr wrap="square" rtlCol="0">
            <a:spAutoFit/>
          </a:bodyPr>
          <a:lstStyle/>
          <a:p>
            <a:r>
              <a:rPr kumimoji="1" lang="ja-JP" altLang="en-US" sz="2400" dirty="0">
                <a:solidFill>
                  <a:srgbClr val="FF0000"/>
                </a:solidFill>
              </a:rPr>
              <a:t>持続的学生エリア</a:t>
            </a:r>
            <a:r>
              <a:rPr kumimoji="1" lang="ja-JP" altLang="en-US" sz="2400" dirty="0"/>
              <a:t>での</a:t>
            </a:r>
            <a:endParaRPr kumimoji="1" lang="en-US" altLang="ja-JP" sz="2400" dirty="0"/>
          </a:p>
          <a:p>
            <a:r>
              <a:rPr kumimoji="1" lang="ja-JP" altLang="en-US" sz="2400" dirty="0"/>
              <a:t>実証実験期間</a:t>
            </a:r>
            <a:r>
              <a:rPr kumimoji="1" lang="en-US" altLang="ja-JP" sz="2400" dirty="0"/>
              <a:t>22</a:t>
            </a:r>
            <a:r>
              <a:rPr kumimoji="1" lang="ja-JP" altLang="en-US" sz="2400" dirty="0"/>
              <a:t>日間の</a:t>
            </a:r>
            <a:endParaRPr kumimoji="1" lang="en-US" altLang="ja-JP" sz="2400" dirty="0"/>
          </a:p>
          <a:p>
            <a:r>
              <a:rPr kumimoji="1" lang="ja-JP" altLang="en-US" sz="2400" dirty="0"/>
              <a:t>報告件数</a:t>
            </a:r>
            <a:endParaRPr kumimoji="1" lang="en-US" altLang="ja-JP" sz="2400" dirty="0"/>
          </a:p>
          <a:p>
            <a:r>
              <a:rPr kumimoji="1" lang="ja-JP" altLang="en-US" sz="3200" dirty="0">
                <a:solidFill>
                  <a:schemeClr val="tx1"/>
                </a:solidFill>
              </a:rPr>
              <a:t>＝</a:t>
            </a:r>
            <a:r>
              <a:rPr kumimoji="1" lang="en-US" altLang="ja-JP" sz="4400" dirty="0">
                <a:solidFill>
                  <a:srgbClr val="FF0000"/>
                </a:solidFill>
              </a:rPr>
              <a:t>25</a:t>
            </a:r>
            <a:r>
              <a:rPr kumimoji="1" lang="ja-JP" altLang="en-US" sz="4400" dirty="0">
                <a:solidFill>
                  <a:srgbClr val="FF0000"/>
                </a:solidFill>
              </a:rPr>
              <a:t>件</a:t>
            </a:r>
          </a:p>
        </p:txBody>
      </p:sp>
      <p:sp>
        <p:nvSpPr>
          <p:cNvPr id="15" name="テキスト ボックス 14"/>
          <p:cNvSpPr txBox="1"/>
          <p:nvPr/>
        </p:nvSpPr>
        <p:spPr>
          <a:xfrm>
            <a:off x="214009" y="933855"/>
            <a:ext cx="4036978" cy="415498"/>
          </a:xfrm>
          <a:prstGeom prst="rect">
            <a:avLst/>
          </a:prstGeom>
          <a:solidFill>
            <a:srgbClr val="FFFF00"/>
          </a:solidFill>
          <a:ln w="38100">
            <a:solidFill>
              <a:schemeClr val="tx1"/>
            </a:solidFill>
          </a:ln>
        </p:spPr>
        <p:txBody>
          <a:bodyPr wrap="square" rtlCol="0">
            <a:spAutoFit/>
          </a:bodyPr>
          <a:lstStyle/>
          <a:p>
            <a:r>
              <a:rPr kumimoji="1" lang="ja-JP" altLang="en-US" sz="2000" dirty="0"/>
              <a:t>　</a:t>
            </a:r>
            <a:r>
              <a:rPr kumimoji="1" lang="ja-JP" altLang="en-US" sz="800" dirty="0"/>
              <a:t>　　</a:t>
            </a:r>
            <a:r>
              <a:rPr kumimoji="1" lang="ja-JP" altLang="en-US" sz="2120" dirty="0"/>
              <a:t>持続的学生エリア</a:t>
            </a:r>
          </a:p>
        </p:txBody>
      </p:sp>
      <p:sp>
        <p:nvSpPr>
          <p:cNvPr id="3" name="日付プレースホルダー 2"/>
          <p:cNvSpPr>
            <a:spLocks noGrp="1"/>
          </p:cNvSpPr>
          <p:nvPr>
            <p:ph type="dt" idx="10"/>
          </p:nvPr>
        </p:nvSpPr>
        <p:spPr/>
        <p:txBody>
          <a:bodyPr/>
          <a:lstStyle/>
          <a:p>
            <a:r>
              <a:rPr lang="en-US" altLang="ja-JP" dirty="0" smtClean="0"/>
              <a:t>2019/6/21</a:t>
            </a:r>
            <a:endParaRPr lang="ja-JP" altLang="en-US" dirty="0"/>
          </a:p>
        </p:txBody>
      </p:sp>
      <p:sp>
        <p:nvSpPr>
          <p:cNvPr id="4" name="スライド番号プレースホルダー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54</a:t>
            </a:fld>
            <a:endParaRPr lang="ja-JP" altLang="en-US"/>
          </a:p>
        </p:txBody>
      </p:sp>
    </p:spTree>
    <p:extLst>
      <p:ext uri="{BB962C8B-B14F-4D97-AF65-F5344CB8AC3E}">
        <p14:creationId xmlns:p14="http://schemas.microsoft.com/office/powerpoint/2010/main" val="266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animBg="1"/>
      <p:bldP spid="39"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 y="1047560"/>
            <a:ext cx="9143999" cy="5527343"/>
          </a:xfrm>
          <a:prstGeom prst="rect">
            <a:avLst/>
          </a:prstGeom>
          <a:solidFill>
            <a:srgbClr val="066E9F"/>
          </a:solid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361506" y="237501"/>
            <a:ext cx="7239297" cy="627795"/>
          </a:xfrm>
        </p:spPr>
        <p:txBody>
          <a:bodyPr>
            <a:noAutofit/>
          </a:bodyPr>
          <a:lstStyle/>
          <a:p>
            <a:r>
              <a:rPr kumimoji="1" lang="ja-JP" altLang="en-US" u="sng" dirty="0">
                <a:solidFill>
                  <a:schemeClr val="bg1"/>
                </a:solidFill>
              </a:rPr>
              <a:t>効果試算の算出過程</a:t>
            </a:r>
          </a:p>
        </p:txBody>
      </p:sp>
      <p:sp>
        <p:nvSpPr>
          <p:cNvPr id="3" name="テキスト プレースホルダー 2"/>
          <p:cNvSpPr>
            <a:spLocks noGrp="1"/>
          </p:cNvSpPr>
          <p:nvPr>
            <p:ph type="body" idx="1"/>
          </p:nvPr>
        </p:nvSpPr>
        <p:spPr>
          <a:xfrm>
            <a:off x="797267" y="1085188"/>
            <a:ext cx="7605444" cy="4768058"/>
          </a:xfrm>
        </p:spPr>
        <p:txBody>
          <a:bodyPr/>
          <a:lstStyle/>
          <a:p>
            <a:endParaRPr kumimoji="1" lang="en-US" altLang="ja-JP" dirty="0"/>
          </a:p>
          <a:p>
            <a:endParaRPr kumimoji="1" lang="en-US" altLang="ja-JP" dirty="0"/>
          </a:p>
        </p:txBody>
      </p:sp>
      <p:sp>
        <p:nvSpPr>
          <p:cNvPr id="10" name="下矢印 9"/>
          <p:cNvSpPr/>
          <p:nvPr/>
        </p:nvSpPr>
        <p:spPr>
          <a:xfrm rot="16200000">
            <a:off x="857283" y="338451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角丸四角形 23"/>
          <p:cNvSpPr/>
          <p:nvPr/>
        </p:nvSpPr>
        <p:spPr>
          <a:xfrm>
            <a:off x="1379349" y="1656430"/>
            <a:ext cx="682219" cy="3860008"/>
          </a:xfrm>
          <a:prstGeom prst="roundRect">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tx1">
                    <a:lumMod val="85000"/>
                    <a:lumOff val="15000"/>
                  </a:schemeClr>
                </a:solidFill>
              </a:rPr>
              <a:t>費用対効果の算出方法</a:t>
            </a:r>
          </a:p>
        </p:txBody>
      </p:sp>
      <p:sp>
        <p:nvSpPr>
          <p:cNvPr id="26" name="下矢印 25"/>
          <p:cNvSpPr/>
          <p:nvPr/>
        </p:nvSpPr>
        <p:spPr>
          <a:xfrm rot="16200000">
            <a:off x="3329677" y="3364173"/>
            <a:ext cx="490285" cy="403832"/>
          </a:xfrm>
          <a:prstGeom prst="downArrow">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角丸四角形 20"/>
          <p:cNvSpPr/>
          <p:nvPr/>
        </p:nvSpPr>
        <p:spPr>
          <a:xfrm>
            <a:off x="3854064" y="2431915"/>
            <a:ext cx="921989" cy="2636196"/>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4003460" y="2614850"/>
            <a:ext cx="630314" cy="2194278"/>
          </a:xfrm>
          <a:prstGeom prst="roundRect">
            <a:avLst>
              <a:gd name="adj" fmla="val 21449"/>
            </a:avLst>
          </a:prstGeom>
          <a:solidFill>
            <a:schemeClr val="bg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tx1"/>
                </a:solidFill>
              </a:rPr>
              <a:t>時間的削減コス</a:t>
            </a:r>
            <a:endParaRPr kumimoji="1" lang="en-US" altLang="ja-JP" sz="1800" b="1" dirty="0">
              <a:solidFill>
                <a:schemeClr val="tx1"/>
              </a:solidFill>
            </a:endParaRPr>
          </a:p>
          <a:p>
            <a:pPr algn="ctr"/>
            <a:r>
              <a:rPr kumimoji="1" lang="ja-JP" altLang="en-US" sz="1800" b="1" dirty="0">
                <a:solidFill>
                  <a:schemeClr val="tx1"/>
                </a:solidFill>
              </a:rPr>
              <a:t>ト</a:t>
            </a:r>
          </a:p>
        </p:txBody>
      </p:sp>
      <p:sp>
        <p:nvSpPr>
          <p:cNvPr id="29" name="下矢印 28"/>
          <p:cNvSpPr/>
          <p:nvPr/>
        </p:nvSpPr>
        <p:spPr>
          <a:xfrm rot="16200000">
            <a:off x="2083969" y="337657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角丸四角形 34"/>
          <p:cNvSpPr/>
          <p:nvPr/>
        </p:nvSpPr>
        <p:spPr>
          <a:xfrm>
            <a:off x="157313" y="823148"/>
            <a:ext cx="682219" cy="287378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学生エリアの選定</a:t>
            </a:r>
          </a:p>
        </p:txBody>
      </p:sp>
      <p:sp>
        <p:nvSpPr>
          <p:cNvPr id="38" name="角丸四角形 37"/>
          <p:cNvSpPr/>
          <p:nvPr/>
        </p:nvSpPr>
        <p:spPr>
          <a:xfrm>
            <a:off x="180001" y="3792776"/>
            <a:ext cx="682219" cy="298112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パトロ｜ルの説明</a:t>
            </a:r>
          </a:p>
        </p:txBody>
      </p:sp>
      <p:sp>
        <p:nvSpPr>
          <p:cNvPr id="15" name="下矢印 14"/>
          <p:cNvSpPr/>
          <p:nvPr/>
        </p:nvSpPr>
        <p:spPr>
          <a:xfrm rot="16200000">
            <a:off x="4846624" y="3352570"/>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角丸四角形 16"/>
          <p:cNvSpPr/>
          <p:nvPr/>
        </p:nvSpPr>
        <p:spPr>
          <a:xfrm>
            <a:off x="5407480" y="2454490"/>
            <a:ext cx="3431983" cy="2613621"/>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6854069" y="2603799"/>
            <a:ext cx="630314" cy="2189247"/>
          </a:xfrm>
          <a:prstGeom prst="round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t>金銭的削減コス</a:t>
            </a:r>
            <a:endParaRPr kumimoji="1" lang="en-US" altLang="ja-JP" sz="1800" b="1" dirty="0"/>
          </a:p>
          <a:p>
            <a:pPr algn="ctr"/>
            <a:r>
              <a:rPr kumimoji="1" lang="ja-JP" altLang="en-US" sz="1800" b="1" dirty="0"/>
              <a:t>ト</a:t>
            </a:r>
          </a:p>
        </p:txBody>
      </p:sp>
      <p:sp>
        <p:nvSpPr>
          <p:cNvPr id="19" name="下矢印 18"/>
          <p:cNvSpPr/>
          <p:nvPr/>
        </p:nvSpPr>
        <p:spPr>
          <a:xfrm rot="16200000">
            <a:off x="6346024" y="3344853"/>
            <a:ext cx="481968" cy="434154"/>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角丸四角形 19"/>
          <p:cNvSpPr/>
          <p:nvPr/>
        </p:nvSpPr>
        <p:spPr>
          <a:xfrm>
            <a:off x="5649557" y="2593751"/>
            <a:ext cx="630314" cy="2189247"/>
          </a:xfrm>
          <a:prstGeom prst="roundRect">
            <a:avLst/>
          </a:prstGeom>
          <a:solidFill>
            <a:srgbClr val="CD4560"/>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bg1"/>
                </a:solidFill>
              </a:rPr>
              <a:t>時間的削減コス</a:t>
            </a:r>
            <a:endParaRPr kumimoji="1" lang="en-US" altLang="ja-JP" sz="1800" b="1" dirty="0">
              <a:solidFill>
                <a:schemeClr val="bg1"/>
              </a:solidFill>
            </a:endParaRPr>
          </a:p>
          <a:p>
            <a:pPr algn="ctr"/>
            <a:r>
              <a:rPr kumimoji="1" lang="ja-JP" altLang="en-US" sz="1800" b="1" dirty="0">
                <a:solidFill>
                  <a:schemeClr val="bg1"/>
                </a:solidFill>
              </a:rPr>
              <a:t>ト</a:t>
            </a:r>
          </a:p>
        </p:txBody>
      </p:sp>
      <p:sp>
        <p:nvSpPr>
          <p:cNvPr id="22" name="下矢印 21"/>
          <p:cNvSpPr/>
          <p:nvPr/>
        </p:nvSpPr>
        <p:spPr>
          <a:xfrm rot="16200000">
            <a:off x="7578581" y="3363014"/>
            <a:ext cx="451984" cy="407540"/>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角丸四角形 24"/>
          <p:cNvSpPr/>
          <p:nvPr/>
        </p:nvSpPr>
        <p:spPr>
          <a:xfrm>
            <a:off x="8022706" y="2616823"/>
            <a:ext cx="630314" cy="2183281"/>
          </a:xfrm>
          <a:prstGeom prst="round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t>年間のコス</a:t>
            </a:r>
            <a:endParaRPr kumimoji="1" lang="en-US" altLang="ja-JP" sz="1800" b="1" dirty="0"/>
          </a:p>
          <a:p>
            <a:pPr algn="ctr"/>
            <a:r>
              <a:rPr kumimoji="1" lang="ja-JP" altLang="en-US" sz="1800" b="1" dirty="0"/>
              <a:t>ト</a:t>
            </a:r>
            <a:endParaRPr kumimoji="1" lang="en-US" altLang="ja-JP" sz="1800" b="1" dirty="0"/>
          </a:p>
          <a:p>
            <a:pPr algn="ctr"/>
            <a:r>
              <a:rPr kumimoji="1" lang="ja-JP" altLang="en-US" sz="1800" b="1" dirty="0"/>
              <a:t>削減</a:t>
            </a:r>
          </a:p>
        </p:txBody>
      </p:sp>
      <p:sp>
        <p:nvSpPr>
          <p:cNvPr id="27" name="角丸四角形 26"/>
          <p:cNvSpPr/>
          <p:nvPr/>
        </p:nvSpPr>
        <p:spPr>
          <a:xfrm>
            <a:off x="5537553" y="1923321"/>
            <a:ext cx="1931981" cy="47440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066E9F"/>
                </a:solidFill>
              </a:rPr>
              <a:t>持続的エリア</a:t>
            </a:r>
          </a:p>
        </p:txBody>
      </p:sp>
      <mc:AlternateContent xmlns:mc="http://schemas.openxmlformats.org/markup-compatibility/2006" xmlns:a14="http://schemas.microsoft.com/office/drawing/2010/main">
        <mc:Choice Requires="a14">
          <p:sp>
            <p:nvSpPr>
              <p:cNvPr id="30" name="角丸四角形 29"/>
              <p:cNvSpPr/>
              <p:nvPr/>
            </p:nvSpPr>
            <p:spPr>
              <a:xfrm>
                <a:off x="2488355" y="2431915"/>
                <a:ext cx="910656" cy="860042"/>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2400" b="1" i="1" smtClean="0">
                              <a:solidFill>
                                <a:schemeClr val="tx1"/>
                              </a:solidFill>
                              <a:latin typeface="Cambria Math" panose="02040503050406030204" pitchFamily="18" charset="0"/>
                            </a:rPr>
                          </m:ctrlPr>
                        </m:sSubPr>
                        <m:e>
                          <m:r>
                            <a:rPr lang="en-US" altLang="ja-JP" sz="2400" b="1" i="1">
                              <a:solidFill>
                                <a:schemeClr val="tx1"/>
                              </a:solidFill>
                              <a:latin typeface="Cambria Math" panose="02040503050406030204" pitchFamily="18" charset="0"/>
                            </a:rPr>
                            <m:t>𝑻</m:t>
                          </m:r>
                        </m:e>
                        <m:sub>
                          <m:r>
                            <a:rPr lang="en-US" altLang="ja-JP" sz="2400" b="1" i="1">
                              <a:solidFill>
                                <a:schemeClr val="tx1"/>
                              </a:solidFill>
                              <a:latin typeface="Cambria Math" panose="02040503050406030204" pitchFamily="18" charset="0"/>
                            </a:rPr>
                            <m:t>𝟏</m:t>
                          </m:r>
                        </m:sub>
                      </m:sSub>
                    </m:oMath>
                  </m:oMathPara>
                </a14:m>
                <a:endParaRPr kumimoji="1" lang="ja-JP" altLang="en-US" sz="2400" b="1" dirty="0">
                  <a:solidFill>
                    <a:schemeClr val="tx1"/>
                  </a:solidFill>
                </a:endParaRPr>
              </a:p>
            </p:txBody>
          </p:sp>
        </mc:Choice>
        <mc:Fallback xmlns="">
          <p:sp>
            <p:nvSpPr>
              <p:cNvPr id="30" name="角丸四角形 29"/>
              <p:cNvSpPr>
                <a:spLocks noRot="1" noChangeAspect="1" noMove="1" noResize="1" noEditPoints="1" noAdjustHandles="1" noChangeArrowheads="1" noChangeShapeType="1" noTextEdit="1"/>
              </p:cNvSpPr>
              <p:nvPr/>
            </p:nvSpPr>
            <p:spPr>
              <a:xfrm>
                <a:off x="2488355" y="2431915"/>
                <a:ext cx="910656" cy="860042"/>
              </a:xfrm>
              <a:prstGeom prst="roundRect">
                <a:avLst/>
              </a:prstGeom>
              <a:blipFill>
                <a:blip r:embed="rId2"/>
                <a:stretch>
                  <a:fillRect/>
                </a:stretch>
              </a:blip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角丸四角形 30"/>
              <p:cNvSpPr/>
              <p:nvPr/>
            </p:nvSpPr>
            <p:spPr>
              <a:xfrm>
                <a:off x="2473442" y="3883163"/>
                <a:ext cx="910656" cy="860042"/>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2400" b="1" i="1" smtClean="0">
                              <a:solidFill>
                                <a:sysClr val="windowText" lastClr="000000"/>
                              </a:solidFill>
                              <a:latin typeface="Cambria Math" panose="02040503050406030204" pitchFamily="18" charset="0"/>
                            </a:rPr>
                          </m:ctrlPr>
                        </m:sSubPr>
                        <m:e>
                          <m:r>
                            <a:rPr lang="en-US" altLang="ja-JP" sz="2400" b="1" i="1">
                              <a:solidFill>
                                <a:sysClr val="windowText" lastClr="000000"/>
                              </a:solidFill>
                              <a:latin typeface="Cambria Math" panose="02040503050406030204" pitchFamily="18" charset="0"/>
                            </a:rPr>
                            <m:t>𝑻</m:t>
                          </m:r>
                        </m:e>
                        <m:sub>
                          <m:r>
                            <a:rPr lang="en-US" altLang="ja-JP" sz="2400" b="1" i="1">
                              <a:solidFill>
                                <a:sysClr val="windowText" lastClr="000000"/>
                              </a:solidFill>
                              <a:latin typeface="Cambria Math" panose="02040503050406030204" pitchFamily="18" charset="0"/>
                            </a:rPr>
                            <m:t>2</m:t>
                          </m:r>
                        </m:sub>
                      </m:sSub>
                    </m:oMath>
                  </m:oMathPara>
                </a14:m>
                <a:endParaRPr kumimoji="1" lang="ja-JP" altLang="en-US" sz="2400" b="1" dirty="0">
                  <a:solidFill>
                    <a:sysClr val="windowText" lastClr="000000"/>
                  </a:solidFill>
                </a:endParaRPr>
              </a:p>
            </p:txBody>
          </p:sp>
        </mc:Choice>
        <mc:Fallback xmlns="">
          <p:sp>
            <p:nvSpPr>
              <p:cNvPr id="31" name="角丸四角形 30"/>
              <p:cNvSpPr>
                <a:spLocks noRot="1" noChangeAspect="1" noMove="1" noResize="1" noEditPoints="1" noAdjustHandles="1" noChangeArrowheads="1" noChangeShapeType="1" noTextEdit="1"/>
              </p:cNvSpPr>
              <p:nvPr/>
            </p:nvSpPr>
            <p:spPr>
              <a:xfrm>
                <a:off x="2473442" y="3883163"/>
                <a:ext cx="910656" cy="860042"/>
              </a:xfrm>
              <a:prstGeom prst="roundRect">
                <a:avLst/>
              </a:prstGeom>
              <a:blipFill>
                <a:blip r:embed="rId3"/>
                <a:stretch>
                  <a:fillRect/>
                </a:stretch>
              </a:blipFill>
              <a:ln/>
            </p:spPr>
            <p:txBody>
              <a:bodyPr/>
              <a:lstStyle/>
              <a:p>
                <a:r>
                  <a:rPr lang="ja-JP" altLang="en-US">
                    <a:noFill/>
                  </a:rPr>
                  <a:t> </a:t>
                </a:r>
              </a:p>
            </p:txBody>
          </p:sp>
        </mc:Fallback>
      </mc:AlternateContent>
      <p:sp>
        <p:nvSpPr>
          <p:cNvPr id="5" name="日付プレースホルダー 4"/>
          <p:cNvSpPr>
            <a:spLocks noGrp="1"/>
          </p:cNvSpPr>
          <p:nvPr>
            <p:ph type="dt" idx="10"/>
          </p:nvPr>
        </p:nvSpPr>
        <p:spPr/>
        <p:txBody>
          <a:bodyPr/>
          <a:lstStyle/>
          <a:p>
            <a:r>
              <a:rPr lang="en-US" altLang="ja-JP" dirty="0" smtClean="0"/>
              <a:t>2019/6/21</a:t>
            </a:r>
            <a:endParaRPr lang="ja-JP" altLang="en-US" dirty="0"/>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55</a:t>
            </a:fld>
            <a:endParaRPr lang="ja-JP" altLang="en-US"/>
          </a:p>
        </p:txBody>
      </p:sp>
    </p:spTree>
    <p:extLst>
      <p:ext uri="{BB962C8B-B14F-4D97-AF65-F5344CB8AC3E}">
        <p14:creationId xmlns:p14="http://schemas.microsoft.com/office/powerpoint/2010/main" val="941965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g5c07f854c0_0_0"/>
          <p:cNvSpPr/>
          <p:nvPr/>
        </p:nvSpPr>
        <p:spPr>
          <a:xfrm>
            <a:off x="1590549" y="2188498"/>
            <a:ext cx="942900" cy="838200"/>
          </a:xfrm>
          <a:prstGeom prst="rect">
            <a:avLst/>
          </a:prstGeom>
          <a:solidFill>
            <a:schemeClr val="accent1"/>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4" name="Google Shape;904;g5c07f854c0_0_0"/>
          <p:cNvSpPr txBox="1">
            <a:spLocks noGrp="1"/>
          </p:cNvSpPr>
          <p:nvPr>
            <p:ph type="title"/>
          </p:nvPr>
        </p:nvSpPr>
        <p:spPr>
          <a:xfrm>
            <a:off x="222885" y="300888"/>
            <a:ext cx="7543800" cy="6660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320"/>
              <a:buFont typeface="Meiryo"/>
              <a:buNone/>
            </a:pPr>
            <a:r>
              <a:rPr lang="ja-JP" sz="4320" dirty="0"/>
              <a:t>　　　　　　　　</a:t>
            </a:r>
            <a:r>
              <a:rPr lang="ja-JP" sz="4320" dirty="0">
                <a:solidFill>
                  <a:schemeClr val="bg1"/>
                </a:solidFill>
              </a:rPr>
              <a:t>コスト算出</a:t>
            </a:r>
            <a:endParaRPr sz="4320" dirty="0">
              <a:solidFill>
                <a:schemeClr val="bg1"/>
              </a:solidFill>
            </a:endParaRPr>
          </a:p>
        </p:txBody>
      </p:sp>
      <p:sp>
        <p:nvSpPr>
          <p:cNvPr id="905" name="Google Shape;905;g5c07f854c0_0_0"/>
          <p:cNvSpPr/>
          <p:nvPr/>
        </p:nvSpPr>
        <p:spPr>
          <a:xfrm>
            <a:off x="123824" y="1035725"/>
            <a:ext cx="4182126" cy="5238900"/>
          </a:xfrm>
          <a:prstGeom prst="rect">
            <a:avLst/>
          </a:prstGeom>
          <a:solidFill>
            <a:schemeClr val="accent6">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chemeClr val="lt1"/>
                </a:solidFill>
                <a:latin typeface="Century Gothic"/>
                <a:ea typeface="Century Gothic"/>
                <a:cs typeface="Century Gothic"/>
                <a:sym typeface="Century Gothic"/>
              </a:rPr>
              <a:t>　</a:t>
            </a:r>
            <a:endParaRPr sz="1800">
              <a:solidFill>
                <a:schemeClr val="lt1"/>
              </a:solidFill>
              <a:latin typeface="Century Gothic"/>
              <a:ea typeface="Century Gothic"/>
              <a:cs typeface="Century Gothic"/>
              <a:sym typeface="Century Gothic"/>
            </a:endParaRPr>
          </a:p>
        </p:txBody>
      </p:sp>
      <p:sp>
        <p:nvSpPr>
          <p:cNvPr id="906" name="Google Shape;906;g5c07f854c0_0_0"/>
          <p:cNvSpPr/>
          <p:nvPr/>
        </p:nvSpPr>
        <p:spPr>
          <a:xfrm>
            <a:off x="4305950" y="1041173"/>
            <a:ext cx="4555363" cy="5238600"/>
          </a:xfrm>
          <a:prstGeom prst="rect">
            <a:avLst/>
          </a:prstGeom>
          <a:solidFill>
            <a:srgbClr val="01AAEF"/>
          </a:solidFill>
          <a:ln>
            <a:noFill/>
          </a:ln>
        </p:spPr>
        <p:txBody>
          <a:bodyPr spcFirstLastPara="1" wrap="square" lIns="91425" tIns="45700" rIns="91425" bIns="45700" anchor="ctr" anchorCtr="0">
            <a:noAutofit/>
          </a:bodyPr>
          <a:lstStyle/>
          <a:p>
            <a:pPr lvl="0" algn="ctr"/>
            <a:endParaRPr sz="1800" dirty="0">
              <a:solidFill>
                <a:schemeClr val="lt1"/>
              </a:solidFill>
              <a:latin typeface="Century Gothic"/>
              <a:ea typeface="Century Gothic"/>
              <a:cs typeface="Century Gothic"/>
              <a:sym typeface="Century Gothic"/>
            </a:endParaRPr>
          </a:p>
        </p:txBody>
      </p:sp>
      <p:sp>
        <p:nvSpPr>
          <p:cNvPr id="907" name="Google Shape;907;g5c07f854c0_0_0"/>
          <p:cNvSpPr/>
          <p:nvPr/>
        </p:nvSpPr>
        <p:spPr>
          <a:xfrm>
            <a:off x="337059" y="1102646"/>
            <a:ext cx="3844200" cy="6285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dirty="0">
                <a:solidFill>
                  <a:schemeClr val="dk1"/>
                </a:solidFill>
                <a:latin typeface="Century Gothic"/>
                <a:ea typeface="Century Gothic"/>
                <a:cs typeface="Century Gothic"/>
                <a:sym typeface="Century Gothic"/>
              </a:rPr>
              <a:t>従来の</a:t>
            </a:r>
            <a:r>
              <a:rPr lang="ja-JP" sz="1800" dirty="0">
                <a:solidFill>
                  <a:schemeClr val="dk1"/>
                </a:solidFill>
                <a:latin typeface="Century Gothic"/>
                <a:ea typeface="Century Gothic"/>
                <a:cs typeface="Century Gothic"/>
                <a:sym typeface="Century Gothic"/>
              </a:rPr>
              <a:t>道路パトロール</a:t>
            </a:r>
            <a:endParaRPr sz="1800" dirty="0">
              <a:solidFill>
                <a:schemeClr val="dk1"/>
              </a:solidFill>
              <a:latin typeface="Century Gothic"/>
              <a:ea typeface="Century Gothic"/>
              <a:cs typeface="Century Gothic"/>
              <a:sym typeface="Century Gothic"/>
            </a:endParaRPr>
          </a:p>
        </p:txBody>
      </p:sp>
      <p:sp>
        <p:nvSpPr>
          <p:cNvPr id="908" name="Google Shape;908;g5c07f854c0_0_0"/>
          <p:cNvSpPr/>
          <p:nvPr/>
        </p:nvSpPr>
        <p:spPr>
          <a:xfrm>
            <a:off x="4623309" y="1102646"/>
            <a:ext cx="3844200" cy="6285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dirty="0">
                <a:solidFill>
                  <a:schemeClr val="dk1"/>
                </a:solidFill>
                <a:latin typeface="Century Gothic"/>
                <a:ea typeface="Century Gothic"/>
                <a:cs typeface="Century Gothic"/>
                <a:sym typeface="Century Gothic"/>
              </a:rPr>
              <a:t>LINEによる破損報告</a:t>
            </a:r>
            <a:endParaRPr sz="1800" dirty="0">
              <a:solidFill>
                <a:schemeClr val="dk1"/>
              </a:solidFill>
              <a:latin typeface="Century Gothic"/>
              <a:ea typeface="Century Gothic"/>
              <a:cs typeface="Century Gothic"/>
              <a:sym typeface="Century Gothic"/>
            </a:endParaRPr>
          </a:p>
        </p:txBody>
      </p:sp>
      <p:sp>
        <p:nvSpPr>
          <p:cNvPr id="910" name="Google Shape;910;g5c07f854c0_0_0"/>
          <p:cNvSpPr/>
          <p:nvPr/>
        </p:nvSpPr>
        <p:spPr>
          <a:xfrm>
            <a:off x="123824" y="495392"/>
            <a:ext cx="4267200" cy="485758"/>
          </a:xfrm>
          <a:prstGeom prst="homePlate">
            <a:avLst>
              <a:gd name="adj" fmla="val 50000"/>
            </a:avLst>
          </a:prstGeom>
          <a:solidFill>
            <a:srgbClr val="1E5E70"/>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a:solidFill>
                  <a:schemeClr val="lt1"/>
                </a:solidFill>
                <a:latin typeface="Century Gothic"/>
                <a:ea typeface="Century Gothic"/>
                <a:cs typeface="Century Gothic"/>
                <a:sym typeface="Century Gothic"/>
              </a:rPr>
              <a:t>破損1か所にかかる時間</a:t>
            </a:r>
            <a:endParaRPr sz="2800" b="1">
              <a:solidFill>
                <a:schemeClr val="lt1"/>
              </a:solidFill>
              <a:latin typeface="Century Gothic"/>
              <a:ea typeface="Century Gothic"/>
              <a:cs typeface="Century Gothic"/>
              <a:sym typeface="Century Gothic"/>
            </a:endParaRPr>
          </a:p>
        </p:txBody>
      </p:sp>
      <p:sp>
        <p:nvSpPr>
          <p:cNvPr id="913" name="Google Shape;913;g5c07f854c0_0_0"/>
          <p:cNvSpPr/>
          <p:nvPr/>
        </p:nvSpPr>
        <p:spPr>
          <a:xfrm>
            <a:off x="216422" y="2302111"/>
            <a:ext cx="4033635" cy="172717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dk1"/>
              </a:solidFill>
              <a:latin typeface="Century Gothic"/>
              <a:ea typeface="Century Gothic"/>
              <a:cs typeface="Century Gothic"/>
              <a:sym typeface="Century Gothic"/>
            </a:endParaRPr>
          </a:p>
        </p:txBody>
      </p:sp>
      <p:sp>
        <p:nvSpPr>
          <p:cNvPr id="920" name="Google Shape;920;g5c07f854c0_0_0"/>
          <p:cNvSpPr/>
          <p:nvPr/>
        </p:nvSpPr>
        <p:spPr>
          <a:xfrm>
            <a:off x="7680479" y="2448056"/>
            <a:ext cx="314400" cy="362100"/>
          </a:xfrm>
          <a:prstGeom prst="rect">
            <a:avLst/>
          </a:prstGeom>
          <a:solidFill>
            <a:schemeClr val="accent1">
              <a:alpha val="1882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23" name="Google Shape;923;g5c07f854c0_0_0"/>
          <p:cNvSpPr/>
          <p:nvPr/>
        </p:nvSpPr>
        <p:spPr>
          <a:xfrm>
            <a:off x="4593809" y="2917458"/>
            <a:ext cx="1848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400" b="0" cap="none">
              <a:solidFill>
                <a:schemeClr val="dk1"/>
              </a:solidFill>
              <a:latin typeface="Century Gothic"/>
              <a:ea typeface="Century Gothic"/>
              <a:cs typeface="Century Gothic"/>
              <a:sym typeface="Century Gothic"/>
            </a:endParaRPr>
          </a:p>
        </p:txBody>
      </p:sp>
      <p:sp>
        <p:nvSpPr>
          <p:cNvPr id="927" name="Google Shape;927;g5c07f854c0_0_0"/>
          <p:cNvSpPr/>
          <p:nvPr/>
        </p:nvSpPr>
        <p:spPr>
          <a:xfrm>
            <a:off x="5555742" y="5356629"/>
            <a:ext cx="30573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0" cap="none" dirty="0">
              <a:solidFill>
                <a:schemeClr val="lt1"/>
              </a:solidFill>
              <a:latin typeface="Century Gothic"/>
              <a:ea typeface="Century Gothic"/>
              <a:cs typeface="Century Gothic"/>
              <a:sym typeface="Century Gothic"/>
            </a:endParaRPr>
          </a:p>
        </p:txBody>
      </p:sp>
      <p:grpSp>
        <p:nvGrpSpPr>
          <p:cNvPr id="7" name="グループ化 6"/>
          <p:cNvGrpSpPr/>
          <p:nvPr/>
        </p:nvGrpSpPr>
        <p:grpSpPr>
          <a:xfrm>
            <a:off x="1196772" y="4754687"/>
            <a:ext cx="6255158" cy="1390030"/>
            <a:chOff x="1134261" y="4580305"/>
            <a:chExt cx="6255158" cy="1390030"/>
          </a:xfrm>
        </p:grpSpPr>
        <p:sp>
          <p:nvSpPr>
            <p:cNvPr id="33" name="角丸四角形 32"/>
            <p:cNvSpPr/>
            <p:nvPr/>
          </p:nvSpPr>
          <p:spPr>
            <a:xfrm>
              <a:off x="5058619" y="4646047"/>
              <a:ext cx="2330800" cy="1324288"/>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p>
          </p:txBody>
        </p:sp>
        <p:grpSp>
          <p:nvGrpSpPr>
            <p:cNvPr id="6" name="グループ化 5"/>
            <p:cNvGrpSpPr/>
            <p:nvPr/>
          </p:nvGrpSpPr>
          <p:grpSpPr>
            <a:xfrm>
              <a:off x="1134261" y="4580305"/>
              <a:ext cx="6245348" cy="1346917"/>
              <a:chOff x="1104465" y="4922227"/>
              <a:chExt cx="6245348" cy="1346917"/>
            </a:xfrm>
          </p:grpSpPr>
          <p:sp>
            <p:nvSpPr>
              <p:cNvPr id="37" name="角丸四角形 36"/>
              <p:cNvSpPr/>
              <p:nvPr/>
            </p:nvSpPr>
            <p:spPr>
              <a:xfrm>
                <a:off x="5019013" y="4922227"/>
                <a:ext cx="2330800" cy="132428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800" dirty="0"/>
                  <a:t>0.16</a:t>
                </a:r>
                <a:r>
                  <a:rPr kumimoji="1" lang="en-US" altLang="ja-JP" sz="2400" dirty="0"/>
                  <a:t>[h]</a:t>
                </a:r>
                <a:endParaRPr kumimoji="1" lang="ja-JP" altLang="en-US" sz="2400" dirty="0"/>
              </a:p>
            </p:txBody>
          </p:sp>
          <p:sp>
            <p:nvSpPr>
              <p:cNvPr id="5" name="角丸四角形 4"/>
              <p:cNvSpPr/>
              <p:nvPr/>
            </p:nvSpPr>
            <p:spPr>
              <a:xfrm>
                <a:off x="1104465" y="4987969"/>
                <a:ext cx="2196014" cy="128117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800" dirty="0"/>
                  <a:t>11.2</a:t>
                </a:r>
                <a:r>
                  <a:rPr kumimoji="1" lang="en-US" altLang="ja-JP" sz="2000" dirty="0"/>
                  <a:t>[h]</a:t>
                </a:r>
                <a:endParaRPr kumimoji="1" lang="ja-JP" altLang="en-US" sz="2000" dirty="0"/>
              </a:p>
            </p:txBody>
          </p:sp>
        </p:grpSp>
      </p:grpSp>
      <p:grpSp>
        <p:nvGrpSpPr>
          <p:cNvPr id="10" name="グループ化 9"/>
          <p:cNvGrpSpPr/>
          <p:nvPr/>
        </p:nvGrpSpPr>
        <p:grpSpPr>
          <a:xfrm>
            <a:off x="3175456" y="4635779"/>
            <a:ext cx="4247586" cy="3046988"/>
            <a:chOff x="2982594" y="4750682"/>
            <a:chExt cx="4287536" cy="3046988"/>
          </a:xfrm>
        </p:grpSpPr>
        <p:sp>
          <p:nvSpPr>
            <p:cNvPr id="8" name="正方形/長方形 7"/>
            <p:cNvSpPr/>
            <p:nvPr/>
          </p:nvSpPr>
          <p:spPr>
            <a:xfrm>
              <a:off x="2982594" y="4750682"/>
              <a:ext cx="2191606" cy="3046988"/>
            </a:xfrm>
            <a:prstGeom prst="rect">
              <a:avLst/>
            </a:prstGeom>
            <a:noFill/>
            <a:ln>
              <a:noFill/>
            </a:ln>
          </p:spPr>
          <p:txBody>
            <a:bodyPr wrap="square" lIns="91440" tIns="45720" rIns="91440" bIns="45720">
              <a:spAutoFit/>
            </a:bodyPr>
            <a:lstStyle/>
            <a:p>
              <a:pPr algn="ctr"/>
              <a:endParaRPr lang="ja-JP" altLang="en-US" sz="9600" b="1" dirty="0">
                <a:ln w="0"/>
                <a:solidFill>
                  <a:srgbClr val="FFFF00"/>
                </a:solidFill>
                <a:effectLst>
                  <a:outerShdw blurRad="38100" dist="25400" dir="5400000" algn="ctr" rotWithShape="0">
                    <a:srgbClr val="6E747A">
                      <a:alpha val="43000"/>
                    </a:srgbClr>
                  </a:outerShdw>
                </a:effectLst>
              </a:endParaRPr>
            </a:p>
            <a:p>
              <a:pPr algn="ctr"/>
              <a:endParaRPr lang="ja-JP" altLang="en-US" sz="9600" b="1" cap="none" spc="0" dirty="0">
                <a:ln w="0"/>
                <a:solidFill>
                  <a:srgbClr val="FFFF00"/>
                </a:solidFill>
                <a:effectLst>
                  <a:outerShdw blurRad="38100" dist="25400" dir="5400000" algn="ctr" rotWithShape="0">
                    <a:srgbClr val="6E747A">
                      <a:alpha val="43000"/>
                    </a:srgbClr>
                  </a:outerShdw>
                </a:effectLst>
              </a:endParaRPr>
            </a:p>
          </p:txBody>
        </p:sp>
        <p:sp>
          <p:nvSpPr>
            <p:cNvPr id="38" name="角丸四角形 37"/>
            <p:cNvSpPr/>
            <p:nvPr/>
          </p:nvSpPr>
          <p:spPr>
            <a:xfrm>
              <a:off x="4939330" y="4927272"/>
              <a:ext cx="2330800" cy="1324288"/>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p>
          </p:txBody>
        </p:sp>
      </p:grpSp>
      <p:sp>
        <p:nvSpPr>
          <p:cNvPr id="44" name="Google Shape;913;g5c07f854c0_0_0"/>
          <p:cNvSpPr/>
          <p:nvPr/>
        </p:nvSpPr>
        <p:spPr>
          <a:xfrm>
            <a:off x="4364640" y="2302111"/>
            <a:ext cx="4779359" cy="172717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Century Gothic"/>
              <a:ea typeface="Century Gothic"/>
              <a:cs typeface="Century Gothic"/>
              <a:sym typeface="Century Gothic"/>
            </a:endParaRPr>
          </a:p>
        </p:txBody>
      </p:sp>
      <mc:AlternateContent xmlns:mc="http://schemas.openxmlformats.org/markup-compatibility/2006" xmlns:a14="http://schemas.microsoft.com/office/drawing/2010/main">
        <mc:Choice Requires="a14">
          <p:sp>
            <p:nvSpPr>
              <p:cNvPr id="12" name="正方形/長方形 11"/>
              <p:cNvSpPr/>
              <p:nvPr/>
            </p:nvSpPr>
            <p:spPr>
              <a:xfrm>
                <a:off x="3668861" y="2490973"/>
                <a:ext cx="6224958" cy="1484381"/>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sSub>
                        <m:sSubPr>
                          <m:ctrlPr>
                            <a:rPr lang="ja-JP" altLang="ja-JP" sz="2800" b="1" i="1" smtClean="0">
                              <a:latin typeface="Cambria Math" panose="02040503050406030204" pitchFamily="18" charset="0"/>
                            </a:rPr>
                          </m:ctrlPr>
                        </m:sSubPr>
                        <m:e>
                          <m:r>
                            <a:rPr lang="en-US" altLang="ja-JP" sz="2800" b="1" i="1">
                              <a:latin typeface="Cambria Math" panose="02040503050406030204" pitchFamily="18" charset="0"/>
                            </a:rPr>
                            <m:t>𝑻</m:t>
                          </m:r>
                        </m:e>
                        <m:sub>
                          <m:r>
                            <a:rPr lang="en-US" altLang="ja-JP" sz="2800" b="1" i="1">
                              <a:latin typeface="Cambria Math" panose="02040503050406030204" pitchFamily="18" charset="0"/>
                            </a:rPr>
                            <m:t>𝟐</m:t>
                          </m:r>
                        </m:sub>
                      </m:sSub>
                      <m:r>
                        <a:rPr lang="en-US" altLang="ja-JP" sz="2800" b="1" i="1">
                          <a:latin typeface="Cambria Math" panose="02040503050406030204" pitchFamily="18" charset="0"/>
                        </a:rPr>
                        <m:t>=</m:t>
                      </m:r>
                      <m:f>
                        <m:fPr>
                          <m:ctrlPr>
                            <a:rPr lang="ja-JP" altLang="ja-JP" sz="2800" b="1" i="1">
                              <a:latin typeface="Cambria Math" panose="02040503050406030204" pitchFamily="18" charset="0"/>
                            </a:rPr>
                          </m:ctrlPr>
                        </m:fPr>
                        <m:num>
                          <m:r>
                            <a:rPr lang="en-US" altLang="ja-JP" sz="2800" b="1" i="1">
                              <a:latin typeface="Cambria Math" panose="02040503050406030204" pitchFamily="18" charset="0"/>
                            </a:rPr>
                            <m:t>𝟏</m:t>
                          </m:r>
                        </m:num>
                        <m:den>
                          <m:r>
                            <a:rPr lang="en-US" altLang="ja-JP" sz="2800" b="1" i="1">
                              <a:latin typeface="Cambria Math" panose="02040503050406030204" pitchFamily="18" charset="0"/>
                            </a:rPr>
                            <m:t>𝟑</m:t>
                          </m:r>
                        </m:den>
                      </m:f>
                      <m:d>
                        <m:dPr>
                          <m:begChr m:val="{"/>
                          <m:endChr m:val="}"/>
                          <m:ctrlPr>
                            <a:rPr lang="ja-JP" altLang="ja-JP" sz="2800" b="1" i="1">
                              <a:latin typeface="Cambria Math" panose="02040503050406030204" pitchFamily="18" charset="0"/>
                            </a:rPr>
                          </m:ctrlPr>
                        </m:dPr>
                        <m:e>
                          <m:f>
                            <m:fPr>
                              <m:ctrlPr>
                                <a:rPr lang="ja-JP" altLang="ja-JP" sz="2800" b="1" i="1">
                                  <a:latin typeface="Cambria Math" panose="02040503050406030204" pitchFamily="18" charset="0"/>
                                </a:rPr>
                              </m:ctrlPr>
                            </m:fPr>
                            <m:num>
                              <m:r>
                                <a:rPr lang="en-US" altLang="ja-JP" sz="2800" b="1" i="1" smtClean="0">
                                  <a:latin typeface="Cambria Math" panose="02040503050406030204" pitchFamily="18" charset="0"/>
                                </a:rPr>
                                <m:t>𝟎</m:t>
                              </m:r>
                              <m:r>
                                <a:rPr lang="en-US" altLang="ja-JP" sz="2800" b="1" i="1" smtClean="0">
                                  <a:latin typeface="Cambria Math" panose="02040503050406030204" pitchFamily="18" charset="0"/>
                                </a:rPr>
                                <m:t>.</m:t>
                              </m:r>
                              <m:r>
                                <a:rPr lang="en-US" altLang="ja-JP" sz="2800" b="1" i="1" smtClean="0">
                                  <a:latin typeface="Cambria Math" panose="02040503050406030204" pitchFamily="18" charset="0"/>
                                </a:rPr>
                                <m:t>𝟓𝟓</m:t>
                              </m:r>
                            </m:num>
                            <m:den>
                              <m:r>
                                <a:rPr lang="en-US" altLang="ja-JP" sz="2800" b="1" i="1" smtClean="0">
                                  <a:latin typeface="Cambria Math" panose="02040503050406030204" pitchFamily="18" charset="0"/>
                                </a:rPr>
                                <m:t>𝟗</m:t>
                              </m:r>
                            </m:den>
                          </m:f>
                          <m:r>
                            <a:rPr lang="en-US" altLang="ja-JP" sz="2800" b="1" i="1">
                              <a:latin typeface="Cambria Math" panose="02040503050406030204" pitchFamily="18" charset="0"/>
                            </a:rPr>
                            <m:t>+</m:t>
                          </m:r>
                          <m:f>
                            <m:fPr>
                              <m:ctrlPr>
                                <a:rPr lang="ja-JP" altLang="ja-JP" sz="2800" b="1" i="1">
                                  <a:latin typeface="Cambria Math" panose="02040503050406030204" pitchFamily="18" charset="0"/>
                                </a:rPr>
                              </m:ctrlPr>
                            </m:fPr>
                            <m:num>
                              <m:r>
                                <a:rPr lang="en-US" altLang="ja-JP" sz="2800" b="1" i="1" smtClean="0">
                                  <a:latin typeface="Cambria Math" panose="02040503050406030204" pitchFamily="18" charset="0"/>
                                </a:rPr>
                                <m:t>𝟎</m:t>
                              </m:r>
                              <m:r>
                                <a:rPr lang="en-US" altLang="ja-JP" sz="2800" b="1" i="1" smtClean="0">
                                  <a:latin typeface="Cambria Math" panose="02040503050406030204" pitchFamily="18" charset="0"/>
                                </a:rPr>
                                <m:t>.</m:t>
                              </m:r>
                              <m:r>
                                <a:rPr lang="en-US" altLang="ja-JP" sz="2800" b="1" i="1" smtClean="0">
                                  <a:latin typeface="Cambria Math" panose="02040503050406030204" pitchFamily="18" charset="0"/>
                                </a:rPr>
                                <m:t>𝟓𝟐</m:t>
                              </m:r>
                            </m:num>
                            <m:den>
                              <m:r>
                                <a:rPr lang="en-US" altLang="ja-JP" sz="2800" b="1" i="1">
                                  <a:latin typeface="Cambria Math" panose="02040503050406030204" pitchFamily="18" charset="0"/>
                                </a:rPr>
                                <m:t>𝟓</m:t>
                              </m:r>
                            </m:den>
                          </m:f>
                          <m:r>
                            <a:rPr lang="en-US" altLang="ja-JP" sz="2800" b="1" i="1">
                              <a:latin typeface="Cambria Math" panose="02040503050406030204" pitchFamily="18" charset="0"/>
                            </a:rPr>
                            <m:t>+</m:t>
                          </m:r>
                          <m:f>
                            <m:fPr>
                              <m:ctrlPr>
                                <a:rPr lang="ja-JP" altLang="ja-JP" sz="2800" b="1" i="1">
                                  <a:latin typeface="Cambria Math" panose="02040503050406030204" pitchFamily="18" charset="0"/>
                                </a:rPr>
                              </m:ctrlPr>
                            </m:fPr>
                            <m:num>
                              <m:r>
                                <a:rPr lang="en-US" altLang="ja-JP" sz="2800" b="1" i="1" smtClean="0">
                                  <a:latin typeface="Cambria Math" panose="02040503050406030204" pitchFamily="18" charset="0"/>
                                </a:rPr>
                                <m:t>𝟎</m:t>
                              </m:r>
                              <m:r>
                                <a:rPr lang="en-US" altLang="ja-JP" sz="2800" b="1" i="1" smtClean="0">
                                  <a:latin typeface="Cambria Math" panose="02040503050406030204" pitchFamily="18" charset="0"/>
                                </a:rPr>
                                <m:t>.</m:t>
                              </m:r>
                              <m:r>
                                <a:rPr lang="en-US" altLang="ja-JP" sz="2800" b="1" i="1" smtClean="0">
                                  <a:latin typeface="Cambria Math" panose="02040503050406030204" pitchFamily="18" charset="0"/>
                                </a:rPr>
                                <m:t>𝟓𝟓</m:t>
                              </m:r>
                            </m:num>
                            <m:den>
                              <m:r>
                                <a:rPr lang="en-US" altLang="ja-JP" sz="2800" b="1" i="1">
                                  <a:latin typeface="Cambria Math" panose="02040503050406030204" pitchFamily="18" charset="0"/>
                                </a:rPr>
                                <m:t>𝟏</m:t>
                              </m:r>
                              <m:r>
                                <a:rPr lang="en-US" altLang="ja-JP" sz="2800" b="1" i="1" smtClean="0">
                                  <a:latin typeface="Cambria Math" panose="02040503050406030204" pitchFamily="18" charset="0"/>
                                </a:rPr>
                                <m:t>𝟏</m:t>
                              </m:r>
                            </m:den>
                          </m:f>
                        </m:e>
                      </m:d>
                      <m:r>
                        <a:rPr lang="en-US" altLang="ja-JP" sz="2800" b="1" i="1" smtClean="0">
                          <a:latin typeface="Cambria Math" panose="02040503050406030204" pitchFamily="18" charset="0"/>
                        </a:rPr>
                        <m:t> </m:t>
                      </m:r>
                    </m:oMath>
                  </m:oMathPara>
                </a14:m>
                <a:endParaRPr lang="en-US" altLang="ja-JP" sz="2800" b="1" i="1" dirty="0" smtClean="0">
                  <a:latin typeface="Cambria Math" panose="02040503050406030204" pitchFamily="18" charset="0"/>
                </a:endParaRPr>
              </a:p>
              <a:p>
                <a:r>
                  <a:rPr lang="ja-JP" altLang="en-US" sz="2800" b="1" dirty="0" smtClean="0"/>
                  <a:t>　</a:t>
                </a:r>
                <a14:m>
                  <m:oMath xmlns:m="http://schemas.openxmlformats.org/officeDocument/2006/math">
                    <m:r>
                      <a:rPr lang="en-US" altLang="ja-JP" sz="2800" b="1" i="0" smtClean="0">
                        <a:latin typeface="Cambria Math" panose="02040503050406030204" pitchFamily="18" charset="0"/>
                      </a:rPr>
                      <m:t>               </m:t>
                    </m:r>
                    <m:r>
                      <a:rPr lang="en-US" altLang="ja-JP" sz="2800" b="1" i="1">
                        <a:latin typeface="Cambria Math" panose="02040503050406030204" pitchFamily="18" charset="0"/>
                      </a:rPr>
                      <m:t>+</m:t>
                    </m:r>
                    <m:r>
                      <a:rPr lang="en-US" altLang="ja-JP" sz="2800" b="1" i="1" smtClean="0">
                        <a:latin typeface="Cambria Math" panose="02040503050406030204" pitchFamily="18" charset="0"/>
                      </a:rPr>
                      <m:t>𝟎</m:t>
                    </m:r>
                    <m:r>
                      <a:rPr lang="en-US" altLang="ja-JP" sz="2800" b="1" i="1" smtClean="0">
                        <a:latin typeface="Cambria Math" panose="02040503050406030204" pitchFamily="18" charset="0"/>
                      </a:rPr>
                      <m:t>.</m:t>
                    </m:r>
                    <m:r>
                      <a:rPr lang="en-US" altLang="ja-JP" sz="2800" b="1" i="1" smtClean="0">
                        <a:latin typeface="Cambria Math" panose="02040503050406030204" pitchFamily="18" charset="0"/>
                      </a:rPr>
                      <m:t>𝟎𝟖</m:t>
                    </m:r>
                  </m:oMath>
                </a14:m>
                <a:endParaRPr kumimoji="1" lang="ja-JP" altLang="en-US" sz="2800" b="1"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3668861" y="2490973"/>
                <a:ext cx="6224958" cy="1484381"/>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p:cNvSpPr/>
              <p:nvPr/>
            </p:nvSpPr>
            <p:spPr>
              <a:xfrm>
                <a:off x="455137" y="2649057"/>
                <a:ext cx="3285566" cy="1191801"/>
              </a:xfrm>
              <a:prstGeom prst="rect">
                <a:avLst/>
              </a:prstGeom>
              <a:noFill/>
            </p:spPr>
            <p:txBody>
              <a:bodyPr wrap="square" lIns="91440" tIns="45720" rIns="91440" bIns="45720">
                <a:spAutoFit/>
              </a:bodyPr>
              <a:lstStyle/>
              <a:p>
                <a:pPr algn="ctr"/>
                <a14:m>
                  <m:oMath xmlns:m="http://schemas.openxmlformats.org/officeDocument/2006/math">
                    <m:sSub>
                      <m:sSubPr>
                        <m:ctrlPr>
                          <a:rPr lang="ja-JP" altLang="ja-JP" sz="3200" b="1" i="1" smtClean="0">
                            <a:latin typeface="Cambria Math" panose="02040503050406030204" pitchFamily="18" charset="0"/>
                          </a:rPr>
                        </m:ctrlPr>
                      </m:sSubPr>
                      <m:e>
                        <m:r>
                          <a:rPr lang="en-US" altLang="ja-JP" sz="3200" b="1" i="1">
                            <a:latin typeface="Cambria Math" panose="02040503050406030204" pitchFamily="18" charset="0"/>
                          </a:rPr>
                          <m:t>𝑻</m:t>
                        </m:r>
                      </m:e>
                      <m:sub>
                        <m:r>
                          <a:rPr lang="en-US" altLang="ja-JP" sz="3200" b="1" i="1">
                            <a:latin typeface="Cambria Math" panose="02040503050406030204" pitchFamily="18" charset="0"/>
                          </a:rPr>
                          <m:t>𝟏</m:t>
                        </m:r>
                      </m:sub>
                    </m:sSub>
                    <m:r>
                      <a:rPr lang="en-US" altLang="ja-JP" sz="3200" b="1" i="1">
                        <a:latin typeface="Cambria Math" panose="02040503050406030204" pitchFamily="18" charset="0"/>
                      </a:rPr>
                      <m:t>=</m:t>
                    </m:r>
                    <m:f>
                      <m:fPr>
                        <m:ctrlPr>
                          <a:rPr lang="ja-JP" altLang="ja-JP" sz="3200" b="1" i="1">
                            <a:latin typeface="Cambria Math" panose="02040503050406030204" pitchFamily="18" charset="0"/>
                          </a:rPr>
                        </m:ctrlPr>
                      </m:fPr>
                      <m:num>
                        <m:sSub>
                          <m:sSubPr>
                            <m:ctrlPr>
                              <a:rPr lang="ja-JP" altLang="en-US" sz="3200" b="1" i="1">
                                <a:latin typeface="Cambria Math" panose="02040503050406030204" pitchFamily="18" charset="0"/>
                              </a:rPr>
                            </m:ctrlPr>
                          </m:sSubPr>
                          <m:e>
                            <m:r>
                              <a:rPr lang="en-US" altLang="ja-JP" sz="3200" b="1" i="1">
                                <a:latin typeface="Cambria Math" panose="02040503050406030204" pitchFamily="18" charset="0"/>
                              </a:rPr>
                              <m:t>𝒕</m:t>
                            </m:r>
                          </m:e>
                          <m:sub>
                            <m:r>
                              <a:rPr lang="en-US" altLang="ja-JP" sz="3200" b="1" i="1">
                                <a:latin typeface="Cambria Math" panose="02040503050406030204" pitchFamily="18" charset="0"/>
                              </a:rPr>
                              <m:t>1</m:t>
                            </m:r>
                          </m:sub>
                        </m:sSub>
                      </m:num>
                      <m:den>
                        <m:sSub>
                          <m:sSubPr>
                            <m:ctrlPr>
                              <a:rPr lang="ja-JP" altLang="ja-JP" sz="3200" b="1" i="1">
                                <a:latin typeface="Cambria Math" panose="02040503050406030204" pitchFamily="18" charset="0"/>
                              </a:rPr>
                            </m:ctrlPr>
                          </m:sSubPr>
                          <m:e>
                            <m:r>
                              <a:rPr lang="en-US" altLang="ja-JP" sz="3200" b="1" i="1">
                                <a:latin typeface="Cambria Math" panose="02040503050406030204" pitchFamily="18" charset="0"/>
                              </a:rPr>
                              <m:t>𝒏</m:t>
                            </m:r>
                          </m:e>
                          <m:sub>
                            <m:r>
                              <a:rPr lang="en-US" altLang="ja-JP" sz="3200" b="1" i="1">
                                <a:latin typeface="Cambria Math" panose="02040503050406030204" pitchFamily="18" charset="0"/>
                              </a:rPr>
                              <m:t>𝟏</m:t>
                            </m:r>
                          </m:sub>
                        </m:sSub>
                      </m:den>
                    </m:f>
                  </m:oMath>
                </a14:m>
                <a:r>
                  <a:rPr lang="ja-JP" altLang="en-US" sz="1600" b="1" dirty="0"/>
                  <a:t> </a:t>
                </a:r>
                <a14:m>
                  <m:oMath xmlns:m="http://schemas.openxmlformats.org/officeDocument/2006/math">
                    <m:r>
                      <a:rPr lang="ja-JP" altLang="en-US" sz="3200" b="1" i="1">
                        <a:latin typeface="Cambria Math" panose="02040503050406030204" pitchFamily="18" charset="0"/>
                      </a:rPr>
                      <m:t>＝</m:t>
                    </m:r>
                    <m:f>
                      <m:fPr>
                        <m:ctrlPr>
                          <a:rPr lang="ja-JP" altLang="ja-JP" sz="3200" b="1" i="1">
                            <a:latin typeface="Cambria Math" panose="02040503050406030204" pitchFamily="18" charset="0"/>
                          </a:rPr>
                        </m:ctrlPr>
                      </m:fPr>
                      <m:num>
                        <m:r>
                          <a:rPr lang="en-US" altLang="ja-JP" sz="3200" b="1" i="1" smtClean="0">
                            <a:latin typeface="Cambria Math" panose="02040503050406030204" pitchFamily="18" charset="0"/>
                          </a:rPr>
                          <m:t>𝟏</m:t>
                        </m:r>
                        <m:r>
                          <a:rPr lang="en-US" altLang="ja-JP" sz="3200" b="1" i="1" smtClean="0">
                            <a:latin typeface="Cambria Math" panose="02040503050406030204" pitchFamily="18" charset="0"/>
                          </a:rPr>
                          <m:t>.</m:t>
                        </m:r>
                        <m:r>
                          <a:rPr lang="en-US" altLang="ja-JP" sz="3200" b="1" i="1" smtClean="0">
                            <a:latin typeface="Cambria Math" panose="02040503050406030204" pitchFamily="18" charset="0"/>
                          </a:rPr>
                          <m:t>𝟗𝟑</m:t>
                        </m:r>
                      </m:num>
                      <m:den>
                        <m:f>
                          <m:fPr>
                            <m:ctrlPr>
                              <a:rPr lang="ja-JP" altLang="ja-JP" sz="3200" b="1" i="1">
                                <a:latin typeface="Cambria Math" panose="02040503050406030204" pitchFamily="18" charset="0"/>
                              </a:rPr>
                            </m:ctrlPr>
                          </m:fPr>
                          <m:num>
                            <m:r>
                              <a:rPr lang="en-US" altLang="ja-JP" sz="3200" b="1" i="1">
                                <a:latin typeface="Cambria Math" panose="02040503050406030204" pitchFamily="18" charset="0"/>
                              </a:rPr>
                              <m:t>𝟖</m:t>
                            </m:r>
                          </m:num>
                          <m:den>
                            <m:f>
                              <m:fPr>
                                <m:type m:val="skw"/>
                                <m:ctrlPr>
                                  <a:rPr lang="ja-JP" altLang="ja-JP" sz="3200" b="1" i="1">
                                    <a:latin typeface="Cambria Math" panose="02040503050406030204" pitchFamily="18" charset="0"/>
                                  </a:rPr>
                                </m:ctrlPr>
                              </m:fPr>
                              <m:num>
                                <m:r>
                                  <a:rPr lang="en-US" altLang="ja-JP" sz="3200" b="1" i="1">
                                    <a:latin typeface="Cambria Math" panose="02040503050406030204" pitchFamily="18" charset="0"/>
                                  </a:rPr>
                                  <m:t>𝟑𝟔𝟓</m:t>
                                </m:r>
                              </m:num>
                              <m:den>
                                <m:r>
                                  <a:rPr lang="en-US" altLang="ja-JP" sz="3200" b="1" i="1">
                                    <a:latin typeface="Cambria Math" panose="02040503050406030204" pitchFamily="18" charset="0"/>
                                  </a:rPr>
                                  <m:t>𝟖</m:t>
                                </m:r>
                              </m:den>
                            </m:f>
                          </m:den>
                        </m:f>
                      </m:den>
                    </m:f>
                  </m:oMath>
                </a14:m>
                <a:endParaRPr lang="ja-JP" altLang="en-US" sz="4000" b="1" i="1" cap="none" spc="0" dirty="0">
                  <a:ln w="0"/>
                  <a:solidFill>
                    <a:schemeClr val="tx1"/>
                  </a:solidFill>
                  <a:effectLst>
                    <a:outerShdw blurRad="38100" dist="19050" dir="2700000" algn="tl" rotWithShape="0">
                      <a:schemeClr val="dk1">
                        <a:alpha val="40000"/>
                      </a:schemeClr>
                    </a:outerShdw>
                  </a:effectLst>
                </a:endParaRPr>
              </a:p>
            </p:txBody>
          </p:sp>
        </mc:Choice>
        <mc:Fallback xmlns="">
          <p:sp>
            <p:nvSpPr>
              <p:cNvPr id="16" name="正方形/長方形 15"/>
              <p:cNvSpPr>
                <a:spLocks noRot="1" noChangeAspect="1" noMove="1" noResize="1" noEditPoints="1" noAdjustHandles="1" noChangeArrowheads="1" noChangeShapeType="1" noTextEdit="1"/>
              </p:cNvSpPr>
              <p:nvPr/>
            </p:nvSpPr>
            <p:spPr>
              <a:xfrm>
                <a:off x="455137" y="2649057"/>
                <a:ext cx="3285566" cy="1191801"/>
              </a:xfrm>
              <a:prstGeom prst="rect">
                <a:avLst/>
              </a:prstGeom>
              <a:blipFill>
                <a:blip r:embed="rId4"/>
                <a:stretch>
                  <a:fillRect/>
                </a:stretch>
              </a:blipFill>
            </p:spPr>
            <p:txBody>
              <a:bodyPr/>
              <a:lstStyle/>
              <a:p>
                <a:r>
                  <a:rPr lang="ja-JP" altLang="en-US">
                    <a:noFill/>
                  </a:rPr>
                  <a:t> </a:t>
                </a:r>
              </a:p>
            </p:txBody>
          </p:sp>
        </mc:Fallback>
      </mc:AlternateContent>
      <p:pic>
        <p:nvPicPr>
          <p:cNvPr id="18" name="図 17"/>
          <p:cNvPicPr>
            <a:picLocks noChangeAspect="1"/>
          </p:cNvPicPr>
          <p:nvPr/>
        </p:nvPicPr>
        <p:blipFill>
          <a:blip r:embed="rId5"/>
          <a:stretch>
            <a:fillRect/>
          </a:stretch>
        </p:blipFill>
        <p:spPr>
          <a:xfrm>
            <a:off x="417079" y="1206143"/>
            <a:ext cx="598263" cy="398117"/>
          </a:xfrm>
          <a:prstGeom prst="rect">
            <a:avLst/>
          </a:prstGeom>
        </p:spPr>
      </p:pic>
      <p:pic>
        <p:nvPicPr>
          <p:cNvPr id="19" name="図 18"/>
          <p:cNvPicPr>
            <a:picLocks noChangeAspect="1"/>
          </p:cNvPicPr>
          <p:nvPr/>
        </p:nvPicPr>
        <p:blipFill>
          <a:blip r:embed="rId6"/>
          <a:stretch>
            <a:fillRect/>
          </a:stretch>
        </p:blipFill>
        <p:spPr>
          <a:xfrm>
            <a:off x="7814597" y="1173129"/>
            <a:ext cx="491863" cy="491863"/>
          </a:xfrm>
          <a:prstGeom prst="rect">
            <a:avLst/>
          </a:prstGeom>
        </p:spPr>
      </p:pic>
      <p:grpSp>
        <p:nvGrpSpPr>
          <p:cNvPr id="3" name="グループ化 2"/>
          <p:cNvGrpSpPr/>
          <p:nvPr/>
        </p:nvGrpSpPr>
        <p:grpSpPr>
          <a:xfrm>
            <a:off x="1194131" y="4638194"/>
            <a:ext cx="6255158" cy="1506523"/>
            <a:chOff x="1194131" y="4638194"/>
            <a:chExt cx="6255158" cy="1506523"/>
          </a:xfrm>
        </p:grpSpPr>
        <p:grpSp>
          <p:nvGrpSpPr>
            <p:cNvPr id="34" name="グループ化 33"/>
            <p:cNvGrpSpPr/>
            <p:nvPr/>
          </p:nvGrpSpPr>
          <p:grpSpPr>
            <a:xfrm>
              <a:off x="1194131" y="4754687"/>
              <a:ext cx="6255158" cy="1390030"/>
              <a:chOff x="1134261" y="4580305"/>
              <a:chExt cx="6255158" cy="1390030"/>
            </a:xfrm>
          </p:grpSpPr>
          <p:sp>
            <p:nvSpPr>
              <p:cNvPr id="35" name="角丸四角形 34"/>
              <p:cNvSpPr/>
              <p:nvPr/>
            </p:nvSpPr>
            <p:spPr>
              <a:xfrm>
                <a:off x="5058619" y="4646047"/>
                <a:ext cx="2330800" cy="1324288"/>
              </a:xfrm>
              <a:prstGeom prst="roundRect">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p>
            </p:txBody>
          </p:sp>
          <p:grpSp>
            <p:nvGrpSpPr>
              <p:cNvPr id="36" name="グループ化 35"/>
              <p:cNvGrpSpPr/>
              <p:nvPr/>
            </p:nvGrpSpPr>
            <p:grpSpPr>
              <a:xfrm>
                <a:off x="1134261" y="4580305"/>
                <a:ext cx="6245348" cy="1346917"/>
                <a:chOff x="1104465" y="4922227"/>
                <a:chExt cx="6245348" cy="1346917"/>
              </a:xfrm>
            </p:grpSpPr>
            <p:sp>
              <p:nvSpPr>
                <p:cNvPr id="39" name="角丸四角形 38"/>
                <p:cNvSpPr/>
                <p:nvPr/>
              </p:nvSpPr>
              <p:spPr>
                <a:xfrm>
                  <a:off x="5019013" y="4922227"/>
                  <a:ext cx="2330800" cy="132428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800" dirty="0"/>
                    <a:t>0.16</a:t>
                  </a:r>
                  <a:r>
                    <a:rPr kumimoji="1" lang="en-US" altLang="ja-JP" sz="2400" dirty="0"/>
                    <a:t>[h]</a:t>
                  </a:r>
                  <a:endParaRPr kumimoji="1" lang="ja-JP" altLang="en-US" sz="2400" dirty="0"/>
                </a:p>
              </p:txBody>
            </p:sp>
            <p:sp>
              <p:nvSpPr>
                <p:cNvPr id="40" name="角丸四角形 39"/>
                <p:cNvSpPr/>
                <p:nvPr/>
              </p:nvSpPr>
              <p:spPr>
                <a:xfrm>
                  <a:off x="1104465" y="4987969"/>
                  <a:ext cx="2196014" cy="128117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800" dirty="0" smtClean="0"/>
                    <a:t>11.02</a:t>
                  </a:r>
                  <a:r>
                    <a:rPr kumimoji="1" lang="en-US" altLang="ja-JP" sz="2000" dirty="0" smtClean="0"/>
                    <a:t>[h</a:t>
                  </a:r>
                  <a:r>
                    <a:rPr kumimoji="1" lang="en-US" altLang="ja-JP" sz="2000" dirty="0"/>
                    <a:t>]</a:t>
                  </a:r>
                  <a:endParaRPr kumimoji="1" lang="ja-JP" altLang="en-US" sz="2000" dirty="0"/>
                </a:p>
              </p:txBody>
            </p:sp>
          </p:grpSp>
        </p:grpSp>
        <p:sp>
          <p:nvSpPr>
            <p:cNvPr id="2" name="正方形/長方形 1"/>
            <p:cNvSpPr/>
            <p:nvPr/>
          </p:nvSpPr>
          <p:spPr>
            <a:xfrm>
              <a:off x="3452572" y="4638194"/>
              <a:ext cx="1556837" cy="1446550"/>
            </a:xfrm>
            <a:prstGeom prst="rect">
              <a:avLst/>
            </a:prstGeom>
            <a:noFill/>
          </p:spPr>
          <p:txBody>
            <a:bodyPr wrap="none" lIns="91440" tIns="45720" rIns="91440" bIns="45720">
              <a:spAutoFit/>
            </a:bodyPr>
            <a:lstStyle/>
            <a:p>
              <a:pPr algn="ctr"/>
              <a:r>
                <a:rPr lang="ja-JP" altLang="en-US" sz="8800" b="1" cap="none" spc="0" dirty="0">
                  <a:ln w="0"/>
                  <a:solidFill>
                    <a:srgbClr val="FFFF00"/>
                  </a:solidFill>
                  <a:effectLst>
                    <a:outerShdw blurRad="38100" dist="19050" dir="2700000" algn="tl" rotWithShape="0">
                      <a:schemeClr val="dk1">
                        <a:alpha val="40000"/>
                      </a:schemeClr>
                    </a:outerShdw>
                  </a:effectLst>
                </a:rPr>
                <a:t>⋙</a:t>
              </a:r>
            </a:p>
          </p:txBody>
        </p:sp>
      </p:grpSp>
      <p:sp>
        <p:nvSpPr>
          <p:cNvPr id="42" name="角丸四角形 41"/>
          <p:cNvSpPr/>
          <p:nvPr/>
        </p:nvSpPr>
        <p:spPr>
          <a:xfrm>
            <a:off x="123824" y="15839"/>
            <a:ext cx="1931981" cy="474405"/>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bg1"/>
                </a:solidFill>
              </a:rPr>
              <a:t>持続的エリア</a:t>
            </a:r>
          </a:p>
        </p:txBody>
      </p:sp>
      <p:sp>
        <p:nvSpPr>
          <p:cNvPr id="41" name="フローチャート: せん孔テープ 40"/>
          <p:cNvSpPr/>
          <p:nvPr/>
        </p:nvSpPr>
        <p:spPr>
          <a:xfrm>
            <a:off x="4398548" y="1643384"/>
            <a:ext cx="1473210" cy="804672"/>
          </a:xfrm>
          <a:prstGeom prst="flowChartPunchedTap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狙い撃ち型</a:t>
            </a:r>
            <a:endParaRPr kumimoji="1" lang="en-US" altLang="ja-JP" sz="2000" b="1" dirty="0"/>
          </a:p>
        </p:txBody>
      </p:sp>
      <p:sp>
        <p:nvSpPr>
          <p:cNvPr id="43" name="フローチャート: せん孔テープ 42"/>
          <p:cNvSpPr/>
          <p:nvPr/>
        </p:nvSpPr>
        <p:spPr>
          <a:xfrm>
            <a:off x="257347" y="1648564"/>
            <a:ext cx="1189013" cy="804672"/>
          </a:xfrm>
          <a:prstGeom prst="flowChartPunchedTap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rPr>
              <a:t>探索型</a:t>
            </a:r>
            <a:endParaRPr kumimoji="1" lang="en-US" altLang="ja-JP" sz="2000" b="1" dirty="0">
              <a:solidFill>
                <a:schemeClr val="bg1"/>
              </a:solidFill>
            </a:endParaRPr>
          </a:p>
        </p:txBody>
      </p:sp>
      <p:sp>
        <p:nvSpPr>
          <p:cNvPr id="4" name="日付プレースホルダー 3"/>
          <p:cNvSpPr>
            <a:spLocks noGrp="1"/>
          </p:cNvSpPr>
          <p:nvPr>
            <p:ph type="dt" idx="10"/>
          </p:nvPr>
        </p:nvSpPr>
        <p:spPr/>
        <p:txBody>
          <a:bodyPr/>
          <a:lstStyle/>
          <a:p>
            <a:r>
              <a:rPr lang="en-US" altLang="ja-JP" dirty="0" smtClean="0"/>
              <a:t>2019/6/21</a:t>
            </a:r>
            <a:endParaRPr lang="ja-JP" altLang="en-US" dirty="0"/>
          </a:p>
        </p:txBody>
      </p:sp>
      <p:sp>
        <p:nvSpPr>
          <p:cNvPr id="9" name="スライド番号プレースホルダー 8"/>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56</a:t>
            </a:fld>
            <a:endParaRPr lang="ja-JP" altLang="en-US"/>
          </a:p>
        </p:txBody>
      </p:sp>
    </p:spTree>
    <p:extLst>
      <p:ext uri="{BB962C8B-B14F-4D97-AF65-F5344CB8AC3E}">
        <p14:creationId xmlns:p14="http://schemas.microsoft.com/office/powerpoint/2010/main" val="79183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28" name="Google Shape;843;p49"/>
          <p:cNvSpPr txBox="1"/>
          <p:nvPr/>
        </p:nvSpPr>
        <p:spPr>
          <a:xfrm>
            <a:off x="433754" y="59047"/>
            <a:ext cx="8077200" cy="962385"/>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632"/>
              <a:buFont typeface="Century Gothic"/>
              <a:buNone/>
            </a:pPr>
            <a:r>
              <a:rPr lang="ja-JP" altLang="en-US" sz="3600" dirty="0">
                <a:solidFill>
                  <a:schemeClr val="bg1"/>
                </a:solidFill>
                <a:latin typeface="Century Gothic"/>
                <a:ea typeface="Century Gothic"/>
                <a:cs typeface="Century Gothic"/>
                <a:sym typeface="Century Gothic"/>
              </a:rPr>
              <a:t>実証実験で得た</a:t>
            </a:r>
            <a:r>
              <a:rPr lang="en-US" altLang="ja-JP" sz="3600" dirty="0">
                <a:solidFill>
                  <a:schemeClr val="bg1"/>
                </a:solidFill>
                <a:latin typeface="Century Gothic"/>
                <a:ea typeface="Century Gothic"/>
                <a:cs typeface="Century Gothic"/>
                <a:sym typeface="Century Gothic"/>
              </a:rPr>
              <a:t>25</a:t>
            </a:r>
            <a:r>
              <a:rPr lang="ja-JP" sz="3600" cap="none" dirty="0">
                <a:solidFill>
                  <a:schemeClr val="bg1"/>
                </a:solidFill>
                <a:latin typeface="Century Gothic"/>
                <a:ea typeface="Century Gothic"/>
                <a:cs typeface="Century Gothic"/>
                <a:sym typeface="Century Gothic"/>
              </a:rPr>
              <a:t>件</a:t>
            </a:r>
            <a:r>
              <a:rPr lang="ja-JP" altLang="en-US" sz="3600" dirty="0">
                <a:solidFill>
                  <a:schemeClr val="bg1"/>
                </a:solidFill>
                <a:latin typeface="Century Gothic"/>
                <a:ea typeface="Century Gothic"/>
                <a:cs typeface="Century Gothic"/>
                <a:sym typeface="Century Gothic"/>
              </a:rPr>
              <a:t>を修繕するのに</a:t>
            </a:r>
            <a:r>
              <a:rPr lang="en-US" altLang="ja-JP" sz="3600" dirty="0">
                <a:solidFill>
                  <a:schemeClr val="bg1"/>
                </a:solidFill>
                <a:latin typeface="Century Gothic"/>
                <a:ea typeface="Century Gothic"/>
                <a:cs typeface="Century Gothic"/>
                <a:sym typeface="Century Gothic"/>
              </a:rPr>
              <a:t>…</a:t>
            </a:r>
            <a:endParaRPr sz="3600" cap="none" dirty="0">
              <a:solidFill>
                <a:schemeClr val="bg1"/>
              </a:solidFill>
              <a:latin typeface="Century Gothic"/>
              <a:ea typeface="Century Gothic"/>
              <a:cs typeface="Century Gothic"/>
              <a:sym typeface="Century Gothic"/>
            </a:endParaRPr>
          </a:p>
        </p:txBody>
      </p:sp>
      <p:graphicFrame>
        <p:nvGraphicFramePr>
          <p:cNvPr id="29" name="グラフ 28"/>
          <p:cNvGraphicFramePr/>
          <p:nvPr/>
        </p:nvGraphicFramePr>
        <p:xfrm>
          <a:off x="624255" y="1309077"/>
          <a:ext cx="7886699" cy="4783992"/>
        </p:xfrm>
        <a:graphic>
          <a:graphicData uri="http://schemas.openxmlformats.org/drawingml/2006/chart">
            <c:chart xmlns:c="http://schemas.openxmlformats.org/drawingml/2006/chart" xmlns:r="http://schemas.openxmlformats.org/officeDocument/2006/relationships" r:id="rId3"/>
          </a:graphicData>
        </a:graphic>
      </p:graphicFrame>
      <p:sp>
        <p:nvSpPr>
          <p:cNvPr id="3" name="爆発 2 2"/>
          <p:cNvSpPr/>
          <p:nvPr/>
        </p:nvSpPr>
        <p:spPr>
          <a:xfrm rot="947954">
            <a:off x="4129326" y="1756095"/>
            <a:ext cx="4847747" cy="3488688"/>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219700" y="2552700"/>
            <a:ext cx="2447925" cy="1938992"/>
          </a:xfrm>
          <a:prstGeom prst="rect">
            <a:avLst/>
          </a:prstGeom>
          <a:noFill/>
        </p:spPr>
        <p:txBody>
          <a:bodyPr wrap="square" rtlCol="0">
            <a:spAutoFit/>
          </a:bodyPr>
          <a:lstStyle/>
          <a:p>
            <a:r>
              <a:rPr kumimoji="1" lang="en-US" altLang="ja-JP" sz="6000" dirty="0"/>
              <a:t>98.6%</a:t>
            </a:r>
          </a:p>
          <a:p>
            <a:r>
              <a:rPr kumimoji="1" lang="ja-JP" altLang="en-US" sz="6000" dirty="0"/>
              <a:t>短縮</a:t>
            </a:r>
          </a:p>
        </p:txBody>
      </p:sp>
      <p:sp>
        <p:nvSpPr>
          <p:cNvPr id="2" name="正方形/長方形 1"/>
          <p:cNvSpPr/>
          <p:nvPr/>
        </p:nvSpPr>
        <p:spPr>
          <a:xfrm>
            <a:off x="2062264" y="5838827"/>
            <a:ext cx="2003898" cy="254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504171" y="5793743"/>
            <a:ext cx="2003898" cy="254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85740" y="5786375"/>
            <a:ext cx="4103915" cy="523220"/>
          </a:xfrm>
          <a:prstGeom prst="rect">
            <a:avLst/>
          </a:prstGeom>
          <a:noFill/>
        </p:spPr>
        <p:txBody>
          <a:bodyPr wrap="square" rtlCol="0">
            <a:spAutoFit/>
          </a:bodyPr>
          <a:lstStyle/>
          <a:p>
            <a:r>
              <a:rPr kumimoji="1" lang="ja-JP" altLang="en-US" sz="2800" dirty="0"/>
              <a:t>従来の道路パトロール</a:t>
            </a:r>
          </a:p>
        </p:txBody>
      </p:sp>
      <p:sp>
        <p:nvSpPr>
          <p:cNvPr id="9" name="テキスト ボックス 1"/>
          <p:cNvSpPr txBox="1"/>
          <p:nvPr/>
        </p:nvSpPr>
        <p:spPr>
          <a:xfrm>
            <a:off x="5386930" y="5793743"/>
            <a:ext cx="2793572" cy="7383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800" dirty="0"/>
              <a:t>LINE</a:t>
            </a:r>
            <a:r>
              <a:rPr lang="ja-JP" altLang="en-US" sz="2800" dirty="0"/>
              <a:t>による報告</a:t>
            </a:r>
          </a:p>
        </p:txBody>
      </p:sp>
      <p:sp>
        <p:nvSpPr>
          <p:cNvPr id="5" name="日付プレースホルダー 4"/>
          <p:cNvSpPr>
            <a:spLocks noGrp="1"/>
          </p:cNvSpPr>
          <p:nvPr>
            <p:ph type="dt" idx="10"/>
          </p:nvPr>
        </p:nvSpPr>
        <p:spPr/>
        <p:txBody>
          <a:bodyPr/>
          <a:lstStyle/>
          <a:p>
            <a:r>
              <a:rPr lang="en-US" altLang="ja-JP" dirty="0" smtClean="0"/>
              <a:t>2019/6/21</a:t>
            </a:r>
            <a:endParaRPr lang="ja-JP" altLang="en-US" dirty="0"/>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57</a:t>
            </a:fld>
            <a:endParaRPr lang="ja-JP" altLang="en-US"/>
          </a:p>
        </p:txBody>
      </p:sp>
    </p:spTree>
    <p:extLst>
      <p:ext uri="{BB962C8B-B14F-4D97-AF65-F5344CB8AC3E}">
        <p14:creationId xmlns:p14="http://schemas.microsoft.com/office/powerpoint/2010/main" val="110613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60"/>
          <p:cNvSpPr/>
          <p:nvPr/>
        </p:nvSpPr>
        <p:spPr>
          <a:xfrm>
            <a:off x="447936" y="2434248"/>
            <a:ext cx="8341222" cy="3884665"/>
          </a:xfrm>
          <a:prstGeom prst="irregularSeal1">
            <a:avLst/>
          </a:prstGeom>
          <a:solidFill>
            <a:srgbClr val="CD45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981" name="Google Shape;981;p60"/>
          <p:cNvSpPr txBox="1"/>
          <p:nvPr/>
        </p:nvSpPr>
        <p:spPr>
          <a:xfrm>
            <a:off x="2218393" y="3639433"/>
            <a:ext cx="51435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7200" b="1" dirty="0">
                <a:solidFill>
                  <a:schemeClr val="lt1"/>
                </a:solidFill>
                <a:latin typeface="Arial"/>
                <a:ea typeface="Arial"/>
                <a:cs typeface="Arial"/>
                <a:sym typeface="Arial"/>
              </a:rPr>
              <a:t>271.52時間</a:t>
            </a:r>
            <a:endParaRPr sz="7200" b="1" dirty="0">
              <a:solidFill>
                <a:schemeClr val="lt1"/>
              </a:solidFill>
              <a:latin typeface="Arial"/>
              <a:ea typeface="Arial"/>
              <a:cs typeface="Arial"/>
              <a:sym typeface="Arial"/>
            </a:endParaRPr>
          </a:p>
        </p:txBody>
      </p:sp>
      <p:sp>
        <p:nvSpPr>
          <p:cNvPr id="982" name="Google Shape;982;p60"/>
          <p:cNvSpPr txBox="1"/>
          <p:nvPr/>
        </p:nvSpPr>
        <p:spPr>
          <a:xfrm>
            <a:off x="792597" y="1245014"/>
            <a:ext cx="7376970" cy="941273"/>
          </a:xfrm>
          <a:prstGeom prst="rect">
            <a:avLst/>
          </a:prstGeom>
          <a:noFill/>
          <a:ln>
            <a:noFill/>
          </a:ln>
        </p:spPr>
        <p:txBody>
          <a:bodyPr spcFirstLastPara="1" wrap="square" lIns="68575" tIns="34275" rIns="68575" bIns="34275" anchor="ctr" anchorCtr="0">
            <a:normAutofit/>
          </a:bodyPr>
          <a:lstStyle/>
          <a:p>
            <a:pPr marL="0" marR="0" lvl="0" indent="0" algn="l" rtl="0">
              <a:spcBef>
                <a:spcPts val="0"/>
              </a:spcBef>
              <a:spcAft>
                <a:spcPts val="0"/>
              </a:spcAft>
              <a:buClr>
                <a:schemeClr val="dk1"/>
              </a:buClr>
              <a:buSzPts val="2632"/>
              <a:buFont typeface="Century Gothic"/>
              <a:buNone/>
            </a:pPr>
            <a:r>
              <a:rPr lang="ja-JP" sz="2632" cap="none" dirty="0">
                <a:solidFill>
                  <a:schemeClr val="dk1"/>
                </a:solidFill>
                <a:latin typeface="Century Gothic"/>
                <a:ea typeface="Century Gothic"/>
                <a:cs typeface="Century Gothic"/>
                <a:sym typeface="Century Gothic"/>
              </a:rPr>
              <a:t>22日間のLINEでの学生エリア内の報告件数</a:t>
            </a:r>
            <a:r>
              <a:rPr lang="en-US" altLang="ja-JP" sz="2632" dirty="0">
                <a:solidFill>
                  <a:schemeClr val="dk1"/>
                </a:solidFill>
                <a:latin typeface="Century Gothic"/>
                <a:ea typeface="Century Gothic"/>
                <a:cs typeface="Century Gothic"/>
                <a:sym typeface="Century Gothic"/>
              </a:rPr>
              <a:t>25</a:t>
            </a:r>
            <a:r>
              <a:rPr lang="ja-JP" sz="2632" cap="none" dirty="0">
                <a:solidFill>
                  <a:schemeClr val="dk1"/>
                </a:solidFill>
                <a:latin typeface="Century Gothic"/>
                <a:ea typeface="Century Gothic"/>
                <a:cs typeface="Century Gothic"/>
                <a:sym typeface="Century Gothic"/>
              </a:rPr>
              <a:t>件を発見・修繕を行うのに要する</a:t>
            </a:r>
            <a:r>
              <a:rPr lang="ja-JP" sz="2632" b="1" u="sng" cap="none" dirty="0">
                <a:solidFill>
                  <a:schemeClr val="dk1"/>
                </a:solidFill>
                <a:latin typeface="Century Gothic"/>
                <a:ea typeface="Century Gothic"/>
                <a:cs typeface="Century Gothic"/>
                <a:sym typeface="Century Gothic"/>
              </a:rPr>
              <a:t>時間の差</a:t>
            </a:r>
            <a:r>
              <a:rPr lang="ja-JP" sz="2632" cap="none" dirty="0">
                <a:solidFill>
                  <a:schemeClr val="dk1"/>
                </a:solidFill>
                <a:latin typeface="Century Gothic"/>
                <a:ea typeface="Century Gothic"/>
                <a:cs typeface="Century Gothic"/>
                <a:sym typeface="Century Gothic"/>
              </a:rPr>
              <a:t>は</a:t>
            </a:r>
            <a:endParaRPr sz="2632" cap="none" dirty="0">
              <a:solidFill>
                <a:schemeClr val="dk1"/>
              </a:solidFill>
              <a:latin typeface="Century Gothic"/>
              <a:ea typeface="Century Gothic"/>
              <a:cs typeface="Century Gothic"/>
              <a:sym typeface="Century Gothic"/>
            </a:endParaRPr>
          </a:p>
        </p:txBody>
      </p:sp>
      <p:sp>
        <p:nvSpPr>
          <p:cNvPr id="5" name="Google Shape;843;p49"/>
          <p:cNvSpPr txBox="1"/>
          <p:nvPr/>
        </p:nvSpPr>
        <p:spPr>
          <a:xfrm>
            <a:off x="328668" y="79512"/>
            <a:ext cx="8077200" cy="962385"/>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632"/>
              <a:buFont typeface="Century Gothic"/>
              <a:buNone/>
            </a:pPr>
            <a:r>
              <a:rPr lang="ja-JP" altLang="en-US" sz="3600" dirty="0">
                <a:solidFill>
                  <a:schemeClr val="bg1"/>
                </a:solidFill>
                <a:latin typeface="Century Gothic"/>
                <a:ea typeface="Century Gothic"/>
                <a:cs typeface="Century Gothic"/>
                <a:sym typeface="Century Gothic"/>
              </a:rPr>
              <a:t>実証実験で得た</a:t>
            </a:r>
            <a:r>
              <a:rPr lang="en-US" altLang="ja-JP" sz="3600" dirty="0">
                <a:solidFill>
                  <a:schemeClr val="bg1"/>
                </a:solidFill>
                <a:latin typeface="Century Gothic"/>
                <a:ea typeface="Century Gothic"/>
                <a:cs typeface="Century Gothic"/>
                <a:sym typeface="Century Gothic"/>
              </a:rPr>
              <a:t>25</a:t>
            </a:r>
            <a:r>
              <a:rPr lang="ja-JP" sz="3600" cap="none" dirty="0">
                <a:solidFill>
                  <a:schemeClr val="bg1"/>
                </a:solidFill>
                <a:latin typeface="Century Gothic"/>
                <a:ea typeface="Century Gothic"/>
                <a:cs typeface="Century Gothic"/>
                <a:sym typeface="Century Gothic"/>
              </a:rPr>
              <a:t>件</a:t>
            </a:r>
            <a:r>
              <a:rPr lang="ja-JP" altLang="en-US" sz="3600" dirty="0">
                <a:solidFill>
                  <a:schemeClr val="bg1"/>
                </a:solidFill>
                <a:latin typeface="Century Gothic"/>
                <a:ea typeface="Century Gothic"/>
                <a:cs typeface="Century Gothic"/>
                <a:sym typeface="Century Gothic"/>
              </a:rPr>
              <a:t>を修繕するのに</a:t>
            </a:r>
            <a:r>
              <a:rPr lang="en-US" altLang="ja-JP" sz="3600" dirty="0">
                <a:solidFill>
                  <a:schemeClr val="bg1"/>
                </a:solidFill>
                <a:latin typeface="Century Gothic"/>
                <a:ea typeface="Century Gothic"/>
                <a:cs typeface="Century Gothic"/>
                <a:sym typeface="Century Gothic"/>
              </a:rPr>
              <a:t>…</a:t>
            </a:r>
            <a:endParaRPr sz="3600" cap="none" dirty="0">
              <a:solidFill>
                <a:schemeClr val="bg1"/>
              </a:solidFill>
              <a:latin typeface="Century Gothic"/>
              <a:ea typeface="Century Gothic"/>
              <a:cs typeface="Century Gothic"/>
              <a:sym typeface="Century Gothic"/>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58</a:t>
            </a:fld>
            <a:endParaRPr lang="ja-JP"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 y="1047560"/>
            <a:ext cx="9143999" cy="5527343"/>
          </a:xfrm>
          <a:prstGeom prst="rect">
            <a:avLst/>
          </a:prstGeom>
          <a:solidFill>
            <a:srgbClr val="066E9F"/>
          </a:solid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361506" y="237501"/>
            <a:ext cx="7239297" cy="627795"/>
          </a:xfrm>
        </p:spPr>
        <p:txBody>
          <a:bodyPr>
            <a:noAutofit/>
          </a:bodyPr>
          <a:lstStyle/>
          <a:p>
            <a:r>
              <a:rPr kumimoji="1" lang="ja-JP" altLang="en-US" u="sng" dirty="0">
                <a:solidFill>
                  <a:schemeClr val="bg1"/>
                </a:solidFill>
              </a:rPr>
              <a:t>効果試算の算出過程</a:t>
            </a:r>
          </a:p>
        </p:txBody>
      </p:sp>
      <p:sp>
        <p:nvSpPr>
          <p:cNvPr id="3" name="テキスト プレースホルダー 2"/>
          <p:cNvSpPr>
            <a:spLocks noGrp="1"/>
          </p:cNvSpPr>
          <p:nvPr>
            <p:ph type="body" idx="1"/>
          </p:nvPr>
        </p:nvSpPr>
        <p:spPr>
          <a:xfrm>
            <a:off x="797267" y="1085188"/>
            <a:ext cx="7605444" cy="4768058"/>
          </a:xfrm>
        </p:spPr>
        <p:txBody>
          <a:bodyPr/>
          <a:lstStyle/>
          <a:p>
            <a:endParaRPr kumimoji="1" lang="en-US" altLang="ja-JP" dirty="0"/>
          </a:p>
          <a:p>
            <a:endParaRPr kumimoji="1" lang="en-US" altLang="ja-JP" dirty="0"/>
          </a:p>
        </p:txBody>
      </p:sp>
      <p:sp>
        <p:nvSpPr>
          <p:cNvPr id="10" name="下矢印 9"/>
          <p:cNvSpPr/>
          <p:nvPr/>
        </p:nvSpPr>
        <p:spPr>
          <a:xfrm rot="16200000">
            <a:off x="857283" y="338451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角丸四角形 23"/>
          <p:cNvSpPr/>
          <p:nvPr/>
        </p:nvSpPr>
        <p:spPr>
          <a:xfrm>
            <a:off x="1379349" y="1656430"/>
            <a:ext cx="682219" cy="3860008"/>
          </a:xfrm>
          <a:prstGeom prst="roundRect">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tx1">
                    <a:lumMod val="85000"/>
                    <a:lumOff val="15000"/>
                  </a:schemeClr>
                </a:solidFill>
              </a:rPr>
              <a:t>費用対効果の算出方法</a:t>
            </a:r>
          </a:p>
        </p:txBody>
      </p:sp>
      <p:sp>
        <p:nvSpPr>
          <p:cNvPr id="26" name="下矢印 25"/>
          <p:cNvSpPr/>
          <p:nvPr/>
        </p:nvSpPr>
        <p:spPr>
          <a:xfrm rot="16200000">
            <a:off x="3329677" y="3364173"/>
            <a:ext cx="490285" cy="403832"/>
          </a:xfrm>
          <a:prstGeom prst="downArrow">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角丸四角形 20"/>
          <p:cNvSpPr/>
          <p:nvPr/>
        </p:nvSpPr>
        <p:spPr>
          <a:xfrm>
            <a:off x="3854064" y="2431915"/>
            <a:ext cx="921989" cy="2636196"/>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4003460" y="2614850"/>
            <a:ext cx="630314" cy="2194278"/>
          </a:xfrm>
          <a:prstGeom prst="roundRect">
            <a:avLst>
              <a:gd name="adj" fmla="val 21449"/>
            </a:avLst>
          </a:prstGeom>
          <a:solidFill>
            <a:schemeClr val="bg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tx1"/>
                </a:solidFill>
              </a:rPr>
              <a:t>時間的削減コス</a:t>
            </a:r>
            <a:endParaRPr kumimoji="1" lang="en-US" altLang="ja-JP" sz="1800" b="1" dirty="0">
              <a:solidFill>
                <a:schemeClr val="tx1"/>
              </a:solidFill>
            </a:endParaRPr>
          </a:p>
          <a:p>
            <a:pPr algn="ctr"/>
            <a:r>
              <a:rPr kumimoji="1" lang="ja-JP" altLang="en-US" sz="1800" b="1" dirty="0">
                <a:solidFill>
                  <a:schemeClr val="tx1"/>
                </a:solidFill>
              </a:rPr>
              <a:t>ト</a:t>
            </a:r>
          </a:p>
        </p:txBody>
      </p:sp>
      <p:sp>
        <p:nvSpPr>
          <p:cNvPr id="29" name="下矢印 28"/>
          <p:cNvSpPr/>
          <p:nvPr/>
        </p:nvSpPr>
        <p:spPr>
          <a:xfrm rot="16200000">
            <a:off x="2083969" y="337657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角丸四角形 34"/>
          <p:cNvSpPr/>
          <p:nvPr/>
        </p:nvSpPr>
        <p:spPr>
          <a:xfrm>
            <a:off x="157313" y="823148"/>
            <a:ext cx="682219" cy="287378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学生エリアの選定</a:t>
            </a:r>
          </a:p>
        </p:txBody>
      </p:sp>
      <p:sp>
        <p:nvSpPr>
          <p:cNvPr id="38" name="角丸四角形 37"/>
          <p:cNvSpPr/>
          <p:nvPr/>
        </p:nvSpPr>
        <p:spPr>
          <a:xfrm>
            <a:off x="180001" y="3792776"/>
            <a:ext cx="682219" cy="298112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パトロ｜ルの説明</a:t>
            </a:r>
          </a:p>
        </p:txBody>
      </p:sp>
      <p:sp>
        <p:nvSpPr>
          <p:cNvPr id="15" name="下矢印 14"/>
          <p:cNvSpPr/>
          <p:nvPr/>
        </p:nvSpPr>
        <p:spPr>
          <a:xfrm rot="16200000">
            <a:off x="4846624" y="3352570"/>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角丸四角形 16"/>
          <p:cNvSpPr/>
          <p:nvPr/>
        </p:nvSpPr>
        <p:spPr>
          <a:xfrm>
            <a:off x="5407480" y="2454490"/>
            <a:ext cx="3431983" cy="2613621"/>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6854069" y="2603799"/>
            <a:ext cx="630314" cy="2189247"/>
          </a:xfrm>
          <a:prstGeom prst="roundRect">
            <a:avLst/>
          </a:prstGeom>
          <a:solidFill>
            <a:srgbClr val="CD4560"/>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bg1"/>
                </a:solidFill>
              </a:rPr>
              <a:t>金銭的削減コス</a:t>
            </a:r>
            <a:endParaRPr kumimoji="1" lang="en-US" altLang="ja-JP" sz="1800" b="1" dirty="0">
              <a:solidFill>
                <a:schemeClr val="bg1"/>
              </a:solidFill>
            </a:endParaRPr>
          </a:p>
          <a:p>
            <a:pPr algn="ctr"/>
            <a:r>
              <a:rPr kumimoji="1" lang="ja-JP" altLang="en-US" sz="1800" b="1" dirty="0">
                <a:solidFill>
                  <a:schemeClr val="bg1"/>
                </a:solidFill>
              </a:rPr>
              <a:t>ト</a:t>
            </a:r>
          </a:p>
        </p:txBody>
      </p:sp>
      <p:sp>
        <p:nvSpPr>
          <p:cNvPr id="19" name="下矢印 18"/>
          <p:cNvSpPr/>
          <p:nvPr/>
        </p:nvSpPr>
        <p:spPr>
          <a:xfrm rot="16200000">
            <a:off x="6346024" y="3344853"/>
            <a:ext cx="481968" cy="434154"/>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角丸四角形 19"/>
          <p:cNvSpPr/>
          <p:nvPr/>
        </p:nvSpPr>
        <p:spPr>
          <a:xfrm>
            <a:off x="5649557" y="2593751"/>
            <a:ext cx="630314" cy="2189247"/>
          </a:xfrm>
          <a:prstGeom prst="roundRect">
            <a:avLst/>
          </a:prstGeom>
          <a:solidFill>
            <a:schemeClr val="bg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tx1"/>
                </a:solidFill>
              </a:rPr>
              <a:t>時間的削減コス</a:t>
            </a:r>
            <a:endParaRPr kumimoji="1" lang="en-US" altLang="ja-JP" sz="1800" b="1" dirty="0">
              <a:solidFill>
                <a:schemeClr val="tx1"/>
              </a:solidFill>
            </a:endParaRPr>
          </a:p>
          <a:p>
            <a:pPr algn="ctr"/>
            <a:r>
              <a:rPr kumimoji="1" lang="ja-JP" altLang="en-US" sz="1800" b="1" dirty="0">
                <a:solidFill>
                  <a:schemeClr val="tx1"/>
                </a:solidFill>
              </a:rPr>
              <a:t>ト</a:t>
            </a:r>
          </a:p>
        </p:txBody>
      </p:sp>
      <p:sp>
        <p:nvSpPr>
          <p:cNvPr id="22" name="下矢印 21"/>
          <p:cNvSpPr/>
          <p:nvPr/>
        </p:nvSpPr>
        <p:spPr>
          <a:xfrm rot="16200000">
            <a:off x="7578581" y="3363014"/>
            <a:ext cx="451984" cy="407540"/>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角丸四角形 24"/>
          <p:cNvSpPr/>
          <p:nvPr/>
        </p:nvSpPr>
        <p:spPr>
          <a:xfrm>
            <a:off x="8022706" y="2616823"/>
            <a:ext cx="630314" cy="2183281"/>
          </a:xfrm>
          <a:prstGeom prst="round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t>年間のコス</a:t>
            </a:r>
            <a:endParaRPr kumimoji="1" lang="en-US" altLang="ja-JP" sz="1800" b="1" dirty="0"/>
          </a:p>
          <a:p>
            <a:pPr algn="ctr"/>
            <a:r>
              <a:rPr kumimoji="1" lang="ja-JP" altLang="en-US" sz="1800" b="1" dirty="0"/>
              <a:t>ト</a:t>
            </a:r>
            <a:endParaRPr kumimoji="1" lang="en-US" altLang="ja-JP" sz="1800" b="1" dirty="0"/>
          </a:p>
          <a:p>
            <a:pPr algn="ctr"/>
            <a:r>
              <a:rPr kumimoji="1" lang="ja-JP" altLang="en-US" sz="1800" b="1" dirty="0"/>
              <a:t>削減</a:t>
            </a:r>
          </a:p>
        </p:txBody>
      </p:sp>
      <p:sp>
        <p:nvSpPr>
          <p:cNvPr id="27" name="角丸四角形 26"/>
          <p:cNvSpPr/>
          <p:nvPr/>
        </p:nvSpPr>
        <p:spPr>
          <a:xfrm>
            <a:off x="5537553" y="1923321"/>
            <a:ext cx="1931981" cy="47440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066E9F"/>
                </a:solidFill>
              </a:rPr>
              <a:t>持続的エリア</a:t>
            </a:r>
          </a:p>
        </p:txBody>
      </p:sp>
      <mc:AlternateContent xmlns:mc="http://schemas.openxmlformats.org/markup-compatibility/2006" xmlns:a14="http://schemas.microsoft.com/office/drawing/2010/main">
        <mc:Choice Requires="a14">
          <p:sp>
            <p:nvSpPr>
              <p:cNvPr id="30" name="角丸四角形 29"/>
              <p:cNvSpPr/>
              <p:nvPr/>
            </p:nvSpPr>
            <p:spPr>
              <a:xfrm>
                <a:off x="2488355" y="2431915"/>
                <a:ext cx="910656" cy="860042"/>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2400" b="1" i="1" smtClean="0">
                              <a:solidFill>
                                <a:schemeClr val="tx1"/>
                              </a:solidFill>
                              <a:latin typeface="Cambria Math" panose="02040503050406030204" pitchFamily="18" charset="0"/>
                            </a:rPr>
                          </m:ctrlPr>
                        </m:sSubPr>
                        <m:e>
                          <m:r>
                            <a:rPr lang="en-US" altLang="ja-JP" sz="2400" b="1" i="1">
                              <a:solidFill>
                                <a:schemeClr val="tx1"/>
                              </a:solidFill>
                              <a:latin typeface="Cambria Math" panose="02040503050406030204" pitchFamily="18" charset="0"/>
                            </a:rPr>
                            <m:t>𝑻</m:t>
                          </m:r>
                        </m:e>
                        <m:sub>
                          <m:r>
                            <a:rPr lang="en-US" altLang="ja-JP" sz="2400" b="1" i="1">
                              <a:solidFill>
                                <a:schemeClr val="tx1"/>
                              </a:solidFill>
                              <a:latin typeface="Cambria Math" panose="02040503050406030204" pitchFamily="18" charset="0"/>
                            </a:rPr>
                            <m:t>𝟏</m:t>
                          </m:r>
                        </m:sub>
                      </m:sSub>
                    </m:oMath>
                  </m:oMathPara>
                </a14:m>
                <a:endParaRPr kumimoji="1" lang="ja-JP" altLang="en-US" sz="2400" b="1" dirty="0">
                  <a:solidFill>
                    <a:schemeClr val="tx1"/>
                  </a:solidFill>
                </a:endParaRPr>
              </a:p>
            </p:txBody>
          </p:sp>
        </mc:Choice>
        <mc:Fallback xmlns="">
          <p:sp>
            <p:nvSpPr>
              <p:cNvPr id="30" name="角丸四角形 29"/>
              <p:cNvSpPr>
                <a:spLocks noRot="1" noChangeAspect="1" noMove="1" noResize="1" noEditPoints="1" noAdjustHandles="1" noChangeArrowheads="1" noChangeShapeType="1" noTextEdit="1"/>
              </p:cNvSpPr>
              <p:nvPr/>
            </p:nvSpPr>
            <p:spPr>
              <a:xfrm>
                <a:off x="2488355" y="2431915"/>
                <a:ext cx="910656" cy="860042"/>
              </a:xfrm>
              <a:prstGeom prst="roundRect">
                <a:avLst/>
              </a:prstGeom>
              <a:blipFill>
                <a:blip r:embed="rId2"/>
                <a:stretch>
                  <a:fillRect/>
                </a:stretch>
              </a:blip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角丸四角形 30"/>
              <p:cNvSpPr/>
              <p:nvPr/>
            </p:nvSpPr>
            <p:spPr>
              <a:xfrm>
                <a:off x="2473442" y="3883163"/>
                <a:ext cx="910656" cy="860042"/>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2400" b="1" i="1" smtClean="0">
                              <a:solidFill>
                                <a:sysClr val="windowText" lastClr="000000"/>
                              </a:solidFill>
                              <a:latin typeface="Cambria Math" panose="02040503050406030204" pitchFamily="18" charset="0"/>
                            </a:rPr>
                          </m:ctrlPr>
                        </m:sSubPr>
                        <m:e>
                          <m:r>
                            <a:rPr lang="en-US" altLang="ja-JP" sz="2400" b="1" i="1">
                              <a:solidFill>
                                <a:sysClr val="windowText" lastClr="000000"/>
                              </a:solidFill>
                              <a:latin typeface="Cambria Math" panose="02040503050406030204" pitchFamily="18" charset="0"/>
                            </a:rPr>
                            <m:t>𝑻</m:t>
                          </m:r>
                        </m:e>
                        <m:sub>
                          <m:r>
                            <a:rPr lang="en-US" altLang="ja-JP" sz="2400" b="1" i="1">
                              <a:solidFill>
                                <a:sysClr val="windowText" lastClr="000000"/>
                              </a:solidFill>
                              <a:latin typeface="Cambria Math" panose="02040503050406030204" pitchFamily="18" charset="0"/>
                            </a:rPr>
                            <m:t>2</m:t>
                          </m:r>
                        </m:sub>
                      </m:sSub>
                    </m:oMath>
                  </m:oMathPara>
                </a14:m>
                <a:endParaRPr kumimoji="1" lang="ja-JP" altLang="en-US" sz="2400" b="1" dirty="0">
                  <a:solidFill>
                    <a:sysClr val="windowText" lastClr="000000"/>
                  </a:solidFill>
                </a:endParaRPr>
              </a:p>
            </p:txBody>
          </p:sp>
        </mc:Choice>
        <mc:Fallback xmlns="">
          <p:sp>
            <p:nvSpPr>
              <p:cNvPr id="31" name="角丸四角形 30"/>
              <p:cNvSpPr>
                <a:spLocks noRot="1" noChangeAspect="1" noMove="1" noResize="1" noEditPoints="1" noAdjustHandles="1" noChangeArrowheads="1" noChangeShapeType="1" noTextEdit="1"/>
              </p:cNvSpPr>
              <p:nvPr/>
            </p:nvSpPr>
            <p:spPr>
              <a:xfrm>
                <a:off x="2473442" y="3883163"/>
                <a:ext cx="910656" cy="860042"/>
              </a:xfrm>
              <a:prstGeom prst="roundRect">
                <a:avLst/>
              </a:prstGeom>
              <a:blipFill>
                <a:blip r:embed="rId3"/>
                <a:stretch>
                  <a:fillRect/>
                </a:stretch>
              </a:blipFill>
              <a:ln/>
            </p:spPr>
            <p:txBody>
              <a:bodyPr/>
              <a:lstStyle/>
              <a:p>
                <a:r>
                  <a:rPr lang="ja-JP" altLang="en-US">
                    <a:noFill/>
                  </a:rPr>
                  <a:t> </a:t>
                </a:r>
              </a:p>
            </p:txBody>
          </p:sp>
        </mc:Fallback>
      </mc:AlternateContent>
      <p:sp>
        <p:nvSpPr>
          <p:cNvPr id="5" name="日付プレースホルダー 4"/>
          <p:cNvSpPr>
            <a:spLocks noGrp="1"/>
          </p:cNvSpPr>
          <p:nvPr>
            <p:ph type="dt" idx="10"/>
          </p:nvPr>
        </p:nvSpPr>
        <p:spPr/>
        <p:txBody>
          <a:bodyPr/>
          <a:lstStyle/>
          <a:p>
            <a:r>
              <a:rPr lang="en-US" altLang="ja-JP" dirty="0" smtClean="0"/>
              <a:t>2019/6/21</a:t>
            </a:r>
            <a:endParaRPr lang="ja-JP" altLang="en-US" dirty="0"/>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59</a:t>
            </a:fld>
            <a:endParaRPr lang="ja-JP" altLang="en-US"/>
          </a:p>
        </p:txBody>
      </p:sp>
    </p:spTree>
    <p:extLst>
      <p:ext uri="{BB962C8B-B14F-4D97-AF65-F5344CB8AC3E}">
        <p14:creationId xmlns:p14="http://schemas.microsoft.com/office/powerpoint/2010/main" val="1604112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7"/>
          <p:cNvSpPr txBox="1">
            <a:spLocks noGrp="1"/>
          </p:cNvSpPr>
          <p:nvPr>
            <p:ph type="title"/>
          </p:nvPr>
        </p:nvSpPr>
        <p:spPr>
          <a:xfrm>
            <a:off x="470647" y="32800"/>
            <a:ext cx="7543800" cy="105451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Meiryo"/>
              <a:buNone/>
            </a:pPr>
            <a:r>
              <a:rPr lang="ja-JP" dirty="0">
                <a:solidFill>
                  <a:schemeClr val="bg1"/>
                </a:solidFill>
              </a:rPr>
              <a:t>ヒアリング調査</a:t>
            </a:r>
            <a:endParaRPr dirty="0">
              <a:solidFill>
                <a:schemeClr val="bg1"/>
              </a:solidFill>
            </a:endParaRPr>
          </a:p>
        </p:txBody>
      </p:sp>
      <p:sp>
        <p:nvSpPr>
          <p:cNvPr id="209" name="Google Shape;209;p7"/>
          <p:cNvSpPr txBox="1">
            <a:spLocks noGrp="1"/>
          </p:cNvSpPr>
          <p:nvPr>
            <p:ph type="body" idx="1"/>
          </p:nvPr>
        </p:nvSpPr>
        <p:spPr>
          <a:xfrm>
            <a:off x="616013" y="1727064"/>
            <a:ext cx="7543801" cy="402336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ja-JP" sz="3200"/>
              <a:t>　</a:t>
            </a:r>
            <a:endParaRPr sz="3600"/>
          </a:p>
        </p:txBody>
      </p:sp>
      <p:grpSp>
        <p:nvGrpSpPr>
          <p:cNvPr id="210" name="Google Shape;210;p7"/>
          <p:cNvGrpSpPr/>
          <p:nvPr/>
        </p:nvGrpSpPr>
        <p:grpSpPr>
          <a:xfrm>
            <a:off x="616013" y="4963219"/>
            <a:ext cx="6894672" cy="694824"/>
            <a:chOff x="0" y="412"/>
            <a:chExt cx="6894672" cy="694824"/>
          </a:xfrm>
          <a:solidFill>
            <a:srgbClr val="066E9F"/>
          </a:solidFill>
        </p:grpSpPr>
        <p:sp>
          <p:nvSpPr>
            <p:cNvPr id="211" name="Google Shape;211;p7"/>
            <p:cNvSpPr/>
            <p:nvPr/>
          </p:nvSpPr>
          <p:spPr>
            <a:xfrm>
              <a:off x="0" y="412"/>
              <a:ext cx="6894672" cy="694824"/>
            </a:xfrm>
            <a:prstGeom prst="roundRect">
              <a:avLst>
                <a:gd name="adj" fmla="val 16667"/>
              </a:avLst>
            </a:prstGeom>
            <a:grpFill/>
            <a:ln w="15875" cap="flat" cmpd="sng">
              <a:solidFill>
                <a:srgbClr val="066E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txBox="1"/>
            <p:nvPr/>
          </p:nvSpPr>
          <p:spPr>
            <a:xfrm>
              <a:off x="33919" y="34331"/>
              <a:ext cx="6826834" cy="626986"/>
            </a:xfrm>
            <a:prstGeom prst="rect">
              <a:avLst/>
            </a:prstGeom>
            <a:grpFill/>
            <a:ln>
              <a:solidFill>
                <a:srgbClr val="066E9F"/>
              </a:solid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None/>
              </a:pPr>
              <a:r>
                <a:rPr lang="ja-JP" sz="3200" b="1">
                  <a:solidFill>
                    <a:schemeClr val="lt1"/>
                  </a:solidFill>
                  <a:latin typeface="Century Gothic"/>
                  <a:ea typeface="Century Gothic"/>
                  <a:cs typeface="Century Gothic"/>
                  <a:sym typeface="Century Gothic"/>
                </a:rPr>
                <a:t>市・業者による道路破損箇所の修繕</a:t>
              </a:r>
              <a:endParaRPr sz="3200">
                <a:solidFill>
                  <a:schemeClr val="lt1"/>
                </a:solidFill>
                <a:latin typeface="Century Gothic"/>
                <a:ea typeface="Century Gothic"/>
                <a:cs typeface="Century Gothic"/>
                <a:sym typeface="Century Gothic"/>
              </a:endParaRPr>
            </a:p>
          </p:txBody>
        </p:sp>
      </p:grpSp>
      <p:grpSp>
        <p:nvGrpSpPr>
          <p:cNvPr id="213" name="Google Shape;213;p7"/>
          <p:cNvGrpSpPr/>
          <p:nvPr/>
        </p:nvGrpSpPr>
        <p:grpSpPr>
          <a:xfrm>
            <a:off x="616013" y="3803698"/>
            <a:ext cx="3323975" cy="694824"/>
            <a:chOff x="0" y="412"/>
            <a:chExt cx="3323975" cy="694824"/>
          </a:xfrm>
          <a:solidFill>
            <a:srgbClr val="066E9F"/>
          </a:solidFill>
        </p:grpSpPr>
        <p:sp>
          <p:nvSpPr>
            <p:cNvPr id="214" name="Google Shape;214;p7"/>
            <p:cNvSpPr/>
            <p:nvPr/>
          </p:nvSpPr>
          <p:spPr>
            <a:xfrm>
              <a:off x="0" y="412"/>
              <a:ext cx="3323975" cy="694824"/>
            </a:xfrm>
            <a:prstGeom prst="roundRect">
              <a:avLst>
                <a:gd name="adj" fmla="val 16667"/>
              </a:avLst>
            </a:prstGeom>
            <a:grpFill/>
            <a:ln w="15875" cap="flat" cmpd="sng">
              <a:solidFill>
                <a:srgbClr val="066E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txBox="1"/>
            <p:nvPr/>
          </p:nvSpPr>
          <p:spPr>
            <a:xfrm>
              <a:off x="33919" y="34331"/>
              <a:ext cx="3256137" cy="626986"/>
            </a:xfrm>
            <a:prstGeom prst="rect">
              <a:avLst/>
            </a:prstGeom>
            <a:grpFill/>
            <a:ln>
              <a:solidFill>
                <a:srgbClr val="066E9F"/>
              </a:solid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None/>
              </a:pPr>
              <a:r>
                <a:rPr lang="ja-JP" sz="3200" b="1">
                  <a:solidFill>
                    <a:schemeClr val="lt1"/>
                  </a:solidFill>
                  <a:latin typeface="Century Gothic"/>
                  <a:ea typeface="Century Gothic"/>
                  <a:cs typeface="Century Gothic"/>
                  <a:sym typeface="Century Gothic"/>
                </a:rPr>
                <a:t>市役所への報告</a:t>
              </a:r>
              <a:endParaRPr sz="3200">
                <a:solidFill>
                  <a:schemeClr val="lt1"/>
                </a:solidFill>
                <a:latin typeface="Century Gothic"/>
                <a:ea typeface="Century Gothic"/>
                <a:cs typeface="Century Gothic"/>
                <a:sym typeface="Century Gothic"/>
              </a:endParaRPr>
            </a:p>
          </p:txBody>
        </p:sp>
      </p:grpSp>
      <p:grpSp>
        <p:nvGrpSpPr>
          <p:cNvPr id="216" name="Google Shape;216;p7"/>
          <p:cNvGrpSpPr/>
          <p:nvPr/>
        </p:nvGrpSpPr>
        <p:grpSpPr>
          <a:xfrm>
            <a:off x="616013" y="2617091"/>
            <a:ext cx="3323975" cy="694824"/>
            <a:chOff x="0" y="412"/>
            <a:chExt cx="3323975" cy="694824"/>
          </a:xfrm>
          <a:solidFill>
            <a:srgbClr val="066E9F"/>
          </a:solidFill>
        </p:grpSpPr>
        <p:sp>
          <p:nvSpPr>
            <p:cNvPr id="217" name="Google Shape;217;p7"/>
            <p:cNvSpPr/>
            <p:nvPr/>
          </p:nvSpPr>
          <p:spPr>
            <a:xfrm>
              <a:off x="0" y="412"/>
              <a:ext cx="3323975" cy="694824"/>
            </a:xfrm>
            <a:prstGeom prst="roundRect">
              <a:avLst>
                <a:gd name="adj" fmla="val 16667"/>
              </a:avLst>
            </a:prstGeom>
            <a:grpFill/>
            <a:ln w="15875" cap="flat" cmpd="sng">
              <a:solidFill>
                <a:srgbClr val="066E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7"/>
            <p:cNvSpPr txBox="1"/>
            <p:nvPr/>
          </p:nvSpPr>
          <p:spPr>
            <a:xfrm>
              <a:off x="33919" y="34331"/>
              <a:ext cx="3256137" cy="626986"/>
            </a:xfrm>
            <a:prstGeom prst="rect">
              <a:avLst/>
            </a:prstGeom>
            <a:grpFill/>
            <a:ln>
              <a:solidFill>
                <a:srgbClr val="066E9F"/>
              </a:solid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None/>
              </a:pPr>
              <a:r>
                <a:rPr lang="ja-JP" sz="3200" b="1">
                  <a:solidFill>
                    <a:schemeClr val="lt1"/>
                  </a:solidFill>
                  <a:latin typeface="Century Gothic"/>
                  <a:ea typeface="Century Gothic"/>
                  <a:cs typeface="Century Gothic"/>
                  <a:sym typeface="Century Gothic"/>
                </a:rPr>
                <a:t>道路破損の発見</a:t>
              </a:r>
              <a:endParaRPr sz="3200">
                <a:solidFill>
                  <a:schemeClr val="lt1"/>
                </a:solidFill>
                <a:latin typeface="Century Gothic"/>
                <a:ea typeface="Century Gothic"/>
                <a:cs typeface="Century Gothic"/>
                <a:sym typeface="Century Gothic"/>
              </a:endParaRPr>
            </a:p>
          </p:txBody>
        </p:sp>
      </p:grpSp>
      <p:sp>
        <p:nvSpPr>
          <p:cNvPr id="219" name="Google Shape;219;p7"/>
          <p:cNvSpPr/>
          <p:nvPr/>
        </p:nvSpPr>
        <p:spPr>
          <a:xfrm>
            <a:off x="1743162" y="4602302"/>
            <a:ext cx="1069676" cy="336430"/>
          </a:xfrm>
          <a:prstGeom prst="downArrow">
            <a:avLst>
              <a:gd name="adj1" fmla="val 50000"/>
              <a:gd name="adj2" fmla="val 50000"/>
            </a:avLst>
          </a:prstGeom>
          <a:solidFill>
            <a:schemeClr val="lt1"/>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20" name="Google Shape;220;p7"/>
          <p:cNvSpPr/>
          <p:nvPr/>
        </p:nvSpPr>
        <p:spPr>
          <a:xfrm>
            <a:off x="1743162" y="3389958"/>
            <a:ext cx="1069676" cy="336430"/>
          </a:xfrm>
          <a:prstGeom prst="downArrow">
            <a:avLst>
              <a:gd name="adj1" fmla="val 50000"/>
              <a:gd name="adj2" fmla="val 50000"/>
            </a:avLst>
          </a:prstGeom>
          <a:solidFill>
            <a:schemeClr val="lt1"/>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21" name="Google Shape;221;p7"/>
          <p:cNvSpPr txBox="1"/>
          <p:nvPr/>
        </p:nvSpPr>
        <p:spPr>
          <a:xfrm>
            <a:off x="333368" y="1627293"/>
            <a:ext cx="657842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rgbClr val="CD4560"/>
                </a:solidFill>
                <a:latin typeface="Century Gothic"/>
                <a:ea typeface="Century Gothic"/>
                <a:cs typeface="Century Gothic"/>
                <a:sym typeface="Century Gothic"/>
              </a:rPr>
              <a:t>-</a:t>
            </a:r>
            <a:r>
              <a:rPr lang="ja-JP" sz="2800" b="1" dirty="0">
                <a:solidFill>
                  <a:srgbClr val="CD4560"/>
                </a:solidFill>
                <a:latin typeface="Century Gothic"/>
                <a:ea typeface="Century Gothic"/>
                <a:cs typeface="Century Gothic"/>
                <a:sym typeface="Century Gothic"/>
              </a:rPr>
              <a:t>市民による</a:t>
            </a:r>
            <a:r>
              <a:rPr lang="ja-JP" sz="2400" b="1" dirty="0">
                <a:solidFill>
                  <a:schemeClr val="dk1"/>
                </a:solidFill>
                <a:latin typeface="Century Gothic"/>
                <a:ea typeface="Century Gothic"/>
                <a:cs typeface="Century Gothic"/>
                <a:sym typeface="Century Gothic"/>
              </a:rPr>
              <a:t>破損発生から修繕までの流れ-</a:t>
            </a:r>
            <a:endParaRPr sz="2400" b="1" dirty="0">
              <a:solidFill>
                <a:schemeClr val="dk1"/>
              </a:solidFill>
              <a:latin typeface="Century Gothic"/>
              <a:ea typeface="Century Gothic"/>
              <a:cs typeface="Century Gothic"/>
              <a:sym typeface="Century Gothic"/>
            </a:endParaRPr>
          </a:p>
        </p:txBody>
      </p:sp>
      <p:sp>
        <p:nvSpPr>
          <p:cNvPr id="222" name="Google Shape;222;p7"/>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
        <p:nvSpPr>
          <p:cNvPr id="223" name="Google Shape;223;p7"/>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6</a:t>
            </a:fld>
            <a:endParaRPr/>
          </a:p>
        </p:txBody>
      </p:sp>
      <p:sp>
        <p:nvSpPr>
          <p:cNvPr id="224" name="Google Shape;224;p7"/>
          <p:cNvSpPr/>
          <p:nvPr/>
        </p:nvSpPr>
        <p:spPr>
          <a:xfrm>
            <a:off x="4385972" y="3896139"/>
            <a:ext cx="3030584" cy="506208"/>
          </a:xfrm>
          <a:prstGeom prst="wedgeRoundRectCallout">
            <a:avLst>
              <a:gd name="adj1" fmla="val -61815"/>
              <a:gd name="adj2" fmla="val 27914"/>
              <a:gd name="adj3" fmla="val 16667"/>
            </a:avLst>
          </a:prstGeom>
          <a:solidFill>
            <a:schemeClr val="lt1"/>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dirty="0">
                <a:solidFill>
                  <a:srgbClr val="CD4560"/>
                </a:solidFill>
                <a:latin typeface="Century Gothic"/>
                <a:ea typeface="Century Gothic"/>
                <a:cs typeface="Century Gothic"/>
                <a:sym typeface="Century Gothic"/>
              </a:rPr>
              <a:t>電話・FAX・窓口</a:t>
            </a:r>
            <a:endParaRPr sz="2400" b="1" dirty="0">
              <a:solidFill>
                <a:srgbClr val="CD4560"/>
              </a:solidFill>
              <a:latin typeface="Century Gothic"/>
              <a:ea typeface="Century Gothic"/>
              <a:cs typeface="Century Gothic"/>
              <a:sym typeface="Century Gothic"/>
            </a:endParaRPr>
          </a:p>
        </p:txBody>
      </p:sp>
      <p:sp>
        <p:nvSpPr>
          <p:cNvPr id="225" name="Google Shape;225;p7"/>
          <p:cNvSpPr/>
          <p:nvPr/>
        </p:nvSpPr>
        <p:spPr>
          <a:xfrm>
            <a:off x="470647" y="2536456"/>
            <a:ext cx="7263116" cy="2040408"/>
          </a:xfrm>
          <a:prstGeom prst="rect">
            <a:avLst/>
          </a:prstGeom>
          <a:noFill/>
          <a:ln w="76200" cap="flat" cmpd="sng">
            <a:solidFill>
              <a:srgbClr val="CD45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6" name="Google Shape;226;p7"/>
          <p:cNvSpPr/>
          <p:nvPr/>
        </p:nvSpPr>
        <p:spPr>
          <a:xfrm>
            <a:off x="4332979" y="1463473"/>
            <a:ext cx="4692103" cy="2145966"/>
          </a:xfrm>
          <a:prstGeom prst="cloudCallout">
            <a:avLst>
              <a:gd name="adj1" fmla="val -63030"/>
              <a:gd name="adj2" fmla="val 54279"/>
            </a:avLst>
          </a:prstGeom>
          <a:solidFill>
            <a:schemeClr val="lt1"/>
          </a:solidFill>
          <a:ln w="381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dirty="0">
                <a:solidFill>
                  <a:schemeClr val="dk1"/>
                </a:solidFill>
                <a:latin typeface="Century Gothic"/>
                <a:ea typeface="Century Gothic"/>
                <a:cs typeface="Century Gothic"/>
                <a:sym typeface="Century Gothic"/>
              </a:rPr>
              <a:t>市民からの報告を</a:t>
            </a:r>
            <a:endParaRPr sz="28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altLang="en-US" sz="2800" b="1" dirty="0">
                <a:solidFill>
                  <a:schemeClr val="dk1"/>
                </a:solidFill>
                <a:latin typeface="Century Gothic"/>
                <a:ea typeface="Century Gothic"/>
                <a:cs typeface="Century Gothic"/>
                <a:sym typeface="Century Gothic"/>
              </a:rPr>
              <a:t>増やすことが</a:t>
            </a:r>
            <a:endParaRPr lang="en-US" altLang="ja-JP" sz="28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altLang="en-US" sz="2800" b="1" dirty="0">
                <a:solidFill>
                  <a:schemeClr val="dk1"/>
                </a:solidFill>
                <a:latin typeface="Century Gothic"/>
                <a:ea typeface="Century Gothic"/>
                <a:cs typeface="Century Gothic"/>
                <a:sym typeface="Century Gothic"/>
              </a:rPr>
              <a:t>業務改善に繋がる</a:t>
            </a:r>
            <a:endParaRPr sz="2800" b="1"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0" presetClass="entr" presetSubtype="0" fill="hold"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fade">
                                      <p:cBhvr>
                                        <p:cTn id="10"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61"/>
          <p:cNvSpPr/>
          <p:nvPr/>
        </p:nvSpPr>
        <p:spPr>
          <a:xfrm>
            <a:off x="434556" y="2245396"/>
            <a:ext cx="8212454" cy="2860003"/>
          </a:xfrm>
          <a:prstGeom prst="roundRect">
            <a:avLst>
              <a:gd name="adj" fmla="val 16667"/>
            </a:avLst>
          </a:prstGeom>
          <a:solidFill>
            <a:schemeClr val="bg1"/>
          </a:solidFill>
          <a:ln w="12700" cap="flat" cmpd="sng">
            <a:solidFill>
              <a:schemeClr val="lt1"/>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992" name="Google Shape;992;p61"/>
          <p:cNvSpPr/>
          <p:nvPr/>
        </p:nvSpPr>
        <p:spPr>
          <a:xfrm>
            <a:off x="654078" y="2565839"/>
            <a:ext cx="7556472" cy="20620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rgbClr val="066E9F"/>
                </a:solidFill>
                <a:sym typeface="Arial"/>
              </a:rPr>
              <a:t>・削減可能な時間を</a:t>
            </a:r>
            <a:r>
              <a:rPr lang="ja-JP" sz="3200" u="sng" dirty="0">
                <a:solidFill>
                  <a:srgbClr val="066E9F"/>
                </a:solidFill>
                <a:sym typeface="Arial"/>
              </a:rPr>
              <a:t>271.52(時間)</a:t>
            </a:r>
            <a:endParaRPr sz="3200" dirty="0">
              <a:solidFill>
                <a:srgbClr val="066E9F"/>
              </a:solidFill>
            </a:endParaRPr>
          </a:p>
          <a:p>
            <a:pPr marL="0" marR="0" lvl="0" indent="0" algn="l" rtl="0">
              <a:spcBef>
                <a:spcPts val="0"/>
              </a:spcBef>
              <a:spcAft>
                <a:spcPts val="0"/>
              </a:spcAft>
              <a:buNone/>
            </a:pPr>
            <a:r>
              <a:rPr lang="ja-JP" sz="3200" dirty="0">
                <a:solidFill>
                  <a:srgbClr val="066E9F"/>
                </a:solidFill>
                <a:sym typeface="Arial"/>
              </a:rPr>
              <a:t>・走行時速を</a:t>
            </a:r>
            <a:r>
              <a:rPr lang="ja-JP" sz="3200" u="sng" dirty="0">
                <a:solidFill>
                  <a:srgbClr val="066E9F"/>
                </a:solidFill>
                <a:sym typeface="Arial"/>
              </a:rPr>
              <a:t>40(km/h)</a:t>
            </a:r>
            <a:endParaRPr sz="3200" dirty="0">
              <a:solidFill>
                <a:srgbClr val="066E9F"/>
              </a:solidFill>
            </a:endParaRPr>
          </a:p>
          <a:p>
            <a:pPr marL="0" marR="0" lvl="0" indent="0" algn="l" rtl="0">
              <a:spcBef>
                <a:spcPts val="0"/>
              </a:spcBef>
              <a:spcAft>
                <a:spcPts val="0"/>
              </a:spcAft>
              <a:buNone/>
            </a:pPr>
            <a:r>
              <a:rPr lang="ja-JP" sz="3200" dirty="0">
                <a:solidFill>
                  <a:srgbClr val="066E9F"/>
                </a:solidFill>
                <a:sym typeface="Arial"/>
              </a:rPr>
              <a:t>・燃費を</a:t>
            </a:r>
            <a:r>
              <a:rPr lang="ja-JP" sz="3200" u="sng" dirty="0">
                <a:solidFill>
                  <a:srgbClr val="066E9F"/>
                </a:solidFill>
                <a:sym typeface="Arial"/>
              </a:rPr>
              <a:t>20(km/L)</a:t>
            </a:r>
            <a:endParaRPr sz="3200" dirty="0">
              <a:solidFill>
                <a:srgbClr val="066E9F"/>
              </a:solidFill>
            </a:endParaRPr>
          </a:p>
          <a:p>
            <a:pPr marL="0" marR="0" lvl="0" indent="0" algn="l" rtl="0">
              <a:spcBef>
                <a:spcPts val="0"/>
              </a:spcBef>
              <a:spcAft>
                <a:spcPts val="0"/>
              </a:spcAft>
              <a:buNone/>
            </a:pPr>
            <a:r>
              <a:rPr lang="ja-JP" sz="3200" dirty="0">
                <a:solidFill>
                  <a:srgbClr val="066E9F"/>
                </a:solidFill>
                <a:sym typeface="Arial"/>
              </a:rPr>
              <a:t>・ガソリンの値段を</a:t>
            </a:r>
            <a:r>
              <a:rPr lang="ja-JP" sz="3200" u="sng" dirty="0">
                <a:solidFill>
                  <a:srgbClr val="066E9F"/>
                </a:solidFill>
                <a:sym typeface="Arial"/>
              </a:rPr>
              <a:t>140(円/L)</a:t>
            </a:r>
            <a:r>
              <a:rPr lang="ja-JP" sz="3200" dirty="0">
                <a:solidFill>
                  <a:srgbClr val="066E9F"/>
                </a:solidFill>
                <a:sym typeface="Arial"/>
              </a:rPr>
              <a:t>とすると</a:t>
            </a:r>
            <a:endParaRPr sz="3200" dirty="0">
              <a:solidFill>
                <a:srgbClr val="066E9F"/>
              </a:solidFill>
              <a:sym typeface="Arial"/>
            </a:endParaRPr>
          </a:p>
        </p:txBody>
      </p:sp>
      <p:sp>
        <p:nvSpPr>
          <p:cNvPr id="9" name="タイトル 1"/>
          <p:cNvSpPr txBox="1">
            <a:spLocks/>
          </p:cNvSpPr>
          <p:nvPr/>
        </p:nvSpPr>
        <p:spPr>
          <a:xfrm>
            <a:off x="434556" y="365578"/>
            <a:ext cx="7239297" cy="62779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1800"/>
              <a:buFont typeface="Meiryo"/>
              <a:buNone/>
              <a:defRPr sz="4800" b="1" i="0" u="none" strike="noStrike" cap="none">
                <a:solidFill>
                  <a:srgbClr val="3F3F3F"/>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kumimoji="1" lang="ja-JP" altLang="en-US" u="sng" dirty="0">
                <a:solidFill>
                  <a:schemeClr val="bg1"/>
                </a:solidFill>
              </a:rPr>
              <a:t>ガソリン代金</a:t>
            </a:r>
          </a:p>
        </p:txBody>
      </p:sp>
      <p:sp>
        <p:nvSpPr>
          <p:cNvPr id="2" name="正方形/長方形 1"/>
          <p:cNvSpPr/>
          <p:nvPr/>
        </p:nvSpPr>
        <p:spPr>
          <a:xfrm>
            <a:off x="654078" y="1313816"/>
            <a:ext cx="7205819" cy="1077218"/>
          </a:xfrm>
          <a:prstGeom prst="rect">
            <a:avLst/>
          </a:prstGeom>
        </p:spPr>
        <p:txBody>
          <a:bodyPr wrap="none">
            <a:spAutoFit/>
          </a:bodyPr>
          <a:lstStyle/>
          <a:p>
            <a:r>
              <a:rPr lang="ja-JP" altLang="ja-JP" sz="3200" dirty="0">
                <a:solidFill>
                  <a:schemeClr val="dk1"/>
                </a:solidFill>
                <a:latin typeface="Century Gothic"/>
                <a:ea typeface="Century Gothic"/>
                <a:cs typeface="Century Gothic"/>
                <a:sym typeface="Century Gothic"/>
              </a:rPr>
              <a:t>報告件数</a:t>
            </a:r>
            <a:r>
              <a:rPr lang="en-US" altLang="ja-JP" sz="3200" dirty="0">
                <a:solidFill>
                  <a:schemeClr val="dk1"/>
                </a:solidFill>
                <a:latin typeface="Century Gothic"/>
                <a:ea typeface="Century Gothic"/>
                <a:cs typeface="Century Gothic"/>
                <a:sym typeface="Century Gothic"/>
              </a:rPr>
              <a:t>25</a:t>
            </a:r>
            <a:r>
              <a:rPr lang="ja-JP" altLang="ja-JP" sz="3200" dirty="0">
                <a:solidFill>
                  <a:schemeClr val="dk1"/>
                </a:solidFill>
                <a:latin typeface="Century Gothic"/>
                <a:ea typeface="Century Gothic"/>
                <a:cs typeface="Century Gothic"/>
                <a:sym typeface="Century Gothic"/>
              </a:rPr>
              <a:t>件を発見・修繕を行う</a:t>
            </a:r>
            <a:r>
              <a:rPr lang="ja-JP" altLang="en-US" sz="3200" dirty="0">
                <a:solidFill>
                  <a:schemeClr val="dk1"/>
                </a:solidFill>
                <a:latin typeface="Century Gothic"/>
                <a:ea typeface="Century Gothic"/>
                <a:cs typeface="Century Gothic"/>
                <a:sym typeface="Century Gothic"/>
              </a:rPr>
              <a:t>際に</a:t>
            </a:r>
            <a:endParaRPr lang="en-US" altLang="ja-JP" sz="3200" dirty="0">
              <a:solidFill>
                <a:schemeClr val="dk1"/>
              </a:solidFill>
              <a:latin typeface="Century Gothic"/>
              <a:ea typeface="Century Gothic"/>
              <a:cs typeface="Century Gothic"/>
              <a:sym typeface="Century Gothic"/>
            </a:endParaRPr>
          </a:p>
          <a:p>
            <a:r>
              <a:rPr lang="ja-JP" altLang="en-US" sz="3200" dirty="0">
                <a:solidFill>
                  <a:schemeClr val="dk1"/>
                </a:solidFill>
                <a:latin typeface="Century Gothic"/>
                <a:sym typeface="Century Gothic"/>
              </a:rPr>
              <a:t>削減できるパトロール費用</a:t>
            </a:r>
            <a:endParaRPr lang="ja-JP" altLang="en-US" sz="3200" dirty="0"/>
          </a:p>
        </p:txBody>
      </p:sp>
      <p:sp>
        <p:nvSpPr>
          <p:cNvPr id="3" name="日付プレースホルダー 2"/>
          <p:cNvSpPr>
            <a:spLocks noGrp="1"/>
          </p:cNvSpPr>
          <p:nvPr>
            <p:ph type="dt" idx="10"/>
          </p:nvPr>
        </p:nvSpPr>
        <p:spPr/>
        <p:txBody>
          <a:bodyPr/>
          <a:lstStyle/>
          <a:p>
            <a:r>
              <a:rPr lang="en-US" altLang="ja-JP" dirty="0" smtClean="0"/>
              <a:t>2019/6/21</a:t>
            </a:r>
            <a:endParaRPr lang="ja-JP" altLang="en-US" dirty="0"/>
          </a:p>
        </p:txBody>
      </p:sp>
      <p:sp>
        <p:nvSpPr>
          <p:cNvPr id="4" name="スライド番号プレースホルダー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60</a:t>
            </a:fld>
            <a:endParaRPr lang="ja-JP" altLang="en-US"/>
          </a:p>
        </p:txBody>
      </p:sp>
    </p:spTree>
    <p:extLst>
      <p:ext uri="{BB962C8B-B14F-4D97-AF65-F5344CB8AC3E}">
        <p14:creationId xmlns:p14="http://schemas.microsoft.com/office/powerpoint/2010/main" val="32282495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617816" y="1725368"/>
            <a:ext cx="7543801" cy="4023360"/>
          </a:xfrm>
        </p:spPr>
        <p:txBody>
          <a:bodyPr/>
          <a:lstStyle/>
          <a:p>
            <a:endParaRPr kumimoji="1" lang="en-US" altLang="ja-JP" dirty="0"/>
          </a:p>
          <a:p>
            <a:endParaRPr kumimoji="1" lang="ja-JP" altLang="en-US" dirty="0"/>
          </a:p>
        </p:txBody>
      </p:sp>
      <p:graphicFrame>
        <p:nvGraphicFramePr>
          <p:cNvPr id="8" name="グラフ 7"/>
          <p:cNvGraphicFramePr>
            <a:graphicFrameLocks/>
          </p:cNvGraphicFramePr>
          <p:nvPr>
            <p:extLst>
              <p:ext uri="{D42A27DB-BD31-4B8C-83A1-F6EECF244321}">
                <p14:modId xmlns:p14="http://schemas.microsoft.com/office/powerpoint/2010/main" val="1868876801"/>
              </p:ext>
            </p:extLst>
          </p:nvPr>
        </p:nvGraphicFramePr>
        <p:xfrm>
          <a:off x="229419" y="920373"/>
          <a:ext cx="8179946" cy="5226863"/>
        </p:xfrm>
        <a:graphic>
          <a:graphicData uri="http://schemas.openxmlformats.org/drawingml/2006/chart">
            <c:chart xmlns:c="http://schemas.openxmlformats.org/drawingml/2006/chart" xmlns:r="http://schemas.openxmlformats.org/officeDocument/2006/relationships" r:id="rId3"/>
          </a:graphicData>
        </a:graphic>
      </p:graphicFrame>
      <p:sp>
        <p:nvSpPr>
          <p:cNvPr id="5" name="Google Shape;843;p49"/>
          <p:cNvSpPr txBox="1">
            <a:spLocks noGrp="1"/>
          </p:cNvSpPr>
          <p:nvPr>
            <p:ph type="title"/>
          </p:nvPr>
        </p:nvSpPr>
        <p:spPr>
          <a:xfrm>
            <a:off x="229418" y="50998"/>
            <a:ext cx="8068984" cy="1054516"/>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632"/>
              <a:buFont typeface="Century Gothic"/>
              <a:buNone/>
            </a:pPr>
            <a:r>
              <a:rPr lang="ja-JP" altLang="en-US" sz="3600" dirty="0">
                <a:solidFill>
                  <a:schemeClr val="bg1"/>
                </a:solidFill>
                <a:latin typeface="Century Gothic"/>
                <a:ea typeface="Century Gothic"/>
                <a:cs typeface="Century Gothic"/>
                <a:sym typeface="Century Gothic"/>
              </a:rPr>
              <a:t>実証実験で得た</a:t>
            </a:r>
            <a:r>
              <a:rPr lang="en-US" altLang="ja-JP" sz="3600" dirty="0">
                <a:solidFill>
                  <a:schemeClr val="bg1"/>
                </a:solidFill>
                <a:latin typeface="Century Gothic"/>
                <a:ea typeface="Century Gothic"/>
                <a:cs typeface="Century Gothic"/>
                <a:sym typeface="Century Gothic"/>
              </a:rPr>
              <a:t>25</a:t>
            </a:r>
            <a:r>
              <a:rPr lang="ja-JP" sz="3600" cap="none" dirty="0">
                <a:solidFill>
                  <a:schemeClr val="bg1"/>
                </a:solidFill>
                <a:latin typeface="Century Gothic"/>
                <a:ea typeface="Century Gothic"/>
                <a:cs typeface="Century Gothic"/>
                <a:sym typeface="Century Gothic"/>
              </a:rPr>
              <a:t>件</a:t>
            </a:r>
            <a:r>
              <a:rPr lang="ja-JP" altLang="en-US" sz="3600" dirty="0">
                <a:solidFill>
                  <a:schemeClr val="bg1"/>
                </a:solidFill>
                <a:latin typeface="Century Gothic"/>
                <a:ea typeface="Century Gothic"/>
                <a:cs typeface="Century Gothic"/>
                <a:sym typeface="Century Gothic"/>
              </a:rPr>
              <a:t>を修繕するのに</a:t>
            </a:r>
            <a:r>
              <a:rPr lang="en-US" altLang="ja-JP" sz="3600" dirty="0">
                <a:solidFill>
                  <a:schemeClr val="bg1"/>
                </a:solidFill>
                <a:latin typeface="Century Gothic"/>
                <a:ea typeface="Century Gothic"/>
                <a:cs typeface="Century Gothic"/>
                <a:sym typeface="Century Gothic"/>
              </a:rPr>
              <a:t>…</a:t>
            </a:r>
            <a:endParaRPr sz="3600" cap="none" dirty="0">
              <a:solidFill>
                <a:schemeClr val="bg1"/>
              </a:solidFill>
              <a:latin typeface="Century Gothic"/>
              <a:ea typeface="Century Gothic"/>
              <a:cs typeface="Century Gothic"/>
              <a:sym typeface="Century Gothic"/>
            </a:endParaRPr>
          </a:p>
        </p:txBody>
      </p:sp>
      <p:sp>
        <p:nvSpPr>
          <p:cNvPr id="4" name="正方形/長方形 3"/>
          <p:cNvSpPr/>
          <p:nvPr/>
        </p:nvSpPr>
        <p:spPr>
          <a:xfrm>
            <a:off x="5875507" y="2247089"/>
            <a:ext cx="1128408" cy="326849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爆発 2 6"/>
          <p:cNvSpPr/>
          <p:nvPr/>
        </p:nvSpPr>
        <p:spPr>
          <a:xfrm rot="947954">
            <a:off x="3227723" y="1873510"/>
            <a:ext cx="5760000" cy="396000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323544" y="3004926"/>
            <a:ext cx="4085820" cy="1938992"/>
          </a:xfrm>
          <a:prstGeom prst="rect">
            <a:avLst/>
          </a:prstGeom>
          <a:noFill/>
        </p:spPr>
        <p:txBody>
          <a:bodyPr wrap="square" rtlCol="0">
            <a:spAutoFit/>
          </a:bodyPr>
          <a:lstStyle/>
          <a:p>
            <a:r>
              <a:rPr kumimoji="1" lang="ja-JP" altLang="en-US" sz="6000" dirty="0"/>
              <a:t>約</a:t>
            </a:r>
            <a:r>
              <a:rPr kumimoji="1" lang="en-US" altLang="ja-JP" sz="6000" dirty="0"/>
              <a:t>7.6</a:t>
            </a:r>
            <a:r>
              <a:rPr kumimoji="1" lang="ja-JP" altLang="en-US" sz="6000" dirty="0"/>
              <a:t>万円</a:t>
            </a:r>
            <a:endParaRPr kumimoji="1" lang="en-US" altLang="ja-JP" sz="6000" dirty="0"/>
          </a:p>
          <a:p>
            <a:r>
              <a:rPr kumimoji="1" lang="ja-JP" altLang="en-US" sz="6000" dirty="0"/>
              <a:t>削減</a:t>
            </a:r>
          </a:p>
        </p:txBody>
      </p:sp>
      <p:sp>
        <p:nvSpPr>
          <p:cNvPr id="2" name="正方形/長方形 1"/>
          <p:cNvSpPr/>
          <p:nvPr/>
        </p:nvSpPr>
        <p:spPr>
          <a:xfrm>
            <a:off x="1926077" y="5865779"/>
            <a:ext cx="1575880" cy="281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078477" y="6018179"/>
            <a:ext cx="1575880" cy="281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680953" y="5865779"/>
            <a:ext cx="1322962" cy="43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988979" y="5812937"/>
            <a:ext cx="3754876" cy="523220"/>
          </a:xfrm>
          <a:prstGeom prst="rect">
            <a:avLst/>
          </a:prstGeom>
          <a:noFill/>
        </p:spPr>
        <p:txBody>
          <a:bodyPr wrap="square" rtlCol="0">
            <a:spAutoFit/>
          </a:bodyPr>
          <a:lstStyle/>
          <a:p>
            <a:r>
              <a:rPr kumimoji="1" lang="ja-JP" altLang="en-US" sz="2800" dirty="0"/>
              <a:t>従来の道路パトロール</a:t>
            </a:r>
          </a:p>
        </p:txBody>
      </p:sp>
      <p:sp>
        <p:nvSpPr>
          <p:cNvPr id="12" name="テキスト ボックス 1"/>
          <p:cNvSpPr txBox="1"/>
          <p:nvPr/>
        </p:nvSpPr>
        <p:spPr>
          <a:xfrm>
            <a:off x="5368045" y="5803279"/>
            <a:ext cx="2793572" cy="7383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800" dirty="0"/>
              <a:t>LINE</a:t>
            </a:r>
            <a:r>
              <a:rPr lang="ja-JP" altLang="en-US" sz="2800" dirty="0"/>
              <a:t>による報告</a:t>
            </a:r>
          </a:p>
        </p:txBody>
      </p:sp>
      <p:sp>
        <p:nvSpPr>
          <p:cNvPr id="13" name="日付プレースホルダー 12"/>
          <p:cNvSpPr>
            <a:spLocks noGrp="1"/>
          </p:cNvSpPr>
          <p:nvPr>
            <p:ph type="dt" idx="10"/>
          </p:nvPr>
        </p:nvSpPr>
        <p:spPr/>
        <p:txBody>
          <a:bodyPr/>
          <a:lstStyle/>
          <a:p>
            <a:r>
              <a:rPr lang="en-US" altLang="ja-JP" dirty="0" smtClean="0"/>
              <a:t>2019/6/21</a:t>
            </a:r>
            <a:endParaRPr lang="ja-JP" altLang="en-US" dirty="0"/>
          </a:p>
        </p:txBody>
      </p:sp>
      <p:sp>
        <p:nvSpPr>
          <p:cNvPr id="14" name="スライド番号プレースホルダー 1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61</a:t>
            </a:fld>
            <a:endParaRPr lang="ja-JP" altLang="en-US"/>
          </a:p>
        </p:txBody>
      </p:sp>
    </p:spTree>
    <p:extLst>
      <p:ext uri="{BB962C8B-B14F-4D97-AF65-F5344CB8AC3E}">
        <p14:creationId xmlns:p14="http://schemas.microsoft.com/office/powerpoint/2010/main" val="386159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8" name="Google Shape;1008;p63"/>
          <p:cNvSpPr txBox="1"/>
          <p:nvPr/>
        </p:nvSpPr>
        <p:spPr>
          <a:xfrm>
            <a:off x="566927" y="3948269"/>
            <a:ext cx="8362387"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000" dirty="0">
                <a:solidFill>
                  <a:schemeClr val="dk1"/>
                </a:solidFill>
                <a:latin typeface="+mn-ea"/>
                <a:ea typeface="+mn-ea"/>
                <a:cs typeface="Century Gothic"/>
                <a:sym typeface="Century Gothic"/>
              </a:rPr>
              <a:t>27</a:t>
            </a:r>
            <a:r>
              <a:rPr lang="en-US" altLang="ja-JP" sz="3000" dirty="0">
                <a:solidFill>
                  <a:schemeClr val="dk1"/>
                </a:solidFill>
                <a:latin typeface="+mn-ea"/>
                <a:ea typeface="+mn-ea"/>
                <a:cs typeface="Century Gothic"/>
                <a:sym typeface="Century Gothic"/>
              </a:rPr>
              <a:t>5.</a:t>
            </a:r>
            <a:r>
              <a:rPr lang="ja-JP" sz="3000" dirty="0">
                <a:solidFill>
                  <a:schemeClr val="dk1"/>
                </a:solidFill>
                <a:latin typeface="+mn-ea"/>
                <a:ea typeface="+mn-ea"/>
                <a:cs typeface="Century Gothic"/>
                <a:sym typeface="Century Gothic"/>
              </a:rPr>
              <a:t>5</a:t>
            </a:r>
            <a:r>
              <a:rPr lang="en-US" altLang="ja-JP" sz="3000" dirty="0">
                <a:solidFill>
                  <a:schemeClr val="dk1"/>
                </a:solidFill>
                <a:latin typeface="+mn-ea"/>
                <a:ea typeface="+mn-ea"/>
                <a:cs typeface="Century Gothic"/>
                <a:sym typeface="Century Gothic"/>
              </a:rPr>
              <a:t>4</a:t>
            </a:r>
            <a:r>
              <a:rPr lang="ja-JP" sz="3000" dirty="0">
                <a:solidFill>
                  <a:schemeClr val="dk1"/>
                </a:solidFill>
                <a:latin typeface="+mn-ea"/>
                <a:ea typeface="+mn-ea"/>
                <a:cs typeface="Century Gothic"/>
                <a:sym typeface="Century Gothic"/>
              </a:rPr>
              <a:t>(時間/22日間)×</a:t>
            </a:r>
            <a:r>
              <a:rPr lang="ja-JP" sz="3000" dirty="0" smtClean="0">
                <a:solidFill>
                  <a:schemeClr val="dk1"/>
                </a:solidFill>
                <a:latin typeface="+mn-ea"/>
                <a:ea typeface="+mn-ea"/>
                <a:cs typeface="Century Gothic"/>
                <a:sym typeface="Century Gothic"/>
              </a:rPr>
              <a:t>2</a:t>
            </a:r>
            <a:r>
              <a:rPr lang="en-US" altLang="ja-JP" sz="3000" dirty="0" smtClean="0">
                <a:solidFill>
                  <a:schemeClr val="dk1"/>
                </a:solidFill>
                <a:latin typeface="+mn-ea"/>
                <a:ea typeface="+mn-ea"/>
                <a:cs typeface="Century Gothic"/>
                <a:sym typeface="Century Gothic"/>
              </a:rPr>
              <a:t>,</a:t>
            </a:r>
            <a:r>
              <a:rPr lang="ja-JP" sz="3000" dirty="0" smtClean="0">
                <a:solidFill>
                  <a:schemeClr val="dk1"/>
                </a:solidFill>
                <a:latin typeface="+mn-ea"/>
                <a:ea typeface="+mn-ea"/>
                <a:cs typeface="Century Gothic"/>
                <a:sym typeface="Century Gothic"/>
              </a:rPr>
              <a:t>020</a:t>
            </a:r>
            <a:r>
              <a:rPr lang="ja-JP" sz="3000" dirty="0">
                <a:solidFill>
                  <a:schemeClr val="dk1"/>
                </a:solidFill>
                <a:latin typeface="+mn-ea"/>
                <a:ea typeface="+mn-ea"/>
                <a:cs typeface="Century Gothic"/>
                <a:sym typeface="Century Gothic"/>
              </a:rPr>
              <a:t>（円/時）×２（人）</a:t>
            </a:r>
          </a:p>
        </p:txBody>
      </p:sp>
      <p:sp>
        <p:nvSpPr>
          <p:cNvPr id="1010" name="Google Shape;1010;p63"/>
          <p:cNvSpPr txBox="1"/>
          <p:nvPr/>
        </p:nvSpPr>
        <p:spPr>
          <a:xfrm>
            <a:off x="202594" y="89282"/>
            <a:ext cx="2395659" cy="941273"/>
          </a:xfrm>
          <a:prstGeom prst="rect">
            <a:avLst/>
          </a:prstGeom>
          <a:noFill/>
          <a:ln>
            <a:noFill/>
          </a:ln>
        </p:spPr>
        <p:txBody>
          <a:bodyPr spcFirstLastPara="1" wrap="square" lIns="68575" tIns="34275" rIns="68575" bIns="34275" anchor="ctr" anchorCtr="0">
            <a:normAutofit/>
          </a:bodyPr>
          <a:lstStyle/>
          <a:p>
            <a:pPr marL="0" marR="0" lvl="0" indent="0" algn="l" rtl="0">
              <a:spcBef>
                <a:spcPts val="0"/>
              </a:spcBef>
              <a:spcAft>
                <a:spcPts val="0"/>
              </a:spcAft>
              <a:buClr>
                <a:schemeClr val="dk1"/>
              </a:buClr>
              <a:buSzPts val="2632"/>
              <a:buFont typeface="Century Gothic"/>
              <a:buNone/>
            </a:pPr>
            <a:endParaRPr sz="2632" cap="none" dirty="0">
              <a:solidFill>
                <a:schemeClr val="dk1"/>
              </a:solidFill>
              <a:latin typeface="Century Gothic"/>
              <a:ea typeface="Century Gothic"/>
              <a:cs typeface="Century Gothic"/>
              <a:sym typeface="Century Gothic"/>
            </a:endParaRPr>
          </a:p>
        </p:txBody>
      </p:sp>
      <p:sp>
        <p:nvSpPr>
          <p:cNvPr id="3" name="正方形/長方形 2"/>
          <p:cNvSpPr/>
          <p:nvPr/>
        </p:nvSpPr>
        <p:spPr>
          <a:xfrm>
            <a:off x="384760" y="110547"/>
            <a:ext cx="2031326" cy="830997"/>
          </a:xfrm>
          <a:prstGeom prst="rect">
            <a:avLst/>
          </a:prstGeom>
          <a:noFill/>
        </p:spPr>
        <p:txBody>
          <a:bodyPr wrap="none" lIns="91440" tIns="45720" rIns="91440" bIns="45720">
            <a:spAutoFit/>
          </a:bodyPr>
          <a:lstStyle/>
          <a:p>
            <a:pPr algn="ctr"/>
            <a:r>
              <a:rPr lang="ja-JP" altLang="en-US" sz="4800" b="0" cap="none" spc="0" dirty="0">
                <a:ln w="0"/>
                <a:solidFill>
                  <a:schemeClr val="bg1"/>
                </a:solidFill>
                <a:effectLst>
                  <a:outerShdw blurRad="38100" dist="19050" dir="2700000" algn="tl" rotWithShape="0">
                    <a:schemeClr val="dk1">
                      <a:alpha val="40000"/>
                    </a:schemeClr>
                  </a:outerShdw>
                </a:effectLst>
              </a:rPr>
              <a:t>人件費</a:t>
            </a:r>
          </a:p>
        </p:txBody>
      </p:sp>
      <p:sp>
        <p:nvSpPr>
          <p:cNvPr id="7" name="Google Shape;1030;p66"/>
          <p:cNvSpPr/>
          <p:nvPr/>
        </p:nvSpPr>
        <p:spPr>
          <a:xfrm>
            <a:off x="486740" y="1257643"/>
            <a:ext cx="8212454" cy="2142080"/>
          </a:xfrm>
          <a:prstGeom prst="roundRect">
            <a:avLst>
              <a:gd name="adj" fmla="val 16667"/>
            </a:avLst>
          </a:prstGeom>
          <a:noFill/>
          <a:ln w="12700" cap="flat" cmpd="sng">
            <a:solidFill>
              <a:schemeClr val="lt1"/>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8" name="Google Shape;1035;p66"/>
          <p:cNvSpPr/>
          <p:nvPr/>
        </p:nvSpPr>
        <p:spPr>
          <a:xfrm>
            <a:off x="494808" y="1456441"/>
            <a:ext cx="8364192"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dirty="0">
                <a:solidFill>
                  <a:srgbClr val="066E9F"/>
                </a:solidFill>
                <a:latin typeface="+mn-ea"/>
                <a:ea typeface="+mn-ea"/>
                <a:sym typeface="Arial"/>
              </a:rPr>
              <a:t>・削減可能な時間を</a:t>
            </a:r>
            <a:r>
              <a:rPr lang="en-US" altLang="ja-JP" sz="2800" u="sng" dirty="0">
                <a:solidFill>
                  <a:srgbClr val="066E9F"/>
                </a:solidFill>
                <a:latin typeface="+mn-ea"/>
                <a:ea typeface="+mn-ea"/>
              </a:rPr>
              <a:t>271.52</a:t>
            </a:r>
            <a:r>
              <a:rPr lang="ja-JP" sz="2800" u="sng" dirty="0">
                <a:solidFill>
                  <a:srgbClr val="066E9F"/>
                </a:solidFill>
                <a:latin typeface="+mn-ea"/>
                <a:ea typeface="+mn-ea"/>
                <a:sym typeface="Arial"/>
              </a:rPr>
              <a:t>(時間)</a:t>
            </a:r>
            <a:endParaRPr sz="2800" dirty="0">
              <a:solidFill>
                <a:srgbClr val="066E9F"/>
              </a:solidFill>
              <a:latin typeface="+mn-ea"/>
              <a:ea typeface="+mn-ea"/>
            </a:endParaRPr>
          </a:p>
          <a:p>
            <a:pPr marL="0" marR="0" lvl="0" indent="0" algn="l" rtl="0">
              <a:spcBef>
                <a:spcPts val="0"/>
              </a:spcBef>
              <a:spcAft>
                <a:spcPts val="0"/>
              </a:spcAft>
              <a:buNone/>
            </a:pPr>
            <a:r>
              <a:rPr lang="ja-JP" sz="2800" dirty="0">
                <a:solidFill>
                  <a:srgbClr val="066E9F"/>
                </a:solidFill>
                <a:latin typeface="+mn-ea"/>
                <a:ea typeface="+mn-ea"/>
                <a:sym typeface="Arial"/>
              </a:rPr>
              <a:t>・</a:t>
            </a:r>
            <a:r>
              <a:rPr lang="ja-JP" altLang="en-US" sz="2800" dirty="0">
                <a:solidFill>
                  <a:srgbClr val="066E9F"/>
                </a:solidFill>
                <a:latin typeface="+mn-ea"/>
                <a:ea typeface="+mn-ea"/>
              </a:rPr>
              <a:t>一般的な公務員の給料を自給換算すると</a:t>
            </a:r>
            <a:r>
              <a:rPr lang="en-US" altLang="ja-JP" sz="2800" u="sng" dirty="0" smtClean="0">
                <a:solidFill>
                  <a:srgbClr val="066E9F"/>
                </a:solidFill>
                <a:latin typeface="+mn-ea"/>
                <a:ea typeface="+mn-ea"/>
              </a:rPr>
              <a:t>2,020</a:t>
            </a:r>
            <a:r>
              <a:rPr lang="en-US" altLang="ja-JP" sz="2800" u="sng" dirty="0">
                <a:solidFill>
                  <a:srgbClr val="066E9F"/>
                </a:solidFill>
                <a:latin typeface="+mn-ea"/>
                <a:ea typeface="+mn-ea"/>
              </a:rPr>
              <a:t>(</a:t>
            </a:r>
            <a:r>
              <a:rPr lang="ja-JP" altLang="en-US" sz="2800" u="sng" dirty="0">
                <a:solidFill>
                  <a:srgbClr val="066E9F"/>
                </a:solidFill>
                <a:latin typeface="+mn-ea"/>
                <a:ea typeface="+mn-ea"/>
              </a:rPr>
              <a:t>円</a:t>
            </a:r>
            <a:r>
              <a:rPr lang="en-US" altLang="ja-JP" sz="2800" u="sng" dirty="0">
                <a:solidFill>
                  <a:srgbClr val="066E9F"/>
                </a:solidFill>
                <a:latin typeface="+mn-ea"/>
                <a:ea typeface="+mn-ea"/>
              </a:rPr>
              <a:t>/h)</a:t>
            </a:r>
          </a:p>
          <a:p>
            <a:pPr marL="0" marR="0" lvl="0" indent="0" algn="l" rtl="0">
              <a:spcBef>
                <a:spcPts val="0"/>
              </a:spcBef>
              <a:spcAft>
                <a:spcPts val="0"/>
              </a:spcAft>
              <a:buNone/>
            </a:pPr>
            <a:r>
              <a:rPr lang="ja-JP" sz="2800" dirty="0">
                <a:solidFill>
                  <a:srgbClr val="066E9F"/>
                </a:solidFill>
                <a:latin typeface="+mn-ea"/>
                <a:ea typeface="+mn-ea"/>
                <a:sym typeface="Arial"/>
              </a:rPr>
              <a:t>・</a:t>
            </a:r>
            <a:r>
              <a:rPr lang="ja-JP" altLang="en-US" sz="2800" dirty="0">
                <a:solidFill>
                  <a:srgbClr val="066E9F"/>
                </a:solidFill>
                <a:latin typeface="+mn-ea"/>
                <a:ea typeface="+mn-ea"/>
                <a:sym typeface="Arial"/>
              </a:rPr>
              <a:t>パトロールは</a:t>
            </a:r>
            <a:r>
              <a:rPr lang="en-US" altLang="ja-JP" sz="2800" u="sng" dirty="0">
                <a:solidFill>
                  <a:srgbClr val="066E9F"/>
                </a:solidFill>
                <a:latin typeface="+mn-ea"/>
                <a:ea typeface="+mn-ea"/>
                <a:sym typeface="Arial"/>
              </a:rPr>
              <a:t>2</a:t>
            </a:r>
            <a:r>
              <a:rPr lang="ja-JP" altLang="en-US" sz="2800" u="sng" dirty="0">
                <a:solidFill>
                  <a:srgbClr val="066E9F"/>
                </a:solidFill>
                <a:latin typeface="+mn-ea"/>
                <a:ea typeface="+mn-ea"/>
                <a:sym typeface="Arial"/>
              </a:rPr>
              <a:t>人で</a:t>
            </a:r>
            <a:r>
              <a:rPr lang="ja-JP" altLang="en-US" sz="2800" dirty="0">
                <a:solidFill>
                  <a:srgbClr val="066E9F"/>
                </a:solidFill>
                <a:latin typeface="+mn-ea"/>
                <a:ea typeface="+mn-ea"/>
                <a:sym typeface="Arial"/>
              </a:rPr>
              <a:t>行う</a:t>
            </a:r>
            <a:endParaRPr lang="en-US" altLang="ja-JP" sz="2800" dirty="0">
              <a:solidFill>
                <a:srgbClr val="066E9F"/>
              </a:solidFill>
              <a:latin typeface="+mn-ea"/>
              <a:ea typeface="+mn-ea"/>
              <a:sym typeface="Arial"/>
            </a:endParaRPr>
          </a:p>
          <a:p>
            <a:pPr marL="0" marR="0" lvl="0" indent="0" algn="l" rtl="0">
              <a:spcBef>
                <a:spcPts val="0"/>
              </a:spcBef>
              <a:spcAft>
                <a:spcPts val="0"/>
              </a:spcAft>
              <a:buNone/>
            </a:pPr>
            <a:r>
              <a:rPr lang="ja-JP" sz="2800" dirty="0">
                <a:solidFill>
                  <a:srgbClr val="066E9F"/>
                </a:solidFill>
                <a:latin typeface="+mn-ea"/>
                <a:ea typeface="+mn-ea"/>
                <a:sym typeface="Arial"/>
              </a:rPr>
              <a:t>・</a:t>
            </a:r>
            <a:r>
              <a:rPr lang="ja-JP" altLang="en-US" sz="2800" dirty="0">
                <a:solidFill>
                  <a:srgbClr val="066E9F"/>
                </a:solidFill>
                <a:latin typeface="+mn-ea"/>
                <a:ea typeface="+mn-ea"/>
                <a:sym typeface="Arial"/>
              </a:rPr>
              <a:t>一件の報告に与える報酬</a:t>
            </a:r>
            <a:r>
              <a:rPr lang="en-US" altLang="ja-JP" sz="2800" u="sng" dirty="0">
                <a:solidFill>
                  <a:srgbClr val="066E9F"/>
                </a:solidFill>
                <a:latin typeface="+mn-ea"/>
                <a:ea typeface="+mn-ea"/>
                <a:sym typeface="Arial"/>
              </a:rPr>
              <a:t>(200</a:t>
            </a:r>
            <a:r>
              <a:rPr lang="ja-JP" altLang="en-US" sz="2800" u="sng" dirty="0">
                <a:solidFill>
                  <a:srgbClr val="066E9F"/>
                </a:solidFill>
                <a:latin typeface="+mn-ea"/>
                <a:ea typeface="+mn-ea"/>
                <a:sym typeface="Arial"/>
              </a:rPr>
              <a:t>円</a:t>
            </a:r>
            <a:r>
              <a:rPr lang="en-US" altLang="ja-JP" sz="2800" u="sng" dirty="0">
                <a:solidFill>
                  <a:srgbClr val="066E9F"/>
                </a:solidFill>
                <a:latin typeface="+mn-ea"/>
                <a:ea typeface="+mn-ea"/>
                <a:sym typeface="Arial"/>
              </a:rPr>
              <a:t>/1</a:t>
            </a:r>
            <a:r>
              <a:rPr lang="ja-JP" altLang="en-US" sz="2800" u="sng" dirty="0">
                <a:solidFill>
                  <a:srgbClr val="066E9F"/>
                </a:solidFill>
                <a:latin typeface="+mn-ea"/>
                <a:ea typeface="+mn-ea"/>
                <a:sym typeface="Arial"/>
              </a:rPr>
              <a:t>件</a:t>
            </a:r>
            <a:r>
              <a:rPr lang="en-US" altLang="ja-JP" sz="2800" u="sng" dirty="0">
                <a:solidFill>
                  <a:srgbClr val="066E9F"/>
                </a:solidFill>
                <a:latin typeface="+mn-ea"/>
                <a:ea typeface="+mn-ea"/>
                <a:sym typeface="Arial"/>
              </a:rPr>
              <a:t>)</a:t>
            </a:r>
            <a:endParaRPr sz="2800" u="sng" dirty="0">
              <a:solidFill>
                <a:srgbClr val="066E9F"/>
              </a:solidFill>
              <a:latin typeface="+mn-ea"/>
              <a:ea typeface="+mn-ea"/>
              <a:sym typeface="Arial"/>
            </a:endParaRPr>
          </a:p>
        </p:txBody>
      </p:sp>
      <mc:AlternateContent xmlns:mc="http://schemas.openxmlformats.org/markup-compatibility/2006" xmlns:a14="http://schemas.microsoft.com/office/drawing/2010/main">
        <mc:Choice Requires="a14">
          <p:sp>
            <p:nvSpPr>
              <p:cNvPr id="9" name="Google Shape;1008;p63"/>
              <p:cNvSpPr txBox="1"/>
              <p:nvPr/>
            </p:nvSpPr>
            <p:spPr>
              <a:xfrm>
                <a:off x="202594" y="5178213"/>
                <a:ext cx="8362387"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14:m>
                  <m:oMath xmlns:m="http://schemas.openxmlformats.org/officeDocument/2006/math">
                    <m:r>
                      <a:rPr lang="ja-JP" altLang="en-US" sz="3000" i="1" dirty="0">
                        <a:solidFill>
                          <a:schemeClr val="dk1"/>
                        </a:solidFill>
                        <a:latin typeface="Cambria Math" panose="02040503050406030204" pitchFamily="18" charset="0"/>
                        <a:ea typeface="+mn-ea"/>
                        <a:cs typeface="Century Gothic"/>
                        <a:sym typeface="Century Gothic"/>
                      </a:rPr>
                      <m:t>ー</m:t>
                    </m:r>
                  </m:oMath>
                </a14:m>
                <a:r>
                  <a:rPr lang="ja-JP" sz="3000" dirty="0">
                    <a:solidFill>
                      <a:schemeClr val="dk1"/>
                    </a:solidFill>
                    <a:latin typeface="+mn-ea"/>
                    <a:ea typeface="+mn-ea"/>
                    <a:cs typeface="Century Gothic"/>
                    <a:sym typeface="Century Gothic"/>
                  </a:rPr>
                  <a:t>200</a:t>
                </a:r>
                <a:r>
                  <a:rPr lang="en-US" altLang="ja-JP" sz="3000" dirty="0">
                    <a:solidFill>
                      <a:schemeClr val="dk1"/>
                    </a:solidFill>
                    <a:latin typeface="+mn-ea"/>
                    <a:ea typeface="+mn-ea"/>
                    <a:cs typeface="Century Gothic"/>
                    <a:sym typeface="Century Gothic"/>
                  </a:rPr>
                  <a:t>(</a:t>
                </a:r>
                <a:r>
                  <a:rPr lang="ja-JP" sz="3000" dirty="0">
                    <a:solidFill>
                      <a:schemeClr val="dk1"/>
                    </a:solidFill>
                    <a:latin typeface="+mn-ea"/>
                    <a:ea typeface="+mn-ea"/>
                    <a:cs typeface="Century Gothic"/>
                    <a:sym typeface="Century Gothic"/>
                  </a:rPr>
                  <a:t>円</a:t>
                </a:r>
                <a:r>
                  <a:rPr lang="en-US" altLang="ja-JP" sz="3000" dirty="0">
                    <a:solidFill>
                      <a:schemeClr val="dk1"/>
                    </a:solidFill>
                    <a:latin typeface="+mn-ea"/>
                    <a:ea typeface="+mn-ea"/>
                    <a:cs typeface="Century Gothic"/>
                    <a:sym typeface="Century Gothic"/>
                  </a:rPr>
                  <a:t>/</a:t>
                </a:r>
                <a:r>
                  <a:rPr lang="ja-JP" altLang="en-US" sz="3000" dirty="0">
                    <a:solidFill>
                      <a:schemeClr val="dk1"/>
                    </a:solidFill>
                    <a:latin typeface="+mn-ea"/>
                    <a:ea typeface="+mn-ea"/>
                    <a:cs typeface="Century Gothic"/>
                    <a:sym typeface="Century Gothic"/>
                  </a:rPr>
                  <a:t>件</a:t>
                </a:r>
                <a:r>
                  <a:rPr lang="en-US" altLang="ja-JP" sz="3000" dirty="0">
                    <a:solidFill>
                      <a:schemeClr val="dk1"/>
                    </a:solidFill>
                    <a:latin typeface="+mn-ea"/>
                    <a:ea typeface="+mn-ea"/>
                    <a:cs typeface="Century Gothic"/>
                    <a:sym typeface="Century Gothic"/>
                  </a:rPr>
                  <a:t>)</a:t>
                </a:r>
                <a:r>
                  <a:rPr lang="ja-JP" sz="3000" dirty="0">
                    <a:solidFill>
                      <a:schemeClr val="dk1"/>
                    </a:solidFill>
                    <a:latin typeface="+mn-ea"/>
                    <a:ea typeface="+mn-ea"/>
                    <a:cs typeface="Century Gothic"/>
                    <a:sym typeface="Century Gothic"/>
                  </a:rPr>
                  <a:t>×25</a:t>
                </a:r>
                <a:r>
                  <a:rPr lang="en-US" altLang="ja-JP" sz="3000" dirty="0">
                    <a:solidFill>
                      <a:schemeClr val="dk1"/>
                    </a:solidFill>
                    <a:latin typeface="+mn-ea"/>
                    <a:ea typeface="+mn-ea"/>
                    <a:cs typeface="Century Gothic"/>
                    <a:sym typeface="Century Gothic"/>
                  </a:rPr>
                  <a:t>(</a:t>
                </a:r>
                <a:r>
                  <a:rPr lang="ja-JP" altLang="en-US" sz="3000" dirty="0">
                    <a:solidFill>
                      <a:schemeClr val="dk1"/>
                    </a:solidFill>
                    <a:latin typeface="+mn-ea"/>
                    <a:ea typeface="+mn-ea"/>
                    <a:cs typeface="Century Gothic"/>
                    <a:sym typeface="Century Gothic"/>
                  </a:rPr>
                  <a:t>件</a:t>
                </a:r>
                <a:r>
                  <a:rPr lang="en-US" altLang="ja-JP" sz="3000" dirty="0">
                    <a:solidFill>
                      <a:schemeClr val="dk1"/>
                    </a:solidFill>
                    <a:latin typeface="+mn-ea"/>
                    <a:ea typeface="+mn-ea"/>
                    <a:cs typeface="Century Gothic"/>
                    <a:sym typeface="Century Gothic"/>
                  </a:rPr>
                  <a:t>)</a:t>
                </a:r>
                <a:r>
                  <a:rPr lang="ja-JP" altLang="en-US" sz="3000" dirty="0">
                    <a:solidFill>
                      <a:schemeClr val="dk1"/>
                    </a:solidFill>
                    <a:latin typeface="+mn-ea"/>
                    <a:ea typeface="+mn-ea"/>
                    <a:cs typeface="Century Gothic"/>
                    <a:sym typeface="Century Gothic"/>
                  </a:rPr>
                  <a:t>←報酬費</a:t>
                </a:r>
                <a:endParaRPr sz="3000" dirty="0">
                  <a:solidFill>
                    <a:schemeClr val="dk1"/>
                  </a:solidFill>
                  <a:latin typeface="+mn-ea"/>
                  <a:ea typeface="+mn-ea"/>
                  <a:cs typeface="Century Gothic"/>
                  <a:sym typeface="Century Gothic"/>
                </a:endParaRPr>
              </a:p>
            </p:txBody>
          </p:sp>
        </mc:Choice>
        <mc:Fallback xmlns="">
          <p:sp>
            <p:nvSpPr>
              <p:cNvPr id="9" name="Google Shape;1008;p63"/>
              <p:cNvSpPr txBox="1">
                <a:spLocks noRot="1" noChangeAspect="1" noMove="1" noResize="1" noEditPoints="1" noAdjustHandles="1" noChangeArrowheads="1" noChangeShapeType="1" noTextEdit="1"/>
              </p:cNvSpPr>
              <p:nvPr/>
            </p:nvSpPr>
            <p:spPr>
              <a:xfrm>
                <a:off x="202594" y="5178213"/>
                <a:ext cx="8362387" cy="553957"/>
              </a:xfrm>
              <a:prstGeom prst="rect">
                <a:avLst/>
              </a:prstGeom>
              <a:blipFill>
                <a:blip r:embed="rId3"/>
                <a:stretch>
                  <a:fillRect t="-17582" b="-29670"/>
                </a:stretch>
              </a:blipFill>
              <a:ln>
                <a:noFill/>
              </a:ln>
            </p:spPr>
            <p:txBody>
              <a:bodyPr/>
              <a:lstStyle/>
              <a:p>
                <a:r>
                  <a:rPr lang="ja-JP" altLang="en-US">
                    <a:noFill/>
                  </a:rPr>
                  <a:t> </a:t>
                </a:r>
              </a:p>
            </p:txBody>
          </p:sp>
        </mc:Fallback>
      </mc:AlternateContent>
      <p:sp>
        <p:nvSpPr>
          <p:cNvPr id="2" name="正方形/長方形 1"/>
          <p:cNvSpPr/>
          <p:nvPr/>
        </p:nvSpPr>
        <p:spPr>
          <a:xfrm>
            <a:off x="96100" y="4568084"/>
            <a:ext cx="8138766" cy="553998"/>
          </a:xfrm>
          <a:prstGeom prst="rect">
            <a:avLst/>
          </a:prstGeom>
        </p:spPr>
        <p:txBody>
          <a:bodyPr wrap="none">
            <a:spAutoFit/>
          </a:bodyPr>
          <a:lstStyle/>
          <a:p>
            <a:r>
              <a:rPr lang="en-US" altLang="ja-JP" sz="3000" dirty="0">
                <a:solidFill>
                  <a:schemeClr val="dk1"/>
                </a:solidFill>
                <a:latin typeface="+mn-ea"/>
                <a:ea typeface="+mn-ea"/>
                <a:cs typeface="Century Gothic"/>
                <a:sym typeface="Century Gothic"/>
              </a:rPr>
              <a:t> </a:t>
            </a:r>
            <a:r>
              <a:rPr lang="ja-JP" altLang="en-US" sz="3000" dirty="0" err="1">
                <a:solidFill>
                  <a:schemeClr val="dk1"/>
                </a:solidFill>
                <a:latin typeface="+mn-ea"/>
                <a:ea typeface="+mn-ea"/>
                <a:cs typeface="Century Gothic"/>
                <a:sym typeface="Century Gothic"/>
              </a:rPr>
              <a:t>ー</a:t>
            </a:r>
            <a:r>
              <a:rPr lang="en-US" altLang="ja-JP" sz="3000" dirty="0">
                <a:solidFill>
                  <a:schemeClr val="dk1"/>
                </a:solidFill>
                <a:latin typeface="+mn-ea"/>
                <a:ea typeface="+mn-ea"/>
                <a:cs typeface="Century Gothic"/>
                <a:sym typeface="Century Gothic"/>
              </a:rPr>
              <a:t>3.88   </a:t>
            </a:r>
            <a:r>
              <a:rPr lang="ja-JP" altLang="ja-JP" sz="3000" dirty="0">
                <a:solidFill>
                  <a:schemeClr val="dk1"/>
                </a:solidFill>
                <a:latin typeface="+mn-ea"/>
                <a:ea typeface="+mn-ea"/>
                <a:cs typeface="Century Gothic"/>
                <a:sym typeface="Century Gothic"/>
              </a:rPr>
              <a:t>(時間/22日間)×</a:t>
            </a:r>
            <a:r>
              <a:rPr lang="ja-JP" altLang="ja-JP" sz="3000" dirty="0" smtClean="0">
                <a:solidFill>
                  <a:schemeClr val="dk1"/>
                </a:solidFill>
                <a:latin typeface="+mn-ea"/>
                <a:ea typeface="+mn-ea"/>
                <a:cs typeface="Century Gothic"/>
                <a:sym typeface="Century Gothic"/>
              </a:rPr>
              <a:t>2</a:t>
            </a:r>
            <a:r>
              <a:rPr lang="en-US" altLang="ja-JP" sz="3000" dirty="0" smtClean="0">
                <a:solidFill>
                  <a:schemeClr val="dk1"/>
                </a:solidFill>
                <a:latin typeface="+mn-ea"/>
                <a:ea typeface="+mn-ea"/>
                <a:cs typeface="Century Gothic"/>
                <a:sym typeface="Century Gothic"/>
              </a:rPr>
              <a:t>,</a:t>
            </a:r>
            <a:r>
              <a:rPr lang="ja-JP" altLang="ja-JP" sz="3000" dirty="0" smtClean="0">
                <a:solidFill>
                  <a:schemeClr val="dk1"/>
                </a:solidFill>
                <a:latin typeface="+mn-ea"/>
                <a:ea typeface="+mn-ea"/>
                <a:cs typeface="Century Gothic"/>
                <a:sym typeface="Century Gothic"/>
              </a:rPr>
              <a:t>020</a:t>
            </a:r>
            <a:r>
              <a:rPr lang="ja-JP" altLang="ja-JP" sz="3000" dirty="0">
                <a:solidFill>
                  <a:schemeClr val="dk1"/>
                </a:solidFill>
                <a:latin typeface="+mn-ea"/>
                <a:ea typeface="+mn-ea"/>
                <a:cs typeface="Century Gothic"/>
                <a:sym typeface="Century Gothic"/>
              </a:rPr>
              <a:t>（円/時）×２（人</a:t>
            </a:r>
            <a:r>
              <a:rPr lang="ja-JP" altLang="ja-JP" sz="3000" dirty="0">
                <a:solidFill>
                  <a:schemeClr val="dk1"/>
                </a:solidFill>
                <a:latin typeface="Century Gothic"/>
                <a:ea typeface="Century Gothic"/>
                <a:cs typeface="Century Gothic"/>
                <a:sym typeface="Century Gothic"/>
              </a:rPr>
              <a:t>）</a:t>
            </a:r>
          </a:p>
        </p:txBody>
      </p:sp>
      <p:sp>
        <p:nvSpPr>
          <p:cNvPr id="4" name="日付プレースホルダー 3"/>
          <p:cNvSpPr>
            <a:spLocks noGrp="1"/>
          </p:cNvSpPr>
          <p:nvPr>
            <p:ph type="dt" idx="10"/>
          </p:nvPr>
        </p:nvSpPr>
        <p:spPr/>
        <p:txBody>
          <a:bodyPr/>
          <a:lstStyle/>
          <a:p>
            <a:r>
              <a:rPr lang="en-US" altLang="ja-JP" dirty="0" smtClean="0"/>
              <a:t>2019/6/21</a:t>
            </a:r>
            <a:endParaRPr lang="ja-JP" altLang="en-US" dirty="0"/>
          </a:p>
        </p:txBody>
      </p:sp>
      <p:sp>
        <p:nvSpPr>
          <p:cNvPr id="5" name="スライド番号プレースホルダー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62</a:t>
            </a:fld>
            <a:endParaRPr lang="ja-JP" altLang="en-US"/>
          </a:p>
        </p:txBody>
      </p:sp>
    </p:spTree>
    <p:extLst>
      <p:ext uri="{BB962C8B-B14F-4D97-AF65-F5344CB8AC3E}">
        <p14:creationId xmlns:p14="http://schemas.microsoft.com/office/powerpoint/2010/main" val="21308009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 name="正方形/長方形 6"/>
          <p:cNvSpPr/>
          <p:nvPr/>
        </p:nvSpPr>
        <p:spPr>
          <a:xfrm>
            <a:off x="5581484" y="5588727"/>
            <a:ext cx="2306065" cy="500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Google Shape;843;p49"/>
          <p:cNvSpPr txBox="1"/>
          <p:nvPr/>
        </p:nvSpPr>
        <p:spPr>
          <a:xfrm>
            <a:off x="191515" y="98765"/>
            <a:ext cx="8077200" cy="962385"/>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632"/>
              <a:buFont typeface="Century Gothic"/>
              <a:buNone/>
            </a:pPr>
            <a:r>
              <a:rPr lang="ja-JP" altLang="en-US" sz="3600" dirty="0">
                <a:solidFill>
                  <a:schemeClr val="bg1"/>
                </a:solidFill>
                <a:latin typeface="Century Gothic"/>
                <a:ea typeface="Century Gothic"/>
                <a:cs typeface="Century Gothic"/>
                <a:sym typeface="Century Gothic"/>
              </a:rPr>
              <a:t>実証実験で得た</a:t>
            </a:r>
            <a:r>
              <a:rPr lang="en-US" altLang="ja-JP" sz="3600" dirty="0">
                <a:solidFill>
                  <a:schemeClr val="bg1"/>
                </a:solidFill>
                <a:latin typeface="Century Gothic"/>
                <a:ea typeface="Century Gothic"/>
                <a:cs typeface="Century Gothic"/>
                <a:sym typeface="Century Gothic"/>
              </a:rPr>
              <a:t>25</a:t>
            </a:r>
            <a:r>
              <a:rPr lang="ja-JP" sz="3600" cap="none" dirty="0">
                <a:solidFill>
                  <a:schemeClr val="bg1"/>
                </a:solidFill>
                <a:latin typeface="Century Gothic"/>
                <a:ea typeface="Century Gothic"/>
                <a:cs typeface="Century Gothic"/>
                <a:sym typeface="Century Gothic"/>
              </a:rPr>
              <a:t>件</a:t>
            </a:r>
            <a:r>
              <a:rPr lang="ja-JP" altLang="en-US" sz="3600" dirty="0">
                <a:solidFill>
                  <a:schemeClr val="bg1"/>
                </a:solidFill>
                <a:latin typeface="Century Gothic"/>
                <a:ea typeface="Century Gothic"/>
                <a:cs typeface="Century Gothic"/>
                <a:sym typeface="Century Gothic"/>
              </a:rPr>
              <a:t>を修繕するのに</a:t>
            </a:r>
            <a:r>
              <a:rPr lang="en-US" altLang="ja-JP" sz="3600" dirty="0">
                <a:solidFill>
                  <a:schemeClr val="bg1"/>
                </a:solidFill>
                <a:latin typeface="Century Gothic"/>
                <a:ea typeface="Century Gothic"/>
                <a:cs typeface="Century Gothic"/>
                <a:sym typeface="Century Gothic"/>
              </a:rPr>
              <a:t>…</a:t>
            </a:r>
            <a:endParaRPr sz="3600" cap="none" dirty="0">
              <a:solidFill>
                <a:schemeClr val="bg1"/>
              </a:solidFill>
              <a:latin typeface="Century Gothic"/>
              <a:ea typeface="Century Gothic"/>
              <a:cs typeface="Century Gothic"/>
              <a:sym typeface="Century Gothic"/>
            </a:endParaRPr>
          </a:p>
        </p:txBody>
      </p:sp>
      <p:graphicFrame>
        <p:nvGraphicFramePr>
          <p:cNvPr id="29" name="グラフ 28"/>
          <p:cNvGraphicFramePr/>
          <p:nvPr>
            <p:extLst>
              <p:ext uri="{D42A27DB-BD31-4B8C-83A1-F6EECF244321}">
                <p14:modId xmlns:p14="http://schemas.microsoft.com/office/powerpoint/2010/main" val="2825181403"/>
              </p:ext>
            </p:extLst>
          </p:nvPr>
        </p:nvGraphicFramePr>
        <p:xfrm>
          <a:off x="624255" y="1309077"/>
          <a:ext cx="7886699" cy="4783992"/>
        </p:xfrm>
        <a:graphic>
          <a:graphicData uri="http://schemas.openxmlformats.org/drawingml/2006/chart">
            <c:chart xmlns:c="http://schemas.openxmlformats.org/drawingml/2006/chart" xmlns:r="http://schemas.openxmlformats.org/officeDocument/2006/relationships" r:id="rId3"/>
          </a:graphicData>
        </a:graphic>
      </p:graphicFrame>
      <p:sp>
        <p:nvSpPr>
          <p:cNvPr id="3" name="爆発 2 2"/>
          <p:cNvSpPr/>
          <p:nvPr/>
        </p:nvSpPr>
        <p:spPr>
          <a:xfrm rot="947954">
            <a:off x="3241654" y="1423740"/>
            <a:ext cx="5760000" cy="396000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182895" y="2624385"/>
            <a:ext cx="4085820" cy="1938992"/>
          </a:xfrm>
          <a:prstGeom prst="rect">
            <a:avLst/>
          </a:prstGeom>
          <a:noFill/>
        </p:spPr>
        <p:txBody>
          <a:bodyPr wrap="square" rtlCol="0">
            <a:spAutoFit/>
          </a:bodyPr>
          <a:lstStyle/>
          <a:p>
            <a:r>
              <a:rPr kumimoji="1" lang="ja-JP" altLang="en-US" sz="6000" dirty="0"/>
              <a:t>約</a:t>
            </a:r>
            <a:r>
              <a:rPr kumimoji="1" lang="en-US" altLang="ja-JP" sz="6000" dirty="0"/>
              <a:t>109</a:t>
            </a:r>
            <a:r>
              <a:rPr kumimoji="1" lang="ja-JP" altLang="en-US" sz="6000" dirty="0"/>
              <a:t>万円</a:t>
            </a:r>
            <a:endParaRPr kumimoji="1" lang="en-US" altLang="ja-JP" sz="6000" dirty="0"/>
          </a:p>
          <a:p>
            <a:r>
              <a:rPr kumimoji="1" lang="ja-JP" altLang="en-US" sz="6000" dirty="0"/>
              <a:t>削減</a:t>
            </a:r>
          </a:p>
        </p:txBody>
      </p:sp>
      <p:sp>
        <p:nvSpPr>
          <p:cNvPr id="2" name="テキスト ボックス 1"/>
          <p:cNvSpPr txBox="1"/>
          <p:nvPr/>
        </p:nvSpPr>
        <p:spPr>
          <a:xfrm>
            <a:off x="4032927" y="996171"/>
            <a:ext cx="2387328" cy="830997"/>
          </a:xfrm>
          <a:prstGeom prst="rect">
            <a:avLst/>
          </a:prstGeom>
          <a:noFill/>
        </p:spPr>
        <p:txBody>
          <a:bodyPr wrap="square" rtlCol="0">
            <a:spAutoFit/>
          </a:bodyPr>
          <a:lstStyle/>
          <a:p>
            <a:r>
              <a:rPr kumimoji="1" lang="ja-JP" altLang="en-US" sz="4800" dirty="0">
                <a:solidFill>
                  <a:schemeClr val="tx1">
                    <a:lumMod val="85000"/>
                    <a:lumOff val="15000"/>
                  </a:schemeClr>
                </a:solidFill>
              </a:rPr>
              <a:t>人件費</a:t>
            </a:r>
          </a:p>
        </p:txBody>
      </p:sp>
      <p:sp>
        <p:nvSpPr>
          <p:cNvPr id="5" name="正方形/長方形 4"/>
          <p:cNvSpPr/>
          <p:nvPr/>
        </p:nvSpPr>
        <p:spPr>
          <a:xfrm>
            <a:off x="2072640" y="5798728"/>
            <a:ext cx="2885440" cy="52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477569" y="5776092"/>
            <a:ext cx="4103915" cy="523220"/>
          </a:xfrm>
          <a:prstGeom prst="rect">
            <a:avLst/>
          </a:prstGeom>
          <a:noFill/>
        </p:spPr>
        <p:txBody>
          <a:bodyPr wrap="square" rtlCol="0">
            <a:spAutoFit/>
          </a:bodyPr>
          <a:lstStyle/>
          <a:p>
            <a:r>
              <a:rPr kumimoji="1" lang="ja-JP" altLang="en-US" sz="2800" dirty="0"/>
              <a:t>従来の道路パトロール</a:t>
            </a:r>
          </a:p>
        </p:txBody>
      </p:sp>
      <p:sp>
        <p:nvSpPr>
          <p:cNvPr id="10" name="テキスト ボックス 1"/>
          <p:cNvSpPr txBox="1"/>
          <p:nvPr/>
        </p:nvSpPr>
        <p:spPr>
          <a:xfrm>
            <a:off x="5581484" y="5798728"/>
            <a:ext cx="2793572" cy="7383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800" dirty="0"/>
              <a:t>LINE</a:t>
            </a:r>
            <a:r>
              <a:rPr lang="ja-JP" altLang="en-US" sz="2800" dirty="0"/>
              <a:t>による報告</a:t>
            </a:r>
          </a:p>
        </p:txBody>
      </p:sp>
      <p:sp>
        <p:nvSpPr>
          <p:cNvPr id="8" name="日付プレースホルダー 7"/>
          <p:cNvSpPr>
            <a:spLocks noGrp="1"/>
          </p:cNvSpPr>
          <p:nvPr>
            <p:ph type="dt" idx="10"/>
          </p:nvPr>
        </p:nvSpPr>
        <p:spPr/>
        <p:txBody>
          <a:bodyPr/>
          <a:lstStyle/>
          <a:p>
            <a:r>
              <a:rPr lang="en-US" altLang="ja-JP" dirty="0" smtClean="0"/>
              <a:t>2019/6/21</a:t>
            </a:r>
            <a:endParaRPr lang="ja-JP" altLang="en-US" dirty="0"/>
          </a:p>
        </p:txBody>
      </p:sp>
      <p:sp>
        <p:nvSpPr>
          <p:cNvPr id="9" name="スライド番号プレースホルダー 8"/>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63</a:t>
            </a:fld>
            <a:endParaRPr lang="ja-JP" altLang="en-US"/>
          </a:p>
        </p:txBody>
      </p:sp>
    </p:spTree>
    <p:extLst>
      <p:ext uri="{BB962C8B-B14F-4D97-AF65-F5344CB8AC3E}">
        <p14:creationId xmlns:p14="http://schemas.microsoft.com/office/powerpoint/2010/main" val="834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 y="1047560"/>
            <a:ext cx="9143999" cy="5527343"/>
          </a:xfrm>
          <a:prstGeom prst="rect">
            <a:avLst/>
          </a:prstGeom>
          <a:solidFill>
            <a:srgbClr val="066E9F"/>
          </a:solidFill>
          <a:ln>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361506" y="237501"/>
            <a:ext cx="7239297" cy="627795"/>
          </a:xfrm>
        </p:spPr>
        <p:txBody>
          <a:bodyPr>
            <a:noAutofit/>
          </a:bodyPr>
          <a:lstStyle/>
          <a:p>
            <a:r>
              <a:rPr kumimoji="1" lang="ja-JP" altLang="en-US" u="sng" dirty="0">
                <a:solidFill>
                  <a:schemeClr val="bg1"/>
                </a:solidFill>
              </a:rPr>
              <a:t>効果試算の算出過程</a:t>
            </a:r>
          </a:p>
        </p:txBody>
      </p:sp>
      <p:sp>
        <p:nvSpPr>
          <p:cNvPr id="3" name="テキスト プレースホルダー 2"/>
          <p:cNvSpPr>
            <a:spLocks noGrp="1"/>
          </p:cNvSpPr>
          <p:nvPr>
            <p:ph type="body" idx="1"/>
          </p:nvPr>
        </p:nvSpPr>
        <p:spPr>
          <a:xfrm>
            <a:off x="797267" y="1085188"/>
            <a:ext cx="7605444" cy="4768058"/>
          </a:xfrm>
        </p:spPr>
        <p:txBody>
          <a:bodyPr/>
          <a:lstStyle/>
          <a:p>
            <a:endParaRPr kumimoji="1" lang="en-US" altLang="ja-JP" dirty="0"/>
          </a:p>
          <a:p>
            <a:endParaRPr kumimoji="1" lang="en-US" altLang="ja-JP" dirty="0"/>
          </a:p>
        </p:txBody>
      </p:sp>
      <p:sp>
        <p:nvSpPr>
          <p:cNvPr id="10" name="下矢印 9"/>
          <p:cNvSpPr/>
          <p:nvPr/>
        </p:nvSpPr>
        <p:spPr>
          <a:xfrm rot="16200000">
            <a:off x="857283" y="338451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角丸四角形 23"/>
          <p:cNvSpPr/>
          <p:nvPr/>
        </p:nvSpPr>
        <p:spPr>
          <a:xfrm>
            <a:off x="1379349" y="1656430"/>
            <a:ext cx="682219" cy="3860008"/>
          </a:xfrm>
          <a:prstGeom prst="roundRect">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tx1">
                    <a:lumMod val="85000"/>
                    <a:lumOff val="15000"/>
                  </a:schemeClr>
                </a:solidFill>
              </a:rPr>
              <a:t>費用対効果の算出方法</a:t>
            </a:r>
          </a:p>
        </p:txBody>
      </p:sp>
      <p:sp>
        <p:nvSpPr>
          <p:cNvPr id="26" name="下矢印 25"/>
          <p:cNvSpPr/>
          <p:nvPr/>
        </p:nvSpPr>
        <p:spPr>
          <a:xfrm rot="16200000">
            <a:off x="3329677" y="3364173"/>
            <a:ext cx="490285" cy="403832"/>
          </a:xfrm>
          <a:prstGeom prst="downArrow">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角丸四角形 20"/>
          <p:cNvSpPr/>
          <p:nvPr/>
        </p:nvSpPr>
        <p:spPr>
          <a:xfrm>
            <a:off x="3854064" y="2431915"/>
            <a:ext cx="921989" cy="2636196"/>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4003460" y="2614850"/>
            <a:ext cx="630314" cy="2194278"/>
          </a:xfrm>
          <a:prstGeom prst="roundRect">
            <a:avLst>
              <a:gd name="adj" fmla="val 21449"/>
            </a:avLst>
          </a:prstGeom>
          <a:solidFill>
            <a:schemeClr val="bg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tx1"/>
                </a:solidFill>
              </a:rPr>
              <a:t>時間的削減コス</a:t>
            </a:r>
            <a:endParaRPr kumimoji="1" lang="en-US" altLang="ja-JP" sz="1800" b="1" dirty="0">
              <a:solidFill>
                <a:schemeClr val="tx1"/>
              </a:solidFill>
            </a:endParaRPr>
          </a:p>
          <a:p>
            <a:pPr algn="ctr"/>
            <a:r>
              <a:rPr kumimoji="1" lang="ja-JP" altLang="en-US" sz="1800" b="1" dirty="0">
                <a:solidFill>
                  <a:schemeClr val="tx1"/>
                </a:solidFill>
              </a:rPr>
              <a:t>ト</a:t>
            </a:r>
          </a:p>
        </p:txBody>
      </p:sp>
      <p:sp>
        <p:nvSpPr>
          <p:cNvPr id="29" name="下矢印 28"/>
          <p:cNvSpPr/>
          <p:nvPr/>
        </p:nvSpPr>
        <p:spPr>
          <a:xfrm rot="16200000">
            <a:off x="2083969" y="3376578"/>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角丸四角形 34"/>
          <p:cNvSpPr/>
          <p:nvPr/>
        </p:nvSpPr>
        <p:spPr>
          <a:xfrm>
            <a:off x="157313" y="823148"/>
            <a:ext cx="682219" cy="287378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学生エリアの選定</a:t>
            </a:r>
          </a:p>
        </p:txBody>
      </p:sp>
      <p:sp>
        <p:nvSpPr>
          <p:cNvPr id="38" name="角丸四角形 37"/>
          <p:cNvSpPr/>
          <p:nvPr/>
        </p:nvSpPr>
        <p:spPr>
          <a:xfrm>
            <a:off x="180001" y="3792776"/>
            <a:ext cx="682219" cy="298112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t>パトロ｜ルの説明</a:t>
            </a:r>
          </a:p>
        </p:txBody>
      </p:sp>
      <p:sp>
        <p:nvSpPr>
          <p:cNvPr id="15" name="下矢印 14"/>
          <p:cNvSpPr/>
          <p:nvPr/>
        </p:nvSpPr>
        <p:spPr>
          <a:xfrm rot="16200000">
            <a:off x="4846624" y="3352570"/>
            <a:ext cx="490285" cy="403832"/>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角丸四角形 16"/>
          <p:cNvSpPr/>
          <p:nvPr/>
        </p:nvSpPr>
        <p:spPr>
          <a:xfrm>
            <a:off x="5407480" y="2454490"/>
            <a:ext cx="3431983" cy="2613621"/>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6854069" y="2603799"/>
            <a:ext cx="630314" cy="2189247"/>
          </a:xfrm>
          <a:prstGeom prst="round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t>金銭的削減コス</a:t>
            </a:r>
            <a:endParaRPr kumimoji="1" lang="en-US" altLang="ja-JP" sz="1800" b="1" dirty="0"/>
          </a:p>
          <a:p>
            <a:pPr algn="ctr"/>
            <a:r>
              <a:rPr kumimoji="1" lang="ja-JP" altLang="en-US" sz="1800" b="1" dirty="0"/>
              <a:t>ト</a:t>
            </a:r>
          </a:p>
        </p:txBody>
      </p:sp>
      <p:sp>
        <p:nvSpPr>
          <p:cNvPr id="19" name="下矢印 18"/>
          <p:cNvSpPr/>
          <p:nvPr/>
        </p:nvSpPr>
        <p:spPr>
          <a:xfrm rot="16200000">
            <a:off x="6346024" y="3344853"/>
            <a:ext cx="481968" cy="434154"/>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角丸四角形 19"/>
          <p:cNvSpPr/>
          <p:nvPr/>
        </p:nvSpPr>
        <p:spPr>
          <a:xfrm>
            <a:off x="5649557" y="2593751"/>
            <a:ext cx="630314" cy="2189247"/>
          </a:xfrm>
          <a:prstGeom prst="roundRect">
            <a:avLst/>
          </a:prstGeom>
          <a:solidFill>
            <a:schemeClr val="bg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tx1"/>
                </a:solidFill>
              </a:rPr>
              <a:t>時間的削減コス</a:t>
            </a:r>
            <a:endParaRPr kumimoji="1" lang="en-US" altLang="ja-JP" sz="1800" b="1" dirty="0">
              <a:solidFill>
                <a:schemeClr val="tx1"/>
              </a:solidFill>
            </a:endParaRPr>
          </a:p>
          <a:p>
            <a:pPr algn="ctr"/>
            <a:r>
              <a:rPr kumimoji="1" lang="ja-JP" altLang="en-US" sz="1800" b="1" dirty="0">
                <a:solidFill>
                  <a:schemeClr val="tx1"/>
                </a:solidFill>
              </a:rPr>
              <a:t>ト</a:t>
            </a:r>
          </a:p>
        </p:txBody>
      </p:sp>
      <p:sp>
        <p:nvSpPr>
          <p:cNvPr id="22" name="下矢印 21"/>
          <p:cNvSpPr/>
          <p:nvPr/>
        </p:nvSpPr>
        <p:spPr>
          <a:xfrm rot="16200000">
            <a:off x="7578581" y="3363014"/>
            <a:ext cx="451984" cy="407540"/>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角丸四角形 24"/>
          <p:cNvSpPr/>
          <p:nvPr/>
        </p:nvSpPr>
        <p:spPr>
          <a:xfrm>
            <a:off x="8022706" y="2616823"/>
            <a:ext cx="630314" cy="2183281"/>
          </a:xfrm>
          <a:prstGeom prst="roundRect">
            <a:avLst/>
          </a:prstGeom>
          <a:solidFill>
            <a:srgbClr val="CD4560"/>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b="1" dirty="0">
                <a:solidFill>
                  <a:schemeClr val="bg1"/>
                </a:solidFill>
              </a:rPr>
              <a:t>年間のコス</a:t>
            </a:r>
            <a:endParaRPr kumimoji="1" lang="en-US" altLang="ja-JP" sz="1800" b="1" dirty="0">
              <a:solidFill>
                <a:schemeClr val="bg1"/>
              </a:solidFill>
            </a:endParaRPr>
          </a:p>
          <a:p>
            <a:pPr algn="ctr"/>
            <a:r>
              <a:rPr kumimoji="1" lang="ja-JP" altLang="en-US" sz="1800" b="1" dirty="0">
                <a:solidFill>
                  <a:schemeClr val="bg1"/>
                </a:solidFill>
              </a:rPr>
              <a:t>ト</a:t>
            </a:r>
            <a:endParaRPr kumimoji="1" lang="en-US" altLang="ja-JP" sz="1800" b="1" dirty="0">
              <a:solidFill>
                <a:schemeClr val="bg1"/>
              </a:solidFill>
            </a:endParaRPr>
          </a:p>
          <a:p>
            <a:pPr algn="ctr"/>
            <a:r>
              <a:rPr kumimoji="1" lang="ja-JP" altLang="en-US" sz="1800" b="1" dirty="0">
                <a:solidFill>
                  <a:schemeClr val="bg1"/>
                </a:solidFill>
              </a:rPr>
              <a:t>削減</a:t>
            </a:r>
          </a:p>
        </p:txBody>
      </p:sp>
      <p:sp>
        <p:nvSpPr>
          <p:cNvPr id="27" name="角丸四角形 26"/>
          <p:cNvSpPr/>
          <p:nvPr/>
        </p:nvSpPr>
        <p:spPr>
          <a:xfrm>
            <a:off x="5537553" y="1923321"/>
            <a:ext cx="1931981" cy="47440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066E9F"/>
                </a:solidFill>
              </a:rPr>
              <a:t>持続的エリア</a:t>
            </a:r>
          </a:p>
        </p:txBody>
      </p:sp>
      <mc:AlternateContent xmlns:mc="http://schemas.openxmlformats.org/markup-compatibility/2006" xmlns:a14="http://schemas.microsoft.com/office/drawing/2010/main">
        <mc:Choice Requires="a14">
          <p:sp>
            <p:nvSpPr>
              <p:cNvPr id="30" name="角丸四角形 29"/>
              <p:cNvSpPr/>
              <p:nvPr/>
            </p:nvSpPr>
            <p:spPr>
              <a:xfrm>
                <a:off x="2488355" y="2431915"/>
                <a:ext cx="910656" cy="860042"/>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2400" b="1" i="1" smtClean="0">
                              <a:solidFill>
                                <a:schemeClr val="tx1"/>
                              </a:solidFill>
                              <a:latin typeface="Cambria Math" panose="02040503050406030204" pitchFamily="18" charset="0"/>
                            </a:rPr>
                          </m:ctrlPr>
                        </m:sSubPr>
                        <m:e>
                          <m:r>
                            <a:rPr lang="en-US" altLang="ja-JP" sz="2400" b="1" i="1">
                              <a:solidFill>
                                <a:schemeClr val="tx1"/>
                              </a:solidFill>
                              <a:latin typeface="Cambria Math" panose="02040503050406030204" pitchFamily="18" charset="0"/>
                            </a:rPr>
                            <m:t>𝑻</m:t>
                          </m:r>
                        </m:e>
                        <m:sub>
                          <m:r>
                            <a:rPr lang="en-US" altLang="ja-JP" sz="2400" b="1" i="1">
                              <a:solidFill>
                                <a:schemeClr val="tx1"/>
                              </a:solidFill>
                              <a:latin typeface="Cambria Math" panose="02040503050406030204" pitchFamily="18" charset="0"/>
                            </a:rPr>
                            <m:t>𝟏</m:t>
                          </m:r>
                        </m:sub>
                      </m:sSub>
                    </m:oMath>
                  </m:oMathPara>
                </a14:m>
                <a:endParaRPr kumimoji="1" lang="ja-JP" altLang="en-US" sz="2400" b="1" dirty="0">
                  <a:solidFill>
                    <a:schemeClr val="tx1"/>
                  </a:solidFill>
                </a:endParaRPr>
              </a:p>
            </p:txBody>
          </p:sp>
        </mc:Choice>
        <mc:Fallback xmlns="">
          <p:sp>
            <p:nvSpPr>
              <p:cNvPr id="30" name="角丸四角形 29"/>
              <p:cNvSpPr>
                <a:spLocks noRot="1" noChangeAspect="1" noMove="1" noResize="1" noEditPoints="1" noAdjustHandles="1" noChangeArrowheads="1" noChangeShapeType="1" noTextEdit="1"/>
              </p:cNvSpPr>
              <p:nvPr/>
            </p:nvSpPr>
            <p:spPr>
              <a:xfrm>
                <a:off x="2488355" y="2431915"/>
                <a:ext cx="910656" cy="860042"/>
              </a:xfrm>
              <a:prstGeom prst="roundRect">
                <a:avLst/>
              </a:prstGeom>
              <a:blipFill>
                <a:blip r:embed="rId2"/>
                <a:stretch>
                  <a:fillRect/>
                </a:stretch>
              </a:blip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角丸四角形 30"/>
              <p:cNvSpPr/>
              <p:nvPr/>
            </p:nvSpPr>
            <p:spPr>
              <a:xfrm>
                <a:off x="2473442" y="3883163"/>
                <a:ext cx="910656" cy="860042"/>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ja-JP" altLang="ja-JP" sz="2400" b="1" i="1" smtClean="0">
                              <a:solidFill>
                                <a:sysClr val="windowText" lastClr="000000"/>
                              </a:solidFill>
                              <a:latin typeface="Cambria Math" panose="02040503050406030204" pitchFamily="18" charset="0"/>
                            </a:rPr>
                          </m:ctrlPr>
                        </m:sSubPr>
                        <m:e>
                          <m:r>
                            <a:rPr lang="en-US" altLang="ja-JP" sz="2400" b="1" i="1">
                              <a:solidFill>
                                <a:sysClr val="windowText" lastClr="000000"/>
                              </a:solidFill>
                              <a:latin typeface="Cambria Math" panose="02040503050406030204" pitchFamily="18" charset="0"/>
                            </a:rPr>
                            <m:t>𝑻</m:t>
                          </m:r>
                        </m:e>
                        <m:sub>
                          <m:r>
                            <a:rPr lang="en-US" altLang="ja-JP" sz="2400" b="1" i="1">
                              <a:solidFill>
                                <a:sysClr val="windowText" lastClr="000000"/>
                              </a:solidFill>
                              <a:latin typeface="Cambria Math" panose="02040503050406030204" pitchFamily="18" charset="0"/>
                            </a:rPr>
                            <m:t>2</m:t>
                          </m:r>
                        </m:sub>
                      </m:sSub>
                    </m:oMath>
                  </m:oMathPara>
                </a14:m>
                <a:endParaRPr kumimoji="1" lang="ja-JP" altLang="en-US" sz="2400" b="1" dirty="0">
                  <a:solidFill>
                    <a:sysClr val="windowText" lastClr="000000"/>
                  </a:solidFill>
                </a:endParaRPr>
              </a:p>
            </p:txBody>
          </p:sp>
        </mc:Choice>
        <mc:Fallback xmlns="">
          <p:sp>
            <p:nvSpPr>
              <p:cNvPr id="31" name="角丸四角形 30"/>
              <p:cNvSpPr>
                <a:spLocks noRot="1" noChangeAspect="1" noMove="1" noResize="1" noEditPoints="1" noAdjustHandles="1" noChangeArrowheads="1" noChangeShapeType="1" noTextEdit="1"/>
              </p:cNvSpPr>
              <p:nvPr/>
            </p:nvSpPr>
            <p:spPr>
              <a:xfrm>
                <a:off x="2473442" y="3883163"/>
                <a:ext cx="910656" cy="860042"/>
              </a:xfrm>
              <a:prstGeom prst="roundRect">
                <a:avLst/>
              </a:prstGeom>
              <a:blipFill>
                <a:blip r:embed="rId3"/>
                <a:stretch>
                  <a:fillRect/>
                </a:stretch>
              </a:blipFill>
              <a:ln/>
            </p:spPr>
            <p:txBody>
              <a:bodyPr/>
              <a:lstStyle/>
              <a:p>
                <a:r>
                  <a:rPr lang="ja-JP" altLang="en-US">
                    <a:noFill/>
                  </a:rPr>
                  <a:t> </a:t>
                </a:r>
              </a:p>
            </p:txBody>
          </p:sp>
        </mc:Fallback>
      </mc:AlternateContent>
      <p:sp>
        <p:nvSpPr>
          <p:cNvPr id="5" name="日付プレースホルダー 4"/>
          <p:cNvSpPr>
            <a:spLocks noGrp="1"/>
          </p:cNvSpPr>
          <p:nvPr>
            <p:ph type="dt" idx="10"/>
          </p:nvPr>
        </p:nvSpPr>
        <p:spPr/>
        <p:txBody>
          <a:bodyPr/>
          <a:lstStyle/>
          <a:p>
            <a:r>
              <a:rPr lang="en-US" altLang="ja-JP" dirty="0" smtClean="0"/>
              <a:t>2019/6/21</a:t>
            </a:r>
            <a:endParaRPr lang="ja-JP" altLang="en-US" dirty="0"/>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64</a:t>
            </a:fld>
            <a:endParaRPr lang="ja-JP" altLang="en-US"/>
          </a:p>
        </p:txBody>
      </p:sp>
    </p:spTree>
    <p:extLst>
      <p:ext uri="{BB962C8B-B14F-4D97-AF65-F5344CB8AC3E}">
        <p14:creationId xmlns:p14="http://schemas.microsoft.com/office/powerpoint/2010/main" val="11422684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64"/>
          <p:cNvSpPr/>
          <p:nvPr/>
        </p:nvSpPr>
        <p:spPr>
          <a:xfrm>
            <a:off x="0" y="0"/>
            <a:ext cx="9144000" cy="6145587"/>
          </a:xfrm>
          <a:prstGeom prst="rect">
            <a:avLst/>
          </a:prstGeom>
          <a:solidFill>
            <a:srgbClr val="1ABC1A"/>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1016" name="Google Shape;1016;p64"/>
          <p:cNvSpPr/>
          <p:nvPr/>
        </p:nvSpPr>
        <p:spPr>
          <a:xfrm>
            <a:off x="1080595" y="906553"/>
            <a:ext cx="7114032" cy="4251960"/>
          </a:xfrm>
          <a:prstGeom prst="wedgeEllipseCallout">
            <a:avLst>
              <a:gd name="adj1" fmla="val -22404"/>
              <a:gd name="adj2" fmla="val 62777"/>
            </a:avLst>
          </a:prstGeom>
          <a:solidFill>
            <a:schemeClr val="lt1"/>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1017" name="Google Shape;1017;p64"/>
          <p:cNvSpPr txBox="1"/>
          <p:nvPr/>
        </p:nvSpPr>
        <p:spPr>
          <a:xfrm>
            <a:off x="1491066" y="1865489"/>
            <a:ext cx="7475220" cy="26314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250" b="1">
                <a:solidFill>
                  <a:srgbClr val="1ABC1A"/>
                </a:solidFill>
                <a:latin typeface="Century Gothic"/>
                <a:ea typeface="Century Gothic"/>
                <a:cs typeface="Century Gothic"/>
                <a:sym typeface="Century Gothic"/>
              </a:rPr>
              <a:t>LINEを1年間</a:t>
            </a:r>
            <a:endParaRPr sz="8250" b="1">
              <a:solidFill>
                <a:srgbClr val="1ABC1A"/>
              </a:solidFill>
              <a:latin typeface="Century Gothic"/>
              <a:ea typeface="Century Gothic"/>
              <a:cs typeface="Century Gothic"/>
              <a:sym typeface="Century Gothic"/>
            </a:endParaRPr>
          </a:p>
          <a:p>
            <a:pPr marL="0" marR="0" lvl="0" indent="0" algn="l" rtl="0">
              <a:spcBef>
                <a:spcPts val="0"/>
              </a:spcBef>
              <a:spcAft>
                <a:spcPts val="0"/>
              </a:spcAft>
              <a:buNone/>
            </a:pPr>
            <a:r>
              <a:rPr lang="ja-JP" sz="8250" b="1">
                <a:solidFill>
                  <a:srgbClr val="1ABC1A"/>
                </a:solidFill>
                <a:latin typeface="Century Gothic"/>
                <a:ea typeface="Century Gothic"/>
                <a:cs typeface="Century Gothic"/>
                <a:sym typeface="Century Gothic"/>
              </a:rPr>
              <a:t>運用したら？</a:t>
            </a:r>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65</a:t>
            </a:fld>
            <a:endParaRPr lang="ja-JP"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65"/>
          <p:cNvSpPr txBox="1">
            <a:spLocks noGrp="1"/>
          </p:cNvSpPr>
          <p:nvPr>
            <p:ph type="title"/>
          </p:nvPr>
        </p:nvSpPr>
        <p:spPr>
          <a:xfrm>
            <a:off x="414364" y="-128538"/>
            <a:ext cx="6400800" cy="11303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Meiryo"/>
              <a:buNone/>
            </a:pPr>
            <a:r>
              <a:rPr lang="ja-JP" dirty="0">
                <a:solidFill>
                  <a:schemeClr val="bg1"/>
                </a:solidFill>
                <a:latin typeface="+mj-ea"/>
                <a:ea typeface="+mj-ea"/>
              </a:rPr>
              <a:t>年間</a:t>
            </a:r>
            <a:r>
              <a:rPr lang="ja-JP" altLang="en-US" dirty="0">
                <a:solidFill>
                  <a:schemeClr val="bg1"/>
                </a:solidFill>
                <a:latin typeface="+mj-ea"/>
                <a:ea typeface="+mj-ea"/>
              </a:rPr>
              <a:t>コストの削減</a:t>
            </a:r>
            <a:endParaRPr dirty="0">
              <a:solidFill>
                <a:schemeClr val="bg1"/>
              </a:solidFill>
              <a:latin typeface="+mj-ea"/>
              <a:ea typeface="+mj-ea"/>
            </a:endParaRPr>
          </a:p>
        </p:txBody>
      </p:sp>
      <p:graphicFrame>
        <p:nvGraphicFramePr>
          <p:cNvPr id="9" name="グラフ 8"/>
          <p:cNvGraphicFramePr>
            <a:graphicFrameLocks/>
          </p:cNvGraphicFramePr>
          <p:nvPr>
            <p:extLst>
              <p:ext uri="{D42A27DB-BD31-4B8C-83A1-F6EECF244321}">
                <p14:modId xmlns:p14="http://schemas.microsoft.com/office/powerpoint/2010/main" val="1746384030"/>
              </p:ext>
            </p:extLst>
          </p:nvPr>
        </p:nvGraphicFramePr>
        <p:xfrm>
          <a:off x="654180" y="1450134"/>
          <a:ext cx="7807572" cy="4684543"/>
        </p:xfrm>
        <a:graphic>
          <a:graphicData uri="http://schemas.openxmlformats.org/drawingml/2006/chart">
            <c:chart xmlns:c="http://schemas.openxmlformats.org/drawingml/2006/chart" xmlns:r="http://schemas.openxmlformats.org/officeDocument/2006/relationships" r:id="rId3"/>
          </a:graphicData>
        </a:graphic>
      </p:graphicFrame>
      <p:sp>
        <p:nvSpPr>
          <p:cNvPr id="1024" name="Google Shape;1024;p65"/>
          <p:cNvSpPr/>
          <p:nvPr/>
        </p:nvSpPr>
        <p:spPr>
          <a:xfrm>
            <a:off x="770214" y="1602562"/>
            <a:ext cx="7524266" cy="4190662"/>
          </a:xfrm>
          <a:prstGeom prst="ellipse">
            <a:avLst/>
          </a:prstGeom>
          <a:solidFill>
            <a:srgbClr val="CD4560"/>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1025" name="Google Shape;1025;p65"/>
          <p:cNvSpPr txBox="1"/>
          <p:nvPr/>
        </p:nvSpPr>
        <p:spPr>
          <a:xfrm>
            <a:off x="1653514" y="2698089"/>
            <a:ext cx="6930009"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7200" dirty="0">
                <a:solidFill>
                  <a:schemeClr val="lt1"/>
                </a:solidFill>
                <a:latin typeface="+mn-ea"/>
                <a:ea typeface="+mn-ea"/>
                <a:cs typeface="Century Gothic"/>
                <a:sym typeface="Century Gothic"/>
              </a:rPr>
              <a:t>年間で約191件　　　　　</a:t>
            </a:r>
            <a:r>
              <a:rPr lang="ja-JP" altLang="en-US" sz="7200" dirty="0">
                <a:solidFill>
                  <a:schemeClr val="lt1"/>
                </a:solidFill>
                <a:latin typeface="+mn-ea"/>
                <a:ea typeface="+mn-ea"/>
                <a:cs typeface="Century Gothic"/>
                <a:sym typeface="Century Gothic"/>
              </a:rPr>
              <a:t>　　　</a:t>
            </a:r>
            <a:endParaRPr lang="en-US" altLang="ja-JP" sz="7200" dirty="0">
              <a:solidFill>
                <a:schemeClr val="lt1"/>
              </a:solidFill>
              <a:latin typeface="+mn-ea"/>
              <a:ea typeface="+mn-ea"/>
              <a:cs typeface="Century Gothic"/>
              <a:sym typeface="Century Gothic"/>
            </a:endParaRPr>
          </a:p>
          <a:p>
            <a:pPr marL="0" marR="0" lvl="0" indent="0" algn="l" rtl="0">
              <a:spcBef>
                <a:spcPts val="0"/>
              </a:spcBef>
              <a:spcAft>
                <a:spcPts val="0"/>
              </a:spcAft>
              <a:buNone/>
            </a:pPr>
            <a:r>
              <a:rPr lang="ja-JP" altLang="en-US" sz="7200" dirty="0">
                <a:solidFill>
                  <a:schemeClr val="lt1"/>
                </a:solidFill>
                <a:latin typeface="+mn-ea"/>
                <a:ea typeface="+mn-ea"/>
                <a:cs typeface="Century Gothic"/>
                <a:sym typeface="Century Gothic"/>
              </a:rPr>
              <a:t>　　</a:t>
            </a:r>
            <a:r>
              <a:rPr lang="ja-JP" sz="7200" dirty="0">
                <a:solidFill>
                  <a:schemeClr val="lt1"/>
                </a:solidFill>
                <a:latin typeface="+mn-ea"/>
                <a:ea typeface="+mn-ea"/>
                <a:cs typeface="Century Gothic"/>
                <a:sym typeface="Century Gothic"/>
              </a:rPr>
              <a:t>の報告！</a:t>
            </a:r>
            <a:endParaRPr dirty="0">
              <a:latin typeface="+mn-ea"/>
              <a:ea typeface="+mn-ea"/>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66</a:t>
            </a:fld>
            <a:endParaRPr lang="ja-JP" altLang="en-US"/>
          </a:p>
        </p:txBody>
      </p:sp>
    </p:spTree>
    <p:extLst>
      <p:ext uri="{BB962C8B-B14F-4D97-AF65-F5344CB8AC3E}">
        <p14:creationId xmlns:p14="http://schemas.microsoft.com/office/powerpoint/2010/main" val="380548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
                                        </p:tgtEl>
                                        <p:attrNameLst>
                                          <p:attrName>style.visibility</p:attrName>
                                        </p:attrNameLst>
                                      </p:cBhvr>
                                      <p:to>
                                        <p:strVal val="visible"/>
                                      </p:to>
                                    </p:set>
                                    <p:animEffect transition="in" filter="fade">
                                      <p:cBhvr>
                                        <p:cTn id="7" dur="500"/>
                                        <p:tgtEl>
                                          <p:spTgt spid="1024"/>
                                        </p:tgtEl>
                                      </p:cBhvr>
                                    </p:animEffect>
                                  </p:childTnLst>
                                </p:cTn>
                              </p:par>
                              <p:par>
                                <p:cTn id="8" presetID="10" presetClass="entr" presetSubtype="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fade">
                                      <p:cBhvr>
                                        <p:cTn id="10"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66"/>
          <p:cNvSpPr/>
          <p:nvPr/>
        </p:nvSpPr>
        <p:spPr>
          <a:xfrm>
            <a:off x="588860" y="1308200"/>
            <a:ext cx="8212454" cy="1999436"/>
          </a:xfrm>
          <a:prstGeom prst="roundRect">
            <a:avLst>
              <a:gd name="adj" fmla="val 16667"/>
            </a:avLst>
          </a:prstGeom>
          <a:noFill/>
          <a:ln w="12700" cap="flat" cmpd="sng">
            <a:solidFill>
              <a:schemeClr val="lt1"/>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1031" name="Google Shape;1031;p66"/>
          <p:cNvSpPr/>
          <p:nvPr/>
        </p:nvSpPr>
        <p:spPr>
          <a:xfrm>
            <a:off x="743165" y="3795541"/>
            <a:ext cx="8212454" cy="2000347"/>
          </a:xfrm>
          <a:prstGeom prst="roundRect">
            <a:avLst>
              <a:gd name="adj" fmla="val 16667"/>
            </a:avLst>
          </a:prstGeom>
          <a:solidFill>
            <a:srgbClr val="CD4560"/>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1032" name="Google Shape;1032;p66"/>
          <p:cNvSpPr/>
          <p:nvPr/>
        </p:nvSpPr>
        <p:spPr>
          <a:xfrm>
            <a:off x="891541" y="3930154"/>
            <a:ext cx="7903845" cy="631406"/>
          </a:xfrm>
          <a:prstGeom prst="rect">
            <a:avLst/>
          </a:prstGeom>
          <a:solidFill>
            <a:schemeClr val="lt1">
              <a:alpha val="73725"/>
            </a:schemeClr>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1033" name="Google Shape;1033;p66"/>
          <p:cNvSpPr txBox="1">
            <a:spLocks noGrp="1"/>
          </p:cNvSpPr>
          <p:nvPr>
            <p:ph type="title"/>
          </p:nvPr>
        </p:nvSpPr>
        <p:spPr>
          <a:xfrm>
            <a:off x="2051842" y="4542002"/>
            <a:ext cx="6400800" cy="11303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7200"/>
              <a:buFont typeface="Arial"/>
              <a:buNone/>
            </a:pPr>
            <a:r>
              <a:rPr lang="ja-JP" altLang="en-US" sz="7200" u="sng" dirty="0">
                <a:solidFill>
                  <a:schemeClr val="lt1"/>
                </a:solidFill>
                <a:latin typeface="+mn-ea"/>
                <a:ea typeface="+mn-ea"/>
                <a:cs typeface="Arial"/>
                <a:sym typeface="Arial"/>
              </a:rPr>
              <a:t>約</a:t>
            </a:r>
            <a:r>
              <a:rPr lang="en-US" altLang="ja-JP" sz="7200" u="sng" dirty="0" smtClean="0">
                <a:solidFill>
                  <a:schemeClr val="lt1"/>
                </a:solidFill>
                <a:latin typeface="+mn-ea"/>
                <a:ea typeface="+mn-ea"/>
                <a:cs typeface="Arial"/>
                <a:sym typeface="Arial"/>
              </a:rPr>
              <a:t>580,072</a:t>
            </a:r>
            <a:r>
              <a:rPr lang="ja-JP" sz="7200" u="sng" dirty="0" smtClean="0">
                <a:solidFill>
                  <a:schemeClr val="lt1"/>
                </a:solidFill>
                <a:latin typeface="+mn-ea"/>
                <a:ea typeface="+mn-ea"/>
                <a:cs typeface="Arial"/>
                <a:sym typeface="Arial"/>
              </a:rPr>
              <a:t>円</a:t>
            </a:r>
            <a:endParaRPr sz="7200" u="sng" dirty="0">
              <a:solidFill>
                <a:schemeClr val="lt1"/>
              </a:solidFill>
              <a:latin typeface="+mn-ea"/>
              <a:ea typeface="+mn-ea"/>
              <a:cs typeface="Arial"/>
              <a:sym typeface="Arial"/>
            </a:endParaRPr>
          </a:p>
        </p:txBody>
      </p:sp>
      <p:sp>
        <p:nvSpPr>
          <p:cNvPr id="1034" name="Google Shape;1034;p66"/>
          <p:cNvSpPr txBox="1"/>
          <p:nvPr/>
        </p:nvSpPr>
        <p:spPr>
          <a:xfrm>
            <a:off x="891541" y="448883"/>
            <a:ext cx="6683765" cy="960668"/>
          </a:xfrm>
          <a:prstGeom prst="rect">
            <a:avLst/>
          </a:prstGeom>
          <a:noFill/>
          <a:ln>
            <a:noFill/>
          </a:ln>
        </p:spPr>
        <p:txBody>
          <a:bodyPr spcFirstLastPara="1" wrap="square" lIns="68575" tIns="34275" rIns="68575" bIns="34275" anchor="ctr" anchorCtr="0">
            <a:normAutofit/>
          </a:bodyPr>
          <a:lstStyle/>
          <a:p>
            <a:pPr marL="0" marR="0" lvl="0" indent="0" algn="l" rtl="0">
              <a:spcBef>
                <a:spcPts val="0"/>
              </a:spcBef>
              <a:spcAft>
                <a:spcPts val="0"/>
              </a:spcAft>
              <a:buClr>
                <a:schemeClr val="dk1"/>
              </a:buClr>
              <a:buSzPts val="3300"/>
              <a:buFont typeface="Century Gothic"/>
              <a:buNone/>
            </a:pPr>
            <a:endParaRPr dirty="0">
              <a:latin typeface="+mn-ea"/>
              <a:ea typeface="+mn-ea"/>
            </a:endParaRPr>
          </a:p>
        </p:txBody>
      </p:sp>
      <p:sp>
        <p:nvSpPr>
          <p:cNvPr id="1035" name="Google Shape;1035;p66"/>
          <p:cNvSpPr/>
          <p:nvPr/>
        </p:nvSpPr>
        <p:spPr>
          <a:xfrm>
            <a:off x="596928" y="1506998"/>
            <a:ext cx="6978378"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700" dirty="0">
                <a:solidFill>
                  <a:srgbClr val="066E9F"/>
                </a:solidFill>
                <a:latin typeface="+mn-ea"/>
                <a:ea typeface="+mn-ea"/>
                <a:sym typeface="Arial"/>
              </a:rPr>
              <a:t>・</a:t>
            </a:r>
            <a:r>
              <a:rPr lang="ja-JP" altLang="en-US" sz="2700" dirty="0">
                <a:solidFill>
                  <a:srgbClr val="066E9F"/>
                </a:solidFill>
                <a:latin typeface="+mn-ea"/>
                <a:ea typeface="+mn-ea"/>
                <a:sym typeface="Arial"/>
              </a:rPr>
              <a:t>年間で</a:t>
            </a:r>
            <a:r>
              <a:rPr lang="ja-JP" sz="2700" dirty="0">
                <a:solidFill>
                  <a:srgbClr val="066E9F"/>
                </a:solidFill>
                <a:latin typeface="+mn-ea"/>
                <a:ea typeface="+mn-ea"/>
                <a:sym typeface="Arial"/>
              </a:rPr>
              <a:t>削減可能な時間</a:t>
            </a:r>
            <a:r>
              <a:rPr lang="ja-JP" sz="2700" dirty="0" smtClean="0">
                <a:solidFill>
                  <a:srgbClr val="066E9F"/>
                </a:solidFill>
                <a:latin typeface="+mn-ea"/>
                <a:ea typeface="+mn-ea"/>
                <a:sym typeface="Arial"/>
              </a:rPr>
              <a:t>を</a:t>
            </a:r>
            <a:r>
              <a:rPr lang="en-US" altLang="ja-JP" sz="2700" u="sng" dirty="0" smtClean="0">
                <a:solidFill>
                  <a:srgbClr val="066E9F"/>
                </a:solidFill>
                <a:latin typeface="+mn-ea"/>
                <a:ea typeface="+mn-ea"/>
              </a:rPr>
              <a:t>2074,45</a:t>
            </a:r>
            <a:r>
              <a:rPr lang="ja-JP" sz="2700" u="sng" dirty="0" smtClean="0">
                <a:solidFill>
                  <a:srgbClr val="066E9F"/>
                </a:solidFill>
                <a:latin typeface="+mn-ea"/>
                <a:ea typeface="+mn-ea"/>
                <a:sym typeface="Arial"/>
              </a:rPr>
              <a:t>(</a:t>
            </a:r>
            <a:r>
              <a:rPr lang="ja-JP" sz="2700" u="sng" dirty="0">
                <a:solidFill>
                  <a:srgbClr val="066E9F"/>
                </a:solidFill>
                <a:latin typeface="+mn-ea"/>
                <a:ea typeface="+mn-ea"/>
                <a:sym typeface="Arial"/>
              </a:rPr>
              <a:t>時間</a:t>
            </a:r>
            <a:r>
              <a:rPr lang="en-US" altLang="ja-JP" sz="2700" u="sng" dirty="0">
                <a:solidFill>
                  <a:srgbClr val="066E9F"/>
                </a:solidFill>
                <a:latin typeface="+mn-ea"/>
                <a:ea typeface="+mn-ea"/>
                <a:sym typeface="Arial"/>
              </a:rPr>
              <a:t>/</a:t>
            </a:r>
            <a:r>
              <a:rPr lang="ja-JP" altLang="en-US" sz="2700" u="sng" dirty="0">
                <a:solidFill>
                  <a:srgbClr val="066E9F"/>
                </a:solidFill>
                <a:latin typeface="+mn-ea"/>
                <a:ea typeface="+mn-ea"/>
                <a:sym typeface="Arial"/>
              </a:rPr>
              <a:t>年</a:t>
            </a:r>
            <a:r>
              <a:rPr lang="ja-JP" sz="2700" u="sng" dirty="0">
                <a:solidFill>
                  <a:srgbClr val="066E9F"/>
                </a:solidFill>
                <a:latin typeface="+mn-ea"/>
                <a:ea typeface="+mn-ea"/>
                <a:sym typeface="Arial"/>
              </a:rPr>
              <a:t>)</a:t>
            </a:r>
            <a:endParaRPr dirty="0">
              <a:solidFill>
                <a:srgbClr val="066E9F"/>
              </a:solidFill>
              <a:latin typeface="+mn-ea"/>
              <a:ea typeface="+mn-ea"/>
            </a:endParaRPr>
          </a:p>
          <a:p>
            <a:pPr marL="0" marR="0" lvl="0" indent="0" algn="l" rtl="0">
              <a:spcBef>
                <a:spcPts val="0"/>
              </a:spcBef>
              <a:spcAft>
                <a:spcPts val="0"/>
              </a:spcAft>
              <a:buNone/>
            </a:pPr>
            <a:r>
              <a:rPr lang="ja-JP" sz="2700" dirty="0">
                <a:solidFill>
                  <a:srgbClr val="066E9F"/>
                </a:solidFill>
                <a:latin typeface="+mn-ea"/>
                <a:ea typeface="+mn-ea"/>
                <a:sym typeface="Arial"/>
              </a:rPr>
              <a:t>・走行時速を</a:t>
            </a:r>
            <a:r>
              <a:rPr lang="ja-JP" sz="2700" u="sng" dirty="0">
                <a:solidFill>
                  <a:srgbClr val="066E9F"/>
                </a:solidFill>
                <a:latin typeface="+mn-ea"/>
                <a:ea typeface="+mn-ea"/>
                <a:sym typeface="Arial"/>
              </a:rPr>
              <a:t>40(km/h)</a:t>
            </a:r>
            <a:endParaRPr dirty="0">
              <a:solidFill>
                <a:srgbClr val="066E9F"/>
              </a:solidFill>
              <a:latin typeface="+mn-ea"/>
              <a:ea typeface="+mn-ea"/>
            </a:endParaRPr>
          </a:p>
          <a:p>
            <a:pPr marL="0" marR="0" lvl="0" indent="0" algn="l" rtl="0">
              <a:spcBef>
                <a:spcPts val="0"/>
              </a:spcBef>
              <a:spcAft>
                <a:spcPts val="0"/>
              </a:spcAft>
              <a:buNone/>
            </a:pPr>
            <a:r>
              <a:rPr lang="ja-JP" sz="2700" dirty="0">
                <a:solidFill>
                  <a:srgbClr val="066E9F"/>
                </a:solidFill>
                <a:latin typeface="+mn-ea"/>
                <a:ea typeface="+mn-ea"/>
                <a:sym typeface="Arial"/>
              </a:rPr>
              <a:t>・燃費を</a:t>
            </a:r>
            <a:r>
              <a:rPr lang="ja-JP" sz="2700" u="sng" dirty="0">
                <a:solidFill>
                  <a:srgbClr val="066E9F"/>
                </a:solidFill>
                <a:latin typeface="+mn-ea"/>
                <a:ea typeface="+mn-ea"/>
                <a:sym typeface="Arial"/>
              </a:rPr>
              <a:t>20(km/L)</a:t>
            </a:r>
            <a:endParaRPr dirty="0">
              <a:solidFill>
                <a:srgbClr val="066E9F"/>
              </a:solidFill>
              <a:latin typeface="+mn-ea"/>
              <a:ea typeface="+mn-ea"/>
            </a:endParaRPr>
          </a:p>
          <a:p>
            <a:pPr marL="0" marR="0" lvl="0" indent="0" algn="l" rtl="0">
              <a:spcBef>
                <a:spcPts val="0"/>
              </a:spcBef>
              <a:spcAft>
                <a:spcPts val="0"/>
              </a:spcAft>
              <a:buNone/>
            </a:pPr>
            <a:r>
              <a:rPr lang="ja-JP" sz="2700" dirty="0">
                <a:solidFill>
                  <a:srgbClr val="066E9F"/>
                </a:solidFill>
                <a:latin typeface="+mn-ea"/>
                <a:ea typeface="+mn-ea"/>
                <a:sym typeface="Arial"/>
              </a:rPr>
              <a:t>・ガソリンの値段を</a:t>
            </a:r>
            <a:r>
              <a:rPr lang="ja-JP" sz="2700" u="sng" dirty="0">
                <a:solidFill>
                  <a:srgbClr val="066E9F"/>
                </a:solidFill>
                <a:latin typeface="+mn-ea"/>
                <a:ea typeface="+mn-ea"/>
                <a:sym typeface="Arial"/>
              </a:rPr>
              <a:t>140(円/L)</a:t>
            </a:r>
            <a:r>
              <a:rPr lang="ja-JP" sz="2700" dirty="0">
                <a:solidFill>
                  <a:srgbClr val="066E9F"/>
                </a:solidFill>
                <a:latin typeface="+mn-ea"/>
                <a:ea typeface="+mn-ea"/>
                <a:sym typeface="Arial"/>
              </a:rPr>
              <a:t>とすると</a:t>
            </a:r>
            <a:endParaRPr sz="2700" dirty="0">
              <a:solidFill>
                <a:srgbClr val="066E9F"/>
              </a:solidFill>
              <a:latin typeface="+mn-ea"/>
              <a:ea typeface="+mn-ea"/>
              <a:sym typeface="Arial"/>
            </a:endParaRPr>
          </a:p>
        </p:txBody>
      </p:sp>
      <p:sp>
        <p:nvSpPr>
          <p:cNvPr id="1036" name="Google Shape;1036;p66"/>
          <p:cNvSpPr/>
          <p:nvPr/>
        </p:nvSpPr>
        <p:spPr>
          <a:xfrm>
            <a:off x="1918864" y="4094925"/>
            <a:ext cx="58961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dirty="0">
                <a:solidFill>
                  <a:schemeClr val="dk1"/>
                </a:solidFill>
                <a:latin typeface="+mn-ea"/>
                <a:ea typeface="+mn-ea"/>
                <a:cs typeface="Arial"/>
                <a:sym typeface="Arial"/>
              </a:rPr>
              <a:t>1年間で削減できるガソリン代金は・・・</a:t>
            </a:r>
            <a:endParaRPr sz="2400" dirty="0">
              <a:solidFill>
                <a:schemeClr val="dk1"/>
              </a:solidFill>
              <a:latin typeface="+mn-ea"/>
              <a:ea typeface="+mn-ea"/>
              <a:cs typeface="Arial"/>
              <a:sym typeface="Arial"/>
            </a:endParaRPr>
          </a:p>
        </p:txBody>
      </p:sp>
      <p:sp>
        <p:nvSpPr>
          <p:cNvPr id="9" name="Google Shape;1022;p65"/>
          <p:cNvSpPr txBox="1">
            <a:spLocks/>
          </p:cNvSpPr>
          <p:nvPr/>
        </p:nvSpPr>
        <p:spPr>
          <a:xfrm>
            <a:off x="394486" y="-183573"/>
            <a:ext cx="6400800" cy="11303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1800"/>
              <a:buFont typeface="Meiryo"/>
              <a:buNone/>
              <a:defRPr sz="4800" b="1" i="0" u="none" strike="noStrike" cap="none">
                <a:solidFill>
                  <a:srgbClr val="3F3F3F"/>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ja-JP" altLang="en-US" dirty="0">
                <a:solidFill>
                  <a:schemeClr val="bg1"/>
                </a:solidFill>
                <a:latin typeface="+mj-ea"/>
                <a:ea typeface="+mj-ea"/>
              </a:rPr>
              <a:t>ガソリン代金</a:t>
            </a: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67</a:t>
            </a:fld>
            <a:endParaRPr lang="ja-JP" altLang="en-US"/>
          </a:p>
        </p:txBody>
      </p:sp>
    </p:spTree>
    <p:extLst>
      <p:ext uri="{BB962C8B-B14F-4D97-AF65-F5344CB8AC3E}">
        <p14:creationId xmlns:p14="http://schemas.microsoft.com/office/powerpoint/2010/main" val="19841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3"/>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1031"/>
                                        </p:tgtEl>
                                        <p:attrNameLst>
                                          <p:attrName>style.visibility</p:attrName>
                                        </p:attrNameLst>
                                      </p:cBhvr>
                                      <p:to>
                                        <p:strVal val="visible"/>
                                      </p:to>
                                    </p:set>
                                    <p:animEffect transition="in" filter="wipe(down)">
                                      <p:cBhvr>
                                        <p:cTn id="9" dur="500"/>
                                        <p:tgtEl>
                                          <p:spTgt spid="1031"/>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P spid="1032" grpId="0" animBg="1"/>
      <p:bldP spid="103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66"/>
          <p:cNvSpPr/>
          <p:nvPr/>
        </p:nvSpPr>
        <p:spPr>
          <a:xfrm>
            <a:off x="588860" y="1402978"/>
            <a:ext cx="8212454" cy="2142080"/>
          </a:xfrm>
          <a:prstGeom prst="roundRect">
            <a:avLst>
              <a:gd name="adj" fmla="val 16667"/>
            </a:avLst>
          </a:prstGeom>
          <a:noFill/>
          <a:ln w="12700" cap="flat" cmpd="sng">
            <a:solidFill>
              <a:schemeClr val="lt1"/>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1031" name="Google Shape;1031;p66"/>
          <p:cNvSpPr/>
          <p:nvPr/>
        </p:nvSpPr>
        <p:spPr>
          <a:xfrm>
            <a:off x="588860" y="3910818"/>
            <a:ext cx="8212454" cy="1930926"/>
          </a:xfrm>
          <a:prstGeom prst="roundRect">
            <a:avLst>
              <a:gd name="adj" fmla="val 16667"/>
            </a:avLst>
          </a:prstGeom>
          <a:solidFill>
            <a:srgbClr val="CD4560"/>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1032" name="Google Shape;1032;p66"/>
          <p:cNvSpPr/>
          <p:nvPr/>
        </p:nvSpPr>
        <p:spPr>
          <a:xfrm>
            <a:off x="757233" y="4049494"/>
            <a:ext cx="7903845" cy="631406"/>
          </a:xfrm>
          <a:prstGeom prst="rect">
            <a:avLst/>
          </a:prstGeom>
          <a:solidFill>
            <a:schemeClr val="lt1">
              <a:alpha val="73725"/>
            </a:schemeClr>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1033" name="Google Shape;1033;p66"/>
          <p:cNvSpPr txBox="1">
            <a:spLocks noGrp="1"/>
          </p:cNvSpPr>
          <p:nvPr>
            <p:ph type="title"/>
          </p:nvPr>
        </p:nvSpPr>
        <p:spPr>
          <a:xfrm>
            <a:off x="1770488" y="4696172"/>
            <a:ext cx="6400800" cy="11303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7200"/>
              <a:buFont typeface="Arial"/>
              <a:buNone/>
            </a:pPr>
            <a:r>
              <a:rPr lang="ja-JP" altLang="en-US" sz="7200" u="sng" dirty="0">
                <a:solidFill>
                  <a:schemeClr val="lt1"/>
                </a:solidFill>
                <a:latin typeface="+mn-ea"/>
                <a:ea typeface="+mn-ea"/>
                <a:cs typeface="Arial"/>
                <a:sym typeface="Arial"/>
              </a:rPr>
              <a:t>約</a:t>
            </a:r>
            <a:r>
              <a:rPr lang="en-US" altLang="ja-JP" sz="7200" u="sng" dirty="0" smtClean="0">
                <a:solidFill>
                  <a:schemeClr val="lt1"/>
                </a:solidFill>
                <a:latin typeface="+mn-ea"/>
                <a:ea typeface="+mn-ea"/>
                <a:cs typeface="Arial"/>
                <a:sym typeface="Arial"/>
              </a:rPr>
              <a:t>8,340,760</a:t>
            </a:r>
            <a:r>
              <a:rPr lang="ja-JP" sz="7200" u="sng" dirty="0">
                <a:solidFill>
                  <a:schemeClr val="lt1"/>
                </a:solidFill>
                <a:latin typeface="+mn-ea"/>
                <a:ea typeface="+mn-ea"/>
                <a:cs typeface="Arial"/>
                <a:sym typeface="Arial"/>
              </a:rPr>
              <a:t>円</a:t>
            </a:r>
            <a:endParaRPr sz="7200" u="sng" dirty="0">
              <a:solidFill>
                <a:schemeClr val="lt1"/>
              </a:solidFill>
              <a:latin typeface="+mn-ea"/>
              <a:ea typeface="+mn-ea"/>
              <a:cs typeface="Arial"/>
              <a:sym typeface="Arial"/>
            </a:endParaRPr>
          </a:p>
        </p:txBody>
      </p:sp>
      <p:sp>
        <p:nvSpPr>
          <p:cNvPr id="1035" name="Google Shape;1035;p66"/>
          <p:cNvSpPr/>
          <p:nvPr/>
        </p:nvSpPr>
        <p:spPr>
          <a:xfrm>
            <a:off x="596928" y="1601776"/>
            <a:ext cx="8364192"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dirty="0">
                <a:solidFill>
                  <a:srgbClr val="066E9F"/>
                </a:solidFill>
                <a:latin typeface="+mn-ea"/>
                <a:ea typeface="+mn-ea"/>
                <a:sym typeface="Arial"/>
              </a:rPr>
              <a:t>・削減可能な時間を</a:t>
            </a:r>
            <a:r>
              <a:rPr lang="en-US" altLang="ja-JP" sz="2800" u="sng" dirty="0" smtClean="0">
                <a:solidFill>
                  <a:srgbClr val="066E9F"/>
                </a:solidFill>
                <a:latin typeface="+mn-ea"/>
                <a:ea typeface="+mn-ea"/>
              </a:rPr>
              <a:t>2,074.45</a:t>
            </a:r>
            <a:r>
              <a:rPr lang="ja-JP" sz="2800" u="sng" dirty="0" smtClean="0">
                <a:solidFill>
                  <a:srgbClr val="066E9F"/>
                </a:solidFill>
                <a:latin typeface="+mn-ea"/>
                <a:ea typeface="+mn-ea"/>
                <a:sym typeface="Arial"/>
              </a:rPr>
              <a:t>(</a:t>
            </a:r>
            <a:r>
              <a:rPr lang="ja-JP" sz="2800" u="sng" dirty="0">
                <a:solidFill>
                  <a:srgbClr val="066E9F"/>
                </a:solidFill>
                <a:latin typeface="+mn-ea"/>
                <a:ea typeface="+mn-ea"/>
                <a:sym typeface="Arial"/>
              </a:rPr>
              <a:t>時間)</a:t>
            </a:r>
            <a:endParaRPr sz="2800" dirty="0">
              <a:solidFill>
                <a:srgbClr val="066E9F"/>
              </a:solidFill>
              <a:latin typeface="+mn-ea"/>
              <a:ea typeface="+mn-ea"/>
            </a:endParaRPr>
          </a:p>
          <a:p>
            <a:pPr marL="0" marR="0" lvl="0" indent="0" algn="l" rtl="0">
              <a:spcBef>
                <a:spcPts val="0"/>
              </a:spcBef>
              <a:spcAft>
                <a:spcPts val="0"/>
              </a:spcAft>
              <a:buNone/>
            </a:pPr>
            <a:r>
              <a:rPr lang="ja-JP" sz="2800" dirty="0">
                <a:solidFill>
                  <a:srgbClr val="066E9F"/>
                </a:solidFill>
                <a:latin typeface="+mn-ea"/>
                <a:ea typeface="+mn-ea"/>
                <a:sym typeface="Arial"/>
              </a:rPr>
              <a:t>・</a:t>
            </a:r>
            <a:r>
              <a:rPr lang="ja-JP" altLang="en-US" sz="2800" dirty="0">
                <a:solidFill>
                  <a:srgbClr val="066E9F"/>
                </a:solidFill>
                <a:latin typeface="+mn-ea"/>
                <a:ea typeface="+mn-ea"/>
              </a:rPr>
              <a:t>一般的な公務員の給料を自給換算すると</a:t>
            </a:r>
            <a:r>
              <a:rPr lang="en-US" altLang="ja-JP" sz="2800" u="sng" dirty="0" smtClean="0">
                <a:solidFill>
                  <a:srgbClr val="066E9F"/>
                </a:solidFill>
                <a:latin typeface="+mn-ea"/>
                <a:ea typeface="+mn-ea"/>
              </a:rPr>
              <a:t>2,020</a:t>
            </a:r>
            <a:r>
              <a:rPr lang="en-US" altLang="ja-JP" sz="2800" u="sng" dirty="0">
                <a:solidFill>
                  <a:srgbClr val="066E9F"/>
                </a:solidFill>
                <a:latin typeface="+mn-ea"/>
                <a:ea typeface="+mn-ea"/>
              </a:rPr>
              <a:t>(</a:t>
            </a:r>
            <a:r>
              <a:rPr lang="ja-JP" altLang="en-US" sz="2800" u="sng" dirty="0">
                <a:solidFill>
                  <a:srgbClr val="066E9F"/>
                </a:solidFill>
                <a:latin typeface="+mn-ea"/>
                <a:ea typeface="+mn-ea"/>
              </a:rPr>
              <a:t>円</a:t>
            </a:r>
            <a:r>
              <a:rPr lang="en-US" altLang="ja-JP" sz="2800" u="sng" dirty="0">
                <a:solidFill>
                  <a:srgbClr val="066E9F"/>
                </a:solidFill>
                <a:latin typeface="+mn-ea"/>
                <a:ea typeface="+mn-ea"/>
              </a:rPr>
              <a:t>/h)</a:t>
            </a:r>
          </a:p>
          <a:p>
            <a:pPr marL="0" marR="0" lvl="0" indent="0" algn="l" rtl="0">
              <a:spcBef>
                <a:spcPts val="0"/>
              </a:spcBef>
              <a:spcAft>
                <a:spcPts val="0"/>
              </a:spcAft>
              <a:buNone/>
            </a:pPr>
            <a:r>
              <a:rPr lang="ja-JP" sz="2800" dirty="0">
                <a:solidFill>
                  <a:srgbClr val="066E9F"/>
                </a:solidFill>
                <a:latin typeface="+mn-ea"/>
                <a:ea typeface="+mn-ea"/>
                <a:sym typeface="Arial"/>
              </a:rPr>
              <a:t>・</a:t>
            </a:r>
            <a:r>
              <a:rPr lang="ja-JP" altLang="en-US" sz="2800" dirty="0">
                <a:solidFill>
                  <a:srgbClr val="066E9F"/>
                </a:solidFill>
                <a:latin typeface="+mn-ea"/>
                <a:ea typeface="+mn-ea"/>
                <a:sym typeface="Arial"/>
              </a:rPr>
              <a:t>一度のパトロールは</a:t>
            </a:r>
            <a:r>
              <a:rPr lang="en-US" altLang="ja-JP" sz="2800" u="sng" dirty="0">
                <a:solidFill>
                  <a:srgbClr val="066E9F"/>
                </a:solidFill>
                <a:latin typeface="+mn-ea"/>
                <a:ea typeface="+mn-ea"/>
                <a:sym typeface="Arial"/>
              </a:rPr>
              <a:t>2</a:t>
            </a:r>
            <a:r>
              <a:rPr lang="ja-JP" altLang="en-US" sz="2800" u="sng" dirty="0">
                <a:solidFill>
                  <a:srgbClr val="066E9F"/>
                </a:solidFill>
                <a:latin typeface="+mn-ea"/>
                <a:ea typeface="+mn-ea"/>
                <a:sym typeface="Arial"/>
              </a:rPr>
              <a:t>人</a:t>
            </a:r>
            <a:endParaRPr lang="en-US" altLang="ja-JP" sz="2800" u="sng" dirty="0">
              <a:solidFill>
                <a:srgbClr val="066E9F"/>
              </a:solidFill>
              <a:latin typeface="+mn-ea"/>
              <a:ea typeface="+mn-ea"/>
              <a:sym typeface="Arial"/>
            </a:endParaRPr>
          </a:p>
          <a:p>
            <a:pPr marL="0" marR="0" lvl="0" indent="0" algn="l" rtl="0">
              <a:spcBef>
                <a:spcPts val="0"/>
              </a:spcBef>
              <a:spcAft>
                <a:spcPts val="0"/>
              </a:spcAft>
              <a:buNone/>
            </a:pPr>
            <a:r>
              <a:rPr lang="ja-JP" sz="2800" dirty="0">
                <a:solidFill>
                  <a:srgbClr val="066E9F"/>
                </a:solidFill>
                <a:latin typeface="+mn-ea"/>
                <a:ea typeface="+mn-ea"/>
                <a:sym typeface="Arial"/>
              </a:rPr>
              <a:t>・</a:t>
            </a:r>
            <a:r>
              <a:rPr lang="ja-JP" altLang="en-US" sz="2800" dirty="0">
                <a:solidFill>
                  <a:srgbClr val="066E9F"/>
                </a:solidFill>
                <a:latin typeface="+mn-ea"/>
                <a:ea typeface="+mn-ea"/>
                <a:sym typeface="Arial"/>
              </a:rPr>
              <a:t>一件の報告に与える報酬</a:t>
            </a:r>
            <a:r>
              <a:rPr lang="en-US" altLang="ja-JP" sz="2800" u="sng" dirty="0">
                <a:solidFill>
                  <a:srgbClr val="066E9F"/>
                </a:solidFill>
                <a:latin typeface="+mn-ea"/>
                <a:ea typeface="+mn-ea"/>
                <a:sym typeface="Arial"/>
              </a:rPr>
              <a:t>(200</a:t>
            </a:r>
            <a:r>
              <a:rPr lang="ja-JP" altLang="en-US" sz="2800" u="sng" dirty="0">
                <a:solidFill>
                  <a:srgbClr val="066E9F"/>
                </a:solidFill>
                <a:latin typeface="+mn-ea"/>
                <a:ea typeface="+mn-ea"/>
                <a:sym typeface="Arial"/>
              </a:rPr>
              <a:t>円</a:t>
            </a:r>
            <a:r>
              <a:rPr lang="en-US" altLang="ja-JP" sz="2800" u="sng" dirty="0">
                <a:solidFill>
                  <a:srgbClr val="066E9F"/>
                </a:solidFill>
                <a:latin typeface="+mn-ea"/>
                <a:ea typeface="+mn-ea"/>
                <a:sym typeface="Arial"/>
              </a:rPr>
              <a:t>/1</a:t>
            </a:r>
            <a:r>
              <a:rPr lang="ja-JP" altLang="en-US" sz="2800" u="sng" dirty="0">
                <a:solidFill>
                  <a:srgbClr val="066E9F"/>
                </a:solidFill>
                <a:latin typeface="+mn-ea"/>
                <a:ea typeface="+mn-ea"/>
                <a:sym typeface="Arial"/>
              </a:rPr>
              <a:t>件</a:t>
            </a:r>
            <a:r>
              <a:rPr lang="en-US" altLang="ja-JP" sz="2800" u="sng" dirty="0">
                <a:solidFill>
                  <a:srgbClr val="066E9F"/>
                </a:solidFill>
                <a:latin typeface="+mn-ea"/>
                <a:ea typeface="+mn-ea"/>
                <a:sym typeface="Arial"/>
              </a:rPr>
              <a:t>)</a:t>
            </a:r>
            <a:endParaRPr sz="2800" u="sng" dirty="0">
              <a:solidFill>
                <a:srgbClr val="066E9F"/>
              </a:solidFill>
              <a:latin typeface="+mn-ea"/>
              <a:ea typeface="+mn-ea"/>
              <a:sym typeface="Arial"/>
            </a:endParaRPr>
          </a:p>
        </p:txBody>
      </p:sp>
      <p:sp>
        <p:nvSpPr>
          <p:cNvPr id="1036" name="Google Shape;1036;p66"/>
          <p:cNvSpPr/>
          <p:nvPr/>
        </p:nvSpPr>
        <p:spPr>
          <a:xfrm>
            <a:off x="1784556" y="4214265"/>
            <a:ext cx="58961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dirty="0">
                <a:solidFill>
                  <a:schemeClr val="dk1"/>
                </a:solidFill>
                <a:latin typeface="+mn-ea"/>
                <a:ea typeface="+mn-ea"/>
                <a:cs typeface="Arial"/>
                <a:sym typeface="Arial"/>
              </a:rPr>
              <a:t>1年間で削減できる</a:t>
            </a:r>
            <a:r>
              <a:rPr lang="ja-JP" altLang="en-US" sz="2400" dirty="0">
                <a:solidFill>
                  <a:schemeClr val="dk1"/>
                </a:solidFill>
                <a:latin typeface="+mn-ea"/>
                <a:ea typeface="+mn-ea"/>
                <a:cs typeface="Arial"/>
                <a:sym typeface="Arial"/>
              </a:rPr>
              <a:t>人件費</a:t>
            </a:r>
            <a:r>
              <a:rPr lang="ja-JP" sz="2400" dirty="0">
                <a:solidFill>
                  <a:schemeClr val="dk1"/>
                </a:solidFill>
                <a:latin typeface="+mn-ea"/>
                <a:ea typeface="+mn-ea"/>
                <a:cs typeface="Arial"/>
                <a:sym typeface="Arial"/>
              </a:rPr>
              <a:t>は・・</a:t>
            </a:r>
            <a:r>
              <a:rPr lang="ja-JP" sz="2400" dirty="0">
                <a:solidFill>
                  <a:schemeClr val="dk1"/>
                </a:solidFill>
                <a:latin typeface="Arial"/>
                <a:ea typeface="Arial"/>
                <a:cs typeface="Arial"/>
                <a:sym typeface="Arial"/>
              </a:rPr>
              <a:t>・</a:t>
            </a:r>
            <a:endParaRPr sz="2400" dirty="0">
              <a:solidFill>
                <a:schemeClr val="dk1"/>
              </a:solidFill>
              <a:latin typeface="Arial"/>
              <a:ea typeface="Arial"/>
              <a:cs typeface="Arial"/>
              <a:sym typeface="Arial"/>
            </a:endParaRPr>
          </a:p>
        </p:txBody>
      </p:sp>
      <p:sp>
        <p:nvSpPr>
          <p:cNvPr id="9" name="Google Shape;1022;p65"/>
          <p:cNvSpPr txBox="1">
            <a:spLocks/>
          </p:cNvSpPr>
          <p:nvPr/>
        </p:nvSpPr>
        <p:spPr>
          <a:xfrm>
            <a:off x="354729" y="-200645"/>
            <a:ext cx="6400800" cy="11303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1800"/>
              <a:buFont typeface="Meiryo"/>
              <a:buNone/>
              <a:defRPr sz="4800" b="1" i="0" u="none" strike="noStrike" cap="none">
                <a:solidFill>
                  <a:srgbClr val="3F3F3F"/>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ja-JP" altLang="en-US" dirty="0">
                <a:solidFill>
                  <a:schemeClr val="bg1"/>
                </a:solidFill>
                <a:latin typeface="+mj-ea"/>
                <a:ea typeface="+mj-ea"/>
              </a:rPr>
              <a:t>人件費</a:t>
            </a: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68</a:t>
            </a:fld>
            <a:endParaRPr lang="ja-JP" altLang="en-US"/>
          </a:p>
        </p:txBody>
      </p:sp>
    </p:spTree>
    <p:extLst>
      <p:ext uri="{BB962C8B-B14F-4D97-AF65-F5344CB8AC3E}">
        <p14:creationId xmlns:p14="http://schemas.microsoft.com/office/powerpoint/2010/main" val="332912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wipe(down)">
                                      <p:cBhvr>
                                        <p:cTn id="7" dur="500"/>
                                        <p:tgtEl>
                                          <p:spTgt spid="10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wipe(down)">
                                      <p:cBhvr>
                                        <p:cTn id="10" dur="500"/>
                                        <p:tgtEl>
                                          <p:spTgt spid="103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wipe(down)">
                                      <p:cBhvr>
                                        <p:cTn id="13"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P spid="1032" grpId="0" animBg="1"/>
      <p:bldP spid="103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62"/>
          <p:cNvSpPr/>
          <p:nvPr/>
        </p:nvSpPr>
        <p:spPr>
          <a:xfrm>
            <a:off x="548640" y="4156288"/>
            <a:ext cx="8143944" cy="1777670"/>
          </a:xfrm>
          <a:prstGeom prst="roundRect">
            <a:avLst>
              <a:gd name="adj" fmla="val 16667"/>
            </a:avLst>
          </a:prstGeom>
          <a:solidFill>
            <a:srgbClr val="CD4560"/>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999" name="Google Shape;999;p62"/>
          <p:cNvSpPr/>
          <p:nvPr/>
        </p:nvSpPr>
        <p:spPr>
          <a:xfrm>
            <a:off x="548640" y="1345128"/>
            <a:ext cx="8143944" cy="2425014"/>
          </a:xfrm>
          <a:prstGeom prst="roundRect">
            <a:avLst>
              <a:gd name="adj" fmla="val 16667"/>
            </a:avLst>
          </a:prstGeom>
          <a:noFill/>
          <a:ln w="12700" cap="flat" cmpd="sng">
            <a:solidFill>
              <a:schemeClr val="accent4"/>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1000" name="Google Shape;1000;p62"/>
          <p:cNvSpPr txBox="1"/>
          <p:nvPr/>
        </p:nvSpPr>
        <p:spPr>
          <a:xfrm>
            <a:off x="1048017" y="4318021"/>
            <a:ext cx="7723570" cy="1454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50" dirty="0">
                <a:solidFill>
                  <a:schemeClr val="lt1"/>
                </a:solidFill>
                <a:latin typeface="+mn-ea"/>
                <a:ea typeface="+mn-ea"/>
                <a:sym typeface="Arial"/>
              </a:rPr>
              <a:t>CO</a:t>
            </a:r>
            <a:r>
              <a:rPr lang="ja-JP" sz="2400" dirty="0">
                <a:solidFill>
                  <a:schemeClr val="lt1"/>
                </a:solidFill>
                <a:latin typeface="+mn-ea"/>
                <a:ea typeface="+mn-ea"/>
                <a:sym typeface="Arial"/>
              </a:rPr>
              <a:t>2</a:t>
            </a:r>
            <a:r>
              <a:rPr lang="ja-JP" sz="4050" dirty="0">
                <a:solidFill>
                  <a:schemeClr val="lt1"/>
                </a:solidFill>
                <a:latin typeface="+mn-ea"/>
                <a:ea typeface="+mn-ea"/>
                <a:sym typeface="Arial"/>
              </a:rPr>
              <a:t>削減量は</a:t>
            </a:r>
            <a:r>
              <a:rPr lang="en-US" altLang="ja-JP" sz="4050" dirty="0">
                <a:solidFill>
                  <a:schemeClr val="lt1"/>
                </a:solidFill>
                <a:latin typeface="+mn-ea"/>
                <a:ea typeface="+mn-ea"/>
              </a:rPr>
              <a:t>9,664.47</a:t>
            </a:r>
            <a:r>
              <a:rPr lang="ja-JP" sz="4050" dirty="0">
                <a:solidFill>
                  <a:schemeClr val="lt1"/>
                </a:solidFill>
                <a:latin typeface="+mn-ea"/>
                <a:ea typeface="+mn-ea"/>
                <a:sym typeface="Arial"/>
              </a:rPr>
              <a:t>(</a:t>
            </a:r>
            <a:r>
              <a:rPr lang="en-US" altLang="ja-JP" sz="4050" dirty="0">
                <a:solidFill>
                  <a:schemeClr val="lt1"/>
                </a:solidFill>
                <a:latin typeface="+mn-ea"/>
                <a:ea typeface="+mn-ea"/>
              </a:rPr>
              <a:t>k</a:t>
            </a:r>
            <a:r>
              <a:rPr lang="ja-JP" sz="4050" dirty="0">
                <a:solidFill>
                  <a:schemeClr val="lt1"/>
                </a:solidFill>
                <a:latin typeface="+mn-ea"/>
                <a:ea typeface="+mn-ea"/>
                <a:sym typeface="Arial"/>
              </a:rPr>
              <a:t>g/</a:t>
            </a:r>
            <a:r>
              <a:rPr lang="ja-JP" altLang="en-US" sz="4050" dirty="0">
                <a:solidFill>
                  <a:schemeClr val="lt1"/>
                </a:solidFill>
                <a:latin typeface="+mn-ea"/>
                <a:ea typeface="+mn-ea"/>
              </a:rPr>
              <a:t>年</a:t>
            </a:r>
            <a:r>
              <a:rPr lang="ja-JP" sz="4050" dirty="0">
                <a:solidFill>
                  <a:schemeClr val="lt1"/>
                </a:solidFill>
                <a:latin typeface="+mn-ea"/>
                <a:ea typeface="+mn-ea"/>
                <a:sym typeface="Arial"/>
              </a:rPr>
              <a:t>)で、</a:t>
            </a:r>
            <a:endParaRPr lang="en-US" altLang="ja-JP" sz="4050" dirty="0">
              <a:solidFill>
                <a:schemeClr val="lt1"/>
              </a:solidFill>
              <a:latin typeface="+mn-ea"/>
              <a:ea typeface="+mn-ea"/>
              <a:sym typeface="Arial"/>
            </a:endParaRPr>
          </a:p>
          <a:p>
            <a:pPr marL="0" marR="0" lvl="0" indent="0" algn="l" rtl="0">
              <a:spcBef>
                <a:spcPts val="0"/>
              </a:spcBef>
              <a:spcAft>
                <a:spcPts val="0"/>
              </a:spcAft>
              <a:buNone/>
            </a:pPr>
            <a:r>
              <a:rPr lang="ja-JP" sz="4050" dirty="0">
                <a:solidFill>
                  <a:schemeClr val="lt1"/>
                </a:solidFill>
                <a:latin typeface="+mn-ea"/>
                <a:ea typeface="+mn-ea"/>
                <a:sym typeface="Arial"/>
              </a:rPr>
              <a:t>杉の木</a:t>
            </a:r>
            <a:r>
              <a:rPr lang="ja-JP" altLang="en-US" sz="4050" dirty="0">
                <a:solidFill>
                  <a:schemeClr val="lt1"/>
                </a:solidFill>
                <a:latin typeface="+mn-ea"/>
                <a:ea typeface="+mn-ea"/>
              </a:rPr>
              <a:t> </a:t>
            </a:r>
            <a:r>
              <a:rPr lang="ja-JP" altLang="en-US" sz="4800" b="1" u="sng" dirty="0">
                <a:solidFill>
                  <a:schemeClr val="lt1"/>
                </a:solidFill>
                <a:latin typeface="+mn-ea"/>
                <a:ea typeface="+mn-ea"/>
              </a:rPr>
              <a:t>約</a:t>
            </a:r>
            <a:r>
              <a:rPr lang="en-US" altLang="ja-JP" sz="4800" b="1" u="sng" dirty="0">
                <a:solidFill>
                  <a:schemeClr val="lt1"/>
                </a:solidFill>
                <a:latin typeface="+mn-ea"/>
                <a:ea typeface="+mn-ea"/>
              </a:rPr>
              <a:t>690</a:t>
            </a:r>
            <a:r>
              <a:rPr lang="ja-JP" sz="4800" b="1" u="sng" dirty="0">
                <a:solidFill>
                  <a:schemeClr val="lt1"/>
                </a:solidFill>
                <a:latin typeface="+mn-ea"/>
                <a:ea typeface="+mn-ea"/>
                <a:sym typeface="Arial"/>
              </a:rPr>
              <a:t>本</a:t>
            </a:r>
            <a:r>
              <a:rPr lang="ja-JP" altLang="en-US" sz="4800" b="1" u="sng" dirty="0">
                <a:solidFill>
                  <a:schemeClr val="lt1"/>
                </a:solidFill>
                <a:latin typeface="+mn-ea"/>
                <a:ea typeface="+mn-ea"/>
                <a:sym typeface="Arial"/>
              </a:rPr>
              <a:t>分</a:t>
            </a:r>
            <a:r>
              <a:rPr lang="ja-JP" altLang="en-US" sz="4050" b="1" dirty="0">
                <a:solidFill>
                  <a:schemeClr val="lt1"/>
                </a:solidFill>
                <a:latin typeface="+mn-ea"/>
                <a:ea typeface="+mn-ea"/>
                <a:sym typeface="Arial"/>
              </a:rPr>
              <a:t>の吸収量！</a:t>
            </a:r>
            <a:endParaRPr sz="4050" dirty="0">
              <a:solidFill>
                <a:schemeClr val="lt1"/>
              </a:solidFill>
              <a:latin typeface="+mn-ea"/>
              <a:ea typeface="+mn-ea"/>
              <a:sym typeface="Arial"/>
            </a:endParaRPr>
          </a:p>
        </p:txBody>
      </p:sp>
      <p:sp>
        <p:nvSpPr>
          <p:cNvPr id="1001" name="Google Shape;1001;p62"/>
          <p:cNvSpPr txBox="1"/>
          <p:nvPr/>
        </p:nvSpPr>
        <p:spPr>
          <a:xfrm>
            <a:off x="548640" y="890748"/>
            <a:ext cx="6683765" cy="960668"/>
          </a:xfrm>
          <a:prstGeom prst="rect">
            <a:avLst/>
          </a:prstGeom>
          <a:noFill/>
          <a:ln>
            <a:noFill/>
          </a:ln>
        </p:spPr>
        <p:txBody>
          <a:bodyPr spcFirstLastPara="1" wrap="square" lIns="68575" tIns="34275" rIns="68575" bIns="34275" anchor="ctr" anchorCtr="0">
            <a:normAutofit/>
          </a:bodyPr>
          <a:lstStyle/>
          <a:p>
            <a:pPr marL="0" marR="0" lvl="0" indent="0" algn="l" rtl="0">
              <a:spcBef>
                <a:spcPts val="0"/>
              </a:spcBef>
              <a:spcAft>
                <a:spcPts val="0"/>
              </a:spcAft>
              <a:buClr>
                <a:schemeClr val="dk1"/>
              </a:buClr>
              <a:buSzPts val="3052"/>
              <a:buFont typeface="Century Gothic"/>
              <a:buNone/>
            </a:pPr>
            <a:endParaRPr dirty="0"/>
          </a:p>
        </p:txBody>
      </p:sp>
      <p:sp>
        <p:nvSpPr>
          <p:cNvPr id="1002" name="Google Shape;1002;p62"/>
          <p:cNvSpPr/>
          <p:nvPr/>
        </p:nvSpPr>
        <p:spPr>
          <a:xfrm>
            <a:off x="884887" y="1345128"/>
            <a:ext cx="7886700" cy="2369839"/>
          </a:xfrm>
          <a:prstGeom prst="rect">
            <a:avLst/>
          </a:prstGeom>
          <a:noFill/>
          <a:ln>
            <a:noFill/>
          </a:ln>
        </p:spPr>
        <p:txBody>
          <a:bodyPr spcFirstLastPara="1" wrap="square" lIns="91425" tIns="45700" rIns="91425" bIns="45700" anchor="t" anchorCtr="0">
            <a:spAutoFit/>
          </a:bodyPr>
          <a:lstStyle/>
          <a:p>
            <a:pPr lvl="0"/>
            <a:r>
              <a:rPr lang="ja-JP" sz="2800" dirty="0">
                <a:solidFill>
                  <a:srgbClr val="066E9F"/>
                </a:solidFill>
                <a:latin typeface="+mn-ea"/>
                <a:ea typeface="+mn-ea"/>
                <a:sym typeface="Arial"/>
              </a:rPr>
              <a:t>・削減可能な時間</a:t>
            </a:r>
            <a:r>
              <a:rPr lang="ja-JP" sz="2800" dirty="0" smtClean="0">
                <a:solidFill>
                  <a:srgbClr val="066E9F"/>
                </a:solidFill>
                <a:latin typeface="+mn-ea"/>
                <a:ea typeface="+mn-ea"/>
                <a:sym typeface="Arial"/>
              </a:rPr>
              <a:t>を</a:t>
            </a:r>
            <a:r>
              <a:rPr lang="en-US" altLang="ja-JP" sz="2800" u="sng" dirty="0">
                <a:solidFill>
                  <a:srgbClr val="066E9F"/>
                </a:solidFill>
                <a:latin typeface="+mn-ea"/>
              </a:rPr>
              <a:t>2,074.45</a:t>
            </a:r>
            <a:r>
              <a:rPr lang="ja-JP" altLang="ja-JP" sz="2800" u="sng" dirty="0" smtClean="0">
                <a:solidFill>
                  <a:srgbClr val="066E9F"/>
                </a:solidFill>
                <a:latin typeface="+mn-ea"/>
                <a:ea typeface="+mn-ea"/>
              </a:rPr>
              <a:t>(</a:t>
            </a:r>
            <a:r>
              <a:rPr lang="ja-JP" altLang="ja-JP" sz="2800" u="sng" dirty="0">
                <a:solidFill>
                  <a:srgbClr val="066E9F"/>
                </a:solidFill>
                <a:latin typeface="+mn-ea"/>
                <a:ea typeface="+mn-ea"/>
              </a:rPr>
              <a:t>時間</a:t>
            </a:r>
            <a:r>
              <a:rPr lang="ja-JP" sz="2800" dirty="0">
                <a:solidFill>
                  <a:srgbClr val="066E9F"/>
                </a:solidFill>
                <a:latin typeface="+mn-ea"/>
                <a:ea typeface="+mn-ea"/>
                <a:sym typeface="Arial"/>
              </a:rPr>
              <a:t>)</a:t>
            </a:r>
            <a:endParaRPr sz="2800" dirty="0">
              <a:solidFill>
                <a:srgbClr val="066E9F"/>
              </a:solidFill>
              <a:latin typeface="+mn-ea"/>
              <a:ea typeface="+mn-ea"/>
            </a:endParaRPr>
          </a:p>
          <a:p>
            <a:pPr marL="0" marR="0" lvl="0" indent="0" algn="l" rtl="0">
              <a:spcBef>
                <a:spcPts val="0"/>
              </a:spcBef>
              <a:spcAft>
                <a:spcPts val="0"/>
              </a:spcAft>
              <a:buNone/>
            </a:pPr>
            <a:r>
              <a:rPr lang="ja-JP" sz="2800" dirty="0">
                <a:solidFill>
                  <a:srgbClr val="066E9F"/>
                </a:solidFill>
                <a:latin typeface="+mn-ea"/>
                <a:ea typeface="+mn-ea"/>
                <a:sym typeface="Arial"/>
              </a:rPr>
              <a:t>・走行時速を40(km/h)</a:t>
            </a:r>
            <a:endParaRPr sz="2800" dirty="0">
              <a:solidFill>
                <a:srgbClr val="066E9F"/>
              </a:solidFill>
              <a:latin typeface="+mn-ea"/>
              <a:ea typeface="+mn-ea"/>
            </a:endParaRPr>
          </a:p>
          <a:p>
            <a:pPr marL="0" marR="0" lvl="0" indent="0" algn="l" rtl="0">
              <a:spcBef>
                <a:spcPts val="0"/>
              </a:spcBef>
              <a:spcAft>
                <a:spcPts val="0"/>
              </a:spcAft>
              <a:buNone/>
            </a:pPr>
            <a:r>
              <a:rPr lang="ja-JP" sz="2800" dirty="0">
                <a:solidFill>
                  <a:srgbClr val="066E9F"/>
                </a:solidFill>
                <a:latin typeface="+mn-ea"/>
                <a:ea typeface="+mn-ea"/>
                <a:sym typeface="Arial"/>
              </a:rPr>
              <a:t>・燃費を20(km/L)</a:t>
            </a:r>
            <a:endParaRPr sz="2800" dirty="0">
              <a:solidFill>
                <a:srgbClr val="066E9F"/>
              </a:solidFill>
              <a:latin typeface="+mn-ea"/>
              <a:ea typeface="+mn-ea"/>
            </a:endParaRPr>
          </a:p>
          <a:p>
            <a:pPr marL="0" marR="0" lvl="0" indent="0" algn="l" rtl="0">
              <a:spcBef>
                <a:spcPts val="0"/>
              </a:spcBef>
              <a:spcAft>
                <a:spcPts val="0"/>
              </a:spcAft>
              <a:buNone/>
            </a:pPr>
            <a:r>
              <a:rPr lang="ja-JP" sz="2800" dirty="0">
                <a:solidFill>
                  <a:srgbClr val="066E9F"/>
                </a:solidFill>
                <a:latin typeface="+mn-ea"/>
                <a:ea typeface="+mn-ea"/>
                <a:sym typeface="Arial"/>
              </a:rPr>
              <a:t>・ガソリンの値段を140(円/L)とすると</a:t>
            </a:r>
            <a:endParaRPr sz="2800" dirty="0">
              <a:solidFill>
                <a:srgbClr val="066E9F"/>
              </a:solidFill>
              <a:latin typeface="+mn-ea"/>
              <a:ea typeface="+mn-ea"/>
              <a:sym typeface="Arial"/>
            </a:endParaRPr>
          </a:p>
          <a:p>
            <a:pPr marL="0" marR="0" lvl="0" indent="0" algn="l" rtl="0">
              <a:spcBef>
                <a:spcPts val="0"/>
              </a:spcBef>
              <a:spcAft>
                <a:spcPts val="0"/>
              </a:spcAft>
              <a:buNone/>
            </a:pPr>
            <a:r>
              <a:rPr lang="ja-JP" sz="2800" dirty="0">
                <a:solidFill>
                  <a:srgbClr val="066E9F"/>
                </a:solidFill>
                <a:latin typeface="+mn-ea"/>
                <a:ea typeface="+mn-ea"/>
                <a:sym typeface="Arial"/>
              </a:rPr>
              <a:t>・</a:t>
            </a:r>
            <a:r>
              <a:rPr lang="ja-JP" sz="3600" u="sng" dirty="0">
                <a:solidFill>
                  <a:srgbClr val="066E9F"/>
                </a:solidFill>
                <a:latin typeface="+mn-ea"/>
                <a:ea typeface="+mn-ea"/>
                <a:sym typeface="Arial"/>
              </a:rPr>
              <a:t>必要給油量は</a:t>
            </a:r>
            <a:r>
              <a:rPr lang="en-US" altLang="ja-JP" sz="3600" u="sng" dirty="0" smtClean="0">
                <a:solidFill>
                  <a:srgbClr val="066E9F"/>
                </a:solidFill>
                <a:latin typeface="+mn-ea"/>
                <a:ea typeface="+mn-ea"/>
                <a:sym typeface="Arial"/>
              </a:rPr>
              <a:t>4,148.9</a:t>
            </a:r>
            <a:r>
              <a:rPr lang="ja-JP" sz="3600" u="sng" dirty="0" smtClean="0">
                <a:solidFill>
                  <a:srgbClr val="066E9F"/>
                </a:solidFill>
                <a:latin typeface="+mn-ea"/>
                <a:ea typeface="+mn-ea"/>
                <a:sym typeface="Arial"/>
              </a:rPr>
              <a:t>(</a:t>
            </a:r>
            <a:r>
              <a:rPr lang="ja-JP" sz="3600" u="sng" dirty="0">
                <a:solidFill>
                  <a:srgbClr val="066E9F"/>
                </a:solidFill>
                <a:latin typeface="+mn-ea"/>
                <a:ea typeface="+mn-ea"/>
                <a:sym typeface="Arial"/>
              </a:rPr>
              <a:t>L)</a:t>
            </a:r>
            <a:endParaRPr sz="3600" dirty="0">
              <a:solidFill>
                <a:srgbClr val="066E9F"/>
              </a:solidFill>
              <a:latin typeface="+mn-ea"/>
              <a:ea typeface="+mn-ea"/>
            </a:endParaRPr>
          </a:p>
        </p:txBody>
      </p:sp>
      <p:sp>
        <p:nvSpPr>
          <p:cNvPr id="7" name="Google Shape;1022;p65"/>
          <p:cNvSpPr txBox="1">
            <a:spLocks/>
          </p:cNvSpPr>
          <p:nvPr/>
        </p:nvSpPr>
        <p:spPr>
          <a:xfrm>
            <a:off x="334851" y="-171318"/>
            <a:ext cx="6897554" cy="11303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1800"/>
              <a:buFont typeface="Meiryo"/>
              <a:buNone/>
              <a:defRPr sz="4800" b="1" i="0" u="none" strike="noStrike" cap="none">
                <a:solidFill>
                  <a:srgbClr val="3F3F3F"/>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ja-JP" altLang="en-US" dirty="0">
                <a:solidFill>
                  <a:schemeClr val="bg1"/>
                </a:solidFill>
                <a:latin typeface="+mj-ea"/>
                <a:ea typeface="+mj-ea"/>
              </a:rPr>
              <a:t>パトロール車の排出</a:t>
            </a:r>
            <a:r>
              <a:rPr lang="en-US" altLang="ja-JP" dirty="0">
                <a:solidFill>
                  <a:schemeClr val="bg1"/>
                </a:solidFill>
                <a:latin typeface="+mj-ea"/>
                <a:ea typeface="+mj-ea"/>
              </a:rPr>
              <a:t>CO</a:t>
            </a:r>
            <a:r>
              <a:rPr lang="en-US" altLang="ja-JP" sz="2400" dirty="0">
                <a:solidFill>
                  <a:schemeClr val="bg1"/>
                </a:solidFill>
                <a:latin typeface="+mj-ea"/>
                <a:ea typeface="+mj-ea"/>
              </a:rPr>
              <a:t>2</a:t>
            </a:r>
            <a:endParaRPr lang="ja-JP" altLang="en-US" sz="2400" dirty="0">
              <a:solidFill>
                <a:schemeClr val="bg1"/>
              </a:solidFill>
              <a:latin typeface="+mj-ea"/>
              <a:ea typeface="+mj-ea"/>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69</a:t>
            </a:fld>
            <a:endParaRPr lang="ja-JP" altLang="en-US"/>
          </a:p>
        </p:txBody>
      </p:sp>
    </p:spTree>
    <p:extLst>
      <p:ext uri="{BB962C8B-B14F-4D97-AF65-F5344CB8AC3E}">
        <p14:creationId xmlns:p14="http://schemas.microsoft.com/office/powerpoint/2010/main" val="43800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0"/>
                                        </p:tgtEl>
                                        <p:attrNameLst>
                                          <p:attrName>style.visibility</p:attrName>
                                        </p:attrNameLst>
                                      </p:cBhvr>
                                      <p:to>
                                        <p:strVal val="visible"/>
                                      </p:to>
                                    </p:set>
                                    <p:animEffect transition="in" filter="wipe(down)">
                                      <p:cBhvr>
                                        <p:cTn id="7" dur="500"/>
                                        <p:tgtEl>
                                          <p:spTgt spid="100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98"/>
                                        </p:tgtEl>
                                        <p:attrNameLst>
                                          <p:attrName>style.visibility</p:attrName>
                                        </p:attrNameLst>
                                      </p:cBhvr>
                                      <p:to>
                                        <p:strVal val="visible"/>
                                      </p:to>
                                    </p:set>
                                    <p:animEffect transition="in" filter="wipe(down)">
                                      <p:cBhvr>
                                        <p:cTn id="10" dur="500"/>
                                        <p:tgtEl>
                                          <p:spTgt spid="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 grpId="0" animBg="1"/>
      <p:bldP spid="10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2"/>
          <p:cNvSpPr txBox="1"/>
          <p:nvPr/>
        </p:nvSpPr>
        <p:spPr>
          <a:xfrm>
            <a:off x="335477" y="110899"/>
            <a:ext cx="642394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000"/>
              <a:buFont typeface="Meiryo"/>
              <a:buNone/>
            </a:pPr>
            <a:r>
              <a:rPr lang="ja-JP"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rPr>
              <a:t>本実習の流れ</a:t>
            </a:r>
            <a:endParaRPr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endParaRPr>
          </a:p>
        </p:txBody>
      </p:sp>
      <p:sp>
        <p:nvSpPr>
          <p:cNvPr id="129" name="Google Shape;129;p2"/>
          <p:cNvSpPr/>
          <p:nvPr/>
        </p:nvSpPr>
        <p:spPr>
          <a:xfrm rot="-5400000">
            <a:off x="3761941" y="-990180"/>
            <a:ext cx="1620115" cy="9144000"/>
          </a:xfrm>
          <a:prstGeom prst="downArrow">
            <a:avLst>
              <a:gd name="adj1" fmla="val 50000"/>
              <a:gd name="adj2" fmla="val 50000"/>
            </a:avLst>
          </a:prstGeom>
          <a:solidFill>
            <a:srgbClr val="066E9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alibri"/>
              <a:ea typeface="Calibri"/>
              <a:cs typeface="Calibri"/>
              <a:sym typeface="Calibri"/>
            </a:endParaRPr>
          </a:p>
        </p:txBody>
      </p:sp>
      <p:sp>
        <p:nvSpPr>
          <p:cNvPr id="130" name="Google Shape;130;p2"/>
          <p:cNvSpPr txBox="1"/>
          <p:nvPr/>
        </p:nvSpPr>
        <p:spPr>
          <a:xfrm>
            <a:off x="1752970" y="2210620"/>
            <a:ext cx="784381"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現状把握</a:t>
            </a:r>
            <a:endParaRPr sz="3600" b="0" i="0" u="none" strike="noStrike" cap="none" dirty="0">
              <a:solidFill>
                <a:schemeClr val="bg1">
                  <a:lumMod val="75000"/>
                </a:schemeClr>
              </a:solidFill>
              <a:latin typeface="Arial"/>
              <a:ea typeface="Arial"/>
              <a:cs typeface="Arial"/>
              <a:sym typeface="Arial"/>
            </a:endParaRPr>
          </a:p>
        </p:txBody>
      </p:sp>
      <p:sp>
        <p:nvSpPr>
          <p:cNvPr id="131" name="Google Shape;131;p2"/>
          <p:cNvSpPr txBox="1"/>
          <p:nvPr/>
        </p:nvSpPr>
        <p:spPr>
          <a:xfrm>
            <a:off x="368395" y="2212888"/>
            <a:ext cx="810625" cy="3631733"/>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3200" b="0" i="0" u="none" strike="noStrike" cap="none" dirty="0">
                <a:solidFill>
                  <a:schemeClr val="bg1">
                    <a:lumMod val="75000"/>
                  </a:schemeClr>
                </a:solidFill>
                <a:latin typeface="Arial"/>
                <a:ea typeface="Arial"/>
                <a:cs typeface="Arial"/>
                <a:sym typeface="Arial"/>
              </a:rPr>
              <a:t>背景と研究目的</a:t>
            </a:r>
            <a:endParaRPr sz="3200" b="0" i="0" u="none" strike="noStrike" cap="none" dirty="0">
              <a:solidFill>
                <a:schemeClr val="bg1">
                  <a:lumMod val="75000"/>
                </a:schemeClr>
              </a:solidFill>
              <a:latin typeface="Arial"/>
              <a:ea typeface="Arial"/>
              <a:cs typeface="Arial"/>
              <a:sym typeface="Arial"/>
            </a:endParaRPr>
          </a:p>
        </p:txBody>
      </p:sp>
      <p:sp>
        <p:nvSpPr>
          <p:cNvPr id="132" name="Google Shape;132;p2"/>
          <p:cNvSpPr txBox="1"/>
          <p:nvPr/>
        </p:nvSpPr>
        <p:spPr>
          <a:xfrm>
            <a:off x="5020848" y="2212888"/>
            <a:ext cx="684832" cy="314180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実証実験</a:t>
            </a:r>
            <a:endParaRPr sz="3600" b="0" i="0" u="none" strike="noStrike" cap="none" dirty="0">
              <a:solidFill>
                <a:schemeClr val="bg1">
                  <a:lumMod val="75000"/>
                </a:schemeClr>
              </a:solidFill>
              <a:latin typeface="Arial"/>
              <a:ea typeface="Arial"/>
              <a:cs typeface="Arial"/>
              <a:sym typeface="Arial"/>
            </a:endParaRPr>
          </a:p>
        </p:txBody>
      </p:sp>
      <p:sp>
        <p:nvSpPr>
          <p:cNvPr id="133" name="Google Shape;133;p2"/>
          <p:cNvSpPr txBox="1"/>
          <p:nvPr/>
        </p:nvSpPr>
        <p:spPr>
          <a:xfrm>
            <a:off x="7238540" y="2210620"/>
            <a:ext cx="689471" cy="312097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今後の展望</a:t>
            </a:r>
            <a:endParaRPr sz="3600" b="0" i="0" u="none" strike="noStrike" cap="none" dirty="0">
              <a:solidFill>
                <a:schemeClr val="bg1">
                  <a:lumMod val="75000"/>
                </a:schemeClr>
              </a:solidFill>
              <a:latin typeface="Arial"/>
              <a:ea typeface="Arial"/>
              <a:cs typeface="Arial"/>
              <a:sym typeface="Arial"/>
            </a:endParaRPr>
          </a:p>
        </p:txBody>
      </p:sp>
      <p:sp>
        <p:nvSpPr>
          <p:cNvPr id="134" name="Google Shape;134;p2"/>
          <p:cNvSpPr/>
          <p:nvPr/>
        </p:nvSpPr>
        <p:spPr>
          <a:xfrm>
            <a:off x="1654002" y="1100390"/>
            <a:ext cx="2519009" cy="735666"/>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chemeClr val="dk1"/>
                </a:solidFill>
                <a:latin typeface="Century Gothic"/>
                <a:ea typeface="Century Gothic"/>
                <a:cs typeface="Century Gothic"/>
                <a:sym typeface="Century Gothic"/>
              </a:rPr>
              <a:t>中間発表まで</a:t>
            </a:r>
            <a:endParaRPr sz="2800" b="1" i="0" u="none" strike="noStrike" cap="none" dirty="0">
              <a:solidFill>
                <a:schemeClr val="dk1"/>
              </a:solidFill>
              <a:latin typeface="Century Gothic"/>
              <a:ea typeface="Century Gothic"/>
              <a:cs typeface="Century Gothic"/>
              <a:sym typeface="Century Gothic"/>
            </a:endParaRPr>
          </a:p>
        </p:txBody>
      </p:sp>
      <p:sp>
        <p:nvSpPr>
          <p:cNvPr id="135" name="Google Shape;135;p2"/>
          <p:cNvSpPr txBox="1"/>
          <p:nvPr/>
        </p:nvSpPr>
        <p:spPr>
          <a:xfrm>
            <a:off x="3363352" y="2210620"/>
            <a:ext cx="771659"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altLang="en-US" sz="3600" b="0" i="0" u="none" strike="noStrike" cap="none" dirty="0">
                <a:solidFill>
                  <a:schemeClr val="tx1"/>
                </a:solidFill>
                <a:latin typeface="Arial"/>
                <a:ea typeface="Arial"/>
                <a:cs typeface="Arial"/>
                <a:sym typeface="Arial"/>
              </a:rPr>
              <a:t>予備調査</a:t>
            </a:r>
            <a:endParaRPr sz="3600" b="0" i="0" u="none" strike="noStrike" cap="none" dirty="0">
              <a:solidFill>
                <a:schemeClr val="tx1"/>
              </a:solidFill>
              <a:latin typeface="Arial"/>
              <a:ea typeface="Arial"/>
              <a:cs typeface="Arial"/>
              <a:sym typeface="Arial"/>
            </a:endParaRPr>
          </a:p>
        </p:txBody>
      </p:sp>
      <p:sp>
        <p:nvSpPr>
          <p:cNvPr id="136" name="Google Shape;136;p2"/>
          <p:cNvSpPr/>
          <p:nvPr/>
        </p:nvSpPr>
        <p:spPr>
          <a:xfrm>
            <a:off x="1411932" y="4864055"/>
            <a:ext cx="1466458" cy="707005"/>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0" i="0" u="none" strike="noStrike" cap="none" dirty="0">
                <a:solidFill>
                  <a:schemeClr val="bg1">
                    <a:lumMod val="75000"/>
                  </a:schemeClr>
                </a:solidFill>
                <a:latin typeface="Century Gothic"/>
                <a:ea typeface="Century Gothic"/>
                <a:cs typeface="Century Gothic"/>
                <a:sym typeface="Century Gothic"/>
              </a:rPr>
              <a:t>市役所へのヒアリング</a:t>
            </a:r>
            <a:endParaRPr dirty="0">
              <a:solidFill>
                <a:schemeClr val="bg1">
                  <a:lumMod val="75000"/>
                </a:schemeClr>
              </a:solidFill>
            </a:endParaRPr>
          </a:p>
        </p:txBody>
      </p:sp>
      <p:sp>
        <p:nvSpPr>
          <p:cNvPr id="137" name="Google Shape;137;p2"/>
          <p:cNvSpPr/>
          <p:nvPr/>
        </p:nvSpPr>
        <p:spPr>
          <a:xfrm>
            <a:off x="3043056" y="4844794"/>
            <a:ext cx="1401775" cy="764917"/>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0" i="0" u="none" strike="noStrike" cap="none" dirty="0">
                <a:solidFill>
                  <a:schemeClr val="tx1"/>
                </a:solidFill>
                <a:latin typeface="Century Gothic"/>
                <a:ea typeface="Century Gothic"/>
                <a:cs typeface="Century Gothic"/>
                <a:sym typeface="Century Gothic"/>
              </a:rPr>
              <a:t>市役所提供データ分析</a:t>
            </a:r>
            <a:endParaRPr sz="1800" b="0" i="0" u="none" strike="noStrike" cap="none" dirty="0">
              <a:solidFill>
                <a:schemeClr val="tx1"/>
              </a:solidFill>
              <a:latin typeface="Century Gothic"/>
              <a:ea typeface="Century Gothic"/>
              <a:cs typeface="Century Gothic"/>
              <a:sym typeface="Century Gothic"/>
            </a:endParaRPr>
          </a:p>
        </p:txBody>
      </p:sp>
      <p:sp>
        <p:nvSpPr>
          <p:cNvPr id="138" name="Google Shape;138;p2"/>
          <p:cNvSpPr/>
          <p:nvPr/>
        </p:nvSpPr>
        <p:spPr>
          <a:xfrm>
            <a:off x="3043055" y="5621327"/>
            <a:ext cx="1401775" cy="734048"/>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0" i="0" u="none" strike="noStrike" cap="none" dirty="0">
                <a:solidFill>
                  <a:schemeClr val="bg1">
                    <a:lumMod val="75000"/>
                  </a:schemeClr>
                </a:solidFill>
                <a:latin typeface="Century Gothic"/>
                <a:ea typeface="Century Gothic"/>
                <a:cs typeface="Century Gothic"/>
                <a:sym typeface="Century Gothic"/>
              </a:rPr>
              <a:t>アンケート調査</a:t>
            </a:r>
            <a:endParaRPr dirty="0">
              <a:solidFill>
                <a:schemeClr val="bg1">
                  <a:lumMod val="75000"/>
                </a:schemeClr>
              </a:solidFill>
            </a:endParaRPr>
          </a:p>
        </p:txBody>
      </p:sp>
      <p:cxnSp>
        <p:nvCxnSpPr>
          <p:cNvPr id="139" name="Google Shape;139;p2"/>
          <p:cNvCxnSpPr/>
          <p:nvPr/>
        </p:nvCxnSpPr>
        <p:spPr>
          <a:xfrm>
            <a:off x="4609497" y="47965"/>
            <a:ext cx="73361" cy="6307410"/>
          </a:xfrm>
          <a:prstGeom prst="straightConnector1">
            <a:avLst/>
          </a:prstGeom>
          <a:noFill/>
          <a:ln w="76200" cap="flat" cmpd="sng">
            <a:solidFill>
              <a:srgbClr val="066E9F"/>
            </a:solidFill>
            <a:prstDash val="solid"/>
            <a:round/>
            <a:headEnd type="none" w="sm" len="sm"/>
            <a:tailEnd type="none" w="sm" len="sm"/>
          </a:ln>
        </p:spPr>
      </p:cxnSp>
      <p:sp>
        <p:nvSpPr>
          <p:cNvPr id="140" name="Google Shape;140;p2"/>
          <p:cNvSpPr txBox="1"/>
          <p:nvPr/>
        </p:nvSpPr>
        <p:spPr>
          <a:xfrm>
            <a:off x="6129694" y="2210620"/>
            <a:ext cx="684832" cy="3141798"/>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効果試算</a:t>
            </a:r>
            <a:endParaRPr sz="3600" b="0" i="0" u="none" strike="noStrike" cap="none" dirty="0">
              <a:solidFill>
                <a:schemeClr val="bg1">
                  <a:lumMod val="75000"/>
                </a:schemeClr>
              </a:solidFill>
              <a:latin typeface="Arial"/>
              <a:ea typeface="Arial"/>
              <a:cs typeface="Arial"/>
              <a:sym typeface="Arial"/>
            </a:endParaRPr>
          </a:p>
        </p:txBody>
      </p:sp>
      <p:sp>
        <p:nvSpPr>
          <p:cNvPr id="141" name="Google Shape;141;p2"/>
          <p:cNvSpPr/>
          <p:nvPr/>
        </p:nvSpPr>
        <p:spPr>
          <a:xfrm>
            <a:off x="5111555" y="1096715"/>
            <a:ext cx="1880563" cy="739341"/>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rgbClr val="CD4560"/>
                </a:solidFill>
                <a:latin typeface="Century Gothic"/>
                <a:ea typeface="Century Gothic"/>
                <a:cs typeface="Century Gothic"/>
                <a:sym typeface="Century Gothic"/>
              </a:rPr>
              <a:t>最終発表</a:t>
            </a:r>
            <a:endParaRPr sz="2800" b="1" i="0" u="none" strike="noStrike" cap="none" dirty="0">
              <a:solidFill>
                <a:srgbClr val="CD4560"/>
              </a:solidFill>
              <a:latin typeface="Century Gothic"/>
              <a:ea typeface="Century Gothic"/>
              <a:cs typeface="Century Gothic"/>
              <a:sym typeface="Century Gothic"/>
            </a:endParaRPr>
          </a:p>
        </p:txBody>
      </p:sp>
      <p:sp>
        <p:nvSpPr>
          <p:cNvPr id="142" name="Google Shape;142;p2"/>
          <p:cNvSpPr/>
          <p:nvPr/>
        </p:nvSpPr>
        <p:spPr>
          <a:xfrm>
            <a:off x="3303391" y="1682393"/>
            <a:ext cx="903449" cy="818526"/>
          </a:xfrm>
          <a:prstGeom prst="star5">
            <a:avLst>
              <a:gd name="adj" fmla="val 19098"/>
              <a:gd name="hf" fmla="val 105146"/>
              <a:gd name="vf" fmla="val 110557"/>
            </a:avLst>
          </a:prstGeom>
          <a:solidFill>
            <a:srgbClr val="FFFF0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19" name="Google Shape;202;p6"/>
          <p:cNvSpPr txBox="1">
            <a:spLocks/>
          </p:cNvSpPr>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9pPr>
          </a:lstStyle>
          <a:p>
            <a:r>
              <a:rPr lang="en-US" dirty="0"/>
              <a:t>7</a:t>
            </a:r>
          </a:p>
        </p:txBody>
      </p:sp>
    </p:spTree>
    <p:extLst>
      <p:ext uri="{BB962C8B-B14F-4D97-AF65-F5344CB8AC3E}">
        <p14:creationId xmlns:p14="http://schemas.microsoft.com/office/powerpoint/2010/main" val="16577520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66"/>
          <p:cNvSpPr/>
          <p:nvPr/>
        </p:nvSpPr>
        <p:spPr>
          <a:xfrm>
            <a:off x="588860" y="1852689"/>
            <a:ext cx="8212454" cy="2184897"/>
          </a:xfrm>
          <a:prstGeom prst="roundRect">
            <a:avLst>
              <a:gd name="adj" fmla="val 16667"/>
            </a:avLst>
          </a:prstGeom>
          <a:noFill/>
          <a:ln w="12700" cap="flat" cmpd="sng">
            <a:solidFill>
              <a:schemeClr val="lt1"/>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1031" name="Google Shape;1031;p66"/>
          <p:cNvSpPr/>
          <p:nvPr/>
        </p:nvSpPr>
        <p:spPr>
          <a:xfrm>
            <a:off x="588860" y="4377784"/>
            <a:ext cx="8212454" cy="1777670"/>
          </a:xfrm>
          <a:prstGeom prst="roundRect">
            <a:avLst>
              <a:gd name="adj" fmla="val 16667"/>
            </a:avLst>
          </a:prstGeom>
          <a:solidFill>
            <a:srgbClr val="CD4560"/>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1032" name="Google Shape;1032;p66"/>
          <p:cNvSpPr/>
          <p:nvPr/>
        </p:nvSpPr>
        <p:spPr>
          <a:xfrm>
            <a:off x="743165" y="4421801"/>
            <a:ext cx="7903845" cy="631406"/>
          </a:xfrm>
          <a:prstGeom prst="rect">
            <a:avLst/>
          </a:prstGeom>
          <a:solidFill>
            <a:schemeClr val="lt1">
              <a:alpha val="73725"/>
            </a:schemeClr>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
        <p:nvSpPr>
          <p:cNvPr id="1033" name="Google Shape;1033;p66"/>
          <p:cNvSpPr txBox="1">
            <a:spLocks noGrp="1"/>
          </p:cNvSpPr>
          <p:nvPr>
            <p:ph type="title"/>
          </p:nvPr>
        </p:nvSpPr>
        <p:spPr>
          <a:xfrm>
            <a:off x="1672475" y="6155454"/>
            <a:ext cx="7128839" cy="942446"/>
          </a:xfrm>
          <a:prstGeom prst="rect">
            <a:avLst/>
          </a:prstGeom>
          <a:noFill/>
          <a:ln>
            <a:noFill/>
          </a:ln>
        </p:spPr>
        <p:txBody>
          <a:bodyPr spcFirstLastPara="1" wrap="square" lIns="91425" tIns="45700" rIns="91425" bIns="45700" anchor="b" anchorCtr="0">
            <a:noAutofit/>
          </a:bodyPr>
          <a:lstStyle/>
          <a:p>
            <a:pPr>
              <a:buClr>
                <a:schemeClr val="lt1"/>
              </a:buClr>
              <a:buSzPts val="7200"/>
            </a:pPr>
            <a:r>
              <a:rPr lang="ja-JP" altLang="en-US" sz="7200" u="sng" dirty="0">
                <a:solidFill>
                  <a:schemeClr val="lt1"/>
                </a:solidFill>
                <a:latin typeface="+mn-ea"/>
                <a:ea typeface="+mn-ea"/>
                <a:cs typeface="Arial"/>
                <a:sym typeface="Arial"/>
              </a:rPr>
              <a:t>約</a:t>
            </a:r>
            <a:r>
              <a:rPr lang="en-US" altLang="ja-JP" sz="7200" u="sng" dirty="0" smtClean="0">
                <a:solidFill>
                  <a:schemeClr val="bg1"/>
                </a:solidFill>
                <a:latin typeface="+mn-ea"/>
                <a:ea typeface="+mn-ea"/>
                <a:cs typeface="Century Gothic"/>
                <a:sym typeface="Century Gothic"/>
              </a:rPr>
              <a:t>8,920,000</a:t>
            </a:r>
            <a:r>
              <a:rPr lang="ja-JP" altLang="en-US" sz="7200" u="sng" dirty="0">
                <a:solidFill>
                  <a:schemeClr val="bg1"/>
                </a:solidFill>
                <a:latin typeface="+mn-ea"/>
                <a:ea typeface="+mn-ea"/>
                <a:cs typeface="Century Gothic"/>
                <a:sym typeface="Century Gothic"/>
              </a:rPr>
              <a:t>円</a:t>
            </a:r>
            <a:r>
              <a:rPr lang="ja-JP" altLang="en-US" sz="7200" dirty="0"/>
              <a:t/>
            </a:r>
            <a:br>
              <a:rPr lang="ja-JP" altLang="en-US" sz="7200" dirty="0"/>
            </a:br>
            <a:endParaRPr sz="7200" u="sng" dirty="0">
              <a:solidFill>
                <a:schemeClr val="lt1"/>
              </a:solidFill>
              <a:latin typeface="Arial"/>
              <a:ea typeface="Arial"/>
              <a:cs typeface="Arial"/>
              <a:sym typeface="Arial"/>
            </a:endParaRPr>
          </a:p>
        </p:txBody>
      </p:sp>
      <p:sp>
        <p:nvSpPr>
          <p:cNvPr id="1034" name="Google Shape;1034;p66"/>
          <p:cNvSpPr txBox="1"/>
          <p:nvPr/>
        </p:nvSpPr>
        <p:spPr>
          <a:xfrm>
            <a:off x="891541" y="993373"/>
            <a:ext cx="6683765" cy="960668"/>
          </a:xfrm>
          <a:prstGeom prst="rect">
            <a:avLst/>
          </a:prstGeom>
          <a:noFill/>
          <a:ln>
            <a:noFill/>
          </a:ln>
        </p:spPr>
        <p:txBody>
          <a:bodyPr spcFirstLastPara="1" wrap="square" lIns="68575" tIns="34275" rIns="68575" bIns="34275" anchor="ctr" anchorCtr="0">
            <a:normAutofit/>
          </a:bodyPr>
          <a:lstStyle/>
          <a:p>
            <a:pPr marL="0" marR="0" lvl="0" indent="0" algn="l" rtl="0">
              <a:spcBef>
                <a:spcPts val="0"/>
              </a:spcBef>
              <a:spcAft>
                <a:spcPts val="0"/>
              </a:spcAft>
              <a:buClr>
                <a:schemeClr val="dk1"/>
              </a:buClr>
              <a:buSzPts val="3300"/>
              <a:buFont typeface="Century Gothic"/>
              <a:buNone/>
            </a:pPr>
            <a:r>
              <a:rPr lang="ja-JP" altLang="en-US" sz="3300" dirty="0">
                <a:solidFill>
                  <a:schemeClr val="dk1"/>
                </a:solidFill>
                <a:latin typeface="+mn-ea"/>
                <a:ea typeface="+mn-ea"/>
                <a:sym typeface="Century Gothic"/>
              </a:rPr>
              <a:t>まとめると</a:t>
            </a:r>
            <a:r>
              <a:rPr lang="ja-JP" altLang="en-US" sz="3300" dirty="0" err="1">
                <a:solidFill>
                  <a:schemeClr val="dk1"/>
                </a:solidFill>
                <a:latin typeface="+mn-ea"/>
                <a:ea typeface="+mn-ea"/>
                <a:sym typeface="Century Gothic"/>
              </a:rPr>
              <a:t>、、</a:t>
            </a:r>
            <a:endParaRPr dirty="0">
              <a:latin typeface="+mn-ea"/>
              <a:ea typeface="+mn-ea"/>
            </a:endParaRPr>
          </a:p>
        </p:txBody>
      </p:sp>
      <p:sp>
        <p:nvSpPr>
          <p:cNvPr id="1035" name="Google Shape;1035;p66"/>
          <p:cNvSpPr/>
          <p:nvPr/>
        </p:nvSpPr>
        <p:spPr>
          <a:xfrm>
            <a:off x="891541" y="1974360"/>
            <a:ext cx="8364192" cy="2677616"/>
          </a:xfrm>
          <a:prstGeom prst="rect">
            <a:avLst/>
          </a:prstGeom>
          <a:noFill/>
          <a:ln>
            <a:noFill/>
          </a:ln>
        </p:spPr>
        <p:txBody>
          <a:bodyPr spcFirstLastPara="1" wrap="square" lIns="91425" tIns="45700" rIns="91425" bIns="45700" anchor="t" anchorCtr="0">
            <a:spAutoFit/>
          </a:bodyPr>
          <a:lstStyle/>
          <a:p>
            <a:r>
              <a:rPr lang="ja-JP" altLang="en-US" sz="2800" dirty="0">
                <a:solidFill>
                  <a:srgbClr val="066E9F"/>
                </a:solidFill>
                <a:latin typeface="+mn-ea"/>
                <a:ea typeface="+mn-ea"/>
                <a:cs typeface="Century Gothic"/>
                <a:sym typeface="Century Gothic"/>
              </a:rPr>
              <a:t>ガソリン代</a:t>
            </a:r>
            <a:r>
              <a:rPr lang="en-US" altLang="ja-JP" sz="4800" dirty="0" smtClean="0">
                <a:solidFill>
                  <a:srgbClr val="066E9F"/>
                </a:solidFill>
                <a:latin typeface="+mn-ea"/>
                <a:ea typeface="+mn-ea"/>
                <a:cs typeface="Century Gothic"/>
                <a:sym typeface="Century Gothic"/>
              </a:rPr>
              <a:t>58,034</a:t>
            </a:r>
            <a:r>
              <a:rPr lang="ja-JP" altLang="en-US" sz="4800" dirty="0" smtClean="0">
                <a:solidFill>
                  <a:srgbClr val="066E9F"/>
                </a:solidFill>
                <a:latin typeface="+mn-ea"/>
                <a:ea typeface="+mn-ea"/>
                <a:cs typeface="Century Gothic"/>
                <a:sym typeface="Century Gothic"/>
              </a:rPr>
              <a:t>円</a:t>
            </a:r>
            <a:endParaRPr lang="en-US" altLang="ja-JP" sz="4800" dirty="0">
              <a:solidFill>
                <a:srgbClr val="066E9F"/>
              </a:solidFill>
              <a:latin typeface="+mn-ea"/>
              <a:ea typeface="+mn-ea"/>
              <a:cs typeface="Century Gothic"/>
              <a:sym typeface="Century Gothic"/>
            </a:endParaRPr>
          </a:p>
          <a:p>
            <a:r>
              <a:rPr lang="ja-JP" altLang="en-US" sz="2400" dirty="0">
                <a:solidFill>
                  <a:srgbClr val="066E9F"/>
                </a:solidFill>
                <a:latin typeface="+mn-ea"/>
                <a:ea typeface="+mn-ea"/>
                <a:cs typeface="Century Gothic"/>
                <a:sym typeface="Century Gothic"/>
              </a:rPr>
              <a:t>　　　　</a:t>
            </a:r>
            <a:endParaRPr lang="en-US" altLang="ja-JP" sz="2400" dirty="0">
              <a:solidFill>
                <a:srgbClr val="066E9F"/>
              </a:solidFill>
              <a:latin typeface="+mn-ea"/>
              <a:ea typeface="+mn-ea"/>
              <a:cs typeface="Century Gothic"/>
              <a:sym typeface="Century Gothic"/>
            </a:endParaRPr>
          </a:p>
          <a:p>
            <a:r>
              <a:rPr kumimoji="1" lang="ja-JP" altLang="en-US" sz="4000" dirty="0">
                <a:solidFill>
                  <a:srgbClr val="066E9F"/>
                </a:solidFill>
                <a:latin typeface="+mn-ea"/>
                <a:ea typeface="+mn-ea"/>
              </a:rPr>
              <a:t>　</a:t>
            </a:r>
            <a:r>
              <a:rPr kumimoji="1" lang="ja-JP" altLang="en-US" sz="2800" dirty="0">
                <a:solidFill>
                  <a:srgbClr val="066E9F"/>
                </a:solidFill>
                <a:latin typeface="+mn-ea"/>
                <a:ea typeface="+mn-ea"/>
              </a:rPr>
              <a:t>人件費</a:t>
            </a:r>
            <a:r>
              <a:rPr kumimoji="1" lang="en-US" altLang="ja-JP" sz="4800" dirty="0" smtClean="0">
                <a:solidFill>
                  <a:srgbClr val="066E9F"/>
                </a:solidFill>
                <a:latin typeface="+mn-ea"/>
                <a:ea typeface="+mn-ea"/>
              </a:rPr>
              <a:t>8,340,760</a:t>
            </a:r>
            <a:r>
              <a:rPr kumimoji="1" lang="ja-JP" altLang="en-US" sz="4800" dirty="0">
                <a:solidFill>
                  <a:srgbClr val="066E9F"/>
                </a:solidFill>
                <a:latin typeface="+mn-ea"/>
                <a:ea typeface="+mn-ea"/>
              </a:rPr>
              <a:t>円</a:t>
            </a:r>
            <a:endParaRPr kumimoji="1" lang="en-US" altLang="ja-JP" sz="4800" dirty="0">
              <a:solidFill>
                <a:srgbClr val="066E9F"/>
              </a:solidFill>
              <a:latin typeface="+mn-ea"/>
              <a:ea typeface="+mn-ea"/>
            </a:endParaRPr>
          </a:p>
          <a:p>
            <a:endParaRPr lang="ja-JP" altLang="en-US" sz="2400" dirty="0">
              <a:solidFill>
                <a:srgbClr val="066E9F"/>
              </a:solidFill>
              <a:latin typeface="Century Gothic"/>
              <a:ea typeface="Century Gothic"/>
              <a:cs typeface="Century Gothic"/>
              <a:sym typeface="Century Gothic"/>
            </a:endParaRPr>
          </a:p>
          <a:p>
            <a:pPr marL="0" marR="0" lvl="0" indent="0" algn="l" rtl="0">
              <a:spcBef>
                <a:spcPts val="0"/>
              </a:spcBef>
              <a:spcAft>
                <a:spcPts val="0"/>
              </a:spcAft>
              <a:buNone/>
            </a:pPr>
            <a:endParaRPr sz="2400" u="sng" dirty="0">
              <a:solidFill>
                <a:srgbClr val="066E9F"/>
              </a:solidFill>
              <a:sym typeface="Arial"/>
            </a:endParaRPr>
          </a:p>
        </p:txBody>
      </p:sp>
      <p:sp>
        <p:nvSpPr>
          <p:cNvPr id="1036" name="Google Shape;1036;p66"/>
          <p:cNvSpPr/>
          <p:nvPr/>
        </p:nvSpPr>
        <p:spPr>
          <a:xfrm>
            <a:off x="1747004" y="4506671"/>
            <a:ext cx="58961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dirty="0">
                <a:solidFill>
                  <a:schemeClr val="dk1"/>
                </a:solidFill>
                <a:latin typeface="+mn-ea"/>
                <a:ea typeface="+mn-ea"/>
                <a:cs typeface="Arial"/>
                <a:sym typeface="Arial"/>
              </a:rPr>
              <a:t>1年間で削減できる</a:t>
            </a:r>
            <a:r>
              <a:rPr lang="ja-JP" altLang="en-US" sz="2400" dirty="0">
                <a:solidFill>
                  <a:schemeClr val="dk1"/>
                </a:solidFill>
                <a:latin typeface="+mn-ea"/>
                <a:ea typeface="+mn-ea"/>
              </a:rPr>
              <a:t>費用</a:t>
            </a:r>
            <a:r>
              <a:rPr lang="ja-JP" sz="2400" dirty="0">
                <a:solidFill>
                  <a:schemeClr val="dk1"/>
                </a:solidFill>
                <a:latin typeface="+mn-ea"/>
                <a:ea typeface="+mn-ea"/>
                <a:cs typeface="Arial"/>
                <a:sym typeface="Arial"/>
              </a:rPr>
              <a:t>は・・・</a:t>
            </a:r>
            <a:endParaRPr sz="2400" dirty="0">
              <a:solidFill>
                <a:schemeClr val="dk1"/>
              </a:solidFill>
              <a:latin typeface="+mn-ea"/>
              <a:ea typeface="+mn-ea"/>
              <a:cs typeface="Arial"/>
              <a:sym typeface="Arial"/>
            </a:endParaRPr>
          </a:p>
        </p:txBody>
      </p:sp>
      <p:sp>
        <p:nvSpPr>
          <p:cNvPr id="10" name="Google Shape;1022;p65"/>
          <p:cNvSpPr txBox="1">
            <a:spLocks/>
          </p:cNvSpPr>
          <p:nvPr/>
        </p:nvSpPr>
        <p:spPr>
          <a:xfrm>
            <a:off x="394588" y="-197762"/>
            <a:ext cx="6400800" cy="11303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1800"/>
              <a:buFont typeface="Meiryo"/>
              <a:buNone/>
              <a:defRPr sz="4800" b="1" i="0" u="none" strike="noStrike" cap="none">
                <a:solidFill>
                  <a:srgbClr val="3F3F3F"/>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en-US" altLang="ja-JP" dirty="0">
                <a:solidFill>
                  <a:schemeClr val="bg1"/>
                </a:solidFill>
                <a:latin typeface="+mj-ea"/>
                <a:ea typeface="+mj-ea"/>
              </a:rPr>
              <a:t>1</a:t>
            </a:r>
            <a:r>
              <a:rPr lang="ja-JP" altLang="en-US" dirty="0">
                <a:solidFill>
                  <a:schemeClr val="bg1"/>
                </a:solidFill>
                <a:latin typeface="+mj-ea"/>
                <a:ea typeface="+mj-ea"/>
              </a:rPr>
              <a:t>年間で削減できる費用</a:t>
            </a:r>
          </a:p>
        </p:txBody>
      </p:sp>
      <p:sp>
        <p:nvSpPr>
          <p:cNvPr id="3" name="テキスト ボックス 2"/>
          <p:cNvSpPr txBox="1"/>
          <p:nvPr/>
        </p:nvSpPr>
        <p:spPr>
          <a:xfrm>
            <a:off x="2729133" y="2710805"/>
            <a:ext cx="689317" cy="584775"/>
          </a:xfrm>
          <a:prstGeom prst="rect">
            <a:avLst/>
          </a:prstGeom>
          <a:noFill/>
        </p:spPr>
        <p:txBody>
          <a:bodyPr wrap="square" rtlCol="0">
            <a:spAutoFit/>
          </a:bodyPr>
          <a:lstStyle/>
          <a:p>
            <a:r>
              <a:rPr kumimoji="1" lang="en-US" altLang="ja-JP" sz="3200" dirty="0"/>
              <a:t>+</a:t>
            </a:r>
            <a:endParaRPr kumimoji="1" lang="ja-JP" altLang="en-US" sz="3200" dirty="0"/>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4" name="スライド番号プレースホルダー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70</a:t>
            </a:fld>
            <a:endParaRPr lang="ja-JP" altLang="en-US"/>
          </a:p>
        </p:txBody>
      </p:sp>
    </p:spTree>
    <p:extLst>
      <p:ext uri="{BB962C8B-B14F-4D97-AF65-F5344CB8AC3E}">
        <p14:creationId xmlns:p14="http://schemas.microsoft.com/office/powerpoint/2010/main" val="428564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wipe(down)">
                                      <p:cBhvr>
                                        <p:cTn id="7" dur="500"/>
                                        <p:tgtEl>
                                          <p:spTgt spid="10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wipe(down)">
                                      <p:cBhvr>
                                        <p:cTn id="10" dur="500"/>
                                        <p:tgtEl>
                                          <p:spTgt spid="103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wipe(down)">
                                      <p:cBhvr>
                                        <p:cTn id="13"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P spid="1032" grpId="0" animBg="1"/>
      <p:bldP spid="103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2"/>
          <p:cNvSpPr txBox="1"/>
          <p:nvPr/>
        </p:nvSpPr>
        <p:spPr>
          <a:xfrm>
            <a:off x="390577" y="99269"/>
            <a:ext cx="642394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000"/>
              <a:buFont typeface="Meiryo"/>
              <a:buNone/>
            </a:pPr>
            <a:r>
              <a:rPr lang="ja-JP"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rPr>
              <a:t>本実習の流れ</a:t>
            </a:r>
            <a:endParaRPr sz="4800" b="1" i="0" u="none" strike="noStrike" cap="none" dirty="0">
              <a:solidFill>
                <a:schemeClr val="bg1"/>
              </a:solidFill>
              <a:latin typeface="ＭＳ ゴシック" panose="020B0609070205080204" pitchFamily="49" charset="-128"/>
              <a:ea typeface="ＭＳ ゴシック" panose="020B0609070205080204" pitchFamily="49" charset="-128"/>
              <a:cs typeface="Meiryo"/>
              <a:sym typeface="Meiryo"/>
            </a:endParaRPr>
          </a:p>
        </p:txBody>
      </p:sp>
      <p:sp>
        <p:nvSpPr>
          <p:cNvPr id="129" name="Google Shape;129;p2"/>
          <p:cNvSpPr/>
          <p:nvPr/>
        </p:nvSpPr>
        <p:spPr>
          <a:xfrm rot="-5400000">
            <a:off x="3761941" y="-990180"/>
            <a:ext cx="1620115" cy="9144000"/>
          </a:xfrm>
          <a:prstGeom prst="downArrow">
            <a:avLst>
              <a:gd name="adj1" fmla="val 50000"/>
              <a:gd name="adj2" fmla="val 50000"/>
            </a:avLst>
          </a:prstGeom>
          <a:solidFill>
            <a:srgbClr val="066E9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alibri"/>
              <a:ea typeface="Calibri"/>
              <a:cs typeface="Calibri"/>
              <a:sym typeface="Calibri"/>
            </a:endParaRPr>
          </a:p>
        </p:txBody>
      </p:sp>
      <p:sp>
        <p:nvSpPr>
          <p:cNvPr id="130" name="Google Shape;130;p2"/>
          <p:cNvSpPr txBox="1"/>
          <p:nvPr/>
        </p:nvSpPr>
        <p:spPr>
          <a:xfrm>
            <a:off x="1752970" y="2210620"/>
            <a:ext cx="784381"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現状把握</a:t>
            </a:r>
            <a:endParaRPr sz="3600" b="0" i="0" u="none" strike="noStrike" cap="none" dirty="0">
              <a:solidFill>
                <a:schemeClr val="bg1">
                  <a:lumMod val="75000"/>
                </a:schemeClr>
              </a:solidFill>
              <a:latin typeface="Arial"/>
              <a:ea typeface="Arial"/>
              <a:cs typeface="Arial"/>
              <a:sym typeface="Arial"/>
            </a:endParaRPr>
          </a:p>
        </p:txBody>
      </p:sp>
      <p:sp>
        <p:nvSpPr>
          <p:cNvPr id="131" name="Google Shape;131;p2"/>
          <p:cNvSpPr txBox="1"/>
          <p:nvPr/>
        </p:nvSpPr>
        <p:spPr>
          <a:xfrm>
            <a:off x="368395" y="2212888"/>
            <a:ext cx="810625" cy="3631733"/>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3200" b="0" i="0" u="none" strike="noStrike" cap="none" dirty="0">
                <a:solidFill>
                  <a:schemeClr val="bg1">
                    <a:lumMod val="75000"/>
                  </a:schemeClr>
                </a:solidFill>
                <a:latin typeface="Arial"/>
                <a:ea typeface="Arial"/>
                <a:cs typeface="Arial"/>
                <a:sym typeface="Arial"/>
              </a:rPr>
              <a:t>背景と研究目的</a:t>
            </a:r>
            <a:endParaRPr sz="3200" b="0" i="0" u="none" strike="noStrike" cap="none" dirty="0">
              <a:solidFill>
                <a:schemeClr val="bg1">
                  <a:lumMod val="75000"/>
                </a:schemeClr>
              </a:solidFill>
              <a:latin typeface="Arial"/>
              <a:ea typeface="Arial"/>
              <a:cs typeface="Arial"/>
              <a:sym typeface="Arial"/>
            </a:endParaRPr>
          </a:p>
        </p:txBody>
      </p:sp>
      <p:sp>
        <p:nvSpPr>
          <p:cNvPr id="132" name="Google Shape;132;p2"/>
          <p:cNvSpPr txBox="1"/>
          <p:nvPr/>
        </p:nvSpPr>
        <p:spPr>
          <a:xfrm>
            <a:off x="5020848" y="2212888"/>
            <a:ext cx="684832" cy="314180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実証実験</a:t>
            </a:r>
            <a:endParaRPr sz="3600" b="0" i="0" u="none" strike="noStrike" cap="none" dirty="0">
              <a:solidFill>
                <a:schemeClr val="bg1">
                  <a:lumMod val="75000"/>
                </a:schemeClr>
              </a:solidFill>
              <a:latin typeface="Arial"/>
              <a:ea typeface="Arial"/>
              <a:cs typeface="Arial"/>
              <a:sym typeface="Arial"/>
            </a:endParaRPr>
          </a:p>
        </p:txBody>
      </p:sp>
      <p:sp>
        <p:nvSpPr>
          <p:cNvPr id="133" name="Google Shape;133;p2"/>
          <p:cNvSpPr txBox="1"/>
          <p:nvPr/>
        </p:nvSpPr>
        <p:spPr>
          <a:xfrm>
            <a:off x="7238540" y="2210620"/>
            <a:ext cx="689471" cy="3120970"/>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tx1"/>
                </a:solidFill>
                <a:latin typeface="Arial"/>
                <a:ea typeface="Arial"/>
                <a:cs typeface="Arial"/>
                <a:sym typeface="Arial"/>
              </a:rPr>
              <a:t>今後の展望</a:t>
            </a:r>
            <a:endParaRPr sz="3600" b="0" i="0" u="none" strike="noStrike" cap="none" dirty="0">
              <a:solidFill>
                <a:schemeClr val="tx1"/>
              </a:solidFill>
              <a:latin typeface="Arial"/>
              <a:ea typeface="Arial"/>
              <a:cs typeface="Arial"/>
              <a:sym typeface="Arial"/>
            </a:endParaRPr>
          </a:p>
        </p:txBody>
      </p:sp>
      <p:sp>
        <p:nvSpPr>
          <p:cNvPr id="134" name="Google Shape;134;p2"/>
          <p:cNvSpPr/>
          <p:nvPr/>
        </p:nvSpPr>
        <p:spPr>
          <a:xfrm>
            <a:off x="1654002" y="1100390"/>
            <a:ext cx="2519009" cy="735666"/>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chemeClr val="dk1"/>
                </a:solidFill>
                <a:latin typeface="Century Gothic"/>
                <a:ea typeface="Century Gothic"/>
                <a:cs typeface="Century Gothic"/>
                <a:sym typeface="Century Gothic"/>
              </a:rPr>
              <a:t>中間発表まで</a:t>
            </a:r>
            <a:endParaRPr sz="2800" b="1" i="0" u="none" strike="noStrike" cap="none" dirty="0">
              <a:solidFill>
                <a:schemeClr val="dk1"/>
              </a:solidFill>
              <a:latin typeface="Century Gothic"/>
              <a:ea typeface="Century Gothic"/>
              <a:cs typeface="Century Gothic"/>
              <a:sym typeface="Century Gothic"/>
            </a:endParaRPr>
          </a:p>
        </p:txBody>
      </p:sp>
      <p:sp>
        <p:nvSpPr>
          <p:cNvPr id="135" name="Google Shape;135;p2"/>
          <p:cNvSpPr txBox="1"/>
          <p:nvPr/>
        </p:nvSpPr>
        <p:spPr>
          <a:xfrm>
            <a:off x="3363352" y="2210620"/>
            <a:ext cx="771659" cy="2597535"/>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altLang="en-US" sz="3600" b="0" i="0" u="none" strike="noStrike" cap="none" dirty="0">
                <a:solidFill>
                  <a:schemeClr val="bg1">
                    <a:lumMod val="75000"/>
                  </a:schemeClr>
                </a:solidFill>
                <a:latin typeface="Arial"/>
                <a:ea typeface="Arial"/>
                <a:cs typeface="Arial"/>
                <a:sym typeface="Arial"/>
              </a:rPr>
              <a:t>予備調査</a:t>
            </a:r>
            <a:endParaRPr sz="3600" b="0" i="0" u="none" strike="noStrike" cap="none" dirty="0">
              <a:solidFill>
                <a:schemeClr val="bg1">
                  <a:lumMod val="75000"/>
                </a:schemeClr>
              </a:solidFill>
              <a:latin typeface="Arial"/>
              <a:ea typeface="Arial"/>
              <a:cs typeface="Arial"/>
              <a:sym typeface="Arial"/>
            </a:endParaRPr>
          </a:p>
        </p:txBody>
      </p:sp>
      <p:sp>
        <p:nvSpPr>
          <p:cNvPr id="136" name="Google Shape;136;p2"/>
          <p:cNvSpPr/>
          <p:nvPr/>
        </p:nvSpPr>
        <p:spPr>
          <a:xfrm>
            <a:off x="1411932" y="4864055"/>
            <a:ext cx="1466458" cy="707005"/>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0" i="0" u="none" strike="noStrike" cap="none" dirty="0">
                <a:solidFill>
                  <a:schemeClr val="bg1">
                    <a:lumMod val="75000"/>
                  </a:schemeClr>
                </a:solidFill>
                <a:latin typeface="Century Gothic"/>
                <a:ea typeface="Century Gothic"/>
                <a:cs typeface="Century Gothic"/>
                <a:sym typeface="Century Gothic"/>
              </a:rPr>
              <a:t>市役所へのヒアリング</a:t>
            </a:r>
            <a:endParaRPr dirty="0">
              <a:solidFill>
                <a:schemeClr val="bg1">
                  <a:lumMod val="75000"/>
                </a:schemeClr>
              </a:solidFill>
            </a:endParaRPr>
          </a:p>
        </p:txBody>
      </p:sp>
      <p:sp>
        <p:nvSpPr>
          <p:cNvPr id="137" name="Google Shape;137;p2"/>
          <p:cNvSpPr/>
          <p:nvPr/>
        </p:nvSpPr>
        <p:spPr>
          <a:xfrm>
            <a:off x="3048295" y="5590458"/>
            <a:ext cx="1401775" cy="764917"/>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lvl="0" algn="ctr"/>
            <a:r>
              <a:rPr lang="ja-JP" altLang="en-US" sz="1800" dirty="0" smtClean="0">
                <a:solidFill>
                  <a:schemeClr val="bg1">
                    <a:lumMod val="75000"/>
                  </a:schemeClr>
                </a:solidFill>
                <a:latin typeface="Century Gothic"/>
                <a:ea typeface="Century Gothic"/>
                <a:cs typeface="Century Gothic"/>
                <a:sym typeface="Century Gothic"/>
              </a:rPr>
              <a:t>アンケート調査</a:t>
            </a:r>
            <a:endParaRPr lang="ja-JP" altLang="en-US" sz="1800" dirty="0">
              <a:solidFill>
                <a:schemeClr val="bg1">
                  <a:lumMod val="75000"/>
                </a:schemeClr>
              </a:solidFill>
              <a:latin typeface="Century Gothic"/>
              <a:ea typeface="Century Gothic"/>
              <a:cs typeface="Century Gothic"/>
              <a:sym typeface="Century Gothic"/>
            </a:endParaRPr>
          </a:p>
        </p:txBody>
      </p:sp>
      <p:sp>
        <p:nvSpPr>
          <p:cNvPr id="138" name="Google Shape;138;p2"/>
          <p:cNvSpPr/>
          <p:nvPr/>
        </p:nvSpPr>
        <p:spPr>
          <a:xfrm>
            <a:off x="3048296" y="4850533"/>
            <a:ext cx="1401775" cy="734048"/>
          </a:xfrm>
          <a:prstGeom prst="roundRect">
            <a:avLst>
              <a:gd name="adj" fmla="val 16667"/>
            </a:avLst>
          </a:prstGeom>
          <a:solidFill>
            <a:srgbClr val="FFFFFF"/>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lvl="0" algn="ctr"/>
            <a:r>
              <a:rPr lang="ja-JP" altLang="en-US" sz="1800" dirty="0" smtClean="0">
                <a:solidFill>
                  <a:schemeClr val="bg1">
                    <a:lumMod val="75000"/>
                  </a:schemeClr>
                </a:solidFill>
                <a:latin typeface="Century Gothic"/>
                <a:ea typeface="Century Gothic"/>
                <a:cs typeface="Century Gothic"/>
                <a:sym typeface="Century Gothic"/>
              </a:rPr>
              <a:t>市</a:t>
            </a:r>
            <a:r>
              <a:rPr lang="ja-JP" altLang="en-US" sz="1800" dirty="0">
                <a:solidFill>
                  <a:schemeClr val="bg1">
                    <a:lumMod val="75000"/>
                  </a:schemeClr>
                </a:solidFill>
                <a:latin typeface="Century Gothic"/>
                <a:ea typeface="Century Gothic"/>
                <a:cs typeface="Century Gothic"/>
                <a:sym typeface="Century Gothic"/>
              </a:rPr>
              <a:t>役所提供データ分析</a:t>
            </a:r>
            <a:endParaRPr dirty="0">
              <a:solidFill>
                <a:schemeClr val="bg1">
                  <a:lumMod val="75000"/>
                </a:schemeClr>
              </a:solidFill>
            </a:endParaRPr>
          </a:p>
        </p:txBody>
      </p:sp>
      <p:cxnSp>
        <p:nvCxnSpPr>
          <p:cNvPr id="139" name="Google Shape;139;p2"/>
          <p:cNvCxnSpPr/>
          <p:nvPr/>
        </p:nvCxnSpPr>
        <p:spPr>
          <a:xfrm>
            <a:off x="4609497" y="47965"/>
            <a:ext cx="73361" cy="6307410"/>
          </a:xfrm>
          <a:prstGeom prst="straightConnector1">
            <a:avLst/>
          </a:prstGeom>
          <a:noFill/>
          <a:ln w="76200" cap="flat" cmpd="sng">
            <a:solidFill>
              <a:srgbClr val="066E9F"/>
            </a:solidFill>
            <a:prstDash val="solid"/>
            <a:round/>
            <a:headEnd type="none" w="sm" len="sm"/>
            <a:tailEnd type="none" w="sm" len="sm"/>
          </a:ln>
        </p:spPr>
      </p:cxnSp>
      <p:sp>
        <p:nvSpPr>
          <p:cNvPr id="140" name="Google Shape;140;p2"/>
          <p:cNvSpPr txBox="1"/>
          <p:nvPr/>
        </p:nvSpPr>
        <p:spPr>
          <a:xfrm>
            <a:off x="6129694" y="2210620"/>
            <a:ext cx="684832" cy="3141798"/>
          </a:xfrm>
          <a:prstGeom prst="rect">
            <a:avLst/>
          </a:prstGeom>
          <a:solidFill>
            <a:schemeClr val="lt1"/>
          </a:solidFill>
          <a:ln w="7620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ja-JP" sz="3600" b="0" i="0" u="none" strike="noStrike" cap="none" dirty="0">
                <a:solidFill>
                  <a:schemeClr val="bg1">
                    <a:lumMod val="75000"/>
                  </a:schemeClr>
                </a:solidFill>
                <a:latin typeface="Arial"/>
                <a:ea typeface="Arial"/>
                <a:cs typeface="Arial"/>
                <a:sym typeface="Arial"/>
              </a:rPr>
              <a:t>効果試算</a:t>
            </a:r>
            <a:endParaRPr sz="3600" b="0" i="0" u="none" strike="noStrike" cap="none" dirty="0">
              <a:solidFill>
                <a:schemeClr val="bg1">
                  <a:lumMod val="75000"/>
                </a:schemeClr>
              </a:solidFill>
              <a:latin typeface="Arial"/>
              <a:ea typeface="Arial"/>
              <a:cs typeface="Arial"/>
              <a:sym typeface="Arial"/>
            </a:endParaRPr>
          </a:p>
        </p:txBody>
      </p:sp>
      <p:sp>
        <p:nvSpPr>
          <p:cNvPr id="141" name="Google Shape;141;p2"/>
          <p:cNvSpPr/>
          <p:nvPr/>
        </p:nvSpPr>
        <p:spPr>
          <a:xfrm>
            <a:off x="5111555" y="1096715"/>
            <a:ext cx="1880563" cy="739341"/>
          </a:xfrm>
          <a:prstGeom prst="roundRect">
            <a:avLst>
              <a:gd name="adj" fmla="val 16667"/>
            </a:avLst>
          </a:prstGeom>
          <a:solidFill>
            <a:schemeClr val="lt1"/>
          </a:solidFill>
          <a:ln w="57150" cap="flat" cmpd="sng">
            <a:solidFill>
              <a:srgbClr val="066E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i="0" u="none" strike="noStrike" cap="none" dirty="0">
                <a:solidFill>
                  <a:srgbClr val="CD4560"/>
                </a:solidFill>
                <a:latin typeface="Century Gothic"/>
                <a:ea typeface="Century Gothic"/>
                <a:cs typeface="Century Gothic"/>
                <a:sym typeface="Century Gothic"/>
              </a:rPr>
              <a:t>最終発表</a:t>
            </a:r>
            <a:endParaRPr sz="2800" b="1" i="0" u="none" strike="noStrike" cap="none" dirty="0">
              <a:solidFill>
                <a:srgbClr val="CD4560"/>
              </a:solidFill>
              <a:latin typeface="Century Gothic"/>
              <a:ea typeface="Century Gothic"/>
              <a:cs typeface="Century Gothic"/>
              <a:sym typeface="Century Gothic"/>
            </a:endParaRPr>
          </a:p>
        </p:txBody>
      </p:sp>
      <p:sp>
        <p:nvSpPr>
          <p:cNvPr id="142" name="Google Shape;142;p2"/>
          <p:cNvSpPr/>
          <p:nvPr/>
        </p:nvSpPr>
        <p:spPr>
          <a:xfrm>
            <a:off x="7131550" y="1692121"/>
            <a:ext cx="903449" cy="818526"/>
          </a:xfrm>
          <a:prstGeom prst="star5">
            <a:avLst>
              <a:gd name="adj" fmla="val 19098"/>
              <a:gd name="hf" fmla="val 105146"/>
              <a:gd name="vf" fmla="val 110557"/>
            </a:avLst>
          </a:prstGeom>
          <a:solidFill>
            <a:srgbClr val="FFFF0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19" name="Google Shape;202;p6"/>
          <p:cNvSpPr txBox="1">
            <a:spLocks/>
          </p:cNvSpPr>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Font typeface="Arial"/>
              <a:buNone/>
              <a:defRPr sz="1050" b="0" i="0" u="none" strike="noStrike" cap="none">
                <a:solidFill>
                  <a:srgbClr val="FFFFFF"/>
                </a:solidFill>
                <a:latin typeface="Century Gothic"/>
                <a:ea typeface="Century Gothic"/>
                <a:cs typeface="Century Gothic"/>
                <a:sym typeface="Century Gothic"/>
              </a:defRPr>
            </a:lvl9pPr>
          </a:lstStyle>
          <a:p>
            <a:r>
              <a:rPr lang="en-US" dirty="0" smtClean="0"/>
              <a:t>72</a:t>
            </a:r>
            <a:endParaRPr lang="en-US" dirty="0"/>
          </a:p>
        </p:txBody>
      </p:sp>
    </p:spTree>
    <p:extLst>
      <p:ext uri="{BB962C8B-B14F-4D97-AF65-F5344CB8AC3E}">
        <p14:creationId xmlns:p14="http://schemas.microsoft.com/office/powerpoint/2010/main" val="32499581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73"/>
          <p:cNvSpPr txBox="1">
            <a:spLocks noGrp="1"/>
          </p:cNvSpPr>
          <p:nvPr>
            <p:ph type="title"/>
          </p:nvPr>
        </p:nvSpPr>
        <p:spPr>
          <a:xfrm>
            <a:off x="589886" y="0"/>
            <a:ext cx="7543800" cy="105451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Meiryo"/>
              <a:buNone/>
            </a:pPr>
            <a:r>
              <a:rPr lang="ja-JP" dirty="0">
                <a:solidFill>
                  <a:schemeClr val="bg1"/>
                </a:solidFill>
              </a:rPr>
              <a:t>今後の展望</a:t>
            </a:r>
            <a:endParaRPr dirty="0">
              <a:solidFill>
                <a:schemeClr val="bg1"/>
              </a:solidFill>
            </a:endParaRPr>
          </a:p>
        </p:txBody>
      </p:sp>
      <p:pic>
        <p:nvPicPr>
          <p:cNvPr id="1098" name="Google Shape;1098;p73" descr="éåãã¦ããäººãã¡ã®ã¤ã©ã¹ãï¼ç§æã®è¥èï¼"/>
          <p:cNvPicPr preferRelativeResize="0"/>
          <p:nvPr/>
        </p:nvPicPr>
        <p:blipFill rotWithShape="1">
          <a:blip r:embed="rId3">
            <a:alphaModFix/>
          </a:blip>
          <a:srcRect/>
          <a:stretch/>
        </p:blipFill>
        <p:spPr>
          <a:xfrm>
            <a:off x="5340050" y="3209695"/>
            <a:ext cx="2354711" cy="2354711"/>
          </a:xfrm>
          <a:prstGeom prst="rect">
            <a:avLst/>
          </a:prstGeom>
          <a:noFill/>
          <a:ln>
            <a:noFill/>
          </a:ln>
        </p:spPr>
      </p:pic>
      <p:sp>
        <p:nvSpPr>
          <p:cNvPr id="1099" name="Google Shape;1099;p73"/>
          <p:cNvSpPr txBox="1"/>
          <p:nvPr/>
        </p:nvSpPr>
        <p:spPr>
          <a:xfrm>
            <a:off x="589886" y="1889185"/>
            <a:ext cx="318548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dirty="0" smtClean="0">
                <a:solidFill>
                  <a:schemeClr val="dk1"/>
                </a:solidFill>
                <a:latin typeface="Century Gothic"/>
                <a:ea typeface="Century Gothic"/>
                <a:cs typeface="Century Gothic"/>
                <a:sym typeface="Century Gothic"/>
              </a:rPr>
              <a:t>学生</a:t>
            </a:r>
            <a:r>
              <a:rPr lang="ja-JP" sz="1800" dirty="0">
                <a:solidFill>
                  <a:schemeClr val="dk1"/>
                </a:solidFill>
                <a:latin typeface="Century Gothic"/>
                <a:ea typeface="Century Gothic"/>
                <a:cs typeface="Century Gothic"/>
                <a:sym typeface="Century Gothic"/>
              </a:rPr>
              <a:t>に身近な「LINE」活用</a:t>
            </a:r>
            <a:endParaRPr sz="18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1800" dirty="0">
                <a:solidFill>
                  <a:schemeClr val="dk1"/>
                </a:solidFill>
                <a:latin typeface="Century Gothic"/>
                <a:ea typeface="Century Gothic"/>
                <a:cs typeface="Century Gothic"/>
                <a:sym typeface="Century Gothic"/>
              </a:rPr>
              <a:t>↓</a:t>
            </a:r>
            <a:endParaRPr sz="18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altLang="en-US" sz="1800" dirty="0" smtClean="0">
                <a:solidFill>
                  <a:schemeClr val="dk1"/>
                </a:solidFill>
                <a:latin typeface="Century Gothic"/>
                <a:ea typeface="Century Gothic"/>
                <a:cs typeface="Century Gothic"/>
                <a:sym typeface="Century Gothic"/>
              </a:rPr>
              <a:t>つくば市のほかの学校で</a:t>
            </a:r>
            <a:r>
              <a:rPr lang="ja-JP" sz="1800" dirty="0" smtClean="0">
                <a:solidFill>
                  <a:schemeClr val="dk1"/>
                </a:solidFill>
                <a:latin typeface="Century Gothic"/>
                <a:ea typeface="Century Gothic"/>
                <a:cs typeface="Century Gothic"/>
                <a:sym typeface="Century Gothic"/>
              </a:rPr>
              <a:t>も</a:t>
            </a:r>
            <a:endParaRPr sz="18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1800" dirty="0">
                <a:solidFill>
                  <a:schemeClr val="dk1"/>
                </a:solidFill>
                <a:latin typeface="Century Gothic"/>
                <a:ea typeface="Century Gothic"/>
                <a:cs typeface="Century Gothic"/>
                <a:sym typeface="Century Gothic"/>
              </a:rPr>
              <a:t>実証・運用可能</a:t>
            </a:r>
            <a:endParaRPr dirty="0"/>
          </a:p>
        </p:txBody>
      </p:sp>
      <p:sp>
        <p:nvSpPr>
          <p:cNvPr id="1100" name="Google Shape;1100;p73"/>
          <p:cNvSpPr txBox="1"/>
          <p:nvPr/>
        </p:nvSpPr>
        <p:spPr>
          <a:xfrm>
            <a:off x="4927867" y="1889185"/>
            <a:ext cx="317907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dirty="0">
                <a:solidFill>
                  <a:schemeClr val="dk1"/>
                </a:solidFill>
                <a:latin typeface="Century Gothic"/>
                <a:ea typeface="Century Gothic"/>
                <a:cs typeface="Century Gothic"/>
                <a:sym typeface="Century Gothic"/>
              </a:rPr>
              <a:t>将来的にLINE使用世代が増加</a:t>
            </a:r>
            <a:endParaRPr sz="18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1800" dirty="0">
                <a:solidFill>
                  <a:schemeClr val="dk1"/>
                </a:solidFill>
                <a:latin typeface="Century Gothic"/>
                <a:ea typeface="Century Gothic"/>
                <a:cs typeface="Century Gothic"/>
                <a:sym typeface="Century Gothic"/>
              </a:rPr>
              <a:t>↓</a:t>
            </a:r>
            <a:endParaRPr sz="18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1800" dirty="0" smtClean="0">
                <a:solidFill>
                  <a:schemeClr val="dk1"/>
                </a:solidFill>
                <a:latin typeface="Century Gothic"/>
                <a:ea typeface="Century Gothic"/>
                <a:cs typeface="Century Gothic"/>
                <a:sym typeface="Century Gothic"/>
              </a:rPr>
              <a:t>学生</a:t>
            </a:r>
            <a:r>
              <a:rPr lang="ja-JP" sz="1800" dirty="0">
                <a:solidFill>
                  <a:schemeClr val="dk1"/>
                </a:solidFill>
                <a:latin typeface="Century Gothic"/>
                <a:ea typeface="Century Gothic"/>
                <a:cs typeface="Century Gothic"/>
                <a:sym typeface="Century Gothic"/>
              </a:rPr>
              <a:t>以外の市民も対象に</a:t>
            </a:r>
            <a:endParaRPr sz="1800" dirty="0">
              <a:solidFill>
                <a:schemeClr val="dk1"/>
              </a:solidFill>
              <a:latin typeface="Century Gothic"/>
              <a:ea typeface="Century Gothic"/>
              <a:cs typeface="Century Gothic"/>
              <a:sym typeface="Century Gothic"/>
            </a:endParaRPr>
          </a:p>
        </p:txBody>
      </p:sp>
      <p:pic>
        <p:nvPicPr>
          <p:cNvPr id="1026" name="Picture 2" descr="æ ¡èã®ã¤ã©ã¹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71" y="3209695"/>
            <a:ext cx="3810000" cy="2400301"/>
          </a:xfrm>
          <a:prstGeom prst="rect">
            <a:avLst/>
          </a:prstGeom>
          <a:noFill/>
          <a:extLst>
            <a:ext uri="{909E8E84-426E-40DD-AFC4-6F175D3DCCD1}">
              <a14:hiddenFill xmlns:a14="http://schemas.microsoft.com/office/drawing/2010/main">
                <a:solidFill>
                  <a:srgbClr val="FFFFFF"/>
                </a:solidFill>
              </a14:hiddenFill>
            </a:ext>
          </a:extLst>
        </p:spPr>
      </p:pic>
      <p:grpSp>
        <p:nvGrpSpPr>
          <p:cNvPr id="1101" name="Google Shape;1101;p73"/>
          <p:cNvGrpSpPr/>
          <p:nvPr/>
        </p:nvGrpSpPr>
        <p:grpSpPr>
          <a:xfrm>
            <a:off x="515673" y="1054516"/>
            <a:ext cx="9379191" cy="5240260"/>
            <a:chOff x="25580" y="1802921"/>
            <a:chExt cx="8273031" cy="4546120"/>
          </a:xfrm>
        </p:grpSpPr>
        <p:sp>
          <p:nvSpPr>
            <p:cNvPr id="1102" name="Google Shape;1102;p73"/>
            <p:cNvSpPr/>
            <p:nvPr/>
          </p:nvSpPr>
          <p:spPr>
            <a:xfrm>
              <a:off x="25580" y="1802921"/>
              <a:ext cx="7099539" cy="4546120"/>
            </a:xfrm>
            <a:prstGeom prst="ellipse">
              <a:avLst/>
            </a:prstGeom>
            <a:solidFill>
              <a:schemeClr val="accent1"/>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103" name="Google Shape;1103;p73"/>
            <p:cNvSpPr txBox="1"/>
            <p:nvPr/>
          </p:nvSpPr>
          <p:spPr>
            <a:xfrm>
              <a:off x="3467818" y="2644819"/>
              <a:ext cx="4830793"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a:solidFill>
                    <a:schemeClr val="dk1"/>
                  </a:solidFill>
                  <a:latin typeface="Century Gothic"/>
                  <a:ea typeface="Century Gothic"/>
                  <a:cs typeface="Century Gothic"/>
                  <a:sym typeface="Century Gothic"/>
                </a:rPr>
                <a:t>つくば市が</a:t>
              </a:r>
              <a:endParaRPr sz="3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3600">
                  <a:solidFill>
                    <a:schemeClr val="dk1"/>
                  </a:solidFill>
                  <a:latin typeface="Century Gothic"/>
                  <a:ea typeface="Century Gothic"/>
                  <a:cs typeface="Century Gothic"/>
                  <a:sym typeface="Century Gothic"/>
                </a:rPr>
                <a:t>LINE運用する</a:t>
              </a:r>
              <a:endParaRPr sz="3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3600">
                  <a:solidFill>
                    <a:schemeClr val="dk1"/>
                  </a:solidFill>
                  <a:latin typeface="Century Gothic"/>
                  <a:ea typeface="Century Gothic"/>
                  <a:cs typeface="Century Gothic"/>
                  <a:sym typeface="Century Gothic"/>
                </a:rPr>
                <a:t>際には</a:t>
              </a:r>
              <a:endParaRPr sz="3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3600">
                  <a:solidFill>
                    <a:schemeClr val="dk1"/>
                  </a:solidFill>
                  <a:latin typeface="Century Gothic"/>
                  <a:ea typeface="Century Gothic"/>
                  <a:cs typeface="Century Gothic"/>
                  <a:sym typeface="Century Gothic"/>
                </a:rPr>
                <a:t>本研究班が</a:t>
              </a:r>
              <a:endParaRPr sz="3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ja-JP" sz="3600">
                  <a:solidFill>
                    <a:srgbClr val="FF0000"/>
                  </a:solidFill>
                  <a:latin typeface="Century Gothic"/>
                  <a:ea typeface="Century Gothic"/>
                  <a:cs typeface="Century Gothic"/>
                  <a:sym typeface="Century Gothic"/>
                </a:rPr>
                <a:t>協力</a:t>
              </a:r>
              <a:r>
                <a:rPr lang="ja-JP" sz="3600">
                  <a:solidFill>
                    <a:schemeClr val="dk1"/>
                  </a:solidFill>
                  <a:latin typeface="Century Gothic"/>
                  <a:ea typeface="Century Gothic"/>
                  <a:cs typeface="Century Gothic"/>
                  <a:sym typeface="Century Gothic"/>
                </a:rPr>
                <a:t>します！</a:t>
              </a:r>
              <a:endParaRPr sz="3600">
                <a:solidFill>
                  <a:schemeClr val="dk1"/>
                </a:solidFill>
                <a:latin typeface="Century Gothic"/>
                <a:ea typeface="Century Gothic"/>
                <a:cs typeface="Century Gothic"/>
                <a:sym typeface="Century Gothic"/>
              </a:endParaRPr>
            </a:p>
          </p:txBody>
        </p:sp>
        <p:pic>
          <p:nvPicPr>
            <p:cNvPr id="1104" name="Google Shape;1104;p73" descr="äºäººä¸èã®ã¤ã©ã¹ãï¼å¥³æ§ä¼ç¤¾å¡ï¼"/>
            <p:cNvPicPr preferRelativeResize="0"/>
            <p:nvPr/>
          </p:nvPicPr>
          <p:blipFill rotWithShape="1">
            <a:blip r:embed="rId5">
              <a:alphaModFix/>
            </a:blip>
            <a:srcRect/>
            <a:stretch/>
          </p:blipFill>
          <p:spPr>
            <a:xfrm>
              <a:off x="527139" y="2519377"/>
              <a:ext cx="3113207" cy="3113207"/>
            </a:xfrm>
            <a:prstGeom prst="rect">
              <a:avLst/>
            </a:prstGeom>
            <a:noFill/>
            <a:ln>
              <a:noFill/>
            </a:ln>
          </p:spPr>
        </p:pic>
      </p:gr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72</a:t>
            </a:fld>
            <a:endParaRPr lang="ja-JP" altLang="en-US"/>
          </a:p>
        </p:txBody>
      </p:sp>
    </p:spTree>
    <p:extLst>
      <p:ext uri="{BB962C8B-B14F-4D97-AF65-F5344CB8AC3E}">
        <p14:creationId xmlns:p14="http://schemas.microsoft.com/office/powerpoint/2010/main" val="157026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01"/>
                                        </p:tgtEl>
                                        <p:attrNameLst>
                                          <p:attrName>style.visibility</p:attrName>
                                        </p:attrNameLst>
                                      </p:cBhvr>
                                      <p:to>
                                        <p:strVal val="visible"/>
                                      </p:to>
                                    </p:set>
                                    <p:anim calcmode="lin" valueType="num">
                                      <p:cBhvr additive="base">
                                        <p:cTn id="7" dur="500"/>
                                        <p:tgtEl>
                                          <p:spTgt spid="1101"/>
                                        </p:tgtEl>
                                        <p:attrNameLst>
                                          <p:attrName>ppt_w</p:attrName>
                                        </p:attrNameLst>
                                      </p:cBhvr>
                                      <p:tavLst>
                                        <p:tav tm="0">
                                          <p:val>
                                            <p:strVal val="0"/>
                                          </p:val>
                                        </p:tav>
                                        <p:tav tm="100000">
                                          <p:val>
                                            <p:strVal val="#ppt_w"/>
                                          </p:val>
                                        </p:tav>
                                      </p:tavLst>
                                    </p:anim>
                                    <p:anim calcmode="lin" valueType="num">
                                      <p:cBhvr additive="base">
                                        <p:cTn id="8" dur="500"/>
                                        <p:tgtEl>
                                          <p:spTgt spid="110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74"/>
          <p:cNvSpPr txBox="1">
            <a:spLocks noGrp="1"/>
          </p:cNvSpPr>
          <p:nvPr>
            <p:ph type="title"/>
          </p:nvPr>
        </p:nvSpPr>
        <p:spPr>
          <a:xfrm>
            <a:off x="645539" y="0"/>
            <a:ext cx="7543800" cy="105451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Meiryo"/>
              <a:buNone/>
            </a:pPr>
            <a:r>
              <a:rPr lang="ja-JP" dirty="0">
                <a:solidFill>
                  <a:schemeClr val="bg1"/>
                </a:solidFill>
              </a:rPr>
              <a:t>参考文献</a:t>
            </a:r>
            <a:endParaRPr dirty="0">
              <a:solidFill>
                <a:schemeClr val="bg1"/>
              </a:solidFill>
            </a:endParaRPr>
          </a:p>
        </p:txBody>
      </p:sp>
      <p:sp>
        <p:nvSpPr>
          <p:cNvPr id="1111" name="Google Shape;1111;p74"/>
          <p:cNvSpPr txBox="1">
            <a:spLocks noGrp="1"/>
          </p:cNvSpPr>
          <p:nvPr>
            <p:ph type="body" idx="1"/>
          </p:nvPr>
        </p:nvSpPr>
        <p:spPr>
          <a:xfrm>
            <a:off x="373552" y="1181819"/>
            <a:ext cx="7543801" cy="4168037"/>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000"/>
              <a:buNone/>
            </a:pPr>
            <a:r>
              <a:rPr lang="ja-JP" sz="1050" dirty="0"/>
              <a:t>・筑波都市整備株式会社HP　</a:t>
            </a:r>
            <a:r>
              <a:rPr lang="ja-JP" sz="1050" u="sng" dirty="0">
                <a:solidFill>
                  <a:schemeClr val="hlink"/>
                </a:solidFill>
                <a:hlinkClick r:id="rId3"/>
              </a:rPr>
              <a:t>http://tsud.co.jp/</a:t>
            </a:r>
            <a:endParaRPr sz="1050" dirty="0"/>
          </a:p>
          <a:p>
            <a:pPr marL="0" lvl="0" indent="0" algn="l" rtl="0">
              <a:lnSpc>
                <a:spcPct val="90000"/>
              </a:lnSpc>
              <a:spcBef>
                <a:spcPts val="1400"/>
              </a:spcBef>
              <a:spcAft>
                <a:spcPts val="0"/>
              </a:spcAft>
              <a:buSzPts val="2000"/>
              <a:buNone/>
            </a:pPr>
            <a:r>
              <a:rPr lang="ja-JP" sz="1050" dirty="0"/>
              <a:t>・ちば市民協働レポート実証実験評価報告書</a:t>
            </a:r>
            <a:endParaRPr sz="1050" dirty="0"/>
          </a:p>
          <a:p>
            <a:pPr marL="0" lvl="0" indent="0" algn="l" rtl="0">
              <a:lnSpc>
                <a:spcPct val="90000"/>
              </a:lnSpc>
              <a:spcBef>
                <a:spcPts val="1400"/>
              </a:spcBef>
              <a:spcAft>
                <a:spcPts val="0"/>
              </a:spcAft>
              <a:buSzPts val="2000"/>
              <a:buNone/>
            </a:pPr>
            <a:r>
              <a:rPr lang="ja-JP" sz="1050" u="sng" dirty="0">
                <a:solidFill>
                  <a:schemeClr val="hlink"/>
                </a:solidFill>
                <a:hlinkClick r:id="rId4"/>
              </a:rPr>
              <a:t>https://www.city.chiba.jp/shimin/shimin/kohokocho/hyoukahoukoku.html</a:t>
            </a:r>
            <a:endParaRPr sz="1050" dirty="0"/>
          </a:p>
          <a:p>
            <a:pPr marL="0" lvl="0" indent="0" algn="l" rtl="0">
              <a:lnSpc>
                <a:spcPct val="90000"/>
              </a:lnSpc>
              <a:spcBef>
                <a:spcPts val="1400"/>
              </a:spcBef>
              <a:spcAft>
                <a:spcPts val="0"/>
              </a:spcAft>
              <a:buSzPts val="2000"/>
              <a:buNone/>
            </a:pPr>
            <a:r>
              <a:rPr lang="ja-JP" sz="1050" dirty="0"/>
              <a:t>・Fix My Street Japanの取り組み</a:t>
            </a:r>
            <a:endParaRPr sz="1050" dirty="0"/>
          </a:p>
          <a:p>
            <a:pPr marL="0" lvl="0" indent="0" algn="l" rtl="0">
              <a:lnSpc>
                <a:spcPct val="90000"/>
              </a:lnSpc>
              <a:spcBef>
                <a:spcPts val="1400"/>
              </a:spcBef>
              <a:spcAft>
                <a:spcPts val="0"/>
              </a:spcAft>
              <a:buSzPts val="2000"/>
              <a:buNone/>
            </a:pPr>
            <a:r>
              <a:rPr lang="ja-JP" sz="1050" u="sng" dirty="0">
                <a:solidFill>
                  <a:schemeClr val="hlink"/>
                </a:solidFill>
                <a:hlinkClick r:id="rId5"/>
              </a:rPr>
              <a:t>http://www.soumu.go.jp/main_content/000470912.pdf</a:t>
            </a:r>
            <a:endParaRPr sz="1050" u="sng" dirty="0">
              <a:solidFill>
                <a:schemeClr val="hlink"/>
              </a:solidFill>
            </a:endParaRPr>
          </a:p>
          <a:p>
            <a:pPr marL="0" lvl="0" indent="0" algn="l" rtl="0">
              <a:lnSpc>
                <a:spcPct val="90000"/>
              </a:lnSpc>
              <a:spcBef>
                <a:spcPts val="1200"/>
              </a:spcBef>
              <a:spcAft>
                <a:spcPts val="0"/>
              </a:spcAft>
              <a:buSzPts val="1050"/>
              <a:buNone/>
            </a:pPr>
            <a:r>
              <a:rPr lang="ja-JP" sz="1050" dirty="0"/>
              <a:t>国土交通省　「Ⅱ.道路の管理」</a:t>
            </a:r>
            <a:endParaRPr dirty="0"/>
          </a:p>
          <a:p>
            <a:pPr marL="0" lvl="0" indent="0" algn="l" rtl="0">
              <a:lnSpc>
                <a:spcPct val="90000"/>
              </a:lnSpc>
              <a:spcBef>
                <a:spcPts val="1400"/>
              </a:spcBef>
              <a:spcAft>
                <a:spcPts val="0"/>
              </a:spcAft>
              <a:buSzPts val="1050"/>
              <a:buNone/>
            </a:pPr>
            <a:r>
              <a:rPr lang="ja-JP" sz="1050" u="sng" dirty="0">
                <a:solidFill>
                  <a:schemeClr val="hlink"/>
                </a:solidFill>
                <a:hlinkClick r:id="rId6"/>
              </a:rPr>
              <a:t>https://www.city.tsukuba.lg.jp/kurashi/kankyo/douro/1001020.html</a:t>
            </a:r>
            <a:endParaRPr sz="1050" dirty="0"/>
          </a:p>
          <a:p>
            <a:pPr marL="0" lvl="0" indent="0" algn="l" rtl="0">
              <a:lnSpc>
                <a:spcPct val="90000"/>
              </a:lnSpc>
              <a:spcBef>
                <a:spcPts val="1400"/>
              </a:spcBef>
              <a:spcAft>
                <a:spcPts val="0"/>
              </a:spcAft>
              <a:buSzPts val="1050"/>
              <a:buNone/>
            </a:pPr>
            <a:r>
              <a:rPr lang="ja-JP" sz="1050" dirty="0"/>
              <a:t>つくば市役所　「道路破損等の報告」</a:t>
            </a:r>
            <a:endParaRPr dirty="0"/>
          </a:p>
          <a:p>
            <a:pPr marL="0" lvl="0" indent="0" algn="l" rtl="0">
              <a:lnSpc>
                <a:spcPct val="90000"/>
              </a:lnSpc>
              <a:spcBef>
                <a:spcPts val="1400"/>
              </a:spcBef>
              <a:spcAft>
                <a:spcPts val="0"/>
              </a:spcAft>
              <a:buSzPts val="1050"/>
              <a:buNone/>
            </a:pPr>
            <a:r>
              <a:rPr lang="ja-JP" sz="1050" u="sng" dirty="0">
                <a:solidFill>
                  <a:schemeClr val="hlink"/>
                </a:solidFill>
                <a:hlinkClick r:id="rId6"/>
              </a:rPr>
              <a:t>https://www.city.tsukuba.lg.jp/kurashi/kankyo/douro/1001020.html</a:t>
            </a:r>
            <a:endParaRPr sz="1050" dirty="0"/>
          </a:p>
          <a:p>
            <a:pPr marL="0" lvl="0" indent="0" algn="l" rtl="0">
              <a:lnSpc>
                <a:spcPct val="90000"/>
              </a:lnSpc>
              <a:spcBef>
                <a:spcPts val="1400"/>
              </a:spcBef>
              <a:spcAft>
                <a:spcPts val="0"/>
              </a:spcAft>
              <a:buSzPts val="1050"/>
              <a:buNone/>
            </a:pPr>
            <a:r>
              <a:rPr lang="ja-JP" sz="1050" dirty="0"/>
              <a:t>吉田 博一　「官民連携による日本のオープンガバメントの新しい展望」　経営情報学会　全国研究発表大会要旨集　2014</a:t>
            </a:r>
            <a:endParaRPr sz="1050" dirty="0"/>
          </a:p>
          <a:p>
            <a:pPr marL="0" lvl="0" indent="0" algn="l" rtl="0">
              <a:lnSpc>
                <a:spcPct val="90000"/>
              </a:lnSpc>
              <a:spcBef>
                <a:spcPts val="1400"/>
              </a:spcBef>
              <a:spcAft>
                <a:spcPts val="0"/>
              </a:spcAft>
              <a:buSzPts val="1050"/>
              <a:buNone/>
            </a:pPr>
            <a:r>
              <a:rPr lang="ja-JP" sz="1050" u="sng" dirty="0">
                <a:solidFill>
                  <a:schemeClr val="hlink"/>
                </a:solidFill>
                <a:hlinkClick r:id="rId7"/>
              </a:rPr>
              <a:t>https://www.jstage.jst.go.jp/article/jasmin/2014s/0/2014s_137/_pdf/-char/ja</a:t>
            </a:r>
            <a:endParaRPr sz="1050" dirty="0"/>
          </a:p>
          <a:p>
            <a:pPr marL="0" lvl="0" indent="0" algn="l" rtl="0">
              <a:lnSpc>
                <a:spcPct val="90000"/>
              </a:lnSpc>
              <a:spcBef>
                <a:spcPts val="1400"/>
              </a:spcBef>
              <a:spcAft>
                <a:spcPts val="0"/>
              </a:spcAft>
              <a:buSzPts val="1050"/>
              <a:buNone/>
            </a:pPr>
            <a:r>
              <a:rPr lang="ja-JP" sz="1050" dirty="0"/>
              <a:t>本田正美　「オープンデータ化された「ちばレポ」の登録者情報を基にした行政アプリケーションの</a:t>
            </a:r>
            <a:endParaRPr dirty="0"/>
          </a:p>
          <a:p>
            <a:pPr marL="0" lvl="0" indent="0" algn="l" rtl="0">
              <a:lnSpc>
                <a:spcPct val="90000"/>
              </a:lnSpc>
              <a:spcBef>
                <a:spcPts val="1400"/>
              </a:spcBef>
              <a:spcAft>
                <a:spcPts val="0"/>
              </a:spcAft>
              <a:buSzPts val="1050"/>
              <a:buNone/>
            </a:pPr>
            <a:r>
              <a:rPr lang="ja-JP" sz="1050" dirty="0"/>
              <a:t>浸透過程の推定」　情報知識学会誌　2016 年 26 巻 2 号 p. 187-194</a:t>
            </a:r>
            <a:endParaRPr sz="1050" dirty="0"/>
          </a:p>
          <a:p>
            <a:pPr marL="0" lvl="0" indent="0" algn="l" rtl="0">
              <a:lnSpc>
                <a:spcPct val="90000"/>
              </a:lnSpc>
              <a:spcBef>
                <a:spcPts val="1400"/>
              </a:spcBef>
              <a:spcAft>
                <a:spcPts val="0"/>
              </a:spcAft>
              <a:buSzPts val="1050"/>
              <a:buNone/>
            </a:pPr>
            <a:r>
              <a:rPr lang="ja-JP" sz="1050" u="sng" dirty="0">
                <a:solidFill>
                  <a:schemeClr val="hlink"/>
                </a:solidFill>
                <a:hlinkClick r:id="rId8"/>
              </a:rPr>
              <a:t>https://www.jstage.jst.go.jp/article/jsik/26/2/26_2016_018/_pdf/-char/ja</a:t>
            </a:r>
            <a:endParaRPr sz="1050" dirty="0"/>
          </a:p>
          <a:p>
            <a:pPr marL="0" lvl="0" indent="0" algn="l" rtl="0">
              <a:lnSpc>
                <a:spcPct val="90000"/>
              </a:lnSpc>
              <a:spcBef>
                <a:spcPts val="1400"/>
              </a:spcBef>
              <a:spcAft>
                <a:spcPts val="0"/>
              </a:spcAft>
              <a:buSzPts val="1050"/>
              <a:buNone/>
            </a:pPr>
            <a:r>
              <a:rPr lang="ja-JP" sz="1050" dirty="0"/>
              <a:t>つくば市役所「つくば市の給与・定員管理等について」</a:t>
            </a:r>
            <a:endParaRPr dirty="0"/>
          </a:p>
          <a:p>
            <a:pPr marL="0" lvl="0" indent="0" algn="l" rtl="0">
              <a:lnSpc>
                <a:spcPct val="90000"/>
              </a:lnSpc>
              <a:spcBef>
                <a:spcPts val="1400"/>
              </a:spcBef>
              <a:spcAft>
                <a:spcPts val="0"/>
              </a:spcAft>
              <a:buSzPts val="1050"/>
              <a:buNone/>
            </a:pPr>
            <a:r>
              <a:rPr lang="ja-JP" sz="1050" u="sng" dirty="0">
                <a:solidFill>
                  <a:schemeClr val="hlink"/>
                </a:solidFill>
                <a:hlinkClick r:id="rId9"/>
              </a:rPr>
              <a:t>https://www.city.tsukuba.lg.jp/_res/projects/default_project/_page_/001/002/412/kouhyou29</a:t>
            </a:r>
            <a:r>
              <a:rPr lang="ja-JP" sz="1050" dirty="0"/>
              <a:t>.</a:t>
            </a:r>
            <a:endParaRPr sz="1050" dirty="0"/>
          </a:p>
          <a:p>
            <a:pPr marL="0" lvl="0" indent="0" algn="l" rtl="0">
              <a:lnSpc>
                <a:spcPct val="90000"/>
              </a:lnSpc>
              <a:spcBef>
                <a:spcPts val="1600"/>
              </a:spcBef>
              <a:spcAft>
                <a:spcPts val="0"/>
              </a:spcAft>
              <a:buSzPts val="2000"/>
              <a:buNone/>
            </a:pPr>
            <a:endParaRPr sz="1050" u="sng" dirty="0"/>
          </a:p>
        </p:txBody>
      </p:sp>
      <p:sp>
        <p:nvSpPr>
          <p:cNvPr id="1112" name="Google Shape;1112;p74"/>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pPr>
              <a:buClr>
                <a:srgbClr val="FFFFFF"/>
              </a:buClr>
              <a:buSzPts val="900"/>
            </a:pPr>
            <a:r>
              <a:rPr lang="en-US" altLang="ja-JP" dirty="0" smtClean="0"/>
              <a:t>2019/6/21</a:t>
            </a:r>
            <a:endParaRPr lang="ja-JP" altLang="en-US" dirty="0"/>
          </a:p>
        </p:txBody>
      </p:sp>
      <p:sp>
        <p:nvSpPr>
          <p:cNvPr id="1113" name="Google Shape;1113;p74"/>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FFFFFF"/>
              </a:buClr>
              <a:buSzPts val="1000"/>
              <a:buFont typeface="Century Gothic"/>
              <a:buNone/>
            </a:pPr>
            <a:fld id="{00000000-1234-1234-1234-123412341234}" type="slidenum">
              <a:rPr lang="en-US" altLang="ja-JP"/>
              <a:t>73</a:t>
            </a:fld>
            <a:endParaRPr/>
          </a:p>
        </p:txBody>
      </p:sp>
      <p:sp>
        <p:nvSpPr>
          <p:cNvPr id="1114" name="Google Shape;1114;p74"/>
          <p:cNvSpPr txBox="1"/>
          <p:nvPr/>
        </p:nvSpPr>
        <p:spPr>
          <a:xfrm>
            <a:off x="5311872" y="1137021"/>
            <a:ext cx="4554747" cy="157222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ja-JP" sz="1000">
                <a:solidFill>
                  <a:schemeClr val="dk1"/>
                </a:solidFill>
                <a:latin typeface="Century Gothic"/>
                <a:ea typeface="Century Gothic"/>
                <a:cs typeface="Century Gothic"/>
                <a:sym typeface="Century Gothic"/>
              </a:rPr>
              <a:t>・★</a:t>
            </a:r>
            <a:r>
              <a:rPr lang="ja-JP" sz="1100">
                <a:solidFill>
                  <a:schemeClr val="dk1"/>
                </a:solidFill>
                <a:latin typeface="Century Gothic"/>
                <a:ea typeface="Century Gothic"/>
                <a:cs typeface="Century Gothic"/>
                <a:sym typeface="Century Gothic"/>
              </a:rPr>
              <a:t>市役所パトロール日誌</a:t>
            </a:r>
            <a:endParaRPr/>
          </a:p>
          <a:p>
            <a:pPr marL="0" marR="0" lvl="0" indent="0" algn="l" rtl="0">
              <a:lnSpc>
                <a:spcPct val="90000"/>
              </a:lnSpc>
              <a:spcBef>
                <a:spcPts val="1400"/>
              </a:spcBef>
              <a:spcAft>
                <a:spcPts val="0"/>
              </a:spcAft>
              <a:buNone/>
            </a:pPr>
            <a:r>
              <a:rPr lang="ja-JP" sz="1100">
                <a:solidFill>
                  <a:schemeClr val="dk1"/>
                </a:solidFill>
                <a:latin typeface="Century Gothic"/>
                <a:ea typeface="Century Gothic"/>
                <a:cs typeface="Century Gothic"/>
                <a:sym typeface="Century Gothic"/>
              </a:rPr>
              <a:t>・市役所パトロール エリアマップ</a:t>
            </a:r>
            <a:endParaRPr sz="1100">
              <a:solidFill>
                <a:schemeClr val="dk1"/>
              </a:solidFill>
              <a:latin typeface="Century Gothic"/>
              <a:ea typeface="Century Gothic"/>
              <a:cs typeface="Century Gothic"/>
              <a:sym typeface="Century Gothic"/>
            </a:endParaRPr>
          </a:p>
          <a:p>
            <a:pPr marL="0" marR="0" lvl="0" indent="0" algn="l" rtl="0">
              <a:lnSpc>
                <a:spcPct val="90000"/>
              </a:lnSpc>
              <a:spcBef>
                <a:spcPts val="1400"/>
              </a:spcBef>
              <a:spcAft>
                <a:spcPts val="0"/>
              </a:spcAft>
              <a:buNone/>
            </a:pPr>
            <a:r>
              <a:rPr lang="ja-JP" sz="1100">
                <a:solidFill>
                  <a:schemeClr val="dk1"/>
                </a:solidFill>
                <a:latin typeface="Century Gothic"/>
                <a:ea typeface="Century Gothic"/>
                <a:cs typeface="Century Gothic"/>
                <a:sym typeface="Century Gothic"/>
              </a:rPr>
              <a:t>・筑波都市整備株式会社 道路パトロール日誌</a:t>
            </a:r>
            <a:endParaRPr sz="1100">
              <a:solidFill>
                <a:schemeClr val="dk1"/>
              </a:solidFill>
              <a:latin typeface="Century Gothic"/>
              <a:ea typeface="Century Gothic"/>
              <a:cs typeface="Century Gothic"/>
              <a:sym typeface="Century Gothic"/>
            </a:endParaRPr>
          </a:p>
          <a:p>
            <a:pPr marL="0" marR="0" lvl="0" indent="0" algn="l" rtl="0">
              <a:lnSpc>
                <a:spcPct val="90000"/>
              </a:lnSpc>
              <a:spcBef>
                <a:spcPts val="1400"/>
              </a:spcBef>
              <a:spcAft>
                <a:spcPts val="0"/>
              </a:spcAft>
              <a:buNone/>
            </a:pPr>
            <a:r>
              <a:rPr lang="ja-JP" sz="1100">
                <a:solidFill>
                  <a:schemeClr val="dk1"/>
                </a:solidFill>
                <a:latin typeface="Century Gothic"/>
                <a:ea typeface="Century Gothic"/>
                <a:cs typeface="Century Gothic"/>
                <a:sym typeface="Century Gothic"/>
              </a:rPr>
              <a:t>・市役所の道路台帳データ</a:t>
            </a:r>
            <a:endParaRPr sz="1100">
              <a:solidFill>
                <a:schemeClr val="dk1"/>
              </a:solidFill>
              <a:latin typeface="Century Gothic"/>
              <a:ea typeface="Century Gothic"/>
              <a:cs typeface="Century Gothic"/>
              <a:sym typeface="Century Gothic"/>
            </a:endParaRPr>
          </a:p>
          <a:p>
            <a:pPr marL="0" marR="0" lvl="0" indent="0" algn="l" rtl="0">
              <a:lnSpc>
                <a:spcPct val="90000"/>
              </a:lnSpc>
              <a:spcBef>
                <a:spcPts val="1400"/>
              </a:spcBef>
              <a:spcAft>
                <a:spcPts val="0"/>
              </a:spcAft>
              <a:buNone/>
            </a:pPr>
            <a:r>
              <a:rPr lang="ja-JP" sz="1100">
                <a:solidFill>
                  <a:schemeClr val="dk1"/>
                </a:solidFill>
                <a:latin typeface="Century Gothic"/>
                <a:ea typeface="Century Gothic"/>
                <a:cs typeface="Century Gothic"/>
                <a:sym typeface="Century Gothic"/>
              </a:rPr>
              <a:t>・道路管理瑕疵賠償案件一覧</a:t>
            </a:r>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0465" y="126460"/>
            <a:ext cx="1721994" cy="904672"/>
          </a:xfrm>
        </p:spPr>
        <p:txBody>
          <a:bodyPr/>
          <a:lstStyle/>
          <a:p>
            <a:r>
              <a:rPr kumimoji="1" lang="ja-JP" altLang="en-US" dirty="0">
                <a:solidFill>
                  <a:schemeClr val="bg1"/>
                </a:solidFill>
              </a:rPr>
              <a:t>謝辞</a:t>
            </a:r>
          </a:p>
        </p:txBody>
      </p:sp>
      <p:graphicFrame>
        <p:nvGraphicFramePr>
          <p:cNvPr id="8" name="表 7"/>
          <p:cNvGraphicFramePr>
            <a:graphicFrameLocks noGrp="1"/>
          </p:cNvGraphicFramePr>
          <p:nvPr/>
        </p:nvGraphicFramePr>
        <p:xfrm>
          <a:off x="1147860" y="1031124"/>
          <a:ext cx="6877458" cy="5364480"/>
        </p:xfrm>
        <a:graphic>
          <a:graphicData uri="http://schemas.openxmlformats.org/drawingml/2006/table">
            <a:tbl>
              <a:tblPr firstRow="1" bandRow="1">
                <a:tableStyleId>{ED722EEB-8559-47B6-82E8-98EC46BC086B}</a:tableStyleId>
              </a:tblPr>
              <a:tblGrid>
                <a:gridCol w="2292486">
                  <a:extLst>
                    <a:ext uri="{9D8B030D-6E8A-4147-A177-3AD203B41FA5}">
                      <a16:colId xmlns:a16="http://schemas.microsoft.com/office/drawing/2014/main" val="2879102359"/>
                    </a:ext>
                  </a:extLst>
                </a:gridCol>
                <a:gridCol w="2292486">
                  <a:extLst>
                    <a:ext uri="{9D8B030D-6E8A-4147-A177-3AD203B41FA5}">
                      <a16:colId xmlns:a16="http://schemas.microsoft.com/office/drawing/2014/main" val="3238459931"/>
                    </a:ext>
                  </a:extLst>
                </a:gridCol>
                <a:gridCol w="2292486">
                  <a:extLst>
                    <a:ext uri="{9D8B030D-6E8A-4147-A177-3AD203B41FA5}">
                      <a16:colId xmlns:a16="http://schemas.microsoft.com/office/drawing/2014/main" val="1240363928"/>
                    </a:ext>
                  </a:extLst>
                </a:gridCol>
              </a:tblGrid>
              <a:tr h="291222">
                <a:tc>
                  <a:txBody>
                    <a:bodyPr/>
                    <a:lstStyle/>
                    <a:p>
                      <a:r>
                        <a:rPr kumimoji="1" lang="ja-JP" altLang="en-US" sz="1600" b="1" dirty="0"/>
                        <a:t>つくば市役所</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持続可能都市戦略室</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吉岡直人</a:t>
                      </a:r>
                      <a:r>
                        <a:rPr kumimoji="1" lang="ja-JP" altLang="en-US" sz="1600" b="1" baseline="0" dirty="0"/>
                        <a:t> </a:t>
                      </a:r>
                      <a:r>
                        <a:rPr kumimoji="1" lang="ja-JP" altLang="en-US" sz="1600" b="1" dirty="0"/>
                        <a:t>様</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53628234"/>
                  </a:ext>
                </a:extLst>
              </a:tr>
              <a:tr h="291222">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山本聖也 様</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66699093"/>
                  </a:ext>
                </a:extLst>
              </a:tr>
              <a:tr h="291222">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1" dirty="0"/>
                        <a:t>小松愛実 様</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52763120"/>
                  </a:ext>
                </a:extLst>
              </a:tr>
              <a:tr h="291222">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道路管理課</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結束由美子 様</a:t>
                      </a:r>
                      <a:endParaRPr kumimoji="1" lang="en-US" altLang="ja-JP"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81900277"/>
                  </a:ext>
                </a:extLst>
              </a:tr>
              <a:tr h="291222">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佐藤裕志 様</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71012307"/>
                  </a:ext>
                </a:extLst>
              </a:tr>
              <a:tr h="291222">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佐藤良兼</a:t>
                      </a:r>
                      <a:r>
                        <a:rPr kumimoji="1" lang="ja-JP" altLang="en-US" sz="1600" b="1" baseline="0" dirty="0"/>
                        <a:t> 様</a:t>
                      </a:r>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50738389"/>
                  </a:ext>
                </a:extLst>
              </a:tr>
              <a:tr h="291222">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竹前亘 様</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18349028"/>
                  </a:ext>
                </a:extLst>
              </a:tr>
              <a:tr h="291222">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内藤真宏 様</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86784713"/>
                  </a:ext>
                </a:extLst>
              </a:tr>
              <a:tr h="291222">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農業政策課</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半田秀機</a:t>
                      </a:r>
                      <a:r>
                        <a:rPr kumimoji="1" lang="ja-JP" altLang="en-US" sz="1600" b="1" baseline="0" dirty="0"/>
                        <a:t> 様</a:t>
                      </a:r>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29931797"/>
                  </a:ext>
                </a:extLst>
              </a:tr>
              <a:tr h="291222">
                <a:tc>
                  <a:txBody>
                    <a:bodyPr/>
                    <a:lstStyle/>
                    <a:p>
                      <a:endParaRPr kumimoji="1" lang="ja-JP" altLang="en-US" sz="1600" b="1"/>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平塚美樹 様</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444187796"/>
                  </a:ext>
                </a:extLst>
              </a:tr>
              <a:tr h="291222">
                <a:tc>
                  <a:txBody>
                    <a:bodyPr/>
                    <a:lstStyle/>
                    <a:p>
                      <a:endParaRPr kumimoji="1" lang="ja-JP" altLang="en-US" sz="1600" b="1"/>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総合交通政策課</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倉持直哉 様</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432938570"/>
                  </a:ext>
                </a:extLst>
              </a:tr>
              <a:tr h="291222">
                <a:tc>
                  <a:txBody>
                    <a:bodyPr/>
                    <a:lstStyle/>
                    <a:p>
                      <a:endParaRPr kumimoji="1" lang="ja-JP" altLang="en-US" sz="1600" b="1"/>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田村陽介 様</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77110002"/>
                  </a:ext>
                </a:extLst>
              </a:tr>
              <a:tr h="291222">
                <a:tc>
                  <a:txBody>
                    <a:bodyPr/>
                    <a:lstStyle/>
                    <a:p>
                      <a:endParaRPr kumimoji="1" lang="ja-JP" altLang="en-US" sz="1600" b="1"/>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住宅政策課</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小川秀夫 様</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21989985"/>
                  </a:ext>
                </a:extLst>
              </a:tr>
              <a:tr h="291222">
                <a:tc>
                  <a:txBody>
                    <a:bodyPr/>
                    <a:lstStyle/>
                    <a:p>
                      <a:endParaRPr kumimoji="1" lang="ja-JP" altLang="en-US" sz="1600" b="1"/>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学務課</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山本雄一朗 様</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019748975"/>
                  </a:ext>
                </a:extLst>
              </a:tr>
              <a:tr h="291222">
                <a:tc>
                  <a:txBody>
                    <a:bodyPr/>
                    <a:lstStyle/>
                    <a:p>
                      <a:r>
                        <a:rPr kumimoji="1" lang="ja-JP" altLang="en-US" sz="1600" b="1" dirty="0"/>
                        <a:t>筑波大学</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システム系社会工学域</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牛島光一 様</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38974664"/>
                  </a:ext>
                </a:extLst>
              </a:tr>
              <a:tr h="291222">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kumimoji="1" lang="ja-JP" altLang="en-US"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kumimoji="1" lang="ja-JP" altLang="en-US" sz="1600" b="1" dirty="0"/>
                        <a:t>大学教員、学生の皆様</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10015670"/>
                  </a:ext>
                </a:extLst>
              </a:tr>
            </a:tbl>
          </a:graphicData>
        </a:graphic>
      </p:graphicFrame>
      <p:sp>
        <p:nvSpPr>
          <p:cNvPr id="3" name="日付プレースホルダー 2"/>
          <p:cNvSpPr>
            <a:spLocks noGrp="1"/>
          </p:cNvSpPr>
          <p:nvPr>
            <p:ph type="dt" idx="10"/>
          </p:nvPr>
        </p:nvSpPr>
        <p:spPr/>
        <p:txBody>
          <a:bodyPr/>
          <a:lstStyle/>
          <a:p>
            <a:r>
              <a:rPr lang="en-US" altLang="ja-JP" dirty="0" smtClean="0"/>
              <a:t>2019/6/21</a:t>
            </a:r>
            <a:endParaRPr lang="ja-JP" altLang="en-US" dirty="0"/>
          </a:p>
        </p:txBody>
      </p:sp>
      <p:sp>
        <p:nvSpPr>
          <p:cNvPr id="4" name="スライド番号プレースホルダー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74</a:t>
            </a:fld>
            <a:endParaRPr lang="ja-JP" altLang="en-US"/>
          </a:p>
        </p:txBody>
      </p:sp>
    </p:spTree>
    <p:extLst>
      <p:ext uri="{BB962C8B-B14F-4D97-AF65-F5344CB8AC3E}">
        <p14:creationId xmlns:p14="http://schemas.microsoft.com/office/powerpoint/2010/main" val="5830723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75"/>
          <p:cNvSpPr txBox="1">
            <a:spLocks noGrp="1"/>
          </p:cNvSpPr>
          <p:nvPr>
            <p:ph type="title"/>
          </p:nvPr>
        </p:nvSpPr>
        <p:spPr>
          <a:xfrm>
            <a:off x="1005841" y="1488152"/>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Meiryo"/>
              <a:buNone/>
            </a:pPr>
            <a:r>
              <a:rPr lang="ja-JP"/>
              <a:t>　　　　ご清聴</a:t>
            </a:r>
            <a:br>
              <a:rPr lang="ja-JP"/>
            </a:br>
            <a:r>
              <a:rPr lang="ja-JP"/>
              <a:t>ありがとうございました。</a:t>
            </a:r>
            <a:endParaRPr/>
          </a:p>
        </p:txBody>
      </p:sp>
      <p:sp>
        <p:nvSpPr>
          <p:cNvPr id="1120" name="Google Shape;1120;p75"/>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pPr>
              <a:buClr>
                <a:srgbClr val="FFFFFF"/>
              </a:buClr>
              <a:buSzPts val="900"/>
            </a:pPr>
            <a:r>
              <a:rPr lang="en-US" altLang="ja-JP" dirty="0" smtClean="0"/>
              <a:t>2019/6/21</a:t>
            </a:r>
            <a:endParaRPr lang="ja-JP" altLang="en-US" dirty="0"/>
          </a:p>
        </p:txBody>
      </p:sp>
      <p:sp>
        <p:nvSpPr>
          <p:cNvPr id="1121" name="Google Shape;1121;p75"/>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FFFFFF"/>
              </a:buClr>
              <a:buSzPts val="1000"/>
              <a:buFont typeface="Century Gothic"/>
              <a:buNone/>
            </a:pPr>
            <a:fld id="{00000000-1234-1234-1234-123412341234}" type="slidenum">
              <a:rPr lang="en-US" altLang="ja-JP"/>
              <a:t>75</a:t>
            </a:fld>
            <a:endParaRPr/>
          </a:p>
        </p:txBody>
      </p:sp>
      <p:pic>
        <p:nvPicPr>
          <p:cNvPr id="1122" name="Google Shape;1122;p75" descr="各班からのお知らせ 教科教育班 / 福岡県教育センター"/>
          <p:cNvPicPr preferRelativeResize="0"/>
          <p:nvPr/>
        </p:nvPicPr>
        <p:blipFill rotWithShape="1">
          <a:blip r:embed="rId3">
            <a:alphaModFix/>
          </a:blip>
          <a:srcRect/>
          <a:stretch/>
        </p:blipFill>
        <p:spPr>
          <a:xfrm>
            <a:off x="3370144" y="3129659"/>
            <a:ext cx="2307845" cy="2770398"/>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415"/>
        <p:cNvGrpSpPr/>
        <p:nvPr/>
      </p:nvGrpSpPr>
      <p:grpSpPr>
        <a:xfrm>
          <a:off x="0" y="0"/>
          <a:ext cx="0" cy="0"/>
          <a:chOff x="0" y="0"/>
          <a:chExt cx="0" cy="0"/>
        </a:xfrm>
      </p:grpSpPr>
      <p:sp>
        <p:nvSpPr>
          <p:cNvPr id="416" name="Google Shape;416;p16"/>
          <p:cNvSpPr/>
          <p:nvPr/>
        </p:nvSpPr>
        <p:spPr>
          <a:xfrm>
            <a:off x="348343" y="5303520"/>
            <a:ext cx="8490857" cy="670720"/>
          </a:xfrm>
          <a:prstGeom prst="roundRect">
            <a:avLst>
              <a:gd name="adj" fmla="val 16667"/>
            </a:avLst>
          </a:prstGeom>
          <a:solidFill>
            <a:srgbClr val="CD4560"/>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aphicFrame>
        <p:nvGraphicFramePr>
          <p:cNvPr id="417" name="Google Shape;417;p16"/>
          <p:cNvGraphicFramePr/>
          <p:nvPr>
            <p:extLst/>
          </p:nvPr>
        </p:nvGraphicFramePr>
        <p:xfrm>
          <a:off x="-107421" y="208296"/>
          <a:ext cx="9144000" cy="6434052"/>
        </p:xfrm>
        <a:graphic>
          <a:graphicData uri="http://schemas.openxmlformats.org/drawingml/2006/chart">
            <c:chart xmlns:c="http://schemas.openxmlformats.org/drawingml/2006/chart" xmlns:r="http://schemas.openxmlformats.org/officeDocument/2006/relationships" r:id="rId3"/>
          </a:graphicData>
        </a:graphic>
      </p:graphicFrame>
      <p:sp>
        <p:nvSpPr>
          <p:cNvPr id="418" name="Google Shape;418;p16"/>
          <p:cNvSpPr txBox="1"/>
          <p:nvPr/>
        </p:nvSpPr>
        <p:spPr>
          <a:xfrm>
            <a:off x="4019106" y="3962560"/>
            <a:ext cx="8909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dirty="0">
                <a:solidFill>
                  <a:srgbClr val="000000"/>
                </a:solidFill>
                <a:latin typeface="Century Gothic"/>
                <a:ea typeface="Century Gothic"/>
                <a:cs typeface="Century Gothic"/>
                <a:sym typeface="Century Gothic"/>
              </a:rPr>
              <a:t>N=522</a:t>
            </a:r>
            <a:endParaRPr sz="1800" dirty="0">
              <a:solidFill>
                <a:srgbClr val="000000"/>
              </a:solidFill>
              <a:latin typeface="Century Gothic"/>
              <a:ea typeface="Century Gothic"/>
              <a:cs typeface="Century Gothic"/>
              <a:sym typeface="Century Gothic"/>
            </a:endParaRPr>
          </a:p>
        </p:txBody>
      </p:sp>
      <p:sp>
        <p:nvSpPr>
          <p:cNvPr id="420"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
        <p:nvSpPr>
          <p:cNvPr id="421" name="Google Shape;421;p16"/>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76</a:t>
            </a:fld>
            <a:endParaRPr/>
          </a:p>
        </p:txBody>
      </p:sp>
      <p:sp>
        <p:nvSpPr>
          <p:cNvPr id="7" name="Google Shape;451;p18"/>
          <p:cNvSpPr/>
          <p:nvPr/>
        </p:nvSpPr>
        <p:spPr>
          <a:xfrm>
            <a:off x="7151777" y="344178"/>
            <a:ext cx="1625600" cy="571500"/>
          </a:xfrm>
          <a:prstGeom prst="rect">
            <a:avLst/>
          </a:prstGeom>
          <a:solidFill>
            <a:schemeClr val="lt1"/>
          </a:solidFill>
          <a:ln w="762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sym typeface="Century Gothic"/>
              </a:rPr>
              <a:t>非表示</a:t>
            </a:r>
            <a:endParaRPr dirty="0"/>
          </a:p>
        </p:txBody>
      </p:sp>
    </p:spTree>
    <p:extLst>
      <p:ext uri="{BB962C8B-B14F-4D97-AF65-F5344CB8AC3E}">
        <p14:creationId xmlns:p14="http://schemas.microsoft.com/office/powerpoint/2010/main" val="2479054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435"/>
        <p:cNvGrpSpPr/>
        <p:nvPr/>
      </p:nvGrpSpPr>
      <p:grpSpPr>
        <a:xfrm>
          <a:off x="0" y="0"/>
          <a:ext cx="0" cy="0"/>
          <a:chOff x="0" y="0"/>
          <a:chExt cx="0" cy="0"/>
        </a:xfrm>
      </p:grpSpPr>
      <p:graphicFrame>
        <p:nvGraphicFramePr>
          <p:cNvPr id="436" name="Google Shape;436;p18"/>
          <p:cNvGraphicFramePr/>
          <p:nvPr/>
        </p:nvGraphicFramePr>
        <p:xfrm>
          <a:off x="17352" y="441602"/>
          <a:ext cx="9000000" cy="6012000"/>
        </p:xfrm>
        <a:graphic>
          <a:graphicData uri="http://schemas.openxmlformats.org/drawingml/2006/chart">
            <c:chart xmlns:c="http://schemas.openxmlformats.org/drawingml/2006/chart" xmlns:r="http://schemas.openxmlformats.org/officeDocument/2006/relationships" r:id="rId3"/>
          </a:graphicData>
        </a:graphic>
      </p:graphicFrame>
      <p:sp>
        <p:nvSpPr>
          <p:cNvPr id="437" name="Google Shape;437;p18"/>
          <p:cNvSpPr/>
          <p:nvPr/>
        </p:nvSpPr>
        <p:spPr>
          <a:xfrm>
            <a:off x="8501974" y="2882913"/>
            <a:ext cx="620290" cy="28359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8" name="Google Shape;438;p18"/>
          <p:cNvSpPr txBox="1"/>
          <p:nvPr/>
        </p:nvSpPr>
        <p:spPr>
          <a:xfrm>
            <a:off x="3625562" y="3719279"/>
            <a:ext cx="65283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000">
                <a:solidFill>
                  <a:srgbClr val="000000"/>
                </a:solidFill>
                <a:latin typeface="Century Gothic"/>
                <a:ea typeface="Century Gothic"/>
                <a:cs typeface="Century Gothic"/>
                <a:sym typeface="Century Gothic"/>
              </a:rPr>
              <a:t>14</a:t>
            </a:r>
            <a:endParaRPr sz="3000">
              <a:solidFill>
                <a:srgbClr val="000000"/>
              </a:solidFill>
              <a:latin typeface="Century Gothic"/>
              <a:ea typeface="Century Gothic"/>
              <a:cs typeface="Century Gothic"/>
              <a:sym typeface="Century Gothic"/>
            </a:endParaRPr>
          </a:p>
        </p:txBody>
      </p:sp>
      <p:sp>
        <p:nvSpPr>
          <p:cNvPr id="439" name="Google Shape;439;p18"/>
          <p:cNvSpPr txBox="1"/>
          <p:nvPr/>
        </p:nvSpPr>
        <p:spPr>
          <a:xfrm>
            <a:off x="4419670" y="3893530"/>
            <a:ext cx="65139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000">
                <a:solidFill>
                  <a:srgbClr val="000000"/>
                </a:solidFill>
                <a:latin typeface="Century Gothic"/>
                <a:ea typeface="Century Gothic"/>
                <a:cs typeface="Century Gothic"/>
                <a:sym typeface="Century Gothic"/>
              </a:rPr>
              <a:t>9</a:t>
            </a:r>
            <a:endParaRPr sz="3000">
              <a:solidFill>
                <a:srgbClr val="000000"/>
              </a:solidFill>
              <a:latin typeface="Century Gothic"/>
              <a:ea typeface="Century Gothic"/>
              <a:cs typeface="Century Gothic"/>
              <a:sym typeface="Century Gothic"/>
            </a:endParaRPr>
          </a:p>
        </p:txBody>
      </p:sp>
      <p:sp>
        <p:nvSpPr>
          <p:cNvPr id="440" name="Google Shape;440;p18"/>
          <p:cNvSpPr txBox="1"/>
          <p:nvPr/>
        </p:nvSpPr>
        <p:spPr>
          <a:xfrm>
            <a:off x="5763381" y="3939530"/>
            <a:ext cx="58954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000">
                <a:solidFill>
                  <a:srgbClr val="000000"/>
                </a:solidFill>
                <a:latin typeface="Century Gothic"/>
                <a:ea typeface="Century Gothic"/>
                <a:cs typeface="Century Gothic"/>
                <a:sym typeface="Century Gothic"/>
              </a:rPr>
              <a:t>8</a:t>
            </a:r>
            <a:endParaRPr sz="3000">
              <a:solidFill>
                <a:srgbClr val="000000"/>
              </a:solidFill>
              <a:latin typeface="Century Gothic"/>
              <a:ea typeface="Century Gothic"/>
              <a:cs typeface="Century Gothic"/>
              <a:sym typeface="Century Gothic"/>
            </a:endParaRPr>
          </a:p>
        </p:txBody>
      </p:sp>
      <p:sp>
        <p:nvSpPr>
          <p:cNvPr id="441" name="Google Shape;441;p18"/>
          <p:cNvSpPr txBox="1"/>
          <p:nvPr/>
        </p:nvSpPr>
        <p:spPr>
          <a:xfrm>
            <a:off x="5084025" y="3945714"/>
            <a:ext cx="58954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000">
                <a:solidFill>
                  <a:srgbClr val="000000"/>
                </a:solidFill>
                <a:latin typeface="Century Gothic"/>
                <a:ea typeface="Century Gothic"/>
                <a:cs typeface="Century Gothic"/>
                <a:sym typeface="Century Gothic"/>
              </a:rPr>
              <a:t>8</a:t>
            </a:r>
            <a:endParaRPr sz="3000">
              <a:solidFill>
                <a:srgbClr val="000000"/>
              </a:solidFill>
              <a:latin typeface="Century Gothic"/>
              <a:ea typeface="Century Gothic"/>
              <a:cs typeface="Century Gothic"/>
              <a:sym typeface="Century Gothic"/>
            </a:endParaRPr>
          </a:p>
        </p:txBody>
      </p:sp>
      <p:sp>
        <p:nvSpPr>
          <p:cNvPr id="442" name="Google Shape;442;p18"/>
          <p:cNvSpPr txBox="1"/>
          <p:nvPr/>
        </p:nvSpPr>
        <p:spPr>
          <a:xfrm>
            <a:off x="6951383" y="3255360"/>
            <a:ext cx="61264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000">
                <a:solidFill>
                  <a:srgbClr val="000000"/>
                </a:solidFill>
                <a:latin typeface="Century Gothic"/>
                <a:ea typeface="Century Gothic"/>
                <a:cs typeface="Century Gothic"/>
                <a:sym typeface="Century Gothic"/>
              </a:rPr>
              <a:t>21</a:t>
            </a:r>
            <a:endParaRPr sz="3000">
              <a:solidFill>
                <a:srgbClr val="000000"/>
              </a:solidFill>
              <a:latin typeface="Century Gothic"/>
              <a:ea typeface="Century Gothic"/>
              <a:cs typeface="Century Gothic"/>
              <a:sym typeface="Century Gothic"/>
            </a:endParaRPr>
          </a:p>
        </p:txBody>
      </p:sp>
      <p:sp>
        <p:nvSpPr>
          <p:cNvPr id="443" name="Google Shape;443;p18"/>
          <p:cNvSpPr txBox="1"/>
          <p:nvPr/>
        </p:nvSpPr>
        <p:spPr>
          <a:xfrm>
            <a:off x="7613922" y="3893530"/>
            <a:ext cx="61264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000">
                <a:solidFill>
                  <a:srgbClr val="000000"/>
                </a:solidFill>
                <a:latin typeface="Century Gothic"/>
                <a:ea typeface="Century Gothic"/>
                <a:cs typeface="Century Gothic"/>
                <a:sym typeface="Century Gothic"/>
              </a:rPr>
              <a:t>11</a:t>
            </a:r>
            <a:endParaRPr sz="3000">
              <a:solidFill>
                <a:srgbClr val="000000"/>
              </a:solidFill>
              <a:latin typeface="Century Gothic"/>
              <a:ea typeface="Century Gothic"/>
              <a:cs typeface="Century Gothic"/>
              <a:sym typeface="Century Gothic"/>
            </a:endParaRPr>
          </a:p>
        </p:txBody>
      </p:sp>
      <p:pic>
        <p:nvPicPr>
          <p:cNvPr id="444" name="Google Shape;444;p18"/>
          <p:cNvPicPr preferRelativeResize="0"/>
          <p:nvPr/>
        </p:nvPicPr>
        <p:blipFill rotWithShape="1">
          <a:blip r:embed="rId4">
            <a:alphaModFix/>
          </a:blip>
          <a:srcRect/>
          <a:stretch/>
        </p:blipFill>
        <p:spPr>
          <a:xfrm>
            <a:off x="3779812" y="134104"/>
            <a:ext cx="4394580" cy="6210706"/>
          </a:xfrm>
          <a:prstGeom prst="rect">
            <a:avLst/>
          </a:prstGeom>
          <a:noFill/>
          <a:ln>
            <a:noFill/>
          </a:ln>
        </p:spPr>
      </p:pic>
      <p:grpSp>
        <p:nvGrpSpPr>
          <p:cNvPr id="445" name="Google Shape;445;p18"/>
          <p:cNvGrpSpPr/>
          <p:nvPr/>
        </p:nvGrpSpPr>
        <p:grpSpPr>
          <a:xfrm>
            <a:off x="6139805" y="2882914"/>
            <a:ext cx="2982460" cy="3216294"/>
            <a:chOff x="6099819" y="2905851"/>
            <a:chExt cx="2982460" cy="3216294"/>
          </a:xfrm>
        </p:grpSpPr>
        <p:pic>
          <p:nvPicPr>
            <p:cNvPr id="446" name="Google Shape;446;p18"/>
            <p:cNvPicPr preferRelativeResize="0"/>
            <p:nvPr/>
          </p:nvPicPr>
          <p:blipFill rotWithShape="1">
            <a:blip r:embed="rId5">
              <a:alphaModFix/>
            </a:blip>
            <a:srcRect/>
            <a:stretch/>
          </p:blipFill>
          <p:spPr>
            <a:xfrm rot="-5400000">
              <a:off x="5953200" y="3052470"/>
              <a:ext cx="3066253" cy="2773015"/>
            </a:xfrm>
            <a:prstGeom prst="rect">
              <a:avLst/>
            </a:prstGeom>
            <a:noFill/>
            <a:ln>
              <a:noFill/>
            </a:ln>
          </p:spPr>
        </p:pic>
        <p:sp>
          <p:nvSpPr>
            <p:cNvPr id="447" name="Google Shape;447;p18"/>
            <p:cNvSpPr txBox="1"/>
            <p:nvPr/>
          </p:nvSpPr>
          <p:spPr>
            <a:xfrm>
              <a:off x="8378239" y="3054720"/>
              <a:ext cx="704039"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350">
                  <a:solidFill>
                    <a:srgbClr val="000000"/>
                  </a:solidFill>
                  <a:latin typeface="Century Gothic"/>
                  <a:ea typeface="Century Gothic"/>
                  <a:cs typeface="Century Gothic"/>
                  <a:sym typeface="Century Gothic"/>
                </a:rPr>
                <a:t>大きい</a:t>
              </a:r>
              <a:endParaRPr/>
            </a:p>
          </p:txBody>
        </p:sp>
        <p:sp>
          <p:nvSpPr>
            <p:cNvPr id="448" name="Google Shape;448;p18"/>
            <p:cNvSpPr txBox="1"/>
            <p:nvPr/>
          </p:nvSpPr>
          <p:spPr>
            <a:xfrm>
              <a:off x="8378240" y="5441687"/>
              <a:ext cx="704039"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350">
                  <a:solidFill>
                    <a:srgbClr val="000000"/>
                  </a:solidFill>
                  <a:latin typeface="Century Gothic"/>
                  <a:ea typeface="Century Gothic"/>
                  <a:cs typeface="Century Gothic"/>
                  <a:sym typeface="Century Gothic"/>
                </a:rPr>
                <a:t>小さい</a:t>
              </a:r>
              <a:endParaRPr/>
            </a:p>
          </p:txBody>
        </p:sp>
        <p:cxnSp>
          <p:nvCxnSpPr>
            <p:cNvPr id="449" name="Google Shape;449;p18"/>
            <p:cNvCxnSpPr>
              <a:stCxn id="448" idx="0"/>
              <a:endCxn id="447" idx="2"/>
            </p:cNvCxnSpPr>
            <p:nvPr/>
          </p:nvCxnSpPr>
          <p:spPr>
            <a:xfrm rot="10800000">
              <a:off x="8730259" y="3354887"/>
              <a:ext cx="0" cy="2086800"/>
            </a:xfrm>
            <a:prstGeom prst="straightConnector1">
              <a:avLst/>
            </a:prstGeom>
            <a:noFill/>
            <a:ln w="12700" cap="flat" cmpd="sng">
              <a:solidFill>
                <a:schemeClr val="dk1"/>
              </a:solidFill>
              <a:prstDash val="solid"/>
              <a:round/>
              <a:headEnd type="none" w="sm" len="sm"/>
              <a:tailEnd type="triangle" w="med" len="med"/>
            </a:ln>
          </p:spPr>
        </p:cxnSp>
        <p:sp>
          <p:nvSpPr>
            <p:cNvPr id="450" name="Google Shape;450;p18"/>
            <p:cNvSpPr/>
            <p:nvPr/>
          </p:nvSpPr>
          <p:spPr>
            <a:xfrm>
              <a:off x="7658829" y="5822063"/>
              <a:ext cx="1306768"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350">
                  <a:solidFill>
                    <a:srgbClr val="000000"/>
                  </a:solidFill>
                  <a:latin typeface="Century Gothic"/>
                  <a:ea typeface="Century Gothic"/>
                  <a:cs typeface="Century Gothic"/>
                  <a:sym typeface="Century Gothic"/>
                </a:rPr>
                <a:t>道路修繕数/㎢</a:t>
              </a:r>
              <a:endParaRPr/>
            </a:p>
          </p:txBody>
        </p:sp>
      </p:grpSp>
      <p:sp>
        <p:nvSpPr>
          <p:cNvPr id="451" name="Google Shape;451;p18"/>
          <p:cNvSpPr/>
          <p:nvPr/>
        </p:nvSpPr>
        <p:spPr>
          <a:xfrm>
            <a:off x="7151777" y="344178"/>
            <a:ext cx="1625600" cy="571500"/>
          </a:xfrm>
          <a:prstGeom prst="rect">
            <a:avLst/>
          </a:prstGeom>
          <a:solidFill>
            <a:schemeClr val="lt1"/>
          </a:solidFill>
          <a:ln w="762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sym typeface="Century Gothic"/>
              </a:rPr>
              <a:t>非表示</a:t>
            </a:r>
            <a:endParaRPr dirty="0"/>
          </a:p>
        </p:txBody>
      </p:sp>
      <p:sp>
        <p:nvSpPr>
          <p:cNvPr id="452" name="Google Shape;452;p18"/>
          <p:cNvSpPr txBox="1"/>
          <p:nvPr/>
        </p:nvSpPr>
        <p:spPr>
          <a:xfrm>
            <a:off x="1048864" y="3089549"/>
            <a:ext cx="62801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000">
                <a:solidFill>
                  <a:srgbClr val="000000"/>
                </a:solidFill>
                <a:latin typeface="Century Gothic"/>
                <a:ea typeface="Century Gothic"/>
                <a:cs typeface="Century Gothic"/>
                <a:sym typeface="Century Gothic"/>
              </a:rPr>
              <a:t>28</a:t>
            </a:r>
            <a:endParaRPr sz="3000">
              <a:solidFill>
                <a:srgbClr val="000000"/>
              </a:solidFill>
              <a:latin typeface="Century Gothic"/>
              <a:ea typeface="Century Gothic"/>
              <a:cs typeface="Century Gothic"/>
              <a:sym typeface="Century Gothic"/>
            </a:endParaRPr>
          </a:p>
        </p:txBody>
      </p:sp>
      <p:sp>
        <p:nvSpPr>
          <p:cNvPr id="453" name="Google Shape;453;p18"/>
          <p:cNvSpPr txBox="1"/>
          <p:nvPr/>
        </p:nvSpPr>
        <p:spPr>
          <a:xfrm>
            <a:off x="1676882" y="3124385"/>
            <a:ext cx="70720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000">
                <a:solidFill>
                  <a:srgbClr val="000000"/>
                </a:solidFill>
                <a:latin typeface="Century Gothic"/>
                <a:ea typeface="Century Gothic"/>
                <a:cs typeface="Century Gothic"/>
                <a:sym typeface="Century Gothic"/>
              </a:rPr>
              <a:t>26</a:t>
            </a:r>
            <a:endParaRPr sz="3000">
              <a:solidFill>
                <a:srgbClr val="000000"/>
              </a:solidFill>
              <a:latin typeface="Century Gothic"/>
              <a:ea typeface="Century Gothic"/>
              <a:cs typeface="Century Gothic"/>
              <a:sym typeface="Century Gothic"/>
            </a:endParaRPr>
          </a:p>
        </p:txBody>
      </p:sp>
      <p:sp>
        <p:nvSpPr>
          <p:cNvPr id="454" name="Google Shape;454;p18"/>
          <p:cNvSpPr txBox="1"/>
          <p:nvPr/>
        </p:nvSpPr>
        <p:spPr>
          <a:xfrm>
            <a:off x="2316258" y="3229533"/>
            <a:ext cx="67319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000">
                <a:solidFill>
                  <a:srgbClr val="000000"/>
                </a:solidFill>
                <a:latin typeface="Century Gothic"/>
                <a:ea typeface="Century Gothic"/>
                <a:cs typeface="Century Gothic"/>
                <a:sym typeface="Century Gothic"/>
              </a:rPr>
              <a:t>26</a:t>
            </a:r>
            <a:endParaRPr sz="3000">
              <a:solidFill>
                <a:srgbClr val="000000"/>
              </a:solidFill>
              <a:latin typeface="Century Gothic"/>
              <a:ea typeface="Century Gothic"/>
              <a:cs typeface="Century Gothic"/>
              <a:sym typeface="Century Gothic"/>
            </a:endParaRPr>
          </a:p>
        </p:txBody>
      </p:sp>
      <p:sp>
        <p:nvSpPr>
          <p:cNvPr id="455" name="Google Shape;455;p18"/>
          <p:cNvSpPr txBox="1"/>
          <p:nvPr/>
        </p:nvSpPr>
        <p:spPr>
          <a:xfrm>
            <a:off x="349962" y="1654141"/>
            <a:ext cx="61264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000">
                <a:solidFill>
                  <a:srgbClr val="000000"/>
                </a:solidFill>
                <a:latin typeface="Century Gothic"/>
                <a:ea typeface="Century Gothic"/>
                <a:cs typeface="Century Gothic"/>
                <a:sym typeface="Century Gothic"/>
              </a:rPr>
              <a:t>68</a:t>
            </a:r>
            <a:endParaRPr sz="3000">
              <a:solidFill>
                <a:srgbClr val="000000"/>
              </a:solidFill>
              <a:latin typeface="Century Gothic"/>
              <a:ea typeface="Century Gothic"/>
              <a:cs typeface="Century Gothic"/>
              <a:sym typeface="Century Gothic"/>
            </a:endParaRPr>
          </a:p>
        </p:txBody>
      </p:sp>
      <p:sp>
        <p:nvSpPr>
          <p:cNvPr id="456" name="Google Shape;456;p18"/>
          <p:cNvSpPr/>
          <p:nvPr/>
        </p:nvSpPr>
        <p:spPr>
          <a:xfrm>
            <a:off x="997731" y="2676456"/>
            <a:ext cx="2055350" cy="3229584"/>
          </a:xfrm>
          <a:prstGeom prst="roundRect">
            <a:avLst>
              <a:gd name="adj" fmla="val 16667"/>
            </a:avLst>
          </a:prstGeom>
          <a:noFill/>
          <a:ln w="5715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entury Gothic"/>
              <a:ea typeface="Century Gothic"/>
              <a:cs typeface="Century Gothic"/>
              <a:sym typeface="Century Gothic"/>
            </a:endParaRPr>
          </a:p>
        </p:txBody>
      </p:sp>
      <p:sp>
        <p:nvSpPr>
          <p:cNvPr id="457" name="Google Shape;457;p18"/>
          <p:cNvSpPr/>
          <p:nvPr/>
        </p:nvSpPr>
        <p:spPr>
          <a:xfrm>
            <a:off x="4929222" y="3320079"/>
            <a:ext cx="2170609" cy="1712740"/>
          </a:xfrm>
          <a:prstGeom prst="ellipse">
            <a:avLst/>
          </a:prstGeom>
          <a:noFill/>
          <a:ln w="5715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458" name="Google Shape;458;p18"/>
          <p:cNvSpPr txBox="1"/>
          <p:nvPr/>
        </p:nvSpPr>
        <p:spPr>
          <a:xfrm>
            <a:off x="4917229" y="1613300"/>
            <a:ext cx="3798244" cy="1384995"/>
          </a:xfrm>
          <a:prstGeom prst="rect">
            <a:avLst/>
          </a:prstGeom>
          <a:solidFill>
            <a:schemeClr val="lt1"/>
          </a:solid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a:solidFill>
                  <a:srgbClr val="000000"/>
                </a:solidFill>
                <a:latin typeface="Century Gothic"/>
                <a:ea typeface="Century Gothic"/>
                <a:cs typeface="Century Gothic"/>
                <a:sym typeface="Century Gothic"/>
              </a:rPr>
              <a:t>つくば市による</a:t>
            </a:r>
            <a:endParaRPr sz="2800">
              <a:solidFill>
                <a:srgbClr val="000000"/>
              </a:solidFill>
              <a:latin typeface="Century Gothic"/>
              <a:ea typeface="Century Gothic"/>
              <a:cs typeface="Century Gothic"/>
              <a:sym typeface="Century Gothic"/>
            </a:endParaRPr>
          </a:p>
          <a:p>
            <a:pPr marL="0" marR="0" lvl="0" indent="0" algn="ctr" rtl="0">
              <a:spcBef>
                <a:spcPts val="0"/>
              </a:spcBef>
              <a:spcAft>
                <a:spcPts val="0"/>
              </a:spcAft>
              <a:buNone/>
            </a:pPr>
            <a:r>
              <a:rPr lang="ja-JP" sz="2800">
                <a:solidFill>
                  <a:srgbClr val="000000"/>
                </a:solidFill>
                <a:latin typeface="Century Gothic"/>
                <a:ea typeface="Century Gothic"/>
                <a:cs typeface="Century Gothic"/>
                <a:sym typeface="Century Gothic"/>
              </a:rPr>
              <a:t>修繕が多いエリア</a:t>
            </a:r>
            <a:endParaRPr sz="2800">
              <a:solidFill>
                <a:srgbClr val="000000"/>
              </a:solidFill>
              <a:latin typeface="Century Gothic"/>
              <a:ea typeface="Century Gothic"/>
              <a:cs typeface="Century Gothic"/>
              <a:sym typeface="Century Gothic"/>
            </a:endParaRPr>
          </a:p>
          <a:p>
            <a:pPr marL="0" marR="0" lvl="0" indent="0" algn="ctr" rtl="0">
              <a:spcBef>
                <a:spcPts val="0"/>
              </a:spcBef>
              <a:spcAft>
                <a:spcPts val="0"/>
              </a:spcAft>
              <a:buNone/>
            </a:pPr>
            <a:r>
              <a:rPr lang="ja-JP" sz="2800">
                <a:solidFill>
                  <a:srgbClr val="000000"/>
                </a:solidFill>
                <a:latin typeface="Century Gothic"/>
                <a:ea typeface="Century Gothic"/>
                <a:cs typeface="Century Gothic"/>
                <a:sym typeface="Century Gothic"/>
              </a:rPr>
              <a:t>（1.大学周辺エリア）</a:t>
            </a:r>
            <a:endParaRPr sz="2800">
              <a:solidFill>
                <a:srgbClr val="000000"/>
              </a:solidFill>
              <a:latin typeface="Century Gothic"/>
              <a:ea typeface="Century Gothic"/>
              <a:cs typeface="Century Gothic"/>
              <a:sym typeface="Century Gothic"/>
            </a:endParaRPr>
          </a:p>
        </p:txBody>
      </p:sp>
      <p:sp>
        <p:nvSpPr>
          <p:cNvPr id="459" name="Google Shape;459;p18"/>
          <p:cNvSpPr/>
          <p:nvPr/>
        </p:nvSpPr>
        <p:spPr>
          <a:xfrm>
            <a:off x="3587521" y="1212143"/>
            <a:ext cx="1316543" cy="1895246"/>
          </a:xfrm>
          <a:prstGeom prst="stripedRightArrow">
            <a:avLst>
              <a:gd name="adj1" fmla="val 50000"/>
              <a:gd name="adj2" fmla="val 50000"/>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460" name="Google Shape;460;p18"/>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
        <p:nvSpPr>
          <p:cNvPr id="461" name="Google Shape;461;p18"/>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77</a:t>
            </a:fld>
            <a:endParaRPr/>
          </a:p>
        </p:txBody>
      </p:sp>
      <p:sp>
        <p:nvSpPr>
          <p:cNvPr id="462" name="Google Shape;462;p18"/>
          <p:cNvSpPr txBox="1"/>
          <p:nvPr/>
        </p:nvSpPr>
        <p:spPr>
          <a:xfrm>
            <a:off x="332206" y="1665554"/>
            <a:ext cx="3155748" cy="954107"/>
          </a:xfrm>
          <a:prstGeom prst="rect">
            <a:avLst/>
          </a:prstGeom>
          <a:solidFill>
            <a:schemeClr val="lt1"/>
          </a:solid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dirty="0">
                <a:solidFill>
                  <a:srgbClr val="000000"/>
                </a:solidFill>
                <a:latin typeface="Century Gothic"/>
                <a:ea typeface="Century Gothic"/>
                <a:cs typeface="Century Gothic"/>
                <a:sym typeface="Century Gothic"/>
              </a:rPr>
              <a:t>学生による</a:t>
            </a:r>
            <a:endParaRPr sz="2800" dirty="0">
              <a:solidFill>
                <a:srgbClr val="000000"/>
              </a:solidFill>
              <a:latin typeface="Century Gothic"/>
              <a:ea typeface="Century Gothic"/>
              <a:cs typeface="Century Gothic"/>
              <a:sym typeface="Century Gothic"/>
            </a:endParaRPr>
          </a:p>
          <a:p>
            <a:pPr marL="0" marR="0" lvl="0" indent="0" algn="ctr" rtl="0">
              <a:spcBef>
                <a:spcPts val="0"/>
              </a:spcBef>
              <a:spcAft>
                <a:spcPts val="0"/>
              </a:spcAft>
              <a:buNone/>
            </a:pPr>
            <a:r>
              <a:rPr lang="ja-JP" sz="2800" dirty="0">
                <a:solidFill>
                  <a:srgbClr val="000000"/>
                </a:solidFill>
                <a:latin typeface="Century Gothic"/>
                <a:ea typeface="Century Gothic"/>
                <a:cs typeface="Century Gothic"/>
                <a:sym typeface="Century Gothic"/>
              </a:rPr>
              <a:t>発見が多いエリア</a:t>
            </a:r>
            <a:endParaRPr dirty="0"/>
          </a:p>
        </p:txBody>
      </p:sp>
      <p:sp>
        <p:nvSpPr>
          <p:cNvPr id="2" name="角丸四角形 1"/>
          <p:cNvSpPr/>
          <p:nvPr/>
        </p:nvSpPr>
        <p:spPr>
          <a:xfrm>
            <a:off x="2584938" y="344178"/>
            <a:ext cx="4062047" cy="1124137"/>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b="1" dirty="0">
                <a:solidFill>
                  <a:schemeClr val="tx1"/>
                </a:solidFill>
              </a:rPr>
              <a:t>重なっている！</a:t>
            </a:r>
          </a:p>
        </p:txBody>
      </p:sp>
    </p:spTree>
    <p:extLst>
      <p:ext uri="{BB962C8B-B14F-4D97-AF65-F5344CB8AC3E}">
        <p14:creationId xmlns:p14="http://schemas.microsoft.com/office/powerpoint/2010/main" val="188804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500"/>
                                        <p:tgtEl>
                                          <p:spTgt spid="444"/>
                                        </p:tgtEl>
                                      </p:cBhvr>
                                    </p:animEffect>
                                  </p:childTnLst>
                                </p:cTn>
                              </p:par>
                              <p:par>
                                <p:cTn id="8" presetID="10" presetClass="entr" presetSubtype="0" fill="hold" nodeType="withEffect">
                                  <p:stCondLst>
                                    <p:cond delay="0"/>
                                  </p:stCondLst>
                                  <p:childTnLst>
                                    <p:set>
                                      <p:cBhvr>
                                        <p:cTn id="9" dur="1" fill="hold">
                                          <p:stCondLst>
                                            <p:cond delay="0"/>
                                          </p:stCondLst>
                                        </p:cTn>
                                        <p:tgtEl>
                                          <p:spTgt spid="445"/>
                                        </p:tgtEl>
                                        <p:attrNameLst>
                                          <p:attrName>style.visibility</p:attrName>
                                        </p:attrNameLst>
                                      </p:cBhvr>
                                      <p:to>
                                        <p:strVal val="visible"/>
                                      </p:to>
                                    </p:set>
                                    <p:animEffect transition="in" filter="fade">
                                      <p:cBhvr>
                                        <p:cTn id="10" dur="500"/>
                                        <p:tgtEl>
                                          <p:spTgt spid="445"/>
                                        </p:tgtEl>
                                      </p:cBhvr>
                                    </p:animEffect>
                                  </p:childTnLst>
                                </p:cTn>
                              </p:par>
                              <p:par>
                                <p:cTn id="11" presetID="10" presetClass="entr" presetSubtype="0" fill="hold" nodeType="withEffect">
                                  <p:stCondLst>
                                    <p:cond delay="0"/>
                                  </p:stCondLst>
                                  <p:childTnLst>
                                    <p:set>
                                      <p:cBhvr>
                                        <p:cTn id="12" dur="1" fill="hold">
                                          <p:stCondLst>
                                            <p:cond delay="0"/>
                                          </p:stCondLst>
                                        </p:cTn>
                                        <p:tgtEl>
                                          <p:spTgt spid="457"/>
                                        </p:tgtEl>
                                        <p:attrNameLst>
                                          <p:attrName>style.visibility</p:attrName>
                                        </p:attrNameLst>
                                      </p:cBhvr>
                                      <p:to>
                                        <p:strVal val="visible"/>
                                      </p:to>
                                    </p:set>
                                    <p:animEffect transition="in" filter="fade">
                                      <p:cBhvr>
                                        <p:cTn id="13" dur="500"/>
                                        <p:tgtEl>
                                          <p:spTgt spid="457"/>
                                        </p:tgtEl>
                                      </p:cBhvr>
                                    </p:animEffect>
                                  </p:childTnLst>
                                </p:cTn>
                              </p:par>
                              <p:par>
                                <p:cTn id="14" presetID="10" presetClass="entr" presetSubtype="0" fill="hold" nodeType="withEffect">
                                  <p:stCondLst>
                                    <p:cond delay="0"/>
                                  </p:stCondLst>
                                  <p:childTnLst>
                                    <p:set>
                                      <p:cBhvr>
                                        <p:cTn id="15" dur="1" fill="hold">
                                          <p:stCondLst>
                                            <p:cond delay="0"/>
                                          </p:stCondLst>
                                        </p:cTn>
                                        <p:tgtEl>
                                          <p:spTgt spid="459"/>
                                        </p:tgtEl>
                                        <p:attrNameLst>
                                          <p:attrName>style.visibility</p:attrName>
                                        </p:attrNameLst>
                                      </p:cBhvr>
                                      <p:to>
                                        <p:strVal val="visible"/>
                                      </p:to>
                                    </p:set>
                                    <p:animEffect transition="in" filter="fade">
                                      <p:cBhvr>
                                        <p:cTn id="16" dur="500"/>
                                        <p:tgtEl>
                                          <p:spTgt spid="459"/>
                                        </p:tgtEl>
                                      </p:cBhvr>
                                    </p:animEffect>
                                  </p:childTnLst>
                                </p:cTn>
                              </p:par>
                              <p:par>
                                <p:cTn id="17" presetID="10" presetClass="entr" presetSubtype="0" fill="hold" nodeType="withEffect">
                                  <p:stCondLst>
                                    <p:cond delay="0"/>
                                  </p:stCondLst>
                                  <p:childTnLst>
                                    <p:set>
                                      <p:cBhvr>
                                        <p:cTn id="18" dur="1" fill="hold">
                                          <p:stCondLst>
                                            <p:cond delay="0"/>
                                          </p:stCondLst>
                                        </p:cTn>
                                        <p:tgtEl>
                                          <p:spTgt spid="458"/>
                                        </p:tgtEl>
                                        <p:attrNameLst>
                                          <p:attrName>style.visibility</p:attrName>
                                        </p:attrNameLst>
                                      </p:cBhvr>
                                      <p:to>
                                        <p:strVal val="visible"/>
                                      </p:to>
                                    </p:set>
                                    <p:animEffect transition="in" filter="fade">
                                      <p:cBhvr>
                                        <p:cTn id="19" dur="500"/>
                                        <p:tgtEl>
                                          <p:spTgt spid="458"/>
                                        </p:tgtEl>
                                      </p:cBhvr>
                                    </p:animEffect>
                                  </p:childTnLst>
                                </p:cTn>
                              </p:par>
                              <p:par>
                                <p:cTn id="20" presetID="10" presetClass="entr" presetSubtype="0" fill="hold" nodeType="withEffect">
                                  <p:stCondLst>
                                    <p:cond delay="0"/>
                                  </p:stCondLst>
                                  <p:childTnLst>
                                    <p:set>
                                      <p:cBhvr>
                                        <p:cTn id="21" dur="1" fill="hold">
                                          <p:stCondLst>
                                            <p:cond delay="0"/>
                                          </p:stCondLst>
                                        </p:cTn>
                                        <p:tgtEl>
                                          <p:spTgt spid="462"/>
                                        </p:tgtEl>
                                        <p:attrNameLst>
                                          <p:attrName>style.visibility</p:attrName>
                                        </p:attrNameLst>
                                      </p:cBhvr>
                                      <p:to>
                                        <p:strVal val="visible"/>
                                      </p:to>
                                    </p:set>
                                    <p:animEffect transition="in" filter="fade">
                                      <p:cBhvr>
                                        <p:cTn id="22" dur="500"/>
                                        <p:tgtEl>
                                          <p:spTgt spid="4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425"/>
        <p:cNvGrpSpPr/>
        <p:nvPr/>
      </p:nvGrpSpPr>
      <p:grpSpPr>
        <a:xfrm>
          <a:off x="0" y="0"/>
          <a:ext cx="0" cy="0"/>
          <a:chOff x="0" y="0"/>
          <a:chExt cx="0" cy="0"/>
        </a:xfrm>
      </p:grpSpPr>
      <p:graphicFrame>
        <p:nvGraphicFramePr>
          <p:cNvPr id="426" name="Google Shape;426;p17"/>
          <p:cNvGraphicFramePr/>
          <p:nvPr/>
        </p:nvGraphicFramePr>
        <p:xfrm>
          <a:off x="0" y="-6263"/>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427" name="Google Shape;427;p17"/>
          <p:cNvSpPr txBox="1"/>
          <p:nvPr/>
        </p:nvSpPr>
        <p:spPr>
          <a:xfrm>
            <a:off x="7886431" y="4619266"/>
            <a:ext cx="8909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dirty="0">
                <a:solidFill>
                  <a:srgbClr val="000000"/>
                </a:solidFill>
                <a:latin typeface="Century Gothic"/>
                <a:ea typeface="Century Gothic"/>
                <a:cs typeface="Century Gothic"/>
                <a:sym typeface="Century Gothic"/>
              </a:rPr>
              <a:t>N=363</a:t>
            </a:r>
            <a:endParaRPr sz="1800" dirty="0">
              <a:solidFill>
                <a:srgbClr val="000000"/>
              </a:solidFill>
              <a:latin typeface="Century Gothic"/>
              <a:ea typeface="Century Gothic"/>
              <a:cs typeface="Century Gothic"/>
              <a:sym typeface="Century Gothic"/>
            </a:endParaRPr>
          </a:p>
        </p:txBody>
      </p:sp>
      <p:sp>
        <p:nvSpPr>
          <p:cNvPr id="428" name="Google Shape;428;p17"/>
          <p:cNvSpPr/>
          <p:nvPr/>
        </p:nvSpPr>
        <p:spPr>
          <a:xfrm>
            <a:off x="7151777" y="344178"/>
            <a:ext cx="1625600" cy="571500"/>
          </a:xfrm>
          <a:prstGeom prst="rect">
            <a:avLst/>
          </a:prstGeom>
          <a:solidFill>
            <a:schemeClr val="bg1"/>
          </a:solidFill>
          <a:ln w="762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sym typeface="Century Gothic"/>
              </a:rPr>
              <a:t>非表示</a:t>
            </a:r>
            <a:endParaRPr dirty="0"/>
          </a:p>
        </p:txBody>
      </p:sp>
      <p:sp>
        <p:nvSpPr>
          <p:cNvPr id="429" name="Google Shape;429;p17"/>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
        <p:nvSpPr>
          <p:cNvPr id="430" name="Google Shape;430;p17"/>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78</a:t>
            </a:fld>
            <a:endParaRPr/>
          </a:p>
        </p:txBody>
      </p:sp>
    </p:spTree>
    <p:extLst>
      <p:ext uri="{BB962C8B-B14F-4D97-AF65-F5344CB8AC3E}">
        <p14:creationId xmlns:p14="http://schemas.microsoft.com/office/powerpoint/2010/main" val="3673638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466"/>
        <p:cNvGrpSpPr/>
        <p:nvPr/>
      </p:nvGrpSpPr>
      <p:grpSpPr>
        <a:xfrm>
          <a:off x="0" y="0"/>
          <a:ext cx="0" cy="0"/>
          <a:chOff x="0" y="0"/>
          <a:chExt cx="0" cy="0"/>
        </a:xfrm>
      </p:grpSpPr>
      <p:graphicFrame>
        <p:nvGraphicFramePr>
          <p:cNvPr id="467" name="Google Shape;467;p19"/>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468" name="Google Shape;468;p19"/>
          <p:cNvSpPr/>
          <p:nvPr/>
        </p:nvSpPr>
        <p:spPr>
          <a:xfrm>
            <a:off x="7151777" y="344178"/>
            <a:ext cx="1625600" cy="571500"/>
          </a:xfrm>
          <a:prstGeom prst="rect">
            <a:avLst/>
          </a:prstGeom>
          <a:solidFill>
            <a:schemeClr val="bg1"/>
          </a:solidFill>
          <a:ln w="762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sym typeface="Century Gothic"/>
              </a:rPr>
              <a:t>非表示</a:t>
            </a:r>
            <a:endParaRPr dirty="0"/>
          </a:p>
        </p:txBody>
      </p:sp>
      <p:sp>
        <p:nvSpPr>
          <p:cNvPr id="470" name="Google Shape;470;p19"/>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79</a:t>
            </a:fld>
            <a:endParaRPr/>
          </a:p>
        </p:txBody>
      </p:sp>
      <p:sp>
        <p:nvSpPr>
          <p:cNvPr id="6"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Tree>
    <p:extLst>
      <p:ext uri="{BB962C8B-B14F-4D97-AF65-F5344CB8AC3E}">
        <p14:creationId xmlns:p14="http://schemas.microsoft.com/office/powerpoint/2010/main" val="1502738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4"/>
          <p:cNvSpPr txBox="1"/>
          <p:nvPr/>
        </p:nvSpPr>
        <p:spPr>
          <a:xfrm>
            <a:off x="398835" y="2542590"/>
            <a:ext cx="9428672" cy="1656272"/>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Clr>
                <a:schemeClr val="dk1"/>
              </a:buClr>
              <a:buSzPts val="6000"/>
              <a:buFont typeface="Meiryo"/>
              <a:buNone/>
            </a:pPr>
            <a:r>
              <a:rPr lang="ja-JP" altLang="en-US" sz="7200" b="1" dirty="0">
                <a:solidFill>
                  <a:schemeClr val="dk1"/>
                </a:solidFill>
                <a:latin typeface="Meiryo"/>
                <a:ea typeface="Meiryo"/>
                <a:cs typeface="Meiryo"/>
                <a:sym typeface="Meiryo"/>
              </a:rPr>
              <a:t>予備調査</a:t>
            </a:r>
            <a:r>
              <a:rPr lang="ja-JP" sz="7200" b="1" dirty="0">
                <a:solidFill>
                  <a:schemeClr val="dk1"/>
                </a:solidFill>
                <a:latin typeface="Meiryo"/>
                <a:ea typeface="Meiryo"/>
                <a:cs typeface="Meiryo"/>
                <a:sym typeface="Meiryo"/>
              </a:rPr>
              <a:t/>
            </a:r>
            <a:br>
              <a:rPr lang="ja-JP" sz="7200" b="1" dirty="0">
                <a:solidFill>
                  <a:schemeClr val="dk1"/>
                </a:solidFill>
                <a:latin typeface="Meiryo"/>
                <a:ea typeface="Meiryo"/>
                <a:cs typeface="Meiryo"/>
                <a:sym typeface="Meiryo"/>
              </a:rPr>
            </a:br>
            <a:r>
              <a:rPr lang="ja-JP" sz="7200" b="1" u="sng" dirty="0">
                <a:solidFill>
                  <a:schemeClr val="dk1"/>
                </a:solidFill>
                <a:latin typeface="Meiryo"/>
                <a:ea typeface="Meiryo"/>
                <a:cs typeface="Meiryo"/>
                <a:sym typeface="Meiryo"/>
              </a:rPr>
              <a:t>-</a:t>
            </a:r>
            <a:r>
              <a:rPr lang="ja-JP" altLang="en-US" sz="7200" b="1" u="sng" dirty="0">
                <a:solidFill>
                  <a:schemeClr val="dk1"/>
                </a:solidFill>
                <a:latin typeface="Meiryo"/>
                <a:ea typeface="Meiryo"/>
                <a:cs typeface="Meiryo"/>
                <a:sym typeface="Meiryo"/>
              </a:rPr>
              <a:t>データ分析</a:t>
            </a:r>
            <a:r>
              <a:rPr lang="ja-JP" sz="7200" b="1" u="sng" dirty="0">
                <a:solidFill>
                  <a:schemeClr val="dk1"/>
                </a:solidFill>
                <a:latin typeface="Meiryo"/>
                <a:ea typeface="Meiryo"/>
                <a:cs typeface="Meiryo"/>
                <a:sym typeface="Meiryo"/>
              </a:rPr>
              <a:t>-</a:t>
            </a:r>
            <a:endParaRPr sz="7200" b="1" u="sng" dirty="0">
              <a:solidFill>
                <a:schemeClr val="dk1"/>
              </a:solidFill>
              <a:latin typeface="Meiryo"/>
              <a:ea typeface="Meiryo"/>
              <a:cs typeface="Meiryo"/>
              <a:sym typeface="Meiryo"/>
            </a:endParaRPr>
          </a:p>
        </p:txBody>
      </p:sp>
      <p:sp>
        <p:nvSpPr>
          <p:cNvPr id="2" name="日付プレースホルダー 1"/>
          <p:cNvSpPr>
            <a:spLocks noGrp="1"/>
          </p:cNvSpPr>
          <p:nvPr>
            <p:ph type="dt" idx="10"/>
          </p:nvPr>
        </p:nvSpPr>
        <p:spPr/>
        <p:txBody>
          <a:bodyPr/>
          <a:lstStyle/>
          <a:p>
            <a:r>
              <a:rPr lang="en-US" altLang="ja-JP" dirty="0" smtClean="0"/>
              <a:t>2019/6/21</a:t>
            </a:r>
            <a:endParaRPr lang="ja-JP" altLang="en-US" dirty="0"/>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8</a:t>
            </a:fld>
            <a:endParaRPr lang="ja-JP" altLang="en-US"/>
          </a:p>
        </p:txBody>
      </p:sp>
    </p:spTree>
    <p:extLst>
      <p:ext uri="{BB962C8B-B14F-4D97-AF65-F5344CB8AC3E}">
        <p14:creationId xmlns:p14="http://schemas.microsoft.com/office/powerpoint/2010/main" val="6766074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Shape 474"/>
        <p:cNvGrpSpPr/>
        <p:nvPr/>
      </p:nvGrpSpPr>
      <p:grpSpPr>
        <a:xfrm>
          <a:off x="0" y="0"/>
          <a:ext cx="0" cy="0"/>
          <a:chOff x="0" y="0"/>
          <a:chExt cx="0" cy="0"/>
        </a:xfrm>
      </p:grpSpPr>
      <p:sp>
        <p:nvSpPr>
          <p:cNvPr id="475" name="Google Shape;475;p20"/>
          <p:cNvSpPr txBox="1">
            <a:spLocks noGrp="1"/>
          </p:cNvSpPr>
          <p:nvPr>
            <p:ph type="title"/>
          </p:nvPr>
        </p:nvSpPr>
        <p:spPr>
          <a:xfrm>
            <a:off x="93688" y="0"/>
            <a:ext cx="7543800" cy="105451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Meiryo"/>
              <a:buNone/>
            </a:pPr>
            <a:r>
              <a:rPr lang="ja-JP" altLang="en-US" sz="4000" dirty="0"/>
              <a:t>アンケート</a:t>
            </a:r>
            <a:r>
              <a:rPr lang="ja-JP" sz="4000" dirty="0"/>
              <a:t>調査考察①</a:t>
            </a:r>
            <a:endParaRPr dirty="0"/>
          </a:p>
        </p:txBody>
      </p:sp>
      <p:sp>
        <p:nvSpPr>
          <p:cNvPr id="476" name="Google Shape;476;p20"/>
          <p:cNvSpPr txBox="1"/>
          <p:nvPr/>
        </p:nvSpPr>
        <p:spPr>
          <a:xfrm>
            <a:off x="282634" y="1275035"/>
            <a:ext cx="8146473" cy="502021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99CB38"/>
              </a:buClr>
              <a:buSzPts val="800"/>
              <a:buFont typeface="Calibri"/>
              <a:buNone/>
            </a:pPr>
            <a:endParaRPr sz="800">
              <a:solidFill>
                <a:srgbClr val="3F3F3F"/>
              </a:solidFill>
              <a:latin typeface="Century Gothic"/>
              <a:ea typeface="Century Gothic"/>
              <a:cs typeface="Century Gothic"/>
              <a:sym typeface="Century Gothic"/>
            </a:endParaRPr>
          </a:p>
          <a:p>
            <a:pPr marL="0" marR="0" lvl="0" indent="0" algn="l" rtl="0">
              <a:lnSpc>
                <a:spcPct val="90000"/>
              </a:lnSpc>
              <a:spcBef>
                <a:spcPts val="1400"/>
              </a:spcBef>
              <a:spcAft>
                <a:spcPts val="0"/>
              </a:spcAft>
              <a:buClr>
                <a:srgbClr val="99CB38"/>
              </a:buClr>
              <a:buSzPts val="2800"/>
              <a:buFont typeface="Calibri"/>
              <a:buNone/>
            </a:pPr>
            <a:r>
              <a:rPr lang="ja-JP" sz="2800">
                <a:solidFill>
                  <a:srgbClr val="3F3F3F"/>
                </a:solidFill>
                <a:latin typeface="Century Gothic"/>
                <a:ea typeface="Century Gothic"/>
                <a:cs typeface="Century Gothic"/>
                <a:sym typeface="Century Gothic"/>
              </a:rPr>
              <a:t>筑波大生の多くが</a:t>
            </a:r>
            <a:endParaRPr sz="2800">
              <a:solidFill>
                <a:srgbClr val="3F3F3F"/>
              </a:solidFill>
              <a:latin typeface="Century Gothic"/>
              <a:ea typeface="Century Gothic"/>
              <a:cs typeface="Century Gothic"/>
              <a:sym typeface="Century Gothic"/>
            </a:endParaRPr>
          </a:p>
          <a:p>
            <a:pPr marL="0" marR="0" lvl="0" indent="0" algn="l" rtl="0">
              <a:lnSpc>
                <a:spcPct val="90000"/>
              </a:lnSpc>
              <a:spcBef>
                <a:spcPts val="1400"/>
              </a:spcBef>
              <a:spcAft>
                <a:spcPts val="0"/>
              </a:spcAft>
              <a:buClr>
                <a:srgbClr val="99CB38"/>
              </a:buClr>
              <a:buSzPts val="2400"/>
              <a:buFont typeface="Calibri"/>
              <a:buNone/>
            </a:pPr>
            <a:r>
              <a:rPr lang="ja-JP" sz="2400">
                <a:solidFill>
                  <a:srgbClr val="3F3F3F"/>
                </a:solidFill>
                <a:latin typeface="Century Gothic"/>
                <a:ea typeface="Century Gothic"/>
                <a:cs typeface="Century Gothic"/>
                <a:sym typeface="Century Gothic"/>
              </a:rPr>
              <a:t>   </a:t>
            </a:r>
            <a:endParaRPr sz="2400">
              <a:solidFill>
                <a:srgbClr val="3F3F3F"/>
              </a:solidFill>
              <a:latin typeface="Century Gothic"/>
              <a:ea typeface="Century Gothic"/>
              <a:cs typeface="Century Gothic"/>
              <a:sym typeface="Century Gothic"/>
            </a:endParaRPr>
          </a:p>
        </p:txBody>
      </p:sp>
      <p:pic>
        <p:nvPicPr>
          <p:cNvPr id="477" name="Google Shape;477;p20"/>
          <p:cNvPicPr preferRelativeResize="0"/>
          <p:nvPr/>
        </p:nvPicPr>
        <p:blipFill rotWithShape="1">
          <a:blip r:embed="rId3">
            <a:alphaModFix/>
          </a:blip>
          <a:srcRect l="7077" t="11717" r="7291" b="3423"/>
          <a:stretch/>
        </p:blipFill>
        <p:spPr>
          <a:xfrm>
            <a:off x="7526758" y="4142897"/>
            <a:ext cx="1441959" cy="2112477"/>
          </a:xfrm>
          <a:prstGeom prst="rect">
            <a:avLst/>
          </a:prstGeom>
          <a:noFill/>
          <a:ln>
            <a:noFill/>
          </a:ln>
        </p:spPr>
      </p:pic>
      <p:sp>
        <p:nvSpPr>
          <p:cNvPr id="478" name="Google Shape;478;p20"/>
          <p:cNvSpPr/>
          <p:nvPr/>
        </p:nvSpPr>
        <p:spPr>
          <a:xfrm>
            <a:off x="5005045" y="4142896"/>
            <a:ext cx="2064512" cy="1714440"/>
          </a:xfrm>
          <a:prstGeom prst="wedgeRoundRectCallout">
            <a:avLst>
              <a:gd name="adj1" fmla="val 103277"/>
              <a:gd name="adj2" fmla="val -32887"/>
              <a:gd name="adj3" fmla="val 16667"/>
            </a:avLst>
          </a:prstGeom>
          <a:no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a:solidFill>
                  <a:srgbClr val="FF0000"/>
                </a:solidFill>
                <a:latin typeface="Meiryo"/>
                <a:ea typeface="Meiryo"/>
                <a:cs typeface="Meiryo"/>
                <a:sym typeface="Meiryo"/>
              </a:rPr>
              <a:t>そもそも</a:t>
            </a:r>
            <a:endParaRPr sz="2400" b="1">
              <a:solidFill>
                <a:srgbClr val="FF0000"/>
              </a:solidFill>
              <a:latin typeface="Meiryo"/>
              <a:ea typeface="Meiryo"/>
              <a:cs typeface="Meiryo"/>
              <a:sym typeface="Meiryo"/>
            </a:endParaRPr>
          </a:p>
          <a:p>
            <a:pPr marL="0" marR="0" lvl="0" indent="0" algn="ctr" rtl="0">
              <a:spcBef>
                <a:spcPts val="0"/>
              </a:spcBef>
              <a:spcAft>
                <a:spcPts val="0"/>
              </a:spcAft>
              <a:buNone/>
            </a:pPr>
            <a:r>
              <a:rPr lang="ja-JP" sz="2400" b="1">
                <a:solidFill>
                  <a:srgbClr val="FF0000"/>
                </a:solidFill>
                <a:latin typeface="Meiryo"/>
                <a:ea typeface="Meiryo"/>
                <a:cs typeface="Meiryo"/>
                <a:sym typeface="Meiryo"/>
              </a:rPr>
              <a:t>報告する</a:t>
            </a:r>
            <a:endParaRPr sz="2400" b="1">
              <a:solidFill>
                <a:srgbClr val="FF0000"/>
              </a:solidFill>
              <a:latin typeface="Meiryo"/>
              <a:ea typeface="Meiryo"/>
              <a:cs typeface="Meiryo"/>
              <a:sym typeface="Meiryo"/>
            </a:endParaRPr>
          </a:p>
          <a:p>
            <a:pPr marL="0" marR="0" lvl="0" indent="0" algn="ctr" rtl="0">
              <a:spcBef>
                <a:spcPts val="0"/>
              </a:spcBef>
              <a:spcAft>
                <a:spcPts val="0"/>
              </a:spcAft>
              <a:buNone/>
            </a:pPr>
            <a:r>
              <a:rPr lang="ja-JP" sz="2400" b="1">
                <a:solidFill>
                  <a:srgbClr val="FF0000"/>
                </a:solidFill>
                <a:latin typeface="Meiryo"/>
                <a:ea typeface="Meiryo"/>
                <a:cs typeface="Meiryo"/>
                <a:sym typeface="Meiryo"/>
              </a:rPr>
              <a:t>方法を</a:t>
            </a:r>
            <a:endParaRPr sz="2400" b="1">
              <a:solidFill>
                <a:srgbClr val="FF0000"/>
              </a:solidFill>
              <a:latin typeface="Meiryo"/>
              <a:ea typeface="Meiryo"/>
              <a:cs typeface="Meiryo"/>
              <a:sym typeface="Meiryo"/>
            </a:endParaRPr>
          </a:p>
          <a:p>
            <a:pPr marL="0" marR="0" lvl="0" indent="0" algn="ctr" rtl="0">
              <a:spcBef>
                <a:spcPts val="0"/>
              </a:spcBef>
              <a:spcAft>
                <a:spcPts val="0"/>
              </a:spcAft>
              <a:buNone/>
            </a:pPr>
            <a:r>
              <a:rPr lang="ja-JP" sz="2400" b="1">
                <a:solidFill>
                  <a:srgbClr val="FF0000"/>
                </a:solidFill>
                <a:latin typeface="Meiryo"/>
                <a:ea typeface="Meiryo"/>
                <a:cs typeface="Meiryo"/>
                <a:sym typeface="Meiryo"/>
              </a:rPr>
              <a:t>知らないよ</a:t>
            </a:r>
            <a:endParaRPr sz="2400" b="1">
              <a:solidFill>
                <a:srgbClr val="FF0000"/>
              </a:solidFill>
              <a:latin typeface="Meiryo"/>
              <a:ea typeface="Meiryo"/>
              <a:cs typeface="Meiryo"/>
              <a:sym typeface="Meiryo"/>
            </a:endParaRPr>
          </a:p>
        </p:txBody>
      </p:sp>
      <p:pic>
        <p:nvPicPr>
          <p:cNvPr id="479" name="Google Shape;479;p20" descr="ãäººãå°ã£ããã®ç»åæ¤ç´¢çµæ"/>
          <p:cNvPicPr preferRelativeResize="0"/>
          <p:nvPr/>
        </p:nvPicPr>
        <p:blipFill rotWithShape="1">
          <a:blip r:embed="rId4">
            <a:alphaModFix/>
          </a:blip>
          <a:srcRect/>
          <a:stretch/>
        </p:blipFill>
        <p:spPr>
          <a:xfrm>
            <a:off x="-125401" y="3908236"/>
            <a:ext cx="2420066" cy="2420066"/>
          </a:xfrm>
          <a:prstGeom prst="rect">
            <a:avLst/>
          </a:prstGeom>
          <a:noFill/>
          <a:ln>
            <a:noFill/>
          </a:ln>
        </p:spPr>
      </p:pic>
      <p:sp>
        <p:nvSpPr>
          <p:cNvPr id="480" name="Google Shape;480;p20"/>
          <p:cNvSpPr/>
          <p:nvPr/>
        </p:nvSpPr>
        <p:spPr>
          <a:xfrm>
            <a:off x="1721532" y="4426136"/>
            <a:ext cx="3155268" cy="626020"/>
          </a:xfrm>
          <a:prstGeom prst="wedgeRoundRectCallout">
            <a:avLst>
              <a:gd name="adj1" fmla="val -59449"/>
              <a:gd name="adj2" fmla="val 25116"/>
              <a:gd name="adj3" fmla="val 16667"/>
            </a:avLst>
          </a:prstGeom>
          <a:no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a:solidFill>
                  <a:srgbClr val="0070C0"/>
                </a:solidFill>
                <a:latin typeface="Century Gothic"/>
                <a:ea typeface="Century Gothic"/>
                <a:cs typeface="Century Gothic"/>
                <a:sym typeface="Century Gothic"/>
              </a:rPr>
              <a:t>面倒くさいです。。</a:t>
            </a:r>
            <a:endParaRPr/>
          </a:p>
        </p:txBody>
      </p:sp>
      <p:sp>
        <p:nvSpPr>
          <p:cNvPr id="481" name="Google Shape;481;p20"/>
          <p:cNvSpPr/>
          <p:nvPr/>
        </p:nvSpPr>
        <p:spPr>
          <a:xfrm>
            <a:off x="282633" y="2221338"/>
            <a:ext cx="8603672" cy="1587731"/>
          </a:xfrm>
          <a:prstGeom prst="roundRect">
            <a:avLst>
              <a:gd name="adj" fmla="val 16667"/>
            </a:avLst>
          </a:prstGeom>
          <a:solidFill>
            <a:srgbClr val="EAF5D6"/>
          </a:solid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3600" b="1" dirty="0">
                <a:solidFill>
                  <a:srgbClr val="C00000"/>
                </a:solidFill>
                <a:latin typeface="Century Gothic"/>
                <a:ea typeface="Century Gothic"/>
                <a:cs typeface="Century Gothic"/>
                <a:sym typeface="Century Gothic"/>
              </a:rPr>
              <a:t>修繕すべき道路の破損に気付いているが</a:t>
            </a:r>
            <a:endParaRPr sz="3600" b="1" dirty="0">
              <a:solidFill>
                <a:srgbClr val="C00000"/>
              </a:solidFill>
              <a:latin typeface="Century Gothic"/>
              <a:ea typeface="Century Gothic"/>
              <a:cs typeface="Century Gothic"/>
              <a:sym typeface="Century Gothic"/>
            </a:endParaRPr>
          </a:p>
          <a:p>
            <a:pPr marL="0" marR="0" lvl="0" indent="0" algn="ctr" rtl="0">
              <a:spcBef>
                <a:spcPts val="0"/>
              </a:spcBef>
              <a:spcAft>
                <a:spcPts val="0"/>
              </a:spcAft>
              <a:buNone/>
            </a:pPr>
            <a:r>
              <a:rPr lang="ja-JP" sz="3600" b="1" dirty="0">
                <a:solidFill>
                  <a:srgbClr val="FFFFFF"/>
                </a:solidFill>
                <a:latin typeface="Century Gothic"/>
                <a:ea typeface="Century Gothic"/>
                <a:cs typeface="Century Gothic"/>
                <a:sym typeface="Century Gothic"/>
              </a:rPr>
              <a:t>　　　　</a:t>
            </a:r>
            <a:r>
              <a:rPr lang="ja-JP" sz="4400" b="1" u="sng" dirty="0">
                <a:solidFill>
                  <a:srgbClr val="FF0000"/>
                </a:solidFill>
                <a:latin typeface="Century Gothic"/>
                <a:ea typeface="Century Gothic"/>
                <a:cs typeface="Century Gothic"/>
                <a:sym typeface="Century Gothic"/>
              </a:rPr>
              <a:t>報告はしたことがない</a:t>
            </a:r>
            <a:endParaRPr sz="4000" b="1" dirty="0">
              <a:solidFill>
                <a:srgbClr val="FFFFFF"/>
              </a:solidFill>
              <a:latin typeface="Century Gothic"/>
              <a:ea typeface="Century Gothic"/>
              <a:cs typeface="Century Gothic"/>
              <a:sym typeface="Century Gothic"/>
            </a:endParaRPr>
          </a:p>
        </p:txBody>
      </p:sp>
      <p:sp>
        <p:nvSpPr>
          <p:cNvPr id="482" name="Google Shape;482;p20"/>
          <p:cNvSpPr/>
          <p:nvPr/>
        </p:nvSpPr>
        <p:spPr>
          <a:xfrm>
            <a:off x="5319710" y="416267"/>
            <a:ext cx="3379200" cy="1188000"/>
          </a:xfrm>
          <a:prstGeom prst="rect">
            <a:avLst/>
          </a:prstGeom>
          <a:solidFill>
            <a:schemeClr val="lt1"/>
          </a:solidFill>
          <a:ln w="762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5400" dirty="0">
                <a:latin typeface="Century Gothic"/>
                <a:sym typeface="Century Gothic"/>
              </a:rPr>
              <a:t>非表示</a:t>
            </a:r>
            <a:endParaRPr dirty="0"/>
          </a:p>
        </p:txBody>
      </p:sp>
      <p:sp>
        <p:nvSpPr>
          <p:cNvPr id="484" name="Google Shape;484;p20"/>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80</a:t>
            </a:fld>
            <a:endParaRPr/>
          </a:p>
        </p:txBody>
      </p:sp>
      <p:sp>
        <p:nvSpPr>
          <p:cNvPr id="12"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Tree>
    <p:extLst>
      <p:ext uri="{BB962C8B-B14F-4D97-AF65-F5344CB8AC3E}">
        <p14:creationId xmlns:p14="http://schemas.microsoft.com/office/powerpoint/2010/main" val="1833976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Shape 488"/>
        <p:cNvGrpSpPr/>
        <p:nvPr/>
      </p:nvGrpSpPr>
      <p:grpSpPr>
        <a:xfrm>
          <a:off x="0" y="0"/>
          <a:ext cx="0" cy="0"/>
          <a:chOff x="0" y="0"/>
          <a:chExt cx="0" cy="0"/>
        </a:xfrm>
      </p:grpSpPr>
      <p:sp>
        <p:nvSpPr>
          <p:cNvPr id="489" name="Google Shape;489;p21"/>
          <p:cNvSpPr txBox="1">
            <a:spLocks noGrp="1"/>
          </p:cNvSpPr>
          <p:nvPr>
            <p:ph type="title"/>
          </p:nvPr>
        </p:nvSpPr>
        <p:spPr>
          <a:xfrm>
            <a:off x="847899" y="95412"/>
            <a:ext cx="7543800" cy="105451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400"/>
              <a:buFont typeface="Meiryo"/>
              <a:buNone/>
            </a:pPr>
            <a:r>
              <a:rPr lang="ja-JP" sz="4400"/>
              <a:t>報告しなかった理由から</a:t>
            </a:r>
            <a:endParaRPr/>
          </a:p>
        </p:txBody>
      </p:sp>
      <p:sp>
        <p:nvSpPr>
          <p:cNvPr id="490" name="Google Shape;490;p21"/>
          <p:cNvSpPr txBox="1">
            <a:spLocks noGrp="1"/>
          </p:cNvSpPr>
          <p:nvPr>
            <p:ph type="body" idx="1"/>
          </p:nvPr>
        </p:nvSpPr>
        <p:spPr>
          <a:xfrm>
            <a:off x="674204" y="1413166"/>
            <a:ext cx="7543801" cy="46960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ja-JP" sz="3600"/>
              <a:t>「報告が面倒」</a:t>
            </a:r>
            <a:endParaRPr sz="3600"/>
          </a:p>
          <a:p>
            <a:pPr marL="0" lvl="0" indent="0" algn="l" rtl="0">
              <a:lnSpc>
                <a:spcPct val="90000"/>
              </a:lnSpc>
              <a:spcBef>
                <a:spcPts val="1400"/>
              </a:spcBef>
              <a:spcAft>
                <a:spcPts val="0"/>
              </a:spcAft>
              <a:buSzPts val="3600"/>
              <a:buNone/>
            </a:pPr>
            <a:r>
              <a:rPr lang="ja-JP" sz="3600"/>
              <a:t>「報告方法がわからない」</a:t>
            </a:r>
            <a:endParaRPr sz="3600"/>
          </a:p>
          <a:p>
            <a:pPr marL="0" lvl="0" indent="0" algn="l" rtl="0">
              <a:lnSpc>
                <a:spcPct val="90000"/>
              </a:lnSpc>
              <a:spcBef>
                <a:spcPts val="1400"/>
              </a:spcBef>
              <a:spcAft>
                <a:spcPts val="0"/>
              </a:spcAft>
              <a:buSzPts val="3600"/>
              <a:buNone/>
            </a:pPr>
            <a:r>
              <a:rPr lang="ja-JP" sz="3600"/>
              <a:t>「報告するという発想がない」</a:t>
            </a:r>
            <a:endParaRPr sz="3600"/>
          </a:p>
          <a:p>
            <a:pPr marL="0" lvl="0" indent="0" algn="l" rtl="0">
              <a:lnSpc>
                <a:spcPct val="90000"/>
              </a:lnSpc>
              <a:spcBef>
                <a:spcPts val="1400"/>
              </a:spcBef>
              <a:spcAft>
                <a:spcPts val="0"/>
              </a:spcAft>
              <a:buSzPts val="2800"/>
              <a:buNone/>
            </a:pPr>
            <a:endParaRPr sz="2800"/>
          </a:p>
          <a:p>
            <a:pPr marL="0" lvl="0" indent="0" algn="ctr" rtl="0">
              <a:lnSpc>
                <a:spcPct val="90000"/>
              </a:lnSpc>
              <a:spcBef>
                <a:spcPts val="1400"/>
              </a:spcBef>
              <a:spcAft>
                <a:spcPts val="0"/>
              </a:spcAft>
              <a:buSzPts val="4400"/>
              <a:buNone/>
            </a:pPr>
            <a:r>
              <a:rPr lang="ja-JP" sz="4400">
                <a:solidFill>
                  <a:srgbClr val="FF0000"/>
                </a:solidFill>
              </a:rPr>
              <a:t>そんな状況を変えたい！！！</a:t>
            </a:r>
            <a:endParaRPr sz="4400">
              <a:solidFill>
                <a:srgbClr val="FF0000"/>
              </a:solidFill>
            </a:endParaRPr>
          </a:p>
          <a:p>
            <a:pPr marL="0" lvl="0" indent="0" algn="ctr" rtl="0">
              <a:lnSpc>
                <a:spcPct val="90000"/>
              </a:lnSpc>
              <a:spcBef>
                <a:spcPts val="1400"/>
              </a:spcBef>
              <a:spcAft>
                <a:spcPts val="0"/>
              </a:spcAft>
              <a:buSzPts val="4400"/>
              <a:buNone/>
            </a:pPr>
            <a:endParaRPr sz="4400">
              <a:solidFill>
                <a:srgbClr val="FF0000"/>
              </a:solidFill>
            </a:endParaRPr>
          </a:p>
          <a:p>
            <a:pPr marL="0" lvl="0" indent="0" algn="ctr" rtl="0">
              <a:lnSpc>
                <a:spcPct val="90000"/>
              </a:lnSpc>
              <a:spcBef>
                <a:spcPts val="1400"/>
              </a:spcBef>
              <a:spcAft>
                <a:spcPts val="0"/>
              </a:spcAft>
              <a:buSzPts val="2800"/>
              <a:buNone/>
            </a:pPr>
            <a:r>
              <a:rPr lang="ja-JP" sz="2800"/>
              <a:t>学生にとって身近なSNSを用いてみては？</a:t>
            </a:r>
            <a:endParaRPr sz="2800"/>
          </a:p>
          <a:p>
            <a:pPr marL="0" lvl="0" indent="0" algn="ctr" rtl="0">
              <a:lnSpc>
                <a:spcPct val="90000"/>
              </a:lnSpc>
              <a:spcBef>
                <a:spcPts val="1400"/>
              </a:spcBef>
              <a:spcAft>
                <a:spcPts val="0"/>
              </a:spcAft>
              <a:buSzPts val="2800"/>
              <a:buNone/>
            </a:pPr>
            <a:endParaRPr sz="2800"/>
          </a:p>
          <a:p>
            <a:pPr marL="0" lvl="0" indent="0" algn="l" rtl="0">
              <a:lnSpc>
                <a:spcPct val="90000"/>
              </a:lnSpc>
              <a:spcBef>
                <a:spcPts val="1400"/>
              </a:spcBef>
              <a:spcAft>
                <a:spcPts val="0"/>
              </a:spcAft>
              <a:buSzPts val="2800"/>
              <a:buNone/>
            </a:pPr>
            <a:endParaRPr sz="2800"/>
          </a:p>
        </p:txBody>
      </p:sp>
      <p:sp>
        <p:nvSpPr>
          <p:cNvPr id="491" name="Google Shape;491;p21"/>
          <p:cNvSpPr/>
          <p:nvPr/>
        </p:nvSpPr>
        <p:spPr>
          <a:xfrm>
            <a:off x="7151777" y="166378"/>
            <a:ext cx="1625600" cy="990600"/>
          </a:xfrm>
          <a:prstGeom prst="rect">
            <a:avLst/>
          </a:prstGeom>
          <a:solidFill>
            <a:schemeClr val="lt1"/>
          </a:solidFill>
          <a:ln w="762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ea typeface="Century Gothic"/>
                <a:cs typeface="Century Gothic"/>
                <a:sym typeface="Century Gothic"/>
              </a:rPr>
              <a:t>非表示</a:t>
            </a:r>
            <a:endParaRPr sz="2800" dirty="0">
              <a:solidFill>
                <a:srgbClr val="000000"/>
              </a:solidFill>
              <a:latin typeface="Century Gothic"/>
              <a:ea typeface="Century Gothic"/>
              <a:cs typeface="Century Gothic"/>
              <a:sym typeface="Century Gothic"/>
            </a:endParaRPr>
          </a:p>
        </p:txBody>
      </p:sp>
      <p:sp>
        <p:nvSpPr>
          <p:cNvPr id="493" name="Google Shape;493;p21"/>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81</a:t>
            </a:fld>
            <a:endParaRPr/>
          </a:p>
        </p:txBody>
      </p:sp>
      <p:sp>
        <p:nvSpPr>
          <p:cNvPr id="7"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Tree>
    <p:extLst>
      <p:ext uri="{BB962C8B-B14F-4D97-AF65-F5344CB8AC3E}">
        <p14:creationId xmlns:p14="http://schemas.microsoft.com/office/powerpoint/2010/main" val="4093539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Shape 506"/>
        <p:cNvGrpSpPr/>
        <p:nvPr/>
      </p:nvGrpSpPr>
      <p:grpSpPr>
        <a:xfrm>
          <a:off x="0" y="0"/>
          <a:ext cx="0" cy="0"/>
          <a:chOff x="0" y="0"/>
          <a:chExt cx="0" cy="0"/>
        </a:xfrm>
      </p:grpSpPr>
      <p:graphicFrame>
        <p:nvGraphicFramePr>
          <p:cNvPr id="507" name="Google Shape;507;p23"/>
          <p:cNvGraphicFramePr/>
          <p:nvPr/>
        </p:nvGraphicFramePr>
        <p:xfrm>
          <a:off x="74815" y="116378"/>
          <a:ext cx="9144000" cy="6741622"/>
        </p:xfrm>
        <a:graphic>
          <a:graphicData uri="http://schemas.openxmlformats.org/drawingml/2006/chart">
            <c:chart xmlns:c="http://schemas.openxmlformats.org/drawingml/2006/chart" xmlns:r="http://schemas.openxmlformats.org/officeDocument/2006/relationships" r:id="rId3"/>
          </a:graphicData>
        </a:graphic>
      </p:graphicFrame>
      <p:sp>
        <p:nvSpPr>
          <p:cNvPr id="509" name="Google Shape;509;p23"/>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82</a:t>
            </a:fld>
            <a:endParaRPr dirty="0"/>
          </a:p>
        </p:txBody>
      </p:sp>
      <p:cxnSp>
        <p:nvCxnSpPr>
          <p:cNvPr id="510" name="Google Shape;510;p23"/>
          <p:cNvCxnSpPr/>
          <p:nvPr/>
        </p:nvCxnSpPr>
        <p:spPr>
          <a:xfrm rot="10800000">
            <a:off x="4329233" y="1215121"/>
            <a:ext cx="573576" cy="0"/>
          </a:xfrm>
          <a:prstGeom prst="straightConnector1">
            <a:avLst/>
          </a:prstGeom>
          <a:noFill/>
          <a:ln w="38100" cap="flat" cmpd="sng">
            <a:solidFill>
              <a:schemeClr val="dk1"/>
            </a:solidFill>
            <a:prstDash val="solid"/>
            <a:round/>
            <a:headEnd type="triangle" w="med" len="med"/>
            <a:tailEnd type="triangle" w="med" len="med"/>
          </a:ln>
        </p:spPr>
      </p:cxnSp>
      <p:sp>
        <p:nvSpPr>
          <p:cNvPr id="513" name="Google Shape;513;p23"/>
          <p:cNvSpPr/>
          <p:nvPr/>
        </p:nvSpPr>
        <p:spPr>
          <a:xfrm>
            <a:off x="4585855" y="1841079"/>
            <a:ext cx="4485284" cy="3017520"/>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5400" b="1" dirty="0">
                <a:solidFill>
                  <a:srgbClr val="FF0000"/>
                </a:solidFill>
                <a:latin typeface="Century Gothic"/>
                <a:ea typeface="Century Gothic"/>
                <a:cs typeface="Century Gothic"/>
                <a:sym typeface="Century Gothic"/>
              </a:rPr>
              <a:t>８割！！</a:t>
            </a:r>
            <a:endParaRPr dirty="0"/>
          </a:p>
        </p:txBody>
      </p:sp>
      <p:sp>
        <p:nvSpPr>
          <p:cNvPr id="7"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Tree>
    <p:extLst>
      <p:ext uri="{BB962C8B-B14F-4D97-AF65-F5344CB8AC3E}">
        <p14:creationId xmlns:p14="http://schemas.microsoft.com/office/powerpoint/2010/main" val="3486584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497"/>
        <p:cNvGrpSpPr/>
        <p:nvPr/>
      </p:nvGrpSpPr>
      <p:grpSpPr>
        <a:xfrm>
          <a:off x="0" y="0"/>
          <a:ext cx="0" cy="0"/>
          <a:chOff x="0" y="0"/>
          <a:chExt cx="0" cy="0"/>
        </a:xfrm>
      </p:grpSpPr>
      <p:graphicFrame>
        <p:nvGraphicFramePr>
          <p:cNvPr id="498" name="Google Shape;498;p22"/>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499" name="Google Shape;499;p22"/>
          <p:cNvSpPr txBox="1"/>
          <p:nvPr/>
        </p:nvSpPr>
        <p:spPr>
          <a:xfrm>
            <a:off x="4126527" y="3882600"/>
            <a:ext cx="8909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rgbClr val="000000"/>
                </a:solidFill>
                <a:latin typeface="Century Gothic"/>
                <a:ea typeface="Century Gothic"/>
                <a:cs typeface="Century Gothic"/>
                <a:sym typeface="Century Gothic"/>
              </a:rPr>
              <a:t>N=522</a:t>
            </a:r>
            <a:endParaRPr sz="1800">
              <a:solidFill>
                <a:srgbClr val="000000"/>
              </a:solidFill>
              <a:latin typeface="Century Gothic"/>
              <a:ea typeface="Century Gothic"/>
              <a:cs typeface="Century Gothic"/>
              <a:sym typeface="Century Gothic"/>
            </a:endParaRPr>
          </a:p>
        </p:txBody>
      </p:sp>
      <p:sp>
        <p:nvSpPr>
          <p:cNvPr id="500" name="Google Shape;500;p22"/>
          <p:cNvSpPr/>
          <p:nvPr/>
        </p:nvSpPr>
        <p:spPr>
          <a:xfrm>
            <a:off x="7151777" y="166378"/>
            <a:ext cx="1625600" cy="990600"/>
          </a:xfrm>
          <a:prstGeom prst="rect">
            <a:avLst/>
          </a:prstGeom>
          <a:solidFill>
            <a:schemeClr val="lt1"/>
          </a:solidFill>
          <a:ln w="762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ea typeface="Century Gothic"/>
                <a:cs typeface="Century Gothic"/>
                <a:sym typeface="Century Gothic"/>
              </a:rPr>
              <a:t>非表示</a:t>
            </a:r>
            <a:endParaRPr sz="2800" dirty="0">
              <a:solidFill>
                <a:srgbClr val="000000"/>
              </a:solidFill>
              <a:latin typeface="Century Gothic"/>
              <a:ea typeface="Century Gothic"/>
              <a:cs typeface="Century Gothic"/>
              <a:sym typeface="Century Gothic"/>
            </a:endParaRPr>
          </a:p>
        </p:txBody>
      </p:sp>
      <p:sp>
        <p:nvSpPr>
          <p:cNvPr id="502" name="Google Shape;502;p22"/>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83</a:t>
            </a:fld>
            <a:endParaRPr/>
          </a:p>
        </p:txBody>
      </p:sp>
      <p:sp>
        <p:nvSpPr>
          <p:cNvPr id="7"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Tree>
    <p:extLst>
      <p:ext uri="{BB962C8B-B14F-4D97-AF65-F5344CB8AC3E}">
        <p14:creationId xmlns:p14="http://schemas.microsoft.com/office/powerpoint/2010/main" val="3692470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Shape 518"/>
        <p:cNvGrpSpPr/>
        <p:nvPr/>
      </p:nvGrpSpPr>
      <p:grpSpPr>
        <a:xfrm>
          <a:off x="0" y="0"/>
          <a:ext cx="0" cy="0"/>
          <a:chOff x="0" y="0"/>
          <a:chExt cx="0" cy="0"/>
        </a:xfrm>
      </p:grpSpPr>
      <p:graphicFrame>
        <p:nvGraphicFramePr>
          <p:cNvPr id="519" name="Google Shape;519;p24"/>
          <p:cNvGraphicFramePr/>
          <p:nvPr/>
        </p:nvGraphicFramePr>
        <p:xfrm>
          <a:off x="99753" y="0"/>
          <a:ext cx="9144000" cy="6858000"/>
        </p:xfrm>
        <a:graphic>
          <a:graphicData uri="http://schemas.openxmlformats.org/drawingml/2006/chart">
            <c:chart xmlns:c="http://schemas.openxmlformats.org/drawingml/2006/chart" xmlns:r="http://schemas.openxmlformats.org/officeDocument/2006/relationships" r:id="rId3"/>
          </a:graphicData>
        </a:graphic>
      </p:graphicFrame>
      <p:cxnSp>
        <p:nvCxnSpPr>
          <p:cNvPr id="520" name="Google Shape;520;p24"/>
          <p:cNvCxnSpPr/>
          <p:nvPr/>
        </p:nvCxnSpPr>
        <p:spPr>
          <a:xfrm>
            <a:off x="5417922" y="1025970"/>
            <a:ext cx="0" cy="288000"/>
          </a:xfrm>
          <a:prstGeom prst="straightConnector1">
            <a:avLst/>
          </a:prstGeom>
          <a:noFill/>
          <a:ln w="38100" cap="flat" cmpd="sng">
            <a:solidFill>
              <a:schemeClr val="dk1"/>
            </a:solidFill>
            <a:prstDash val="solid"/>
            <a:round/>
            <a:headEnd type="triangle" w="med" len="med"/>
            <a:tailEnd type="triangle" w="med" len="med"/>
          </a:ln>
        </p:spPr>
      </p:cxnSp>
      <p:sp>
        <p:nvSpPr>
          <p:cNvPr id="521" name="Google Shape;521;p24"/>
          <p:cNvSpPr txBox="1"/>
          <p:nvPr/>
        </p:nvSpPr>
        <p:spPr>
          <a:xfrm>
            <a:off x="1436465" y="1187656"/>
            <a:ext cx="14706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dirty="0">
                <a:solidFill>
                  <a:srgbClr val="000000"/>
                </a:solidFill>
                <a:latin typeface="Century Gothic"/>
                <a:ea typeface="Century Gothic"/>
                <a:cs typeface="Century Gothic"/>
                <a:sym typeface="Century Gothic"/>
              </a:rPr>
              <a:t>***：p&lt;0.01</a:t>
            </a:r>
            <a:endParaRPr dirty="0"/>
          </a:p>
        </p:txBody>
      </p:sp>
      <p:sp>
        <p:nvSpPr>
          <p:cNvPr id="522" name="Google Shape;522;p24"/>
          <p:cNvSpPr txBox="1"/>
          <p:nvPr/>
        </p:nvSpPr>
        <p:spPr>
          <a:xfrm>
            <a:off x="3762477" y="1685407"/>
            <a:ext cx="844482" cy="3491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rgbClr val="000000"/>
              </a:solidFill>
              <a:latin typeface="Century Gothic"/>
              <a:ea typeface="Century Gothic"/>
              <a:cs typeface="Century Gothic"/>
              <a:sym typeface="Century Gothic"/>
            </a:endParaRPr>
          </a:p>
        </p:txBody>
      </p:sp>
      <p:sp>
        <p:nvSpPr>
          <p:cNvPr id="523" name="Google Shape;523;p24"/>
          <p:cNvSpPr txBox="1"/>
          <p:nvPr/>
        </p:nvSpPr>
        <p:spPr>
          <a:xfrm>
            <a:off x="4822822" y="1982289"/>
            <a:ext cx="1340877" cy="3491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dirty="0">
                <a:solidFill>
                  <a:srgbClr val="000000"/>
                </a:solidFill>
                <a:latin typeface="Century Gothic"/>
                <a:ea typeface="Century Gothic"/>
                <a:cs typeface="Century Gothic"/>
                <a:sym typeface="Century Gothic"/>
              </a:rPr>
              <a:t>t=-7.068***</a:t>
            </a:r>
            <a:endParaRPr dirty="0"/>
          </a:p>
        </p:txBody>
      </p:sp>
      <p:sp>
        <p:nvSpPr>
          <p:cNvPr id="524" name="Google Shape;524;p24"/>
          <p:cNvSpPr txBox="1"/>
          <p:nvPr/>
        </p:nvSpPr>
        <p:spPr>
          <a:xfrm>
            <a:off x="6150636" y="2558242"/>
            <a:ext cx="1580606" cy="3809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dirty="0">
                <a:solidFill>
                  <a:srgbClr val="000000"/>
                </a:solidFill>
                <a:latin typeface="Century Gothic"/>
                <a:ea typeface="Century Gothic"/>
                <a:cs typeface="Century Gothic"/>
                <a:sym typeface="Century Gothic"/>
              </a:rPr>
              <a:t>t=-19.216***</a:t>
            </a:r>
            <a:endParaRPr sz="1800" dirty="0">
              <a:solidFill>
                <a:srgbClr val="000000"/>
              </a:solidFill>
              <a:latin typeface="Century Gothic"/>
              <a:ea typeface="Century Gothic"/>
              <a:cs typeface="Century Gothic"/>
              <a:sym typeface="Century Gothic"/>
            </a:endParaRPr>
          </a:p>
        </p:txBody>
      </p:sp>
      <p:sp>
        <p:nvSpPr>
          <p:cNvPr id="525" name="Google Shape;525;p24"/>
          <p:cNvSpPr txBox="1"/>
          <p:nvPr/>
        </p:nvSpPr>
        <p:spPr>
          <a:xfrm>
            <a:off x="7487416" y="2209108"/>
            <a:ext cx="1473703" cy="3491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dirty="0">
                <a:solidFill>
                  <a:srgbClr val="000000"/>
                </a:solidFill>
                <a:latin typeface="Century Gothic"/>
                <a:ea typeface="Century Gothic"/>
                <a:cs typeface="Century Gothic"/>
                <a:sym typeface="Century Gothic"/>
              </a:rPr>
              <a:t>t=-10.225***</a:t>
            </a:r>
            <a:endParaRPr sz="18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rgbClr val="000000"/>
              </a:solidFill>
              <a:latin typeface="Century Gothic"/>
              <a:ea typeface="Century Gothic"/>
              <a:cs typeface="Century Gothic"/>
              <a:sym typeface="Century Gothic"/>
            </a:endParaRPr>
          </a:p>
        </p:txBody>
      </p:sp>
      <p:sp>
        <p:nvSpPr>
          <p:cNvPr id="526" name="Google Shape;526;p24"/>
          <p:cNvSpPr/>
          <p:nvPr/>
        </p:nvSpPr>
        <p:spPr>
          <a:xfrm>
            <a:off x="7151777" y="166378"/>
            <a:ext cx="1625600" cy="990600"/>
          </a:xfrm>
          <a:prstGeom prst="rect">
            <a:avLst/>
          </a:prstGeom>
          <a:solidFill>
            <a:schemeClr val="lt1"/>
          </a:solidFill>
          <a:ln w="762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ea typeface="Century Gothic"/>
                <a:cs typeface="Century Gothic"/>
                <a:sym typeface="Century Gothic"/>
              </a:rPr>
              <a:t>非表示</a:t>
            </a:r>
            <a:endParaRPr sz="2800" dirty="0">
              <a:solidFill>
                <a:srgbClr val="000000"/>
              </a:solidFill>
              <a:latin typeface="Century Gothic"/>
              <a:ea typeface="Century Gothic"/>
              <a:cs typeface="Century Gothic"/>
              <a:sym typeface="Century Gothic"/>
            </a:endParaRPr>
          </a:p>
        </p:txBody>
      </p:sp>
      <p:sp>
        <p:nvSpPr>
          <p:cNvPr id="528" name="Google Shape;528;p24"/>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84</a:t>
            </a:fld>
            <a:endParaRPr/>
          </a:p>
        </p:txBody>
      </p:sp>
      <p:sp>
        <p:nvSpPr>
          <p:cNvPr id="12"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Tree>
    <p:extLst>
      <p:ext uri="{BB962C8B-B14F-4D97-AF65-F5344CB8AC3E}">
        <p14:creationId xmlns:p14="http://schemas.microsoft.com/office/powerpoint/2010/main" val="999359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532"/>
        <p:cNvGrpSpPr/>
        <p:nvPr/>
      </p:nvGrpSpPr>
      <p:grpSpPr>
        <a:xfrm>
          <a:off x="0" y="0"/>
          <a:ext cx="0" cy="0"/>
          <a:chOff x="0" y="0"/>
          <a:chExt cx="0" cy="0"/>
        </a:xfrm>
      </p:grpSpPr>
      <p:sp>
        <p:nvSpPr>
          <p:cNvPr id="534" name="Google Shape;534;p25"/>
          <p:cNvSpPr txBox="1">
            <a:spLocks noGrp="1"/>
          </p:cNvSpPr>
          <p:nvPr>
            <p:ph type="body" idx="1"/>
          </p:nvPr>
        </p:nvSpPr>
        <p:spPr>
          <a:xfrm>
            <a:off x="0" y="1275413"/>
            <a:ext cx="8986057" cy="48013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50"/>
              <a:buNone/>
            </a:pPr>
            <a:endParaRPr sz="1050" dirty="0"/>
          </a:p>
          <a:p>
            <a:pPr marL="0" lvl="0" indent="0" algn="l" rtl="0">
              <a:lnSpc>
                <a:spcPct val="90000"/>
              </a:lnSpc>
              <a:spcBef>
                <a:spcPts val="1400"/>
              </a:spcBef>
              <a:spcAft>
                <a:spcPts val="0"/>
              </a:spcAft>
              <a:buSzPts val="3600"/>
              <a:buNone/>
            </a:pPr>
            <a:r>
              <a:rPr lang="ja-JP" sz="3600" dirty="0">
                <a:solidFill>
                  <a:srgbClr val="0070C0"/>
                </a:solidFill>
              </a:rPr>
              <a:t>道路の</a:t>
            </a:r>
            <a:r>
              <a:rPr lang="ja-JP" altLang="en-US" sz="3600" dirty="0">
                <a:solidFill>
                  <a:srgbClr val="0070C0"/>
                </a:solidFill>
              </a:rPr>
              <a:t>破損</a:t>
            </a:r>
            <a:r>
              <a:rPr lang="ja-JP" sz="3600" dirty="0">
                <a:solidFill>
                  <a:srgbClr val="0070C0"/>
                </a:solidFill>
              </a:rPr>
              <a:t>箇所について</a:t>
            </a:r>
            <a:endParaRPr sz="3600" dirty="0">
              <a:solidFill>
                <a:srgbClr val="0070C0"/>
              </a:solidFill>
            </a:endParaRPr>
          </a:p>
          <a:p>
            <a:pPr marL="0" lvl="0" indent="0" algn="ctr" rtl="0">
              <a:lnSpc>
                <a:spcPct val="90000"/>
              </a:lnSpc>
              <a:spcBef>
                <a:spcPts val="1400"/>
              </a:spcBef>
              <a:spcAft>
                <a:spcPts val="0"/>
              </a:spcAft>
              <a:buSzPts val="4000"/>
              <a:buNone/>
            </a:pPr>
            <a:r>
              <a:rPr lang="ja-JP" sz="4000" dirty="0">
                <a:solidFill>
                  <a:srgbClr val="0070C0"/>
                </a:solidFill>
              </a:rPr>
              <a:t>　　</a:t>
            </a:r>
            <a:r>
              <a:rPr lang="ja-JP" sz="4800" u="sng" dirty="0">
                <a:solidFill>
                  <a:srgbClr val="250DB3"/>
                </a:solidFill>
              </a:rPr>
              <a:t>SNS</a:t>
            </a:r>
            <a:r>
              <a:rPr lang="ja-JP" sz="4000" u="sng" dirty="0">
                <a:solidFill>
                  <a:srgbClr val="250DB3"/>
                </a:solidFill>
              </a:rPr>
              <a:t>を用いると</a:t>
            </a:r>
            <a:r>
              <a:rPr lang="ja-JP" sz="4400" u="sng" dirty="0">
                <a:solidFill>
                  <a:srgbClr val="250DB3"/>
                </a:solidFill>
              </a:rPr>
              <a:t>報告がしやすい</a:t>
            </a:r>
            <a:endParaRPr sz="4400" dirty="0">
              <a:solidFill>
                <a:srgbClr val="250DB3"/>
              </a:solidFill>
            </a:endParaRPr>
          </a:p>
          <a:p>
            <a:pPr marL="0" lvl="0" indent="0" algn="ctr" rtl="0">
              <a:lnSpc>
                <a:spcPct val="90000"/>
              </a:lnSpc>
              <a:spcBef>
                <a:spcPts val="1400"/>
              </a:spcBef>
              <a:spcAft>
                <a:spcPts val="0"/>
              </a:spcAft>
              <a:buSzPts val="900"/>
              <a:buNone/>
            </a:pPr>
            <a:endParaRPr sz="900" dirty="0"/>
          </a:p>
          <a:p>
            <a:pPr marL="0" lvl="0" indent="0" algn="ctr" rtl="0">
              <a:lnSpc>
                <a:spcPct val="90000"/>
              </a:lnSpc>
              <a:spcBef>
                <a:spcPts val="1400"/>
              </a:spcBef>
              <a:spcAft>
                <a:spcPts val="0"/>
              </a:spcAft>
              <a:buSzPts val="2000"/>
              <a:buNone/>
            </a:pPr>
            <a:endParaRPr dirty="0"/>
          </a:p>
          <a:p>
            <a:pPr marL="0" lvl="0" indent="0" algn="ctr" rtl="0">
              <a:lnSpc>
                <a:spcPct val="90000"/>
              </a:lnSpc>
              <a:spcBef>
                <a:spcPts val="1400"/>
              </a:spcBef>
              <a:spcAft>
                <a:spcPts val="0"/>
              </a:spcAft>
              <a:buSzPts val="2000"/>
              <a:buNone/>
            </a:pPr>
            <a:r>
              <a:rPr lang="ja-JP" dirty="0"/>
              <a:t>また、</a:t>
            </a:r>
            <a:r>
              <a:rPr lang="ja-JP" sz="2800" dirty="0"/>
              <a:t>学生が最も使用する、または身近なSNSは</a:t>
            </a:r>
            <a:endParaRPr sz="2800" dirty="0"/>
          </a:p>
          <a:p>
            <a:pPr marL="0" lvl="0" indent="0" algn="ctr" rtl="0">
              <a:lnSpc>
                <a:spcPct val="90000"/>
              </a:lnSpc>
              <a:spcBef>
                <a:spcPts val="1400"/>
              </a:spcBef>
              <a:spcAft>
                <a:spcPts val="0"/>
              </a:spcAft>
              <a:buSzPts val="800"/>
              <a:buNone/>
            </a:pPr>
            <a:endParaRPr sz="800" dirty="0">
              <a:solidFill>
                <a:srgbClr val="92D050"/>
              </a:solidFill>
            </a:endParaRPr>
          </a:p>
          <a:p>
            <a:pPr marL="0" lvl="0" indent="0" algn="l" rtl="0">
              <a:lnSpc>
                <a:spcPct val="90000"/>
              </a:lnSpc>
              <a:spcBef>
                <a:spcPts val="1400"/>
              </a:spcBef>
              <a:spcAft>
                <a:spcPts val="0"/>
              </a:spcAft>
              <a:buSzPts val="2400"/>
              <a:buNone/>
            </a:pPr>
            <a:endParaRPr sz="2400" dirty="0"/>
          </a:p>
        </p:txBody>
      </p:sp>
      <p:sp>
        <p:nvSpPr>
          <p:cNvPr id="535" name="Google Shape;535;p25"/>
          <p:cNvSpPr/>
          <p:nvPr/>
        </p:nvSpPr>
        <p:spPr>
          <a:xfrm>
            <a:off x="6706598" y="333141"/>
            <a:ext cx="2054266" cy="1251819"/>
          </a:xfrm>
          <a:prstGeom prst="rect">
            <a:avLst/>
          </a:prstGeom>
          <a:solidFill>
            <a:schemeClr val="lt1"/>
          </a:solidFill>
          <a:ln w="762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600" dirty="0">
                <a:latin typeface="Century Gothic"/>
                <a:ea typeface="Century Gothic"/>
                <a:cs typeface="Century Gothic"/>
                <a:sym typeface="Century Gothic"/>
              </a:rPr>
              <a:t>非表示</a:t>
            </a:r>
            <a:endParaRPr sz="3600" dirty="0">
              <a:solidFill>
                <a:srgbClr val="000000"/>
              </a:solidFill>
              <a:latin typeface="Century Gothic"/>
              <a:ea typeface="Century Gothic"/>
              <a:cs typeface="Century Gothic"/>
              <a:sym typeface="Century Gothic"/>
            </a:endParaRPr>
          </a:p>
        </p:txBody>
      </p:sp>
      <p:sp>
        <p:nvSpPr>
          <p:cNvPr id="538" name="Google Shape;538;p25"/>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85</a:t>
            </a:fld>
            <a:endParaRPr/>
          </a:p>
        </p:txBody>
      </p:sp>
      <p:sp>
        <p:nvSpPr>
          <p:cNvPr id="9" name="Google Shape;475;p20"/>
          <p:cNvSpPr txBox="1">
            <a:spLocks/>
          </p:cNvSpPr>
          <p:nvPr/>
        </p:nvSpPr>
        <p:spPr>
          <a:xfrm>
            <a:off x="93688" y="0"/>
            <a:ext cx="7543800" cy="105451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4800"/>
              <a:buFont typeface="Meiryo"/>
              <a:buNone/>
              <a:defRPr sz="4800" b="1" i="0" u="none" strike="noStrike" cap="none">
                <a:solidFill>
                  <a:srgbClr val="3F3F3F"/>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ja-JP" altLang="en-US" sz="4000" dirty="0"/>
              <a:t>アンケート調査考察②</a:t>
            </a:r>
            <a:endParaRPr lang="ja-JP" altLang="en-US" dirty="0"/>
          </a:p>
        </p:txBody>
      </p:sp>
      <p:sp>
        <p:nvSpPr>
          <p:cNvPr id="8"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
        <p:nvSpPr>
          <p:cNvPr id="2" name="テキスト ボックス 1"/>
          <p:cNvSpPr txBox="1"/>
          <p:nvPr/>
        </p:nvSpPr>
        <p:spPr>
          <a:xfrm>
            <a:off x="3724274" y="4600575"/>
            <a:ext cx="1819275" cy="646331"/>
          </a:xfrm>
          <a:prstGeom prst="rect">
            <a:avLst/>
          </a:prstGeom>
          <a:noFill/>
        </p:spPr>
        <p:txBody>
          <a:bodyPr wrap="square" rtlCol="0">
            <a:spAutoFit/>
          </a:bodyPr>
          <a:lstStyle/>
          <a:p>
            <a:r>
              <a:rPr kumimoji="1" lang="en-US" altLang="ja-JP" sz="3600" dirty="0" smtClean="0"/>
              <a:t>LINE</a:t>
            </a:r>
          </a:p>
        </p:txBody>
      </p:sp>
    </p:spTree>
    <p:extLst>
      <p:ext uri="{BB962C8B-B14F-4D97-AF65-F5344CB8AC3E}">
        <p14:creationId xmlns:p14="http://schemas.microsoft.com/office/powerpoint/2010/main" val="2293523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Shape 640"/>
        <p:cNvGrpSpPr/>
        <p:nvPr/>
      </p:nvGrpSpPr>
      <p:grpSpPr>
        <a:xfrm>
          <a:off x="0" y="0"/>
          <a:ext cx="0" cy="0"/>
          <a:chOff x="0" y="0"/>
          <a:chExt cx="0" cy="0"/>
        </a:xfrm>
      </p:grpSpPr>
      <p:sp>
        <p:nvSpPr>
          <p:cNvPr id="20" name="Google Shape;641;p33"/>
          <p:cNvSpPr txBox="1">
            <a:spLocks/>
          </p:cNvSpPr>
          <p:nvPr/>
        </p:nvSpPr>
        <p:spPr>
          <a:xfrm>
            <a:off x="432318" y="201699"/>
            <a:ext cx="6580413" cy="758423"/>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4800"/>
              <a:buFont typeface="Meiryo"/>
              <a:buNone/>
              <a:defRPr sz="4800" b="1" i="0" u="none" strike="noStrike" cap="none">
                <a:solidFill>
                  <a:srgbClr val="3F3F3F"/>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ja-JP" altLang="en-US" dirty="0" smtClean="0">
                <a:solidFill>
                  <a:schemeClr val="bg1"/>
                </a:solidFill>
              </a:rPr>
              <a:t>実証</a:t>
            </a:r>
            <a:r>
              <a:rPr lang="ja-JP" altLang="en-US" dirty="0">
                <a:solidFill>
                  <a:schemeClr val="bg1"/>
                </a:solidFill>
              </a:rPr>
              <a:t>実験</a:t>
            </a:r>
            <a:r>
              <a:rPr lang="ja-JP" altLang="en-US" dirty="0" smtClean="0">
                <a:solidFill>
                  <a:schemeClr val="bg1"/>
                </a:solidFill>
              </a:rPr>
              <a:t>の仮説・検証</a:t>
            </a:r>
            <a:endParaRPr lang="ja-JP" altLang="en-US" dirty="0">
              <a:solidFill>
                <a:schemeClr val="bg1"/>
              </a:solidFill>
            </a:endParaRPr>
          </a:p>
        </p:txBody>
      </p:sp>
      <p:grpSp>
        <p:nvGrpSpPr>
          <p:cNvPr id="21" name="Google Shape;642;p33"/>
          <p:cNvGrpSpPr/>
          <p:nvPr/>
        </p:nvGrpSpPr>
        <p:grpSpPr>
          <a:xfrm>
            <a:off x="564190" y="4014811"/>
            <a:ext cx="8015620" cy="1845551"/>
            <a:chOff x="534407" y="1822906"/>
            <a:chExt cx="8247901" cy="1781362"/>
          </a:xfrm>
        </p:grpSpPr>
        <p:sp>
          <p:nvSpPr>
            <p:cNvPr id="25" name="Google Shape;645;p33"/>
            <p:cNvSpPr/>
            <p:nvPr/>
          </p:nvSpPr>
          <p:spPr>
            <a:xfrm>
              <a:off x="6646890" y="1822906"/>
              <a:ext cx="2135418" cy="1772621"/>
            </a:xfrm>
            <a:prstGeom prst="roundRect">
              <a:avLst>
                <a:gd name="adj" fmla="val 16667"/>
              </a:avLst>
            </a:prstGeom>
            <a:solidFill>
              <a:schemeClr val="accent6">
                <a:lumMod val="40000"/>
                <a:lumOff val="60000"/>
              </a:schemeClr>
            </a:solidFill>
            <a:ln w="127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dirty="0">
                  <a:solidFill>
                    <a:schemeClr val="tx1"/>
                  </a:solidFill>
                  <a:latin typeface="+mn-ea"/>
                  <a:ea typeface="+mn-ea"/>
                  <a:cs typeface="Century Gothic"/>
                  <a:sym typeface="Century Gothic"/>
                </a:rPr>
                <a:t>グループ</a:t>
              </a:r>
              <a:r>
                <a:rPr lang="ja-JP" sz="2400" b="1" dirty="0" smtClean="0">
                  <a:solidFill>
                    <a:schemeClr val="tx1"/>
                  </a:solidFill>
                  <a:latin typeface="+mn-ea"/>
                  <a:ea typeface="+mn-ea"/>
                  <a:cs typeface="Century Gothic"/>
                  <a:sym typeface="Century Gothic"/>
                </a:rPr>
                <a:t>③</a:t>
              </a:r>
              <a:endParaRPr lang="en-US" altLang="ja-JP" sz="2400" b="1" dirty="0" smtClean="0">
                <a:solidFill>
                  <a:schemeClr val="tx1"/>
                </a:solidFill>
                <a:latin typeface="+mn-ea"/>
                <a:ea typeface="+mn-ea"/>
                <a:cs typeface="Century Gothic"/>
                <a:sym typeface="Century Gothic"/>
              </a:endParaRPr>
            </a:p>
            <a:p>
              <a:pPr marL="0" marR="0" lvl="0" indent="0" algn="ctr" rtl="0">
                <a:spcBef>
                  <a:spcPts val="0"/>
                </a:spcBef>
                <a:spcAft>
                  <a:spcPts val="0"/>
                </a:spcAft>
                <a:buNone/>
              </a:pPr>
              <a:endParaRPr sz="400" b="1" dirty="0">
                <a:solidFill>
                  <a:schemeClr val="tx1"/>
                </a:solidFill>
                <a:latin typeface="+mn-ea"/>
                <a:ea typeface="+mn-ea"/>
                <a:cs typeface="Century Gothic"/>
                <a:sym typeface="Century Gothic"/>
              </a:endParaRPr>
            </a:p>
            <a:p>
              <a:pPr marL="0" marR="0" lvl="0" indent="0" algn="ctr" rtl="0">
                <a:spcBef>
                  <a:spcPts val="0"/>
                </a:spcBef>
                <a:spcAft>
                  <a:spcPts val="0"/>
                </a:spcAft>
                <a:buNone/>
              </a:pPr>
              <a:r>
                <a:rPr lang="ja-JP" sz="2400" b="1" u="sng" dirty="0">
                  <a:solidFill>
                    <a:srgbClr val="FF0000"/>
                  </a:solidFill>
                  <a:latin typeface="Century Gothic"/>
                  <a:ea typeface="Century Gothic"/>
                  <a:cs typeface="Century Gothic"/>
                  <a:sym typeface="Century Gothic"/>
                </a:rPr>
                <a:t>公共的</a:t>
              </a:r>
              <a:r>
                <a:rPr lang="ja-JP" sz="2400" b="1" u="sng" dirty="0" smtClean="0">
                  <a:solidFill>
                    <a:srgbClr val="FF0000"/>
                  </a:solidFill>
                  <a:latin typeface="Century Gothic"/>
                  <a:ea typeface="Century Gothic"/>
                  <a:cs typeface="Century Gothic"/>
                  <a:sym typeface="Century Gothic"/>
                </a:rPr>
                <a:t>意義</a:t>
              </a:r>
              <a:endParaRPr lang="en-US" altLang="ja-JP" sz="2400" b="1" u="sng" dirty="0" smtClean="0">
                <a:solidFill>
                  <a:srgbClr val="FF0000"/>
                </a:solidFill>
                <a:latin typeface="Century Gothic"/>
                <a:ea typeface="Century Gothic"/>
                <a:cs typeface="Century Gothic"/>
                <a:sym typeface="Century Gothic"/>
              </a:endParaRPr>
            </a:p>
            <a:p>
              <a:pPr marL="0" marR="0" lvl="0" indent="0" algn="ctr" rtl="0">
                <a:spcBef>
                  <a:spcPts val="0"/>
                </a:spcBef>
                <a:spcAft>
                  <a:spcPts val="0"/>
                </a:spcAft>
                <a:buNone/>
              </a:pPr>
              <a:r>
                <a:rPr lang="ja-JP" sz="2400" b="1" dirty="0" smtClean="0">
                  <a:solidFill>
                    <a:schemeClr val="dk1"/>
                  </a:solidFill>
                  <a:latin typeface="Century Gothic"/>
                  <a:ea typeface="Century Gothic"/>
                  <a:cs typeface="Century Gothic"/>
                  <a:sym typeface="Century Gothic"/>
                </a:rPr>
                <a:t>を伝える</a:t>
              </a:r>
              <a:endParaRPr lang="en-US" altLang="ja-JP" sz="2400" b="1" dirty="0" smtClean="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lang="en-US" altLang="ja-JP" sz="1600" b="1" dirty="0" smtClean="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altLang="ja-JP" sz="2000" b="1" dirty="0" smtClean="0">
                  <a:solidFill>
                    <a:schemeClr val="dk1"/>
                  </a:solidFill>
                  <a:latin typeface="Century Gothic"/>
                  <a:ea typeface="Century Gothic"/>
                  <a:cs typeface="Century Gothic"/>
                  <a:sym typeface="Century Gothic"/>
                </a:rPr>
                <a:t>2668</a:t>
              </a:r>
              <a:r>
                <a:rPr lang="ja-JP" altLang="en-US" sz="2000" b="1" dirty="0">
                  <a:solidFill>
                    <a:schemeClr val="dk1"/>
                  </a:solidFill>
                  <a:latin typeface="Century Gothic"/>
                  <a:ea typeface="Century Gothic"/>
                  <a:cs typeface="Century Gothic"/>
                  <a:sym typeface="Century Gothic"/>
                </a:rPr>
                <a:t>人</a:t>
              </a:r>
              <a:endParaRPr sz="2000" b="1" dirty="0">
                <a:solidFill>
                  <a:schemeClr val="dk1"/>
                </a:solidFill>
                <a:latin typeface="Century Gothic"/>
                <a:ea typeface="Century Gothic"/>
                <a:cs typeface="Century Gothic"/>
                <a:sym typeface="Century Gothic"/>
              </a:endParaRPr>
            </a:p>
          </p:txBody>
        </p:sp>
        <p:sp>
          <p:nvSpPr>
            <p:cNvPr id="26" name="Google Shape;646;p33"/>
            <p:cNvSpPr/>
            <p:nvPr/>
          </p:nvSpPr>
          <p:spPr>
            <a:xfrm>
              <a:off x="4152996" y="1831646"/>
              <a:ext cx="2355722" cy="1772622"/>
            </a:xfrm>
            <a:prstGeom prst="roundRect">
              <a:avLst>
                <a:gd name="adj" fmla="val 16667"/>
              </a:avLst>
            </a:prstGeom>
            <a:solidFill>
              <a:srgbClr val="FFFF00"/>
            </a:solidFill>
            <a:ln w="127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dirty="0">
                  <a:solidFill>
                    <a:schemeClr val="tx1"/>
                  </a:solidFill>
                  <a:latin typeface="Century Gothic"/>
                  <a:ea typeface="Century Gothic"/>
                  <a:cs typeface="Century Gothic"/>
                  <a:sym typeface="Century Gothic"/>
                </a:rPr>
                <a:t>グループ②</a:t>
              </a:r>
              <a:endParaRPr sz="2400" b="1" dirty="0">
                <a:solidFill>
                  <a:schemeClr val="tx1"/>
                </a:solidFill>
                <a:latin typeface="Century Gothic"/>
                <a:ea typeface="Century Gothic"/>
                <a:cs typeface="Century Gothic"/>
                <a:sym typeface="Century Gothic"/>
              </a:endParaRPr>
            </a:p>
            <a:p>
              <a:pPr marL="0" marR="0" lvl="0" indent="0" algn="ctr" rtl="0">
                <a:spcBef>
                  <a:spcPts val="0"/>
                </a:spcBef>
                <a:spcAft>
                  <a:spcPts val="0"/>
                </a:spcAft>
                <a:buNone/>
              </a:pPr>
              <a:endParaRPr lang="en-US" altLang="ja-JP" sz="400" b="1" u="sng" dirty="0" smtClean="0">
                <a:solidFill>
                  <a:srgbClr val="FF0000"/>
                </a:solidFill>
                <a:latin typeface="Century Gothic"/>
                <a:ea typeface="Century Gothic"/>
                <a:cs typeface="Century Gothic"/>
                <a:sym typeface="Century Gothic"/>
              </a:endParaRPr>
            </a:p>
            <a:p>
              <a:pPr marL="0" marR="0" lvl="0" indent="0" algn="ctr" rtl="0">
                <a:spcBef>
                  <a:spcPts val="0"/>
                </a:spcBef>
                <a:spcAft>
                  <a:spcPts val="0"/>
                </a:spcAft>
                <a:buNone/>
              </a:pPr>
              <a:r>
                <a:rPr lang="ja-JP" sz="2400" b="1" u="sng" dirty="0" smtClean="0">
                  <a:solidFill>
                    <a:srgbClr val="FF0000"/>
                  </a:solidFill>
                  <a:latin typeface="Century Gothic"/>
                  <a:ea typeface="Century Gothic"/>
                  <a:cs typeface="Century Gothic"/>
                  <a:sym typeface="Century Gothic"/>
                </a:rPr>
                <a:t>LINE</a:t>
              </a:r>
              <a:r>
                <a:rPr lang="ja-JP" sz="2400" b="1" u="sng" dirty="0">
                  <a:solidFill>
                    <a:srgbClr val="FF0000"/>
                  </a:solidFill>
                  <a:latin typeface="Century Gothic"/>
                  <a:ea typeface="Century Gothic"/>
                  <a:cs typeface="Century Gothic"/>
                  <a:sym typeface="Century Gothic"/>
                </a:rPr>
                <a:t>スタンプ</a:t>
              </a:r>
              <a:r>
                <a:rPr lang="ja-JP" sz="2400" b="1" dirty="0">
                  <a:solidFill>
                    <a:schemeClr val="dk1"/>
                  </a:solidFill>
                  <a:latin typeface="Century Gothic"/>
                  <a:ea typeface="Century Gothic"/>
                  <a:cs typeface="Century Gothic"/>
                  <a:sym typeface="Century Gothic"/>
                </a:rPr>
                <a:t>を</a:t>
              </a:r>
              <a:r>
                <a:rPr lang="ja-JP" sz="2400" b="1" dirty="0" smtClean="0">
                  <a:solidFill>
                    <a:schemeClr val="dk1"/>
                  </a:solidFill>
                  <a:latin typeface="Century Gothic"/>
                  <a:ea typeface="Century Gothic"/>
                  <a:cs typeface="Century Gothic"/>
                  <a:sym typeface="Century Gothic"/>
                </a:rPr>
                <a:t>プレゼント</a:t>
              </a:r>
            </a:p>
            <a:p>
              <a:pPr marL="0" marR="0" lvl="0" indent="0" algn="ctr" rtl="0">
                <a:spcBef>
                  <a:spcPts val="0"/>
                </a:spcBef>
                <a:spcAft>
                  <a:spcPts val="0"/>
                </a:spcAft>
                <a:buNone/>
              </a:pPr>
              <a:endParaRPr lang="en-US" sz="1600" b="1" dirty="0" smtClean="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000" b="1" dirty="0" smtClean="0">
                  <a:solidFill>
                    <a:schemeClr val="dk1"/>
                  </a:solidFill>
                  <a:latin typeface="Century Gothic"/>
                  <a:ea typeface="Century Gothic"/>
                  <a:cs typeface="Century Gothic"/>
                  <a:sym typeface="Century Gothic"/>
                </a:rPr>
                <a:t>2884</a:t>
              </a:r>
              <a:r>
                <a:rPr lang="ja-JP" altLang="en-US" sz="2000" b="1" dirty="0" smtClean="0">
                  <a:solidFill>
                    <a:schemeClr val="dk1"/>
                  </a:solidFill>
                  <a:latin typeface="Century Gothic"/>
                  <a:ea typeface="Century Gothic"/>
                  <a:cs typeface="Century Gothic"/>
                  <a:sym typeface="Century Gothic"/>
                </a:rPr>
                <a:t>人</a:t>
              </a:r>
              <a:endParaRPr sz="2000" b="1" dirty="0">
                <a:solidFill>
                  <a:schemeClr val="dk1"/>
                </a:solidFill>
                <a:latin typeface="Century Gothic"/>
                <a:ea typeface="Century Gothic"/>
                <a:cs typeface="Century Gothic"/>
                <a:sym typeface="Century Gothic"/>
              </a:endParaRPr>
            </a:p>
          </p:txBody>
        </p:sp>
        <p:sp>
          <p:nvSpPr>
            <p:cNvPr id="27" name="Google Shape;647;p33"/>
            <p:cNvSpPr/>
            <p:nvPr/>
          </p:nvSpPr>
          <p:spPr>
            <a:xfrm>
              <a:off x="534407" y="1831645"/>
              <a:ext cx="2316702" cy="1761336"/>
            </a:xfrm>
            <a:prstGeom prst="roundRect">
              <a:avLst>
                <a:gd name="adj" fmla="val 16667"/>
              </a:avLst>
            </a:prstGeom>
            <a:solidFill>
              <a:schemeClr val="accent2">
                <a:lumMod val="40000"/>
                <a:lumOff val="60000"/>
              </a:schemeClr>
            </a:solidFill>
            <a:ln w="127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dirty="0">
                  <a:solidFill>
                    <a:schemeClr val="tx1"/>
                  </a:solidFill>
                  <a:latin typeface="Century Gothic"/>
                  <a:ea typeface="Century Gothic"/>
                  <a:cs typeface="Century Gothic"/>
                  <a:sym typeface="Century Gothic"/>
                </a:rPr>
                <a:t>グループ</a:t>
              </a:r>
              <a:r>
                <a:rPr lang="ja-JP" sz="2400" b="1" dirty="0" smtClean="0">
                  <a:solidFill>
                    <a:schemeClr val="tx1"/>
                  </a:solidFill>
                  <a:latin typeface="Century Gothic"/>
                  <a:ea typeface="Century Gothic"/>
                  <a:cs typeface="Century Gothic"/>
                  <a:sym typeface="Century Gothic"/>
                </a:rPr>
                <a:t>①</a:t>
              </a:r>
              <a:endParaRPr lang="en-US" altLang="ja-JP" sz="1050" b="1" dirty="0" smtClean="0">
                <a:solidFill>
                  <a:schemeClr val="tx1"/>
                </a:solidFill>
                <a:latin typeface="Century Gothic"/>
                <a:ea typeface="Century Gothic"/>
                <a:cs typeface="Century Gothic"/>
                <a:sym typeface="Century Gothic"/>
              </a:endParaRPr>
            </a:p>
            <a:p>
              <a:pPr marL="0" marR="0" lvl="0" indent="0" algn="ctr" rtl="0">
                <a:spcBef>
                  <a:spcPts val="0"/>
                </a:spcBef>
                <a:spcAft>
                  <a:spcPts val="0"/>
                </a:spcAft>
                <a:buNone/>
              </a:pPr>
              <a:endParaRPr sz="300" b="1" dirty="0">
                <a:solidFill>
                  <a:schemeClr val="tx1"/>
                </a:solidFill>
                <a:latin typeface="Century Gothic"/>
                <a:ea typeface="Century Gothic"/>
                <a:cs typeface="Century Gothic"/>
                <a:sym typeface="Century Gothic"/>
              </a:endParaRPr>
            </a:p>
            <a:p>
              <a:pPr marL="0" marR="0" lvl="0" indent="0" algn="ctr" rtl="0">
                <a:spcBef>
                  <a:spcPts val="0"/>
                </a:spcBef>
                <a:spcAft>
                  <a:spcPts val="0"/>
                </a:spcAft>
                <a:buNone/>
              </a:pPr>
              <a:r>
                <a:rPr lang="ja-JP" sz="2800" b="1" dirty="0" smtClean="0">
                  <a:solidFill>
                    <a:schemeClr val="dk1"/>
                  </a:solidFill>
                  <a:latin typeface="Century Gothic"/>
                  <a:ea typeface="Century Gothic"/>
                  <a:cs typeface="Century Gothic"/>
                  <a:sym typeface="Century Gothic"/>
                </a:rPr>
                <a:t>なし</a:t>
              </a:r>
              <a:endParaRPr lang="en-US" altLang="ja-JP" sz="2400" b="1" dirty="0" smtClean="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lang="en-US" altLang="ja-JP" sz="1600" b="1" dirty="0" smtClean="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altLang="ja-JP" sz="2000" b="1" dirty="0" smtClean="0">
                  <a:solidFill>
                    <a:schemeClr val="dk1"/>
                  </a:solidFill>
                  <a:latin typeface="Century Gothic"/>
                  <a:ea typeface="Century Gothic"/>
                  <a:cs typeface="Century Gothic"/>
                  <a:sym typeface="Century Gothic"/>
                </a:rPr>
                <a:t>2936</a:t>
              </a:r>
              <a:r>
                <a:rPr lang="ja-JP" altLang="en-US" sz="2000" b="1" dirty="0">
                  <a:solidFill>
                    <a:schemeClr val="dk1"/>
                  </a:solidFill>
                  <a:latin typeface="Century Gothic"/>
                  <a:ea typeface="Century Gothic"/>
                  <a:cs typeface="Century Gothic"/>
                  <a:sym typeface="Century Gothic"/>
                </a:rPr>
                <a:t>人</a:t>
              </a:r>
              <a:endParaRPr sz="2000" b="1" dirty="0">
                <a:solidFill>
                  <a:schemeClr val="dk1"/>
                </a:solidFill>
                <a:latin typeface="Century Gothic"/>
                <a:ea typeface="Century Gothic"/>
                <a:cs typeface="Century Gothic"/>
                <a:sym typeface="Century Gothic"/>
              </a:endParaRPr>
            </a:p>
          </p:txBody>
        </p:sp>
        <p:sp>
          <p:nvSpPr>
            <p:cNvPr id="28" name="Google Shape;648;p33"/>
            <p:cNvSpPr/>
            <p:nvPr/>
          </p:nvSpPr>
          <p:spPr>
            <a:xfrm>
              <a:off x="2885651" y="2431994"/>
              <a:ext cx="1232803" cy="636814"/>
            </a:xfrm>
            <a:prstGeom prst="leftRightArrow">
              <a:avLst>
                <a:gd name="adj1" fmla="val 50000"/>
                <a:gd name="adj2" fmla="val 50000"/>
              </a:avLst>
            </a:prstGeom>
            <a:solidFill>
              <a:srgbClr val="1E5E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29" name="Google Shape;652;p33"/>
          <p:cNvGrpSpPr/>
          <p:nvPr/>
        </p:nvGrpSpPr>
        <p:grpSpPr>
          <a:xfrm>
            <a:off x="0" y="1171528"/>
            <a:ext cx="9144000" cy="2559353"/>
            <a:chOff x="0" y="3766651"/>
            <a:chExt cx="9144000" cy="2698862"/>
          </a:xfrm>
          <a:solidFill>
            <a:schemeClr val="bg1"/>
          </a:solidFill>
        </p:grpSpPr>
        <p:sp>
          <p:nvSpPr>
            <p:cNvPr id="30" name="Google Shape;653;p33"/>
            <p:cNvSpPr/>
            <p:nvPr/>
          </p:nvSpPr>
          <p:spPr>
            <a:xfrm>
              <a:off x="0" y="3766651"/>
              <a:ext cx="9144000" cy="2531991"/>
            </a:xfrm>
            <a:prstGeom prst="rect">
              <a:avLst/>
            </a:prstGeom>
            <a:grpFill/>
            <a:ln w="15875"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1" name="Google Shape;654;p33"/>
            <p:cNvSpPr/>
            <p:nvPr/>
          </p:nvSpPr>
          <p:spPr>
            <a:xfrm>
              <a:off x="222505" y="4542334"/>
              <a:ext cx="3555545" cy="1494489"/>
            </a:xfrm>
            <a:prstGeom prst="roundRect">
              <a:avLst>
                <a:gd name="adj" fmla="val 16667"/>
              </a:avLst>
            </a:prstGeom>
            <a:grpFill/>
            <a:ln w="15875"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2000" b="1" dirty="0">
                  <a:solidFill>
                    <a:srgbClr val="0070C0"/>
                  </a:solidFill>
                  <a:latin typeface="Century Gothic"/>
                  <a:ea typeface="Century Gothic"/>
                  <a:cs typeface="Century Gothic"/>
                  <a:sym typeface="Century Gothic"/>
                </a:rPr>
                <a:t>仮説１</a:t>
              </a:r>
              <a:endParaRPr sz="2000" b="1" dirty="0">
                <a:solidFill>
                  <a:srgbClr val="0070C0"/>
                </a:solidFill>
                <a:latin typeface="Century Gothic"/>
                <a:ea typeface="Century Gothic"/>
                <a:cs typeface="Century Gothic"/>
                <a:sym typeface="Century Gothic"/>
              </a:endParaRPr>
            </a:p>
            <a:p>
              <a:pPr marL="0" marR="0" lvl="0" indent="0" algn="ctr" rtl="0">
                <a:spcBef>
                  <a:spcPts val="0"/>
                </a:spcBef>
                <a:spcAft>
                  <a:spcPts val="0"/>
                </a:spcAft>
                <a:buNone/>
              </a:pPr>
              <a:r>
                <a:rPr lang="ja-JP" altLang="en-US" sz="2800" b="1" u="sng" dirty="0" smtClean="0">
                  <a:solidFill>
                    <a:schemeClr val="dk1"/>
                  </a:solidFill>
                  <a:latin typeface="Century Gothic"/>
                  <a:ea typeface="Century Gothic"/>
                  <a:cs typeface="Century Gothic"/>
                  <a:sym typeface="Century Gothic"/>
                </a:rPr>
                <a:t>報酬</a:t>
              </a:r>
              <a:r>
                <a:rPr lang="ja-JP" sz="2800" b="1" u="sng" dirty="0" smtClean="0">
                  <a:solidFill>
                    <a:schemeClr val="dk1"/>
                  </a:solidFill>
                  <a:latin typeface="Century Gothic"/>
                  <a:ea typeface="Century Gothic"/>
                  <a:cs typeface="Century Gothic"/>
                  <a:sym typeface="Century Gothic"/>
                </a:rPr>
                <a:t>を</a:t>
              </a:r>
              <a:r>
                <a:rPr lang="ja-JP" sz="2800" b="1" u="sng" dirty="0">
                  <a:solidFill>
                    <a:schemeClr val="dk1"/>
                  </a:solidFill>
                  <a:latin typeface="Century Gothic"/>
                  <a:ea typeface="Century Gothic"/>
                  <a:cs typeface="Century Gothic"/>
                  <a:sym typeface="Century Gothic"/>
                </a:rPr>
                <a:t>与える</a:t>
              </a:r>
              <a:r>
                <a:rPr lang="ja-JP" sz="2800" b="1" dirty="0" smtClean="0">
                  <a:solidFill>
                    <a:schemeClr val="dk1"/>
                  </a:solidFill>
                  <a:latin typeface="Century Gothic"/>
                  <a:ea typeface="Century Gothic"/>
                  <a:cs typeface="Century Gothic"/>
                  <a:sym typeface="Century Gothic"/>
                </a:rPr>
                <a:t>と</a:t>
              </a:r>
              <a:endParaRPr lang="en-US" altLang="ja-JP" sz="2800" b="1" dirty="0" smtClean="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2800" b="1" dirty="0" smtClean="0">
                  <a:solidFill>
                    <a:schemeClr val="dk1"/>
                  </a:solidFill>
                  <a:latin typeface="Century Gothic"/>
                  <a:ea typeface="Century Gothic"/>
                  <a:cs typeface="Century Gothic"/>
                  <a:sym typeface="Century Gothic"/>
                </a:rPr>
                <a:t>報告</a:t>
              </a:r>
              <a:r>
                <a:rPr lang="ja-JP" sz="2800" b="1" dirty="0">
                  <a:solidFill>
                    <a:schemeClr val="dk1"/>
                  </a:solidFill>
                  <a:latin typeface="Century Gothic"/>
                  <a:ea typeface="Century Gothic"/>
                  <a:cs typeface="Century Gothic"/>
                  <a:sym typeface="Century Gothic"/>
                </a:rPr>
                <a:t>する</a:t>
              </a:r>
              <a:endParaRPr sz="28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18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1800" dirty="0">
                <a:solidFill>
                  <a:schemeClr val="dk1"/>
                </a:solidFill>
                <a:latin typeface="Century Gothic"/>
                <a:ea typeface="Century Gothic"/>
                <a:cs typeface="Century Gothic"/>
                <a:sym typeface="Century Gothic"/>
              </a:endParaRPr>
            </a:p>
          </p:txBody>
        </p:sp>
        <p:sp>
          <p:nvSpPr>
            <p:cNvPr id="32" name="Google Shape;655;p33"/>
            <p:cNvSpPr/>
            <p:nvPr/>
          </p:nvSpPr>
          <p:spPr>
            <a:xfrm>
              <a:off x="5101411" y="4272611"/>
              <a:ext cx="3555545" cy="2192902"/>
            </a:xfrm>
            <a:prstGeom prst="roundRect">
              <a:avLst>
                <a:gd name="adj" fmla="val 16667"/>
              </a:avLst>
            </a:prstGeom>
            <a:grpFill/>
            <a:ln w="15875"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2000" b="1" dirty="0">
                  <a:solidFill>
                    <a:srgbClr val="0070C0"/>
                  </a:solidFill>
                  <a:latin typeface="Century Gothic"/>
                  <a:ea typeface="Century Gothic"/>
                  <a:cs typeface="Century Gothic"/>
                  <a:sym typeface="Century Gothic"/>
                </a:rPr>
                <a:t>仮説２</a:t>
              </a:r>
              <a:endParaRPr sz="2000" b="1" dirty="0">
                <a:solidFill>
                  <a:srgbClr val="0070C0"/>
                </a:solidFill>
                <a:latin typeface="Century Gothic"/>
                <a:ea typeface="Century Gothic"/>
                <a:cs typeface="Century Gothic"/>
                <a:sym typeface="Century Gothic"/>
              </a:endParaRPr>
            </a:p>
            <a:p>
              <a:pPr marL="0" marR="0" lvl="0" indent="0" algn="ctr" rtl="0">
                <a:spcBef>
                  <a:spcPts val="0"/>
                </a:spcBef>
                <a:spcAft>
                  <a:spcPts val="0"/>
                </a:spcAft>
                <a:buNone/>
              </a:pPr>
              <a:r>
                <a:rPr lang="ja-JP" sz="2800" b="1" u="sng" dirty="0" smtClean="0">
                  <a:solidFill>
                    <a:schemeClr val="dk1"/>
                  </a:solidFill>
                  <a:latin typeface="Century Gothic"/>
                  <a:ea typeface="Century Gothic"/>
                  <a:cs typeface="Century Gothic"/>
                  <a:sym typeface="Century Gothic"/>
                </a:rPr>
                <a:t>心理的に</a:t>
              </a:r>
              <a:endParaRPr lang="en-US" altLang="ja-JP" sz="2800" b="1" u="sng" dirty="0" smtClean="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2800" b="1" u="sng" dirty="0" smtClean="0">
                  <a:solidFill>
                    <a:schemeClr val="dk1"/>
                  </a:solidFill>
                  <a:latin typeface="Century Gothic"/>
                  <a:ea typeface="Century Gothic"/>
                  <a:cs typeface="Century Gothic"/>
                  <a:sym typeface="Century Gothic"/>
                </a:rPr>
                <a:t>報告の</a:t>
              </a:r>
              <a:r>
                <a:rPr lang="ja-JP" sz="2800" b="1" u="sng" dirty="0">
                  <a:solidFill>
                    <a:schemeClr val="dk1"/>
                  </a:solidFill>
                  <a:latin typeface="Century Gothic"/>
                  <a:ea typeface="Century Gothic"/>
                  <a:cs typeface="Century Gothic"/>
                  <a:sym typeface="Century Gothic"/>
                </a:rPr>
                <a:t>意義</a:t>
              </a:r>
              <a:r>
                <a:rPr lang="ja-JP" sz="2800" b="1" u="sng" dirty="0" smtClean="0">
                  <a:solidFill>
                    <a:schemeClr val="dk1"/>
                  </a:solidFill>
                  <a:latin typeface="Century Gothic"/>
                  <a:ea typeface="Century Gothic"/>
                  <a:cs typeface="Century Gothic"/>
                  <a:sym typeface="Century Gothic"/>
                </a:rPr>
                <a:t>を</a:t>
              </a:r>
              <a:endParaRPr lang="en-US" altLang="ja-JP" sz="2800" b="1" u="sng" dirty="0" smtClean="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2800" b="1" u="sng" dirty="0" smtClean="0">
                  <a:solidFill>
                    <a:schemeClr val="dk1"/>
                  </a:solidFill>
                  <a:latin typeface="Century Gothic"/>
                  <a:ea typeface="Century Gothic"/>
                  <a:cs typeface="Century Gothic"/>
                  <a:sym typeface="Century Gothic"/>
                </a:rPr>
                <a:t>訴えかける</a:t>
              </a:r>
              <a:r>
                <a:rPr lang="ja-JP" sz="2800" b="1" dirty="0">
                  <a:solidFill>
                    <a:schemeClr val="dk1"/>
                  </a:solidFill>
                  <a:latin typeface="Century Gothic"/>
                  <a:ea typeface="Century Gothic"/>
                  <a:cs typeface="Century Gothic"/>
                  <a:sym typeface="Century Gothic"/>
                </a:rPr>
                <a:t>と</a:t>
              </a:r>
              <a:endParaRPr sz="28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ja-JP" sz="2800" b="1" dirty="0">
                  <a:solidFill>
                    <a:schemeClr val="dk1"/>
                  </a:solidFill>
                  <a:latin typeface="Century Gothic"/>
                  <a:ea typeface="Century Gothic"/>
                  <a:cs typeface="Century Gothic"/>
                  <a:sym typeface="Century Gothic"/>
                </a:rPr>
                <a:t>報告する</a:t>
              </a:r>
              <a:endParaRPr sz="28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18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1800" dirty="0">
                <a:solidFill>
                  <a:schemeClr val="dk1"/>
                </a:solidFill>
                <a:latin typeface="Century Gothic"/>
                <a:ea typeface="Century Gothic"/>
                <a:cs typeface="Century Gothic"/>
                <a:sym typeface="Century Gothic"/>
              </a:endParaRPr>
            </a:p>
          </p:txBody>
        </p:sp>
      </p:grpSp>
      <p:sp>
        <p:nvSpPr>
          <p:cNvPr id="33" name="角丸四角形 32"/>
          <p:cNvSpPr/>
          <p:nvPr/>
        </p:nvSpPr>
        <p:spPr>
          <a:xfrm>
            <a:off x="1905694" y="1068947"/>
            <a:ext cx="4953000" cy="439615"/>
          </a:xfrm>
          <a:prstGeom prst="roundRect">
            <a:avLst/>
          </a:prstGeom>
          <a:solidFill>
            <a:srgbClr val="0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atin typeface="游ゴシック" panose="020B0400000000000000" pitchFamily="50" charset="-128"/>
                <a:ea typeface="游ゴシック" panose="020B0400000000000000" pitchFamily="50" charset="-128"/>
              </a:rPr>
              <a:t>報告に影響を与える要素について</a:t>
            </a:r>
            <a:endParaRPr kumimoji="1" lang="ja-JP" altLang="en-US" sz="2400" b="1" dirty="0">
              <a:latin typeface="游ゴシック" panose="020B0400000000000000" pitchFamily="50" charset="-128"/>
              <a:ea typeface="游ゴシック" panose="020B0400000000000000" pitchFamily="50" charset="-128"/>
            </a:endParaRPr>
          </a:p>
        </p:txBody>
      </p:sp>
      <p:sp>
        <p:nvSpPr>
          <p:cNvPr id="36" name="角丸四角形 35"/>
          <p:cNvSpPr/>
          <p:nvPr/>
        </p:nvSpPr>
        <p:spPr>
          <a:xfrm>
            <a:off x="2245367" y="5656562"/>
            <a:ext cx="2405784" cy="48509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2400" b="1" dirty="0">
                <a:solidFill>
                  <a:schemeClr val="bg1"/>
                </a:solidFill>
                <a:latin typeface="游ゴシック" panose="020B0400000000000000" pitchFamily="50" charset="-128"/>
                <a:ea typeface="游ゴシック" panose="020B0400000000000000" pitchFamily="50" charset="-128"/>
                <a:cs typeface="Century Gothic"/>
                <a:sym typeface="Century Gothic"/>
              </a:rPr>
              <a:t>効果の差を比較</a:t>
            </a:r>
          </a:p>
        </p:txBody>
      </p:sp>
      <p:sp>
        <p:nvSpPr>
          <p:cNvPr id="37" name="フローチャート: 他ページ結合子 36"/>
          <p:cNvSpPr/>
          <p:nvPr/>
        </p:nvSpPr>
        <p:spPr>
          <a:xfrm>
            <a:off x="3837024" y="3215546"/>
            <a:ext cx="1469952" cy="629491"/>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游ゴシック" panose="020B0400000000000000" pitchFamily="50" charset="-128"/>
                <a:ea typeface="游ゴシック" panose="020B0400000000000000" pitchFamily="50" charset="-128"/>
              </a:rPr>
              <a:t>検証</a:t>
            </a:r>
          </a:p>
        </p:txBody>
      </p:sp>
      <p:sp>
        <p:nvSpPr>
          <p:cNvPr id="2" name="楕円 1"/>
          <p:cNvSpPr/>
          <p:nvPr/>
        </p:nvSpPr>
        <p:spPr>
          <a:xfrm>
            <a:off x="441676" y="1840640"/>
            <a:ext cx="2975037" cy="155304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5330380" y="1456170"/>
            <a:ext cx="2975037" cy="239441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角丸四角形 34"/>
          <p:cNvSpPr/>
          <p:nvPr/>
        </p:nvSpPr>
        <p:spPr>
          <a:xfrm rot="2029089">
            <a:off x="7435953" y="1720814"/>
            <a:ext cx="1130789" cy="43029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游ゴシック" panose="020B0400000000000000" pitchFamily="50" charset="-128"/>
                <a:ea typeface="游ゴシック" panose="020B0400000000000000" pitchFamily="50" charset="-128"/>
              </a:rPr>
              <a:t>公共</a:t>
            </a:r>
            <a:r>
              <a:rPr kumimoji="1" lang="ja-JP" altLang="en-US" sz="2000" b="1" dirty="0" smtClean="0">
                <a:solidFill>
                  <a:schemeClr val="bg1"/>
                </a:solidFill>
                <a:latin typeface="游ゴシック" panose="020B0400000000000000" pitchFamily="50" charset="-128"/>
                <a:ea typeface="游ゴシック" panose="020B0400000000000000" pitchFamily="50" charset="-128"/>
              </a:rPr>
              <a:t>的</a:t>
            </a:r>
            <a:endParaRPr kumimoji="1"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4" name="角丸四角形 33"/>
          <p:cNvSpPr/>
          <p:nvPr/>
        </p:nvSpPr>
        <p:spPr>
          <a:xfrm rot="2029089">
            <a:off x="2594705" y="1801481"/>
            <a:ext cx="1087613" cy="4447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bg1"/>
                </a:solidFill>
                <a:latin typeface="游ゴシック" panose="020B0400000000000000" pitchFamily="50" charset="-128"/>
                <a:ea typeface="游ゴシック" panose="020B0400000000000000" pitchFamily="50" charset="-128"/>
              </a:rPr>
              <a:t>利己的</a:t>
            </a:r>
            <a:endParaRPr kumimoji="1"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86</a:t>
            </a:fld>
            <a:endParaRPr lang="ja-JP" altLang="en-US"/>
          </a:p>
        </p:txBody>
      </p:sp>
      <p:sp>
        <p:nvSpPr>
          <p:cNvPr id="23" name="Google Shape;451;p18"/>
          <p:cNvSpPr/>
          <p:nvPr/>
        </p:nvSpPr>
        <p:spPr>
          <a:xfrm>
            <a:off x="7151777" y="344178"/>
            <a:ext cx="1625600" cy="571500"/>
          </a:xfrm>
          <a:prstGeom prst="rect">
            <a:avLst/>
          </a:prstGeom>
          <a:solidFill>
            <a:schemeClr val="lt1"/>
          </a:solidFill>
          <a:ln w="762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sym typeface="Century Gothic"/>
              </a:rPr>
              <a:t>非表示</a:t>
            </a:r>
            <a:endParaRPr dirty="0"/>
          </a:p>
        </p:txBody>
      </p:sp>
      <p:sp>
        <p:nvSpPr>
          <p:cNvPr id="24"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Tree>
    <p:extLst>
      <p:ext uri="{BB962C8B-B14F-4D97-AF65-F5344CB8AC3E}">
        <p14:creationId xmlns:p14="http://schemas.microsoft.com/office/powerpoint/2010/main" val="3928722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1" name="直線矢印コネクタ 10"/>
          <p:cNvCxnSpPr>
            <a:stCxn id="6" idx="2"/>
            <a:endCxn id="7" idx="0"/>
          </p:cNvCxnSpPr>
          <p:nvPr/>
        </p:nvCxnSpPr>
        <p:spPr>
          <a:xfrm>
            <a:off x="4302035" y="1654630"/>
            <a:ext cx="0" cy="4623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a:endCxn id="8" idx="0"/>
          </p:cNvCxnSpPr>
          <p:nvPr/>
        </p:nvCxnSpPr>
        <p:spPr>
          <a:xfrm>
            <a:off x="4302035" y="2569807"/>
            <a:ext cx="0" cy="55221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4302035" y="4110445"/>
            <a:ext cx="0" cy="5926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426721" y="1201784"/>
            <a:ext cx="7750628" cy="4528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26721" y="2116961"/>
            <a:ext cx="7750628" cy="4528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26721" y="3122022"/>
            <a:ext cx="7750628" cy="9884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26721" y="4728754"/>
            <a:ext cx="7750628" cy="4876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496389" y="1201783"/>
            <a:ext cx="8043832" cy="4907396"/>
          </a:xfrm>
        </p:spPr>
        <p:txBody>
          <a:bodyPr/>
          <a:lstStyle/>
          <a:p>
            <a:r>
              <a:rPr lang="ja-JP" altLang="en-US" sz="2400" dirty="0"/>
              <a:t>報告用</a:t>
            </a:r>
            <a:r>
              <a:rPr lang="en-US" altLang="ja-JP" sz="2400" dirty="0"/>
              <a:t>LINE</a:t>
            </a:r>
            <a:r>
              <a:rPr lang="ja-JP" altLang="en-US" sz="2400" dirty="0"/>
              <a:t>＠アカウントを各学類</a:t>
            </a:r>
            <a:r>
              <a:rPr lang="en-US" altLang="ja-JP" sz="2400" dirty="0"/>
              <a:t>LINE</a:t>
            </a:r>
            <a:r>
              <a:rPr lang="ja-JP" altLang="en-US" sz="2400" dirty="0"/>
              <a:t>グループへ周知</a:t>
            </a:r>
            <a:endParaRPr lang="en-US" altLang="ja-JP" sz="2400" dirty="0"/>
          </a:p>
          <a:p>
            <a:endParaRPr kumimoji="1" lang="en-US" altLang="ja-JP" sz="2400" dirty="0"/>
          </a:p>
          <a:p>
            <a:r>
              <a:rPr kumimoji="1" lang="ja-JP" altLang="en-US" sz="2400" dirty="0"/>
              <a:t>友達登録をしてもらい、報告受付＆連絡送信</a:t>
            </a:r>
            <a:endParaRPr kumimoji="1" lang="en-US" altLang="ja-JP" sz="2400" dirty="0"/>
          </a:p>
          <a:p>
            <a:endParaRPr lang="en-US" altLang="ja-JP" sz="2400" dirty="0"/>
          </a:p>
          <a:p>
            <a:r>
              <a:rPr lang="ja-JP" altLang="en-US" sz="2400" dirty="0"/>
              <a:t>報告した人には、報酬として</a:t>
            </a:r>
            <a:r>
              <a:rPr lang="en-US" altLang="ja-JP" sz="2400" dirty="0"/>
              <a:t>LINE</a:t>
            </a:r>
            <a:r>
              <a:rPr lang="ja-JP" altLang="en-US" sz="2400" dirty="0"/>
              <a:t>コインを配布</a:t>
            </a:r>
            <a:endParaRPr lang="en-US" altLang="ja-JP" sz="2400" dirty="0"/>
          </a:p>
          <a:p>
            <a:r>
              <a:rPr lang="ja-JP" altLang="en-US" sz="2400" dirty="0"/>
              <a:t>（報告の質や数に応じて、報酬は増減）</a:t>
            </a:r>
            <a:endParaRPr lang="en-US" altLang="ja-JP" sz="2400" dirty="0"/>
          </a:p>
          <a:p>
            <a:endParaRPr lang="en-US" altLang="ja-JP" sz="2400" dirty="0"/>
          </a:p>
          <a:p>
            <a:r>
              <a:rPr lang="ja-JP" altLang="en-US" sz="2400" dirty="0"/>
              <a:t>報告情報を集計　提案へ</a:t>
            </a:r>
            <a:endParaRPr lang="en-US" altLang="ja-JP" sz="2400" dirty="0"/>
          </a:p>
        </p:txBody>
      </p:sp>
      <p:sp>
        <p:nvSpPr>
          <p:cNvPr id="4" name="角丸四角形 3"/>
          <p:cNvSpPr/>
          <p:nvPr/>
        </p:nvSpPr>
        <p:spPr>
          <a:xfrm>
            <a:off x="237310" y="1534944"/>
            <a:ext cx="5164183" cy="4415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u="sng" dirty="0"/>
              <a:t>想定報告件数</a:t>
            </a:r>
            <a:endParaRPr kumimoji="1" lang="en-US" altLang="ja-JP" sz="3600" b="1" u="sng" dirty="0"/>
          </a:p>
          <a:p>
            <a:pPr algn="ctr"/>
            <a:endParaRPr kumimoji="1" lang="en-US" altLang="ja-JP" sz="3600" b="1" dirty="0"/>
          </a:p>
          <a:p>
            <a:pPr algn="ctr"/>
            <a:r>
              <a:rPr kumimoji="1" lang="ja-JP" altLang="en-US" sz="3600" b="1" dirty="0"/>
              <a:t>周知者数</a:t>
            </a:r>
            <a:r>
              <a:rPr kumimoji="1" lang="en-US" altLang="ja-JP" sz="3600" b="1" dirty="0"/>
              <a:t>7500</a:t>
            </a:r>
            <a:r>
              <a:rPr kumimoji="1" lang="ja-JP" altLang="en-US" sz="3600" b="1" dirty="0"/>
              <a:t>人</a:t>
            </a:r>
            <a:endParaRPr kumimoji="1" lang="en-US" altLang="ja-JP" sz="3600" b="1" dirty="0"/>
          </a:p>
          <a:p>
            <a:pPr algn="ctr"/>
            <a:r>
              <a:rPr kumimoji="1" lang="ja-JP" altLang="en-US" sz="3600" b="1" dirty="0"/>
              <a:t>↓</a:t>
            </a:r>
            <a:endParaRPr kumimoji="1" lang="en-US" altLang="ja-JP" sz="3600" b="1" dirty="0"/>
          </a:p>
          <a:p>
            <a:pPr algn="ctr"/>
            <a:r>
              <a:rPr kumimoji="1" lang="ja-JP" altLang="en-US" sz="3600" b="1" dirty="0"/>
              <a:t>登録者数</a:t>
            </a:r>
            <a:r>
              <a:rPr kumimoji="1" lang="en-US" altLang="ja-JP" sz="3600" b="1" dirty="0"/>
              <a:t>375</a:t>
            </a:r>
            <a:r>
              <a:rPr kumimoji="1" lang="ja-JP" altLang="en-US" sz="3600" b="1" dirty="0"/>
              <a:t>人</a:t>
            </a:r>
            <a:endParaRPr kumimoji="1" lang="en-US" altLang="ja-JP" sz="3600" b="1" dirty="0"/>
          </a:p>
          <a:p>
            <a:pPr algn="ctr"/>
            <a:r>
              <a:rPr kumimoji="1" lang="ja-JP" altLang="en-US" sz="3600" b="1" dirty="0"/>
              <a:t>↓</a:t>
            </a:r>
            <a:endParaRPr kumimoji="1" lang="en-US" altLang="ja-JP" sz="3600" b="1" dirty="0"/>
          </a:p>
          <a:p>
            <a:pPr algn="ctr"/>
            <a:r>
              <a:rPr kumimoji="1" lang="ja-JP" altLang="en-US" sz="3600" b="1" dirty="0"/>
              <a:t>報告数</a:t>
            </a:r>
            <a:r>
              <a:rPr kumimoji="1" lang="en-US" altLang="ja-JP" sz="3600" b="1" dirty="0"/>
              <a:t>37</a:t>
            </a:r>
            <a:r>
              <a:rPr kumimoji="1" lang="ja-JP" altLang="en-US" sz="3600" b="1" dirty="0"/>
              <a:t>件</a:t>
            </a:r>
          </a:p>
        </p:txBody>
      </p:sp>
      <p:sp>
        <p:nvSpPr>
          <p:cNvPr id="2" name="タイトル 1"/>
          <p:cNvSpPr>
            <a:spLocks noGrp="1"/>
          </p:cNvSpPr>
          <p:nvPr>
            <p:ph type="title"/>
          </p:nvPr>
        </p:nvSpPr>
        <p:spPr>
          <a:xfrm>
            <a:off x="822960" y="286605"/>
            <a:ext cx="7543800" cy="915178"/>
          </a:xfrm>
        </p:spPr>
        <p:txBody>
          <a:bodyPr/>
          <a:lstStyle/>
          <a:p>
            <a:r>
              <a:rPr lang="ja-JP" altLang="en-US" dirty="0"/>
              <a:t>実証実験の詳細</a:t>
            </a:r>
            <a:endParaRPr kumimoji="1" lang="ja-JP" altLang="en-US" dirty="0"/>
          </a:p>
        </p:txBody>
      </p:sp>
      <p:sp>
        <p:nvSpPr>
          <p:cNvPr id="5" name="四角形吹き出し 4"/>
          <p:cNvSpPr/>
          <p:nvPr/>
        </p:nvSpPr>
        <p:spPr>
          <a:xfrm>
            <a:off x="5368835" y="1986762"/>
            <a:ext cx="3596651" cy="1099046"/>
          </a:xfrm>
          <a:prstGeom prst="wedgeRectCallout">
            <a:avLst>
              <a:gd name="adj1" fmla="val -89995"/>
              <a:gd name="adj2" fmla="val 9628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Google Form</a:t>
            </a:r>
            <a:r>
              <a:rPr kumimoji="1" lang="ja-JP" altLang="en-US" dirty="0">
                <a:solidFill>
                  <a:schemeClr val="tx1"/>
                </a:solidFill>
              </a:rPr>
              <a:t>による</a:t>
            </a:r>
            <a:endParaRPr kumimoji="1" lang="en-US" altLang="ja-JP" dirty="0">
              <a:solidFill>
                <a:schemeClr val="tx1"/>
              </a:solidFill>
            </a:endParaRPr>
          </a:p>
          <a:p>
            <a:pPr algn="ctr"/>
            <a:r>
              <a:rPr kumimoji="1" lang="ja-JP" altLang="en-US" dirty="0">
                <a:solidFill>
                  <a:schemeClr val="tx1"/>
                </a:solidFill>
              </a:rPr>
              <a:t>アンケート調査の反応率を参考に</a:t>
            </a:r>
            <a:r>
              <a:rPr kumimoji="1" lang="ja-JP" altLang="en-US" dirty="0">
                <a:solidFill>
                  <a:srgbClr val="FF0000"/>
                </a:solidFill>
              </a:rPr>
              <a:t>５％</a:t>
            </a:r>
            <a:r>
              <a:rPr kumimoji="1" lang="ja-JP" altLang="en-US" dirty="0">
                <a:solidFill>
                  <a:schemeClr val="tx1"/>
                </a:solidFill>
              </a:rPr>
              <a:t>の反応率と想定</a:t>
            </a:r>
            <a:endParaRPr kumimoji="1" lang="en-US" altLang="ja-JP" dirty="0">
              <a:solidFill>
                <a:schemeClr val="tx1"/>
              </a:solidFill>
            </a:endParaRPr>
          </a:p>
        </p:txBody>
      </p:sp>
      <p:sp>
        <p:nvSpPr>
          <p:cNvPr id="14" name="四角形吹き出し 13"/>
          <p:cNvSpPr/>
          <p:nvPr/>
        </p:nvSpPr>
        <p:spPr>
          <a:xfrm>
            <a:off x="5427624" y="3661925"/>
            <a:ext cx="3531337" cy="1014829"/>
          </a:xfrm>
          <a:prstGeom prst="wedgeRectCallout">
            <a:avLst>
              <a:gd name="adj1" fmla="val -95563"/>
              <a:gd name="adj2" fmla="val 57303"/>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「ちばレポ」による</a:t>
            </a:r>
            <a:endParaRPr kumimoji="1" lang="en-US" altLang="ja-JP" dirty="0">
              <a:solidFill>
                <a:schemeClr val="tx1"/>
              </a:solidFill>
            </a:endParaRPr>
          </a:p>
          <a:p>
            <a:pPr algn="ctr"/>
            <a:r>
              <a:rPr kumimoji="1" lang="ja-JP" altLang="en-US" dirty="0">
                <a:solidFill>
                  <a:schemeClr val="tx1"/>
                </a:solidFill>
              </a:rPr>
              <a:t>類似調査の報告率を参考</a:t>
            </a:r>
            <a:endParaRPr kumimoji="1" lang="en-US" altLang="ja-JP" dirty="0">
              <a:solidFill>
                <a:schemeClr val="tx1"/>
              </a:solidFill>
            </a:endParaRPr>
          </a:p>
          <a:p>
            <a:pPr algn="ctr"/>
            <a:r>
              <a:rPr kumimoji="1" lang="ja-JP" altLang="en-US" dirty="0">
                <a:solidFill>
                  <a:schemeClr val="tx1"/>
                </a:solidFill>
              </a:rPr>
              <a:t>に</a:t>
            </a:r>
            <a:r>
              <a:rPr kumimoji="1" lang="en-US" altLang="ja-JP" dirty="0">
                <a:solidFill>
                  <a:srgbClr val="FF0000"/>
                </a:solidFill>
              </a:rPr>
              <a:t>10</a:t>
            </a:r>
            <a:r>
              <a:rPr kumimoji="1" lang="ja-JP" altLang="en-US" dirty="0">
                <a:solidFill>
                  <a:srgbClr val="FF0000"/>
                </a:solidFill>
              </a:rPr>
              <a:t>％</a:t>
            </a:r>
            <a:r>
              <a:rPr kumimoji="1" lang="ja-JP" altLang="en-US" dirty="0">
                <a:solidFill>
                  <a:schemeClr val="tx1"/>
                </a:solidFill>
              </a:rPr>
              <a:t>の報告率と想定</a:t>
            </a:r>
            <a:endParaRPr kumimoji="1" lang="en-US" altLang="ja-JP" dirty="0">
              <a:solidFill>
                <a:schemeClr val="tx1"/>
              </a:solidFill>
            </a:endParaRPr>
          </a:p>
        </p:txBody>
      </p:sp>
      <p:sp>
        <p:nvSpPr>
          <p:cNvPr id="12" name="スライド番号プレースホルダー 11"/>
          <p:cNvSpPr>
            <a:spLocks noGrp="1"/>
          </p:cNvSpPr>
          <p:nvPr>
            <p:ph type="sldNum" sz="quarter" idx="12"/>
          </p:nvPr>
        </p:nvSpPr>
        <p:spPr/>
        <p:txBody>
          <a:bodyPr/>
          <a:lstStyle/>
          <a:p>
            <a:fld id="{D57F1E4F-1CFF-5643-939E-217C01CDF565}" type="slidenum">
              <a:rPr lang="en-US" smtClean="0"/>
              <a:pPr/>
              <a:t>87</a:t>
            </a:fld>
            <a:endParaRPr lang="en-US" dirty="0"/>
          </a:p>
        </p:txBody>
      </p:sp>
      <p:sp>
        <p:nvSpPr>
          <p:cNvPr id="16" name="四角形吹き出し 15"/>
          <p:cNvSpPr/>
          <p:nvPr/>
        </p:nvSpPr>
        <p:spPr>
          <a:xfrm>
            <a:off x="5392790" y="4947586"/>
            <a:ext cx="3596651" cy="986304"/>
          </a:xfrm>
          <a:prstGeom prst="wedgeRectCallout">
            <a:avLst>
              <a:gd name="adj1" fmla="val -86846"/>
              <a:gd name="adj2" fmla="val -10269"/>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市役所のデータを分析した</a:t>
            </a:r>
            <a:endParaRPr kumimoji="1" lang="en-US" altLang="ja-JP" dirty="0">
              <a:solidFill>
                <a:schemeClr val="tx1"/>
              </a:solidFill>
            </a:endParaRPr>
          </a:p>
          <a:p>
            <a:pPr algn="ctr"/>
            <a:r>
              <a:rPr kumimoji="1" lang="en-US" altLang="ja-JP" dirty="0">
                <a:solidFill>
                  <a:schemeClr val="tx1"/>
                </a:solidFill>
              </a:rPr>
              <a:t>3</a:t>
            </a:r>
            <a:r>
              <a:rPr kumimoji="1" lang="ja-JP" altLang="en-US" dirty="0">
                <a:solidFill>
                  <a:schemeClr val="tx1"/>
                </a:solidFill>
              </a:rPr>
              <a:t>週間あたりの発見件数である</a:t>
            </a:r>
            <a:endParaRPr kumimoji="1" lang="en-US" altLang="ja-JP" dirty="0">
              <a:solidFill>
                <a:schemeClr val="tx1"/>
              </a:solidFill>
            </a:endParaRPr>
          </a:p>
          <a:p>
            <a:pPr algn="ctr"/>
            <a:r>
              <a:rPr kumimoji="1" lang="en-US" altLang="ja-JP" dirty="0">
                <a:solidFill>
                  <a:srgbClr val="FF0000"/>
                </a:solidFill>
              </a:rPr>
              <a:t>9</a:t>
            </a:r>
            <a:r>
              <a:rPr kumimoji="1" lang="ja-JP" altLang="en-US" dirty="0">
                <a:solidFill>
                  <a:srgbClr val="FF0000"/>
                </a:solidFill>
              </a:rPr>
              <a:t>件</a:t>
            </a:r>
            <a:r>
              <a:rPr kumimoji="1" lang="ja-JP" altLang="en-US" dirty="0">
                <a:solidFill>
                  <a:schemeClr val="tx1"/>
                </a:solidFill>
              </a:rPr>
              <a:t>を上回る</a:t>
            </a:r>
            <a:endParaRPr kumimoji="1" lang="en-US" altLang="ja-JP" dirty="0">
              <a:solidFill>
                <a:schemeClr val="tx1"/>
              </a:solidFill>
            </a:endParaRPr>
          </a:p>
        </p:txBody>
      </p:sp>
      <p:sp>
        <p:nvSpPr>
          <p:cNvPr id="17" name="Google Shape;451;p18"/>
          <p:cNvSpPr/>
          <p:nvPr/>
        </p:nvSpPr>
        <p:spPr>
          <a:xfrm>
            <a:off x="7151777" y="344178"/>
            <a:ext cx="1625600" cy="571500"/>
          </a:xfrm>
          <a:prstGeom prst="rect">
            <a:avLst/>
          </a:prstGeom>
          <a:solidFill>
            <a:schemeClr val="lt1"/>
          </a:solidFill>
          <a:ln w="762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sym typeface="Century Gothic"/>
              </a:rPr>
              <a:t>非表示</a:t>
            </a:r>
            <a:endParaRPr dirty="0"/>
          </a:p>
        </p:txBody>
      </p:sp>
      <p:sp>
        <p:nvSpPr>
          <p:cNvPr id="18"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Tree>
    <p:extLst>
      <p:ext uri="{BB962C8B-B14F-4D97-AF65-F5344CB8AC3E}">
        <p14:creationId xmlns:p14="http://schemas.microsoft.com/office/powerpoint/2010/main" val="549742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2000" y="282277"/>
            <a:ext cx="7543800" cy="1054516"/>
          </a:xfrm>
        </p:spPr>
        <p:txBody>
          <a:bodyPr>
            <a:normAutofit/>
          </a:bodyPr>
          <a:lstStyle/>
          <a:p>
            <a:endParaRPr kumimoji="1" lang="ja-JP" altLang="en-US" sz="6600" dirty="0"/>
          </a:p>
        </p:txBody>
      </p:sp>
      <p:sp>
        <p:nvSpPr>
          <p:cNvPr id="4" name="Google Shape;693;p37"/>
          <p:cNvSpPr/>
          <p:nvPr/>
        </p:nvSpPr>
        <p:spPr>
          <a:xfrm>
            <a:off x="2952000" y="1205345"/>
            <a:ext cx="3240000" cy="648000"/>
          </a:xfrm>
          <a:prstGeom prst="roundRect">
            <a:avLst>
              <a:gd name="adj" fmla="val 16667"/>
            </a:avLst>
          </a:prstGeom>
          <a:no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3600" b="1" dirty="0">
                <a:solidFill>
                  <a:srgbClr val="002060"/>
                </a:solidFill>
                <a:latin typeface="Century Gothic"/>
                <a:ea typeface="Century Gothic"/>
                <a:cs typeface="Century Gothic"/>
                <a:sym typeface="Century Gothic"/>
              </a:rPr>
              <a:t>LINE導入前</a:t>
            </a:r>
            <a:endParaRPr sz="3600" b="1" dirty="0">
              <a:solidFill>
                <a:srgbClr val="002060"/>
              </a:solidFill>
              <a:latin typeface="Century Gothic"/>
              <a:ea typeface="Century Gothic"/>
              <a:cs typeface="Century Gothic"/>
              <a:sym typeface="Century Gothic"/>
            </a:endParaRPr>
          </a:p>
        </p:txBody>
      </p:sp>
      <p:sp>
        <p:nvSpPr>
          <p:cNvPr id="5" name="Google Shape;694;p37"/>
          <p:cNvSpPr/>
          <p:nvPr/>
        </p:nvSpPr>
        <p:spPr>
          <a:xfrm>
            <a:off x="2952000" y="3568411"/>
            <a:ext cx="3240000" cy="648000"/>
          </a:xfrm>
          <a:prstGeom prst="roundRect">
            <a:avLst>
              <a:gd name="adj" fmla="val 16667"/>
            </a:avLst>
          </a:prstGeom>
          <a:no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3600" b="1">
                <a:solidFill>
                  <a:srgbClr val="FF0000"/>
                </a:solidFill>
                <a:latin typeface="Century Gothic"/>
                <a:ea typeface="Century Gothic"/>
                <a:cs typeface="Century Gothic"/>
                <a:sym typeface="Century Gothic"/>
              </a:rPr>
              <a:t>LINE導入後</a:t>
            </a:r>
            <a:endParaRPr sz="3600" b="1">
              <a:solidFill>
                <a:srgbClr val="FF0000"/>
              </a:solidFill>
              <a:latin typeface="Century Gothic"/>
              <a:ea typeface="Century Gothic"/>
              <a:cs typeface="Century Gothic"/>
              <a:sym typeface="Century Gothic"/>
            </a:endParaRPr>
          </a:p>
        </p:txBody>
      </p:sp>
      <p:sp>
        <p:nvSpPr>
          <p:cNvPr id="6" name="Google Shape;695;p37"/>
          <p:cNvSpPr/>
          <p:nvPr/>
        </p:nvSpPr>
        <p:spPr>
          <a:xfrm>
            <a:off x="257578" y="1917738"/>
            <a:ext cx="8640000" cy="1440000"/>
          </a:xfrm>
          <a:prstGeom prst="rect">
            <a:avLst/>
          </a:prstGeom>
          <a:solidFill>
            <a:schemeClr val="lt1"/>
          </a:solid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ja-JP" sz="3200">
                <a:solidFill>
                  <a:schemeClr val="dk1"/>
                </a:solidFill>
                <a:latin typeface="Century Gothic"/>
                <a:ea typeface="Century Gothic"/>
                <a:cs typeface="Century Gothic"/>
                <a:sym typeface="Century Gothic"/>
              </a:rPr>
              <a:t>・プレ調査の回答者数　522人</a:t>
            </a:r>
            <a:endParaRPr sz="3200">
              <a:solidFill>
                <a:schemeClr val="dk1"/>
              </a:solidFill>
              <a:latin typeface="Century Gothic"/>
              <a:ea typeface="Century Gothic"/>
              <a:cs typeface="Century Gothic"/>
              <a:sym typeface="Century Gothic"/>
            </a:endParaRPr>
          </a:p>
          <a:p>
            <a:pPr marL="0" marR="0" lvl="0" indent="0" algn="just" rtl="0">
              <a:spcBef>
                <a:spcPts val="0"/>
              </a:spcBef>
              <a:spcAft>
                <a:spcPts val="0"/>
              </a:spcAft>
              <a:buNone/>
            </a:pPr>
            <a:r>
              <a:rPr lang="ja-JP" sz="3200">
                <a:solidFill>
                  <a:schemeClr val="dk1"/>
                </a:solidFill>
                <a:latin typeface="Century Gothic"/>
                <a:ea typeface="Century Gothic"/>
                <a:cs typeface="Century Gothic"/>
                <a:sym typeface="Century Gothic"/>
              </a:rPr>
              <a:t>・道路破損を市に報告した経験者　1人</a:t>
            </a:r>
            <a:endParaRPr sz="3200">
              <a:solidFill>
                <a:schemeClr val="dk1"/>
              </a:solidFill>
              <a:latin typeface="Century Gothic"/>
              <a:ea typeface="Century Gothic"/>
              <a:cs typeface="Century Gothic"/>
              <a:sym typeface="Century Gothic"/>
            </a:endParaRPr>
          </a:p>
        </p:txBody>
      </p:sp>
      <p:sp>
        <p:nvSpPr>
          <p:cNvPr id="7" name="Google Shape;696;p37"/>
          <p:cNvSpPr/>
          <p:nvPr/>
        </p:nvSpPr>
        <p:spPr>
          <a:xfrm>
            <a:off x="252000" y="4280806"/>
            <a:ext cx="8640000" cy="2340000"/>
          </a:xfrm>
          <a:prstGeom prst="rect">
            <a:avLst/>
          </a:prstGeom>
          <a:solidFill>
            <a:schemeClr val="lt1"/>
          </a:solid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ja-JP" sz="3200" dirty="0">
                <a:solidFill>
                  <a:schemeClr val="dk1"/>
                </a:solidFill>
                <a:latin typeface="Century Gothic"/>
                <a:ea typeface="Century Gothic"/>
                <a:cs typeface="Century Gothic"/>
                <a:sym typeface="Century Gothic"/>
              </a:rPr>
              <a:t>・実証実験の周知人数　</a:t>
            </a:r>
            <a:r>
              <a:rPr lang="ja-JP" sz="3200" dirty="0" smtClean="0">
                <a:solidFill>
                  <a:schemeClr val="dk1"/>
                </a:solidFill>
                <a:latin typeface="Century Gothic"/>
                <a:ea typeface="Century Gothic"/>
                <a:cs typeface="Century Gothic"/>
                <a:sym typeface="Century Gothic"/>
              </a:rPr>
              <a:t>8</a:t>
            </a:r>
            <a:r>
              <a:rPr lang="en-US" altLang="ja-JP" sz="3200" dirty="0" smtClean="0">
                <a:solidFill>
                  <a:schemeClr val="dk1"/>
                </a:solidFill>
                <a:latin typeface="Century Gothic"/>
                <a:ea typeface="Century Gothic"/>
                <a:cs typeface="Century Gothic"/>
                <a:sym typeface="Century Gothic"/>
              </a:rPr>
              <a:t>,</a:t>
            </a:r>
            <a:r>
              <a:rPr lang="ja-JP" sz="3200" dirty="0" smtClean="0">
                <a:solidFill>
                  <a:schemeClr val="dk1"/>
                </a:solidFill>
                <a:latin typeface="Century Gothic"/>
                <a:ea typeface="Century Gothic"/>
                <a:cs typeface="Century Gothic"/>
                <a:sym typeface="Century Gothic"/>
              </a:rPr>
              <a:t>488人</a:t>
            </a:r>
            <a:endParaRPr sz="3200" dirty="0">
              <a:solidFill>
                <a:schemeClr val="dk1"/>
              </a:solidFill>
              <a:latin typeface="Century Gothic"/>
              <a:ea typeface="Century Gothic"/>
              <a:cs typeface="Century Gothic"/>
              <a:sym typeface="Century Gothic"/>
            </a:endParaRPr>
          </a:p>
          <a:p>
            <a:pPr marL="0" marR="0" lvl="0" indent="0" algn="just" rtl="0">
              <a:spcBef>
                <a:spcPts val="0"/>
              </a:spcBef>
              <a:spcAft>
                <a:spcPts val="0"/>
              </a:spcAft>
              <a:buNone/>
            </a:pPr>
            <a:r>
              <a:rPr lang="ja-JP" sz="3200" dirty="0">
                <a:solidFill>
                  <a:schemeClr val="dk1"/>
                </a:solidFill>
                <a:latin typeface="Century Gothic"/>
                <a:ea typeface="Century Gothic"/>
                <a:cs typeface="Century Gothic"/>
                <a:sym typeface="Century Gothic"/>
              </a:rPr>
              <a:t>・報告用アカウントの友だち登録数　360人</a:t>
            </a:r>
            <a:endParaRPr sz="3200" dirty="0">
              <a:solidFill>
                <a:schemeClr val="dk1"/>
              </a:solidFill>
              <a:latin typeface="Century Gothic"/>
              <a:ea typeface="Century Gothic"/>
              <a:cs typeface="Century Gothic"/>
              <a:sym typeface="Century Gothic"/>
            </a:endParaRPr>
          </a:p>
          <a:p>
            <a:pPr marL="0" marR="0" lvl="0" indent="0" algn="just" rtl="0">
              <a:spcBef>
                <a:spcPts val="0"/>
              </a:spcBef>
              <a:spcAft>
                <a:spcPts val="0"/>
              </a:spcAft>
              <a:buNone/>
            </a:pPr>
            <a:r>
              <a:rPr lang="ja-JP" sz="3200" dirty="0">
                <a:solidFill>
                  <a:schemeClr val="dk1"/>
                </a:solidFill>
                <a:latin typeface="Century Gothic"/>
                <a:ea typeface="Century Gothic"/>
                <a:cs typeface="Century Gothic"/>
                <a:sym typeface="Century Gothic"/>
              </a:rPr>
              <a:t>・道路破損の報告者数　56人</a:t>
            </a:r>
            <a:endParaRPr sz="3200" dirty="0">
              <a:solidFill>
                <a:schemeClr val="dk1"/>
              </a:solidFill>
              <a:latin typeface="Century Gothic"/>
              <a:ea typeface="Century Gothic"/>
              <a:cs typeface="Century Gothic"/>
              <a:sym typeface="Century Gothic"/>
            </a:endParaRPr>
          </a:p>
          <a:p>
            <a:pPr marL="0" marR="0" lvl="0" indent="0" algn="just" rtl="0">
              <a:spcBef>
                <a:spcPts val="0"/>
              </a:spcBef>
              <a:spcAft>
                <a:spcPts val="0"/>
              </a:spcAft>
              <a:buNone/>
            </a:pPr>
            <a:r>
              <a:rPr lang="ja-JP" sz="3200" dirty="0">
                <a:solidFill>
                  <a:schemeClr val="dk1"/>
                </a:solidFill>
                <a:latin typeface="Century Gothic"/>
                <a:ea typeface="Century Gothic"/>
                <a:cs typeface="Century Gothic"/>
                <a:sym typeface="Century Gothic"/>
              </a:rPr>
              <a:t>・道路破損の報告件数　66件</a:t>
            </a:r>
            <a:endParaRPr sz="3200" dirty="0">
              <a:solidFill>
                <a:schemeClr val="dk1"/>
              </a:solidFill>
              <a:latin typeface="Century Gothic"/>
              <a:ea typeface="Century Gothic"/>
              <a:cs typeface="Century Gothic"/>
              <a:sym typeface="Century Gothic"/>
            </a:endParaRPr>
          </a:p>
        </p:txBody>
      </p:sp>
      <p:sp>
        <p:nvSpPr>
          <p:cNvPr id="8" name="スライド番号プレースホルダー 7"/>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88</a:t>
            </a:fld>
            <a:endParaRPr lang="ja-JP" altLang="en-US"/>
          </a:p>
        </p:txBody>
      </p:sp>
      <p:sp>
        <p:nvSpPr>
          <p:cNvPr id="9" name="Google Shape;451;p18"/>
          <p:cNvSpPr/>
          <p:nvPr/>
        </p:nvSpPr>
        <p:spPr>
          <a:xfrm>
            <a:off x="7151777" y="344178"/>
            <a:ext cx="1625600" cy="571500"/>
          </a:xfrm>
          <a:prstGeom prst="rect">
            <a:avLst/>
          </a:prstGeom>
          <a:solidFill>
            <a:schemeClr val="lt1"/>
          </a:solidFill>
          <a:ln w="762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sym typeface="Century Gothic"/>
              </a:rPr>
              <a:t>非表示</a:t>
            </a:r>
            <a:endParaRPr dirty="0"/>
          </a:p>
        </p:txBody>
      </p:sp>
      <p:sp>
        <p:nvSpPr>
          <p:cNvPr id="10"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Tree>
    <p:extLst>
      <p:ext uri="{BB962C8B-B14F-4D97-AF65-F5344CB8AC3E}">
        <p14:creationId xmlns:p14="http://schemas.microsoft.com/office/powerpoint/2010/main" val="3631472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Google Shape;713;p39"/>
          <p:cNvGraphicFramePr/>
          <p:nvPr/>
        </p:nvGraphicFramePr>
        <p:xfrm>
          <a:off x="266449" y="1592796"/>
          <a:ext cx="8684119" cy="4087034"/>
        </p:xfrm>
        <a:graphic>
          <a:graphicData uri="http://schemas.openxmlformats.org/drawingml/2006/table">
            <a:tbl>
              <a:tblPr firstRow="1" bandRow="1">
                <a:noFill/>
                <a:tableStyleId>{ED722EEB-8559-47B6-82E8-98EC46BC086B}</a:tableStyleId>
              </a:tblPr>
              <a:tblGrid>
                <a:gridCol w="1713508">
                  <a:extLst>
                    <a:ext uri="{9D8B030D-6E8A-4147-A177-3AD203B41FA5}">
                      <a16:colId xmlns:a16="http://schemas.microsoft.com/office/drawing/2014/main" val="20000"/>
                    </a:ext>
                  </a:extLst>
                </a:gridCol>
                <a:gridCol w="2323537">
                  <a:extLst>
                    <a:ext uri="{9D8B030D-6E8A-4147-A177-3AD203B41FA5}">
                      <a16:colId xmlns:a16="http://schemas.microsoft.com/office/drawing/2014/main" val="20001"/>
                    </a:ext>
                  </a:extLst>
                </a:gridCol>
                <a:gridCol w="2323537">
                  <a:extLst>
                    <a:ext uri="{9D8B030D-6E8A-4147-A177-3AD203B41FA5}">
                      <a16:colId xmlns:a16="http://schemas.microsoft.com/office/drawing/2014/main" val="20002"/>
                    </a:ext>
                  </a:extLst>
                </a:gridCol>
                <a:gridCol w="2323537">
                  <a:extLst>
                    <a:ext uri="{9D8B030D-6E8A-4147-A177-3AD203B41FA5}">
                      <a16:colId xmlns:a16="http://schemas.microsoft.com/office/drawing/2014/main" val="20003"/>
                    </a:ext>
                  </a:extLst>
                </a:gridCol>
              </a:tblGrid>
              <a:tr h="979288">
                <a:tc>
                  <a:txBody>
                    <a:bodyPr/>
                    <a:lstStyle/>
                    <a:p>
                      <a:pPr marL="0" marR="0" lvl="0" indent="0" algn="ctr" rtl="0">
                        <a:spcBef>
                          <a:spcPts val="0"/>
                        </a:spcBef>
                        <a:spcAft>
                          <a:spcPts val="0"/>
                        </a:spcAft>
                        <a:buNone/>
                      </a:pPr>
                      <a:endParaRPr sz="2800" b="1" u="none" strike="noStrike" cap="none">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EAAE"/>
                    </a:solidFill>
                  </a:tcPr>
                </a:tc>
                <a:tc>
                  <a:txBody>
                    <a:bodyPr/>
                    <a:lstStyle/>
                    <a:p>
                      <a:pPr marL="0" marR="0" lvl="0" indent="0" algn="ctr" rtl="0">
                        <a:spcBef>
                          <a:spcPts val="0"/>
                        </a:spcBef>
                        <a:spcAft>
                          <a:spcPts val="0"/>
                        </a:spcAft>
                        <a:buNone/>
                      </a:pPr>
                      <a:r>
                        <a:rPr lang="ja-JP" sz="2800" u="none" strike="noStrike" cap="none" dirty="0">
                          <a:latin typeface="Calibri"/>
                          <a:ea typeface="Calibri"/>
                          <a:cs typeface="Calibri"/>
                          <a:sym typeface="Calibri"/>
                        </a:rPr>
                        <a:t>グループ1</a:t>
                      </a:r>
                      <a:endParaRPr dirty="0"/>
                    </a:p>
                    <a:p>
                      <a:pPr marL="0" marR="0" lvl="0" indent="0" algn="ctr" rtl="0">
                        <a:spcBef>
                          <a:spcPts val="0"/>
                        </a:spcBef>
                        <a:spcAft>
                          <a:spcPts val="0"/>
                        </a:spcAft>
                        <a:buNone/>
                      </a:pPr>
                      <a:r>
                        <a:rPr lang="ja-JP" sz="2800" u="none" strike="noStrike" cap="none" dirty="0">
                          <a:latin typeface="Calibri"/>
                          <a:ea typeface="Calibri"/>
                          <a:cs typeface="Calibri"/>
                          <a:sym typeface="Calibri"/>
                        </a:rPr>
                        <a:t>(ノーマル)</a:t>
                      </a:r>
                      <a:endParaRPr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EAAE"/>
                    </a:solidFill>
                  </a:tcPr>
                </a:tc>
                <a:tc>
                  <a:txBody>
                    <a:bodyPr/>
                    <a:lstStyle/>
                    <a:p>
                      <a:pPr marL="0" marR="0" lvl="0" indent="0" algn="ctr" rtl="0">
                        <a:spcBef>
                          <a:spcPts val="0"/>
                        </a:spcBef>
                        <a:spcAft>
                          <a:spcPts val="0"/>
                        </a:spcAft>
                        <a:buNone/>
                      </a:pPr>
                      <a:r>
                        <a:rPr lang="ja-JP" sz="2800" u="none" strike="noStrike" cap="none">
                          <a:latin typeface="Calibri"/>
                          <a:ea typeface="Calibri"/>
                          <a:cs typeface="Calibri"/>
                          <a:sym typeface="Calibri"/>
                        </a:rPr>
                        <a:t>グループ2</a:t>
                      </a:r>
                      <a:endParaRPr/>
                    </a:p>
                    <a:p>
                      <a:pPr marL="0" marR="0" lvl="0" indent="0" algn="ctr" rtl="0">
                        <a:spcBef>
                          <a:spcPts val="0"/>
                        </a:spcBef>
                        <a:spcAft>
                          <a:spcPts val="0"/>
                        </a:spcAft>
                        <a:buNone/>
                      </a:pPr>
                      <a:r>
                        <a:rPr lang="ja-JP" sz="2800" u="none" strike="noStrike" cap="none">
                          <a:latin typeface="Calibri"/>
                          <a:ea typeface="Calibri"/>
                          <a:cs typeface="Calibri"/>
                          <a:sym typeface="Calibri"/>
                        </a:rPr>
                        <a:t>(スタンプ)</a:t>
                      </a:r>
                      <a:endParaRPr sz="2800" u="none" strike="noStrike" cap="none">
                        <a:latin typeface="Calibri"/>
                        <a:ea typeface="Calibri"/>
                        <a:cs typeface="Calibri"/>
                        <a:sym typeface="Calibri"/>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EAAE"/>
                    </a:solidFill>
                  </a:tcPr>
                </a:tc>
                <a:tc>
                  <a:txBody>
                    <a:bodyPr/>
                    <a:lstStyle/>
                    <a:p>
                      <a:pPr marL="0" marR="0" lvl="0" indent="0" algn="ctr" rtl="0">
                        <a:spcBef>
                          <a:spcPts val="0"/>
                        </a:spcBef>
                        <a:spcAft>
                          <a:spcPts val="0"/>
                        </a:spcAft>
                        <a:buNone/>
                      </a:pPr>
                      <a:r>
                        <a:rPr lang="ja-JP" sz="2800" u="none" strike="noStrike" cap="none">
                          <a:latin typeface="MS Gothic"/>
                          <a:ea typeface="MS Gothic"/>
                          <a:cs typeface="MS Gothic"/>
                          <a:sym typeface="MS Gothic"/>
                        </a:rPr>
                        <a:t>グループ</a:t>
                      </a:r>
                      <a:r>
                        <a:rPr lang="ja-JP" sz="2800" u="none" strike="noStrike" cap="none">
                          <a:latin typeface="Century Gothic"/>
                          <a:ea typeface="Century Gothic"/>
                          <a:cs typeface="Century Gothic"/>
                          <a:sym typeface="Century Gothic"/>
                        </a:rPr>
                        <a:t>3</a:t>
                      </a:r>
                      <a:endParaRPr/>
                    </a:p>
                    <a:p>
                      <a:pPr marL="0" marR="0" lvl="0" indent="0" algn="ctr" rtl="0">
                        <a:spcBef>
                          <a:spcPts val="0"/>
                        </a:spcBef>
                        <a:spcAft>
                          <a:spcPts val="0"/>
                        </a:spcAft>
                        <a:buNone/>
                      </a:pPr>
                      <a:r>
                        <a:rPr lang="ja-JP" sz="2800" u="none" strike="noStrike" cap="none">
                          <a:latin typeface="Century Gothic"/>
                          <a:ea typeface="Century Gothic"/>
                          <a:cs typeface="Century Gothic"/>
                          <a:sym typeface="Century Gothic"/>
                        </a:rPr>
                        <a:t>(</a:t>
                      </a:r>
                      <a:r>
                        <a:rPr lang="ja-JP" sz="2800" u="none" strike="noStrike" cap="none">
                          <a:latin typeface="MS Gothic"/>
                          <a:ea typeface="MS Gothic"/>
                          <a:cs typeface="MS Gothic"/>
                          <a:sym typeface="MS Gothic"/>
                        </a:rPr>
                        <a:t>公共的意義</a:t>
                      </a:r>
                      <a:r>
                        <a:rPr lang="ja-JP" sz="2800" u="none" strike="noStrike" cap="none">
                          <a:latin typeface="Century Gothic"/>
                          <a:ea typeface="Century Gothic"/>
                          <a:cs typeface="Century Gothic"/>
                          <a:sym typeface="Century Gothic"/>
                        </a:rPr>
                        <a:t>)</a:t>
                      </a:r>
                      <a:endParaRPr sz="2800" u="none" strike="noStrike" cap="none">
                        <a:latin typeface="Century Gothic"/>
                        <a:ea typeface="Century Gothic"/>
                        <a:cs typeface="Century Gothic"/>
                        <a:sym typeface="Century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EAAE"/>
                    </a:solidFill>
                  </a:tcPr>
                </a:tc>
                <a:extLst>
                  <a:ext uri="{0D108BD9-81ED-4DB2-BD59-A6C34878D82A}">
                    <a16:rowId xmlns:a16="http://schemas.microsoft.com/office/drawing/2014/main" val="10000"/>
                  </a:ext>
                </a:extLst>
              </a:tr>
              <a:tr h="752649">
                <a:tc>
                  <a:txBody>
                    <a:bodyPr/>
                    <a:lstStyle/>
                    <a:p>
                      <a:pPr marL="0" marR="0" lvl="0" indent="0" algn="ctr" rtl="0">
                        <a:spcBef>
                          <a:spcPts val="0"/>
                        </a:spcBef>
                        <a:spcAft>
                          <a:spcPts val="0"/>
                        </a:spcAft>
                        <a:buNone/>
                      </a:pPr>
                      <a:r>
                        <a:rPr lang="ja-JP" sz="2400" b="1" u="none" strike="noStrike" cap="none">
                          <a:latin typeface="MS Gothic"/>
                          <a:ea typeface="MS Gothic"/>
                          <a:cs typeface="MS Gothic"/>
                          <a:sym typeface="MS Gothic"/>
                        </a:rPr>
                        <a:t>周知人数</a:t>
                      </a:r>
                      <a:endParaRPr sz="2400" b="1" u="none" strike="noStrike" cap="none">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2936</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2884</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2668</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849799">
                <a:tc>
                  <a:txBody>
                    <a:bodyPr/>
                    <a:lstStyle/>
                    <a:p>
                      <a:pPr marL="0" marR="0" lvl="0" indent="0" algn="ctr" rtl="0">
                        <a:spcBef>
                          <a:spcPts val="0"/>
                        </a:spcBef>
                        <a:spcAft>
                          <a:spcPts val="0"/>
                        </a:spcAft>
                        <a:buNone/>
                      </a:pPr>
                      <a:r>
                        <a:rPr lang="ja-JP" sz="2400" b="1" u="none" strike="noStrike" cap="none">
                          <a:latin typeface="MS Gothic"/>
                          <a:ea typeface="MS Gothic"/>
                          <a:cs typeface="MS Gothic"/>
                          <a:sym typeface="MS Gothic"/>
                        </a:rPr>
                        <a:t>友だち</a:t>
                      </a:r>
                      <a:endParaRPr sz="2400" b="1" u="none" strike="noStrike" cap="none">
                        <a:latin typeface="MS Gothic"/>
                        <a:ea typeface="MS Gothic"/>
                        <a:cs typeface="MS Gothic"/>
                        <a:sym typeface="MS Gothic"/>
                      </a:endParaRPr>
                    </a:p>
                    <a:p>
                      <a:pPr marL="0" marR="0" lvl="0" indent="0" algn="ctr" rtl="0">
                        <a:spcBef>
                          <a:spcPts val="0"/>
                        </a:spcBef>
                        <a:spcAft>
                          <a:spcPts val="0"/>
                        </a:spcAft>
                        <a:buNone/>
                      </a:pPr>
                      <a:r>
                        <a:rPr lang="ja-JP" sz="2400" b="1" u="none" strike="noStrike" cap="none">
                          <a:latin typeface="MS Gothic"/>
                          <a:ea typeface="MS Gothic"/>
                          <a:cs typeface="MS Gothic"/>
                          <a:sym typeface="MS Gothic"/>
                        </a:rPr>
                        <a:t>登録人数</a:t>
                      </a:r>
                      <a:endParaRPr sz="2400" b="1" u="none" strike="noStrike" cap="none">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ja-JP" sz="3200" u="none" strike="noStrike" cap="none" dirty="0">
                          <a:latin typeface="Century Gothic"/>
                          <a:ea typeface="Century Gothic"/>
                          <a:cs typeface="Century Gothic"/>
                          <a:sym typeface="Century Gothic"/>
                        </a:rPr>
                        <a:t>103</a:t>
                      </a:r>
                      <a:endParaRPr sz="3200" u="none" strike="noStrike" cap="none" dirty="0">
                        <a:latin typeface="Century Gothic"/>
                        <a:ea typeface="Century Gothic"/>
                        <a:cs typeface="Century Gothic"/>
                        <a:sym typeface="Century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194</a:t>
                      </a:r>
                      <a:endParaRPr sz="3200" u="none" strike="noStrike" cap="none">
                        <a:latin typeface="Century Gothic"/>
                        <a:ea typeface="Century Gothic"/>
                        <a:cs typeface="Century Gothic"/>
                        <a:sym typeface="Century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63</a:t>
                      </a:r>
                      <a:endParaRPr sz="3200" u="none" strike="noStrike" cap="none">
                        <a:latin typeface="Century Gothic"/>
                        <a:ea typeface="Century Gothic"/>
                        <a:cs typeface="Century Gothic"/>
                        <a:sym typeface="Century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52649">
                <a:tc>
                  <a:txBody>
                    <a:bodyPr/>
                    <a:lstStyle/>
                    <a:p>
                      <a:pPr marL="0" marR="0" lvl="0" indent="0" algn="ctr" rtl="0">
                        <a:spcBef>
                          <a:spcPts val="0"/>
                        </a:spcBef>
                        <a:spcAft>
                          <a:spcPts val="0"/>
                        </a:spcAft>
                        <a:buNone/>
                      </a:pPr>
                      <a:r>
                        <a:rPr lang="ja-JP" sz="2400" b="1" u="none" strike="noStrike" cap="none">
                          <a:latin typeface="MS Gothic"/>
                          <a:ea typeface="MS Gothic"/>
                          <a:cs typeface="MS Gothic"/>
                          <a:sym typeface="MS Gothic"/>
                        </a:rPr>
                        <a:t>報告人数</a:t>
                      </a:r>
                      <a:endParaRPr sz="2400" b="1" u="none" strike="noStrike" cap="none">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4</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48</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4</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52649">
                <a:tc>
                  <a:txBody>
                    <a:bodyPr/>
                    <a:lstStyle/>
                    <a:p>
                      <a:pPr marL="0" marR="0" lvl="0" indent="0" algn="ctr" rtl="0">
                        <a:spcBef>
                          <a:spcPts val="0"/>
                        </a:spcBef>
                        <a:spcAft>
                          <a:spcPts val="0"/>
                        </a:spcAft>
                        <a:buNone/>
                      </a:pPr>
                      <a:r>
                        <a:rPr lang="ja-JP" sz="2400" b="1" u="none" strike="noStrike" cap="none">
                          <a:latin typeface="MS Gothic"/>
                          <a:ea typeface="MS Gothic"/>
                          <a:cs typeface="MS Gothic"/>
                          <a:sym typeface="MS Gothic"/>
                        </a:rPr>
                        <a:t>報告件数</a:t>
                      </a:r>
                      <a:endParaRPr sz="2400" b="1" u="none" strike="noStrike" cap="none">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5</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56</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dirty="0">
                          <a:latin typeface="Century Gothic"/>
                          <a:ea typeface="Century Gothic"/>
                          <a:cs typeface="Century Gothic"/>
                          <a:sym typeface="Century Gothic"/>
                        </a:rPr>
                        <a:t>5</a:t>
                      </a:r>
                      <a:endParaRPr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89</a:t>
            </a:fld>
            <a:endParaRPr lang="ja-JP" altLang="en-US"/>
          </a:p>
        </p:txBody>
      </p:sp>
      <p:sp>
        <p:nvSpPr>
          <p:cNvPr id="5" name="Google Shape;451;p18"/>
          <p:cNvSpPr/>
          <p:nvPr/>
        </p:nvSpPr>
        <p:spPr>
          <a:xfrm>
            <a:off x="7151777" y="344178"/>
            <a:ext cx="1625600" cy="571500"/>
          </a:xfrm>
          <a:prstGeom prst="rect">
            <a:avLst/>
          </a:prstGeom>
          <a:solidFill>
            <a:schemeClr val="lt1"/>
          </a:solidFill>
          <a:ln w="762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sym typeface="Century Gothic"/>
              </a:rPr>
              <a:t>非表示</a:t>
            </a:r>
            <a:endParaRPr dirty="0"/>
          </a:p>
        </p:txBody>
      </p:sp>
      <p:sp>
        <p:nvSpPr>
          <p:cNvPr id="6"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Tree>
    <p:extLst>
      <p:ext uri="{BB962C8B-B14F-4D97-AF65-F5344CB8AC3E}">
        <p14:creationId xmlns:p14="http://schemas.microsoft.com/office/powerpoint/2010/main" val="112618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4" name="正方形/長方形 3"/>
          <p:cNvSpPr/>
          <p:nvPr/>
        </p:nvSpPr>
        <p:spPr>
          <a:xfrm>
            <a:off x="8015591" y="146027"/>
            <a:ext cx="1001949" cy="815929"/>
          </a:xfrm>
          <a:prstGeom prst="rect">
            <a:avLst/>
          </a:prstGeom>
          <a:solidFill>
            <a:srgbClr val="066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802" y="1080684"/>
            <a:ext cx="3591720" cy="5079978"/>
          </a:xfrm>
          <a:prstGeom prst="rect">
            <a:avLst/>
          </a:prstGeom>
        </p:spPr>
      </p:pic>
      <p:pic>
        <p:nvPicPr>
          <p:cNvPr id="315" name="Google Shape;315;p10"/>
          <p:cNvPicPr preferRelativeResize="0"/>
          <p:nvPr/>
        </p:nvPicPr>
        <p:blipFill rotWithShape="1">
          <a:blip r:embed="rId4">
            <a:alphaModFix/>
          </a:blip>
          <a:srcRect/>
          <a:stretch/>
        </p:blipFill>
        <p:spPr>
          <a:xfrm rot="-5400000">
            <a:off x="5797254" y="2950367"/>
            <a:ext cx="3066253" cy="2773015"/>
          </a:xfrm>
          <a:prstGeom prst="rect">
            <a:avLst/>
          </a:prstGeom>
          <a:noFill/>
          <a:ln>
            <a:noFill/>
          </a:ln>
        </p:spPr>
      </p:pic>
      <p:sp>
        <p:nvSpPr>
          <p:cNvPr id="317" name="Google Shape;317;p10"/>
          <p:cNvSpPr/>
          <p:nvPr/>
        </p:nvSpPr>
        <p:spPr>
          <a:xfrm>
            <a:off x="5402582" y="2908476"/>
            <a:ext cx="570653" cy="874009"/>
          </a:xfrm>
          <a:prstGeom prst="ellipse">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endParaRPr sz="1350">
              <a:solidFill>
                <a:schemeClr val="lt1"/>
              </a:solidFill>
              <a:latin typeface="Century Gothic"/>
              <a:ea typeface="Century Gothic"/>
              <a:cs typeface="Century Gothic"/>
              <a:sym typeface="Century Gothic"/>
            </a:endParaRPr>
          </a:p>
        </p:txBody>
      </p:sp>
      <p:sp>
        <p:nvSpPr>
          <p:cNvPr id="318" name="Google Shape;318;p10"/>
          <p:cNvSpPr/>
          <p:nvPr/>
        </p:nvSpPr>
        <p:spPr>
          <a:xfrm>
            <a:off x="5372573" y="4249508"/>
            <a:ext cx="697451" cy="490124"/>
          </a:xfrm>
          <a:prstGeom prst="ellipse">
            <a:avLst/>
          </a:prstGeom>
          <a:noFill/>
          <a:ln w="28575" cap="flat" cmpd="sng">
            <a:solidFill>
              <a:schemeClr val="tx2">
                <a:lumMod val="1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endParaRPr sz="1350">
              <a:solidFill>
                <a:schemeClr val="lt1"/>
              </a:solidFill>
              <a:latin typeface="Century Gothic"/>
              <a:ea typeface="Century Gothic"/>
              <a:cs typeface="Century Gothic"/>
              <a:sym typeface="Century Gothic"/>
            </a:endParaRPr>
          </a:p>
        </p:txBody>
      </p:sp>
      <p:sp>
        <p:nvSpPr>
          <p:cNvPr id="319" name="Google Shape;319;p10"/>
          <p:cNvSpPr/>
          <p:nvPr/>
        </p:nvSpPr>
        <p:spPr>
          <a:xfrm>
            <a:off x="5644389" y="3731610"/>
            <a:ext cx="697451" cy="500072"/>
          </a:xfrm>
          <a:prstGeom prst="ellipse">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endParaRPr sz="1350">
              <a:solidFill>
                <a:schemeClr val="lt1"/>
              </a:solidFill>
              <a:latin typeface="Century Gothic"/>
              <a:ea typeface="Century Gothic"/>
              <a:cs typeface="Century Gothic"/>
              <a:sym typeface="Century Gothic"/>
            </a:endParaRPr>
          </a:p>
        </p:txBody>
      </p:sp>
      <p:sp>
        <p:nvSpPr>
          <p:cNvPr id="320" name="Google Shape;320;p10"/>
          <p:cNvSpPr/>
          <p:nvPr/>
        </p:nvSpPr>
        <p:spPr>
          <a:xfrm>
            <a:off x="6159168" y="3458443"/>
            <a:ext cx="332171" cy="234771"/>
          </a:xfrm>
          <a:prstGeom prst="wedgeRoundRectCallout">
            <a:avLst>
              <a:gd name="adj1" fmla="val -36217"/>
              <a:gd name="adj2" fmla="val 71120"/>
              <a:gd name="adj3"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r>
              <a:rPr lang="ja-JP" sz="1350" b="1" dirty="0">
                <a:solidFill>
                  <a:schemeClr val="dk1"/>
                </a:solidFill>
                <a:latin typeface="Century Gothic"/>
                <a:ea typeface="Century Gothic"/>
                <a:cs typeface="Century Gothic"/>
                <a:sym typeface="Century Gothic"/>
              </a:rPr>
              <a:t>２</a:t>
            </a:r>
            <a:endParaRPr sz="1800" b="1" dirty="0">
              <a:solidFill>
                <a:schemeClr val="dk1"/>
              </a:solidFill>
              <a:latin typeface="Century Gothic"/>
              <a:ea typeface="Century Gothic"/>
              <a:cs typeface="Century Gothic"/>
              <a:sym typeface="Century Gothic"/>
            </a:endParaRPr>
          </a:p>
        </p:txBody>
      </p:sp>
      <p:sp>
        <p:nvSpPr>
          <p:cNvPr id="321" name="Google Shape;321;p10"/>
          <p:cNvSpPr/>
          <p:nvPr/>
        </p:nvSpPr>
        <p:spPr>
          <a:xfrm>
            <a:off x="5835019" y="2661436"/>
            <a:ext cx="332171" cy="234771"/>
          </a:xfrm>
          <a:prstGeom prst="wedgeRoundRectCallout">
            <a:avLst>
              <a:gd name="adj1" fmla="val -45237"/>
              <a:gd name="adj2" fmla="val 80824"/>
              <a:gd name="adj3"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r>
              <a:rPr lang="ja-JP" sz="1350" b="1" dirty="0">
                <a:solidFill>
                  <a:schemeClr val="dk1"/>
                </a:solidFill>
                <a:latin typeface="Century Gothic"/>
                <a:ea typeface="Century Gothic"/>
                <a:cs typeface="Century Gothic"/>
                <a:sym typeface="Century Gothic"/>
              </a:rPr>
              <a:t>１</a:t>
            </a:r>
            <a:endParaRPr sz="1800" b="1" dirty="0">
              <a:solidFill>
                <a:schemeClr val="dk1"/>
              </a:solidFill>
              <a:latin typeface="Century Gothic"/>
              <a:ea typeface="Century Gothic"/>
              <a:cs typeface="Century Gothic"/>
              <a:sym typeface="Century Gothic"/>
            </a:endParaRPr>
          </a:p>
        </p:txBody>
      </p:sp>
      <p:sp>
        <p:nvSpPr>
          <p:cNvPr id="322" name="Google Shape;322;p10"/>
          <p:cNvSpPr/>
          <p:nvPr/>
        </p:nvSpPr>
        <p:spPr>
          <a:xfrm>
            <a:off x="6186274" y="4219490"/>
            <a:ext cx="332171" cy="234771"/>
          </a:xfrm>
          <a:prstGeom prst="wedgeRoundRectCallout">
            <a:avLst>
              <a:gd name="adj1" fmla="val -70492"/>
              <a:gd name="adj2" fmla="val 71120"/>
              <a:gd name="adj3"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r>
              <a:rPr lang="ja-JP" sz="1350" b="1" dirty="0">
                <a:solidFill>
                  <a:schemeClr val="dk1"/>
                </a:solidFill>
                <a:latin typeface="Century Gothic"/>
                <a:ea typeface="Century Gothic"/>
                <a:cs typeface="Century Gothic"/>
                <a:sym typeface="Century Gothic"/>
              </a:rPr>
              <a:t>３</a:t>
            </a:r>
            <a:endParaRPr sz="1800" b="1" dirty="0">
              <a:solidFill>
                <a:schemeClr val="dk1"/>
              </a:solidFill>
              <a:latin typeface="Century Gothic"/>
              <a:ea typeface="Century Gothic"/>
              <a:cs typeface="Century Gothic"/>
              <a:sym typeface="Century Gothic"/>
            </a:endParaRPr>
          </a:p>
        </p:txBody>
      </p:sp>
      <p:sp>
        <p:nvSpPr>
          <p:cNvPr id="323" name="Google Shape;323;p10"/>
          <p:cNvSpPr txBox="1"/>
          <p:nvPr/>
        </p:nvSpPr>
        <p:spPr>
          <a:xfrm>
            <a:off x="224184" y="263999"/>
            <a:ext cx="8757526"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300"/>
              <a:buFont typeface="Century Gothic"/>
              <a:buNone/>
            </a:pPr>
            <a:r>
              <a:rPr lang="ja-JP" sz="3300" dirty="0">
                <a:solidFill>
                  <a:schemeClr val="bg1"/>
                </a:solidFill>
                <a:latin typeface="Century Gothic"/>
                <a:ea typeface="Century Gothic"/>
                <a:cs typeface="Century Gothic"/>
                <a:sym typeface="Century Gothic"/>
              </a:rPr>
              <a:t>エリアごとの修繕箇所の密度(道路修繕数/㎢)</a:t>
            </a:r>
            <a:endParaRPr sz="3300" dirty="0">
              <a:solidFill>
                <a:schemeClr val="bg1"/>
              </a:solidFill>
              <a:latin typeface="Century Gothic"/>
              <a:ea typeface="Century Gothic"/>
              <a:cs typeface="Century Gothic"/>
              <a:sym typeface="Century Gothic"/>
            </a:endParaRPr>
          </a:p>
        </p:txBody>
      </p:sp>
      <p:sp>
        <p:nvSpPr>
          <p:cNvPr id="324" name="Google Shape;324;p10"/>
          <p:cNvSpPr txBox="1"/>
          <p:nvPr/>
        </p:nvSpPr>
        <p:spPr>
          <a:xfrm>
            <a:off x="8189721" y="2916274"/>
            <a:ext cx="704039"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entury Gothic"/>
              <a:buNone/>
            </a:pPr>
            <a:r>
              <a:rPr lang="ja-JP" sz="1350">
                <a:solidFill>
                  <a:schemeClr val="dk1"/>
                </a:solidFill>
                <a:latin typeface="Century Gothic"/>
                <a:ea typeface="Century Gothic"/>
                <a:cs typeface="Century Gothic"/>
                <a:sym typeface="Century Gothic"/>
              </a:rPr>
              <a:t>大きい</a:t>
            </a:r>
            <a:endParaRPr sz="1800">
              <a:solidFill>
                <a:schemeClr val="dk1"/>
              </a:solidFill>
              <a:latin typeface="Century Gothic"/>
              <a:ea typeface="Century Gothic"/>
              <a:cs typeface="Century Gothic"/>
              <a:sym typeface="Century Gothic"/>
            </a:endParaRPr>
          </a:p>
        </p:txBody>
      </p:sp>
      <p:sp>
        <p:nvSpPr>
          <p:cNvPr id="325" name="Google Shape;325;p10"/>
          <p:cNvSpPr txBox="1"/>
          <p:nvPr/>
        </p:nvSpPr>
        <p:spPr>
          <a:xfrm>
            <a:off x="8189722" y="5303241"/>
            <a:ext cx="704039"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entury Gothic"/>
              <a:buNone/>
            </a:pPr>
            <a:r>
              <a:rPr lang="ja-JP" sz="1350">
                <a:solidFill>
                  <a:schemeClr val="dk1"/>
                </a:solidFill>
                <a:latin typeface="Century Gothic"/>
                <a:ea typeface="Century Gothic"/>
                <a:cs typeface="Century Gothic"/>
                <a:sym typeface="Century Gothic"/>
              </a:rPr>
              <a:t>小さい</a:t>
            </a:r>
            <a:endParaRPr sz="1800">
              <a:solidFill>
                <a:schemeClr val="dk1"/>
              </a:solidFill>
              <a:latin typeface="Century Gothic"/>
              <a:ea typeface="Century Gothic"/>
              <a:cs typeface="Century Gothic"/>
              <a:sym typeface="Century Gothic"/>
            </a:endParaRPr>
          </a:p>
        </p:txBody>
      </p:sp>
      <p:cxnSp>
        <p:nvCxnSpPr>
          <p:cNvPr id="326" name="Google Shape;326;p10"/>
          <p:cNvCxnSpPr>
            <a:stCxn id="325" idx="0"/>
            <a:endCxn id="324" idx="2"/>
          </p:cNvCxnSpPr>
          <p:nvPr/>
        </p:nvCxnSpPr>
        <p:spPr>
          <a:xfrm rot="10800000">
            <a:off x="8541741" y="3216441"/>
            <a:ext cx="0" cy="2086800"/>
          </a:xfrm>
          <a:prstGeom prst="straightConnector1">
            <a:avLst/>
          </a:prstGeom>
          <a:noFill/>
          <a:ln w="12700" cap="flat" cmpd="sng">
            <a:solidFill>
              <a:schemeClr val="dk1"/>
            </a:solidFill>
            <a:prstDash val="solid"/>
            <a:round/>
            <a:headEnd type="none" w="sm" len="sm"/>
            <a:tailEnd type="triangle" w="med" len="med"/>
          </a:ln>
        </p:spPr>
      </p:cxnSp>
      <p:sp>
        <p:nvSpPr>
          <p:cNvPr id="327" name="Google Shape;327;p10"/>
          <p:cNvSpPr/>
          <p:nvPr/>
        </p:nvSpPr>
        <p:spPr>
          <a:xfrm>
            <a:off x="7470311" y="5683617"/>
            <a:ext cx="1306768"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entury Gothic"/>
              <a:buNone/>
            </a:pPr>
            <a:r>
              <a:rPr lang="ja-JP" sz="1350">
                <a:solidFill>
                  <a:schemeClr val="dk1"/>
                </a:solidFill>
                <a:latin typeface="Century Gothic"/>
                <a:ea typeface="Century Gothic"/>
                <a:cs typeface="Century Gothic"/>
                <a:sym typeface="Century Gothic"/>
              </a:rPr>
              <a:t>道路修繕数/㎢</a:t>
            </a:r>
            <a:endParaRPr sz="1800">
              <a:solidFill>
                <a:schemeClr val="dk1"/>
              </a:solidFill>
              <a:latin typeface="Century Gothic"/>
              <a:ea typeface="Century Gothic"/>
              <a:cs typeface="Century Gothic"/>
              <a:sym typeface="Century Gothic"/>
            </a:endParaRPr>
          </a:p>
        </p:txBody>
      </p:sp>
      <p:sp>
        <p:nvSpPr>
          <p:cNvPr id="329" name="Google Shape;329;p10"/>
          <p:cNvSpPr txBox="1"/>
          <p:nvPr/>
        </p:nvSpPr>
        <p:spPr>
          <a:xfrm>
            <a:off x="941113" y="6069162"/>
            <a:ext cx="820288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entury Gothic"/>
              <a:buNone/>
            </a:pPr>
            <a:r>
              <a:rPr lang="ja-JP" sz="1400">
                <a:solidFill>
                  <a:schemeClr val="dk1"/>
                </a:solidFill>
                <a:latin typeface="Century Gothic"/>
                <a:ea typeface="Century Gothic"/>
                <a:cs typeface="Century Gothic"/>
                <a:sym typeface="Century Gothic"/>
              </a:rPr>
              <a:t>※各町丁目の個別値に全て異なる色を配色257色して大まかに緑、黄緑、黄色、オレンジ、赤に分類</a:t>
            </a:r>
            <a:endParaRPr sz="1800">
              <a:solidFill>
                <a:schemeClr val="dk1"/>
              </a:solidFill>
              <a:latin typeface="Century Gothic"/>
              <a:ea typeface="Century Gothic"/>
              <a:cs typeface="Century Gothic"/>
              <a:sym typeface="Century Gothic"/>
            </a:endParaRPr>
          </a:p>
        </p:txBody>
      </p:sp>
      <p:sp>
        <p:nvSpPr>
          <p:cNvPr id="330" name="Google Shape;330;p10"/>
          <p:cNvSpPr/>
          <p:nvPr/>
        </p:nvSpPr>
        <p:spPr>
          <a:xfrm rot="1998393">
            <a:off x="4863319" y="1717505"/>
            <a:ext cx="570653" cy="1447898"/>
          </a:xfrm>
          <a:prstGeom prst="ellipse">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endParaRPr sz="1350">
              <a:solidFill>
                <a:schemeClr val="lt1"/>
              </a:solidFill>
              <a:latin typeface="Century Gothic"/>
              <a:ea typeface="Century Gothic"/>
              <a:cs typeface="Century Gothic"/>
              <a:sym typeface="Century Gothic"/>
            </a:endParaRPr>
          </a:p>
        </p:txBody>
      </p:sp>
      <p:sp>
        <p:nvSpPr>
          <p:cNvPr id="331" name="Google Shape;331;p10"/>
          <p:cNvSpPr/>
          <p:nvPr/>
        </p:nvSpPr>
        <p:spPr>
          <a:xfrm>
            <a:off x="4436862" y="2203784"/>
            <a:ext cx="332171" cy="234771"/>
          </a:xfrm>
          <a:prstGeom prst="wedgeRoundRectCallout">
            <a:avLst>
              <a:gd name="adj1" fmla="val 42724"/>
              <a:gd name="adj2" fmla="val 76098"/>
              <a:gd name="adj3"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entury Gothic"/>
              <a:buNone/>
            </a:pPr>
            <a:r>
              <a:rPr lang="ja-JP" sz="1350" b="1" dirty="0">
                <a:solidFill>
                  <a:schemeClr val="dk1"/>
                </a:solidFill>
                <a:latin typeface="Century Gothic"/>
                <a:ea typeface="Century Gothic"/>
                <a:cs typeface="Century Gothic"/>
                <a:sym typeface="Century Gothic"/>
              </a:rPr>
              <a:t>４</a:t>
            </a:r>
            <a:endParaRPr sz="1800" b="1" dirty="0">
              <a:solidFill>
                <a:schemeClr val="dk1"/>
              </a:solidFill>
              <a:latin typeface="Century Gothic"/>
              <a:ea typeface="Century Gothic"/>
              <a:cs typeface="Century Gothic"/>
              <a:sym typeface="Century Gothic"/>
            </a:endParaRPr>
          </a:p>
        </p:txBody>
      </p:sp>
      <p:sp>
        <p:nvSpPr>
          <p:cNvPr id="332" name="Google Shape;332;p10"/>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pPr>
              <a:buClr>
                <a:srgbClr val="FFFFFF"/>
              </a:buClr>
              <a:buSzPts val="900"/>
            </a:pPr>
            <a:r>
              <a:rPr lang="en-US" altLang="ja-JP" dirty="0" smtClean="0"/>
              <a:t>2019/6/21</a:t>
            </a:r>
            <a:endParaRPr lang="ja-JP" altLang="en-US" dirty="0"/>
          </a:p>
        </p:txBody>
      </p:sp>
      <p:sp>
        <p:nvSpPr>
          <p:cNvPr id="333" name="Google Shape;333;p10"/>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FFFFFF"/>
              </a:buClr>
              <a:buSzPts val="1000"/>
              <a:buFont typeface="Century Gothic"/>
              <a:buNone/>
            </a:pPr>
            <a:fld id="{00000000-1234-1234-1234-123412341234}" type="slidenum">
              <a:rPr lang="en-US" altLang="ja-JP"/>
              <a:t>9</a:t>
            </a:fld>
            <a:endParaRPr dirty="0"/>
          </a:p>
        </p:txBody>
      </p:sp>
      <p:sp>
        <p:nvSpPr>
          <p:cNvPr id="22" name="テキスト ボックス 9"/>
          <p:cNvSpPr txBox="1"/>
          <p:nvPr/>
        </p:nvSpPr>
        <p:spPr>
          <a:xfrm>
            <a:off x="1998017" y="1827379"/>
            <a:ext cx="461665" cy="2803192"/>
          </a:xfrm>
          <a:prstGeom prst="rect">
            <a:avLst/>
          </a:prstGeom>
          <a:noFill/>
        </p:spPr>
        <p:txBody>
          <a:bodyPr vert="eaVert"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dirty="0" smtClean="0"/>
              <a:t>権利の都合により非表示</a:t>
            </a:r>
            <a:endParaRPr kumimoji="1" lang="ja-JP" altLang="en-US" dirty="0"/>
          </a:p>
        </p:txBody>
      </p:sp>
    </p:spTree>
    <p:extLst>
      <p:ext uri="{BB962C8B-B14F-4D97-AF65-F5344CB8AC3E}">
        <p14:creationId xmlns:p14="http://schemas.microsoft.com/office/powerpoint/2010/main" val="26892176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1" name="直線矢印コネクタ 10"/>
          <p:cNvCxnSpPr>
            <a:stCxn id="6" idx="2"/>
            <a:endCxn id="7" idx="0"/>
          </p:cNvCxnSpPr>
          <p:nvPr/>
        </p:nvCxnSpPr>
        <p:spPr>
          <a:xfrm>
            <a:off x="4302035" y="1654630"/>
            <a:ext cx="0" cy="4623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a:endCxn id="8" idx="0"/>
          </p:cNvCxnSpPr>
          <p:nvPr/>
        </p:nvCxnSpPr>
        <p:spPr>
          <a:xfrm>
            <a:off x="4302035" y="2569807"/>
            <a:ext cx="0" cy="55221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4302035" y="4110445"/>
            <a:ext cx="0" cy="5926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426721" y="1201784"/>
            <a:ext cx="7750628" cy="4528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26721" y="2116961"/>
            <a:ext cx="7750628" cy="4528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26721" y="3122022"/>
            <a:ext cx="7750628" cy="9884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26721" y="4728754"/>
            <a:ext cx="7750628" cy="4876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496389" y="1201783"/>
            <a:ext cx="8043832" cy="4907396"/>
          </a:xfrm>
        </p:spPr>
        <p:txBody>
          <a:bodyPr/>
          <a:lstStyle/>
          <a:p>
            <a:r>
              <a:rPr lang="ja-JP" altLang="en-US" sz="2400" dirty="0"/>
              <a:t>報告用</a:t>
            </a:r>
            <a:r>
              <a:rPr lang="en-US" altLang="ja-JP" sz="2400" dirty="0"/>
              <a:t>LINE</a:t>
            </a:r>
            <a:r>
              <a:rPr lang="ja-JP" altLang="en-US" sz="2400" dirty="0"/>
              <a:t>＠アカウントを各学類</a:t>
            </a:r>
            <a:r>
              <a:rPr lang="en-US" altLang="ja-JP" sz="2400" dirty="0"/>
              <a:t>LINE</a:t>
            </a:r>
            <a:r>
              <a:rPr lang="ja-JP" altLang="en-US" sz="2400" dirty="0"/>
              <a:t>グループへ周知</a:t>
            </a:r>
            <a:endParaRPr lang="en-US" altLang="ja-JP" sz="2400" dirty="0"/>
          </a:p>
          <a:p>
            <a:endParaRPr kumimoji="1" lang="en-US" altLang="ja-JP" sz="2400" dirty="0"/>
          </a:p>
          <a:p>
            <a:r>
              <a:rPr kumimoji="1" lang="ja-JP" altLang="en-US" sz="2400" dirty="0"/>
              <a:t>友達登録をしてもらい、報告受付＆連絡送信</a:t>
            </a:r>
            <a:endParaRPr kumimoji="1" lang="en-US" altLang="ja-JP" sz="2400" dirty="0"/>
          </a:p>
          <a:p>
            <a:endParaRPr lang="en-US" altLang="ja-JP" sz="2400" dirty="0"/>
          </a:p>
          <a:p>
            <a:r>
              <a:rPr lang="ja-JP" altLang="en-US" sz="2400" dirty="0"/>
              <a:t>報告した人には、報酬として</a:t>
            </a:r>
            <a:r>
              <a:rPr lang="en-US" altLang="ja-JP" sz="2400" dirty="0"/>
              <a:t>LINE</a:t>
            </a:r>
            <a:r>
              <a:rPr lang="ja-JP" altLang="en-US" sz="2400" dirty="0"/>
              <a:t>コインを配布</a:t>
            </a:r>
            <a:endParaRPr lang="en-US" altLang="ja-JP" sz="2400" dirty="0"/>
          </a:p>
          <a:p>
            <a:r>
              <a:rPr lang="ja-JP" altLang="en-US" sz="2400" dirty="0"/>
              <a:t>（報告の質や数に応じて、報酬は増減）</a:t>
            </a:r>
            <a:endParaRPr lang="en-US" altLang="ja-JP" sz="2400" dirty="0"/>
          </a:p>
          <a:p>
            <a:endParaRPr lang="en-US" altLang="ja-JP" sz="2400" dirty="0"/>
          </a:p>
          <a:p>
            <a:r>
              <a:rPr lang="ja-JP" altLang="en-US" sz="2400" dirty="0"/>
              <a:t>報告情報を集計　提案へ</a:t>
            </a:r>
            <a:endParaRPr lang="en-US" altLang="ja-JP" sz="2400" dirty="0"/>
          </a:p>
        </p:txBody>
      </p:sp>
      <p:sp>
        <p:nvSpPr>
          <p:cNvPr id="4" name="角丸四角形 3"/>
          <p:cNvSpPr/>
          <p:nvPr/>
        </p:nvSpPr>
        <p:spPr>
          <a:xfrm>
            <a:off x="237310" y="1534944"/>
            <a:ext cx="5164183" cy="4415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u="sng" dirty="0"/>
              <a:t>想定報告件数</a:t>
            </a:r>
            <a:endParaRPr kumimoji="1" lang="en-US" altLang="ja-JP" sz="3600" b="1" u="sng" dirty="0"/>
          </a:p>
          <a:p>
            <a:pPr algn="ctr"/>
            <a:endParaRPr kumimoji="1" lang="en-US" altLang="ja-JP" sz="3600" b="1" dirty="0"/>
          </a:p>
          <a:p>
            <a:pPr algn="ctr"/>
            <a:r>
              <a:rPr kumimoji="1" lang="ja-JP" altLang="en-US" sz="3600" b="1" dirty="0"/>
              <a:t>周知者数</a:t>
            </a:r>
            <a:r>
              <a:rPr kumimoji="1" lang="en-US" altLang="ja-JP" sz="3600" b="1" dirty="0"/>
              <a:t>7500</a:t>
            </a:r>
            <a:r>
              <a:rPr kumimoji="1" lang="ja-JP" altLang="en-US" sz="3600" b="1" dirty="0"/>
              <a:t>人</a:t>
            </a:r>
            <a:endParaRPr kumimoji="1" lang="en-US" altLang="ja-JP" sz="3600" b="1" dirty="0"/>
          </a:p>
          <a:p>
            <a:pPr algn="ctr"/>
            <a:r>
              <a:rPr kumimoji="1" lang="ja-JP" altLang="en-US" sz="3600" b="1" dirty="0"/>
              <a:t>↓</a:t>
            </a:r>
            <a:endParaRPr kumimoji="1" lang="en-US" altLang="ja-JP" sz="3600" b="1" dirty="0"/>
          </a:p>
          <a:p>
            <a:pPr algn="ctr"/>
            <a:r>
              <a:rPr kumimoji="1" lang="ja-JP" altLang="en-US" sz="3600" b="1" dirty="0"/>
              <a:t>登録者数</a:t>
            </a:r>
            <a:r>
              <a:rPr kumimoji="1" lang="en-US" altLang="ja-JP" sz="3600" b="1" dirty="0"/>
              <a:t>375</a:t>
            </a:r>
            <a:r>
              <a:rPr kumimoji="1" lang="ja-JP" altLang="en-US" sz="3600" b="1" dirty="0"/>
              <a:t>人</a:t>
            </a:r>
            <a:endParaRPr kumimoji="1" lang="en-US" altLang="ja-JP" sz="3600" b="1" dirty="0"/>
          </a:p>
          <a:p>
            <a:pPr algn="ctr"/>
            <a:r>
              <a:rPr kumimoji="1" lang="ja-JP" altLang="en-US" sz="3600" b="1" dirty="0"/>
              <a:t>↓</a:t>
            </a:r>
            <a:endParaRPr kumimoji="1" lang="en-US" altLang="ja-JP" sz="3600" b="1" dirty="0"/>
          </a:p>
          <a:p>
            <a:pPr algn="ctr"/>
            <a:r>
              <a:rPr kumimoji="1" lang="ja-JP" altLang="en-US" sz="3600" b="1" dirty="0"/>
              <a:t>報告数</a:t>
            </a:r>
            <a:r>
              <a:rPr kumimoji="1" lang="en-US" altLang="ja-JP" sz="3600" b="1" dirty="0"/>
              <a:t>37</a:t>
            </a:r>
            <a:r>
              <a:rPr kumimoji="1" lang="ja-JP" altLang="en-US" sz="3600" b="1" dirty="0"/>
              <a:t>件</a:t>
            </a:r>
          </a:p>
        </p:txBody>
      </p:sp>
      <p:sp>
        <p:nvSpPr>
          <p:cNvPr id="2" name="タイトル 1"/>
          <p:cNvSpPr>
            <a:spLocks noGrp="1"/>
          </p:cNvSpPr>
          <p:nvPr>
            <p:ph type="title"/>
          </p:nvPr>
        </p:nvSpPr>
        <p:spPr>
          <a:xfrm>
            <a:off x="822960" y="286605"/>
            <a:ext cx="7543800" cy="915178"/>
          </a:xfrm>
        </p:spPr>
        <p:txBody>
          <a:bodyPr/>
          <a:lstStyle/>
          <a:p>
            <a:r>
              <a:rPr lang="ja-JP" altLang="en-US" dirty="0"/>
              <a:t>実証実験の詳細</a:t>
            </a:r>
            <a:endParaRPr kumimoji="1" lang="ja-JP" altLang="en-US" dirty="0"/>
          </a:p>
        </p:txBody>
      </p:sp>
      <p:sp>
        <p:nvSpPr>
          <p:cNvPr id="5" name="四角形吹き出し 4"/>
          <p:cNvSpPr/>
          <p:nvPr/>
        </p:nvSpPr>
        <p:spPr>
          <a:xfrm>
            <a:off x="5368835" y="1986762"/>
            <a:ext cx="3596651" cy="1099046"/>
          </a:xfrm>
          <a:prstGeom prst="wedgeRectCallout">
            <a:avLst>
              <a:gd name="adj1" fmla="val -89995"/>
              <a:gd name="adj2" fmla="val 9628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Google Form</a:t>
            </a:r>
            <a:r>
              <a:rPr kumimoji="1" lang="ja-JP" altLang="en-US" dirty="0">
                <a:solidFill>
                  <a:schemeClr val="tx1"/>
                </a:solidFill>
              </a:rPr>
              <a:t>による</a:t>
            </a:r>
            <a:endParaRPr kumimoji="1" lang="en-US" altLang="ja-JP" dirty="0">
              <a:solidFill>
                <a:schemeClr val="tx1"/>
              </a:solidFill>
            </a:endParaRPr>
          </a:p>
          <a:p>
            <a:pPr algn="ctr"/>
            <a:r>
              <a:rPr kumimoji="1" lang="ja-JP" altLang="en-US" dirty="0">
                <a:solidFill>
                  <a:schemeClr val="tx1"/>
                </a:solidFill>
              </a:rPr>
              <a:t>アンケート調査の反応率を参考に</a:t>
            </a:r>
            <a:r>
              <a:rPr kumimoji="1" lang="ja-JP" altLang="en-US" dirty="0">
                <a:solidFill>
                  <a:srgbClr val="FF0000"/>
                </a:solidFill>
              </a:rPr>
              <a:t>５％</a:t>
            </a:r>
            <a:r>
              <a:rPr kumimoji="1" lang="ja-JP" altLang="en-US" dirty="0">
                <a:solidFill>
                  <a:schemeClr val="tx1"/>
                </a:solidFill>
              </a:rPr>
              <a:t>の反応率と想定</a:t>
            </a:r>
            <a:endParaRPr kumimoji="1" lang="en-US" altLang="ja-JP" dirty="0">
              <a:solidFill>
                <a:schemeClr val="tx1"/>
              </a:solidFill>
            </a:endParaRPr>
          </a:p>
        </p:txBody>
      </p:sp>
      <p:sp>
        <p:nvSpPr>
          <p:cNvPr id="14" name="四角形吹き出し 13"/>
          <p:cNvSpPr/>
          <p:nvPr/>
        </p:nvSpPr>
        <p:spPr>
          <a:xfrm>
            <a:off x="5427624" y="3661925"/>
            <a:ext cx="3531337" cy="1014829"/>
          </a:xfrm>
          <a:prstGeom prst="wedgeRectCallout">
            <a:avLst>
              <a:gd name="adj1" fmla="val -95563"/>
              <a:gd name="adj2" fmla="val 57303"/>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「ちばレポ」による</a:t>
            </a:r>
            <a:endParaRPr kumimoji="1" lang="en-US" altLang="ja-JP" dirty="0">
              <a:solidFill>
                <a:schemeClr val="tx1"/>
              </a:solidFill>
            </a:endParaRPr>
          </a:p>
          <a:p>
            <a:pPr algn="ctr"/>
            <a:r>
              <a:rPr kumimoji="1" lang="ja-JP" altLang="en-US" dirty="0">
                <a:solidFill>
                  <a:schemeClr val="tx1"/>
                </a:solidFill>
              </a:rPr>
              <a:t>類似調査の報告率を参考</a:t>
            </a:r>
            <a:endParaRPr kumimoji="1" lang="en-US" altLang="ja-JP" dirty="0">
              <a:solidFill>
                <a:schemeClr val="tx1"/>
              </a:solidFill>
            </a:endParaRPr>
          </a:p>
          <a:p>
            <a:pPr algn="ctr"/>
            <a:r>
              <a:rPr kumimoji="1" lang="ja-JP" altLang="en-US" dirty="0">
                <a:solidFill>
                  <a:schemeClr val="tx1"/>
                </a:solidFill>
              </a:rPr>
              <a:t>に</a:t>
            </a:r>
            <a:r>
              <a:rPr kumimoji="1" lang="en-US" altLang="ja-JP" dirty="0">
                <a:solidFill>
                  <a:srgbClr val="FF0000"/>
                </a:solidFill>
              </a:rPr>
              <a:t>10</a:t>
            </a:r>
            <a:r>
              <a:rPr kumimoji="1" lang="ja-JP" altLang="en-US" dirty="0">
                <a:solidFill>
                  <a:srgbClr val="FF0000"/>
                </a:solidFill>
              </a:rPr>
              <a:t>％</a:t>
            </a:r>
            <a:r>
              <a:rPr kumimoji="1" lang="ja-JP" altLang="en-US" dirty="0">
                <a:solidFill>
                  <a:schemeClr val="tx1"/>
                </a:solidFill>
              </a:rPr>
              <a:t>の報告率と想定</a:t>
            </a:r>
            <a:endParaRPr kumimoji="1" lang="en-US" altLang="ja-JP" dirty="0">
              <a:solidFill>
                <a:schemeClr val="tx1"/>
              </a:solidFill>
            </a:endParaRPr>
          </a:p>
        </p:txBody>
      </p:sp>
      <p:sp>
        <p:nvSpPr>
          <p:cNvPr id="12" name="スライド番号プレースホルダー 11"/>
          <p:cNvSpPr>
            <a:spLocks noGrp="1"/>
          </p:cNvSpPr>
          <p:nvPr>
            <p:ph type="sldNum" sz="quarter" idx="12"/>
          </p:nvPr>
        </p:nvSpPr>
        <p:spPr/>
        <p:txBody>
          <a:bodyPr/>
          <a:lstStyle/>
          <a:p>
            <a:fld id="{D57F1E4F-1CFF-5643-939E-217C01CDF565}" type="slidenum">
              <a:rPr lang="en-US" smtClean="0"/>
              <a:pPr/>
              <a:t>90</a:t>
            </a:fld>
            <a:endParaRPr lang="en-US" dirty="0"/>
          </a:p>
        </p:txBody>
      </p:sp>
      <p:sp>
        <p:nvSpPr>
          <p:cNvPr id="16" name="四角形吹き出し 15"/>
          <p:cNvSpPr/>
          <p:nvPr/>
        </p:nvSpPr>
        <p:spPr>
          <a:xfrm>
            <a:off x="5392790" y="4947586"/>
            <a:ext cx="3596651" cy="986304"/>
          </a:xfrm>
          <a:prstGeom prst="wedgeRectCallout">
            <a:avLst>
              <a:gd name="adj1" fmla="val -86846"/>
              <a:gd name="adj2" fmla="val -10269"/>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市役所のデータを分析した</a:t>
            </a:r>
            <a:endParaRPr kumimoji="1" lang="en-US" altLang="ja-JP" dirty="0">
              <a:solidFill>
                <a:schemeClr val="tx1"/>
              </a:solidFill>
            </a:endParaRPr>
          </a:p>
          <a:p>
            <a:pPr algn="ctr"/>
            <a:r>
              <a:rPr kumimoji="1" lang="en-US" altLang="ja-JP" dirty="0">
                <a:solidFill>
                  <a:schemeClr val="tx1"/>
                </a:solidFill>
              </a:rPr>
              <a:t>3</a:t>
            </a:r>
            <a:r>
              <a:rPr kumimoji="1" lang="ja-JP" altLang="en-US" dirty="0">
                <a:solidFill>
                  <a:schemeClr val="tx1"/>
                </a:solidFill>
              </a:rPr>
              <a:t>週間あたりの発見件数である</a:t>
            </a:r>
            <a:endParaRPr kumimoji="1" lang="en-US" altLang="ja-JP" dirty="0">
              <a:solidFill>
                <a:schemeClr val="tx1"/>
              </a:solidFill>
            </a:endParaRPr>
          </a:p>
          <a:p>
            <a:pPr algn="ctr"/>
            <a:r>
              <a:rPr kumimoji="1" lang="en-US" altLang="ja-JP" dirty="0">
                <a:solidFill>
                  <a:srgbClr val="FF0000"/>
                </a:solidFill>
              </a:rPr>
              <a:t>9</a:t>
            </a:r>
            <a:r>
              <a:rPr kumimoji="1" lang="ja-JP" altLang="en-US" dirty="0">
                <a:solidFill>
                  <a:srgbClr val="FF0000"/>
                </a:solidFill>
              </a:rPr>
              <a:t>件</a:t>
            </a:r>
            <a:r>
              <a:rPr kumimoji="1" lang="ja-JP" altLang="en-US" dirty="0">
                <a:solidFill>
                  <a:schemeClr val="tx1"/>
                </a:solidFill>
              </a:rPr>
              <a:t>を上回る</a:t>
            </a:r>
            <a:endParaRPr kumimoji="1" lang="en-US" altLang="ja-JP" dirty="0">
              <a:solidFill>
                <a:schemeClr val="tx1"/>
              </a:solidFill>
            </a:endParaRPr>
          </a:p>
        </p:txBody>
      </p:sp>
      <p:sp>
        <p:nvSpPr>
          <p:cNvPr id="17" name="Google Shape;451;p18"/>
          <p:cNvSpPr/>
          <p:nvPr/>
        </p:nvSpPr>
        <p:spPr>
          <a:xfrm>
            <a:off x="7151777" y="344178"/>
            <a:ext cx="1625600" cy="571500"/>
          </a:xfrm>
          <a:prstGeom prst="rect">
            <a:avLst/>
          </a:prstGeom>
          <a:solidFill>
            <a:schemeClr val="lt1"/>
          </a:solidFill>
          <a:ln w="762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sym typeface="Century Gothic"/>
              </a:rPr>
              <a:t>非表示</a:t>
            </a:r>
            <a:endParaRPr dirty="0"/>
          </a:p>
        </p:txBody>
      </p:sp>
      <p:sp>
        <p:nvSpPr>
          <p:cNvPr id="18"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Tree>
    <p:extLst>
      <p:ext uri="{BB962C8B-B14F-4D97-AF65-F5344CB8AC3E}">
        <p14:creationId xmlns:p14="http://schemas.microsoft.com/office/powerpoint/2010/main" val="809263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16"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2000" y="282277"/>
            <a:ext cx="7543800" cy="1054516"/>
          </a:xfrm>
        </p:spPr>
        <p:txBody>
          <a:bodyPr>
            <a:normAutofit/>
          </a:bodyPr>
          <a:lstStyle/>
          <a:p>
            <a:endParaRPr kumimoji="1" lang="ja-JP" altLang="en-US" sz="6600" dirty="0"/>
          </a:p>
        </p:txBody>
      </p:sp>
      <p:sp>
        <p:nvSpPr>
          <p:cNvPr id="4" name="Google Shape;693;p37"/>
          <p:cNvSpPr/>
          <p:nvPr/>
        </p:nvSpPr>
        <p:spPr>
          <a:xfrm>
            <a:off x="2952000" y="1205345"/>
            <a:ext cx="3240000" cy="648000"/>
          </a:xfrm>
          <a:prstGeom prst="roundRect">
            <a:avLst>
              <a:gd name="adj" fmla="val 16667"/>
            </a:avLst>
          </a:prstGeom>
          <a:no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3600" b="1" dirty="0">
                <a:solidFill>
                  <a:srgbClr val="002060"/>
                </a:solidFill>
                <a:latin typeface="Century Gothic"/>
                <a:ea typeface="Century Gothic"/>
                <a:cs typeface="Century Gothic"/>
                <a:sym typeface="Century Gothic"/>
              </a:rPr>
              <a:t>LINE導入前</a:t>
            </a:r>
            <a:endParaRPr sz="3600" b="1" dirty="0">
              <a:solidFill>
                <a:srgbClr val="002060"/>
              </a:solidFill>
              <a:latin typeface="Century Gothic"/>
              <a:ea typeface="Century Gothic"/>
              <a:cs typeface="Century Gothic"/>
              <a:sym typeface="Century Gothic"/>
            </a:endParaRPr>
          </a:p>
        </p:txBody>
      </p:sp>
      <p:sp>
        <p:nvSpPr>
          <p:cNvPr id="5" name="Google Shape;694;p37"/>
          <p:cNvSpPr/>
          <p:nvPr/>
        </p:nvSpPr>
        <p:spPr>
          <a:xfrm>
            <a:off x="2952000" y="3568411"/>
            <a:ext cx="3240000" cy="648000"/>
          </a:xfrm>
          <a:prstGeom prst="roundRect">
            <a:avLst>
              <a:gd name="adj" fmla="val 16667"/>
            </a:avLst>
          </a:prstGeom>
          <a:noFill/>
          <a:ln w="15875" cap="flat" cmpd="sng">
            <a:solidFill>
              <a:srgbClr val="6F94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3600" b="1">
                <a:solidFill>
                  <a:srgbClr val="FF0000"/>
                </a:solidFill>
                <a:latin typeface="Century Gothic"/>
                <a:ea typeface="Century Gothic"/>
                <a:cs typeface="Century Gothic"/>
                <a:sym typeface="Century Gothic"/>
              </a:rPr>
              <a:t>LINE導入後</a:t>
            </a:r>
            <a:endParaRPr sz="3600" b="1">
              <a:solidFill>
                <a:srgbClr val="FF0000"/>
              </a:solidFill>
              <a:latin typeface="Century Gothic"/>
              <a:ea typeface="Century Gothic"/>
              <a:cs typeface="Century Gothic"/>
              <a:sym typeface="Century Gothic"/>
            </a:endParaRPr>
          </a:p>
        </p:txBody>
      </p:sp>
      <p:sp>
        <p:nvSpPr>
          <p:cNvPr id="6" name="Google Shape;695;p37"/>
          <p:cNvSpPr/>
          <p:nvPr/>
        </p:nvSpPr>
        <p:spPr>
          <a:xfrm>
            <a:off x="257578" y="1917738"/>
            <a:ext cx="8640000" cy="1440000"/>
          </a:xfrm>
          <a:prstGeom prst="rect">
            <a:avLst/>
          </a:prstGeom>
          <a:solidFill>
            <a:schemeClr val="lt1"/>
          </a:solid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ja-JP" sz="3200">
                <a:solidFill>
                  <a:schemeClr val="dk1"/>
                </a:solidFill>
                <a:latin typeface="Century Gothic"/>
                <a:ea typeface="Century Gothic"/>
                <a:cs typeface="Century Gothic"/>
                <a:sym typeface="Century Gothic"/>
              </a:rPr>
              <a:t>・プレ調査の回答者数　522人</a:t>
            </a:r>
            <a:endParaRPr sz="3200">
              <a:solidFill>
                <a:schemeClr val="dk1"/>
              </a:solidFill>
              <a:latin typeface="Century Gothic"/>
              <a:ea typeface="Century Gothic"/>
              <a:cs typeface="Century Gothic"/>
              <a:sym typeface="Century Gothic"/>
            </a:endParaRPr>
          </a:p>
          <a:p>
            <a:pPr marL="0" marR="0" lvl="0" indent="0" algn="just" rtl="0">
              <a:spcBef>
                <a:spcPts val="0"/>
              </a:spcBef>
              <a:spcAft>
                <a:spcPts val="0"/>
              </a:spcAft>
              <a:buNone/>
            </a:pPr>
            <a:r>
              <a:rPr lang="ja-JP" sz="3200">
                <a:solidFill>
                  <a:schemeClr val="dk1"/>
                </a:solidFill>
                <a:latin typeface="Century Gothic"/>
                <a:ea typeface="Century Gothic"/>
                <a:cs typeface="Century Gothic"/>
                <a:sym typeface="Century Gothic"/>
              </a:rPr>
              <a:t>・道路破損を市に報告した経験者　1人</a:t>
            </a:r>
            <a:endParaRPr sz="3200">
              <a:solidFill>
                <a:schemeClr val="dk1"/>
              </a:solidFill>
              <a:latin typeface="Century Gothic"/>
              <a:ea typeface="Century Gothic"/>
              <a:cs typeface="Century Gothic"/>
              <a:sym typeface="Century Gothic"/>
            </a:endParaRPr>
          </a:p>
        </p:txBody>
      </p:sp>
      <p:sp>
        <p:nvSpPr>
          <p:cNvPr id="7" name="Google Shape;696;p37"/>
          <p:cNvSpPr/>
          <p:nvPr/>
        </p:nvSpPr>
        <p:spPr>
          <a:xfrm>
            <a:off x="252000" y="4280806"/>
            <a:ext cx="8640000" cy="2340000"/>
          </a:xfrm>
          <a:prstGeom prst="rect">
            <a:avLst/>
          </a:prstGeom>
          <a:solidFill>
            <a:schemeClr val="lt1"/>
          </a:solid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ja-JP" sz="3200" dirty="0">
                <a:solidFill>
                  <a:schemeClr val="dk1"/>
                </a:solidFill>
                <a:latin typeface="Century Gothic"/>
                <a:ea typeface="Century Gothic"/>
                <a:cs typeface="Century Gothic"/>
                <a:sym typeface="Century Gothic"/>
              </a:rPr>
              <a:t>・実証実験の周知人数　</a:t>
            </a:r>
            <a:r>
              <a:rPr lang="ja-JP" sz="3200" dirty="0" smtClean="0">
                <a:solidFill>
                  <a:schemeClr val="dk1"/>
                </a:solidFill>
                <a:latin typeface="Century Gothic"/>
                <a:ea typeface="Century Gothic"/>
                <a:cs typeface="Century Gothic"/>
                <a:sym typeface="Century Gothic"/>
              </a:rPr>
              <a:t>8</a:t>
            </a:r>
            <a:r>
              <a:rPr lang="en-US" altLang="ja-JP" sz="3200" dirty="0" smtClean="0">
                <a:solidFill>
                  <a:schemeClr val="dk1"/>
                </a:solidFill>
                <a:latin typeface="Century Gothic"/>
                <a:ea typeface="Century Gothic"/>
                <a:cs typeface="Century Gothic"/>
                <a:sym typeface="Century Gothic"/>
              </a:rPr>
              <a:t>,</a:t>
            </a:r>
            <a:r>
              <a:rPr lang="ja-JP" sz="3200" dirty="0" smtClean="0">
                <a:solidFill>
                  <a:schemeClr val="dk1"/>
                </a:solidFill>
                <a:latin typeface="Century Gothic"/>
                <a:ea typeface="Century Gothic"/>
                <a:cs typeface="Century Gothic"/>
                <a:sym typeface="Century Gothic"/>
              </a:rPr>
              <a:t>488人</a:t>
            </a:r>
            <a:endParaRPr sz="3200" dirty="0">
              <a:solidFill>
                <a:schemeClr val="dk1"/>
              </a:solidFill>
              <a:latin typeface="Century Gothic"/>
              <a:ea typeface="Century Gothic"/>
              <a:cs typeface="Century Gothic"/>
              <a:sym typeface="Century Gothic"/>
            </a:endParaRPr>
          </a:p>
          <a:p>
            <a:pPr marL="0" marR="0" lvl="0" indent="0" algn="just" rtl="0">
              <a:spcBef>
                <a:spcPts val="0"/>
              </a:spcBef>
              <a:spcAft>
                <a:spcPts val="0"/>
              </a:spcAft>
              <a:buNone/>
            </a:pPr>
            <a:r>
              <a:rPr lang="ja-JP" sz="3200" dirty="0">
                <a:solidFill>
                  <a:schemeClr val="dk1"/>
                </a:solidFill>
                <a:latin typeface="Century Gothic"/>
                <a:ea typeface="Century Gothic"/>
                <a:cs typeface="Century Gothic"/>
                <a:sym typeface="Century Gothic"/>
              </a:rPr>
              <a:t>・報告用アカウントの友だち登録数　360人</a:t>
            </a:r>
            <a:endParaRPr sz="3200" dirty="0">
              <a:solidFill>
                <a:schemeClr val="dk1"/>
              </a:solidFill>
              <a:latin typeface="Century Gothic"/>
              <a:ea typeface="Century Gothic"/>
              <a:cs typeface="Century Gothic"/>
              <a:sym typeface="Century Gothic"/>
            </a:endParaRPr>
          </a:p>
          <a:p>
            <a:pPr marL="0" marR="0" lvl="0" indent="0" algn="just" rtl="0">
              <a:spcBef>
                <a:spcPts val="0"/>
              </a:spcBef>
              <a:spcAft>
                <a:spcPts val="0"/>
              </a:spcAft>
              <a:buNone/>
            </a:pPr>
            <a:r>
              <a:rPr lang="ja-JP" sz="3200" dirty="0">
                <a:solidFill>
                  <a:schemeClr val="dk1"/>
                </a:solidFill>
                <a:latin typeface="Century Gothic"/>
                <a:ea typeface="Century Gothic"/>
                <a:cs typeface="Century Gothic"/>
                <a:sym typeface="Century Gothic"/>
              </a:rPr>
              <a:t>・道路破損の報告者数　56人</a:t>
            </a:r>
            <a:endParaRPr sz="3200" dirty="0">
              <a:solidFill>
                <a:schemeClr val="dk1"/>
              </a:solidFill>
              <a:latin typeface="Century Gothic"/>
              <a:ea typeface="Century Gothic"/>
              <a:cs typeface="Century Gothic"/>
              <a:sym typeface="Century Gothic"/>
            </a:endParaRPr>
          </a:p>
          <a:p>
            <a:pPr marL="0" marR="0" lvl="0" indent="0" algn="just" rtl="0">
              <a:spcBef>
                <a:spcPts val="0"/>
              </a:spcBef>
              <a:spcAft>
                <a:spcPts val="0"/>
              </a:spcAft>
              <a:buNone/>
            </a:pPr>
            <a:r>
              <a:rPr lang="ja-JP" sz="3200" dirty="0">
                <a:solidFill>
                  <a:schemeClr val="dk1"/>
                </a:solidFill>
                <a:latin typeface="Century Gothic"/>
                <a:ea typeface="Century Gothic"/>
                <a:cs typeface="Century Gothic"/>
                <a:sym typeface="Century Gothic"/>
              </a:rPr>
              <a:t>・道路破損の報告件数　66件</a:t>
            </a:r>
            <a:endParaRPr sz="3200" dirty="0">
              <a:solidFill>
                <a:schemeClr val="dk1"/>
              </a:solidFill>
              <a:latin typeface="Century Gothic"/>
              <a:ea typeface="Century Gothic"/>
              <a:cs typeface="Century Gothic"/>
              <a:sym typeface="Century Gothic"/>
            </a:endParaRPr>
          </a:p>
        </p:txBody>
      </p:sp>
      <p:sp>
        <p:nvSpPr>
          <p:cNvPr id="8" name="スライド番号プレースホルダー 7"/>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91</a:t>
            </a:fld>
            <a:endParaRPr lang="ja-JP" altLang="en-US"/>
          </a:p>
        </p:txBody>
      </p:sp>
      <p:sp>
        <p:nvSpPr>
          <p:cNvPr id="9" name="Google Shape;451;p18"/>
          <p:cNvSpPr/>
          <p:nvPr/>
        </p:nvSpPr>
        <p:spPr>
          <a:xfrm>
            <a:off x="7151777" y="344178"/>
            <a:ext cx="1625600" cy="571500"/>
          </a:xfrm>
          <a:prstGeom prst="rect">
            <a:avLst/>
          </a:prstGeom>
          <a:solidFill>
            <a:schemeClr val="lt1"/>
          </a:solidFill>
          <a:ln w="762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sym typeface="Century Gothic"/>
              </a:rPr>
              <a:t>非表示</a:t>
            </a:r>
            <a:endParaRPr dirty="0"/>
          </a:p>
        </p:txBody>
      </p:sp>
      <p:sp>
        <p:nvSpPr>
          <p:cNvPr id="10"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Tree>
    <p:extLst>
      <p:ext uri="{BB962C8B-B14F-4D97-AF65-F5344CB8AC3E}">
        <p14:creationId xmlns:p14="http://schemas.microsoft.com/office/powerpoint/2010/main" val="2647364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Google Shape;713;p39"/>
          <p:cNvGraphicFramePr/>
          <p:nvPr/>
        </p:nvGraphicFramePr>
        <p:xfrm>
          <a:off x="266449" y="1592796"/>
          <a:ext cx="8684119" cy="4087034"/>
        </p:xfrm>
        <a:graphic>
          <a:graphicData uri="http://schemas.openxmlformats.org/drawingml/2006/table">
            <a:tbl>
              <a:tblPr firstRow="1" bandRow="1">
                <a:noFill/>
                <a:tableStyleId>{ED722EEB-8559-47B6-82E8-98EC46BC086B}</a:tableStyleId>
              </a:tblPr>
              <a:tblGrid>
                <a:gridCol w="1713508">
                  <a:extLst>
                    <a:ext uri="{9D8B030D-6E8A-4147-A177-3AD203B41FA5}">
                      <a16:colId xmlns:a16="http://schemas.microsoft.com/office/drawing/2014/main" val="20000"/>
                    </a:ext>
                  </a:extLst>
                </a:gridCol>
                <a:gridCol w="2323537">
                  <a:extLst>
                    <a:ext uri="{9D8B030D-6E8A-4147-A177-3AD203B41FA5}">
                      <a16:colId xmlns:a16="http://schemas.microsoft.com/office/drawing/2014/main" val="20001"/>
                    </a:ext>
                  </a:extLst>
                </a:gridCol>
                <a:gridCol w="2323537">
                  <a:extLst>
                    <a:ext uri="{9D8B030D-6E8A-4147-A177-3AD203B41FA5}">
                      <a16:colId xmlns:a16="http://schemas.microsoft.com/office/drawing/2014/main" val="20002"/>
                    </a:ext>
                  </a:extLst>
                </a:gridCol>
                <a:gridCol w="2323537">
                  <a:extLst>
                    <a:ext uri="{9D8B030D-6E8A-4147-A177-3AD203B41FA5}">
                      <a16:colId xmlns:a16="http://schemas.microsoft.com/office/drawing/2014/main" val="20003"/>
                    </a:ext>
                  </a:extLst>
                </a:gridCol>
              </a:tblGrid>
              <a:tr h="979288">
                <a:tc>
                  <a:txBody>
                    <a:bodyPr/>
                    <a:lstStyle/>
                    <a:p>
                      <a:pPr marL="0" marR="0" lvl="0" indent="0" algn="ctr" rtl="0">
                        <a:spcBef>
                          <a:spcPts val="0"/>
                        </a:spcBef>
                        <a:spcAft>
                          <a:spcPts val="0"/>
                        </a:spcAft>
                        <a:buNone/>
                      </a:pPr>
                      <a:endParaRPr sz="2800" b="1" u="none" strike="noStrike" cap="none">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EAAE"/>
                    </a:solidFill>
                  </a:tcPr>
                </a:tc>
                <a:tc>
                  <a:txBody>
                    <a:bodyPr/>
                    <a:lstStyle/>
                    <a:p>
                      <a:pPr marL="0" marR="0" lvl="0" indent="0" algn="ctr" rtl="0">
                        <a:spcBef>
                          <a:spcPts val="0"/>
                        </a:spcBef>
                        <a:spcAft>
                          <a:spcPts val="0"/>
                        </a:spcAft>
                        <a:buNone/>
                      </a:pPr>
                      <a:r>
                        <a:rPr lang="ja-JP" sz="2800" u="none" strike="noStrike" cap="none" dirty="0">
                          <a:latin typeface="Calibri"/>
                          <a:ea typeface="Calibri"/>
                          <a:cs typeface="Calibri"/>
                          <a:sym typeface="Calibri"/>
                        </a:rPr>
                        <a:t>グループ1</a:t>
                      </a:r>
                      <a:endParaRPr dirty="0"/>
                    </a:p>
                    <a:p>
                      <a:pPr marL="0" marR="0" lvl="0" indent="0" algn="ctr" rtl="0">
                        <a:spcBef>
                          <a:spcPts val="0"/>
                        </a:spcBef>
                        <a:spcAft>
                          <a:spcPts val="0"/>
                        </a:spcAft>
                        <a:buNone/>
                      </a:pPr>
                      <a:r>
                        <a:rPr lang="ja-JP" sz="2800" u="none" strike="noStrike" cap="none" dirty="0">
                          <a:latin typeface="Calibri"/>
                          <a:ea typeface="Calibri"/>
                          <a:cs typeface="Calibri"/>
                          <a:sym typeface="Calibri"/>
                        </a:rPr>
                        <a:t>(ノーマル)</a:t>
                      </a:r>
                      <a:endParaRPr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EAAE"/>
                    </a:solidFill>
                  </a:tcPr>
                </a:tc>
                <a:tc>
                  <a:txBody>
                    <a:bodyPr/>
                    <a:lstStyle/>
                    <a:p>
                      <a:pPr marL="0" marR="0" lvl="0" indent="0" algn="ctr" rtl="0">
                        <a:spcBef>
                          <a:spcPts val="0"/>
                        </a:spcBef>
                        <a:spcAft>
                          <a:spcPts val="0"/>
                        </a:spcAft>
                        <a:buNone/>
                      </a:pPr>
                      <a:r>
                        <a:rPr lang="ja-JP" sz="2800" u="none" strike="noStrike" cap="none">
                          <a:latin typeface="Calibri"/>
                          <a:ea typeface="Calibri"/>
                          <a:cs typeface="Calibri"/>
                          <a:sym typeface="Calibri"/>
                        </a:rPr>
                        <a:t>グループ2</a:t>
                      </a:r>
                      <a:endParaRPr/>
                    </a:p>
                    <a:p>
                      <a:pPr marL="0" marR="0" lvl="0" indent="0" algn="ctr" rtl="0">
                        <a:spcBef>
                          <a:spcPts val="0"/>
                        </a:spcBef>
                        <a:spcAft>
                          <a:spcPts val="0"/>
                        </a:spcAft>
                        <a:buNone/>
                      </a:pPr>
                      <a:r>
                        <a:rPr lang="ja-JP" sz="2800" u="none" strike="noStrike" cap="none">
                          <a:latin typeface="Calibri"/>
                          <a:ea typeface="Calibri"/>
                          <a:cs typeface="Calibri"/>
                          <a:sym typeface="Calibri"/>
                        </a:rPr>
                        <a:t>(スタンプ)</a:t>
                      </a:r>
                      <a:endParaRPr sz="2800" u="none" strike="noStrike" cap="none">
                        <a:latin typeface="Calibri"/>
                        <a:ea typeface="Calibri"/>
                        <a:cs typeface="Calibri"/>
                        <a:sym typeface="Calibri"/>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EAAE"/>
                    </a:solidFill>
                  </a:tcPr>
                </a:tc>
                <a:tc>
                  <a:txBody>
                    <a:bodyPr/>
                    <a:lstStyle/>
                    <a:p>
                      <a:pPr marL="0" marR="0" lvl="0" indent="0" algn="ctr" rtl="0">
                        <a:spcBef>
                          <a:spcPts val="0"/>
                        </a:spcBef>
                        <a:spcAft>
                          <a:spcPts val="0"/>
                        </a:spcAft>
                        <a:buNone/>
                      </a:pPr>
                      <a:r>
                        <a:rPr lang="ja-JP" sz="2800" u="none" strike="noStrike" cap="none">
                          <a:latin typeface="MS Gothic"/>
                          <a:ea typeface="MS Gothic"/>
                          <a:cs typeface="MS Gothic"/>
                          <a:sym typeface="MS Gothic"/>
                        </a:rPr>
                        <a:t>グループ</a:t>
                      </a:r>
                      <a:r>
                        <a:rPr lang="ja-JP" sz="2800" u="none" strike="noStrike" cap="none">
                          <a:latin typeface="Century Gothic"/>
                          <a:ea typeface="Century Gothic"/>
                          <a:cs typeface="Century Gothic"/>
                          <a:sym typeface="Century Gothic"/>
                        </a:rPr>
                        <a:t>3</a:t>
                      </a:r>
                      <a:endParaRPr/>
                    </a:p>
                    <a:p>
                      <a:pPr marL="0" marR="0" lvl="0" indent="0" algn="ctr" rtl="0">
                        <a:spcBef>
                          <a:spcPts val="0"/>
                        </a:spcBef>
                        <a:spcAft>
                          <a:spcPts val="0"/>
                        </a:spcAft>
                        <a:buNone/>
                      </a:pPr>
                      <a:r>
                        <a:rPr lang="ja-JP" sz="2800" u="none" strike="noStrike" cap="none">
                          <a:latin typeface="Century Gothic"/>
                          <a:ea typeface="Century Gothic"/>
                          <a:cs typeface="Century Gothic"/>
                          <a:sym typeface="Century Gothic"/>
                        </a:rPr>
                        <a:t>(</a:t>
                      </a:r>
                      <a:r>
                        <a:rPr lang="ja-JP" sz="2800" u="none" strike="noStrike" cap="none">
                          <a:latin typeface="MS Gothic"/>
                          <a:ea typeface="MS Gothic"/>
                          <a:cs typeface="MS Gothic"/>
                          <a:sym typeface="MS Gothic"/>
                        </a:rPr>
                        <a:t>公共的意義</a:t>
                      </a:r>
                      <a:r>
                        <a:rPr lang="ja-JP" sz="2800" u="none" strike="noStrike" cap="none">
                          <a:latin typeface="Century Gothic"/>
                          <a:ea typeface="Century Gothic"/>
                          <a:cs typeface="Century Gothic"/>
                          <a:sym typeface="Century Gothic"/>
                        </a:rPr>
                        <a:t>)</a:t>
                      </a:r>
                      <a:endParaRPr sz="2800" u="none" strike="noStrike" cap="none">
                        <a:latin typeface="Century Gothic"/>
                        <a:ea typeface="Century Gothic"/>
                        <a:cs typeface="Century Gothic"/>
                        <a:sym typeface="Century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EAAE"/>
                    </a:solidFill>
                  </a:tcPr>
                </a:tc>
                <a:extLst>
                  <a:ext uri="{0D108BD9-81ED-4DB2-BD59-A6C34878D82A}">
                    <a16:rowId xmlns:a16="http://schemas.microsoft.com/office/drawing/2014/main" val="10000"/>
                  </a:ext>
                </a:extLst>
              </a:tr>
              <a:tr h="752649">
                <a:tc>
                  <a:txBody>
                    <a:bodyPr/>
                    <a:lstStyle/>
                    <a:p>
                      <a:pPr marL="0" marR="0" lvl="0" indent="0" algn="ctr" rtl="0">
                        <a:spcBef>
                          <a:spcPts val="0"/>
                        </a:spcBef>
                        <a:spcAft>
                          <a:spcPts val="0"/>
                        </a:spcAft>
                        <a:buNone/>
                      </a:pPr>
                      <a:r>
                        <a:rPr lang="ja-JP" sz="2400" b="1" u="none" strike="noStrike" cap="none">
                          <a:latin typeface="MS Gothic"/>
                          <a:ea typeface="MS Gothic"/>
                          <a:cs typeface="MS Gothic"/>
                          <a:sym typeface="MS Gothic"/>
                        </a:rPr>
                        <a:t>周知人数</a:t>
                      </a:r>
                      <a:endParaRPr sz="2400" b="1" u="none" strike="noStrike" cap="none">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2936</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2884</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2668</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849799">
                <a:tc>
                  <a:txBody>
                    <a:bodyPr/>
                    <a:lstStyle/>
                    <a:p>
                      <a:pPr marL="0" marR="0" lvl="0" indent="0" algn="ctr" rtl="0">
                        <a:spcBef>
                          <a:spcPts val="0"/>
                        </a:spcBef>
                        <a:spcAft>
                          <a:spcPts val="0"/>
                        </a:spcAft>
                        <a:buNone/>
                      </a:pPr>
                      <a:r>
                        <a:rPr lang="ja-JP" sz="2400" b="1" u="none" strike="noStrike" cap="none">
                          <a:latin typeface="MS Gothic"/>
                          <a:ea typeface="MS Gothic"/>
                          <a:cs typeface="MS Gothic"/>
                          <a:sym typeface="MS Gothic"/>
                        </a:rPr>
                        <a:t>友だち</a:t>
                      </a:r>
                      <a:endParaRPr sz="2400" b="1" u="none" strike="noStrike" cap="none">
                        <a:latin typeface="MS Gothic"/>
                        <a:ea typeface="MS Gothic"/>
                        <a:cs typeface="MS Gothic"/>
                        <a:sym typeface="MS Gothic"/>
                      </a:endParaRPr>
                    </a:p>
                    <a:p>
                      <a:pPr marL="0" marR="0" lvl="0" indent="0" algn="ctr" rtl="0">
                        <a:spcBef>
                          <a:spcPts val="0"/>
                        </a:spcBef>
                        <a:spcAft>
                          <a:spcPts val="0"/>
                        </a:spcAft>
                        <a:buNone/>
                      </a:pPr>
                      <a:r>
                        <a:rPr lang="ja-JP" sz="2400" b="1" u="none" strike="noStrike" cap="none">
                          <a:latin typeface="MS Gothic"/>
                          <a:ea typeface="MS Gothic"/>
                          <a:cs typeface="MS Gothic"/>
                          <a:sym typeface="MS Gothic"/>
                        </a:rPr>
                        <a:t>登録人数</a:t>
                      </a:r>
                      <a:endParaRPr sz="2400" b="1" u="none" strike="noStrike" cap="none">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ja-JP" sz="3200" u="none" strike="noStrike" cap="none" dirty="0">
                          <a:latin typeface="Century Gothic"/>
                          <a:ea typeface="Century Gothic"/>
                          <a:cs typeface="Century Gothic"/>
                          <a:sym typeface="Century Gothic"/>
                        </a:rPr>
                        <a:t>103</a:t>
                      </a:r>
                      <a:endParaRPr sz="3200" u="none" strike="noStrike" cap="none" dirty="0">
                        <a:latin typeface="Century Gothic"/>
                        <a:ea typeface="Century Gothic"/>
                        <a:cs typeface="Century Gothic"/>
                        <a:sym typeface="Century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194</a:t>
                      </a:r>
                      <a:endParaRPr sz="3200" u="none" strike="noStrike" cap="none">
                        <a:latin typeface="Century Gothic"/>
                        <a:ea typeface="Century Gothic"/>
                        <a:cs typeface="Century Gothic"/>
                        <a:sym typeface="Century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63</a:t>
                      </a:r>
                      <a:endParaRPr sz="3200" u="none" strike="noStrike" cap="none">
                        <a:latin typeface="Century Gothic"/>
                        <a:ea typeface="Century Gothic"/>
                        <a:cs typeface="Century Gothic"/>
                        <a:sym typeface="Century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52649">
                <a:tc>
                  <a:txBody>
                    <a:bodyPr/>
                    <a:lstStyle/>
                    <a:p>
                      <a:pPr marL="0" marR="0" lvl="0" indent="0" algn="ctr" rtl="0">
                        <a:spcBef>
                          <a:spcPts val="0"/>
                        </a:spcBef>
                        <a:spcAft>
                          <a:spcPts val="0"/>
                        </a:spcAft>
                        <a:buNone/>
                      </a:pPr>
                      <a:r>
                        <a:rPr lang="ja-JP" sz="2400" b="1" u="none" strike="noStrike" cap="none">
                          <a:latin typeface="MS Gothic"/>
                          <a:ea typeface="MS Gothic"/>
                          <a:cs typeface="MS Gothic"/>
                          <a:sym typeface="MS Gothic"/>
                        </a:rPr>
                        <a:t>報告人数</a:t>
                      </a:r>
                      <a:endParaRPr sz="2400" b="1" u="none" strike="noStrike" cap="none">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4</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48</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4</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52649">
                <a:tc>
                  <a:txBody>
                    <a:bodyPr/>
                    <a:lstStyle/>
                    <a:p>
                      <a:pPr marL="0" marR="0" lvl="0" indent="0" algn="ctr" rtl="0">
                        <a:spcBef>
                          <a:spcPts val="0"/>
                        </a:spcBef>
                        <a:spcAft>
                          <a:spcPts val="0"/>
                        </a:spcAft>
                        <a:buNone/>
                      </a:pPr>
                      <a:r>
                        <a:rPr lang="ja-JP" sz="2400" b="1" u="none" strike="noStrike" cap="none">
                          <a:latin typeface="MS Gothic"/>
                          <a:ea typeface="MS Gothic"/>
                          <a:cs typeface="MS Gothic"/>
                          <a:sym typeface="MS Gothic"/>
                        </a:rPr>
                        <a:t>報告件数</a:t>
                      </a:r>
                      <a:endParaRPr sz="2400" b="1" u="none" strike="noStrike" cap="none">
                        <a:latin typeface="MS Gothic"/>
                        <a:ea typeface="MS Gothic"/>
                        <a:cs typeface="MS Gothic"/>
                        <a:sym typeface="MS Gothic"/>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5</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a:latin typeface="Century Gothic"/>
                          <a:ea typeface="Century Gothic"/>
                          <a:cs typeface="Century Gothic"/>
                          <a:sym typeface="Century Gothic"/>
                        </a:rPr>
                        <a:t>56</a:t>
                      </a:r>
                      <a:endParaRPr/>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3200" u="none" strike="noStrike" cap="none" dirty="0">
                          <a:latin typeface="Century Gothic"/>
                          <a:ea typeface="Century Gothic"/>
                          <a:cs typeface="Century Gothic"/>
                          <a:sym typeface="Century Gothic"/>
                        </a:rPr>
                        <a:t>5</a:t>
                      </a:r>
                      <a:endParaRPr dirty="0"/>
                    </a:p>
                  </a:txBody>
                  <a:tcPr marL="68575" marR="6857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92</a:t>
            </a:fld>
            <a:endParaRPr lang="ja-JP" altLang="en-US"/>
          </a:p>
        </p:txBody>
      </p:sp>
      <p:sp>
        <p:nvSpPr>
          <p:cNvPr id="5" name="Google Shape;451;p18"/>
          <p:cNvSpPr/>
          <p:nvPr/>
        </p:nvSpPr>
        <p:spPr>
          <a:xfrm>
            <a:off x="7151777" y="344178"/>
            <a:ext cx="1625600" cy="571500"/>
          </a:xfrm>
          <a:prstGeom prst="rect">
            <a:avLst/>
          </a:prstGeom>
          <a:solidFill>
            <a:schemeClr val="lt1"/>
          </a:solidFill>
          <a:ln w="762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dirty="0">
                <a:latin typeface="Century Gothic"/>
                <a:sym typeface="Century Gothic"/>
              </a:rPr>
              <a:t>非表示</a:t>
            </a:r>
            <a:endParaRPr dirty="0"/>
          </a:p>
        </p:txBody>
      </p:sp>
      <p:sp>
        <p:nvSpPr>
          <p:cNvPr id="7" name="Google Shape;420;p1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p>
            <a:r>
              <a:rPr lang="en-US" altLang="ja-JP" dirty="0" smtClean="0"/>
              <a:t>2019/6/21</a:t>
            </a:r>
            <a:endParaRPr lang="ja-JP" altLang="en-US" dirty="0"/>
          </a:p>
        </p:txBody>
      </p:sp>
    </p:spTree>
    <p:extLst>
      <p:ext uri="{BB962C8B-B14F-4D97-AF65-F5344CB8AC3E}">
        <p14:creationId xmlns:p14="http://schemas.microsoft.com/office/powerpoint/2010/main" val="1947608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レトロスペクト">
  <a:themeElements>
    <a:clrScheme name="黄緑">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2041</TotalTime>
  <Words>4660</Words>
  <Application>Microsoft Office PowerPoint</Application>
  <PresentationFormat>画面に合わせる (4:3)</PresentationFormat>
  <Paragraphs>1453</Paragraphs>
  <Slides>92</Slides>
  <Notes>56</Notes>
  <HiddenSlides>17</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92</vt:i4>
      </vt:variant>
    </vt:vector>
  </HeadingPairs>
  <TitlesOfParts>
    <vt:vector size="103" baseType="lpstr">
      <vt:lpstr>ＭＳ Ｐゴシック</vt:lpstr>
      <vt:lpstr>ＭＳ ゴシック</vt:lpstr>
      <vt:lpstr>ＭＳ ゴシック</vt:lpstr>
      <vt:lpstr>Meiryo</vt:lpstr>
      <vt:lpstr>Meiryo</vt:lpstr>
      <vt:lpstr>游ゴシック</vt:lpstr>
      <vt:lpstr>Arial</vt:lpstr>
      <vt:lpstr>Calibri</vt:lpstr>
      <vt:lpstr>Cambria Math</vt:lpstr>
      <vt:lpstr>Century Gothic</vt:lpstr>
      <vt:lpstr>レトロスペクト</vt:lpstr>
      <vt:lpstr>PowerPoint プレゼンテーション</vt:lpstr>
      <vt:lpstr>PowerPoint プレゼンテーション</vt:lpstr>
      <vt:lpstr>背景と研究目的</vt:lpstr>
      <vt:lpstr>PowerPoint プレゼンテーション</vt:lpstr>
      <vt:lpstr>現状把握-ヒアリング調査-</vt:lpstr>
      <vt:lpstr>ヒアリング調査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調査概要</vt:lpstr>
      <vt:lpstr>学生による道路問題発見・報告の現状</vt:lpstr>
      <vt:lpstr>学生が利用しやすい報告手段の調査</vt:lpstr>
      <vt:lpstr>PowerPoint プレゼンテーション</vt:lpstr>
      <vt:lpstr>PowerPoint プレゼンテーション</vt:lpstr>
      <vt:lpstr>PowerPoint プレゼンテーション</vt:lpstr>
      <vt:lpstr>PowerPoint プレゼンテーション</vt:lpstr>
      <vt:lpstr>実証実験（5/27～6/23）の流れ</vt:lpstr>
      <vt:lpstr>グループ分けの決定</vt:lpstr>
      <vt:lpstr>グループ分けは適切か</vt:lpstr>
      <vt:lpstr>筑波大学群生への周知</vt:lpstr>
      <vt:lpstr>結果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考察</vt:lpstr>
      <vt:lpstr>PowerPoint プレゼンテーション</vt:lpstr>
      <vt:lpstr>PowerPoint プレゼンテーション</vt:lpstr>
      <vt:lpstr>PowerPoint プレゼンテーション</vt:lpstr>
      <vt:lpstr>効果試算の算出過程</vt:lpstr>
      <vt:lpstr>PowerPoint プレゼンテーション</vt:lpstr>
      <vt:lpstr>効果試算の算出過程</vt:lpstr>
      <vt:lpstr>PowerPoint プレゼンテーション</vt:lpstr>
      <vt:lpstr>効果試算の算出過程</vt:lpstr>
      <vt:lpstr>費用対効果測定方法</vt:lpstr>
      <vt:lpstr>効果試算の算出過程</vt:lpstr>
      <vt:lpstr> </vt:lpstr>
      <vt:lpstr>従来の道路パトロール1か所あたりにかかる時間</vt:lpstr>
      <vt:lpstr>効果試算の算出過程</vt:lpstr>
      <vt:lpstr>PowerPoint プレゼンテーション</vt:lpstr>
      <vt:lpstr>効果試算の算出過程</vt:lpstr>
      <vt:lpstr>　　　　　　　　コスト算出</vt:lpstr>
      <vt:lpstr>PowerPoint プレゼンテーション</vt:lpstr>
      <vt:lpstr>本当にこのエリアで  代替し続けることができるのか？</vt:lpstr>
      <vt:lpstr>持続的学生エリアの選定</vt:lpstr>
      <vt:lpstr>効果試算の算出過程</vt:lpstr>
      <vt:lpstr>　　　　　　　　コスト算出</vt:lpstr>
      <vt:lpstr>PowerPoint プレゼンテーション</vt:lpstr>
      <vt:lpstr>PowerPoint プレゼンテーション</vt:lpstr>
      <vt:lpstr>効果試算の算出過程</vt:lpstr>
      <vt:lpstr>PowerPoint プレゼンテーション</vt:lpstr>
      <vt:lpstr>実証実験で得た25件を修繕するのに…</vt:lpstr>
      <vt:lpstr>PowerPoint プレゼンテーション</vt:lpstr>
      <vt:lpstr>PowerPoint プレゼンテーション</vt:lpstr>
      <vt:lpstr>効果試算の算出過程</vt:lpstr>
      <vt:lpstr>PowerPoint プレゼンテーション</vt:lpstr>
      <vt:lpstr>年間コストの削減</vt:lpstr>
      <vt:lpstr>約580,072円</vt:lpstr>
      <vt:lpstr>約8,340,760円</vt:lpstr>
      <vt:lpstr>PowerPoint プレゼンテーション</vt:lpstr>
      <vt:lpstr>約8,920,000円 </vt:lpstr>
      <vt:lpstr>PowerPoint プレゼンテーション</vt:lpstr>
      <vt:lpstr>今後の展望</vt:lpstr>
      <vt:lpstr>参考文献</vt:lpstr>
      <vt:lpstr>謝辞</vt:lpstr>
      <vt:lpstr>　　　　ご清聴 ありがとうございました。</vt:lpstr>
      <vt:lpstr>PowerPoint プレゼンテーション</vt:lpstr>
      <vt:lpstr>PowerPoint プレゼンテーション</vt:lpstr>
      <vt:lpstr>PowerPoint プレゼンテーション</vt:lpstr>
      <vt:lpstr>PowerPoint プレゼンテーション</vt:lpstr>
      <vt:lpstr>アンケート調査考察①</vt:lpstr>
      <vt:lpstr>報告しなかった理由から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実証実験の詳細</vt:lpstr>
      <vt:lpstr>PowerPoint プレゼンテーション</vt:lpstr>
      <vt:lpstr>PowerPoint プレゼンテーション</vt:lpstr>
      <vt:lpstr>実証実験の詳細</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s1711254</dc:creator>
  <cp:lastModifiedBy>s1711321</cp:lastModifiedBy>
  <cp:revision>159</cp:revision>
  <dcterms:created xsi:type="dcterms:W3CDTF">2019-05-17T05:09:13Z</dcterms:created>
  <dcterms:modified xsi:type="dcterms:W3CDTF">2019-06-27T02:29:39Z</dcterms:modified>
</cp:coreProperties>
</file>